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</p:sldMasterIdLst>
  <p:notesMasterIdLst>
    <p:notesMasterId r:id="rId12"/>
  </p:notesMasterIdLst>
  <p:sldIdLst>
    <p:sldId id="401" r:id="rId2"/>
    <p:sldId id="403" r:id="rId3"/>
    <p:sldId id="265" r:id="rId4"/>
    <p:sldId id="258" r:id="rId5"/>
    <p:sldId id="266" r:id="rId6"/>
    <p:sldId id="408" r:id="rId7"/>
    <p:sldId id="410" r:id="rId8"/>
    <p:sldId id="409" r:id="rId9"/>
    <p:sldId id="262" r:id="rId10"/>
    <p:sldId id="406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54974-12A4-4679-BA32-300F34F233AB}" v="22" dt="2020-07-30T12:35:46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148" autoAdjust="0"/>
  </p:normalViewPr>
  <p:slideViewPr>
    <p:cSldViewPr snapToGrid="0">
      <p:cViewPr varScale="1">
        <p:scale>
          <a:sx n="93" d="100"/>
          <a:sy n="93" d="100"/>
        </p:scale>
        <p:origin x="2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4010A-8134-4216-941F-13F2177A8A9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90476-A711-4D04-B021-36952AA3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B3BCA-EBBF-44BC-853D-C22737AD10C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4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0476-A711-4D04-B021-36952AA381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0476-A711-4D04-B021-36952AA38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90476-A711-4D04-B021-36952AA38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0476-A711-4D04-B021-36952AA38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0476-A711-4D04-B021-36952AA38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0476-A711-4D04-B021-36952AA38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0476-A711-4D04-B021-36952AA38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82DDC-0608-4EEA-9C78-054F3355B72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70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12192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7213602" y="3962401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0" y="3962401"/>
            <a:ext cx="12192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12192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711200" y="6364013"/>
            <a:ext cx="10769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</a:rPr>
              <a:t>CSCI</a:t>
            </a:r>
            <a:r>
              <a:rPr lang="en-US" altLang="en-US" sz="900" baseline="0" dirty="0">
                <a:solidFill>
                  <a:srgbClr val="262626"/>
                </a:solidFill>
                <a:latin typeface="Calibri" pitchFamily="34" charset="0"/>
              </a:rPr>
              <a:t> 5408</a:t>
            </a: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12391" y="4724400"/>
            <a:ext cx="8432800" cy="1295400"/>
          </a:xfrm>
        </p:spPr>
        <p:txBody>
          <a:bodyPr>
            <a:noAutofit/>
          </a:bodyPr>
          <a:lstStyle>
            <a:lvl1pPr marL="64004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172" indent="0" algn="ctr">
              <a:buNone/>
            </a:lvl2pPr>
            <a:lvl3pPr marL="914343" indent="0" algn="ctr">
              <a:buNone/>
            </a:lvl3pPr>
            <a:lvl4pPr marL="1371514" indent="0" algn="ctr">
              <a:buNone/>
            </a:lvl4pPr>
            <a:lvl5pPr marL="1828686" indent="0" algn="ctr">
              <a:buNone/>
            </a:lvl5pPr>
            <a:lvl6pPr marL="2285858" indent="0" algn="ctr">
              <a:buNone/>
            </a:lvl6pPr>
            <a:lvl7pPr marL="2743029" indent="0" algn="ctr">
              <a:buNone/>
            </a:lvl7pPr>
            <a:lvl8pPr marL="3200200" indent="0" algn="ctr">
              <a:buNone/>
            </a:lvl8pPr>
            <a:lvl9pPr marL="3657372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9" y="359896"/>
            <a:ext cx="1107594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9881"/>
            <a:ext cx="10972800" cy="489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B7AA-1AB7-4E7B-AB6B-1D3B417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6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1"/>
            <a:ext cx="11176000" cy="1069848"/>
          </a:xfrm>
        </p:spPr>
        <p:txBody>
          <a:bodyPr/>
          <a:lstStyle>
            <a:lvl1pPr>
              <a:defRPr sz="40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7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9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7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4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fld id="{4C5538FF-AD39-4F0C-9895-09789890866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E2B7AA-1AB7-4E7B-AB6B-1D3B4179B1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7010402" y="612775"/>
            <a:ext cx="1767417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1"/>
            <a:ext cx="10972800" cy="1069848"/>
          </a:xfrm>
        </p:spPr>
        <p:txBody>
          <a:bodyPr/>
          <a:lstStyle>
            <a:lvl1pPr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C5538FF-AD39-4F0C-9895-09789890866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2" y="612775"/>
            <a:ext cx="1767417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3"/>
          </a:xfrm>
        </p:spPr>
        <p:txBody>
          <a:bodyPr/>
          <a:lstStyle>
            <a:lvl1pPr>
              <a:defRPr/>
            </a:lvl1pPr>
          </a:lstStyle>
          <a:p>
            <a:fld id="{D6E2B7AA-1AB7-4E7B-AB6B-1D3B417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38FF-AD39-4F0C-9895-09789890866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B7AA-1AB7-4E7B-AB6B-1D3B417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7209369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4572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6E2B7AA-1AB7-4E7B-AB6B-1D3B4179B12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0" y="7939"/>
            <a:ext cx="12192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0" y="381000"/>
            <a:ext cx="12192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3439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172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343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514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686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02" indent="-255572" algn="l" rtl="0" eaLnBrk="1" fontAlgn="base" hangingPunct="1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184" indent="-246048" algn="l" rtl="0" eaLnBrk="1" fontAlgn="base" hangingPunct="1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280" indent="-219062" algn="l" rtl="0" eaLnBrk="1" fontAlgn="base" hangingPunct="1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439" indent="-200012" algn="l" rtl="0" eaLnBrk="1" fontAlgn="base" hangingPunct="1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976" indent="-182552" algn="l" rtl="0" eaLnBrk="1" fontAlgn="base" hangingPunct="1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244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686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841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140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://172.16.1.20/dvwa/login.php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72.16.1.20/dvwa/vulnerabilities/sqli/?id=userid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://172.16.1.20/dvwa/vulnerabilities/fi/?page=../../../../etc/passwd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172.16.1.20/dvwa/vulnerabilities/exec/" TargetMode="Externa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drive.google.com/file/d/1z7MSFlwX-DLBUzCc-cJa3edAkwlvHaG0/view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t-browse.org/browse/debian/wheezy/main/all/snort-rules-default" TargetMode="External"/><Relationship Id="rId13" Type="http://schemas.openxmlformats.org/officeDocument/2006/relationships/hyperlink" Target="https://github.com/chrisliu01/network-management/blob/master/assignment%203%20-%20Christian%20Gang%20Liu%20-%20B00415613.pdf" TargetMode="External"/><Relationship Id="rId18" Type="http://schemas.openxmlformats.org/officeDocument/2006/relationships/hyperlink" Target="http://m-dabour.blogspot.com/2012/05/using-snort-idsips-for-web-applications.html" TargetMode="External"/><Relationship Id="rId3" Type="http://schemas.openxmlformats.org/officeDocument/2006/relationships/hyperlink" Target="https://dal.brightspace.com/d2l/home/124069" TargetMode="External"/><Relationship Id="rId21" Type="http://schemas.openxmlformats.org/officeDocument/2006/relationships/hyperlink" Target="https://drive.google.com/file/d/1z7MSFlwX-DLBUzCc-cJa3edAkwlvHaG0/view" TargetMode="External"/><Relationship Id="rId7" Type="http://schemas.openxmlformats.org/officeDocument/2006/relationships/hyperlink" Target="https://medium.com/coinmonks/5-minute-guide-to-deploying-smart-contracts-with-truffle-and-ropsten-b3e30d5ee1e" TargetMode="External"/><Relationship Id="rId12" Type="http://schemas.openxmlformats.org/officeDocument/2006/relationships/hyperlink" Target="https://github.com/chrisliu01/network-management/blob/master/assignment%202%20-%20Christian%20Gang%20Liu%20-%20B00415613.pdf" TargetMode="External"/><Relationship Id="rId17" Type="http://schemas.openxmlformats.org/officeDocument/2006/relationships/hyperlink" Target="https://doi.org/10.1109/IBCAST.2019.8667147" TargetMode="External"/><Relationship Id="rId2" Type="http://schemas.openxmlformats.org/officeDocument/2006/relationships/hyperlink" Target="https://web.cs.dal.ca/~zincir/cs6706.html" TargetMode="External"/><Relationship Id="rId16" Type="http://schemas.openxmlformats.org/officeDocument/2006/relationships/hyperlink" Target="https://payatu.com/guide-linux-privilege-escalation" TargetMode="External"/><Relationship Id="rId20" Type="http://schemas.openxmlformats.org/officeDocument/2006/relationships/hyperlink" Target="https://github.com/chrisliu01/network-management/blob/master/course-projec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curl-rest" TargetMode="External"/><Relationship Id="rId11" Type="http://schemas.openxmlformats.org/officeDocument/2006/relationships/hyperlink" Target="https://www.zaproxy.org/docs/docker/about/" TargetMode="External"/><Relationship Id="rId5" Type="http://schemas.openxmlformats.org/officeDocument/2006/relationships/hyperlink" Target="https://medium.com/@techgeek628/how-to-install-and-execute-truffle-on-an-ubuntu-16-04-7ebb3444707e" TargetMode="External"/><Relationship Id="rId15" Type="http://schemas.openxmlformats.org/officeDocument/2006/relationships/hyperlink" Target="https://www.exploit-db.com/exploits/40839" TargetMode="External"/><Relationship Id="rId10" Type="http://schemas.openxmlformats.org/officeDocument/2006/relationships/hyperlink" Target="https://metasploit.help.rapid7.com/docs/metasploitable-2-exploitability-guide" TargetMode="External"/><Relationship Id="rId19" Type="http://schemas.openxmlformats.org/officeDocument/2006/relationships/hyperlink" Target="https://dirtycow.ninja/" TargetMode="External"/><Relationship Id="rId4" Type="http://schemas.openxmlformats.org/officeDocument/2006/relationships/hyperlink" Target="https://linuxize.com/post/how-to-install-node-js-on-ubuntu-18.04/" TargetMode="External"/><Relationship Id="rId9" Type="http://schemas.openxmlformats.org/officeDocument/2006/relationships/hyperlink" Target="http://atic-tw.blogspot.com/p/userpass.html" TargetMode="External"/><Relationship Id="rId14" Type="http://schemas.openxmlformats.org/officeDocument/2006/relationships/hyperlink" Target="https://en.wikipedia.org/wiki/OWASP_Z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35238" y="4789799"/>
            <a:ext cx="9114405" cy="1314578"/>
          </a:xfrm>
          <a:prstGeom prst="rect">
            <a:avLst/>
          </a:prstGeom>
        </p:spPr>
        <p:txBody>
          <a:bodyPr vert="horz" wrap="square" lIns="0" tIns="82664" rIns="0" bIns="0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Christian Liu – B00415613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for course CSCI 6706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NUR ZINCIR-HEYWOOD</a:t>
            </a:r>
          </a:p>
          <a:p>
            <a:pPr algn="ctr"/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Duc 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3994" y="838882"/>
            <a:ext cx="3490232" cy="1249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25"/>
          </a:p>
        </p:txBody>
      </p:sp>
      <p:sp>
        <p:nvSpPr>
          <p:cNvPr id="10" name="TextBox 9"/>
          <p:cNvSpPr txBox="1"/>
          <p:nvPr/>
        </p:nvSpPr>
        <p:spPr>
          <a:xfrm>
            <a:off x="1635237" y="2594669"/>
            <a:ext cx="9853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Design, Monitoring and Security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/ Blue Team Game</a:t>
            </a:r>
            <a:endParaRPr lang="en-US" sz="4286" dirty="0"/>
          </a:p>
        </p:txBody>
      </p:sp>
    </p:spTree>
    <p:extLst>
      <p:ext uri="{BB962C8B-B14F-4D97-AF65-F5344CB8AC3E}">
        <p14:creationId xmlns:p14="http://schemas.microsoft.com/office/powerpoint/2010/main" val="133250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FE15077-2F23-4B8E-8C8B-423F802DD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63826"/>
            <a:ext cx="10972800" cy="6024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71A7F-4F66-4BD5-B912-AC73FEA6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Red Team Strategies</a:t>
            </a:r>
          </a:p>
          <a:p>
            <a:r>
              <a:rPr lang="en-US" dirty="0"/>
              <a:t>Web Services Vulnerabilities</a:t>
            </a:r>
          </a:p>
          <a:p>
            <a:r>
              <a:rPr lang="en-US" dirty="0"/>
              <a:t>Blue Team Strategies</a:t>
            </a:r>
          </a:p>
          <a:p>
            <a:r>
              <a:rPr lang="en-US" dirty="0"/>
              <a:t>Results and Comparison</a:t>
            </a:r>
          </a:p>
          <a:p>
            <a:r>
              <a:rPr lang="en-US" dirty="0"/>
              <a:t>(Tentative Content)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9D657-C7E3-4666-B752-E7FC4D68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151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391C-7992-492E-998C-C3ACF9B7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97" y="814388"/>
            <a:ext cx="11229744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Introduction</a:t>
            </a:r>
            <a:br>
              <a:rPr lang="en-CA" dirty="0"/>
            </a:br>
            <a:r>
              <a:rPr lang="en-CA" dirty="0"/>
              <a:t>– Blue / Red Team Game</a:t>
            </a:r>
            <a:br>
              <a:rPr lang="en-CA" dirty="0"/>
            </a:br>
            <a:br>
              <a:rPr lang="en-US" b="1" dirty="0"/>
            </a:b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31793-E7ED-4A75-92CE-30912428B19D}"/>
              </a:ext>
            </a:extLst>
          </p:cNvPr>
          <p:cNvSpPr txBox="1"/>
          <p:nvPr/>
        </p:nvSpPr>
        <p:spPr>
          <a:xfrm>
            <a:off x="7308325" y="1889482"/>
            <a:ext cx="4570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Blue team – dream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Internal Network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 Services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Snort IDS</a:t>
            </a:r>
          </a:p>
          <a:p>
            <a:pPr lvl="1"/>
            <a:r>
              <a:rPr lang="en-CA" sz="2400" dirty="0"/>
              <a:t>Considerations: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400" dirty="0"/>
              <a:t>Performance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400" dirty="0"/>
              <a:t>Monitoring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400" dirty="0"/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984E-F8F8-4F47-BA32-B8D17A67B48D}"/>
              </a:ext>
            </a:extLst>
          </p:cNvPr>
          <p:cNvSpPr txBox="1"/>
          <p:nvPr/>
        </p:nvSpPr>
        <p:spPr>
          <a:xfrm>
            <a:off x="806887" y="5684820"/>
            <a:ext cx="544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Screenshot From GNS3 topology: Chris Liu, Inspired by Lab 6,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1531D-A58A-4052-8BF3-955295C5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2" y="2030759"/>
            <a:ext cx="7099409" cy="35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A9C1A1-40C6-4121-A8AB-5E1F1FE4A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631952"/>
              </p:ext>
            </p:extLst>
          </p:nvPr>
        </p:nvGraphicFramePr>
        <p:xfrm>
          <a:off x="766763" y="2229381"/>
          <a:ext cx="4853883" cy="3854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941">
                  <a:extLst>
                    <a:ext uri="{9D8B030D-6E8A-4147-A177-3AD203B41FA5}">
                      <a16:colId xmlns:a16="http://schemas.microsoft.com/office/drawing/2014/main" val="3029542513"/>
                    </a:ext>
                  </a:extLst>
                </a:gridCol>
                <a:gridCol w="2513942">
                  <a:extLst>
                    <a:ext uri="{9D8B030D-6E8A-4147-A177-3AD203B41FA5}">
                      <a16:colId xmlns:a16="http://schemas.microsoft.com/office/drawing/2014/main" val="3962418495"/>
                    </a:ext>
                  </a:extLst>
                </a:gridCol>
              </a:tblGrid>
              <a:tr h="774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1"/>
                          </a:solidFill>
                          <a:effectLst/>
                        </a:rPr>
                        <a:t>Nmap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="1" dirty="0" err="1">
                          <a:solidFill>
                            <a:schemeClr val="tx1"/>
                          </a:solidFill>
                          <a:effectLst/>
                        </a:rPr>
                        <a:t>Metaploit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  <a:effectLst/>
                        </a:rPr>
                        <a:t> Framework (Port Scan)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87872"/>
                  </a:ext>
                </a:extLst>
              </a:tr>
              <a:tr h="774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1"/>
                          </a:solidFill>
                          <a:effectLst/>
                        </a:rPr>
                        <a:t>Brute-Force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1"/>
                          </a:solidFill>
                          <a:effectLst/>
                        </a:rPr>
                        <a:t>Medusa, Hydra and Patator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20223"/>
                  </a:ext>
                </a:extLst>
              </a:tr>
              <a:tr h="774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1"/>
                          </a:solidFill>
                          <a:effectLst/>
                        </a:rPr>
                        <a:t>Privilege Escalation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1"/>
                          </a:solidFill>
                          <a:effectLst/>
                        </a:rPr>
                        <a:t>Dirty Cow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609588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1"/>
                          </a:solidFill>
                          <a:effectLst/>
                        </a:rPr>
                        <a:t>Web Vulnerability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1"/>
                          </a:solidFill>
                          <a:effectLst/>
                        </a:rPr>
                        <a:t>ZAP or manually test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48569"/>
                  </a:ext>
                </a:extLst>
              </a:tr>
              <a:tr h="774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ICMP / SYN Flood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Hping3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6662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3" y="618331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Team Pen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A912F-CAF5-4628-AC80-CB59DB0EB4D7}"/>
              </a:ext>
            </a:extLst>
          </p:cNvPr>
          <p:cNvSpPr txBox="1"/>
          <p:nvPr/>
        </p:nvSpPr>
        <p:spPr>
          <a:xfrm>
            <a:off x="6759492" y="5775834"/>
            <a:ext cx="435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from GNS3 topology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AE50A-4D72-4562-AAEC-CE49DA9A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3" y="1673083"/>
            <a:ext cx="43338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3E343-808E-4E11-B960-F9D1969722A1}"/>
              </a:ext>
            </a:extLst>
          </p:cNvPr>
          <p:cNvSpPr txBox="1"/>
          <p:nvPr/>
        </p:nvSpPr>
        <p:spPr>
          <a:xfrm>
            <a:off x="715861" y="1803367"/>
            <a:ext cx="4955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planned attacks should be issued in a sequence below</a:t>
            </a:r>
          </a:p>
        </p:txBody>
      </p:sp>
    </p:spTree>
    <p:extLst>
      <p:ext uri="{BB962C8B-B14F-4D97-AF65-F5344CB8AC3E}">
        <p14:creationId xmlns:p14="http://schemas.microsoft.com/office/powerpoint/2010/main" val="25717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CFEA91-A035-4894-9BD0-D59D40083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951377"/>
              </p:ext>
            </p:extLst>
          </p:nvPr>
        </p:nvGraphicFramePr>
        <p:xfrm>
          <a:off x="247507" y="1110933"/>
          <a:ext cx="5479524" cy="5535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252">
                  <a:extLst>
                    <a:ext uri="{9D8B030D-6E8A-4147-A177-3AD203B41FA5}">
                      <a16:colId xmlns:a16="http://schemas.microsoft.com/office/drawing/2014/main" val="2163444341"/>
                    </a:ext>
                  </a:extLst>
                </a:gridCol>
                <a:gridCol w="2834272">
                  <a:extLst>
                    <a:ext uri="{9D8B030D-6E8A-4147-A177-3AD203B41FA5}">
                      <a16:colId xmlns:a16="http://schemas.microsoft.com/office/drawing/2014/main" val="2140369522"/>
                    </a:ext>
                  </a:extLst>
                </a:gridCol>
              </a:tblGrid>
              <a:tr h="118986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>
                          <a:effectLst/>
                        </a:rPr>
                        <a:t>Web UI</a:t>
                      </a:r>
                      <a:endParaRPr lang="en-C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/>
                </a:tc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>
                          <a:effectLst/>
                        </a:rPr>
                        <a:t>Vulnerabilities</a:t>
                      </a:r>
                      <a:endParaRPr lang="en-C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/>
                </a:tc>
                <a:extLst>
                  <a:ext uri="{0D108BD9-81ED-4DB2-BD59-A6C34878D82A}">
                    <a16:rowId xmlns:a16="http://schemas.microsoft.com/office/drawing/2014/main" val="3793975951"/>
                  </a:ext>
                </a:extLst>
              </a:tr>
              <a:tr h="1767447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u="sng" dirty="0">
                          <a:solidFill>
                            <a:schemeClr val="accent2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http://172.16.1.20/dvwa/login.php</a:t>
                      </a:r>
                      <a:endParaRPr lang="en-CA" sz="7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Brutal force: this page can be submitted through POST and GET method. And it does not have sophisticated security protection.</a:t>
                      </a:r>
                    </a:p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For example: gns3@gns3vm:~/project$ </a:t>
                      </a:r>
                      <a:r>
                        <a:rPr lang="en-CA" sz="700" dirty="0" err="1">
                          <a:effectLst/>
                        </a:rPr>
                        <a:t>sudo</a:t>
                      </a:r>
                      <a:r>
                        <a:rPr lang="en-CA" sz="700" dirty="0">
                          <a:effectLst/>
                        </a:rPr>
                        <a:t> </a:t>
                      </a:r>
                      <a:r>
                        <a:rPr lang="en-CA" sz="700" dirty="0" err="1">
                          <a:effectLst/>
                        </a:rPr>
                        <a:t>patator</a:t>
                      </a:r>
                      <a:r>
                        <a:rPr lang="en-CA" sz="700" dirty="0">
                          <a:effectLst/>
                        </a:rPr>
                        <a:t> </a:t>
                      </a:r>
                      <a:r>
                        <a:rPr lang="en-CA" sz="700" dirty="0" err="1">
                          <a:effectLst/>
                        </a:rPr>
                        <a:t>http_fuzz</a:t>
                      </a:r>
                      <a:r>
                        <a:rPr lang="en-CA" sz="700" dirty="0">
                          <a:effectLst/>
                        </a:rPr>
                        <a:t> </a:t>
                      </a:r>
                      <a:r>
                        <a:rPr lang="en-CA" sz="700" dirty="0" err="1">
                          <a:effectLst/>
                        </a:rPr>
                        <a:t>url</a:t>
                      </a:r>
                      <a:r>
                        <a:rPr lang="en-CA" sz="700" dirty="0">
                          <a:effectLst/>
                        </a:rPr>
                        <a:t>=http://172.16.1.20/dvwa/login.php method=POST body="username=FILE0&amp;password=FILE1&amp;Login=Login" 0=1000-username-list.txt 1=500-worst-passwords.txt -x </a:t>
                      </a:r>
                      <a:r>
                        <a:rPr lang="en-CA" sz="700" dirty="0" err="1">
                          <a:effectLst/>
                        </a:rPr>
                        <a:t>ignore:fgrep</a:t>
                      </a:r>
                      <a:r>
                        <a:rPr lang="en-CA" sz="700" dirty="0">
                          <a:effectLst/>
                        </a:rPr>
                        <a:t>="Location: </a:t>
                      </a:r>
                      <a:r>
                        <a:rPr lang="en-CA" sz="700" dirty="0" err="1">
                          <a:effectLst/>
                        </a:rPr>
                        <a:t>login.php</a:t>
                      </a:r>
                      <a:r>
                        <a:rPr lang="en-CA" sz="700" dirty="0">
                          <a:effectLst/>
                        </a:rPr>
                        <a:t>"</a:t>
                      </a:r>
                    </a:p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/>
                </a:tc>
                <a:extLst>
                  <a:ext uri="{0D108BD9-81ED-4DB2-BD59-A6C34878D82A}">
                    <a16:rowId xmlns:a16="http://schemas.microsoft.com/office/drawing/2014/main" val="981807591"/>
                  </a:ext>
                </a:extLst>
              </a:tr>
              <a:tr h="1334002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u="sng" dirty="0">
                          <a:solidFill>
                            <a:schemeClr val="accent2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http://172.16.1.20/dvwa/vulnerabilities/exec/#</a:t>
                      </a:r>
                      <a:endParaRPr lang="en-CA" sz="7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Command execution: it allows malicious users to chain another command in the input box via “&amp;&amp;” or “||”. The typical attack can be “127.0.0.1 || ls -l /</a:t>
                      </a:r>
                      <a:r>
                        <a:rPr lang="en-CA" sz="700" dirty="0" err="1">
                          <a:effectLst/>
                        </a:rPr>
                        <a:t>etc</a:t>
                      </a:r>
                      <a:r>
                        <a:rPr lang="en-CA" sz="700" dirty="0">
                          <a:effectLst/>
                        </a:rPr>
                        <a:t>/passwd”</a:t>
                      </a:r>
                    </a:p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Then, we can simulate this action from command line:</a:t>
                      </a:r>
                    </a:p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root@gns3vm:~# curl -d "</a:t>
                      </a:r>
                      <a:r>
                        <a:rPr lang="en-CA" sz="700" dirty="0" err="1">
                          <a:effectLst/>
                        </a:rPr>
                        <a:t>ip</a:t>
                      </a:r>
                      <a:r>
                        <a:rPr lang="en-CA" sz="700" dirty="0">
                          <a:effectLst/>
                        </a:rPr>
                        <a:t>=127.0.0.1+%7C%7C+ls+-l+%2Fvar%2Fwww%2Fdvwa%2F" -d "submit=submit" -X POST  http://172.16.1.20/dvwa/vulnerabilities/exec/#</a:t>
                      </a:r>
                    </a:p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/>
                </a:tc>
                <a:extLst>
                  <a:ext uri="{0D108BD9-81ED-4DB2-BD59-A6C34878D82A}">
                    <a16:rowId xmlns:a16="http://schemas.microsoft.com/office/drawing/2014/main" val="308912234"/>
                  </a:ext>
                </a:extLst>
              </a:tr>
              <a:tr h="1017528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solidFill>
                            <a:schemeClr val="accent2"/>
                          </a:solidFill>
                          <a:effectLst/>
                        </a:rPr>
                        <a:t>http://172.16.1.20/dvwa/vulnerabilities/fi/?page=file Name</a:t>
                      </a:r>
                      <a:endParaRPr lang="en-CA" sz="7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File Inclusion: The malicious users can easily input server file absolute path in the box to view confident information on the server. For example: </a:t>
                      </a:r>
                      <a:r>
                        <a:rPr lang="en-CA" sz="700" u="sng" dirty="0">
                          <a:effectLst/>
                          <a:hlinkClick r:id="rId5"/>
                        </a:rPr>
                        <a:t>http://172.16.1.20/</a:t>
                      </a:r>
                      <a:r>
                        <a:rPr lang="en-CA" sz="700" u="sng" dirty="0" err="1">
                          <a:effectLst/>
                          <a:hlinkClick r:id="rId5"/>
                        </a:rPr>
                        <a:t>dvwa</a:t>
                      </a:r>
                      <a:r>
                        <a:rPr lang="en-CA" sz="700" u="sng" dirty="0">
                          <a:effectLst/>
                          <a:hlinkClick r:id="rId5"/>
                        </a:rPr>
                        <a:t>/vulnerabilities/fi/?page=../../../../</a:t>
                      </a:r>
                      <a:r>
                        <a:rPr lang="en-CA" sz="700" u="sng" dirty="0" err="1">
                          <a:effectLst/>
                          <a:hlinkClick r:id="rId5"/>
                        </a:rPr>
                        <a:t>etc</a:t>
                      </a:r>
                      <a:r>
                        <a:rPr lang="en-CA" sz="700" u="sng" dirty="0">
                          <a:effectLst/>
                          <a:hlinkClick r:id="rId5"/>
                        </a:rPr>
                        <a:t>/passwd</a:t>
                      </a:r>
                      <a:endParaRPr lang="en-C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/>
                </a:tc>
                <a:extLst>
                  <a:ext uri="{0D108BD9-81ED-4DB2-BD59-A6C34878D82A}">
                    <a16:rowId xmlns:a16="http://schemas.microsoft.com/office/drawing/2014/main" val="2584204044"/>
                  </a:ext>
                </a:extLst>
              </a:tr>
              <a:tr h="601574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u="sng" dirty="0">
                          <a:solidFill>
                            <a:schemeClr val="accent2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http://172.16.1.20/dvwa/vulnerabilities/sqli/?id=userid</a:t>
                      </a:r>
                      <a:endParaRPr lang="en-CA" sz="7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SQL Injection: the malicious user can input other SQL code in the box, instead of user id which is supposedly asked for. For example: ‘ union select </a:t>
                      </a:r>
                      <a:r>
                        <a:rPr lang="en-CA" sz="700" dirty="0" err="1">
                          <a:effectLst/>
                        </a:rPr>
                        <a:t>table_name</a:t>
                      </a:r>
                      <a:r>
                        <a:rPr lang="en-CA" sz="700" dirty="0">
                          <a:effectLst/>
                        </a:rPr>
                        <a:t>, ‘TABLESs’ from </a:t>
                      </a:r>
                      <a:r>
                        <a:rPr lang="en-CA" sz="700" dirty="0" err="1">
                          <a:effectLst/>
                        </a:rPr>
                        <a:t>information_schema.columns</a:t>
                      </a:r>
                      <a:r>
                        <a:rPr lang="en-CA" sz="700" dirty="0">
                          <a:effectLst/>
                        </a:rPr>
                        <a:t> where </a:t>
                      </a:r>
                      <a:r>
                        <a:rPr lang="en-CA" sz="700" dirty="0" err="1">
                          <a:effectLst/>
                        </a:rPr>
                        <a:t>table_schema</a:t>
                      </a:r>
                      <a:r>
                        <a:rPr lang="en-CA" sz="700" dirty="0">
                          <a:effectLst/>
                        </a:rPr>
                        <a:t>  = ‘</a:t>
                      </a:r>
                      <a:r>
                        <a:rPr lang="en-CA" sz="700" dirty="0" err="1">
                          <a:effectLst/>
                        </a:rPr>
                        <a:t>dvwa</a:t>
                      </a:r>
                      <a:r>
                        <a:rPr lang="en-CA" sz="700" dirty="0">
                          <a:effectLst/>
                        </a:rPr>
                        <a:t>’</a:t>
                      </a:r>
                      <a:endParaRPr lang="en-C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/>
                </a:tc>
                <a:extLst>
                  <a:ext uri="{0D108BD9-81ED-4DB2-BD59-A6C34878D82A}">
                    <a16:rowId xmlns:a16="http://schemas.microsoft.com/office/drawing/2014/main" val="2662324463"/>
                  </a:ext>
                </a:extLst>
              </a:tr>
              <a:tr h="695932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en-CA" sz="7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solidFill>
                            <a:schemeClr val="accent2"/>
                          </a:solidFill>
                          <a:effectLst/>
                        </a:rPr>
                        <a:t>The screenshot above shows we can hack the SESSIONID from cookie.</a:t>
                      </a:r>
                      <a:endParaRPr lang="en-CA" sz="7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>
                    <a:noFill/>
                  </a:tcPr>
                </a:tc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XSS attack: it supposed to ask for username submission. However, malicious user can view the cookie information by input “&lt;script&gt;</a:t>
                      </a:r>
                      <a:r>
                        <a:rPr lang="en-CA" sz="700" dirty="0" err="1">
                          <a:effectLst/>
                        </a:rPr>
                        <a:t>document.write</a:t>
                      </a:r>
                      <a:r>
                        <a:rPr lang="en-CA" sz="700" dirty="0">
                          <a:effectLst/>
                        </a:rPr>
                        <a:t>(</a:t>
                      </a:r>
                      <a:r>
                        <a:rPr lang="en-CA" sz="700" dirty="0" err="1">
                          <a:effectLst/>
                        </a:rPr>
                        <a:t>document.cookie</a:t>
                      </a:r>
                      <a:r>
                        <a:rPr lang="en-CA" sz="700" dirty="0">
                          <a:effectLst/>
                        </a:rPr>
                        <a:t>):&lt;/script&gt; in the textbox.</a:t>
                      </a:r>
                      <a:endParaRPr lang="en-C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41" marR="56441" marT="0" marB="0"/>
                </a:tc>
                <a:extLst>
                  <a:ext uri="{0D108BD9-81ED-4DB2-BD59-A6C34878D82A}">
                    <a16:rowId xmlns:a16="http://schemas.microsoft.com/office/drawing/2014/main" val="76045522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876F64-E3F8-410E-93C9-24BFA4FC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53733"/>
          </a:xfrm>
        </p:spPr>
        <p:txBody>
          <a:bodyPr/>
          <a:lstStyle/>
          <a:p>
            <a:r>
              <a:rPr lang="en-US" dirty="0"/>
              <a:t>Vulnerable Web Services 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D8256-15C5-4370-B6F4-36F59382325D}"/>
              </a:ext>
            </a:extLst>
          </p:cNvPr>
          <p:cNvSpPr txBox="1"/>
          <p:nvPr/>
        </p:nvSpPr>
        <p:spPr>
          <a:xfrm>
            <a:off x="6755385" y="5672872"/>
            <a:ext cx="4731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ZAP testing on DVWA web application</a:t>
            </a:r>
          </a:p>
        </p:txBody>
      </p:sp>
      <p:pic>
        <p:nvPicPr>
          <p:cNvPr id="2053" name="Picture 63">
            <a:extLst>
              <a:ext uri="{FF2B5EF4-FFF2-40B4-BE49-F238E27FC236}">
                <a16:creationId xmlns:a16="http://schemas.microsoft.com/office/drawing/2014/main" id="{EF23B22A-F8FE-4E01-9BC1-9DFD0838B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0" y="1498956"/>
            <a:ext cx="1638619" cy="10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1">
            <a:extLst>
              <a:ext uri="{FF2B5EF4-FFF2-40B4-BE49-F238E27FC236}">
                <a16:creationId xmlns:a16="http://schemas.microsoft.com/office/drawing/2014/main" id="{A7424DEA-06FA-43A7-B235-9206F4BC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83" y="4475933"/>
            <a:ext cx="994271" cy="79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31">
            <a:extLst>
              <a:ext uri="{FF2B5EF4-FFF2-40B4-BE49-F238E27FC236}">
                <a16:creationId xmlns:a16="http://schemas.microsoft.com/office/drawing/2014/main" id="{7BE0A41F-15DB-47B6-841A-997A20D1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1" y="3126844"/>
            <a:ext cx="2619128" cy="7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29">
            <a:extLst>
              <a:ext uri="{FF2B5EF4-FFF2-40B4-BE49-F238E27FC236}">
                <a16:creationId xmlns:a16="http://schemas.microsoft.com/office/drawing/2014/main" id="{ED03D248-8145-4BA3-8146-E7FFF511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38" y="5487058"/>
            <a:ext cx="747263" cy="5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30">
            <a:extLst>
              <a:ext uri="{FF2B5EF4-FFF2-40B4-BE49-F238E27FC236}">
                <a16:creationId xmlns:a16="http://schemas.microsoft.com/office/drawing/2014/main" id="{CF8DF7D8-7E12-498C-9A12-A8CB11C4E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7" y="6239150"/>
            <a:ext cx="1844842" cy="51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5C6ED6-DE11-490B-A33A-0675E276DA17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7546450" y="1185786"/>
            <a:ext cx="1631926" cy="1594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EAE24-9AA9-456E-801D-EECD148DDE55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6536693" y="2990893"/>
            <a:ext cx="4236045" cy="26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4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9706F-DF02-42B4-ADD4-3285B038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Blue Team Defend Strategy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97D5DA-3A62-4FBD-B1FA-0313B3D0CD31}"/>
              </a:ext>
            </a:extLst>
          </p:cNvPr>
          <p:cNvSpPr txBox="1">
            <a:spLocks/>
          </p:cNvSpPr>
          <p:nvPr/>
        </p:nvSpPr>
        <p:spPr bwMode="auto">
          <a:xfrm>
            <a:off x="533973" y="1661034"/>
            <a:ext cx="4845110" cy="473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65102" indent="-25557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184" indent="-24604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280" indent="-21906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439" indent="-20001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8976" indent="-18255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244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686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841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140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WireShark Monitoring (between Snort and Metasploitable)</a:t>
            </a:r>
          </a:p>
          <a:p>
            <a:r>
              <a:rPr lang="en-CA" dirty="0"/>
              <a:t>UFW (only allow 22,23,80,443 and limit TCP connection per source IP on R1-RFF)</a:t>
            </a:r>
          </a:p>
          <a:p>
            <a:r>
              <a:rPr lang="en-CA" dirty="0"/>
              <a:t>ACL (on R2-Cisco)</a:t>
            </a:r>
          </a:p>
          <a:p>
            <a:r>
              <a:rPr lang="en-CA" dirty="0"/>
              <a:t>Snort (DROP|REJECT instead of ALERT)</a:t>
            </a:r>
          </a:p>
          <a:p>
            <a:endParaRPr lang="en-CA" dirty="0"/>
          </a:p>
          <a:p>
            <a:r>
              <a:rPr lang="en-CA" dirty="0"/>
              <a:t>Whitelist | Blocklist (used for blockchain too)</a:t>
            </a:r>
          </a:p>
          <a:p>
            <a:r>
              <a:rPr lang="en-CA" dirty="0"/>
              <a:t>(Tentatively) Blockchain DDoS Defense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4350-3CCC-4E0D-89C1-E54108732E01}"/>
              </a:ext>
            </a:extLst>
          </p:cNvPr>
          <p:cNvSpPr txBox="1"/>
          <p:nvPr/>
        </p:nvSpPr>
        <p:spPr>
          <a:xfrm>
            <a:off x="6441066" y="5267932"/>
            <a:ext cx="435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from GNS3 topology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C833A-E163-4D7B-B40D-65D0E990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57150"/>
            <a:ext cx="5005925" cy="357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D85A4-3B40-4C76-8E3E-EA7D60051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36" y="2140062"/>
            <a:ext cx="4259954" cy="27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9706F-DF02-42B4-ADD4-3285B038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Before and After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97D5DA-3A62-4FBD-B1FA-0313B3D0CD31}"/>
              </a:ext>
            </a:extLst>
          </p:cNvPr>
          <p:cNvSpPr txBox="1">
            <a:spLocks/>
          </p:cNvSpPr>
          <p:nvPr/>
        </p:nvSpPr>
        <p:spPr bwMode="auto">
          <a:xfrm>
            <a:off x="533973" y="1661034"/>
            <a:ext cx="4684296" cy="473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02" indent="-25557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184" indent="-24604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280" indent="-21906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439" indent="-20001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8976" indent="-18255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244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686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841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140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4350-3CCC-4E0D-89C1-E54108732E01}"/>
              </a:ext>
            </a:extLst>
          </p:cNvPr>
          <p:cNvSpPr txBox="1"/>
          <p:nvPr/>
        </p:nvSpPr>
        <p:spPr>
          <a:xfrm>
            <a:off x="6839546" y="5567187"/>
            <a:ext cx="435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Python Detection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A6C1D-CB2D-42FF-821F-7045C3E7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99" y="1917160"/>
            <a:ext cx="3233630" cy="315625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1E4417-3324-47EB-9949-8DFC0DA99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66623"/>
              </p:ext>
            </p:extLst>
          </p:nvPr>
        </p:nvGraphicFramePr>
        <p:xfrm>
          <a:off x="757309" y="1572058"/>
          <a:ext cx="4357687" cy="4302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5702">
                  <a:extLst>
                    <a:ext uri="{9D8B030D-6E8A-4147-A177-3AD203B41FA5}">
                      <a16:colId xmlns:a16="http://schemas.microsoft.com/office/drawing/2014/main" val="384234710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018704501"/>
                    </a:ext>
                  </a:extLst>
                </a:gridCol>
              </a:tblGrid>
              <a:tr h="500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Before Security (July </a:t>
                      </a:r>
                      <a:r>
                        <a:rPr lang="en-CA" sz="1000" baseline="0" dirty="0">
                          <a:effectLst/>
                        </a:rPr>
                        <a:t>20th</a:t>
                      </a:r>
                      <a:r>
                        <a:rPr lang="en-CA" sz="1000" dirty="0">
                          <a:effectLst/>
                        </a:rPr>
                        <a:t> – 24</a:t>
                      </a:r>
                      <a:r>
                        <a:rPr lang="en-CA" sz="1000" baseline="30000" dirty="0">
                          <a:effectLst/>
                        </a:rPr>
                        <a:t>th </a:t>
                      </a:r>
                      <a:r>
                        <a:rPr lang="en-CA" sz="1000" dirty="0">
                          <a:effectLst/>
                        </a:rPr>
                        <a:t>)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After Security (July 27</a:t>
                      </a:r>
                      <a:r>
                        <a:rPr lang="en-CA" sz="1000" baseline="30000">
                          <a:effectLst/>
                        </a:rPr>
                        <a:t>th</a:t>
                      </a:r>
                      <a:r>
                        <a:rPr lang="en-CA" sz="1000">
                          <a:effectLst/>
                        </a:rPr>
                        <a:t> – 31</a:t>
                      </a:r>
                      <a:r>
                        <a:rPr lang="en-CA" sz="1000" baseline="30000">
                          <a:effectLst/>
                        </a:rPr>
                        <a:t>st</a:t>
                      </a:r>
                      <a:r>
                        <a:rPr lang="en-CA" sz="1000">
                          <a:effectLst/>
                        </a:rPr>
                        <a:t> )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0667686"/>
                  </a:ext>
                </a:extLst>
              </a:tr>
              <a:tr h="38021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On the consecutive 5 days starting on July 20</a:t>
                      </a:r>
                      <a:r>
                        <a:rPr lang="en-CA" sz="1000" baseline="30000" dirty="0">
                          <a:effectLst/>
                        </a:rPr>
                        <a:t>th</a:t>
                      </a:r>
                      <a:r>
                        <a:rPr lang="en-CA" sz="1000" dirty="0">
                          <a:effectLst/>
                        </a:rPr>
                        <a:t> , I will monitor the network for one hour with crontab simulation services consumption. During the monitoring, I mainly play red team to attack blue team (web services).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After one-hour monitoring is done, I collect data through </a:t>
                      </a:r>
                      <a:r>
                        <a:rPr lang="en-CA" sz="1000" dirty="0" err="1">
                          <a:effectLst/>
                        </a:rPr>
                        <a:t>wireshark</a:t>
                      </a:r>
                      <a:r>
                        <a:rPr lang="en-CA" sz="1000" dirty="0">
                          <a:effectLst/>
                        </a:rPr>
                        <a:t> or </a:t>
                      </a:r>
                      <a:r>
                        <a:rPr lang="en-CA" sz="1000" dirty="0" err="1">
                          <a:effectLst/>
                        </a:rPr>
                        <a:t>tcpdump</a:t>
                      </a:r>
                      <a:r>
                        <a:rPr lang="en-CA" sz="1000" dirty="0">
                          <a:effectLst/>
                        </a:rPr>
                        <a:t>, convert data to the most suitable PCAP  Datasets via Argus.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Eventually, this dataset will be used to compared with the dataset after blue team security enabled. 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On the consecutive 5 days starting on July 27</a:t>
                      </a:r>
                      <a:r>
                        <a:rPr lang="en-CA" sz="1000" baseline="30000" dirty="0">
                          <a:effectLst/>
                        </a:rPr>
                        <a:t>th</a:t>
                      </a:r>
                      <a:r>
                        <a:rPr lang="en-CA" sz="1000" dirty="0">
                          <a:effectLst/>
                        </a:rPr>
                        <a:t> , I will monitor the network with Blue team security guards.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After one-hour monitoring is done, I collect data through </a:t>
                      </a:r>
                      <a:r>
                        <a:rPr lang="en-CA" sz="1000" dirty="0" err="1">
                          <a:effectLst/>
                        </a:rPr>
                        <a:t>wireshark</a:t>
                      </a:r>
                      <a:r>
                        <a:rPr lang="en-CA" sz="1000" dirty="0">
                          <a:effectLst/>
                        </a:rPr>
                        <a:t> or </a:t>
                      </a:r>
                      <a:r>
                        <a:rPr lang="en-CA" sz="1000" dirty="0" err="1">
                          <a:effectLst/>
                        </a:rPr>
                        <a:t>tcpdump</a:t>
                      </a:r>
                      <a:r>
                        <a:rPr lang="en-CA" sz="1000" dirty="0">
                          <a:effectLst/>
                        </a:rPr>
                        <a:t>, convert data to the most suitable PCAP  Datasets via Argus.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Eventually, this dataset will be used to compared with the dataset before blue team security enabled.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43068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C1BA7EA-D24A-497F-9D21-5680FF7A8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29" y="2163620"/>
            <a:ext cx="3647830" cy="27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6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9706F-DF02-42B4-ADD4-3285B038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Tentative work on project –</a:t>
            </a:r>
            <a:br>
              <a:rPr lang="en-CA" dirty="0"/>
            </a:br>
            <a:r>
              <a:rPr lang="en-CA" dirty="0"/>
              <a:t>Blockchain mitigation (This slide is only additional)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97D5DA-3A62-4FBD-B1FA-0313B3D0CD31}"/>
              </a:ext>
            </a:extLst>
          </p:cNvPr>
          <p:cNvSpPr txBox="1">
            <a:spLocks/>
          </p:cNvSpPr>
          <p:nvPr/>
        </p:nvSpPr>
        <p:spPr bwMode="auto">
          <a:xfrm>
            <a:off x="533971" y="1820442"/>
            <a:ext cx="5219699" cy="473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02" indent="-25557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184" indent="-24604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280" indent="-21906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439" indent="-20001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8976" indent="-182552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244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686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841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140" indent="-182869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0" indent="0" eaLnBrk="0" hangingPunct="0">
              <a:spcBef>
                <a:spcPts val="55"/>
              </a:spcBef>
              <a:spcAft>
                <a:spcPts val="0"/>
              </a:spcAft>
              <a:buNone/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was inspired by the paper above, which illustrated the process to mitigate DDoS using Blockchain. Combined my project topology, in summary we can do following to mitigate DDoS through Blockchain:</a:t>
            </a:r>
          </a:p>
          <a:p>
            <a:pPr marL="109530" indent="0" eaLnBrk="0" hangingPunct="0">
              <a:spcBef>
                <a:spcPts val="55"/>
              </a:spcBef>
              <a:spcAft>
                <a:spcPts val="0"/>
              </a:spcAft>
              <a:buNone/>
            </a:pP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hangingPunct="0">
              <a:spcBef>
                <a:spcPts val="55"/>
              </a:spcBef>
              <a:spcAft>
                <a:spcPts val="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1: identify DoS attack on Blockchain internal network (172.16.2*/24).</a:t>
            </a:r>
          </a:p>
          <a:p>
            <a:pPr eaLnBrk="0" hangingPunct="0">
              <a:spcBef>
                <a:spcPts val="55"/>
              </a:spcBef>
              <a:spcAft>
                <a:spcPts val="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2: any attacked nodes distribute traffic to all Blockchain nodes.</a:t>
            </a:r>
          </a:p>
          <a:p>
            <a:pPr eaLnBrk="0" hangingPunct="0">
              <a:spcBef>
                <a:spcPts val="55"/>
              </a:spcBef>
              <a:spcAft>
                <a:spcPts val="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3: Nodes call the contract deployed on Blockchain to update blocklist.</a:t>
            </a:r>
          </a:p>
          <a:p>
            <a:pPr eaLnBrk="0" hangingPunct="0">
              <a:spcBef>
                <a:spcPts val="55"/>
              </a:spcBef>
              <a:spcAft>
                <a:spcPts val="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4: Using Iptables, drop the traffic from IP in blocklist temporarily.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AC9C1-1044-42CF-9465-28A3B85C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89" y="1615499"/>
            <a:ext cx="2562798" cy="2389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57A32C-4960-4BF6-B25E-A165391EDBAD}"/>
              </a:ext>
            </a:extLst>
          </p:cNvPr>
          <p:cNvSpPr txBox="1"/>
          <p:nvPr/>
        </p:nvSpPr>
        <p:spPr>
          <a:xfrm>
            <a:off x="6438331" y="5821544"/>
            <a:ext cx="49211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Credit to “Blockchain Mitigation”, Arpit </a:t>
            </a:r>
            <a:r>
              <a:rPr lang="en-CA" dirty="0" err="1">
                <a:hlinkClick r:id="rId4"/>
              </a:rPr>
              <a:t>Bahety</a:t>
            </a:r>
            <a:r>
              <a:rPr lang="en-CA" dirty="0">
                <a:hlinkClick r:id="rId4"/>
              </a:rPr>
              <a:t> etc.</a:t>
            </a:r>
          </a:p>
          <a:p>
            <a:r>
              <a:rPr lang="en-CA" dirty="0">
                <a:hlinkClick r:id="rId4"/>
              </a:rPr>
              <a:t>https://drive.google.com/file/d/1z7MSFlwX-DLBUzCc-cJa3edAkwlvHaG0/view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A679B-5BD8-4F71-B6BD-57907B76C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014" y="3429000"/>
            <a:ext cx="2871386" cy="23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5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213"/>
            <a:ext cx="8596668" cy="4800600"/>
          </a:xfrm>
        </p:spPr>
        <p:txBody>
          <a:bodyPr>
            <a:noAutofit/>
          </a:bodyPr>
          <a:lstStyle/>
          <a:p>
            <a:pPr marL="342900" lvl="0" indent="-342900" eaLnBrk="0" hangingPunct="0">
              <a:spcBef>
                <a:spcPts val="200"/>
              </a:spcBef>
              <a:spcAft>
                <a:spcPts val="0"/>
              </a:spcAft>
              <a:buSzPts val="700"/>
              <a:buFont typeface="+mj-lt"/>
              <a:buAutoNum type="arabicPeriod"/>
              <a:tabLst>
                <a:tab pos="247650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NUR ZINCIR-HEYWOOD, </a:t>
            </a:r>
            <a:r>
              <a:rPr lang="en-CA" sz="800" spc="1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https://web.cs.dal.ca/~zincir/cs6706.html</a:t>
            </a:r>
            <a:endParaRPr lang="en-CA" sz="800" spc="15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spcBef>
                <a:spcPts val="200"/>
              </a:spcBef>
              <a:spcAft>
                <a:spcPts val="0"/>
              </a:spcAft>
              <a:buSzPts val="700"/>
              <a:buFont typeface="+mj-lt"/>
              <a:buAutoNum type="arabicPeriod"/>
              <a:tabLst>
                <a:tab pos="247650" algn="l"/>
              </a:tabLst>
            </a:pPr>
            <a:r>
              <a:rPr lang="en-CA" sz="800" spc="15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Duc Le, Lab 6, 7</a:t>
            </a:r>
            <a:r>
              <a:rPr lang="en-CA" sz="800" spc="-5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Brightspace: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https://dal.brightspace.com/d2l/home/124069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https://linuxize.com/post/how-to-install-node-js-on-ubuntu-18.04/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fr-FR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truffle suite: </a:t>
            </a:r>
            <a:r>
              <a:rPr lang="fr-FR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https://medium.com/@techgeek628/how-to-install-and-execute-truffle-on-an-ubuntu-16-04-7ebb3444707e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Curl web services 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https://www.baeldung.com/curl-rest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Medusa guidelines: hackingarticles.in/comprehensive-guide-on-medusa-a-brute-forcing-tool/</a:t>
            </a: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Truffle and Ganache-cli: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https://medium.com/coinmonks/5-minute-guide-to-deploying-smart-contracts-with-truffle-and-ropsten-b3e30d5ee1e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Snort default alerts: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https://www.apt-browse.org/browse/debian/wheezy/main/all/snort-rules-default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Metasplotable</a:t>
            </a: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commands list: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http://atic-tw.blogspot.com/p/userpass.html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https://metasploit.help.rapid7.com/docs/metasploitable-2-exploitability-guide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ZAP guild: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https://www.zaproxy.org/docs/docker/about/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Christian Gang Liu: Assignment 2: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https://github.com/chrisliu01/network-management/blob/master/assignment%202%20-%20Christian%20Gang%20Liu%20-%20B00415613.pdf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Christian Gang Liu: assignment 3: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https://github.com/chrisliu01/network-management/blob/master/assignment%203%20-%20Christian%20Gang%20Liu%20-%20B00415613.pdf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fr-FR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ZAP Concepts: </a:t>
            </a:r>
            <a:r>
              <a:rPr lang="fr-FR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https://en.wikipedia.org/wiki/OWASP_ZAP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Dirty_cow</a:t>
            </a: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source code 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https://www.exploit-db.com/exploits/40839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Privilege </a:t>
            </a:r>
            <a:r>
              <a:rPr lang="en-CA" sz="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Esclastion</a:t>
            </a: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https://payatu.com/guide-linux-privilege-escalation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Blockchain based DDoS attack mitigation: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https://doi.org/10.1109/IBCAST.2019.8667147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DVWA snort rules: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http://m-dabour.blogspot.com/2012/05/using-snort-idsips-for-web-applications.html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Dirty Cow: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https://dirtycow.ninja/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Analyze of project: </a:t>
            </a:r>
            <a:r>
              <a:rPr lang="en-CA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https://github.com/chrisliu01/network-management/blob/master/course-project.ipynb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hangingPunct="0">
              <a:lnSpc>
                <a:spcPts val="800"/>
              </a:lnSpc>
              <a:spcAft>
                <a:spcPts val="0"/>
              </a:spcAft>
              <a:buSzPts val="700"/>
              <a:buFont typeface="+mj-lt"/>
              <a:buAutoNum type="arabicPeriod"/>
              <a:tabLst>
                <a:tab pos="247015" algn="l"/>
              </a:tabLst>
            </a:pPr>
            <a:r>
              <a:rPr lang="fr-FR" sz="800" u="sng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“Blockchain Mitigation”,  </a:t>
            </a:r>
            <a:r>
              <a:rPr lang="en-CA" sz="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https://pdfs.semanticscholar.org/9029/0e507959942cf5a3c281dea24bddf2babcb5</a:t>
            </a:r>
            <a:r>
              <a:rPr lang="en-CA" sz="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.pdf</a:t>
            </a:r>
            <a:endParaRPr lang="en-CA" sz="8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202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Cited</a:t>
            </a:r>
          </a:p>
        </p:txBody>
      </p:sp>
    </p:spTree>
    <p:extLst>
      <p:ext uri="{BB962C8B-B14F-4D97-AF65-F5344CB8AC3E}">
        <p14:creationId xmlns:p14="http://schemas.microsoft.com/office/powerpoint/2010/main" val="2023602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2 - AWS introduction - Copy.pptx" id="{AB5AECA5-0C87-4F16-A792-A76CFE52A8D0}" vid="{E25EDD6F-D0D1-4B1C-8FFC-721B204B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dalhousie</Template>
  <TotalTime>0</TotalTime>
  <Words>1261</Words>
  <Application>Microsoft Office PowerPoint</Application>
  <PresentationFormat>Widescreen</PresentationFormat>
  <Paragraphs>116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Agenda</vt:lpstr>
      <vt:lpstr>Introduction – Blue / Red Team Game  </vt:lpstr>
      <vt:lpstr>Red Team Pen Test</vt:lpstr>
      <vt:lpstr>Vulnerable Web Services </vt:lpstr>
      <vt:lpstr>Blue Team Defend Strategy</vt:lpstr>
      <vt:lpstr>Comparison Before and After</vt:lpstr>
      <vt:lpstr>Tentative work on project – Blockchain mitigation (This slide is only additional)</vt:lpstr>
      <vt:lpstr>Works Cited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created xsi:type="dcterms:W3CDTF">2020-01-27T13:51:06Z</dcterms:created>
  <dcterms:modified xsi:type="dcterms:W3CDTF">2020-07-30T12:53:50Z</dcterms:modified>
</cp:coreProperties>
</file>