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 id="2147483680" r:id="rId3"/>
  </p:sldMasterIdLst>
  <p:notesMasterIdLst>
    <p:notesMasterId r:id="rId24"/>
  </p:notesMasterIdLst>
  <p:sldIdLst>
    <p:sldId id="545" r:id="rId4"/>
    <p:sldId id="546" r:id="rId5"/>
    <p:sldId id="595" r:id="rId6"/>
    <p:sldId id="586" r:id="rId7"/>
    <p:sldId id="561" r:id="rId8"/>
    <p:sldId id="635" r:id="rId9"/>
    <p:sldId id="548" r:id="rId10"/>
    <p:sldId id="631" r:id="rId11"/>
    <p:sldId id="588" r:id="rId12"/>
    <p:sldId id="589" r:id="rId13"/>
    <p:sldId id="590" r:id="rId14"/>
    <p:sldId id="592" r:id="rId15"/>
    <p:sldId id="593" r:id="rId16"/>
    <p:sldId id="594" r:id="rId17"/>
    <p:sldId id="550" r:id="rId18"/>
    <p:sldId id="636" r:id="rId19"/>
    <p:sldId id="632" r:id="rId20"/>
    <p:sldId id="549" r:id="rId21"/>
    <p:sldId id="587" r:id="rId22"/>
    <p:sldId id="585" r:id="rId23"/>
  </p:sldIdLst>
  <p:sldSz cx="12196763" cy="6858000"/>
  <p:notesSz cx="6858000" cy="9144000"/>
  <p:custDataLst>
    <p:tags r:id="rId2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4" userDrawn="1">
          <p15:clr>
            <a:srgbClr val="A4A3A4"/>
          </p15:clr>
        </p15:guide>
        <p15:guide id="2" pos="3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1A3D0"/>
    <a:srgbClr val="F8F8F8"/>
    <a:srgbClr val="EAEAEA"/>
    <a:srgbClr val="A9BECB"/>
    <a:srgbClr val="781E19"/>
    <a:srgbClr val="DDDDDD"/>
    <a:srgbClr val="AF1D5C"/>
    <a:srgbClr val="D01C63"/>
    <a:srgbClr val="00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94660"/>
  </p:normalViewPr>
  <p:slideViewPr>
    <p:cSldViewPr snapToObjects="1" showGuides="1">
      <p:cViewPr varScale="1">
        <p:scale>
          <a:sx n="81" d="100"/>
          <a:sy n="81" d="100"/>
        </p:scale>
        <p:origin x="614" y="58"/>
      </p:cViewPr>
      <p:guideLst>
        <p:guide orient="horz" pos="2184"/>
        <p:guide pos="3834"/>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C453040D-A311-48C2-BA89-7ECBFC1B0FAF}" type="datetimeFigureOut">
              <a:rPr lang="zh-CN" altLang="en-US"/>
              <a:t>2023/3/16</a:t>
            </a:fld>
            <a:endParaRPr 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45DEFF5F-EDF6-4432-BACD-D34FCE4AF987}"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r>
              <a:rPr lang="zh-CN" altLang="en-US" dirty="0">
                <a:sym typeface="+mn-ea"/>
              </a:rPr>
              <a:t>尊敬的各位评委老师，大家下午好</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视频模块包括用户投稿、发布列表、视频流，流程如图所示，</a:t>
            </a:r>
          </a:p>
          <a:p>
            <a:r>
              <a:rPr lang="zh-CN" altLang="en-US"/>
              <a:t>视频投稿：确定传递过来数据之后，就上传视频数据到</a:t>
            </a:r>
            <a:r>
              <a:rPr lang="en-US" altLang="zh-CN"/>
              <a:t>ftp</a:t>
            </a:r>
            <a:r>
              <a:rPr lang="zh-CN" altLang="en-US"/>
              <a:t>服务器并远程调用</a:t>
            </a:r>
            <a:r>
              <a:rPr lang="en-US" altLang="zh-CN"/>
              <a:t>ffpeg</a:t>
            </a:r>
            <a:r>
              <a:rPr lang="zh-CN" altLang="en-US"/>
              <a:t>命令进行截图</a:t>
            </a:r>
          </a:p>
          <a:p>
            <a:r>
              <a:rPr lang="zh-CN" altLang="en-US"/>
              <a:t>发布列表：在鉴权成功后，会从数据库中查询出用户的所有的数据</a:t>
            </a:r>
          </a:p>
          <a:p>
            <a:r>
              <a:rPr lang="zh-CN" altLang="en-US"/>
              <a:t>视频流：无需鉴权，直接返回最新的</a:t>
            </a:r>
            <a:r>
              <a:rPr lang="en-US" altLang="zh-CN"/>
              <a:t>30</a:t>
            </a:r>
            <a:r>
              <a:rPr lang="zh-CN" altLang="en-US"/>
              <a:t>条数据，如果不足</a:t>
            </a:r>
            <a:r>
              <a:rPr lang="en-US" altLang="zh-CN"/>
              <a:t>30</a:t>
            </a:r>
            <a:r>
              <a:rPr lang="zh-CN" altLang="en-US"/>
              <a:t>条，则返回所有视频数据</a:t>
            </a: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sym typeface="+mn-ea"/>
              </a:rPr>
              <a:t>视频模块中主要存在两个问题</a:t>
            </a:r>
            <a:endParaRPr lang="en-US" altLang="zh-CN">
              <a:sym typeface="+mn-ea"/>
            </a:endParaRPr>
          </a:p>
          <a:p>
            <a:r>
              <a:rPr lang="en-US" altLang="zh-CN">
                <a:sym typeface="+mn-ea"/>
              </a:rPr>
              <a:t>1.</a:t>
            </a:r>
            <a:r>
              <a:rPr lang="zh-CN" altLang="en-US">
                <a:sym typeface="+mn-ea"/>
              </a:rPr>
              <a:t> 视频和图片存放在本地服务器，耦合性较高。</a:t>
            </a:r>
            <a:endParaRPr lang="zh-CN" altLang="en-US"/>
          </a:p>
          <a:p>
            <a:r>
              <a:rPr lang="en-US" altLang="zh-CN">
                <a:sym typeface="+mn-ea"/>
              </a:rPr>
              <a:t>2. </a:t>
            </a:r>
            <a:r>
              <a:rPr lang="zh-CN" altLang="en-US">
                <a:sym typeface="+mn-ea"/>
              </a:rPr>
              <a:t>存在大量的</a:t>
            </a:r>
            <a:r>
              <a:rPr lang="zh-CN" altLang="en-US" b="1">
                <a:sym typeface="+mn-ea"/>
              </a:rPr>
              <a:t>同步调用</a:t>
            </a:r>
            <a:r>
              <a:rPr lang="zh-CN" altLang="en-US">
                <a:sym typeface="+mn-ea"/>
              </a:rPr>
              <a:t>，视频信息拼装时，会导致缓慢，用户体验较差</a:t>
            </a:r>
            <a:endParaRPr lang="zh-CN" altLang="en-US">
              <a:effectLst/>
            </a:endParaRPr>
          </a:p>
          <a:p>
            <a:r>
              <a:rPr lang="zh-CN" altLang="en-US"/>
              <a:t>采取的优化方案如右图所示：</a:t>
            </a:r>
          </a:p>
          <a:p>
            <a:r>
              <a:rPr lang="en-US" altLang="zh-CN">
                <a:sym typeface="+mn-ea"/>
              </a:rPr>
              <a:t>1.</a:t>
            </a:r>
            <a:r>
              <a:rPr lang="zh-CN" altLang="en-US">
                <a:sym typeface="+mn-ea"/>
              </a:rPr>
              <a:t>为了实现</a:t>
            </a:r>
            <a:r>
              <a:rPr lang="zh-CN" altLang="en-US" b="1">
                <a:sym typeface="+mn-ea"/>
              </a:rPr>
              <a:t>解耦</a:t>
            </a:r>
            <a:r>
              <a:rPr lang="zh-CN" altLang="en-US">
                <a:sym typeface="+mn-ea"/>
              </a:rPr>
              <a:t>，搭建</a:t>
            </a:r>
            <a:r>
              <a:rPr lang="en-US" altLang="zh-CN" b="1">
                <a:sym typeface="+mn-ea"/>
              </a:rPr>
              <a:t>FTP</a:t>
            </a:r>
            <a:r>
              <a:rPr lang="zh-CN" altLang="en-US" b="1">
                <a:sym typeface="+mn-ea"/>
              </a:rPr>
              <a:t>服务器</a:t>
            </a:r>
            <a:r>
              <a:rPr lang="zh-CN" altLang="en-US">
                <a:sym typeface="+mn-ea"/>
              </a:rPr>
              <a:t>存储视频资源，并通过</a:t>
            </a:r>
            <a:r>
              <a:rPr lang="en-US" altLang="zh-CN" b="1">
                <a:sym typeface="+mn-ea"/>
              </a:rPr>
              <a:t>SSH</a:t>
            </a:r>
            <a:r>
              <a:rPr lang="zh-CN" altLang="en-US">
                <a:sym typeface="+mn-ea"/>
              </a:rPr>
              <a:t>的方式远程</a:t>
            </a:r>
            <a:r>
              <a:rPr lang="zh-CN" altLang="en-US" b="1">
                <a:sym typeface="+mn-ea"/>
              </a:rPr>
              <a:t>调用</a:t>
            </a:r>
            <a:r>
              <a:rPr lang="en-US" altLang="zh-CN" b="1" err="1">
                <a:sym typeface="+mn-ea"/>
              </a:rPr>
              <a:t>ffmpeg</a:t>
            </a:r>
            <a:r>
              <a:rPr lang="zh-CN" altLang="en-US">
                <a:sym typeface="+mn-ea"/>
              </a:rPr>
              <a:t>截取视频关键帧</a:t>
            </a:r>
          </a:p>
          <a:p>
            <a:r>
              <a:rPr lang="zh-CN" altLang="en-US">
                <a:sym typeface="+mn-ea"/>
              </a:rPr>
              <a:t>将</a:t>
            </a:r>
            <a:r>
              <a:rPr lang="en-US" altLang="zh-CN">
                <a:sym typeface="+mn-ea"/>
              </a:rPr>
              <a:t>FTP</a:t>
            </a:r>
            <a:r>
              <a:rPr lang="zh-CN" altLang="en-US">
                <a:sym typeface="+mn-ea"/>
              </a:rPr>
              <a:t>与</a:t>
            </a:r>
            <a:r>
              <a:rPr lang="en-US" altLang="zh-CN">
                <a:sym typeface="+mn-ea"/>
              </a:rPr>
              <a:t>SSH</a:t>
            </a:r>
            <a:r>
              <a:rPr lang="zh-CN" altLang="en-US">
                <a:sym typeface="+mn-ea"/>
              </a:rPr>
              <a:t>的链接方式改为</a:t>
            </a:r>
            <a:r>
              <a:rPr lang="zh-CN" altLang="en-US" b="1">
                <a:sym typeface="+mn-ea"/>
              </a:rPr>
              <a:t>长连接</a:t>
            </a:r>
            <a:r>
              <a:rPr lang="zh-CN" altLang="en-US">
                <a:sym typeface="+mn-ea"/>
              </a:rPr>
              <a:t>，去掉每次调用方法所需要的初始化时间。</a:t>
            </a:r>
          </a:p>
          <a:p>
            <a:r>
              <a:rPr lang="en-US" altLang="zh-CN">
                <a:sym typeface="+mn-ea"/>
              </a:rPr>
              <a:t>2.</a:t>
            </a:r>
            <a:r>
              <a:rPr lang="zh-CN" altLang="en-US">
                <a:sym typeface="+mn-ea"/>
              </a:rPr>
              <a:t>采用</a:t>
            </a:r>
            <a:r>
              <a:rPr lang="en-US" altLang="zh-CN">
                <a:sym typeface="+mn-ea"/>
              </a:rPr>
              <a:t>go</a:t>
            </a:r>
            <a:r>
              <a:rPr lang="zh-CN" altLang="en-US">
                <a:sym typeface="+mn-ea"/>
              </a:rPr>
              <a:t>语言的</a:t>
            </a:r>
            <a:r>
              <a:rPr lang="zh-CN" altLang="en-US" b="1">
                <a:sym typeface="+mn-ea"/>
              </a:rPr>
              <a:t>协程</a:t>
            </a:r>
            <a:r>
              <a:rPr lang="zh-CN" altLang="en-US">
                <a:sym typeface="+mn-ea"/>
              </a:rPr>
              <a:t>将上传视频文件和存储视频信息</a:t>
            </a:r>
            <a:r>
              <a:rPr lang="zh-CN" altLang="en-US" b="1">
                <a:sym typeface="+mn-ea"/>
              </a:rPr>
              <a:t>异步化</a:t>
            </a:r>
            <a:r>
              <a:rPr lang="zh-CN" altLang="en-US">
                <a:sym typeface="+mn-ea"/>
              </a:rPr>
              <a:t>，提升性能</a:t>
            </a:r>
            <a:endParaRPr lang="zh-CN" altLang="en-US"/>
          </a:p>
          <a:p>
            <a:endParaRPr lang="zh-CN" altLang="en-US">
              <a:effectLst/>
            </a:endParaRPr>
          </a:p>
          <a:p>
            <a:endParaRPr lang="zh-CN" altLang="en-US"/>
          </a:p>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sym typeface="+mn-ea"/>
              </a:rPr>
              <a:t>为了应对高并发场景（同一时间多个用户队同一视频进行点赞）</a:t>
            </a:r>
          </a:p>
          <a:p>
            <a:r>
              <a:rPr lang="zh-CN" altLang="en-US">
                <a:sym typeface="+mn-ea"/>
              </a:rPr>
              <a:t>利用</a:t>
            </a:r>
            <a:r>
              <a:rPr lang="en-US" altLang="zh-CN">
                <a:sym typeface="+mn-ea"/>
              </a:rPr>
              <a:t>Redis</a:t>
            </a:r>
            <a:r>
              <a:rPr lang="zh-CN" altLang="en-US">
                <a:sym typeface="+mn-ea"/>
              </a:rPr>
              <a:t>的单线程和多路</a:t>
            </a:r>
            <a:r>
              <a:rPr lang="en-US" altLang="zh-CN">
                <a:sym typeface="+mn-ea"/>
              </a:rPr>
              <a:t>I/O</a:t>
            </a:r>
            <a:r>
              <a:rPr lang="zh-CN" altLang="en-US">
                <a:sym typeface="+mn-ea"/>
              </a:rPr>
              <a:t>复用的结构使所有请求串行处理，避免并发情况下脏数据的隐患。</a:t>
            </a:r>
          </a:p>
          <a:p>
            <a:r>
              <a:rPr lang="zh-CN" altLang="en-US">
                <a:sym typeface="+mn-ea"/>
              </a:rPr>
              <a:t>在这种情况下，考虑到点赞数据可能丢失，所以要做数据同步。</a:t>
            </a:r>
          </a:p>
          <a:p>
            <a:endParaRPr lang="zh-CN" altLang="en-US">
              <a:sym typeface="+mn-ea"/>
            </a:endParaRPr>
          </a:p>
          <a:p>
            <a:r>
              <a:rPr lang="zh-CN" altLang="en-US" i="1" u="sng" dirty="0">
                <a:sym typeface="+mn-ea"/>
              </a:rPr>
              <a:t>通过</a:t>
            </a:r>
            <a:r>
              <a:rPr lang="en-US" altLang="zh-CN" i="1" u="sng" dirty="0" err="1">
                <a:sym typeface="+mn-ea"/>
              </a:rPr>
              <a:t>goland</a:t>
            </a:r>
            <a:r>
              <a:rPr lang="zh-CN" altLang="en-US" i="1" u="sng" dirty="0">
                <a:sym typeface="+mn-ea"/>
              </a:rPr>
              <a:t>的协程与</a:t>
            </a:r>
            <a:r>
              <a:rPr lang="en-US" altLang="zh-CN" i="1" u="sng" dirty="0" err="1">
                <a:sym typeface="+mn-ea"/>
              </a:rPr>
              <a:t>tiker</a:t>
            </a:r>
            <a:r>
              <a:rPr lang="zh-CN" altLang="en-US" i="1" u="sng" dirty="0">
                <a:sym typeface="+mn-ea"/>
              </a:rPr>
              <a:t>实现定时器，实现定时任务更新</a:t>
            </a:r>
            <a:r>
              <a:rPr lang="en-US" altLang="zh-CN" i="1" u="sng" dirty="0" err="1">
                <a:sym typeface="+mn-ea"/>
              </a:rPr>
              <a:t>mysql</a:t>
            </a:r>
            <a:r>
              <a:rPr lang="zh-CN" altLang="en-US" i="1" u="sng" dirty="0">
                <a:sym typeface="+mn-ea"/>
              </a:rPr>
              <a:t>中的数据。</a:t>
            </a:r>
          </a:p>
          <a:p>
            <a:r>
              <a:rPr lang="zh-CN" altLang="en-US" i="1" u="sng" dirty="0">
                <a:sym typeface="+mn-ea"/>
              </a:rPr>
              <a:t>具体代码实现如右图所示，</a:t>
            </a:r>
          </a:p>
          <a:p>
            <a:endParaRPr lang="zh-CN" altLang="en-US" dirty="0"/>
          </a:p>
          <a:p>
            <a:endParaRPr lang="zh-CN" altLang="en-US"/>
          </a:p>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为了防止刷赞现象，我们也对点赞接口进行了限流，</a:t>
            </a:r>
            <a:r>
              <a:rPr lang="zh-CN" altLang="en-US">
                <a:effectLst/>
                <a:sym typeface="+mn-ea"/>
              </a:rPr>
              <a:t>判断条件为同一</a:t>
            </a:r>
            <a:r>
              <a:rPr lang="en-US" altLang="zh-CN" err="1">
                <a:effectLst/>
                <a:sym typeface="+mn-ea"/>
              </a:rPr>
              <a:t>ip</a:t>
            </a:r>
            <a:r>
              <a:rPr lang="zh-CN" altLang="en-US">
                <a:effectLst/>
                <a:sym typeface="+mn-ea"/>
              </a:rPr>
              <a:t>不能对某一视频</a:t>
            </a:r>
            <a:r>
              <a:rPr lang="en-US" altLang="zh-CN">
                <a:effectLst/>
                <a:sym typeface="+mn-ea"/>
              </a:rPr>
              <a:t>10</a:t>
            </a:r>
            <a:r>
              <a:rPr lang="zh-CN" altLang="en-US">
                <a:effectLst/>
                <a:sym typeface="+mn-ea"/>
              </a:rPr>
              <a:t>分钟内进行</a:t>
            </a:r>
            <a:r>
              <a:rPr lang="en-US" altLang="zh-CN">
                <a:effectLst/>
                <a:sym typeface="+mn-ea"/>
              </a:rPr>
              <a:t>10</a:t>
            </a:r>
            <a:r>
              <a:rPr lang="zh-CN" altLang="en-US">
                <a:effectLst/>
                <a:sym typeface="+mn-ea"/>
              </a:rPr>
              <a:t>次点赞以上，超过限定值直接返回错误信息。</a:t>
            </a:r>
          </a:p>
          <a:p>
            <a:r>
              <a:rPr lang="zh-CN" altLang="en-US">
                <a:sym typeface="+mn-ea"/>
              </a:rPr>
              <a:t>为了防止单</a:t>
            </a:r>
            <a:r>
              <a:rPr lang="en-US" altLang="zh-CN">
                <a:sym typeface="+mn-ea"/>
              </a:rPr>
              <a:t>key</a:t>
            </a:r>
            <a:r>
              <a:rPr lang="zh-CN" altLang="en-US">
                <a:sym typeface="+mn-ea"/>
              </a:rPr>
              <a:t>过大影响</a:t>
            </a:r>
            <a:r>
              <a:rPr lang="en-US" altLang="zh-CN">
                <a:sym typeface="+mn-ea"/>
              </a:rPr>
              <a:t>redis</a:t>
            </a:r>
            <a:r>
              <a:rPr lang="zh-CN" altLang="en-US">
                <a:sym typeface="+mn-ea"/>
              </a:rPr>
              <a:t>性能，使用</a:t>
            </a:r>
            <a:r>
              <a:rPr lang="en-US" altLang="zh-CN" err="1">
                <a:sym typeface="+mn-ea"/>
              </a:rPr>
              <a:t>zset</a:t>
            </a:r>
            <a:r>
              <a:rPr lang="zh-CN" altLang="en-US">
                <a:sym typeface="+mn-ea"/>
              </a:rPr>
              <a:t>进行存储，并把</a:t>
            </a:r>
            <a:r>
              <a:rPr lang="en-US" altLang="zh-CN">
                <a:sym typeface="+mn-ea"/>
              </a:rPr>
              <a:t>key</a:t>
            </a:r>
            <a:r>
              <a:rPr lang="zh-CN" altLang="en-US">
                <a:sym typeface="+mn-ea"/>
              </a:rPr>
              <a:t>拆分为多个。</a:t>
            </a:r>
            <a:endParaRPr lang="zh-CN" altLang="en-US"/>
          </a:p>
          <a:p>
            <a:endParaRPr lang="zh-CN" altLang="en-US">
              <a:effectLst/>
              <a:sym typeface="+mn-ea"/>
            </a:endParaRPr>
          </a:p>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sym typeface="+mn-ea"/>
              </a:rPr>
              <a:t>关注模块为了避免阻塞使用消息队列进行异步通讯，利用</a:t>
            </a:r>
            <a:r>
              <a:rPr lang="en-US" altLang="zh-CN">
                <a:sym typeface="+mn-ea"/>
              </a:rPr>
              <a:t>Rabbitmq</a:t>
            </a:r>
            <a:r>
              <a:rPr lang="zh-CN" altLang="en-US">
                <a:sym typeface="+mn-ea"/>
              </a:rPr>
              <a:t>的生产消费模式，每次关注数据更新，生产端会异步发送消息到队列，消费端收到消息后同步数据到</a:t>
            </a:r>
            <a:r>
              <a:rPr lang="en-US" altLang="zh-CN">
                <a:sym typeface="+mn-ea"/>
              </a:rPr>
              <a:t>redis</a:t>
            </a:r>
            <a:r>
              <a:rPr lang="zh-CN" altLang="en-US">
                <a:sym typeface="+mn-ea"/>
              </a:rPr>
              <a:t>缓存。</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pPr algn="just"/>
            <a:r>
              <a:rPr lang="zh-CN">
                <a:solidFill>
                  <a:srgbClr val="595959"/>
                </a:solidFill>
                <a:latin typeface="微软雅黑" panose="020B0503020204020204" pitchFamily="34" charset="-122"/>
                <a:ea typeface="微软雅黑" panose="020B0503020204020204" pitchFamily="34" charset="-122"/>
                <a:sym typeface="+mn-ea"/>
              </a:rPr>
              <a:t>常用性能指标包括响应时间，吞吐量、资源使用率以及并发数，</a:t>
            </a:r>
            <a:r>
              <a:rPr>
                <a:solidFill>
                  <a:srgbClr val="595959"/>
                </a:solidFill>
                <a:latin typeface="微软雅黑" panose="020B0503020204020204" pitchFamily="34" charset="-122"/>
                <a:ea typeface="微软雅黑" panose="020B0503020204020204" pitchFamily="34" charset="-122"/>
                <a:sym typeface="+mn-ea"/>
              </a:rPr>
              <a:t>考虑到项目本身规模小，不会涉及大量的资源使用，因此选择吞吐量（QPS）和响应时间作为测试指标</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pPr algn="just"/>
            <a:r>
              <a:rPr lang="zh-CN" altLang="en-US">
                <a:solidFill>
                  <a:srgbClr val="595959"/>
                </a:solidFill>
                <a:latin typeface="微软雅黑" panose="020B0503020204020204" pitchFamily="34" charset="-122"/>
                <a:ea typeface="微软雅黑" panose="020B0503020204020204" pitchFamily="34" charset="-122"/>
                <a:sym typeface="+mn-ea"/>
              </a:rPr>
              <a:t>根据</a:t>
            </a:r>
            <a:r>
              <a:rPr lang="en-US" altLang="zh-CN">
                <a:solidFill>
                  <a:srgbClr val="595959"/>
                </a:solidFill>
                <a:latin typeface="微软雅黑" panose="020B0503020204020204" pitchFamily="34" charset="-122"/>
                <a:ea typeface="微软雅黑" panose="020B0503020204020204" pitchFamily="34" charset="-122"/>
                <a:sym typeface="+mn-ea"/>
              </a:rPr>
              <a:t>sql</a:t>
            </a:r>
            <a:r>
              <a:rPr lang="zh-CN" altLang="en-US">
                <a:solidFill>
                  <a:srgbClr val="595959"/>
                </a:solidFill>
                <a:latin typeface="微软雅黑" panose="020B0503020204020204" pitchFamily="34" charset="-122"/>
                <a:ea typeface="微软雅黑" panose="020B0503020204020204" pitchFamily="34" charset="-122"/>
                <a:sym typeface="+mn-ea"/>
              </a:rPr>
              <a:t>语句对索引进行优化，如在用户模块</a:t>
            </a:r>
            <a:r>
              <a:rPr lang="en-US" altLang="zh-CN">
                <a:solidFill>
                  <a:srgbClr val="595959"/>
                </a:solidFill>
                <a:latin typeface="微软雅黑" panose="020B0503020204020204" pitchFamily="34" charset="-122"/>
                <a:ea typeface="微软雅黑" panose="020B0503020204020204" pitchFamily="34" charset="-122"/>
                <a:sym typeface="+mn-ea"/>
              </a:rPr>
              <a:t>dao</a:t>
            </a:r>
            <a:r>
              <a:rPr lang="zh-CN" altLang="en-US">
                <a:solidFill>
                  <a:srgbClr val="595959"/>
                </a:solidFill>
                <a:latin typeface="微软雅黑" panose="020B0503020204020204" pitchFamily="34" charset="-122"/>
                <a:ea typeface="微软雅黑" panose="020B0503020204020204" pitchFamily="34" charset="-122"/>
                <a:sym typeface="+mn-ea"/>
              </a:rPr>
              <a:t>层中根据</a:t>
            </a:r>
            <a:r>
              <a:rPr lang="en-US" altLang="zh-CN">
                <a:solidFill>
                  <a:srgbClr val="595959"/>
                </a:solidFill>
                <a:latin typeface="微软雅黑" panose="020B0503020204020204" pitchFamily="34" charset="-122"/>
                <a:ea typeface="微软雅黑" panose="020B0503020204020204" pitchFamily="34" charset="-122"/>
                <a:sym typeface="+mn-ea"/>
              </a:rPr>
              <a:t>username</a:t>
            </a:r>
            <a:r>
              <a:rPr lang="zh-CN" altLang="en-US">
                <a:solidFill>
                  <a:srgbClr val="595959"/>
                </a:solidFill>
                <a:latin typeface="微软雅黑" panose="020B0503020204020204" pitchFamily="34" charset="-122"/>
                <a:ea typeface="微软雅黑" panose="020B0503020204020204" pitchFamily="34" charset="-122"/>
                <a:sym typeface="+mn-ea"/>
              </a:rPr>
              <a:t>进行查询，添加对应的索引，使</a:t>
            </a:r>
            <a:r>
              <a:rPr lang="en-US" altLang="zh-CN">
                <a:solidFill>
                  <a:srgbClr val="595959"/>
                </a:solidFill>
                <a:latin typeface="微软雅黑" panose="020B0503020204020204" pitchFamily="34" charset="-122"/>
                <a:ea typeface="微软雅黑" panose="020B0503020204020204" pitchFamily="34" charset="-122"/>
                <a:sym typeface="+mn-ea"/>
              </a:rPr>
              <a:t>sql</a:t>
            </a:r>
            <a:r>
              <a:rPr lang="zh-CN" altLang="en-US">
                <a:solidFill>
                  <a:srgbClr val="595959"/>
                </a:solidFill>
                <a:latin typeface="微软雅黑" panose="020B0503020204020204" pitchFamily="34" charset="-122"/>
                <a:ea typeface="微软雅黑" panose="020B0503020204020204" pitchFamily="34" charset="-122"/>
                <a:sym typeface="+mn-ea"/>
              </a:rPr>
              <a:t>在执行时可以根据二级索引进行查询，不需要进行回表的操作，提高的接口的响应时间。根据性能测试结果，大约提升了</a:t>
            </a:r>
            <a:r>
              <a:rPr lang="en-US" altLang="zh-CN">
                <a:solidFill>
                  <a:srgbClr val="595959"/>
                </a:solidFill>
                <a:latin typeface="微软雅黑" panose="020B0503020204020204" pitchFamily="34" charset="-122"/>
                <a:ea typeface="微软雅黑" panose="020B0503020204020204" pitchFamily="34" charset="-122"/>
                <a:sym typeface="+mn-ea"/>
              </a:rPr>
              <a:t>13%</a:t>
            </a:r>
            <a:r>
              <a:rPr lang="zh-CN" altLang="en-US">
                <a:solidFill>
                  <a:srgbClr val="595959"/>
                </a:solidFill>
                <a:latin typeface="微软雅黑" panose="020B0503020204020204" pitchFamily="34" charset="-122"/>
                <a:ea typeface="微软雅黑" panose="020B0503020204020204" pitchFamily="34" charset="-122"/>
                <a:sym typeface="+mn-ea"/>
              </a:rPr>
              <a:t>左右的性能，并且当表数据越大时效果越明显。</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为了保证用户账户安全，通过</a:t>
            </a:r>
            <a:r>
              <a:rPr lang="en-US" altLang="zh-CN"/>
              <a:t>sha256</a:t>
            </a:r>
            <a:r>
              <a:rPr lang="zh-CN" altLang="en-US"/>
              <a:t>对用户密码进行加密</a:t>
            </a:r>
          </a:p>
          <a:p>
            <a:r>
              <a:rPr lang="zh-CN" altLang="en-US"/>
              <a:t>越权包括水平越权和垂直越权两种，由于只存在用户这一权限级别，不存在管理员等其他级别，因此考虑垂直越权。</a:t>
            </a:r>
          </a:p>
          <a:p>
            <a:r>
              <a:rPr lang="zh-CN" altLang="en-US"/>
              <a:t>通过签发</a:t>
            </a:r>
            <a:r>
              <a:rPr lang="en-US" altLang="zh-CN"/>
              <a:t>token</a:t>
            </a:r>
            <a:r>
              <a:rPr lang="zh-CN" altLang="en-US"/>
              <a:t>的方式来识别用户登录和未登录两种状态，进而防止用户进行越权操作。</a:t>
            </a:r>
          </a:p>
          <a:p>
            <a:r>
              <a:rPr lang="zh-CN" altLang="en-US">
                <a:solidFill>
                  <a:srgbClr val="595959"/>
                </a:solidFill>
                <a:latin typeface="微软雅黑" panose="020B0503020204020204" pitchFamily="34" charset="-122"/>
                <a:ea typeface="微软雅黑" panose="020B0503020204020204" pitchFamily="34" charset="-122"/>
                <a:sym typeface="+mn-ea"/>
              </a:rPr>
              <a:t>客户端发送请求后，首先在项目中设置路由进行统一</a:t>
            </a:r>
            <a:r>
              <a:rPr lang="zh-CN" altLang="en-US" b="1">
                <a:solidFill>
                  <a:srgbClr val="595959"/>
                </a:solidFill>
                <a:latin typeface="微软雅黑" panose="020B0503020204020204" pitchFamily="34" charset="-122"/>
                <a:ea typeface="微软雅黑" panose="020B0503020204020204" pitchFamily="34" charset="-122"/>
                <a:sym typeface="+mn-ea"/>
              </a:rPr>
              <a:t>鉴权</a:t>
            </a:r>
            <a:r>
              <a:rPr lang="zh-CN" altLang="en-US">
                <a:solidFill>
                  <a:srgbClr val="595959"/>
                </a:solidFill>
                <a:latin typeface="微软雅黑" panose="020B0503020204020204" pitchFamily="34" charset="-122"/>
                <a:ea typeface="微软雅黑" panose="020B0503020204020204" pitchFamily="34" charset="-122"/>
                <a:sym typeface="+mn-ea"/>
              </a:rPr>
              <a:t>操作，若鉴权通过才能继续往后执行。</a:t>
            </a:r>
          </a:p>
          <a:p>
            <a:endParaRPr lang="zh-CN" altLang="en-US">
              <a:solidFill>
                <a:srgbClr val="595959"/>
              </a:solidFill>
              <a:latin typeface="微软雅黑" panose="020B0503020204020204" pitchFamily="34" charset="-122"/>
              <a:ea typeface="微软雅黑" panose="020B0503020204020204" pitchFamily="34" charset="-122"/>
              <a:sym typeface="+mn-ea"/>
            </a:endParaRPr>
          </a:p>
          <a:p>
            <a:endParaRPr lang="en-US" altLang="zh-CN">
              <a:solidFill>
                <a:srgbClr val="595959"/>
              </a:solidFill>
              <a:latin typeface="微软雅黑" panose="020B0503020204020204" pitchFamily="34" charset="-122"/>
              <a:ea typeface="微软雅黑" panose="020B0503020204020204" pitchFamily="34" charset="-122"/>
            </a:endParaRPr>
          </a:p>
          <a:p>
            <a:endParaRPr lang="zh-CN" altLang="en-US">
              <a:solidFill>
                <a:srgbClr val="595959"/>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E685E652-0FE1-4A17-B02D-BB6472ECDD4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本次汇报主要从四个方面</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汇报完毕，谢谢大家</a:t>
            </a:r>
          </a:p>
        </p:txBody>
      </p:sp>
      <p:sp>
        <p:nvSpPr>
          <p:cNvPr id="4" name="灯片编号占位符 3"/>
          <p:cNvSpPr>
            <a:spLocks noGrp="1"/>
          </p:cNvSpPr>
          <p:nvPr>
            <p:ph type="sldNum" sz="quarter" idx="10"/>
          </p:nvPr>
        </p:nvSpPr>
        <p:spPr/>
        <p:txBody>
          <a:bodyPr/>
          <a:lstStyle/>
          <a:p>
            <a:fld id="{E685E652-0FE1-4A17-B02D-BB6472ECDD49}"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首先是架构设计与技术选型</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685E652-0FE1-4A17-B02D-BB6472ECDD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架构设计如图所示，客户端发送请求到后端会经过路由进行全局鉴权，然后各功能模块会去调用数据库（</a:t>
            </a:r>
            <a:r>
              <a:rPr lang="en-US" altLang="zh-CN"/>
              <a:t>redis</a:t>
            </a:r>
            <a:r>
              <a:rPr lang="zh-CN" altLang="en-US"/>
              <a:t>和</a:t>
            </a:r>
            <a:r>
              <a:rPr lang="en-US" altLang="zh-CN"/>
              <a:t>mysql</a:t>
            </a:r>
            <a:r>
              <a:rPr lang="zh-CN" altLang="en-US"/>
              <a:t>）视频数据会上传到</a:t>
            </a:r>
            <a:r>
              <a:rPr lang="en-US" altLang="zh-CN"/>
              <a:t>ftp</a:t>
            </a:r>
            <a:r>
              <a:rPr lang="zh-CN" altLang="en-US"/>
              <a:t>服务器，异步更新缓存时会使用到</a:t>
            </a:r>
            <a:r>
              <a:rPr lang="en-US" altLang="zh-CN"/>
              <a:t>rabbitmq</a:t>
            </a:r>
          </a:p>
        </p:txBody>
      </p:sp>
      <p:sp>
        <p:nvSpPr>
          <p:cNvPr id="4" name="灯片编号占位符 3"/>
          <p:cNvSpPr>
            <a:spLocks noGrp="1"/>
          </p:cNvSpPr>
          <p:nvPr>
            <p:ph type="sldNum" sz="quarter" idx="10"/>
          </p:nvPr>
        </p:nvSpPr>
        <p:spPr/>
        <p:txBody>
          <a:bodyPr/>
          <a:lstStyle/>
          <a:p>
            <a:fld id="{E685E652-0FE1-4A17-B02D-BB6472ECDD4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技术选型方面，我们选用</a:t>
            </a:r>
            <a:r>
              <a:rPr lang="en-US" altLang="zh-CN"/>
              <a:t>gin</a:t>
            </a:r>
            <a:r>
              <a:rPr lang="zh-CN" altLang="en-US"/>
              <a:t>框架（速度快，支持路由和内置渲染），使用</a:t>
            </a:r>
            <a:r>
              <a:rPr lang="en-US" altLang="zh-CN"/>
              <a:t>gorm</a:t>
            </a:r>
            <a:r>
              <a:rPr lang="zh-CN" altLang="en-US"/>
              <a:t>（文档全面，生态丰富），数据库选用主流的</a:t>
            </a:r>
            <a:r>
              <a:rPr lang="en-US" altLang="zh-CN"/>
              <a:t>mysql</a:t>
            </a:r>
            <a:r>
              <a:rPr lang="zh-CN" altLang="en-US"/>
              <a:t>与</a:t>
            </a:r>
            <a:r>
              <a:rPr lang="en-US" altLang="zh-CN"/>
              <a:t>redis</a:t>
            </a:r>
          </a:p>
          <a:p>
            <a:r>
              <a:rPr lang="zh-CN" altLang="en-US"/>
              <a:t>也使用了</a:t>
            </a:r>
            <a:r>
              <a:rPr lang="en-US" altLang="zh-CN"/>
              <a:t>postman</a:t>
            </a:r>
            <a:r>
              <a:rPr lang="zh-CN" altLang="en-US"/>
              <a:t>和</a:t>
            </a:r>
            <a:r>
              <a:rPr lang="en-US" altLang="zh-CN"/>
              <a:t>jmeter</a:t>
            </a:r>
            <a:r>
              <a:rPr lang="zh-CN" altLang="en-US"/>
              <a:t>来做功能测试和性能测试。</a:t>
            </a:r>
          </a:p>
        </p:txBody>
      </p:sp>
      <p:sp>
        <p:nvSpPr>
          <p:cNvPr id="4" name="灯片编号占位符 3"/>
          <p:cNvSpPr>
            <a:spLocks noGrp="1"/>
          </p:cNvSpPr>
          <p:nvPr>
            <p:ph type="sldNum" sz="quarter" idx="10"/>
          </p:nvPr>
        </p:nvSpPr>
        <p:spPr/>
        <p:txBody>
          <a:bodyPr/>
          <a:lstStyle/>
          <a:p>
            <a:fld id="{E685E652-0FE1-4A17-B02D-BB6472ECDD4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sym typeface="+mn-ea"/>
              </a:rPr>
              <a:t>我们主要采用</a:t>
            </a:r>
            <a:r>
              <a:rPr lang="en-US" altLang="zh-CN">
                <a:sym typeface="+mn-ea"/>
              </a:rPr>
              <a:t>controller service dao</a:t>
            </a:r>
            <a:r>
              <a:rPr lang="zh-CN" altLang="en-US">
                <a:sym typeface="+mn-ea"/>
              </a:rPr>
              <a:t>层三层架构（后端）</a:t>
            </a:r>
            <a:r>
              <a:rPr lang="en-US" altLang="zh-CN">
                <a:sym typeface="+mn-ea"/>
              </a:rPr>
              <a:t> </a:t>
            </a:r>
            <a:endParaRPr lang="en-US" altLang="zh-CN"/>
          </a:p>
          <a:p>
            <a:r>
              <a:rPr lang="en-US" altLang="zh-CN">
                <a:sym typeface="+mn-ea"/>
              </a:rPr>
              <a:t>controller</a:t>
            </a:r>
            <a:r>
              <a:rPr lang="zh-CN" altLang="en-US">
                <a:sym typeface="+mn-ea"/>
              </a:rPr>
              <a:t>层用于接收用户请求，</a:t>
            </a:r>
            <a:endParaRPr lang="zh-CN" altLang="en-US"/>
          </a:p>
          <a:p>
            <a:r>
              <a:rPr lang="en-US" altLang="zh-CN">
                <a:sym typeface="+mn-ea"/>
              </a:rPr>
              <a:t>service</a:t>
            </a:r>
            <a:r>
              <a:rPr lang="zh-CN" altLang="en-US">
                <a:sym typeface="+mn-ea"/>
              </a:rPr>
              <a:t>主要用于封装数据以及调用外部服务器</a:t>
            </a:r>
            <a:endParaRPr lang="zh-CN" altLang="en-US"/>
          </a:p>
          <a:p>
            <a:r>
              <a:rPr lang="en-US" altLang="zh-CN">
                <a:sym typeface="+mn-ea"/>
              </a:rPr>
              <a:t>dao</a:t>
            </a:r>
            <a:r>
              <a:rPr lang="zh-CN" altLang="en-US">
                <a:sym typeface="+mn-ea"/>
              </a:rPr>
              <a:t>层主要用于与数据库进行交互</a:t>
            </a:r>
            <a:endParaRPr lang="zh-CN" altLang="en-US"/>
          </a:p>
          <a:p>
            <a:r>
              <a:rPr lang="zh-CN" altLang="en-US"/>
              <a:t>我们使用的</a:t>
            </a:r>
            <a:r>
              <a:rPr lang="en-US" altLang="zh-CN"/>
              <a:t>goland</a:t>
            </a:r>
            <a:r>
              <a:rPr lang="zh-CN" altLang="en-US"/>
              <a:t>自带的格式化工具</a:t>
            </a:r>
          </a:p>
        </p:txBody>
      </p:sp>
      <p:sp>
        <p:nvSpPr>
          <p:cNvPr id="4" name="灯片编号占位符 3"/>
          <p:cNvSpPr>
            <a:spLocks noGrp="1"/>
          </p:cNvSpPr>
          <p:nvPr>
            <p:ph type="sldNum" sz="quarter" idx="10"/>
          </p:nvPr>
        </p:nvSpPr>
        <p:spPr/>
        <p:txBody>
          <a:bodyPr/>
          <a:lstStyle/>
          <a:p>
            <a:fld id="{E685E652-0FE1-4A17-B02D-BB6472ECDD4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第二部分是功能实现，我们实现了基础接口、互动接口以及社交接口</a:t>
            </a:r>
          </a:p>
        </p:txBody>
      </p:sp>
      <p:sp>
        <p:nvSpPr>
          <p:cNvPr id="4" name="灯片编号占位符 3"/>
          <p:cNvSpPr>
            <a:spLocks noGrp="1"/>
          </p:cNvSpPr>
          <p:nvPr>
            <p:ph type="sldNum" sz="quarter" idx="10"/>
          </p:nvPr>
        </p:nvSpPr>
        <p:spPr/>
        <p:txBody>
          <a:bodyPr/>
          <a:lstStyle/>
          <a:p>
            <a:fld id="{E685E652-0FE1-4A17-B02D-BB6472ECDD4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sym typeface="+mn-ea"/>
              </a:rPr>
              <a:t>基础功能包括视频模块和用户模块</a:t>
            </a:r>
            <a:endParaRPr lang="zh-CN" altLang="en-US"/>
          </a:p>
          <a:p>
            <a:r>
              <a:rPr lang="zh-CN" altLang="en-US">
                <a:sym typeface="+mn-ea"/>
              </a:rPr>
              <a:t>互动方向包括点赞模块和评论模块</a:t>
            </a:r>
          </a:p>
          <a:p>
            <a:r>
              <a:rPr lang="zh-CN" altLang="en-US">
                <a:sym typeface="+mn-ea"/>
              </a:rPr>
              <a:t>以及社交方向：关注列表、粉丝列表</a:t>
            </a:r>
            <a:endParaRPr lang="zh-CN" altLang="en-US"/>
          </a:p>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在用户模块中，</a:t>
            </a:r>
          </a:p>
          <a:p>
            <a:r>
              <a:rPr lang="zh-CN" altLang="en-US"/>
              <a:t>用户注册：客户端发送用户注册请求，传递注册的用户名和密码到数据库中来完成用户注册</a:t>
            </a:r>
          </a:p>
          <a:p>
            <a:r>
              <a:rPr lang="zh-CN" altLang="en-US"/>
              <a:t>用户登录：用户名和密码正确后返回生成的</a:t>
            </a:r>
            <a:r>
              <a:rPr lang="en-US" altLang="zh-CN"/>
              <a:t>token</a:t>
            </a:r>
            <a:r>
              <a:rPr lang="zh-CN" altLang="en-US"/>
              <a:t>给到前端</a:t>
            </a:r>
          </a:p>
        </p:txBody>
      </p:sp>
      <p:sp>
        <p:nvSpPr>
          <p:cNvPr id="4" name="灯片编号占位符 3"/>
          <p:cNvSpPr>
            <a:spLocks noGrp="1"/>
          </p:cNvSpPr>
          <p:nvPr>
            <p:ph type="sldNum" sz="quarter" idx="10"/>
          </p:nvPr>
        </p:nvSpPr>
        <p:spPr/>
        <p:txBody>
          <a:bodyPr/>
          <a:lstStyle/>
          <a:p>
            <a:fld id="{E685E652-0FE1-4A17-B02D-BB6472ECDD4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12196763" cy="547790"/>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2433001"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447823"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4874470"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89292"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7305353"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16999"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9727765"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42587"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931952"/>
            <a:ext cx="12196763" cy="5926048"/>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 y="0"/>
            <a:ext cx="2439775" cy="547790"/>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441587"/>
            <a:ext cx="12196763" cy="490365"/>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931952"/>
            <a:ext cx="1219676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12196763" cy="547790"/>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547791"/>
            <a:ext cx="12196763" cy="6310210"/>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2433001"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7823"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4470"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9292"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5353"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6999"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7765"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42587"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2439355" y="0"/>
            <a:ext cx="2439775" cy="547790"/>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441587"/>
            <a:ext cx="12196763" cy="490365"/>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931952"/>
            <a:ext cx="1219676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6763" cy="547790"/>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547791"/>
            <a:ext cx="12196763" cy="6310210"/>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2433001"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7823"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4470"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9292"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5353"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6999"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7765"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42587"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4873611" y="0"/>
            <a:ext cx="2439775" cy="547790"/>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441585"/>
            <a:ext cx="12196763" cy="490365"/>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931952"/>
            <a:ext cx="1219676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12196763" cy="547790"/>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547791"/>
            <a:ext cx="12196763" cy="6310210"/>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2433001"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7823"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4470"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9292"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5353"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6999"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7765"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42587"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299002" y="0"/>
            <a:ext cx="2439775" cy="547790"/>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441585"/>
            <a:ext cx="12196763" cy="490365"/>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931952"/>
            <a:ext cx="1219676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12196763" cy="547790"/>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547791"/>
            <a:ext cx="12196763" cy="6310210"/>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2433001"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7823"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4470"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9292"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5353"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6999"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7765" y="0"/>
            <a:ext cx="0" cy="5477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42587" y="0"/>
            <a:ext cx="0" cy="547790"/>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9750637" y="0"/>
            <a:ext cx="2446127" cy="547790"/>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441585"/>
            <a:ext cx="12196763" cy="490365"/>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931952"/>
            <a:ext cx="1219676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41375" y="1600200"/>
            <a:ext cx="5180013"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181600"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41375" y="1600200"/>
            <a:ext cx="5180013"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181600"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grpSp>
        <p:nvGrpSpPr>
          <p:cNvPr id="4098" name="Group 2"/>
          <p:cNvGrpSpPr/>
          <p:nvPr userDrawn="1"/>
        </p:nvGrpSpPr>
        <p:grpSpPr bwMode="auto">
          <a:xfrm>
            <a:off x="11096625" y="0"/>
            <a:ext cx="457200" cy="538163"/>
            <a:chOff x="0" y="0"/>
            <a:chExt cx="457200" cy="538163"/>
          </a:xfrm>
        </p:grpSpPr>
        <p:sp>
          <p:nvSpPr>
            <p:cNvPr id="4099" name="Freeform 5"/>
            <p:cNvSpPr/>
            <p:nvPr userDrawn="1"/>
          </p:nvSpPr>
          <p:spPr bwMode="auto">
            <a:xfrm>
              <a:off x="12700" y="0"/>
              <a:ext cx="444500" cy="538163"/>
            </a:xfrm>
            <a:custGeom>
              <a:avLst/>
              <a:gdLst>
                <a:gd name="T0" fmla="*/ 564 w 564"/>
                <a:gd name="T1" fmla="*/ 674 h 674"/>
                <a:gd name="T2" fmla="*/ 262 w 564"/>
                <a:gd name="T3" fmla="*/ 540 h 674"/>
                <a:gd name="T4" fmla="*/ 0 w 564"/>
                <a:gd name="T5" fmla="*/ 658 h 674"/>
                <a:gd name="T6" fmla="*/ 0 w 564"/>
                <a:gd name="T7" fmla="*/ 0 h 674"/>
                <a:gd name="T8" fmla="*/ 564 w 564"/>
                <a:gd name="T9" fmla="*/ 0 h 674"/>
                <a:gd name="T10" fmla="*/ 564 w 564"/>
                <a:gd name="T11" fmla="*/ 674 h 674"/>
              </a:gdLst>
              <a:ahLst/>
              <a:cxnLst>
                <a:cxn ang="0">
                  <a:pos x="T0" y="T1"/>
                </a:cxn>
                <a:cxn ang="0">
                  <a:pos x="T2" y="T3"/>
                </a:cxn>
                <a:cxn ang="0">
                  <a:pos x="T4" y="T5"/>
                </a:cxn>
                <a:cxn ang="0">
                  <a:pos x="T6" y="T7"/>
                </a:cxn>
                <a:cxn ang="0">
                  <a:pos x="T8" y="T9"/>
                </a:cxn>
                <a:cxn ang="0">
                  <a:pos x="T10" y="T11"/>
                </a:cxn>
              </a:cxnLst>
              <a:rect l="0" t="0" r="r" b="b"/>
              <a:pathLst>
                <a:path w="564" h="674">
                  <a:moveTo>
                    <a:pt x="564" y="674"/>
                  </a:moveTo>
                  <a:lnTo>
                    <a:pt x="262" y="540"/>
                  </a:lnTo>
                  <a:lnTo>
                    <a:pt x="0" y="658"/>
                  </a:lnTo>
                  <a:lnTo>
                    <a:pt x="0" y="0"/>
                  </a:lnTo>
                  <a:lnTo>
                    <a:pt x="564" y="0"/>
                  </a:lnTo>
                  <a:lnTo>
                    <a:pt x="564" y="674"/>
                  </a:lnTo>
                  <a:close/>
                </a:path>
              </a:pathLst>
            </a:custGeom>
            <a:solidFill>
              <a:srgbClr val="746D6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0" name="Freeform 6"/>
            <p:cNvSpPr/>
            <p:nvPr userDrawn="1"/>
          </p:nvSpPr>
          <p:spPr bwMode="auto">
            <a:xfrm>
              <a:off x="0" y="0"/>
              <a:ext cx="442913" cy="514350"/>
            </a:xfrm>
            <a:custGeom>
              <a:avLst/>
              <a:gdLst>
                <a:gd name="T0" fmla="*/ 564 w 564"/>
                <a:gd name="T1" fmla="*/ 644 h 644"/>
                <a:gd name="T2" fmla="*/ 279 w 564"/>
                <a:gd name="T3" fmla="*/ 522 h 644"/>
                <a:gd name="T4" fmla="*/ 0 w 564"/>
                <a:gd name="T5" fmla="*/ 644 h 644"/>
                <a:gd name="T6" fmla="*/ 0 w 564"/>
                <a:gd name="T7" fmla="*/ 0 h 644"/>
                <a:gd name="T8" fmla="*/ 564 w 564"/>
                <a:gd name="T9" fmla="*/ 0 h 644"/>
                <a:gd name="T10" fmla="*/ 564 w 564"/>
                <a:gd name="T11" fmla="*/ 644 h 644"/>
              </a:gdLst>
              <a:ahLst/>
              <a:cxnLst>
                <a:cxn ang="0">
                  <a:pos x="T0" y="T1"/>
                </a:cxn>
                <a:cxn ang="0">
                  <a:pos x="T2" y="T3"/>
                </a:cxn>
                <a:cxn ang="0">
                  <a:pos x="T4" y="T5"/>
                </a:cxn>
                <a:cxn ang="0">
                  <a:pos x="T6" y="T7"/>
                </a:cxn>
                <a:cxn ang="0">
                  <a:pos x="T8" y="T9"/>
                </a:cxn>
                <a:cxn ang="0">
                  <a:pos x="T10" y="T11"/>
                </a:cxn>
              </a:cxnLst>
              <a:rect l="0" t="0" r="r" b="b"/>
              <a:pathLst>
                <a:path w="564" h="644">
                  <a:moveTo>
                    <a:pt x="564" y="644"/>
                  </a:moveTo>
                  <a:lnTo>
                    <a:pt x="279" y="522"/>
                  </a:lnTo>
                  <a:lnTo>
                    <a:pt x="0" y="644"/>
                  </a:lnTo>
                  <a:lnTo>
                    <a:pt x="0" y="0"/>
                  </a:lnTo>
                  <a:lnTo>
                    <a:pt x="564" y="0"/>
                  </a:lnTo>
                  <a:lnTo>
                    <a:pt x="564" y="64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101" name="TextBox 6"/>
          <p:cNvSpPr txBox="1">
            <a:spLocks noChangeArrowheads="1"/>
          </p:cNvSpPr>
          <p:nvPr userDrawn="1"/>
        </p:nvSpPr>
        <p:spPr bwMode="auto">
          <a:xfrm>
            <a:off x="11114088" y="87313"/>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EB1D5193-94C5-4668-A792-557BA51E9729}" type="slidenum">
              <a:rPr lang="zh-CN" altLang="en-US" sz="1600">
                <a:solidFill>
                  <a:srgbClr val="F8F8F8"/>
                </a:solidFill>
                <a:latin typeface="微软雅黑" panose="020B0503020204020204" pitchFamily="34" charset="-122"/>
                <a:ea typeface="微软雅黑" panose="020B0503020204020204" pitchFamily="34" charset="-122"/>
              </a:rPr>
              <a:t>‹#›</a:t>
            </a:fld>
            <a:endParaRPr lang="zh-CN" altLang="en-US" sz="1600">
              <a:solidFill>
                <a:srgbClr val="F8F8F8"/>
              </a:solidFill>
              <a:latin typeface="微软雅黑" panose="020B0503020204020204" pitchFamily="34" charset="-122"/>
              <a:ea typeface="微软雅黑" panose="020B0503020204020204" pitchFamily="34" charset="-122"/>
            </a:endParaRPr>
          </a:p>
        </p:txBody>
      </p:sp>
      <p:sp>
        <p:nvSpPr>
          <p:cNvPr id="4102" name="Rectangle 9"/>
          <p:cNvSpPr>
            <a:spLocks noChangeArrowheads="1"/>
          </p:cNvSpPr>
          <p:nvPr/>
        </p:nvSpPr>
        <p:spPr bwMode="auto">
          <a:xfrm>
            <a:off x="0" y="6732588"/>
            <a:ext cx="12196763" cy="1254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3"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4104"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400"/>
                                        <p:tgtEl>
                                          <p:spTgt spid="4098"/>
                                        </p:tgtEl>
                                      </p:cBhvr>
                                    </p:animEffect>
                                    <p:anim calcmode="lin" valueType="num">
                                      <p:cBhvr>
                                        <p:cTn id="8" dur="400" fill="hold"/>
                                        <p:tgtEl>
                                          <p:spTgt spid="4098"/>
                                        </p:tgtEl>
                                        <p:attrNameLst>
                                          <p:attrName>ppt_x</p:attrName>
                                        </p:attrNameLst>
                                      </p:cBhvr>
                                      <p:tavLst>
                                        <p:tav tm="0">
                                          <p:val>
                                            <p:strVal val="#ppt_x"/>
                                          </p:val>
                                        </p:tav>
                                        <p:tav tm="100000">
                                          <p:val>
                                            <p:strVal val="#ppt_x"/>
                                          </p:val>
                                        </p:tav>
                                      </p:tavLst>
                                    </p:anim>
                                    <p:anim calcmode="lin" valueType="num">
                                      <p:cBhvr>
                                        <p:cTn id="9" dur="400" fill="hold"/>
                                        <p:tgtEl>
                                          <p:spTgt spid="40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fade">
                                      <p:cBhvr>
                                        <p:cTn id="12" dur="400"/>
                                        <p:tgtEl>
                                          <p:spTgt spid="4101"/>
                                        </p:tgtEl>
                                      </p:cBhvr>
                                    </p:animEffect>
                                    <p:anim calcmode="lin" valueType="num">
                                      <p:cBhvr>
                                        <p:cTn id="13" dur="400" fill="hold"/>
                                        <p:tgtEl>
                                          <p:spTgt spid="4101"/>
                                        </p:tgtEl>
                                        <p:attrNameLst>
                                          <p:attrName>ppt_x</p:attrName>
                                        </p:attrNameLst>
                                      </p:cBhvr>
                                      <p:tavLst>
                                        <p:tav tm="0">
                                          <p:val>
                                            <p:strVal val="#ppt_x"/>
                                          </p:val>
                                        </p:tav>
                                        <p:tav tm="100000">
                                          <p:val>
                                            <p:strVal val="#ppt_x"/>
                                          </p:val>
                                        </p:tav>
                                      </p:tavLst>
                                    </p:anim>
                                    <p:anim calcmode="lin" valueType="num">
                                      <p:cBhvr>
                                        <p:cTn id="14" dur="400" fill="hold"/>
                                        <p:tgtEl>
                                          <p:spTgt spid="4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6147"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dk2" tx1="lt1" bg2="dk1"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921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xml"/><Relationship Id="rId7" Type="http://schemas.openxmlformats.org/officeDocument/2006/relationships/notesSlide" Target="../notesSlides/notesSlide10.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7.xml"/><Relationship Id="rId11" Type="http://schemas.openxmlformats.org/officeDocument/2006/relationships/image" Target="../media/image17.png"/><Relationship Id="rId5" Type="http://schemas.openxmlformats.org/officeDocument/2006/relationships/tags" Target="../tags/tag7.xml"/><Relationship Id="rId10" Type="http://schemas.openxmlformats.org/officeDocument/2006/relationships/image" Target="../media/image16.png"/><Relationship Id="rId4" Type="http://schemas.openxmlformats.org/officeDocument/2006/relationships/tags" Target="../tags/tag6.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xml"/><Relationship Id="rId7" Type="http://schemas.openxmlformats.org/officeDocument/2006/relationships/notesSlide" Target="../notesSlides/notesSlide1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7.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5.xml"/><Relationship Id="rId7" Type="http://schemas.openxmlformats.org/officeDocument/2006/relationships/image" Target="../media/image2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14.xml"/><Relationship Id="rId5" Type="http://schemas.openxmlformats.org/officeDocument/2006/relationships/slideLayout" Target="../slideLayouts/slideLayout7.xml"/><Relationship Id="rId10" Type="http://schemas.openxmlformats.org/officeDocument/2006/relationships/image" Target="../media/image25.png"/><Relationship Id="rId4" Type="http://schemas.openxmlformats.org/officeDocument/2006/relationships/tags" Target="../tags/tag19.xm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openxmlformats.org/officeDocument/2006/relationships/image" Target="../media/image27.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6.png"/><Relationship Id="rId5" Type="http://schemas.openxmlformats.org/officeDocument/2006/relationships/image" Target="../media/image8.png"/><Relationship Id="rId4" Type="http://schemas.openxmlformats.org/officeDocument/2006/relationships/notesSlide" Target="../notesSlides/notesSlide17.xml"/><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30.xml"/><Relationship Id="rId7"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0.jpeg"/><Relationship Id="rId5" Type="http://schemas.openxmlformats.org/officeDocument/2006/relationships/notesSlide" Target="../notesSlides/notesSlide19.xml"/><Relationship Id="rId4" Type="http://schemas.openxmlformats.org/officeDocument/2006/relationships/slideLayout" Target="../slideLayouts/slideLayout7.xml"/><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6239" y="10445"/>
            <a:ext cx="12193588" cy="5384800"/>
          </a:xfrm>
          <a:prstGeom prst="rect">
            <a:avLst/>
          </a:prstGeom>
          <a:solidFill>
            <a:srgbClr val="00B0F0"/>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nvGrpSpPr>
          <p:cNvPr id="4099" name="组合 4"/>
          <p:cNvGrpSpPr/>
          <p:nvPr/>
        </p:nvGrpSpPr>
        <p:grpSpPr bwMode="auto">
          <a:xfrm flipH="1">
            <a:off x="6301581" y="1458914"/>
            <a:ext cx="5780088" cy="3925887"/>
            <a:chOff x="0" y="0"/>
            <a:chExt cx="5623072" cy="3649932"/>
          </a:xfrm>
        </p:grpSpPr>
        <p:sp>
          <p:nvSpPr>
            <p:cNvPr id="4100" name="Rectangle 6"/>
            <p:cNvSpPr>
              <a:spLocks noChangeArrowheads="1"/>
            </p:cNvSpPr>
            <p:nvPr/>
          </p:nvSpPr>
          <p:spPr bwMode="auto">
            <a:xfrm>
              <a:off x="1781863" y="154881"/>
              <a:ext cx="2190251" cy="3135610"/>
            </a:xfrm>
            <a:prstGeom prst="rect">
              <a:avLst/>
            </a:prstGeom>
            <a:solidFill>
              <a:srgbClr val="7F4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1" name="Rectangle 7"/>
            <p:cNvSpPr>
              <a:spLocks noChangeArrowheads="1"/>
            </p:cNvSpPr>
            <p:nvPr/>
          </p:nvSpPr>
          <p:spPr bwMode="auto">
            <a:xfrm>
              <a:off x="1935283" y="412042"/>
              <a:ext cx="1883411" cy="26724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2" name="Rectangle 8"/>
            <p:cNvSpPr>
              <a:spLocks noChangeArrowheads="1"/>
            </p:cNvSpPr>
            <p:nvPr/>
          </p:nvSpPr>
          <p:spPr bwMode="auto">
            <a:xfrm>
              <a:off x="2036102" y="616602"/>
              <a:ext cx="815317" cy="720343"/>
            </a:xfrm>
            <a:prstGeom prst="rect">
              <a:avLst/>
            </a:prstGeom>
            <a:solidFill>
              <a:schemeClr val="bg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3" name="Rectangle 9"/>
            <p:cNvSpPr>
              <a:spLocks noChangeArrowheads="1"/>
            </p:cNvSpPr>
            <p:nvPr/>
          </p:nvSpPr>
          <p:spPr bwMode="auto">
            <a:xfrm>
              <a:off x="2443760" y="1645246"/>
              <a:ext cx="1272654" cy="463182"/>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4" name="Rectangle 10"/>
            <p:cNvSpPr>
              <a:spLocks noChangeArrowheads="1"/>
            </p:cNvSpPr>
            <p:nvPr/>
          </p:nvSpPr>
          <p:spPr bwMode="auto">
            <a:xfrm>
              <a:off x="2953699" y="616602"/>
              <a:ext cx="762716" cy="5260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5" name="Rectangle 11"/>
            <p:cNvSpPr>
              <a:spLocks noChangeArrowheads="1"/>
            </p:cNvSpPr>
            <p:nvPr/>
          </p:nvSpPr>
          <p:spPr bwMode="auto">
            <a:xfrm>
              <a:off x="2953699" y="771483"/>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6" name="Rectangle 12"/>
            <p:cNvSpPr>
              <a:spLocks noChangeArrowheads="1"/>
            </p:cNvSpPr>
            <p:nvPr/>
          </p:nvSpPr>
          <p:spPr bwMode="auto">
            <a:xfrm>
              <a:off x="2953699" y="873763"/>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7" name="Rectangle 13"/>
            <p:cNvSpPr>
              <a:spLocks noChangeArrowheads="1"/>
            </p:cNvSpPr>
            <p:nvPr/>
          </p:nvSpPr>
          <p:spPr bwMode="auto">
            <a:xfrm>
              <a:off x="2953699" y="1028644"/>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8" name="Rectangle 14"/>
            <p:cNvSpPr>
              <a:spLocks noChangeArrowheads="1"/>
            </p:cNvSpPr>
            <p:nvPr/>
          </p:nvSpPr>
          <p:spPr bwMode="auto">
            <a:xfrm>
              <a:off x="2953699" y="1130924"/>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09" name="Rectangle 15"/>
            <p:cNvSpPr>
              <a:spLocks noChangeArrowheads="1"/>
            </p:cNvSpPr>
            <p:nvPr/>
          </p:nvSpPr>
          <p:spPr bwMode="auto">
            <a:xfrm>
              <a:off x="2953699" y="1285805"/>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0" name="Rectangle 16"/>
            <p:cNvSpPr>
              <a:spLocks noChangeArrowheads="1"/>
            </p:cNvSpPr>
            <p:nvPr/>
          </p:nvSpPr>
          <p:spPr bwMode="auto">
            <a:xfrm>
              <a:off x="2036102" y="1388085"/>
              <a:ext cx="1680313"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1" name="Rectangle 17"/>
            <p:cNvSpPr>
              <a:spLocks noChangeArrowheads="1"/>
            </p:cNvSpPr>
            <p:nvPr/>
          </p:nvSpPr>
          <p:spPr bwMode="auto">
            <a:xfrm>
              <a:off x="2036102" y="1542966"/>
              <a:ext cx="815317"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2" name="Rectangle 18"/>
            <p:cNvSpPr>
              <a:spLocks noChangeArrowheads="1"/>
            </p:cNvSpPr>
            <p:nvPr/>
          </p:nvSpPr>
          <p:spPr bwMode="auto">
            <a:xfrm>
              <a:off x="2443760" y="2210707"/>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3" name="Rectangle 19"/>
            <p:cNvSpPr>
              <a:spLocks noChangeArrowheads="1"/>
            </p:cNvSpPr>
            <p:nvPr/>
          </p:nvSpPr>
          <p:spPr bwMode="auto">
            <a:xfrm>
              <a:off x="2443760" y="2312987"/>
              <a:ext cx="1272654" cy="5260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4" name="Rectangle 20"/>
            <p:cNvSpPr>
              <a:spLocks noChangeArrowheads="1"/>
            </p:cNvSpPr>
            <p:nvPr/>
          </p:nvSpPr>
          <p:spPr bwMode="auto">
            <a:xfrm>
              <a:off x="2443760" y="2467868"/>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5" name="Rectangle 21"/>
            <p:cNvSpPr>
              <a:spLocks noChangeArrowheads="1"/>
            </p:cNvSpPr>
            <p:nvPr/>
          </p:nvSpPr>
          <p:spPr bwMode="auto">
            <a:xfrm>
              <a:off x="2443760" y="2570148"/>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6" name="Rectangle 22"/>
            <p:cNvSpPr>
              <a:spLocks noChangeArrowheads="1"/>
            </p:cNvSpPr>
            <p:nvPr/>
          </p:nvSpPr>
          <p:spPr bwMode="auto">
            <a:xfrm>
              <a:off x="2443760" y="2725029"/>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7" name="Rectangle 23"/>
            <p:cNvSpPr>
              <a:spLocks noChangeArrowheads="1"/>
            </p:cNvSpPr>
            <p:nvPr/>
          </p:nvSpPr>
          <p:spPr bwMode="auto">
            <a:xfrm>
              <a:off x="2443760" y="2878449"/>
              <a:ext cx="713037" cy="14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8" name="Rectangle 24"/>
            <p:cNvSpPr>
              <a:spLocks noChangeArrowheads="1"/>
            </p:cNvSpPr>
            <p:nvPr/>
          </p:nvSpPr>
          <p:spPr bwMode="auto">
            <a:xfrm>
              <a:off x="2189521" y="206020"/>
              <a:ext cx="1374934" cy="206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19" name="Rectangle 25"/>
            <p:cNvSpPr>
              <a:spLocks noChangeArrowheads="1"/>
            </p:cNvSpPr>
            <p:nvPr/>
          </p:nvSpPr>
          <p:spPr bwMode="auto">
            <a:xfrm>
              <a:off x="2189521" y="412042"/>
              <a:ext cx="1374934" cy="5114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120" name="Freeform 26"/>
            <p:cNvSpPr/>
            <p:nvPr/>
          </p:nvSpPr>
          <p:spPr bwMode="auto">
            <a:xfrm>
              <a:off x="2494900" y="0"/>
              <a:ext cx="764177" cy="463182"/>
            </a:xfrm>
            <a:custGeom>
              <a:avLst/>
              <a:gdLst>
                <a:gd name="T0" fmla="*/ 2 w 15"/>
                <a:gd name="T1" fmla="*/ 3 h 9"/>
                <a:gd name="T2" fmla="*/ 0 w 15"/>
                <a:gd name="T3" fmla="*/ 9 h 9"/>
                <a:gd name="T4" fmla="*/ 0 w 15"/>
                <a:gd name="T5" fmla="*/ 9 h 9"/>
                <a:gd name="T6" fmla="*/ 2 w 15"/>
                <a:gd name="T7" fmla="*/ 2 h 9"/>
                <a:gd name="T8" fmla="*/ 2 w 15"/>
                <a:gd name="T9" fmla="*/ 2 h 9"/>
                <a:gd name="T10" fmla="*/ 1 w 15"/>
                <a:gd name="T11" fmla="*/ 1 h 9"/>
                <a:gd name="T12" fmla="*/ 2 w 15"/>
                <a:gd name="T13" fmla="*/ 0 h 9"/>
                <a:gd name="T14" fmla="*/ 13 w 15"/>
                <a:gd name="T15" fmla="*/ 0 h 9"/>
                <a:gd name="T16" fmla="*/ 13 w 15"/>
                <a:gd name="T17" fmla="*/ 0 h 9"/>
                <a:gd name="T18" fmla="*/ 13 w 15"/>
                <a:gd name="T19" fmla="*/ 0 h 9"/>
                <a:gd name="T20" fmla="*/ 14 w 15"/>
                <a:gd name="T21" fmla="*/ 1 h 9"/>
                <a:gd name="T22" fmla="*/ 13 w 15"/>
                <a:gd name="T23" fmla="*/ 2 h 9"/>
                <a:gd name="T24" fmla="*/ 13 w 15"/>
                <a:gd name="T25" fmla="*/ 2 h 9"/>
                <a:gd name="T26" fmla="*/ 15 w 15"/>
                <a:gd name="T27" fmla="*/ 9 h 9"/>
                <a:gd name="T28" fmla="*/ 15 w 15"/>
                <a:gd name="T29" fmla="*/ 9 h 9"/>
                <a:gd name="T30" fmla="*/ 14 w 15"/>
                <a:gd name="T31" fmla="*/ 3 h 9"/>
                <a:gd name="T32" fmla="*/ 15 w 15"/>
                <a:gd name="T33" fmla="*/ 1 h 9"/>
                <a:gd name="T34" fmla="*/ 13 w 15"/>
                <a:gd name="T35" fmla="*/ 0 h 9"/>
                <a:gd name="T36" fmla="*/ 2 w 15"/>
                <a:gd name="T37" fmla="*/ 0 h 9"/>
                <a:gd name="T38" fmla="*/ 2 w 15"/>
                <a:gd name="T39" fmla="*/ 0 h 9"/>
                <a:gd name="T40" fmla="*/ 2 w 15"/>
                <a:gd name="T41" fmla="*/ 0 h 9"/>
                <a:gd name="T42" fmla="*/ 0 w 15"/>
                <a:gd name="T43" fmla="*/ 1 h 9"/>
                <a:gd name="T44" fmla="*/ 2 w 15"/>
                <a:gd name="T4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9">
                  <a:moveTo>
                    <a:pt x="2" y="3"/>
                  </a:moveTo>
                  <a:cubicBezTo>
                    <a:pt x="0" y="9"/>
                    <a:pt x="0" y="9"/>
                    <a:pt x="0" y="9"/>
                  </a:cubicBezTo>
                  <a:cubicBezTo>
                    <a:pt x="0" y="9"/>
                    <a:pt x="0" y="9"/>
                    <a:pt x="0" y="9"/>
                  </a:cubicBezTo>
                  <a:cubicBezTo>
                    <a:pt x="2" y="2"/>
                    <a:pt x="2" y="2"/>
                    <a:pt x="2" y="2"/>
                  </a:cubicBezTo>
                  <a:cubicBezTo>
                    <a:pt x="2" y="2"/>
                    <a:pt x="2" y="2"/>
                    <a:pt x="2" y="2"/>
                  </a:cubicBezTo>
                  <a:cubicBezTo>
                    <a:pt x="2" y="2"/>
                    <a:pt x="1" y="2"/>
                    <a:pt x="1" y="1"/>
                  </a:cubicBezTo>
                  <a:cubicBezTo>
                    <a:pt x="1" y="1"/>
                    <a:pt x="1" y="0"/>
                    <a:pt x="2" y="0"/>
                  </a:cubicBezTo>
                  <a:cubicBezTo>
                    <a:pt x="13" y="0"/>
                    <a:pt x="13" y="0"/>
                    <a:pt x="13" y="0"/>
                  </a:cubicBezTo>
                  <a:cubicBezTo>
                    <a:pt x="13" y="0"/>
                    <a:pt x="13" y="0"/>
                    <a:pt x="13" y="0"/>
                  </a:cubicBezTo>
                  <a:cubicBezTo>
                    <a:pt x="13" y="0"/>
                    <a:pt x="13" y="0"/>
                    <a:pt x="13" y="0"/>
                  </a:cubicBezTo>
                  <a:cubicBezTo>
                    <a:pt x="14" y="0"/>
                    <a:pt x="14" y="1"/>
                    <a:pt x="14" y="1"/>
                  </a:cubicBezTo>
                  <a:cubicBezTo>
                    <a:pt x="14" y="2"/>
                    <a:pt x="13" y="2"/>
                    <a:pt x="13" y="2"/>
                  </a:cubicBezTo>
                  <a:cubicBezTo>
                    <a:pt x="13" y="2"/>
                    <a:pt x="13" y="2"/>
                    <a:pt x="13" y="2"/>
                  </a:cubicBezTo>
                  <a:cubicBezTo>
                    <a:pt x="15" y="9"/>
                    <a:pt x="15" y="9"/>
                    <a:pt x="15" y="9"/>
                  </a:cubicBezTo>
                  <a:cubicBezTo>
                    <a:pt x="15" y="9"/>
                    <a:pt x="15" y="9"/>
                    <a:pt x="15" y="9"/>
                  </a:cubicBezTo>
                  <a:cubicBezTo>
                    <a:pt x="14" y="3"/>
                    <a:pt x="14" y="3"/>
                    <a:pt x="14" y="3"/>
                  </a:cubicBezTo>
                  <a:cubicBezTo>
                    <a:pt x="14" y="2"/>
                    <a:pt x="15" y="2"/>
                    <a:pt x="15" y="1"/>
                  </a:cubicBezTo>
                  <a:cubicBezTo>
                    <a:pt x="15" y="1"/>
                    <a:pt x="14" y="0"/>
                    <a:pt x="13" y="0"/>
                  </a:cubicBezTo>
                  <a:cubicBezTo>
                    <a:pt x="2" y="0"/>
                    <a:pt x="2" y="0"/>
                    <a:pt x="2" y="0"/>
                  </a:cubicBezTo>
                  <a:cubicBezTo>
                    <a:pt x="2" y="0"/>
                    <a:pt x="2" y="0"/>
                    <a:pt x="2" y="0"/>
                  </a:cubicBezTo>
                  <a:cubicBezTo>
                    <a:pt x="2" y="0"/>
                    <a:pt x="2" y="0"/>
                    <a:pt x="2" y="0"/>
                  </a:cubicBezTo>
                  <a:cubicBezTo>
                    <a:pt x="1" y="0"/>
                    <a:pt x="0" y="1"/>
                    <a:pt x="0" y="1"/>
                  </a:cubicBezTo>
                  <a:cubicBezTo>
                    <a:pt x="0" y="2"/>
                    <a:pt x="1" y="2"/>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1" name="Freeform 27"/>
            <p:cNvSpPr/>
            <p:nvPr/>
          </p:nvSpPr>
          <p:spPr bwMode="auto">
            <a:xfrm>
              <a:off x="1986423" y="1234664"/>
              <a:ext cx="406197" cy="512861"/>
            </a:xfrm>
            <a:custGeom>
              <a:avLst/>
              <a:gdLst>
                <a:gd name="T0" fmla="*/ 278 w 278"/>
                <a:gd name="T1" fmla="*/ 35 h 351"/>
                <a:gd name="T2" fmla="*/ 209 w 278"/>
                <a:gd name="T3" fmla="*/ 35 h 351"/>
                <a:gd name="T4" fmla="*/ 104 w 278"/>
                <a:gd name="T5" fmla="*/ 0 h 351"/>
                <a:gd name="T6" fmla="*/ 0 w 278"/>
                <a:gd name="T7" fmla="*/ 140 h 351"/>
                <a:gd name="T8" fmla="*/ 34 w 278"/>
                <a:gd name="T9" fmla="*/ 351 h 351"/>
                <a:gd name="T10" fmla="*/ 174 w 278"/>
                <a:gd name="T11" fmla="*/ 246 h 351"/>
                <a:gd name="T12" fmla="*/ 278 w 278"/>
                <a:gd name="T13" fmla="*/ 35 h 351"/>
              </a:gdLst>
              <a:ahLst/>
              <a:cxnLst>
                <a:cxn ang="0">
                  <a:pos x="T0" y="T1"/>
                </a:cxn>
                <a:cxn ang="0">
                  <a:pos x="T2" y="T3"/>
                </a:cxn>
                <a:cxn ang="0">
                  <a:pos x="T4" y="T5"/>
                </a:cxn>
                <a:cxn ang="0">
                  <a:pos x="T6" y="T7"/>
                </a:cxn>
                <a:cxn ang="0">
                  <a:pos x="T8" y="T9"/>
                </a:cxn>
                <a:cxn ang="0">
                  <a:pos x="T10" y="T11"/>
                </a:cxn>
                <a:cxn ang="0">
                  <a:pos x="T12" y="T13"/>
                </a:cxn>
              </a:cxnLst>
              <a:rect l="0" t="0" r="r" b="b"/>
              <a:pathLst>
                <a:path w="278" h="351">
                  <a:moveTo>
                    <a:pt x="278" y="35"/>
                  </a:moveTo>
                  <a:lnTo>
                    <a:pt x="209" y="35"/>
                  </a:lnTo>
                  <a:lnTo>
                    <a:pt x="104" y="0"/>
                  </a:lnTo>
                  <a:lnTo>
                    <a:pt x="0" y="140"/>
                  </a:lnTo>
                  <a:lnTo>
                    <a:pt x="34" y="351"/>
                  </a:lnTo>
                  <a:lnTo>
                    <a:pt x="174" y="246"/>
                  </a:lnTo>
                  <a:lnTo>
                    <a:pt x="278" y="35"/>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2" name="Freeform 28"/>
            <p:cNvSpPr/>
            <p:nvPr/>
          </p:nvSpPr>
          <p:spPr bwMode="auto">
            <a:xfrm>
              <a:off x="916867" y="1285805"/>
              <a:ext cx="1578033" cy="1849806"/>
            </a:xfrm>
            <a:custGeom>
              <a:avLst/>
              <a:gdLst>
                <a:gd name="T0" fmla="*/ 313 w 1080"/>
                <a:gd name="T1" fmla="*/ 1266 h 1266"/>
                <a:gd name="T2" fmla="*/ 627 w 1080"/>
                <a:gd name="T3" fmla="*/ 703 h 1266"/>
                <a:gd name="T4" fmla="*/ 906 w 1080"/>
                <a:gd name="T5" fmla="*/ 492 h 1266"/>
                <a:gd name="T6" fmla="*/ 1010 w 1080"/>
                <a:gd name="T7" fmla="*/ 176 h 1266"/>
                <a:gd name="T8" fmla="*/ 1080 w 1080"/>
                <a:gd name="T9" fmla="*/ 105 h 1266"/>
                <a:gd name="T10" fmla="*/ 1045 w 1080"/>
                <a:gd name="T11" fmla="*/ 35 h 1266"/>
                <a:gd name="T12" fmla="*/ 1010 w 1080"/>
                <a:gd name="T13" fmla="*/ 0 h 1266"/>
                <a:gd name="T14" fmla="*/ 871 w 1080"/>
                <a:gd name="T15" fmla="*/ 140 h 1266"/>
                <a:gd name="T16" fmla="*/ 836 w 1080"/>
                <a:gd name="T17" fmla="*/ 246 h 1266"/>
                <a:gd name="T18" fmla="*/ 801 w 1080"/>
                <a:gd name="T19" fmla="*/ 281 h 1266"/>
                <a:gd name="T20" fmla="*/ 836 w 1080"/>
                <a:gd name="T21" fmla="*/ 140 h 1266"/>
                <a:gd name="T22" fmla="*/ 976 w 1080"/>
                <a:gd name="T23" fmla="*/ 0 h 1266"/>
                <a:gd name="T24" fmla="*/ 836 w 1080"/>
                <a:gd name="T25" fmla="*/ 0 h 1266"/>
                <a:gd name="T26" fmla="*/ 627 w 1080"/>
                <a:gd name="T27" fmla="*/ 211 h 1266"/>
                <a:gd name="T28" fmla="*/ 0 w 1080"/>
                <a:gd name="T29" fmla="*/ 1126 h 1266"/>
                <a:gd name="T30" fmla="*/ 313 w 1080"/>
                <a:gd name="T31" fmla="*/ 1266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0" h="1266">
                  <a:moveTo>
                    <a:pt x="313" y="1266"/>
                  </a:moveTo>
                  <a:lnTo>
                    <a:pt x="627" y="703"/>
                  </a:lnTo>
                  <a:lnTo>
                    <a:pt x="906" y="492"/>
                  </a:lnTo>
                  <a:lnTo>
                    <a:pt x="1010" y="176"/>
                  </a:lnTo>
                  <a:lnTo>
                    <a:pt x="1080" y="105"/>
                  </a:lnTo>
                  <a:lnTo>
                    <a:pt x="1045" y="35"/>
                  </a:lnTo>
                  <a:lnTo>
                    <a:pt x="1010" y="0"/>
                  </a:lnTo>
                  <a:lnTo>
                    <a:pt x="871" y="140"/>
                  </a:lnTo>
                  <a:lnTo>
                    <a:pt x="836" y="246"/>
                  </a:lnTo>
                  <a:lnTo>
                    <a:pt x="801" y="281"/>
                  </a:lnTo>
                  <a:lnTo>
                    <a:pt x="836" y="140"/>
                  </a:lnTo>
                  <a:lnTo>
                    <a:pt x="976" y="0"/>
                  </a:lnTo>
                  <a:lnTo>
                    <a:pt x="836" y="0"/>
                  </a:lnTo>
                  <a:lnTo>
                    <a:pt x="627" y="211"/>
                  </a:lnTo>
                  <a:lnTo>
                    <a:pt x="0" y="1126"/>
                  </a:lnTo>
                  <a:lnTo>
                    <a:pt x="313" y="1266"/>
                  </a:lnTo>
                  <a:close/>
                </a:path>
              </a:pathLst>
            </a:custGeom>
            <a:solidFill>
              <a:srgbClr val="FDD2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3" name="Freeform 29"/>
            <p:cNvSpPr/>
            <p:nvPr/>
          </p:nvSpPr>
          <p:spPr bwMode="auto">
            <a:xfrm>
              <a:off x="2597180" y="771483"/>
              <a:ext cx="151959" cy="206021"/>
            </a:xfrm>
            <a:custGeom>
              <a:avLst/>
              <a:gdLst>
                <a:gd name="T0" fmla="*/ 104 w 104"/>
                <a:gd name="T1" fmla="*/ 0 h 141"/>
                <a:gd name="T2" fmla="*/ 104 w 104"/>
                <a:gd name="T3" fmla="*/ 0 h 141"/>
                <a:gd name="T4" fmla="*/ 104 w 104"/>
                <a:gd name="T5" fmla="*/ 0 h 141"/>
                <a:gd name="T6" fmla="*/ 0 w 104"/>
                <a:gd name="T7" fmla="*/ 70 h 141"/>
                <a:gd name="T8" fmla="*/ 35 w 104"/>
                <a:gd name="T9" fmla="*/ 141 h 141"/>
                <a:gd name="T10" fmla="*/ 104 w 104"/>
                <a:gd name="T11" fmla="*/ 0 h 141"/>
              </a:gdLst>
              <a:ahLst/>
              <a:cxnLst>
                <a:cxn ang="0">
                  <a:pos x="T0" y="T1"/>
                </a:cxn>
                <a:cxn ang="0">
                  <a:pos x="T2" y="T3"/>
                </a:cxn>
                <a:cxn ang="0">
                  <a:pos x="T4" y="T5"/>
                </a:cxn>
                <a:cxn ang="0">
                  <a:pos x="T6" y="T7"/>
                </a:cxn>
                <a:cxn ang="0">
                  <a:pos x="T8" y="T9"/>
                </a:cxn>
                <a:cxn ang="0">
                  <a:pos x="T10" y="T11"/>
                </a:cxn>
              </a:cxnLst>
              <a:rect l="0" t="0" r="r" b="b"/>
              <a:pathLst>
                <a:path w="104" h="141">
                  <a:moveTo>
                    <a:pt x="104" y="0"/>
                  </a:moveTo>
                  <a:lnTo>
                    <a:pt x="104" y="0"/>
                  </a:lnTo>
                  <a:lnTo>
                    <a:pt x="0" y="70"/>
                  </a:lnTo>
                  <a:lnTo>
                    <a:pt x="35" y="141"/>
                  </a:lnTo>
                  <a:lnTo>
                    <a:pt x="104" y="0"/>
                  </a:lnTo>
                  <a:close/>
                </a:path>
              </a:pathLst>
            </a:custGeom>
            <a:solidFill>
              <a:srgbClr val="F0E5C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4" name="Freeform 30"/>
            <p:cNvSpPr/>
            <p:nvPr/>
          </p:nvSpPr>
          <p:spPr bwMode="auto">
            <a:xfrm>
              <a:off x="1781863" y="873763"/>
              <a:ext cx="866457" cy="977504"/>
            </a:xfrm>
            <a:custGeom>
              <a:avLst/>
              <a:gdLst>
                <a:gd name="T0" fmla="*/ 593 w 593"/>
                <a:gd name="T1" fmla="*/ 35 h 669"/>
                <a:gd name="T2" fmla="*/ 558 w 593"/>
                <a:gd name="T3" fmla="*/ 0 h 669"/>
                <a:gd name="T4" fmla="*/ 0 w 593"/>
                <a:gd name="T5" fmla="*/ 634 h 669"/>
                <a:gd name="T6" fmla="*/ 35 w 593"/>
                <a:gd name="T7" fmla="*/ 669 h 669"/>
                <a:gd name="T8" fmla="*/ 593 w 593"/>
                <a:gd name="T9" fmla="*/ 35 h 669"/>
              </a:gdLst>
              <a:ahLst/>
              <a:cxnLst>
                <a:cxn ang="0">
                  <a:pos x="T0" y="T1"/>
                </a:cxn>
                <a:cxn ang="0">
                  <a:pos x="T2" y="T3"/>
                </a:cxn>
                <a:cxn ang="0">
                  <a:pos x="T4" y="T5"/>
                </a:cxn>
                <a:cxn ang="0">
                  <a:pos x="T6" y="T7"/>
                </a:cxn>
                <a:cxn ang="0">
                  <a:pos x="T8" y="T9"/>
                </a:cxn>
              </a:cxnLst>
              <a:rect l="0" t="0" r="r" b="b"/>
              <a:pathLst>
                <a:path w="593" h="669">
                  <a:moveTo>
                    <a:pt x="593" y="35"/>
                  </a:moveTo>
                  <a:lnTo>
                    <a:pt x="558" y="0"/>
                  </a:lnTo>
                  <a:lnTo>
                    <a:pt x="0" y="634"/>
                  </a:lnTo>
                  <a:lnTo>
                    <a:pt x="35" y="669"/>
                  </a:lnTo>
                  <a:lnTo>
                    <a:pt x="593" y="3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5" name="Freeform 31"/>
            <p:cNvSpPr/>
            <p:nvPr/>
          </p:nvSpPr>
          <p:spPr bwMode="auto">
            <a:xfrm>
              <a:off x="1781863" y="873763"/>
              <a:ext cx="815317" cy="926364"/>
            </a:xfrm>
            <a:custGeom>
              <a:avLst/>
              <a:gdLst>
                <a:gd name="T0" fmla="*/ 558 w 558"/>
                <a:gd name="T1" fmla="*/ 0 h 634"/>
                <a:gd name="T2" fmla="*/ 558 w 558"/>
                <a:gd name="T3" fmla="*/ 0 h 634"/>
                <a:gd name="T4" fmla="*/ 0 w 558"/>
                <a:gd name="T5" fmla="*/ 634 h 634"/>
                <a:gd name="T6" fmla="*/ 0 w 558"/>
                <a:gd name="T7" fmla="*/ 634 h 634"/>
                <a:gd name="T8" fmla="*/ 558 w 558"/>
                <a:gd name="T9" fmla="*/ 0 h 634"/>
              </a:gdLst>
              <a:ahLst/>
              <a:cxnLst>
                <a:cxn ang="0">
                  <a:pos x="T0" y="T1"/>
                </a:cxn>
                <a:cxn ang="0">
                  <a:pos x="T2" y="T3"/>
                </a:cxn>
                <a:cxn ang="0">
                  <a:pos x="T4" y="T5"/>
                </a:cxn>
                <a:cxn ang="0">
                  <a:pos x="T6" y="T7"/>
                </a:cxn>
                <a:cxn ang="0">
                  <a:pos x="T8" y="T9"/>
                </a:cxn>
              </a:cxnLst>
              <a:rect l="0" t="0" r="r" b="b"/>
              <a:pathLst>
                <a:path w="558" h="634">
                  <a:moveTo>
                    <a:pt x="558" y="0"/>
                  </a:moveTo>
                  <a:lnTo>
                    <a:pt x="558" y="0"/>
                  </a:lnTo>
                  <a:lnTo>
                    <a:pt x="0" y="634"/>
                  </a:lnTo>
                  <a:lnTo>
                    <a:pt x="558" y="0"/>
                  </a:lnTo>
                  <a:close/>
                </a:path>
              </a:pathLst>
            </a:custGeom>
            <a:solidFill>
              <a:srgbClr val="DB27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6" name="Freeform 32"/>
            <p:cNvSpPr/>
            <p:nvPr/>
          </p:nvSpPr>
          <p:spPr bwMode="auto">
            <a:xfrm>
              <a:off x="1833003" y="924902"/>
              <a:ext cx="815317" cy="926364"/>
            </a:xfrm>
            <a:custGeom>
              <a:avLst/>
              <a:gdLst>
                <a:gd name="T0" fmla="*/ 558 w 558"/>
                <a:gd name="T1" fmla="*/ 0 h 634"/>
                <a:gd name="T2" fmla="*/ 558 w 558"/>
                <a:gd name="T3" fmla="*/ 36 h 634"/>
                <a:gd name="T4" fmla="*/ 0 w 558"/>
                <a:gd name="T5" fmla="*/ 634 h 634"/>
                <a:gd name="T6" fmla="*/ 0 w 558"/>
                <a:gd name="T7" fmla="*/ 634 h 634"/>
                <a:gd name="T8" fmla="*/ 558 w 558"/>
                <a:gd name="T9" fmla="*/ 0 h 634"/>
              </a:gdLst>
              <a:ahLst/>
              <a:cxnLst>
                <a:cxn ang="0">
                  <a:pos x="T0" y="T1"/>
                </a:cxn>
                <a:cxn ang="0">
                  <a:pos x="T2" y="T3"/>
                </a:cxn>
                <a:cxn ang="0">
                  <a:pos x="T4" y="T5"/>
                </a:cxn>
                <a:cxn ang="0">
                  <a:pos x="T6" y="T7"/>
                </a:cxn>
                <a:cxn ang="0">
                  <a:pos x="T8" y="T9"/>
                </a:cxn>
              </a:cxnLst>
              <a:rect l="0" t="0" r="r" b="b"/>
              <a:pathLst>
                <a:path w="558" h="634">
                  <a:moveTo>
                    <a:pt x="558" y="0"/>
                  </a:moveTo>
                  <a:lnTo>
                    <a:pt x="558" y="36"/>
                  </a:lnTo>
                  <a:lnTo>
                    <a:pt x="0" y="634"/>
                  </a:lnTo>
                  <a:lnTo>
                    <a:pt x="558" y="0"/>
                  </a:lnTo>
                  <a:close/>
                </a:path>
              </a:pathLst>
            </a:custGeom>
            <a:solidFill>
              <a:srgbClr val="DB27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7" name="Freeform 33"/>
            <p:cNvSpPr/>
            <p:nvPr/>
          </p:nvSpPr>
          <p:spPr bwMode="auto">
            <a:xfrm>
              <a:off x="1730723" y="1800127"/>
              <a:ext cx="102280" cy="102280"/>
            </a:xfrm>
            <a:custGeom>
              <a:avLst/>
              <a:gdLst>
                <a:gd name="T0" fmla="*/ 70 w 70"/>
                <a:gd name="T1" fmla="*/ 35 h 70"/>
                <a:gd name="T2" fmla="*/ 35 w 70"/>
                <a:gd name="T3" fmla="*/ 0 h 70"/>
                <a:gd name="T4" fmla="*/ 0 w 70"/>
                <a:gd name="T5" fmla="*/ 35 h 70"/>
                <a:gd name="T6" fmla="*/ 35 w 70"/>
                <a:gd name="T7" fmla="*/ 70 h 70"/>
                <a:gd name="T8" fmla="*/ 70 w 70"/>
                <a:gd name="T9" fmla="*/ 35 h 70"/>
              </a:gdLst>
              <a:ahLst/>
              <a:cxnLst>
                <a:cxn ang="0">
                  <a:pos x="T0" y="T1"/>
                </a:cxn>
                <a:cxn ang="0">
                  <a:pos x="T2" y="T3"/>
                </a:cxn>
                <a:cxn ang="0">
                  <a:pos x="T4" y="T5"/>
                </a:cxn>
                <a:cxn ang="0">
                  <a:pos x="T6" y="T7"/>
                </a:cxn>
                <a:cxn ang="0">
                  <a:pos x="T8" y="T9"/>
                </a:cxn>
              </a:cxnLst>
              <a:rect l="0" t="0" r="r" b="b"/>
              <a:pathLst>
                <a:path w="70" h="70">
                  <a:moveTo>
                    <a:pt x="70" y="35"/>
                  </a:moveTo>
                  <a:lnTo>
                    <a:pt x="35" y="0"/>
                  </a:lnTo>
                  <a:lnTo>
                    <a:pt x="0" y="35"/>
                  </a:lnTo>
                  <a:lnTo>
                    <a:pt x="35" y="70"/>
                  </a:lnTo>
                  <a:lnTo>
                    <a:pt x="70" y="35"/>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8" name="Freeform 34"/>
            <p:cNvSpPr/>
            <p:nvPr/>
          </p:nvSpPr>
          <p:spPr bwMode="auto">
            <a:xfrm>
              <a:off x="1679583" y="1851266"/>
              <a:ext cx="102280" cy="102280"/>
            </a:xfrm>
            <a:custGeom>
              <a:avLst/>
              <a:gdLst>
                <a:gd name="T0" fmla="*/ 35 w 70"/>
                <a:gd name="T1" fmla="*/ 70 h 70"/>
                <a:gd name="T2" fmla="*/ 0 w 70"/>
                <a:gd name="T3" fmla="*/ 35 h 70"/>
                <a:gd name="T4" fmla="*/ 35 w 70"/>
                <a:gd name="T5" fmla="*/ 0 h 70"/>
                <a:gd name="T6" fmla="*/ 70 w 70"/>
                <a:gd name="T7" fmla="*/ 35 h 70"/>
                <a:gd name="T8" fmla="*/ 35 w 70"/>
                <a:gd name="T9" fmla="*/ 70 h 70"/>
              </a:gdLst>
              <a:ahLst/>
              <a:cxnLst>
                <a:cxn ang="0">
                  <a:pos x="T0" y="T1"/>
                </a:cxn>
                <a:cxn ang="0">
                  <a:pos x="T2" y="T3"/>
                </a:cxn>
                <a:cxn ang="0">
                  <a:pos x="T4" y="T5"/>
                </a:cxn>
                <a:cxn ang="0">
                  <a:pos x="T6" y="T7"/>
                </a:cxn>
                <a:cxn ang="0">
                  <a:pos x="T8" y="T9"/>
                </a:cxn>
              </a:cxnLst>
              <a:rect l="0" t="0" r="r" b="b"/>
              <a:pathLst>
                <a:path w="70" h="70">
                  <a:moveTo>
                    <a:pt x="35" y="70"/>
                  </a:moveTo>
                  <a:lnTo>
                    <a:pt x="0" y="35"/>
                  </a:lnTo>
                  <a:lnTo>
                    <a:pt x="35" y="0"/>
                  </a:lnTo>
                  <a:lnTo>
                    <a:pt x="70" y="35"/>
                  </a:lnTo>
                  <a:lnTo>
                    <a:pt x="35" y="7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9" name="Freeform 35"/>
            <p:cNvSpPr/>
            <p:nvPr/>
          </p:nvSpPr>
          <p:spPr bwMode="auto">
            <a:xfrm>
              <a:off x="2697999" y="771483"/>
              <a:ext cx="51140" cy="51140"/>
            </a:xfrm>
            <a:custGeom>
              <a:avLst/>
              <a:gdLst>
                <a:gd name="T0" fmla="*/ 0 w 35"/>
                <a:gd name="T1" fmla="*/ 35 h 35"/>
                <a:gd name="T2" fmla="*/ 35 w 35"/>
                <a:gd name="T3" fmla="*/ 0 h 35"/>
                <a:gd name="T4" fmla="*/ 35 w 35"/>
                <a:gd name="T5" fmla="*/ 0 h 35"/>
                <a:gd name="T6" fmla="*/ 35 w 35"/>
                <a:gd name="T7" fmla="*/ 0 h 35"/>
                <a:gd name="T8" fmla="*/ 35 w 35"/>
                <a:gd name="T9" fmla="*/ 35 h 35"/>
                <a:gd name="T10" fmla="*/ 0 w 35"/>
                <a:gd name="T11" fmla="*/ 35 h 35"/>
              </a:gdLst>
              <a:ahLst/>
              <a:cxnLst>
                <a:cxn ang="0">
                  <a:pos x="T0" y="T1"/>
                </a:cxn>
                <a:cxn ang="0">
                  <a:pos x="T2" y="T3"/>
                </a:cxn>
                <a:cxn ang="0">
                  <a:pos x="T4" y="T5"/>
                </a:cxn>
                <a:cxn ang="0">
                  <a:pos x="T6" y="T7"/>
                </a:cxn>
                <a:cxn ang="0">
                  <a:pos x="T8" y="T9"/>
                </a:cxn>
                <a:cxn ang="0">
                  <a:pos x="T10" y="T11"/>
                </a:cxn>
              </a:cxnLst>
              <a:rect l="0" t="0" r="r" b="b"/>
              <a:pathLst>
                <a:path w="35" h="35">
                  <a:moveTo>
                    <a:pt x="0" y="35"/>
                  </a:moveTo>
                  <a:lnTo>
                    <a:pt x="35" y="0"/>
                  </a:lnTo>
                  <a:lnTo>
                    <a:pt x="35" y="35"/>
                  </a:lnTo>
                  <a:lnTo>
                    <a:pt x="0" y="35"/>
                  </a:lnTo>
                  <a:close/>
                </a:path>
              </a:pathLst>
            </a:custGeom>
            <a:solidFill>
              <a:srgbClr val="1C19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0" name="Freeform 36"/>
            <p:cNvSpPr/>
            <p:nvPr/>
          </p:nvSpPr>
          <p:spPr bwMode="auto">
            <a:xfrm>
              <a:off x="916867" y="1130924"/>
              <a:ext cx="1526893" cy="1800127"/>
            </a:xfrm>
            <a:custGeom>
              <a:avLst/>
              <a:gdLst>
                <a:gd name="T0" fmla="*/ 0 w 1045"/>
                <a:gd name="T1" fmla="*/ 1232 h 1232"/>
                <a:gd name="T2" fmla="*/ 418 w 1045"/>
                <a:gd name="T3" fmla="*/ 493 h 1232"/>
                <a:gd name="T4" fmla="*/ 453 w 1045"/>
                <a:gd name="T5" fmla="*/ 211 h 1232"/>
                <a:gd name="T6" fmla="*/ 522 w 1045"/>
                <a:gd name="T7" fmla="*/ 106 h 1232"/>
                <a:gd name="T8" fmla="*/ 627 w 1045"/>
                <a:gd name="T9" fmla="*/ 0 h 1232"/>
                <a:gd name="T10" fmla="*/ 732 w 1045"/>
                <a:gd name="T11" fmla="*/ 0 h 1232"/>
                <a:gd name="T12" fmla="*/ 801 w 1045"/>
                <a:gd name="T13" fmla="*/ 0 h 1232"/>
                <a:gd name="T14" fmla="*/ 1010 w 1045"/>
                <a:gd name="T15" fmla="*/ 0 h 1232"/>
                <a:gd name="T16" fmla="*/ 1045 w 1045"/>
                <a:gd name="T17" fmla="*/ 0 h 1232"/>
                <a:gd name="T18" fmla="*/ 1010 w 1045"/>
                <a:gd name="T19" fmla="*/ 71 h 1232"/>
                <a:gd name="T20" fmla="*/ 941 w 1045"/>
                <a:gd name="T21" fmla="*/ 106 h 1232"/>
                <a:gd name="T22" fmla="*/ 906 w 1045"/>
                <a:gd name="T23" fmla="*/ 106 h 1232"/>
                <a:gd name="T24" fmla="*/ 766 w 1045"/>
                <a:gd name="T25" fmla="*/ 211 h 1232"/>
                <a:gd name="T26" fmla="*/ 557 w 1045"/>
                <a:gd name="T27" fmla="*/ 422 h 1232"/>
                <a:gd name="T28" fmla="*/ 0 w 1045"/>
                <a:gd name="T29" fmla="*/ 1232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5" h="1232">
                  <a:moveTo>
                    <a:pt x="0" y="1232"/>
                  </a:moveTo>
                  <a:lnTo>
                    <a:pt x="418" y="493"/>
                  </a:lnTo>
                  <a:lnTo>
                    <a:pt x="453" y="211"/>
                  </a:lnTo>
                  <a:lnTo>
                    <a:pt x="522" y="106"/>
                  </a:lnTo>
                  <a:lnTo>
                    <a:pt x="627" y="0"/>
                  </a:lnTo>
                  <a:lnTo>
                    <a:pt x="732" y="0"/>
                  </a:lnTo>
                  <a:lnTo>
                    <a:pt x="801" y="0"/>
                  </a:lnTo>
                  <a:lnTo>
                    <a:pt x="1010" y="0"/>
                  </a:lnTo>
                  <a:lnTo>
                    <a:pt x="1045" y="0"/>
                  </a:lnTo>
                  <a:lnTo>
                    <a:pt x="1010" y="71"/>
                  </a:lnTo>
                  <a:lnTo>
                    <a:pt x="941" y="106"/>
                  </a:lnTo>
                  <a:lnTo>
                    <a:pt x="906" y="106"/>
                  </a:lnTo>
                  <a:lnTo>
                    <a:pt x="766" y="211"/>
                  </a:lnTo>
                  <a:lnTo>
                    <a:pt x="557" y="422"/>
                  </a:lnTo>
                  <a:lnTo>
                    <a:pt x="0" y="1232"/>
                  </a:lnTo>
                  <a:close/>
                </a:path>
              </a:pathLst>
            </a:custGeom>
            <a:solidFill>
              <a:srgbClr val="FDD2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1" name="Freeform 37"/>
            <p:cNvSpPr/>
            <p:nvPr/>
          </p:nvSpPr>
          <p:spPr bwMode="auto">
            <a:xfrm>
              <a:off x="2291801" y="1336944"/>
              <a:ext cx="151959" cy="206021"/>
            </a:xfrm>
            <a:custGeom>
              <a:avLst/>
              <a:gdLst>
                <a:gd name="T0" fmla="*/ 35 w 104"/>
                <a:gd name="T1" fmla="*/ 0 h 141"/>
                <a:gd name="T2" fmla="*/ 104 w 104"/>
                <a:gd name="T3" fmla="*/ 0 h 141"/>
                <a:gd name="T4" fmla="*/ 104 w 104"/>
                <a:gd name="T5" fmla="*/ 70 h 141"/>
                <a:gd name="T6" fmla="*/ 69 w 104"/>
                <a:gd name="T7" fmla="*/ 141 h 141"/>
                <a:gd name="T8" fmla="*/ 0 w 104"/>
                <a:gd name="T9" fmla="*/ 105 h 141"/>
                <a:gd name="T10" fmla="*/ 35 w 104"/>
                <a:gd name="T11" fmla="*/ 35 h 141"/>
                <a:gd name="T12" fmla="*/ 35 w 104"/>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04" h="141">
                  <a:moveTo>
                    <a:pt x="35" y="0"/>
                  </a:moveTo>
                  <a:lnTo>
                    <a:pt x="104" y="0"/>
                  </a:lnTo>
                  <a:lnTo>
                    <a:pt x="104" y="70"/>
                  </a:lnTo>
                  <a:lnTo>
                    <a:pt x="69" y="141"/>
                  </a:lnTo>
                  <a:lnTo>
                    <a:pt x="0" y="105"/>
                  </a:lnTo>
                  <a:lnTo>
                    <a:pt x="35" y="35"/>
                  </a:lnTo>
                  <a:lnTo>
                    <a:pt x="35" y="0"/>
                  </a:lnTo>
                  <a:close/>
                </a:path>
              </a:pathLst>
            </a:custGeom>
            <a:solidFill>
              <a:srgbClr val="FCF5D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2" name="Freeform 38"/>
            <p:cNvSpPr/>
            <p:nvPr/>
          </p:nvSpPr>
          <p:spPr bwMode="auto">
            <a:xfrm>
              <a:off x="2240662" y="1130924"/>
              <a:ext cx="203098" cy="51140"/>
            </a:xfrm>
            <a:custGeom>
              <a:avLst/>
              <a:gdLst>
                <a:gd name="T0" fmla="*/ 0 w 139"/>
                <a:gd name="T1" fmla="*/ 0 h 35"/>
                <a:gd name="T2" fmla="*/ 0 w 139"/>
                <a:gd name="T3" fmla="*/ 35 h 35"/>
                <a:gd name="T4" fmla="*/ 70 w 139"/>
                <a:gd name="T5" fmla="*/ 35 h 35"/>
                <a:gd name="T6" fmla="*/ 104 w 139"/>
                <a:gd name="T7" fmla="*/ 35 h 35"/>
                <a:gd name="T8" fmla="*/ 139 w 139"/>
                <a:gd name="T9" fmla="*/ 0 h 35"/>
                <a:gd name="T10" fmla="*/ 104 w 139"/>
                <a:gd name="T11" fmla="*/ 0 h 35"/>
                <a:gd name="T12" fmla="*/ 0 w 1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39" h="35">
                  <a:moveTo>
                    <a:pt x="0" y="0"/>
                  </a:moveTo>
                  <a:lnTo>
                    <a:pt x="0" y="35"/>
                  </a:lnTo>
                  <a:lnTo>
                    <a:pt x="70" y="35"/>
                  </a:lnTo>
                  <a:lnTo>
                    <a:pt x="104" y="35"/>
                  </a:lnTo>
                  <a:lnTo>
                    <a:pt x="139" y="0"/>
                  </a:lnTo>
                  <a:lnTo>
                    <a:pt x="104" y="0"/>
                  </a:lnTo>
                  <a:lnTo>
                    <a:pt x="0" y="0"/>
                  </a:lnTo>
                  <a:close/>
                </a:path>
              </a:pathLst>
            </a:custGeom>
            <a:solidFill>
              <a:srgbClr val="FCF5D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3" name="Freeform 39"/>
            <p:cNvSpPr/>
            <p:nvPr/>
          </p:nvSpPr>
          <p:spPr bwMode="auto">
            <a:xfrm>
              <a:off x="1833003" y="1285805"/>
              <a:ext cx="407658" cy="410581"/>
            </a:xfrm>
            <a:custGeom>
              <a:avLst/>
              <a:gdLst>
                <a:gd name="T0" fmla="*/ 0 w 279"/>
                <a:gd name="T1" fmla="*/ 281 h 281"/>
                <a:gd name="T2" fmla="*/ 139 w 279"/>
                <a:gd name="T3" fmla="*/ 35 h 281"/>
                <a:gd name="T4" fmla="*/ 174 w 279"/>
                <a:gd name="T5" fmla="*/ 0 h 281"/>
                <a:gd name="T6" fmla="*/ 279 w 279"/>
                <a:gd name="T7" fmla="*/ 0 h 281"/>
                <a:gd name="T8" fmla="*/ 0 w 279"/>
                <a:gd name="T9" fmla="*/ 281 h 281"/>
              </a:gdLst>
              <a:ahLst/>
              <a:cxnLst>
                <a:cxn ang="0">
                  <a:pos x="T0" y="T1"/>
                </a:cxn>
                <a:cxn ang="0">
                  <a:pos x="T2" y="T3"/>
                </a:cxn>
                <a:cxn ang="0">
                  <a:pos x="T4" y="T5"/>
                </a:cxn>
                <a:cxn ang="0">
                  <a:pos x="T6" y="T7"/>
                </a:cxn>
                <a:cxn ang="0">
                  <a:pos x="T8" y="T9"/>
                </a:cxn>
              </a:cxnLst>
              <a:rect l="0" t="0" r="r" b="b"/>
              <a:pathLst>
                <a:path w="279" h="281">
                  <a:moveTo>
                    <a:pt x="0" y="281"/>
                  </a:moveTo>
                  <a:lnTo>
                    <a:pt x="139" y="35"/>
                  </a:lnTo>
                  <a:lnTo>
                    <a:pt x="174" y="0"/>
                  </a:lnTo>
                  <a:lnTo>
                    <a:pt x="279" y="0"/>
                  </a:lnTo>
                  <a:lnTo>
                    <a:pt x="0" y="281"/>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4" name="Freeform 40"/>
            <p:cNvSpPr/>
            <p:nvPr/>
          </p:nvSpPr>
          <p:spPr bwMode="auto">
            <a:xfrm>
              <a:off x="1833003" y="1542966"/>
              <a:ext cx="305378" cy="359441"/>
            </a:xfrm>
            <a:custGeom>
              <a:avLst/>
              <a:gdLst>
                <a:gd name="T0" fmla="*/ 105 w 209"/>
                <a:gd name="T1" fmla="*/ 211 h 246"/>
                <a:gd name="T2" fmla="*/ 209 w 209"/>
                <a:gd name="T3" fmla="*/ 105 h 246"/>
                <a:gd name="T4" fmla="*/ 209 w 209"/>
                <a:gd name="T5" fmla="*/ 0 h 246"/>
                <a:gd name="T6" fmla="*/ 0 w 209"/>
                <a:gd name="T7" fmla="*/ 246 h 246"/>
                <a:gd name="T8" fmla="*/ 105 w 209"/>
                <a:gd name="T9" fmla="*/ 211 h 246"/>
              </a:gdLst>
              <a:ahLst/>
              <a:cxnLst>
                <a:cxn ang="0">
                  <a:pos x="T0" y="T1"/>
                </a:cxn>
                <a:cxn ang="0">
                  <a:pos x="T2" y="T3"/>
                </a:cxn>
                <a:cxn ang="0">
                  <a:pos x="T4" y="T5"/>
                </a:cxn>
                <a:cxn ang="0">
                  <a:pos x="T6" y="T7"/>
                </a:cxn>
                <a:cxn ang="0">
                  <a:pos x="T8" y="T9"/>
                </a:cxn>
              </a:cxnLst>
              <a:rect l="0" t="0" r="r" b="b"/>
              <a:pathLst>
                <a:path w="209" h="246">
                  <a:moveTo>
                    <a:pt x="105" y="211"/>
                  </a:moveTo>
                  <a:lnTo>
                    <a:pt x="209" y="105"/>
                  </a:lnTo>
                  <a:lnTo>
                    <a:pt x="209" y="0"/>
                  </a:lnTo>
                  <a:lnTo>
                    <a:pt x="0" y="246"/>
                  </a:lnTo>
                  <a:lnTo>
                    <a:pt x="105" y="211"/>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5" name="Freeform 41"/>
            <p:cNvSpPr/>
            <p:nvPr/>
          </p:nvSpPr>
          <p:spPr bwMode="auto">
            <a:xfrm>
              <a:off x="916867" y="1439224"/>
              <a:ext cx="713037" cy="1542966"/>
            </a:xfrm>
            <a:custGeom>
              <a:avLst/>
              <a:gdLst>
                <a:gd name="T0" fmla="*/ 453 w 488"/>
                <a:gd name="T1" fmla="*/ 0 h 1056"/>
                <a:gd name="T2" fmla="*/ 488 w 488"/>
                <a:gd name="T3" fmla="*/ 387 h 1056"/>
                <a:gd name="T4" fmla="*/ 104 w 488"/>
                <a:gd name="T5" fmla="*/ 1056 h 1056"/>
                <a:gd name="T6" fmla="*/ 0 w 488"/>
                <a:gd name="T7" fmla="*/ 1021 h 1056"/>
                <a:gd name="T8" fmla="*/ 418 w 488"/>
                <a:gd name="T9" fmla="*/ 282 h 1056"/>
                <a:gd name="T10" fmla="*/ 453 w 488"/>
                <a:gd name="T11" fmla="*/ 0 h 1056"/>
              </a:gdLst>
              <a:ahLst/>
              <a:cxnLst>
                <a:cxn ang="0">
                  <a:pos x="T0" y="T1"/>
                </a:cxn>
                <a:cxn ang="0">
                  <a:pos x="T2" y="T3"/>
                </a:cxn>
                <a:cxn ang="0">
                  <a:pos x="T4" y="T5"/>
                </a:cxn>
                <a:cxn ang="0">
                  <a:pos x="T6" y="T7"/>
                </a:cxn>
                <a:cxn ang="0">
                  <a:pos x="T8" y="T9"/>
                </a:cxn>
                <a:cxn ang="0">
                  <a:pos x="T10" y="T11"/>
                </a:cxn>
              </a:cxnLst>
              <a:rect l="0" t="0" r="r" b="b"/>
              <a:pathLst>
                <a:path w="488" h="1056">
                  <a:moveTo>
                    <a:pt x="453" y="0"/>
                  </a:moveTo>
                  <a:lnTo>
                    <a:pt x="488" y="387"/>
                  </a:lnTo>
                  <a:lnTo>
                    <a:pt x="104" y="1056"/>
                  </a:lnTo>
                  <a:lnTo>
                    <a:pt x="0" y="1021"/>
                  </a:lnTo>
                  <a:lnTo>
                    <a:pt x="418" y="282"/>
                  </a:lnTo>
                  <a:lnTo>
                    <a:pt x="453"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6" name="Freeform 42"/>
            <p:cNvSpPr/>
            <p:nvPr/>
          </p:nvSpPr>
          <p:spPr bwMode="auto">
            <a:xfrm>
              <a:off x="1781863" y="1594105"/>
              <a:ext cx="610757" cy="822623"/>
            </a:xfrm>
            <a:custGeom>
              <a:avLst/>
              <a:gdLst>
                <a:gd name="T0" fmla="*/ 418 w 418"/>
                <a:gd name="T1" fmla="*/ 0 h 563"/>
                <a:gd name="T2" fmla="*/ 279 w 418"/>
                <a:gd name="T3" fmla="*/ 281 h 563"/>
                <a:gd name="T4" fmla="*/ 35 w 418"/>
                <a:gd name="T5" fmla="*/ 492 h 563"/>
                <a:gd name="T6" fmla="*/ 0 w 418"/>
                <a:gd name="T7" fmla="*/ 563 h 563"/>
                <a:gd name="T8" fmla="*/ 35 w 418"/>
                <a:gd name="T9" fmla="*/ 492 h 563"/>
                <a:gd name="T10" fmla="*/ 314 w 418"/>
                <a:gd name="T11" fmla="*/ 281 h 563"/>
                <a:gd name="T12" fmla="*/ 418 w 418"/>
                <a:gd name="T13" fmla="*/ 0 h 563"/>
              </a:gdLst>
              <a:ahLst/>
              <a:cxnLst>
                <a:cxn ang="0">
                  <a:pos x="T0" y="T1"/>
                </a:cxn>
                <a:cxn ang="0">
                  <a:pos x="T2" y="T3"/>
                </a:cxn>
                <a:cxn ang="0">
                  <a:pos x="T4" y="T5"/>
                </a:cxn>
                <a:cxn ang="0">
                  <a:pos x="T6" y="T7"/>
                </a:cxn>
                <a:cxn ang="0">
                  <a:pos x="T8" y="T9"/>
                </a:cxn>
                <a:cxn ang="0">
                  <a:pos x="T10" y="T11"/>
                </a:cxn>
                <a:cxn ang="0">
                  <a:pos x="T12" y="T13"/>
                </a:cxn>
              </a:cxnLst>
              <a:rect l="0" t="0" r="r" b="b"/>
              <a:pathLst>
                <a:path w="418" h="563">
                  <a:moveTo>
                    <a:pt x="418" y="0"/>
                  </a:moveTo>
                  <a:lnTo>
                    <a:pt x="279" y="281"/>
                  </a:lnTo>
                  <a:lnTo>
                    <a:pt x="35" y="492"/>
                  </a:lnTo>
                  <a:lnTo>
                    <a:pt x="0" y="563"/>
                  </a:lnTo>
                  <a:lnTo>
                    <a:pt x="35" y="492"/>
                  </a:lnTo>
                  <a:lnTo>
                    <a:pt x="314" y="281"/>
                  </a:lnTo>
                  <a:lnTo>
                    <a:pt x="418"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7" name="Freeform 43"/>
            <p:cNvSpPr/>
            <p:nvPr/>
          </p:nvSpPr>
          <p:spPr bwMode="auto">
            <a:xfrm>
              <a:off x="1986423" y="1182063"/>
              <a:ext cx="49679" cy="154881"/>
            </a:xfrm>
            <a:custGeom>
              <a:avLst/>
              <a:gdLst>
                <a:gd name="T0" fmla="*/ 34 w 34"/>
                <a:gd name="T1" fmla="*/ 106 h 106"/>
                <a:gd name="T2" fmla="*/ 0 w 34"/>
                <a:gd name="T3" fmla="*/ 0 h 106"/>
                <a:gd name="T4" fmla="*/ 34 w 34"/>
                <a:gd name="T5" fmla="*/ 106 h 106"/>
                <a:gd name="T6" fmla="*/ 34 w 34"/>
                <a:gd name="T7" fmla="*/ 106 h 106"/>
              </a:gdLst>
              <a:ahLst/>
              <a:cxnLst>
                <a:cxn ang="0">
                  <a:pos x="T0" y="T1"/>
                </a:cxn>
                <a:cxn ang="0">
                  <a:pos x="T2" y="T3"/>
                </a:cxn>
                <a:cxn ang="0">
                  <a:pos x="T4" y="T5"/>
                </a:cxn>
                <a:cxn ang="0">
                  <a:pos x="T6" y="T7"/>
                </a:cxn>
              </a:cxnLst>
              <a:rect l="0" t="0" r="r" b="b"/>
              <a:pathLst>
                <a:path w="34" h="106">
                  <a:moveTo>
                    <a:pt x="34" y="106"/>
                  </a:moveTo>
                  <a:lnTo>
                    <a:pt x="0" y="0"/>
                  </a:lnTo>
                  <a:lnTo>
                    <a:pt x="34" y="106"/>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8" name="Freeform 44"/>
            <p:cNvSpPr/>
            <p:nvPr/>
          </p:nvSpPr>
          <p:spPr bwMode="auto">
            <a:xfrm>
              <a:off x="1986423" y="1800127"/>
              <a:ext cx="0" cy="153420"/>
            </a:xfrm>
            <a:custGeom>
              <a:avLst/>
              <a:gdLst>
                <a:gd name="T0" fmla="*/ 0 h 105"/>
                <a:gd name="T1" fmla="*/ 105 h 105"/>
                <a:gd name="T2" fmla="*/ 35 h 105"/>
                <a:gd name="T3" fmla="*/ 0 h 105"/>
              </a:gdLst>
              <a:ahLst/>
              <a:cxnLst>
                <a:cxn ang="0">
                  <a:pos x="0" y="T0"/>
                </a:cxn>
                <a:cxn ang="0">
                  <a:pos x="0" y="T1"/>
                </a:cxn>
                <a:cxn ang="0">
                  <a:pos x="0" y="T2"/>
                </a:cxn>
                <a:cxn ang="0">
                  <a:pos x="0" y="T3"/>
                </a:cxn>
              </a:cxnLst>
              <a:rect l="0" t="0" r="r" b="b"/>
              <a:pathLst>
                <a:path h="105">
                  <a:moveTo>
                    <a:pt x="0" y="0"/>
                  </a:moveTo>
                  <a:lnTo>
                    <a:pt x="0" y="105"/>
                  </a:lnTo>
                  <a:lnTo>
                    <a:pt x="0" y="35"/>
                  </a:lnTo>
                  <a:lnTo>
                    <a:pt x="0"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9" name="Freeform 45"/>
            <p:cNvSpPr/>
            <p:nvPr/>
          </p:nvSpPr>
          <p:spPr bwMode="auto">
            <a:xfrm>
              <a:off x="3666736" y="1079783"/>
              <a:ext cx="1221515" cy="1953547"/>
            </a:xfrm>
            <a:custGeom>
              <a:avLst/>
              <a:gdLst>
                <a:gd name="T0" fmla="*/ 34 w 836"/>
                <a:gd name="T1" fmla="*/ 317 h 1337"/>
                <a:gd name="T2" fmla="*/ 69 w 836"/>
                <a:gd name="T3" fmla="*/ 563 h 1337"/>
                <a:gd name="T4" fmla="*/ 104 w 836"/>
                <a:gd name="T5" fmla="*/ 704 h 1337"/>
                <a:gd name="T6" fmla="*/ 244 w 836"/>
                <a:gd name="T7" fmla="*/ 809 h 1337"/>
                <a:gd name="T8" fmla="*/ 522 w 836"/>
                <a:gd name="T9" fmla="*/ 1337 h 1337"/>
                <a:gd name="T10" fmla="*/ 836 w 836"/>
                <a:gd name="T11" fmla="*/ 1196 h 1337"/>
                <a:gd name="T12" fmla="*/ 522 w 836"/>
                <a:gd name="T13" fmla="*/ 704 h 1337"/>
                <a:gd name="T14" fmla="*/ 487 w 836"/>
                <a:gd name="T15" fmla="*/ 246 h 1337"/>
                <a:gd name="T16" fmla="*/ 453 w 836"/>
                <a:gd name="T17" fmla="*/ 176 h 1337"/>
                <a:gd name="T18" fmla="*/ 209 w 836"/>
                <a:gd name="T19" fmla="*/ 0 h 1337"/>
                <a:gd name="T20" fmla="*/ 209 w 836"/>
                <a:gd name="T21" fmla="*/ 352 h 1337"/>
                <a:gd name="T22" fmla="*/ 209 w 836"/>
                <a:gd name="T23" fmla="*/ 352 h 1337"/>
                <a:gd name="T24" fmla="*/ 209 w 836"/>
                <a:gd name="T25" fmla="*/ 387 h 1337"/>
                <a:gd name="T26" fmla="*/ 174 w 836"/>
                <a:gd name="T27" fmla="*/ 176 h 1337"/>
                <a:gd name="T28" fmla="*/ 69 w 836"/>
                <a:gd name="T29" fmla="*/ 35 h 1337"/>
                <a:gd name="T30" fmla="*/ 34 w 836"/>
                <a:gd name="T31" fmla="*/ 70 h 1337"/>
                <a:gd name="T32" fmla="*/ 0 w 836"/>
                <a:gd name="T33" fmla="*/ 211 h 1337"/>
                <a:gd name="T34" fmla="*/ 34 w 836"/>
                <a:gd name="T35" fmla="*/ 317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6" h="1337">
                  <a:moveTo>
                    <a:pt x="34" y="317"/>
                  </a:moveTo>
                  <a:lnTo>
                    <a:pt x="69" y="563"/>
                  </a:lnTo>
                  <a:lnTo>
                    <a:pt x="104" y="704"/>
                  </a:lnTo>
                  <a:lnTo>
                    <a:pt x="244" y="809"/>
                  </a:lnTo>
                  <a:lnTo>
                    <a:pt x="522" y="1337"/>
                  </a:lnTo>
                  <a:lnTo>
                    <a:pt x="836" y="1196"/>
                  </a:lnTo>
                  <a:lnTo>
                    <a:pt x="522" y="704"/>
                  </a:lnTo>
                  <a:lnTo>
                    <a:pt x="487" y="246"/>
                  </a:lnTo>
                  <a:lnTo>
                    <a:pt x="453" y="176"/>
                  </a:lnTo>
                  <a:lnTo>
                    <a:pt x="209" y="0"/>
                  </a:lnTo>
                  <a:lnTo>
                    <a:pt x="209" y="352"/>
                  </a:lnTo>
                  <a:lnTo>
                    <a:pt x="209" y="387"/>
                  </a:lnTo>
                  <a:lnTo>
                    <a:pt x="174" y="176"/>
                  </a:lnTo>
                  <a:lnTo>
                    <a:pt x="69" y="35"/>
                  </a:lnTo>
                  <a:lnTo>
                    <a:pt x="34" y="70"/>
                  </a:lnTo>
                  <a:lnTo>
                    <a:pt x="0" y="211"/>
                  </a:lnTo>
                  <a:lnTo>
                    <a:pt x="34" y="317"/>
                  </a:lnTo>
                  <a:close/>
                </a:path>
              </a:pathLst>
            </a:custGeom>
            <a:solidFill>
              <a:srgbClr val="FDD2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0" name="Freeform 46"/>
            <p:cNvSpPr/>
            <p:nvPr/>
          </p:nvSpPr>
          <p:spPr bwMode="auto">
            <a:xfrm>
              <a:off x="3716415" y="1182063"/>
              <a:ext cx="153419" cy="154881"/>
            </a:xfrm>
            <a:custGeom>
              <a:avLst/>
              <a:gdLst>
                <a:gd name="T0" fmla="*/ 0 w 105"/>
                <a:gd name="T1" fmla="*/ 106 h 106"/>
                <a:gd name="T2" fmla="*/ 105 w 105"/>
                <a:gd name="T3" fmla="*/ 71 h 106"/>
                <a:gd name="T4" fmla="*/ 35 w 105"/>
                <a:gd name="T5" fmla="*/ 0 h 106"/>
                <a:gd name="T6" fmla="*/ 0 w 105"/>
                <a:gd name="T7" fmla="*/ 0 h 106"/>
                <a:gd name="T8" fmla="*/ 0 w 105"/>
                <a:gd name="T9" fmla="*/ 106 h 106"/>
              </a:gdLst>
              <a:ahLst/>
              <a:cxnLst>
                <a:cxn ang="0">
                  <a:pos x="T0" y="T1"/>
                </a:cxn>
                <a:cxn ang="0">
                  <a:pos x="T2" y="T3"/>
                </a:cxn>
                <a:cxn ang="0">
                  <a:pos x="T4" y="T5"/>
                </a:cxn>
                <a:cxn ang="0">
                  <a:pos x="T6" y="T7"/>
                </a:cxn>
                <a:cxn ang="0">
                  <a:pos x="T8" y="T9"/>
                </a:cxn>
              </a:cxnLst>
              <a:rect l="0" t="0" r="r" b="b"/>
              <a:pathLst>
                <a:path w="105" h="106">
                  <a:moveTo>
                    <a:pt x="0" y="106"/>
                  </a:moveTo>
                  <a:lnTo>
                    <a:pt x="105" y="71"/>
                  </a:lnTo>
                  <a:lnTo>
                    <a:pt x="35" y="0"/>
                  </a:lnTo>
                  <a:lnTo>
                    <a:pt x="0" y="0"/>
                  </a:lnTo>
                  <a:lnTo>
                    <a:pt x="0" y="106"/>
                  </a:lnTo>
                  <a:close/>
                </a:path>
              </a:pathLst>
            </a:custGeom>
            <a:solidFill>
              <a:srgbClr val="FCF5D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1" name="Freeform 47"/>
            <p:cNvSpPr/>
            <p:nvPr/>
          </p:nvSpPr>
          <p:spPr bwMode="auto">
            <a:xfrm>
              <a:off x="4072934" y="1130924"/>
              <a:ext cx="815317" cy="1747526"/>
            </a:xfrm>
            <a:custGeom>
              <a:avLst/>
              <a:gdLst>
                <a:gd name="T0" fmla="*/ 488 w 558"/>
                <a:gd name="T1" fmla="*/ 1196 h 1196"/>
                <a:gd name="T2" fmla="*/ 140 w 558"/>
                <a:gd name="T3" fmla="*/ 633 h 1196"/>
                <a:gd name="T4" fmla="*/ 105 w 558"/>
                <a:gd name="T5" fmla="*/ 211 h 1196"/>
                <a:gd name="T6" fmla="*/ 0 w 558"/>
                <a:gd name="T7" fmla="*/ 0 h 1196"/>
                <a:gd name="T8" fmla="*/ 140 w 558"/>
                <a:gd name="T9" fmla="*/ 211 h 1196"/>
                <a:gd name="T10" fmla="*/ 244 w 558"/>
                <a:gd name="T11" fmla="*/ 669 h 1196"/>
                <a:gd name="T12" fmla="*/ 558 w 558"/>
                <a:gd name="T13" fmla="*/ 1161 h 1196"/>
                <a:gd name="T14" fmla="*/ 488 w 558"/>
                <a:gd name="T15" fmla="*/ 119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1196">
                  <a:moveTo>
                    <a:pt x="488" y="1196"/>
                  </a:moveTo>
                  <a:lnTo>
                    <a:pt x="140" y="633"/>
                  </a:lnTo>
                  <a:lnTo>
                    <a:pt x="105" y="211"/>
                  </a:lnTo>
                  <a:lnTo>
                    <a:pt x="0" y="0"/>
                  </a:lnTo>
                  <a:lnTo>
                    <a:pt x="140" y="211"/>
                  </a:lnTo>
                  <a:lnTo>
                    <a:pt x="244" y="669"/>
                  </a:lnTo>
                  <a:lnTo>
                    <a:pt x="558" y="1161"/>
                  </a:lnTo>
                  <a:lnTo>
                    <a:pt x="488" y="1196"/>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2" name="Freeform 48"/>
            <p:cNvSpPr/>
            <p:nvPr/>
          </p:nvSpPr>
          <p:spPr bwMode="auto">
            <a:xfrm>
              <a:off x="3972114" y="1542966"/>
              <a:ext cx="51140" cy="359441"/>
            </a:xfrm>
            <a:custGeom>
              <a:avLst/>
              <a:gdLst>
                <a:gd name="T0" fmla="*/ 0 w 35"/>
                <a:gd name="T1" fmla="*/ 0 h 246"/>
                <a:gd name="T2" fmla="*/ 35 w 35"/>
                <a:gd name="T3" fmla="*/ 246 h 246"/>
                <a:gd name="T4" fmla="*/ 35 w 35"/>
                <a:gd name="T5" fmla="*/ 70 h 246"/>
                <a:gd name="T6" fmla="*/ 0 w 35"/>
                <a:gd name="T7" fmla="*/ 0 h 246"/>
              </a:gdLst>
              <a:ahLst/>
              <a:cxnLst>
                <a:cxn ang="0">
                  <a:pos x="T0" y="T1"/>
                </a:cxn>
                <a:cxn ang="0">
                  <a:pos x="T2" y="T3"/>
                </a:cxn>
                <a:cxn ang="0">
                  <a:pos x="T4" y="T5"/>
                </a:cxn>
                <a:cxn ang="0">
                  <a:pos x="T6" y="T7"/>
                </a:cxn>
              </a:cxnLst>
              <a:rect l="0" t="0" r="r" b="b"/>
              <a:pathLst>
                <a:path w="35" h="246">
                  <a:moveTo>
                    <a:pt x="0" y="0"/>
                  </a:moveTo>
                  <a:lnTo>
                    <a:pt x="35" y="246"/>
                  </a:lnTo>
                  <a:lnTo>
                    <a:pt x="35" y="70"/>
                  </a:lnTo>
                  <a:lnTo>
                    <a:pt x="0"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3" name="Freeform 49"/>
            <p:cNvSpPr/>
            <p:nvPr/>
          </p:nvSpPr>
          <p:spPr bwMode="auto">
            <a:xfrm>
              <a:off x="4023255" y="2108427"/>
              <a:ext cx="661897" cy="616602"/>
            </a:xfrm>
            <a:custGeom>
              <a:avLst/>
              <a:gdLst>
                <a:gd name="T0" fmla="*/ 453 w 453"/>
                <a:gd name="T1" fmla="*/ 140 h 422"/>
                <a:gd name="T2" fmla="*/ 348 w 453"/>
                <a:gd name="T3" fmla="*/ 0 h 422"/>
                <a:gd name="T4" fmla="*/ 0 w 453"/>
                <a:gd name="T5" fmla="*/ 281 h 422"/>
                <a:gd name="T6" fmla="*/ 34 w 453"/>
                <a:gd name="T7" fmla="*/ 422 h 422"/>
                <a:gd name="T8" fmla="*/ 453 w 453"/>
                <a:gd name="T9" fmla="*/ 140 h 422"/>
              </a:gdLst>
              <a:ahLst/>
              <a:cxnLst>
                <a:cxn ang="0">
                  <a:pos x="T0" y="T1"/>
                </a:cxn>
                <a:cxn ang="0">
                  <a:pos x="T2" y="T3"/>
                </a:cxn>
                <a:cxn ang="0">
                  <a:pos x="T4" y="T5"/>
                </a:cxn>
                <a:cxn ang="0">
                  <a:pos x="T6" y="T7"/>
                </a:cxn>
                <a:cxn ang="0">
                  <a:pos x="T8" y="T9"/>
                </a:cxn>
              </a:cxnLst>
              <a:rect l="0" t="0" r="r" b="b"/>
              <a:pathLst>
                <a:path w="453" h="422">
                  <a:moveTo>
                    <a:pt x="453" y="140"/>
                  </a:moveTo>
                  <a:lnTo>
                    <a:pt x="348" y="0"/>
                  </a:lnTo>
                  <a:lnTo>
                    <a:pt x="0" y="281"/>
                  </a:lnTo>
                  <a:lnTo>
                    <a:pt x="34" y="422"/>
                  </a:lnTo>
                  <a:lnTo>
                    <a:pt x="453" y="1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4" name="任意多边形 75"/>
            <p:cNvSpPr/>
            <p:nvPr/>
          </p:nvSpPr>
          <p:spPr bwMode="auto">
            <a:xfrm>
              <a:off x="4072934" y="2312987"/>
              <a:ext cx="1550138" cy="1336945"/>
            </a:xfrm>
            <a:custGeom>
              <a:avLst/>
              <a:gdLst>
                <a:gd name="T0" fmla="*/ 612218 w 1550138"/>
                <a:gd name="T1" fmla="*/ 0 h 1336945"/>
                <a:gd name="T2" fmla="*/ 1550138 w 1550138"/>
                <a:gd name="T3" fmla="*/ 1336945 h 1336945"/>
                <a:gd name="T4" fmla="*/ 435500 w 1550138"/>
                <a:gd name="T5" fmla="*/ 1336945 h 1336945"/>
                <a:gd name="T6" fmla="*/ 0 w 1550138"/>
                <a:gd name="T7" fmla="*/ 412042 h 1336945"/>
                <a:gd name="T8" fmla="*/ 612218 w 1550138"/>
                <a:gd name="T9" fmla="*/ 0 h 1336945"/>
              </a:gdLst>
              <a:ahLst/>
              <a:cxnLst>
                <a:cxn ang="0">
                  <a:pos x="T0" y="T1"/>
                </a:cxn>
                <a:cxn ang="0">
                  <a:pos x="T2" y="T3"/>
                </a:cxn>
                <a:cxn ang="0">
                  <a:pos x="T4" y="T5"/>
                </a:cxn>
                <a:cxn ang="0">
                  <a:pos x="T6" y="T7"/>
                </a:cxn>
                <a:cxn ang="0">
                  <a:pos x="T8" y="T9"/>
                </a:cxn>
              </a:cxnLst>
              <a:rect l="0" t="0" r="r" b="b"/>
              <a:pathLst>
                <a:path w="1550138" h="1336945">
                  <a:moveTo>
                    <a:pt x="612218" y="0"/>
                  </a:moveTo>
                  <a:lnTo>
                    <a:pt x="1550138" y="1336945"/>
                  </a:lnTo>
                  <a:lnTo>
                    <a:pt x="435500" y="1336945"/>
                  </a:lnTo>
                  <a:lnTo>
                    <a:pt x="0" y="412042"/>
                  </a:lnTo>
                  <a:lnTo>
                    <a:pt x="612218" y="0"/>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5" name="Freeform 51"/>
            <p:cNvSpPr/>
            <p:nvPr/>
          </p:nvSpPr>
          <p:spPr bwMode="auto">
            <a:xfrm>
              <a:off x="1171106" y="2055826"/>
              <a:ext cx="610757" cy="618063"/>
            </a:xfrm>
            <a:custGeom>
              <a:avLst/>
              <a:gdLst>
                <a:gd name="T0" fmla="*/ 0 w 418"/>
                <a:gd name="T1" fmla="*/ 106 h 423"/>
                <a:gd name="T2" fmla="*/ 105 w 418"/>
                <a:gd name="T3" fmla="*/ 0 h 423"/>
                <a:gd name="T4" fmla="*/ 418 w 418"/>
                <a:gd name="T5" fmla="*/ 317 h 423"/>
                <a:gd name="T6" fmla="*/ 348 w 418"/>
                <a:gd name="T7" fmla="*/ 423 h 423"/>
                <a:gd name="T8" fmla="*/ 0 w 418"/>
                <a:gd name="T9" fmla="*/ 106 h 423"/>
              </a:gdLst>
              <a:ahLst/>
              <a:cxnLst>
                <a:cxn ang="0">
                  <a:pos x="T0" y="T1"/>
                </a:cxn>
                <a:cxn ang="0">
                  <a:pos x="T2" y="T3"/>
                </a:cxn>
                <a:cxn ang="0">
                  <a:pos x="T4" y="T5"/>
                </a:cxn>
                <a:cxn ang="0">
                  <a:pos x="T6" y="T7"/>
                </a:cxn>
                <a:cxn ang="0">
                  <a:pos x="T8" y="T9"/>
                </a:cxn>
              </a:cxnLst>
              <a:rect l="0" t="0" r="r" b="b"/>
              <a:pathLst>
                <a:path w="418" h="423">
                  <a:moveTo>
                    <a:pt x="0" y="106"/>
                  </a:moveTo>
                  <a:lnTo>
                    <a:pt x="105" y="0"/>
                  </a:lnTo>
                  <a:lnTo>
                    <a:pt x="418" y="317"/>
                  </a:lnTo>
                  <a:lnTo>
                    <a:pt x="348" y="423"/>
                  </a:ln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6" name="任意多边形 74"/>
            <p:cNvSpPr/>
            <p:nvPr/>
          </p:nvSpPr>
          <p:spPr bwMode="auto">
            <a:xfrm>
              <a:off x="0" y="2210707"/>
              <a:ext cx="1679582" cy="1439225"/>
            </a:xfrm>
            <a:custGeom>
              <a:avLst/>
              <a:gdLst>
                <a:gd name="T0" fmla="*/ 1171105 w 1679582"/>
                <a:gd name="T1" fmla="*/ 0 h 1439225"/>
                <a:gd name="T2" fmla="*/ 1679582 w 1679582"/>
                <a:gd name="T3" fmla="*/ 463182 h 1439225"/>
                <a:gd name="T4" fmla="*/ 1077401 w 1679582"/>
                <a:gd name="T5" fmla="*/ 1439225 h 1439225"/>
                <a:gd name="T6" fmla="*/ 0 w 1679582"/>
                <a:gd name="T7" fmla="*/ 1439225 h 1439225"/>
                <a:gd name="T8" fmla="*/ 1171105 w 1679582"/>
                <a:gd name="T9" fmla="*/ 0 h 1439225"/>
              </a:gdLst>
              <a:ahLst/>
              <a:cxnLst>
                <a:cxn ang="0">
                  <a:pos x="T0" y="T1"/>
                </a:cxn>
                <a:cxn ang="0">
                  <a:pos x="T2" y="T3"/>
                </a:cxn>
                <a:cxn ang="0">
                  <a:pos x="T4" y="T5"/>
                </a:cxn>
                <a:cxn ang="0">
                  <a:pos x="T6" y="T7"/>
                </a:cxn>
                <a:cxn ang="0">
                  <a:pos x="T8" y="T9"/>
                </a:cxn>
              </a:cxnLst>
              <a:rect l="0" t="0" r="r" b="b"/>
              <a:pathLst>
                <a:path w="1679582" h="1439225">
                  <a:moveTo>
                    <a:pt x="1171105" y="0"/>
                  </a:moveTo>
                  <a:lnTo>
                    <a:pt x="1679582" y="463182"/>
                  </a:lnTo>
                  <a:lnTo>
                    <a:pt x="1077401" y="1439225"/>
                  </a:lnTo>
                  <a:lnTo>
                    <a:pt x="0" y="1439225"/>
                  </a:lnTo>
                  <a:lnTo>
                    <a:pt x="1171105" y="0"/>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a:xfrm>
            <a:off x="6239" y="5472359"/>
            <a:ext cx="12193588" cy="1392237"/>
            <a:chOff x="2381" y="5465764"/>
            <a:chExt cx="12193588" cy="1392237"/>
          </a:xfrm>
        </p:grpSpPr>
        <p:sp>
          <p:nvSpPr>
            <p:cNvPr id="4153" name="Rectangle 5"/>
            <p:cNvSpPr>
              <a:spLocks noChangeArrowheads="1"/>
            </p:cNvSpPr>
            <p:nvPr/>
          </p:nvSpPr>
          <p:spPr bwMode="auto">
            <a:xfrm>
              <a:off x="2381" y="5465764"/>
              <a:ext cx="12193588" cy="1392237"/>
            </a:xfrm>
            <a:prstGeom prst="rect">
              <a:avLst/>
            </a:prstGeom>
            <a:solidFill>
              <a:schemeClr val="bg1">
                <a:lumMod val="7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cxnSp>
          <p:nvCxnSpPr>
            <p:cNvPr id="4154" name="直接连接符 5"/>
            <p:cNvCxnSpPr>
              <a:cxnSpLocks noChangeShapeType="1"/>
            </p:cNvCxnSpPr>
            <p:nvPr/>
          </p:nvCxnSpPr>
          <p:spPr bwMode="auto">
            <a:xfrm>
              <a:off x="2381" y="5600700"/>
              <a:ext cx="12193588" cy="0"/>
            </a:xfrm>
            <a:prstGeom prst="line">
              <a:avLst/>
            </a:prstGeom>
            <a:noFill/>
            <a:ln w="6350" cmpd="sng">
              <a:solidFill>
                <a:schemeClr val="bg1">
                  <a:lumMod val="20000"/>
                  <a:lumOff val="80000"/>
                  <a:alpha val="17999"/>
                </a:schemeClr>
              </a:solidFill>
              <a:round/>
            </a:ln>
            <a:extLst>
              <a:ext uri="{909E8E84-426E-40DD-AFC4-6F175D3DCCD1}">
                <a14:hiddenFill xmlns:a14="http://schemas.microsoft.com/office/drawing/2010/main">
                  <a:noFill/>
                </a14:hiddenFill>
              </a:ext>
            </a:extLst>
          </p:spPr>
        </p:cxnSp>
        <p:cxnSp>
          <p:nvCxnSpPr>
            <p:cNvPr id="4155" name="直接连接符 60"/>
            <p:cNvCxnSpPr>
              <a:cxnSpLocks noChangeShapeType="1"/>
            </p:cNvCxnSpPr>
            <p:nvPr/>
          </p:nvCxnSpPr>
          <p:spPr bwMode="auto">
            <a:xfrm>
              <a:off x="2381" y="5791200"/>
              <a:ext cx="12193588" cy="0"/>
            </a:xfrm>
            <a:prstGeom prst="line">
              <a:avLst/>
            </a:prstGeom>
            <a:noFill/>
            <a:ln w="6350" cmpd="sng">
              <a:solidFill>
                <a:schemeClr val="bg1">
                  <a:lumMod val="20000"/>
                  <a:lumOff val="80000"/>
                  <a:alpha val="17999"/>
                </a:schemeClr>
              </a:solidFill>
              <a:round/>
            </a:ln>
            <a:extLst>
              <a:ext uri="{909E8E84-426E-40DD-AFC4-6F175D3DCCD1}">
                <a14:hiddenFill xmlns:a14="http://schemas.microsoft.com/office/drawing/2010/main">
                  <a:noFill/>
                </a14:hiddenFill>
              </a:ext>
            </a:extLst>
          </p:spPr>
        </p:cxnSp>
        <p:cxnSp>
          <p:nvCxnSpPr>
            <p:cNvPr id="4156" name="直接连接符 61"/>
            <p:cNvCxnSpPr>
              <a:cxnSpLocks noChangeShapeType="1"/>
            </p:cNvCxnSpPr>
            <p:nvPr/>
          </p:nvCxnSpPr>
          <p:spPr bwMode="auto">
            <a:xfrm>
              <a:off x="2381" y="5981700"/>
              <a:ext cx="12193588" cy="0"/>
            </a:xfrm>
            <a:prstGeom prst="line">
              <a:avLst/>
            </a:prstGeom>
            <a:noFill/>
            <a:ln w="6350" cmpd="sng">
              <a:solidFill>
                <a:schemeClr val="bg1">
                  <a:lumMod val="20000"/>
                  <a:lumOff val="80000"/>
                  <a:alpha val="17999"/>
                </a:schemeClr>
              </a:solidFill>
              <a:round/>
            </a:ln>
            <a:extLst>
              <a:ext uri="{909E8E84-426E-40DD-AFC4-6F175D3DCCD1}">
                <a14:hiddenFill xmlns:a14="http://schemas.microsoft.com/office/drawing/2010/main">
                  <a:noFill/>
                </a14:hiddenFill>
              </a:ext>
            </a:extLst>
          </p:spPr>
        </p:cxnSp>
        <p:cxnSp>
          <p:nvCxnSpPr>
            <p:cNvPr id="4157" name="直接连接符 62"/>
            <p:cNvCxnSpPr>
              <a:cxnSpLocks noChangeShapeType="1"/>
            </p:cNvCxnSpPr>
            <p:nvPr/>
          </p:nvCxnSpPr>
          <p:spPr bwMode="auto">
            <a:xfrm>
              <a:off x="2381" y="6172200"/>
              <a:ext cx="12193588" cy="0"/>
            </a:xfrm>
            <a:prstGeom prst="line">
              <a:avLst/>
            </a:prstGeom>
            <a:noFill/>
            <a:ln w="6350" cmpd="sng">
              <a:solidFill>
                <a:schemeClr val="bg1">
                  <a:lumMod val="20000"/>
                  <a:lumOff val="80000"/>
                  <a:alpha val="17999"/>
                </a:schemeClr>
              </a:solidFill>
              <a:round/>
            </a:ln>
            <a:extLst>
              <a:ext uri="{909E8E84-426E-40DD-AFC4-6F175D3DCCD1}">
                <a14:hiddenFill xmlns:a14="http://schemas.microsoft.com/office/drawing/2010/main">
                  <a:noFill/>
                </a14:hiddenFill>
              </a:ext>
            </a:extLst>
          </p:spPr>
        </p:cxnSp>
        <p:cxnSp>
          <p:nvCxnSpPr>
            <p:cNvPr id="4158" name="直接连接符 63"/>
            <p:cNvCxnSpPr>
              <a:cxnSpLocks noChangeShapeType="1"/>
            </p:cNvCxnSpPr>
            <p:nvPr/>
          </p:nvCxnSpPr>
          <p:spPr bwMode="auto">
            <a:xfrm>
              <a:off x="2381" y="6362700"/>
              <a:ext cx="12193588" cy="0"/>
            </a:xfrm>
            <a:prstGeom prst="line">
              <a:avLst/>
            </a:prstGeom>
            <a:noFill/>
            <a:ln w="6350" cmpd="sng">
              <a:solidFill>
                <a:schemeClr val="bg1">
                  <a:lumMod val="20000"/>
                  <a:lumOff val="80000"/>
                  <a:alpha val="17999"/>
                </a:schemeClr>
              </a:solidFill>
              <a:round/>
            </a:ln>
            <a:extLst>
              <a:ext uri="{909E8E84-426E-40DD-AFC4-6F175D3DCCD1}">
                <a14:hiddenFill xmlns:a14="http://schemas.microsoft.com/office/drawing/2010/main">
                  <a:noFill/>
                </a14:hiddenFill>
              </a:ext>
            </a:extLst>
          </p:spPr>
        </p:cxnSp>
        <p:cxnSp>
          <p:nvCxnSpPr>
            <p:cNvPr id="4159" name="直接连接符 64"/>
            <p:cNvCxnSpPr>
              <a:cxnSpLocks noChangeShapeType="1"/>
            </p:cNvCxnSpPr>
            <p:nvPr/>
          </p:nvCxnSpPr>
          <p:spPr bwMode="auto">
            <a:xfrm>
              <a:off x="2381" y="6553200"/>
              <a:ext cx="12193588" cy="0"/>
            </a:xfrm>
            <a:prstGeom prst="line">
              <a:avLst/>
            </a:prstGeom>
            <a:noFill/>
            <a:ln w="6350" cmpd="sng">
              <a:solidFill>
                <a:schemeClr val="bg1">
                  <a:lumMod val="20000"/>
                  <a:lumOff val="80000"/>
                  <a:alpha val="17999"/>
                </a:schemeClr>
              </a:solidFill>
              <a:round/>
            </a:ln>
            <a:extLst>
              <a:ext uri="{909E8E84-426E-40DD-AFC4-6F175D3DCCD1}">
                <a14:hiddenFill xmlns:a14="http://schemas.microsoft.com/office/drawing/2010/main">
                  <a:noFill/>
                </a14:hiddenFill>
              </a:ext>
            </a:extLst>
          </p:spPr>
        </p:cxnSp>
        <p:cxnSp>
          <p:nvCxnSpPr>
            <p:cNvPr id="4160" name="直接连接符 65"/>
            <p:cNvCxnSpPr>
              <a:cxnSpLocks noChangeShapeType="1"/>
            </p:cNvCxnSpPr>
            <p:nvPr/>
          </p:nvCxnSpPr>
          <p:spPr bwMode="auto">
            <a:xfrm>
              <a:off x="2381" y="6743700"/>
              <a:ext cx="12193588" cy="0"/>
            </a:xfrm>
            <a:prstGeom prst="line">
              <a:avLst/>
            </a:prstGeom>
            <a:noFill/>
            <a:ln w="6350" cmpd="sng">
              <a:solidFill>
                <a:schemeClr val="bg1">
                  <a:lumMod val="20000"/>
                  <a:lumOff val="80000"/>
                  <a:alpha val="17999"/>
                </a:schemeClr>
              </a:solidFill>
              <a:round/>
            </a:ln>
            <a:extLst>
              <a:ext uri="{909E8E84-426E-40DD-AFC4-6F175D3DCCD1}">
                <a14:hiddenFill xmlns:a14="http://schemas.microsoft.com/office/drawing/2010/main">
                  <a:noFill/>
                </a14:hiddenFill>
              </a:ext>
            </a:extLst>
          </p:spPr>
        </p:cxnSp>
      </p:grpSp>
      <p:sp>
        <p:nvSpPr>
          <p:cNvPr id="65" name="Rectangle 3"/>
          <p:cNvSpPr txBox="1">
            <a:spLocks noChangeArrowheads="1"/>
          </p:cNvSpPr>
          <p:nvPr/>
        </p:nvSpPr>
        <p:spPr bwMode="auto">
          <a:xfrm>
            <a:off x="950527" y="2547438"/>
            <a:ext cx="70564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a:lstStyle>
          <a:p>
            <a:pPr eaLnBrk="1" hangingPunct="1">
              <a:buFontTx/>
            </a:pPr>
            <a:r>
              <a:rPr lang="en-US" altLang="zh-CN" sz="5400" b="1">
                <a:solidFill>
                  <a:srgbClr val="F8F8F8"/>
                </a:solidFill>
                <a:latin typeface="微软雅黑" panose="020B0503020204020204" pitchFamily="34" charset="-122"/>
              </a:rPr>
              <a:t>【</a:t>
            </a:r>
            <a:r>
              <a:rPr lang="zh-CN" altLang="en-US" sz="5400" b="1">
                <a:solidFill>
                  <a:srgbClr val="F8F8F8"/>
                </a:solidFill>
                <a:latin typeface="微软雅黑" panose="020B0503020204020204" pitchFamily="34" charset="-122"/>
              </a:rPr>
              <a:t>勇敢牛牛队</a:t>
            </a:r>
            <a:r>
              <a:rPr lang="en-US" altLang="zh-CN" sz="5400" b="1">
                <a:solidFill>
                  <a:srgbClr val="F8F8F8"/>
                </a:solidFill>
                <a:latin typeface="微软雅黑" panose="020B0503020204020204" pitchFamily="34" charset="-122"/>
              </a:rPr>
              <a:t>】</a:t>
            </a:r>
            <a:r>
              <a:rPr lang="zh-CN" altLang="en-US" sz="5400" b="1">
                <a:solidFill>
                  <a:srgbClr val="F8F8F8"/>
                </a:solidFill>
                <a:latin typeface="微软雅黑" panose="020B0503020204020204" pitchFamily="34" charset="-122"/>
              </a:rPr>
              <a:t>青训营极简版抖音答辩汇报</a:t>
            </a:r>
          </a:p>
        </p:txBody>
      </p:sp>
      <p:pic>
        <p:nvPicPr>
          <p:cNvPr id="68" name="组合 1"/>
          <p:cNvPicPr>
            <a:picLocks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675168" y="5780525"/>
            <a:ext cx="463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组合 3"/>
          <p:cNvPicPr>
            <a:picLocks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8272068" y="57805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组合 4"/>
          <p:cNvPicPr>
            <a:picLocks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8870555" y="5780525"/>
            <a:ext cx="4683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组合 5"/>
          <p:cNvPicPr>
            <a:picLocks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9473805" y="5780525"/>
            <a:ext cx="463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组合 7"/>
          <p:cNvPicPr>
            <a:picLocks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0070705" y="57805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组合 8"/>
          <p:cNvPicPr>
            <a:picLocks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0667605" y="57805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31"/>
          <p:cNvSpPr txBox="1"/>
          <p:nvPr/>
        </p:nvSpPr>
        <p:spPr>
          <a:xfrm>
            <a:off x="1220126" y="3944122"/>
            <a:ext cx="5679090" cy="308418"/>
          </a:xfrm>
          <a:prstGeom prst="rect">
            <a:avLst/>
          </a:prstGeom>
          <a:noFill/>
        </p:spPr>
        <p:txBody>
          <a:bodyPr wrap="square" rtlCol="0">
            <a:spAutoFit/>
          </a:bodyPr>
          <a:lstStyle/>
          <a:p>
            <a:pPr algn="ctr"/>
            <a:r>
              <a:rPr lang="en-US" altLang="zh-CN" sz="1405">
                <a:solidFill>
                  <a:srgbClr val="F8F8F8"/>
                </a:solidFill>
              </a:rPr>
              <a:t>[Brave </a:t>
            </a:r>
            <a:r>
              <a:rPr lang="en-US" altLang="zh-CN" sz="1405" err="1">
                <a:solidFill>
                  <a:srgbClr val="F8F8F8"/>
                </a:solidFill>
              </a:rPr>
              <a:t>Niuniu</a:t>
            </a:r>
            <a:r>
              <a:rPr lang="en-US" altLang="zh-CN" sz="1405">
                <a:solidFill>
                  <a:srgbClr val="F8F8F8"/>
                </a:solidFill>
              </a:rPr>
              <a:t>] Youth Training Camp Minimal </a:t>
            </a:r>
            <a:r>
              <a:rPr lang="en-US" altLang="zh-CN" sz="1405" err="1">
                <a:solidFill>
                  <a:srgbClr val="F8F8F8"/>
                </a:solidFill>
              </a:rPr>
              <a:t>Tiktok</a:t>
            </a:r>
            <a:r>
              <a:rPr lang="en-US" altLang="zh-CN" sz="1405">
                <a:solidFill>
                  <a:srgbClr val="F8F8F8"/>
                </a:solidFill>
              </a:rPr>
              <a:t> Defense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5642" y="517044"/>
            <a:ext cx="11425681" cy="474586"/>
            <a:chOff x="975927" y="414052"/>
            <a:chExt cx="10948696" cy="474586"/>
          </a:xfrm>
        </p:grpSpPr>
        <p:sp>
          <p:nvSpPr>
            <p:cNvPr id="3" name="矩形 2"/>
            <p:cNvSpPr/>
            <p:nvPr/>
          </p:nvSpPr>
          <p:spPr>
            <a:xfrm>
              <a:off x="975927" y="414052"/>
              <a:ext cx="3110318"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视频模块</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4" name="直接连接符 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图片 4"/>
          <p:cNvPicPr>
            <a:picLocks noChangeAspect="1"/>
          </p:cNvPicPr>
          <p:nvPr/>
        </p:nvPicPr>
        <p:blipFill>
          <a:blip r:embed="rId8"/>
          <a:stretch>
            <a:fillRect/>
          </a:stretch>
        </p:blipFill>
        <p:spPr>
          <a:xfrm>
            <a:off x="736157" y="359167"/>
            <a:ext cx="635547" cy="687525"/>
          </a:xfrm>
          <a:prstGeom prst="rect">
            <a:avLst/>
          </a:prstGeom>
        </p:spPr>
      </p:pic>
      <p:pic>
        <p:nvPicPr>
          <p:cNvPr id="6" name="图片 5"/>
          <p:cNvPicPr>
            <a:picLocks noChangeAspect="1"/>
          </p:cNvPicPr>
          <p:nvPr>
            <p:custDataLst>
              <p:tags r:id="rId1"/>
            </p:custDataLst>
          </p:nvPr>
        </p:nvPicPr>
        <p:blipFill>
          <a:blip r:embed="rId9"/>
          <a:stretch>
            <a:fillRect/>
          </a:stretch>
        </p:blipFill>
        <p:spPr>
          <a:xfrm>
            <a:off x="8149590" y="1115060"/>
            <a:ext cx="3178175" cy="5019675"/>
          </a:xfrm>
          <a:prstGeom prst="rect">
            <a:avLst/>
          </a:prstGeom>
        </p:spPr>
      </p:pic>
      <p:pic>
        <p:nvPicPr>
          <p:cNvPr id="8" name="图片 7"/>
          <p:cNvPicPr>
            <a:picLocks noChangeAspect="1"/>
          </p:cNvPicPr>
          <p:nvPr>
            <p:custDataLst>
              <p:tags r:id="rId2"/>
            </p:custDataLst>
          </p:nvPr>
        </p:nvPicPr>
        <p:blipFill>
          <a:blip r:embed="rId10"/>
          <a:stretch>
            <a:fillRect/>
          </a:stretch>
        </p:blipFill>
        <p:spPr>
          <a:xfrm>
            <a:off x="4370070" y="1196340"/>
            <a:ext cx="3502025" cy="5031740"/>
          </a:xfrm>
          <a:prstGeom prst="rect">
            <a:avLst/>
          </a:prstGeom>
        </p:spPr>
      </p:pic>
      <p:pic>
        <p:nvPicPr>
          <p:cNvPr id="10" name="图片 9"/>
          <p:cNvPicPr>
            <a:picLocks noChangeAspect="1"/>
          </p:cNvPicPr>
          <p:nvPr>
            <p:custDataLst>
              <p:tags r:id="rId3"/>
            </p:custDataLst>
          </p:nvPr>
        </p:nvPicPr>
        <p:blipFill>
          <a:blip r:embed="rId11"/>
          <a:stretch>
            <a:fillRect/>
          </a:stretch>
        </p:blipFill>
        <p:spPr>
          <a:xfrm>
            <a:off x="913130" y="1196975"/>
            <a:ext cx="3531235" cy="5072380"/>
          </a:xfrm>
          <a:prstGeom prst="rect">
            <a:avLst/>
          </a:prstGeom>
        </p:spPr>
      </p:pic>
      <p:sp>
        <p:nvSpPr>
          <p:cNvPr id="12" name="文本框 11"/>
          <p:cNvSpPr txBox="1"/>
          <p:nvPr/>
        </p:nvSpPr>
        <p:spPr>
          <a:xfrm>
            <a:off x="1633220" y="6165215"/>
            <a:ext cx="6096000" cy="398780"/>
          </a:xfrm>
          <a:prstGeom prst="rect">
            <a:avLst/>
          </a:prstGeom>
          <a:noFill/>
        </p:spPr>
        <p:txBody>
          <a:bodyPr wrap="square" rtlCol="0" anchor="t">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用户投稿</a:t>
            </a:r>
          </a:p>
        </p:txBody>
      </p:sp>
      <p:sp>
        <p:nvSpPr>
          <p:cNvPr id="13" name="文本框 12"/>
          <p:cNvSpPr txBox="1"/>
          <p:nvPr>
            <p:custDataLst>
              <p:tags r:id="rId4"/>
            </p:custDataLst>
          </p:nvPr>
        </p:nvSpPr>
        <p:spPr>
          <a:xfrm>
            <a:off x="5017770" y="6165215"/>
            <a:ext cx="6096000" cy="398780"/>
          </a:xfrm>
          <a:prstGeom prst="rect">
            <a:avLst/>
          </a:prstGeom>
          <a:noFill/>
        </p:spPr>
        <p:txBody>
          <a:bodyPr wrap="square" rtlCol="0" anchor="t">
            <a:spAutoFit/>
          </a:bodyPr>
          <a:lstStyle/>
          <a:p>
            <a:pPr lvl="1"/>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发布列表</a:t>
            </a:r>
          </a:p>
        </p:txBody>
      </p:sp>
      <p:sp>
        <p:nvSpPr>
          <p:cNvPr id="14" name="文本框 13"/>
          <p:cNvSpPr txBox="1"/>
          <p:nvPr>
            <p:custDataLst>
              <p:tags r:id="rId5"/>
            </p:custDataLst>
          </p:nvPr>
        </p:nvSpPr>
        <p:spPr>
          <a:xfrm>
            <a:off x="8906510" y="6134735"/>
            <a:ext cx="6096000" cy="398780"/>
          </a:xfrm>
          <a:prstGeom prst="rect">
            <a:avLst/>
          </a:prstGeom>
          <a:noFill/>
        </p:spPr>
        <p:txBody>
          <a:bodyPr wrap="square" rtlCol="0" anchor="t">
            <a:spAutoFit/>
          </a:bodyPr>
          <a:lstStyle/>
          <a:p>
            <a:pPr lvl="1"/>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视频流</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Box 30"/>
          <p:cNvSpPr txBox="1"/>
          <p:nvPr/>
        </p:nvSpPr>
        <p:spPr>
          <a:xfrm>
            <a:off x="736157" y="1679066"/>
            <a:ext cx="1410980" cy="459268"/>
          </a:xfrm>
          <a:prstGeom prst="rect">
            <a:avLst/>
          </a:prstGeom>
          <a:noFill/>
        </p:spPr>
        <p:txBody>
          <a:bodyPr wrap="none" lIns="89067" tIns="44533" rIns="89067" bIns="44533" rtlCol="0">
            <a:spAutoFit/>
          </a:bodyPr>
          <a:lstStyle/>
          <a:p>
            <a:pPr defTabSz="1187450" eaLnBrk="1" fontAlgn="auto" hangingPunct="1">
              <a:spcBef>
                <a:spcPts val="0"/>
              </a:spcBef>
              <a:spcAft>
                <a:spcPts val="0"/>
              </a:spcAft>
              <a:defRPr/>
            </a:pPr>
            <a:r>
              <a:rPr lang="zh-CN" altLang="en-US" sz="2400" b="1" kern="0">
                <a:solidFill>
                  <a:schemeClr val="accent3">
                    <a:lumMod val="50000"/>
                  </a:schemeClr>
                </a:solidFill>
                <a:latin typeface="微软雅黑" panose="020B0503020204020204" pitchFamily="34" charset="-122"/>
                <a:ea typeface="微软雅黑" panose="020B0503020204020204" pitchFamily="34" charset="-122"/>
              </a:rPr>
              <a:t>存在问题</a:t>
            </a:r>
          </a:p>
        </p:txBody>
      </p:sp>
      <p:sp>
        <p:nvSpPr>
          <p:cNvPr id="148" name="TextBox 31"/>
          <p:cNvSpPr txBox="1"/>
          <p:nvPr/>
        </p:nvSpPr>
        <p:spPr>
          <a:xfrm>
            <a:off x="736157" y="3429000"/>
            <a:ext cx="2334310" cy="459268"/>
          </a:xfrm>
          <a:prstGeom prst="rect">
            <a:avLst/>
          </a:prstGeom>
          <a:noFill/>
        </p:spPr>
        <p:txBody>
          <a:bodyPr wrap="none" lIns="89067" tIns="44533" rIns="89067" bIns="44533"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2000" i="0" u="none" strike="noStrike" kern="0" cap="none" spc="0" normalizeH="0" baseline="0">
                <a:ln>
                  <a:noFill/>
                </a:ln>
                <a:solidFill>
                  <a:srgbClr val="1B323D"/>
                </a:solidFill>
                <a:effectLst/>
                <a:uLnTx/>
                <a:uFillTx/>
                <a:latin typeface="微软雅黑" panose="020B0503020204020204" pitchFamily="34" charset="-122"/>
                <a:ea typeface="微软雅黑" panose="020B0503020204020204" pitchFamily="34" charset="-122"/>
              </a:defRPr>
            </a:lvl1pPr>
          </a:lstStyle>
          <a:p>
            <a:pPr defTabSz="1187450">
              <a:defRPr/>
            </a:pPr>
            <a:r>
              <a:rPr lang="zh-CN" altLang="en-US" sz="2400" b="1">
                <a:solidFill>
                  <a:schemeClr val="accent3">
                    <a:lumMod val="50000"/>
                  </a:schemeClr>
                </a:solidFill>
              </a:rPr>
              <a:t>优化方案与流程</a:t>
            </a:r>
          </a:p>
        </p:txBody>
      </p:sp>
      <p:sp>
        <p:nvSpPr>
          <p:cNvPr id="150" name="TextBox 33"/>
          <p:cNvSpPr txBox="1"/>
          <p:nvPr/>
        </p:nvSpPr>
        <p:spPr>
          <a:xfrm>
            <a:off x="769818" y="2420694"/>
            <a:ext cx="5431893" cy="581025"/>
          </a:xfrm>
          <a:prstGeom prst="rect">
            <a:avLst/>
          </a:prstGeom>
          <a:noFill/>
        </p:spPr>
        <p:txBody>
          <a:bodyPr wrap="square" lIns="89067" tIns="44533" rIns="89067" bIns="44533" rtlCol="0">
            <a:spAutoFit/>
          </a:bodyPr>
          <a:lstStyle/>
          <a:p>
            <a:r>
              <a:rPr lang="en-US" altLang="zh-CN" sz="1600"/>
              <a:t>1.</a:t>
            </a:r>
            <a:r>
              <a:rPr lang="zh-CN" altLang="en-US" sz="1600"/>
              <a:t> </a:t>
            </a:r>
            <a:r>
              <a:rPr lang="zh-CN" altLang="en-US" sz="1600">
                <a:sym typeface="+mn-ea"/>
              </a:rPr>
              <a:t>视频和图片存放在本地服务器，</a:t>
            </a:r>
            <a:r>
              <a:rPr lang="zh-CN" altLang="en-US" sz="1600" b="1">
                <a:solidFill>
                  <a:srgbClr val="FF0000"/>
                </a:solidFill>
                <a:sym typeface="+mn-ea"/>
              </a:rPr>
              <a:t>耦合性较高</a:t>
            </a:r>
            <a:r>
              <a:rPr lang="zh-CN" altLang="en-US" sz="1600">
                <a:sym typeface="+mn-ea"/>
              </a:rPr>
              <a:t>。</a:t>
            </a:r>
            <a:endParaRPr lang="zh-CN" altLang="en-US" sz="1600">
              <a:effectLst/>
            </a:endParaRPr>
          </a:p>
          <a:p>
            <a:r>
              <a:rPr lang="en-US" altLang="zh-CN" sz="1600"/>
              <a:t>2. </a:t>
            </a:r>
            <a:r>
              <a:rPr lang="zh-CN" altLang="en-US" sz="1600" b="1">
                <a:solidFill>
                  <a:srgbClr val="FF0000"/>
                </a:solidFill>
                <a:sym typeface="+mn-ea"/>
              </a:rPr>
              <a:t>同步调用</a:t>
            </a:r>
            <a:r>
              <a:rPr lang="zh-CN" altLang="en-US" sz="1600">
                <a:sym typeface="+mn-ea"/>
              </a:rPr>
              <a:t>，用户体验较差。</a:t>
            </a:r>
            <a:endParaRPr lang="zh-CN" altLang="en-US" sz="1600">
              <a:effectLst/>
            </a:endParaRPr>
          </a:p>
        </p:txBody>
      </p:sp>
      <p:sp>
        <p:nvSpPr>
          <p:cNvPr id="151" name="TextBox 34"/>
          <p:cNvSpPr txBox="1"/>
          <p:nvPr/>
        </p:nvSpPr>
        <p:spPr>
          <a:xfrm>
            <a:off x="769817" y="4177947"/>
            <a:ext cx="5356101" cy="581025"/>
          </a:xfrm>
          <a:prstGeom prst="rect">
            <a:avLst/>
          </a:prstGeom>
          <a:noFill/>
        </p:spPr>
        <p:txBody>
          <a:bodyPr wrap="square" lIns="89067" tIns="44533" rIns="89067" bIns="44533" rtlCol="0">
            <a:spAutoFit/>
          </a:bodyPr>
          <a:lstStyle/>
          <a:p>
            <a:r>
              <a:rPr lang="en-US" altLang="zh-CN" sz="1600"/>
              <a:t>1. </a:t>
            </a:r>
            <a:r>
              <a:rPr lang="zh-CN" altLang="en-US" sz="1600"/>
              <a:t>为了实现解耦，</a:t>
            </a:r>
            <a:r>
              <a:rPr lang="zh-CN" altLang="en-US" sz="1600">
                <a:sym typeface="+mn-ea"/>
              </a:rPr>
              <a:t>搭建</a:t>
            </a:r>
            <a:r>
              <a:rPr lang="en-US" altLang="zh-CN" sz="1600" b="1">
                <a:solidFill>
                  <a:srgbClr val="FF0000"/>
                </a:solidFill>
                <a:sym typeface="+mn-ea"/>
              </a:rPr>
              <a:t>FTP</a:t>
            </a:r>
            <a:r>
              <a:rPr lang="zh-CN" altLang="en-US" sz="1600" b="1">
                <a:solidFill>
                  <a:srgbClr val="FF0000"/>
                </a:solidFill>
                <a:sym typeface="+mn-ea"/>
              </a:rPr>
              <a:t>服务器</a:t>
            </a:r>
          </a:p>
          <a:p>
            <a:r>
              <a:rPr lang="en-US" altLang="zh-CN" sz="1600"/>
              <a:t>2. </a:t>
            </a:r>
            <a:r>
              <a:rPr lang="zh-CN" altLang="en-US" sz="1600"/>
              <a:t>使用</a:t>
            </a:r>
            <a:r>
              <a:rPr lang="en-US" altLang="zh-CN" sz="1600" b="1">
                <a:solidFill>
                  <a:srgbClr val="FF0000"/>
                </a:solidFill>
              </a:rPr>
              <a:t>G</a:t>
            </a:r>
            <a:r>
              <a:rPr lang="en-US" altLang="zh-CN" sz="1600" b="1">
                <a:solidFill>
                  <a:srgbClr val="FF0000"/>
                </a:solidFill>
                <a:sym typeface="+mn-ea"/>
              </a:rPr>
              <a:t>o</a:t>
            </a:r>
            <a:r>
              <a:rPr lang="zh-CN" altLang="en-US" sz="1600" b="1">
                <a:solidFill>
                  <a:srgbClr val="FF0000"/>
                </a:solidFill>
                <a:sym typeface="+mn-ea"/>
              </a:rPr>
              <a:t>协程</a:t>
            </a:r>
            <a:r>
              <a:rPr lang="zh-CN" altLang="en-US" sz="1600">
                <a:sym typeface="+mn-ea"/>
              </a:rPr>
              <a:t>将原有同步流程异步化</a:t>
            </a:r>
          </a:p>
        </p:txBody>
      </p:sp>
      <p:grpSp>
        <p:nvGrpSpPr>
          <p:cNvPr id="2" name="组合 1"/>
          <p:cNvGrpSpPr/>
          <p:nvPr/>
        </p:nvGrpSpPr>
        <p:grpSpPr>
          <a:xfrm>
            <a:off x="625642" y="509424"/>
            <a:ext cx="11425681" cy="482206"/>
            <a:chOff x="975927" y="406432"/>
            <a:chExt cx="10948696" cy="482206"/>
          </a:xfrm>
        </p:grpSpPr>
        <p:sp>
          <p:nvSpPr>
            <p:cNvPr id="3" name="矩形 2"/>
            <p:cNvSpPr/>
            <p:nvPr/>
          </p:nvSpPr>
          <p:spPr>
            <a:xfrm>
              <a:off x="975927" y="406432"/>
              <a:ext cx="30413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视频模块</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4" name="直接连接符 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图片 4"/>
          <p:cNvPicPr>
            <a:picLocks noChangeAspect="1"/>
          </p:cNvPicPr>
          <p:nvPr/>
        </p:nvPicPr>
        <p:blipFill>
          <a:blip r:embed="rId3"/>
          <a:stretch>
            <a:fillRect/>
          </a:stretch>
        </p:blipFill>
        <p:spPr>
          <a:xfrm>
            <a:off x="736157" y="359167"/>
            <a:ext cx="635547" cy="687525"/>
          </a:xfrm>
          <a:prstGeom prst="rect">
            <a:avLst/>
          </a:prstGeom>
        </p:spPr>
      </p:pic>
      <p:pic>
        <p:nvPicPr>
          <p:cNvPr id="7" name="图片 6"/>
          <p:cNvPicPr>
            <a:picLocks noChangeAspect="1"/>
          </p:cNvPicPr>
          <p:nvPr/>
        </p:nvPicPr>
        <p:blipFill>
          <a:blip r:embed="rId4"/>
          <a:stretch>
            <a:fillRect/>
          </a:stretch>
        </p:blipFill>
        <p:spPr>
          <a:xfrm>
            <a:off x="6422691" y="1080777"/>
            <a:ext cx="5321092" cy="2694054"/>
          </a:xfrm>
          <a:prstGeom prst="rect">
            <a:avLst/>
          </a:prstGeom>
        </p:spPr>
      </p:pic>
      <p:pic>
        <p:nvPicPr>
          <p:cNvPr id="8" name="图片 7"/>
          <p:cNvPicPr>
            <a:picLocks noChangeAspect="1"/>
          </p:cNvPicPr>
          <p:nvPr/>
        </p:nvPicPr>
        <p:blipFill>
          <a:blip r:embed="rId5"/>
          <a:stretch>
            <a:fillRect/>
          </a:stretch>
        </p:blipFill>
        <p:spPr>
          <a:xfrm>
            <a:off x="6422331" y="4088306"/>
            <a:ext cx="5356101" cy="2620784"/>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Box 30"/>
          <p:cNvSpPr txBox="1"/>
          <p:nvPr/>
        </p:nvSpPr>
        <p:spPr>
          <a:xfrm>
            <a:off x="736157" y="3140836"/>
            <a:ext cx="1397000" cy="457835"/>
          </a:xfrm>
          <a:prstGeom prst="rect">
            <a:avLst/>
          </a:prstGeom>
          <a:noFill/>
        </p:spPr>
        <p:txBody>
          <a:bodyPr wrap="none" lIns="89067" tIns="44533" rIns="89067" bIns="44533" rtlCol="0">
            <a:spAutoFit/>
          </a:bodyPr>
          <a:lstStyle/>
          <a:p>
            <a:pPr defTabSz="1187450" eaLnBrk="1" fontAlgn="auto" hangingPunct="1">
              <a:spcBef>
                <a:spcPts val="0"/>
              </a:spcBef>
              <a:spcAft>
                <a:spcPts val="0"/>
              </a:spcAft>
              <a:defRPr/>
            </a:pPr>
            <a:r>
              <a:rPr lang="zh-CN" altLang="en-US" sz="2400" b="1" kern="0" dirty="0">
                <a:solidFill>
                  <a:schemeClr val="accent3">
                    <a:lumMod val="50000"/>
                  </a:schemeClr>
                </a:solidFill>
                <a:latin typeface="微软雅黑" panose="020B0503020204020204" pitchFamily="34" charset="-122"/>
                <a:ea typeface="微软雅黑" panose="020B0503020204020204" pitchFamily="34" charset="-122"/>
              </a:rPr>
              <a:t>存在问题</a:t>
            </a:r>
          </a:p>
        </p:txBody>
      </p:sp>
      <p:sp>
        <p:nvSpPr>
          <p:cNvPr id="150" name="TextBox 33"/>
          <p:cNvSpPr txBox="1"/>
          <p:nvPr/>
        </p:nvSpPr>
        <p:spPr>
          <a:xfrm>
            <a:off x="697905" y="3716541"/>
            <a:ext cx="5567177" cy="827405"/>
          </a:xfrm>
          <a:prstGeom prst="rect">
            <a:avLst/>
          </a:prstGeom>
          <a:noFill/>
        </p:spPr>
        <p:txBody>
          <a:bodyPr wrap="square" lIns="89067" tIns="44533" rIns="89067" bIns="44533" rtlCol="0">
            <a:spAutoFit/>
          </a:bodyPr>
          <a:lstStyle/>
          <a:p>
            <a:r>
              <a:rPr lang="en-US" altLang="zh-CN" sz="1600" dirty="0" err="1"/>
              <a:t>  Redis</a:t>
            </a:r>
            <a:r>
              <a:rPr lang="zh-CN" altLang="en-US" sz="1600" dirty="0" err="1"/>
              <a:t>崩溃导致</a:t>
            </a:r>
            <a:r>
              <a:rPr lang="zh-CN" altLang="en-US" sz="1600" b="1" dirty="0" err="1">
                <a:solidFill>
                  <a:srgbClr val="FF0000"/>
                </a:solidFill>
              </a:rPr>
              <a:t>数据丢失</a:t>
            </a:r>
            <a:endParaRPr lang="en-US" altLang="zh-CN" sz="1600" dirty="0"/>
          </a:p>
          <a:p>
            <a:endParaRPr lang="zh-CN" altLang="en-US" sz="1600" dirty="0"/>
          </a:p>
          <a:p>
            <a:endParaRPr lang="zh-CN" altLang="en-US" sz="1600" dirty="0"/>
          </a:p>
        </p:txBody>
      </p:sp>
      <p:grpSp>
        <p:nvGrpSpPr>
          <p:cNvPr id="2" name="组合 1"/>
          <p:cNvGrpSpPr/>
          <p:nvPr/>
        </p:nvGrpSpPr>
        <p:grpSpPr>
          <a:xfrm>
            <a:off x="625642" y="477039"/>
            <a:ext cx="10998961" cy="474586"/>
            <a:chOff x="1384833" y="414052"/>
            <a:chExt cx="10539790" cy="474586"/>
          </a:xfrm>
        </p:grpSpPr>
        <p:sp>
          <p:nvSpPr>
            <p:cNvPr id="3" name="矩形 2"/>
            <p:cNvSpPr/>
            <p:nvPr/>
          </p:nvSpPr>
          <p:spPr>
            <a:xfrm>
              <a:off x="1384833" y="414052"/>
              <a:ext cx="30413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点赞模块</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4" name="直接连接符 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图片 4"/>
          <p:cNvPicPr>
            <a:picLocks noChangeAspect="1"/>
          </p:cNvPicPr>
          <p:nvPr/>
        </p:nvPicPr>
        <p:blipFill>
          <a:blip r:embed="rId8"/>
          <a:stretch>
            <a:fillRect/>
          </a:stretch>
        </p:blipFill>
        <p:spPr>
          <a:xfrm>
            <a:off x="736157" y="359167"/>
            <a:ext cx="635547" cy="687525"/>
          </a:xfrm>
          <a:prstGeom prst="rect">
            <a:avLst/>
          </a:prstGeom>
        </p:spPr>
      </p:pic>
      <p:sp>
        <p:nvSpPr>
          <p:cNvPr id="6" name="TextBox 30"/>
          <p:cNvSpPr txBox="1"/>
          <p:nvPr>
            <p:custDataLst>
              <p:tags r:id="rId1"/>
            </p:custDataLst>
          </p:nvPr>
        </p:nvSpPr>
        <p:spPr>
          <a:xfrm>
            <a:off x="769812" y="4393691"/>
            <a:ext cx="2311400" cy="457835"/>
          </a:xfrm>
          <a:prstGeom prst="rect">
            <a:avLst/>
          </a:prstGeom>
          <a:noFill/>
        </p:spPr>
        <p:txBody>
          <a:bodyPr wrap="none" lIns="89067" tIns="44533" rIns="89067" bIns="44533" rtlCol="0">
            <a:spAutoFit/>
          </a:bodyPr>
          <a:lstStyle/>
          <a:p>
            <a:pPr defTabSz="1187450" eaLnBrk="1" fontAlgn="auto" hangingPunct="1">
              <a:spcBef>
                <a:spcPts val="0"/>
              </a:spcBef>
              <a:spcAft>
                <a:spcPts val="0"/>
              </a:spcAft>
              <a:defRPr/>
            </a:pPr>
            <a:r>
              <a:rPr lang="zh-CN" altLang="en-US" sz="2400" b="1" kern="0" dirty="0">
                <a:solidFill>
                  <a:schemeClr val="accent3">
                    <a:lumMod val="50000"/>
                  </a:schemeClr>
                </a:solidFill>
                <a:latin typeface="微软雅黑" panose="020B0503020204020204" pitchFamily="34" charset="-122"/>
                <a:ea typeface="微软雅黑" panose="020B0503020204020204" pitchFamily="34" charset="-122"/>
              </a:rPr>
              <a:t>优化方案与流程</a:t>
            </a:r>
          </a:p>
        </p:txBody>
      </p:sp>
      <p:sp>
        <p:nvSpPr>
          <p:cNvPr id="7" name="文本框 6"/>
          <p:cNvSpPr txBox="1"/>
          <p:nvPr/>
        </p:nvSpPr>
        <p:spPr>
          <a:xfrm>
            <a:off x="769620" y="5156835"/>
            <a:ext cx="6096000" cy="583565"/>
          </a:xfrm>
          <a:prstGeom prst="rect">
            <a:avLst/>
          </a:prstGeom>
          <a:noFill/>
        </p:spPr>
        <p:txBody>
          <a:bodyPr wrap="square" rtlCol="0" anchor="t">
            <a:spAutoFit/>
          </a:bodyPr>
          <a:lstStyle/>
          <a:p>
            <a:r>
              <a:rPr lang="en-US" altLang="zh-CN" sz="1600" dirty="0" err="1">
                <a:sym typeface="+mn-ea"/>
              </a:rPr>
              <a:t>通过goland的协程与tiker实现</a:t>
            </a:r>
            <a:r>
              <a:rPr lang="en-US" altLang="zh-CN" sz="1600" b="1" dirty="0" err="1">
                <a:solidFill>
                  <a:srgbClr val="FF0000"/>
                </a:solidFill>
                <a:sym typeface="+mn-ea"/>
              </a:rPr>
              <a:t>定时器</a:t>
            </a:r>
            <a:r>
              <a:rPr lang="en-US" altLang="zh-CN" sz="1600" dirty="0" err="1">
                <a:sym typeface="+mn-ea"/>
              </a:rPr>
              <a:t>，实现定时任务更新mysql中的数据</a:t>
            </a:r>
          </a:p>
        </p:txBody>
      </p:sp>
      <p:sp>
        <p:nvSpPr>
          <p:cNvPr id="8" name="TextBox 30"/>
          <p:cNvSpPr txBox="1"/>
          <p:nvPr>
            <p:custDataLst>
              <p:tags r:id="rId2"/>
            </p:custDataLst>
          </p:nvPr>
        </p:nvSpPr>
        <p:spPr>
          <a:xfrm>
            <a:off x="698057" y="1268856"/>
            <a:ext cx="1397000" cy="457835"/>
          </a:xfrm>
          <a:prstGeom prst="rect">
            <a:avLst/>
          </a:prstGeom>
          <a:noFill/>
        </p:spPr>
        <p:txBody>
          <a:bodyPr wrap="none" lIns="89067" tIns="44533" rIns="89067" bIns="44533" rtlCol="0">
            <a:spAutoFit/>
          </a:bodyPr>
          <a:lstStyle/>
          <a:p>
            <a:pPr defTabSz="1187450" eaLnBrk="1" fontAlgn="auto" hangingPunct="1">
              <a:spcBef>
                <a:spcPts val="0"/>
              </a:spcBef>
              <a:spcAft>
                <a:spcPts val="0"/>
              </a:spcAft>
              <a:defRPr/>
            </a:pPr>
            <a:r>
              <a:rPr lang="zh-CN" altLang="en-US" sz="2400" b="1" kern="0" dirty="0">
                <a:solidFill>
                  <a:schemeClr val="accent3">
                    <a:lumMod val="50000"/>
                  </a:schemeClr>
                </a:solidFill>
                <a:latin typeface="微软雅黑" panose="020B0503020204020204" pitchFamily="34" charset="-122"/>
                <a:ea typeface="微软雅黑" panose="020B0503020204020204" pitchFamily="34" charset="-122"/>
              </a:rPr>
              <a:t>需求背景</a:t>
            </a:r>
          </a:p>
        </p:txBody>
      </p:sp>
      <p:sp>
        <p:nvSpPr>
          <p:cNvPr id="12" name="TextBox 33"/>
          <p:cNvSpPr txBox="1"/>
          <p:nvPr>
            <p:custDataLst>
              <p:tags r:id="rId3"/>
            </p:custDataLst>
          </p:nvPr>
        </p:nvSpPr>
        <p:spPr>
          <a:xfrm>
            <a:off x="736005" y="1844561"/>
            <a:ext cx="5567177" cy="1073785"/>
          </a:xfrm>
          <a:prstGeom prst="rect">
            <a:avLst/>
          </a:prstGeom>
          <a:noFill/>
        </p:spPr>
        <p:txBody>
          <a:bodyPr wrap="square" lIns="89067" tIns="44533" rIns="89067" bIns="44533" rtlCol="0">
            <a:spAutoFit/>
          </a:bodyPr>
          <a:lstStyle/>
          <a:p>
            <a:r>
              <a:rPr lang="zh-CN" altLang="en-US" sz="1600" b="1" dirty="0">
                <a:solidFill>
                  <a:srgbClr val="FF0000"/>
                </a:solidFill>
              </a:rPr>
              <a:t>高并发场景</a:t>
            </a:r>
            <a:r>
              <a:rPr lang="zh-CN" altLang="en-US" sz="1600" dirty="0"/>
              <a:t>：同一时间多个用户对同一视频点赞</a:t>
            </a:r>
          </a:p>
          <a:p>
            <a:r>
              <a:rPr lang="zh-CN" altLang="en-US" sz="1600">
                <a:sym typeface="+mn-ea"/>
              </a:rPr>
              <a:t>利用</a:t>
            </a:r>
            <a:r>
              <a:rPr lang="en-US" altLang="zh-CN" sz="1600">
                <a:sym typeface="+mn-ea"/>
              </a:rPr>
              <a:t>Redis</a:t>
            </a:r>
            <a:r>
              <a:rPr lang="zh-CN" altLang="en-US" sz="1600">
                <a:sym typeface="+mn-ea"/>
              </a:rPr>
              <a:t>的单线程和多路</a:t>
            </a:r>
            <a:r>
              <a:rPr lang="en-US" altLang="zh-CN" sz="1600">
                <a:sym typeface="+mn-ea"/>
              </a:rPr>
              <a:t>I/O</a:t>
            </a:r>
            <a:r>
              <a:rPr lang="zh-CN" altLang="en-US" sz="1600">
                <a:sym typeface="+mn-ea"/>
              </a:rPr>
              <a:t>复用的结构使所有请求串行处理，避免并发情况下脏数据的隐患。</a:t>
            </a:r>
          </a:p>
          <a:p>
            <a:endParaRPr lang="zh-CN" altLang="en-US" sz="1600" dirty="0"/>
          </a:p>
        </p:txBody>
      </p:sp>
      <p:sp>
        <p:nvSpPr>
          <p:cNvPr id="13" name="文本框 12"/>
          <p:cNvSpPr txBox="1"/>
          <p:nvPr>
            <p:custDataLst>
              <p:tags r:id="rId4"/>
            </p:custDataLst>
          </p:nvPr>
        </p:nvSpPr>
        <p:spPr>
          <a:xfrm>
            <a:off x="8618220" y="6442710"/>
            <a:ext cx="6096000" cy="398780"/>
          </a:xfrm>
          <a:prstGeom prst="rect">
            <a:avLst/>
          </a:prstGeom>
          <a:noFill/>
        </p:spPr>
        <p:txBody>
          <a:bodyPr wrap="square" rtlCol="0" anchor="t">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代码实现</a:t>
            </a:r>
          </a:p>
        </p:txBody>
      </p:sp>
      <p:pic>
        <p:nvPicPr>
          <p:cNvPr id="14" name="图片 13"/>
          <p:cNvPicPr>
            <a:picLocks noChangeAspect="1"/>
          </p:cNvPicPr>
          <p:nvPr>
            <p:custDataLst>
              <p:tags r:id="rId5"/>
            </p:custDataLst>
          </p:nvPr>
        </p:nvPicPr>
        <p:blipFill>
          <a:blip r:embed="rId9"/>
          <a:stretch>
            <a:fillRect/>
          </a:stretch>
        </p:blipFill>
        <p:spPr>
          <a:xfrm>
            <a:off x="7106493" y="1051972"/>
            <a:ext cx="4805519" cy="5315772"/>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31"/>
          <p:cNvSpPr txBox="1"/>
          <p:nvPr/>
        </p:nvSpPr>
        <p:spPr>
          <a:xfrm>
            <a:off x="553765" y="2039215"/>
            <a:ext cx="4606571" cy="459268"/>
          </a:xfrm>
          <a:prstGeom prst="rect">
            <a:avLst/>
          </a:prstGeom>
          <a:noFill/>
        </p:spPr>
        <p:txBody>
          <a:bodyPr wrap="square" lIns="89067" tIns="44533" rIns="89067" bIns="44533"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2000" i="0" u="none" strike="noStrike" kern="0" cap="none" spc="0" normalizeH="0" baseline="0">
                <a:ln>
                  <a:noFill/>
                </a:ln>
                <a:solidFill>
                  <a:srgbClr val="1B323D"/>
                </a:solidFill>
                <a:effectLst/>
                <a:uLnTx/>
                <a:uFillTx/>
                <a:latin typeface="微软雅黑" panose="020B0503020204020204" pitchFamily="34" charset="-122"/>
                <a:ea typeface="微软雅黑" panose="020B0503020204020204" pitchFamily="34" charset="-122"/>
              </a:defRPr>
            </a:lvl1pPr>
          </a:lstStyle>
          <a:p>
            <a:pPr defTabSz="1187450">
              <a:defRPr/>
            </a:pPr>
            <a:r>
              <a:rPr lang="en-US" altLang="zh-CN" sz="2400" b="1">
                <a:solidFill>
                  <a:schemeClr val="accent3">
                    <a:lumMod val="50000"/>
                  </a:schemeClr>
                </a:solidFill>
              </a:rPr>
              <a:t>1.</a:t>
            </a:r>
            <a:r>
              <a:rPr lang="zh-CN" altLang="en-US" sz="2400" b="1">
                <a:solidFill>
                  <a:schemeClr val="accent3">
                    <a:lumMod val="50000"/>
                  </a:schemeClr>
                </a:solidFill>
              </a:rPr>
              <a:t> 限流操作</a:t>
            </a:r>
          </a:p>
        </p:txBody>
      </p:sp>
      <p:sp>
        <p:nvSpPr>
          <p:cNvPr id="151" name="TextBox 34"/>
          <p:cNvSpPr txBox="1"/>
          <p:nvPr/>
        </p:nvSpPr>
        <p:spPr>
          <a:xfrm>
            <a:off x="924310" y="4311200"/>
            <a:ext cx="5646172" cy="642620"/>
          </a:xfrm>
          <a:prstGeom prst="rect">
            <a:avLst/>
          </a:prstGeom>
          <a:noFill/>
        </p:spPr>
        <p:txBody>
          <a:bodyPr wrap="square" lIns="89067" tIns="44533" rIns="89067" bIns="44533" rtlCol="0">
            <a:spAutoFit/>
          </a:bodyPr>
          <a:lstStyle/>
          <a:p>
            <a:r>
              <a:rPr lang="zh-CN" altLang="en-US"/>
              <a:t>为了防止单</a:t>
            </a:r>
            <a:r>
              <a:rPr lang="en-US" altLang="zh-CN"/>
              <a:t>key</a:t>
            </a:r>
            <a:r>
              <a:rPr lang="zh-CN" altLang="en-US"/>
              <a:t>过大影响</a:t>
            </a:r>
            <a:r>
              <a:rPr lang="en-US" altLang="zh-CN"/>
              <a:t>redis</a:t>
            </a:r>
            <a:r>
              <a:rPr lang="zh-CN" altLang="en-US"/>
              <a:t>性能，使用</a:t>
            </a:r>
            <a:r>
              <a:rPr lang="en-US" altLang="zh-CN" err="1">
                <a:sym typeface="+mn-ea"/>
              </a:rPr>
              <a:t>zset</a:t>
            </a:r>
            <a:r>
              <a:rPr lang="zh-CN" altLang="en-US">
                <a:sym typeface="+mn-ea"/>
              </a:rPr>
              <a:t>进行存储，并把</a:t>
            </a:r>
            <a:r>
              <a:rPr lang="en-US" altLang="zh-CN">
                <a:sym typeface="+mn-ea"/>
              </a:rPr>
              <a:t>key</a:t>
            </a:r>
            <a:r>
              <a:rPr lang="zh-CN" altLang="en-US">
                <a:sym typeface="+mn-ea"/>
              </a:rPr>
              <a:t>拆分为多个。</a:t>
            </a:r>
            <a:endParaRPr lang="zh-CN" altLang="en-US"/>
          </a:p>
        </p:txBody>
      </p:sp>
      <p:grpSp>
        <p:nvGrpSpPr>
          <p:cNvPr id="2" name="组合 1"/>
          <p:cNvGrpSpPr/>
          <p:nvPr/>
        </p:nvGrpSpPr>
        <p:grpSpPr>
          <a:xfrm>
            <a:off x="553887" y="489739"/>
            <a:ext cx="10998961" cy="474586"/>
            <a:chOff x="1384833" y="414052"/>
            <a:chExt cx="10539790" cy="474586"/>
          </a:xfrm>
        </p:grpSpPr>
        <p:sp>
          <p:nvSpPr>
            <p:cNvPr id="3" name="矩形 2"/>
            <p:cNvSpPr/>
            <p:nvPr/>
          </p:nvSpPr>
          <p:spPr>
            <a:xfrm>
              <a:off x="1384833" y="414052"/>
              <a:ext cx="30413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点赞模块</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4" name="直接连接符 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图片 4"/>
          <p:cNvPicPr>
            <a:picLocks noChangeAspect="1"/>
          </p:cNvPicPr>
          <p:nvPr/>
        </p:nvPicPr>
        <p:blipFill>
          <a:blip r:embed="rId6"/>
          <a:stretch>
            <a:fillRect/>
          </a:stretch>
        </p:blipFill>
        <p:spPr>
          <a:xfrm>
            <a:off x="736157" y="359167"/>
            <a:ext cx="635547" cy="687525"/>
          </a:xfrm>
          <a:prstGeom prst="rect">
            <a:avLst/>
          </a:prstGeom>
        </p:spPr>
      </p:pic>
      <p:sp>
        <p:nvSpPr>
          <p:cNvPr id="7" name="文本框 6"/>
          <p:cNvSpPr txBox="1"/>
          <p:nvPr/>
        </p:nvSpPr>
        <p:spPr>
          <a:xfrm>
            <a:off x="1024811" y="2645629"/>
            <a:ext cx="5161527" cy="368300"/>
          </a:xfrm>
          <a:prstGeom prst="rect">
            <a:avLst/>
          </a:prstGeom>
          <a:noFill/>
        </p:spPr>
        <p:txBody>
          <a:bodyPr wrap="square">
            <a:spAutoFit/>
          </a:bodyPr>
          <a:lstStyle/>
          <a:p>
            <a:r>
              <a:rPr lang="zh-CN" altLang="en-US">
                <a:effectLst/>
              </a:rPr>
              <a:t>对点赞接口进行限流操作，避免出现</a:t>
            </a:r>
            <a:r>
              <a:rPr lang="zh-CN" altLang="en-US" b="1">
                <a:solidFill>
                  <a:srgbClr val="FF0000"/>
                </a:solidFill>
                <a:effectLst/>
              </a:rPr>
              <a:t>刷赞现象</a:t>
            </a:r>
            <a:r>
              <a:rPr lang="zh-CN" altLang="en-US">
                <a:effectLst/>
              </a:rPr>
              <a:t>，</a:t>
            </a:r>
          </a:p>
        </p:txBody>
      </p:sp>
      <p:sp>
        <p:nvSpPr>
          <p:cNvPr id="11" name="TextBox 31"/>
          <p:cNvSpPr txBox="1"/>
          <p:nvPr/>
        </p:nvSpPr>
        <p:spPr>
          <a:xfrm>
            <a:off x="553765" y="3716106"/>
            <a:ext cx="5161527" cy="459268"/>
          </a:xfrm>
          <a:prstGeom prst="rect">
            <a:avLst/>
          </a:prstGeom>
          <a:noFill/>
        </p:spPr>
        <p:txBody>
          <a:bodyPr wrap="square" lIns="89067" tIns="44533" rIns="89067" bIns="44533"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2000" i="0" u="none" strike="noStrike" kern="0" cap="none" spc="0" normalizeH="0" baseline="0">
                <a:ln>
                  <a:noFill/>
                </a:ln>
                <a:solidFill>
                  <a:srgbClr val="1B323D"/>
                </a:solidFill>
                <a:effectLst/>
                <a:uLnTx/>
                <a:uFillTx/>
                <a:latin typeface="微软雅黑" panose="020B0503020204020204" pitchFamily="34" charset="-122"/>
                <a:ea typeface="微软雅黑" panose="020B0503020204020204" pitchFamily="34" charset="-122"/>
              </a:defRPr>
            </a:lvl1pPr>
          </a:lstStyle>
          <a:p>
            <a:pPr defTabSz="1187450">
              <a:defRPr/>
            </a:pPr>
            <a:r>
              <a:rPr lang="en-US" altLang="zh-CN" sz="2400" b="1" dirty="0">
                <a:solidFill>
                  <a:schemeClr val="accent3">
                    <a:lumMod val="50000"/>
                  </a:schemeClr>
                </a:solidFill>
              </a:rPr>
              <a:t>2. Redis</a:t>
            </a:r>
            <a:r>
              <a:rPr lang="zh-CN" altLang="en-US" sz="2400" b="1" dirty="0">
                <a:solidFill>
                  <a:schemeClr val="accent3">
                    <a:lumMod val="50000"/>
                  </a:schemeClr>
                </a:solidFill>
              </a:rPr>
              <a:t>大</a:t>
            </a:r>
            <a:r>
              <a:rPr lang="en-US" altLang="zh-CN" sz="2400" b="1" dirty="0">
                <a:solidFill>
                  <a:schemeClr val="accent3">
                    <a:lumMod val="50000"/>
                  </a:schemeClr>
                </a:solidFill>
              </a:rPr>
              <a:t>key</a:t>
            </a:r>
            <a:r>
              <a:rPr lang="zh-CN" altLang="en-US" sz="2400" b="1" dirty="0">
                <a:solidFill>
                  <a:schemeClr val="accent3">
                    <a:lumMod val="50000"/>
                  </a:schemeClr>
                </a:solidFill>
              </a:rPr>
              <a:t>大</a:t>
            </a:r>
            <a:r>
              <a:rPr lang="en-US" altLang="zh-CN" sz="2400" b="1" dirty="0">
                <a:solidFill>
                  <a:schemeClr val="accent3">
                    <a:lumMod val="50000"/>
                  </a:schemeClr>
                </a:solidFill>
              </a:rPr>
              <a:t>value</a:t>
            </a:r>
            <a:r>
              <a:rPr lang="zh-CN" altLang="en-US" sz="2400" b="1" dirty="0">
                <a:solidFill>
                  <a:schemeClr val="accent3">
                    <a:lumMod val="50000"/>
                  </a:schemeClr>
                </a:solidFill>
              </a:rPr>
              <a:t>情况</a:t>
            </a:r>
          </a:p>
        </p:txBody>
      </p:sp>
      <p:sp>
        <p:nvSpPr>
          <p:cNvPr id="13" name="文本框 12"/>
          <p:cNvSpPr txBox="1"/>
          <p:nvPr/>
        </p:nvSpPr>
        <p:spPr>
          <a:xfrm>
            <a:off x="686406" y="1189112"/>
            <a:ext cx="6099142" cy="461665"/>
          </a:xfrm>
          <a:prstGeom prst="rect">
            <a:avLst/>
          </a:prstGeom>
          <a:noFill/>
        </p:spPr>
        <p:txBody>
          <a:bodyPr wrap="square">
            <a:spAutoFit/>
          </a:bodyPr>
          <a:lstStyle/>
          <a:p>
            <a:pPr defTabSz="1187450">
              <a:defRPr/>
            </a:pPr>
            <a:r>
              <a:rPr lang="zh-CN" altLang="en-US" sz="2400" b="1" kern="0">
                <a:solidFill>
                  <a:schemeClr val="accent3">
                    <a:lumMod val="50000"/>
                  </a:schemeClr>
                </a:solidFill>
                <a:latin typeface="微软雅黑" panose="020B0503020204020204" pitchFamily="34" charset="-122"/>
                <a:ea typeface="微软雅黑" panose="020B0503020204020204" pitchFamily="34" charset="-122"/>
              </a:rPr>
              <a:t>优化方案与流程</a:t>
            </a:r>
            <a:endParaRPr lang="en-US" altLang="zh-CN" sz="2400" b="1" kern="0">
              <a:solidFill>
                <a:schemeClr val="accent3">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1"/>
            </p:custDataLst>
          </p:nvPr>
        </p:nvSpPr>
        <p:spPr>
          <a:xfrm>
            <a:off x="8618220" y="6442710"/>
            <a:ext cx="6096000" cy="398780"/>
          </a:xfrm>
          <a:prstGeom prst="rect">
            <a:avLst/>
          </a:prstGeom>
          <a:noFill/>
        </p:spPr>
        <p:txBody>
          <a:bodyPr wrap="square" rtlCol="0" anchor="t">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代码实现</a:t>
            </a:r>
          </a:p>
        </p:txBody>
      </p:sp>
      <p:pic>
        <p:nvPicPr>
          <p:cNvPr id="10" name="图片 9"/>
          <p:cNvPicPr>
            <a:picLocks noChangeAspect="1"/>
          </p:cNvPicPr>
          <p:nvPr>
            <p:custDataLst>
              <p:tags r:id="rId2"/>
            </p:custDataLst>
          </p:nvPr>
        </p:nvPicPr>
        <p:blipFill>
          <a:blip r:embed="rId7"/>
          <a:stretch>
            <a:fillRect/>
          </a:stretch>
        </p:blipFill>
        <p:spPr>
          <a:xfrm>
            <a:off x="6570482" y="1385073"/>
            <a:ext cx="5576571" cy="1078539"/>
          </a:xfrm>
          <a:prstGeom prst="rect">
            <a:avLst/>
          </a:prstGeom>
        </p:spPr>
      </p:pic>
      <p:pic>
        <p:nvPicPr>
          <p:cNvPr id="8" name="图片 7"/>
          <p:cNvPicPr>
            <a:picLocks noChangeAspect="1"/>
          </p:cNvPicPr>
          <p:nvPr>
            <p:custDataLst>
              <p:tags r:id="rId3"/>
            </p:custDataLst>
          </p:nvPr>
        </p:nvPicPr>
        <p:blipFill>
          <a:blip r:embed="rId8"/>
          <a:stretch>
            <a:fillRect/>
          </a:stretch>
        </p:blipFill>
        <p:spPr>
          <a:xfrm>
            <a:off x="6673987" y="2645610"/>
            <a:ext cx="4706884" cy="3985605"/>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Box 30"/>
          <p:cNvSpPr txBox="1"/>
          <p:nvPr/>
        </p:nvSpPr>
        <p:spPr>
          <a:xfrm>
            <a:off x="1201612" y="1484756"/>
            <a:ext cx="2971800" cy="457835"/>
          </a:xfrm>
          <a:prstGeom prst="rect">
            <a:avLst/>
          </a:prstGeom>
          <a:noFill/>
        </p:spPr>
        <p:txBody>
          <a:bodyPr wrap="none" lIns="89067" tIns="44533" rIns="89067" bIns="44533" rtlCol="0">
            <a:spAutoFit/>
          </a:bodyPr>
          <a:lstStyle/>
          <a:p>
            <a:pPr algn="l" defTabSz="1187450" eaLnBrk="1" fontAlgn="auto" hangingPunct="1">
              <a:spcBef>
                <a:spcPts val="0"/>
              </a:spcBef>
              <a:spcAft>
                <a:spcPts val="0"/>
              </a:spcAft>
              <a:defRPr/>
            </a:pPr>
            <a:r>
              <a:rPr lang="zh-CN" altLang="en-US" sz="2400" b="1" kern="0">
                <a:solidFill>
                  <a:schemeClr val="accent3">
                    <a:lumMod val="50000"/>
                  </a:schemeClr>
                </a:solidFill>
                <a:latin typeface="微软雅黑" panose="020B0503020204020204" pitchFamily="34" charset="-122"/>
                <a:ea typeface="微软雅黑" panose="020B0503020204020204" pitchFamily="34" charset="-122"/>
                <a:sym typeface="+mn-ea"/>
              </a:rPr>
              <a:t>消息队列</a:t>
            </a:r>
            <a:r>
              <a:rPr lang="en-US" altLang="zh-CN" sz="2400" b="1" kern="0">
                <a:solidFill>
                  <a:schemeClr val="accent3">
                    <a:lumMod val="50000"/>
                  </a:schemeClr>
                </a:solidFill>
                <a:latin typeface="微软雅黑" panose="020B0503020204020204" pitchFamily="34" charset="-122"/>
                <a:ea typeface="微软雅黑" panose="020B0503020204020204" pitchFamily="34" charset="-122"/>
                <a:sym typeface="+mn-ea"/>
              </a:rPr>
              <a:t>RabbitMQ</a:t>
            </a:r>
            <a:endParaRPr lang="zh-CN" altLang="en-US" sz="2400" b="1" kern="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50" name="TextBox 33"/>
          <p:cNvSpPr txBox="1"/>
          <p:nvPr/>
        </p:nvSpPr>
        <p:spPr>
          <a:xfrm>
            <a:off x="1273373" y="2132404"/>
            <a:ext cx="5431893" cy="334645"/>
          </a:xfrm>
          <a:prstGeom prst="rect">
            <a:avLst/>
          </a:prstGeom>
          <a:noFill/>
        </p:spPr>
        <p:txBody>
          <a:bodyPr wrap="square" lIns="89067" tIns="44533" rIns="89067" bIns="44533" rtlCol="0">
            <a:spAutoFit/>
          </a:bodyPr>
          <a:lstStyle/>
          <a:p>
            <a:r>
              <a:rPr lang="zh-CN" altLang="en-US" sz="1600"/>
              <a:t>为了避免阻塞使用消息队列进行异步通讯。</a:t>
            </a:r>
            <a:endParaRPr lang="zh-CN" altLang="en-US" sz="1600">
              <a:effectLst/>
            </a:endParaRPr>
          </a:p>
        </p:txBody>
      </p:sp>
      <p:grpSp>
        <p:nvGrpSpPr>
          <p:cNvPr id="2" name="组合 1"/>
          <p:cNvGrpSpPr/>
          <p:nvPr/>
        </p:nvGrpSpPr>
        <p:grpSpPr>
          <a:xfrm>
            <a:off x="769787" y="517044"/>
            <a:ext cx="11281536" cy="474586"/>
            <a:chOff x="1114055" y="414052"/>
            <a:chExt cx="10810568" cy="474586"/>
          </a:xfrm>
        </p:grpSpPr>
        <p:sp>
          <p:nvSpPr>
            <p:cNvPr id="3" name="矩形 2"/>
            <p:cNvSpPr/>
            <p:nvPr/>
          </p:nvSpPr>
          <p:spPr>
            <a:xfrm>
              <a:off x="1114055" y="414052"/>
              <a:ext cx="30413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关注模块</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4" name="直接连接符 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图片 4"/>
          <p:cNvPicPr>
            <a:picLocks noChangeAspect="1"/>
          </p:cNvPicPr>
          <p:nvPr/>
        </p:nvPicPr>
        <p:blipFill>
          <a:blip r:embed="rId7"/>
          <a:stretch>
            <a:fillRect/>
          </a:stretch>
        </p:blipFill>
        <p:spPr>
          <a:xfrm>
            <a:off x="736157" y="359167"/>
            <a:ext cx="635547" cy="687525"/>
          </a:xfrm>
          <a:prstGeom prst="rect">
            <a:avLst/>
          </a:prstGeom>
        </p:spPr>
      </p:pic>
      <p:pic>
        <p:nvPicPr>
          <p:cNvPr id="11" name="图片 10"/>
          <p:cNvPicPr>
            <a:picLocks noChangeAspect="1"/>
          </p:cNvPicPr>
          <p:nvPr/>
        </p:nvPicPr>
        <p:blipFill>
          <a:blip r:embed="rId8"/>
          <a:stretch>
            <a:fillRect/>
          </a:stretch>
        </p:blipFill>
        <p:spPr>
          <a:xfrm>
            <a:off x="6769884" y="1893358"/>
            <a:ext cx="3886537" cy="906859"/>
          </a:xfrm>
          <a:prstGeom prst="rect">
            <a:avLst/>
          </a:prstGeom>
        </p:spPr>
      </p:pic>
      <p:pic>
        <p:nvPicPr>
          <p:cNvPr id="15" name="图片 14"/>
          <p:cNvPicPr>
            <a:picLocks noChangeAspect="1"/>
          </p:cNvPicPr>
          <p:nvPr/>
        </p:nvPicPr>
        <p:blipFill>
          <a:blip r:embed="rId9"/>
          <a:stretch>
            <a:fillRect/>
          </a:stretch>
        </p:blipFill>
        <p:spPr>
          <a:xfrm>
            <a:off x="6094686" y="3709606"/>
            <a:ext cx="5734935" cy="2502854"/>
          </a:xfrm>
          <a:prstGeom prst="rect">
            <a:avLst/>
          </a:prstGeom>
        </p:spPr>
      </p:pic>
      <p:sp>
        <p:nvSpPr>
          <p:cNvPr id="6" name="文本框 5"/>
          <p:cNvSpPr txBox="1"/>
          <p:nvPr>
            <p:custDataLst>
              <p:tags r:id="rId1"/>
            </p:custDataLst>
          </p:nvPr>
        </p:nvSpPr>
        <p:spPr>
          <a:xfrm>
            <a:off x="1849755" y="6308725"/>
            <a:ext cx="6096000" cy="398780"/>
          </a:xfrm>
          <a:prstGeom prst="rect">
            <a:avLst/>
          </a:prstGeom>
          <a:noFill/>
        </p:spPr>
        <p:txBody>
          <a:bodyPr wrap="square" rtlCol="0" anchor="t">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代码实现</a:t>
            </a:r>
          </a:p>
        </p:txBody>
      </p:sp>
      <p:sp>
        <p:nvSpPr>
          <p:cNvPr id="7" name="文本框 6"/>
          <p:cNvSpPr txBox="1"/>
          <p:nvPr>
            <p:custDataLst>
              <p:tags r:id="rId2"/>
            </p:custDataLst>
          </p:nvPr>
        </p:nvSpPr>
        <p:spPr>
          <a:xfrm>
            <a:off x="7826375" y="6309360"/>
            <a:ext cx="6096000" cy="398780"/>
          </a:xfrm>
          <a:prstGeom prst="rect">
            <a:avLst/>
          </a:prstGeom>
          <a:noFill/>
        </p:spPr>
        <p:txBody>
          <a:bodyPr wrap="square" rtlCol="0" anchor="t">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实现流程</a:t>
            </a:r>
          </a:p>
        </p:txBody>
      </p:sp>
      <p:sp>
        <p:nvSpPr>
          <p:cNvPr id="8" name="文本框 7"/>
          <p:cNvSpPr txBox="1"/>
          <p:nvPr>
            <p:custDataLst>
              <p:tags r:id="rId3"/>
            </p:custDataLst>
          </p:nvPr>
        </p:nvSpPr>
        <p:spPr>
          <a:xfrm>
            <a:off x="7753985" y="2800350"/>
            <a:ext cx="6096000" cy="398780"/>
          </a:xfrm>
          <a:prstGeom prst="rect">
            <a:avLst/>
          </a:prstGeom>
          <a:noFill/>
        </p:spPr>
        <p:txBody>
          <a:bodyPr wrap="square" rtlCol="0" anchor="t">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生产消费模式</a:t>
            </a:r>
          </a:p>
        </p:txBody>
      </p:sp>
      <p:pic>
        <p:nvPicPr>
          <p:cNvPr id="10" name="图片 9"/>
          <p:cNvPicPr>
            <a:picLocks noChangeAspect="1"/>
          </p:cNvPicPr>
          <p:nvPr>
            <p:custDataLst>
              <p:tags r:id="rId4"/>
            </p:custDataLst>
          </p:nvPr>
        </p:nvPicPr>
        <p:blipFill>
          <a:blip r:embed="rId10"/>
          <a:stretch>
            <a:fillRect/>
          </a:stretch>
        </p:blipFill>
        <p:spPr>
          <a:xfrm>
            <a:off x="769224" y="3429000"/>
            <a:ext cx="5066897" cy="266252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A3D0"/>
        </a:solidFill>
        <a:effectLst/>
      </p:bgPr>
    </p:bg>
    <p:spTree>
      <p:nvGrpSpPr>
        <p:cNvPr id="1" name=""/>
        <p:cNvGrpSpPr/>
        <p:nvPr/>
      </p:nvGrpSpPr>
      <p:grpSpPr>
        <a:xfrm>
          <a:off x="0" y="0"/>
          <a:ext cx="0" cy="0"/>
          <a:chOff x="0" y="0"/>
          <a:chExt cx="0" cy="0"/>
        </a:xfrm>
      </p:grpSpPr>
      <p:sp>
        <p:nvSpPr>
          <p:cNvPr id="2" name="圆角矩形 1"/>
          <p:cNvSpPr/>
          <p:nvPr/>
        </p:nvSpPr>
        <p:spPr>
          <a:xfrm>
            <a:off x="5265017" y="2621579"/>
            <a:ext cx="4897858" cy="63318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服务性能</a:t>
            </a:r>
          </a:p>
        </p:txBody>
      </p:sp>
      <p:sp>
        <p:nvSpPr>
          <p:cNvPr id="3" name="矩形 2"/>
          <p:cNvSpPr/>
          <p:nvPr/>
        </p:nvSpPr>
        <p:spPr>
          <a:xfrm>
            <a:off x="3451608" y="2509250"/>
            <a:ext cx="1587294" cy="1446871"/>
          </a:xfrm>
          <a:prstGeom prst="rect">
            <a:avLst/>
          </a:prstGeom>
        </p:spPr>
        <p:txBody>
          <a:bodyPr wrap="none">
            <a:spAutoFit/>
          </a:bodyPr>
          <a:lstStyle/>
          <a:p>
            <a:pPr algn="ctr"/>
            <a:r>
              <a:rPr lang="en-US" altLang="zh-CN" sz="8800">
                <a:ln w="6350">
                  <a:solidFill>
                    <a:srgbClr val="EFF6FC"/>
                  </a:solidFill>
                </a:ln>
                <a:solidFill>
                  <a:srgbClr val="F8F8F8"/>
                </a:solidFill>
                <a:latin typeface="Impact" panose="020B0806030902050204" pitchFamily="34" charset="0"/>
                <a:ea typeface="微软雅黑" panose="020B0503020204020204" pitchFamily="34" charset="-122"/>
              </a:rPr>
              <a:t>0 3</a:t>
            </a:r>
            <a:endParaRPr lang="zh-CN" altLang="en-US" sz="8800">
              <a:ln w="6350">
                <a:solidFill>
                  <a:srgbClr val="EFF6FC"/>
                </a:solidFill>
              </a:ln>
              <a:solidFill>
                <a:srgbClr val="F8F8F8"/>
              </a:solidFill>
              <a:latin typeface="Impact" panose="020B0806030902050204" pitchFamily="34" charset="0"/>
              <a:ea typeface="微软雅黑" panose="020B0503020204020204" pitchFamily="34" charset="-122"/>
            </a:endParaRPr>
          </a:p>
        </p:txBody>
      </p:sp>
      <p:sp>
        <p:nvSpPr>
          <p:cNvPr id="4" name="矩形 3"/>
          <p:cNvSpPr/>
          <p:nvPr/>
        </p:nvSpPr>
        <p:spPr>
          <a:xfrm>
            <a:off x="5265016" y="3466078"/>
            <a:ext cx="3024604" cy="638810"/>
          </a:xfrm>
          <a:prstGeom prst="rect">
            <a:avLst/>
          </a:prstGeom>
        </p:spPr>
        <p:txBody>
          <a:bodyPr wrap="square">
            <a:spAutoFit/>
          </a:bodyPr>
          <a:lstStyle/>
          <a:p>
            <a:pPr>
              <a:lnSpc>
                <a:spcPts val="2135"/>
              </a:lnSpc>
              <a:buClr>
                <a:schemeClr val="bg1">
                  <a:lumMod val="85000"/>
                </a:schemeClr>
              </a:buClr>
            </a:pPr>
            <a:r>
              <a:rPr lang="zh-CN" altLang="en-US" sz="1335">
                <a:solidFill>
                  <a:srgbClr val="F8F8F8"/>
                </a:solidFill>
                <a:latin typeface="微软雅黑" panose="020B0503020204020204" pitchFamily="34" charset="-122"/>
                <a:ea typeface="微软雅黑" panose="020B0503020204020204" pitchFamily="34" charset="-122"/>
              </a:rPr>
              <a:t>性能指标  </a:t>
            </a:r>
            <a:endParaRPr lang="en-US" altLang="zh-CN" sz="1335">
              <a:solidFill>
                <a:srgbClr val="F8F8F8"/>
              </a:solidFill>
              <a:latin typeface="微软雅黑" panose="020B0503020204020204" pitchFamily="34" charset="-122"/>
              <a:ea typeface="微软雅黑" panose="020B0503020204020204" pitchFamily="34" charset="-122"/>
            </a:endParaRPr>
          </a:p>
          <a:p>
            <a:pPr>
              <a:lnSpc>
                <a:spcPts val="2135"/>
              </a:lnSpc>
              <a:buClr>
                <a:schemeClr val="bg1">
                  <a:lumMod val="85000"/>
                </a:schemeClr>
              </a:buClr>
            </a:pPr>
            <a:r>
              <a:rPr lang="zh-CN" altLang="en-US" sz="1335">
                <a:solidFill>
                  <a:srgbClr val="F8F8F8"/>
                </a:solidFill>
                <a:latin typeface="微软雅黑" panose="020B0503020204020204" pitchFamily="34" charset="-122"/>
                <a:ea typeface="微软雅黑" panose="020B0503020204020204" pitchFamily="34" charset="-122"/>
              </a:rPr>
              <a:t>数据库索引优化   </a:t>
            </a:r>
            <a:endParaRPr lang="en-US" altLang="zh-CN" sz="1335">
              <a:solidFill>
                <a:srgbClr val="F8F8F8"/>
              </a:solidFill>
              <a:latin typeface="微软雅黑" panose="020B0503020204020204" pitchFamily="34" charset="-122"/>
              <a:ea typeface="微软雅黑" panose="020B0503020204020204" pitchFamily="34" charset="-122"/>
            </a:endParaRPr>
          </a:p>
        </p:txBody>
      </p:sp>
      <p:sp>
        <p:nvSpPr>
          <p:cNvPr id="5" name="矩形 4"/>
          <p:cNvSpPr/>
          <p:nvPr/>
        </p:nvSpPr>
        <p:spPr>
          <a:xfrm>
            <a:off x="3337769" y="3757774"/>
            <a:ext cx="1800209" cy="379656"/>
          </a:xfrm>
          <a:prstGeom prst="rect">
            <a:avLst/>
          </a:prstGeom>
        </p:spPr>
        <p:txBody>
          <a:bodyPr wrap="square">
            <a:spAutoFit/>
          </a:bodyPr>
          <a:lstStyle/>
          <a:p>
            <a:pPr algn="ctr"/>
            <a:r>
              <a:rPr lang="en-US" altLang="zh-CN" sz="1865">
                <a:solidFill>
                  <a:srgbClr val="F8F8F8"/>
                </a:solidFill>
                <a:latin typeface="微软雅黑" panose="020B0503020204020204" pitchFamily="34" charset="-122"/>
                <a:ea typeface="微软雅黑" panose="020B0503020204020204" pitchFamily="34" charset="-122"/>
              </a:rPr>
              <a:t>PART THREE</a:t>
            </a:r>
            <a:endParaRPr lang="zh-CN" altLang="en-US" sz="935">
              <a:solidFill>
                <a:srgbClr val="F8F8F8"/>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5234018" y="3284984"/>
            <a:ext cx="6962745" cy="0"/>
          </a:xfrm>
          <a:prstGeom prst="line">
            <a:avLst/>
          </a:prstGeom>
          <a:solidFill>
            <a:schemeClr val="accent1"/>
          </a:solidFill>
          <a:ln w="9525" cap="flat" cmpd="sng" algn="ctr">
            <a:solidFill>
              <a:srgbClr val="F8F8F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716930" y="5335883"/>
            <a:ext cx="868680" cy="368300"/>
          </a:xfrm>
          <a:prstGeom prst="rect">
            <a:avLst/>
          </a:prstGeom>
        </p:spPr>
        <p:txBody>
          <a:bodyPr wrap="none">
            <a:spAutoFit/>
          </a:bodyPr>
          <a:lstStyle/>
          <a:p>
            <a:pPr algn="l"/>
            <a:r>
              <a:rPr lang="zh-CN" altLang="en-US" dirty="0">
                <a:solidFill>
                  <a:srgbClr val="00B0F0"/>
                </a:solidFill>
                <a:latin typeface="微软雅黑" panose="020B0503020204020204" pitchFamily="34" charset="-122"/>
                <a:ea typeface="微软雅黑" panose="020B0503020204020204" pitchFamily="34" charset="-122"/>
              </a:rPr>
              <a:t>并发数</a:t>
            </a:r>
          </a:p>
        </p:txBody>
      </p:sp>
      <p:grpSp>
        <p:nvGrpSpPr>
          <p:cNvPr id="61" name="组合 60"/>
          <p:cNvGrpSpPr/>
          <p:nvPr/>
        </p:nvGrpSpPr>
        <p:grpSpPr>
          <a:xfrm>
            <a:off x="49625" y="476131"/>
            <a:ext cx="11548237" cy="455536"/>
            <a:chOff x="858487" y="433102"/>
            <a:chExt cx="11066136" cy="455536"/>
          </a:xfrm>
        </p:grpSpPr>
        <p:sp>
          <p:nvSpPr>
            <p:cNvPr id="62" name="矩形 61"/>
            <p:cNvSpPr/>
            <p:nvPr/>
          </p:nvSpPr>
          <p:spPr>
            <a:xfrm>
              <a:off x="858487" y="433102"/>
              <a:ext cx="3337925" cy="414623"/>
            </a:xfrm>
            <a:prstGeom prst="rect">
              <a:avLst/>
            </a:prstGeom>
            <a:noFill/>
            <a:ln w="6350" cap="flat">
              <a:noFill/>
              <a:prstDash val="solid"/>
              <a:miter lim="800000"/>
            </a:ln>
          </p:spPr>
          <p:txBody>
            <a:bodyPr vert="horz" wrap="square" lIns="121958" tIns="60979" rIns="121958" bIns="60979"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w="6350">
                    <a:noFill/>
                  </a:ln>
                  <a:solidFill>
                    <a:srgbClr val="4D4D4D">
                      <a:lumMod val="75000"/>
                    </a:srgbClr>
                  </a:solidFill>
                  <a:effectLst/>
                  <a:uLnTx/>
                  <a:uFillTx/>
                  <a:latin typeface="Impact" panose="020B0806030902050204" pitchFamily="34" charset="0"/>
                  <a:ea typeface="微软雅黑" panose="020B0503020204020204" pitchFamily="34" charset="-122"/>
                  <a:cs typeface="+mn-cs"/>
                </a:rPr>
                <a:t>性能指标</a:t>
              </a:r>
            </a:p>
          </p:txBody>
        </p:sp>
        <p:cxnSp>
          <p:nvCxnSpPr>
            <p:cNvPr id="63" name="直接连接符 62"/>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4" name="图片 63"/>
          <p:cNvPicPr>
            <a:picLocks noChangeAspect="1"/>
          </p:cNvPicPr>
          <p:nvPr/>
        </p:nvPicPr>
        <p:blipFill>
          <a:blip r:embed="rId9"/>
          <a:stretch>
            <a:fillRect/>
          </a:stretch>
        </p:blipFill>
        <p:spPr>
          <a:xfrm>
            <a:off x="205828" y="293550"/>
            <a:ext cx="635547" cy="687525"/>
          </a:xfrm>
          <a:prstGeom prst="rect">
            <a:avLst/>
          </a:prstGeom>
        </p:spPr>
      </p:pic>
      <p:sp>
        <p:nvSpPr>
          <p:cNvPr id="21" name="矩形 20"/>
          <p:cNvSpPr/>
          <p:nvPr/>
        </p:nvSpPr>
        <p:spPr>
          <a:xfrm>
            <a:off x="719847" y="1493212"/>
            <a:ext cx="1097280" cy="368300"/>
          </a:xfrm>
          <a:prstGeom prst="rect">
            <a:avLst/>
          </a:prstGeom>
        </p:spPr>
        <p:txBody>
          <a:bodyPr wrap="none">
            <a:spAutoFit/>
          </a:bodyPr>
          <a:lstStyle/>
          <a:p>
            <a:pPr algn="l"/>
            <a:r>
              <a:rPr lang="zh-CN" altLang="en-US" b="1">
                <a:solidFill>
                  <a:srgbClr val="FF0000"/>
                </a:solidFill>
                <a:latin typeface="微软雅黑" panose="020B0503020204020204" pitchFamily="34" charset="-122"/>
                <a:ea typeface="微软雅黑" panose="020B0503020204020204" pitchFamily="34" charset="-122"/>
              </a:rPr>
              <a:t>响应时间</a:t>
            </a:r>
          </a:p>
        </p:txBody>
      </p:sp>
      <p:sp>
        <p:nvSpPr>
          <p:cNvPr id="26" name="矩形 25"/>
          <p:cNvSpPr>
            <a:spLocks noChangeArrowheads="1"/>
          </p:cNvSpPr>
          <p:nvPr/>
        </p:nvSpPr>
        <p:spPr bwMode="auto">
          <a:xfrm>
            <a:off x="1115052" y="2053377"/>
            <a:ext cx="4968552" cy="61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8706" tIns="59351" rIns="118706" bIns="59351">
            <a:spAutoFit/>
          </a:bodyPr>
          <a:lstStyle>
            <a:lvl1pPr defTabSz="913130">
              <a:defRPr>
                <a:solidFill>
                  <a:schemeClr val="tx1"/>
                </a:solidFill>
                <a:latin typeface="Calibri" panose="020F0502020204030204" pitchFamily="34" charset="0"/>
                <a:ea typeface="宋体" panose="02010600030101010101" pitchFamily="2" charset="-122"/>
              </a:defRPr>
            </a:lvl1pPr>
            <a:lvl2pPr defTabSz="913130">
              <a:defRPr>
                <a:solidFill>
                  <a:schemeClr val="tx1"/>
                </a:solidFill>
                <a:latin typeface="Calibri" panose="020F0502020204030204" pitchFamily="34" charset="0"/>
                <a:ea typeface="宋体" panose="02010600030101010101" pitchFamily="2" charset="-122"/>
              </a:defRPr>
            </a:lvl2pPr>
            <a:lvl3pPr defTabSz="913130">
              <a:defRPr>
                <a:solidFill>
                  <a:schemeClr val="tx1"/>
                </a:solidFill>
                <a:latin typeface="Calibri" panose="020F0502020204030204" pitchFamily="34" charset="0"/>
                <a:ea typeface="宋体" panose="02010600030101010101" pitchFamily="2" charset="-122"/>
              </a:defRPr>
            </a:lvl3pPr>
            <a:lvl4pPr defTabSz="913130">
              <a:defRPr>
                <a:solidFill>
                  <a:schemeClr val="tx1"/>
                </a:solidFill>
                <a:latin typeface="Calibri" panose="020F0502020204030204" pitchFamily="34" charset="0"/>
                <a:ea typeface="宋体" panose="02010600030101010101" pitchFamily="2" charset="-122"/>
              </a:defRPr>
            </a:lvl4pPr>
            <a:lvl5pPr defTabSz="913130">
              <a:defRPr>
                <a:solidFill>
                  <a:schemeClr val="tx1"/>
                </a:solidFill>
                <a:latin typeface="Calibri" panose="020F0502020204030204" pitchFamily="34" charset="0"/>
                <a:ea typeface="宋体" panose="02010600030101010101" pitchFamily="2" charset="-122"/>
              </a:defRPr>
            </a:lvl5pPr>
            <a:lvl6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600" dirty="0">
                <a:solidFill>
                  <a:srgbClr val="595959"/>
                </a:solidFill>
                <a:latin typeface="微软雅黑" panose="020B0503020204020204" pitchFamily="34" charset="-122"/>
                <a:ea typeface="微软雅黑" panose="020B0503020204020204" pitchFamily="34" charset="-122"/>
              </a:rPr>
              <a:t>用户从软件客户端发出请求到用户接收到返回数据的整个过程所需要的时间</a:t>
            </a:r>
          </a:p>
        </p:txBody>
      </p:sp>
      <p:sp>
        <p:nvSpPr>
          <p:cNvPr id="3" name="矩形 2"/>
          <p:cNvSpPr/>
          <p:nvPr>
            <p:custDataLst>
              <p:tags r:id="rId2"/>
            </p:custDataLst>
          </p:nvPr>
        </p:nvSpPr>
        <p:spPr>
          <a:xfrm>
            <a:off x="697658" y="3064538"/>
            <a:ext cx="868680" cy="368300"/>
          </a:xfrm>
          <a:prstGeom prst="rect">
            <a:avLst/>
          </a:prstGeom>
        </p:spPr>
        <p:txBody>
          <a:bodyPr wrap="none">
            <a:spAutoFit/>
          </a:bodyPr>
          <a:lstStyle/>
          <a:p>
            <a:pPr algn="l"/>
            <a:r>
              <a:rPr lang="zh-CN" altLang="en-US" b="1" dirty="0">
                <a:solidFill>
                  <a:srgbClr val="FF0000"/>
                </a:solidFill>
                <a:latin typeface="微软雅黑" panose="020B0503020204020204" pitchFamily="34" charset="-122"/>
                <a:ea typeface="微软雅黑" panose="020B0503020204020204" pitchFamily="34" charset="-122"/>
              </a:rPr>
              <a:t>吞吐量</a:t>
            </a:r>
          </a:p>
        </p:txBody>
      </p:sp>
      <p:sp>
        <p:nvSpPr>
          <p:cNvPr id="4" name="矩形 3"/>
          <p:cNvSpPr/>
          <p:nvPr>
            <p:custDataLst>
              <p:tags r:id="rId3"/>
            </p:custDataLst>
          </p:nvPr>
        </p:nvSpPr>
        <p:spPr>
          <a:xfrm>
            <a:off x="719883" y="4339405"/>
            <a:ext cx="1325880" cy="368300"/>
          </a:xfrm>
          <a:prstGeom prst="rect">
            <a:avLst/>
          </a:prstGeom>
        </p:spPr>
        <p:txBody>
          <a:bodyPr wrap="none">
            <a:spAutoFit/>
          </a:bodyPr>
          <a:lstStyle/>
          <a:p>
            <a:pPr algn="l"/>
            <a:r>
              <a:rPr lang="zh-CN" altLang="en-US" dirty="0">
                <a:solidFill>
                  <a:srgbClr val="00B0F0"/>
                </a:solidFill>
                <a:latin typeface="微软雅黑" panose="020B0503020204020204" pitchFamily="34" charset="-122"/>
                <a:ea typeface="微软雅黑" panose="020B0503020204020204" pitchFamily="34" charset="-122"/>
              </a:rPr>
              <a:t>资源使用率</a:t>
            </a:r>
          </a:p>
        </p:txBody>
      </p:sp>
      <p:sp>
        <p:nvSpPr>
          <p:cNvPr id="8" name="矩形 7"/>
          <p:cNvSpPr>
            <a:spLocks noChangeArrowheads="1"/>
          </p:cNvSpPr>
          <p:nvPr>
            <p:custDataLst>
              <p:tags r:id="rId4"/>
            </p:custDataLst>
          </p:nvPr>
        </p:nvSpPr>
        <p:spPr bwMode="auto">
          <a:xfrm>
            <a:off x="1129829" y="4788460"/>
            <a:ext cx="4968552" cy="3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8706" tIns="59351" rIns="118706" bIns="59351">
            <a:spAutoFit/>
          </a:bodyPr>
          <a:lstStyle>
            <a:lvl1pPr defTabSz="913130">
              <a:defRPr>
                <a:solidFill>
                  <a:schemeClr val="tx1"/>
                </a:solidFill>
                <a:latin typeface="Calibri" panose="020F0502020204030204" pitchFamily="34" charset="0"/>
                <a:ea typeface="宋体" panose="02010600030101010101" pitchFamily="2" charset="-122"/>
              </a:defRPr>
            </a:lvl1pPr>
            <a:lvl2pPr defTabSz="913130">
              <a:defRPr>
                <a:solidFill>
                  <a:schemeClr val="tx1"/>
                </a:solidFill>
                <a:latin typeface="Calibri" panose="020F0502020204030204" pitchFamily="34" charset="0"/>
                <a:ea typeface="宋体" panose="02010600030101010101" pitchFamily="2" charset="-122"/>
              </a:defRPr>
            </a:lvl2pPr>
            <a:lvl3pPr defTabSz="913130">
              <a:defRPr>
                <a:solidFill>
                  <a:schemeClr val="tx1"/>
                </a:solidFill>
                <a:latin typeface="Calibri" panose="020F0502020204030204" pitchFamily="34" charset="0"/>
                <a:ea typeface="宋体" panose="02010600030101010101" pitchFamily="2" charset="-122"/>
              </a:defRPr>
            </a:lvl3pPr>
            <a:lvl4pPr defTabSz="913130">
              <a:defRPr>
                <a:solidFill>
                  <a:schemeClr val="tx1"/>
                </a:solidFill>
                <a:latin typeface="Calibri" panose="020F0502020204030204" pitchFamily="34" charset="0"/>
                <a:ea typeface="宋体" panose="02010600030101010101" pitchFamily="2" charset="-122"/>
              </a:defRPr>
            </a:lvl4pPr>
            <a:lvl5pPr defTabSz="913130">
              <a:defRPr>
                <a:solidFill>
                  <a:schemeClr val="tx1"/>
                </a:solidFill>
                <a:latin typeface="Calibri" panose="020F0502020204030204" pitchFamily="34" charset="0"/>
                <a:ea typeface="宋体" panose="02010600030101010101" pitchFamily="2" charset="-122"/>
              </a:defRPr>
            </a:lvl5pPr>
            <a:lvl6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600" dirty="0">
                <a:solidFill>
                  <a:srgbClr val="595959"/>
                </a:solidFill>
                <a:latin typeface="微软雅黑" panose="020B0503020204020204" pitchFamily="34" charset="-122"/>
                <a:ea typeface="微软雅黑" panose="020B0503020204020204" pitchFamily="34" charset="-122"/>
              </a:rPr>
              <a:t>包括cpu占用率、磁盘I/O、网络I/O</a:t>
            </a:r>
          </a:p>
        </p:txBody>
      </p:sp>
      <p:sp>
        <p:nvSpPr>
          <p:cNvPr id="9" name="矩形 8"/>
          <p:cNvSpPr>
            <a:spLocks noChangeArrowheads="1"/>
          </p:cNvSpPr>
          <p:nvPr>
            <p:custDataLst>
              <p:tags r:id="rId5"/>
            </p:custDataLst>
          </p:nvPr>
        </p:nvSpPr>
        <p:spPr bwMode="auto">
          <a:xfrm>
            <a:off x="1115052" y="5857694"/>
            <a:ext cx="4968552" cy="3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8706" tIns="59351" rIns="118706" bIns="59351">
            <a:spAutoFit/>
          </a:bodyPr>
          <a:lstStyle>
            <a:lvl1pPr defTabSz="913130">
              <a:defRPr>
                <a:solidFill>
                  <a:schemeClr val="tx1"/>
                </a:solidFill>
                <a:latin typeface="Calibri" panose="020F0502020204030204" pitchFamily="34" charset="0"/>
                <a:ea typeface="宋体" panose="02010600030101010101" pitchFamily="2" charset="-122"/>
              </a:defRPr>
            </a:lvl1pPr>
            <a:lvl2pPr defTabSz="913130">
              <a:defRPr>
                <a:solidFill>
                  <a:schemeClr val="tx1"/>
                </a:solidFill>
                <a:latin typeface="Calibri" panose="020F0502020204030204" pitchFamily="34" charset="0"/>
                <a:ea typeface="宋体" panose="02010600030101010101" pitchFamily="2" charset="-122"/>
              </a:defRPr>
            </a:lvl2pPr>
            <a:lvl3pPr defTabSz="913130">
              <a:defRPr>
                <a:solidFill>
                  <a:schemeClr val="tx1"/>
                </a:solidFill>
                <a:latin typeface="Calibri" panose="020F0502020204030204" pitchFamily="34" charset="0"/>
                <a:ea typeface="宋体" panose="02010600030101010101" pitchFamily="2" charset="-122"/>
              </a:defRPr>
            </a:lvl3pPr>
            <a:lvl4pPr defTabSz="913130">
              <a:defRPr>
                <a:solidFill>
                  <a:schemeClr val="tx1"/>
                </a:solidFill>
                <a:latin typeface="Calibri" panose="020F0502020204030204" pitchFamily="34" charset="0"/>
                <a:ea typeface="宋体" panose="02010600030101010101" pitchFamily="2" charset="-122"/>
              </a:defRPr>
            </a:lvl4pPr>
            <a:lvl5pPr defTabSz="913130">
              <a:defRPr>
                <a:solidFill>
                  <a:schemeClr val="tx1"/>
                </a:solidFill>
                <a:latin typeface="Calibri" panose="020F0502020204030204" pitchFamily="34" charset="0"/>
                <a:ea typeface="宋体" panose="02010600030101010101" pitchFamily="2" charset="-122"/>
              </a:defRPr>
            </a:lvl5pPr>
            <a:lvl6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600" dirty="0">
                <a:solidFill>
                  <a:srgbClr val="595959"/>
                </a:solidFill>
                <a:latin typeface="微软雅黑" panose="020B0503020204020204" pitchFamily="34" charset="-122"/>
                <a:ea typeface="微软雅黑" panose="020B0503020204020204" pitchFamily="34" charset="-122"/>
              </a:rPr>
              <a:t>反映软件系统的并发处理能力</a:t>
            </a:r>
          </a:p>
        </p:txBody>
      </p:sp>
      <p:sp>
        <p:nvSpPr>
          <p:cNvPr id="10" name="矩形 9"/>
          <p:cNvSpPr>
            <a:spLocks noChangeArrowheads="1"/>
          </p:cNvSpPr>
          <p:nvPr>
            <p:custDataLst>
              <p:tags r:id="rId6"/>
            </p:custDataLst>
          </p:nvPr>
        </p:nvSpPr>
        <p:spPr bwMode="auto">
          <a:xfrm>
            <a:off x="1131962" y="3590794"/>
            <a:ext cx="4968552" cy="3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8706" tIns="59351" rIns="118706" bIns="59351">
            <a:spAutoFit/>
          </a:bodyPr>
          <a:lstStyle>
            <a:lvl1pPr defTabSz="913130">
              <a:defRPr>
                <a:solidFill>
                  <a:schemeClr val="tx1"/>
                </a:solidFill>
                <a:latin typeface="Calibri" panose="020F0502020204030204" pitchFamily="34" charset="0"/>
                <a:ea typeface="宋体" panose="02010600030101010101" pitchFamily="2" charset="-122"/>
              </a:defRPr>
            </a:lvl1pPr>
            <a:lvl2pPr defTabSz="913130">
              <a:defRPr>
                <a:solidFill>
                  <a:schemeClr val="tx1"/>
                </a:solidFill>
                <a:latin typeface="Calibri" panose="020F0502020204030204" pitchFamily="34" charset="0"/>
                <a:ea typeface="宋体" panose="02010600030101010101" pitchFamily="2" charset="-122"/>
              </a:defRPr>
            </a:lvl2pPr>
            <a:lvl3pPr defTabSz="913130">
              <a:defRPr>
                <a:solidFill>
                  <a:schemeClr val="tx1"/>
                </a:solidFill>
                <a:latin typeface="Calibri" panose="020F0502020204030204" pitchFamily="34" charset="0"/>
                <a:ea typeface="宋体" panose="02010600030101010101" pitchFamily="2" charset="-122"/>
              </a:defRPr>
            </a:lvl3pPr>
            <a:lvl4pPr defTabSz="913130">
              <a:defRPr>
                <a:solidFill>
                  <a:schemeClr val="tx1"/>
                </a:solidFill>
                <a:latin typeface="Calibri" panose="020F0502020204030204" pitchFamily="34" charset="0"/>
                <a:ea typeface="宋体" panose="02010600030101010101" pitchFamily="2" charset="-122"/>
              </a:defRPr>
            </a:lvl4pPr>
            <a:lvl5pPr defTabSz="913130">
              <a:defRPr>
                <a:solidFill>
                  <a:schemeClr val="tx1"/>
                </a:solidFill>
                <a:latin typeface="Calibri" panose="020F0502020204030204" pitchFamily="34" charset="0"/>
                <a:ea typeface="宋体" panose="02010600030101010101" pitchFamily="2" charset="-122"/>
              </a:defRPr>
            </a:lvl5pPr>
            <a:lvl6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600" dirty="0">
                <a:solidFill>
                  <a:srgbClr val="595959"/>
                </a:solidFill>
                <a:latin typeface="微软雅黑" panose="020B0503020204020204" pitchFamily="34" charset="-122"/>
                <a:ea typeface="微软雅黑" panose="020B0503020204020204" pitchFamily="34" charset="-122"/>
              </a:rPr>
              <a:t>系统在单位时间内处理的请求数量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598900" y="457081"/>
            <a:ext cx="10998962" cy="474586"/>
            <a:chOff x="1384832" y="414052"/>
            <a:chExt cx="10539791" cy="474586"/>
          </a:xfrm>
        </p:grpSpPr>
        <p:sp>
          <p:nvSpPr>
            <p:cNvPr id="62" name="矩形 61"/>
            <p:cNvSpPr/>
            <p:nvPr/>
          </p:nvSpPr>
          <p:spPr>
            <a:xfrm>
              <a:off x="1384832" y="414052"/>
              <a:ext cx="3337925" cy="414623"/>
            </a:xfrm>
            <a:prstGeom prst="rect">
              <a:avLst/>
            </a:prstGeom>
            <a:noFill/>
            <a:ln w="6350" cap="flat">
              <a:noFill/>
              <a:prstDash val="solid"/>
              <a:miter lim="800000"/>
            </a:ln>
          </p:spPr>
          <p:txBody>
            <a:bodyPr vert="horz" wrap="square" lIns="121958" tIns="60979" rIns="121958" bIns="60979"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w="6350">
                    <a:noFill/>
                  </a:ln>
                  <a:solidFill>
                    <a:srgbClr val="4D4D4D">
                      <a:lumMod val="75000"/>
                    </a:srgbClr>
                  </a:solidFill>
                  <a:effectLst/>
                  <a:uLnTx/>
                  <a:uFillTx/>
                  <a:latin typeface="Impact" panose="020B0806030902050204" pitchFamily="34" charset="0"/>
                  <a:ea typeface="微软雅黑" panose="020B0503020204020204" pitchFamily="34" charset="-122"/>
                  <a:cs typeface="+mn-cs"/>
                </a:rPr>
                <a:t>数据库索引优化</a:t>
              </a:r>
              <a:endParaRPr kumimoji="0" lang="en-US" altLang="zh-CN" sz="2800" b="1" i="0" u="none" strike="noStrike" kern="1200" cap="none" spc="0" normalizeH="0" baseline="0" noProof="0">
                <a:ln w="6350">
                  <a:noFill/>
                </a:ln>
                <a:solidFill>
                  <a:srgbClr val="4D4D4D">
                    <a:lumMod val="75000"/>
                  </a:srgbClr>
                </a:solidFill>
                <a:effectLst/>
                <a:uLnTx/>
                <a:uFillTx/>
                <a:latin typeface="Impact" panose="020B0806030902050204" pitchFamily="34" charset="0"/>
                <a:ea typeface="微软雅黑" panose="020B0503020204020204" pitchFamily="34" charset="-122"/>
                <a:cs typeface="+mn-cs"/>
              </a:endParaRPr>
            </a:p>
          </p:txBody>
        </p:sp>
        <p:cxnSp>
          <p:nvCxnSpPr>
            <p:cNvPr id="63" name="直接连接符 62"/>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4" name="图片 63"/>
          <p:cNvPicPr>
            <a:picLocks noChangeAspect="1"/>
          </p:cNvPicPr>
          <p:nvPr/>
        </p:nvPicPr>
        <p:blipFill>
          <a:blip r:embed="rId5"/>
          <a:stretch>
            <a:fillRect/>
          </a:stretch>
        </p:blipFill>
        <p:spPr>
          <a:xfrm>
            <a:off x="205828" y="293550"/>
            <a:ext cx="635547" cy="687525"/>
          </a:xfrm>
          <a:prstGeom prst="rect">
            <a:avLst/>
          </a:prstGeom>
        </p:spPr>
      </p:pic>
      <p:pic>
        <p:nvPicPr>
          <p:cNvPr id="16" name="内容占位符 1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284640" y="4488642"/>
            <a:ext cx="9926309" cy="661754"/>
          </a:xfr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4640" y="5372854"/>
            <a:ext cx="9926309" cy="652093"/>
          </a:xfrm>
          <a:prstGeom prst="rect">
            <a:avLst/>
          </a:prstGeom>
        </p:spPr>
      </p:pic>
      <p:pic>
        <p:nvPicPr>
          <p:cNvPr id="19" name="图片 18"/>
          <p:cNvPicPr>
            <a:picLocks noChangeAspect="1"/>
          </p:cNvPicPr>
          <p:nvPr/>
        </p:nvPicPr>
        <p:blipFill>
          <a:blip r:embed="rId8"/>
          <a:stretch>
            <a:fillRect/>
          </a:stretch>
        </p:blipFill>
        <p:spPr>
          <a:xfrm>
            <a:off x="6752434" y="2312807"/>
            <a:ext cx="3429861" cy="504101"/>
          </a:xfrm>
          <a:prstGeom prst="rect">
            <a:avLst/>
          </a:prstGeom>
        </p:spPr>
      </p:pic>
      <p:pic>
        <p:nvPicPr>
          <p:cNvPr id="20" name="图片 19"/>
          <p:cNvPicPr>
            <a:picLocks noChangeAspect="1"/>
          </p:cNvPicPr>
          <p:nvPr/>
        </p:nvPicPr>
        <p:blipFill>
          <a:blip r:embed="rId9"/>
          <a:stretch>
            <a:fillRect/>
          </a:stretch>
        </p:blipFill>
        <p:spPr>
          <a:xfrm>
            <a:off x="4343044" y="1696168"/>
            <a:ext cx="7853719" cy="314554"/>
          </a:xfrm>
          <a:prstGeom prst="rect">
            <a:avLst/>
          </a:prstGeom>
        </p:spPr>
      </p:pic>
      <p:sp>
        <p:nvSpPr>
          <p:cNvPr id="21" name="矩形 20"/>
          <p:cNvSpPr/>
          <p:nvPr/>
        </p:nvSpPr>
        <p:spPr>
          <a:xfrm>
            <a:off x="848752" y="3428692"/>
            <a:ext cx="1097280" cy="368300"/>
          </a:xfrm>
          <a:prstGeom prst="rect">
            <a:avLst/>
          </a:prstGeom>
        </p:spPr>
        <p:txBody>
          <a:bodyPr wrap="none">
            <a:spAutoFit/>
          </a:bodyPr>
          <a:lstStyle/>
          <a:p>
            <a:r>
              <a:rPr lang="zh-CN" altLang="en-US">
                <a:solidFill>
                  <a:srgbClr val="00B0F0"/>
                </a:solidFill>
                <a:latin typeface="微软雅黑" panose="020B0503020204020204" pitchFamily="34" charset="-122"/>
                <a:ea typeface="微软雅黑" panose="020B0503020204020204" pitchFamily="34" charset="-122"/>
              </a:rPr>
              <a:t>实测数据</a:t>
            </a:r>
          </a:p>
        </p:txBody>
      </p:sp>
      <p:sp>
        <p:nvSpPr>
          <p:cNvPr id="26" name="矩形 25"/>
          <p:cNvSpPr>
            <a:spLocks noChangeArrowheads="1"/>
          </p:cNvSpPr>
          <p:nvPr/>
        </p:nvSpPr>
        <p:spPr bwMode="auto">
          <a:xfrm>
            <a:off x="848995" y="2106930"/>
            <a:ext cx="5634990" cy="61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8706" tIns="59351" rIns="118706" bIns="59351">
            <a:spAutoFit/>
          </a:bodyPr>
          <a:lstStyle>
            <a:lvl1pPr defTabSz="913130">
              <a:defRPr>
                <a:solidFill>
                  <a:schemeClr val="tx1"/>
                </a:solidFill>
                <a:latin typeface="Calibri" panose="020F0502020204030204" pitchFamily="34" charset="0"/>
                <a:ea typeface="宋体" panose="02010600030101010101" pitchFamily="2" charset="-122"/>
              </a:defRPr>
            </a:lvl1pPr>
            <a:lvl2pPr defTabSz="913130">
              <a:defRPr>
                <a:solidFill>
                  <a:schemeClr val="tx1"/>
                </a:solidFill>
                <a:latin typeface="Calibri" panose="020F0502020204030204" pitchFamily="34" charset="0"/>
                <a:ea typeface="宋体" panose="02010600030101010101" pitchFamily="2" charset="-122"/>
              </a:defRPr>
            </a:lvl2pPr>
            <a:lvl3pPr defTabSz="913130">
              <a:defRPr>
                <a:solidFill>
                  <a:schemeClr val="tx1"/>
                </a:solidFill>
                <a:latin typeface="Calibri" panose="020F0502020204030204" pitchFamily="34" charset="0"/>
                <a:ea typeface="宋体" panose="02010600030101010101" pitchFamily="2" charset="-122"/>
              </a:defRPr>
            </a:lvl3pPr>
            <a:lvl4pPr defTabSz="913130">
              <a:defRPr>
                <a:solidFill>
                  <a:schemeClr val="tx1"/>
                </a:solidFill>
                <a:latin typeface="Calibri" panose="020F0502020204030204" pitchFamily="34" charset="0"/>
                <a:ea typeface="宋体" panose="02010600030101010101" pitchFamily="2" charset="-122"/>
              </a:defRPr>
            </a:lvl4pPr>
            <a:lvl5pPr defTabSz="913130">
              <a:defRPr>
                <a:solidFill>
                  <a:schemeClr val="tx1"/>
                </a:solidFill>
                <a:latin typeface="Calibri" panose="020F0502020204030204" pitchFamily="34" charset="0"/>
                <a:ea typeface="宋体" panose="02010600030101010101" pitchFamily="2" charset="-122"/>
              </a:defRPr>
            </a:lvl5pPr>
            <a:lvl6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600" dirty="0">
                <a:solidFill>
                  <a:srgbClr val="595959"/>
                </a:solidFill>
                <a:latin typeface="微软雅黑" panose="020B0503020204020204" pitchFamily="34" charset="-122"/>
                <a:ea typeface="微软雅黑" panose="020B0503020204020204" pitchFamily="34" charset="-122"/>
              </a:rPr>
              <a:t>以用户表为例，</a:t>
            </a:r>
          </a:p>
          <a:p>
            <a:pPr algn="just"/>
            <a:r>
              <a:rPr lang="zh-CN" altLang="en-US"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username</a:t>
            </a:r>
            <a:r>
              <a:rPr lang="zh-CN" altLang="en-US" sz="1600" dirty="0">
                <a:solidFill>
                  <a:srgbClr val="595959"/>
                </a:solidFill>
                <a:latin typeface="微软雅黑" panose="020B0503020204020204" pitchFamily="34" charset="-122"/>
                <a:ea typeface="微软雅黑" panose="020B0503020204020204" pitchFamily="34" charset="-122"/>
              </a:rPr>
              <a:t>添加索引，提高的接口的响应时间。</a:t>
            </a:r>
          </a:p>
        </p:txBody>
      </p:sp>
      <p:sp>
        <p:nvSpPr>
          <p:cNvPr id="27" name="矩形 26"/>
          <p:cNvSpPr>
            <a:spLocks noChangeArrowheads="1"/>
          </p:cNvSpPr>
          <p:nvPr/>
        </p:nvSpPr>
        <p:spPr bwMode="auto">
          <a:xfrm>
            <a:off x="1273615" y="3932371"/>
            <a:ext cx="7874501" cy="3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8706" tIns="59351" rIns="118706" bIns="59351">
            <a:spAutoFit/>
          </a:bodyPr>
          <a:lstStyle>
            <a:lvl1pPr defTabSz="913130">
              <a:defRPr>
                <a:solidFill>
                  <a:schemeClr val="tx1"/>
                </a:solidFill>
                <a:latin typeface="Calibri" panose="020F0502020204030204" pitchFamily="34" charset="0"/>
                <a:ea typeface="宋体" panose="02010600030101010101" pitchFamily="2" charset="-122"/>
              </a:defRPr>
            </a:lvl1pPr>
            <a:lvl2pPr defTabSz="913130">
              <a:defRPr>
                <a:solidFill>
                  <a:schemeClr val="tx1"/>
                </a:solidFill>
                <a:latin typeface="Calibri" panose="020F0502020204030204" pitchFamily="34" charset="0"/>
                <a:ea typeface="宋体" panose="02010600030101010101" pitchFamily="2" charset="-122"/>
              </a:defRPr>
            </a:lvl2pPr>
            <a:lvl3pPr defTabSz="913130">
              <a:defRPr>
                <a:solidFill>
                  <a:schemeClr val="tx1"/>
                </a:solidFill>
                <a:latin typeface="Calibri" panose="020F0502020204030204" pitchFamily="34" charset="0"/>
                <a:ea typeface="宋体" panose="02010600030101010101" pitchFamily="2" charset="-122"/>
              </a:defRPr>
            </a:lvl3pPr>
            <a:lvl4pPr defTabSz="913130">
              <a:defRPr>
                <a:solidFill>
                  <a:schemeClr val="tx1"/>
                </a:solidFill>
                <a:latin typeface="Calibri" panose="020F0502020204030204" pitchFamily="34" charset="0"/>
                <a:ea typeface="宋体" panose="02010600030101010101" pitchFamily="2" charset="-122"/>
              </a:defRPr>
            </a:lvl4pPr>
            <a:lvl5pPr defTabSz="913130">
              <a:defRPr>
                <a:solidFill>
                  <a:schemeClr val="tx1"/>
                </a:solidFill>
                <a:latin typeface="Calibri" panose="020F0502020204030204" pitchFamily="34" charset="0"/>
                <a:ea typeface="宋体" panose="02010600030101010101" pitchFamily="2" charset="-122"/>
              </a:defRPr>
            </a:lvl5pPr>
            <a:lvl6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defTabSz="91313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600" dirty="0">
                <a:solidFill>
                  <a:srgbClr val="595959"/>
                </a:solidFill>
                <a:latin typeface="微软雅黑" panose="020B0503020204020204" pitchFamily="34" charset="-122"/>
                <a:ea typeface="微软雅黑" panose="020B0503020204020204" pitchFamily="34" charset="-122"/>
              </a:rPr>
              <a:t>根据性能测试结果，大约提升了</a:t>
            </a:r>
            <a:r>
              <a:rPr lang="en-US" altLang="zh-CN" sz="1600" b="1" dirty="0">
                <a:solidFill>
                  <a:srgbClr val="FF0000"/>
                </a:solidFill>
                <a:latin typeface="微软雅黑" panose="020B0503020204020204" pitchFamily="34" charset="-122"/>
                <a:ea typeface="微软雅黑" panose="020B0503020204020204" pitchFamily="34" charset="-122"/>
              </a:rPr>
              <a:t>13%</a:t>
            </a:r>
            <a:r>
              <a:rPr lang="zh-CN" altLang="en-US" sz="1600" dirty="0">
                <a:solidFill>
                  <a:srgbClr val="595959"/>
                </a:solidFill>
                <a:latin typeface="微软雅黑" panose="020B0503020204020204" pitchFamily="34" charset="-122"/>
                <a:ea typeface="微软雅黑" panose="020B0503020204020204" pitchFamily="34" charset="-122"/>
              </a:rPr>
              <a:t>左右的性能，并且当表数据越大时效果越明显</a:t>
            </a:r>
          </a:p>
        </p:txBody>
      </p:sp>
      <p:sp>
        <p:nvSpPr>
          <p:cNvPr id="3" name="矩形 2"/>
          <p:cNvSpPr/>
          <p:nvPr>
            <p:custDataLst>
              <p:tags r:id="rId1"/>
            </p:custDataLst>
          </p:nvPr>
        </p:nvSpPr>
        <p:spPr>
          <a:xfrm>
            <a:off x="846847" y="1620212"/>
            <a:ext cx="1107996" cy="369332"/>
          </a:xfrm>
          <a:prstGeom prst="rect">
            <a:avLst/>
          </a:prstGeom>
        </p:spPr>
        <p:txBody>
          <a:bodyPr wrap="none">
            <a:spAutoFit/>
          </a:bodyPr>
          <a:lstStyle/>
          <a:p>
            <a:r>
              <a:rPr lang="zh-CN" altLang="en-US">
                <a:solidFill>
                  <a:srgbClr val="00B0F0"/>
                </a:solidFill>
                <a:latin typeface="微软雅黑" panose="020B0503020204020204" pitchFamily="34" charset="-122"/>
                <a:ea typeface="微软雅黑" panose="020B0503020204020204" pitchFamily="34" charset="-122"/>
              </a:rPr>
              <a:t>索引设计</a:t>
            </a:r>
          </a:p>
        </p:txBody>
      </p:sp>
      <p:sp>
        <p:nvSpPr>
          <p:cNvPr id="4" name="文本框 3"/>
          <p:cNvSpPr txBox="1"/>
          <p:nvPr>
            <p:custDataLst>
              <p:tags r:id="rId2"/>
            </p:custDataLst>
          </p:nvPr>
        </p:nvSpPr>
        <p:spPr>
          <a:xfrm>
            <a:off x="4874245" y="6216558"/>
            <a:ext cx="6096000" cy="398780"/>
          </a:xfrm>
          <a:prstGeom prst="rect">
            <a:avLst/>
          </a:prstGeom>
          <a:noFill/>
        </p:spPr>
        <p:txBody>
          <a:bodyPr wrap="square" rtlCol="0" anchor="t">
            <a:spAutoFit/>
          </a:bodyPr>
          <a:lstStyle/>
          <a:p>
            <a:r>
              <a:rPr lang="zh-CN" altLang="en-US" sz="2000" b="1" dirty="0">
                <a:ln w="6350">
                  <a:noFill/>
                </a:ln>
                <a:solidFill>
                  <a:schemeClr val="bg1">
                    <a:lumMod val="75000"/>
                  </a:schemeClr>
                </a:solidFill>
                <a:latin typeface="Impact" panose="020B0806030902050204" pitchFamily="34" charset="0"/>
                <a:ea typeface="微软雅黑" panose="020B0503020204020204" pitchFamily="34" charset="-122"/>
                <a:sym typeface="+mn-ea"/>
              </a:rPr>
              <a:t>优化前后性能对比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A3D0"/>
        </a:solidFill>
        <a:effectLst/>
      </p:bgPr>
    </p:bg>
    <p:spTree>
      <p:nvGrpSpPr>
        <p:cNvPr id="1" name=""/>
        <p:cNvGrpSpPr/>
        <p:nvPr/>
      </p:nvGrpSpPr>
      <p:grpSpPr>
        <a:xfrm>
          <a:off x="0" y="0"/>
          <a:ext cx="0" cy="0"/>
          <a:chOff x="0" y="0"/>
          <a:chExt cx="0" cy="0"/>
        </a:xfrm>
      </p:grpSpPr>
      <p:sp>
        <p:nvSpPr>
          <p:cNvPr id="2" name="圆角矩形 1"/>
          <p:cNvSpPr/>
          <p:nvPr/>
        </p:nvSpPr>
        <p:spPr>
          <a:xfrm>
            <a:off x="5234018" y="2557180"/>
            <a:ext cx="4897858" cy="63318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安全可靠</a:t>
            </a:r>
          </a:p>
        </p:txBody>
      </p:sp>
      <p:sp>
        <p:nvSpPr>
          <p:cNvPr id="3" name="矩形 2"/>
          <p:cNvSpPr/>
          <p:nvPr/>
        </p:nvSpPr>
        <p:spPr>
          <a:xfrm>
            <a:off x="3468438" y="2509250"/>
            <a:ext cx="1553631" cy="1446871"/>
          </a:xfrm>
          <a:prstGeom prst="rect">
            <a:avLst/>
          </a:prstGeom>
        </p:spPr>
        <p:txBody>
          <a:bodyPr wrap="none">
            <a:spAutoFit/>
          </a:bodyPr>
          <a:lstStyle/>
          <a:p>
            <a:pPr algn="ctr"/>
            <a:r>
              <a:rPr lang="en-US" altLang="zh-CN" sz="8800">
                <a:ln w="6350">
                  <a:solidFill>
                    <a:srgbClr val="EFF6FC"/>
                  </a:solidFill>
                </a:ln>
                <a:solidFill>
                  <a:srgbClr val="F8F8F8"/>
                </a:solidFill>
                <a:latin typeface="Impact" panose="020B0806030902050204" pitchFamily="34" charset="0"/>
                <a:ea typeface="微软雅黑" panose="020B0503020204020204" pitchFamily="34" charset="-122"/>
              </a:rPr>
              <a:t>0 4</a:t>
            </a:r>
            <a:endParaRPr lang="zh-CN" altLang="en-US" sz="8800">
              <a:ln w="6350">
                <a:solidFill>
                  <a:srgbClr val="EFF6FC"/>
                </a:solidFill>
              </a:ln>
              <a:solidFill>
                <a:srgbClr val="F8F8F8"/>
              </a:solidFill>
              <a:latin typeface="Impact" panose="020B0806030902050204" pitchFamily="34" charset="0"/>
              <a:ea typeface="微软雅黑" panose="020B0503020204020204" pitchFamily="34" charset="-122"/>
            </a:endParaRPr>
          </a:p>
        </p:txBody>
      </p:sp>
      <p:sp>
        <p:nvSpPr>
          <p:cNvPr id="4" name="矩形 3"/>
          <p:cNvSpPr/>
          <p:nvPr/>
        </p:nvSpPr>
        <p:spPr>
          <a:xfrm>
            <a:off x="5306293" y="3407790"/>
            <a:ext cx="3096610" cy="604333"/>
          </a:xfrm>
          <a:prstGeom prst="rect">
            <a:avLst/>
          </a:prstGeom>
        </p:spPr>
        <p:txBody>
          <a:bodyPr wrap="square">
            <a:spAutoFit/>
          </a:bodyPr>
          <a:lstStyle/>
          <a:p>
            <a:pPr>
              <a:lnSpc>
                <a:spcPts val="2135"/>
              </a:lnSpc>
              <a:buClr>
                <a:schemeClr val="bg1">
                  <a:lumMod val="85000"/>
                </a:schemeClr>
              </a:buClr>
            </a:pPr>
            <a:r>
              <a:rPr lang="zh-CN" altLang="en-US" sz="1335">
                <a:solidFill>
                  <a:srgbClr val="F8F8F8"/>
                </a:solidFill>
                <a:latin typeface="微软雅黑" panose="020B0503020204020204" pitchFamily="34" charset="-122"/>
                <a:ea typeface="微软雅黑" panose="020B0503020204020204" pitchFamily="34" charset="-122"/>
              </a:rPr>
              <a:t>账户安全</a:t>
            </a:r>
            <a:endParaRPr lang="en-US" altLang="zh-CN" sz="1335">
              <a:solidFill>
                <a:srgbClr val="F8F8F8"/>
              </a:solidFill>
              <a:latin typeface="微软雅黑" panose="020B0503020204020204" pitchFamily="34" charset="-122"/>
              <a:ea typeface="微软雅黑" panose="020B0503020204020204" pitchFamily="34" charset="-122"/>
            </a:endParaRPr>
          </a:p>
          <a:p>
            <a:pPr>
              <a:lnSpc>
                <a:spcPts val="2135"/>
              </a:lnSpc>
              <a:buClr>
                <a:schemeClr val="bg1">
                  <a:lumMod val="85000"/>
                </a:schemeClr>
              </a:buClr>
            </a:pPr>
            <a:r>
              <a:rPr lang="zh-CN" altLang="en-US" sz="1335">
                <a:solidFill>
                  <a:srgbClr val="F8F8F8"/>
                </a:solidFill>
                <a:latin typeface="微软雅黑" panose="020B0503020204020204" pitchFamily="34" charset="-122"/>
                <a:ea typeface="微软雅黑" panose="020B0503020204020204" pitchFamily="34" charset="-122"/>
              </a:rPr>
              <a:t>权限问题</a:t>
            </a:r>
            <a:endParaRPr lang="en-US" altLang="zh-CN" sz="1335">
              <a:solidFill>
                <a:srgbClr val="F8F8F8"/>
              </a:solidFill>
              <a:latin typeface="微软雅黑" panose="020B0503020204020204" pitchFamily="34" charset="-122"/>
              <a:ea typeface="微软雅黑" panose="020B0503020204020204" pitchFamily="34" charset="-122"/>
            </a:endParaRPr>
          </a:p>
        </p:txBody>
      </p:sp>
      <p:sp>
        <p:nvSpPr>
          <p:cNvPr id="5" name="矩形 4"/>
          <p:cNvSpPr/>
          <p:nvPr/>
        </p:nvSpPr>
        <p:spPr>
          <a:xfrm>
            <a:off x="3433808" y="3757774"/>
            <a:ext cx="1608131" cy="379656"/>
          </a:xfrm>
          <a:prstGeom prst="rect">
            <a:avLst/>
          </a:prstGeom>
        </p:spPr>
        <p:txBody>
          <a:bodyPr wrap="square">
            <a:spAutoFit/>
          </a:bodyPr>
          <a:lstStyle/>
          <a:p>
            <a:pPr algn="ctr"/>
            <a:r>
              <a:rPr lang="en-US" altLang="zh-CN" sz="1865">
                <a:solidFill>
                  <a:srgbClr val="F8F8F8"/>
                </a:solidFill>
                <a:latin typeface="微软雅黑" panose="020B0503020204020204" pitchFamily="34" charset="-122"/>
                <a:ea typeface="微软雅黑" panose="020B0503020204020204" pitchFamily="34" charset="-122"/>
              </a:rPr>
              <a:t>PART FOUR</a:t>
            </a:r>
            <a:endParaRPr lang="zh-CN" altLang="en-US" sz="935">
              <a:solidFill>
                <a:srgbClr val="F8F8F8"/>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5234018" y="3284984"/>
            <a:ext cx="6962745" cy="0"/>
          </a:xfrm>
          <a:prstGeom prst="line">
            <a:avLst/>
          </a:prstGeom>
          <a:solidFill>
            <a:schemeClr val="accent1"/>
          </a:solidFill>
          <a:ln w="9525" cap="flat" cmpd="sng" algn="ctr">
            <a:solidFill>
              <a:srgbClr val="F8F8F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bwMode="auto">
          <a:xfrm>
            <a:off x="10439371" y="5172709"/>
            <a:ext cx="1591530" cy="1591530"/>
            <a:chOff x="3020585" y="1421944"/>
            <a:chExt cx="1225164" cy="1225164"/>
          </a:xfrm>
        </p:grpSpPr>
        <p:sp>
          <p:nvSpPr>
            <p:cNvPr id="77" name="Oval 71"/>
            <p:cNvSpPr/>
            <p:nvPr/>
          </p:nvSpPr>
          <p:spPr>
            <a:xfrm>
              <a:off x="3020585" y="1421944"/>
              <a:ext cx="1225164" cy="1225164"/>
            </a:xfrm>
            <a:prstGeom prst="ellipse">
              <a:avLst/>
            </a:prstGeom>
            <a:noFill/>
            <a:ln w="9525" cap="flat" cmpd="sng" algn="ctr">
              <a:solidFill>
                <a:srgbClr val="007DC5"/>
              </a:solidFill>
              <a:prstDash val="sysDash"/>
            </a:ln>
            <a:effectLst/>
          </p:spPr>
          <p:txBody>
            <a:bodyPr anchor="ctr"/>
            <a:lstStyle/>
            <a:p>
              <a:pPr algn="ctr" fontAlgn="auto">
                <a:spcBef>
                  <a:spcPts val="0"/>
                </a:spcBef>
                <a:spcAft>
                  <a:spcPts val="0"/>
                </a:spcAft>
                <a:defRPr/>
              </a:pPr>
              <a:endParaRPr lang="en-US" kern="0">
                <a:solidFill>
                  <a:sysClr val="window" lastClr="FFFFFF"/>
                </a:solidFill>
                <a:latin typeface="Calibri" panose="020F0502020204030204"/>
                <a:ea typeface="+mn-ea"/>
              </a:endParaRPr>
            </a:p>
          </p:txBody>
        </p:sp>
        <p:sp>
          <p:nvSpPr>
            <p:cNvPr id="78" name="椭圆 77"/>
            <p:cNvSpPr/>
            <p:nvPr/>
          </p:nvSpPr>
          <p:spPr>
            <a:xfrm>
              <a:off x="3118979" y="1521925"/>
              <a:ext cx="1026789" cy="1025202"/>
            </a:xfrm>
            <a:prstGeom prst="ellipse">
              <a:avLst/>
            </a:prstGeom>
            <a:blipFill>
              <a:blip r:embed="rId6">
                <a:grayscl/>
              </a:blip>
              <a:stretch>
                <a:fillRect/>
              </a:stretch>
            </a:blipFill>
            <a:ln>
              <a:solidFill>
                <a:srgbClr val="007D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cxnSp>
        <p:nvCxnSpPr>
          <p:cNvPr id="85" name="直接连接符 84"/>
          <p:cNvCxnSpPr/>
          <p:nvPr/>
        </p:nvCxnSpPr>
        <p:spPr>
          <a:xfrm>
            <a:off x="4069791" y="1643200"/>
            <a:ext cx="0" cy="4395260"/>
          </a:xfrm>
          <a:prstGeom prst="line">
            <a:avLst/>
          </a:prstGeom>
          <a:ln w="3175" cmpd="dbl">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86" name="TextBox 28"/>
          <p:cNvSpPr txBox="1">
            <a:spLocks noChangeArrowheads="1"/>
          </p:cNvSpPr>
          <p:nvPr/>
        </p:nvSpPr>
        <p:spPr bwMode="auto">
          <a:xfrm>
            <a:off x="3851305" y="3356394"/>
            <a:ext cx="2232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zh-CN" altLang="en-US" sz="2400" b="1"/>
              <a:t>越权问题</a:t>
            </a:r>
            <a:endParaRPr lang="en-US" altLang="zh-CN" sz="2400">
              <a:solidFill>
                <a:srgbClr val="00B0F0"/>
              </a:solidFill>
              <a:latin typeface="微软雅黑" panose="020B0503020204020204" pitchFamily="34" charset="-122"/>
              <a:ea typeface="微软雅黑" panose="020B0503020204020204" pitchFamily="34" charset="-122"/>
            </a:endParaRPr>
          </a:p>
        </p:txBody>
      </p:sp>
      <p:grpSp>
        <p:nvGrpSpPr>
          <p:cNvPr id="1072" name="组合 1071"/>
          <p:cNvGrpSpPr/>
          <p:nvPr/>
        </p:nvGrpSpPr>
        <p:grpSpPr>
          <a:xfrm>
            <a:off x="477051" y="517044"/>
            <a:ext cx="11219942" cy="474586"/>
            <a:chOff x="1173077" y="414052"/>
            <a:chExt cx="10751546" cy="474586"/>
          </a:xfrm>
        </p:grpSpPr>
        <p:sp>
          <p:nvSpPr>
            <p:cNvPr id="1073" name="矩形 1072"/>
            <p:cNvSpPr/>
            <p:nvPr/>
          </p:nvSpPr>
          <p:spPr>
            <a:xfrm>
              <a:off x="1173077" y="414052"/>
              <a:ext cx="3337925"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安全可靠</a:t>
              </a:r>
            </a:p>
          </p:txBody>
        </p:sp>
        <p:cxnSp>
          <p:nvCxnSpPr>
            <p:cNvPr id="1074" name="直接连接符 107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075" name="图片 1074"/>
          <p:cNvPicPr>
            <a:picLocks noChangeAspect="1"/>
          </p:cNvPicPr>
          <p:nvPr/>
        </p:nvPicPr>
        <p:blipFill>
          <a:blip r:embed="rId7"/>
          <a:stretch>
            <a:fillRect/>
          </a:stretch>
        </p:blipFill>
        <p:spPr>
          <a:xfrm>
            <a:off x="736157" y="359167"/>
            <a:ext cx="635547" cy="687525"/>
          </a:xfrm>
          <a:prstGeom prst="rect">
            <a:avLst/>
          </a:prstGeom>
        </p:spPr>
      </p:pic>
      <p:sp>
        <p:nvSpPr>
          <p:cNvPr id="1079" name="文本框 1078"/>
          <p:cNvSpPr txBox="1"/>
          <p:nvPr/>
        </p:nvSpPr>
        <p:spPr>
          <a:xfrm>
            <a:off x="4653228" y="2199953"/>
            <a:ext cx="6099142" cy="583565"/>
          </a:xfrm>
          <a:prstGeom prst="rect">
            <a:avLst/>
          </a:prstGeom>
          <a:noFill/>
        </p:spPr>
        <p:txBody>
          <a:bodyPr wrap="square">
            <a:spAutoFit/>
          </a:bodyPr>
          <a:lstStyle/>
          <a:p>
            <a:pPr algn="just"/>
            <a:r>
              <a:rPr lang="zh-CN" altLang="en-US" sz="1600">
                <a:solidFill>
                  <a:srgbClr val="595959"/>
                </a:solidFill>
                <a:latin typeface="微软雅黑" panose="020B0503020204020204" pitchFamily="34" charset="-122"/>
                <a:ea typeface="微软雅黑" panose="020B0503020204020204" pitchFamily="34" charset="-122"/>
              </a:rPr>
              <a:t>数据库存储用户密码时，通过</a:t>
            </a:r>
            <a:r>
              <a:rPr lang="en-US" altLang="zh-CN" sz="1600">
                <a:solidFill>
                  <a:srgbClr val="595959"/>
                </a:solidFill>
                <a:latin typeface="微软雅黑" panose="020B0503020204020204" pitchFamily="34" charset="-122"/>
                <a:ea typeface="微软雅黑" panose="020B0503020204020204" pitchFamily="34" charset="-122"/>
              </a:rPr>
              <a:t>sha256</a:t>
            </a:r>
            <a:r>
              <a:rPr lang="zh-CN" altLang="en-US" sz="1600">
                <a:solidFill>
                  <a:srgbClr val="595959"/>
                </a:solidFill>
                <a:latin typeface="微软雅黑" panose="020B0503020204020204" pitchFamily="34" charset="-122"/>
                <a:ea typeface="微软雅黑" panose="020B0503020204020204" pitchFamily="34" charset="-122"/>
              </a:rPr>
              <a:t>对用户密码进行</a:t>
            </a:r>
            <a:r>
              <a:rPr lang="zh-CN" altLang="en-US" sz="1600" b="1">
                <a:solidFill>
                  <a:srgbClr val="FF0000"/>
                </a:solidFill>
                <a:latin typeface="微软雅黑" panose="020B0503020204020204" pitchFamily="34" charset="-122"/>
                <a:ea typeface="微软雅黑" panose="020B0503020204020204" pitchFamily="34" charset="-122"/>
              </a:rPr>
              <a:t>加密</a:t>
            </a:r>
            <a:r>
              <a:rPr lang="zh-CN" altLang="en-US" sz="1600">
                <a:solidFill>
                  <a:srgbClr val="595959"/>
                </a:solidFill>
                <a:latin typeface="微软雅黑" panose="020B0503020204020204" pitchFamily="34" charset="-122"/>
                <a:ea typeface="微软雅黑" panose="020B0503020204020204" pitchFamily="34" charset="-122"/>
              </a:rPr>
              <a:t>，避免数据为明文。</a:t>
            </a:r>
          </a:p>
        </p:txBody>
      </p:sp>
      <p:sp>
        <p:nvSpPr>
          <p:cNvPr id="1081" name="文本框 1080"/>
          <p:cNvSpPr txBox="1"/>
          <p:nvPr/>
        </p:nvSpPr>
        <p:spPr>
          <a:xfrm>
            <a:off x="4226173" y="1425678"/>
            <a:ext cx="6099142" cy="461665"/>
          </a:xfrm>
          <a:prstGeom prst="rect">
            <a:avLst/>
          </a:prstGeom>
          <a:noFill/>
        </p:spPr>
        <p:txBody>
          <a:bodyPr wrap="square">
            <a:spAutoFit/>
          </a:bodyPr>
          <a:lstStyle/>
          <a:p>
            <a:pPr algn="just"/>
            <a:r>
              <a:rPr lang="zh-CN" altLang="en-US" sz="2400" b="1"/>
              <a:t>数据库数据安全</a:t>
            </a:r>
            <a:endParaRPr lang="en-US" altLang="zh-CN" sz="2400">
              <a:solidFill>
                <a:srgbClr val="595959"/>
              </a:solidFill>
              <a:latin typeface="微软雅黑" panose="020B0503020204020204" pitchFamily="34" charset="-122"/>
              <a:ea typeface="微软雅黑" panose="020B0503020204020204" pitchFamily="34" charset="-122"/>
            </a:endParaRPr>
          </a:p>
        </p:txBody>
      </p:sp>
      <p:sp>
        <p:nvSpPr>
          <p:cNvPr id="1083" name="文本框 1082"/>
          <p:cNvSpPr txBox="1"/>
          <p:nvPr/>
        </p:nvSpPr>
        <p:spPr>
          <a:xfrm>
            <a:off x="4653228" y="3900565"/>
            <a:ext cx="6099142" cy="1630045"/>
          </a:xfrm>
          <a:prstGeom prst="rect">
            <a:avLst/>
          </a:prstGeom>
          <a:noFill/>
        </p:spPr>
        <p:txBody>
          <a:bodyPr wrap="square">
            <a:spAutoFit/>
          </a:bodyPr>
          <a:lstStyle/>
          <a:p>
            <a:pPr algn="just" defTabSz="913130"/>
            <a:r>
              <a:rPr lang="zh-CN" altLang="en-US" b="1">
                <a:latin typeface="Calibri" panose="020F0502020204030204" pitchFamily="34" charset="0"/>
              </a:rPr>
              <a:t>水平越权问题</a:t>
            </a:r>
          </a:p>
          <a:p>
            <a:pPr algn="l"/>
            <a:r>
              <a:rPr lang="zh-CN" altLang="en-US" sz="1600">
                <a:solidFill>
                  <a:srgbClr val="595959"/>
                </a:solidFill>
                <a:latin typeface="微软雅黑" panose="020B0503020204020204" pitchFamily="34" charset="-122"/>
                <a:ea typeface="微软雅黑" panose="020B0503020204020204" pitchFamily="34" charset="-122"/>
              </a:rPr>
              <a:t>由于只存在用户这一种权限级别，不存在管理员等其他级别，因此不存在水平越权问题。</a:t>
            </a:r>
          </a:p>
          <a:p>
            <a:pPr algn="just" defTabSz="913130"/>
            <a:r>
              <a:rPr lang="zh-CN" altLang="en-US" b="1">
                <a:latin typeface="Calibri" panose="020F0502020204030204" pitchFamily="34" charset="0"/>
              </a:rPr>
              <a:t>垂直越权问题</a:t>
            </a:r>
          </a:p>
          <a:p>
            <a:pPr algn="l"/>
            <a:r>
              <a:rPr lang="zh-CN" altLang="en-US" sz="1600">
                <a:solidFill>
                  <a:srgbClr val="595959"/>
                </a:solidFill>
                <a:latin typeface="微软雅黑" panose="020B0503020204020204" pitchFamily="34" charset="-122"/>
                <a:ea typeface="微软雅黑" panose="020B0503020204020204" pitchFamily="34" charset="-122"/>
              </a:rPr>
              <a:t>客户端访问，只会有登录、未登录两种状态，统一由</a:t>
            </a:r>
            <a:r>
              <a:rPr lang="en-US" altLang="zh-CN" sz="1600" b="1">
                <a:solidFill>
                  <a:srgbClr val="FF0000"/>
                </a:solidFill>
                <a:latin typeface="微软雅黑" panose="020B0503020204020204" pitchFamily="34" charset="-122"/>
                <a:ea typeface="微软雅黑" panose="020B0503020204020204" pitchFamily="34" charset="-122"/>
              </a:rPr>
              <a:t>token</a:t>
            </a:r>
            <a:r>
              <a:rPr lang="zh-CN" altLang="en-US" sz="1600">
                <a:solidFill>
                  <a:srgbClr val="595959"/>
                </a:solidFill>
                <a:latin typeface="微软雅黑" panose="020B0503020204020204" pitchFamily="34" charset="-122"/>
                <a:ea typeface="微软雅黑" panose="020B0503020204020204" pitchFamily="34" charset="-122"/>
              </a:rPr>
              <a:t>提供安全保障。</a:t>
            </a:r>
          </a:p>
        </p:txBody>
      </p:sp>
      <p:pic>
        <p:nvPicPr>
          <p:cNvPr id="4" name="图片 3"/>
          <p:cNvPicPr>
            <a:picLocks noChangeAspect="1"/>
          </p:cNvPicPr>
          <p:nvPr/>
        </p:nvPicPr>
        <p:blipFill>
          <a:blip r:embed="rId8"/>
          <a:stretch>
            <a:fillRect/>
          </a:stretch>
        </p:blipFill>
        <p:spPr>
          <a:xfrm>
            <a:off x="268660" y="1412511"/>
            <a:ext cx="3801042" cy="1664986"/>
          </a:xfrm>
          <a:prstGeom prst="rect">
            <a:avLst/>
          </a:prstGeom>
        </p:spPr>
      </p:pic>
      <p:pic>
        <p:nvPicPr>
          <p:cNvPr id="1085" name="图片 1084"/>
          <p:cNvPicPr>
            <a:picLocks noChangeAspect="1"/>
          </p:cNvPicPr>
          <p:nvPr>
            <p:custDataLst>
              <p:tags r:id="rId1"/>
            </p:custDataLst>
          </p:nvPr>
        </p:nvPicPr>
        <p:blipFill>
          <a:blip r:embed="rId9"/>
          <a:stretch>
            <a:fillRect/>
          </a:stretch>
        </p:blipFill>
        <p:spPr>
          <a:xfrm>
            <a:off x="626110" y="3609975"/>
            <a:ext cx="2704465" cy="2704465"/>
          </a:xfrm>
          <a:prstGeom prst="rect">
            <a:avLst/>
          </a:prstGeom>
        </p:spPr>
      </p:pic>
      <p:sp>
        <p:nvSpPr>
          <p:cNvPr id="3" name="文本框 2"/>
          <p:cNvSpPr txBox="1"/>
          <p:nvPr>
            <p:custDataLst>
              <p:tags r:id="rId2"/>
            </p:custDataLst>
          </p:nvPr>
        </p:nvSpPr>
        <p:spPr>
          <a:xfrm>
            <a:off x="1057910" y="6452870"/>
            <a:ext cx="6096000" cy="398780"/>
          </a:xfrm>
          <a:prstGeom prst="rect">
            <a:avLst/>
          </a:prstGeom>
          <a:noFill/>
        </p:spPr>
        <p:txBody>
          <a:bodyPr wrap="square" rtlCol="0" anchor="t">
            <a:spAutoFit/>
          </a:bodyPr>
          <a:lstStyle/>
          <a:p>
            <a:r>
              <a:rPr lang="en-US" altLang="zh-CN" sz="2000">
                <a:ln w="6350">
                  <a:noFill/>
                </a:ln>
                <a:solidFill>
                  <a:schemeClr val="bg1">
                    <a:lumMod val="75000"/>
                  </a:schemeClr>
                </a:solidFill>
                <a:latin typeface="Impact" panose="020B0806030902050204" pitchFamily="34" charset="0"/>
                <a:ea typeface="微软雅黑" panose="020B0503020204020204" pitchFamily="34" charset="-122"/>
                <a:sym typeface="+mn-ea"/>
              </a:rPr>
              <a:t>token</a:t>
            </a:r>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组成部分</a:t>
            </a:r>
          </a:p>
        </p:txBody>
      </p:sp>
      <p:sp>
        <p:nvSpPr>
          <p:cNvPr id="5" name="文本框 4"/>
          <p:cNvSpPr txBox="1"/>
          <p:nvPr>
            <p:custDataLst>
              <p:tags r:id="rId3"/>
            </p:custDataLst>
          </p:nvPr>
        </p:nvSpPr>
        <p:spPr>
          <a:xfrm>
            <a:off x="1202055" y="3068955"/>
            <a:ext cx="6096000" cy="398780"/>
          </a:xfrm>
          <a:prstGeom prst="rect">
            <a:avLst/>
          </a:prstGeom>
          <a:noFill/>
        </p:spPr>
        <p:txBody>
          <a:bodyPr wrap="square" rtlCol="0" anchor="t">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sym typeface="+mn-ea"/>
              </a:rPr>
              <a:t>加密实现代码</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46265" y="1425422"/>
            <a:ext cx="3285285" cy="953135"/>
            <a:chOff x="4646265" y="1425422"/>
            <a:chExt cx="3285285" cy="953135"/>
          </a:xfrm>
        </p:grpSpPr>
        <p:sp>
          <p:nvSpPr>
            <p:cNvPr id="69" name="文本框 68"/>
            <p:cNvSpPr txBox="1"/>
            <p:nvPr/>
          </p:nvSpPr>
          <p:spPr>
            <a:xfrm>
              <a:off x="5536692" y="1425422"/>
              <a:ext cx="2394858" cy="953135"/>
            </a:xfrm>
            <a:prstGeom prst="rect">
              <a:avLst/>
            </a:prstGeom>
            <a:noFill/>
          </p:spPr>
          <p:txBody>
            <a:bodyPr wrap="square" rtlCol="0">
              <a:spAutoFit/>
            </a:bodyPr>
            <a:lstStyle/>
            <a:p>
              <a:r>
                <a:rPr lang="zh-CN" altLang="en-US" sz="2800" b="1">
                  <a:solidFill>
                    <a:srgbClr val="21A3D0"/>
                  </a:solidFill>
                  <a:latin typeface="方正清刻本悦宋简体" panose="02000000000000000000" pitchFamily="2" charset="-122"/>
                  <a:ea typeface="方正清刻本悦宋简体" panose="02000000000000000000" pitchFamily="2" charset="-122"/>
                </a:rPr>
                <a:t>架构设计</a:t>
              </a:r>
            </a:p>
            <a:p>
              <a:r>
                <a:rPr lang="zh-CN" altLang="en-US" sz="2800" b="1">
                  <a:solidFill>
                    <a:srgbClr val="21A3D0"/>
                  </a:solidFill>
                  <a:latin typeface="方正清刻本悦宋简体" panose="02000000000000000000" pitchFamily="2" charset="-122"/>
                  <a:ea typeface="方正清刻本悦宋简体" panose="02000000000000000000" pitchFamily="2" charset="-122"/>
                </a:rPr>
                <a:t>技术选型</a:t>
              </a:r>
            </a:p>
          </p:txBody>
        </p:sp>
        <p:sp>
          <p:nvSpPr>
            <p:cNvPr id="129" name="文本框 128"/>
            <p:cNvSpPr txBox="1"/>
            <p:nvPr/>
          </p:nvSpPr>
          <p:spPr>
            <a:xfrm>
              <a:off x="4646265" y="1531878"/>
              <a:ext cx="828000" cy="707886"/>
            </a:xfrm>
            <a:prstGeom prst="rect">
              <a:avLst/>
            </a:prstGeom>
            <a:noFill/>
            <a:ln>
              <a:noFill/>
            </a:ln>
          </p:spPr>
          <p:txBody>
            <a:bodyPr wrap="square" rtlCol="0">
              <a:spAutoFit/>
            </a:bodyPr>
            <a:lstStyle/>
            <a:p>
              <a:pPr algn="ctr"/>
              <a:r>
                <a:rPr lang="en-US" altLang="zh-CN" sz="4000" b="1">
                  <a:solidFill>
                    <a:srgbClr val="21A3D0"/>
                  </a:solidFill>
                  <a:latin typeface="微软雅黑" panose="020B0503020204020204" pitchFamily="34" charset="-122"/>
                  <a:ea typeface="微软雅黑" panose="020B0503020204020204" pitchFamily="34" charset="-122"/>
                </a:rPr>
                <a:t>01</a:t>
              </a:r>
            </a:p>
          </p:txBody>
        </p:sp>
        <p:sp>
          <p:nvSpPr>
            <p:cNvPr id="130" name="矩形 129"/>
            <p:cNvSpPr/>
            <p:nvPr/>
          </p:nvSpPr>
          <p:spPr>
            <a:xfrm>
              <a:off x="4646265" y="1471821"/>
              <a:ext cx="828000" cy="828000"/>
            </a:xfrm>
            <a:prstGeom prst="rect">
              <a:avLst/>
            </a:prstGeom>
            <a:noFill/>
            <a:ln>
              <a:solidFill>
                <a:srgbClr val="21A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1A3D0"/>
                </a:solidFill>
              </a:endParaRPr>
            </a:p>
          </p:txBody>
        </p:sp>
      </p:grpSp>
      <p:grpSp>
        <p:nvGrpSpPr>
          <p:cNvPr id="5" name="组合 4"/>
          <p:cNvGrpSpPr/>
          <p:nvPr/>
        </p:nvGrpSpPr>
        <p:grpSpPr>
          <a:xfrm>
            <a:off x="7927421" y="1396429"/>
            <a:ext cx="3284358" cy="873712"/>
            <a:chOff x="7927421" y="1396429"/>
            <a:chExt cx="3284358" cy="873712"/>
          </a:xfrm>
        </p:grpSpPr>
        <p:sp>
          <p:nvSpPr>
            <p:cNvPr id="70" name="文本框 69"/>
            <p:cNvSpPr txBox="1"/>
            <p:nvPr/>
          </p:nvSpPr>
          <p:spPr>
            <a:xfrm>
              <a:off x="8816921" y="1396429"/>
              <a:ext cx="2394858" cy="523220"/>
            </a:xfrm>
            <a:prstGeom prst="rect">
              <a:avLst/>
            </a:prstGeom>
            <a:noFill/>
          </p:spPr>
          <p:txBody>
            <a:bodyPr wrap="square" rtlCol="0">
              <a:spAutoFit/>
            </a:bodyPr>
            <a:lstStyle/>
            <a:p>
              <a:r>
                <a:rPr lang="zh-CN" altLang="en-US" sz="2800" b="1">
                  <a:solidFill>
                    <a:srgbClr val="21A3D0"/>
                  </a:solidFill>
                  <a:latin typeface="方正清刻本悦宋简体" panose="02000000000000000000" pitchFamily="2" charset="-122"/>
                  <a:ea typeface="方正清刻本悦宋简体" panose="02000000000000000000" pitchFamily="2" charset="-122"/>
                </a:rPr>
                <a:t>功能实现</a:t>
              </a:r>
            </a:p>
          </p:txBody>
        </p:sp>
        <p:sp>
          <p:nvSpPr>
            <p:cNvPr id="131" name="文本框 130"/>
            <p:cNvSpPr txBox="1"/>
            <p:nvPr/>
          </p:nvSpPr>
          <p:spPr>
            <a:xfrm>
              <a:off x="7927421" y="1502198"/>
              <a:ext cx="828000" cy="707886"/>
            </a:xfrm>
            <a:prstGeom prst="rect">
              <a:avLst/>
            </a:prstGeom>
            <a:noFill/>
            <a:ln>
              <a:noFill/>
            </a:ln>
          </p:spPr>
          <p:txBody>
            <a:bodyPr wrap="square" rtlCol="0">
              <a:spAutoFit/>
            </a:bodyPr>
            <a:lstStyle/>
            <a:p>
              <a:pPr algn="ctr"/>
              <a:r>
                <a:rPr lang="en-US" altLang="zh-CN" sz="4000" b="1">
                  <a:solidFill>
                    <a:srgbClr val="21A3D0"/>
                  </a:solidFill>
                  <a:latin typeface="微软雅黑" panose="020B0503020204020204" pitchFamily="34" charset="-122"/>
                  <a:ea typeface="微软雅黑" panose="020B0503020204020204" pitchFamily="34" charset="-122"/>
                </a:rPr>
                <a:t>02</a:t>
              </a:r>
            </a:p>
          </p:txBody>
        </p:sp>
        <p:sp>
          <p:nvSpPr>
            <p:cNvPr id="132" name="矩形 131"/>
            <p:cNvSpPr/>
            <p:nvPr/>
          </p:nvSpPr>
          <p:spPr>
            <a:xfrm>
              <a:off x="7927421" y="1442141"/>
              <a:ext cx="828000" cy="828000"/>
            </a:xfrm>
            <a:prstGeom prst="rect">
              <a:avLst/>
            </a:prstGeom>
            <a:noFill/>
            <a:ln>
              <a:solidFill>
                <a:srgbClr val="21A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1A3D0"/>
                </a:solidFill>
              </a:endParaRPr>
            </a:p>
          </p:txBody>
        </p:sp>
      </p:grpSp>
      <p:grpSp>
        <p:nvGrpSpPr>
          <p:cNvPr id="6" name="组合 5"/>
          <p:cNvGrpSpPr/>
          <p:nvPr/>
        </p:nvGrpSpPr>
        <p:grpSpPr>
          <a:xfrm>
            <a:off x="4626835" y="3093660"/>
            <a:ext cx="3263787" cy="857526"/>
            <a:chOff x="4626835" y="3093660"/>
            <a:chExt cx="3263787" cy="857526"/>
          </a:xfrm>
        </p:grpSpPr>
        <p:sp>
          <p:nvSpPr>
            <p:cNvPr id="71" name="文本框 70"/>
            <p:cNvSpPr txBox="1"/>
            <p:nvPr/>
          </p:nvSpPr>
          <p:spPr>
            <a:xfrm>
              <a:off x="5495764" y="3093660"/>
              <a:ext cx="2394858" cy="523220"/>
            </a:xfrm>
            <a:prstGeom prst="rect">
              <a:avLst/>
            </a:prstGeom>
            <a:noFill/>
          </p:spPr>
          <p:txBody>
            <a:bodyPr wrap="square" rtlCol="0">
              <a:spAutoFit/>
            </a:bodyPr>
            <a:lstStyle/>
            <a:p>
              <a:r>
                <a:rPr lang="zh-CN" altLang="en-US" sz="2800" b="1">
                  <a:solidFill>
                    <a:srgbClr val="21A3D0"/>
                  </a:solidFill>
                  <a:latin typeface="方正清刻本悦宋简体" panose="02000000000000000000" pitchFamily="2" charset="-122"/>
                  <a:ea typeface="方正清刻本悦宋简体" panose="02000000000000000000" pitchFamily="2" charset="-122"/>
                </a:rPr>
                <a:t>安全可靠</a:t>
              </a:r>
            </a:p>
          </p:txBody>
        </p:sp>
        <p:sp>
          <p:nvSpPr>
            <p:cNvPr id="133" name="文本框 132"/>
            <p:cNvSpPr txBox="1"/>
            <p:nvPr/>
          </p:nvSpPr>
          <p:spPr>
            <a:xfrm>
              <a:off x="4626835" y="3183243"/>
              <a:ext cx="828000" cy="707886"/>
            </a:xfrm>
            <a:prstGeom prst="rect">
              <a:avLst/>
            </a:prstGeom>
            <a:noFill/>
            <a:ln>
              <a:noFill/>
            </a:ln>
          </p:spPr>
          <p:txBody>
            <a:bodyPr wrap="square" rtlCol="0">
              <a:spAutoFit/>
            </a:bodyPr>
            <a:lstStyle/>
            <a:p>
              <a:pPr algn="ctr"/>
              <a:r>
                <a:rPr lang="en-US" altLang="zh-CN" sz="4000" b="1">
                  <a:solidFill>
                    <a:srgbClr val="21A3D0"/>
                  </a:solidFill>
                  <a:latin typeface="微软雅黑" panose="020B0503020204020204" pitchFamily="34" charset="-122"/>
                  <a:ea typeface="微软雅黑" panose="020B0503020204020204" pitchFamily="34" charset="-122"/>
                </a:rPr>
                <a:t>03</a:t>
              </a:r>
            </a:p>
          </p:txBody>
        </p:sp>
        <p:sp>
          <p:nvSpPr>
            <p:cNvPr id="134" name="矩形 133"/>
            <p:cNvSpPr/>
            <p:nvPr/>
          </p:nvSpPr>
          <p:spPr>
            <a:xfrm>
              <a:off x="4626835" y="3123186"/>
              <a:ext cx="828000" cy="828000"/>
            </a:xfrm>
            <a:prstGeom prst="rect">
              <a:avLst/>
            </a:prstGeom>
            <a:noFill/>
            <a:ln>
              <a:solidFill>
                <a:srgbClr val="21A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1A3D0"/>
                </a:solidFill>
              </a:endParaRPr>
            </a:p>
          </p:txBody>
        </p:sp>
      </p:grpSp>
      <p:grpSp>
        <p:nvGrpSpPr>
          <p:cNvPr id="7" name="组合 6"/>
          <p:cNvGrpSpPr/>
          <p:nvPr/>
        </p:nvGrpSpPr>
        <p:grpSpPr>
          <a:xfrm>
            <a:off x="7919307" y="3093660"/>
            <a:ext cx="3251544" cy="857526"/>
            <a:chOff x="7919307" y="3093660"/>
            <a:chExt cx="3251544" cy="857526"/>
          </a:xfrm>
        </p:grpSpPr>
        <p:sp>
          <p:nvSpPr>
            <p:cNvPr id="72" name="文本框 71"/>
            <p:cNvSpPr txBox="1"/>
            <p:nvPr/>
          </p:nvSpPr>
          <p:spPr>
            <a:xfrm>
              <a:off x="8775993" y="3093660"/>
              <a:ext cx="2394858" cy="523220"/>
            </a:xfrm>
            <a:prstGeom prst="rect">
              <a:avLst/>
            </a:prstGeom>
            <a:noFill/>
          </p:spPr>
          <p:txBody>
            <a:bodyPr wrap="square" rtlCol="0">
              <a:spAutoFit/>
            </a:bodyPr>
            <a:lstStyle/>
            <a:p>
              <a:r>
                <a:rPr lang="zh-CN" altLang="en-US" sz="2800" b="1">
                  <a:solidFill>
                    <a:srgbClr val="21A3D0"/>
                  </a:solidFill>
                  <a:latin typeface="方正清刻本悦宋简体" panose="02000000000000000000" pitchFamily="2" charset="-122"/>
                  <a:ea typeface="方正清刻本悦宋简体" panose="02000000000000000000" pitchFamily="2" charset="-122"/>
                </a:rPr>
                <a:t>服务性能</a:t>
              </a:r>
            </a:p>
          </p:txBody>
        </p:sp>
        <p:sp>
          <p:nvSpPr>
            <p:cNvPr id="135" name="文本框 134"/>
            <p:cNvSpPr txBox="1"/>
            <p:nvPr/>
          </p:nvSpPr>
          <p:spPr>
            <a:xfrm>
              <a:off x="7919307" y="3183243"/>
              <a:ext cx="828000" cy="707886"/>
            </a:xfrm>
            <a:prstGeom prst="rect">
              <a:avLst/>
            </a:prstGeom>
            <a:noFill/>
            <a:ln>
              <a:noFill/>
            </a:ln>
          </p:spPr>
          <p:txBody>
            <a:bodyPr wrap="square" rtlCol="0">
              <a:spAutoFit/>
            </a:bodyPr>
            <a:lstStyle/>
            <a:p>
              <a:pPr algn="ctr"/>
              <a:r>
                <a:rPr lang="en-US" altLang="zh-CN" sz="4000" b="1">
                  <a:solidFill>
                    <a:srgbClr val="21A3D0"/>
                  </a:solidFill>
                  <a:latin typeface="微软雅黑" panose="020B0503020204020204" pitchFamily="34" charset="-122"/>
                  <a:ea typeface="微软雅黑" panose="020B0503020204020204" pitchFamily="34" charset="-122"/>
                </a:rPr>
                <a:t>04</a:t>
              </a:r>
            </a:p>
          </p:txBody>
        </p:sp>
        <p:sp>
          <p:nvSpPr>
            <p:cNvPr id="136" name="矩形 135"/>
            <p:cNvSpPr/>
            <p:nvPr/>
          </p:nvSpPr>
          <p:spPr>
            <a:xfrm>
              <a:off x="7919307" y="3123186"/>
              <a:ext cx="828000" cy="828000"/>
            </a:xfrm>
            <a:prstGeom prst="rect">
              <a:avLst/>
            </a:prstGeom>
            <a:noFill/>
            <a:ln>
              <a:solidFill>
                <a:srgbClr val="21A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1A3D0"/>
                </a:solidFill>
              </a:endParaRPr>
            </a:p>
          </p:txBody>
        </p:sp>
      </p:grpSp>
      <p:grpSp>
        <p:nvGrpSpPr>
          <p:cNvPr id="3" name="组合 2"/>
          <p:cNvGrpSpPr/>
          <p:nvPr/>
        </p:nvGrpSpPr>
        <p:grpSpPr>
          <a:xfrm>
            <a:off x="-12615" y="-10722"/>
            <a:ext cx="3033486" cy="6858000"/>
            <a:chOff x="-12615" y="-10722"/>
            <a:chExt cx="3033486" cy="6858000"/>
          </a:xfrm>
        </p:grpSpPr>
        <p:sp>
          <p:nvSpPr>
            <p:cNvPr id="2" name="矩形 1"/>
            <p:cNvSpPr/>
            <p:nvPr/>
          </p:nvSpPr>
          <p:spPr>
            <a:xfrm>
              <a:off x="-12615" y="-10722"/>
              <a:ext cx="3033486" cy="68580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TextBox 47"/>
            <p:cNvSpPr txBox="1">
              <a:spLocks noChangeArrowheads="1"/>
            </p:cNvSpPr>
            <p:nvPr/>
          </p:nvSpPr>
          <p:spPr bwMode="auto">
            <a:xfrm>
              <a:off x="1093195" y="3095560"/>
              <a:ext cx="90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8F8F8"/>
                  </a:solidFill>
                  <a:latin typeface="微软雅黑" panose="020B0503020204020204" pitchFamily="34" charset="-122"/>
                  <a:ea typeface="微软雅黑" panose="020B0503020204020204" pitchFamily="34" charset="-122"/>
                </a:rPr>
                <a:t>目录</a:t>
              </a:r>
            </a:p>
          </p:txBody>
        </p:sp>
        <p:sp>
          <p:nvSpPr>
            <p:cNvPr id="148" name="TextBox 49"/>
            <p:cNvSpPr txBox="1">
              <a:spLocks noChangeArrowheads="1"/>
            </p:cNvSpPr>
            <p:nvPr/>
          </p:nvSpPr>
          <p:spPr bwMode="auto">
            <a:xfrm>
              <a:off x="912508" y="3858577"/>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solidFill>
                    <a:srgbClr val="F8F8F8"/>
                  </a:solidFill>
                  <a:latin typeface="微软雅黑" panose="020B0503020204020204" pitchFamily="34" charset="-122"/>
                  <a:ea typeface="微软雅黑" panose="020B0503020204020204" pitchFamily="34" charset="-122"/>
                </a:rPr>
                <a:t>Contents</a:t>
              </a:r>
              <a:endParaRPr lang="zh-CN" altLang="en-US">
                <a:solidFill>
                  <a:srgbClr val="F8F8F8"/>
                </a:solidFill>
                <a:latin typeface="微软雅黑" panose="020B0503020204020204" pitchFamily="34" charset="-122"/>
                <a:ea typeface="微软雅黑" panose="020B0503020204020204" pitchFamily="34" charset="-122"/>
              </a:endParaRPr>
            </a:p>
          </p:txBody>
        </p:sp>
      </p:grpSp>
      <p:pic>
        <p:nvPicPr>
          <p:cNvPr id="13" name="图片 12"/>
          <p:cNvPicPr>
            <a:picLocks noChangeAspect="1"/>
          </p:cNvPicPr>
          <p:nvPr/>
        </p:nvPicPr>
        <p:blipFill>
          <a:blip r:embed="rId3"/>
          <a:stretch>
            <a:fillRect/>
          </a:stretch>
        </p:blipFill>
        <p:spPr>
          <a:xfrm>
            <a:off x="385707" y="715889"/>
            <a:ext cx="2430075" cy="523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296366" y="2996922"/>
            <a:ext cx="9604031" cy="829945"/>
          </a:xfrm>
          <a:prstGeom prst="rect">
            <a:avLst/>
          </a:prstGeom>
          <a:noFill/>
        </p:spPr>
        <p:txBody>
          <a:bodyPr wrap="square" rtlCol="0">
            <a:spAutoFit/>
          </a:bodyPr>
          <a:lstStyle/>
          <a:p>
            <a:pPr algn="ctr"/>
            <a:r>
              <a:rPr lang="zh-CN" altLang="en-US" sz="4800">
                <a:ln w="6350">
                  <a:noFill/>
                </a:ln>
                <a:solidFill>
                  <a:srgbClr val="00B0F0"/>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敬请各位评委老师批评指正</a:t>
            </a:r>
          </a:p>
        </p:txBody>
      </p:sp>
      <p:sp>
        <p:nvSpPr>
          <p:cNvPr id="37" name="圆角矩形 36"/>
          <p:cNvSpPr/>
          <p:nvPr/>
        </p:nvSpPr>
        <p:spPr>
          <a:xfrm>
            <a:off x="3409253" y="4167363"/>
            <a:ext cx="5378257" cy="27016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latin typeface="微软雅黑" panose="020B0503020204020204" pitchFamily="34" charset="-122"/>
                <a:ea typeface="微软雅黑" panose="020B0503020204020204" pitchFamily="34" charset="-122"/>
              </a:rPr>
              <a:t>THANK YOU FOR WATCHING</a:t>
            </a:r>
          </a:p>
        </p:txBody>
      </p:sp>
      <p:sp>
        <p:nvSpPr>
          <p:cNvPr id="39" name="Freeform 103"/>
          <p:cNvSpPr>
            <a:spLocks noEditPoints="1"/>
          </p:cNvSpPr>
          <p:nvPr/>
        </p:nvSpPr>
        <p:spPr bwMode="auto">
          <a:xfrm>
            <a:off x="5670901" y="1717104"/>
            <a:ext cx="853880" cy="699736"/>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21A3D0"/>
          </a:solidFill>
          <a:ln>
            <a:noFill/>
          </a:ln>
        </p:spPr>
        <p:txBody>
          <a:bodyPr vert="horz" wrap="square" lIns="121958" tIns="60979" rIns="121958" bIns="60979"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21A3D0"/>
        </a:solidFill>
        <a:effectLst/>
      </p:bgPr>
    </p:bg>
    <p:spTree>
      <p:nvGrpSpPr>
        <p:cNvPr id="1" name=""/>
        <p:cNvGrpSpPr/>
        <p:nvPr/>
      </p:nvGrpSpPr>
      <p:grpSpPr>
        <a:xfrm>
          <a:off x="0" y="0"/>
          <a:ext cx="0" cy="0"/>
          <a:chOff x="0" y="0"/>
          <a:chExt cx="0" cy="0"/>
        </a:xfrm>
      </p:grpSpPr>
      <p:sp>
        <p:nvSpPr>
          <p:cNvPr id="2" name="圆角矩形 1"/>
          <p:cNvSpPr/>
          <p:nvPr/>
        </p:nvSpPr>
        <p:spPr>
          <a:xfrm>
            <a:off x="5234285" y="2542193"/>
            <a:ext cx="4176464" cy="63318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rPr>
              <a:t>架构设计与技术选型</a:t>
            </a:r>
          </a:p>
        </p:txBody>
      </p:sp>
      <p:sp>
        <p:nvSpPr>
          <p:cNvPr id="3" name="矩形 2"/>
          <p:cNvSpPr/>
          <p:nvPr/>
        </p:nvSpPr>
        <p:spPr>
          <a:xfrm>
            <a:off x="3535765" y="2509250"/>
            <a:ext cx="1418978" cy="1446871"/>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800" b="0" i="0" u="none" strike="noStrike" kern="1200" cap="none" spc="0" normalizeH="0" baseline="0" noProof="0">
                <a:ln w="6350">
                  <a:solidFill>
                    <a:srgbClr val="EFF6FC"/>
                  </a:solidFill>
                </a:ln>
                <a:solidFill>
                  <a:srgbClr val="F8F8F8"/>
                </a:solidFill>
                <a:effectLst/>
                <a:uLnTx/>
                <a:uFillTx/>
                <a:latin typeface="Impact" panose="020B0806030902050204" pitchFamily="34" charset="0"/>
                <a:ea typeface="微软雅黑" panose="020B0503020204020204" pitchFamily="34" charset="-122"/>
                <a:cs typeface="+mn-cs"/>
              </a:rPr>
              <a:t>0 1</a:t>
            </a:r>
            <a:endParaRPr kumimoji="0" lang="zh-CN" altLang="en-US" sz="8800" b="0" i="0" u="none" strike="noStrike" kern="1200" cap="none" spc="0" normalizeH="0" baseline="0" noProof="0">
              <a:ln w="6350">
                <a:solidFill>
                  <a:srgbClr val="EFF6FC"/>
                </a:solidFill>
              </a:ln>
              <a:solidFill>
                <a:srgbClr val="F8F8F8"/>
              </a:solidFill>
              <a:effectLst/>
              <a:uLnTx/>
              <a:uFillTx/>
              <a:latin typeface="Impact" panose="020B0806030902050204" pitchFamily="34" charset="0"/>
              <a:ea typeface="微软雅黑" panose="020B0503020204020204" pitchFamily="34" charset="-122"/>
              <a:cs typeface="+mn-cs"/>
            </a:endParaRPr>
          </a:p>
        </p:txBody>
      </p:sp>
      <p:sp>
        <p:nvSpPr>
          <p:cNvPr id="5" name="矩形 4"/>
          <p:cNvSpPr/>
          <p:nvPr/>
        </p:nvSpPr>
        <p:spPr>
          <a:xfrm>
            <a:off x="3505293" y="3757774"/>
            <a:ext cx="1465160" cy="379656"/>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65" b="0"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rPr>
              <a:t>PART ONE </a:t>
            </a:r>
            <a:endParaRPr kumimoji="0" lang="zh-CN" altLang="en-US" sz="935" b="0"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endParaRPr>
          </a:p>
        </p:txBody>
      </p:sp>
      <p:cxnSp>
        <p:nvCxnSpPr>
          <p:cNvPr id="7" name="直接连接符 6"/>
          <p:cNvCxnSpPr/>
          <p:nvPr/>
        </p:nvCxnSpPr>
        <p:spPr bwMode="auto">
          <a:xfrm>
            <a:off x="5234018" y="3175376"/>
            <a:ext cx="6962745" cy="0"/>
          </a:xfrm>
          <a:prstGeom prst="line">
            <a:avLst/>
          </a:prstGeom>
          <a:solidFill>
            <a:schemeClr val="accent1"/>
          </a:solidFill>
          <a:ln w="9525" cap="flat" cmpd="sng" algn="ctr">
            <a:solidFill>
              <a:srgbClr val="F8F8F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p:cNvSpPr txBox="1"/>
          <p:nvPr/>
        </p:nvSpPr>
        <p:spPr>
          <a:xfrm>
            <a:off x="5162277" y="3282815"/>
            <a:ext cx="6102626" cy="335028"/>
          </a:xfrm>
          <a:prstGeom prst="rect">
            <a:avLst/>
          </a:prstGeom>
          <a:noFill/>
        </p:spPr>
        <p:txBody>
          <a:bodyPr wrap="square">
            <a:spAutoFit/>
          </a:bodyPr>
          <a:lstStyle/>
          <a:p>
            <a:pPr marL="0" marR="0" lvl="0" indent="0" algn="l" defTabSz="914400" rtl="0" eaLnBrk="1" fontAlgn="base" latinLnBrk="0" hangingPunct="1">
              <a:lnSpc>
                <a:spcPts val="2135"/>
              </a:lnSpc>
              <a:spcBef>
                <a:spcPct val="0"/>
              </a:spcBef>
              <a:spcAft>
                <a:spcPct val="0"/>
              </a:spcAft>
              <a:buClr>
                <a:srgbClr val="4D4D4D">
                  <a:lumMod val="85000"/>
                </a:srgbClr>
              </a:buClr>
              <a:buSzTx/>
              <a:buFont typeface="Arial" panose="020B0604020202020204" pitchFamily="34" charset="0"/>
              <a:buNone/>
              <a:defRPr/>
            </a:pPr>
            <a:r>
              <a:rPr kumimoji="0" lang="zh-CN" altLang="en-US" sz="1335" b="0"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rPr>
              <a:t>架构设计</a:t>
            </a:r>
            <a:endParaRPr kumimoji="0" lang="en-US" altLang="zh-CN" sz="1335" b="0"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5162277" y="3602729"/>
            <a:ext cx="6102626" cy="638810"/>
          </a:xfrm>
          <a:prstGeom prst="rect">
            <a:avLst/>
          </a:prstGeom>
          <a:noFill/>
        </p:spPr>
        <p:txBody>
          <a:bodyPr wrap="square">
            <a:spAutoFit/>
          </a:bodyPr>
          <a:lstStyle/>
          <a:p>
            <a:pPr marL="0" marR="0" lvl="0" indent="0" algn="l" defTabSz="914400" rtl="0" eaLnBrk="1" fontAlgn="base" latinLnBrk="0" hangingPunct="1">
              <a:lnSpc>
                <a:spcPts val="2135"/>
              </a:lnSpc>
              <a:spcBef>
                <a:spcPct val="0"/>
              </a:spcBef>
              <a:spcAft>
                <a:spcPct val="0"/>
              </a:spcAft>
              <a:buClr>
                <a:srgbClr val="4D4D4D">
                  <a:lumMod val="85000"/>
                </a:srgbClr>
              </a:buClr>
              <a:buSzTx/>
              <a:buFont typeface="Arial" panose="020B0604020202020204" pitchFamily="34" charset="0"/>
              <a:buNone/>
              <a:defRPr/>
            </a:pPr>
            <a:r>
              <a:rPr kumimoji="0" lang="zh-CN" altLang="en-US" sz="1335" b="0"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rPr>
              <a:t>技术选型</a:t>
            </a:r>
          </a:p>
          <a:p>
            <a:pPr marL="0" marR="0" lvl="0" indent="0" algn="l" defTabSz="914400" rtl="0" eaLnBrk="1" fontAlgn="base" latinLnBrk="0" hangingPunct="1">
              <a:lnSpc>
                <a:spcPts val="2135"/>
              </a:lnSpc>
              <a:spcBef>
                <a:spcPct val="0"/>
              </a:spcBef>
              <a:spcAft>
                <a:spcPct val="0"/>
              </a:spcAft>
              <a:buClr>
                <a:srgbClr val="4D4D4D">
                  <a:lumMod val="85000"/>
                </a:srgbClr>
              </a:buClr>
              <a:buSzTx/>
              <a:buFont typeface="Arial" panose="020B0604020202020204" pitchFamily="34" charset="0"/>
              <a:buNone/>
              <a:defRPr/>
            </a:pPr>
            <a:r>
              <a:rPr kumimoji="0" lang="zh-CN" altLang="en-US" sz="1335" b="0"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rPr>
              <a:t>代码结构</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52362" y="517044"/>
            <a:ext cx="10998961" cy="474586"/>
            <a:chOff x="1384833" y="414052"/>
            <a:chExt cx="10539790" cy="474586"/>
          </a:xfrm>
        </p:grpSpPr>
        <p:sp>
          <p:nvSpPr>
            <p:cNvPr id="4" name="矩形 3"/>
            <p:cNvSpPr/>
            <p:nvPr/>
          </p:nvSpPr>
          <p:spPr>
            <a:xfrm>
              <a:off x="1384833" y="414052"/>
              <a:ext cx="22234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架构设计</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5" name="直接连接符 4"/>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 name="图片 5"/>
          <p:cNvPicPr>
            <a:picLocks noChangeAspect="1"/>
          </p:cNvPicPr>
          <p:nvPr/>
        </p:nvPicPr>
        <p:blipFill>
          <a:blip r:embed="rId3"/>
          <a:stretch>
            <a:fillRect/>
          </a:stretch>
        </p:blipFill>
        <p:spPr>
          <a:xfrm>
            <a:off x="736157" y="359167"/>
            <a:ext cx="635547" cy="687525"/>
          </a:xfrm>
          <a:prstGeom prst="rect">
            <a:avLst/>
          </a:prstGeom>
        </p:spPr>
      </p:pic>
      <p:pic>
        <p:nvPicPr>
          <p:cNvPr id="7" name="图片 6"/>
          <p:cNvPicPr>
            <a:picLocks noChangeAspect="1"/>
          </p:cNvPicPr>
          <p:nvPr/>
        </p:nvPicPr>
        <p:blipFill>
          <a:blip r:embed="rId4"/>
          <a:stretch>
            <a:fillRect/>
          </a:stretch>
        </p:blipFill>
        <p:spPr>
          <a:xfrm>
            <a:off x="1982121" y="1196752"/>
            <a:ext cx="8232520" cy="5359238"/>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p:cNvSpPr/>
          <p:nvPr/>
        </p:nvSpPr>
        <p:spPr bwMode="auto">
          <a:xfrm>
            <a:off x="424053" y="3434016"/>
            <a:ext cx="2782159" cy="671191"/>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21A3D0"/>
          </a:solidFill>
          <a:ln w="6350" cap="flat">
            <a:noFill/>
            <a:prstDash val="solid"/>
            <a:miter lim="800000"/>
          </a:ln>
        </p:spPr>
        <p:txBody>
          <a:bodyPr vert="horz" wrap="square" lIns="121958" tIns="60979" rIns="121958" bIns="60979" numCol="1" anchor="ctr" anchorCtr="0" compatLnSpc="1"/>
          <a:lstStyle/>
          <a:p>
            <a:pPr algn="ctr"/>
            <a:endParaRPr lang="zh-CN" altLang="en-US" sz="1600" b="1">
              <a:ln w="6350">
                <a:noFill/>
              </a:ln>
              <a:solidFill>
                <a:schemeClr val="bg1"/>
              </a:solidFill>
              <a:latin typeface="Impact" panose="020B0806030902050204" pitchFamily="34" charset="0"/>
              <a:ea typeface="微软雅黑" panose="020B0503020204020204" pitchFamily="34" charset="-122"/>
            </a:endParaRPr>
          </a:p>
        </p:txBody>
      </p:sp>
      <p:sp>
        <p:nvSpPr>
          <p:cNvPr id="5" name="Freeform 12"/>
          <p:cNvSpPr/>
          <p:nvPr/>
        </p:nvSpPr>
        <p:spPr bwMode="auto">
          <a:xfrm>
            <a:off x="3265497" y="3539882"/>
            <a:ext cx="2786393" cy="671191"/>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21A3D0"/>
          </a:solidFill>
          <a:ln w="6350" cap="flat">
            <a:noFill/>
            <a:prstDash val="solid"/>
            <a:miter lim="800000"/>
          </a:ln>
        </p:spPr>
        <p:txBody>
          <a:bodyPr vert="horz" wrap="square" lIns="121958" tIns="60979" rIns="121958" bIns="60979" numCol="1" anchor="t" anchorCtr="0" compatLnSpc="1"/>
          <a:lstStyle/>
          <a:p>
            <a:endParaRPr lang="zh-CN" altLang="en-US"/>
          </a:p>
        </p:txBody>
      </p:sp>
      <p:sp>
        <p:nvSpPr>
          <p:cNvPr id="6" name="Freeform 13"/>
          <p:cNvSpPr/>
          <p:nvPr/>
        </p:nvSpPr>
        <p:spPr bwMode="auto">
          <a:xfrm>
            <a:off x="6124492" y="3434016"/>
            <a:ext cx="2780041" cy="671191"/>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21A3D0"/>
          </a:solidFill>
          <a:ln w="6350" cap="flat">
            <a:noFill/>
            <a:prstDash val="solid"/>
            <a:miter lim="800000"/>
          </a:ln>
        </p:spPr>
        <p:txBody>
          <a:bodyPr vert="horz" wrap="square" lIns="121958" tIns="60979" rIns="121958" bIns="60979" numCol="1" anchor="ctr" anchorCtr="0" compatLnSpc="1"/>
          <a:lstStyle/>
          <a:p>
            <a:pPr algn="ctr"/>
            <a:endParaRPr lang="zh-CN" altLang="en-US" sz="1600" b="1">
              <a:ln w="6350">
                <a:noFill/>
              </a:ln>
              <a:solidFill>
                <a:schemeClr val="bg1"/>
              </a:solidFill>
              <a:latin typeface="Impact" panose="020B0806030902050204" pitchFamily="34" charset="0"/>
              <a:ea typeface="微软雅黑" panose="020B0503020204020204" pitchFamily="34" charset="-122"/>
            </a:endParaRPr>
          </a:p>
        </p:txBody>
      </p:sp>
      <p:sp>
        <p:nvSpPr>
          <p:cNvPr id="7" name="Freeform 14"/>
          <p:cNvSpPr/>
          <p:nvPr/>
        </p:nvSpPr>
        <p:spPr bwMode="auto">
          <a:xfrm>
            <a:off x="8974310" y="3539882"/>
            <a:ext cx="2782159" cy="671191"/>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21A3D0"/>
          </a:solidFill>
          <a:ln w="6350" cap="flat">
            <a:noFill/>
            <a:prstDash val="solid"/>
            <a:miter lim="800000"/>
          </a:ln>
        </p:spPr>
        <p:txBody>
          <a:bodyPr vert="horz" wrap="square" lIns="121958" tIns="60979" rIns="121958" bIns="60979" numCol="1" anchor="t" anchorCtr="0" compatLnSpc="1"/>
          <a:lstStyle/>
          <a:p>
            <a:endParaRPr lang="zh-CN" altLang="en-US"/>
          </a:p>
        </p:txBody>
      </p:sp>
      <p:grpSp>
        <p:nvGrpSpPr>
          <p:cNvPr id="8" name="Group 15"/>
          <p:cNvGrpSpPr/>
          <p:nvPr/>
        </p:nvGrpSpPr>
        <p:grpSpPr bwMode="auto">
          <a:xfrm>
            <a:off x="6548589" y="3698682"/>
            <a:ext cx="203263" cy="254078"/>
            <a:chOff x="0" y="0"/>
            <a:chExt cx="96" cy="120"/>
          </a:xfrm>
          <a:solidFill>
            <a:srgbClr val="F8F8F8"/>
          </a:solidFill>
        </p:grpSpPr>
        <p:sp>
          <p:nvSpPr>
            <p:cNvPr id="9"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Rectangle 17"/>
            <p:cNvSpPr>
              <a:spLocks noChangeArrowheads="1"/>
            </p:cNvSpPr>
            <p:nvPr/>
          </p:nvSpPr>
          <p:spPr bwMode="auto">
            <a:xfrm>
              <a:off x="27" y="33"/>
              <a:ext cx="42"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Rectangle 18"/>
            <p:cNvSpPr>
              <a:spLocks noChangeArrowheads="1"/>
            </p:cNvSpPr>
            <p:nvPr/>
          </p:nvSpPr>
          <p:spPr bwMode="auto">
            <a:xfrm>
              <a:off x="27" y="61"/>
              <a:ext cx="27"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Group 19"/>
          <p:cNvGrpSpPr/>
          <p:nvPr/>
        </p:nvGrpSpPr>
        <p:grpSpPr bwMode="auto">
          <a:xfrm>
            <a:off x="9538391" y="3709268"/>
            <a:ext cx="247726" cy="230789"/>
            <a:chOff x="0" y="0"/>
            <a:chExt cx="117" cy="109"/>
          </a:xfrm>
          <a:solidFill>
            <a:srgbClr val="F8F8F8"/>
          </a:solidFill>
        </p:grpSpPr>
        <p:sp>
          <p:nvSpPr>
            <p:cNvPr id="13"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Rectangle 21"/>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Rectangle 22"/>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16" name="Group 23"/>
          <p:cNvGrpSpPr/>
          <p:nvPr/>
        </p:nvGrpSpPr>
        <p:grpSpPr bwMode="auto">
          <a:xfrm>
            <a:off x="3647931" y="3700799"/>
            <a:ext cx="247727" cy="249844"/>
            <a:chOff x="0" y="0"/>
            <a:chExt cx="117" cy="118"/>
          </a:xfrm>
          <a:solidFill>
            <a:srgbClr val="F8F8F8"/>
          </a:solidFill>
        </p:grpSpPr>
        <p:sp>
          <p:nvSpPr>
            <p:cNvPr id="17"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Rectangle 25"/>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Rectangle 26"/>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0" name="Group 27"/>
          <p:cNvGrpSpPr/>
          <p:nvPr/>
        </p:nvGrpSpPr>
        <p:grpSpPr bwMode="auto">
          <a:xfrm>
            <a:off x="881038" y="3698682"/>
            <a:ext cx="222318" cy="254078"/>
            <a:chOff x="0" y="0"/>
            <a:chExt cx="105" cy="120"/>
          </a:xfrm>
          <a:solidFill>
            <a:srgbClr val="F8F8F8"/>
          </a:solidFill>
        </p:grpSpPr>
        <p:sp>
          <p:nvSpPr>
            <p:cNvPr id="21"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Text Box 30"/>
          <p:cNvSpPr txBox="1">
            <a:spLocks noChangeArrowheads="1"/>
          </p:cNvSpPr>
          <p:nvPr/>
        </p:nvSpPr>
        <p:spPr bwMode="auto">
          <a:xfrm>
            <a:off x="1576735" y="363806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n w="6350">
                  <a:noFill/>
                </a:ln>
                <a:solidFill>
                  <a:srgbClr val="F8F8F8"/>
                </a:solidFill>
                <a:latin typeface="Impact" panose="020B0806030902050204" pitchFamily="34" charset="0"/>
                <a:ea typeface="微软雅黑" panose="020B0503020204020204" pitchFamily="34" charset="-122"/>
              </a:rPr>
              <a:t>后端框架</a:t>
            </a:r>
            <a:endParaRPr lang="zh-CN" altLang="zh-CN" sz="1600" b="1">
              <a:ln w="6350">
                <a:noFill/>
              </a:ln>
              <a:solidFill>
                <a:srgbClr val="F8F8F8"/>
              </a:solidFill>
              <a:latin typeface="Impact" panose="020B0806030902050204" pitchFamily="34" charset="0"/>
              <a:ea typeface="微软雅黑" panose="020B0503020204020204" pitchFamily="34" charset="-122"/>
            </a:endParaRPr>
          </a:p>
        </p:txBody>
      </p:sp>
      <p:sp>
        <p:nvSpPr>
          <p:cNvPr id="24" name="Text Box 31"/>
          <p:cNvSpPr txBox="1">
            <a:spLocks noChangeArrowheads="1"/>
          </p:cNvSpPr>
          <p:nvPr/>
        </p:nvSpPr>
        <p:spPr bwMode="auto">
          <a:xfrm>
            <a:off x="4283571" y="3638158"/>
            <a:ext cx="10967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ln w="6350">
                  <a:noFill/>
                </a:ln>
                <a:solidFill>
                  <a:srgbClr val="F8F8F8"/>
                </a:solidFill>
                <a:latin typeface="Times New Roman" panose="02020603050405020304" pitchFamily="18" charset="0"/>
                <a:ea typeface="微软雅黑" panose="020B0503020204020204" pitchFamily="34" charset="-122"/>
                <a:cs typeface="Times New Roman" panose="02020603050405020304" pitchFamily="18" charset="0"/>
              </a:rPr>
              <a:t>ORM</a:t>
            </a:r>
            <a:r>
              <a:rPr lang="zh-CN" altLang="en-US" sz="1600" b="1">
                <a:ln w="6350">
                  <a:noFill/>
                </a:ln>
                <a:solidFill>
                  <a:srgbClr val="F8F8F8"/>
                </a:solidFill>
                <a:latin typeface="Impact" panose="020B0806030902050204" pitchFamily="34" charset="0"/>
                <a:ea typeface="微软雅黑" panose="020B0503020204020204" pitchFamily="34" charset="-122"/>
              </a:rPr>
              <a:t>框架</a:t>
            </a:r>
          </a:p>
        </p:txBody>
      </p:sp>
      <p:sp>
        <p:nvSpPr>
          <p:cNvPr id="25" name="Text Box 32"/>
          <p:cNvSpPr txBox="1">
            <a:spLocks noChangeArrowheads="1"/>
          </p:cNvSpPr>
          <p:nvPr/>
        </p:nvSpPr>
        <p:spPr bwMode="auto">
          <a:xfrm>
            <a:off x="7112990" y="3638158"/>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ctr"/>
            <a:r>
              <a:rPr lang="zh-CN" altLang="en-US" sz="1600" b="1">
                <a:ln w="6350">
                  <a:noFill/>
                </a:ln>
                <a:solidFill>
                  <a:srgbClr val="F8F8F8"/>
                </a:solidFill>
                <a:latin typeface="Impact" panose="020B0806030902050204" pitchFamily="34" charset="0"/>
                <a:ea typeface="微软雅黑" panose="020B0503020204020204" pitchFamily="34" charset="-122"/>
              </a:rPr>
              <a:t>数据库</a:t>
            </a:r>
            <a:endParaRPr lang="zh-CN" altLang="zh-CN" sz="1600" b="1">
              <a:ln w="6350">
                <a:noFill/>
              </a:ln>
              <a:solidFill>
                <a:srgbClr val="F8F8F8"/>
              </a:solidFill>
              <a:latin typeface="Impact" panose="020B0806030902050204" pitchFamily="34" charset="0"/>
              <a:ea typeface="微软雅黑" panose="020B0503020204020204" pitchFamily="34" charset="-122"/>
            </a:endParaRPr>
          </a:p>
        </p:txBody>
      </p:sp>
      <p:sp>
        <p:nvSpPr>
          <p:cNvPr id="26" name="Text Box 33"/>
          <p:cNvSpPr txBox="1">
            <a:spLocks noChangeArrowheads="1"/>
          </p:cNvSpPr>
          <p:nvPr/>
        </p:nvSpPr>
        <p:spPr bwMode="auto">
          <a:xfrm>
            <a:off x="10179471" y="363806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n w="6350">
                  <a:noFill/>
                </a:ln>
                <a:solidFill>
                  <a:srgbClr val="F8F8F8"/>
                </a:solidFill>
                <a:latin typeface="Impact" panose="020B0806030902050204" pitchFamily="34" charset="0"/>
                <a:ea typeface="微软雅黑" panose="020B0503020204020204" pitchFamily="34" charset="-122"/>
              </a:rPr>
              <a:t>测试工具</a:t>
            </a:r>
          </a:p>
        </p:txBody>
      </p:sp>
      <p:sp>
        <p:nvSpPr>
          <p:cNvPr id="27" name="Rectangle 34"/>
          <p:cNvSpPr>
            <a:spLocks noChangeArrowheads="1"/>
          </p:cNvSpPr>
          <p:nvPr/>
        </p:nvSpPr>
        <p:spPr bwMode="auto">
          <a:xfrm>
            <a:off x="643525" y="2758499"/>
            <a:ext cx="300440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a:t>Gin v1.8.2</a:t>
            </a:r>
          </a:p>
          <a:p>
            <a:r>
              <a:rPr lang="zh-CN" altLang="en-US" sz="2000">
                <a:effectLst/>
              </a:rPr>
              <a:t>速度快、路由、内置渲染</a:t>
            </a:r>
            <a:endParaRPr lang="en-US" altLang="zh-CN" sz="2000">
              <a:effectLst/>
            </a:endParaRPr>
          </a:p>
        </p:txBody>
      </p:sp>
      <p:sp>
        <p:nvSpPr>
          <p:cNvPr id="28" name="Rectangle 35"/>
          <p:cNvSpPr>
            <a:spLocks noChangeArrowheads="1"/>
          </p:cNvSpPr>
          <p:nvPr/>
        </p:nvSpPr>
        <p:spPr bwMode="auto">
          <a:xfrm>
            <a:off x="6537289" y="2528888"/>
            <a:ext cx="22020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a:t>MySQL v1.4.5 </a:t>
            </a:r>
          </a:p>
          <a:p>
            <a:r>
              <a:rPr lang="en-US" altLang="zh-CN" sz="2000"/>
              <a:t>Redis v8.11.5</a:t>
            </a:r>
            <a:endParaRPr lang="en-US" altLang="zh-CN" sz="2000">
              <a:effectLst/>
            </a:endParaRPr>
          </a:p>
        </p:txBody>
      </p:sp>
      <p:sp>
        <p:nvSpPr>
          <p:cNvPr id="31" name="Text Box 38"/>
          <p:cNvSpPr txBox="1">
            <a:spLocks noChangeArrowheads="1"/>
          </p:cNvSpPr>
          <p:nvPr/>
        </p:nvSpPr>
        <p:spPr bwMode="auto">
          <a:xfrm>
            <a:off x="1318376" y="4412218"/>
            <a:ext cx="686406" cy="74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270">
                <a:ln w="6350">
                  <a:noFill/>
                </a:ln>
                <a:solidFill>
                  <a:schemeClr val="bg1">
                    <a:lumMod val="60000"/>
                    <a:lumOff val="40000"/>
                  </a:schemeClr>
                </a:solidFill>
                <a:latin typeface="Impact" panose="020B0806030902050204" pitchFamily="34" charset="0"/>
                <a:ea typeface="微软雅黑" panose="020B0503020204020204" pitchFamily="34" charset="-122"/>
              </a:rPr>
              <a:t>01</a:t>
            </a:r>
          </a:p>
        </p:txBody>
      </p:sp>
      <p:sp>
        <p:nvSpPr>
          <p:cNvPr id="32" name="Text Box 39"/>
          <p:cNvSpPr txBox="1">
            <a:spLocks noChangeArrowheads="1"/>
          </p:cNvSpPr>
          <p:nvPr/>
        </p:nvSpPr>
        <p:spPr bwMode="auto">
          <a:xfrm>
            <a:off x="6972334" y="4412218"/>
            <a:ext cx="768159" cy="74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270">
                <a:ln w="6350">
                  <a:noFill/>
                </a:ln>
                <a:solidFill>
                  <a:schemeClr val="bg1">
                    <a:lumMod val="60000"/>
                    <a:lumOff val="40000"/>
                  </a:schemeClr>
                </a:solidFill>
                <a:latin typeface="Impact" panose="020B0806030902050204" pitchFamily="34" charset="0"/>
                <a:ea typeface="微软雅黑" panose="020B0503020204020204" pitchFamily="34" charset="-122"/>
              </a:rPr>
              <a:t>03</a:t>
            </a:r>
          </a:p>
        </p:txBody>
      </p:sp>
      <p:sp>
        <p:nvSpPr>
          <p:cNvPr id="33" name="Text Box 40"/>
          <p:cNvSpPr txBox="1">
            <a:spLocks noChangeArrowheads="1"/>
          </p:cNvSpPr>
          <p:nvPr/>
        </p:nvSpPr>
        <p:spPr bwMode="auto">
          <a:xfrm>
            <a:off x="4204291" y="2366887"/>
            <a:ext cx="752129" cy="74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4270">
                <a:ln w="6350">
                  <a:noFill/>
                </a:ln>
                <a:solidFill>
                  <a:schemeClr val="bg1">
                    <a:lumMod val="60000"/>
                    <a:lumOff val="40000"/>
                  </a:schemeClr>
                </a:solidFill>
                <a:latin typeface="Impact" panose="020B0806030902050204" pitchFamily="34" charset="0"/>
                <a:ea typeface="微软雅黑" panose="020B0503020204020204" pitchFamily="34" charset="-122"/>
              </a:rPr>
              <a:t>02</a:t>
            </a:r>
          </a:p>
        </p:txBody>
      </p:sp>
      <p:sp>
        <p:nvSpPr>
          <p:cNvPr id="34" name="Text Box 41"/>
          <p:cNvSpPr txBox="1">
            <a:spLocks noChangeArrowheads="1"/>
          </p:cNvSpPr>
          <p:nvPr/>
        </p:nvSpPr>
        <p:spPr bwMode="auto">
          <a:xfrm>
            <a:off x="9874711" y="2366887"/>
            <a:ext cx="752129" cy="74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4270">
                <a:ln w="6350">
                  <a:noFill/>
                </a:ln>
                <a:solidFill>
                  <a:schemeClr val="bg1">
                    <a:lumMod val="60000"/>
                    <a:lumOff val="40000"/>
                  </a:schemeClr>
                </a:solidFill>
                <a:latin typeface="Impact" panose="020B0806030902050204" pitchFamily="34" charset="0"/>
                <a:ea typeface="微软雅黑" panose="020B0503020204020204" pitchFamily="34" charset="-122"/>
              </a:rPr>
              <a:t>04</a:t>
            </a:r>
          </a:p>
        </p:txBody>
      </p:sp>
      <p:sp>
        <p:nvSpPr>
          <p:cNvPr id="35" name="Rectangle 34"/>
          <p:cNvSpPr>
            <a:spLocks noChangeArrowheads="1"/>
          </p:cNvSpPr>
          <p:nvPr/>
        </p:nvSpPr>
        <p:spPr bwMode="auto">
          <a:xfrm>
            <a:off x="3640371" y="4408520"/>
            <a:ext cx="24580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a:t>Gorm v1.24.3</a:t>
            </a:r>
          </a:p>
          <a:p>
            <a:r>
              <a:rPr lang="zh-CN" altLang="en-US" sz="2000"/>
              <a:t>文档全面、</a:t>
            </a:r>
            <a:r>
              <a:rPr lang="zh-CN" altLang="en-US" sz="2000">
                <a:effectLst/>
              </a:rPr>
              <a:t>生态丰富</a:t>
            </a:r>
            <a:endParaRPr lang="en-US" altLang="zh-CN" sz="2000">
              <a:effectLst/>
            </a:endParaRPr>
          </a:p>
        </p:txBody>
      </p:sp>
      <p:sp>
        <p:nvSpPr>
          <p:cNvPr id="36" name="Rectangle 35"/>
          <p:cNvSpPr>
            <a:spLocks noChangeArrowheads="1"/>
          </p:cNvSpPr>
          <p:nvPr/>
        </p:nvSpPr>
        <p:spPr bwMode="auto">
          <a:xfrm>
            <a:off x="8816629" y="4412218"/>
            <a:ext cx="33525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a:t>Postman:</a:t>
            </a:r>
            <a:r>
              <a:rPr lang="zh-CN" altLang="en-US" sz="2000"/>
              <a:t>可扩展、多协议</a:t>
            </a:r>
            <a:endParaRPr lang="en-US" altLang="zh-CN" sz="2000"/>
          </a:p>
          <a:p>
            <a:r>
              <a:rPr lang="en-US" altLang="zh-CN" sz="2000" err="1"/>
              <a:t>Jmeter</a:t>
            </a:r>
            <a:r>
              <a:rPr lang="zh-CN" altLang="en-US" sz="2000"/>
              <a:t>：简单易用、功能齐全</a:t>
            </a:r>
            <a:endParaRPr lang="en-US" altLang="zh-CN" sz="2000">
              <a:effectLst/>
            </a:endParaRPr>
          </a:p>
        </p:txBody>
      </p:sp>
      <p:pic>
        <p:nvPicPr>
          <p:cNvPr id="2" name="图片 1"/>
          <p:cNvPicPr>
            <a:picLocks noChangeAspect="1"/>
          </p:cNvPicPr>
          <p:nvPr/>
        </p:nvPicPr>
        <p:blipFill>
          <a:blip r:embed="rId3"/>
          <a:stretch>
            <a:fillRect/>
          </a:stretch>
        </p:blipFill>
        <p:spPr>
          <a:xfrm>
            <a:off x="736157" y="359167"/>
            <a:ext cx="635547" cy="687525"/>
          </a:xfrm>
          <a:prstGeom prst="rect">
            <a:avLst/>
          </a:prstGeom>
        </p:spPr>
      </p:pic>
      <p:grpSp>
        <p:nvGrpSpPr>
          <p:cNvPr id="3" name="组合 2"/>
          <p:cNvGrpSpPr/>
          <p:nvPr/>
        </p:nvGrpSpPr>
        <p:grpSpPr>
          <a:xfrm>
            <a:off x="1052362" y="517044"/>
            <a:ext cx="10998961" cy="474586"/>
            <a:chOff x="1384833" y="414052"/>
            <a:chExt cx="10539790" cy="474586"/>
          </a:xfrm>
        </p:grpSpPr>
        <p:sp>
          <p:nvSpPr>
            <p:cNvPr id="29" name="矩形 28"/>
            <p:cNvSpPr/>
            <p:nvPr/>
          </p:nvSpPr>
          <p:spPr>
            <a:xfrm>
              <a:off x="1384833" y="414052"/>
              <a:ext cx="22234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技术选型</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30" name="直接连接符 29"/>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66"/>
          <p:cNvSpPr>
            <a:spLocks noChangeArrowheads="1"/>
          </p:cNvSpPr>
          <p:nvPr/>
        </p:nvSpPr>
        <p:spPr bwMode="auto">
          <a:xfrm>
            <a:off x="787963" y="2481647"/>
            <a:ext cx="3331756"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a:endParaRPr lang="zh-CN" altLang="en-US">
              <a:solidFill>
                <a:schemeClr val="bg1">
                  <a:lumMod val="75000"/>
                </a:schemeClr>
              </a:solidFill>
              <a:ea typeface="微软雅黑" panose="020B0503020204020204" pitchFamily="34" charset="-122"/>
            </a:endParaRPr>
          </a:p>
          <a:p>
            <a:pPr lvl="0" algn="just"/>
            <a:r>
              <a:rPr lang="en-US" altLang="zh-CN">
                <a:solidFill>
                  <a:schemeClr val="bg1">
                    <a:lumMod val="75000"/>
                  </a:schemeClr>
                </a:solidFill>
                <a:ea typeface="微软雅黑" panose="020B0503020204020204" pitchFamily="34" charset="-122"/>
              </a:rPr>
              <a:t>--config             </a:t>
            </a:r>
            <a:r>
              <a:rPr lang="zh-CN" altLang="en-US">
                <a:solidFill>
                  <a:schemeClr val="bg1">
                    <a:lumMod val="75000"/>
                  </a:schemeClr>
                </a:solidFill>
                <a:ea typeface="微软雅黑" panose="020B0503020204020204" pitchFamily="34" charset="-122"/>
              </a:rPr>
              <a:t>系统配置类</a:t>
            </a:r>
          </a:p>
          <a:p>
            <a:pPr lvl="0" algn="just"/>
            <a:r>
              <a:rPr lang="en-US" altLang="zh-CN">
                <a:solidFill>
                  <a:schemeClr val="bg1">
                    <a:lumMod val="75000"/>
                  </a:schemeClr>
                </a:solidFill>
                <a:ea typeface="微软雅黑" panose="020B0503020204020204" pitchFamily="34" charset="-122"/>
              </a:rPr>
              <a:t>--controller        </a:t>
            </a:r>
            <a:r>
              <a:rPr lang="zh-CN" altLang="en-US">
                <a:solidFill>
                  <a:schemeClr val="bg1">
                    <a:lumMod val="75000"/>
                  </a:schemeClr>
                </a:solidFill>
                <a:ea typeface="微软雅黑" panose="020B0503020204020204" pitchFamily="34" charset="-122"/>
              </a:rPr>
              <a:t>控制层</a:t>
            </a:r>
          </a:p>
          <a:p>
            <a:pPr lvl="0" algn="just"/>
            <a:r>
              <a:rPr lang="en-US" altLang="zh-CN">
                <a:solidFill>
                  <a:schemeClr val="bg1">
                    <a:lumMod val="75000"/>
                  </a:schemeClr>
                </a:solidFill>
                <a:ea typeface="微软雅黑" panose="020B0503020204020204" pitchFamily="34" charset="-122"/>
              </a:rPr>
              <a:t>--</a:t>
            </a:r>
            <a:r>
              <a:rPr lang="en-US" altLang="zh-CN" err="1">
                <a:solidFill>
                  <a:schemeClr val="bg1">
                    <a:lumMod val="75000"/>
                  </a:schemeClr>
                </a:solidFill>
                <a:ea typeface="微软雅黑" panose="020B0503020204020204" pitchFamily="34" charset="-122"/>
              </a:rPr>
              <a:t>dao</a:t>
            </a:r>
            <a:r>
              <a:rPr lang="en-US" altLang="zh-CN">
                <a:solidFill>
                  <a:schemeClr val="bg1">
                    <a:lumMod val="75000"/>
                  </a:schemeClr>
                </a:solidFill>
                <a:ea typeface="微软雅黑" panose="020B0503020204020204" pitchFamily="34" charset="-122"/>
              </a:rPr>
              <a:t>                 DAO</a:t>
            </a:r>
            <a:r>
              <a:rPr lang="zh-CN" altLang="en-US">
                <a:solidFill>
                  <a:schemeClr val="bg1">
                    <a:lumMod val="75000"/>
                  </a:schemeClr>
                </a:solidFill>
                <a:ea typeface="微软雅黑" panose="020B0503020204020204" pitchFamily="34" charset="-122"/>
              </a:rPr>
              <a:t>层</a:t>
            </a:r>
          </a:p>
          <a:p>
            <a:pPr lvl="0" algn="just"/>
            <a:r>
              <a:rPr lang="en-US" altLang="zh-CN">
                <a:solidFill>
                  <a:schemeClr val="bg1">
                    <a:lumMod val="75000"/>
                  </a:schemeClr>
                </a:solidFill>
                <a:ea typeface="微软雅黑" panose="020B0503020204020204" pitchFamily="34" charset="-122"/>
              </a:rPr>
              <a:t>--</a:t>
            </a:r>
            <a:r>
              <a:rPr lang="en-US" altLang="zh-CN" err="1">
                <a:solidFill>
                  <a:schemeClr val="bg1">
                    <a:lumMod val="75000"/>
                  </a:schemeClr>
                </a:solidFill>
                <a:ea typeface="微软雅黑" panose="020B0503020204020204" pitchFamily="34" charset="-122"/>
              </a:rPr>
              <a:t>initUtil</a:t>
            </a:r>
            <a:r>
              <a:rPr lang="en-US" altLang="zh-CN">
                <a:solidFill>
                  <a:schemeClr val="bg1">
                    <a:lumMod val="75000"/>
                  </a:schemeClr>
                </a:solidFill>
                <a:ea typeface="微软雅黑" panose="020B0503020204020204" pitchFamily="34" charset="-122"/>
              </a:rPr>
              <a:t>             </a:t>
            </a:r>
            <a:r>
              <a:rPr lang="zh-CN" altLang="en-US">
                <a:solidFill>
                  <a:schemeClr val="bg1">
                    <a:lumMod val="75000"/>
                  </a:schemeClr>
                </a:solidFill>
                <a:ea typeface="微软雅黑" panose="020B0503020204020204" pitchFamily="34" charset="-122"/>
              </a:rPr>
              <a:t>初始化工具类</a:t>
            </a:r>
          </a:p>
          <a:p>
            <a:pPr lvl="0" algn="just"/>
            <a:r>
              <a:rPr lang="en-US" altLang="zh-CN">
                <a:solidFill>
                  <a:schemeClr val="bg1">
                    <a:lumMod val="75000"/>
                  </a:schemeClr>
                </a:solidFill>
                <a:ea typeface="微软雅黑" panose="020B0503020204020204" pitchFamily="34" charset="-122"/>
              </a:rPr>
              <a:t>--middleware    </a:t>
            </a:r>
            <a:r>
              <a:rPr lang="zh-CN" altLang="en-US">
                <a:solidFill>
                  <a:schemeClr val="bg1">
                    <a:lumMod val="75000"/>
                  </a:schemeClr>
                </a:solidFill>
                <a:ea typeface="微软雅黑" panose="020B0503020204020204" pitchFamily="34" charset="-122"/>
              </a:rPr>
              <a:t>中间件</a:t>
            </a:r>
          </a:p>
          <a:p>
            <a:pPr lvl="0" algn="just"/>
            <a:r>
              <a:rPr lang="en-US" altLang="zh-CN">
                <a:solidFill>
                  <a:schemeClr val="bg1">
                    <a:lumMod val="75000"/>
                  </a:schemeClr>
                </a:solidFill>
                <a:ea typeface="微软雅黑" panose="020B0503020204020204" pitchFamily="34" charset="-122"/>
              </a:rPr>
              <a:t>--public             </a:t>
            </a:r>
            <a:r>
              <a:rPr lang="zh-CN" altLang="en-US">
                <a:solidFill>
                  <a:schemeClr val="bg1">
                    <a:lumMod val="75000"/>
                  </a:schemeClr>
                </a:solidFill>
                <a:ea typeface="微软雅黑" panose="020B0503020204020204" pitchFamily="34" charset="-122"/>
              </a:rPr>
              <a:t>视频存放文件夹</a:t>
            </a:r>
          </a:p>
          <a:p>
            <a:pPr lvl="0" algn="just"/>
            <a:r>
              <a:rPr lang="en-US" altLang="zh-CN">
                <a:solidFill>
                  <a:schemeClr val="bg1">
                    <a:lumMod val="75000"/>
                  </a:schemeClr>
                </a:solidFill>
                <a:ea typeface="微软雅黑" panose="020B0503020204020204" pitchFamily="34" charset="-122"/>
              </a:rPr>
              <a:t>--service           </a:t>
            </a:r>
            <a:r>
              <a:rPr lang="en-US" altLang="zh-CN" err="1">
                <a:solidFill>
                  <a:schemeClr val="bg1">
                    <a:lumMod val="75000"/>
                  </a:schemeClr>
                </a:solidFill>
                <a:ea typeface="微软雅黑" panose="020B0503020204020204" pitchFamily="34" charset="-122"/>
              </a:rPr>
              <a:t>Service</a:t>
            </a:r>
            <a:r>
              <a:rPr lang="zh-CN" altLang="en-US">
                <a:solidFill>
                  <a:schemeClr val="bg1">
                    <a:lumMod val="75000"/>
                  </a:schemeClr>
                </a:solidFill>
                <a:ea typeface="微软雅黑" panose="020B0503020204020204" pitchFamily="34" charset="-122"/>
              </a:rPr>
              <a:t>层</a:t>
            </a:r>
          </a:p>
          <a:p>
            <a:pPr lvl="0" algn="just"/>
            <a:r>
              <a:rPr lang="en-US" altLang="zh-CN">
                <a:solidFill>
                  <a:schemeClr val="bg1">
                    <a:lumMod val="75000"/>
                  </a:schemeClr>
                </a:solidFill>
                <a:ea typeface="微软雅黑" panose="020B0503020204020204" pitchFamily="34" charset="-122"/>
              </a:rPr>
              <a:t>--test                 </a:t>
            </a:r>
            <a:r>
              <a:rPr lang="zh-CN" altLang="en-US">
                <a:solidFill>
                  <a:schemeClr val="bg1">
                    <a:lumMod val="75000"/>
                  </a:schemeClr>
                </a:solidFill>
                <a:ea typeface="微软雅黑" panose="020B0503020204020204" pitchFamily="34" charset="-122"/>
              </a:rPr>
              <a:t>测试类</a:t>
            </a:r>
          </a:p>
          <a:p>
            <a:pPr lvl="0" algn="just"/>
            <a:r>
              <a:rPr lang="zh-CN" altLang="en-US">
                <a:solidFill>
                  <a:schemeClr val="bg1">
                    <a:lumMod val="75000"/>
                  </a:schemeClr>
                </a:solidFill>
                <a:ea typeface="微软雅黑" panose="020B0503020204020204" pitchFamily="34" charset="-122"/>
              </a:rPr>
              <a:t>  </a:t>
            </a:r>
            <a:r>
              <a:rPr lang="en-US" altLang="zh-CN">
                <a:solidFill>
                  <a:schemeClr val="bg1">
                    <a:lumMod val="75000"/>
                  </a:schemeClr>
                </a:solidFill>
                <a:ea typeface="微软雅黑" panose="020B0503020204020204" pitchFamily="34" charset="-122"/>
              </a:rPr>
              <a:t>--</a:t>
            </a:r>
            <a:r>
              <a:rPr lang="en-US" altLang="zh-CN" err="1">
                <a:solidFill>
                  <a:schemeClr val="bg1">
                    <a:lumMod val="75000"/>
                  </a:schemeClr>
                </a:solidFill>
                <a:ea typeface="微软雅黑" panose="020B0503020204020204" pitchFamily="34" charset="-122"/>
              </a:rPr>
              <a:t>serviceTest</a:t>
            </a:r>
            <a:r>
              <a:rPr lang="en-US" altLang="zh-CN">
                <a:solidFill>
                  <a:schemeClr val="bg1">
                    <a:lumMod val="75000"/>
                  </a:schemeClr>
                </a:solidFill>
                <a:ea typeface="微软雅黑" panose="020B0503020204020204" pitchFamily="34" charset="-122"/>
              </a:rPr>
              <a:t>  </a:t>
            </a:r>
            <a:r>
              <a:rPr lang="zh-CN" altLang="en-US">
                <a:solidFill>
                  <a:schemeClr val="bg1">
                    <a:lumMod val="75000"/>
                  </a:schemeClr>
                </a:solidFill>
                <a:ea typeface="微软雅黑" panose="020B0503020204020204" pitchFamily="34" charset="-122"/>
              </a:rPr>
              <a:t>服务测试类</a:t>
            </a:r>
          </a:p>
          <a:p>
            <a:pPr lvl="0" algn="just"/>
            <a:r>
              <a:rPr lang="en-US" altLang="zh-CN" err="1">
                <a:solidFill>
                  <a:schemeClr val="bg1">
                    <a:lumMod val="75000"/>
                  </a:schemeClr>
                </a:solidFill>
                <a:ea typeface="微软雅黑" panose="020B0503020204020204" pitchFamily="34" charset="-122"/>
              </a:rPr>
              <a:t>main.go</a:t>
            </a:r>
            <a:r>
              <a:rPr lang="en-US" altLang="zh-CN">
                <a:solidFill>
                  <a:schemeClr val="bg1">
                    <a:lumMod val="75000"/>
                  </a:schemeClr>
                </a:solidFill>
                <a:ea typeface="微软雅黑" panose="020B0503020204020204" pitchFamily="34" charset="-122"/>
              </a:rPr>
              <a:t>            </a:t>
            </a:r>
            <a:r>
              <a:rPr lang="zh-CN" altLang="en-US">
                <a:solidFill>
                  <a:schemeClr val="bg1">
                    <a:lumMod val="75000"/>
                  </a:schemeClr>
                </a:solidFill>
                <a:ea typeface="微软雅黑" panose="020B0503020204020204" pitchFamily="34" charset="-122"/>
              </a:rPr>
              <a:t>启动类</a:t>
            </a:r>
          </a:p>
          <a:p>
            <a:pPr lvl="0" algn="just"/>
            <a:r>
              <a:rPr lang="en-US" altLang="zh-CN">
                <a:solidFill>
                  <a:schemeClr val="bg1">
                    <a:lumMod val="75000"/>
                  </a:schemeClr>
                </a:solidFill>
                <a:ea typeface="微软雅黑" panose="020B0503020204020204" pitchFamily="34" charset="-122"/>
              </a:rPr>
              <a:t>README.md   </a:t>
            </a:r>
            <a:r>
              <a:rPr lang="zh-CN" altLang="en-US">
                <a:solidFill>
                  <a:schemeClr val="bg1">
                    <a:lumMod val="75000"/>
                  </a:schemeClr>
                </a:solidFill>
                <a:ea typeface="微软雅黑" panose="020B0503020204020204" pitchFamily="34" charset="-122"/>
              </a:rPr>
              <a:t>说明文档</a:t>
            </a:r>
            <a:endParaRPr lang="zh-CN" altLang="zh-CN">
              <a:solidFill>
                <a:schemeClr val="bg1">
                  <a:lumMod val="75000"/>
                </a:schemeClr>
              </a:solidFill>
              <a:ea typeface="微软雅黑" panose="020B0503020204020204" pitchFamily="34" charset="-122"/>
            </a:endParaRPr>
          </a:p>
        </p:txBody>
      </p:sp>
      <p:sp>
        <p:nvSpPr>
          <p:cNvPr id="168" name="圆角矩形 167"/>
          <p:cNvSpPr/>
          <p:nvPr/>
        </p:nvSpPr>
        <p:spPr>
          <a:xfrm>
            <a:off x="454193" y="1584283"/>
            <a:ext cx="3929262" cy="618408"/>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ln w="6350">
                  <a:noFill/>
                </a:ln>
                <a:solidFill>
                  <a:schemeClr val="bg1"/>
                </a:solidFill>
                <a:latin typeface="+mj-ea"/>
                <a:ea typeface="+mj-ea"/>
              </a:rPr>
              <a:t>采取 </a:t>
            </a:r>
            <a:r>
              <a:rPr lang="en-US" altLang="zh-CN">
                <a:ln w="6350">
                  <a:noFill/>
                </a:ln>
                <a:solidFill>
                  <a:schemeClr val="bg1"/>
                </a:solidFill>
                <a:latin typeface="+mj-ea"/>
                <a:ea typeface="+mj-ea"/>
              </a:rPr>
              <a:t>Controller + Service + DAO </a:t>
            </a:r>
            <a:r>
              <a:rPr lang="zh-CN" altLang="en-US">
                <a:ln w="6350">
                  <a:noFill/>
                </a:ln>
                <a:solidFill>
                  <a:schemeClr val="bg1"/>
                </a:solidFill>
                <a:latin typeface="+mj-ea"/>
                <a:ea typeface="+mj-ea"/>
              </a:rPr>
              <a:t>三层架构模式：</a:t>
            </a:r>
          </a:p>
        </p:txBody>
      </p:sp>
      <p:grpSp>
        <p:nvGrpSpPr>
          <p:cNvPr id="4" name="组合 3"/>
          <p:cNvGrpSpPr/>
          <p:nvPr/>
        </p:nvGrpSpPr>
        <p:grpSpPr>
          <a:xfrm>
            <a:off x="1052362" y="517044"/>
            <a:ext cx="10998961" cy="474586"/>
            <a:chOff x="1384833" y="414052"/>
            <a:chExt cx="10539790" cy="474586"/>
          </a:xfrm>
        </p:grpSpPr>
        <p:sp>
          <p:nvSpPr>
            <p:cNvPr id="6" name="矩形 5"/>
            <p:cNvSpPr/>
            <p:nvPr/>
          </p:nvSpPr>
          <p:spPr>
            <a:xfrm>
              <a:off x="1384833" y="414052"/>
              <a:ext cx="22234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代码结构</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7" name="直接连接符 6"/>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8" name="图片 7"/>
          <p:cNvPicPr>
            <a:picLocks noChangeAspect="1"/>
          </p:cNvPicPr>
          <p:nvPr/>
        </p:nvPicPr>
        <p:blipFill>
          <a:blip r:embed="rId3"/>
          <a:stretch>
            <a:fillRect/>
          </a:stretch>
        </p:blipFill>
        <p:spPr>
          <a:xfrm>
            <a:off x="736157" y="359167"/>
            <a:ext cx="635547" cy="687525"/>
          </a:xfrm>
          <a:prstGeom prst="rect">
            <a:avLst/>
          </a:prstGeom>
        </p:spPr>
      </p:pic>
      <p:pic>
        <p:nvPicPr>
          <p:cNvPr id="5" name="图片 4"/>
          <p:cNvPicPr>
            <a:picLocks noChangeAspect="1"/>
          </p:cNvPicPr>
          <p:nvPr/>
        </p:nvPicPr>
        <p:blipFill>
          <a:blip r:embed="rId4"/>
          <a:stretch>
            <a:fillRect/>
          </a:stretch>
        </p:blipFill>
        <p:spPr>
          <a:xfrm>
            <a:off x="4341894" y="1046692"/>
            <a:ext cx="2850208" cy="5490403"/>
          </a:xfrm>
          <a:prstGeom prst="rect">
            <a:avLst/>
          </a:prstGeom>
        </p:spPr>
      </p:pic>
      <p:pic>
        <p:nvPicPr>
          <p:cNvPr id="11" name="图片 10"/>
          <p:cNvPicPr>
            <a:picLocks noChangeAspect="1"/>
          </p:cNvPicPr>
          <p:nvPr/>
        </p:nvPicPr>
        <p:blipFill>
          <a:blip r:embed="rId5"/>
          <a:stretch>
            <a:fillRect/>
          </a:stretch>
        </p:blipFill>
        <p:spPr>
          <a:xfrm>
            <a:off x="7242819" y="2564907"/>
            <a:ext cx="2180350" cy="3972188"/>
          </a:xfrm>
          <a:prstGeom prst="rect">
            <a:avLst/>
          </a:prstGeom>
        </p:spPr>
      </p:pic>
      <p:pic>
        <p:nvPicPr>
          <p:cNvPr id="14" name="图片 13"/>
          <p:cNvPicPr>
            <a:picLocks noChangeAspect="1"/>
          </p:cNvPicPr>
          <p:nvPr/>
        </p:nvPicPr>
        <p:blipFill>
          <a:blip r:embed="rId6"/>
          <a:stretch>
            <a:fillRect/>
          </a:stretch>
        </p:blipFill>
        <p:spPr>
          <a:xfrm>
            <a:off x="9473886" y="3356992"/>
            <a:ext cx="2319615" cy="3124379"/>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21A3D0"/>
        </a:solidFill>
        <a:effectLst/>
      </p:bgPr>
    </p:bg>
    <p:spTree>
      <p:nvGrpSpPr>
        <p:cNvPr id="1" name=""/>
        <p:cNvGrpSpPr/>
        <p:nvPr/>
      </p:nvGrpSpPr>
      <p:grpSpPr>
        <a:xfrm>
          <a:off x="0" y="0"/>
          <a:ext cx="0" cy="0"/>
          <a:chOff x="0" y="0"/>
          <a:chExt cx="0" cy="0"/>
        </a:xfrm>
      </p:grpSpPr>
      <p:sp>
        <p:nvSpPr>
          <p:cNvPr id="2" name="圆角矩形 1"/>
          <p:cNvSpPr/>
          <p:nvPr/>
        </p:nvSpPr>
        <p:spPr>
          <a:xfrm>
            <a:off x="5234285" y="2542193"/>
            <a:ext cx="3816424" cy="63318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功能实现</a:t>
            </a:r>
          </a:p>
        </p:txBody>
      </p:sp>
      <p:sp>
        <p:nvSpPr>
          <p:cNvPr id="3" name="矩形 2"/>
          <p:cNvSpPr/>
          <p:nvPr/>
        </p:nvSpPr>
        <p:spPr>
          <a:xfrm>
            <a:off x="3467637" y="2509250"/>
            <a:ext cx="1555234" cy="1446871"/>
          </a:xfrm>
          <a:prstGeom prst="rect">
            <a:avLst/>
          </a:prstGeom>
        </p:spPr>
        <p:txBody>
          <a:bodyPr wrap="none">
            <a:spAutoFit/>
          </a:bodyPr>
          <a:lstStyle/>
          <a:p>
            <a:pPr algn="ctr"/>
            <a:r>
              <a:rPr lang="en-US" altLang="zh-CN" sz="8800">
                <a:ln w="6350">
                  <a:solidFill>
                    <a:srgbClr val="EFF6FC"/>
                  </a:solidFill>
                </a:ln>
                <a:solidFill>
                  <a:srgbClr val="F8F8F8"/>
                </a:solidFill>
                <a:latin typeface="Impact" panose="020B0806030902050204" pitchFamily="34" charset="0"/>
                <a:ea typeface="微软雅黑" panose="020B0503020204020204" pitchFamily="34" charset="-122"/>
              </a:rPr>
              <a:t>02 </a:t>
            </a:r>
            <a:endParaRPr lang="zh-CN" altLang="en-US" sz="8800">
              <a:ln w="6350">
                <a:solidFill>
                  <a:srgbClr val="EFF6FC"/>
                </a:solidFill>
              </a:ln>
              <a:solidFill>
                <a:srgbClr val="F8F8F8"/>
              </a:solidFill>
              <a:latin typeface="Impact" panose="020B0806030902050204" pitchFamily="34" charset="0"/>
              <a:ea typeface="微软雅黑" panose="020B0503020204020204" pitchFamily="34" charset="-122"/>
            </a:endParaRPr>
          </a:p>
        </p:txBody>
      </p:sp>
      <p:sp>
        <p:nvSpPr>
          <p:cNvPr id="4" name="矩形 3"/>
          <p:cNvSpPr/>
          <p:nvPr/>
        </p:nvSpPr>
        <p:spPr>
          <a:xfrm>
            <a:off x="5234286" y="3320955"/>
            <a:ext cx="5328858" cy="912495"/>
          </a:xfrm>
          <a:prstGeom prst="rect">
            <a:avLst/>
          </a:prstGeom>
        </p:spPr>
        <p:txBody>
          <a:bodyPr wrap="square">
            <a:spAutoFit/>
          </a:bodyPr>
          <a:lstStyle/>
          <a:p>
            <a:pPr>
              <a:lnSpc>
                <a:spcPts val="2135"/>
              </a:lnSpc>
              <a:buClr>
                <a:schemeClr val="bg1">
                  <a:lumMod val="85000"/>
                </a:schemeClr>
              </a:buClr>
            </a:pPr>
            <a:r>
              <a:rPr lang="zh-CN" altLang="en-US" sz="1335">
                <a:solidFill>
                  <a:srgbClr val="F8F8F8"/>
                </a:solidFill>
                <a:latin typeface="微软雅黑" panose="020B0503020204020204" pitchFamily="34" charset="-122"/>
                <a:ea typeface="微软雅黑" panose="020B0503020204020204" pitchFamily="34" charset="-122"/>
              </a:rPr>
              <a:t>基础功能</a:t>
            </a:r>
          </a:p>
          <a:p>
            <a:pPr>
              <a:lnSpc>
                <a:spcPts val="2135"/>
              </a:lnSpc>
              <a:buClr>
                <a:schemeClr val="bg1">
                  <a:lumMod val="85000"/>
                </a:schemeClr>
              </a:buClr>
            </a:pPr>
            <a:r>
              <a:rPr lang="zh-CN" altLang="en-US" sz="1335">
                <a:solidFill>
                  <a:srgbClr val="F8F8F8"/>
                </a:solidFill>
                <a:latin typeface="微软雅黑" panose="020B0503020204020204" pitchFamily="34" charset="-122"/>
                <a:ea typeface="微软雅黑" panose="020B0503020204020204" pitchFamily="34" charset="-122"/>
              </a:rPr>
              <a:t>互动方向</a:t>
            </a:r>
          </a:p>
          <a:p>
            <a:pPr>
              <a:lnSpc>
                <a:spcPts val="2135"/>
              </a:lnSpc>
              <a:buClr>
                <a:schemeClr val="bg1">
                  <a:lumMod val="85000"/>
                </a:schemeClr>
              </a:buClr>
            </a:pPr>
            <a:r>
              <a:rPr lang="zh-CN" altLang="en-US" sz="1335">
                <a:solidFill>
                  <a:srgbClr val="F8F8F8"/>
                </a:solidFill>
                <a:latin typeface="微软雅黑" panose="020B0503020204020204" pitchFamily="34" charset="-122"/>
                <a:ea typeface="微软雅黑" panose="020B0503020204020204" pitchFamily="34" charset="-122"/>
              </a:rPr>
              <a:t>社交方向</a:t>
            </a:r>
          </a:p>
        </p:txBody>
      </p:sp>
      <p:sp>
        <p:nvSpPr>
          <p:cNvPr id="5" name="矩形 4"/>
          <p:cNvSpPr/>
          <p:nvPr/>
        </p:nvSpPr>
        <p:spPr>
          <a:xfrm>
            <a:off x="3505293" y="3757774"/>
            <a:ext cx="1465160" cy="379656"/>
          </a:xfrm>
          <a:prstGeom prst="rect">
            <a:avLst/>
          </a:prstGeom>
        </p:spPr>
        <p:txBody>
          <a:bodyPr wrap="square">
            <a:spAutoFit/>
          </a:bodyPr>
          <a:lstStyle/>
          <a:p>
            <a:pPr algn="ctr"/>
            <a:r>
              <a:rPr lang="en-US" altLang="zh-CN" sz="1865">
                <a:solidFill>
                  <a:srgbClr val="F8F8F8"/>
                </a:solidFill>
                <a:latin typeface="微软雅黑" panose="020B0503020204020204" pitchFamily="34" charset="-122"/>
                <a:ea typeface="微软雅黑" panose="020B0503020204020204" pitchFamily="34" charset="-122"/>
              </a:rPr>
              <a:t>PART TWO </a:t>
            </a:r>
            <a:endParaRPr lang="zh-CN" altLang="en-US" sz="935">
              <a:solidFill>
                <a:srgbClr val="F8F8F8"/>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bwMode="auto">
          <a:xfrm>
            <a:off x="5234018" y="3175376"/>
            <a:ext cx="6962745" cy="0"/>
          </a:xfrm>
          <a:prstGeom prst="line">
            <a:avLst/>
          </a:prstGeom>
          <a:solidFill>
            <a:schemeClr val="accent1"/>
          </a:solidFill>
          <a:ln w="9525" cap="flat" cmpd="sng" algn="ctr">
            <a:solidFill>
              <a:srgbClr val="F8F8F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Freeform 42"/>
          <p:cNvSpPr/>
          <p:nvPr/>
        </p:nvSpPr>
        <p:spPr bwMode="auto">
          <a:xfrm>
            <a:off x="2197233" y="1777441"/>
            <a:ext cx="3169587" cy="722569"/>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9283" tIns="44642" rIns="89283" bIns="44642"/>
          <a:lstStyle/>
          <a:p>
            <a:endParaRPr lang="zh-CN" altLang="en-US">
              <a:solidFill>
                <a:schemeClr val="accent4">
                  <a:lumMod val="50000"/>
                </a:schemeClr>
              </a:solidFill>
            </a:endParaRPr>
          </a:p>
        </p:txBody>
      </p:sp>
      <p:sp>
        <p:nvSpPr>
          <p:cNvPr id="151" name="Freeform 42"/>
          <p:cNvSpPr/>
          <p:nvPr/>
        </p:nvSpPr>
        <p:spPr bwMode="auto">
          <a:xfrm flipV="1">
            <a:off x="2197233" y="5032105"/>
            <a:ext cx="3169587" cy="721018"/>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9283" tIns="44642" rIns="89283" bIns="44642"/>
          <a:lstStyle/>
          <a:p>
            <a:endParaRPr lang="zh-CN" altLang="en-US">
              <a:solidFill>
                <a:schemeClr val="accent4">
                  <a:lumMod val="50000"/>
                </a:schemeClr>
              </a:solidFill>
            </a:endParaRPr>
          </a:p>
        </p:txBody>
      </p:sp>
      <p:sp>
        <p:nvSpPr>
          <p:cNvPr id="152" name="Freeform 42"/>
          <p:cNvSpPr/>
          <p:nvPr/>
        </p:nvSpPr>
        <p:spPr bwMode="auto">
          <a:xfrm flipH="1" flipV="1">
            <a:off x="6445564" y="5032105"/>
            <a:ext cx="3169588" cy="721018"/>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9283" tIns="44642" rIns="89283" bIns="44642"/>
          <a:lstStyle/>
          <a:p>
            <a:endParaRPr lang="zh-CN" altLang="en-US">
              <a:solidFill>
                <a:schemeClr val="accent4">
                  <a:lumMod val="50000"/>
                </a:schemeClr>
              </a:solidFill>
            </a:endParaRPr>
          </a:p>
        </p:txBody>
      </p:sp>
      <p:sp>
        <p:nvSpPr>
          <p:cNvPr id="153" name="矩形 32"/>
          <p:cNvSpPr>
            <a:spLocks noChangeArrowheads="1"/>
          </p:cNvSpPr>
          <p:nvPr/>
        </p:nvSpPr>
        <p:spPr bwMode="auto">
          <a:xfrm>
            <a:off x="-1" y="3273750"/>
            <a:ext cx="12196763" cy="1124168"/>
          </a:xfrm>
          <a:prstGeom prst="rect">
            <a:avLst/>
          </a:prstGeom>
          <a:solidFill>
            <a:srgbClr val="00B0F0"/>
          </a:solidFill>
          <a:ln>
            <a:noFill/>
          </a:ln>
        </p:spPr>
        <p:txBody>
          <a:bodyPr lIns="89283" tIns="44642" rIns="89283" bIns="4464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95">
              <a:solidFill>
                <a:schemeClr val="tx1"/>
              </a:solidFill>
              <a:ea typeface="宋体" panose="02010600030101010101" pitchFamily="2" charset="-122"/>
            </a:endParaRPr>
          </a:p>
        </p:txBody>
      </p:sp>
      <p:sp>
        <p:nvSpPr>
          <p:cNvPr id="154" name="TextBox 33"/>
          <p:cNvSpPr txBox="1">
            <a:spLocks noChangeArrowheads="1"/>
          </p:cNvSpPr>
          <p:nvPr/>
        </p:nvSpPr>
        <p:spPr bwMode="auto">
          <a:xfrm>
            <a:off x="5268092" y="3549686"/>
            <a:ext cx="1616600" cy="521043"/>
          </a:xfrm>
          <a:prstGeom prst="rect">
            <a:avLst/>
          </a:prstGeom>
          <a:noFill/>
          <a:ln>
            <a:noFill/>
          </a:ln>
        </p:spPr>
        <p:txBody>
          <a:bodyPr wrap="none" lIns="89283" tIns="44642" rIns="89283" bIns="446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None/>
            </a:pPr>
            <a:r>
              <a:rPr lang="zh-CN" altLang="en-US" sz="2800" b="1">
                <a:solidFill>
                  <a:srgbClr val="F8F8F8"/>
                </a:solidFill>
                <a:latin typeface="微软雅黑" panose="020B0503020204020204" pitchFamily="34" charset="-122"/>
              </a:rPr>
              <a:t>功能实现</a:t>
            </a:r>
          </a:p>
        </p:txBody>
      </p:sp>
      <p:grpSp>
        <p:nvGrpSpPr>
          <p:cNvPr id="155" name="组合 34"/>
          <p:cNvGrpSpPr/>
          <p:nvPr/>
        </p:nvGrpSpPr>
        <p:grpSpPr bwMode="auto">
          <a:xfrm>
            <a:off x="1628413" y="2322470"/>
            <a:ext cx="1126792" cy="1128821"/>
            <a:chOff x="0" y="0"/>
            <a:chExt cx="1154113" cy="1155699"/>
          </a:xfrm>
          <a:solidFill>
            <a:schemeClr val="bg1">
              <a:lumMod val="65000"/>
            </a:schemeClr>
          </a:solidFill>
        </p:grpSpPr>
        <p:sp>
          <p:nvSpPr>
            <p:cNvPr id="156" name="Oval 30"/>
            <p:cNvSpPr>
              <a:spLocks noChangeArrowheads="1"/>
            </p:cNvSpPr>
            <p:nvPr/>
          </p:nvSpPr>
          <p:spPr bwMode="auto">
            <a:xfrm>
              <a:off x="0" y="0"/>
              <a:ext cx="1154113" cy="1155699"/>
            </a:xfrm>
            <a:prstGeom prst="ellipse">
              <a:avLst/>
            </a:prstGeom>
            <a:solidFill>
              <a:srgbClr val="00B0F0"/>
            </a:solidFill>
            <a:ln w="9525">
              <a:solidFill>
                <a:srgbClr val="F8F8F8"/>
              </a:solidFill>
              <a:round/>
            </a:ln>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95">
                <a:solidFill>
                  <a:schemeClr val="accent4">
                    <a:lumMod val="50000"/>
                  </a:schemeClr>
                </a:solidFill>
                <a:ea typeface="宋体" panose="02010600030101010101" pitchFamily="2" charset="-122"/>
              </a:endParaRPr>
            </a:p>
          </p:txBody>
        </p:sp>
        <p:sp>
          <p:nvSpPr>
            <p:cNvPr id="157"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4">
                    <a:lumMod val="50000"/>
                  </a:schemeClr>
                </a:solidFill>
              </a:endParaRPr>
            </a:p>
          </p:txBody>
        </p:sp>
      </p:grpSp>
      <p:grpSp>
        <p:nvGrpSpPr>
          <p:cNvPr id="158" name="组合 37"/>
          <p:cNvGrpSpPr/>
          <p:nvPr/>
        </p:nvGrpSpPr>
        <p:grpSpPr bwMode="auto">
          <a:xfrm>
            <a:off x="1674909" y="3968405"/>
            <a:ext cx="1126792" cy="1128821"/>
            <a:chOff x="0" y="0"/>
            <a:chExt cx="1154113" cy="1155698"/>
          </a:xfrm>
          <a:solidFill>
            <a:schemeClr val="bg1">
              <a:lumMod val="65000"/>
            </a:schemeClr>
          </a:solidFill>
        </p:grpSpPr>
        <p:sp>
          <p:nvSpPr>
            <p:cNvPr id="159" name="Oval 31"/>
            <p:cNvSpPr>
              <a:spLocks noChangeArrowheads="1"/>
            </p:cNvSpPr>
            <p:nvPr/>
          </p:nvSpPr>
          <p:spPr bwMode="auto">
            <a:xfrm>
              <a:off x="0" y="0"/>
              <a:ext cx="1154113" cy="1155699"/>
            </a:xfrm>
            <a:prstGeom prst="ellipse">
              <a:avLst/>
            </a:prstGeom>
            <a:solidFill>
              <a:srgbClr val="00B0F0"/>
            </a:solidFill>
            <a:ln w="9525">
              <a:solidFill>
                <a:srgbClr val="F8F8F8"/>
              </a:solidFill>
              <a:round/>
            </a:ln>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95">
                <a:solidFill>
                  <a:schemeClr val="accent4">
                    <a:lumMod val="50000"/>
                  </a:schemeClr>
                </a:solidFill>
                <a:ea typeface="宋体" panose="02010600030101010101" pitchFamily="2" charset="-122"/>
              </a:endParaRPr>
            </a:p>
          </p:txBody>
        </p:sp>
        <p:sp>
          <p:nvSpPr>
            <p:cNvPr id="160"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rgbClr val="F8F8F8"/>
            </a:solidFill>
            <a:ln w="9525">
              <a:noFill/>
              <a:round/>
            </a:ln>
          </p:spPr>
          <p:txBody>
            <a:bodyPr/>
            <a:lstStyle/>
            <a:p>
              <a:endParaRPr lang="zh-CN" altLang="en-US">
                <a:solidFill>
                  <a:schemeClr val="accent4">
                    <a:lumMod val="50000"/>
                  </a:schemeClr>
                </a:solidFill>
              </a:endParaRPr>
            </a:p>
          </p:txBody>
        </p:sp>
      </p:grpSp>
      <p:grpSp>
        <p:nvGrpSpPr>
          <p:cNvPr id="164" name="组合 43"/>
          <p:cNvGrpSpPr/>
          <p:nvPr/>
        </p:nvGrpSpPr>
        <p:grpSpPr bwMode="auto">
          <a:xfrm>
            <a:off x="9052530" y="3997865"/>
            <a:ext cx="1126792" cy="1128821"/>
            <a:chOff x="0" y="0"/>
            <a:chExt cx="1154113" cy="1155698"/>
          </a:xfrm>
          <a:solidFill>
            <a:schemeClr val="bg1">
              <a:lumMod val="65000"/>
            </a:schemeClr>
          </a:solidFill>
        </p:grpSpPr>
        <p:sp>
          <p:nvSpPr>
            <p:cNvPr id="165" name="Oval 32"/>
            <p:cNvSpPr>
              <a:spLocks noChangeArrowheads="1"/>
            </p:cNvSpPr>
            <p:nvPr/>
          </p:nvSpPr>
          <p:spPr bwMode="auto">
            <a:xfrm>
              <a:off x="0" y="0"/>
              <a:ext cx="1154113" cy="1155698"/>
            </a:xfrm>
            <a:prstGeom prst="ellipse">
              <a:avLst/>
            </a:prstGeom>
            <a:solidFill>
              <a:srgbClr val="00B0F0"/>
            </a:solidFill>
            <a:ln w="9525">
              <a:solidFill>
                <a:srgbClr val="F8F8F8"/>
              </a:solidFill>
              <a:round/>
            </a:ln>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95">
                <a:solidFill>
                  <a:schemeClr val="accent4">
                    <a:lumMod val="50000"/>
                  </a:schemeClr>
                </a:solidFill>
                <a:ea typeface="宋体" panose="02010600030101010101" pitchFamily="2" charset="-122"/>
              </a:endParaRPr>
            </a:p>
          </p:txBody>
        </p:sp>
        <p:sp>
          <p:nvSpPr>
            <p:cNvPr id="166"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rgbClr val="F8F8F8"/>
            </a:solidFill>
            <a:ln w="9525">
              <a:noFill/>
              <a:round/>
            </a:ln>
          </p:spPr>
          <p:txBody>
            <a:bodyPr/>
            <a:lstStyle/>
            <a:p>
              <a:endParaRPr lang="zh-CN" altLang="en-US">
                <a:solidFill>
                  <a:schemeClr val="accent4">
                    <a:lumMod val="50000"/>
                  </a:schemeClr>
                </a:solidFill>
              </a:endParaRPr>
            </a:p>
          </p:txBody>
        </p:sp>
      </p:grpSp>
      <p:sp>
        <p:nvSpPr>
          <p:cNvPr id="167" name="TextBox 46"/>
          <p:cNvSpPr txBox="1">
            <a:spLocks noChangeArrowheads="1"/>
          </p:cNvSpPr>
          <p:nvPr/>
        </p:nvSpPr>
        <p:spPr bwMode="auto">
          <a:xfrm>
            <a:off x="2869899" y="1335525"/>
            <a:ext cx="1932338" cy="49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283" tIns="44642" rIns="89283" bIns="446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5" b="1">
                <a:solidFill>
                  <a:schemeClr val="bg1"/>
                </a:solidFill>
                <a:latin typeface="微软雅黑" panose="020B0503020204020204" pitchFamily="34" charset="-122"/>
              </a:rPr>
              <a:t>基础功能</a:t>
            </a:r>
            <a:endParaRPr lang="en-US" altLang="zh-CN" sz="2605" b="1">
              <a:solidFill>
                <a:schemeClr val="bg1"/>
              </a:solidFill>
              <a:latin typeface="微软雅黑" panose="020B0503020204020204" pitchFamily="34" charset="-122"/>
            </a:endParaRPr>
          </a:p>
        </p:txBody>
      </p:sp>
      <p:sp>
        <p:nvSpPr>
          <p:cNvPr id="168" name="TextBox 47"/>
          <p:cNvSpPr txBox="1">
            <a:spLocks noChangeArrowheads="1"/>
          </p:cNvSpPr>
          <p:nvPr/>
        </p:nvSpPr>
        <p:spPr bwMode="auto">
          <a:xfrm>
            <a:off x="2795270" y="1957070"/>
            <a:ext cx="3035300" cy="97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283" tIns="44642" rIns="89283" bIns="446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zh-CN" altLang="en-US" sz="1435">
                <a:solidFill>
                  <a:schemeClr val="bg1"/>
                </a:solidFill>
                <a:latin typeface="微软雅黑" panose="020B0503020204020204" pitchFamily="34" charset="-122"/>
              </a:rPr>
              <a:t>视频模块</a:t>
            </a:r>
            <a:r>
              <a:rPr lang="zh-CN" altLang="en-US" sz="1435">
                <a:solidFill>
                  <a:schemeClr val="bg1">
                    <a:lumMod val="60000"/>
                    <a:lumOff val="40000"/>
                  </a:schemeClr>
                </a:solidFill>
                <a:latin typeface="微软雅黑" panose="020B0503020204020204" pitchFamily="34" charset="-122"/>
              </a:rPr>
              <a:t>：视频 </a:t>
            </a:r>
            <a:r>
              <a:rPr lang="en-US" altLang="zh-CN" sz="1435">
                <a:solidFill>
                  <a:schemeClr val="bg1">
                    <a:lumMod val="60000"/>
                    <a:lumOff val="40000"/>
                  </a:schemeClr>
                </a:solidFill>
                <a:latin typeface="微软雅黑" panose="020B0503020204020204" pitchFamily="34" charset="-122"/>
              </a:rPr>
              <a:t>Feed </a:t>
            </a:r>
            <a:r>
              <a:rPr lang="zh-CN" altLang="en-US" sz="1435">
                <a:solidFill>
                  <a:schemeClr val="bg1">
                    <a:lumMod val="60000"/>
                    <a:lumOff val="40000"/>
                  </a:schemeClr>
                </a:solidFill>
                <a:latin typeface="微软雅黑" panose="020B0503020204020204" pitchFamily="34" charset="-122"/>
              </a:rPr>
              <a:t>流、视频投稿、发布列表</a:t>
            </a:r>
            <a:endParaRPr lang="en-US" altLang="zh-CN" sz="1435">
              <a:solidFill>
                <a:schemeClr val="bg1">
                  <a:lumMod val="60000"/>
                  <a:lumOff val="40000"/>
                </a:schemeClr>
              </a:solidFill>
              <a:latin typeface="微软雅黑" panose="020B0503020204020204" pitchFamily="34" charset="-122"/>
            </a:endParaRPr>
          </a:p>
          <a:p>
            <a:pPr eaLnBrk="1" hangingPunct="1">
              <a:spcBef>
                <a:spcPct val="0"/>
              </a:spcBef>
              <a:buNone/>
            </a:pPr>
            <a:r>
              <a:rPr lang="zh-CN" altLang="en-US" sz="1435">
                <a:solidFill>
                  <a:schemeClr val="bg1"/>
                </a:solidFill>
                <a:latin typeface="微软雅黑" panose="020B0503020204020204" pitchFamily="34" charset="-122"/>
              </a:rPr>
              <a:t>用户模块</a:t>
            </a:r>
            <a:r>
              <a:rPr lang="zh-CN" altLang="en-US" sz="1435">
                <a:solidFill>
                  <a:schemeClr val="bg1">
                    <a:lumMod val="60000"/>
                    <a:lumOff val="40000"/>
                  </a:schemeClr>
                </a:solidFill>
                <a:latin typeface="微软雅黑" panose="020B0503020204020204" pitchFamily="34" charset="-122"/>
              </a:rPr>
              <a:t>：用户注册、用户登录、用户信息</a:t>
            </a:r>
          </a:p>
        </p:txBody>
      </p:sp>
      <p:sp>
        <p:nvSpPr>
          <p:cNvPr id="171" name="TextBox 50"/>
          <p:cNvSpPr txBox="1">
            <a:spLocks noChangeArrowheads="1"/>
          </p:cNvSpPr>
          <p:nvPr/>
        </p:nvSpPr>
        <p:spPr bwMode="auto">
          <a:xfrm>
            <a:off x="2869899" y="5804294"/>
            <a:ext cx="2076354" cy="49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283" tIns="44642" rIns="89283" bIns="446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5" b="1">
                <a:solidFill>
                  <a:schemeClr val="bg1"/>
                </a:solidFill>
                <a:latin typeface="微软雅黑" panose="020B0503020204020204" pitchFamily="34" charset="-122"/>
              </a:rPr>
              <a:t>互动方向</a:t>
            </a:r>
            <a:endParaRPr lang="en-US" altLang="zh-CN" sz="2605" b="1">
              <a:solidFill>
                <a:schemeClr val="bg1"/>
              </a:solidFill>
              <a:latin typeface="微软雅黑" panose="020B0503020204020204" pitchFamily="34" charset="-122"/>
            </a:endParaRPr>
          </a:p>
        </p:txBody>
      </p:sp>
      <p:sp>
        <p:nvSpPr>
          <p:cNvPr id="172" name="TextBox 51"/>
          <p:cNvSpPr txBox="1">
            <a:spLocks noChangeArrowheads="1"/>
          </p:cNvSpPr>
          <p:nvPr/>
        </p:nvSpPr>
        <p:spPr bwMode="auto">
          <a:xfrm>
            <a:off x="2795503" y="4679896"/>
            <a:ext cx="2531019" cy="97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83" tIns="44642" rIns="89283" bIns="446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zh-CN" altLang="en-US" sz="1435">
                <a:solidFill>
                  <a:schemeClr val="bg1"/>
                </a:solidFill>
                <a:latin typeface="微软雅黑" panose="020B0503020204020204" pitchFamily="34" charset="-122"/>
              </a:rPr>
              <a:t>点赞模块</a:t>
            </a:r>
            <a:r>
              <a:rPr lang="zh-CN" altLang="en-US" sz="1435">
                <a:solidFill>
                  <a:schemeClr val="bg1">
                    <a:lumMod val="60000"/>
                    <a:lumOff val="40000"/>
                  </a:schemeClr>
                </a:solidFill>
                <a:latin typeface="微软雅黑" panose="020B0503020204020204" pitchFamily="34" charset="-122"/>
              </a:rPr>
              <a:t>：点赞操作、点赞视频列表</a:t>
            </a:r>
            <a:endParaRPr lang="en-US" altLang="zh-CN" sz="1435">
              <a:solidFill>
                <a:schemeClr val="bg1">
                  <a:lumMod val="60000"/>
                  <a:lumOff val="40000"/>
                </a:schemeClr>
              </a:solidFill>
              <a:latin typeface="微软雅黑" panose="020B0503020204020204" pitchFamily="34" charset="-122"/>
            </a:endParaRPr>
          </a:p>
          <a:p>
            <a:pPr eaLnBrk="1" hangingPunct="1">
              <a:spcBef>
                <a:spcPct val="0"/>
              </a:spcBef>
              <a:buNone/>
            </a:pPr>
            <a:r>
              <a:rPr lang="zh-CN" altLang="en-US" sz="1435">
                <a:solidFill>
                  <a:schemeClr val="bg1"/>
                </a:solidFill>
                <a:latin typeface="微软雅黑" panose="020B0503020204020204" pitchFamily="34" charset="-122"/>
              </a:rPr>
              <a:t>评论模块</a:t>
            </a:r>
            <a:r>
              <a:rPr lang="zh-CN" altLang="en-US" sz="1435">
                <a:solidFill>
                  <a:schemeClr val="bg1">
                    <a:lumMod val="60000"/>
                    <a:lumOff val="40000"/>
                  </a:schemeClr>
                </a:solidFill>
                <a:latin typeface="微软雅黑" panose="020B0503020204020204" pitchFamily="34" charset="-122"/>
              </a:rPr>
              <a:t>：发表评论、删除评论、查看评论</a:t>
            </a:r>
          </a:p>
        </p:txBody>
      </p:sp>
      <p:sp>
        <p:nvSpPr>
          <p:cNvPr id="173" name="TextBox 52"/>
          <p:cNvSpPr txBox="1">
            <a:spLocks noChangeArrowheads="1"/>
          </p:cNvSpPr>
          <p:nvPr/>
        </p:nvSpPr>
        <p:spPr bwMode="auto">
          <a:xfrm>
            <a:off x="7170927" y="5804294"/>
            <a:ext cx="2023798" cy="49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283" tIns="44642" rIns="89283" bIns="446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5" b="1">
                <a:solidFill>
                  <a:schemeClr val="bg1"/>
                </a:solidFill>
                <a:latin typeface="微软雅黑" panose="020B0503020204020204" pitchFamily="34" charset="-122"/>
              </a:rPr>
              <a:t>社交方向</a:t>
            </a:r>
            <a:endParaRPr lang="en-US" altLang="zh-CN" sz="2605" b="1">
              <a:solidFill>
                <a:schemeClr val="bg1"/>
              </a:solidFill>
              <a:latin typeface="微软雅黑" panose="020B0503020204020204" pitchFamily="34" charset="-122"/>
            </a:endParaRPr>
          </a:p>
        </p:txBody>
      </p:sp>
      <p:sp>
        <p:nvSpPr>
          <p:cNvPr id="174" name="TextBox 53"/>
          <p:cNvSpPr txBox="1">
            <a:spLocks noChangeArrowheads="1"/>
          </p:cNvSpPr>
          <p:nvPr/>
        </p:nvSpPr>
        <p:spPr bwMode="auto">
          <a:xfrm>
            <a:off x="6437411" y="4679896"/>
            <a:ext cx="2531020" cy="53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83" tIns="44642" rIns="89283" bIns="446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zh-CN" altLang="en-US" sz="1435">
                <a:solidFill>
                  <a:schemeClr val="bg1"/>
                </a:solidFill>
                <a:latin typeface="微软雅黑" panose="020B0503020204020204" pitchFamily="34" charset="-122"/>
              </a:rPr>
              <a:t>关注模块</a:t>
            </a:r>
            <a:r>
              <a:rPr lang="zh-CN" altLang="en-US" sz="1435">
                <a:solidFill>
                  <a:schemeClr val="bg1">
                    <a:lumMod val="60000"/>
                    <a:lumOff val="40000"/>
                  </a:schemeClr>
                </a:solidFill>
                <a:latin typeface="微软雅黑" panose="020B0503020204020204" pitchFamily="34" charset="-122"/>
              </a:rPr>
              <a:t>：关注列表、粉丝列表</a:t>
            </a:r>
          </a:p>
        </p:txBody>
      </p:sp>
      <p:grpSp>
        <p:nvGrpSpPr>
          <p:cNvPr id="2" name="组合 1"/>
          <p:cNvGrpSpPr/>
          <p:nvPr/>
        </p:nvGrpSpPr>
        <p:grpSpPr>
          <a:xfrm>
            <a:off x="1052362" y="517044"/>
            <a:ext cx="10998961" cy="474586"/>
            <a:chOff x="1384833" y="414052"/>
            <a:chExt cx="10539790" cy="474586"/>
          </a:xfrm>
        </p:grpSpPr>
        <p:sp>
          <p:nvSpPr>
            <p:cNvPr id="3" name="矩形 2"/>
            <p:cNvSpPr/>
            <p:nvPr/>
          </p:nvSpPr>
          <p:spPr>
            <a:xfrm>
              <a:off x="1384833" y="414052"/>
              <a:ext cx="2223416"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功能实现</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4" name="直接连接符 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图片 4"/>
          <p:cNvPicPr>
            <a:picLocks noChangeAspect="1"/>
          </p:cNvPicPr>
          <p:nvPr/>
        </p:nvPicPr>
        <p:blipFill>
          <a:blip r:embed="rId3"/>
          <a:stretch>
            <a:fillRect/>
          </a:stretch>
        </p:blipFill>
        <p:spPr>
          <a:xfrm>
            <a:off x="736157" y="359167"/>
            <a:ext cx="635547" cy="68752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直接连接符 84"/>
          <p:cNvCxnSpPr/>
          <p:nvPr/>
        </p:nvCxnSpPr>
        <p:spPr>
          <a:xfrm>
            <a:off x="4069791" y="1643200"/>
            <a:ext cx="0" cy="4395260"/>
          </a:xfrm>
          <a:prstGeom prst="line">
            <a:avLst/>
          </a:prstGeom>
          <a:ln w="3175" cmpd="dbl">
            <a:solidFill>
              <a:schemeClr val="tx2"/>
            </a:solidFill>
            <a:prstDash val="lgDash"/>
          </a:ln>
        </p:spPr>
        <p:style>
          <a:lnRef idx="1">
            <a:schemeClr val="accent1"/>
          </a:lnRef>
          <a:fillRef idx="0">
            <a:schemeClr val="accent1"/>
          </a:fillRef>
          <a:effectRef idx="0">
            <a:schemeClr val="accent1"/>
          </a:effectRef>
          <a:fontRef idx="minor">
            <a:schemeClr val="tx1"/>
          </a:fontRef>
        </p:style>
      </p:cxnSp>
      <p:grpSp>
        <p:nvGrpSpPr>
          <p:cNvPr id="1072" name="组合 1071"/>
          <p:cNvGrpSpPr/>
          <p:nvPr/>
        </p:nvGrpSpPr>
        <p:grpSpPr>
          <a:xfrm>
            <a:off x="192943" y="477244"/>
            <a:ext cx="11858380" cy="514386"/>
            <a:chOff x="561292" y="374252"/>
            <a:chExt cx="11363331" cy="514386"/>
          </a:xfrm>
        </p:grpSpPr>
        <p:sp>
          <p:nvSpPr>
            <p:cNvPr id="1073" name="矩形 1072"/>
            <p:cNvSpPr/>
            <p:nvPr/>
          </p:nvSpPr>
          <p:spPr>
            <a:xfrm>
              <a:off x="561292" y="374252"/>
              <a:ext cx="3999081" cy="414623"/>
            </a:xfrm>
            <a:prstGeom prst="rect">
              <a:avLst/>
            </a:prstGeom>
            <a:noFill/>
            <a:ln w="6350" cap="flat">
              <a:noFill/>
              <a:prstDash val="solid"/>
              <a:miter lim="800000"/>
            </a:ln>
          </p:spPr>
          <p:txBody>
            <a:bodyPr vert="horz" wrap="square" lIns="121958" tIns="60979" rIns="121958" bIns="60979" numCol="1" anchor="ctr" anchorCtr="0" compatLnSpc="1"/>
            <a:lstStyle/>
            <a:p>
              <a:pPr lvl="0" algn="ctr"/>
              <a:r>
                <a:rPr lang="zh-CN" altLang="en-US" sz="2800" b="1">
                  <a:ln w="6350">
                    <a:noFill/>
                  </a:ln>
                  <a:solidFill>
                    <a:schemeClr val="bg1">
                      <a:lumMod val="75000"/>
                    </a:schemeClr>
                  </a:solidFill>
                  <a:latin typeface="Impact" panose="020B0806030902050204" pitchFamily="34" charset="0"/>
                  <a:ea typeface="微软雅黑" panose="020B0503020204020204" pitchFamily="34" charset="-122"/>
                </a:rPr>
                <a:t>用户模块</a:t>
              </a:r>
              <a:endParaRPr lang="en-US" altLang="zh-CN" sz="2800" b="1">
                <a:ln w="6350">
                  <a:noFill/>
                </a:ln>
                <a:solidFill>
                  <a:schemeClr val="bg1">
                    <a:lumMod val="75000"/>
                  </a:schemeClr>
                </a:solidFill>
                <a:latin typeface="Impact" panose="020B0806030902050204" pitchFamily="34" charset="0"/>
                <a:ea typeface="微软雅黑" panose="020B0503020204020204" pitchFamily="34" charset="-122"/>
              </a:endParaRPr>
            </a:p>
          </p:txBody>
        </p:sp>
        <p:cxnSp>
          <p:nvCxnSpPr>
            <p:cNvPr id="1074" name="直接连接符 1073"/>
            <p:cNvCxnSpPr/>
            <p:nvPr/>
          </p:nvCxnSpPr>
          <p:spPr bwMode="auto">
            <a:xfrm>
              <a:off x="1802711" y="888638"/>
              <a:ext cx="10121912" cy="0"/>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075" name="图片 1074"/>
          <p:cNvPicPr>
            <a:picLocks noChangeAspect="1"/>
          </p:cNvPicPr>
          <p:nvPr/>
        </p:nvPicPr>
        <p:blipFill>
          <a:blip r:embed="rId4"/>
          <a:stretch>
            <a:fillRect/>
          </a:stretch>
        </p:blipFill>
        <p:spPr>
          <a:xfrm>
            <a:off x="736157" y="359167"/>
            <a:ext cx="635547" cy="687525"/>
          </a:xfrm>
          <a:prstGeom prst="rect">
            <a:avLst/>
          </a:prstGeom>
        </p:spPr>
      </p:pic>
      <p:pic>
        <p:nvPicPr>
          <p:cNvPr id="3" name="图片 2"/>
          <p:cNvPicPr>
            <a:picLocks noChangeAspect="1"/>
          </p:cNvPicPr>
          <p:nvPr/>
        </p:nvPicPr>
        <p:blipFill>
          <a:blip r:embed="rId5"/>
          <a:stretch>
            <a:fillRect/>
          </a:stretch>
        </p:blipFill>
        <p:spPr>
          <a:xfrm>
            <a:off x="1379104" y="1116024"/>
            <a:ext cx="4041929" cy="5064026"/>
          </a:xfrm>
          <a:prstGeom prst="rect">
            <a:avLst/>
          </a:prstGeom>
        </p:spPr>
      </p:pic>
      <p:pic>
        <p:nvPicPr>
          <p:cNvPr id="6" name="图片 5"/>
          <p:cNvPicPr>
            <a:picLocks noChangeAspect="1"/>
          </p:cNvPicPr>
          <p:nvPr>
            <p:custDataLst>
              <p:tags r:id="rId1"/>
            </p:custDataLst>
          </p:nvPr>
        </p:nvPicPr>
        <p:blipFill>
          <a:blip r:embed="rId6"/>
          <a:stretch>
            <a:fillRect/>
          </a:stretch>
        </p:blipFill>
        <p:spPr>
          <a:xfrm>
            <a:off x="6673810" y="1197605"/>
            <a:ext cx="4617498" cy="5286094"/>
          </a:xfrm>
          <a:prstGeom prst="rect">
            <a:avLst/>
          </a:prstGeom>
        </p:spPr>
      </p:pic>
      <p:sp>
        <p:nvSpPr>
          <p:cNvPr id="8" name="文本框 7"/>
          <p:cNvSpPr txBox="1"/>
          <p:nvPr/>
        </p:nvSpPr>
        <p:spPr>
          <a:xfrm>
            <a:off x="4802237" y="6353552"/>
            <a:ext cx="2592288" cy="400110"/>
          </a:xfrm>
          <a:prstGeom prst="rect">
            <a:avLst/>
          </a:prstGeom>
          <a:noFill/>
        </p:spPr>
        <p:txBody>
          <a:bodyPr wrap="square">
            <a:spAutoFit/>
          </a:bodyPr>
          <a:lstStyle/>
          <a:p>
            <a:r>
              <a:rPr lang="zh-CN" altLang="en-US" sz="2000" b="1">
                <a:ln w="6350">
                  <a:noFill/>
                </a:ln>
                <a:solidFill>
                  <a:schemeClr val="bg1">
                    <a:lumMod val="75000"/>
                  </a:schemeClr>
                </a:solidFill>
                <a:latin typeface="Impact" panose="020B0806030902050204" pitchFamily="34" charset="0"/>
                <a:ea typeface="微软雅黑" panose="020B0503020204020204" pitchFamily="34" charset="-122"/>
              </a:rPr>
              <a:t>注册、登录流程图</a:t>
            </a:r>
            <a:endParaRPr lang="zh-CN" altLang="en-US" sz="2000"/>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f1672130-8d88-4c69-8e3e-72ee9cc8e560"/>
  <p:tag name="COMMONDATA" val="eyJoZGlkIjoiNTIzZTdjMmI0OTU4MzAwMDJjODRjMjEzNDE0YTBlY2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324.557480314961,&quot;width&quot;:7271.650393700787}"/>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4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6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9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1555</Words>
  <Application>Microsoft Office PowerPoint</Application>
  <PresentationFormat>自定义</PresentationFormat>
  <Paragraphs>205</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20</vt:i4>
      </vt:variant>
    </vt:vector>
  </HeadingPairs>
  <TitlesOfParts>
    <vt:vector size="29" baseType="lpstr">
      <vt:lpstr>方正清刻本悦宋简体</vt:lpstr>
      <vt:lpstr>微软雅黑</vt:lpstr>
      <vt:lpstr>Arial</vt:lpstr>
      <vt:lpstr>Calibri</vt:lpstr>
      <vt:lpstr>Impact</vt:lpstr>
      <vt:lpstr>Times New Roman</vt:lpstr>
      <vt:lpstr>4_默认设计模板</vt:lpstr>
      <vt:lpstr>6_默认设计模板</vt:lpstr>
      <vt:lpstr>9_默认设计模板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Hao Liu (hl3n22)</cp:lastModifiedBy>
  <cp:revision>546</cp:revision>
  <dcterms:created xsi:type="dcterms:W3CDTF">2013-01-25T01:44:00Z</dcterms:created>
  <dcterms:modified xsi:type="dcterms:W3CDTF">2023-03-16T00:22:55Z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679757253C2948FD9E6DFE04B18D8EB5</vt:lpwstr>
  </property>
</Properties>
</file>