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58" r:id="rId5"/>
    <p:sldId id="259" r:id="rId6"/>
    <p:sldId id="260" r:id="rId7"/>
    <p:sldId id="261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F47E4-6B44-46E3-A805-92649F919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49BF2-7DEB-494C-AB82-4B419C547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EE178-5BA8-42BF-8C43-4AC86CCF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65E9F-5ABA-47F3-A829-CE988C92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2271A-70D7-4F49-B17C-856E2FBD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8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7A061-2B48-475C-825A-EDBDB29A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2FBA6-E357-4409-BC16-B86CD489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39BB3-8BA7-4D01-8B53-F86E83B8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F2F82-64C1-4E2C-A9F8-4158239C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ECE2-396F-41C1-9EE6-B1C387E0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4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519426-506A-4656-A948-E9BC7A9CE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A878-2078-4CD0-9D10-E18F34612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A9AB3-56A6-4652-AE78-12DFF31D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8C555-FAA1-497B-B384-DEE4F13A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4D348-EC66-4213-9211-FE3D8E3B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4A7F0-77EC-4369-AA96-4F35AAE3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7C72E-900C-4774-AD2D-450B4A93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9F5C6-0358-4E25-A0F6-AC3EC2FF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09191-F6DE-4881-9840-1B3BFB0C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F2578-538B-47FB-A7DC-D313C694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3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FCA22-524D-4634-BCB3-9A07A229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23FBA-4DEC-4AD1-BC26-B473958D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263ED-E8BA-4DE1-9CAC-18C1F574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CF30D-D2DD-47EB-B66E-65758076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A1EBE-2FAF-4324-A78E-2C1A7363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9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EF3D-2B7A-428A-975E-41A96720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19A7A-A390-4053-AE98-39B175FE9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6F1B0-C67F-4367-80A1-5895A4377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A0BD3-75EF-4493-ADDB-604F1DF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3E8A9-7B72-4003-A6EE-AB606DF3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F4300-C32F-42BD-9876-6B320E1C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FD71-FB84-4DA3-85B7-B0F5DCFD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79056-ED90-4437-809D-FF34D93F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148E6-22C6-4C08-8B29-4E93E3B6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C483FF-52F0-49D4-9744-F87684E13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60B262-CC6F-469A-82A9-B7EF008DD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84CFD2-A18E-4250-998D-D48EB589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C4676B-1149-45E4-A792-432F3791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CD6F78-0775-4CA2-9ECF-FD7121A0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9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DEF9E-19AF-446D-A734-809216A3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0D1FCF-4B86-42EC-B3D8-C748D765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31357-F931-4EE4-9C63-AEC57B18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11018-082E-4CE6-8A4A-433C9A87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5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C67E60-C3C0-4ACC-A434-1FEEAA61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FF7A81-9029-4A1F-8CC1-12E27CE3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0AE90D-F3BA-4FCD-A9C8-1D269AC2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1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AE61D-B987-464D-A68E-E6DA3E15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C90CC-3B3C-428D-AE0A-12DA9778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30BBA-4FF7-4F5B-9054-0315EF7D6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11E11-207E-4B7F-B958-D934EB9D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B4FB2-F89C-4831-8A53-9C96BB9B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FCAF5-4ACA-42C3-8F05-DFE6BE0C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0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6E821-FD74-4546-91D6-B9430749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779246-4D94-402E-8891-7D96F636B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3EE9B9-0323-4911-AF8A-C186A411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0B92C-4612-468A-9355-9F640689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ADE62-9AD3-4E4B-A2F0-6B93DC26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BFF8D-8E2E-4C05-BA5B-C1B765DE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7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266D8F-4D9D-45A2-B054-944FE4F1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16A83-A015-4B8A-9049-7F9EF5B08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8CF16-AFCB-4444-9044-BAF0CD3B8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7F9D-23AB-4EA1-B9AE-BC38363D5121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E3A7E-1772-4006-83AD-5759529A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2BE98-7360-4AC8-9B1D-A1194D6CA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2F79-8C1B-454B-9EF9-5BDC68CEB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3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blog.floydhub.com/content/images/2019/04/Screenshot-2019-04-15-at-12.50.11.png">
            <a:extLst>
              <a:ext uri="{FF2B5EF4-FFF2-40B4-BE49-F238E27FC236}">
                <a16:creationId xmlns:a16="http://schemas.microsoft.com/office/drawing/2014/main" id="{9AFFB94B-5776-4E8A-BA7E-8F60330C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1" y="1090980"/>
            <a:ext cx="11156250" cy="467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AC7D9A-CEFE-49E7-A5BB-BE60794032CF}"/>
              </a:ext>
            </a:extLst>
          </p:cNvPr>
          <p:cNvSpPr txBox="1"/>
          <p:nvPr/>
        </p:nvSpPr>
        <p:spPr>
          <a:xfrm>
            <a:off x="4822105" y="6246646"/>
            <a:ext cx="736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小组成员：叶茂青，王珺，游小艳，徐嘉鸿，刘宇轩，李凌峰</a:t>
            </a: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F6491D-490A-4540-B2CE-7EAC3C1333B9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基于深度学习的自动文本摘要</a:t>
            </a:r>
            <a:endParaRPr lang="en-US" altLang="zh-CN" sz="2400" b="1" dirty="0">
              <a:solidFill>
                <a:srgbClr val="3C484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3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A2F18B-44F8-4D19-8C5B-A3840BCF89E9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MMR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C50EC1-F12A-4BC5-BDB4-C5502CE9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2" y="1445775"/>
            <a:ext cx="11253195" cy="13279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D9693F-45D0-4D9C-B91E-A55C988A656F}"/>
              </a:ext>
            </a:extLst>
          </p:cNvPr>
          <p:cNvSpPr txBox="1"/>
          <p:nvPr/>
        </p:nvSpPr>
        <p:spPr>
          <a:xfrm>
            <a:off x="1515979" y="4084313"/>
            <a:ext cx="916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同时考虑摘要文本的冗余度和多样性，通过</a:t>
            </a:r>
            <a:r>
              <a:rPr lang="el-GR" altLang="zh-CN" sz="2400" dirty="0"/>
              <a:t>λ</a:t>
            </a:r>
            <a:r>
              <a:rPr lang="zh-CN" altLang="en-US" sz="2400" dirty="0"/>
              <a:t>控制文本奖惩的幅度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相似度计算可以使用余弦相似度进行计算</a:t>
            </a:r>
          </a:p>
        </p:txBody>
      </p:sp>
    </p:spTree>
    <p:extLst>
      <p:ext uri="{BB962C8B-B14F-4D97-AF65-F5344CB8AC3E}">
        <p14:creationId xmlns:p14="http://schemas.microsoft.com/office/powerpoint/2010/main" val="413343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7EDC03-77D7-42E4-AAAA-9C4485EA4592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改进方案</a:t>
            </a:r>
            <a:endParaRPr lang="en-US" altLang="zh-CN" sz="2400" b="1" dirty="0">
              <a:solidFill>
                <a:srgbClr val="3C484E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6465D7-AB72-4C1C-97C8-121955B6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664"/>
            <a:ext cx="12192000" cy="53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7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3EDB24-4189-4525-831F-60A876AF9C89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Baseline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B43D1-5C80-48C2-890A-4F21BCFF9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34547"/>
              </p:ext>
            </p:extLst>
          </p:nvPr>
        </p:nvGraphicFramePr>
        <p:xfrm>
          <a:off x="1585494" y="1434475"/>
          <a:ext cx="9021012" cy="4236984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255253">
                  <a:extLst>
                    <a:ext uri="{9D8B030D-6E8A-4147-A177-3AD203B41FA5}">
                      <a16:colId xmlns:a16="http://schemas.microsoft.com/office/drawing/2014/main" val="868824177"/>
                    </a:ext>
                  </a:extLst>
                </a:gridCol>
                <a:gridCol w="2255253">
                  <a:extLst>
                    <a:ext uri="{9D8B030D-6E8A-4147-A177-3AD203B41FA5}">
                      <a16:colId xmlns:a16="http://schemas.microsoft.com/office/drawing/2014/main" val="3091268171"/>
                    </a:ext>
                  </a:extLst>
                </a:gridCol>
                <a:gridCol w="2255253">
                  <a:extLst>
                    <a:ext uri="{9D8B030D-6E8A-4147-A177-3AD203B41FA5}">
                      <a16:colId xmlns:a16="http://schemas.microsoft.com/office/drawing/2014/main" val="2435967180"/>
                    </a:ext>
                  </a:extLst>
                </a:gridCol>
                <a:gridCol w="2255253">
                  <a:extLst>
                    <a:ext uri="{9D8B030D-6E8A-4147-A177-3AD203B41FA5}">
                      <a16:colId xmlns:a16="http://schemas.microsoft.com/office/drawing/2014/main" val="1035843618"/>
                    </a:ext>
                  </a:extLst>
                </a:gridCol>
              </a:tblGrid>
              <a:tr h="4855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Rouge-1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Rouge-2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Rouge-l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65207"/>
                  </a:ext>
                </a:extLst>
              </a:tr>
              <a:tr h="485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Random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17.62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4698"/>
                  </a:ext>
                </a:extLst>
              </a:tr>
              <a:tr h="485557"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First3Sentence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24.86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57235"/>
                  </a:ext>
                </a:extLst>
              </a:tr>
              <a:tr h="485557">
                <a:tc>
                  <a:txBody>
                    <a:bodyPr/>
                    <a:lstStyle/>
                    <a:p>
                      <a:r>
                        <a:rPr lang="en-US" altLang="zh-CN" dirty="0"/>
                        <a:t>Word2vec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31.47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48132"/>
                  </a:ext>
                </a:extLst>
              </a:tr>
              <a:tr h="838085">
                <a:tc>
                  <a:txBody>
                    <a:bodyPr/>
                    <a:lstStyle/>
                    <a:p>
                      <a:r>
                        <a:rPr lang="en-US" altLang="zh-CN" dirty="0"/>
                        <a:t>Word2vec+TF-IDF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87014"/>
                  </a:ext>
                </a:extLst>
              </a:tr>
              <a:tr h="48555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InferSent</a:t>
                      </a:r>
                      <a:r>
                        <a:rPr lang="en-US" altLang="zh-CN" dirty="0"/>
                        <a:t>(Glove)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737"/>
                  </a:ext>
                </a:extLst>
              </a:tr>
              <a:tr h="48555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InferSent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fastText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8902"/>
                  </a:ext>
                </a:extLst>
              </a:tr>
              <a:tr h="48555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InferSent+MMR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24.87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1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9CB98F-29C0-490E-9D39-4672C81B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95" y="850536"/>
            <a:ext cx="9884610" cy="57204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2F1DC09-B8A2-4FE6-AA0C-484BCA9F09E6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181278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A50DE8-44D4-4BE6-BF6F-8A4C782AAE6F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Word2Vec</a:t>
            </a:r>
          </a:p>
        </p:txBody>
      </p:sp>
      <p:pic>
        <p:nvPicPr>
          <p:cNvPr id="1032" name="Picture 8" descr="https://skymind.ai/images/wiki/word2vec_diagrams.png">
            <a:extLst>
              <a:ext uri="{FF2B5EF4-FFF2-40B4-BE49-F238E27FC236}">
                <a16:creationId xmlns:a16="http://schemas.microsoft.com/office/drawing/2014/main" id="{EF3CE333-538E-4D32-8A5A-C0F59B0E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1" y="1119187"/>
            <a:ext cx="793432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1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4368DB-AB6E-4E2B-888D-330CD9E60AA6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Sentence2Vec</a:t>
            </a:r>
          </a:p>
        </p:txBody>
      </p:sp>
      <p:pic>
        <p:nvPicPr>
          <p:cNvPr id="1026" name="Picture 2" descr="https://miro.medium.com/max/5775/1*ZZrMm_-SnUhATja5a_z7tg.png">
            <a:extLst>
              <a:ext uri="{FF2B5EF4-FFF2-40B4-BE49-F238E27FC236}">
                <a16:creationId xmlns:a16="http://schemas.microsoft.com/office/drawing/2014/main" id="{EB4927DE-ABEF-4DCE-A819-50F3FC84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873" y="982633"/>
            <a:ext cx="8672254" cy="544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6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5D260D-4D0D-4770-9AB9-63607E0D5246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Skip-Thought Vectors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290528-AAA0-456E-AD02-95C6A163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38" y="1396635"/>
            <a:ext cx="11809524" cy="21714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9E62C4-A70C-4C83-9334-8B5E5A00A1C7}"/>
              </a:ext>
            </a:extLst>
          </p:cNvPr>
          <p:cNvSpPr txBox="1"/>
          <p:nvPr/>
        </p:nvSpPr>
        <p:spPr>
          <a:xfrm>
            <a:off x="889518" y="4630368"/>
            <a:ext cx="10412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/>
              <a:t>word2vec</a:t>
            </a:r>
            <a:r>
              <a:rPr lang="zh-CN" altLang="en-US" sz="2400" dirty="0"/>
              <a:t>中的</a:t>
            </a:r>
            <a:r>
              <a:rPr lang="en-US" altLang="zh-CN" sz="2400" dirty="0"/>
              <a:t>skip-gram</a:t>
            </a:r>
            <a:r>
              <a:rPr lang="zh-CN" altLang="en-US" sz="2400" dirty="0"/>
              <a:t>模型推广到</a:t>
            </a:r>
            <a:r>
              <a:rPr lang="en-US" altLang="zh-CN" sz="2400" dirty="0"/>
              <a:t>sentence</a:t>
            </a:r>
            <a:r>
              <a:rPr lang="zh-CN" altLang="en-US" sz="2400" dirty="0"/>
              <a:t>，模型是传统的</a:t>
            </a:r>
            <a:r>
              <a:rPr lang="en-US" altLang="zh-CN" sz="2400" dirty="0"/>
              <a:t>seq2seq</a:t>
            </a:r>
            <a:r>
              <a:rPr lang="zh-CN" altLang="en-US" sz="2400" dirty="0"/>
              <a:t>，使用</a:t>
            </a:r>
            <a:r>
              <a:rPr lang="en-US" altLang="zh-CN" sz="2400" dirty="0"/>
              <a:t>RNN Encoder</a:t>
            </a:r>
            <a:r>
              <a:rPr lang="zh-CN" altLang="en-US" sz="2400" dirty="0"/>
              <a:t>对句子进行编码，并用</a:t>
            </a:r>
            <a:r>
              <a:rPr lang="en-US" altLang="zh-CN" sz="2400" dirty="0"/>
              <a:t>Decoder</a:t>
            </a:r>
            <a:r>
              <a:rPr lang="zh-CN" altLang="en-US" sz="2400" dirty="0"/>
              <a:t>预测前后两句话</a:t>
            </a:r>
          </a:p>
        </p:txBody>
      </p:sp>
    </p:spTree>
    <p:extLst>
      <p:ext uri="{BB962C8B-B14F-4D97-AF65-F5344CB8AC3E}">
        <p14:creationId xmlns:p14="http://schemas.microsoft.com/office/powerpoint/2010/main" val="323961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E61490-8605-47CE-BACB-92BE98FF0ECA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C484E"/>
                </a:solidFill>
                <a:latin typeface="Georgia" panose="02040502050405020303" pitchFamily="18" charset="0"/>
              </a:rPr>
              <a:t>InferSent</a:t>
            </a:r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 Vectors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E19B19-B065-4478-B8F8-09FF3430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34" y="1552607"/>
            <a:ext cx="4597101" cy="41483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D7FFDD7-A8C4-40C0-8F44-E4BDE288C1AE}"/>
              </a:ext>
            </a:extLst>
          </p:cNvPr>
          <p:cNvSpPr txBox="1"/>
          <p:nvPr/>
        </p:nvSpPr>
        <p:spPr>
          <a:xfrm>
            <a:off x="6049184" y="1325977"/>
            <a:ext cx="5187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SNLI</a:t>
            </a:r>
            <a:r>
              <a:rPr lang="zh-CN" altLang="en-US" sz="2400" dirty="0"/>
              <a:t>数据集训练一个</a:t>
            </a:r>
            <a:r>
              <a:rPr lang="en-US" altLang="zh-CN" sz="2400" dirty="0"/>
              <a:t>sentence encoder</a:t>
            </a:r>
            <a:r>
              <a:rPr lang="zh-CN" altLang="en-US" sz="2400" dirty="0"/>
              <a:t>，</a:t>
            </a:r>
            <a:r>
              <a:rPr lang="en-US" altLang="zh-CN" sz="2400" dirty="0"/>
              <a:t>premise</a:t>
            </a:r>
            <a:r>
              <a:rPr lang="zh-CN" altLang="en-US" sz="2400" dirty="0"/>
              <a:t>和</a:t>
            </a:r>
            <a:r>
              <a:rPr lang="en-US" altLang="zh-CN" sz="2400" dirty="0"/>
              <a:t>hypothesis</a:t>
            </a:r>
            <a:r>
              <a:rPr lang="zh-CN" altLang="en-US" sz="2400" dirty="0"/>
              <a:t>共享同一个</a:t>
            </a:r>
            <a:r>
              <a:rPr lang="en-US" altLang="zh-CN" sz="2400" dirty="0"/>
              <a:t>sentence encoder</a:t>
            </a:r>
            <a:r>
              <a:rPr lang="zh-CN" altLang="en-US" sz="2400" dirty="0"/>
              <a:t>，输出经过处理拼接后传入分类网络输出三个分类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264298-1AA6-4F54-9A80-BB048F9D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84" y="4259851"/>
            <a:ext cx="4892464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3F2A30-FA70-49D3-B8DF-78B06E77EF6D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K-Means</a:t>
            </a:r>
          </a:p>
        </p:txBody>
      </p:sp>
      <p:pic>
        <p:nvPicPr>
          <p:cNvPr id="2052" name="Picture 4" descr="“kmeans”的图片搜索结果">
            <a:extLst>
              <a:ext uri="{FF2B5EF4-FFF2-40B4-BE49-F238E27FC236}">
                <a16:creationId xmlns:a16="http://schemas.microsoft.com/office/drawing/2014/main" id="{D3D36153-32BD-4620-B4DD-E81BE269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54" y="1129886"/>
            <a:ext cx="4179337" cy="450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9CF006-C514-40B8-8484-1537EBE48395}"/>
              </a:ext>
            </a:extLst>
          </p:cNvPr>
          <p:cNvSpPr txBox="1"/>
          <p:nvPr/>
        </p:nvSpPr>
        <p:spPr>
          <a:xfrm>
            <a:off x="6304547" y="2828835"/>
            <a:ext cx="553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把</a:t>
            </a:r>
            <a:r>
              <a:rPr lang="en-US" altLang="zh-CN" sz="2400" dirty="0"/>
              <a:t>n</a:t>
            </a:r>
            <a:r>
              <a:rPr lang="zh-CN" altLang="en-US" sz="2400" dirty="0"/>
              <a:t>个点划分到</a:t>
            </a:r>
            <a:r>
              <a:rPr lang="en-US" altLang="zh-CN" sz="2400" dirty="0"/>
              <a:t>k</a:t>
            </a:r>
            <a:r>
              <a:rPr lang="zh-CN" altLang="en-US" sz="2400" dirty="0"/>
              <a:t>个聚类中，使得每个点都属于离他最近的均值（此即聚类中心）对应的聚类，以之作为聚类的标准。</a:t>
            </a:r>
          </a:p>
        </p:txBody>
      </p:sp>
    </p:spTree>
    <p:extLst>
      <p:ext uri="{BB962C8B-B14F-4D97-AF65-F5344CB8AC3E}">
        <p14:creationId xmlns:p14="http://schemas.microsoft.com/office/powerpoint/2010/main" val="3770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399539-F12E-4B41-A271-A680C443CAFD}"/>
              </a:ext>
            </a:extLst>
          </p:cNvPr>
          <p:cNvSpPr/>
          <p:nvPr/>
        </p:nvSpPr>
        <p:spPr>
          <a:xfrm>
            <a:off x="209501" y="211244"/>
            <a:ext cx="802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C484E"/>
                </a:solidFill>
                <a:latin typeface="Georgia" panose="02040502050405020303" pitchFamily="18" charset="0"/>
              </a:rPr>
              <a:t>K-Means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8BE418-52E7-4D24-9497-70BB4DEE0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1" y="1205106"/>
            <a:ext cx="7561056" cy="49437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B6376A-D8A9-45DD-A3FB-2299A583C990}"/>
              </a:ext>
            </a:extLst>
          </p:cNvPr>
          <p:cNvSpPr txBox="1"/>
          <p:nvPr/>
        </p:nvSpPr>
        <p:spPr>
          <a:xfrm>
            <a:off x="8238478" y="2459503"/>
            <a:ext cx="3489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由于部分极端数据的存在，聚类中心会向极端数据偏移，导致选取的摘要可能包含了无关信息</a:t>
            </a:r>
          </a:p>
        </p:txBody>
      </p:sp>
    </p:spTree>
    <p:extLst>
      <p:ext uri="{BB962C8B-B14F-4D97-AF65-F5344CB8AC3E}">
        <p14:creationId xmlns:p14="http://schemas.microsoft.com/office/powerpoint/2010/main" val="398840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228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茂青</dc:creator>
  <cp:lastModifiedBy>叶 茂青</cp:lastModifiedBy>
  <cp:revision>24</cp:revision>
  <dcterms:created xsi:type="dcterms:W3CDTF">2019-12-16T09:45:40Z</dcterms:created>
  <dcterms:modified xsi:type="dcterms:W3CDTF">2019-12-19T07:21:01Z</dcterms:modified>
</cp:coreProperties>
</file>