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66" autoAdjust="0"/>
  </p:normalViewPr>
  <p:slideViewPr>
    <p:cSldViewPr snapToGrid="0">
      <p:cViewPr varScale="1">
        <p:scale>
          <a:sx n="70" d="100"/>
          <a:sy n="70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Relationship Id="rId4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5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3.emf"/><Relationship Id="rId5" Type="http://schemas.openxmlformats.org/officeDocument/2006/relationships/image" Target="../media/image19.wmf"/><Relationship Id="rId15" Type="http://schemas.openxmlformats.org/officeDocument/2006/relationships/image" Target="../media/image27.wmf"/><Relationship Id="rId10" Type="http://schemas.openxmlformats.org/officeDocument/2006/relationships/image" Target="../media/image2.wmf"/><Relationship Id="rId4" Type="http://schemas.openxmlformats.org/officeDocument/2006/relationships/image" Target="../media/image18.wmf"/><Relationship Id="rId9" Type="http://schemas.openxmlformats.org/officeDocument/2006/relationships/image" Target="../media/image1.wmf"/><Relationship Id="rId14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8A40D-1635-47A7-A98A-2FD639E834CC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87E2D-D14B-47CF-B579-330FE900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夹角</a:t>
            </a:r>
            <a:endParaRPr lang="en-US" altLang="zh-CN" dirty="0"/>
          </a:p>
          <a:p>
            <a:r>
              <a:rPr lang="el-GR" altLang="zh-CN" dirty="0"/>
              <a:t>ρ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P’</a:t>
            </a:r>
            <a:r>
              <a:rPr lang="zh-CN" altLang="en-US" dirty="0"/>
              <a:t>距离</a:t>
            </a:r>
            <a:r>
              <a:rPr lang="en-US" altLang="zh-CN" dirty="0"/>
              <a:t>,</a:t>
            </a:r>
            <a:r>
              <a:rPr lang="zh-CN" altLang="en-US" dirty="0"/>
              <a:t>沿着射线</a:t>
            </a:r>
            <a:r>
              <a:rPr lang="en-US" altLang="zh-CN" dirty="0"/>
              <a:t>l</a:t>
            </a:r>
          </a:p>
          <a:p>
            <a:r>
              <a:rPr lang="en-US" altLang="zh-CN" dirty="0"/>
              <a:t>Delta z</a:t>
            </a:r>
            <a:r>
              <a:rPr lang="zh-CN" altLang="en-US" dirty="0"/>
              <a:t>是函数变化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2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7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梯度乘上</a:t>
            </a:r>
            <a:r>
              <a:rPr lang="en-US" altLang="zh-CN" dirty="0"/>
              <a:t>s</a:t>
            </a:r>
            <a:r>
              <a:rPr lang="zh-CN" altLang="en-US" dirty="0"/>
              <a:t>方向大于</a:t>
            </a:r>
            <a:r>
              <a:rPr lang="en-US" altLang="zh-CN" dirty="0"/>
              <a:t>0 s</a:t>
            </a:r>
            <a:r>
              <a:rPr lang="zh-CN" altLang="en-US" dirty="0"/>
              <a:t>不是下降方向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3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Kuhn-Tucker</a:t>
            </a:r>
            <a:r>
              <a:rPr lang="zh-CN" altLang="en-US" dirty="0"/>
              <a:t>条件或</a:t>
            </a:r>
            <a:r>
              <a:rPr lang="en-US" altLang="zh-CN" dirty="0"/>
              <a:t>K-K-T</a:t>
            </a:r>
            <a:r>
              <a:rPr lang="zh-CN" altLang="en-US" dirty="0"/>
              <a:t>条件</a:t>
            </a:r>
          </a:p>
          <a:p>
            <a:r>
              <a:rPr lang="zh-CN" altLang="en-US" dirty="0"/>
              <a:t>满足</a:t>
            </a:r>
            <a:r>
              <a:rPr lang="en-US" altLang="zh-CN" dirty="0"/>
              <a:t>Kuhn-Tucker</a:t>
            </a:r>
            <a:r>
              <a:rPr lang="zh-CN" altLang="en-US" dirty="0"/>
              <a:t>条件的点为</a:t>
            </a:r>
            <a:r>
              <a:rPr lang="en-US" altLang="zh-CN" dirty="0"/>
              <a:t>Kuhn-Tucker</a:t>
            </a:r>
            <a:r>
              <a:rPr lang="zh-CN" altLang="en-US" dirty="0"/>
              <a:t>点或</a:t>
            </a:r>
            <a:r>
              <a:rPr lang="en-US" altLang="zh-CN" dirty="0"/>
              <a:t>K-K-T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拉姆达叫拉格朗日乘子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7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可微决定了方向导数的存在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9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方向导数是个数值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7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2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偏导乘上夹角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3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梯度是个向量 偏导乘上对应方向单位向量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l</a:t>
            </a:r>
            <a:r>
              <a:rPr lang="zh-CN" altLang="en-US" dirty="0"/>
              <a:t>上的方向导数 可以看作 梯度点乘 </a:t>
            </a:r>
            <a:r>
              <a:rPr lang="en-US" altLang="zh-CN" dirty="0"/>
              <a:t>l</a:t>
            </a:r>
            <a:r>
              <a:rPr lang="zh-CN" altLang="en-US" dirty="0"/>
              <a:t>方向上的单位向量</a:t>
            </a:r>
            <a:endParaRPr lang="en-US" altLang="zh-CN" dirty="0"/>
          </a:p>
          <a:p>
            <a:pPr eaLnBrk="1" hangingPunct="1"/>
            <a:r>
              <a:rPr lang="zh-CN" altLang="en-US" dirty="0"/>
              <a:t>点乘的另一种表达 两个向量的模乘上两个向量夹角的余弦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方向向量何时去到最大值？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某点梯度的模等于方向导数最大值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2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可以理解为沿着</a:t>
            </a:r>
            <a:r>
              <a:rPr lang="en-US" altLang="zh-CN" dirty="0"/>
              <a:t>p</a:t>
            </a:r>
            <a:r>
              <a:rPr lang="zh-CN" altLang="en-US" dirty="0"/>
              <a:t>方向移动的距离</a:t>
            </a:r>
            <a:endParaRPr lang="en-US" altLang="zh-CN" dirty="0"/>
          </a:p>
          <a:p>
            <a:r>
              <a:rPr lang="en-US" altLang="zh-CN" dirty="0" err="1"/>
              <a:t>Tp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中各个分量变化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87E2D-D14B-47CF-B579-330FE9006E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1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4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5000"/>
              </a:lnSpc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5000"/>
              </a:lnSpc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5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5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3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0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7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9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20000"/>
                <a:lumOff val="80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CBEC-6263-4328-AEC8-AEF6E063499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F6CC-568E-4816-B012-208CCDB30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3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24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19.wmf"/><Relationship Id="rId5" Type="http://schemas.openxmlformats.org/officeDocument/2006/relationships/image" Target="../media/image117.wmf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2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131.wmf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138.wmf"/><Relationship Id="rId5" Type="http://schemas.openxmlformats.org/officeDocument/2006/relationships/image" Target="../media/image135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1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41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1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23.emf"/><Relationship Id="rId3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2.wmf"/><Relationship Id="rId28" Type="http://schemas.openxmlformats.org/officeDocument/2006/relationships/oleObject" Target="../embeddings/oleObject28.bin"/><Relationship Id="rId10" Type="http://schemas.openxmlformats.org/officeDocument/2006/relationships/image" Target="../media/image18.wmf"/><Relationship Id="rId19" Type="http://schemas.openxmlformats.org/officeDocument/2006/relationships/image" Target="../media/image22.wmf"/><Relationship Id="rId31" Type="http://schemas.openxmlformats.org/officeDocument/2006/relationships/image" Target="../media/image2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9.bin"/><Relationship Id="rId8" Type="http://schemas.openxmlformats.org/officeDocument/2006/relationships/image" Target="../media/image1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4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7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4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4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82EA-F905-43E3-BFC3-8E140E2A3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6EA41-DF7C-484E-93B2-17A3BCE5E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07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7">
            <a:extLst>
              <a:ext uri="{FF2B5EF4-FFF2-40B4-BE49-F238E27FC236}">
                <a16:creationId xmlns:a16="http://schemas.microsoft.com/office/drawing/2014/main" id="{69B9D760-D6DD-418A-BF4E-17756E06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00" y="1844824"/>
            <a:ext cx="7189788" cy="1155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3" name="Text Box 15">
            <a:extLst>
              <a:ext uri="{FF2B5EF4-FFF2-40B4-BE49-F238E27FC236}">
                <a16:creationId xmlns:a16="http://schemas.microsoft.com/office/drawing/2014/main" id="{9CC866CA-FC87-48E1-9966-73769208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44" y="1247775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</a:p>
        </p:txBody>
      </p:sp>
      <p:grpSp>
        <p:nvGrpSpPr>
          <p:cNvPr id="12312" name="Group 24">
            <a:extLst>
              <a:ext uri="{FF2B5EF4-FFF2-40B4-BE49-F238E27FC236}">
                <a16:creationId xmlns:a16="http://schemas.microsoft.com/office/drawing/2014/main" id="{A754073A-8F96-4FF3-84B4-D9F4B13E6F7E}"/>
              </a:ext>
            </a:extLst>
          </p:cNvPr>
          <p:cNvGrpSpPr>
            <a:grpSpLocks/>
          </p:cNvGrpSpPr>
          <p:nvPr/>
        </p:nvGrpSpPr>
        <p:grpSpPr bwMode="auto">
          <a:xfrm>
            <a:off x="511444" y="3429000"/>
            <a:ext cx="7696200" cy="596900"/>
            <a:chOff x="288" y="2354"/>
            <a:chExt cx="4848" cy="376"/>
          </a:xfrm>
        </p:grpSpPr>
        <p:pic>
          <p:nvPicPr>
            <p:cNvPr id="8199" name="Picture 20">
              <a:extLst>
                <a:ext uri="{FF2B5EF4-FFF2-40B4-BE49-F238E27FC236}">
                  <a16:creationId xmlns:a16="http://schemas.microsoft.com/office/drawing/2014/main" id="{AC3D63FF-590D-4C1C-80B0-1F559C85A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" y="2462"/>
              <a:ext cx="19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0" name="Group 23">
              <a:extLst>
                <a:ext uri="{FF2B5EF4-FFF2-40B4-BE49-F238E27FC236}">
                  <a16:creationId xmlns:a16="http://schemas.microsoft.com/office/drawing/2014/main" id="{C8241FC3-FECF-471B-A420-21B9C9A8B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354"/>
              <a:ext cx="4848" cy="376"/>
              <a:chOff x="288" y="2354"/>
              <a:chExt cx="4848" cy="376"/>
            </a:xfrm>
          </p:grpSpPr>
          <p:sp>
            <p:nvSpPr>
              <p:cNvPr id="8201" name="Rectangle 16">
                <a:extLst>
                  <a:ext uri="{FF2B5EF4-FFF2-40B4-BE49-F238E27FC236}">
                    <a16:creationId xmlns:a16="http://schemas.microsoft.com/office/drawing/2014/main" id="{E74ED69A-6ECA-42A3-89B1-667D33D5A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400"/>
                <a:ext cx="484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l"/>
                <a:r>
                  <a:rPr lang="zh-CN" altLang="en-US" sz="28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推论：如果函数             在点     对    和</a:t>
                </a:r>
                <a:endParaRPr lang="zh-CN" altLang="en-US" sz="1800" b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202" name="Picture 17">
                <a:extLst>
                  <a:ext uri="{FF2B5EF4-FFF2-40B4-BE49-F238E27FC236}">
                    <a16:creationId xmlns:a16="http://schemas.microsoft.com/office/drawing/2014/main" id="{1C1910A0-592D-4671-ABEC-7FE3719FAB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" y="2440"/>
                <a:ext cx="75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3" name="Picture 18">
                <a:extLst>
                  <a:ext uri="{FF2B5EF4-FFF2-40B4-BE49-F238E27FC236}">
                    <a16:creationId xmlns:a16="http://schemas.microsoft.com/office/drawing/2014/main" id="{D1B370BA-720F-42E9-8AA8-693E4CBFFB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" y="2450"/>
                <a:ext cx="224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4" name="Picture 19">
                <a:extLst>
                  <a:ext uri="{FF2B5EF4-FFF2-40B4-BE49-F238E27FC236}">
                    <a16:creationId xmlns:a16="http://schemas.microsoft.com/office/drawing/2014/main" id="{2B5559A6-5431-4DA3-998F-40C8B41CE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1" y="2481"/>
                <a:ext cx="1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5" name="Text Box 22">
                <a:extLst>
                  <a:ext uri="{FF2B5EF4-FFF2-40B4-BE49-F238E27FC236}">
                    <a16:creationId xmlns:a16="http://schemas.microsoft.com/office/drawing/2014/main" id="{3FD91A84-108B-478E-A916-CD26F7AF3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354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algn="ctr"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EDD75B8A-3B8F-4623-AB6B-0646E35E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7" y="760412"/>
            <a:ext cx="30665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沿方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的方向导数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9D395CD-281F-4839-B38C-E5BA2EDC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731838"/>
            <a:ext cx="1082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数在点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21F9FCD-ADC5-490A-AF07-65068525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711201"/>
            <a:ext cx="360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存在，则称这极限为函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B42E742-F0B9-4F93-8A96-9EDA790F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793" y="745643"/>
            <a:ext cx="219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86868D3-B36A-45F5-91B9-349A5539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9" y="4260850"/>
            <a:ext cx="3246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偏导数存在，则沿着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C6EC180-0C4D-4B29-873D-98FE2DEB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694" y="4264027"/>
            <a:ext cx="4667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5D4D9CF-B68B-4E3B-AA80-DFA26CC5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969" y="4183064"/>
            <a:ext cx="4206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B39FBCD4-EEB9-4D26-8C1C-B617CD6C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707" y="4264027"/>
            <a:ext cx="1082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轴正向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Group 28">
            <a:extLst>
              <a:ext uri="{FF2B5EF4-FFF2-40B4-BE49-F238E27FC236}">
                <a16:creationId xmlns:a16="http://schemas.microsoft.com/office/drawing/2014/main" id="{4328A867-C946-4480-9BFE-606F9CD8674B}"/>
              </a:ext>
            </a:extLst>
          </p:cNvPr>
          <p:cNvGrpSpPr>
            <a:grpSpLocks/>
          </p:cNvGrpSpPr>
          <p:nvPr/>
        </p:nvGrpSpPr>
        <p:grpSpPr bwMode="auto">
          <a:xfrm>
            <a:off x="5262831" y="3848102"/>
            <a:ext cx="1817688" cy="990600"/>
            <a:chOff x="4042" y="2647"/>
            <a:chExt cx="1145" cy="624"/>
          </a:xfrm>
        </p:grpSpPr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D7178D7E-6CC2-4E6C-B6A6-465BC322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2872"/>
              <a:ext cx="23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D50F5EFA-9781-4873-9AB1-70B69E39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" y="2872"/>
              <a:ext cx="1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FA4BD97F-A8C0-4B50-AB0A-0E8C7065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2872"/>
              <a:ext cx="23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{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B070E3DC-82B8-43A9-B504-65885A212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872"/>
              <a:ext cx="26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8648FE7-E746-41C5-B793-5A755828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872"/>
              <a:ext cx="26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DAD1A0B9-9133-4C46-B57B-61183CAFA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066"/>
              <a:ext cx="12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EBD310D1-A553-4DA7-94E8-098BB0D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842"/>
              <a:ext cx="33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6E1411EE-2F3C-400C-ADDB-0A9B2C2B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870"/>
              <a:ext cx="2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DC6D743E-0901-4979-8024-D72A0C37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2647"/>
              <a:ext cx="3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T Extra" panose="05050102010205020202" pitchFamily="18" charset="2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29">
            <a:extLst>
              <a:ext uri="{FF2B5EF4-FFF2-40B4-BE49-F238E27FC236}">
                <a16:creationId xmlns:a16="http://schemas.microsoft.com/office/drawing/2014/main" id="{A022BE82-2EDB-4072-8341-8958F2F4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45" y="4233864"/>
            <a:ext cx="6985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5969286D-B655-413C-B855-0FF824DD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294" y="4264027"/>
            <a:ext cx="4667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4C511E21-2995-44FC-8DDE-52039077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757" y="4158905"/>
            <a:ext cx="393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A5E60080-22BF-4DFC-8990-EF1E337E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694" y="4264027"/>
            <a:ext cx="4667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6F66804-1EAE-4C17-A01C-6AE0599A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44" y="4983164"/>
            <a:ext cx="10820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轴正向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Group 43">
            <a:extLst>
              <a:ext uri="{FF2B5EF4-FFF2-40B4-BE49-F238E27FC236}">
                <a16:creationId xmlns:a16="http://schemas.microsoft.com/office/drawing/2014/main" id="{7C942931-75C4-4657-A4B4-EA9C4FE5300D}"/>
              </a:ext>
            </a:extLst>
          </p:cNvPr>
          <p:cNvGrpSpPr>
            <a:grpSpLocks/>
          </p:cNvGrpSpPr>
          <p:nvPr/>
        </p:nvGrpSpPr>
        <p:grpSpPr bwMode="auto">
          <a:xfrm>
            <a:off x="1821589" y="4556128"/>
            <a:ext cx="1858963" cy="990600"/>
            <a:chOff x="1163" y="3100"/>
            <a:chExt cx="1171" cy="624"/>
          </a:xfrm>
        </p:grpSpPr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4BE1880B-3143-4D3D-8EA3-59C59263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324"/>
              <a:ext cx="23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4DEC061B-355A-4764-A482-7A436236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324"/>
              <a:ext cx="1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63544A14-6EA7-48E5-8372-7C0B6EB1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324"/>
              <a:ext cx="23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{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15C8763D-38AB-4443-BECD-A828039A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3324"/>
              <a:ext cx="26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8D7A6C20-3E9B-4131-B6B9-31195107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3324"/>
              <a:ext cx="26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594BE101-C159-44BF-9E64-ACE54283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3519"/>
              <a:ext cx="12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60CBD6D9-141D-4E7A-B4D5-1EE29E95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3294"/>
              <a:ext cx="33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14B58D55-A9BE-4920-B06C-6533841A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324"/>
              <a:ext cx="24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8FF6D1F4-7F76-4EE9-93CB-D05C5B8D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" y="3100"/>
              <a:ext cx="3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T Extra" panose="05050102010205020202" pitchFamily="18" charset="2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Rectangle 44">
            <a:extLst>
              <a:ext uri="{FF2B5EF4-FFF2-40B4-BE49-F238E27FC236}">
                <a16:creationId xmlns:a16="http://schemas.microsoft.com/office/drawing/2014/main" id="{2047C109-0B69-4C80-B45C-16F4BCC4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770" y="4968877"/>
            <a:ext cx="28854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的方向导数分别为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" name="Group 50">
            <a:extLst>
              <a:ext uri="{FF2B5EF4-FFF2-40B4-BE49-F238E27FC236}">
                <a16:creationId xmlns:a16="http://schemas.microsoft.com/office/drawing/2014/main" id="{D9B17506-553A-4A3C-B00F-7F7A40D891AF}"/>
              </a:ext>
            </a:extLst>
          </p:cNvPr>
          <p:cNvGrpSpPr>
            <a:grpSpLocks/>
          </p:cNvGrpSpPr>
          <p:nvPr/>
        </p:nvGrpSpPr>
        <p:grpSpPr bwMode="auto">
          <a:xfrm>
            <a:off x="6828133" y="4907292"/>
            <a:ext cx="1004888" cy="577850"/>
            <a:chOff x="4585" y="3324"/>
            <a:chExt cx="633" cy="364"/>
          </a:xfrm>
        </p:grpSpPr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E01764AF-9DFF-4705-9294-C0A08553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3519"/>
              <a:ext cx="11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6">
              <a:extLst>
                <a:ext uri="{FF2B5EF4-FFF2-40B4-BE49-F238E27FC236}">
                  <a16:creationId xmlns:a16="http://schemas.microsoft.com/office/drawing/2014/main" id="{6AE91572-8F3C-4BEC-B5F0-0F54CD5A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3519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CB7C6A8B-58EE-465D-BAFC-CE81D9B1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3324"/>
              <a:ext cx="2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4542F023-67A5-414B-9DAC-0B568CDF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324"/>
              <a:ext cx="2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831C60EE-D501-40F7-9D5F-231F62B3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3324"/>
              <a:ext cx="1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Rectangle 51">
            <a:extLst>
              <a:ext uri="{FF2B5EF4-FFF2-40B4-BE49-F238E27FC236}">
                <a16:creationId xmlns:a16="http://schemas.microsoft.com/office/drawing/2014/main" id="{94D06A1C-62B3-4D3B-B4EC-EF69896D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94" y="4983164"/>
            <a:ext cx="6985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78D263FB-EDBD-46DA-83DB-BF9C6BB8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69" y="4983164"/>
            <a:ext cx="4667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77FAB53D-BF42-47C7-AF79-72B8E775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2" y="5640869"/>
            <a:ext cx="720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沿着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65B9707D-7DDB-4CE1-A4FC-E724CC2A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85" y="5567844"/>
            <a:ext cx="41751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656C9A9B-7E31-4DE3-B48C-426951AA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22" y="5671032"/>
            <a:ext cx="1443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轴负向、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6E2ABE50-3D46-4E3E-BA6A-A06CC0C9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435" y="5567844"/>
            <a:ext cx="3921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6FCB4701-4AC4-4A5F-B479-6DFD8CA8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872" y="5682144"/>
            <a:ext cx="3246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轴负向的方向导数是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 61">
            <a:extLst>
              <a:ext uri="{FF2B5EF4-FFF2-40B4-BE49-F238E27FC236}">
                <a16:creationId xmlns:a16="http://schemas.microsoft.com/office/drawing/2014/main" id="{3D2812A3-FE41-4CAA-920F-F5C72450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173" y="5640869"/>
            <a:ext cx="463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69">
            <a:extLst>
              <a:ext uri="{FF2B5EF4-FFF2-40B4-BE49-F238E27FC236}">
                <a16:creationId xmlns:a16="http://schemas.microsoft.com/office/drawing/2014/main" id="{95B4DA5B-56E9-43A9-83B6-70DBDED963FC}"/>
              </a:ext>
            </a:extLst>
          </p:cNvPr>
          <p:cNvGrpSpPr>
            <a:grpSpLocks/>
          </p:cNvGrpSpPr>
          <p:nvPr/>
        </p:nvGrpSpPr>
        <p:grpSpPr bwMode="auto">
          <a:xfrm>
            <a:off x="6645799" y="5561816"/>
            <a:ext cx="1685925" cy="666750"/>
            <a:chOff x="396" y="3905"/>
            <a:chExt cx="1062" cy="420"/>
          </a:xfrm>
        </p:grpSpPr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69B3E563-CE00-4DF6-A1A4-DD1777CA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4145"/>
              <a:ext cx="11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2" name="Rectangle 63">
              <a:extLst>
                <a:ext uri="{FF2B5EF4-FFF2-40B4-BE49-F238E27FC236}">
                  <a16:creationId xmlns:a16="http://schemas.microsoft.com/office/drawing/2014/main" id="{8B89A329-3437-4BAB-9CA6-0897398C5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4145"/>
              <a:ext cx="12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3" name="Rectangle 64">
              <a:extLst>
                <a:ext uri="{FF2B5EF4-FFF2-40B4-BE49-F238E27FC236}">
                  <a16:creationId xmlns:a16="http://schemas.microsoft.com/office/drawing/2014/main" id="{9D8CD998-771F-43E6-BBFB-9BD23FBA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3938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4" name="Rectangle 65">
              <a:extLst>
                <a:ext uri="{FF2B5EF4-FFF2-40B4-BE49-F238E27FC236}">
                  <a16:creationId xmlns:a16="http://schemas.microsoft.com/office/drawing/2014/main" id="{C769F538-A020-443C-A7DA-0F0949AB9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938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5" name="Rectangle 66">
              <a:extLst>
                <a:ext uri="{FF2B5EF4-FFF2-40B4-BE49-F238E27FC236}">
                  <a16:creationId xmlns:a16="http://schemas.microsoft.com/office/drawing/2014/main" id="{5E41DBDC-3EDF-4A50-B240-548FEEE91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905"/>
              <a:ext cx="33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6" name="Rectangle 67">
              <a:extLst>
                <a:ext uri="{FF2B5EF4-FFF2-40B4-BE49-F238E27FC236}">
                  <a16:creationId xmlns:a16="http://schemas.microsoft.com/office/drawing/2014/main" id="{DD9E28F3-5249-4B70-A717-51AF820DF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905"/>
              <a:ext cx="33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7" name="Rectangle 68">
              <a:extLst>
                <a:ext uri="{FF2B5EF4-FFF2-40B4-BE49-F238E27FC236}">
                  <a16:creationId xmlns:a16="http://schemas.microsoft.com/office/drawing/2014/main" id="{C6306E99-7FE4-45B1-958D-843712CB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3938"/>
              <a:ext cx="1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" name="Rectangle 70">
            <a:extLst>
              <a:ext uri="{FF2B5EF4-FFF2-40B4-BE49-F238E27FC236}">
                <a16:creationId xmlns:a16="http://schemas.microsoft.com/office/drawing/2014/main" id="{CC96365B-64F3-4197-9F3B-C6D7C646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400" y="5623734"/>
            <a:ext cx="463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71">
            <a:extLst>
              <a:ext uri="{FF2B5EF4-FFF2-40B4-BE49-F238E27FC236}">
                <a16:creationId xmlns:a16="http://schemas.microsoft.com/office/drawing/2014/main" id="{B962AC88-B6AC-435F-B8D9-2FE215A6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97" y="6402869"/>
            <a:ext cx="463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>
            <a:extLst>
              <a:ext uri="{FF2B5EF4-FFF2-40B4-BE49-F238E27FC236}">
                <a16:creationId xmlns:a16="http://schemas.microsoft.com/office/drawing/2014/main" id="{C699D306-7872-4D57-ADBA-00197B73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34" y="207935"/>
            <a:ext cx="80113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方向导数与可为微、可导、连续之间的关系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DF4A751D-92B9-4E66-B9E9-9E12357C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1413"/>
            <a:ext cx="88201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>
            <a:extLst>
              <a:ext uri="{FF2B5EF4-FFF2-40B4-BE49-F238E27FC236}">
                <a16:creationId xmlns:a16="http://schemas.microsoft.com/office/drawing/2014/main" id="{6F3B7445-CBC5-465D-9FFE-2052E9C5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3413"/>
            <a:ext cx="4343400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8">
            <a:extLst>
              <a:ext uri="{FF2B5EF4-FFF2-40B4-BE49-F238E27FC236}">
                <a16:creationId xmlns:a16="http://schemas.microsoft.com/office/drawing/2014/main" id="{2F4DB3E7-4739-451F-A427-10DA78AE1B7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652075"/>
            <a:ext cx="9144000" cy="641350"/>
            <a:chOff x="144" y="1996"/>
            <a:chExt cx="5760" cy="404"/>
          </a:xfrm>
        </p:grpSpPr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4ED6E173-33CA-45DD-971F-7CBE76EA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96"/>
              <a:ext cx="57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l"/>
              <a:r>
                <a:rPr lang="zh-CN" altLang="en-US" b="0" dirty="0"/>
                <a:t>其中    为    轴到方向</a:t>
              </a:r>
              <a:r>
                <a:rPr lang="en-US" altLang="zh-CN" dirty="0"/>
                <a:t>L</a:t>
              </a:r>
              <a:r>
                <a:rPr lang="zh-CN" altLang="en-US" b="0" dirty="0"/>
                <a:t>的转角．</a:t>
              </a:r>
              <a:r>
                <a:rPr lang="zh-CN" altLang="en-US" sz="1400" b="0" dirty="0"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ea typeface="宋体" panose="02010600030101010101" pitchFamily="2" charset="-122"/>
              </a:endParaRPr>
            </a:p>
          </p:txBody>
        </p:sp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30F697BA-87E3-4D02-BAB1-5BB6ABBEF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112"/>
              <a:ext cx="19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0C98C984-81DC-4C0F-A921-644D37354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112"/>
              <a:ext cx="1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5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FB35F03-BCD5-443A-9344-32915A42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3" y="52783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C727D91-2C9A-40E0-9A13-D32C5385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705" y="523068"/>
            <a:ext cx="807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由于函数可微，则函数值增量可表示为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787C9B-0BDF-49B7-BC87-F6DE4626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3" y="1110443"/>
            <a:ext cx="8583612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8F624E03-35C9-42DC-A5EE-98A85DC6448E}"/>
              </a:ext>
            </a:extLst>
          </p:cNvPr>
          <p:cNvGrpSpPr>
            <a:grpSpLocks/>
          </p:cNvGrpSpPr>
          <p:nvPr/>
        </p:nvGrpSpPr>
        <p:grpSpPr bwMode="auto">
          <a:xfrm>
            <a:off x="182105" y="2199466"/>
            <a:ext cx="3200400" cy="522511"/>
            <a:chOff x="768" y="720"/>
            <a:chExt cx="1632" cy="277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63DFF0DA-2BAA-49EE-BA9C-88B8EBD1F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20"/>
              <a:ext cx="163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两边同除以</a:t>
              </a:r>
            </a:p>
          </p:txBody>
        </p:sp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C88271FB-0BDB-4D36-B4ED-A4C29F850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" y="776"/>
              <a:ext cx="26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776F757C-CA04-427F-8884-D599C330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328" y="2163939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D87CC59-AA91-43C3-9318-C279E6BA2E52}"/>
              </a:ext>
            </a:extLst>
          </p:cNvPr>
          <p:cNvGrpSpPr>
            <a:grpSpLocks/>
          </p:cNvGrpSpPr>
          <p:nvPr/>
        </p:nvGrpSpPr>
        <p:grpSpPr bwMode="auto">
          <a:xfrm>
            <a:off x="5439905" y="3037668"/>
            <a:ext cx="1066800" cy="1905000"/>
            <a:chOff x="3408" y="1104"/>
            <a:chExt cx="672" cy="1162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7928EAC1-806F-4D5C-BD5F-B46290F3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672" cy="2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1C43CEFF-8D42-42EB-A298-CE9CEB08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04"/>
              <a:ext cx="288" cy="7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4A8581C7-DBEC-42FD-8E6A-F3398599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0" cy="192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" name="Picture 22">
              <a:extLst>
                <a:ext uri="{FF2B5EF4-FFF2-40B4-BE49-F238E27FC236}">
                  <a16:creationId xmlns:a16="http://schemas.microsoft.com/office/drawing/2014/main" id="{355454CA-E10B-4D27-A50E-A42B28836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016"/>
              <a:ext cx="624" cy="25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1DC4EAC7-AADF-4AAA-9DAC-1A8B94637E5E}"/>
              </a:ext>
            </a:extLst>
          </p:cNvPr>
          <p:cNvGrpSpPr>
            <a:grpSpLocks/>
          </p:cNvGrpSpPr>
          <p:nvPr/>
        </p:nvGrpSpPr>
        <p:grpSpPr bwMode="auto">
          <a:xfrm>
            <a:off x="7040105" y="2961468"/>
            <a:ext cx="990600" cy="2057400"/>
            <a:chOff x="4348" y="1056"/>
            <a:chExt cx="624" cy="1200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5B7D13C7-861B-490E-BE20-82A91EADD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288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1299BA69-BE6F-432B-BDCE-7F643C8D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28"/>
              <a:ext cx="0" cy="28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4D64BDDF-D915-4F0A-B94F-1C6FDE37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016"/>
              <a:ext cx="624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20" name="Picture 27">
              <a:extLst>
                <a:ext uri="{FF2B5EF4-FFF2-40B4-BE49-F238E27FC236}">
                  <a16:creationId xmlns:a16="http://schemas.microsoft.com/office/drawing/2014/main" id="{122C5E39-EF03-4055-8DDB-4C9C32A81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" y="1940"/>
              <a:ext cx="5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28">
            <a:extLst>
              <a:ext uri="{FF2B5EF4-FFF2-40B4-BE49-F238E27FC236}">
                <a16:creationId xmlns:a16="http://schemas.microsoft.com/office/drawing/2014/main" id="{C387CB63-555F-49E0-87D2-13E8DD87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05" y="3075768"/>
            <a:ext cx="43513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29">
            <a:extLst>
              <a:ext uri="{FF2B5EF4-FFF2-40B4-BE49-F238E27FC236}">
                <a16:creationId xmlns:a16="http://schemas.microsoft.com/office/drawing/2014/main" id="{9440F59D-EE68-475E-9768-B4497245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05" y="4261631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故有方向导数</a:t>
            </a:r>
          </a:p>
        </p:txBody>
      </p:sp>
      <p:pic>
        <p:nvPicPr>
          <p:cNvPr id="23" name="Picture 30">
            <a:extLst>
              <a:ext uri="{FF2B5EF4-FFF2-40B4-BE49-F238E27FC236}">
                <a16:creationId xmlns:a16="http://schemas.microsoft.com/office/drawing/2014/main" id="{0B577E7F-9E4A-4096-AED0-1C7F94EE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05" y="5009343"/>
            <a:ext cx="63246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AA911964-CA46-415F-84FA-07FAF284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" y="4912506"/>
            <a:ext cx="105568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32">
            <a:extLst>
              <a:ext uri="{FF2B5EF4-FFF2-40B4-BE49-F238E27FC236}">
                <a16:creationId xmlns:a16="http://schemas.microsoft.com/office/drawing/2014/main" id="{B786068E-6210-4F2E-B6B9-342D6244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05" y="3037668"/>
            <a:ext cx="3441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0" grpId="0" autoUpdateAnimBg="0"/>
      <p:bldP spid="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>
            <a:extLst>
              <a:ext uri="{FF2B5EF4-FFF2-40B4-BE49-F238E27FC236}">
                <a16:creationId xmlns:a16="http://schemas.microsoft.com/office/drawing/2014/main" id="{F539E8B3-1643-43EE-BA86-47997044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02" y="439119"/>
            <a:ext cx="44561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6">
            <a:extLst>
              <a:ext uri="{FF2B5EF4-FFF2-40B4-BE49-F238E27FC236}">
                <a16:creationId xmlns:a16="http://schemas.microsoft.com/office/drawing/2014/main" id="{8682BA75-B44A-45AE-AC4F-CC6A7A786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987298"/>
            <a:ext cx="8153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/>
              <a:t>此定理不仅告诉了我们一个函数在某点可微，则该函数在此点沿任意方向的方向导数都存在</a:t>
            </a:r>
            <a:r>
              <a:rPr lang="zh-CN" altLang="en-US" dirty="0">
                <a:solidFill>
                  <a:srgbClr val="C00000"/>
                </a:solidFill>
              </a:rPr>
              <a:t>，而且还告诉了我们求方向导数的方法。</a:t>
            </a:r>
          </a:p>
        </p:txBody>
      </p:sp>
    </p:spTree>
    <p:extLst>
      <p:ext uri="{BB962C8B-B14F-4D97-AF65-F5344CB8AC3E}">
        <p14:creationId xmlns:p14="http://schemas.microsoft.com/office/powerpoint/2010/main" val="21578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328BB116-5633-4B17-9BAD-E16BA1A3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4821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61192-C0EC-4A15-956D-CA765BBC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4233"/>
            <a:ext cx="7391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F1CA0-45BB-47F1-ACFF-3046F708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00058"/>
            <a:ext cx="37465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F92F4E0-74AF-4024-BE23-9849FB15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28633"/>
            <a:ext cx="3937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E5D0071-0789-40B1-987B-708A1F79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47833"/>
            <a:ext cx="5486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4CE38AC-E6F7-41EE-B63E-E299D0F0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05033"/>
            <a:ext cx="39639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841587E-3AFA-4FA7-8A2C-E14DF775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389158"/>
            <a:ext cx="89376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13F735E-5F32-418A-A0CF-2A0312A3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05033"/>
            <a:ext cx="14351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9F4D2E74-77B4-451F-8A2D-CF37B87DDD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406401"/>
            <a:ext cx="8097838" cy="1452563"/>
            <a:chOff x="384" y="256"/>
            <a:chExt cx="5101" cy="915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6C3F20F-5EC1-4A55-9DCE-227856B97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8"/>
              <a:ext cx="43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12ED174B-83DA-4A8B-9C57-67B2D7AD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98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0A1657E8-21EA-4CD8-A3C5-E5090A95F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98"/>
              <a:ext cx="4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249EE0A7-28E2-4327-9419-96C42815C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40"/>
              <a:ext cx="7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求函数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2" name="Group 14">
              <a:extLst>
                <a:ext uri="{FF2B5EF4-FFF2-40B4-BE49-F238E27FC236}">
                  <a16:creationId xmlns:a16="http://schemas.microsoft.com/office/drawing/2014/main" id="{9A0C8744-F377-4401-9965-EECA3FDD4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" y="256"/>
              <a:ext cx="946" cy="416"/>
              <a:chOff x="2043" y="256"/>
              <a:chExt cx="946" cy="416"/>
            </a:xfrm>
          </p:grpSpPr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8845A0A5-1AEB-4638-B8E2-69571FC8A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295"/>
                <a:ext cx="116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7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13DC6150-EA20-4F48-94DE-75A182C2A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289"/>
                <a:ext cx="39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xe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1">
                <a:extLst>
                  <a:ext uri="{FF2B5EF4-FFF2-40B4-BE49-F238E27FC236}">
                    <a16:creationId xmlns:a16="http://schemas.microsoft.com/office/drawing/2014/main" id="{64456B3F-CB16-475C-B2B8-74175755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89"/>
                <a:ext cx="23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z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2">
                <a:extLst>
                  <a:ext uri="{FF2B5EF4-FFF2-40B4-BE49-F238E27FC236}">
                    <a16:creationId xmlns:a16="http://schemas.microsoft.com/office/drawing/2014/main" id="{1EACFBAF-B34B-4712-BD53-4390A0A8A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95"/>
                <a:ext cx="122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3">
                <a:extLst>
                  <a:ext uri="{FF2B5EF4-FFF2-40B4-BE49-F238E27FC236}">
                    <a16:creationId xmlns:a16="http://schemas.microsoft.com/office/drawing/2014/main" id="{81968116-7B8B-47BE-990B-53A9E8D7D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256"/>
                <a:ext cx="33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804ED4E6-25BB-4F5A-9ED6-618F2DAD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319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在点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39B1DBBA-F841-4244-A260-50477C0F9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289"/>
              <a:ext cx="833" cy="381"/>
              <a:chOff x="3555" y="289"/>
              <a:chExt cx="833" cy="381"/>
            </a:xfrm>
          </p:grpSpPr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35CCD716-8101-4709-B34A-C933F8135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289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B757BA51-8A7D-44F3-BABB-7A5941F4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289"/>
                <a:ext cx="1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64DCB7CD-6FE7-4A54-A5CF-49D8154EA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89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48325E3C-5A27-4BC6-B25E-5AFC75D2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89"/>
                <a:ext cx="26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20">
                <a:extLst>
                  <a:ext uri="{FF2B5EF4-FFF2-40B4-BE49-F238E27FC236}">
                    <a16:creationId xmlns:a16="http://schemas.microsoft.com/office/drawing/2014/main" id="{19ADBA68-2934-4F55-BD1D-3EED85C1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289"/>
                <a:ext cx="26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21">
                <a:extLst>
                  <a:ext uri="{FF2B5EF4-FFF2-40B4-BE49-F238E27FC236}">
                    <a16:creationId xmlns:a16="http://schemas.microsoft.com/office/drawing/2014/main" id="{3EF6AB91-738A-4193-9FCF-541828C76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89"/>
                <a:ext cx="2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E175B48-AFF4-48A2-9C6F-A20C6F9F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98"/>
              <a:ext cx="103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处沿从点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6" name="Group 30">
              <a:extLst>
                <a:ext uri="{FF2B5EF4-FFF2-40B4-BE49-F238E27FC236}">
                  <a16:creationId xmlns:a16="http://schemas.microsoft.com/office/drawing/2014/main" id="{45E2557D-62F1-499E-A82F-ABB61305B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" y="788"/>
              <a:ext cx="834" cy="381"/>
              <a:chOff x="409" y="788"/>
              <a:chExt cx="834" cy="381"/>
            </a:xfrm>
          </p:grpSpPr>
          <p:sp>
            <p:nvSpPr>
              <p:cNvPr id="40" name="Rectangle 24">
                <a:extLst>
                  <a:ext uri="{FF2B5EF4-FFF2-40B4-BE49-F238E27FC236}">
                    <a16:creationId xmlns:a16="http://schemas.microsoft.com/office/drawing/2014/main" id="{4518C0F1-29EE-4D67-AD2B-A6F8AEF7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788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5EE64D10-FEBC-49AE-ABAA-DCD2236EA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" y="788"/>
                <a:ext cx="1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26">
                <a:extLst>
                  <a:ext uri="{FF2B5EF4-FFF2-40B4-BE49-F238E27FC236}">
                    <a16:creationId xmlns:a16="http://schemas.microsoft.com/office/drawing/2014/main" id="{0F086172-BEBF-4F84-9849-5CF79041E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788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D9868987-9866-47BC-BBE2-ECD3D4C98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788"/>
                <a:ext cx="26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28">
                <a:extLst>
                  <a:ext uri="{FF2B5EF4-FFF2-40B4-BE49-F238E27FC236}">
                    <a16:creationId xmlns:a16="http://schemas.microsoft.com/office/drawing/2014/main" id="{ECFD2CC7-D963-465E-9FC1-C2F01633D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" y="788"/>
                <a:ext cx="26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29">
                <a:extLst>
                  <a:ext uri="{FF2B5EF4-FFF2-40B4-BE49-F238E27FC236}">
                    <a16:creationId xmlns:a16="http://schemas.microsoft.com/office/drawing/2014/main" id="{16DB1BB0-B6B9-4C87-A1E9-0E5403FC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" y="788"/>
                <a:ext cx="2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716BD887-7AAE-4973-98EE-4769967A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797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B7008FCF-E18A-41BC-A4D5-08D96A1E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797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到点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9" name="Group 40">
              <a:extLst>
                <a:ext uri="{FF2B5EF4-FFF2-40B4-BE49-F238E27FC236}">
                  <a16:creationId xmlns:a16="http://schemas.microsoft.com/office/drawing/2014/main" id="{FCD05C6B-9ACA-436B-B145-B91973B25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0" y="755"/>
              <a:ext cx="1054" cy="416"/>
              <a:chOff x="1810" y="755"/>
              <a:chExt cx="1054" cy="416"/>
            </a:xfrm>
          </p:grpSpPr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E39C0148-D7CC-4E7D-B09B-3B60B5B3B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788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3AAA991D-286A-4D79-AF9E-68C5D13C7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788"/>
                <a:ext cx="1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D312E5DA-F966-4624-A092-280F865E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788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B8EB8168-9DA7-4C95-AF5A-0B019C46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788"/>
                <a:ext cx="25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7FF9EA8-38F4-4767-B008-4A0FD4D85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788"/>
                <a:ext cx="25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id="{6A15D1EB-3C8A-4F9E-81A4-96E760DB7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755"/>
                <a:ext cx="33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9">
                <a:extLst>
                  <a:ext uri="{FF2B5EF4-FFF2-40B4-BE49-F238E27FC236}">
                    <a16:creationId xmlns:a16="http://schemas.microsoft.com/office/drawing/2014/main" id="{02E3D49A-C401-41FE-B80E-148DBDDC6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788"/>
                <a:ext cx="326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Rectangle 41">
              <a:extLst>
                <a:ext uri="{FF2B5EF4-FFF2-40B4-BE49-F238E27FC236}">
                  <a16:creationId xmlns:a16="http://schemas.microsoft.com/office/drawing/2014/main" id="{8739E1FE-1275-408C-9B45-869C39D1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797"/>
              <a:ext cx="20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的方向的方向导数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6823A88E-4CC3-4E11-B274-27C4239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797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3">
              <a:extLst>
                <a:ext uri="{FF2B5EF4-FFF2-40B4-BE49-F238E27FC236}">
                  <a16:creationId xmlns:a16="http://schemas.microsoft.com/office/drawing/2014/main" id="{3B1BD7C4-CF3A-4A82-9CDF-0C7D9625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" y="797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5" name="Group 15">
            <a:extLst>
              <a:ext uri="{FF2B5EF4-FFF2-40B4-BE49-F238E27FC236}">
                <a16:creationId xmlns:a16="http://schemas.microsoft.com/office/drawing/2014/main" id="{AC657D4B-383B-473F-BB2F-6B853E18A4F1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468157"/>
            <a:ext cx="6381750" cy="552450"/>
            <a:chOff x="1056" y="1392"/>
            <a:chExt cx="4020" cy="348"/>
          </a:xfrm>
        </p:grpSpPr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6137426B-DB9A-46E1-9790-ADC32D83A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4020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Line 13">
              <a:extLst>
                <a:ext uri="{FF2B5EF4-FFF2-40B4-BE49-F238E27FC236}">
                  <a16:creationId xmlns:a16="http://schemas.microsoft.com/office/drawing/2014/main" id="{5F6C27FF-AF14-4D04-9524-90643FC2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D89BB82-1A02-4FE5-8EBA-D011B1A2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02" y="357871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方向导数与偏导数的关系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7BC6F2C-E20B-4684-9356-C0F8CBEA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1359914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点沿任意方向的方向导数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DCF59CF-42E5-4E23-9846-D5CDD950A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02" y="2041162"/>
            <a:ext cx="815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都存在，但推不出偏导数存在。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1A2E5C1-F2AD-4CC1-9890-A17740C92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02" y="2819399"/>
            <a:ext cx="8686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反之，偏导数存在也推不出沿任意方向的方向导数存在。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E874F595-C222-42E7-8219-FDB14F90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02" y="4478939"/>
            <a:ext cx="82037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方向导数是单侧极限，而偏导数是双侧极限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94A1071-42CC-492C-A975-8F6FCA27CF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413" y="1304926"/>
            <a:ext cx="2908300" cy="696913"/>
            <a:chOff x="399" y="822"/>
            <a:chExt cx="1832" cy="439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F845D0D1-31B6-4D8F-A989-D7242AA97E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" y="855"/>
              <a:ext cx="17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0296277-A314-433D-AADD-8D36F6B0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857"/>
              <a:ext cx="28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40807341-D986-456E-B7AB-9C5A58BC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857"/>
              <a:ext cx="23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A1FE9F-F530-4ADE-ADAF-D83B2628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857"/>
              <a:ext cx="25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E306F4B5-0FB1-48D7-A43D-3E559D9E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857"/>
              <a:ext cx="20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B6951B43-4505-4F01-9F40-16568642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857"/>
              <a:ext cx="223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59E50006-DAD9-446E-A6F8-081EC7AF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866"/>
              <a:ext cx="26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2D8AD5AF-1EED-43C5-8139-16EB2EBF9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857"/>
              <a:ext cx="21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4B9560D-8C77-4BA3-A2D7-BD819A3E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857"/>
              <a:ext cx="18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DB501857-A2F3-43B6-A5E2-A90C3938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857"/>
              <a:ext cx="21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4A576E71-193A-4918-82DA-7CD6593B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822"/>
              <a:ext cx="32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7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D94B28DE-48E6-4DE2-8589-C3CA532D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33" y="269327"/>
            <a:ext cx="83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2A6683C-F0F6-4EB4-8316-EA4946F5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283" y="248147"/>
            <a:ext cx="662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在(0,0)点任意方向的方向导数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48E1AF-5979-4BA9-BA7F-9A90AA25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3" y="895000"/>
            <a:ext cx="9677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都存在,但在(0,0)点偏导数不存在，且不可微。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E111D46-A634-4D66-9A02-7E944E14E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3" y="5571645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8A6FB6C-DA83-4FE2-80BE-1054ABD5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83" y="249803"/>
            <a:ext cx="1917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4A3E2C68-491B-4740-932A-AD2245E1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3" y="1650861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8CE18-8DC8-4D02-AEE8-40009BF0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08" y="3001483"/>
            <a:ext cx="468788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996EB-FAC0-4CBF-98D6-CA095425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33" y="1597254"/>
            <a:ext cx="1447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218A1F-7B7C-4D42-9C26-7A989369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33" y="1673454"/>
            <a:ext cx="576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D80DB84-749A-489E-92A2-43BC8CA8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33" y="5077431"/>
            <a:ext cx="3327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68B3E13-363D-42B5-AEFD-10BD5254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7" y="4220682"/>
            <a:ext cx="34178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E2CDF77-8ECB-4AD8-A3DC-13CCDF92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33" y="4336570"/>
            <a:ext cx="3695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6">
            <a:extLst>
              <a:ext uri="{FF2B5EF4-FFF2-40B4-BE49-F238E27FC236}">
                <a16:creationId xmlns:a16="http://schemas.microsoft.com/office/drawing/2014/main" id="{F062A6F9-8757-4A29-B5E0-45CA00E2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3691" y="4400788"/>
            <a:ext cx="1752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E18CDA27-73C1-4E43-B97C-BDC212EB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3691" y="6119501"/>
            <a:ext cx="853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从而在(0,0)点偏导数不存在，且不可微。</a:t>
            </a:r>
          </a:p>
        </p:txBody>
      </p:sp>
    </p:spTree>
    <p:extLst>
      <p:ext uri="{BB962C8B-B14F-4D97-AF65-F5344CB8AC3E}">
        <p14:creationId xmlns:p14="http://schemas.microsoft.com/office/powerpoint/2010/main" val="7458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9" grpId="0" autoUpdateAnimBg="0"/>
      <p:bldP spid="16" grpId="0" autoUpdateAnimBg="0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17102260-58C1-4E58-905B-3883EB517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58" y="383440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2E84432-C136-4DEA-8E00-11A19A57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441" y="1367344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在(0,0)点偏导数存在,但沿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742BD5F5-3724-443B-8C8E-9B5D7AF5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1523734"/>
            <a:ext cx="850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B3C1BDCD-7146-4408-918C-FA6DA2BC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49" y="1343494"/>
            <a:ext cx="3476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的方向导数不存在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D72A5893-D15C-4EDB-B51C-B7423226F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441" y="2071290"/>
            <a:ext cx="1447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80E7148B-4DAD-4E5F-B273-0AFBD6A1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66" y="1848821"/>
            <a:ext cx="3273425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59DFB926-F9EE-4EEF-8C33-A09C1B0B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127998"/>
            <a:ext cx="43307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7">
            <a:extLst>
              <a:ext uri="{FF2B5EF4-FFF2-40B4-BE49-F238E27FC236}">
                <a16:creationId xmlns:a16="http://schemas.microsoft.com/office/drawing/2014/main" id="{A006CE94-CE3A-4F7F-980C-EEE076B5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4" y="2940690"/>
            <a:ext cx="3660775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48ED91A6-50E6-4C5E-8E52-DF1EA4BF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75" y="3462449"/>
            <a:ext cx="48387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9">
            <a:extLst>
              <a:ext uri="{FF2B5EF4-FFF2-40B4-BE49-F238E27FC236}">
                <a16:creationId xmlns:a16="http://schemas.microsoft.com/office/drawing/2014/main" id="{F5228B85-BBA6-4D8E-8E2A-1548C067A423}"/>
              </a:ext>
            </a:extLst>
          </p:cNvPr>
          <p:cNvGrpSpPr>
            <a:grpSpLocks/>
          </p:cNvGrpSpPr>
          <p:nvPr/>
        </p:nvGrpSpPr>
        <p:grpSpPr bwMode="auto">
          <a:xfrm>
            <a:off x="268934" y="4875744"/>
            <a:ext cx="8686800" cy="584200"/>
            <a:chOff x="288" y="2544"/>
            <a:chExt cx="5472" cy="368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70F3D31F-4DD7-4F00-A7A1-BC3647A63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547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3200" dirty="0">
                  <a:ea typeface="宋体" panose="02010600030101010101" pitchFamily="2" charset="-122"/>
                  <a:cs typeface="Times New Roman" panose="02020603050405020304" pitchFamily="18" charset="0"/>
                </a:rPr>
                <a:t>所以在(0,0)点沿          的方向导数不存在。</a:t>
              </a:r>
            </a:p>
          </p:txBody>
        </p:sp>
        <p:pic>
          <p:nvPicPr>
            <p:cNvPr id="16" name="Picture 21">
              <a:extLst>
                <a:ext uri="{FF2B5EF4-FFF2-40B4-BE49-F238E27FC236}">
                  <a16:creationId xmlns:a16="http://schemas.microsoft.com/office/drawing/2014/main" id="{61269861-F2AF-4E73-A22E-43E79F23B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" y="2632"/>
              <a:ext cx="5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7" name="Rectangle 22">
            <a:extLst>
              <a:ext uri="{FF2B5EF4-FFF2-40B4-BE49-F238E27FC236}">
                <a16:creationId xmlns:a16="http://schemas.microsoft.com/office/drawing/2014/main" id="{77CC5BA5-43F7-489A-922D-8F4EA3EF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96657"/>
            <a:ext cx="617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/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在(0,0)点偏导数存在易知。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E8C57AB8-5F13-4BDD-8942-C374F6C3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33" y="9365"/>
            <a:ext cx="48514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29705958-58F5-4A6E-AF5A-9F634BE3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40088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函数在某点连续推不出方向导数存在，反之亦然。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1C8228-E255-4895-9C6F-3F18F995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6" y="190213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函数连续与方向导数存在的关系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C7C6557-DF44-44AC-BCB8-1FE2AF37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846881"/>
            <a:ext cx="7835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A8577B7F-CE21-41D2-B8DD-A47634530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99281"/>
            <a:ext cx="106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0421A5-630E-491B-A666-BA011AA2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75681"/>
            <a:ext cx="6325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/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在(0,0)点连续但方向导数不存在。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8D2762D-0A4B-40E5-AD79-21B6103E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89218"/>
            <a:ext cx="129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1C2DAB1-5067-4D29-9FE7-970B7241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348781"/>
            <a:ext cx="70612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96C939A6-1C97-4CFA-9DB4-DE6445A0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04481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/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可知在(0,0)点连续。</a:t>
            </a:r>
          </a:p>
        </p:txBody>
      </p:sp>
    </p:spTree>
    <p:extLst>
      <p:ext uri="{BB962C8B-B14F-4D97-AF65-F5344CB8AC3E}">
        <p14:creationId xmlns:p14="http://schemas.microsoft.com/office/powerpoint/2010/main" val="29378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8" grpId="0" autoUpdateAnimBg="0"/>
      <p:bldP spid="9" grpId="0" autoUpdateAnimBg="0"/>
      <p:bldP spid="10" grpId="0" autoUpdateAnimBg="0"/>
      <p:bldP spid="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E3C33A49-D6D6-4929-83F6-8F33FE3A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08" y="616338"/>
            <a:ext cx="68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F89F576-D129-4B0C-88A2-AAC026AD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461" y="400502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F192A08-D0DA-4B18-A6FA-B3A0A598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386" y="4228858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不存在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FE02899-95CB-4466-A9CA-2D0FF87E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1" y="545282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B9941-0C77-426F-BC9C-7A09B810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61" y="5390908"/>
            <a:ext cx="701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可知在(0,0)点方向导数不存在。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9483A-BBEF-4183-B404-730A8C36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1" y="1642820"/>
            <a:ext cx="67945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F8624-7E18-4653-BD6A-1CC8A184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1" y="3928820"/>
            <a:ext cx="40513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B2C79-4984-400A-AA0F-351754C9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61" y="499820"/>
            <a:ext cx="5930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7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5BFC-427F-4884-AF9B-49812F4C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线性空间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137D9-9856-4982-AF20-E2ED2B80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线性空间是向量空间概念的推广。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线性空间是为了解决实际问题而引入的</a:t>
            </a:r>
            <a:r>
              <a:rPr lang="en-US" altLang="zh-CN" dirty="0"/>
              <a:t>,</a:t>
            </a:r>
            <a:r>
              <a:rPr lang="zh-CN" altLang="en-US" dirty="0"/>
              <a:t>它是某一类事物从量的方面的一个抽象</a:t>
            </a:r>
            <a:r>
              <a:rPr lang="en-US" altLang="zh-CN" dirty="0"/>
              <a:t>,</a:t>
            </a:r>
            <a:r>
              <a:rPr lang="zh-CN" altLang="en-US" dirty="0"/>
              <a:t>即把实际问题看作线性空间</a:t>
            </a:r>
            <a:r>
              <a:rPr lang="en-US" altLang="zh-CN" dirty="0"/>
              <a:t>,</a:t>
            </a:r>
            <a:r>
              <a:rPr lang="zh-CN" altLang="en-US" dirty="0"/>
              <a:t>进而通过研究线性空间来解决实际问题。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80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0CA04B43-1B84-43DC-A650-26B1128E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648200"/>
            <a:ext cx="8074025" cy="14589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459DA4A-A433-4F7B-8B35-BBE5E39F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5400"/>
            <a:ext cx="23749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657B12C-A61F-485B-BCB9-C248E6B4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22987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CC9FBC8-B124-4E27-B16E-DE16F64E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260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11">
            <a:extLst>
              <a:ext uri="{FF2B5EF4-FFF2-40B4-BE49-F238E27FC236}">
                <a16:creationId xmlns:a16="http://schemas.microsoft.com/office/drawing/2014/main" id="{E42128B9-DCE6-4006-8694-A54C2DC9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3" y="45561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方向导数的概念可以推广到空间。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121FC2A2-0C13-48EA-8182-CB2821316E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1066800"/>
            <a:ext cx="6496050" cy="1581150"/>
            <a:chOff x="384" y="672"/>
            <a:chExt cx="4092" cy="99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6240F-9909-45F2-BA0B-6B77FCDB0B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672"/>
              <a:ext cx="4092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4EF773C-20F6-4A79-9B50-574584930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76"/>
              <a:ext cx="7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设方向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5E97024D-10A1-425A-A2FA-00FD6F9D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776"/>
              <a:ext cx="29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L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1DDAC2F-CF31-4BE3-B527-355D1411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776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的方向角为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9F141522-7788-4F65-AEBE-891AFC9B7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735"/>
              <a:ext cx="846" cy="416"/>
              <a:chOff x="2994" y="735"/>
              <a:chExt cx="846" cy="416"/>
            </a:xfrm>
          </p:grpSpPr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F271254-090D-46B4-B61C-9565CAB1A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735"/>
                <a:ext cx="29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g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B19AF62-0D45-4BD2-995C-7349B0BC1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" y="735"/>
                <a:ext cx="33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C1B9AB02-FF47-4E07-9222-C15C6A3EA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" y="735"/>
                <a:ext cx="359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89814DFE-B6E5-4FE6-AEA4-4D6138A7D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768"/>
                <a:ext cx="19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6119381B-2331-4350-964C-DE26C643C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" y="768"/>
                <a:ext cx="19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1461F86-51F6-49B8-A71A-2982400D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776"/>
              <a:ext cx="29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F7036F53-5C25-472C-9B4E-849B392A1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776"/>
              <a:ext cx="29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18">
            <a:extLst>
              <a:ext uri="{FF2B5EF4-FFF2-40B4-BE49-F238E27FC236}">
                <a16:creationId xmlns:a16="http://schemas.microsoft.com/office/drawing/2014/main" id="{BB960856-D0ED-47D2-9C12-8DD55D699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1975" y="2659064"/>
            <a:ext cx="7875588" cy="1798638"/>
            <a:chOff x="354" y="1675"/>
            <a:chExt cx="4961" cy="1133"/>
          </a:xfrm>
        </p:grpSpPr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702976BC-5E4A-4780-9CE2-BE5FAFE7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5"/>
              <a:ext cx="493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当函数在此点可微时，那末函数在该</a:t>
              </a: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点任意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ABCBEA5D-AC2C-46F7-A696-9C1324146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2053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方向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07EC0168-089A-4A65-86F4-0A9E9840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043"/>
              <a:ext cx="3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L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5F74CE00-A408-4248-9BC1-A06FE53E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070"/>
              <a:ext cx="23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的方向导数都存在，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FFCFBC3E-241D-45FC-91C7-C63691CF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2436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且有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727A2876-9993-45B8-A016-56EBE6D0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442"/>
              <a:ext cx="32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0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BE5E0-813A-41C8-A299-3826C43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A35502D6-251C-4D21-BE56-390CFBADE2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831" y="1884552"/>
            <a:ext cx="8245475" cy="2963863"/>
            <a:chOff x="343" y="904"/>
            <a:chExt cx="5194" cy="1867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6437A4E-C4EA-4BF1-A83A-28BDAEB6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46"/>
              <a:ext cx="5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引</a:t>
              </a: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例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4485674-D2D5-46B7-88E9-306EB109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946"/>
              <a:ext cx="4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EB94AE7-D831-49D7-84EE-4A1FD42C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973"/>
              <a:ext cx="7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求函数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D87BAC2D-9761-4AF8-BF19-68159F958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904"/>
              <a:ext cx="2554" cy="416"/>
              <a:chOff x="2071" y="904"/>
              <a:chExt cx="2554" cy="416"/>
            </a:xfrm>
          </p:grpSpPr>
          <p:sp>
            <p:nvSpPr>
              <p:cNvPr id="42" name="Rectangle 9">
                <a:extLst>
                  <a:ext uri="{FF2B5EF4-FFF2-40B4-BE49-F238E27FC236}">
                    <a16:creationId xmlns:a16="http://schemas.microsoft.com/office/drawing/2014/main" id="{37B67D16-F28C-4F28-8826-86C106A8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2" y="944"/>
                <a:ext cx="12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DB34FF82-61EC-4B1B-9C73-DEA2151B4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944"/>
                <a:ext cx="12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11">
                <a:extLst>
                  <a:ext uri="{FF2B5EF4-FFF2-40B4-BE49-F238E27FC236}">
                    <a16:creationId xmlns:a16="http://schemas.microsoft.com/office/drawing/2014/main" id="{4BC36D74-F277-478D-8404-38EDB76AA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937"/>
                <a:ext cx="24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F2F9264F-E636-4450-B308-FDA077B23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3" y="937"/>
                <a:ext cx="3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3">
                <a:extLst>
                  <a:ext uri="{FF2B5EF4-FFF2-40B4-BE49-F238E27FC236}">
                    <a16:creationId xmlns:a16="http://schemas.microsoft.com/office/drawing/2014/main" id="{BA1151CC-1F1B-4D34-8D8C-11E7F9209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937"/>
                <a:ext cx="263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4">
                <a:extLst>
                  <a:ext uri="{FF2B5EF4-FFF2-40B4-BE49-F238E27FC236}">
                    <a16:creationId xmlns:a16="http://schemas.microsoft.com/office/drawing/2014/main" id="{CB8A54C7-1501-4763-AEFC-185675D49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937"/>
                <a:ext cx="24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DA064CF1-48DA-4599-8096-B82EA0E00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937"/>
                <a:ext cx="263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14C56714-8313-4E92-8E1D-35CF310FF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937"/>
                <a:ext cx="21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7">
                <a:extLst>
                  <a:ext uri="{FF2B5EF4-FFF2-40B4-BE49-F238E27FC236}">
                    <a16:creationId xmlns:a16="http://schemas.microsoft.com/office/drawing/2014/main" id="{5776FDC3-0526-4C43-8D23-211C57E12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904"/>
                <a:ext cx="33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8">
                <a:extLst>
                  <a:ext uri="{FF2B5EF4-FFF2-40B4-BE49-F238E27FC236}">
                    <a16:creationId xmlns:a16="http://schemas.microsoft.com/office/drawing/2014/main" id="{60764F4C-1263-4709-8023-9349C3C15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904"/>
                <a:ext cx="33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D2DF0F2B-370F-45BD-9EC1-C53C72ACF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904"/>
                <a:ext cx="33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20">
                <a:extLst>
                  <a:ext uri="{FF2B5EF4-FFF2-40B4-BE49-F238E27FC236}">
                    <a16:creationId xmlns:a16="http://schemas.microsoft.com/office/drawing/2014/main" id="{90539818-675D-4FC1-B7AC-D6209BDC1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937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21">
                <a:extLst>
                  <a:ext uri="{FF2B5EF4-FFF2-40B4-BE49-F238E27FC236}">
                    <a16:creationId xmlns:a16="http://schemas.microsoft.com/office/drawing/2014/main" id="{9EF9F4CE-C082-463B-8C0C-3A560CD60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937"/>
                <a:ext cx="1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22">
                <a:extLst>
                  <a:ext uri="{FF2B5EF4-FFF2-40B4-BE49-F238E27FC236}">
                    <a16:creationId xmlns:a16="http://schemas.microsoft.com/office/drawing/2014/main" id="{4A89BA22-2093-45ED-B340-3D34BBE7F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937"/>
                <a:ext cx="21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2B7B430A-1C28-4492-8271-5C10BF44A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958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在点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D0295CE-F54D-474A-B4C1-37481A42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320"/>
              <a:ext cx="8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(1,1)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233144EF-DF6B-4FC7-82E1-A5BD3022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335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沿与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105F823-A6EC-4D26-AF3D-5EF66206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320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7AA098E-7A00-4772-8F7B-711ADE51C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1312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0540F69-7972-44BF-A20B-DDBA8385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320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2C6E1650-EEEA-4C26-BF5D-FAE80CFA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344"/>
              <a:ext cx="155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轴方向夹角为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Rectangle 31">
              <a:extLst>
                <a:ext uri="{FF2B5EF4-FFF2-40B4-BE49-F238E27FC236}">
                  <a16:creationId xmlns:a16="http://schemas.microsoft.com/office/drawing/2014/main" id="{804F79B8-6F1E-41C4-ADB4-131B5FA1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20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32">
              <a:extLst>
                <a:ext uri="{FF2B5EF4-FFF2-40B4-BE49-F238E27FC236}">
                  <a16:creationId xmlns:a16="http://schemas.microsoft.com/office/drawing/2014/main" id="{11CD2D84-821B-4563-BEC9-A9CE9A03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316"/>
              <a:ext cx="35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a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1E34367E-87F5-47E7-91A8-7773F84F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320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34">
              <a:extLst>
                <a:ext uri="{FF2B5EF4-FFF2-40B4-BE49-F238E27FC236}">
                  <a16:creationId xmlns:a16="http://schemas.microsoft.com/office/drawing/2014/main" id="{6AC1C24B-E52E-4EE0-A0EC-A059B2CF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49"/>
              <a:ext cx="103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的方向射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id="{FDECA3DF-0282-4093-B1EE-78141A7F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695"/>
              <a:ext cx="26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线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id="{B72B95D9-0172-4120-8A61-47E0C0279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" y="1383"/>
              <a:ext cx="325" cy="684"/>
              <a:chOff x="643" y="1383"/>
              <a:chExt cx="325" cy="684"/>
            </a:xfrm>
          </p:grpSpPr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C08E533A-9AE0-4501-9E2B-2BD4F297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" y="1686"/>
                <a:ext cx="19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377A376F-6096-4E85-A183-6E3A2892F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1383"/>
                <a:ext cx="314" cy="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T Extra" panose="05050102010205020202" pitchFamily="18" charset="2"/>
                  </a:rPr>
                  <a:t>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5FFA9A45-C96E-45A1-87E3-46D43E49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701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的方向导数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8E90B987-E4BE-498A-AD76-EE064A9C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82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5A5020EB-3679-48D0-B191-6A58E82E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705"/>
              <a:ext cx="285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并问在怎样的方向上此方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8AB7DC9B-BDAA-4031-BBC6-21B59D6F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2069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向导数有（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43">
              <a:extLst>
                <a:ext uri="{FF2B5EF4-FFF2-40B4-BE49-F238E27FC236}">
                  <a16:creationId xmlns:a16="http://schemas.microsoft.com/office/drawing/2014/main" id="{A6C3A810-E244-4CF6-BC1D-406955F1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051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4">
              <a:extLst>
                <a:ext uri="{FF2B5EF4-FFF2-40B4-BE49-F238E27FC236}">
                  <a16:creationId xmlns:a16="http://schemas.microsoft.com/office/drawing/2014/main" id="{E910A424-6C0E-4927-AD65-46629F06A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2066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）最大值；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Rectangle 45">
              <a:extLst>
                <a:ext uri="{FF2B5EF4-FFF2-40B4-BE49-F238E27FC236}">
                  <a16:creationId xmlns:a16="http://schemas.microsoft.com/office/drawing/2014/main" id="{AC9515FE-9D89-405E-80E3-3F675AB3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057"/>
              <a:ext cx="4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6">
              <a:extLst>
                <a:ext uri="{FF2B5EF4-FFF2-40B4-BE49-F238E27FC236}">
                  <a16:creationId xmlns:a16="http://schemas.microsoft.com/office/drawing/2014/main" id="{401F7CA7-8B82-41D2-948E-E5C7C1D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066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）最小值；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Rectangle 47">
              <a:extLst>
                <a:ext uri="{FF2B5EF4-FFF2-40B4-BE49-F238E27FC236}">
                  <a16:creationId xmlns:a16="http://schemas.microsoft.com/office/drawing/2014/main" id="{8B2C4B9E-FA2D-4D68-B2C8-006A24932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2069"/>
              <a:ext cx="4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83761B52-9AFC-4DE1-BC71-1442ADF1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2443"/>
              <a:ext cx="26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9BCD5C6F-B368-47AB-A130-0460A183F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443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B4FA1BAB-C0C2-4FB1-A55F-F352150B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2443"/>
              <a:ext cx="12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）等于零？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id="{EF22D0F7-10F1-48EE-B81F-7A1171F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443"/>
              <a:ext cx="2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98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8CD550-93DA-40A9-A938-B66E3907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3" y="972519"/>
            <a:ext cx="6262688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CF374FF-A4B1-4BC8-9D12-D8CABA61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3" y="2286969"/>
            <a:ext cx="70119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C5CC17C-1B61-4CA5-8C7C-CA22425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7" y="210519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解：由方向导数的计算公式知</a:t>
            </a:r>
          </a:p>
        </p:txBody>
      </p:sp>
      <p:pic>
        <p:nvPicPr>
          <p:cNvPr id="7" name="Picture 1026">
            <a:extLst>
              <a:ext uri="{FF2B5EF4-FFF2-40B4-BE49-F238E27FC236}">
                <a16:creationId xmlns:a16="http://schemas.microsoft.com/office/drawing/2014/main" id="{E6E80AB2-8780-4C86-91AD-50E48200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77" y="3374407"/>
            <a:ext cx="2667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27">
            <a:extLst>
              <a:ext uri="{FF2B5EF4-FFF2-40B4-BE49-F238E27FC236}">
                <a16:creationId xmlns:a16="http://schemas.microsoft.com/office/drawing/2014/main" id="{18D8D2A2-5FA3-4518-BB62-C3DB9184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7" y="3029919"/>
            <a:ext cx="2997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8">
            <a:extLst>
              <a:ext uri="{FF2B5EF4-FFF2-40B4-BE49-F238E27FC236}">
                <a16:creationId xmlns:a16="http://schemas.microsoft.com/office/drawing/2014/main" id="{B63C8C20-6090-4117-B766-FDEC60E6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94" y="653512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pic>
        <p:nvPicPr>
          <p:cNvPr id="5" name="Picture 1029">
            <a:extLst>
              <a:ext uri="{FF2B5EF4-FFF2-40B4-BE49-F238E27FC236}">
                <a16:creationId xmlns:a16="http://schemas.microsoft.com/office/drawing/2014/main" id="{198E54D1-6DB5-44DE-834E-33FF5C2E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" y="1186912"/>
            <a:ext cx="3581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30">
            <a:extLst>
              <a:ext uri="{FF2B5EF4-FFF2-40B4-BE49-F238E27FC236}">
                <a16:creationId xmlns:a16="http://schemas.microsoft.com/office/drawing/2014/main" id="{79AFB4B0-9727-4BAA-8403-ADD8D7D4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94" y="1263112"/>
            <a:ext cx="48006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31">
            <a:extLst>
              <a:ext uri="{FF2B5EF4-FFF2-40B4-BE49-F238E27FC236}">
                <a16:creationId xmlns:a16="http://schemas.microsoft.com/office/drawing/2014/main" id="{33087B9B-7056-49DE-AFDF-F63B0CB8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4" y="2253712"/>
            <a:ext cx="4038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32">
            <a:extLst>
              <a:ext uri="{FF2B5EF4-FFF2-40B4-BE49-F238E27FC236}">
                <a16:creationId xmlns:a16="http://schemas.microsoft.com/office/drawing/2014/main" id="{8EFEF775-BF45-4E59-943A-73795B1B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94" y="2329912"/>
            <a:ext cx="53149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33">
            <a:extLst>
              <a:ext uri="{FF2B5EF4-FFF2-40B4-BE49-F238E27FC236}">
                <a16:creationId xmlns:a16="http://schemas.microsoft.com/office/drawing/2014/main" id="{90A84D7E-36B9-434D-ADB3-8ED685E0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4" y="3434812"/>
            <a:ext cx="51244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34">
            <a:extLst>
              <a:ext uri="{FF2B5EF4-FFF2-40B4-BE49-F238E27FC236}">
                <a16:creationId xmlns:a16="http://schemas.microsoft.com/office/drawing/2014/main" id="{7BB16D99-8B6B-47C1-8A4A-3A7242F3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94" y="3472912"/>
            <a:ext cx="3543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6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3821423A-3A49-47D8-9BF9-5892DC70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9" y="400373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梯度定义</a:t>
            </a: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5DE58EC0-033F-4316-B3C3-6E19F6B4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59" y="5145437"/>
            <a:ext cx="4749800" cy="10715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C38742BD-D215-4477-AC38-B60CFA42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416051"/>
            <a:ext cx="823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4D84A49-3B0D-4313-8A03-67578B3D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30338"/>
            <a:ext cx="693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9A3FD90-3869-436D-BD8E-800FFCAA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1430338"/>
            <a:ext cx="1236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设函数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01927713-0354-44F0-BF18-EFD0BF24BFE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1363663"/>
            <a:ext cx="2259013" cy="660400"/>
            <a:chOff x="1941" y="859"/>
            <a:chExt cx="1423" cy="416"/>
          </a:xfrm>
        </p:grpSpPr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6EA1C295-ED2A-4F84-AA6D-8C799B50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892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9">
              <a:extLst>
                <a:ext uri="{FF2B5EF4-FFF2-40B4-BE49-F238E27FC236}">
                  <a16:creationId xmlns:a16="http://schemas.microsoft.com/office/drawing/2014/main" id="{AE5FF4B5-2657-4B19-9258-968C094B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892"/>
              <a:ext cx="1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8508519F-F86C-4166-A0E8-44CFDFFF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892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9610768D-95BB-4978-BD9D-DF6A711C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892"/>
              <a:ext cx="24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57EE5CEA-82A1-48EB-ABCC-24835B6F2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892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3">
              <a:extLst>
                <a:ext uri="{FF2B5EF4-FFF2-40B4-BE49-F238E27FC236}">
                  <a16:creationId xmlns:a16="http://schemas.microsoft.com/office/drawing/2014/main" id="{9ADB2AC9-39C5-42FD-9E87-F349BED3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892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C6FFE7A9-B9CD-4992-AC79-27B97713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92"/>
              <a:ext cx="23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15">
              <a:extLst>
                <a:ext uri="{FF2B5EF4-FFF2-40B4-BE49-F238E27FC236}">
                  <a16:creationId xmlns:a16="http://schemas.microsoft.com/office/drawing/2014/main" id="{C5760CA8-CD8D-44E0-98DE-AEC76484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859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7">
            <a:extLst>
              <a:ext uri="{FF2B5EF4-FFF2-40B4-BE49-F238E27FC236}">
                <a16:creationId xmlns:a16="http://schemas.microsoft.com/office/drawing/2014/main" id="{EB743B14-958C-4F72-BBB1-98E6378A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462088"/>
            <a:ext cx="2060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在平面区域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7B107B5-1E03-47B0-8274-2679E68F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1439863"/>
            <a:ext cx="4619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2ED001C-C3C3-4727-9891-151E263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54151"/>
            <a:ext cx="823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内具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1F49C60-A2BD-40B4-A7E6-C524D35F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25651"/>
            <a:ext cx="6180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有一阶连续偏导数，则对于每一点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Group 29">
            <a:extLst>
              <a:ext uri="{FF2B5EF4-FFF2-40B4-BE49-F238E27FC236}">
                <a16:creationId xmlns:a16="http://schemas.microsoft.com/office/drawing/2014/main" id="{79C844A1-C9F4-404D-B084-0BE765BE5D3A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2763838"/>
            <a:ext cx="2344738" cy="660400"/>
            <a:chOff x="217" y="1741"/>
            <a:chExt cx="1477" cy="416"/>
          </a:xfrm>
        </p:grpSpPr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A79F0501-6393-4AE9-8158-6BC8D484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774"/>
              <a:ext cx="32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id="{E8A35A67-7988-4FAC-ABA1-A77BF539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774"/>
              <a:ext cx="24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E9BCB813-C501-4312-9DCC-D1AA9A15C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774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4">
              <a:extLst>
                <a:ext uri="{FF2B5EF4-FFF2-40B4-BE49-F238E27FC236}">
                  <a16:creationId xmlns:a16="http://schemas.microsoft.com/office/drawing/2014/main" id="{144E12A7-C00C-4EEC-A232-45E1298A2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" y="1774"/>
              <a:ext cx="2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C095533D-02E1-41BD-96A4-6BB647BA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1741"/>
              <a:ext cx="37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Î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6CEB3258-688C-4855-81F6-FEFC7884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1774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D89E93E6-4136-4C29-9E34-F1B4736A7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774"/>
              <a:ext cx="1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815107E0-EE3C-49B7-B87D-05A2190A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774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30">
            <a:extLst>
              <a:ext uri="{FF2B5EF4-FFF2-40B4-BE49-F238E27FC236}">
                <a16:creationId xmlns:a16="http://schemas.microsoft.com/office/drawing/2014/main" id="{374F40D1-D9B0-4FA5-B08B-EA10D251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830513"/>
            <a:ext cx="3708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，都可定出一个向量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Group 46">
            <a:extLst>
              <a:ext uri="{FF2B5EF4-FFF2-40B4-BE49-F238E27FC236}">
                <a16:creationId xmlns:a16="http://schemas.microsoft.com/office/drawing/2014/main" id="{3145404D-E1AC-433C-B945-7912B98D6065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2335213"/>
            <a:ext cx="2298700" cy="1428750"/>
            <a:chOff x="4151" y="1471"/>
            <a:chExt cx="1448" cy="900"/>
          </a:xfrm>
        </p:grpSpPr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B66931DC-1B12-4CEC-BE40-D0D60E7E9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954"/>
              <a:ext cx="2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3B676702-1812-48B3-952D-FAF74187E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954"/>
              <a:ext cx="2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3F738554-B029-40EC-A8AF-0A4BFF54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" y="1774"/>
              <a:ext cx="19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C380E16A-D0EE-41EE-81AC-7E966707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988"/>
              <a:ext cx="24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BF3383CD-2C13-46DD-92C3-557567C1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594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836BFC48-E424-48C8-865D-F9276FB2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74"/>
              <a:ext cx="19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E8C5A2C7-CBFD-436C-A892-D62883FD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988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6D9B67E5-1293-4A43-B19B-9E3F2D25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1594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9">
              <a:extLst>
                <a:ext uri="{FF2B5EF4-FFF2-40B4-BE49-F238E27FC236}">
                  <a16:creationId xmlns:a16="http://schemas.microsoft.com/office/drawing/2014/main" id="{AB1B5435-543D-49F7-9598-C25E6FC7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" y="1471"/>
              <a:ext cx="314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T Extra" panose="05050102010205020202" pitchFamily="18" charset="2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1437974A-2B7F-4C59-969D-B6E3ABE30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71"/>
              <a:ext cx="314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T Extra" panose="05050102010205020202" pitchFamily="18" charset="2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7F65182-99E9-4380-8303-0902F1B20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955"/>
              <a:ext cx="31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¶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2">
              <a:extLst>
                <a:ext uri="{FF2B5EF4-FFF2-40B4-BE49-F238E27FC236}">
                  <a16:creationId xmlns:a16="http://schemas.microsoft.com/office/drawing/2014/main" id="{06121563-1F27-4F98-9243-C5130A55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" y="1561"/>
              <a:ext cx="31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¶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2E78A547-AAE0-406C-8B55-BF82DDE86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1741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673EEF7D-127B-4886-82D2-0250DDCB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1955"/>
              <a:ext cx="31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¶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758A667-BAE0-4CE3-8DBC-9BD060C52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561"/>
              <a:ext cx="31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¶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47">
            <a:extLst>
              <a:ext uri="{FF2B5EF4-FFF2-40B4-BE49-F238E27FC236}">
                <a16:creationId xmlns:a16="http://schemas.microsoft.com/office/drawing/2014/main" id="{AECFB7B5-FDD0-48E2-8029-C767E69C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830513"/>
            <a:ext cx="6905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B252B282-DDF5-4591-87D4-5488154EF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2376"/>
            <a:ext cx="28844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这向量称为函数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" name="Group 57">
            <a:extLst>
              <a:ext uri="{FF2B5EF4-FFF2-40B4-BE49-F238E27FC236}">
                <a16:creationId xmlns:a16="http://schemas.microsoft.com/office/drawing/2014/main" id="{A2505875-9E38-476C-BB65-41C9D5AD5FA9}"/>
              </a:ext>
            </a:extLst>
          </p:cNvPr>
          <p:cNvGrpSpPr>
            <a:grpSpLocks/>
          </p:cNvGrpSpPr>
          <p:nvPr/>
        </p:nvGrpSpPr>
        <p:grpSpPr bwMode="auto">
          <a:xfrm>
            <a:off x="3387268" y="3678238"/>
            <a:ext cx="2259013" cy="660400"/>
            <a:chOff x="2406" y="2328"/>
            <a:chExt cx="1423" cy="416"/>
          </a:xfrm>
        </p:grpSpPr>
        <p:sp>
          <p:nvSpPr>
            <p:cNvPr id="35" name="Rectangle 49">
              <a:extLst>
                <a:ext uri="{FF2B5EF4-FFF2-40B4-BE49-F238E27FC236}">
                  <a16:creationId xmlns:a16="http://schemas.microsoft.com/office/drawing/2014/main" id="{D58A58A8-A0AD-43AD-B4E4-199308550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361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D2B41087-D581-48BF-92EB-AED3F2CA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2361"/>
              <a:ext cx="1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51">
              <a:extLst>
                <a:ext uri="{FF2B5EF4-FFF2-40B4-BE49-F238E27FC236}">
                  <a16:creationId xmlns:a16="http://schemas.microsoft.com/office/drawing/2014/main" id="{83EEF183-AF36-42A9-9446-DEEC3290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361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52">
              <a:extLst>
                <a:ext uri="{FF2B5EF4-FFF2-40B4-BE49-F238E27FC236}">
                  <a16:creationId xmlns:a16="http://schemas.microsoft.com/office/drawing/2014/main" id="{AF2E98D4-B3B3-484F-844A-DA6C0B4A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361"/>
              <a:ext cx="24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53">
              <a:extLst>
                <a:ext uri="{FF2B5EF4-FFF2-40B4-BE49-F238E27FC236}">
                  <a16:creationId xmlns:a16="http://schemas.microsoft.com/office/drawing/2014/main" id="{F857459F-AAC9-4C1D-8875-82F584D9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361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54">
              <a:extLst>
                <a:ext uri="{FF2B5EF4-FFF2-40B4-BE49-F238E27FC236}">
                  <a16:creationId xmlns:a16="http://schemas.microsoft.com/office/drawing/2014/main" id="{33A3C7E9-2236-4494-9719-9D0818E1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361"/>
              <a:ext cx="2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55">
              <a:extLst>
                <a:ext uri="{FF2B5EF4-FFF2-40B4-BE49-F238E27FC236}">
                  <a16:creationId xmlns:a16="http://schemas.microsoft.com/office/drawing/2014/main" id="{FEF3BCD3-F6A0-4D39-A27C-D6DDBAF0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361"/>
              <a:ext cx="23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620D82AF-9808-43CC-B260-178B0950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28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Rectangle 58">
            <a:extLst>
              <a:ext uri="{FF2B5EF4-FFF2-40B4-BE49-F238E27FC236}">
                <a16:creationId xmlns:a16="http://schemas.microsoft.com/office/drawing/2014/main" id="{2E014EF2-FAD2-4B5D-A002-29BCF84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205" y="3804285"/>
            <a:ext cx="8239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在点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4" name="Group 65">
            <a:extLst>
              <a:ext uri="{FF2B5EF4-FFF2-40B4-BE49-F238E27FC236}">
                <a16:creationId xmlns:a16="http://schemas.microsoft.com/office/drawing/2014/main" id="{7CD3434F-6D67-4A6C-904C-438639AC20BD}"/>
              </a:ext>
            </a:extLst>
          </p:cNvPr>
          <p:cNvGrpSpPr>
            <a:grpSpLocks/>
          </p:cNvGrpSpPr>
          <p:nvPr/>
        </p:nvGrpSpPr>
        <p:grpSpPr bwMode="auto">
          <a:xfrm>
            <a:off x="6692901" y="3753174"/>
            <a:ext cx="1562100" cy="604838"/>
            <a:chOff x="4388" y="2361"/>
            <a:chExt cx="984" cy="381"/>
          </a:xfrm>
        </p:grpSpPr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294895B7-B816-47DF-8AFF-379A90F5A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1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08A2B034-648D-48C5-8991-BEBB9E41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2361"/>
              <a:ext cx="1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61">
              <a:extLst>
                <a:ext uri="{FF2B5EF4-FFF2-40B4-BE49-F238E27FC236}">
                  <a16:creationId xmlns:a16="http://schemas.microsoft.com/office/drawing/2014/main" id="{6708AFE8-682D-4457-8D08-10D06233E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2361"/>
              <a:ext cx="2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FABB4DCA-172A-44BA-9088-7BC527BDA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2361"/>
              <a:ext cx="24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63">
              <a:extLst>
                <a:ext uri="{FF2B5EF4-FFF2-40B4-BE49-F238E27FC236}">
                  <a16:creationId xmlns:a16="http://schemas.microsoft.com/office/drawing/2014/main" id="{9A74498A-0ABF-43F4-813E-FDDAB786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361"/>
              <a:ext cx="26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438B2D7-75D5-4168-A72F-ED01A7C0E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361"/>
              <a:ext cx="29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Rectangle 66">
            <a:extLst>
              <a:ext uri="{FF2B5EF4-FFF2-40B4-BE49-F238E27FC236}">
                <a16:creationId xmlns:a16="http://schemas.microsoft.com/office/drawing/2014/main" id="{6CD3A1E5-B019-423B-A5D5-590AAC23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377" y="3786823"/>
            <a:ext cx="4119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67">
            <a:extLst>
              <a:ext uri="{FF2B5EF4-FFF2-40B4-BE49-F238E27FC236}">
                <a16:creationId xmlns:a16="http://schemas.microsoft.com/office/drawing/2014/main" id="{982D7229-5411-4829-BCEB-E6C0DF3E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57688"/>
            <a:ext cx="20598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梯度，记为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Rectangle 68">
            <a:extLst>
              <a:ext uri="{FF2B5EF4-FFF2-40B4-BE49-F238E27FC236}">
                <a16:creationId xmlns:a16="http://schemas.microsoft.com/office/drawing/2014/main" id="{67482B78-04BB-4420-A9CE-44A04A9F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357688"/>
            <a:ext cx="693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09DC0DE8-A33A-42F3-900A-FFF5ED13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357688"/>
            <a:ext cx="4619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BF730-3AD5-4311-B98E-4315D3A4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8" y="1996698"/>
            <a:ext cx="3851275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BBAAE-8B15-43FE-A622-34A68F22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3" y="1969711"/>
            <a:ext cx="3886200" cy="109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B4B20-2445-4045-831C-3EE2F539A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3" y="3234948"/>
            <a:ext cx="31829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0B4B4-0BCF-498A-9B02-19A6F4D7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31" y="3266698"/>
            <a:ext cx="403066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A1381-BD08-4156-B9FF-6F6C0682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3" y="3977898"/>
            <a:ext cx="5562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79F28-970A-4E61-B92F-562A0D8C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3" y="4720848"/>
            <a:ext cx="5429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DA2CD-12A1-4CED-9C83-52CE5F72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93" y="4587498"/>
            <a:ext cx="31432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2FE63B-ED06-4C52-9CB3-0629B7C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3" y="625098"/>
            <a:ext cx="8343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D8F2D3-D45F-490C-96BE-2F86D37C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3" y="1234698"/>
            <a:ext cx="55816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4DCC735-9800-46E5-97E1-2D245E42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8625"/>
            <a:ext cx="7315200" cy="3695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 Box 11">
            <a:extLst>
              <a:ext uri="{FF2B5EF4-FFF2-40B4-BE49-F238E27FC236}">
                <a16:creationId xmlns:a16="http://schemas.microsoft.com/office/drawing/2014/main" id="{2BDA37C4-FF98-4CDE-B41D-04FEE2C0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02" y="772333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重要结论</a:t>
            </a:r>
          </a:p>
        </p:txBody>
      </p:sp>
    </p:spTree>
    <p:extLst>
      <p:ext uri="{BB962C8B-B14F-4D97-AF65-F5344CB8AC3E}">
        <p14:creationId xmlns:p14="http://schemas.microsoft.com/office/powerpoint/2010/main" val="38464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EC88-2956-4066-8A57-EB805929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多维下的梯度与方向导数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D381D474-A08A-4388-BE65-AD07080D0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57780"/>
              </p:ext>
            </p:extLst>
          </p:nvPr>
        </p:nvGraphicFramePr>
        <p:xfrm>
          <a:off x="235663" y="1794656"/>
          <a:ext cx="84613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5219700" imgH="1206500" progId="Equation.DSMT4">
                  <p:embed/>
                </p:oleObj>
              </mc:Choice>
              <mc:Fallback>
                <p:oleObj name="Equation" r:id="rId4" imgW="5219700" imgH="1206500" progId="Equation.DSMT4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CC27A243-EDD5-49D0-87D3-D2C4725F6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3" y="1794656"/>
                        <a:ext cx="846137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F6B0B4-C19E-4F93-ACBD-8E57E64BA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55930"/>
              </p:ext>
            </p:extLst>
          </p:nvPr>
        </p:nvGraphicFramePr>
        <p:xfrm>
          <a:off x="235663" y="4398560"/>
          <a:ext cx="8872697" cy="137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6" imgW="5892800" imgH="914400" progId="Equation.DSMT4">
                  <p:embed/>
                </p:oleObj>
              </mc:Choice>
              <mc:Fallback>
                <p:oleObj name="Equation" r:id="rId6" imgW="5892800" imgH="914400" progId="Equation.DSMT4">
                  <p:embed/>
                  <p:pic>
                    <p:nvPicPr>
                      <p:cNvPr id="18439" name="Object 4">
                        <a:extLst>
                          <a:ext uri="{FF2B5EF4-FFF2-40B4-BE49-F238E27FC236}">
                            <a16:creationId xmlns:a16="http://schemas.microsoft.com/office/drawing/2014/main" id="{7842A5FC-2A3C-42F3-B4A8-9CFF22612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3" y="4398560"/>
                        <a:ext cx="8872697" cy="1377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8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47322BBA-55E6-4B50-9EC2-CE80B1A4F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77484"/>
              </p:ext>
            </p:extLst>
          </p:nvPr>
        </p:nvGraphicFramePr>
        <p:xfrm>
          <a:off x="250825" y="524305"/>
          <a:ext cx="8802159" cy="97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5511800" imgH="609600" progId="Equation.DSMT4">
                  <p:embed/>
                </p:oleObj>
              </mc:Choice>
              <mc:Fallback>
                <p:oleObj name="Equation" r:id="rId3" imgW="5511800" imgH="609600" progId="Equation.DSMT4">
                  <p:embed/>
                  <p:pic>
                    <p:nvPicPr>
                      <p:cNvPr id="65541" name="Object 8">
                        <a:extLst>
                          <a:ext uri="{FF2B5EF4-FFF2-40B4-BE49-F238E27FC236}">
                            <a16:creationId xmlns:a16="http://schemas.microsoft.com/office/drawing/2014/main" id="{A7303A70-5B3D-4A04-98F1-1D6CDFBBE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4305"/>
                        <a:ext cx="8802159" cy="973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A5BE8-0698-48BD-89EF-BB8C886F9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14457"/>
              </p:ext>
            </p:extLst>
          </p:nvPr>
        </p:nvGraphicFramePr>
        <p:xfrm>
          <a:off x="518198" y="3080046"/>
          <a:ext cx="79375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5499100" imgH="2184400" progId="Equation.DSMT4">
                  <p:embed/>
                </p:oleObj>
              </mc:Choice>
              <mc:Fallback>
                <p:oleObj name="Equation" r:id="rId5" imgW="5499100" imgH="2184400" progId="Equation.DSMT4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7A2DD5B3-07B1-4F1B-A9E2-CAE1DFE35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98" y="3080046"/>
                        <a:ext cx="793750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1DE4030-AF8B-4306-94F4-997D5FB1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98400"/>
            <a:ext cx="52100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i="0" dirty="0">
                <a:latin typeface="Verdana" panose="020B0604030504040204" pitchFamily="34" charset="0"/>
              </a:rPr>
              <a:t>当</a:t>
            </a:r>
            <a:r>
              <a:rPr kumimoji="0" lang="en-US" altLang="zh-CN" sz="2800" dirty="0"/>
              <a:t>f</a:t>
            </a:r>
            <a:r>
              <a:rPr kumimoji="0" lang="en-US" altLang="zh-CN" sz="2800" i="0" dirty="0"/>
              <a:t>(</a:t>
            </a:r>
            <a:r>
              <a:rPr kumimoji="0" lang="en-US" altLang="zh-CN" sz="2800" dirty="0"/>
              <a:t>x</a:t>
            </a:r>
            <a:r>
              <a:rPr kumimoji="0" lang="en-US" altLang="zh-CN" sz="2800" i="0" dirty="0"/>
              <a:t>)</a:t>
            </a:r>
            <a:r>
              <a:rPr kumimoji="0" lang="zh-CN" altLang="en-US" sz="2800" i="0" dirty="0"/>
              <a:t>在</a:t>
            </a:r>
            <a:r>
              <a:rPr kumimoji="0" lang="en-US" altLang="zh-CN" sz="2800" dirty="0"/>
              <a:t>x</a:t>
            </a:r>
            <a:r>
              <a:rPr kumimoji="0" lang="zh-CN" altLang="en-US" sz="2800" i="0" dirty="0"/>
              <a:t>点存在二阶偏导时</a:t>
            </a:r>
            <a:r>
              <a:rPr kumimoji="0" lang="en-US" altLang="zh-CN" sz="2800" i="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i="0" dirty="0"/>
              <a:t>函数</a:t>
            </a:r>
            <a:r>
              <a:rPr kumimoji="0" lang="en-US" altLang="zh-CN" sz="2800" dirty="0"/>
              <a:t>f</a:t>
            </a:r>
            <a:r>
              <a:rPr kumimoji="0" lang="zh-CN" altLang="en-US" sz="2800" i="0" dirty="0"/>
              <a:t>在点</a:t>
            </a:r>
            <a:r>
              <a:rPr kumimoji="0" lang="en-US" altLang="zh-CN" sz="2800" dirty="0"/>
              <a:t>x</a:t>
            </a:r>
            <a:r>
              <a:rPr kumimoji="0" lang="zh-CN" altLang="en-US" sz="2800" i="0" dirty="0"/>
              <a:t>的</a:t>
            </a:r>
            <a:r>
              <a:rPr kumimoji="0" lang="en-US" altLang="zh-CN" sz="2800" i="0" dirty="0"/>
              <a:t>Hessian</a:t>
            </a:r>
            <a:r>
              <a:rPr kumimoji="0" lang="zh-CN" altLang="en-US" sz="2800" i="0" dirty="0"/>
              <a:t>矩阵定义为</a:t>
            </a:r>
          </a:p>
        </p:txBody>
      </p:sp>
    </p:spTree>
    <p:extLst>
      <p:ext uri="{BB962C8B-B14F-4D97-AF65-F5344CB8AC3E}">
        <p14:creationId xmlns:p14="http://schemas.microsoft.com/office/powerpoint/2010/main" val="3869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4AB4-82E5-4954-B69E-A1A32BD9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多维函数的展开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93A761-A014-4C74-BF6F-0025089E4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33322"/>
              </p:ext>
            </p:extLst>
          </p:nvPr>
        </p:nvGraphicFramePr>
        <p:xfrm>
          <a:off x="309966" y="1443390"/>
          <a:ext cx="8778203" cy="547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9042120" imgH="5638680" progId="Equation.DSMT4">
                  <p:embed/>
                </p:oleObj>
              </mc:Choice>
              <mc:Fallback>
                <p:oleObj name="Equation" r:id="rId3" imgW="9042120" imgH="5638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966" y="1443390"/>
                        <a:ext cx="8778203" cy="5474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4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6DE61-E560-4AB5-B986-BC90D9FF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8" y="1235868"/>
            <a:ext cx="8167688" cy="429696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定义：设  是一个非空集合</a:t>
            </a:r>
            <a:r>
              <a:rPr lang="en-US" altLang="zh-CN" b="1" dirty="0">
                <a:solidFill>
                  <a:srgbClr val="000000"/>
                </a:solidFill>
              </a:rPr>
              <a:t>,  </a:t>
            </a:r>
            <a:r>
              <a:rPr lang="zh-CN" altLang="en-US" b="1" dirty="0">
                <a:solidFill>
                  <a:srgbClr val="000000"/>
                </a:solidFill>
              </a:rPr>
              <a:t>为一数域，如果对于任意两个元素      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</a:rPr>
              <a:t>总有唯一的一个元素      与之对应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称为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  的和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记作</a:t>
            </a:r>
            <a:endParaRPr lang="en-US" altLang="zh-CN" b="1" dirty="0">
              <a:solidFill>
                <a:srgbClr val="000000"/>
              </a:solidFill>
            </a:endParaRPr>
          </a:p>
          <a:p>
            <a:r>
              <a:rPr lang="zh-CN" altLang="en-US" b="1" dirty="0">
                <a:solidFill>
                  <a:srgbClr val="000000"/>
                </a:solidFill>
              </a:rPr>
              <a:t>若对于任一数      与任一元素      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总有唯一的一个元素     与之对应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称为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  的积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记作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r>
              <a:rPr lang="zh-CN" altLang="en-US" b="1" dirty="0">
                <a:solidFill>
                  <a:srgbClr val="000000"/>
                </a:solidFill>
              </a:rPr>
              <a:t>如果上述两种运算满足以下八条运算规律</a:t>
            </a:r>
          </a:p>
          <a:p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b="1" dirty="0">
              <a:solidFill>
                <a:srgbClr val="000000"/>
              </a:solidFill>
            </a:endParaRPr>
          </a:p>
          <a:p>
            <a:endParaRPr lang="zh-CN" altLang="en-US" dirty="0"/>
          </a:p>
          <a:p>
            <a:endParaRPr lang="zh-CN" altLang="en-US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83C79487-57FA-465D-9BA5-445ADBFB1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8666"/>
              </p:ext>
            </p:extLst>
          </p:nvPr>
        </p:nvGraphicFramePr>
        <p:xfrm>
          <a:off x="2287786" y="1404939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434197" name="Object 21">
                        <a:extLst>
                          <a:ext uri="{FF2B5EF4-FFF2-40B4-BE49-F238E27FC236}">
                            <a16:creationId xmlns:a16="http://schemas.microsoft.com/office/drawing/2014/main" id="{5B2EC343-A870-4843-ABD8-7158E2360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786" y="1404939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52D24FA7-AAD5-42DF-9D95-1DC6AB376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31210"/>
              </p:ext>
            </p:extLst>
          </p:nvPr>
        </p:nvGraphicFramePr>
        <p:xfrm>
          <a:off x="5159871" y="1378745"/>
          <a:ext cx="2809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434198" name="Object 22">
                        <a:extLst>
                          <a:ext uri="{FF2B5EF4-FFF2-40B4-BE49-F238E27FC236}">
                            <a16:creationId xmlns:a16="http://schemas.microsoft.com/office/drawing/2014/main" id="{E6780B7C-7ED4-4E01-9AD3-578451C54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71" y="1378745"/>
                        <a:ext cx="2809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DE1682B-F4BC-4F55-8666-58072206E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18148"/>
              </p:ext>
            </p:extLst>
          </p:nvPr>
        </p:nvGraphicFramePr>
        <p:xfrm>
          <a:off x="2842618" y="1833861"/>
          <a:ext cx="112037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7" imgW="1493396" imgH="514225" progId="Equation.DSMT4">
                  <p:embed/>
                </p:oleObj>
              </mc:Choice>
              <mc:Fallback>
                <p:oleObj name="Equation" r:id="rId7" imgW="1493396" imgH="5142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2618" y="1833861"/>
                        <a:ext cx="1120378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1B12B2D-6CF7-4204-8C0E-BA5877924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31080"/>
              </p:ext>
            </p:extLst>
          </p:nvPr>
        </p:nvGraphicFramePr>
        <p:xfrm>
          <a:off x="7435453" y="1782370"/>
          <a:ext cx="690563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434180" name="Object 4">
                        <a:extLst>
                          <a:ext uri="{FF2B5EF4-FFF2-40B4-BE49-F238E27FC236}">
                            <a16:creationId xmlns:a16="http://schemas.microsoft.com/office/drawing/2014/main" id="{0418FAF8-C7B7-4769-9773-8400CC608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453" y="1782370"/>
                        <a:ext cx="690563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893FFE4-CFE0-45F2-A0D2-54F86F85B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8267"/>
              </p:ext>
            </p:extLst>
          </p:nvPr>
        </p:nvGraphicFramePr>
        <p:xfrm>
          <a:off x="3104555" y="2356844"/>
          <a:ext cx="271463" cy="24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434181" name="Object 5">
                        <a:extLst>
                          <a:ext uri="{FF2B5EF4-FFF2-40B4-BE49-F238E27FC236}">
                            <a16:creationId xmlns:a16="http://schemas.microsoft.com/office/drawing/2014/main" id="{987D62BC-8533-446E-A7F2-0820021CA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555" y="2356844"/>
                        <a:ext cx="271463" cy="24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7FEE705-0C7F-4778-A1E3-B76B871DE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32068"/>
              </p:ext>
            </p:extLst>
          </p:nvPr>
        </p:nvGraphicFramePr>
        <p:xfrm>
          <a:off x="3812977" y="2314575"/>
          <a:ext cx="255984" cy="31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434182" name="Object 6">
                        <a:extLst>
                          <a:ext uri="{FF2B5EF4-FFF2-40B4-BE49-F238E27FC236}">
                            <a16:creationId xmlns:a16="http://schemas.microsoft.com/office/drawing/2014/main" id="{16526C6D-BE06-4F17-A8E5-EF33A2182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977" y="2314575"/>
                        <a:ext cx="255984" cy="31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CFBAF98-EE7E-43B1-AFCD-420287E56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44189"/>
              </p:ext>
            </p:extLst>
          </p:nvPr>
        </p:nvGraphicFramePr>
        <p:xfrm>
          <a:off x="5673328" y="2246412"/>
          <a:ext cx="1240631" cy="3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15" imgW="1653633" imgH="483801" progId="Equation.DSMT4">
                  <p:embed/>
                </p:oleObj>
              </mc:Choice>
              <mc:Fallback>
                <p:oleObj name="Equation" r:id="rId15" imgW="1653633" imgH="4838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73328" y="2246412"/>
                        <a:ext cx="1240631" cy="36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66A9F7CE-715A-40A3-8AEE-69A107293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027532"/>
              </p:ext>
            </p:extLst>
          </p:nvPr>
        </p:nvGraphicFramePr>
        <p:xfrm>
          <a:off x="2984303" y="2902450"/>
          <a:ext cx="7905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17" imgW="419040" imgH="177480" progId="Equation.DSMT4">
                  <p:embed/>
                </p:oleObj>
              </mc:Choice>
              <mc:Fallback>
                <p:oleObj name="Equation" r:id="rId17" imgW="419040" imgH="177480" progId="Equation.DSMT4">
                  <p:embed/>
                  <p:pic>
                    <p:nvPicPr>
                      <p:cNvPr id="434187" name="Object 11">
                        <a:extLst>
                          <a:ext uri="{FF2B5EF4-FFF2-40B4-BE49-F238E27FC236}">
                            <a16:creationId xmlns:a16="http://schemas.microsoft.com/office/drawing/2014/main" id="{23DA2188-F8C0-4B2B-BD55-2B0F6EA55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303" y="2902450"/>
                        <a:ext cx="7905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30ADC841-43B3-4FE4-B23B-DD50C0324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88393"/>
              </p:ext>
            </p:extLst>
          </p:nvPr>
        </p:nvGraphicFramePr>
        <p:xfrm>
          <a:off x="5769771" y="2942336"/>
          <a:ext cx="723900" cy="22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19" imgW="888840" imgH="304560" progId="Equation.3">
                  <p:embed/>
                </p:oleObj>
              </mc:Choice>
              <mc:Fallback>
                <p:oleObj name="Equation" r:id="rId19" imgW="888840" imgH="304560" progId="Equation.3">
                  <p:embed/>
                  <p:pic>
                    <p:nvPicPr>
                      <p:cNvPr id="434188" name="Object 12">
                        <a:extLst>
                          <a:ext uri="{FF2B5EF4-FFF2-40B4-BE49-F238E27FC236}">
                            <a16:creationId xmlns:a16="http://schemas.microsoft.com/office/drawing/2014/main" id="{9CE934A1-2CF8-48B1-B3A7-45F97DE4E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771" y="2942336"/>
                        <a:ext cx="723900" cy="229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3D09C2BA-5469-4612-B5E8-04DAEA579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99564"/>
              </p:ext>
            </p:extLst>
          </p:nvPr>
        </p:nvGraphicFramePr>
        <p:xfrm>
          <a:off x="2630686" y="3411142"/>
          <a:ext cx="676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21" imgW="914400" imgH="342720" progId="Equation.3">
                  <p:embed/>
                </p:oleObj>
              </mc:Choice>
              <mc:Fallback>
                <p:oleObj name="Equation" r:id="rId21" imgW="914400" imgH="342720" progId="Equation.3">
                  <p:embed/>
                  <p:pic>
                    <p:nvPicPr>
                      <p:cNvPr id="434191" name="Object 15">
                        <a:extLst>
                          <a:ext uri="{FF2B5EF4-FFF2-40B4-BE49-F238E27FC236}">
                            <a16:creationId xmlns:a16="http://schemas.microsoft.com/office/drawing/2014/main" id="{3AD135E7-B0E2-40F5-BF12-AE019EEB7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686" y="3411142"/>
                        <a:ext cx="676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149413F0-041E-4719-91DC-FDAC242F8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27117"/>
              </p:ext>
            </p:extLst>
          </p:nvPr>
        </p:nvGraphicFramePr>
        <p:xfrm>
          <a:off x="6012064" y="3385544"/>
          <a:ext cx="239315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23" imgW="139680" imgH="177480" progId="Equation.DSMT4">
                  <p:embed/>
                </p:oleObj>
              </mc:Choice>
              <mc:Fallback>
                <p:oleObj name="Equation" r:id="rId23" imgW="139680" imgH="177480" progId="Equation.DSMT4">
                  <p:embed/>
                  <p:pic>
                    <p:nvPicPr>
                      <p:cNvPr id="434192" name="Object 16">
                        <a:extLst>
                          <a:ext uri="{FF2B5EF4-FFF2-40B4-BE49-F238E27FC236}">
                            <a16:creationId xmlns:a16="http://schemas.microsoft.com/office/drawing/2014/main" id="{A1FF3153-A340-4235-B98A-CDA6E9088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064" y="3385544"/>
                        <a:ext cx="239315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696B59D0-5705-413F-9008-C328B3F3F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81353"/>
              </p:ext>
            </p:extLst>
          </p:nvPr>
        </p:nvGraphicFramePr>
        <p:xfrm>
          <a:off x="6684766" y="3429000"/>
          <a:ext cx="29170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25" imgW="152280" imgH="139680" progId="Equation.DSMT4">
                  <p:embed/>
                </p:oleObj>
              </mc:Choice>
              <mc:Fallback>
                <p:oleObj name="Equation" r:id="rId25" imgW="152280" imgH="139680" progId="Equation.DSMT4">
                  <p:embed/>
                  <p:pic>
                    <p:nvPicPr>
                      <p:cNvPr id="434193" name="Object 17">
                        <a:extLst>
                          <a:ext uri="{FF2B5EF4-FFF2-40B4-BE49-F238E27FC236}">
                            <a16:creationId xmlns:a16="http://schemas.microsoft.com/office/drawing/2014/main" id="{0F9D5F71-9ADE-4205-8269-1F3636FA1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766" y="3429000"/>
                        <a:ext cx="29170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4AEB3A0-9257-491D-98F0-816D0E270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93256"/>
              </p:ext>
            </p:extLst>
          </p:nvPr>
        </p:nvGraphicFramePr>
        <p:xfrm>
          <a:off x="1289447" y="3852269"/>
          <a:ext cx="951310" cy="36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27" imgW="1268963" imgH="487791" progId="Equation.DSMT4">
                  <p:embed/>
                </p:oleObj>
              </mc:Choice>
              <mc:Fallback>
                <p:oleObj name="Equation" r:id="rId27" imgW="1268963" imgH="4877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89447" y="3852269"/>
                        <a:ext cx="951310" cy="365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5">
            <a:extLst>
              <a:ext uri="{FF2B5EF4-FFF2-40B4-BE49-F238E27FC236}">
                <a16:creationId xmlns:a16="http://schemas.microsoft.com/office/drawing/2014/main" id="{E2960AC6-A282-4BEB-8959-E253137E07B7}"/>
              </a:ext>
            </a:extLst>
          </p:cNvPr>
          <p:cNvGrpSpPr>
            <a:grpSpLocks/>
          </p:cNvGrpSpPr>
          <p:nvPr/>
        </p:nvGrpSpPr>
        <p:grpSpPr bwMode="auto">
          <a:xfrm>
            <a:off x="556021" y="5622132"/>
            <a:ext cx="3901679" cy="425053"/>
            <a:chOff x="647" y="981"/>
            <a:chExt cx="3277" cy="357"/>
          </a:xfrm>
        </p:grpSpPr>
        <p:graphicFrame>
          <p:nvGraphicFramePr>
            <p:cNvPr id="22" name="Object 6">
              <a:extLst>
                <a:ext uri="{FF2B5EF4-FFF2-40B4-BE49-F238E27FC236}">
                  <a16:creationId xmlns:a16="http://schemas.microsoft.com/office/drawing/2014/main" id="{E06D0D44-A4B2-43DB-9BC3-A36971F496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9" y="1007"/>
            <a:ext cx="207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" name="Equation" r:id="rId29" imgW="1307880" imgH="203040" progId="Equation.DSMT4">
                    <p:embed/>
                  </p:oleObj>
                </mc:Choice>
                <mc:Fallback>
                  <p:oleObj name="Equation" r:id="rId29" imgW="1307880" imgH="203040" progId="Equation.DSMT4">
                    <p:embed/>
                    <p:pic>
                      <p:nvPicPr>
                        <p:cNvPr id="435206" name="Object 6">
                          <a:extLst>
                            <a:ext uri="{FF2B5EF4-FFF2-40B4-BE49-F238E27FC236}">
                              <a16:creationId xmlns:a16="http://schemas.microsoft.com/office/drawing/2014/main" id="{7E5D72C3-38B6-49A1-A299-823AAACD71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1007"/>
                          <a:ext cx="207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6DD8D306-4D5D-421C-912F-F536FA6A2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989"/>
              <a:ext cx="6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783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10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75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10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A9B7DC3D-B021-4F0E-A7ED-2E27EF431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981"/>
              <a:ext cx="68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783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4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4AB4-82E5-4954-B69E-A1A32BD9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最优性条件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2B391-6DC7-4128-9070-75E18618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最优性条件</a:t>
            </a:r>
            <a:r>
              <a:rPr lang="zh-CN" altLang="en-US" sz="2800" dirty="0">
                <a:solidFill>
                  <a:srgbClr val="000000"/>
                </a:solidFill>
              </a:rPr>
              <a:t>是指最优化问题的最优解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局部的或全局的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所必须满足的条件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常见并常用的有</a:t>
            </a:r>
            <a:r>
              <a:rPr lang="zh-CN" altLang="en-US" sz="2800" dirty="0">
                <a:solidFill>
                  <a:srgbClr val="FF0000"/>
                </a:solidFill>
              </a:rPr>
              <a:t>一阶必要条件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二阶必要条件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引入两个同最优解相关的基本概念</a:t>
            </a:r>
            <a:r>
              <a:rPr lang="en-US" altLang="zh-CN" sz="2800" dirty="0">
                <a:solidFill>
                  <a:srgbClr val="000000"/>
                </a:solidFill>
              </a:rPr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可行方向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下降方向    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FDA68FC-96AC-40AE-9968-C804A9511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19292"/>
              </p:ext>
            </p:extLst>
          </p:nvPr>
        </p:nvGraphicFramePr>
        <p:xfrm>
          <a:off x="721183" y="5038240"/>
          <a:ext cx="47466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4747416" imgH="1524222" progId="Equation.DSMT4">
                  <p:embed/>
                </p:oleObj>
              </mc:Choice>
              <mc:Fallback>
                <p:oleObj name="Equation" r:id="rId3" imgW="4747416" imgH="15242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183" y="5038240"/>
                        <a:ext cx="474662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92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6CBC8DA4-DC9A-45EE-810D-0D9CECAE35B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620713"/>
            <a:ext cx="8540750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下降方向定义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为定义在空间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上的连续函数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若对于方向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s∈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δ&gt;0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使成立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  处的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一个下降方向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  处的所有下降方向的全体记为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下面的定理给出了在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连续可微时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下降方向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的梯度▽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之间的关系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DFD5589-A46C-4E67-A48A-1970DD66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BA31CB71-EBCD-49ED-BD90-62CC9CF4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052513"/>
          <a:ext cx="1008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公式" r:id="rId3" imgW="444114" imgH="215713" progId="Equation.3">
                  <p:embed/>
                </p:oleObj>
              </mc:Choice>
              <mc:Fallback>
                <p:oleObj name="公式" r:id="rId3" imgW="444114" imgH="215713" progId="Equation.3">
                  <p:embed/>
                  <p:pic>
                    <p:nvPicPr>
                      <p:cNvPr id="59397" name="Object 4">
                        <a:extLst>
                          <a:ext uri="{FF2B5EF4-FFF2-40B4-BE49-F238E27FC236}">
                            <a16:creationId xmlns:a16="http://schemas.microsoft.com/office/drawing/2014/main" id="{0A886CC3-C499-4B46-81D6-68098DDC6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10080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">
            <a:extLst>
              <a:ext uri="{FF2B5EF4-FFF2-40B4-BE49-F238E27FC236}">
                <a16:creationId xmlns:a16="http://schemas.microsoft.com/office/drawing/2014/main" id="{81835A6E-7B39-48AC-990A-87ADD965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F88EC09B-98C8-4B69-BDED-CA18A2576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628775"/>
          <a:ext cx="51847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公式" r:id="rId5" imgW="2019300" imgH="241300" progId="Equation.3">
                  <p:embed/>
                </p:oleObj>
              </mc:Choice>
              <mc:Fallback>
                <p:oleObj name="公式" r:id="rId5" imgW="2019300" imgH="241300" progId="Equation.3">
                  <p:embed/>
                  <p:pic>
                    <p:nvPicPr>
                      <p:cNvPr id="776198" name="Object 6">
                        <a:extLst>
                          <a:ext uri="{FF2B5EF4-FFF2-40B4-BE49-F238E27FC236}">
                            <a16:creationId xmlns:a16="http://schemas.microsoft.com/office/drawing/2014/main" id="{19FC22E4-C1DD-4DCE-9AA2-D74E1AAC5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51847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>
            <a:extLst>
              <a:ext uri="{FF2B5EF4-FFF2-40B4-BE49-F238E27FC236}">
                <a16:creationId xmlns:a16="http://schemas.microsoft.com/office/drawing/2014/main" id="{C523ADAC-5D5F-48AB-94FF-2CC10354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769459F8-4760-474C-BD4A-32E649864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2563813"/>
          <a:ext cx="3667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公式" r:id="rId7" imgW="126780" imgH="215526" progId="Equation.3">
                  <p:embed/>
                </p:oleObj>
              </mc:Choice>
              <mc:Fallback>
                <p:oleObj name="公式" r:id="rId7" imgW="126780" imgH="215526" progId="Equation.3">
                  <p:embed/>
                  <p:pic>
                    <p:nvPicPr>
                      <p:cNvPr id="776200" name="Object 8">
                        <a:extLst>
                          <a:ext uri="{FF2B5EF4-FFF2-40B4-BE49-F238E27FC236}">
                            <a16:creationId xmlns:a16="http://schemas.microsoft.com/office/drawing/2014/main" id="{D7310C89-95CE-4AA7-933E-C6D304854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2563813"/>
                        <a:ext cx="3667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>
            <a:extLst>
              <a:ext uri="{FF2B5EF4-FFF2-40B4-BE49-F238E27FC236}">
                <a16:creationId xmlns:a16="http://schemas.microsoft.com/office/drawing/2014/main" id="{A20A73EB-93A5-406F-B588-98E7B275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Object 10">
            <a:extLst>
              <a:ext uri="{FF2B5EF4-FFF2-40B4-BE49-F238E27FC236}">
                <a16:creationId xmlns:a16="http://schemas.microsoft.com/office/drawing/2014/main" id="{462D47E0-44DE-4052-9A23-9A9FA8EF7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141663"/>
          <a:ext cx="7921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公式" r:id="rId9" imgW="355446" imgH="241195" progId="Equation.3">
                  <p:embed/>
                </p:oleObj>
              </mc:Choice>
              <mc:Fallback>
                <p:oleObj name="公式" r:id="rId9" imgW="355446" imgH="241195" progId="Equation.3">
                  <p:embed/>
                  <p:pic>
                    <p:nvPicPr>
                      <p:cNvPr id="776202" name="Object 10">
                        <a:extLst>
                          <a:ext uri="{FF2B5EF4-FFF2-40B4-BE49-F238E27FC236}">
                            <a16:creationId xmlns:a16="http://schemas.microsoft.com/office/drawing/2014/main" id="{07FF3001-37B0-41F2-86A2-8702F53AF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141663"/>
                        <a:ext cx="7921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>
            <a:extLst>
              <a:ext uri="{FF2B5EF4-FFF2-40B4-BE49-F238E27FC236}">
                <a16:creationId xmlns:a16="http://schemas.microsoft.com/office/drawing/2014/main" id="{28CB353A-7127-4313-B7CE-365C8EFB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4AEB7B7C-2FDC-44AF-B167-5EE845734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068638"/>
          <a:ext cx="3254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公式" r:id="rId11" imgW="126780" imgH="215526" progId="Equation.3">
                  <p:embed/>
                </p:oleObj>
              </mc:Choice>
              <mc:Fallback>
                <p:oleObj name="公式" r:id="rId11" imgW="126780" imgH="215526" progId="Equation.3">
                  <p:embed/>
                  <p:pic>
                    <p:nvPicPr>
                      <p:cNvPr id="59405" name="Object 18">
                        <a:extLst>
                          <a:ext uri="{FF2B5EF4-FFF2-40B4-BE49-F238E27FC236}">
                            <a16:creationId xmlns:a16="http://schemas.microsoft.com/office/drawing/2014/main" id="{C7EBD10A-B642-4A87-ADC9-4993A0314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3254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2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19FC6AF-7254-47E5-9CCF-A9D0254B679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00147" y="428679"/>
            <a:ext cx="854075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设函数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在点   处连续可微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如存在非零向量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s∈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使成立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在点   处的一个下降方向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证明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对于充分小的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α&gt;0 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将                  在点    处展开有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由于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α&gt;0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以及        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那么存在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使得对任意               有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0CDF3F8-03A1-47CE-AE6F-D618DD953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9981"/>
              </p:ext>
            </p:extLst>
          </p:nvPr>
        </p:nvGraphicFramePr>
        <p:xfrm>
          <a:off x="3751788" y="400898"/>
          <a:ext cx="325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公式" r:id="rId4" imgW="126780" imgH="215526" progId="Equation.3">
                  <p:embed/>
                </p:oleObj>
              </mc:Choice>
              <mc:Fallback>
                <p:oleObj name="公式" r:id="rId4" imgW="126780" imgH="215526" progId="Equation.3">
                  <p:embed/>
                  <p:pic>
                    <p:nvPicPr>
                      <p:cNvPr id="60420" name="Object 4">
                        <a:extLst>
                          <a:ext uri="{FF2B5EF4-FFF2-40B4-BE49-F238E27FC236}">
                            <a16:creationId xmlns:a16="http://schemas.microsoft.com/office/drawing/2014/main" id="{50865476-A66A-4AB9-BD0F-2219F3F4E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788" y="400898"/>
                        <a:ext cx="3254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3E079907-D256-4C88-8B59-E05BA322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-2634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DFDA3E4-6FF7-4AE0-B036-5F2388465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97759"/>
              </p:ext>
            </p:extLst>
          </p:nvPr>
        </p:nvGraphicFramePr>
        <p:xfrm>
          <a:off x="2786197" y="1306567"/>
          <a:ext cx="2160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公式" r:id="rId6" imgW="812447" imgH="241195" progId="Equation.3">
                  <p:embed/>
                </p:oleObj>
              </mc:Choice>
              <mc:Fallback>
                <p:oleObj name="公式" r:id="rId6" imgW="812447" imgH="241195" progId="Equation.3">
                  <p:embed/>
                  <p:pic>
                    <p:nvPicPr>
                      <p:cNvPr id="60422" name="Object 6">
                        <a:extLst>
                          <a:ext uri="{FF2B5EF4-FFF2-40B4-BE49-F238E27FC236}">
                            <a16:creationId xmlns:a16="http://schemas.microsoft.com/office/drawing/2014/main" id="{9480F5E8-A35C-498C-AD21-8701D214F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197" y="1306567"/>
                        <a:ext cx="21605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7DD70A8-BBA3-49A8-AC46-83C23E71C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390568"/>
              </p:ext>
            </p:extLst>
          </p:nvPr>
        </p:nvGraphicFramePr>
        <p:xfrm>
          <a:off x="2570297" y="2014592"/>
          <a:ext cx="284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公式" r:id="rId8" imgW="126780" imgH="215526" progId="Equation.3">
                  <p:embed/>
                </p:oleObj>
              </mc:Choice>
              <mc:Fallback>
                <p:oleObj name="公式" r:id="rId8" imgW="126780" imgH="215526" progId="Equation.3">
                  <p:embed/>
                  <p:pic>
                    <p:nvPicPr>
                      <p:cNvPr id="60423" name="Object 8">
                        <a:extLst>
                          <a:ext uri="{FF2B5EF4-FFF2-40B4-BE49-F238E27FC236}">
                            <a16:creationId xmlns:a16="http://schemas.microsoft.com/office/drawing/2014/main" id="{8C1AFEB1-AAA6-45A1-987A-BF61E9691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297" y="2014592"/>
                        <a:ext cx="2841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DC6C7009-7757-4263-95EA-61576275B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559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BF5D0D6-71F2-4D3F-AA9A-2D03A2567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69259"/>
              </p:ext>
            </p:extLst>
          </p:nvPr>
        </p:nvGraphicFramePr>
        <p:xfrm>
          <a:off x="6873216" y="2992534"/>
          <a:ext cx="3254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公式" r:id="rId9" imgW="126780" imgH="215526" progId="Equation.3">
                  <p:embed/>
                </p:oleObj>
              </mc:Choice>
              <mc:Fallback>
                <p:oleObj name="公式" r:id="rId9" imgW="126780" imgH="215526" progId="Equation.3">
                  <p:embed/>
                  <p:pic>
                    <p:nvPicPr>
                      <p:cNvPr id="781322" name="Object 10">
                        <a:extLst>
                          <a:ext uri="{FF2B5EF4-FFF2-40B4-BE49-F238E27FC236}">
                            <a16:creationId xmlns:a16="http://schemas.microsoft.com/office/drawing/2014/main" id="{212EB1BA-22A8-4DBF-AE8D-771DF3C16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216" y="2992534"/>
                        <a:ext cx="3254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>
            <a:extLst>
              <a:ext uri="{FF2B5EF4-FFF2-40B4-BE49-F238E27FC236}">
                <a16:creationId xmlns:a16="http://schemas.microsoft.com/office/drawing/2014/main" id="{D0D4C30E-9858-4A4D-87E8-7002E1AD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464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ACD7A27-59EA-43C2-852C-D130DAA3F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9161"/>
              </p:ext>
            </p:extLst>
          </p:nvPr>
        </p:nvGraphicFramePr>
        <p:xfrm>
          <a:off x="4541986" y="2951259"/>
          <a:ext cx="16557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公式" r:id="rId10" imgW="634725" imgH="241195" progId="Equation.3">
                  <p:embed/>
                </p:oleObj>
              </mc:Choice>
              <mc:Fallback>
                <p:oleObj name="公式" r:id="rId10" imgW="634725" imgH="241195" progId="Equation.3">
                  <p:embed/>
                  <p:pic>
                    <p:nvPicPr>
                      <p:cNvPr id="781324" name="Object 12">
                        <a:extLst>
                          <a:ext uri="{FF2B5EF4-FFF2-40B4-BE49-F238E27FC236}">
                            <a16:creationId xmlns:a16="http://schemas.microsoft.com/office/drawing/2014/main" id="{FEE5D519-D68F-47BD-92F7-9F4966480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986" y="2951259"/>
                        <a:ext cx="16557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7686C01F-9B7A-4094-9B28-C767218A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321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2F5C5FC-8216-4317-B917-C1E9F82DB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96585"/>
              </p:ext>
            </p:extLst>
          </p:nvPr>
        </p:nvGraphicFramePr>
        <p:xfrm>
          <a:off x="1490797" y="3957692"/>
          <a:ext cx="5113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公式" r:id="rId12" imgW="2413000" imgH="266700" progId="Equation.3">
                  <p:embed/>
                </p:oleObj>
              </mc:Choice>
              <mc:Fallback>
                <p:oleObj name="公式" r:id="rId12" imgW="2413000" imgH="266700" progId="Equation.3">
                  <p:embed/>
                  <p:pic>
                    <p:nvPicPr>
                      <p:cNvPr id="781326" name="Object 14">
                        <a:extLst>
                          <a:ext uri="{FF2B5EF4-FFF2-40B4-BE49-F238E27FC236}">
                            <a16:creationId xmlns:a16="http://schemas.microsoft.com/office/drawing/2014/main" id="{1698C0CB-7F3F-44C9-A249-74B454CB2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97" y="3957692"/>
                        <a:ext cx="51133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>
            <a:extLst>
              <a:ext uri="{FF2B5EF4-FFF2-40B4-BE49-F238E27FC236}">
                <a16:creationId xmlns:a16="http://schemas.microsoft.com/office/drawing/2014/main" id="{EA542A24-ED9E-4F9F-8C96-0A338D2A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464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EE2135A-ACE0-4217-AEF9-D8FD81982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577505"/>
              </p:ext>
            </p:extLst>
          </p:nvPr>
        </p:nvGraphicFramePr>
        <p:xfrm>
          <a:off x="2570297" y="4460929"/>
          <a:ext cx="19446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公式" r:id="rId14" imgW="812447" imgH="241195" progId="Equation.3">
                  <p:embed/>
                </p:oleObj>
              </mc:Choice>
              <mc:Fallback>
                <p:oleObj name="公式" r:id="rId14" imgW="812447" imgH="241195" progId="Equation.3">
                  <p:embed/>
                  <p:pic>
                    <p:nvPicPr>
                      <p:cNvPr id="781328" name="Object 16">
                        <a:extLst>
                          <a:ext uri="{FF2B5EF4-FFF2-40B4-BE49-F238E27FC236}">
                            <a16:creationId xmlns:a16="http://schemas.microsoft.com/office/drawing/2014/main" id="{51E996DA-1891-40F1-948B-2835A28A7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297" y="4460929"/>
                        <a:ext cx="19446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>
            <a:extLst>
              <a:ext uri="{FF2B5EF4-FFF2-40B4-BE49-F238E27FC236}">
                <a16:creationId xmlns:a16="http://schemas.microsoft.com/office/drawing/2014/main" id="{0C0F8F75-E673-4DE7-909F-776F77DD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750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A784F68-0835-4343-8D0B-56EFE66B7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11001"/>
              </p:ext>
            </p:extLst>
          </p:nvPr>
        </p:nvGraphicFramePr>
        <p:xfrm>
          <a:off x="6170747" y="4533954"/>
          <a:ext cx="865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16" imgW="368140" imgH="177723" progId="Equation.3">
                  <p:embed/>
                </p:oleObj>
              </mc:Choice>
              <mc:Fallback>
                <p:oleObj name="公式" r:id="rId16" imgW="368140" imgH="177723" progId="Equation.3">
                  <p:embed/>
                  <p:pic>
                    <p:nvPicPr>
                      <p:cNvPr id="781330" name="Object 18">
                        <a:extLst>
                          <a:ext uri="{FF2B5EF4-FFF2-40B4-BE49-F238E27FC236}">
                            <a16:creationId xmlns:a16="http://schemas.microsoft.com/office/drawing/2014/main" id="{808E531D-2E92-4395-A5D7-2F8A2F4F9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747" y="4533954"/>
                        <a:ext cx="8651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>
            <a:extLst>
              <a:ext uri="{FF2B5EF4-FFF2-40B4-BE49-F238E27FC236}">
                <a16:creationId xmlns:a16="http://schemas.microsoft.com/office/drawing/2014/main" id="{62BADF93-FC75-4564-B9F5-604C952B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655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3EB13A9-90F0-426A-A4E9-F02430E0F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75757"/>
              </p:ext>
            </p:extLst>
          </p:nvPr>
        </p:nvGraphicFramePr>
        <p:xfrm>
          <a:off x="2209935" y="5037192"/>
          <a:ext cx="1368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18" imgW="622030" imgH="203112" progId="Equation.3">
                  <p:embed/>
                </p:oleObj>
              </mc:Choice>
              <mc:Fallback>
                <p:oleObj name="公式" r:id="rId18" imgW="622030" imgH="203112" progId="Equation.3">
                  <p:embed/>
                  <p:pic>
                    <p:nvPicPr>
                      <p:cNvPr id="781332" name="Object 20">
                        <a:extLst>
                          <a:ext uri="{FF2B5EF4-FFF2-40B4-BE49-F238E27FC236}">
                            <a16:creationId xmlns:a16="http://schemas.microsoft.com/office/drawing/2014/main" id="{2F972D81-E4AB-4649-ACCF-85C071A61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35" y="5037192"/>
                        <a:ext cx="1368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3">
            <a:extLst>
              <a:ext uri="{FF2B5EF4-FFF2-40B4-BE49-F238E27FC236}">
                <a16:creationId xmlns:a16="http://schemas.microsoft.com/office/drawing/2014/main" id="{DC302D68-0CF2-4DD7-8FD2-7E9A104F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78" y="30321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2CA2D2C-9C3D-4FC5-A884-1DDF3CF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22996"/>
              </p:ext>
            </p:extLst>
          </p:nvPr>
        </p:nvGraphicFramePr>
        <p:xfrm>
          <a:off x="2354397" y="5542017"/>
          <a:ext cx="34559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20" imgW="1459866" imgH="266584" progId="Equation.3">
                  <p:embed/>
                </p:oleObj>
              </mc:Choice>
              <mc:Fallback>
                <p:oleObj name="公式" r:id="rId20" imgW="1459866" imgH="266584" progId="Equation.3">
                  <p:embed/>
                  <p:pic>
                    <p:nvPicPr>
                      <p:cNvPr id="781334" name="Object 22">
                        <a:extLst>
                          <a:ext uri="{FF2B5EF4-FFF2-40B4-BE49-F238E27FC236}">
                            <a16:creationId xmlns:a16="http://schemas.microsoft.com/office/drawing/2014/main" id="{15D772CE-7DC3-407C-817A-90DF079E6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397" y="5542017"/>
                        <a:ext cx="34559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8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ECA2D50-EFD7-4EFA-B49B-174F3CFD5AB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836613"/>
            <a:ext cx="854075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结合这两式有</a:t>
            </a:r>
          </a:p>
          <a:p>
            <a:pPr defTabSz="914400" eaLnBrk="1" hangingPunct="1"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defTabSz="914400" eaLnBrk="1" hangingPunct="1"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defTabSz="914400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这就证明了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在点   处的下降方向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22D0C-3D3A-4F99-BF47-E0A0C8BF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A437664-CE10-49A8-B7A8-3BBFBCA91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557338"/>
          <a:ext cx="4895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3" imgW="2019300" imgH="241300" progId="Equation.3">
                  <p:embed/>
                </p:oleObj>
              </mc:Choice>
              <mc:Fallback>
                <p:oleObj name="公式" r:id="rId3" imgW="2019300" imgH="241300" progId="Equation.3">
                  <p:embed/>
                  <p:pic>
                    <p:nvPicPr>
                      <p:cNvPr id="61445" name="Object 4">
                        <a:extLst>
                          <a:ext uri="{FF2B5EF4-FFF2-40B4-BE49-F238E27FC236}">
                            <a16:creationId xmlns:a16="http://schemas.microsoft.com/office/drawing/2014/main" id="{E14638FF-B7E2-4203-97B4-09F07BF6A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57338"/>
                        <a:ext cx="4895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8F23622-54ED-48CE-A3A3-56483659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016DF5D-B1CB-4D65-BBF0-3F05AEF1F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205038"/>
          <a:ext cx="366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5" imgW="126780" imgH="215526" progId="Equation.3">
                  <p:embed/>
                </p:oleObj>
              </mc:Choice>
              <mc:Fallback>
                <p:oleObj name="公式" r:id="rId5" imgW="126780" imgH="215526" progId="Equation.3">
                  <p:embed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7B4563C5-7B63-4D4B-9683-5C800B2FB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05038"/>
                        <a:ext cx="366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45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1AE85-729A-4E54-89B2-AAEFD80AD1D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417163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可行方向定义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          为一可行点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若存在非零方向序列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k=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和正数序列   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k=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使成立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且有             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是在   处的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一个可行方向。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   的所有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可行方向的全体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记为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3259C7-CF9C-4CE9-8DEC-EBA20060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1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D43DE1B-C324-4B3C-96DA-BFFBAC487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73478"/>
              </p:ext>
            </p:extLst>
          </p:nvPr>
        </p:nvGraphicFramePr>
        <p:xfrm>
          <a:off x="3320458" y="426204"/>
          <a:ext cx="936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公式" r:id="rId3" imgW="393359" imgH="215713" progId="Equation.3">
                  <p:embed/>
                </p:oleObj>
              </mc:Choice>
              <mc:Fallback>
                <p:oleObj name="公式" r:id="rId3" imgW="393359" imgH="215713" progId="Equation.3">
                  <p:embed/>
                  <p:pic>
                    <p:nvPicPr>
                      <p:cNvPr id="63494" name="Object 4">
                        <a:extLst>
                          <a:ext uri="{FF2B5EF4-FFF2-40B4-BE49-F238E27FC236}">
                            <a16:creationId xmlns:a16="http://schemas.microsoft.com/office/drawing/2014/main" id="{84196D42-5918-48D8-A1CF-EC8F233A4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458" y="426204"/>
                        <a:ext cx="936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0A50A1BE-0EBF-4F0A-BD76-0DDC36AF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BA45D6C-5B7D-42D5-8BCB-454D6544E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45398"/>
              </p:ext>
            </p:extLst>
          </p:nvPr>
        </p:nvGraphicFramePr>
        <p:xfrm>
          <a:off x="6518976" y="862445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公式" r:id="rId5" imgW="203112" imgH="228501" progId="Equation.3">
                  <p:embed/>
                </p:oleObj>
              </mc:Choice>
              <mc:Fallback>
                <p:oleObj name="公式" r:id="rId5" imgW="203112" imgH="228501" progId="Equation.3">
                  <p:embed/>
                  <p:pic>
                    <p:nvPicPr>
                      <p:cNvPr id="63496" name="Object 6">
                        <a:extLst>
                          <a:ext uri="{FF2B5EF4-FFF2-40B4-BE49-F238E27FC236}">
                            <a16:creationId xmlns:a16="http://schemas.microsoft.com/office/drawing/2014/main" id="{792EEA0A-D0B7-41B2-A24B-6F098D82D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976" y="862445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85E598DB-E9D5-497D-B76A-C753311E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25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8553E71-2E83-4DEF-B607-42D580643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32519"/>
              </p:ext>
            </p:extLst>
          </p:nvPr>
        </p:nvGraphicFramePr>
        <p:xfrm>
          <a:off x="2339975" y="1987201"/>
          <a:ext cx="36004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公式" r:id="rId7" imgW="1371600" imgH="254000" progId="Equation.3">
                  <p:embed/>
                </p:oleObj>
              </mc:Choice>
              <mc:Fallback>
                <p:oleObj name="公式" r:id="rId7" imgW="1371600" imgH="254000" progId="Equation.3">
                  <p:embed/>
                  <p:pic>
                    <p:nvPicPr>
                      <p:cNvPr id="63498" name="Object 8">
                        <a:extLst>
                          <a:ext uri="{FF2B5EF4-FFF2-40B4-BE49-F238E27FC236}">
                            <a16:creationId xmlns:a16="http://schemas.microsoft.com/office/drawing/2014/main" id="{B6F9BF23-807C-4603-99E9-A315749F4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7201"/>
                        <a:ext cx="36004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id="{A501DEA9-C482-4F9A-9AAD-B9E84F83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21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801B507-AD56-4C41-896A-1DB0F3B4C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69478"/>
              </p:ext>
            </p:extLst>
          </p:nvPr>
        </p:nvGraphicFramePr>
        <p:xfrm>
          <a:off x="1403350" y="2880963"/>
          <a:ext cx="25923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公式" r:id="rId9" imgW="1079032" imgH="241195" progId="Equation.3">
                  <p:embed/>
                </p:oleObj>
              </mc:Choice>
              <mc:Fallback>
                <p:oleObj name="公式" r:id="rId9" imgW="1079032" imgH="241195" progId="Equation.3">
                  <p:embed/>
                  <p:pic>
                    <p:nvPicPr>
                      <p:cNvPr id="63500" name="Object 10">
                        <a:extLst>
                          <a:ext uri="{FF2B5EF4-FFF2-40B4-BE49-F238E27FC236}">
                            <a16:creationId xmlns:a16="http://schemas.microsoft.com/office/drawing/2014/main" id="{C35F94BF-12D0-4CBF-9840-21189648D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80963"/>
                        <a:ext cx="25923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E2443698-02F1-49CF-A312-601CD778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1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06A9BC74-1287-4EB5-BE70-70E005AE9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499167"/>
              </p:ext>
            </p:extLst>
          </p:nvPr>
        </p:nvGraphicFramePr>
        <p:xfrm>
          <a:off x="5580063" y="2804763"/>
          <a:ext cx="285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公式" r:id="rId11" imgW="126780" imgH="215526" progId="Equation.3">
                  <p:embed/>
                </p:oleObj>
              </mc:Choice>
              <mc:Fallback>
                <p:oleObj name="公式" r:id="rId11" imgW="126780" imgH="215526" progId="Equation.3">
                  <p:embed/>
                  <p:pic>
                    <p:nvPicPr>
                      <p:cNvPr id="63502" name="Object 12">
                        <a:extLst>
                          <a:ext uri="{FF2B5EF4-FFF2-40B4-BE49-F238E27FC236}">
                            <a16:creationId xmlns:a16="http://schemas.microsoft.com/office/drawing/2014/main" id="{863C65E7-18F8-462C-BFFC-D366450A9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804763"/>
                        <a:ext cx="285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>
            <a:extLst>
              <a:ext uri="{FF2B5EF4-FFF2-40B4-BE49-F238E27FC236}">
                <a16:creationId xmlns:a16="http://schemas.microsoft.com/office/drawing/2014/main" id="{20B647EB-D4EE-47BD-96FE-253DCA70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1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75AD4AB7-7622-4EED-AB03-0AF211AF8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73644"/>
              </p:ext>
            </p:extLst>
          </p:nvPr>
        </p:nvGraphicFramePr>
        <p:xfrm>
          <a:off x="1287126" y="3877859"/>
          <a:ext cx="3254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公式" r:id="rId13" imgW="126780" imgH="215526" progId="Equation.3">
                  <p:embed/>
                </p:oleObj>
              </mc:Choice>
              <mc:Fallback>
                <p:oleObj name="公式" r:id="rId13" imgW="126780" imgH="215526" progId="Equation.3">
                  <p:embed/>
                  <p:pic>
                    <p:nvPicPr>
                      <p:cNvPr id="63504" name="Object 14">
                        <a:extLst>
                          <a:ext uri="{FF2B5EF4-FFF2-40B4-BE49-F238E27FC236}">
                            <a16:creationId xmlns:a16="http://schemas.microsoft.com/office/drawing/2014/main" id="{7EAA00AC-C036-4433-9385-F949FAA98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126" y="3877859"/>
                        <a:ext cx="3254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>
            <a:extLst>
              <a:ext uri="{FF2B5EF4-FFF2-40B4-BE49-F238E27FC236}">
                <a16:creationId xmlns:a16="http://schemas.microsoft.com/office/drawing/2014/main" id="{2B7A900C-C148-423D-B303-F18688F7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21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9B10CDC8-7AE8-469E-90A7-27BE23F14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99812"/>
              </p:ext>
            </p:extLst>
          </p:nvPr>
        </p:nvGraphicFramePr>
        <p:xfrm>
          <a:off x="5812606" y="3877859"/>
          <a:ext cx="720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公式" r:id="rId14" imgW="342751" imgH="241195" progId="Equation.3">
                  <p:embed/>
                </p:oleObj>
              </mc:Choice>
              <mc:Fallback>
                <p:oleObj name="公式" r:id="rId14" imgW="342751" imgH="241195" progId="Equation.3">
                  <p:embed/>
                  <p:pic>
                    <p:nvPicPr>
                      <p:cNvPr id="63506" name="Object 16">
                        <a:extLst>
                          <a:ext uri="{FF2B5EF4-FFF2-40B4-BE49-F238E27FC236}">
                            <a16:creationId xmlns:a16="http://schemas.microsoft.com/office/drawing/2014/main" id="{EB81E132-ADE5-424B-88B8-AFC834EC6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606" y="3877859"/>
                        <a:ext cx="7207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285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3E70B-FE4E-48E8-A638-F19FCFE5F0B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444177"/>
            <a:ext cx="854075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有了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可行方向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下降方向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的概念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我们就很容易直观的理解最优化问题最优解所满足的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最优性条件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defTabSz="914400" eaLnBrk="1" hangingPunct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显然在一个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最优解处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不可能有任何一个既是可行的又是下降的方向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defTabSz="914400" eaLnBrk="1" hangingPunct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因为根据可行方向和下降方向的定义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如果存在任何可行的下降方向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我们就能沿着这个方向找到使函数值更小的可行点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这与最优解的定义相矛盾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defTabSz="914400" eaLnBrk="1" hangingPunct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这就是由下述定理给出的一个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最优解所必须满足的条件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4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1B64877-6269-402B-A384-3FCD6B50FE9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2141" y="1918655"/>
            <a:ext cx="8540750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最优性条件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考虑最优化问题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是问题的一个局部最优解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连续可微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则成立有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证明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对于任意的可行方向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s∈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*),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我们证明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对可行方向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s∈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*),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存在可行点序列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(k)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*+α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(k)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收敛于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*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(k)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≠0, α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&gt;0 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(k)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→s, α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→0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由泰勒展开式有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488F058-D2C2-4FD5-B0E3-9768327AF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48717"/>
              </p:ext>
            </p:extLst>
          </p:nvPr>
        </p:nvGraphicFramePr>
        <p:xfrm>
          <a:off x="2703729" y="3018940"/>
          <a:ext cx="30241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3" imgW="1244600" imgH="228600" progId="Equation.3">
                  <p:embed/>
                </p:oleObj>
              </mc:Choice>
              <mc:Fallback>
                <p:oleObj name="公式" r:id="rId3" imgW="1244600" imgH="22860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5AB949AF-0DD8-4B5D-AC09-D755EA24A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729" y="3018940"/>
                        <a:ext cx="30241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0E12E253-F97D-4208-B1DB-8019A34A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484" y="46578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36DDB4E-86CD-41AF-B6E2-3474F46E5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4666"/>
              </p:ext>
            </p:extLst>
          </p:nvPr>
        </p:nvGraphicFramePr>
        <p:xfrm>
          <a:off x="7456704" y="3930811"/>
          <a:ext cx="15478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5" imgW="634725" imgH="228501" progId="Equation.3">
                  <p:embed/>
                </p:oleObj>
              </mc:Choice>
              <mc:Fallback>
                <p:oleObj name="公式" r:id="rId5" imgW="634725" imgH="228501" progId="Equation.3">
                  <p:embed/>
                  <p:pic>
                    <p:nvPicPr>
                      <p:cNvPr id="784390" name="Object 6">
                        <a:extLst>
                          <a:ext uri="{FF2B5EF4-FFF2-40B4-BE49-F238E27FC236}">
                            <a16:creationId xmlns:a16="http://schemas.microsoft.com/office/drawing/2014/main" id="{DAC8CA52-D746-48F2-9834-59532ACED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704" y="3930811"/>
                        <a:ext cx="15478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752F2E44-0218-44EF-A9E0-97D0F935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484" y="4548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8F6710C-0DF5-4E77-874F-ACC782F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46281"/>
              </p:ext>
            </p:extLst>
          </p:nvPr>
        </p:nvGraphicFramePr>
        <p:xfrm>
          <a:off x="377638" y="182871"/>
          <a:ext cx="47434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4743434" imgH="1520232" progId="Equation.DSMT4">
                  <p:embed/>
                </p:oleObj>
              </mc:Choice>
              <mc:Fallback>
                <p:oleObj name="Equation" r:id="rId7" imgW="4743434" imgH="15202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638" y="182871"/>
                        <a:ext cx="4743450" cy="152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2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7944969-F374-4EA2-8A74-FFFD4BA0F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56306"/>
              </p:ext>
            </p:extLst>
          </p:nvPr>
        </p:nvGraphicFramePr>
        <p:xfrm>
          <a:off x="846084" y="607528"/>
          <a:ext cx="55403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4" imgW="5539647" imgH="1241921" progId="Equation.DSMT4">
                  <p:embed/>
                </p:oleObj>
              </mc:Choice>
              <mc:Fallback>
                <p:oleObj name="Equation" r:id="rId4" imgW="5539647" imgH="12419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084" y="607528"/>
                        <a:ext cx="5540375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6A750B-6025-40E9-BC09-53623E5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1871" y="7459259"/>
            <a:ext cx="22891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28BB1D-A8BB-4DD5-8965-2962294AB3F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06B7FCB-D0FF-4F12-8835-A93234E9917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60296" y="1906184"/>
            <a:ext cx="8540750" cy="540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是局部最优解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对充分大的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(k)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由此得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在上式两端除以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再令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→∞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取极限得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这样就证明了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6E3E186-FD99-4B46-9FB3-1DA5B292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329" y="44985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1E6A6E5-6DA5-4A31-BD60-96520195B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579668"/>
              </p:ext>
            </p:extLst>
          </p:nvPr>
        </p:nvGraphicFramePr>
        <p:xfrm>
          <a:off x="1650946" y="2842809"/>
          <a:ext cx="5111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6" imgW="2006600" imgH="279400" progId="Equation.3">
                  <p:embed/>
                </p:oleObj>
              </mc:Choice>
              <mc:Fallback>
                <p:oleObj name="公式" r:id="rId6" imgW="2006600" imgH="279400" progId="Equation.3">
                  <p:embed/>
                  <p:pic>
                    <p:nvPicPr>
                      <p:cNvPr id="790532" name="Object 4">
                        <a:extLst>
                          <a:ext uri="{FF2B5EF4-FFF2-40B4-BE49-F238E27FC236}">
                            <a16:creationId xmlns:a16="http://schemas.microsoft.com/office/drawing/2014/main" id="{BFDAFAB1-15A0-42AC-944D-787844AB3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46" y="2842809"/>
                        <a:ext cx="5111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>
            <a:extLst>
              <a:ext uri="{FF2B5EF4-FFF2-40B4-BE49-F238E27FC236}">
                <a16:creationId xmlns:a16="http://schemas.microsoft.com/office/drawing/2014/main" id="{8E580AD0-B3BE-483F-9313-300F2E70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329" y="4528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2C22E397-11AB-4895-970A-A853B8DD7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30453"/>
              </p:ext>
            </p:extLst>
          </p:nvPr>
        </p:nvGraphicFramePr>
        <p:xfrm>
          <a:off x="3080477" y="3984221"/>
          <a:ext cx="20875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8" imgW="876300" imgH="228600" progId="Equation.3">
                  <p:embed/>
                </p:oleObj>
              </mc:Choice>
              <mc:Fallback>
                <p:oleObj name="公式" r:id="rId8" imgW="876300" imgH="228600" progId="Equation.3">
                  <p:embed/>
                  <p:pic>
                    <p:nvPicPr>
                      <p:cNvPr id="790534" name="Object 6">
                        <a:extLst>
                          <a:ext uri="{FF2B5EF4-FFF2-40B4-BE49-F238E27FC236}">
                            <a16:creationId xmlns:a16="http://schemas.microsoft.com/office/drawing/2014/main" id="{C642F11B-205B-4A15-849A-44A65705A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477" y="3984221"/>
                        <a:ext cx="20875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0E658AA9-B60D-4BD7-B6EA-C794E52FE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40749"/>
              </p:ext>
            </p:extLst>
          </p:nvPr>
        </p:nvGraphicFramePr>
        <p:xfrm>
          <a:off x="2565131" y="4678752"/>
          <a:ext cx="15128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10" imgW="634725" imgH="228501" progId="Equation.3">
                  <p:embed/>
                </p:oleObj>
              </mc:Choice>
              <mc:Fallback>
                <p:oleObj name="公式" r:id="rId10" imgW="634725" imgH="228501" progId="Equation.3">
                  <p:embed/>
                  <p:pic>
                    <p:nvPicPr>
                      <p:cNvPr id="790536" name="Object 8">
                        <a:extLst>
                          <a:ext uri="{FF2B5EF4-FFF2-40B4-BE49-F238E27FC236}">
                            <a16:creationId xmlns:a16="http://schemas.microsoft.com/office/drawing/2014/main" id="{D3A48B15-3363-469B-BD5E-2A3E03302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131" y="4678752"/>
                        <a:ext cx="15128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5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102C0A-FFCB-4FA2-97F1-6EF55D316D17}"/>
              </a:ext>
            </a:extLst>
          </p:cNvPr>
          <p:cNvSpPr txBox="1"/>
          <p:nvPr/>
        </p:nvSpPr>
        <p:spPr>
          <a:xfrm>
            <a:off x="538843" y="440872"/>
            <a:ext cx="731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最优解的一阶必要条件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又称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2FE8292-BB37-44B9-B52C-61A59A0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707868"/>
            <a:ext cx="22891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9DA972-7F88-42C8-B90C-3AC16CFE0AA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5FFE3F-7B52-47AB-9326-F7FA962EA28F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1625" y="1011918"/>
            <a:ext cx="8540750" cy="554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*∈F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是最优化问题的一个局部最优解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),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 1, 2, ⋯ , 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的一个邻域内连续可微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如果对所有的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等式约束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的有效约束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或者都是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的线性函数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或者他们在点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的梯度向量线性无关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则存在向量                               使成立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(1.3.2)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6091291-D06C-4AEA-B2F1-AFEC3543F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94840"/>
              </p:ext>
            </p:extLst>
          </p:nvPr>
        </p:nvGraphicFramePr>
        <p:xfrm>
          <a:off x="2484438" y="3334431"/>
          <a:ext cx="28082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4" imgW="1295400" imgH="254000" progId="Equation.3">
                  <p:embed/>
                </p:oleObj>
              </mc:Choice>
              <mc:Fallback>
                <p:oleObj name="公式" r:id="rId4" imgW="1295400" imgH="2540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9F3F8D8E-D0BE-47D5-BD4E-F7E1CE953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34431"/>
                        <a:ext cx="28082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705894-8E3A-4708-A92B-08B6DFCE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3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011FAF2-48FB-4E59-9E3F-BB5F98567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01420"/>
              </p:ext>
            </p:extLst>
          </p:nvPr>
        </p:nvGraphicFramePr>
        <p:xfrm>
          <a:off x="1994127" y="4066268"/>
          <a:ext cx="41767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6" imgW="1777229" imgH="1091726" progId="Equation.3">
                  <p:embed/>
                </p:oleObj>
              </mc:Choice>
              <mc:Fallback>
                <p:oleObj name="公式" r:id="rId6" imgW="1777229" imgH="1091726" progId="Equation.3">
                  <p:embed/>
                  <p:pic>
                    <p:nvPicPr>
                      <p:cNvPr id="793606" name="Object 6">
                        <a:extLst>
                          <a:ext uri="{FF2B5EF4-FFF2-40B4-BE49-F238E27FC236}">
                            <a16:creationId xmlns:a16="http://schemas.microsoft.com/office/drawing/2014/main" id="{534FE463-710F-4BAB-BDB8-10FD33476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27" y="4066268"/>
                        <a:ext cx="41767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1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72128-B2F4-4F40-8651-1559C6BEE31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501650"/>
            <a:ext cx="854075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由于无约束最优化问题中无任何约束条件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由定理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1.3.2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立即可以得到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无约束最优化问题最优解的一阶必要条件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                             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(1.3.4)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即在无约束最优化问题的最优解处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任何方向都不是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目标函数的下降方向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习惯上把满足条件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(1.3.4)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的点称为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平稳点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驻点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02C7DC-9A7B-4FFF-89FA-821B91E9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56542"/>
              </p:ext>
            </p:extLst>
          </p:nvPr>
        </p:nvGraphicFramePr>
        <p:xfrm>
          <a:off x="3744912" y="1964191"/>
          <a:ext cx="1654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1653633" imgH="522206" progId="Equation.DSMT4">
                  <p:embed/>
                </p:oleObj>
              </mc:Choice>
              <mc:Fallback>
                <p:oleObj name="Equation" r:id="rId3" imgW="1653633" imgH="522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912" y="1964191"/>
                        <a:ext cx="165417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5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30AEDB90-3A6A-4EEB-AACD-9971AE8A1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85703"/>
              </p:ext>
            </p:extLst>
          </p:nvPr>
        </p:nvGraphicFramePr>
        <p:xfrm>
          <a:off x="391121" y="1031084"/>
          <a:ext cx="1971675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3" imgW="2628720" imgH="393480" progId="Equation.3">
                  <p:embed/>
                </p:oleObj>
              </mc:Choice>
              <mc:Fallback>
                <p:oleObj name="Equation" r:id="rId3" imgW="2628720" imgH="393480" progId="Equation.3">
                  <p:embed/>
                  <p:pic>
                    <p:nvPicPr>
                      <p:cNvPr id="435202" name="Object 2">
                        <a:extLst>
                          <a:ext uri="{FF2B5EF4-FFF2-40B4-BE49-F238E27FC236}">
                            <a16:creationId xmlns:a16="http://schemas.microsoft.com/office/drawing/2014/main" id="{781FD0A7-01D7-4A7C-8D17-F63EA3743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21" y="1031084"/>
                        <a:ext cx="1971675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>
            <a:extLst>
              <a:ext uri="{FF2B5EF4-FFF2-40B4-BE49-F238E27FC236}">
                <a16:creationId xmlns:a16="http://schemas.microsoft.com/office/drawing/2014/main" id="{A665A31B-1912-45ED-961C-D2241049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09384"/>
              </p:ext>
            </p:extLst>
          </p:nvPr>
        </p:nvGraphicFramePr>
        <p:xfrm>
          <a:off x="391121" y="1549007"/>
          <a:ext cx="3152775" cy="3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5" imgW="4203360" imgH="419040" progId="Equation.3">
                  <p:embed/>
                </p:oleObj>
              </mc:Choice>
              <mc:Fallback>
                <p:oleObj name="Equation" r:id="rId5" imgW="4203360" imgH="419040" progId="Equation.3">
                  <p:embed/>
                  <p:pic>
                    <p:nvPicPr>
                      <p:cNvPr id="435203" name="Object 3">
                        <a:extLst>
                          <a:ext uri="{FF2B5EF4-FFF2-40B4-BE49-F238E27FC236}">
                            <a16:creationId xmlns:a16="http://schemas.microsoft.com/office/drawing/2014/main" id="{4E69B247-83F0-4673-A636-A54CC3D3D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21" y="1549007"/>
                        <a:ext cx="3152775" cy="31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>
            <a:extLst>
              <a:ext uri="{FF2B5EF4-FFF2-40B4-BE49-F238E27FC236}">
                <a16:creationId xmlns:a16="http://schemas.microsoft.com/office/drawing/2014/main" id="{DCB91B61-1689-44B9-A7DE-9AFAB162E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19196"/>
              </p:ext>
            </p:extLst>
          </p:nvPr>
        </p:nvGraphicFramePr>
        <p:xfrm>
          <a:off x="5241136" y="2020494"/>
          <a:ext cx="1146572" cy="41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435209" name="Object 9">
                        <a:extLst>
                          <a:ext uri="{FF2B5EF4-FFF2-40B4-BE49-F238E27FC236}">
                            <a16:creationId xmlns:a16="http://schemas.microsoft.com/office/drawing/2014/main" id="{2C4BAD9B-9316-4B92-A865-034434C21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136" y="2020494"/>
                        <a:ext cx="1146572" cy="417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0">
            <a:extLst>
              <a:ext uri="{FF2B5EF4-FFF2-40B4-BE49-F238E27FC236}">
                <a16:creationId xmlns:a16="http://schemas.microsoft.com/office/drawing/2014/main" id="{14DA5660-54AD-4054-8FED-288BF68CAD8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83662"/>
            <a:ext cx="5018486" cy="381001"/>
            <a:chOff x="884" y="3203"/>
            <a:chExt cx="4215" cy="320"/>
          </a:xfrm>
        </p:grpSpPr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1F9B5960-596A-4565-9C0F-BCD87AC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3213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FE4BE89-B00A-4CF0-BD3C-68F5C094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212"/>
              <a:ext cx="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AB458BB4-B7AB-4951-91F8-2A1B8CE9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321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CB44A3B0-EBCD-4D62-A2FB-AF928615C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12"/>
              <a:ext cx="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052302B9-786C-4B78-A671-DA0F19BF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3213"/>
              <a:ext cx="22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</a:t>
              </a: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DACECC7-4861-4A7B-BF58-AA2A0399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203"/>
              <a:ext cx="9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en-US" sz="2100" b="1" ker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负元素</a:t>
              </a:r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EE512E96-3257-480A-8CCE-1F58DC46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210"/>
              <a:ext cx="4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都有</a:t>
              </a: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133B3976-E1EE-49AF-846E-E78A5033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3213"/>
              <a:ext cx="6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对任何</a:t>
              </a:r>
            </a:p>
          </p:txBody>
        </p:sp>
        <p:graphicFrame>
          <p:nvGraphicFramePr>
            <p:cNvPr id="45" name="Object 19">
              <a:extLst>
                <a:ext uri="{FF2B5EF4-FFF2-40B4-BE49-F238E27FC236}">
                  <a16:creationId xmlns:a16="http://schemas.microsoft.com/office/drawing/2014/main" id="{EC8230E2-08F6-4B08-85D6-2B9FCD5F5A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0" y="3230"/>
            <a:ext cx="5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" name="Equation" r:id="rId9" imgW="406080" imgH="177480" progId="Equation.DSMT4">
                    <p:embed/>
                  </p:oleObj>
                </mc:Choice>
                <mc:Fallback>
                  <p:oleObj name="Equation" r:id="rId9" imgW="406080" imgH="177480" progId="Equation.DSMT4">
                    <p:embed/>
                    <p:pic>
                      <p:nvPicPr>
                        <p:cNvPr id="435219" name="Object 19">
                          <a:extLst>
                            <a:ext uri="{FF2B5EF4-FFF2-40B4-BE49-F238E27FC236}">
                              <a16:creationId xmlns:a16="http://schemas.microsoft.com/office/drawing/2014/main" id="{D0ECAC87-47B8-4695-AE47-7F0C5ED5F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230"/>
                          <a:ext cx="5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0">
              <a:extLst>
                <a:ext uri="{FF2B5EF4-FFF2-40B4-BE49-F238E27FC236}">
                  <a16:creationId xmlns:a16="http://schemas.microsoft.com/office/drawing/2014/main" id="{566644CD-7D2A-4BB4-81B3-89228FF76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4" y="3287"/>
            <a:ext cx="2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435220" name="Object 20">
                          <a:extLst>
                            <a:ext uri="{FF2B5EF4-FFF2-40B4-BE49-F238E27FC236}">
                              <a16:creationId xmlns:a16="http://schemas.microsoft.com/office/drawing/2014/main" id="{1F4E5037-9933-4E0A-9C7C-B0329DBE72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3287"/>
                          <a:ext cx="22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1">
              <a:extLst>
                <a:ext uri="{FF2B5EF4-FFF2-40B4-BE49-F238E27FC236}">
                  <a16:creationId xmlns:a16="http://schemas.microsoft.com/office/drawing/2014/main" id="{22B2F385-77AF-47CA-AFE5-F41D0E1B4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6" y="3238"/>
            <a:ext cx="6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" name="Equation" r:id="rId13" imgW="457200" imgH="203040" progId="Equation.DSMT4">
                    <p:embed/>
                  </p:oleObj>
                </mc:Choice>
                <mc:Fallback>
                  <p:oleObj name="Equation" r:id="rId13" imgW="457200" imgH="203040" progId="Equation.DSMT4">
                    <p:embed/>
                    <p:pic>
                      <p:nvPicPr>
                        <p:cNvPr id="435221" name="Object 21">
                          <a:extLst>
                            <a:ext uri="{FF2B5EF4-FFF2-40B4-BE49-F238E27FC236}">
                              <a16:creationId xmlns:a16="http://schemas.microsoft.com/office/drawing/2014/main" id="{B939FD2D-35C6-462C-952C-C2FE693D6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238"/>
                          <a:ext cx="6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22">
            <a:extLst>
              <a:ext uri="{FF2B5EF4-FFF2-40B4-BE49-F238E27FC236}">
                <a16:creationId xmlns:a16="http://schemas.microsoft.com/office/drawing/2014/main" id="{464D627D-7761-41E5-9E23-50B5ABDB5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41035"/>
              </p:ext>
            </p:extLst>
          </p:nvPr>
        </p:nvGraphicFramePr>
        <p:xfrm>
          <a:off x="5457829" y="2508649"/>
          <a:ext cx="1289447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15" imgW="736560" imgH="241200" progId="Equation.DSMT4">
                  <p:embed/>
                </p:oleObj>
              </mc:Choice>
              <mc:Fallback>
                <p:oleObj name="Equation" r:id="rId15" imgW="736560" imgH="241200" progId="Equation.DSMT4">
                  <p:embed/>
                  <p:pic>
                    <p:nvPicPr>
                      <p:cNvPr id="435222" name="Object 22">
                        <a:extLst>
                          <a:ext uri="{FF2B5EF4-FFF2-40B4-BE49-F238E27FC236}">
                            <a16:creationId xmlns:a16="http://schemas.microsoft.com/office/drawing/2014/main" id="{40B6D8CE-D5F9-4146-BC69-90205603C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9" y="2508649"/>
                        <a:ext cx="1289447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23">
            <a:extLst>
              <a:ext uri="{FF2B5EF4-FFF2-40B4-BE49-F238E27FC236}">
                <a16:creationId xmlns:a16="http://schemas.microsoft.com/office/drawing/2014/main" id="{FC0AEEA5-230B-4922-A86E-703D8E2BA5F1}"/>
              </a:ext>
            </a:extLst>
          </p:cNvPr>
          <p:cNvGrpSpPr>
            <a:grpSpLocks/>
          </p:cNvGrpSpPr>
          <p:nvPr/>
        </p:nvGrpSpPr>
        <p:grpSpPr bwMode="auto">
          <a:xfrm>
            <a:off x="402432" y="2065734"/>
            <a:ext cx="5139928" cy="363141"/>
            <a:chOff x="876" y="2448"/>
            <a:chExt cx="4317" cy="305"/>
          </a:xfrm>
        </p:grpSpPr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958995-2E78-4F72-BAD4-CC5233F4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2448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25C51C6F-A824-4F29-B6DA-6C652A8B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448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52" name="Rectangle 26">
              <a:extLst>
                <a:ext uri="{FF2B5EF4-FFF2-40B4-BE49-F238E27FC236}">
                  <a16:creationId xmlns:a16="http://schemas.microsoft.com/office/drawing/2014/main" id="{F1D5D70E-EC4A-430B-B5A5-B4A3ADB6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2448"/>
              <a:ext cx="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09984CBD-8021-4427-9031-930EEF09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48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F394BD86-D9D2-4951-AA4D-58541EFB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2448"/>
              <a:ext cx="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30C78A0B-0C8B-4CAA-8273-C448352A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2455"/>
              <a:ext cx="67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都有</a:t>
              </a:r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AA895954-9FBD-4559-A136-96110437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455"/>
              <a:ext cx="8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对任何</a:t>
              </a:r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19051FF8-9776-4CA1-9FC0-B5E293E5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455"/>
              <a:ext cx="154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中存在</a:t>
              </a:r>
              <a:r>
                <a:rPr lang="zh-CN" altLang="en-US" sz="2100" b="1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零元素</a:t>
              </a:r>
            </a:p>
          </p:txBody>
        </p:sp>
        <p:sp>
          <p:nvSpPr>
            <p:cNvPr id="58" name="Rectangle 32">
              <a:extLst>
                <a:ext uri="{FF2B5EF4-FFF2-40B4-BE49-F238E27FC236}">
                  <a16:creationId xmlns:a16="http://schemas.microsoft.com/office/drawing/2014/main" id="{68953214-0185-4E0F-AE20-56E928FC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2455"/>
              <a:ext cx="22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ker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C053FF45-156C-4A45-9F13-AC2DE2CE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2448"/>
              <a:ext cx="1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1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" name="Object 34">
              <a:extLst>
                <a:ext uri="{FF2B5EF4-FFF2-40B4-BE49-F238E27FC236}">
                  <a16:creationId xmlns:a16="http://schemas.microsoft.com/office/drawing/2014/main" id="{B452F43B-EFC1-4F85-AEBE-195CA65D03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6" y="2478"/>
            <a:ext cx="5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" name="Equation" r:id="rId17" imgW="406080" imgH="177480" progId="Equation.DSMT4">
                    <p:embed/>
                  </p:oleObj>
                </mc:Choice>
                <mc:Fallback>
                  <p:oleObj name="Equation" r:id="rId17" imgW="406080" imgH="177480" progId="Equation.DSMT4">
                    <p:embed/>
                    <p:pic>
                      <p:nvPicPr>
                        <p:cNvPr id="435234" name="Object 34">
                          <a:extLst>
                            <a:ext uri="{FF2B5EF4-FFF2-40B4-BE49-F238E27FC236}">
                              <a16:creationId xmlns:a16="http://schemas.microsoft.com/office/drawing/2014/main" id="{5462E3BF-9D16-4318-ADC7-0BA76E7D9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2478"/>
                          <a:ext cx="5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35">
              <a:extLst>
                <a:ext uri="{FF2B5EF4-FFF2-40B4-BE49-F238E27FC236}">
                  <a16:creationId xmlns:a16="http://schemas.microsoft.com/office/drawing/2014/main" id="{5311C3B2-4B41-4A43-A326-E6FB27A8FC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4" y="2449"/>
            <a:ext cx="1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" name="Equation" r:id="rId18" imgW="126720" imgH="215640" progId="Equation.DSMT4">
                    <p:embed/>
                  </p:oleObj>
                </mc:Choice>
                <mc:Fallback>
                  <p:oleObj name="Equation" r:id="rId18" imgW="126720" imgH="215640" progId="Equation.DSMT4">
                    <p:embed/>
                    <p:pic>
                      <p:nvPicPr>
                        <p:cNvPr id="435235" name="Object 35">
                          <a:extLst>
                            <a:ext uri="{FF2B5EF4-FFF2-40B4-BE49-F238E27FC236}">
                              <a16:creationId xmlns:a16="http://schemas.microsoft.com/office/drawing/2014/main" id="{8543EC62-2966-4569-8627-7C940D66C8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2449"/>
                          <a:ext cx="1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2CDFFF84-AFC3-41C4-8A35-729AF6356B97}"/>
              </a:ext>
            </a:extLst>
          </p:cNvPr>
          <p:cNvSpPr/>
          <p:nvPr/>
        </p:nvSpPr>
        <p:spPr>
          <a:xfrm>
            <a:off x="342604" y="4991306"/>
            <a:ext cx="84587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kumimoji="1"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 </a:t>
            </a:r>
            <a:r>
              <a:rPr kumimoji="1"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就称为数域  上的线性空间</a:t>
            </a:r>
            <a:r>
              <a:rPr kumimoji="1"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或向量空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 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中的元素称为向量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或元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" name="Object 8">
            <a:extLst>
              <a:ext uri="{FF2B5EF4-FFF2-40B4-BE49-F238E27FC236}">
                <a16:creationId xmlns:a16="http://schemas.microsoft.com/office/drawing/2014/main" id="{6A2E0CDC-99EC-4B58-B066-8884E6C9C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728951"/>
              </p:ext>
            </p:extLst>
          </p:nvPr>
        </p:nvGraphicFramePr>
        <p:xfrm>
          <a:off x="1153121" y="5107286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20" imgW="291960" imgH="304560" progId="Equation.3">
                  <p:embed/>
                </p:oleObj>
              </mc:Choice>
              <mc:Fallback>
                <p:oleObj name="Equation" r:id="rId20" imgW="291960" imgH="304560" progId="Equation.3">
                  <p:embed/>
                  <p:pic>
                    <p:nvPicPr>
                      <p:cNvPr id="436232" name="Object 8">
                        <a:extLst>
                          <a:ext uri="{FF2B5EF4-FFF2-40B4-BE49-F238E27FC236}">
                            <a16:creationId xmlns:a16="http://schemas.microsoft.com/office/drawing/2014/main" id="{430883FD-6BC4-4636-AA89-0F7F88637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121" y="5107286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9">
            <a:extLst>
              <a:ext uri="{FF2B5EF4-FFF2-40B4-BE49-F238E27FC236}">
                <a16:creationId xmlns:a16="http://schemas.microsoft.com/office/drawing/2014/main" id="{D53494A3-ACFC-48A2-B749-3969740FE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67930"/>
              </p:ext>
            </p:extLst>
          </p:nvPr>
        </p:nvGraphicFramePr>
        <p:xfrm>
          <a:off x="2724747" y="5079903"/>
          <a:ext cx="255985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22" imgW="164880" imgH="164880" progId="Equation.DSMT4">
                  <p:embed/>
                </p:oleObj>
              </mc:Choice>
              <mc:Fallback>
                <p:oleObj name="Equation" r:id="rId22" imgW="164880" imgH="164880" progId="Equation.DSMT4">
                  <p:embed/>
                  <p:pic>
                    <p:nvPicPr>
                      <p:cNvPr id="436233" name="Object 9">
                        <a:extLst>
                          <a:ext uri="{FF2B5EF4-FFF2-40B4-BE49-F238E27FC236}">
                            <a16:creationId xmlns:a16="http://schemas.microsoft.com/office/drawing/2014/main" id="{0E1E5F07-B04F-4199-BD16-E77B8DF05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747" y="5079903"/>
                        <a:ext cx="255985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C9A3B12E-9CD2-4B6D-9833-FAD84F81B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84297"/>
              </p:ext>
            </p:extLst>
          </p:nvPr>
        </p:nvGraphicFramePr>
        <p:xfrm>
          <a:off x="6346629" y="5110860"/>
          <a:ext cx="253603" cy="22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24" imgW="338888" imgH="300754" progId="Equation.DSMT4">
                  <p:embed/>
                </p:oleObj>
              </mc:Choice>
              <mc:Fallback>
                <p:oleObj name="Equation" r:id="rId24" imgW="338888" imgH="3007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46629" y="5110860"/>
                        <a:ext cx="253603" cy="22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>
            <a:extLst>
              <a:ext uri="{FF2B5EF4-FFF2-40B4-BE49-F238E27FC236}">
                <a16:creationId xmlns:a16="http://schemas.microsoft.com/office/drawing/2014/main" id="{48AF140B-1720-43B9-9326-F2A8F9A92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67404"/>
              </p:ext>
            </p:extLst>
          </p:nvPr>
        </p:nvGraphicFramePr>
        <p:xfrm>
          <a:off x="403027" y="3104062"/>
          <a:ext cx="1209675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tion" r:id="rId26" imgW="1612800" imgH="393480" progId="Equation.3">
                  <p:embed/>
                </p:oleObj>
              </mc:Choice>
              <mc:Fallback>
                <p:oleObj name="Equation" r:id="rId26" imgW="1612800" imgH="393480" progId="Equation.3">
                  <p:embed/>
                  <p:pic>
                    <p:nvPicPr>
                      <p:cNvPr id="436226" name="Object 2">
                        <a:extLst>
                          <a:ext uri="{FF2B5EF4-FFF2-40B4-BE49-F238E27FC236}">
                            <a16:creationId xmlns:a16="http://schemas.microsoft.com/office/drawing/2014/main" id="{A09BFD3C-1A0F-4F47-AA0B-CC3DE7401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27" y="3104062"/>
                        <a:ext cx="1209675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">
            <a:extLst>
              <a:ext uri="{FF2B5EF4-FFF2-40B4-BE49-F238E27FC236}">
                <a16:creationId xmlns:a16="http://schemas.microsoft.com/office/drawing/2014/main" id="{5B179787-2200-40F2-B1FC-D1FED6D9E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4520"/>
              </p:ext>
            </p:extLst>
          </p:nvPr>
        </p:nvGraphicFramePr>
        <p:xfrm>
          <a:off x="403027" y="3535068"/>
          <a:ext cx="2143125" cy="31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tion" r:id="rId28" imgW="2857320" imgH="419040" progId="Equation.3">
                  <p:embed/>
                </p:oleObj>
              </mc:Choice>
              <mc:Fallback>
                <p:oleObj name="Equation" r:id="rId28" imgW="2857320" imgH="419040" progId="Equation.3">
                  <p:embed/>
                  <p:pic>
                    <p:nvPicPr>
                      <p:cNvPr id="436227" name="Object 3">
                        <a:extLst>
                          <a:ext uri="{FF2B5EF4-FFF2-40B4-BE49-F238E27FC236}">
                            <a16:creationId xmlns:a16="http://schemas.microsoft.com/office/drawing/2014/main" id="{6D9B285D-F6F9-409B-AE35-0DCFD944B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27" y="3535068"/>
                        <a:ext cx="2143125" cy="31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">
            <a:extLst>
              <a:ext uri="{FF2B5EF4-FFF2-40B4-BE49-F238E27FC236}">
                <a16:creationId xmlns:a16="http://schemas.microsoft.com/office/drawing/2014/main" id="{6F79CACD-5257-485C-A654-3F6734E32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995640"/>
              </p:ext>
            </p:extLst>
          </p:nvPr>
        </p:nvGraphicFramePr>
        <p:xfrm>
          <a:off x="402431" y="4460984"/>
          <a:ext cx="2600325" cy="31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Equation" r:id="rId30" imgW="3466800" imgH="419040" progId="Equation.3">
                  <p:embed/>
                </p:oleObj>
              </mc:Choice>
              <mc:Fallback>
                <p:oleObj name="Equation" r:id="rId30" imgW="3466800" imgH="419040" progId="Equation.3">
                  <p:embed/>
                  <p:pic>
                    <p:nvPicPr>
                      <p:cNvPr id="436228" name="Object 4">
                        <a:extLst>
                          <a:ext uri="{FF2B5EF4-FFF2-40B4-BE49-F238E27FC236}">
                            <a16:creationId xmlns:a16="http://schemas.microsoft.com/office/drawing/2014/main" id="{B1F4C6E5-81B2-4F42-903A-80DE61AF7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" y="4460984"/>
                        <a:ext cx="2600325" cy="31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">
            <a:extLst>
              <a:ext uri="{FF2B5EF4-FFF2-40B4-BE49-F238E27FC236}">
                <a16:creationId xmlns:a16="http://schemas.microsoft.com/office/drawing/2014/main" id="{ACBDC270-1006-4DC9-8FB9-8AD15A1BA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31043"/>
              </p:ext>
            </p:extLst>
          </p:nvPr>
        </p:nvGraphicFramePr>
        <p:xfrm>
          <a:off x="391121" y="3998028"/>
          <a:ext cx="2628900" cy="3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Equation" r:id="rId32" imgW="3504960" imgH="419040" progId="Equation.3">
                  <p:embed/>
                </p:oleObj>
              </mc:Choice>
              <mc:Fallback>
                <p:oleObj name="Equation" r:id="rId32" imgW="3504960" imgH="419040" progId="Equation.3">
                  <p:embed/>
                  <p:pic>
                    <p:nvPicPr>
                      <p:cNvPr id="436229" name="Object 5">
                        <a:extLst>
                          <a:ext uri="{FF2B5EF4-FFF2-40B4-BE49-F238E27FC236}">
                            <a16:creationId xmlns:a16="http://schemas.microsoft.com/office/drawing/2014/main" id="{937E93A8-8719-46A0-9E7B-B77C2EFF2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21" y="3998028"/>
                        <a:ext cx="2628900" cy="31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2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8E7DD-9A54-4B58-AB6F-CD8D27086E0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549275"/>
            <a:ext cx="8540750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这是因为无约束问题的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一定满足条件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(1.3.4)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但满足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(1.3.4)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的点不一定是无约束问题的局部最优解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单变量函数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就提供了这样的一个例子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*=0,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有▽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*)=0,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*=0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却不是其最优解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这种情况同样适用于约束最优化问题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即约束最优化问题的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最优解在约束规范条件满足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时必定是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但满足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条件的可行点未必是最优解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对于凸规划问题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条件却是最优解的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0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7D78F-B550-4C11-AC93-224EE292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最优化方法概述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26C8B-3491-4A0E-96D4-0628F6550DC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1690689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以下述简单的无约束最优化问题为例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根据最优性的一阶必要条件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最优解必定是方程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的解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D2CB1D-1CC5-48FC-826D-3163BE3A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111CD7D-4026-440A-AC12-2545B29E3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3783"/>
              </p:ext>
            </p:extLst>
          </p:nvPr>
        </p:nvGraphicFramePr>
        <p:xfrm>
          <a:off x="2411413" y="2535239"/>
          <a:ext cx="3384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827396" name="Object 4">
                        <a:extLst>
                          <a:ext uri="{FF2B5EF4-FFF2-40B4-BE49-F238E27FC236}">
                            <a16:creationId xmlns:a16="http://schemas.microsoft.com/office/drawing/2014/main" id="{8E01F9E7-C242-48D4-8EF4-E2D2A6028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35239"/>
                        <a:ext cx="3384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BAEA6803-909E-4B21-B3A7-EEB90E37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5BCB36D-146D-4D81-A380-C6B268765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57034"/>
              </p:ext>
            </p:extLst>
          </p:nvPr>
        </p:nvGraphicFramePr>
        <p:xfrm>
          <a:off x="2484438" y="4329114"/>
          <a:ext cx="3311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827398" name="Object 6">
                        <a:extLst>
                          <a:ext uri="{FF2B5EF4-FFF2-40B4-BE49-F238E27FC236}">
                            <a16:creationId xmlns:a16="http://schemas.microsoft.com/office/drawing/2014/main" id="{0FA6611C-18D2-4626-92E2-F23CDC327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29114"/>
                        <a:ext cx="33115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4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D4922E7-D206-4AEA-8E72-3A00270B94E0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71FED4-A03C-4FE2-A8FF-9600CE62E52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0F0128-03B7-413D-BBCF-BDD85AB5873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375103"/>
            <a:ext cx="8540750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 x)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的连续性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x→-∞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f(x)→-∞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x→∞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f(x)→∞,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上述方程的解存在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但我们却无法得出解的任何解析表达式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因此求最优化问题的解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一般用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迭代的方法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其基本思想为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给定最优解的一个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初始估计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记为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方法产生一个逐步改善的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无限的迭代序列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{x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{x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是有限点列时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它的最后一个点是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x( k) }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是无限点列时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其任意一个聚点是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Kuhn-Tucker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并在对最优解的估计满足指定的精度要求时停止迭代</a:t>
            </a:r>
          </a:p>
        </p:txBody>
      </p:sp>
    </p:spTree>
    <p:extLst>
      <p:ext uri="{BB962C8B-B14F-4D97-AF65-F5344CB8AC3E}">
        <p14:creationId xmlns:p14="http://schemas.microsoft.com/office/powerpoint/2010/main" val="30029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6D85F-2603-46DA-83E3-F310185F045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07963" y="620713"/>
            <a:ext cx="854075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根据最优性的一阶必要条件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最优解一定是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点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因此理论上由迭代法所确定的解一般是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再由方法的其他一些特性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如下降性可以确保所得的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Kuhn-Tucker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点是所论问题的最优解或最优解的近似</a:t>
            </a:r>
          </a:p>
        </p:txBody>
      </p:sp>
    </p:spTree>
    <p:extLst>
      <p:ext uri="{BB962C8B-B14F-4D97-AF65-F5344CB8AC3E}">
        <p14:creationId xmlns:p14="http://schemas.microsoft.com/office/powerpoint/2010/main" val="24835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7D78F-B550-4C11-AC93-224EE292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基本的迭代格式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64411-AED1-44BC-A2E5-C60B5D42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最优化方法的基本迭代格式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给定最优解的一个初始估计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0;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满足对最优解估计的终止条件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停止迭代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确定一个改善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的修正量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得到最优解的一个更好的估计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 k+1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后转步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4783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B224F-B967-48B5-BEEF-B63EEAF7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9081"/>
            <a:ext cx="7886700" cy="5729061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迭代法涉及的问题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457200"/>
            <a:r>
              <a:rPr lang="zh-CN" altLang="en-US" dirty="0">
                <a:solidFill>
                  <a:srgbClr val="000000"/>
                </a:solidFill>
              </a:rPr>
              <a:t>基本格式中涉及初始点的选取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</a:p>
          <a:p>
            <a:pPr marL="685800" indent="-457200"/>
            <a:r>
              <a:rPr lang="zh-CN" altLang="en-US" dirty="0">
                <a:solidFill>
                  <a:srgbClr val="000000"/>
                </a:solidFill>
              </a:rPr>
              <a:t>迭代点好坏的判定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</a:p>
          <a:p>
            <a:pPr marL="685800" indent="-457200"/>
            <a:r>
              <a:rPr lang="zh-CN" altLang="en-US" dirty="0">
                <a:solidFill>
                  <a:srgbClr val="000000"/>
                </a:solidFill>
              </a:rPr>
              <a:t>迭代的终止条件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</a:p>
          <a:p>
            <a:pPr marL="685800" indent="-457200"/>
            <a:r>
              <a:rPr lang="zh-CN" altLang="en-US" dirty="0">
                <a:solidFill>
                  <a:srgbClr val="000000"/>
                </a:solidFill>
              </a:rPr>
              <a:t>以及最重要也是最关键的修正量</a:t>
            </a:r>
            <a:r>
              <a:rPr lang="en-US" altLang="zh-CN" dirty="0">
                <a:solidFill>
                  <a:srgbClr val="000000"/>
                </a:solidFill>
              </a:rPr>
              <a:t>δ</a:t>
            </a:r>
            <a:r>
              <a:rPr lang="en-US" altLang="zh-CN" baseline="30000" dirty="0">
                <a:solidFill>
                  <a:srgbClr val="000000"/>
                </a:solidFill>
              </a:rPr>
              <a:t>(k)</a:t>
            </a:r>
            <a:r>
              <a:rPr lang="zh-CN" altLang="en-US" dirty="0">
                <a:solidFill>
                  <a:srgbClr val="000000"/>
                </a:solidFill>
              </a:rPr>
              <a:t>的确定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01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2103-ED74-4EA8-84CF-8777DD4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初始点的选取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B224F-B967-48B5-BEEF-B63EEAF7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初始点的选取依赖于方法的收敛性能</a:t>
            </a: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一个算法称为收敛的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如果算法产生的序列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是问题的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Kuhn-Tucker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B45DF17-BB26-43FF-B3F9-06BC0C4E3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93189"/>
              </p:ext>
            </p:extLst>
          </p:nvPr>
        </p:nvGraphicFramePr>
        <p:xfrm>
          <a:off x="3214613" y="3816124"/>
          <a:ext cx="2714773" cy="77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4" imgW="2156242" imgH="617469" progId="Equation.DSMT4">
                  <p:embed/>
                </p:oleObj>
              </mc:Choice>
              <mc:Fallback>
                <p:oleObj name="Equation" r:id="rId4" imgW="2156242" imgH="6174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4613" y="3816124"/>
                        <a:ext cx="2714773" cy="77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728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B224F-B967-48B5-BEEF-B63EEAF7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5643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全局收敛和局部收敛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一个算法如果对于任意给定的初始点都能够收敛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就说这个方法</a:t>
            </a:r>
            <a:r>
              <a:rPr lang="zh-CN" altLang="en-US" dirty="0">
                <a:solidFill>
                  <a:srgbClr val="FF0000"/>
                </a:solidFill>
              </a:rPr>
              <a:t>全局收敛</a:t>
            </a:r>
            <a:r>
              <a:rPr lang="zh-CN" altLang="en-US" dirty="0">
                <a:solidFill>
                  <a:srgbClr val="000000"/>
                </a:solidFill>
              </a:rPr>
              <a:t>或</a:t>
            </a:r>
            <a:r>
              <a:rPr lang="zh-CN" altLang="en-US" dirty="0">
                <a:solidFill>
                  <a:srgbClr val="FF0000"/>
                </a:solidFill>
              </a:rPr>
              <a:t>整体收敛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有些算法只有当初始点接近或充分接近最优解时才有收敛性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称这样的算法为</a:t>
            </a:r>
            <a:r>
              <a:rPr lang="zh-CN" altLang="en-US" dirty="0">
                <a:solidFill>
                  <a:srgbClr val="FF0000"/>
                </a:solidFill>
              </a:rPr>
              <a:t>局部收敛的方法</a:t>
            </a: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因此对于全局收敛的算法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初始点的选取可以</a:t>
            </a:r>
            <a:r>
              <a:rPr lang="zh-CN" altLang="en-US" dirty="0">
                <a:solidFill>
                  <a:srgbClr val="FF0000"/>
                </a:solidFill>
              </a:rPr>
              <a:t>没有任何的限制</a:t>
            </a: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对于局部收敛的算法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则要求初始点应</a:t>
            </a:r>
            <a:r>
              <a:rPr lang="zh-CN" altLang="en-US" dirty="0">
                <a:solidFill>
                  <a:srgbClr val="FF0000"/>
                </a:solidFill>
              </a:rPr>
              <a:t>尽可能接近最优解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然而由于最优解是未知的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选取一个好的初始点也是一个困难的问题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对于大量实际的最优化问题一般可以从以前的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实践经验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确定合适的最优解的初始估计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431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2103-ED74-4EA8-84CF-8777DD4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B224F-B967-48B5-BEEF-B63EEAF7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在最优化方法中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一般要选用一个评价函数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(Merit Function)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来评价一个迭代点的好坏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对于无约束最优化问题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由于没有约束条件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通常就用目标函数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作为评价函数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以无约束极小化问题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f(x)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 + 1 )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)&lt;f (x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就说点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(k+ 1)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要好于点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即要求产生的迭代序列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使评价函数值单调下降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42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C171-A8E0-4E1D-9558-204A58B6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迭代的终止条件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488EE-BC7D-4199-93C7-6EDC28B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迭代的终止条件在不同的最优化方法中也是不同的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根据最优性的一阶必要条件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以及算法的设计思想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Kuhn-Tucker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是最合适的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迭代终止条件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以无约束最优化问题为例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(1.4.1)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来终止迭代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ε&gt;0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是给定的精度要求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(1.4.1)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一般适用于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收敛速度比较慢的算法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84D798-8C90-471F-A0D0-5D023DCCD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6213"/>
              </p:ext>
            </p:extLst>
          </p:nvPr>
        </p:nvGraphicFramePr>
        <p:xfrm>
          <a:off x="3600450" y="4426631"/>
          <a:ext cx="19431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1943256" imgH="605998" progId="Equation.DSMT4">
                  <p:embed/>
                </p:oleObj>
              </mc:Choice>
              <mc:Fallback>
                <p:oleObj name="Equation" r:id="rId3" imgW="1943256" imgH="6059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50" y="4426631"/>
                        <a:ext cx="194310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9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1A0D-7B1C-43D6-A9BE-F32A88BE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6DE61-E560-4AB5-B986-BC90D9FF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能满足以上八条规律的加法及数乘运算</a:t>
            </a:r>
            <a:r>
              <a:rPr lang="en-US" altLang="zh-CN" dirty="0"/>
              <a:t>,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线性运算</a:t>
            </a:r>
            <a:r>
              <a:rPr lang="zh-CN" altLang="en-US" dirty="0"/>
              <a:t>．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一个集合</a:t>
            </a:r>
            <a:r>
              <a:rPr lang="en-US" altLang="zh-CN" dirty="0"/>
              <a:t>, </a:t>
            </a:r>
            <a:r>
              <a:rPr lang="zh-CN" altLang="en-US" dirty="0"/>
              <a:t>对于定义的加法和数乘运算不封闭</a:t>
            </a:r>
            <a:r>
              <a:rPr lang="en-US" altLang="zh-CN" dirty="0"/>
              <a:t>, </a:t>
            </a:r>
            <a:r>
              <a:rPr lang="zh-CN" altLang="en-US" dirty="0"/>
              <a:t>或者运算不满足以上八条规律中的任一条</a:t>
            </a:r>
            <a:r>
              <a:rPr lang="en-US" altLang="zh-CN" dirty="0"/>
              <a:t>, </a:t>
            </a:r>
            <a:r>
              <a:rPr lang="zh-CN" altLang="en-US" dirty="0"/>
              <a:t>则此集合就不能构成线性空间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30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D8C0-8E6E-4D4A-97A8-3648D555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5E48A-033E-479A-88E9-26725EE9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收敛速度是迭代方法的又一重要性质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对于一个不可能在有限步内找到最优解的最优化方法</a:t>
            </a:r>
            <a:r>
              <a:rPr lang="en-US" altLang="zh-CN" dirty="0"/>
              <a:t>, </a:t>
            </a:r>
            <a:r>
              <a:rPr lang="zh-CN" altLang="en-US" dirty="0"/>
              <a:t>我们不仅要求它收敛</a:t>
            </a:r>
            <a:r>
              <a:rPr lang="en-US" altLang="zh-CN" dirty="0"/>
              <a:t>, </a:t>
            </a:r>
            <a:r>
              <a:rPr lang="zh-CN" altLang="en-US" dirty="0"/>
              <a:t>还要求它有较快的收敛速度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228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E3FD0-7167-4E27-94D2-C70A2012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7457"/>
            <a:ext cx="7886700" cy="58395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设向量序列                 收敛于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定义误差序列</a:t>
            </a: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如果存在常数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使成立</a:t>
            </a: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就说序列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为因子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阶收敛于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r=1, C=0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超线性收敛于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超线性收敛是一种比线性收敛快的收敛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时的收敛为二次收敛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二次收敛是一种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更快的收敛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EA2FAB2-3826-4B3A-8F39-F3B8C86D1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52633"/>
              </p:ext>
            </p:extLst>
          </p:nvPr>
        </p:nvGraphicFramePr>
        <p:xfrm>
          <a:off x="2640013" y="337457"/>
          <a:ext cx="1654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1653633" imgH="510734" progId="Equation.DSMT4">
                  <p:embed/>
                </p:oleObj>
              </mc:Choice>
              <mc:Fallback>
                <p:oleObj name="Equation" r:id="rId3" imgW="1653633" imgH="5107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337457"/>
                        <a:ext cx="16541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BFAE6E-73CB-45D2-BAA7-FE4C5571F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2348"/>
              </p:ext>
            </p:extLst>
          </p:nvPr>
        </p:nvGraphicFramePr>
        <p:xfrm>
          <a:off x="3179763" y="922792"/>
          <a:ext cx="2228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5" imgW="2228897" imgH="624951" progId="Equation.DSMT4">
                  <p:embed/>
                </p:oleObj>
              </mc:Choice>
              <mc:Fallback>
                <p:oleObj name="Equation" r:id="rId5" imgW="2228897" imgH="6249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9763" y="922792"/>
                        <a:ext cx="22288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0A4DAD-7EE1-427C-BE4F-03F8378ED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81614"/>
              </p:ext>
            </p:extLst>
          </p:nvPr>
        </p:nvGraphicFramePr>
        <p:xfrm>
          <a:off x="3638550" y="2186666"/>
          <a:ext cx="18669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7" imgW="1867118" imgH="975582" progId="Equation.DSMT4">
                  <p:embed/>
                </p:oleObj>
              </mc:Choice>
              <mc:Fallback>
                <p:oleObj name="Equation" r:id="rId7" imgW="1867118" imgH="9755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8550" y="2186666"/>
                        <a:ext cx="1866900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7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1A0D-7B1C-43D6-A9BE-F32A88BE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2505587-6185-43AD-B950-4E444D5A7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98364"/>
              </p:ext>
            </p:extLst>
          </p:nvPr>
        </p:nvGraphicFramePr>
        <p:xfrm>
          <a:off x="552450" y="1759348"/>
          <a:ext cx="4602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4152900" imgH="393700" progId="Equation.DSMT4">
                  <p:embed/>
                </p:oleObj>
              </mc:Choice>
              <mc:Fallback>
                <p:oleObj name="Equation" r:id="rId3" imgW="4152900" imgH="393700" progId="Equation.DSMT4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B1C98011-D055-4FE0-8ABA-274A07439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759348"/>
                        <a:ext cx="46021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035B4B2-3F36-4D82-AA42-F7F571908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95106"/>
              </p:ext>
            </p:extLst>
          </p:nvPr>
        </p:nvGraphicFramePr>
        <p:xfrm>
          <a:off x="552450" y="2555280"/>
          <a:ext cx="753903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6832600" imgH="1320800" progId="Equation.DSMT4">
                  <p:embed/>
                </p:oleObj>
              </mc:Choice>
              <mc:Fallback>
                <p:oleObj name="Equation" r:id="rId5" imgW="6832600" imgH="1320800" progId="Equation.DSMT4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84AA5756-C409-4FA6-AF44-5428F26FE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555280"/>
                        <a:ext cx="7539038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067E5F66-AB1F-4A30-B5E9-F6CA7B7DE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67982"/>
              </p:ext>
            </p:extLst>
          </p:nvPr>
        </p:nvGraphicFramePr>
        <p:xfrm>
          <a:off x="552450" y="4364037"/>
          <a:ext cx="7165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6299200" imgH="838200" progId="Equation.DSMT4">
                  <p:embed/>
                </p:oleObj>
              </mc:Choice>
              <mc:Fallback>
                <p:oleObj name="Equation" r:id="rId7" imgW="6299200" imgH="838200" progId="Equation.DSMT4">
                  <p:embed/>
                  <p:pic>
                    <p:nvPicPr>
                      <p:cNvPr id="3076" name="Object 8">
                        <a:extLst>
                          <a:ext uri="{FF2B5EF4-FFF2-40B4-BE49-F238E27FC236}">
                            <a16:creationId xmlns:a16="http://schemas.microsoft.com/office/drawing/2014/main" id="{8050A856-4289-4735-B229-7C16F2D06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364037"/>
                        <a:ext cx="7165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4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A120-9C06-4410-927B-E8D64B8B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范数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EB0628C-A648-4F04-BA9E-8A79DAF64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38632"/>
              </p:ext>
            </p:extLst>
          </p:nvPr>
        </p:nvGraphicFramePr>
        <p:xfrm>
          <a:off x="628650" y="1690689"/>
          <a:ext cx="76327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7632360" imgH="3390840" progId="Equation.DSMT4">
                  <p:embed/>
                </p:oleObj>
              </mc:Choice>
              <mc:Fallback>
                <p:oleObj name="Equation" r:id="rId3" imgW="7632360" imgH="3390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27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05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52EBF9E-0991-4381-B8C9-988BEADAA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404547"/>
              </p:ext>
            </p:extLst>
          </p:nvPr>
        </p:nvGraphicFramePr>
        <p:xfrm>
          <a:off x="711200" y="642938"/>
          <a:ext cx="7335837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5486400" imgH="4292280" progId="Equation.DSMT4">
                  <p:embed/>
                </p:oleObj>
              </mc:Choice>
              <mc:Fallback>
                <p:oleObj name="Equation" r:id="rId3" imgW="5486400" imgH="4292280" progId="Equation.DSMT4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8D84EA81-327B-49C2-AA65-F647F37CC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642938"/>
                        <a:ext cx="7335837" cy="574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8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8">
            <a:extLst>
              <a:ext uri="{FF2B5EF4-FFF2-40B4-BE49-F238E27FC236}">
                <a16:creationId xmlns:a16="http://schemas.microsoft.com/office/drawing/2014/main" id="{4F0DC72C-7851-4B52-A612-4890F3A6F5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2450" y="1008056"/>
            <a:ext cx="7575550" cy="1123950"/>
            <a:chOff x="338" y="481"/>
            <a:chExt cx="4772" cy="708"/>
          </a:xfrm>
        </p:grpSpPr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7B3B9C33-F25B-439F-AE82-61502AE4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918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．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78F9ECA6-8E97-452F-82BA-7FFB4F56E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918"/>
              <a:ext cx="6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引射线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2B2AC24A-B399-4897-A059-53A61B5E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909"/>
              <a:ext cx="15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内有定义，自点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B21F0904-C782-4E55-A094-C7208F44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909"/>
              <a:ext cx="11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的某一邻域</a:t>
              </a: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03B51-B1CD-4B7B-B41A-E98A3A58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509"/>
              <a:ext cx="45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3C5CA61-03CD-404D-94C3-91E3CE11B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490"/>
              <a:ext cx="1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定义：设函数</a:t>
              </a: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DC221A9A-C009-4D89-827F-97D40977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911"/>
              <a:ext cx="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983D794C-2226-4D11-8721-E4DC63C8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916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B46D56AA-BDC1-43BB-AA8E-5E0B0695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913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51B8FA58-06C7-4014-BA5B-8DB89EEA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903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74AB1C75-8939-4FF8-9F4F-FC3420C4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81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DCAE1911-348B-4F00-924F-F2932828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481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8C5338E4-714B-4B99-B538-CBCFBC74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496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29151077-9B56-4ADB-94B8-59C7390A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481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2A96D950-BB5C-4B22-9F9B-CCB8E13B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495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79CE4CBD-4362-4F66-9FBA-A1898F48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484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484D0A0E-FDEB-4F7D-B473-DABFECA9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481"/>
              <a:ext cx="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8EC97630-E932-42E7-8206-13E77CE2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900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CF008425-6A03-4D65-B5CC-A5374F15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897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5CF2759B-DB8C-47A3-B46D-ED5948DE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48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DD34790E-F8E7-411E-8837-CE711F7D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" y="481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C4CDB571-0D8C-49C2-B89E-55FD5E5A4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48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C7A69F5-1218-4BED-A83C-FACDDDCC5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48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F1F6A392-798E-401F-B495-AFE9D899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8" y="481"/>
              <a:ext cx="1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9E34AD32-6325-47A3-8B6B-A72505C0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490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B4A1CA7-ADE6-41DD-963F-83074A01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509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A0071B2-4B3F-44DE-A70D-C74E57D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6355"/>
            <a:ext cx="78867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方向导数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C7F93B-C5A5-4365-B770-6A13E376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5241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BA7F77-B9BC-4DB6-8C1F-2108170D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90941"/>
            <a:ext cx="3276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1FCB972-F43C-48C1-8E9B-7502CB62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65629"/>
            <a:ext cx="62928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8">
            <a:extLst>
              <a:ext uri="{FF2B5EF4-FFF2-40B4-BE49-F238E27FC236}">
                <a16:creationId xmlns:a16="http://schemas.microsoft.com/office/drawing/2014/main" id="{2EFB4126-AAA1-49E5-A5FE-8160738E1657}"/>
              </a:ext>
            </a:extLst>
          </p:cNvPr>
          <p:cNvGrpSpPr>
            <a:grpSpLocks/>
          </p:cNvGrpSpPr>
          <p:nvPr/>
        </p:nvGrpSpPr>
        <p:grpSpPr bwMode="auto">
          <a:xfrm>
            <a:off x="525462" y="4948241"/>
            <a:ext cx="4911725" cy="523875"/>
            <a:chOff x="240" y="2668"/>
            <a:chExt cx="3094" cy="330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97A0E830-44FB-4341-ACEE-A2F40DFE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68"/>
              <a:ext cx="30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当    沿着   趋于   时，</a:t>
              </a:r>
            </a:p>
          </p:txBody>
        </p: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87ABAF2-9999-423A-AE3B-1D0E7069B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" y="2744"/>
              <a:ext cx="29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412A18DB-BA9E-419C-9916-C7FE6F694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764"/>
              <a:ext cx="22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E0C584BB-BCF4-4B01-8AA5-20AAF6DA9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" y="2764"/>
              <a:ext cx="1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13">
            <a:extLst>
              <a:ext uri="{FF2B5EF4-FFF2-40B4-BE49-F238E27FC236}">
                <a16:creationId xmlns:a16="http://schemas.microsoft.com/office/drawing/2014/main" id="{8183C52A-18A2-471B-8B80-E97AF089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9" y="5641939"/>
            <a:ext cx="588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15">
            <a:extLst>
              <a:ext uri="{FF2B5EF4-FFF2-40B4-BE49-F238E27FC236}">
                <a16:creationId xmlns:a16="http://schemas.microsoft.com/office/drawing/2014/main" id="{458C50C8-90A4-4E21-9CA4-360128E0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4957766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Group 47">
            <a:extLst>
              <a:ext uri="{FF2B5EF4-FFF2-40B4-BE49-F238E27FC236}">
                <a16:creationId xmlns:a16="http://schemas.microsoft.com/office/drawing/2014/main" id="{73C12025-97BF-4FEF-A0A4-7999F4FDC9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168" y="3025819"/>
            <a:ext cx="7993063" cy="598487"/>
            <a:chOff x="296" y="1576"/>
            <a:chExt cx="5035" cy="377"/>
          </a:xfrm>
        </p:grpSpPr>
        <p:sp>
          <p:nvSpPr>
            <p:cNvPr id="43" name="AutoShape 46">
              <a:extLst>
                <a:ext uri="{FF2B5EF4-FFF2-40B4-BE49-F238E27FC236}">
                  <a16:creationId xmlns:a16="http://schemas.microsoft.com/office/drawing/2014/main" id="{4074FF92-F991-4125-991F-8D37BED6546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6" y="1639"/>
              <a:ext cx="493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A3E15F19-4ABA-4214-A9C4-11F06254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622"/>
              <a:ext cx="1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id="{1103BD32-A21E-451B-B595-239AFA24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1622"/>
              <a:ext cx="1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C4541685-7D4F-4442-BF56-D8234E05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1622"/>
              <a:ext cx="1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51">
              <a:extLst>
                <a:ext uri="{FF2B5EF4-FFF2-40B4-BE49-F238E27FC236}">
                  <a16:creationId xmlns:a16="http://schemas.microsoft.com/office/drawing/2014/main" id="{4579F5A5-F016-4E36-92A6-00307293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622"/>
              <a:ext cx="16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049963B1-EEE5-4F87-BC93-F1E6F10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622"/>
              <a:ext cx="1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0AB94B0D-94A8-41FD-8CCB-15BC38BF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622"/>
              <a:ext cx="2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D39110C4-09D4-4E67-A62F-F857C1E1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622"/>
              <a:ext cx="28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55">
              <a:extLst>
                <a:ext uri="{FF2B5EF4-FFF2-40B4-BE49-F238E27FC236}">
                  <a16:creationId xmlns:a16="http://schemas.microsoft.com/office/drawing/2014/main" id="{EC5A5313-56BB-41D6-BC09-0171E45B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22"/>
              <a:ext cx="25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F0AFA30-2B04-45B1-8C7F-DE5028171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1640"/>
              <a:ext cx="15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7">
              <a:extLst>
                <a:ext uri="{FF2B5EF4-FFF2-40B4-BE49-F238E27FC236}">
                  <a16:creationId xmlns:a16="http://schemas.microsoft.com/office/drawing/2014/main" id="{D711C74C-FFD7-422C-AB86-320F603F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622"/>
              <a:ext cx="2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8">
              <a:extLst>
                <a:ext uri="{FF2B5EF4-FFF2-40B4-BE49-F238E27FC236}">
                  <a16:creationId xmlns:a16="http://schemas.microsoft.com/office/drawing/2014/main" id="{48B8960E-4D2F-4BA8-A633-A55FA4470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622"/>
              <a:ext cx="2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A9B197DB-BC2A-46E1-904E-D7184BD35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1622"/>
              <a:ext cx="2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21E492B1-1842-4C67-A392-1C8D8CCB0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1622"/>
              <a:ext cx="2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61">
              <a:extLst>
                <a:ext uri="{FF2B5EF4-FFF2-40B4-BE49-F238E27FC236}">
                  <a16:creationId xmlns:a16="http://schemas.microsoft.com/office/drawing/2014/main" id="{5F71DDED-5563-4222-BE6E-2F66A6C69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622"/>
              <a:ext cx="25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6014356B-2475-4DA0-B721-35128507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1594"/>
              <a:ext cx="3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Î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3641E76A-6D6D-4C84-8130-AF3C6E6E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576"/>
              <a:ext cx="2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¢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9DE2A74-A9DE-4851-9000-5F0B7183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594"/>
              <a:ext cx="28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id="{139B65DC-5CB5-4A3B-8B2B-F6ADC25A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594"/>
              <a:ext cx="28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F064B922-AD38-4C1B-A6AE-9DE9FEBE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76"/>
              <a:ext cx="2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¢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F572C50E-64BF-4F9A-ADB0-E8A8DEA6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630"/>
              <a:ext cx="150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上的另一点且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Rectangle 68">
              <a:extLst>
                <a:ext uri="{FF2B5EF4-FFF2-40B4-BE49-F238E27FC236}">
                  <a16:creationId xmlns:a16="http://schemas.microsoft.com/office/drawing/2014/main" id="{C2BCE6F1-9245-497A-BDA0-EA6EC237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1630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Rectangle 69">
              <a:extLst>
                <a:ext uri="{FF2B5EF4-FFF2-40B4-BE49-F238E27FC236}">
                  <a16:creationId xmlns:a16="http://schemas.microsoft.com/office/drawing/2014/main" id="{098AFA81-2882-45E2-9BE4-C1220984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594"/>
              <a:ext cx="30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D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70">
              <a:extLst>
                <a:ext uri="{FF2B5EF4-FFF2-40B4-BE49-F238E27FC236}">
                  <a16:creationId xmlns:a16="http://schemas.microsoft.com/office/drawing/2014/main" id="{0A365361-3B46-4A23-9D5E-2ADD0A87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594"/>
              <a:ext cx="30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1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D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74710F42-4BD2-421F-B6C8-30C472E841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500" y="2362194"/>
            <a:ext cx="6316663" cy="520699"/>
            <a:chOff x="1488" y="1314"/>
            <a:chExt cx="3979" cy="328"/>
          </a:xfrm>
        </p:grpSpPr>
        <p:sp>
          <p:nvSpPr>
            <p:cNvPr id="68" name="AutoShape 72">
              <a:extLst>
                <a:ext uri="{FF2B5EF4-FFF2-40B4-BE49-F238E27FC236}">
                  <a16:creationId xmlns:a16="http://schemas.microsoft.com/office/drawing/2014/main" id="{9D30D11F-E8B5-47A2-B392-A044A03CC4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88" y="1341"/>
              <a:ext cx="39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74">
              <a:extLst>
                <a:ext uri="{FF2B5EF4-FFF2-40B4-BE49-F238E27FC236}">
                  <a16:creationId xmlns:a16="http://schemas.microsoft.com/office/drawing/2014/main" id="{2E91485E-675F-4C48-AD6F-9E644F4A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" y="1314"/>
              <a:ext cx="6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6">
              <a:extLst>
                <a:ext uri="{FF2B5EF4-FFF2-40B4-BE49-F238E27FC236}">
                  <a16:creationId xmlns:a16="http://schemas.microsoft.com/office/drawing/2014/main" id="{5541A55F-E54C-4820-AE61-8239660B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322"/>
              <a:ext cx="107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的转角为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7">
              <a:extLst>
                <a:ext uri="{FF2B5EF4-FFF2-40B4-BE49-F238E27FC236}">
                  <a16:creationId xmlns:a16="http://schemas.microsoft.com/office/drawing/2014/main" id="{C9C1BC4D-4F72-46AA-BA5A-021FD17D7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322"/>
              <a:ext cx="160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轴正向到射线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8">
              <a:extLst>
                <a:ext uri="{FF2B5EF4-FFF2-40B4-BE49-F238E27FC236}">
                  <a16:creationId xmlns:a16="http://schemas.microsoft.com/office/drawing/2014/main" id="{FE9A2E64-D3BB-4B0E-8904-C35C1D7E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1322"/>
              <a:ext cx="26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5C4C01BC-F4D6-430C-B4B3-1EBCFD9F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314"/>
              <a:ext cx="7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zh-CN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80">
              <a:extLst>
                <a:ext uri="{FF2B5EF4-FFF2-40B4-BE49-F238E27FC236}">
                  <a16:creationId xmlns:a16="http://schemas.microsoft.com/office/drawing/2014/main" id="{577C1C9D-262B-44D5-B764-AA9EAF81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14"/>
              <a:ext cx="13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algn="ctr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3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4069804-0229-4F93-B677-86A58DAA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819" y="2324115"/>
            <a:ext cx="528638" cy="60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3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  <a:ea typeface="隶书" panose="02010509060101010101" pitchFamily="49" charset="-122"/>
              </a:rPr>
              <a:t>j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8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2857</Words>
  <Application>Microsoft Office PowerPoint</Application>
  <PresentationFormat>全屏显示(4:3)</PresentationFormat>
  <Paragraphs>524</Paragraphs>
  <Slides>51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等线</vt:lpstr>
      <vt:lpstr>等线 Light</vt:lpstr>
      <vt:lpstr>黑体</vt:lpstr>
      <vt:lpstr>隶书</vt:lpstr>
      <vt:lpstr>宋体</vt:lpstr>
      <vt:lpstr>微软雅黑</vt:lpstr>
      <vt:lpstr>Arial</vt:lpstr>
      <vt:lpstr>Calibri</vt:lpstr>
      <vt:lpstr>Calibri Light</vt:lpstr>
      <vt:lpstr>MT Extra</vt:lpstr>
      <vt:lpstr>Symbol</vt:lpstr>
      <vt:lpstr>Times New Roman</vt:lpstr>
      <vt:lpstr>Verdana</vt:lpstr>
      <vt:lpstr>Wingdings</vt:lpstr>
      <vt:lpstr>Office 主题​​</vt:lpstr>
      <vt:lpstr>公式</vt:lpstr>
      <vt:lpstr>Equation</vt:lpstr>
      <vt:lpstr>MathType 7.0 Equation</vt:lpstr>
      <vt:lpstr>预备知识</vt:lpstr>
      <vt:lpstr>1  线性空间</vt:lpstr>
      <vt:lpstr>PowerPoint 演示文稿</vt:lpstr>
      <vt:lpstr>PowerPoint 演示文稿</vt:lpstr>
      <vt:lpstr>说明</vt:lpstr>
      <vt:lpstr>例子</vt:lpstr>
      <vt:lpstr>2. 范数</vt:lpstr>
      <vt:lpstr>PowerPoint 演示文稿</vt:lpstr>
      <vt:lpstr>3. 方向导数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梯度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多维下的梯度与方向导数</vt:lpstr>
      <vt:lpstr>PowerPoint 演示文稿</vt:lpstr>
      <vt:lpstr>多维函数的展开</vt:lpstr>
      <vt:lpstr>最优性条件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最优化方法概述</vt:lpstr>
      <vt:lpstr>PowerPoint 演示文稿</vt:lpstr>
      <vt:lpstr>PowerPoint 演示文稿</vt:lpstr>
      <vt:lpstr>基本的迭代格式</vt:lpstr>
      <vt:lpstr>PowerPoint 演示文稿</vt:lpstr>
      <vt:lpstr>初始点的选取</vt:lpstr>
      <vt:lpstr>PowerPoint 演示文稿</vt:lpstr>
      <vt:lpstr>评价函数</vt:lpstr>
      <vt:lpstr>迭代的终止条件</vt:lpstr>
      <vt:lpstr>收敛速度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</dc:title>
  <dc:creator>davion knight</dc:creator>
  <cp:lastModifiedBy>davion knight</cp:lastModifiedBy>
  <cp:revision>28</cp:revision>
  <dcterms:created xsi:type="dcterms:W3CDTF">2020-04-21T13:34:43Z</dcterms:created>
  <dcterms:modified xsi:type="dcterms:W3CDTF">2020-04-28T13:35:00Z</dcterms:modified>
</cp:coreProperties>
</file>