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60" r:id="rId3"/>
    <p:sldId id="259" r:id="rId4"/>
    <p:sldId id="264" r:id="rId5"/>
    <p:sldId id="263" r:id="rId6"/>
    <p:sldId id="268" r:id="rId7"/>
    <p:sldId id="267" r:id="rId8"/>
    <p:sldId id="266" r:id="rId9"/>
    <p:sldId id="265" r:id="rId10"/>
    <p:sldId id="273" r:id="rId11"/>
    <p:sldId id="274" r:id="rId12"/>
    <p:sldId id="286" r:id="rId13"/>
    <p:sldId id="287" r:id="rId14"/>
    <p:sldId id="288" r:id="rId15"/>
    <p:sldId id="289" r:id="rId16"/>
    <p:sldId id="279" r:id="rId17"/>
    <p:sldId id="280" r:id="rId18"/>
    <p:sldId id="281" r:id="rId19"/>
    <p:sldId id="282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50" r:id="rId32"/>
    <p:sldId id="351" r:id="rId33"/>
    <p:sldId id="348" r:id="rId34"/>
    <p:sldId id="356" r:id="rId35"/>
    <p:sldId id="271" r:id="rId36"/>
    <p:sldId id="27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55" autoAdjust="0"/>
  </p:normalViewPr>
  <p:slideViewPr>
    <p:cSldViewPr snapToGrid="0">
      <p:cViewPr varScale="1">
        <p:scale>
          <a:sx n="69" d="100"/>
          <a:sy n="69" d="100"/>
        </p:scale>
        <p:origin x="1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6" Type="http://schemas.openxmlformats.org/officeDocument/2006/relationships/image" Target="../media/image74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3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47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72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0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5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4.wmf"/><Relationship Id="rId5" Type="http://schemas.openxmlformats.org/officeDocument/2006/relationships/image" Target="../media/image49.wmf"/><Relationship Id="rId4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99.wmf"/><Relationship Id="rId5" Type="http://schemas.openxmlformats.org/officeDocument/2006/relationships/image" Target="../media/image49.wmf"/><Relationship Id="rId10" Type="http://schemas.openxmlformats.org/officeDocument/2006/relationships/image" Target="../media/image103.wmf"/><Relationship Id="rId4" Type="http://schemas.openxmlformats.org/officeDocument/2006/relationships/image" Target="../media/image95.wmf"/><Relationship Id="rId9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7.wmf"/><Relationship Id="rId7" Type="http://schemas.openxmlformats.org/officeDocument/2006/relationships/image" Target="../media/image72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47.wmf"/><Relationship Id="rId4" Type="http://schemas.openxmlformats.org/officeDocument/2006/relationships/image" Target="../media/image108.wmf"/><Relationship Id="rId9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49.wmf"/><Relationship Id="rId1" Type="http://schemas.openxmlformats.org/officeDocument/2006/relationships/image" Target="../media/image112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4C64-276D-4416-8E95-317E224D25A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4CFB-6DB2-446C-95D5-07DD3B7C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3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α</a:t>
            </a:r>
            <a:r>
              <a:rPr lang="zh-CN" altLang="en-US" dirty="0"/>
              <a:t>是自变量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64CFB-6DB2-446C-95D5-07DD3B7C29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3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2E48E-BB3A-4159-A038-0EC40C31199C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46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2E48E-BB3A-4159-A038-0EC40C31199C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6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EAC661-539D-48A0-AF73-5D8DF6883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6DDD4-B2B7-4191-B4B1-A0FD16B61D9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920028AA-36B7-4643-A9D1-DB1BD72227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5371006D-52D3-4E1F-B83C-11F6EE7D1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DCFC8690-CCD5-4456-A023-8C00935FF17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F94FA75-4912-422D-822E-3545464C2170}" type="slidenum">
              <a:rPr kumimoji="1" lang="en-US" altLang="zh-CN" sz="1200">
                <a:latin typeface="Times New Roman" panose="02020603050405020304" pitchFamily="18" charset="0"/>
              </a:rPr>
              <a:pPr algn="r"/>
              <a:t>30</a:t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9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1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9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51C3C-4498-4257-9C3A-D20E276A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97EB2-4D56-44E1-A9B2-B5E81E8DF62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742B0-F1BD-4914-A752-1927C6045FD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B65A76-AAEC-47C1-8D12-F3B243845B3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D70EEA1-52ED-442C-BD9A-AADABCB4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87F1F6-0534-4A17-8A12-DFEF6143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1CFE6A-CED4-4AA9-BF06-E0E3792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E48D503-2F14-47A0-87B4-72581A7630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59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25000"/>
              </a:lnSpc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25000"/>
              </a:lnSpc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25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25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4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2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8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8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20000"/>
                <a:lumOff val="80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CDAE-D5C2-40B4-9E82-C1CD508B9F8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C42A-3A56-4261-BC26-3FC2A6FDB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0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9" Type="http://schemas.openxmlformats.org/officeDocument/2006/relationships/image" Target="../media/image36.wmf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37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1.wmf"/><Relationship Id="rId36" Type="http://schemas.openxmlformats.org/officeDocument/2006/relationships/oleObject" Target="../embeddings/oleObject3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35.bin"/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8.bin"/><Relationship Id="rId26" Type="http://schemas.openxmlformats.org/officeDocument/2006/relationships/image" Target="../media/image75.jpeg"/><Relationship Id="rId39" Type="http://schemas.openxmlformats.org/officeDocument/2006/relationships/oleObject" Target="../embeddings/oleObject79.bin"/><Relationship Id="rId21" Type="http://schemas.openxmlformats.org/officeDocument/2006/relationships/image" Target="../media/image68.wmf"/><Relationship Id="rId34" Type="http://schemas.openxmlformats.org/officeDocument/2006/relationships/oleObject" Target="../embeddings/oleObject76.bin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71.bin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78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image" Target="../media/image71.wmf"/><Relationship Id="rId36" Type="http://schemas.openxmlformats.org/officeDocument/2006/relationships/oleObject" Target="../embeddings/oleObject77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67.wmf"/><Relationship Id="rId31" Type="http://schemas.openxmlformats.org/officeDocument/2006/relationships/oleObject" Target="../embeddings/oleObject7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2.wmf"/><Relationship Id="rId35" Type="http://schemas.openxmlformats.org/officeDocument/2006/relationships/image" Target="../media/image73.wmf"/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" Type="http://schemas.openxmlformats.org/officeDocument/2006/relationships/oleObject" Target="../embeddings/oleObject80.bin"/><Relationship Id="rId21" Type="http://schemas.openxmlformats.org/officeDocument/2006/relationships/image" Target="../media/image82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8.wmf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29" Type="http://schemas.openxmlformats.org/officeDocument/2006/relationships/image" Target="../media/image8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4.bin"/><Relationship Id="rId24" Type="http://schemas.openxmlformats.org/officeDocument/2006/relationships/oleObject" Target="../embeddings/oleObject91.bin"/><Relationship Id="rId32" Type="http://schemas.openxmlformats.org/officeDocument/2006/relationships/oleObject" Target="../embeddings/oleObject95.bin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93.bin"/><Relationship Id="rId10" Type="http://schemas.openxmlformats.org/officeDocument/2006/relationships/image" Target="../media/image72.wmf"/><Relationship Id="rId19" Type="http://schemas.openxmlformats.org/officeDocument/2006/relationships/image" Target="../media/image81.wmf"/><Relationship Id="rId31" Type="http://schemas.openxmlformats.org/officeDocument/2006/relationships/image" Target="../media/image87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85.wmf"/><Relationship Id="rId30" Type="http://schemas.openxmlformats.org/officeDocument/2006/relationships/oleObject" Target="../embeddings/oleObject94.bin"/><Relationship Id="rId8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6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49.wmf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08.bin"/><Relationship Id="rId21" Type="http://schemas.openxmlformats.org/officeDocument/2006/relationships/image" Target="../media/image104.jpeg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image" Target="../media/image103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99.wmf"/><Relationship Id="rId22" Type="http://schemas.openxmlformats.org/officeDocument/2006/relationships/oleObject" Target="../embeddings/oleObject1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77.wmf"/><Relationship Id="rId22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13.wmf"/><Relationship Id="rId5" Type="http://schemas.openxmlformats.org/officeDocument/2006/relationships/image" Target="../media/image116.jpeg"/><Relationship Id="rId15" Type="http://schemas.openxmlformats.org/officeDocument/2006/relationships/oleObject" Target="../embeddings/oleObject133.bin"/><Relationship Id="rId10" Type="http://schemas.openxmlformats.org/officeDocument/2006/relationships/oleObject" Target="../embeddings/oleObject130.bin"/><Relationship Id="rId4" Type="http://schemas.openxmlformats.org/officeDocument/2006/relationships/image" Target="../media/image115.jpeg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1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FF294-6C14-4942-804B-BB13728A4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线性搜索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60BD8-2844-468D-A917-31F69E3DE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96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F14B24F-BC6F-42F0-AE8F-524731B16E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pt-BR" altLang="zh-CN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0.618</a:t>
            </a:r>
            <a:r>
              <a:rPr lang="zh-CN" altLang="pt-BR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法和</a:t>
            </a:r>
            <a:r>
              <a:rPr lang="pt-BR" altLang="zh-CN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Fibonacci</a:t>
            </a:r>
            <a:r>
              <a:rPr lang="zh-CN" altLang="pt-BR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法</a:t>
            </a:r>
            <a:endParaRPr lang="zh-CN" altLang="en-US" sz="4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1337EE6-B4BD-412F-8901-CF4B0062663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0.618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Fibonacci(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斐波那契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法都是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分割方法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基本思想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：通过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取试探点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进行函数值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的比较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使包含极小点的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搜索区间不断缩短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当区间长度缩短到一定程度时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区间上各点的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函数值均接近极小值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从而各点可以看作为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极小点的近似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这类方法仅需计算函数值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不涉及导数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又称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直接法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BF92301A-13A0-4B31-9E08-06B1E35224C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85800"/>
            <a:ext cx="8540750" cy="5413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这些方法要求所考虑区间上的目标函数是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单峰函数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如果这个条件不满足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我们可以把所考虑的区间分成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若干个小区间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在每个小区间上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函数是单峰的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这样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我们在每个小区间上求极小点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然后选取其中的最小点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>
            <a:extLst>
              <a:ext uri="{FF2B5EF4-FFF2-40B4-BE49-F238E27FC236}">
                <a16:creationId xmlns:a16="http://schemas.microsoft.com/office/drawing/2014/main" id="{CF476245-2A10-4185-A865-F0E671FAC1B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61149"/>
            <a:ext cx="2514600" cy="2362200"/>
            <a:chOff x="676" y="2352"/>
            <a:chExt cx="1584" cy="1488"/>
          </a:xfrm>
        </p:grpSpPr>
        <p:grpSp>
          <p:nvGrpSpPr>
            <p:cNvPr id="45059" name="Group 3">
              <a:extLst>
                <a:ext uri="{FF2B5EF4-FFF2-40B4-BE49-F238E27FC236}">
                  <a16:creationId xmlns:a16="http://schemas.microsoft.com/office/drawing/2014/main" id="{F945469B-EE08-4902-B6ED-B26B09962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" y="2352"/>
              <a:ext cx="1584" cy="1488"/>
              <a:chOff x="676" y="2352"/>
              <a:chExt cx="1584" cy="1488"/>
            </a:xfrm>
          </p:grpSpPr>
          <p:sp>
            <p:nvSpPr>
              <p:cNvPr id="45060" name="Rectangle 4">
                <a:extLst>
                  <a:ext uri="{FF2B5EF4-FFF2-40B4-BE49-F238E27FC236}">
                    <a16:creationId xmlns:a16="http://schemas.microsoft.com/office/drawing/2014/main" id="{6FBC2EAB-5276-44EB-AFB2-7BF2C6DBC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912" cy="96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061" name="Group 5">
                <a:extLst>
                  <a:ext uri="{FF2B5EF4-FFF2-40B4-BE49-F238E27FC236}">
                    <a16:creationId xmlns:a16="http://schemas.microsoft.com/office/drawing/2014/main" id="{21458C66-CB37-40A5-9655-9AEA4A29E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432"/>
                <a:ext cx="1002" cy="912"/>
                <a:chOff x="2688" y="2912"/>
                <a:chExt cx="1002" cy="912"/>
              </a:xfrm>
            </p:grpSpPr>
            <p:sp>
              <p:nvSpPr>
                <p:cNvPr id="45062" name="Arc 6">
                  <a:extLst>
                    <a:ext uri="{FF2B5EF4-FFF2-40B4-BE49-F238E27FC236}">
                      <a16:creationId xmlns:a16="http://schemas.microsoft.com/office/drawing/2014/main" id="{851C18D4-AB9B-4D71-825F-F1624D1BC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208220">
                  <a:off x="3022" y="3155"/>
                  <a:ext cx="912" cy="425"/>
                </a:xfrm>
                <a:custGeom>
                  <a:avLst/>
                  <a:gdLst>
                    <a:gd name="G0" fmla="+- 0 0 0"/>
                    <a:gd name="G1" fmla="+- 21593 0 0"/>
                    <a:gd name="G2" fmla="+- 21600 0 0"/>
                    <a:gd name="T0" fmla="*/ 550 w 21600"/>
                    <a:gd name="T1" fmla="*/ 0 h 22361"/>
                    <a:gd name="T2" fmla="*/ 21586 w 21600"/>
                    <a:gd name="T3" fmla="*/ 22361 h 22361"/>
                    <a:gd name="T4" fmla="*/ 0 w 21600"/>
                    <a:gd name="T5" fmla="*/ 21593 h 22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361" fill="none" extrusionOk="0">
                      <a:moveTo>
                        <a:pt x="549" y="0"/>
                      </a:moveTo>
                      <a:cubicBezTo>
                        <a:pt x="12261" y="298"/>
                        <a:pt x="21600" y="9877"/>
                        <a:pt x="21600" y="21593"/>
                      </a:cubicBezTo>
                      <a:cubicBezTo>
                        <a:pt x="21600" y="21849"/>
                        <a:pt x="21595" y="22105"/>
                        <a:pt x="21586" y="22361"/>
                      </a:cubicBezTo>
                    </a:path>
                    <a:path w="21600" h="22361" stroke="0" extrusionOk="0">
                      <a:moveTo>
                        <a:pt x="549" y="0"/>
                      </a:moveTo>
                      <a:cubicBezTo>
                        <a:pt x="12261" y="298"/>
                        <a:pt x="21600" y="9877"/>
                        <a:pt x="21600" y="21593"/>
                      </a:cubicBezTo>
                      <a:cubicBezTo>
                        <a:pt x="21600" y="21849"/>
                        <a:pt x="21595" y="22105"/>
                        <a:pt x="21586" y="22361"/>
                      </a:cubicBezTo>
                      <a:lnTo>
                        <a:pt x="0" y="21593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63" name="Arc 7">
                  <a:extLst>
                    <a:ext uri="{FF2B5EF4-FFF2-40B4-BE49-F238E27FC236}">
                      <a16:creationId xmlns:a16="http://schemas.microsoft.com/office/drawing/2014/main" id="{D13732A4-EFFA-4147-8ED8-416FC50A0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4385203" flipH="1">
                  <a:off x="2445" y="3155"/>
                  <a:ext cx="912" cy="425"/>
                </a:xfrm>
                <a:custGeom>
                  <a:avLst/>
                  <a:gdLst>
                    <a:gd name="G0" fmla="+- 0 0 0"/>
                    <a:gd name="G1" fmla="+- 21593 0 0"/>
                    <a:gd name="G2" fmla="+- 21600 0 0"/>
                    <a:gd name="T0" fmla="*/ 550 w 21600"/>
                    <a:gd name="T1" fmla="*/ 0 h 22361"/>
                    <a:gd name="T2" fmla="*/ 21586 w 21600"/>
                    <a:gd name="T3" fmla="*/ 22361 h 22361"/>
                    <a:gd name="T4" fmla="*/ 0 w 21600"/>
                    <a:gd name="T5" fmla="*/ 21593 h 22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361" fill="none" extrusionOk="0">
                      <a:moveTo>
                        <a:pt x="549" y="0"/>
                      </a:moveTo>
                      <a:cubicBezTo>
                        <a:pt x="12261" y="298"/>
                        <a:pt x="21600" y="9877"/>
                        <a:pt x="21600" y="21593"/>
                      </a:cubicBezTo>
                      <a:cubicBezTo>
                        <a:pt x="21600" y="21849"/>
                        <a:pt x="21595" y="22105"/>
                        <a:pt x="21586" y="22361"/>
                      </a:cubicBezTo>
                    </a:path>
                    <a:path w="21600" h="22361" stroke="0" extrusionOk="0">
                      <a:moveTo>
                        <a:pt x="549" y="0"/>
                      </a:moveTo>
                      <a:cubicBezTo>
                        <a:pt x="12261" y="298"/>
                        <a:pt x="21600" y="9877"/>
                        <a:pt x="21600" y="21593"/>
                      </a:cubicBezTo>
                      <a:cubicBezTo>
                        <a:pt x="21600" y="21849"/>
                        <a:pt x="21595" y="22105"/>
                        <a:pt x="21586" y="22361"/>
                      </a:cubicBezTo>
                      <a:lnTo>
                        <a:pt x="0" y="21593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064" name="Rectangle 8">
                <a:extLst>
                  <a:ext uri="{FF2B5EF4-FFF2-40B4-BE49-F238E27FC236}">
                    <a16:creationId xmlns:a16="http://schemas.microsoft.com/office/drawing/2014/main" id="{2FA796A5-ACD1-4364-B66B-1B33B8153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17416">
                <a:off x="676" y="2352"/>
                <a:ext cx="1584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065" name="Rectangle 9">
              <a:extLst>
                <a:ext uri="{FF2B5EF4-FFF2-40B4-BE49-F238E27FC236}">
                  <a16:creationId xmlns:a16="http://schemas.microsoft.com/office/drawing/2014/main" id="{3D774A80-D676-44C5-820A-157C8762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192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66" name="Group 10">
            <a:extLst>
              <a:ext uri="{FF2B5EF4-FFF2-40B4-BE49-F238E27FC236}">
                <a16:creationId xmlns:a16="http://schemas.microsoft.com/office/drawing/2014/main" id="{1D9EE08F-8647-4E84-9486-72942CFCDA0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402474"/>
            <a:ext cx="3270250" cy="2190750"/>
            <a:chOff x="0" y="2384"/>
            <a:chExt cx="2060" cy="1380"/>
          </a:xfrm>
        </p:grpSpPr>
        <p:grpSp>
          <p:nvGrpSpPr>
            <p:cNvPr id="45067" name="Group 11">
              <a:extLst>
                <a:ext uri="{FF2B5EF4-FFF2-40B4-BE49-F238E27FC236}">
                  <a16:creationId xmlns:a16="http://schemas.microsoft.com/office/drawing/2014/main" id="{2D4C539F-A4EA-4EE5-8AF7-C565CD226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84"/>
              <a:ext cx="2060" cy="1360"/>
              <a:chOff x="240" y="2400"/>
              <a:chExt cx="2060" cy="1360"/>
            </a:xfrm>
          </p:grpSpPr>
          <p:sp>
            <p:nvSpPr>
              <p:cNvPr id="45068" name="Line 12">
                <a:extLst>
                  <a:ext uri="{FF2B5EF4-FFF2-40B4-BE49-F238E27FC236}">
                    <a16:creationId xmlns:a16="http://schemas.microsoft.com/office/drawing/2014/main" id="{FB59D6AB-C994-4B4C-9DD5-60DF15719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9" y="2460"/>
                <a:ext cx="0" cy="115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Line 13">
                <a:extLst>
                  <a:ext uri="{FF2B5EF4-FFF2-40B4-BE49-F238E27FC236}">
                    <a16:creationId xmlns:a16="http://schemas.microsoft.com/office/drawing/2014/main" id="{27F39147-95F6-4433-AB1C-A6741B50C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" y="3617"/>
                <a:ext cx="1551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0" name="Rectangle 14">
                <a:extLst>
                  <a:ext uri="{FF2B5EF4-FFF2-40B4-BE49-F238E27FC236}">
                    <a16:creationId xmlns:a16="http://schemas.microsoft.com/office/drawing/2014/main" id="{50B1C67F-52AF-4CFE-BA5B-F99918D84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00"/>
                <a:ext cx="3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f(x)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1" name="Rectangle 15">
                <a:extLst>
                  <a:ext uri="{FF2B5EF4-FFF2-40B4-BE49-F238E27FC236}">
                    <a16:creationId xmlns:a16="http://schemas.microsoft.com/office/drawing/2014/main" id="{66A3816F-0F1B-4CB9-8201-288C9731F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35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5072" name="Group 16">
              <a:extLst>
                <a:ext uri="{FF2B5EF4-FFF2-40B4-BE49-F238E27FC236}">
                  <a16:creationId xmlns:a16="http://schemas.microsoft.com/office/drawing/2014/main" id="{C327B9EF-0882-4755-AB7C-59AEFF070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" y="3520"/>
              <a:ext cx="1096" cy="244"/>
              <a:chOff x="776" y="3760"/>
              <a:chExt cx="1096" cy="244"/>
            </a:xfrm>
          </p:grpSpPr>
          <p:sp>
            <p:nvSpPr>
              <p:cNvPr id="45073" name="Text Box 17">
                <a:extLst>
                  <a:ext uri="{FF2B5EF4-FFF2-40B4-BE49-F238E27FC236}">
                    <a16:creationId xmlns:a16="http://schemas.microsoft.com/office/drawing/2014/main" id="{230F55CF-03AE-4ADB-BEF7-E9613F7C3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" y="376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5074" name="Text Box 18">
                <a:extLst>
                  <a:ext uri="{FF2B5EF4-FFF2-40B4-BE49-F238E27FC236}">
                    <a16:creationId xmlns:a16="http://schemas.microsoft.com/office/drawing/2014/main" id="{80DA9F8E-6FFD-4782-9B4D-F97427668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79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  <p:sp>
        <p:nvSpPr>
          <p:cNvPr id="45077" name="Text Box 21">
            <a:extLst>
              <a:ext uri="{FF2B5EF4-FFF2-40B4-BE49-F238E27FC236}">
                <a16:creationId xmlns:a16="http://schemas.microsoft.com/office/drawing/2014/main" id="{08B8D44A-5D0E-4E67-8A5D-BC4C84D9A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35" y="443807"/>
            <a:ext cx="28209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单峰函数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EF2FF44F-E30C-4BC0-A80C-016B9522B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8610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定义：如果函数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在区间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[a,b]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上只有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一个极值点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 b]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单峰函数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7F579A51-64B1-49D3-9A78-6F67D9D6B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637674"/>
            <a:ext cx="2798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连续单峰函数</a:t>
            </a:r>
          </a:p>
        </p:txBody>
      </p:sp>
      <p:grpSp>
        <p:nvGrpSpPr>
          <p:cNvPr id="45080" name="Group 24">
            <a:extLst>
              <a:ext uri="{FF2B5EF4-FFF2-40B4-BE49-F238E27FC236}">
                <a16:creationId xmlns:a16="http://schemas.microsoft.com/office/drawing/2014/main" id="{D0301B85-B810-414A-A278-2768E7CDC31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02474"/>
            <a:ext cx="3270250" cy="2190750"/>
            <a:chOff x="1728" y="2384"/>
            <a:chExt cx="2060" cy="1380"/>
          </a:xfrm>
        </p:grpSpPr>
        <p:grpSp>
          <p:nvGrpSpPr>
            <p:cNvPr id="45081" name="Group 25">
              <a:extLst>
                <a:ext uri="{FF2B5EF4-FFF2-40B4-BE49-F238E27FC236}">
                  <a16:creationId xmlns:a16="http://schemas.microsoft.com/office/drawing/2014/main" id="{24CD0A25-4BFE-4365-9535-0B4F8C4DC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384"/>
              <a:ext cx="2060" cy="1360"/>
              <a:chOff x="240" y="2400"/>
              <a:chExt cx="2060" cy="1360"/>
            </a:xfrm>
          </p:grpSpPr>
          <p:sp>
            <p:nvSpPr>
              <p:cNvPr id="45082" name="Line 26">
                <a:extLst>
                  <a:ext uri="{FF2B5EF4-FFF2-40B4-BE49-F238E27FC236}">
                    <a16:creationId xmlns:a16="http://schemas.microsoft.com/office/drawing/2014/main" id="{C8E617F0-2295-4EBA-9C3F-557AD8DA7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9" y="2460"/>
                <a:ext cx="0" cy="115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3" name="Line 27">
                <a:extLst>
                  <a:ext uri="{FF2B5EF4-FFF2-40B4-BE49-F238E27FC236}">
                    <a16:creationId xmlns:a16="http://schemas.microsoft.com/office/drawing/2014/main" id="{CB3795F3-5BAD-4B6D-B9DA-047E8B199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" y="3617"/>
                <a:ext cx="1551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4" name="Rectangle 28">
                <a:extLst>
                  <a:ext uri="{FF2B5EF4-FFF2-40B4-BE49-F238E27FC236}">
                    <a16:creationId xmlns:a16="http://schemas.microsoft.com/office/drawing/2014/main" id="{539F5CFE-ECBC-4078-8B60-9CDB20E5E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00"/>
                <a:ext cx="3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f(x)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5" name="Rectangle 29">
                <a:extLst>
                  <a:ext uri="{FF2B5EF4-FFF2-40B4-BE49-F238E27FC236}">
                    <a16:creationId xmlns:a16="http://schemas.microsoft.com/office/drawing/2014/main" id="{77D71B92-0BE7-4D1C-A31D-41C8A2E8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35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5086" name="Group 30">
              <a:extLst>
                <a:ext uri="{FF2B5EF4-FFF2-40B4-BE49-F238E27FC236}">
                  <a16:creationId xmlns:a16="http://schemas.microsoft.com/office/drawing/2014/main" id="{3B00C74B-A40C-4628-B13C-9F79E7D50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4" y="3520"/>
              <a:ext cx="1096" cy="244"/>
              <a:chOff x="776" y="3760"/>
              <a:chExt cx="1096" cy="244"/>
            </a:xfrm>
          </p:grpSpPr>
          <p:sp>
            <p:nvSpPr>
              <p:cNvPr id="45087" name="Text Box 31">
                <a:extLst>
                  <a:ext uri="{FF2B5EF4-FFF2-40B4-BE49-F238E27FC236}">
                    <a16:creationId xmlns:a16="http://schemas.microsoft.com/office/drawing/2014/main" id="{FB7D0EB1-4653-4491-B9A3-3D03450FC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" y="376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5088" name="Text Box 32">
                <a:extLst>
                  <a:ext uri="{FF2B5EF4-FFF2-40B4-BE49-F238E27FC236}">
                    <a16:creationId xmlns:a16="http://schemas.microsoft.com/office/drawing/2014/main" id="{41F2D647-C58E-4ED6-9BCC-A72D59722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79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  <p:sp>
        <p:nvSpPr>
          <p:cNvPr id="45089" name="Text Box 33">
            <a:extLst>
              <a:ext uri="{FF2B5EF4-FFF2-40B4-BE49-F238E27FC236}">
                <a16:creationId xmlns:a16="http://schemas.microsoft.com/office/drawing/2014/main" id="{9D22BE3B-6FD6-4307-9786-1299D9A13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637674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不连续单峰函数</a:t>
            </a:r>
          </a:p>
        </p:txBody>
      </p:sp>
      <p:grpSp>
        <p:nvGrpSpPr>
          <p:cNvPr id="45090" name="Group 34">
            <a:extLst>
              <a:ext uri="{FF2B5EF4-FFF2-40B4-BE49-F238E27FC236}">
                <a16:creationId xmlns:a16="http://schemas.microsoft.com/office/drawing/2014/main" id="{A5904EF1-DBCF-4468-8124-84EB0DB5E9E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961149"/>
            <a:ext cx="2514600" cy="2362200"/>
            <a:chOff x="2448" y="2112"/>
            <a:chExt cx="1584" cy="1488"/>
          </a:xfrm>
        </p:grpSpPr>
        <p:grpSp>
          <p:nvGrpSpPr>
            <p:cNvPr id="45091" name="Group 35">
              <a:extLst>
                <a:ext uri="{FF2B5EF4-FFF2-40B4-BE49-F238E27FC236}">
                  <a16:creationId xmlns:a16="http://schemas.microsoft.com/office/drawing/2014/main" id="{CA2894AF-95C3-4764-AE70-48B874554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112"/>
              <a:ext cx="1584" cy="1488"/>
              <a:chOff x="676" y="2352"/>
              <a:chExt cx="1584" cy="1488"/>
            </a:xfrm>
          </p:grpSpPr>
          <p:grpSp>
            <p:nvGrpSpPr>
              <p:cNvPr id="45092" name="Group 36">
                <a:extLst>
                  <a:ext uri="{FF2B5EF4-FFF2-40B4-BE49-F238E27FC236}">
                    <a16:creationId xmlns:a16="http://schemas.microsoft.com/office/drawing/2014/main" id="{3E822F35-B3DE-49CE-A345-1C20A0F8F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6" y="2352"/>
                <a:ext cx="1584" cy="1488"/>
                <a:chOff x="676" y="2352"/>
                <a:chExt cx="1584" cy="1488"/>
              </a:xfrm>
            </p:grpSpPr>
            <p:sp>
              <p:nvSpPr>
                <p:cNvPr id="45093" name="Rectangle 37">
                  <a:extLst>
                    <a:ext uri="{FF2B5EF4-FFF2-40B4-BE49-F238E27FC236}">
                      <a16:creationId xmlns:a16="http://schemas.microsoft.com/office/drawing/2014/main" id="{6CEBBB9D-2ADB-490E-94F5-EF545F1CE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880"/>
                  <a:ext cx="912" cy="96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5094" name="Group 38">
                  <a:extLst>
                    <a:ext uri="{FF2B5EF4-FFF2-40B4-BE49-F238E27FC236}">
                      <a16:creationId xmlns:a16="http://schemas.microsoft.com/office/drawing/2014/main" id="{99D08B81-86AB-4E23-8C32-439AD38100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2432"/>
                  <a:ext cx="1002" cy="912"/>
                  <a:chOff x="2688" y="2912"/>
                  <a:chExt cx="1002" cy="912"/>
                </a:xfrm>
              </p:grpSpPr>
              <p:sp>
                <p:nvSpPr>
                  <p:cNvPr id="45095" name="Arc 39">
                    <a:extLst>
                      <a:ext uri="{FF2B5EF4-FFF2-40B4-BE49-F238E27FC236}">
                        <a16:creationId xmlns:a16="http://schemas.microsoft.com/office/drawing/2014/main" id="{40A84090-7846-44FD-8696-0EAEB0A1A9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7208220">
                    <a:off x="3022" y="3155"/>
                    <a:ext cx="912" cy="425"/>
                  </a:xfrm>
                  <a:custGeom>
                    <a:avLst/>
                    <a:gdLst>
                      <a:gd name="G0" fmla="+- 0 0 0"/>
                      <a:gd name="G1" fmla="+- 21593 0 0"/>
                      <a:gd name="G2" fmla="+- 21600 0 0"/>
                      <a:gd name="T0" fmla="*/ 550 w 21600"/>
                      <a:gd name="T1" fmla="*/ 0 h 22361"/>
                      <a:gd name="T2" fmla="*/ 21586 w 21600"/>
                      <a:gd name="T3" fmla="*/ 22361 h 22361"/>
                      <a:gd name="T4" fmla="*/ 0 w 21600"/>
                      <a:gd name="T5" fmla="*/ 21593 h 22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2361" fill="none" extrusionOk="0">
                        <a:moveTo>
                          <a:pt x="549" y="0"/>
                        </a:moveTo>
                        <a:cubicBezTo>
                          <a:pt x="12261" y="298"/>
                          <a:pt x="21600" y="9877"/>
                          <a:pt x="21600" y="21593"/>
                        </a:cubicBezTo>
                        <a:cubicBezTo>
                          <a:pt x="21600" y="21849"/>
                          <a:pt x="21595" y="22105"/>
                          <a:pt x="21586" y="22361"/>
                        </a:cubicBezTo>
                      </a:path>
                      <a:path w="21600" h="22361" stroke="0" extrusionOk="0">
                        <a:moveTo>
                          <a:pt x="549" y="0"/>
                        </a:moveTo>
                        <a:cubicBezTo>
                          <a:pt x="12261" y="298"/>
                          <a:pt x="21600" y="9877"/>
                          <a:pt x="21600" y="21593"/>
                        </a:cubicBezTo>
                        <a:cubicBezTo>
                          <a:pt x="21600" y="21849"/>
                          <a:pt x="21595" y="22105"/>
                          <a:pt x="21586" y="22361"/>
                        </a:cubicBezTo>
                        <a:lnTo>
                          <a:pt x="0" y="21593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6" name="Arc 40">
                    <a:extLst>
                      <a:ext uri="{FF2B5EF4-FFF2-40B4-BE49-F238E27FC236}">
                        <a16:creationId xmlns:a16="http://schemas.microsoft.com/office/drawing/2014/main" id="{E6F73CAD-67B3-4C5C-935E-1495863607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4385203" flipH="1">
                    <a:off x="2445" y="3155"/>
                    <a:ext cx="912" cy="425"/>
                  </a:xfrm>
                  <a:custGeom>
                    <a:avLst/>
                    <a:gdLst>
                      <a:gd name="G0" fmla="+- 0 0 0"/>
                      <a:gd name="G1" fmla="+- 21593 0 0"/>
                      <a:gd name="G2" fmla="+- 21600 0 0"/>
                      <a:gd name="T0" fmla="*/ 550 w 21600"/>
                      <a:gd name="T1" fmla="*/ 0 h 22361"/>
                      <a:gd name="T2" fmla="*/ 21586 w 21600"/>
                      <a:gd name="T3" fmla="*/ 22361 h 22361"/>
                      <a:gd name="T4" fmla="*/ 0 w 21600"/>
                      <a:gd name="T5" fmla="*/ 21593 h 22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2361" fill="none" extrusionOk="0">
                        <a:moveTo>
                          <a:pt x="549" y="0"/>
                        </a:moveTo>
                        <a:cubicBezTo>
                          <a:pt x="12261" y="298"/>
                          <a:pt x="21600" y="9877"/>
                          <a:pt x="21600" y="21593"/>
                        </a:cubicBezTo>
                        <a:cubicBezTo>
                          <a:pt x="21600" y="21849"/>
                          <a:pt x="21595" y="22105"/>
                          <a:pt x="21586" y="22361"/>
                        </a:cubicBezTo>
                      </a:path>
                      <a:path w="21600" h="22361" stroke="0" extrusionOk="0">
                        <a:moveTo>
                          <a:pt x="549" y="0"/>
                        </a:moveTo>
                        <a:cubicBezTo>
                          <a:pt x="12261" y="298"/>
                          <a:pt x="21600" y="9877"/>
                          <a:pt x="21600" y="21593"/>
                        </a:cubicBezTo>
                        <a:cubicBezTo>
                          <a:pt x="21600" y="21849"/>
                          <a:pt x="21595" y="22105"/>
                          <a:pt x="21586" y="22361"/>
                        </a:cubicBezTo>
                        <a:lnTo>
                          <a:pt x="0" y="21593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97" name="Rectangle 41">
                  <a:extLst>
                    <a:ext uri="{FF2B5EF4-FFF2-40B4-BE49-F238E27FC236}">
                      <a16:creationId xmlns:a16="http://schemas.microsoft.com/office/drawing/2014/main" id="{A491D8A4-F93D-41BB-9AA3-0F34ACB2D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17416">
                  <a:off x="676" y="2352"/>
                  <a:ext cx="1584" cy="600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zh-CN" sz="2000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098" name="Rectangle 42">
                <a:extLst>
                  <a:ext uri="{FF2B5EF4-FFF2-40B4-BE49-F238E27FC236}">
                    <a16:creationId xmlns:a16="http://schemas.microsoft.com/office/drawing/2014/main" id="{637DBA36-15EA-4EBB-A90F-7F73F2FB8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192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99" name="Oval 43">
              <a:extLst>
                <a:ext uri="{FF2B5EF4-FFF2-40B4-BE49-F238E27FC236}">
                  <a16:creationId xmlns:a16="http://schemas.microsoft.com/office/drawing/2014/main" id="{EA819FB5-1028-4FA8-9288-F97A82DC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28"/>
              <a:ext cx="385" cy="480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0" name="Rectangle 44">
              <a:extLst>
                <a:ext uri="{FF2B5EF4-FFF2-40B4-BE49-F238E27FC236}">
                  <a16:creationId xmlns:a16="http://schemas.microsoft.com/office/drawing/2014/main" id="{6DDF90C4-3B61-42AF-9248-119E348A4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8"/>
              <a:ext cx="388" cy="3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1" name="Line 45">
              <a:extLst>
                <a:ext uri="{FF2B5EF4-FFF2-40B4-BE49-F238E27FC236}">
                  <a16:creationId xmlns:a16="http://schemas.microsoft.com/office/drawing/2014/main" id="{C85F4F08-53C5-41B8-B2A1-D8029A465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12"/>
              <a:ext cx="0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Line 46">
              <a:extLst>
                <a:ext uri="{FF2B5EF4-FFF2-40B4-BE49-F238E27FC236}">
                  <a16:creationId xmlns:a16="http://schemas.microsoft.com/office/drawing/2014/main" id="{9E594239-72BB-4AC2-BEFF-929E8FDCF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28"/>
              <a:ext cx="0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03" name="Group 47">
            <a:extLst>
              <a:ext uri="{FF2B5EF4-FFF2-40B4-BE49-F238E27FC236}">
                <a16:creationId xmlns:a16="http://schemas.microsoft.com/office/drawing/2014/main" id="{076ACCB5-0753-483B-B4AB-9C7967FDCFBE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3402474"/>
            <a:ext cx="3270250" cy="2254250"/>
            <a:chOff x="3604" y="2384"/>
            <a:chExt cx="2060" cy="1420"/>
          </a:xfrm>
        </p:grpSpPr>
        <p:grpSp>
          <p:nvGrpSpPr>
            <p:cNvPr id="45104" name="Group 48">
              <a:extLst>
                <a:ext uri="{FF2B5EF4-FFF2-40B4-BE49-F238E27FC236}">
                  <a16:creationId xmlns:a16="http://schemas.microsoft.com/office/drawing/2014/main" id="{EBFF254F-4A2C-475D-8F5C-8E8C9133C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2384"/>
              <a:ext cx="2060" cy="1360"/>
              <a:chOff x="240" y="2400"/>
              <a:chExt cx="2060" cy="1360"/>
            </a:xfrm>
          </p:grpSpPr>
          <p:sp>
            <p:nvSpPr>
              <p:cNvPr id="45105" name="Line 49">
                <a:extLst>
                  <a:ext uri="{FF2B5EF4-FFF2-40B4-BE49-F238E27FC236}">
                    <a16:creationId xmlns:a16="http://schemas.microsoft.com/office/drawing/2014/main" id="{D617CC79-87B1-422F-BEE4-0BF3A1AEB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9" y="2460"/>
                <a:ext cx="0" cy="115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6" name="Line 50">
                <a:extLst>
                  <a:ext uri="{FF2B5EF4-FFF2-40B4-BE49-F238E27FC236}">
                    <a16:creationId xmlns:a16="http://schemas.microsoft.com/office/drawing/2014/main" id="{46ADB9BB-E7B4-4902-AD78-6BFE01C6B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" y="3617"/>
                <a:ext cx="1551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7" name="Rectangle 51">
                <a:extLst>
                  <a:ext uri="{FF2B5EF4-FFF2-40B4-BE49-F238E27FC236}">
                    <a16:creationId xmlns:a16="http://schemas.microsoft.com/office/drawing/2014/main" id="{839C8F35-2B3B-447A-A89D-CFF69A1E1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00"/>
                <a:ext cx="3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f(x)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8" name="Rectangle 52">
                <a:extLst>
                  <a:ext uri="{FF2B5EF4-FFF2-40B4-BE49-F238E27FC236}">
                    <a16:creationId xmlns:a16="http://schemas.microsoft.com/office/drawing/2014/main" id="{46AB0083-504E-4DC9-869F-7813D5A78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35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5109" name="Group 53">
              <a:extLst>
                <a:ext uri="{FF2B5EF4-FFF2-40B4-BE49-F238E27FC236}">
                  <a16:creationId xmlns:a16="http://schemas.microsoft.com/office/drawing/2014/main" id="{A56D7FCC-732A-44EA-BE8A-7A00D6E21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560"/>
              <a:ext cx="1096" cy="244"/>
              <a:chOff x="776" y="3760"/>
              <a:chExt cx="1096" cy="244"/>
            </a:xfrm>
          </p:grpSpPr>
          <p:sp>
            <p:nvSpPr>
              <p:cNvPr id="45110" name="Text Box 54">
                <a:extLst>
                  <a:ext uri="{FF2B5EF4-FFF2-40B4-BE49-F238E27FC236}">
                    <a16:creationId xmlns:a16="http://schemas.microsoft.com/office/drawing/2014/main" id="{4317F362-46AF-49C8-AE8C-B669A36A6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" y="376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5111" name="Text Box 55">
                <a:extLst>
                  <a:ext uri="{FF2B5EF4-FFF2-40B4-BE49-F238E27FC236}">
                    <a16:creationId xmlns:a16="http://schemas.microsoft.com/office/drawing/2014/main" id="{E1A4B6E3-AC4B-43CB-8B74-2241CF4D0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79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45112" name="Group 56">
            <a:extLst>
              <a:ext uri="{FF2B5EF4-FFF2-40B4-BE49-F238E27FC236}">
                <a16:creationId xmlns:a16="http://schemas.microsoft.com/office/drawing/2014/main" id="{4804BF48-E81C-4FE7-ADC2-CD7613A37010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3580274"/>
            <a:ext cx="1422400" cy="1752600"/>
            <a:chOff x="4200" y="2496"/>
            <a:chExt cx="896" cy="1104"/>
          </a:xfrm>
        </p:grpSpPr>
        <p:sp>
          <p:nvSpPr>
            <p:cNvPr id="45113" name="Line 57">
              <a:extLst>
                <a:ext uri="{FF2B5EF4-FFF2-40B4-BE49-F238E27FC236}">
                  <a16:creationId xmlns:a16="http://schemas.microsoft.com/office/drawing/2014/main" id="{6EA3BD97-C3CE-4EC0-ADDE-E0CA03A79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784"/>
              <a:ext cx="0" cy="81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" name="Line 58">
              <a:extLst>
                <a:ext uri="{FF2B5EF4-FFF2-40B4-BE49-F238E27FC236}">
                  <a16:creationId xmlns:a16="http://schemas.microsoft.com/office/drawing/2014/main" id="{00EFF822-BA19-415F-8BED-CE835B82C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496"/>
              <a:ext cx="0" cy="11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15" name="Group 59">
              <a:extLst>
                <a:ext uri="{FF2B5EF4-FFF2-40B4-BE49-F238E27FC236}">
                  <a16:creationId xmlns:a16="http://schemas.microsoft.com/office/drawing/2014/main" id="{70C9082F-E83A-42A3-9A4B-A03F0E54F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" y="2496"/>
              <a:ext cx="896" cy="505"/>
              <a:chOff x="4200" y="2496"/>
              <a:chExt cx="896" cy="505"/>
            </a:xfrm>
          </p:grpSpPr>
          <p:sp>
            <p:nvSpPr>
              <p:cNvPr id="45116" name="Oval 60">
                <a:extLst>
                  <a:ext uri="{FF2B5EF4-FFF2-40B4-BE49-F238E27FC236}">
                    <a16:creationId xmlns:a16="http://schemas.microsoft.com/office/drawing/2014/main" id="{72ADC072-A461-499A-B549-A80A3D12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776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7" name="Oval 61">
                <a:extLst>
                  <a:ext uri="{FF2B5EF4-FFF2-40B4-BE49-F238E27FC236}">
                    <a16:creationId xmlns:a16="http://schemas.microsoft.com/office/drawing/2014/main" id="{9FFA5D5C-9205-4EB0-82B7-0548A9022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2832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8" name="Oval 62">
                <a:extLst>
                  <a:ext uri="{FF2B5EF4-FFF2-40B4-BE49-F238E27FC236}">
                    <a16:creationId xmlns:a16="http://schemas.microsoft.com/office/drawing/2014/main" id="{EAA47A83-A89A-492F-BB7D-4C3F5520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2896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9" name="Oval 63">
                <a:extLst>
                  <a:ext uri="{FF2B5EF4-FFF2-40B4-BE49-F238E27FC236}">
                    <a16:creationId xmlns:a16="http://schemas.microsoft.com/office/drawing/2014/main" id="{E935D3C4-2324-4D4B-9A71-90B2475CF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944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0" name="Oval 64">
                <a:extLst>
                  <a:ext uri="{FF2B5EF4-FFF2-40B4-BE49-F238E27FC236}">
                    <a16:creationId xmlns:a16="http://schemas.microsoft.com/office/drawing/2014/main" id="{45D5D308-D0B1-4EF4-8C97-062837EDC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976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1" name="Oval 65">
                <a:extLst>
                  <a:ext uri="{FF2B5EF4-FFF2-40B4-BE49-F238E27FC236}">
                    <a16:creationId xmlns:a16="http://schemas.microsoft.com/office/drawing/2014/main" id="{32DEF7D6-F526-4605-AE70-AE91DA306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2" name="Oval 66">
                <a:extLst>
                  <a:ext uri="{FF2B5EF4-FFF2-40B4-BE49-F238E27FC236}">
                    <a16:creationId xmlns:a16="http://schemas.microsoft.com/office/drawing/2014/main" id="{ADA54B66-F73E-4103-B287-046EB2121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496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3" name="Oval 67">
                <a:extLst>
                  <a:ext uri="{FF2B5EF4-FFF2-40B4-BE49-F238E27FC236}">
                    <a16:creationId xmlns:a16="http://schemas.microsoft.com/office/drawing/2014/main" id="{55EC2D6C-050E-4D77-8548-B5234BB0E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4" name="Oval 68">
                <a:extLst>
                  <a:ext uri="{FF2B5EF4-FFF2-40B4-BE49-F238E27FC236}">
                    <a16:creationId xmlns:a16="http://schemas.microsoft.com/office/drawing/2014/main" id="{73D9CEEA-9E68-484E-8373-95C810B44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5" name="Oval 69">
                <a:extLst>
                  <a:ext uri="{FF2B5EF4-FFF2-40B4-BE49-F238E27FC236}">
                    <a16:creationId xmlns:a16="http://schemas.microsoft.com/office/drawing/2014/main" id="{8F7E78F2-7A73-4C4F-B03A-3560A60B5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2768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6" name="Oval 70">
                <a:extLst>
                  <a:ext uri="{FF2B5EF4-FFF2-40B4-BE49-F238E27FC236}">
                    <a16:creationId xmlns:a16="http://schemas.microsoft.com/office/drawing/2014/main" id="{B8BF04BF-4EBB-47D8-B7D5-06562E722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88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7" name="Oval 71">
                <a:extLst>
                  <a:ext uri="{FF2B5EF4-FFF2-40B4-BE49-F238E27FC236}">
                    <a16:creationId xmlns:a16="http://schemas.microsoft.com/office/drawing/2014/main" id="{C386A742-0EE3-4631-BC79-A93A9CB3D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2608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8" name="Oval 72">
                <a:extLst>
                  <a:ext uri="{FF2B5EF4-FFF2-40B4-BE49-F238E27FC236}">
                    <a16:creationId xmlns:a16="http://schemas.microsoft.com/office/drawing/2014/main" id="{D784AE7D-6385-4090-BDF9-071680253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3" y="2552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129" name="Text Box 73">
            <a:extLst>
              <a:ext uri="{FF2B5EF4-FFF2-40B4-BE49-F238E27FC236}">
                <a16:creationId xmlns:a16="http://schemas.microsoft.com/office/drawing/2014/main" id="{CB309E98-826C-47CB-BF3D-346A70620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7674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离散单峰函数</a:t>
            </a:r>
          </a:p>
        </p:txBody>
      </p:sp>
      <p:sp>
        <p:nvSpPr>
          <p:cNvPr id="45130" name="Rectangle 74">
            <a:extLst>
              <a:ext uri="{FF2B5EF4-FFF2-40B4-BE49-F238E27FC236}">
                <a16:creationId xmlns:a16="http://schemas.microsoft.com/office/drawing/2014/main" id="{14498EB8-0D0B-41E6-8AA7-2D5DD9A9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31049"/>
            <a:ext cx="5867400" cy="2971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131" name="Group 75">
            <a:extLst>
              <a:ext uri="{FF2B5EF4-FFF2-40B4-BE49-F238E27FC236}">
                <a16:creationId xmlns:a16="http://schemas.microsoft.com/office/drawing/2014/main" id="{A65E2245-0BF9-49FE-B52C-66F704304F49}"/>
              </a:ext>
            </a:extLst>
          </p:cNvPr>
          <p:cNvGrpSpPr>
            <a:grpSpLocks/>
          </p:cNvGrpSpPr>
          <p:nvPr/>
        </p:nvGrpSpPr>
        <p:grpSpPr bwMode="auto">
          <a:xfrm>
            <a:off x="4057650" y="3351674"/>
            <a:ext cx="4324350" cy="2190750"/>
            <a:chOff x="816" y="192"/>
            <a:chExt cx="2724" cy="1380"/>
          </a:xfrm>
        </p:grpSpPr>
        <p:sp>
          <p:nvSpPr>
            <p:cNvPr id="45132" name="Line 76">
              <a:extLst>
                <a:ext uri="{FF2B5EF4-FFF2-40B4-BE49-F238E27FC236}">
                  <a16:creationId xmlns:a16="http://schemas.microsoft.com/office/drawing/2014/main" id="{A89B6D51-FE6F-49AC-9344-284973E98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3" y="252"/>
              <a:ext cx="0" cy="115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3" name="Line 77">
              <a:extLst>
                <a:ext uri="{FF2B5EF4-FFF2-40B4-BE49-F238E27FC236}">
                  <a16:creationId xmlns:a16="http://schemas.microsoft.com/office/drawing/2014/main" id="{B29205D6-5F02-44F9-9880-3E6C596B6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1409"/>
              <a:ext cx="226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4" name="Rectangle 78">
              <a:extLst>
                <a:ext uri="{FF2B5EF4-FFF2-40B4-BE49-F238E27FC236}">
                  <a16:creationId xmlns:a16="http://schemas.microsoft.com/office/drawing/2014/main" id="{512A7940-71AF-4594-B648-CD98B4C51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2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f(x)</a:t>
              </a:r>
              <a:endParaRPr kumimoji="1" lang="en-US" altLang="zh-CN" sz="2000" b="1" baseline="-30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5" name="Rectangle 79">
              <a:extLst>
                <a:ext uri="{FF2B5EF4-FFF2-40B4-BE49-F238E27FC236}">
                  <a16:creationId xmlns:a16="http://schemas.microsoft.com/office/drawing/2014/main" id="{962DA4C1-FE95-47F1-98C9-AE4331DD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13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 b="1" baseline="-30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6" name="Text Box 80">
              <a:extLst>
                <a:ext uri="{FF2B5EF4-FFF2-40B4-BE49-F238E27FC236}">
                  <a16:creationId xmlns:a16="http://schemas.microsoft.com/office/drawing/2014/main" id="{FED5A7EE-A412-4B32-8F58-DBA73BBC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328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137" name="Text Box 81">
              <a:extLst>
                <a:ext uri="{FF2B5EF4-FFF2-40B4-BE49-F238E27FC236}">
                  <a16:creationId xmlns:a16="http://schemas.microsoft.com/office/drawing/2014/main" id="{E43C17E7-36F5-459A-838C-5DFDEECD0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36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b</a:t>
              </a:r>
            </a:p>
          </p:txBody>
        </p:sp>
      </p:grpSp>
      <p:grpSp>
        <p:nvGrpSpPr>
          <p:cNvPr id="45138" name="Group 82">
            <a:extLst>
              <a:ext uri="{FF2B5EF4-FFF2-40B4-BE49-F238E27FC236}">
                <a16:creationId xmlns:a16="http://schemas.microsoft.com/office/drawing/2014/main" id="{231C2E08-8A77-44B2-B98A-BB486A253F1F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3351674"/>
            <a:ext cx="2654300" cy="1930400"/>
            <a:chOff x="1360" y="192"/>
            <a:chExt cx="1672" cy="1216"/>
          </a:xfrm>
        </p:grpSpPr>
        <p:grpSp>
          <p:nvGrpSpPr>
            <p:cNvPr id="45139" name="Group 83">
              <a:extLst>
                <a:ext uri="{FF2B5EF4-FFF2-40B4-BE49-F238E27FC236}">
                  <a16:creationId xmlns:a16="http://schemas.microsoft.com/office/drawing/2014/main" id="{3520B97A-C41B-4E80-8D6D-C1933B5A6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0" y="192"/>
              <a:ext cx="1672" cy="1216"/>
              <a:chOff x="1360" y="192"/>
              <a:chExt cx="1672" cy="1216"/>
            </a:xfrm>
          </p:grpSpPr>
          <p:sp>
            <p:nvSpPr>
              <p:cNvPr id="45140" name="Oval 84">
                <a:extLst>
                  <a:ext uri="{FF2B5EF4-FFF2-40B4-BE49-F238E27FC236}">
                    <a16:creationId xmlns:a16="http://schemas.microsoft.com/office/drawing/2014/main" id="{EFABFC7E-E81A-404E-91F7-E01710355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376"/>
                <a:ext cx="624" cy="480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41" name="Rectangle 85">
                <a:extLst>
                  <a:ext uri="{FF2B5EF4-FFF2-40B4-BE49-F238E27FC236}">
                    <a16:creationId xmlns:a16="http://schemas.microsoft.com/office/drawing/2014/main" id="{E0A4C0A3-BB1E-4791-8333-D8F909337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592"/>
                <a:ext cx="1536" cy="81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42" name="Oval 86">
                <a:extLst>
                  <a:ext uri="{FF2B5EF4-FFF2-40B4-BE49-F238E27FC236}">
                    <a16:creationId xmlns:a16="http://schemas.microsoft.com/office/drawing/2014/main" id="{4BB96524-AFC3-47E8-B6DA-7F9479826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92"/>
                <a:ext cx="912" cy="4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43" name="Rectangle 87">
                <a:extLst>
                  <a:ext uri="{FF2B5EF4-FFF2-40B4-BE49-F238E27FC236}">
                    <a16:creationId xmlns:a16="http://schemas.microsoft.com/office/drawing/2014/main" id="{66AC1A8D-68D0-4077-9898-F8BC6E49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192"/>
                <a:ext cx="1056" cy="38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44" name="Line 88">
                <a:extLst>
                  <a:ext uri="{FF2B5EF4-FFF2-40B4-BE49-F238E27FC236}">
                    <a16:creationId xmlns:a16="http://schemas.microsoft.com/office/drawing/2014/main" id="{7B5D8DFC-ADB7-4C1A-8581-DB89F4C97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4" y="584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5" name="Line 89">
                <a:extLst>
                  <a:ext uri="{FF2B5EF4-FFF2-40B4-BE49-F238E27FC236}">
                    <a16:creationId xmlns:a16="http://schemas.microsoft.com/office/drawing/2014/main" id="{992DDD07-25BA-4D09-A6CF-756F69CCC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592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46" name="Rectangle 90">
              <a:extLst>
                <a:ext uri="{FF2B5EF4-FFF2-40B4-BE49-F238E27FC236}">
                  <a16:creationId xmlns:a16="http://schemas.microsoft.com/office/drawing/2014/main" id="{1CD5CDF4-B7D7-484E-8F7F-107F7D6E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16"/>
              <a:ext cx="288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47" name="Text Box 91">
            <a:extLst>
              <a:ext uri="{FF2B5EF4-FFF2-40B4-BE49-F238E27FC236}">
                <a16:creationId xmlns:a16="http://schemas.microsoft.com/office/drawing/2014/main" id="{E0596A62-5653-418F-92AD-D78A147C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5561474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非单峰函数</a:t>
            </a:r>
          </a:p>
        </p:txBody>
      </p:sp>
      <p:sp>
        <p:nvSpPr>
          <p:cNvPr id="45148" name="Rectangle 92">
            <a:extLst>
              <a:ext uri="{FF2B5EF4-FFF2-40B4-BE49-F238E27FC236}">
                <a16:creationId xmlns:a16="http://schemas.microsoft.com/office/drawing/2014/main" id="{955095CA-4163-4B1A-9A15-2FE207208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478674"/>
            <a:ext cx="838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7" grpId="0" autoUpdateAnimBg="0"/>
      <p:bldP spid="45078" grpId="0" autoUpdateAnimBg="0"/>
      <p:bldP spid="45079" grpId="0" autoUpdateAnimBg="0"/>
      <p:bldP spid="45089" grpId="0" autoUpdateAnimBg="0"/>
      <p:bldP spid="45129" grpId="0" autoUpdateAnimBg="0"/>
      <p:bldP spid="451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059F82D6-EFEF-484D-8D6A-E2338C70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48322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单峰函数具有一个重要的消去性质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3330633-A848-4D22-B94A-ED7F1812C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30250"/>
            <a:ext cx="864235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95350" indent="-8953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74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4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35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定理：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是区间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[a,b]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上的一个单峰函数，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∈[a,b]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是其极小点，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 b]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上的任意两点，且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a&lt;x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&lt;x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&lt;b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，那么比较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的值后，可得出如下结论：</a:t>
            </a: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1A9A81F0-EF46-4532-BAEA-13D5FCD6324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133600"/>
            <a:ext cx="2514600" cy="2362200"/>
            <a:chOff x="776" y="1968"/>
            <a:chExt cx="1584" cy="1488"/>
          </a:xfrm>
        </p:grpSpPr>
        <p:sp>
          <p:nvSpPr>
            <p:cNvPr id="47109" name="Rectangle 5">
              <a:extLst>
                <a:ext uri="{FF2B5EF4-FFF2-40B4-BE49-F238E27FC236}">
                  <a16:creationId xmlns:a16="http://schemas.microsoft.com/office/drawing/2014/main" id="{FBBFEE81-41DA-4AFB-8EE9-9815E4F1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1104" cy="9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0" name="Arc 6">
              <a:extLst>
                <a:ext uri="{FF2B5EF4-FFF2-40B4-BE49-F238E27FC236}">
                  <a16:creationId xmlns:a16="http://schemas.microsoft.com/office/drawing/2014/main" id="{8B700F18-44A0-4E18-B295-92E0D463A2EA}"/>
                </a:ext>
              </a:extLst>
            </p:cNvPr>
            <p:cNvSpPr>
              <a:spLocks/>
            </p:cNvSpPr>
            <p:nvPr/>
          </p:nvSpPr>
          <p:spPr bwMode="auto">
            <a:xfrm rot="7208220">
              <a:off x="1381" y="2242"/>
              <a:ext cx="912" cy="619"/>
            </a:xfrm>
            <a:custGeom>
              <a:avLst/>
              <a:gdLst>
                <a:gd name="G0" fmla="+- 0 0 0"/>
                <a:gd name="G1" fmla="+- 21593 0 0"/>
                <a:gd name="G2" fmla="+- 21600 0 0"/>
                <a:gd name="T0" fmla="*/ 550 w 21600"/>
                <a:gd name="T1" fmla="*/ 0 h 22361"/>
                <a:gd name="T2" fmla="*/ 21586 w 21600"/>
                <a:gd name="T3" fmla="*/ 22361 h 22361"/>
                <a:gd name="T4" fmla="*/ 0 w 21600"/>
                <a:gd name="T5" fmla="*/ 21593 h 22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61" fill="none" extrusionOk="0">
                  <a:moveTo>
                    <a:pt x="549" y="0"/>
                  </a:moveTo>
                  <a:cubicBezTo>
                    <a:pt x="12261" y="298"/>
                    <a:pt x="21600" y="9877"/>
                    <a:pt x="21600" y="21593"/>
                  </a:cubicBezTo>
                  <a:cubicBezTo>
                    <a:pt x="21600" y="21849"/>
                    <a:pt x="21595" y="22105"/>
                    <a:pt x="21586" y="22361"/>
                  </a:cubicBezTo>
                </a:path>
                <a:path w="21600" h="22361" stroke="0" extrusionOk="0">
                  <a:moveTo>
                    <a:pt x="549" y="0"/>
                  </a:moveTo>
                  <a:cubicBezTo>
                    <a:pt x="12261" y="298"/>
                    <a:pt x="21600" y="9877"/>
                    <a:pt x="21600" y="21593"/>
                  </a:cubicBezTo>
                  <a:cubicBezTo>
                    <a:pt x="21600" y="21849"/>
                    <a:pt x="21595" y="22105"/>
                    <a:pt x="21586" y="22361"/>
                  </a:cubicBezTo>
                  <a:lnTo>
                    <a:pt x="0" y="21593"/>
                  </a:lnTo>
                  <a:close/>
                </a:path>
              </a:pathLst>
            </a:custGeom>
            <a:solidFill>
              <a:srgbClr val="CC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1" name="Arc 7">
              <a:extLst>
                <a:ext uri="{FF2B5EF4-FFF2-40B4-BE49-F238E27FC236}">
                  <a16:creationId xmlns:a16="http://schemas.microsoft.com/office/drawing/2014/main" id="{35A01814-2A9E-41B2-9EB3-81491BAAF508}"/>
                </a:ext>
              </a:extLst>
            </p:cNvPr>
            <p:cNvSpPr>
              <a:spLocks/>
            </p:cNvSpPr>
            <p:nvPr/>
          </p:nvSpPr>
          <p:spPr bwMode="auto">
            <a:xfrm rot="14385203" flipH="1">
              <a:off x="818" y="2305"/>
              <a:ext cx="912" cy="525"/>
            </a:xfrm>
            <a:custGeom>
              <a:avLst/>
              <a:gdLst>
                <a:gd name="G0" fmla="+- 0 0 0"/>
                <a:gd name="G1" fmla="+- 21593 0 0"/>
                <a:gd name="G2" fmla="+- 21600 0 0"/>
                <a:gd name="T0" fmla="*/ 550 w 21600"/>
                <a:gd name="T1" fmla="*/ 0 h 22361"/>
                <a:gd name="T2" fmla="*/ 21586 w 21600"/>
                <a:gd name="T3" fmla="*/ 22361 h 22361"/>
                <a:gd name="T4" fmla="*/ 0 w 21600"/>
                <a:gd name="T5" fmla="*/ 21593 h 22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61" fill="none" extrusionOk="0">
                  <a:moveTo>
                    <a:pt x="549" y="0"/>
                  </a:moveTo>
                  <a:cubicBezTo>
                    <a:pt x="12261" y="298"/>
                    <a:pt x="21600" y="9877"/>
                    <a:pt x="21600" y="21593"/>
                  </a:cubicBezTo>
                  <a:cubicBezTo>
                    <a:pt x="21600" y="21849"/>
                    <a:pt x="21595" y="22105"/>
                    <a:pt x="21586" y="22361"/>
                  </a:cubicBezTo>
                </a:path>
                <a:path w="21600" h="22361" stroke="0" extrusionOk="0">
                  <a:moveTo>
                    <a:pt x="549" y="0"/>
                  </a:moveTo>
                  <a:cubicBezTo>
                    <a:pt x="12261" y="298"/>
                    <a:pt x="21600" y="9877"/>
                    <a:pt x="21600" y="21593"/>
                  </a:cubicBezTo>
                  <a:cubicBezTo>
                    <a:pt x="21600" y="21849"/>
                    <a:pt x="21595" y="22105"/>
                    <a:pt x="21586" y="22361"/>
                  </a:cubicBezTo>
                  <a:lnTo>
                    <a:pt x="0" y="21593"/>
                  </a:lnTo>
                  <a:close/>
                </a:path>
              </a:pathLst>
            </a:custGeom>
            <a:solidFill>
              <a:srgbClr val="CC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Rectangle 8">
              <a:extLst>
                <a:ext uri="{FF2B5EF4-FFF2-40B4-BE49-F238E27FC236}">
                  <a16:creationId xmlns:a16="http://schemas.microsoft.com/office/drawing/2014/main" id="{08BCF10B-F35E-4DE3-8C38-3B9C2F2445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7416">
              <a:off x="776" y="1968"/>
              <a:ext cx="1584" cy="6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7113" name="Rectangle 9">
              <a:extLst>
                <a:ext uri="{FF2B5EF4-FFF2-40B4-BE49-F238E27FC236}">
                  <a16:creationId xmlns:a16="http://schemas.microsoft.com/office/drawing/2014/main" id="{2CB3B873-C4A9-4BD3-9719-1A806559B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2352"/>
              <a:ext cx="192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4" name="Group 10">
            <a:extLst>
              <a:ext uri="{FF2B5EF4-FFF2-40B4-BE49-F238E27FC236}">
                <a16:creationId xmlns:a16="http://schemas.microsoft.com/office/drawing/2014/main" id="{A1D9A812-E241-4C0E-8E2F-F919873CF82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565400"/>
            <a:ext cx="3270250" cy="2203450"/>
            <a:chOff x="340" y="2240"/>
            <a:chExt cx="2060" cy="1388"/>
          </a:xfrm>
        </p:grpSpPr>
        <p:grpSp>
          <p:nvGrpSpPr>
            <p:cNvPr id="47115" name="Group 11">
              <a:extLst>
                <a:ext uri="{FF2B5EF4-FFF2-40B4-BE49-F238E27FC236}">
                  <a16:creationId xmlns:a16="http://schemas.microsoft.com/office/drawing/2014/main" id="{F694E5AB-490C-43D4-B690-AC9EF9A42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40"/>
              <a:ext cx="2060" cy="1360"/>
              <a:chOff x="240" y="2400"/>
              <a:chExt cx="2060" cy="1360"/>
            </a:xfrm>
          </p:grpSpPr>
          <p:sp>
            <p:nvSpPr>
              <p:cNvPr id="47116" name="Line 12">
                <a:extLst>
                  <a:ext uri="{FF2B5EF4-FFF2-40B4-BE49-F238E27FC236}">
                    <a16:creationId xmlns:a16="http://schemas.microsoft.com/office/drawing/2014/main" id="{28CA322E-64E9-4357-A6E0-58931947F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9" y="2460"/>
                <a:ext cx="0" cy="115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Line 13">
                <a:extLst>
                  <a:ext uri="{FF2B5EF4-FFF2-40B4-BE49-F238E27FC236}">
                    <a16:creationId xmlns:a16="http://schemas.microsoft.com/office/drawing/2014/main" id="{2290ECB0-D0C2-4F9F-9C64-6664DEDA3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" y="3617"/>
                <a:ext cx="1551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Rectangle 14">
                <a:extLst>
                  <a:ext uri="{FF2B5EF4-FFF2-40B4-BE49-F238E27FC236}">
                    <a16:creationId xmlns:a16="http://schemas.microsoft.com/office/drawing/2014/main" id="{ADB4681A-8629-4211-9A56-61656839E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00"/>
                <a:ext cx="3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f(x)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19" name="Rectangle 15">
                <a:extLst>
                  <a:ext uri="{FF2B5EF4-FFF2-40B4-BE49-F238E27FC236}">
                    <a16:creationId xmlns:a16="http://schemas.microsoft.com/office/drawing/2014/main" id="{D943ADD9-1F17-42FE-BACF-A8093860E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35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568E8F70-CE1E-4500-B238-4BFDEF75E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337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21" name="Text Box 17">
              <a:extLst>
                <a:ext uri="{FF2B5EF4-FFF2-40B4-BE49-F238E27FC236}">
                  <a16:creationId xmlns:a16="http://schemas.microsoft.com/office/drawing/2014/main" id="{D268755F-D459-49AC-A4CE-2D73972E6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34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7122" name="Text Box 18">
            <a:extLst>
              <a:ext uri="{FF2B5EF4-FFF2-40B4-BE49-F238E27FC236}">
                <a16:creationId xmlns:a16="http://schemas.microsoft.com/office/drawing/2014/main" id="{6F9A6C31-85D9-45BB-B3C7-F70BF31E8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92125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(I)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消去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[a, x</a:t>
            </a:r>
            <a:r>
              <a:rPr kumimoji="1" lang="en-US" altLang="zh-CN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endParaRPr kumimoji="1" lang="en-US" altLang="zh-CN" b="1" baseline="-30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23" name="Group 19">
            <a:extLst>
              <a:ext uri="{FF2B5EF4-FFF2-40B4-BE49-F238E27FC236}">
                <a16:creationId xmlns:a16="http://schemas.microsoft.com/office/drawing/2014/main" id="{1265CF24-9283-4B7B-B78B-341048226E2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581400"/>
            <a:ext cx="374650" cy="1217613"/>
            <a:chOff x="1440" y="2880"/>
            <a:chExt cx="236" cy="767"/>
          </a:xfrm>
        </p:grpSpPr>
        <p:sp>
          <p:nvSpPr>
            <p:cNvPr id="47124" name="Line 20">
              <a:extLst>
                <a:ext uri="{FF2B5EF4-FFF2-40B4-BE49-F238E27FC236}">
                  <a16:creationId xmlns:a16="http://schemas.microsoft.com/office/drawing/2014/main" id="{C8B5679E-7EFD-459C-ABAA-1E64D1D5D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0" cy="5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1">
              <a:extLst>
                <a:ext uri="{FF2B5EF4-FFF2-40B4-BE49-F238E27FC236}">
                  <a16:creationId xmlns:a16="http://schemas.microsoft.com/office/drawing/2014/main" id="{6ECF7CE3-5048-407C-8D89-89A156D5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16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baseline="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47126" name="Group 22">
            <a:extLst>
              <a:ext uri="{FF2B5EF4-FFF2-40B4-BE49-F238E27FC236}">
                <a16:creationId xmlns:a16="http://schemas.microsoft.com/office/drawing/2014/main" id="{A3660FB9-3476-4A83-A1A2-12E9D9C080F3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3276600"/>
            <a:ext cx="374650" cy="1471613"/>
            <a:chOff x="1024" y="2688"/>
            <a:chExt cx="236" cy="927"/>
          </a:xfrm>
        </p:grpSpPr>
        <p:sp>
          <p:nvSpPr>
            <p:cNvPr id="47127" name="Line 23">
              <a:extLst>
                <a:ext uri="{FF2B5EF4-FFF2-40B4-BE49-F238E27FC236}">
                  <a16:creationId xmlns:a16="http://schemas.microsoft.com/office/drawing/2014/main" id="{CE25B352-CE30-4039-8256-A8F558063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2688"/>
              <a:ext cx="0" cy="7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Rectangle 24">
              <a:extLst>
                <a:ext uri="{FF2B5EF4-FFF2-40B4-BE49-F238E27FC236}">
                  <a16:creationId xmlns:a16="http://schemas.microsoft.com/office/drawing/2014/main" id="{A1919095-CC1E-46C1-B42D-B51E4BBC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384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7129" name="Group 25">
            <a:extLst>
              <a:ext uri="{FF2B5EF4-FFF2-40B4-BE49-F238E27FC236}">
                <a16:creationId xmlns:a16="http://schemas.microsoft.com/office/drawing/2014/main" id="{9DB79BCB-1A41-448A-AB6E-9F2D9D2F62C0}"/>
              </a:ext>
            </a:extLst>
          </p:cNvPr>
          <p:cNvGrpSpPr>
            <a:grpSpLocks/>
          </p:cNvGrpSpPr>
          <p:nvPr/>
        </p:nvGrpSpPr>
        <p:grpSpPr bwMode="auto">
          <a:xfrm>
            <a:off x="1936750" y="3505200"/>
            <a:ext cx="374650" cy="1255713"/>
            <a:chOff x="1220" y="2832"/>
            <a:chExt cx="236" cy="791"/>
          </a:xfrm>
        </p:grpSpPr>
        <p:sp>
          <p:nvSpPr>
            <p:cNvPr id="47130" name="Line 26">
              <a:extLst>
                <a:ext uri="{FF2B5EF4-FFF2-40B4-BE49-F238E27FC236}">
                  <a16:creationId xmlns:a16="http://schemas.microsoft.com/office/drawing/2014/main" id="{5B37F8C7-2D11-4DA8-BA1E-8575F19F8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832"/>
              <a:ext cx="0" cy="62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Rectangle 27">
              <a:extLst>
                <a:ext uri="{FF2B5EF4-FFF2-40B4-BE49-F238E27FC236}">
                  <a16:creationId xmlns:a16="http://schemas.microsoft.com/office/drawing/2014/main" id="{B7505875-DE57-4815-AB88-327F8F23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3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7132" name="Group 28">
            <a:extLst>
              <a:ext uri="{FF2B5EF4-FFF2-40B4-BE49-F238E27FC236}">
                <a16:creationId xmlns:a16="http://schemas.microsoft.com/office/drawing/2014/main" id="{14F69BB1-5F11-4917-8ECB-24BFDC5B990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124200"/>
            <a:ext cx="228600" cy="1360488"/>
            <a:chOff x="960" y="2592"/>
            <a:chExt cx="144" cy="857"/>
          </a:xfrm>
        </p:grpSpPr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E2B9670D-BFC0-47FD-8E91-0A8FB13CB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30">
              <a:extLst>
                <a:ext uri="{FF2B5EF4-FFF2-40B4-BE49-F238E27FC236}">
                  <a16:creationId xmlns:a16="http://schemas.microsoft.com/office/drawing/2014/main" id="{54700E32-FCF2-4212-A763-8767E1AC6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31">
              <a:extLst>
                <a:ext uri="{FF2B5EF4-FFF2-40B4-BE49-F238E27FC236}">
                  <a16:creationId xmlns:a16="http://schemas.microsoft.com/office/drawing/2014/main" id="{44A38C20-7EBB-4E43-94E0-55AF0C9BF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784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B139B2B7-A8DB-4782-9EBC-819CCDDCE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0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B1FC8114-BCF3-45B6-83A6-063BD56CF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3E4E3F08-AA0C-4BC8-8FB8-9384E44C6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Line 35">
              <a:extLst>
                <a:ext uri="{FF2B5EF4-FFF2-40B4-BE49-F238E27FC236}">
                  <a16:creationId xmlns:a16="http://schemas.microsoft.com/office/drawing/2014/main" id="{05B86FC2-EC57-4153-8999-E3950710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36">
              <a:extLst>
                <a:ext uri="{FF2B5EF4-FFF2-40B4-BE49-F238E27FC236}">
                  <a16:creationId xmlns:a16="http://schemas.microsoft.com/office/drawing/2014/main" id="{B85CD669-18F0-453C-8452-9EF9D84F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64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55A96F75-3BCC-4153-8BD5-E4574113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3376"/>
              <a:ext cx="73" cy="7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42" name="Group 38">
            <a:extLst>
              <a:ext uri="{FF2B5EF4-FFF2-40B4-BE49-F238E27FC236}">
                <a16:creationId xmlns:a16="http://schemas.microsoft.com/office/drawing/2014/main" id="{C57589B9-973E-4E34-9286-AFAD52A805A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133600"/>
            <a:ext cx="2514600" cy="2362200"/>
            <a:chOff x="776" y="1968"/>
            <a:chExt cx="1584" cy="1488"/>
          </a:xfrm>
        </p:grpSpPr>
        <p:sp>
          <p:nvSpPr>
            <p:cNvPr id="47143" name="Rectangle 39">
              <a:extLst>
                <a:ext uri="{FF2B5EF4-FFF2-40B4-BE49-F238E27FC236}">
                  <a16:creationId xmlns:a16="http://schemas.microsoft.com/office/drawing/2014/main" id="{D49641F9-80D1-4421-B1A2-05A87D408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1104" cy="9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Arc 40">
              <a:extLst>
                <a:ext uri="{FF2B5EF4-FFF2-40B4-BE49-F238E27FC236}">
                  <a16:creationId xmlns:a16="http://schemas.microsoft.com/office/drawing/2014/main" id="{F65C9BB1-1238-4E7D-8C42-4825B7DC5C4E}"/>
                </a:ext>
              </a:extLst>
            </p:cNvPr>
            <p:cNvSpPr>
              <a:spLocks/>
            </p:cNvSpPr>
            <p:nvPr/>
          </p:nvSpPr>
          <p:spPr bwMode="auto">
            <a:xfrm rot="7208220">
              <a:off x="1381" y="2242"/>
              <a:ext cx="912" cy="619"/>
            </a:xfrm>
            <a:custGeom>
              <a:avLst/>
              <a:gdLst>
                <a:gd name="G0" fmla="+- 0 0 0"/>
                <a:gd name="G1" fmla="+- 21593 0 0"/>
                <a:gd name="G2" fmla="+- 21600 0 0"/>
                <a:gd name="T0" fmla="*/ 550 w 21600"/>
                <a:gd name="T1" fmla="*/ 0 h 22361"/>
                <a:gd name="T2" fmla="*/ 21586 w 21600"/>
                <a:gd name="T3" fmla="*/ 22361 h 22361"/>
                <a:gd name="T4" fmla="*/ 0 w 21600"/>
                <a:gd name="T5" fmla="*/ 21593 h 22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61" fill="none" extrusionOk="0">
                  <a:moveTo>
                    <a:pt x="549" y="0"/>
                  </a:moveTo>
                  <a:cubicBezTo>
                    <a:pt x="12261" y="298"/>
                    <a:pt x="21600" y="9877"/>
                    <a:pt x="21600" y="21593"/>
                  </a:cubicBezTo>
                  <a:cubicBezTo>
                    <a:pt x="21600" y="21849"/>
                    <a:pt x="21595" y="22105"/>
                    <a:pt x="21586" y="22361"/>
                  </a:cubicBezTo>
                </a:path>
                <a:path w="21600" h="22361" stroke="0" extrusionOk="0">
                  <a:moveTo>
                    <a:pt x="549" y="0"/>
                  </a:moveTo>
                  <a:cubicBezTo>
                    <a:pt x="12261" y="298"/>
                    <a:pt x="21600" y="9877"/>
                    <a:pt x="21600" y="21593"/>
                  </a:cubicBezTo>
                  <a:cubicBezTo>
                    <a:pt x="21600" y="21849"/>
                    <a:pt x="21595" y="22105"/>
                    <a:pt x="21586" y="22361"/>
                  </a:cubicBezTo>
                  <a:lnTo>
                    <a:pt x="0" y="21593"/>
                  </a:lnTo>
                  <a:close/>
                </a:path>
              </a:pathLst>
            </a:custGeom>
            <a:solidFill>
              <a:srgbClr val="CC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5" name="Arc 41">
              <a:extLst>
                <a:ext uri="{FF2B5EF4-FFF2-40B4-BE49-F238E27FC236}">
                  <a16:creationId xmlns:a16="http://schemas.microsoft.com/office/drawing/2014/main" id="{FA2B91EB-F1D2-4048-9172-F9C064D3EC14}"/>
                </a:ext>
              </a:extLst>
            </p:cNvPr>
            <p:cNvSpPr>
              <a:spLocks/>
            </p:cNvSpPr>
            <p:nvPr/>
          </p:nvSpPr>
          <p:spPr bwMode="auto">
            <a:xfrm rot="14385203" flipH="1">
              <a:off x="818" y="2305"/>
              <a:ext cx="912" cy="525"/>
            </a:xfrm>
            <a:custGeom>
              <a:avLst/>
              <a:gdLst>
                <a:gd name="G0" fmla="+- 0 0 0"/>
                <a:gd name="G1" fmla="+- 21593 0 0"/>
                <a:gd name="G2" fmla="+- 21600 0 0"/>
                <a:gd name="T0" fmla="*/ 550 w 21600"/>
                <a:gd name="T1" fmla="*/ 0 h 22361"/>
                <a:gd name="T2" fmla="*/ 21586 w 21600"/>
                <a:gd name="T3" fmla="*/ 22361 h 22361"/>
                <a:gd name="T4" fmla="*/ 0 w 21600"/>
                <a:gd name="T5" fmla="*/ 21593 h 22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61" fill="none" extrusionOk="0">
                  <a:moveTo>
                    <a:pt x="549" y="0"/>
                  </a:moveTo>
                  <a:cubicBezTo>
                    <a:pt x="12261" y="298"/>
                    <a:pt x="21600" y="9877"/>
                    <a:pt x="21600" y="21593"/>
                  </a:cubicBezTo>
                  <a:cubicBezTo>
                    <a:pt x="21600" y="21849"/>
                    <a:pt x="21595" y="22105"/>
                    <a:pt x="21586" y="22361"/>
                  </a:cubicBezTo>
                </a:path>
                <a:path w="21600" h="22361" stroke="0" extrusionOk="0">
                  <a:moveTo>
                    <a:pt x="549" y="0"/>
                  </a:moveTo>
                  <a:cubicBezTo>
                    <a:pt x="12261" y="298"/>
                    <a:pt x="21600" y="9877"/>
                    <a:pt x="21600" y="21593"/>
                  </a:cubicBezTo>
                  <a:cubicBezTo>
                    <a:pt x="21600" y="21849"/>
                    <a:pt x="21595" y="22105"/>
                    <a:pt x="21586" y="22361"/>
                  </a:cubicBezTo>
                  <a:lnTo>
                    <a:pt x="0" y="21593"/>
                  </a:lnTo>
                  <a:close/>
                </a:path>
              </a:pathLst>
            </a:custGeom>
            <a:solidFill>
              <a:srgbClr val="CC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Rectangle 42">
              <a:extLst>
                <a:ext uri="{FF2B5EF4-FFF2-40B4-BE49-F238E27FC236}">
                  <a16:creationId xmlns:a16="http://schemas.microsoft.com/office/drawing/2014/main" id="{75A0D692-59C4-4F53-9FDF-62E372D401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7416">
              <a:off x="776" y="1968"/>
              <a:ext cx="1584" cy="6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7147" name="Rectangle 43">
              <a:extLst>
                <a:ext uri="{FF2B5EF4-FFF2-40B4-BE49-F238E27FC236}">
                  <a16:creationId xmlns:a16="http://schemas.microsoft.com/office/drawing/2014/main" id="{BA5E7018-DC7B-4638-B63D-1C78E55E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2352"/>
              <a:ext cx="192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48" name="Group 44">
            <a:extLst>
              <a:ext uri="{FF2B5EF4-FFF2-40B4-BE49-F238E27FC236}">
                <a16:creationId xmlns:a16="http://schemas.microsoft.com/office/drawing/2014/main" id="{601A281C-A428-466D-89FF-4BCEF908D74B}"/>
              </a:ext>
            </a:extLst>
          </p:cNvPr>
          <p:cNvGrpSpPr>
            <a:grpSpLocks/>
          </p:cNvGrpSpPr>
          <p:nvPr/>
        </p:nvGrpSpPr>
        <p:grpSpPr bwMode="auto">
          <a:xfrm>
            <a:off x="4806950" y="2565400"/>
            <a:ext cx="3270250" cy="2203450"/>
            <a:chOff x="340" y="2240"/>
            <a:chExt cx="2060" cy="1388"/>
          </a:xfrm>
        </p:grpSpPr>
        <p:grpSp>
          <p:nvGrpSpPr>
            <p:cNvPr id="47149" name="Group 45">
              <a:extLst>
                <a:ext uri="{FF2B5EF4-FFF2-40B4-BE49-F238E27FC236}">
                  <a16:creationId xmlns:a16="http://schemas.microsoft.com/office/drawing/2014/main" id="{91B8FBBD-A226-4BFB-838E-AA6D0E839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40"/>
              <a:ext cx="2060" cy="1360"/>
              <a:chOff x="240" y="2400"/>
              <a:chExt cx="2060" cy="1360"/>
            </a:xfrm>
          </p:grpSpPr>
          <p:sp>
            <p:nvSpPr>
              <p:cNvPr id="47150" name="Line 46">
                <a:extLst>
                  <a:ext uri="{FF2B5EF4-FFF2-40B4-BE49-F238E27FC236}">
                    <a16:creationId xmlns:a16="http://schemas.microsoft.com/office/drawing/2014/main" id="{FC974CD9-8176-4560-91A1-A0B1306E3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9" y="2460"/>
                <a:ext cx="0" cy="115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1" name="Line 47">
                <a:extLst>
                  <a:ext uri="{FF2B5EF4-FFF2-40B4-BE49-F238E27FC236}">
                    <a16:creationId xmlns:a16="http://schemas.microsoft.com/office/drawing/2014/main" id="{D4E2538D-94AA-42DA-92C0-48CA3F0D9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" y="3617"/>
                <a:ext cx="1551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2" name="Rectangle 48">
                <a:extLst>
                  <a:ext uri="{FF2B5EF4-FFF2-40B4-BE49-F238E27FC236}">
                    <a16:creationId xmlns:a16="http://schemas.microsoft.com/office/drawing/2014/main" id="{C2D8CB80-AD3C-4E42-9656-61D81DE3B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00"/>
                <a:ext cx="3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f(x)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53" name="Rectangle 49">
                <a:extLst>
                  <a:ext uri="{FF2B5EF4-FFF2-40B4-BE49-F238E27FC236}">
                    <a16:creationId xmlns:a16="http://schemas.microsoft.com/office/drawing/2014/main" id="{38C7E3D8-97A3-45DC-A4B2-E50020B84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35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000" b="1" baseline="-30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54" name="Text Box 50">
              <a:extLst>
                <a:ext uri="{FF2B5EF4-FFF2-40B4-BE49-F238E27FC236}">
                  <a16:creationId xmlns:a16="http://schemas.microsoft.com/office/drawing/2014/main" id="{ED57F6C7-AFC5-4CD5-9048-F5BDD60FB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337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55" name="Text Box 51">
              <a:extLst>
                <a:ext uri="{FF2B5EF4-FFF2-40B4-BE49-F238E27FC236}">
                  <a16:creationId xmlns:a16="http://schemas.microsoft.com/office/drawing/2014/main" id="{E9FC5155-9D96-442E-8FB0-BA6E9DBA8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34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7156" name="Text Box 52">
            <a:extLst>
              <a:ext uri="{FF2B5EF4-FFF2-40B4-BE49-F238E27FC236}">
                <a16:creationId xmlns:a16="http://schemas.microsoft.com/office/drawing/2014/main" id="{D8870B7C-5B27-45D4-9776-323700E0D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492125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(II)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消去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[x</a:t>
            </a:r>
            <a:r>
              <a:rPr kumimoji="1" lang="en-US" altLang="zh-CN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, b]</a:t>
            </a:r>
            <a:endParaRPr kumimoji="1" lang="en-US" altLang="zh-CN" b="1" baseline="-30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57" name="Group 53">
            <a:extLst>
              <a:ext uri="{FF2B5EF4-FFF2-40B4-BE49-F238E27FC236}">
                <a16:creationId xmlns:a16="http://schemas.microsoft.com/office/drawing/2014/main" id="{D4475425-E878-4CD9-A9CA-8A3CC381EC3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581400"/>
            <a:ext cx="374650" cy="1217613"/>
            <a:chOff x="1440" y="2880"/>
            <a:chExt cx="236" cy="767"/>
          </a:xfrm>
        </p:grpSpPr>
        <p:sp>
          <p:nvSpPr>
            <p:cNvPr id="47158" name="Line 54">
              <a:extLst>
                <a:ext uri="{FF2B5EF4-FFF2-40B4-BE49-F238E27FC236}">
                  <a16:creationId xmlns:a16="http://schemas.microsoft.com/office/drawing/2014/main" id="{840A085D-FB0A-414E-AA04-CDF478CD7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0" cy="5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Rectangle 55">
              <a:extLst>
                <a:ext uri="{FF2B5EF4-FFF2-40B4-BE49-F238E27FC236}">
                  <a16:creationId xmlns:a16="http://schemas.microsoft.com/office/drawing/2014/main" id="{1A283820-DF5B-4F6D-9A99-C9A018E9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16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baseline="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47160" name="Group 56">
            <a:extLst>
              <a:ext uri="{FF2B5EF4-FFF2-40B4-BE49-F238E27FC236}">
                <a16:creationId xmlns:a16="http://schemas.microsoft.com/office/drawing/2014/main" id="{360C0BC3-C920-446E-B73F-6E5A8E0C66D2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3382963"/>
            <a:ext cx="374650" cy="1365250"/>
            <a:chOff x="4228" y="2755"/>
            <a:chExt cx="236" cy="860"/>
          </a:xfrm>
        </p:grpSpPr>
        <p:sp>
          <p:nvSpPr>
            <p:cNvPr id="47161" name="Line 57">
              <a:extLst>
                <a:ext uri="{FF2B5EF4-FFF2-40B4-BE49-F238E27FC236}">
                  <a16:creationId xmlns:a16="http://schemas.microsoft.com/office/drawing/2014/main" id="{4FC53021-0423-4983-93A3-6225C73A1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2755"/>
              <a:ext cx="0" cy="7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Rectangle 58">
              <a:extLst>
                <a:ext uri="{FF2B5EF4-FFF2-40B4-BE49-F238E27FC236}">
                  <a16:creationId xmlns:a16="http://schemas.microsoft.com/office/drawing/2014/main" id="{6FE32B72-319A-49AC-8420-EFA997E93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3384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7163" name="Group 59">
            <a:extLst>
              <a:ext uri="{FF2B5EF4-FFF2-40B4-BE49-F238E27FC236}">
                <a16:creationId xmlns:a16="http://schemas.microsoft.com/office/drawing/2014/main" id="{76F15594-60C7-4DBE-AFEB-A8E0BF26CFB3}"/>
              </a:ext>
            </a:extLst>
          </p:cNvPr>
          <p:cNvGrpSpPr>
            <a:grpSpLocks/>
          </p:cNvGrpSpPr>
          <p:nvPr/>
        </p:nvGrpSpPr>
        <p:grpSpPr bwMode="auto">
          <a:xfrm>
            <a:off x="6864350" y="3505200"/>
            <a:ext cx="374650" cy="1255713"/>
            <a:chOff x="1220" y="2832"/>
            <a:chExt cx="236" cy="791"/>
          </a:xfrm>
        </p:grpSpPr>
        <p:sp>
          <p:nvSpPr>
            <p:cNvPr id="47164" name="Line 60">
              <a:extLst>
                <a:ext uri="{FF2B5EF4-FFF2-40B4-BE49-F238E27FC236}">
                  <a16:creationId xmlns:a16="http://schemas.microsoft.com/office/drawing/2014/main" id="{E85C0365-6BEE-4CE0-AA65-176E0FCC2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832"/>
              <a:ext cx="0" cy="62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Rectangle 61">
              <a:extLst>
                <a:ext uri="{FF2B5EF4-FFF2-40B4-BE49-F238E27FC236}">
                  <a16:creationId xmlns:a16="http://schemas.microsoft.com/office/drawing/2014/main" id="{B8CE4393-B6ED-41D2-B746-ECD2B68F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3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7166" name="Group 62">
            <a:extLst>
              <a:ext uri="{FF2B5EF4-FFF2-40B4-BE49-F238E27FC236}">
                <a16:creationId xmlns:a16="http://schemas.microsoft.com/office/drawing/2014/main" id="{6D26B212-625A-4777-9CB3-0853967512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0600" y="3271838"/>
            <a:ext cx="173038" cy="1223962"/>
            <a:chOff x="960" y="2592"/>
            <a:chExt cx="144" cy="857"/>
          </a:xfrm>
        </p:grpSpPr>
        <p:sp>
          <p:nvSpPr>
            <p:cNvPr id="47167" name="Line 63">
              <a:extLst>
                <a:ext uri="{FF2B5EF4-FFF2-40B4-BE49-F238E27FC236}">
                  <a16:creationId xmlns:a16="http://schemas.microsoft.com/office/drawing/2014/main" id="{3F746DA2-43D7-41D6-B926-05B07940F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64">
              <a:extLst>
                <a:ext uri="{FF2B5EF4-FFF2-40B4-BE49-F238E27FC236}">
                  <a16:creationId xmlns:a16="http://schemas.microsoft.com/office/drawing/2014/main" id="{DEEAE513-6F10-4B47-A62A-9C6C1F198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65">
              <a:extLst>
                <a:ext uri="{FF2B5EF4-FFF2-40B4-BE49-F238E27FC236}">
                  <a16:creationId xmlns:a16="http://schemas.microsoft.com/office/drawing/2014/main" id="{CE6764F5-B343-49A0-B4FF-DE4243058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784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Line 66">
              <a:extLst>
                <a:ext uri="{FF2B5EF4-FFF2-40B4-BE49-F238E27FC236}">
                  <a16:creationId xmlns:a16="http://schemas.microsoft.com/office/drawing/2014/main" id="{E02D44C9-079C-45DB-BB9D-47B63A328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0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Line 67">
              <a:extLst>
                <a:ext uri="{FF2B5EF4-FFF2-40B4-BE49-F238E27FC236}">
                  <a16:creationId xmlns:a16="http://schemas.microsoft.com/office/drawing/2014/main" id="{CE32582B-8BD8-4AFC-B9E0-E9277662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Line 68">
              <a:extLst>
                <a:ext uri="{FF2B5EF4-FFF2-40B4-BE49-F238E27FC236}">
                  <a16:creationId xmlns:a16="http://schemas.microsoft.com/office/drawing/2014/main" id="{2B76A998-A8EE-4332-B011-F76F4E60C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3" name="Line 69">
              <a:extLst>
                <a:ext uri="{FF2B5EF4-FFF2-40B4-BE49-F238E27FC236}">
                  <a16:creationId xmlns:a16="http://schemas.microsoft.com/office/drawing/2014/main" id="{C830BF33-14D7-4067-8905-802D6D0A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4" name="Line 70">
              <a:extLst>
                <a:ext uri="{FF2B5EF4-FFF2-40B4-BE49-F238E27FC236}">
                  <a16:creationId xmlns:a16="http://schemas.microsoft.com/office/drawing/2014/main" id="{CD4027CC-FCD0-4DDF-B1ED-A320FEE46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64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Line 71">
              <a:extLst>
                <a:ext uri="{FF2B5EF4-FFF2-40B4-BE49-F238E27FC236}">
                  <a16:creationId xmlns:a16="http://schemas.microsoft.com/office/drawing/2014/main" id="{4ECFFC61-B28F-4A65-A1EC-5584997F2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3376"/>
              <a:ext cx="73" cy="7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76" name="Rectangle 72">
            <a:extLst>
              <a:ext uri="{FF2B5EF4-FFF2-40B4-BE49-F238E27FC236}">
                <a16:creationId xmlns:a16="http://schemas.microsoft.com/office/drawing/2014/main" id="{0563CD90-B2F4-41A7-B3B5-E738A7112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2133600"/>
            <a:ext cx="418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II</a:t>
            </a:r>
            <a:r>
              <a:rPr kumimoji="1"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若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f(x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) &lt; f(x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),   x</a:t>
            </a:r>
            <a:r>
              <a:rPr kumimoji="1"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[a,x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77" name="Text Box 73">
            <a:extLst>
              <a:ext uri="{FF2B5EF4-FFF2-40B4-BE49-F238E27FC236}">
                <a16:creationId xmlns:a16="http://schemas.microsoft.com/office/drawing/2014/main" id="{309D1FD6-6285-4889-8420-62E0B7438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00663"/>
            <a:ext cx="8534400" cy="1492250"/>
          </a:xfrm>
          <a:prstGeom prst="rect">
            <a:avLst/>
          </a:prstGeom>
          <a:solidFill>
            <a:srgbClr val="CCFFCC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5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在单峰函数的区间内，计算两个点的函数值，比较大小后，就能把搜索区间缩小。在已缩小的区间内，仍含有一个函数值，如再计算另一点的函数值，比较后就可进一步缩小搜索区间 。</a:t>
            </a:r>
          </a:p>
        </p:txBody>
      </p:sp>
      <p:sp>
        <p:nvSpPr>
          <p:cNvPr id="47178" name="Rectangle 74">
            <a:extLst>
              <a:ext uri="{FF2B5EF4-FFF2-40B4-BE49-F238E27FC236}">
                <a16:creationId xmlns:a16="http://schemas.microsoft.com/office/drawing/2014/main" id="{FAE8235D-36B4-4E3A-A182-0E9C4863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133600"/>
            <a:ext cx="436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若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f(x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)≥f(x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∈[x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,b]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22" grpId="0" autoUpdateAnimBg="0"/>
      <p:bldP spid="47156" grpId="0" autoUpdateAnimBg="0"/>
      <p:bldP spid="47176" grpId="0" autoUpdateAnimBg="0"/>
      <p:bldP spid="47177" grpId="0" animBg="1" autoUpdateAnimBg="0"/>
      <p:bldP spid="4717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>
            <a:extLst>
              <a:ext uri="{FF2B5EF4-FFF2-40B4-BE49-F238E27FC236}">
                <a16:creationId xmlns:a16="http://schemas.microsoft.com/office/drawing/2014/main" id="{ECB7206D-436C-43D3-9165-5AE8B9FBC8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85750"/>
            <a:ext cx="7043738" cy="1143000"/>
          </a:xfrm>
        </p:spPr>
        <p:txBody>
          <a:bodyPr/>
          <a:lstStyle/>
          <a:p>
            <a:r>
              <a:rPr lang="zh-CN" altLang="en-US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无导数方法</a:t>
            </a:r>
            <a:r>
              <a:rPr lang="en-US" altLang="zh-CN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——0.618</a:t>
            </a:r>
            <a:r>
              <a:rPr lang="zh-CN" altLang="en-US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法</a:t>
            </a:r>
          </a:p>
        </p:txBody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647380C5-9A21-40EB-9CA5-93B3EC7E73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4313" y="1571625"/>
            <a:ext cx="8358187" cy="2500313"/>
          </a:xfrm>
        </p:spPr>
        <p:txBody>
          <a:bodyPr/>
          <a:lstStyle/>
          <a:p>
            <a:pPr algn="just"/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一、黄金分割法基本原理</a:t>
            </a:r>
          </a:p>
          <a:p>
            <a:pPr algn="just"/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要介绍黄金分割法有必要回顾一下古老的黄金分割问题．所谓黄金分割就是将一线段分为二段的方法．这样分后，要求整段长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与较长段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的比值正好等于较长段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与较短段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L-x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的比值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如图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pic>
        <p:nvPicPr>
          <p:cNvPr id="31753" name="Picture 3" descr="4.11">
            <a:extLst>
              <a:ext uri="{FF2B5EF4-FFF2-40B4-BE49-F238E27FC236}">
                <a16:creationId xmlns:a16="http://schemas.microsoft.com/office/drawing/2014/main" id="{85FFE2D6-F170-47BD-A7CA-D38B3E4F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8" b="6219"/>
          <a:stretch>
            <a:fillRect/>
          </a:stretch>
        </p:blipFill>
        <p:spPr bwMode="auto">
          <a:xfrm>
            <a:off x="1676400" y="3932238"/>
            <a:ext cx="487680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3FE4AA44-A461-43A7-9396-CA1F92AC140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33400"/>
            <a:ext cx="8540750" cy="55657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设包含极小点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α*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的初始搜索区间为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[a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b],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 b]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上是凸函数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0. 618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基本思想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是在搜索区间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a, b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]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上选取两个对称点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λ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μ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λ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μ,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通过比较这两点处的函数值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φ(λ)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φ(μ)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的大小来决定删除左半区间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[a,λ) 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还是删除右半区间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(μ, b]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删除后的新区间长度是原区间长度的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0 .618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新区间包含原区间中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两个对称点中的一点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我们只要再选一个对称点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并利用这两个新对称点处的函数值继续比较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重复这个过程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最后确定出极小点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α*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939B0B5B-CD15-41EC-9ED5-31D161363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066800"/>
          <a:ext cx="2819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3" imgW="1270000" imgH="228600" progId="Equation.3">
                  <p:embed/>
                </p:oleObj>
              </mc:Choice>
              <mc:Fallback>
                <p:oleObj name="公式" r:id="rId3" imgW="1270000" imgH="228600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939B0B5B-CD15-41EC-9ED5-31D161363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0"/>
                        <a:ext cx="28194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57629D-8B16-452D-9CE4-6250FC1BD5AD}"/>
              </a:ext>
            </a:extLst>
          </p:cNvPr>
          <p:cNvSpPr/>
          <p:nvPr/>
        </p:nvSpPr>
        <p:spPr>
          <a:xfrm>
            <a:off x="0" y="1676400"/>
            <a:ext cx="9144000" cy="26543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现在提出一个问题，就在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[a,b]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上如何选取二点使得迭代次数最小而区间缩短最快？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要解决这个问题，人们想到对区间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[a,b]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选二点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等价于将区间长度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b-a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进行黄金分割，也就是将第一个搜索点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取在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[a,b]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0.618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处，第二个搜索点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取成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的对称点即           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0.382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如图所示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7A149A-F5FC-4FB1-B35A-7A551EF2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85750"/>
            <a:ext cx="70437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4000" b="1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877" name="Picture 19" descr="4.12">
            <a:extLst>
              <a:ext uri="{FF2B5EF4-FFF2-40B4-BE49-F238E27FC236}">
                <a16:creationId xmlns:a16="http://schemas.microsoft.com/office/drawing/2014/main" id="{D2AF5D6C-035F-4D1D-BDAB-A82981C5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38" b="6714"/>
          <a:stretch>
            <a:fillRect/>
          </a:stretch>
        </p:blipFill>
        <p:spPr bwMode="auto">
          <a:xfrm>
            <a:off x="2786063" y="4495800"/>
            <a:ext cx="3176587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8" name="Rectangle 14">
            <a:extLst>
              <a:ext uri="{FF2B5EF4-FFF2-40B4-BE49-F238E27FC236}">
                <a16:creationId xmlns:a16="http://schemas.microsoft.com/office/drawing/2014/main" id="{70166ECB-2F8A-4F34-AA15-805C0881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831850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黄金分割法迭代步骤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173FC34-086F-4A9F-ACF6-E3F92435AC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2875" y="785553"/>
            <a:ext cx="8858250" cy="5886450"/>
          </a:xfrm>
        </p:spPr>
        <p:txBody>
          <a:bodyPr/>
          <a:lstStyle/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即要求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接着计算       与        的值，并根据       与        的值的大小关系分情况讨论：</a:t>
            </a: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 若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说明  是好点，于是把区间  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划掉，保留         ，则         内有一保留点   ，置新的区间                       ；</a:t>
            </a: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）若                 ，说明   是好点，于是应将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划掉，保留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    内有保留点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置新的区间              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graphicFrame>
        <p:nvGraphicFramePr>
          <p:cNvPr id="37897" name="Object 13">
            <a:extLst>
              <a:ext uri="{FF2B5EF4-FFF2-40B4-BE49-F238E27FC236}">
                <a16:creationId xmlns:a16="http://schemas.microsoft.com/office/drawing/2014/main" id="{A2DEF900-B4BC-48B9-B93C-C7FCD8A70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685800"/>
          <a:ext cx="32385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r:id="rId3" imgW="1143000" imgH="203200" progId="Equation.DSMT4">
                  <p:embed/>
                </p:oleObj>
              </mc:Choice>
              <mc:Fallback>
                <p:oleObj r:id="rId3" imgW="1143000" imgH="203200" progId="Equation.DSMT4">
                  <p:embed/>
                  <p:pic>
                    <p:nvPicPr>
                      <p:cNvPr id="37897" name="Object 13">
                        <a:extLst>
                          <a:ext uri="{FF2B5EF4-FFF2-40B4-BE49-F238E27FC236}">
                            <a16:creationId xmlns:a16="http://schemas.microsoft.com/office/drawing/2014/main" id="{A2DEF900-B4BC-48B9-B93C-C7FCD8A70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85800"/>
                        <a:ext cx="32385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5">
            <a:extLst>
              <a:ext uri="{FF2B5EF4-FFF2-40B4-BE49-F238E27FC236}">
                <a16:creationId xmlns:a16="http://schemas.microsoft.com/office/drawing/2014/main" id="{3F021539-94D0-4EEF-962F-2FBF6EF2A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100138"/>
          <a:ext cx="33194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r:id="rId5" imgW="1155700" imgH="203200" progId="Equation.DSMT4">
                  <p:embed/>
                </p:oleObj>
              </mc:Choice>
              <mc:Fallback>
                <p:oleObj r:id="rId5" imgW="1155700" imgH="203200" progId="Equation.DSMT4">
                  <p:embed/>
                  <p:pic>
                    <p:nvPicPr>
                      <p:cNvPr id="37899" name="Object 15">
                        <a:extLst>
                          <a:ext uri="{FF2B5EF4-FFF2-40B4-BE49-F238E27FC236}">
                            <a16:creationId xmlns:a16="http://schemas.microsoft.com/office/drawing/2014/main" id="{3F021539-94D0-4EEF-962F-2FBF6EF2A3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00138"/>
                        <a:ext cx="331946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7">
            <a:extLst>
              <a:ext uri="{FF2B5EF4-FFF2-40B4-BE49-F238E27FC236}">
                <a16:creationId xmlns:a16="http://schemas.microsoft.com/office/drawing/2014/main" id="{84F4C642-E017-4A9E-B6C2-7B4C3F1DA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752600"/>
          <a:ext cx="762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7" imgW="317225" imgH="203024" progId="Equation.DSMT4">
                  <p:embed/>
                </p:oleObj>
              </mc:Choice>
              <mc:Fallback>
                <p:oleObj r:id="rId7" imgW="317225" imgH="203024" progId="Equation.DSMT4">
                  <p:embed/>
                  <p:pic>
                    <p:nvPicPr>
                      <p:cNvPr id="37901" name="Object 17">
                        <a:extLst>
                          <a:ext uri="{FF2B5EF4-FFF2-40B4-BE49-F238E27FC236}">
                            <a16:creationId xmlns:a16="http://schemas.microsoft.com/office/drawing/2014/main" id="{84F4C642-E017-4A9E-B6C2-7B4C3F1DA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7620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9">
            <a:extLst>
              <a:ext uri="{FF2B5EF4-FFF2-40B4-BE49-F238E27FC236}">
                <a16:creationId xmlns:a16="http://schemas.microsoft.com/office/drawing/2014/main" id="{48D1755C-49FA-4D43-AF4C-6E6B689E0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706563"/>
          <a:ext cx="838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r:id="rId9" imgW="330057" imgH="203112" progId="Equation.DSMT4">
                  <p:embed/>
                </p:oleObj>
              </mc:Choice>
              <mc:Fallback>
                <p:oleObj r:id="rId9" imgW="330057" imgH="203112" progId="Equation.DSMT4">
                  <p:embed/>
                  <p:pic>
                    <p:nvPicPr>
                      <p:cNvPr id="37903" name="Object 19">
                        <a:extLst>
                          <a:ext uri="{FF2B5EF4-FFF2-40B4-BE49-F238E27FC236}">
                            <a16:creationId xmlns:a16="http://schemas.microsoft.com/office/drawing/2014/main" id="{48D1755C-49FA-4D43-AF4C-6E6B689E0D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06563"/>
                        <a:ext cx="8382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21">
            <a:extLst>
              <a:ext uri="{FF2B5EF4-FFF2-40B4-BE49-F238E27FC236}">
                <a16:creationId xmlns:a16="http://schemas.microsoft.com/office/drawing/2014/main" id="{E1D4B26D-D8A4-4995-83E0-95F431C4C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757833"/>
              </p:ext>
            </p:extLst>
          </p:nvPr>
        </p:nvGraphicFramePr>
        <p:xfrm>
          <a:off x="5648325" y="1743321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r:id="rId11" imgW="317225" imgH="203024" progId="Equation.DSMT4">
                  <p:embed/>
                </p:oleObj>
              </mc:Choice>
              <mc:Fallback>
                <p:oleObj r:id="rId11" imgW="317225" imgH="203024" progId="Equation.DSMT4">
                  <p:embed/>
                  <p:pic>
                    <p:nvPicPr>
                      <p:cNvPr id="37905" name="Object 21">
                        <a:extLst>
                          <a:ext uri="{FF2B5EF4-FFF2-40B4-BE49-F238E27FC236}">
                            <a16:creationId xmlns:a16="http://schemas.microsoft.com/office/drawing/2014/main" id="{E1D4B26D-D8A4-4995-83E0-95F431C4C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1743321"/>
                        <a:ext cx="838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23">
            <a:extLst>
              <a:ext uri="{FF2B5EF4-FFF2-40B4-BE49-F238E27FC236}">
                <a16:creationId xmlns:a16="http://schemas.microsoft.com/office/drawing/2014/main" id="{9698855F-D141-4065-A1DD-A3A4CABFA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085987"/>
              </p:ext>
            </p:extLst>
          </p:nvPr>
        </p:nvGraphicFramePr>
        <p:xfrm>
          <a:off x="6727825" y="1781507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r:id="rId12" imgW="330057" imgH="203112" progId="Equation.DSMT4">
                  <p:embed/>
                </p:oleObj>
              </mc:Choice>
              <mc:Fallback>
                <p:oleObj r:id="rId12" imgW="330057" imgH="203112" progId="Equation.DSMT4">
                  <p:embed/>
                  <p:pic>
                    <p:nvPicPr>
                      <p:cNvPr id="37907" name="Object 23">
                        <a:extLst>
                          <a:ext uri="{FF2B5EF4-FFF2-40B4-BE49-F238E27FC236}">
                            <a16:creationId xmlns:a16="http://schemas.microsoft.com/office/drawing/2014/main" id="{9698855F-D141-4065-A1DD-A3A4CABFA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1781507"/>
                        <a:ext cx="762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5">
            <a:extLst>
              <a:ext uri="{FF2B5EF4-FFF2-40B4-BE49-F238E27FC236}">
                <a16:creationId xmlns:a16="http://schemas.microsoft.com/office/drawing/2014/main" id="{D3002770-9BAF-47C2-ACAA-145104DFE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16373"/>
              </p:ext>
            </p:extLst>
          </p:nvPr>
        </p:nvGraphicFramePr>
        <p:xfrm>
          <a:off x="1728787" y="2727326"/>
          <a:ext cx="15716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13" imgW="736600" imgH="203200" progId="Equation.DSMT4">
                  <p:embed/>
                </p:oleObj>
              </mc:Choice>
              <mc:Fallback>
                <p:oleObj r:id="rId13" imgW="736600" imgH="203200" progId="Equation.DSMT4">
                  <p:embed/>
                  <p:pic>
                    <p:nvPicPr>
                      <p:cNvPr id="37909" name="Object 25">
                        <a:extLst>
                          <a:ext uri="{FF2B5EF4-FFF2-40B4-BE49-F238E27FC236}">
                            <a16:creationId xmlns:a16="http://schemas.microsoft.com/office/drawing/2014/main" id="{D3002770-9BAF-47C2-ACAA-145104DFE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7" y="2727326"/>
                        <a:ext cx="15716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7">
            <a:extLst>
              <a:ext uri="{FF2B5EF4-FFF2-40B4-BE49-F238E27FC236}">
                <a16:creationId xmlns:a16="http://schemas.microsoft.com/office/drawing/2014/main" id="{105834DA-87B3-4EF7-939E-29F3D8D91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82120"/>
              </p:ext>
            </p:extLst>
          </p:nvPr>
        </p:nvGraphicFramePr>
        <p:xfrm>
          <a:off x="3966729" y="2667836"/>
          <a:ext cx="33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r:id="rId15" imgW="126835" imgH="202936" progId="Equation.DSMT4">
                  <p:embed/>
                </p:oleObj>
              </mc:Choice>
              <mc:Fallback>
                <p:oleObj r:id="rId15" imgW="126835" imgH="202936" progId="Equation.DSMT4">
                  <p:embed/>
                  <p:pic>
                    <p:nvPicPr>
                      <p:cNvPr id="37911" name="Object 27">
                        <a:extLst>
                          <a:ext uri="{FF2B5EF4-FFF2-40B4-BE49-F238E27FC236}">
                            <a16:creationId xmlns:a16="http://schemas.microsoft.com/office/drawing/2014/main" id="{105834DA-87B3-4EF7-939E-29F3D8D91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729" y="2667836"/>
                        <a:ext cx="330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9">
            <a:extLst>
              <a:ext uri="{FF2B5EF4-FFF2-40B4-BE49-F238E27FC236}">
                <a16:creationId xmlns:a16="http://schemas.microsoft.com/office/drawing/2014/main" id="{E3A67FC2-865D-4C03-94DC-D0C51E80C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535428"/>
              </p:ext>
            </p:extLst>
          </p:nvPr>
        </p:nvGraphicFramePr>
        <p:xfrm>
          <a:off x="7381702" y="2708275"/>
          <a:ext cx="838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r:id="rId17" imgW="368140" imgH="203112" progId="Equation.DSMT4">
                  <p:embed/>
                </p:oleObj>
              </mc:Choice>
              <mc:Fallback>
                <p:oleObj r:id="rId17" imgW="368140" imgH="203112" progId="Equation.DSMT4">
                  <p:embed/>
                  <p:pic>
                    <p:nvPicPr>
                      <p:cNvPr id="37913" name="Object 29">
                        <a:extLst>
                          <a:ext uri="{FF2B5EF4-FFF2-40B4-BE49-F238E27FC236}">
                            <a16:creationId xmlns:a16="http://schemas.microsoft.com/office/drawing/2014/main" id="{E3A67FC2-865D-4C03-94DC-D0C51E80C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702" y="2708275"/>
                        <a:ext cx="8382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31">
            <a:extLst>
              <a:ext uri="{FF2B5EF4-FFF2-40B4-BE49-F238E27FC236}">
                <a16:creationId xmlns:a16="http://schemas.microsoft.com/office/drawing/2014/main" id="{62D2F68D-C652-4972-9B4A-A254750B3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5001"/>
              </p:ext>
            </p:extLst>
          </p:nvPr>
        </p:nvGraphicFramePr>
        <p:xfrm>
          <a:off x="2324100" y="3217862"/>
          <a:ext cx="838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r:id="rId19" imgW="368140" imgH="203112" progId="Equation.DSMT4">
                  <p:embed/>
                </p:oleObj>
              </mc:Choice>
              <mc:Fallback>
                <p:oleObj r:id="rId19" imgW="368140" imgH="203112" progId="Equation.DSMT4">
                  <p:embed/>
                  <p:pic>
                    <p:nvPicPr>
                      <p:cNvPr id="37915" name="Object 31">
                        <a:extLst>
                          <a:ext uri="{FF2B5EF4-FFF2-40B4-BE49-F238E27FC236}">
                            <a16:creationId xmlns:a16="http://schemas.microsoft.com/office/drawing/2014/main" id="{62D2F68D-C652-4972-9B4A-A254750B3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217862"/>
                        <a:ext cx="8382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7" name="Object 33">
            <a:extLst>
              <a:ext uri="{FF2B5EF4-FFF2-40B4-BE49-F238E27FC236}">
                <a16:creationId xmlns:a16="http://schemas.microsoft.com/office/drawing/2014/main" id="{8ADE3454-6EA5-47FB-97E3-04D4F74C6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517897"/>
              </p:ext>
            </p:extLst>
          </p:nvPr>
        </p:nvGraphicFramePr>
        <p:xfrm>
          <a:off x="3848100" y="3200400"/>
          <a:ext cx="838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r:id="rId21" imgW="368140" imgH="203112" progId="Equation.DSMT4">
                  <p:embed/>
                </p:oleObj>
              </mc:Choice>
              <mc:Fallback>
                <p:oleObj r:id="rId21" imgW="368140" imgH="203112" progId="Equation.DSMT4">
                  <p:embed/>
                  <p:pic>
                    <p:nvPicPr>
                      <p:cNvPr id="37917" name="Object 33">
                        <a:extLst>
                          <a:ext uri="{FF2B5EF4-FFF2-40B4-BE49-F238E27FC236}">
                            <a16:creationId xmlns:a16="http://schemas.microsoft.com/office/drawing/2014/main" id="{8ADE3454-6EA5-47FB-97E3-04D4F74C6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200400"/>
                        <a:ext cx="8382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35">
            <a:extLst>
              <a:ext uri="{FF2B5EF4-FFF2-40B4-BE49-F238E27FC236}">
                <a16:creationId xmlns:a16="http://schemas.microsoft.com/office/drawing/2014/main" id="{3452D005-3D33-4D63-A4B9-8442253E3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371283"/>
              </p:ext>
            </p:extLst>
          </p:nvPr>
        </p:nvGraphicFramePr>
        <p:xfrm>
          <a:off x="6826250" y="319405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r:id="rId23" imgW="126835" imgH="202936" progId="Equation.DSMT4">
                  <p:embed/>
                </p:oleObj>
              </mc:Choice>
              <mc:Fallback>
                <p:oleObj r:id="rId23" imgW="126835" imgH="202936" progId="Equation.DSMT4">
                  <p:embed/>
                  <p:pic>
                    <p:nvPicPr>
                      <p:cNvPr id="37919" name="Object 35">
                        <a:extLst>
                          <a:ext uri="{FF2B5EF4-FFF2-40B4-BE49-F238E27FC236}">
                            <a16:creationId xmlns:a16="http://schemas.microsoft.com/office/drawing/2014/main" id="{3452D005-3D33-4D63-A4B9-8442253E3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3194050"/>
                        <a:ext cx="282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1" name="Object 37">
            <a:extLst>
              <a:ext uri="{FF2B5EF4-FFF2-40B4-BE49-F238E27FC236}">
                <a16:creationId xmlns:a16="http://schemas.microsoft.com/office/drawing/2014/main" id="{EE382AB9-87B7-44BC-87A7-FB60C9200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5814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r:id="rId25" imgW="812447" imgH="203112" progId="Equation.DSMT4">
                  <p:embed/>
                </p:oleObj>
              </mc:Choice>
              <mc:Fallback>
                <p:oleObj r:id="rId25" imgW="812447" imgH="203112" progId="Equation.DSMT4">
                  <p:embed/>
                  <p:pic>
                    <p:nvPicPr>
                      <p:cNvPr id="37921" name="Object 37">
                        <a:extLst>
                          <a:ext uri="{FF2B5EF4-FFF2-40B4-BE49-F238E27FC236}">
                            <a16:creationId xmlns:a16="http://schemas.microsoft.com/office/drawing/2014/main" id="{EE382AB9-87B7-44BC-87A7-FB60C9200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1981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3" name="Object 39">
            <a:extLst>
              <a:ext uri="{FF2B5EF4-FFF2-40B4-BE49-F238E27FC236}">
                <a16:creationId xmlns:a16="http://schemas.microsoft.com/office/drawing/2014/main" id="{42088558-FF4E-4A1B-B5A0-C98D4E76B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228944"/>
              </p:ext>
            </p:extLst>
          </p:nvPr>
        </p:nvGraphicFramePr>
        <p:xfrm>
          <a:off x="1638300" y="4114800"/>
          <a:ext cx="1676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r:id="rId27" imgW="748975" imgH="203112" progId="Equation.DSMT4">
                  <p:embed/>
                </p:oleObj>
              </mc:Choice>
              <mc:Fallback>
                <p:oleObj r:id="rId27" imgW="748975" imgH="203112" progId="Equation.DSMT4">
                  <p:embed/>
                  <p:pic>
                    <p:nvPicPr>
                      <p:cNvPr id="37923" name="Object 39">
                        <a:extLst>
                          <a:ext uri="{FF2B5EF4-FFF2-40B4-BE49-F238E27FC236}">
                            <a16:creationId xmlns:a16="http://schemas.microsoft.com/office/drawing/2014/main" id="{42088558-FF4E-4A1B-B5A0-C98D4E76B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114800"/>
                        <a:ext cx="16764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5" name="Object 41">
            <a:extLst>
              <a:ext uri="{FF2B5EF4-FFF2-40B4-BE49-F238E27FC236}">
                <a16:creationId xmlns:a16="http://schemas.microsoft.com/office/drawing/2014/main" id="{983C7FAE-1825-4E38-8C58-FB17CA31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3117"/>
              </p:ext>
            </p:extLst>
          </p:nvPr>
        </p:nvGraphicFramePr>
        <p:xfrm>
          <a:off x="4244975" y="4114800"/>
          <a:ext cx="327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r:id="rId29" imgW="139639" imgH="203112" progId="Equation.DSMT4">
                  <p:embed/>
                </p:oleObj>
              </mc:Choice>
              <mc:Fallback>
                <p:oleObj r:id="rId29" imgW="139639" imgH="203112" progId="Equation.DSMT4">
                  <p:embed/>
                  <p:pic>
                    <p:nvPicPr>
                      <p:cNvPr id="37925" name="Object 41">
                        <a:extLst>
                          <a:ext uri="{FF2B5EF4-FFF2-40B4-BE49-F238E27FC236}">
                            <a16:creationId xmlns:a16="http://schemas.microsoft.com/office/drawing/2014/main" id="{983C7FAE-1825-4E38-8C58-FB17CA31B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4114800"/>
                        <a:ext cx="3270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7" name="Object 43">
            <a:extLst>
              <a:ext uri="{FF2B5EF4-FFF2-40B4-BE49-F238E27FC236}">
                <a16:creationId xmlns:a16="http://schemas.microsoft.com/office/drawing/2014/main" id="{9B224F16-676C-455E-AFBD-25B2B8BD4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502859"/>
              </p:ext>
            </p:extLst>
          </p:nvPr>
        </p:nvGraphicFramePr>
        <p:xfrm>
          <a:off x="7381702" y="41148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r:id="rId31" imgW="342751" imgH="203112" progId="Equation.DSMT4">
                  <p:embed/>
                </p:oleObj>
              </mc:Choice>
              <mc:Fallback>
                <p:oleObj r:id="rId31" imgW="342751" imgH="203112" progId="Equation.DSMT4">
                  <p:embed/>
                  <p:pic>
                    <p:nvPicPr>
                      <p:cNvPr id="37927" name="Object 43">
                        <a:extLst>
                          <a:ext uri="{FF2B5EF4-FFF2-40B4-BE49-F238E27FC236}">
                            <a16:creationId xmlns:a16="http://schemas.microsoft.com/office/drawing/2014/main" id="{9B224F16-676C-455E-AFBD-25B2B8BD4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702" y="4114800"/>
                        <a:ext cx="76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9" name="Object 45">
            <a:extLst>
              <a:ext uri="{FF2B5EF4-FFF2-40B4-BE49-F238E27FC236}">
                <a16:creationId xmlns:a16="http://schemas.microsoft.com/office/drawing/2014/main" id="{358D23A7-7117-4F15-8AEA-F131D760B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3094"/>
              </p:ext>
            </p:extLst>
          </p:nvPr>
        </p:nvGraphicFramePr>
        <p:xfrm>
          <a:off x="2386012" y="4598988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r:id="rId33" imgW="342751" imgH="203112" progId="Equation.DSMT4">
                  <p:embed/>
                </p:oleObj>
              </mc:Choice>
              <mc:Fallback>
                <p:oleObj r:id="rId33" imgW="342751" imgH="203112" progId="Equation.DSMT4">
                  <p:embed/>
                  <p:pic>
                    <p:nvPicPr>
                      <p:cNvPr id="37929" name="Object 45">
                        <a:extLst>
                          <a:ext uri="{FF2B5EF4-FFF2-40B4-BE49-F238E27FC236}">
                            <a16:creationId xmlns:a16="http://schemas.microsoft.com/office/drawing/2014/main" id="{358D23A7-7117-4F15-8AEA-F131D760B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2" y="4598988"/>
                        <a:ext cx="91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1" name="Object 47">
            <a:extLst>
              <a:ext uri="{FF2B5EF4-FFF2-40B4-BE49-F238E27FC236}">
                <a16:creationId xmlns:a16="http://schemas.microsoft.com/office/drawing/2014/main" id="{A82E243E-4F62-467F-A86B-89DC8775E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79955"/>
              </p:ext>
            </p:extLst>
          </p:nvPr>
        </p:nvGraphicFramePr>
        <p:xfrm>
          <a:off x="4001711" y="4598988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r:id="rId35" imgW="342751" imgH="203112" progId="Equation.DSMT4">
                  <p:embed/>
                </p:oleObj>
              </mc:Choice>
              <mc:Fallback>
                <p:oleObj r:id="rId35" imgW="342751" imgH="203112" progId="Equation.DSMT4">
                  <p:embed/>
                  <p:pic>
                    <p:nvPicPr>
                      <p:cNvPr id="37931" name="Object 47">
                        <a:extLst>
                          <a:ext uri="{FF2B5EF4-FFF2-40B4-BE49-F238E27FC236}">
                            <a16:creationId xmlns:a16="http://schemas.microsoft.com/office/drawing/2014/main" id="{A82E243E-4F62-467F-A86B-89DC8775E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711" y="4598988"/>
                        <a:ext cx="91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3" name="Object 49">
            <a:extLst>
              <a:ext uri="{FF2B5EF4-FFF2-40B4-BE49-F238E27FC236}">
                <a16:creationId xmlns:a16="http://schemas.microsoft.com/office/drawing/2014/main" id="{06383EBB-33ED-4E6B-A326-5F5BDDF52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78443"/>
              </p:ext>
            </p:extLst>
          </p:nvPr>
        </p:nvGraphicFramePr>
        <p:xfrm>
          <a:off x="6749255" y="4552026"/>
          <a:ext cx="436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r:id="rId36" imgW="139639" imgH="203112" progId="Equation.DSMT4">
                  <p:embed/>
                </p:oleObj>
              </mc:Choice>
              <mc:Fallback>
                <p:oleObj r:id="rId36" imgW="139639" imgH="203112" progId="Equation.DSMT4">
                  <p:embed/>
                  <p:pic>
                    <p:nvPicPr>
                      <p:cNvPr id="37933" name="Object 49">
                        <a:extLst>
                          <a:ext uri="{FF2B5EF4-FFF2-40B4-BE49-F238E27FC236}">
                            <a16:creationId xmlns:a16="http://schemas.microsoft.com/office/drawing/2014/main" id="{06383EBB-33ED-4E6B-A326-5F5BDDF52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255" y="4552026"/>
                        <a:ext cx="4365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5" name="Object 51">
            <a:extLst>
              <a:ext uri="{FF2B5EF4-FFF2-40B4-BE49-F238E27FC236}">
                <a16:creationId xmlns:a16="http://schemas.microsoft.com/office/drawing/2014/main" id="{277B4B11-9DA8-4B20-8FAE-8484A2930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352"/>
              </p:ext>
            </p:extLst>
          </p:nvPr>
        </p:nvGraphicFramePr>
        <p:xfrm>
          <a:off x="808413" y="5033300"/>
          <a:ext cx="1752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r:id="rId38" imgW="812447" imgH="203112" progId="Equation.DSMT4">
                  <p:embed/>
                </p:oleObj>
              </mc:Choice>
              <mc:Fallback>
                <p:oleObj r:id="rId38" imgW="812447" imgH="203112" progId="Equation.DSMT4">
                  <p:embed/>
                  <p:pic>
                    <p:nvPicPr>
                      <p:cNvPr id="37935" name="Object 51">
                        <a:extLst>
                          <a:ext uri="{FF2B5EF4-FFF2-40B4-BE49-F238E27FC236}">
                            <a16:creationId xmlns:a16="http://schemas.microsoft.com/office/drawing/2014/main" id="{277B4B11-9DA8-4B20-8FAE-8484A2930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13" y="5033300"/>
                        <a:ext cx="17526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DC23BE1-70A1-4DD4-9DAE-86502257B06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5750" y="685800"/>
            <a:ext cx="8553450" cy="5886450"/>
          </a:xfrm>
        </p:spPr>
        <p:txBody>
          <a:bodyPr/>
          <a:lstStyle/>
          <a:p>
            <a:pPr algn="just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(3)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                则应具体分析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看极小点可能在哪一边再决定取舍，在一般情况下，可同时划掉        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仅保留中间的           重置新的区间                  ．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/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接下来是在留下的区间          内找好点．重复上面的步骤，直到搜索区间           小于给定的允许误差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为止。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/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这样就得到黄金分割法迭代算法：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8916" name="Object 3">
            <a:extLst>
              <a:ext uri="{FF2B5EF4-FFF2-40B4-BE49-F238E27FC236}">
                <a16:creationId xmlns:a16="http://schemas.microsoft.com/office/drawing/2014/main" id="{9044A1C5-16ED-489E-8981-CBE30DF37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939056"/>
              </p:ext>
            </p:extLst>
          </p:nvPr>
        </p:nvGraphicFramePr>
        <p:xfrm>
          <a:off x="1328593" y="685800"/>
          <a:ext cx="168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38916" name="Object 3">
                        <a:extLst>
                          <a:ext uri="{FF2B5EF4-FFF2-40B4-BE49-F238E27FC236}">
                            <a16:creationId xmlns:a16="http://schemas.microsoft.com/office/drawing/2014/main" id="{9044A1C5-16ED-489E-8981-CBE30DF37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593" y="685800"/>
                        <a:ext cx="168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>
            <a:extLst>
              <a:ext uri="{FF2B5EF4-FFF2-40B4-BE49-F238E27FC236}">
                <a16:creationId xmlns:a16="http://schemas.microsoft.com/office/drawing/2014/main" id="{CF996F31-D350-41FA-B912-753465CBB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255"/>
              </p:ext>
            </p:extLst>
          </p:nvPr>
        </p:nvGraphicFramePr>
        <p:xfrm>
          <a:off x="6913418" y="1059180"/>
          <a:ext cx="914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5" imgW="368140" imgH="203112" progId="Equation.DSMT4">
                  <p:embed/>
                </p:oleObj>
              </mc:Choice>
              <mc:Fallback>
                <p:oleObj r:id="rId5" imgW="368140" imgH="203112" progId="Equation.DSMT4">
                  <p:embed/>
                  <p:pic>
                    <p:nvPicPr>
                      <p:cNvPr id="38918" name="Object 5">
                        <a:extLst>
                          <a:ext uri="{FF2B5EF4-FFF2-40B4-BE49-F238E27FC236}">
                            <a16:creationId xmlns:a16="http://schemas.microsoft.com/office/drawing/2014/main" id="{CF996F31-D350-41FA-B912-753465CBB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418" y="1059180"/>
                        <a:ext cx="914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7">
            <a:extLst>
              <a:ext uri="{FF2B5EF4-FFF2-40B4-BE49-F238E27FC236}">
                <a16:creationId xmlns:a16="http://schemas.microsoft.com/office/drawing/2014/main" id="{24E073DA-83F7-45F4-ADDE-693535495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505940"/>
              </p:ext>
            </p:extLst>
          </p:nvPr>
        </p:nvGraphicFramePr>
        <p:xfrm>
          <a:off x="8077200" y="1017905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7" imgW="342751" imgH="203112" progId="Equation.DSMT4">
                  <p:embed/>
                </p:oleObj>
              </mc:Choice>
              <mc:Fallback>
                <p:oleObj r:id="rId7" imgW="342751" imgH="203112" progId="Equation.DSMT4">
                  <p:embed/>
                  <p:pic>
                    <p:nvPicPr>
                      <p:cNvPr id="38920" name="Object 7">
                        <a:extLst>
                          <a:ext uri="{FF2B5EF4-FFF2-40B4-BE49-F238E27FC236}">
                            <a16:creationId xmlns:a16="http://schemas.microsoft.com/office/drawing/2014/main" id="{24E073DA-83F7-45F4-ADDE-693535495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017905"/>
                        <a:ext cx="91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9">
            <a:extLst>
              <a:ext uri="{FF2B5EF4-FFF2-40B4-BE49-F238E27FC236}">
                <a16:creationId xmlns:a16="http://schemas.microsoft.com/office/drawing/2014/main" id="{932F250B-46C4-4252-8FF4-00D289AFB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761999"/>
              </p:ext>
            </p:extLst>
          </p:nvPr>
        </p:nvGraphicFramePr>
        <p:xfrm>
          <a:off x="2836718" y="1511300"/>
          <a:ext cx="106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9" imgW="393529" imgH="203112" progId="Equation.DSMT4">
                  <p:embed/>
                </p:oleObj>
              </mc:Choice>
              <mc:Fallback>
                <p:oleObj r:id="rId9" imgW="393529" imgH="203112" progId="Equation.DSMT4">
                  <p:embed/>
                  <p:pic>
                    <p:nvPicPr>
                      <p:cNvPr id="38922" name="Object 9">
                        <a:extLst>
                          <a:ext uri="{FF2B5EF4-FFF2-40B4-BE49-F238E27FC236}">
                            <a16:creationId xmlns:a16="http://schemas.microsoft.com/office/drawing/2014/main" id="{932F250B-46C4-4252-8FF4-00D289AFB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718" y="1511300"/>
                        <a:ext cx="106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DAC1EABB-9CF8-4B9F-8F28-9B416AE10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11769"/>
              </p:ext>
            </p:extLst>
          </p:nvPr>
        </p:nvGraphicFramePr>
        <p:xfrm>
          <a:off x="5983778" y="16002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11" imgW="825500" imgH="203200" progId="Equation.DSMT4">
                  <p:embed/>
                </p:oleObj>
              </mc:Choice>
              <mc:Fallback>
                <p:oleObj r:id="rId11" imgW="825500" imgH="203200" progId="Equation.DSMT4">
                  <p:embed/>
                  <p:pic>
                    <p:nvPicPr>
                      <p:cNvPr id="38923" name="Object 11">
                        <a:extLst>
                          <a:ext uri="{FF2B5EF4-FFF2-40B4-BE49-F238E27FC236}">
                            <a16:creationId xmlns:a16="http://schemas.microsoft.com/office/drawing/2014/main" id="{DAC1EABB-9CF8-4B9F-8F28-9B416AE10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778" y="1600200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>
            <a:extLst>
              <a:ext uri="{FF2B5EF4-FFF2-40B4-BE49-F238E27FC236}">
                <a16:creationId xmlns:a16="http://schemas.microsoft.com/office/drawing/2014/main" id="{3C338140-35A3-4F30-A037-3DF692BA8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925678"/>
              </p:ext>
            </p:extLst>
          </p:nvPr>
        </p:nvGraphicFramePr>
        <p:xfrm>
          <a:off x="4191000" y="2562225"/>
          <a:ext cx="1066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13" imgW="418918" imgH="203112" progId="Equation.DSMT4">
                  <p:embed/>
                </p:oleObj>
              </mc:Choice>
              <mc:Fallback>
                <p:oleObj r:id="rId13" imgW="418918" imgH="203112" progId="Equation.DSMT4">
                  <p:embed/>
                  <p:pic>
                    <p:nvPicPr>
                      <p:cNvPr id="38925" name="Object 13">
                        <a:extLst>
                          <a:ext uri="{FF2B5EF4-FFF2-40B4-BE49-F238E27FC236}">
                            <a16:creationId xmlns:a16="http://schemas.microsoft.com/office/drawing/2014/main" id="{3C338140-35A3-4F30-A037-3DF692BA8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62225"/>
                        <a:ext cx="10668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>
            <a:extLst>
              <a:ext uri="{FF2B5EF4-FFF2-40B4-BE49-F238E27FC236}">
                <a16:creationId xmlns:a16="http://schemas.microsoft.com/office/drawing/2014/main" id="{E679C4AB-3F90-4CCF-96C0-B0F820AA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77091"/>
              </p:ext>
            </p:extLst>
          </p:nvPr>
        </p:nvGraphicFramePr>
        <p:xfrm>
          <a:off x="3800475" y="2984501"/>
          <a:ext cx="1066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15" imgW="418918" imgH="203112" progId="Equation.DSMT4">
                  <p:embed/>
                </p:oleObj>
              </mc:Choice>
              <mc:Fallback>
                <p:oleObj r:id="rId15" imgW="418918" imgH="203112" progId="Equation.DSMT4">
                  <p:embed/>
                  <p:pic>
                    <p:nvPicPr>
                      <p:cNvPr id="38927" name="Object 15">
                        <a:extLst>
                          <a:ext uri="{FF2B5EF4-FFF2-40B4-BE49-F238E27FC236}">
                            <a16:creationId xmlns:a16="http://schemas.microsoft.com/office/drawing/2014/main" id="{E679C4AB-3F90-4CCF-96C0-B0F820AA73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2984501"/>
                        <a:ext cx="10668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>
            <a:extLst>
              <a:ext uri="{FF2B5EF4-FFF2-40B4-BE49-F238E27FC236}">
                <a16:creationId xmlns:a16="http://schemas.microsoft.com/office/drawing/2014/main" id="{A1F7972A-9172-439F-8F98-770056312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3022"/>
              </p:ext>
            </p:extLst>
          </p:nvPr>
        </p:nvGraphicFramePr>
        <p:xfrm>
          <a:off x="8001000" y="3059112"/>
          <a:ext cx="7620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17" imgW="330057" imgH="165028" progId="Equation.DSMT4">
                  <p:embed/>
                </p:oleObj>
              </mc:Choice>
              <mc:Fallback>
                <p:oleObj r:id="rId17" imgW="330057" imgH="165028" progId="Equation.DSMT4">
                  <p:embed/>
                  <p:pic>
                    <p:nvPicPr>
                      <p:cNvPr id="38929" name="Object 17">
                        <a:extLst>
                          <a:ext uri="{FF2B5EF4-FFF2-40B4-BE49-F238E27FC236}">
                            <a16:creationId xmlns:a16="http://schemas.microsoft.com/office/drawing/2014/main" id="{A1F7972A-9172-439F-8F98-770056312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059112"/>
                        <a:ext cx="7620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937D271-8058-4716-856E-D38A8BE6D50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7650" y="1233488"/>
            <a:ext cx="7959783" cy="46434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已知   ，常数   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0.382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，终止限  ．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确定   的初始搜索区间    ．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                       ．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                    ．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(4)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          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则打印         ，停机；否则，转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(5)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(5)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判别是否满足       ：若满足，则置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 ，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然后转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；否则，置</a:t>
            </a:r>
          </a:p>
          <a:p>
            <a:pPr algn="ctr"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然后转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(4)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</a:p>
        </p:txBody>
      </p:sp>
      <p:graphicFrame>
        <p:nvGraphicFramePr>
          <p:cNvPr id="39940" name="Object 3">
            <a:extLst>
              <a:ext uri="{FF2B5EF4-FFF2-40B4-BE49-F238E27FC236}">
                <a16:creationId xmlns:a16="http://schemas.microsoft.com/office/drawing/2014/main" id="{CE96BDF1-CB5C-4A26-ADDB-C247C431F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935252"/>
              </p:ext>
            </p:extLst>
          </p:nvPr>
        </p:nvGraphicFramePr>
        <p:xfrm>
          <a:off x="1598555" y="1557338"/>
          <a:ext cx="685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266469" imgH="190335" progId="Equation.DSMT4">
                  <p:embed/>
                </p:oleObj>
              </mc:Choice>
              <mc:Fallback>
                <p:oleObj r:id="rId3" imgW="266469" imgH="190335" progId="Equation.DSMT4">
                  <p:embed/>
                  <p:pic>
                    <p:nvPicPr>
                      <p:cNvPr id="39940" name="Object 3">
                        <a:extLst>
                          <a:ext uri="{FF2B5EF4-FFF2-40B4-BE49-F238E27FC236}">
                            <a16:creationId xmlns:a16="http://schemas.microsoft.com/office/drawing/2014/main" id="{CE96BDF1-CB5C-4A26-ADDB-C247C431F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555" y="1557338"/>
                        <a:ext cx="6858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8B03C43C-57E6-455A-A132-2895D0A8E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216025"/>
          <a:ext cx="5762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5" imgW="241195" imgH="190417" progId="Equation.DSMT4">
                  <p:embed/>
                </p:oleObj>
              </mc:Choice>
              <mc:Fallback>
                <p:oleObj r:id="rId5" imgW="241195" imgH="190417" progId="Equation.DSMT4">
                  <p:embed/>
                  <p:pic>
                    <p:nvPicPr>
                      <p:cNvPr id="39942" name="Object 5">
                        <a:extLst>
                          <a:ext uri="{FF2B5EF4-FFF2-40B4-BE49-F238E27FC236}">
                            <a16:creationId xmlns:a16="http://schemas.microsoft.com/office/drawing/2014/main" id="{8B03C43C-57E6-455A-A132-2895D0A8E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6025"/>
                        <a:ext cx="5762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7">
            <a:extLst>
              <a:ext uri="{FF2B5EF4-FFF2-40B4-BE49-F238E27FC236}">
                <a16:creationId xmlns:a16="http://schemas.microsoft.com/office/drawing/2014/main" id="{A45B5063-FECB-40E1-A8EF-E968F04B0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233488"/>
          <a:ext cx="3381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7" imgW="114102" imgH="126780" progId="Equation.DSMT4">
                  <p:embed/>
                </p:oleObj>
              </mc:Choice>
              <mc:Fallback>
                <p:oleObj r:id="rId7" imgW="114102" imgH="126780" progId="Equation.DSMT4">
                  <p:embed/>
                  <p:pic>
                    <p:nvPicPr>
                      <p:cNvPr id="39944" name="Object 7">
                        <a:extLst>
                          <a:ext uri="{FF2B5EF4-FFF2-40B4-BE49-F238E27FC236}">
                            <a16:creationId xmlns:a16="http://schemas.microsoft.com/office/drawing/2014/main" id="{A45B5063-FECB-40E1-A8EF-E968F04B0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33488"/>
                        <a:ext cx="338138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9">
            <a:extLst>
              <a:ext uri="{FF2B5EF4-FFF2-40B4-BE49-F238E27FC236}">
                <a16:creationId xmlns:a16="http://schemas.microsoft.com/office/drawing/2014/main" id="{788E5417-AA80-4D46-9685-081504C41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940689"/>
              </p:ext>
            </p:extLst>
          </p:nvPr>
        </p:nvGraphicFramePr>
        <p:xfrm>
          <a:off x="1114425" y="1183351"/>
          <a:ext cx="685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9" imgW="266469" imgH="190335" progId="Equation.DSMT4">
                  <p:embed/>
                </p:oleObj>
              </mc:Choice>
              <mc:Fallback>
                <p:oleObj r:id="rId9" imgW="266469" imgH="190335" progId="Equation.DSMT4">
                  <p:embed/>
                  <p:pic>
                    <p:nvPicPr>
                      <p:cNvPr id="39946" name="Object 9">
                        <a:extLst>
                          <a:ext uri="{FF2B5EF4-FFF2-40B4-BE49-F238E27FC236}">
                            <a16:creationId xmlns:a16="http://schemas.microsoft.com/office/drawing/2014/main" id="{788E5417-AA80-4D46-9685-081504C41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183351"/>
                        <a:ext cx="6858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1">
            <a:extLst>
              <a:ext uri="{FF2B5EF4-FFF2-40B4-BE49-F238E27FC236}">
                <a16:creationId xmlns:a16="http://schemas.microsoft.com/office/drawing/2014/main" id="{E7415CD0-5590-4625-92BB-FE542C697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582243"/>
              </p:ext>
            </p:extLst>
          </p:nvPr>
        </p:nvGraphicFramePr>
        <p:xfrm>
          <a:off x="4471467" y="1566661"/>
          <a:ext cx="8524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11" imgW="330057" imgH="190417" progId="Equation.DSMT4">
                  <p:embed/>
                </p:oleObj>
              </mc:Choice>
              <mc:Fallback>
                <p:oleObj r:id="rId11" imgW="330057" imgH="190417" progId="Equation.DSMT4">
                  <p:embed/>
                  <p:pic>
                    <p:nvPicPr>
                      <p:cNvPr id="39948" name="Object 11">
                        <a:extLst>
                          <a:ext uri="{FF2B5EF4-FFF2-40B4-BE49-F238E27FC236}">
                            <a16:creationId xmlns:a16="http://schemas.microsoft.com/office/drawing/2014/main" id="{E7415CD0-5590-4625-92BB-FE542C697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467" y="1566661"/>
                        <a:ext cx="85248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3">
            <a:extLst>
              <a:ext uri="{FF2B5EF4-FFF2-40B4-BE49-F238E27FC236}">
                <a16:creationId xmlns:a16="http://schemas.microsoft.com/office/drawing/2014/main" id="{B455B412-FBF0-448C-951F-609305A48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15880"/>
              </p:ext>
            </p:extLst>
          </p:nvPr>
        </p:nvGraphicFramePr>
        <p:xfrm>
          <a:off x="1768360" y="1984577"/>
          <a:ext cx="3733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13" imgW="1803400" imgH="215900" progId="Equation.DSMT4">
                  <p:embed/>
                </p:oleObj>
              </mc:Choice>
              <mc:Fallback>
                <p:oleObj r:id="rId13" imgW="1803400" imgH="215900" progId="Equation.DSMT4">
                  <p:embed/>
                  <p:pic>
                    <p:nvPicPr>
                      <p:cNvPr id="39950" name="Object 13">
                        <a:extLst>
                          <a:ext uri="{FF2B5EF4-FFF2-40B4-BE49-F238E27FC236}">
                            <a16:creationId xmlns:a16="http://schemas.microsoft.com/office/drawing/2014/main" id="{B455B412-FBF0-448C-951F-609305A48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360" y="1984577"/>
                        <a:ext cx="37338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5">
            <a:extLst>
              <a:ext uri="{FF2B5EF4-FFF2-40B4-BE49-F238E27FC236}">
                <a16:creationId xmlns:a16="http://schemas.microsoft.com/office/drawing/2014/main" id="{B621E51C-694E-47F2-90F1-5DEDA174A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198571"/>
              </p:ext>
            </p:extLst>
          </p:nvPr>
        </p:nvGraphicFramePr>
        <p:xfrm>
          <a:off x="1768360" y="2389880"/>
          <a:ext cx="3143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15" imgW="1282700" imgH="203200" progId="Equation.DSMT4">
                  <p:embed/>
                </p:oleObj>
              </mc:Choice>
              <mc:Fallback>
                <p:oleObj r:id="rId15" imgW="1282700" imgH="203200" progId="Equation.DSMT4">
                  <p:embed/>
                  <p:pic>
                    <p:nvPicPr>
                      <p:cNvPr id="39952" name="Object 15">
                        <a:extLst>
                          <a:ext uri="{FF2B5EF4-FFF2-40B4-BE49-F238E27FC236}">
                            <a16:creationId xmlns:a16="http://schemas.microsoft.com/office/drawing/2014/main" id="{B621E51C-694E-47F2-90F1-5DEDA174A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360" y="2389880"/>
                        <a:ext cx="31432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>
            <a:extLst>
              <a:ext uri="{FF2B5EF4-FFF2-40B4-BE49-F238E27FC236}">
                <a16:creationId xmlns:a16="http://schemas.microsoft.com/office/drawing/2014/main" id="{BEA7DB3D-FC60-42AA-8E43-C4CF7597A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346166"/>
              </p:ext>
            </p:extLst>
          </p:nvPr>
        </p:nvGraphicFramePr>
        <p:xfrm>
          <a:off x="4469476" y="2603833"/>
          <a:ext cx="1574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17" imgW="647419" imgH="355446" progId="Equation.DSMT4">
                  <p:embed/>
                </p:oleObj>
              </mc:Choice>
              <mc:Fallback>
                <p:oleObj r:id="rId17" imgW="647419" imgH="355446" progId="Equation.DSMT4">
                  <p:embed/>
                  <p:pic>
                    <p:nvPicPr>
                      <p:cNvPr id="39955" name="Object 19">
                        <a:extLst>
                          <a:ext uri="{FF2B5EF4-FFF2-40B4-BE49-F238E27FC236}">
                            <a16:creationId xmlns:a16="http://schemas.microsoft.com/office/drawing/2014/main" id="{BEA7DB3D-FC60-42AA-8E43-C4CF7597A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476" y="2603833"/>
                        <a:ext cx="15748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>
            <a:extLst>
              <a:ext uri="{FF2B5EF4-FFF2-40B4-BE49-F238E27FC236}">
                <a16:creationId xmlns:a16="http://schemas.microsoft.com/office/drawing/2014/main" id="{2901946A-564F-4469-B279-A9B4CB67F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17327"/>
              </p:ext>
            </p:extLst>
          </p:nvPr>
        </p:nvGraphicFramePr>
        <p:xfrm>
          <a:off x="3202998" y="3458830"/>
          <a:ext cx="106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19" imgW="457002" imgH="203112" progId="Equation.DSMT4">
                  <p:embed/>
                </p:oleObj>
              </mc:Choice>
              <mc:Fallback>
                <p:oleObj r:id="rId19" imgW="457002" imgH="203112" progId="Equation.DSMT4">
                  <p:embed/>
                  <p:pic>
                    <p:nvPicPr>
                      <p:cNvPr id="39957" name="Object 21">
                        <a:extLst>
                          <a:ext uri="{FF2B5EF4-FFF2-40B4-BE49-F238E27FC236}">
                            <a16:creationId xmlns:a16="http://schemas.microsoft.com/office/drawing/2014/main" id="{2901946A-564F-4469-B279-A9B4CB67F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998" y="3458830"/>
                        <a:ext cx="1066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>
            <a:extLst>
              <a:ext uri="{FF2B5EF4-FFF2-40B4-BE49-F238E27FC236}">
                <a16:creationId xmlns:a16="http://schemas.microsoft.com/office/drawing/2014/main" id="{49133DC0-302E-476A-BAF0-8F7C5B920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525898"/>
              </p:ext>
            </p:extLst>
          </p:nvPr>
        </p:nvGraphicFramePr>
        <p:xfrm>
          <a:off x="3102769" y="3848996"/>
          <a:ext cx="266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21" imgW="1104840" imgH="203040" progId="Equation.DSMT4">
                  <p:embed/>
                </p:oleObj>
              </mc:Choice>
              <mc:Fallback>
                <p:oleObj name="Equation" r:id="rId21" imgW="1104840" imgH="203040" progId="Equation.DSMT4">
                  <p:embed/>
                  <p:pic>
                    <p:nvPicPr>
                      <p:cNvPr id="39959" name="Object 23">
                        <a:extLst>
                          <a:ext uri="{FF2B5EF4-FFF2-40B4-BE49-F238E27FC236}">
                            <a16:creationId xmlns:a16="http://schemas.microsoft.com/office/drawing/2014/main" id="{49133DC0-302E-476A-BAF0-8F7C5B920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769" y="3848996"/>
                        <a:ext cx="266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>
            <a:extLst>
              <a:ext uri="{FF2B5EF4-FFF2-40B4-BE49-F238E27FC236}">
                <a16:creationId xmlns:a16="http://schemas.microsoft.com/office/drawing/2014/main" id="{2966FF21-E57C-47D2-B6D2-E6BCB5C13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946540"/>
              </p:ext>
            </p:extLst>
          </p:nvPr>
        </p:nvGraphicFramePr>
        <p:xfrm>
          <a:off x="1295400" y="4719509"/>
          <a:ext cx="6553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23" imgW="2616120" imgH="203040" progId="Equation.DSMT4">
                  <p:embed/>
                </p:oleObj>
              </mc:Choice>
              <mc:Fallback>
                <p:oleObj name="Equation" r:id="rId23" imgW="2616120" imgH="203040" progId="Equation.DSMT4">
                  <p:embed/>
                  <p:pic>
                    <p:nvPicPr>
                      <p:cNvPr id="39961" name="Object 25">
                        <a:extLst>
                          <a:ext uri="{FF2B5EF4-FFF2-40B4-BE49-F238E27FC236}">
                            <a16:creationId xmlns:a16="http://schemas.microsoft.com/office/drawing/2014/main" id="{2966FF21-E57C-47D2-B6D2-E6BCB5C13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19509"/>
                        <a:ext cx="65532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>
            <a:extLst>
              <a:ext uri="{FF2B5EF4-FFF2-40B4-BE49-F238E27FC236}">
                <a16:creationId xmlns:a16="http://schemas.microsoft.com/office/drawing/2014/main" id="{16EE682B-4A9F-4A88-99C5-E97937FE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5750"/>
            <a:ext cx="70437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4000" b="1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9963" name="Object 27">
            <a:extLst>
              <a:ext uri="{FF2B5EF4-FFF2-40B4-BE49-F238E27FC236}">
                <a16:creationId xmlns:a16="http://schemas.microsoft.com/office/drawing/2014/main" id="{89133F8D-8D23-45E6-866F-F62BA1DC5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0220"/>
              </p:ext>
            </p:extLst>
          </p:nvPr>
        </p:nvGraphicFramePr>
        <p:xfrm>
          <a:off x="1566863" y="2777793"/>
          <a:ext cx="1676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25" imgW="723600" imgH="215640" progId="Equation.3">
                  <p:embed/>
                </p:oleObj>
              </mc:Choice>
              <mc:Fallback>
                <p:oleObj name="公式" r:id="rId25" imgW="723600" imgH="215640" progId="Equation.3">
                  <p:embed/>
                  <p:pic>
                    <p:nvPicPr>
                      <p:cNvPr id="39963" name="Object 27">
                        <a:extLst>
                          <a:ext uri="{FF2B5EF4-FFF2-40B4-BE49-F238E27FC236}">
                            <a16:creationId xmlns:a16="http://schemas.microsoft.com/office/drawing/2014/main" id="{89133F8D-8D23-45E6-866F-F62BA1DC5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777793"/>
                        <a:ext cx="1676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Rectangle 28">
            <a:extLst>
              <a:ext uri="{FF2B5EF4-FFF2-40B4-BE49-F238E27FC236}">
                <a16:creationId xmlns:a16="http://schemas.microsoft.com/office/drawing/2014/main" id="{3CC74E01-4FBF-49E9-B0DD-2BE52B11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33400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算法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3 .2 .1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( 0.618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法计算步骤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70C3133-1EA0-49E6-BFDA-207C800DC8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线性搜索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28A824D-80DD-4533-9273-A7499C9EF46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333333"/>
                </a:solidFill>
              </a:rPr>
              <a:t>   </a:t>
            </a:r>
            <a:r>
              <a:rPr lang="zh-CN" altLang="en-US" sz="2800">
                <a:solidFill>
                  <a:srgbClr val="333333"/>
                </a:solidFill>
                <a:ea typeface="隶书" panose="02010509060101010101" pitchFamily="49" charset="-122"/>
              </a:rPr>
              <a:t>线性搜索是多变量函数最优化方法的基础，在多变量函数最优化中，迭代格式为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333333"/>
              </a:solidFill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其关键是构造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搜索方向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步长因子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出发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沿搜索方向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确定步长因子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的问题就是关于</a:t>
            </a:r>
            <a:r>
              <a:rPr lang="en-US" altLang="zh-CN" sz="2800">
                <a:solidFill>
                  <a:srgbClr val="FF0000"/>
                </a:solidFill>
                <a:ea typeface="隶书" panose="02010509060101010101" pitchFamily="49" charset="-122"/>
              </a:rPr>
              <a:t>α</a:t>
            </a:r>
            <a:r>
              <a:rPr lang="zh-CN" altLang="en-US" sz="2800">
                <a:solidFill>
                  <a:srgbClr val="FF0000"/>
                </a:solidFill>
                <a:ea typeface="隶书" panose="02010509060101010101" pitchFamily="49" charset="-122"/>
              </a:rPr>
              <a:t>的线性搜索问题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2BD0E54-3545-478B-AB85-DA27F425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B959FA94-8153-4390-8D3D-AD7324A3C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19400"/>
          <a:ext cx="2438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3" imgW="1040948" imgH="228501" progId="Equation.3">
                  <p:embed/>
                </p:oleObj>
              </mc:Choice>
              <mc:Fallback>
                <p:oleObj name="公式" r:id="rId3" imgW="1040948" imgH="228501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B959FA94-8153-4390-8D3D-AD7324A3C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24384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>
            <a:extLst>
              <a:ext uri="{FF2B5EF4-FFF2-40B4-BE49-F238E27FC236}">
                <a16:creationId xmlns:a16="http://schemas.microsoft.com/office/drawing/2014/main" id="{E7CABD71-61B2-4874-B0E0-1114A8261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9712C105-7D60-471C-A842-C48AE1830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10000"/>
          <a:ext cx="2895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5" imgW="1270000" imgH="228600" progId="Equation.3">
                  <p:embed/>
                </p:oleObj>
              </mc:Choice>
              <mc:Fallback>
                <p:oleObj name="公式" r:id="rId5" imgW="1270000" imgH="2286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9712C105-7D60-471C-A842-C48AE1830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28956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9">
            <a:extLst>
              <a:ext uri="{FF2B5EF4-FFF2-40B4-BE49-F238E27FC236}">
                <a16:creationId xmlns:a16="http://schemas.microsoft.com/office/drawing/2014/main" id="{9286C76C-7A7D-47DB-97BF-F454C440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81B92756-4FA2-43C3-95FC-8A8B0160A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876800"/>
          <a:ext cx="1905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7" imgW="850900" imgH="228600" progId="Equation.3">
                  <p:embed/>
                </p:oleObj>
              </mc:Choice>
              <mc:Fallback>
                <p:oleObj name="公式" r:id="rId7" imgW="850900" imgH="228600" progId="Equation.3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:a16="http://schemas.microsoft.com/office/drawing/2014/main" id="{81B92756-4FA2-43C3-95FC-8A8B0160A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1905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">
            <a:extLst>
              <a:ext uri="{FF2B5EF4-FFF2-40B4-BE49-F238E27FC236}">
                <a16:creationId xmlns:a16="http://schemas.microsoft.com/office/drawing/2014/main" id="{92AB8571-068E-4080-B2C2-96B26920D29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2875" y="1643063"/>
            <a:ext cx="9001125" cy="4114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一、对分法基本原理</a:t>
            </a:r>
          </a:p>
          <a:p>
            <a:pPr algn="just"/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求解一维最优化问题         一般可先确定它的一个有限搜索区间        ，把问题化为求解问题           ，然后通过不断缩短区间的长度，最后求得最优解．</a:t>
            </a: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39CF506B-CCA4-43AC-9DC2-37B24A80B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85568"/>
              </p:ext>
            </p:extLst>
          </p:nvPr>
        </p:nvGraphicFramePr>
        <p:xfrm>
          <a:off x="3755967" y="2736273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3" imgW="495085" imgH="190417" progId="Equation.DSMT4">
                  <p:embed/>
                </p:oleObj>
              </mc:Choice>
              <mc:Fallback>
                <p:oleObj r:id="rId3" imgW="495085" imgH="190417" progId="Equation.DSMT4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39CF506B-CCA4-43AC-9DC2-37B24A80B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967" y="2736273"/>
                        <a:ext cx="990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9670453A-FD48-4782-A612-0B2D68CC2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55937"/>
              </p:ext>
            </p:extLst>
          </p:nvPr>
        </p:nvGraphicFramePr>
        <p:xfrm>
          <a:off x="1819102" y="3045922"/>
          <a:ext cx="8524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5" imgW="330057" imgH="190417" progId="Equation.DSMT4">
                  <p:embed/>
                </p:oleObj>
              </mc:Choice>
              <mc:Fallback>
                <p:oleObj r:id="rId5" imgW="330057" imgH="190417" progId="Equation.DSMT4">
                  <p:embed/>
                  <p:pic>
                    <p:nvPicPr>
                      <p:cNvPr id="65542" name="Object 6">
                        <a:extLst>
                          <a:ext uri="{FF2B5EF4-FFF2-40B4-BE49-F238E27FC236}">
                            <a16:creationId xmlns:a16="http://schemas.microsoft.com/office/drawing/2014/main" id="{9670453A-FD48-4782-A612-0B2D68CC2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102" y="3045922"/>
                        <a:ext cx="8524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>
            <a:extLst>
              <a:ext uri="{FF2B5EF4-FFF2-40B4-BE49-F238E27FC236}">
                <a16:creationId xmlns:a16="http://schemas.microsoft.com/office/drawing/2014/main" id="{8551DB9B-842D-4E49-B8A2-B47A78E77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55558"/>
              </p:ext>
            </p:extLst>
          </p:nvPr>
        </p:nvGraphicFramePr>
        <p:xfrm>
          <a:off x="6181898" y="3019598"/>
          <a:ext cx="1143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7" imgW="520474" imgH="266584" progId="Equation.DSMT4">
                  <p:embed/>
                </p:oleObj>
              </mc:Choice>
              <mc:Fallback>
                <p:oleObj r:id="rId7" imgW="520474" imgH="266584" progId="Equation.DSMT4">
                  <p:embed/>
                  <p:pic>
                    <p:nvPicPr>
                      <p:cNvPr id="65544" name="Object 8">
                        <a:extLst>
                          <a:ext uri="{FF2B5EF4-FFF2-40B4-BE49-F238E27FC236}">
                            <a16:creationId xmlns:a16="http://schemas.microsoft.com/office/drawing/2014/main" id="{8551DB9B-842D-4E49-B8A2-B47A78E77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898" y="3019598"/>
                        <a:ext cx="1143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>
            <a:extLst>
              <a:ext uri="{FF2B5EF4-FFF2-40B4-BE49-F238E27FC236}">
                <a16:creationId xmlns:a16="http://schemas.microsoft.com/office/drawing/2014/main" id="{B1A2F6F2-D24A-48AB-A290-4C67D1697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7709" y="17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导数方法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二分法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对分法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2CEAA2A-554F-4B1C-8B53-D9C99C98F4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685800"/>
            <a:ext cx="9144000" cy="40290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                在已获得的搜索区间       内具有连续的一阶导数．因为    在       上可微，故      在         上连续，由此知     在        上有最小值．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令           ，总可求得极小点   ．不妨设       在                上是单减函数；在           上是单增函数．所以       时，          ，故             ；当              时，          亦即             ．对分法的原理如图． </a:t>
            </a:r>
          </a:p>
        </p:txBody>
      </p:sp>
      <p:graphicFrame>
        <p:nvGraphicFramePr>
          <p:cNvPr id="66564" name="Object 5">
            <a:extLst>
              <a:ext uri="{FF2B5EF4-FFF2-40B4-BE49-F238E27FC236}">
                <a16:creationId xmlns:a16="http://schemas.microsoft.com/office/drawing/2014/main" id="{4BCACC0D-3C3A-4B5B-B402-6CD708926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414489"/>
              </p:ext>
            </p:extLst>
          </p:nvPr>
        </p:nvGraphicFramePr>
        <p:xfrm>
          <a:off x="762000" y="2035175"/>
          <a:ext cx="1066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4" imgW="508000" imgH="190500" progId="Equation.DSMT4">
                  <p:embed/>
                </p:oleObj>
              </mc:Choice>
              <mc:Fallback>
                <p:oleObj r:id="rId4" imgW="508000" imgH="190500" progId="Equation.DSMT4">
                  <p:embed/>
                  <p:pic>
                    <p:nvPicPr>
                      <p:cNvPr id="66564" name="Object 5">
                        <a:extLst>
                          <a:ext uri="{FF2B5EF4-FFF2-40B4-BE49-F238E27FC236}">
                            <a16:creationId xmlns:a16="http://schemas.microsoft.com/office/drawing/2014/main" id="{4BCACC0D-3C3A-4B5B-B402-6CD708926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35175"/>
                        <a:ext cx="10668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7">
            <a:extLst>
              <a:ext uri="{FF2B5EF4-FFF2-40B4-BE49-F238E27FC236}">
                <a16:creationId xmlns:a16="http://schemas.microsoft.com/office/drawing/2014/main" id="{D5779299-C5D7-4713-A226-E3991E9BB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003236"/>
              </p:ext>
            </p:extLst>
          </p:nvPr>
        </p:nvGraphicFramePr>
        <p:xfrm>
          <a:off x="4572000" y="1981200"/>
          <a:ext cx="360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6" imgW="139579" imgH="177646" progId="Equation.DSMT4">
                  <p:embed/>
                </p:oleObj>
              </mc:Choice>
              <mc:Fallback>
                <p:oleObj r:id="rId6" imgW="139579" imgH="177646" progId="Equation.DSMT4">
                  <p:embed/>
                  <p:pic>
                    <p:nvPicPr>
                      <p:cNvPr id="66566" name="Object 7">
                        <a:extLst>
                          <a:ext uri="{FF2B5EF4-FFF2-40B4-BE49-F238E27FC236}">
                            <a16:creationId xmlns:a16="http://schemas.microsoft.com/office/drawing/2014/main" id="{D5779299-C5D7-4713-A226-E3991E9BB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3603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9">
            <a:extLst>
              <a:ext uri="{FF2B5EF4-FFF2-40B4-BE49-F238E27FC236}">
                <a16:creationId xmlns:a16="http://schemas.microsoft.com/office/drawing/2014/main" id="{AF88319A-94A4-460A-9CCF-B9E64F463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35083"/>
              </p:ext>
            </p:extLst>
          </p:nvPr>
        </p:nvGraphicFramePr>
        <p:xfrm>
          <a:off x="6286500" y="1960303"/>
          <a:ext cx="685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8" imgW="266469" imgH="190335" progId="Equation.DSMT4">
                  <p:embed/>
                </p:oleObj>
              </mc:Choice>
              <mc:Fallback>
                <p:oleObj r:id="rId8" imgW="266469" imgH="190335" progId="Equation.DSMT4">
                  <p:embed/>
                  <p:pic>
                    <p:nvPicPr>
                      <p:cNvPr id="66568" name="Object 9">
                        <a:extLst>
                          <a:ext uri="{FF2B5EF4-FFF2-40B4-BE49-F238E27FC236}">
                            <a16:creationId xmlns:a16="http://schemas.microsoft.com/office/drawing/2014/main" id="{AF88319A-94A4-460A-9CCF-B9E64F463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960303"/>
                        <a:ext cx="6858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1">
            <a:extLst>
              <a:ext uri="{FF2B5EF4-FFF2-40B4-BE49-F238E27FC236}">
                <a16:creationId xmlns:a16="http://schemas.microsoft.com/office/drawing/2014/main" id="{327B24C7-B63E-4B01-ADAC-E4548004F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489790"/>
              </p:ext>
            </p:extLst>
          </p:nvPr>
        </p:nvGraphicFramePr>
        <p:xfrm>
          <a:off x="7244541" y="1933805"/>
          <a:ext cx="99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10" imgW="380835" imgH="203112" progId="Equation.DSMT4">
                  <p:embed/>
                </p:oleObj>
              </mc:Choice>
              <mc:Fallback>
                <p:oleObj r:id="rId10" imgW="380835" imgH="203112" progId="Equation.DSMT4">
                  <p:embed/>
                  <p:pic>
                    <p:nvPicPr>
                      <p:cNvPr id="66570" name="Object 11">
                        <a:extLst>
                          <a:ext uri="{FF2B5EF4-FFF2-40B4-BE49-F238E27FC236}">
                            <a16:creationId xmlns:a16="http://schemas.microsoft.com/office/drawing/2014/main" id="{327B24C7-B63E-4B01-ADAC-E4548004F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541" y="1933805"/>
                        <a:ext cx="990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3">
            <a:extLst>
              <a:ext uri="{FF2B5EF4-FFF2-40B4-BE49-F238E27FC236}">
                <a16:creationId xmlns:a16="http://schemas.microsoft.com/office/drawing/2014/main" id="{CA1A6FC0-2822-487C-9FA6-A77925A06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422771"/>
              </p:ext>
            </p:extLst>
          </p:nvPr>
        </p:nvGraphicFramePr>
        <p:xfrm>
          <a:off x="3137015" y="2339975"/>
          <a:ext cx="99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12" imgW="380835" imgH="203112" progId="Equation.DSMT4">
                  <p:embed/>
                </p:oleObj>
              </mc:Choice>
              <mc:Fallback>
                <p:oleObj r:id="rId12" imgW="380835" imgH="203112" progId="Equation.DSMT4">
                  <p:embed/>
                  <p:pic>
                    <p:nvPicPr>
                      <p:cNvPr id="66572" name="Object 13">
                        <a:extLst>
                          <a:ext uri="{FF2B5EF4-FFF2-40B4-BE49-F238E27FC236}">
                            <a16:creationId xmlns:a16="http://schemas.microsoft.com/office/drawing/2014/main" id="{CA1A6FC0-2822-487C-9FA6-A77925A06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015" y="2339975"/>
                        <a:ext cx="990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5">
            <a:extLst>
              <a:ext uri="{FF2B5EF4-FFF2-40B4-BE49-F238E27FC236}">
                <a16:creationId xmlns:a16="http://schemas.microsoft.com/office/drawing/2014/main" id="{BE65C6A6-E679-43C7-B1B0-B2629D4E9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23376"/>
              </p:ext>
            </p:extLst>
          </p:nvPr>
        </p:nvGraphicFramePr>
        <p:xfrm>
          <a:off x="7328015" y="2236787"/>
          <a:ext cx="137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14" imgW="532937" imgH="215713" progId="Equation.DSMT4">
                  <p:embed/>
                </p:oleObj>
              </mc:Choice>
              <mc:Fallback>
                <p:oleObj r:id="rId14" imgW="532937" imgH="215713" progId="Equation.DSMT4">
                  <p:embed/>
                  <p:pic>
                    <p:nvPicPr>
                      <p:cNvPr id="66574" name="Object 15">
                        <a:extLst>
                          <a:ext uri="{FF2B5EF4-FFF2-40B4-BE49-F238E27FC236}">
                            <a16:creationId xmlns:a16="http://schemas.microsoft.com/office/drawing/2014/main" id="{BE65C6A6-E679-43C7-B1B0-B2629D4E9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8015" y="2236787"/>
                        <a:ext cx="1371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7">
            <a:extLst>
              <a:ext uri="{FF2B5EF4-FFF2-40B4-BE49-F238E27FC236}">
                <a16:creationId xmlns:a16="http://schemas.microsoft.com/office/drawing/2014/main" id="{01EB3326-A965-4FEA-8EC6-68A04F334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080410"/>
              </p:ext>
            </p:extLst>
          </p:nvPr>
        </p:nvGraphicFramePr>
        <p:xfrm>
          <a:off x="800100" y="2771458"/>
          <a:ext cx="1143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16" imgW="508000" imgH="190500" progId="Equation.DSMT4">
                  <p:embed/>
                </p:oleObj>
              </mc:Choice>
              <mc:Fallback>
                <p:oleObj r:id="rId16" imgW="508000" imgH="190500" progId="Equation.DSMT4">
                  <p:embed/>
                  <p:pic>
                    <p:nvPicPr>
                      <p:cNvPr id="66576" name="Object 17">
                        <a:extLst>
                          <a:ext uri="{FF2B5EF4-FFF2-40B4-BE49-F238E27FC236}">
                            <a16:creationId xmlns:a16="http://schemas.microsoft.com/office/drawing/2014/main" id="{01EB3326-A965-4FEA-8EC6-68A04F334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771458"/>
                        <a:ext cx="11430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9">
            <a:extLst>
              <a:ext uri="{FF2B5EF4-FFF2-40B4-BE49-F238E27FC236}">
                <a16:creationId xmlns:a16="http://schemas.microsoft.com/office/drawing/2014/main" id="{3125DD44-D499-4291-A692-9F9EECA90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90386"/>
              </p:ext>
            </p:extLst>
          </p:nvPr>
        </p:nvGraphicFramePr>
        <p:xfrm>
          <a:off x="2622492" y="2781300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18" imgW="533169" imgH="190417" progId="Equation.DSMT4">
                  <p:embed/>
                </p:oleObj>
              </mc:Choice>
              <mc:Fallback>
                <p:oleObj r:id="rId18" imgW="533169" imgH="190417" progId="Equation.DSMT4">
                  <p:embed/>
                  <p:pic>
                    <p:nvPicPr>
                      <p:cNvPr id="66578" name="Object 19">
                        <a:extLst>
                          <a:ext uri="{FF2B5EF4-FFF2-40B4-BE49-F238E27FC236}">
                            <a16:creationId xmlns:a16="http://schemas.microsoft.com/office/drawing/2014/main" id="{3125DD44-D499-4291-A692-9F9EECA90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492" y="2781300"/>
                        <a:ext cx="12192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1">
            <a:extLst>
              <a:ext uri="{FF2B5EF4-FFF2-40B4-BE49-F238E27FC236}">
                <a16:creationId xmlns:a16="http://schemas.microsoft.com/office/drawing/2014/main" id="{E6C557A2-5A6A-4690-BBA2-8FC12DA56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20209"/>
              </p:ext>
            </p:extLst>
          </p:nvPr>
        </p:nvGraphicFramePr>
        <p:xfrm>
          <a:off x="4483330" y="2700337"/>
          <a:ext cx="1295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20" imgW="596900" imgH="228600" progId="Equation.DSMT4">
                  <p:embed/>
                </p:oleObj>
              </mc:Choice>
              <mc:Fallback>
                <p:oleObj r:id="rId20" imgW="596900" imgH="228600" progId="Equation.DSMT4">
                  <p:embed/>
                  <p:pic>
                    <p:nvPicPr>
                      <p:cNvPr id="66580" name="Object 21">
                        <a:extLst>
                          <a:ext uri="{FF2B5EF4-FFF2-40B4-BE49-F238E27FC236}">
                            <a16:creationId xmlns:a16="http://schemas.microsoft.com/office/drawing/2014/main" id="{E6C557A2-5A6A-4690-BBA2-8FC12DA56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330" y="2700337"/>
                        <a:ext cx="12954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3">
            <a:extLst>
              <a:ext uri="{FF2B5EF4-FFF2-40B4-BE49-F238E27FC236}">
                <a16:creationId xmlns:a16="http://schemas.microsoft.com/office/drawing/2014/main" id="{149521C5-999E-479F-ACA4-CF6472675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96481"/>
              </p:ext>
            </p:extLst>
          </p:nvPr>
        </p:nvGraphicFramePr>
        <p:xfrm>
          <a:off x="6140507" y="2771458"/>
          <a:ext cx="1295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22" imgW="508000" imgH="190500" progId="Equation.DSMT4">
                  <p:embed/>
                </p:oleObj>
              </mc:Choice>
              <mc:Fallback>
                <p:oleObj r:id="rId22" imgW="508000" imgH="190500" progId="Equation.DSMT4">
                  <p:embed/>
                  <p:pic>
                    <p:nvPicPr>
                      <p:cNvPr id="66582" name="Object 23">
                        <a:extLst>
                          <a:ext uri="{FF2B5EF4-FFF2-40B4-BE49-F238E27FC236}">
                            <a16:creationId xmlns:a16="http://schemas.microsoft.com/office/drawing/2014/main" id="{149521C5-999E-479F-ACA4-CF6472675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507" y="2771458"/>
                        <a:ext cx="1295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5">
            <a:extLst>
              <a:ext uri="{FF2B5EF4-FFF2-40B4-BE49-F238E27FC236}">
                <a16:creationId xmlns:a16="http://schemas.microsoft.com/office/drawing/2014/main" id="{41E74600-4EDF-44EA-81E1-4E1854278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92577"/>
              </p:ext>
            </p:extLst>
          </p:nvPr>
        </p:nvGraphicFramePr>
        <p:xfrm>
          <a:off x="685800" y="3141662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r:id="rId24" imgW="533169" imgH="190417" progId="Equation.DSMT4">
                  <p:embed/>
                </p:oleObj>
              </mc:Choice>
              <mc:Fallback>
                <p:oleObj r:id="rId24" imgW="533169" imgH="190417" progId="Equation.DSMT4">
                  <p:embed/>
                  <p:pic>
                    <p:nvPicPr>
                      <p:cNvPr id="66584" name="Object 25">
                        <a:extLst>
                          <a:ext uri="{FF2B5EF4-FFF2-40B4-BE49-F238E27FC236}">
                            <a16:creationId xmlns:a16="http://schemas.microsoft.com/office/drawing/2014/main" id="{41E74600-4EDF-44EA-81E1-4E1854278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41662"/>
                        <a:ext cx="12192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85" name="Picture 27" descr="4.5">
            <a:extLst>
              <a:ext uri="{FF2B5EF4-FFF2-40B4-BE49-F238E27FC236}">
                <a16:creationId xmlns:a16="http://schemas.microsoft.com/office/drawing/2014/main" id="{08F40962-A520-4897-AD83-F15198D10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97"/>
          <a:stretch>
            <a:fillRect/>
          </a:stretch>
        </p:blipFill>
        <p:spPr bwMode="auto">
          <a:xfrm>
            <a:off x="2819400" y="4038600"/>
            <a:ext cx="321627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586" name="Object 10">
            <a:extLst>
              <a:ext uri="{FF2B5EF4-FFF2-40B4-BE49-F238E27FC236}">
                <a16:creationId xmlns:a16="http://schemas.microsoft.com/office/drawing/2014/main" id="{B13D6AE4-29AA-44B5-B446-0807066E0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762000"/>
          <a:ext cx="1524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27" imgW="787400" imgH="228600" progId="Equation.DSMT4">
                  <p:embed/>
                </p:oleObj>
              </mc:Choice>
              <mc:Fallback>
                <p:oleObj r:id="rId27" imgW="787400" imgH="228600" progId="Equation.DSMT4">
                  <p:embed/>
                  <p:pic>
                    <p:nvPicPr>
                      <p:cNvPr id="66586" name="Object 10">
                        <a:extLst>
                          <a:ext uri="{FF2B5EF4-FFF2-40B4-BE49-F238E27FC236}">
                            <a16:creationId xmlns:a16="http://schemas.microsoft.com/office/drawing/2014/main" id="{B13D6AE4-29AA-44B5-B446-0807066E0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15240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12">
            <a:extLst>
              <a:ext uri="{FF2B5EF4-FFF2-40B4-BE49-F238E27FC236}">
                <a16:creationId xmlns:a16="http://schemas.microsoft.com/office/drawing/2014/main" id="{ED404AA6-A9C3-4F9A-BE0B-9AED1040E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762000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29" imgW="330057" imgH="190417" progId="Equation.DSMT4">
                  <p:embed/>
                </p:oleObj>
              </mc:Choice>
              <mc:Fallback>
                <p:oleObj r:id="rId29" imgW="330057" imgH="190417" progId="Equation.DSMT4">
                  <p:embed/>
                  <p:pic>
                    <p:nvPicPr>
                      <p:cNvPr id="66587" name="Object 12">
                        <a:extLst>
                          <a:ext uri="{FF2B5EF4-FFF2-40B4-BE49-F238E27FC236}">
                            <a16:creationId xmlns:a16="http://schemas.microsoft.com/office/drawing/2014/main" id="{ED404AA6-A9C3-4F9A-BE0B-9AED1040E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762000"/>
                        <a:ext cx="762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14">
            <a:extLst>
              <a:ext uri="{FF2B5EF4-FFF2-40B4-BE49-F238E27FC236}">
                <a16:creationId xmlns:a16="http://schemas.microsoft.com/office/drawing/2014/main" id="{993001E5-CEA0-41C6-9051-BEE961092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567953"/>
              </p:ext>
            </p:extLst>
          </p:nvPr>
        </p:nvGraphicFramePr>
        <p:xfrm>
          <a:off x="2019300" y="1126331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31" imgW="266469" imgH="190335" progId="Equation.DSMT4">
                  <p:embed/>
                </p:oleObj>
              </mc:Choice>
              <mc:Fallback>
                <p:oleObj r:id="rId31" imgW="266469" imgH="190335" progId="Equation.DSMT4">
                  <p:embed/>
                  <p:pic>
                    <p:nvPicPr>
                      <p:cNvPr id="66588" name="Object 14">
                        <a:extLst>
                          <a:ext uri="{FF2B5EF4-FFF2-40B4-BE49-F238E27FC236}">
                            <a16:creationId xmlns:a16="http://schemas.microsoft.com/office/drawing/2014/main" id="{993001E5-CEA0-41C6-9051-BEE961092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126331"/>
                        <a:ext cx="53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16">
            <a:extLst>
              <a:ext uri="{FF2B5EF4-FFF2-40B4-BE49-F238E27FC236}">
                <a16:creationId xmlns:a16="http://schemas.microsoft.com/office/drawing/2014/main" id="{D67172F6-2153-454B-97EB-32A4FB2CE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77496"/>
              </p:ext>
            </p:extLst>
          </p:nvPr>
        </p:nvGraphicFramePr>
        <p:xfrm>
          <a:off x="2756015" y="1077913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33" imgW="330057" imgH="190417" progId="Equation.DSMT4">
                  <p:embed/>
                </p:oleObj>
              </mc:Choice>
              <mc:Fallback>
                <p:oleObj r:id="rId33" imgW="330057" imgH="190417" progId="Equation.DSMT4">
                  <p:embed/>
                  <p:pic>
                    <p:nvPicPr>
                      <p:cNvPr id="66589" name="Object 16">
                        <a:extLst>
                          <a:ext uri="{FF2B5EF4-FFF2-40B4-BE49-F238E27FC236}">
                            <a16:creationId xmlns:a16="http://schemas.microsoft.com/office/drawing/2014/main" id="{D67172F6-2153-454B-97EB-32A4FB2CE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015" y="1077913"/>
                        <a:ext cx="762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0" name="Object 18">
            <a:extLst>
              <a:ext uri="{FF2B5EF4-FFF2-40B4-BE49-F238E27FC236}">
                <a16:creationId xmlns:a16="http://schemas.microsoft.com/office/drawing/2014/main" id="{5611921C-6291-43BA-A718-EEBBC458A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949632"/>
              </p:ext>
            </p:extLst>
          </p:nvPr>
        </p:nvGraphicFramePr>
        <p:xfrm>
          <a:off x="5143500" y="1077913"/>
          <a:ext cx="685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34" imgW="266469" imgH="190335" progId="Equation.DSMT4">
                  <p:embed/>
                </p:oleObj>
              </mc:Choice>
              <mc:Fallback>
                <p:oleObj r:id="rId34" imgW="266469" imgH="190335" progId="Equation.DSMT4">
                  <p:embed/>
                  <p:pic>
                    <p:nvPicPr>
                      <p:cNvPr id="66590" name="Object 18">
                        <a:extLst>
                          <a:ext uri="{FF2B5EF4-FFF2-40B4-BE49-F238E27FC236}">
                            <a16:creationId xmlns:a16="http://schemas.microsoft.com/office/drawing/2014/main" id="{5611921C-6291-43BA-A718-EEBBC458A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077913"/>
                        <a:ext cx="6858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20">
            <a:extLst>
              <a:ext uri="{FF2B5EF4-FFF2-40B4-BE49-F238E27FC236}">
                <a16:creationId xmlns:a16="http://schemas.microsoft.com/office/drawing/2014/main" id="{ED5A2830-2CC9-4853-B373-FCD2D9723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345864"/>
              </p:ext>
            </p:extLst>
          </p:nvPr>
        </p:nvGraphicFramePr>
        <p:xfrm>
          <a:off x="6110893" y="1076600"/>
          <a:ext cx="838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36" imgW="330057" imgH="190417" progId="Equation.DSMT4">
                  <p:embed/>
                </p:oleObj>
              </mc:Choice>
              <mc:Fallback>
                <p:oleObj r:id="rId36" imgW="330057" imgH="190417" progId="Equation.DSMT4">
                  <p:embed/>
                  <p:pic>
                    <p:nvPicPr>
                      <p:cNvPr id="66591" name="Object 20">
                        <a:extLst>
                          <a:ext uri="{FF2B5EF4-FFF2-40B4-BE49-F238E27FC236}">
                            <a16:creationId xmlns:a16="http://schemas.microsoft.com/office/drawing/2014/main" id="{ED5A2830-2CC9-4853-B373-FCD2D9723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893" y="1076600"/>
                        <a:ext cx="8382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22">
            <a:extLst>
              <a:ext uri="{FF2B5EF4-FFF2-40B4-BE49-F238E27FC236}">
                <a16:creationId xmlns:a16="http://schemas.microsoft.com/office/drawing/2014/main" id="{458D464D-C089-44BB-AFEB-52706587F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80904"/>
              </p:ext>
            </p:extLst>
          </p:nvPr>
        </p:nvGraphicFramePr>
        <p:xfrm>
          <a:off x="609600" y="1480344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r:id="rId37" imgW="266469" imgH="190335" progId="Equation.DSMT4">
                  <p:embed/>
                </p:oleObj>
              </mc:Choice>
              <mc:Fallback>
                <p:oleObj r:id="rId37" imgW="266469" imgH="190335" progId="Equation.DSMT4">
                  <p:embed/>
                  <p:pic>
                    <p:nvPicPr>
                      <p:cNvPr id="66592" name="Object 22">
                        <a:extLst>
                          <a:ext uri="{FF2B5EF4-FFF2-40B4-BE49-F238E27FC236}">
                            <a16:creationId xmlns:a16="http://schemas.microsoft.com/office/drawing/2014/main" id="{458D464D-C089-44BB-AFEB-52706587F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80344"/>
                        <a:ext cx="6096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24">
            <a:extLst>
              <a:ext uri="{FF2B5EF4-FFF2-40B4-BE49-F238E27FC236}">
                <a16:creationId xmlns:a16="http://schemas.microsoft.com/office/drawing/2014/main" id="{804BF51F-BD47-40FC-BCC3-239DAF12C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63498"/>
              </p:ext>
            </p:extLst>
          </p:nvPr>
        </p:nvGraphicFramePr>
        <p:xfrm>
          <a:off x="1409700" y="1469159"/>
          <a:ext cx="838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r:id="rId39" imgW="330057" imgH="190417" progId="Equation.DSMT4">
                  <p:embed/>
                </p:oleObj>
              </mc:Choice>
              <mc:Fallback>
                <p:oleObj r:id="rId39" imgW="330057" imgH="190417" progId="Equation.DSMT4">
                  <p:embed/>
                  <p:pic>
                    <p:nvPicPr>
                      <p:cNvPr id="66593" name="Object 24">
                        <a:extLst>
                          <a:ext uri="{FF2B5EF4-FFF2-40B4-BE49-F238E27FC236}">
                            <a16:creationId xmlns:a16="http://schemas.microsoft.com/office/drawing/2014/main" id="{804BF51F-BD47-40FC-BCC3-239DAF12C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469159"/>
                        <a:ext cx="8382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Rectangle 2">
            <a:extLst>
              <a:ext uri="{FF2B5EF4-FFF2-40B4-BE49-F238E27FC236}">
                <a16:creationId xmlns:a16="http://schemas.microsoft.com/office/drawing/2014/main" id="{4259E960-715B-417D-9677-6EDD293845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2400" y="1018309"/>
            <a:ext cx="8991600" cy="47005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二、对分法迭代步骤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已知      ，     表达式，终止限    ．</a:t>
            </a:r>
          </a:p>
          <a:p>
            <a:pPr algn="just"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确定初始搜索区间        ，要求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(2)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        的中点                  ．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(3)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             ，则        ，转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若             ，则        ，转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(5)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若             ，则          ，转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．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(4)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                ，则                    ，转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(5)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；否则转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．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(5)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打印  ，停机．</a:t>
            </a:r>
          </a:p>
        </p:txBody>
      </p:sp>
      <p:graphicFrame>
        <p:nvGraphicFramePr>
          <p:cNvPr id="67588" name="Object 3">
            <a:extLst>
              <a:ext uri="{FF2B5EF4-FFF2-40B4-BE49-F238E27FC236}">
                <a16:creationId xmlns:a16="http://schemas.microsoft.com/office/drawing/2014/main" id="{C894C01F-51B3-4C17-9DBF-844B80D14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7272"/>
              </p:ext>
            </p:extLst>
          </p:nvPr>
        </p:nvGraphicFramePr>
        <p:xfrm>
          <a:off x="938213" y="1632672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3" imgW="266469" imgH="190335" progId="Equation.DSMT4">
                  <p:embed/>
                </p:oleObj>
              </mc:Choice>
              <mc:Fallback>
                <p:oleObj r:id="rId3" imgW="266469" imgH="190335" progId="Equation.DSMT4">
                  <p:embed/>
                  <p:pic>
                    <p:nvPicPr>
                      <p:cNvPr id="67588" name="Object 3">
                        <a:extLst>
                          <a:ext uri="{FF2B5EF4-FFF2-40B4-BE49-F238E27FC236}">
                            <a16:creationId xmlns:a16="http://schemas.microsoft.com/office/drawing/2014/main" id="{C894C01F-51B3-4C17-9DBF-844B80D14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632672"/>
                        <a:ext cx="6096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5">
            <a:extLst>
              <a:ext uri="{FF2B5EF4-FFF2-40B4-BE49-F238E27FC236}">
                <a16:creationId xmlns:a16="http://schemas.microsoft.com/office/drawing/2014/main" id="{4F5742D3-478B-491C-A2BB-DB0E3C4F7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26756"/>
              </p:ext>
            </p:extLst>
          </p:nvPr>
        </p:nvGraphicFramePr>
        <p:xfrm>
          <a:off x="1652588" y="1627909"/>
          <a:ext cx="685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5" imgW="304668" imgH="190417" progId="Equation.DSMT4">
                  <p:embed/>
                </p:oleObj>
              </mc:Choice>
              <mc:Fallback>
                <p:oleObj r:id="rId5" imgW="304668" imgH="190417" progId="Equation.DSMT4">
                  <p:embed/>
                  <p:pic>
                    <p:nvPicPr>
                      <p:cNvPr id="67590" name="Object 5">
                        <a:extLst>
                          <a:ext uri="{FF2B5EF4-FFF2-40B4-BE49-F238E27FC236}">
                            <a16:creationId xmlns:a16="http://schemas.microsoft.com/office/drawing/2014/main" id="{4F5742D3-478B-491C-A2BB-DB0E3C4F7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1627909"/>
                        <a:ext cx="685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7">
            <a:extLst>
              <a:ext uri="{FF2B5EF4-FFF2-40B4-BE49-F238E27FC236}">
                <a16:creationId xmlns:a16="http://schemas.microsoft.com/office/drawing/2014/main" id="{A33575AF-3B6D-4158-89B4-0DD509CA0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549202"/>
              </p:ext>
            </p:extLst>
          </p:nvPr>
        </p:nvGraphicFramePr>
        <p:xfrm>
          <a:off x="4724400" y="1627909"/>
          <a:ext cx="4079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7" imgW="114102" imgH="126780" progId="Equation.DSMT4">
                  <p:embed/>
                </p:oleObj>
              </mc:Choice>
              <mc:Fallback>
                <p:oleObj r:id="rId7" imgW="114102" imgH="126780" progId="Equation.DSMT4">
                  <p:embed/>
                  <p:pic>
                    <p:nvPicPr>
                      <p:cNvPr id="67592" name="Object 7">
                        <a:extLst>
                          <a:ext uri="{FF2B5EF4-FFF2-40B4-BE49-F238E27FC236}">
                            <a16:creationId xmlns:a16="http://schemas.microsoft.com/office/drawing/2014/main" id="{A33575AF-3B6D-4158-89B4-0DD509CA0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27909"/>
                        <a:ext cx="4079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9">
            <a:extLst>
              <a:ext uri="{FF2B5EF4-FFF2-40B4-BE49-F238E27FC236}">
                <a16:creationId xmlns:a16="http://schemas.microsoft.com/office/drawing/2014/main" id="{6AA70978-2A16-4E28-A218-B265C9429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38618"/>
              </p:ext>
            </p:extLst>
          </p:nvPr>
        </p:nvGraphicFramePr>
        <p:xfrm>
          <a:off x="3429000" y="2131147"/>
          <a:ext cx="8524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9" imgW="330057" imgH="190417" progId="Equation.DSMT4">
                  <p:embed/>
                </p:oleObj>
              </mc:Choice>
              <mc:Fallback>
                <p:oleObj r:id="rId9" imgW="330057" imgH="190417" progId="Equation.DSMT4">
                  <p:embed/>
                  <p:pic>
                    <p:nvPicPr>
                      <p:cNvPr id="67594" name="Object 9">
                        <a:extLst>
                          <a:ext uri="{FF2B5EF4-FFF2-40B4-BE49-F238E27FC236}">
                            <a16:creationId xmlns:a16="http://schemas.microsoft.com/office/drawing/2014/main" id="{6AA70978-2A16-4E28-A218-B265C9429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1147"/>
                        <a:ext cx="85248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1">
            <a:extLst>
              <a:ext uri="{FF2B5EF4-FFF2-40B4-BE49-F238E27FC236}">
                <a16:creationId xmlns:a16="http://schemas.microsoft.com/office/drawing/2014/main" id="{20606CCD-F56B-42FC-90B9-A41444CEF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19937"/>
              </p:ext>
            </p:extLst>
          </p:nvPr>
        </p:nvGraphicFramePr>
        <p:xfrm>
          <a:off x="5257800" y="2085109"/>
          <a:ext cx="2971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11" imgW="1129810" imgH="190417" progId="Equation.DSMT4">
                  <p:embed/>
                </p:oleObj>
              </mc:Choice>
              <mc:Fallback>
                <p:oleObj r:id="rId11" imgW="1129810" imgH="190417" progId="Equation.DSMT4">
                  <p:embed/>
                  <p:pic>
                    <p:nvPicPr>
                      <p:cNvPr id="67596" name="Object 11">
                        <a:extLst>
                          <a:ext uri="{FF2B5EF4-FFF2-40B4-BE49-F238E27FC236}">
                            <a16:creationId xmlns:a16="http://schemas.microsoft.com/office/drawing/2014/main" id="{20606CCD-F56B-42FC-90B9-A41444CEF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85109"/>
                        <a:ext cx="2971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3">
            <a:extLst>
              <a:ext uri="{FF2B5EF4-FFF2-40B4-BE49-F238E27FC236}">
                <a16:creationId xmlns:a16="http://schemas.microsoft.com/office/drawing/2014/main" id="{DDF0D0A7-8C66-4125-8FF8-F1B66F3EF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243424"/>
              </p:ext>
            </p:extLst>
          </p:nvPr>
        </p:nvGraphicFramePr>
        <p:xfrm>
          <a:off x="1438275" y="2645497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13" imgW="330057" imgH="190417" progId="Equation.DSMT4">
                  <p:embed/>
                </p:oleObj>
              </mc:Choice>
              <mc:Fallback>
                <p:oleObj r:id="rId13" imgW="330057" imgH="190417" progId="Equation.DSMT4">
                  <p:embed/>
                  <p:pic>
                    <p:nvPicPr>
                      <p:cNvPr id="67598" name="Object 13">
                        <a:extLst>
                          <a:ext uri="{FF2B5EF4-FFF2-40B4-BE49-F238E27FC236}">
                            <a16:creationId xmlns:a16="http://schemas.microsoft.com/office/drawing/2014/main" id="{DDF0D0A7-8C66-4125-8FF8-F1B66F3EF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645497"/>
                        <a:ext cx="762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5">
            <a:extLst>
              <a:ext uri="{FF2B5EF4-FFF2-40B4-BE49-F238E27FC236}">
                <a16:creationId xmlns:a16="http://schemas.microsoft.com/office/drawing/2014/main" id="{AD7BA395-45D1-4199-88A3-74BD98E10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66835"/>
              </p:ext>
            </p:extLst>
          </p:nvPr>
        </p:nvGraphicFramePr>
        <p:xfrm>
          <a:off x="3200400" y="2389909"/>
          <a:ext cx="17526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14" imgW="723586" imgH="355446" progId="Equation.DSMT4">
                  <p:embed/>
                </p:oleObj>
              </mc:Choice>
              <mc:Fallback>
                <p:oleObj r:id="rId14" imgW="723586" imgH="355446" progId="Equation.DSMT4">
                  <p:embed/>
                  <p:pic>
                    <p:nvPicPr>
                      <p:cNvPr id="67600" name="Object 15">
                        <a:extLst>
                          <a:ext uri="{FF2B5EF4-FFF2-40B4-BE49-F238E27FC236}">
                            <a16:creationId xmlns:a16="http://schemas.microsoft.com/office/drawing/2014/main" id="{AD7BA395-45D1-4199-88A3-74BD98E10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89909"/>
                        <a:ext cx="17526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7">
            <a:extLst>
              <a:ext uri="{FF2B5EF4-FFF2-40B4-BE49-F238E27FC236}">
                <a16:creationId xmlns:a16="http://schemas.microsoft.com/office/drawing/2014/main" id="{9C42A3D4-BC82-450E-BCCE-BD01F210D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093978"/>
              </p:ext>
            </p:extLst>
          </p:nvPr>
        </p:nvGraphicFramePr>
        <p:xfrm>
          <a:off x="1081088" y="3132859"/>
          <a:ext cx="1219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r:id="rId16" imgW="533169" imgH="190417" progId="Equation.DSMT4">
                  <p:embed/>
                </p:oleObj>
              </mc:Choice>
              <mc:Fallback>
                <p:oleObj r:id="rId16" imgW="533169" imgH="190417" progId="Equation.DSMT4">
                  <p:embed/>
                  <p:pic>
                    <p:nvPicPr>
                      <p:cNvPr id="67602" name="Object 17">
                        <a:extLst>
                          <a:ext uri="{FF2B5EF4-FFF2-40B4-BE49-F238E27FC236}">
                            <a16:creationId xmlns:a16="http://schemas.microsoft.com/office/drawing/2014/main" id="{9C42A3D4-BC82-450E-BCCE-BD01F210D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132859"/>
                        <a:ext cx="1219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19">
            <a:extLst>
              <a:ext uri="{FF2B5EF4-FFF2-40B4-BE49-F238E27FC236}">
                <a16:creationId xmlns:a16="http://schemas.microsoft.com/office/drawing/2014/main" id="{D6ABD6BB-A4FB-4849-BA8F-51D525EBE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732970"/>
              </p:ext>
            </p:extLst>
          </p:nvPr>
        </p:nvGraphicFramePr>
        <p:xfrm>
          <a:off x="2971800" y="3228109"/>
          <a:ext cx="7762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18" imgW="329914" imgH="126890" progId="Equation.DSMT4">
                  <p:embed/>
                </p:oleObj>
              </mc:Choice>
              <mc:Fallback>
                <p:oleObj r:id="rId18" imgW="329914" imgH="126890" progId="Equation.DSMT4">
                  <p:embed/>
                  <p:pic>
                    <p:nvPicPr>
                      <p:cNvPr id="67604" name="Object 19">
                        <a:extLst>
                          <a:ext uri="{FF2B5EF4-FFF2-40B4-BE49-F238E27FC236}">
                            <a16:creationId xmlns:a16="http://schemas.microsoft.com/office/drawing/2014/main" id="{D6ABD6BB-A4FB-4849-BA8F-51D525EBE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28109"/>
                        <a:ext cx="77628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1">
            <a:extLst>
              <a:ext uri="{FF2B5EF4-FFF2-40B4-BE49-F238E27FC236}">
                <a16:creationId xmlns:a16="http://schemas.microsoft.com/office/drawing/2014/main" id="{974D3E67-B706-4494-94BC-A227E6B15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87161"/>
              </p:ext>
            </p:extLst>
          </p:nvPr>
        </p:nvGraphicFramePr>
        <p:xfrm>
          <a:off x="1004888" y="3704359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20" imgW="533169" imgH="190417" progId="Equation.DSMT4">
                  <p:embed/>
                </p:oleObj>
              </mc:Choice>
              <mc:Fallback>
                <p:oleObj r:id="rId20" imgW="533169" imgH="190417" progId="Equation.DSMT4">
                  <p:embed/>
                  <p:pic>
                    <p:nvPicPr>
                      <p:cNvPr id="67606" name="Object 21">
                        <a:extLst>
                          <a:ext uri="{FF2B5EF4-FFF2-40B4-BE49-F238E27FC236}">
                            <a16:creationId xmlns:a16="http://schemas.microsoft.com/office/drawing/2014/main" id="{974D3E67-B706-4494-94BC-A227E6B15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704359"/>
                        <a:ext cx="12192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3">
            <a:extLst>
              <a:ext uri="{FF2B5EF4-FFF2-40B4-BE49-F238E27FC236}">
                <a16:creationId xmlns:a16="http://schemas.microsoft.com/office/drawing/2014/main" id="{19A049C0-D42C-40F1-B17A-F931E8642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74103"/>
              </p:ext>
            </p:extLst>
          </p:nvPr>
        </p:nvGraphicFramePr>
        <p:xfrm>
          <a:off x="2938463" y="3632922"/>
          <a:ext cx="762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r:id="rId22" imgW="355138" imgH="177569" progId="Equation.DSMT4">
                  <p:embed/>
                </p:oleObj>
              </mc:Choice>
              <mc:Fallback>
                <p:oleObj r:id="rId22" imgW="355138" imgH="177569" progId="Equation.DSMT4">
                  <p:embed/>
                  <p:pic>
                    <p:nvPicPr>
                      <p:cNvPr id="67608" name="Object 23">
                        <a:extLst>
                          <a:ext uri="{FF2B5EF4-FFF2-40B4-BE49-F238E27FC236}">
                            <a16:creationId xmlns:a16="http://schemas.microsoft.com/office/drawing/2014/main" id="{19A049C0-D42C-40F1-B17A-F931E8642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3632922"/>
                        <a:ext cx="7620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0" name="Object 25">
            <a:extLst>
              <a:ext uri="{FF2B5EF4-FFF2-40B4-BE49-F238E27FC236}">
                <a16:creationId xmlns:a16="http://schemas.microsoft.com/office/drawing/2014/main" id="{D7034E4F-2183-4232-9056-3160DB377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26069"/>
              </p:ext>
            </p:extLst>
          </p:nvPr>
        </p:nvGraphicFramePr>
        <p:xfrm>
          <a:off x="990600" y="4142509"/>
          <a:ext cx="1295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r:id="rId24" imgW="533169" imgH="190417" progId="Equation.DSMT4">
                  <p:embed/>
                </p:oleObj>
              </mc:Choice>
              <mc:Fallback>
                <p:oleObj r:id="rId24" imgW="533169" imgH="190417" progId="Equation.DSMT4">
                  <p:embed/>
                  <p:pic>
                    <p:nvPicPr>
                      <p:cNvPr id="67610" name="Object 25">
                        <a:extLst>
                          <a:ext uri="{FF2B5EF4-FFF2-40B4-BE49-F238E27FC236}">
                            <a16:creationId xmlns:a16="http://schemas.microsoft.com/office/drawing/2014/main" id="{D7034E4F-2183-4232-9056-3160DB377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42509"/>
                        <a:ext cx="12954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7">
            <a:extLst>
              <a:ext uri="{FF2B5EF4-FFF2-40B4-BE49-F238E27FC236}">
                <a16:creationId xmlns:a16="http://schemas.microsoft.com/office/drawing/2014/main" id="{C7256974-E456-4BE1-A625-B724D74F3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26604"/>
              </p:ext>
            </p:extLst>
          </p:nvPr>
        </p:nvGraphicFramePr>
        <p:xfrm>
          <a:off x="2895600" y="4207597"/>
          <a:ext cx="76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26" imgW="317087" imgH="164885" progId="Equation.DSMT4">
                  <p:embed/>
                </p:oleObj>
              </mc:Choice>
              <mc:Fallback>
                <p:oleObj r:id="rId26" imgW="317087" imgH="164885" progId="Equation.DSMT4">
                  <p:embed/>
                  <p:pic>
                    <p:nvPicPr>
                      <p:cNvPr id="67612" name="Object 27">
                        <a:extLst>
                          <a:ext uri="{FF2B5EF4-FFF2-40B4-BE49-F238E27FC236}">
                            <a16:creationId xmlns:a16="http://schemas.microsoft.com/office/drawing/2014/main" id="{C7256974-E456-4BE1-A625-B724D74F3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07597"/>
                        <a:ext cx="7620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29">
            <a:extLst>
              <a:ext uri="{FF2B5EF4-FFF2-40B4-BE49-F238E27FC236}">
                <a16:creationId xmlns:a16="http://schemas.microsoft.com/office/drawing/2014/main" id="{ECB670AB-1629-4ADC-8F92-A84C61395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6780"/>
              </p:ext>
            </p:extLst>
          </p:nvPr>
        </p:nvGraphicFramePr>
        <p:xfrm>
          <a:off x="990600" y="4633047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r:id="rId28" imgW="596900" imgH="190500" progId="Equation.DSMT4">
                  <p:embed/>
                </p:oleObj>
              </mc:Choice>
              <mc:Fallback>
                <p:oleObj r:id="rId28" imgW="596900" imgH="190500" progId="Equation.DSMT4">
                  <p:embed/>
                  <p:pic>
                    <p:nvPicPr>
                      <p:cNvPr id="67614" name="Object 29">
                        <a:extLst>
                          <a:ext uri="{FF2B5EF4-FFF2-40B4-BE49-F238E27FC236}">
                            <a16:creationId xmlns:a16="http://schemas.microsoft.com/office/drawing/2014/main" id="{ECB670AB-1629-4ADC-8F92-A84C61395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33047"/>
                        <a:ext cx="1600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6" name="Object 31">
            <a:extLst>
              <a:ext uri="{FF2B5EF4-FFF2-40B4-BE49-F238E27FC236}">
                <a16:creationId xmlns:a16="http://schemas.microsoft.com/office/drawing/2014/main" id="{002F624B-E34B-4063-A955-7B782B62F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965242"/>
              </p:ext>
            </p:extLst>
          </p:nvPr>
        </p:nvGraphicFramePr>
        <p:xfrm>
          <a:off x="3200400" y="4523509"/>
          <a:ext cx="1752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30" imgW="761669" imgH="355446" progId="Equation.DSMT4">
                  <p:embed/>
                </p:oleObj>
              </mc:Choice>
              <mc:Fallback>
                <p:oleObj r:id="rId30" imgW="761669" imgH="355446" progId="Equation.DSMT4">
                  <p:embed/>
                  <p:pic>
                    <p:nvPicPr>
                      <p:cNvPr id="67616" name="Object 31">
                        <a:extLst>
                          <a:ext uri="{FF2B5EF4-FFF2-40B4-BE49-F238E27FC236}">
                            <a16:creationId xmlns:a16="http://schemas.microsoft.com/office/drawing/2014/main" id="{002F624B-E34B-4063-A955-7B782B62F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23509"/>
                        <a:ext cx="17526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8" name="Object 33">
            <a:extLst>
              <a:ext uri="{FF2B5EF4-FFF2-40B4-BE49-F238E27FC236}">
                <a16:creationId xmlns:a16="http://schemas.microsoft.com/office/drawing/2014/main" id="{0CB15A23-5E9B-4E65-A8EB-C4ED21B12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780402"/>
              </p:ext>
            </p:extLst>
          </p:nvPr>
        </p:nvGraphicFramePr>
        <p:xfrm>
          <a:off x="1371600" y="5056909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32" imgW="139579" imgH="177646" progId="Equation.DSMT4">
                  <p:embed/>
                </p:oleObj>
              </mc:Choice>
              <mc:Fallback>
                <p:oleObj r:id="rId32" imgW="139579" imgH="177646" progId="Equation.DSMT4">
                  <p:embed/>
                  <p:pic>
                    <p:nvPicPr>
                      <p:cNvPr id="67618" name="Object 33">
                        <a:extLst>
                          <a:ext uri="{FF2B5EF4-FFF2-40B4-BE49-F238E27FC236}">
                            <a16:creationId xmlns:a16="http://schemas.microsoft.com/office/drawing/2014/main" id="{0CB15A23-5E9B-4E65-A8EB-C4ED21B12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56909"/>
                        <a:ext cx="422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3">
            <a:extLst>
              <a:ext uri="{FF2B5EF4-FFF2-40B4-BE49-F238E27FC236}">
                <a16:creationId xmlns:a16="http://schemas.microsoft.com/office/drawing/2014/main" id="{F1A8561D-6DF1-4132-A833-7797A579360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6200"/>
            <a:ext cx="4011613" cy="6781800"/>
            <a:chOff x="3059" y="2377"/>
            <a:chExt cx="4681" cy="10141"/>
          </a:xfrm>
        </p:grpSpPr>
        <p:sp>
          <p:nvSpPr>
            <p:cNvPr id="68611" name="Line 4">
              <a:extLst>
                <a:ext uri="{FF2B5EF4-FFF2-40B4-BE49-F238E27FC236}">
                  <a16:creationId xmlns:a16="http://schemas.microsoft.com/office/drawing/2014/main" id="{6682C9D1-6461-4DFB-A997-E619B6C91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7681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12" name="Group 5">
              <a:extLst>
                <a:ext uri="{FF2B5EF4-FFF2-40B4-BE49-F238E27FC236}">
                  <a16:creationId xmlns:a16="http://schemas.microsoft.com/office/drawing/2014/main" id="{F3265244-5CA1-417A-B0A1-978093DBC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2377"/>
              <a:ext cx="4681" cy="10141"/>
              <a:chOff x="3059" y="2377"/>
              <a:chExt cx="4681" cy="10141"/>
            </a:xfrm>
          </p:grpSpPr>
          <p:sp>
            <p:nvSpPr>
              <p:cNvPr id="68613" name="Text Box 6">
                <a:extLst>
                  <a:ext uri="{FF2B5EF4-FFF2-40B4-BE49-F238E27FC236}">
                    <a16:creationId xmlns:a16="http://schemas.microsoft.com/office/drawing/2014/main" id="{209B2AB2-37AF-4DE0-A751-01F09616F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5747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grpSp>
            <p:nvGrpSpPr>
              <p:cNvPr id="68614" name="Group 7">
                <a:extLst>
                  <a:ext uri="{FF2B5EF4-FFF2-40B4-BE49-F238E27FC236}">
                    <a16:creationId xmlns:a16="http://schemas.microsoft.com/office/drawing/2014/main" id="{F1231B25-3D34-44E1-9AC2-46D8FAEFD0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9" y="2377"/>
                <a:ext cx="4681" cy="10141"/>
                <a:chOff x="3059" y="2377"/>
                <a:chExt cx="4681" cy="10141"/>
              </a:xfrm>
            </p:grpSpPr>
            <p:sp>
              <p:nvSpPr>
                <p:cNvPr id="68615" name="AutoShape 8">
                  <a:extLst>
                    <a:ext uri="{FF2B5EF4-FFF2-40B4-BE49-F238E27FC236}">
                      <a16:creationId xmlns:a16="http://schemas.microsoft.com/office/drawing/2014/main" id="{E7BC8C67-BE55-4034-8271-FD9F980D4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0" y="2377"/>
                  <a:ext cx="1080" cy="624"/>
                </a:xfrm>
                <a:prstGeom prst="flowChartTermina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zh-CN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开始</a:t>
                  </a:r>
                </a:p>
              </p:txBody>
            </p:sp>
            <p:sp>
              <p:nvSpPr>
                <p:cNvPr id="68616" name="AutoShape 9">
                  <a:extLst>
                    <a:ext uri="{FF2B5EF4-FFF2-40B4-BE49-F238E27FC236}">
                      <a16:creationId xmlns:a16="http://schemas.microsoft.com/office/drawing/2014/main" id="{165DA430-F313-450C-ABA7-532578C96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9" y="3224"/>
                  <a:ext cx="2834" cy="855"/>
                </a:xfrm>
                <a:prstGeom prst="flowChartPreparat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确定</a:t>
                  </a: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[a b],</a:t>
                  </a:r>
                  <a:r>
                    <a:rPr lang="zh-CN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要求</a:t>
                  </a:r>
                </a:p>
              </p:txBody>
            </p:sp>
            <p:sp>
              <p:nvSpPr>
                <p:cNvPr id="68617" name="Line 10">
                  <a:extLst>
                    <a:ext uri="{FF2B5EF4-FFF2-40B4-BE49-F238E27FC236}">
                      <a16:creationId xmlns:a16="http://schemas.microsoft.com/office/drawing/2014/main" id="{6AD1FDC5-7D26-46E1-AAAA-013133C64C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0" y="3001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18" name="Rectangle 11">
                  <a:extLst>
                    <a:ext uri="{FF2B5EF4-FFF2-40B4-BE49-F238E27FC236}">
                      <a16:creationId xmlns:a16="http://schemas.microsoft.com/office/drawing/2014/main" id="{4462B298-80C0-4190-9502-E65487473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9" y="4399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c=(a+b)/2</a:t>
                  </a:r>
                </a:p>
              </p:txBody>
            </p:sp>
            <p:sp>
              <p:nvSpPr>
                <p:cNvPr id="68619" name="Line 12">
                  <a:extLst>
                    <a:ext uri="{FF2B5EF4-FFF2-40B4-BE49-F238E27FC236}">
                      <a16:creationId xmlns:a16="http://schemas.microsoft.com/office/drawing/2014/main" id="{42B4B55F-E778-41C0-872B-83189D112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0" y="4093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0" name="Line 13">
                  <a:extLst>
                    <a:ext uri="{FF2B5EF4-FFF2-40B4-BE49-F238E27FC236}">
                      <a16:creationId xmlns:a16="http://schemas.microsoft.com/office/drawing/2014/main" id="{26543C3A-31F3-4CEC-9838-479EF64F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0" y="4873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1" name="Line 14">
                  <a:extLst>
                    <a:ext uri="{FF2B5EF4-FFF2-40B4-BE49-F238E27FC236}">
                      <a16:creationId xmlns:a16="http://schemas.microsoft.com/office/drawing/2014/main" id="{5561D0CF-F840-4434-9E71-7B8B275F6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00" y="6745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2" name="Line 15">
                  <a:extLst>
                    <a:ext uri="{FF2B5EF4-FFF2-40B4-BE49-F238E27FC236}">
                      <a16:creationId xmlns:a16="http://schemas.microsoft.com/office/drawing/2014/main" id="{8BF07B2C-E27E-4A9E-92FA-92828B835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0" y="6745"/>
                  <a:ext cx="1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3" name="Line 16">
                  <a:extLst>
                    <a:ext uri="{FF2B5EF4-FFF2-40B4-BE49-F238E27FC236}">
                      <a16:creationId xmlns:a16="http://schemas.microsoft.com/office/drawing/2014/main" id="{8B3DB726-CC02-4D8D-8DA7-84C3EFEB0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0" y="8773"/>
                  <a:ext cx="1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4" name="Rectangle 17">
                  <a:extLst>
                    <a:ext uri="{FF2B5EF4-FFF2-40B4-BE49-F238E27FC236}">
                      <a16:creationId xmlns:a16="http://schemas.microsoft.com/office/drawing/2014/main" id="{EBB6525B-901C-4872-BEA4-80AEBFE7C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9207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b=c</a:t>
                  </a:r>
                </a:p>
              </p:txBody>
            </p:sp>
            <p:sp>
              <p:nvSpPr>
                <p:cNvPr id="68625" name="Line 18">
                  <a:extLst>
                    <a:ext uri="{FF2B5EF4-FFF2-40B4-BE49-F238E27FC236}">
                      <a16:creationId xmlns:a16="http://schemas.microsoft.com/office/drawing/2014/main" id="{A6BA2AEA-7DAB-4736-BDA7-444267F69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10645"/>
                  <a:ext cx="1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6" name="Rectangle 19">
                  <a:extLst>
                    <a:ext uri="{FF2B5EF4-FFF2-40B4-BE49-F238E27FC236}">
                      <a16:creationId xmlns:a16="http://schemas.microsoft.com/office/drawing/2014/main" id="{9F777EF6-EE10-4290-9EF2-CFDEFDD5C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10021"/>
                  <a:ext cx="12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1600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*</a:t>
                  </a: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=(a+b)/2</a:t>
                  </a:r>
                </a:p>
              </p:txBody>
            </p:sp>
            <p:sp>
              <p:nvSpPr>
                <p:cNvPr id="68627" name="AutoShape 20">
                  <a:extLst>
                    <a:ext uri="{FF2B5EF4-FFF2-40B4-BE49-F238E27FC236}">
                      <a16:creationId xmlns:a16="http://schemas.microsoft.com/office/drawing/2014/main" id="{42449419-7461-441A-88C0-6620A46B3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10957"/>
                  <a:ext cx="1980" cy="468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zh-CN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输出</a:t>
                  </a: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t</a:t>
                  </a:r>
                  <a:r>
                    <a:rPr lang="en-US" altLang="zh-CN" sz="1600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*</a:t>
                  </a:r>
                </a:p>
              </p:txBody>
            </p:sp>
            <p:sp>
              <p:nvSpPr>
                <p:cNvPr id="68628" name="Line 21">
                  <a:extLst>
                    <a:ext uri="{FF2B5EF4-FFF2-40B4-BE49-F238E27FC236}">
                      <a16:creationId xmlns:a16="http://schemas.microsoft.com/office/drawing/2014/main" id="{9F254CB7-94DF-4CC7-91DB-271F9875C0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10489"/>
                  <a:ext cx="1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9" name="AutoShape 22">
                  <a:extLst>
                    <a:ext uri="{FF2B5EF4-FFF2-40B4-BE49-F238E27FC236}">
                      <a16:creationId xmlns:a16="http://schemas.microsoft.com/office/drawing/2014/main" id="{DAA0E963-59F0-4DDD-9E7A-9E1E3D8A33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11737"/>
                  <a:ext cx="1080" cy="624"/>
                </a:xfrm>
                <a:prstGeom prst="flowChartTermina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zh-CN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结束</a:t>
                  </a:r>
                </a:p>
              </p:txBody>
            </p:sp>
            <p:sp>
              <p:nvSpPr>
                <p:cNvPr id="68630" name="Line 23">
                  <a:extLst>
                    <a:ext uri="{FF2B5EF4-FFF2-40B4-BE49-F238E27FC236}">
                      <a16:creationId xmlns:a16="http://schemas.microsoft.com/office/drawing/2014/main" id="{D97B904B-6EEB-4C5B-8324-D0788C263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11425"/>
                  <a:ext cx="1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1" name="Line 24">
                  <a:extLst>
                    <a:ext uri="{FF2B5EF4-FFF2-40B4-BE49-F238E27FC236}">
                      <a16:creationId xmlns:a16="http://schemas.microsoft.com/office/drawing/2014/main" id="{3BD4E39F-77E5-46DA-AEBD-51B89D8C1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60" y="6433"/>
                  <a:ext cx="16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2" name="Line 25">
                  <a:extLst>
                    <a:ext uri="{FF2B5EF4-FFF2-40B4-BE49-F238E27FC236}">
                      <a16:creationId xmlns:a16="http://schemas.microsoft.com/office/drawing/2014/main" id="{FD0C3DF9-D6FF-4EF1-95D3-099585140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9" y="6433"/>
                  <a:ext cx="1" cy="60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3" name="Line 26">
                  <a:extLst>
                    <a:ext uri="{FF2B5EF4-FFF2-40B4-BE49-F238E27FC236}">
                      <a16:creationId xmlns:a16="http://schemas.microsoft.com/office/drawing/2014/main" id="{A1945E82-76CC-4B88-B4CE-FD2B887CE5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0" y="9397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4" name="Line 27">
                  <a:extLst>
                    <a:ext uri="{FF2B5EF4-FFF2-40B4-BE49-F238E27FC236}">
                      <a16:creationId xmlns:a16="http://schemas.microsoft.com/office/drawing/2014/main" id="{B6EF0D84-48E6-4894-BB57-987E10B30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9397"/>
                  <a:ext cx="1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5" name="Line 28">
                  <a:extLst>
                    <a:ext uri="{FF2B5EF4-FFF2-40B4-BE49-F238E27FC236}">
                      <a16:creationId xmlns:a16="http://schemas.microsoft.com/office/drawing/2014/main" id="{3E285699-72CA-4585-91EE-41C4BD69F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0" y="9865"/>
                  <a:ext cx="1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6" name="Line 29">
                  <a:extLst>
                    <a:ext uri="{FF2B5EF4-FFF2-40B4-BE49-F238E27FC236}">
                      <a16:creationId xmlns:a16="http://schemas.microsoft.com/office/drawing/2014/main" id="{F7250985-47B4-4329-9D8E-635A36B4B0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0" y="9865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7" name="Line 30">
                  <a:extLst>
                    <a:ext uri="{FF2B5EF4-FFF2-40B4-BE49-F238E27FC236}">
                      <a16:creationId xmlns:a16="http://schemas.microsoft.com/office/drawing/2014/main" id="{3EA66F7E-BA6E-44DD-891A-9F9E29656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0" y="10645"/>
                  <a:ext cx="54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8" name="Line 31">
                  <a:extLst>
                    <a:ext uri="{FF2B5EF4-FFF2-40B4-BE49-F238E27FC236}">
                      <a16:creationId xmlns:a16="http://schemas.microsoft.com/office/drawing/2014/main" id="{925A55CF-5ACB-419E-9589-B387F3249B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20" y="4561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9" name="Line 32">
                  <a:extLst>
                    <a:ext uri="{FF2B5EF4-FFF2-40B4-BE49-F238E27FC236}">
                      <a16:creationId xmlns:a16="http://schemas.microsoft.com/office/drawing/2014/main" id="{93FD10A9-38F3-45E3-A143-CA9A3117EE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0" y="12517"/>
                  <a:ext cx="324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0" name="Line 33">
                  <a:extLst>
                    <a:ext uri="{FF2B5EF4-FFF2-40B4-BE49-F238E27FC236}">
                      <a16:creationId xmlns:a16="http://schemas.microsoft.com/office/drawing/2014/main" id="{A2662E02-2FEA-49B6-8897-1E4B281C58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00" y="10645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1" name="Rectangle 34">
                  <a:extLst>
                    <a:ext uri="{FF2B5EF4-FFF2-40B4-BE49-F238E27FC236}">
                      <a16:creationId xmlns:a16="http://schemas.microsoft.com/office/drawing/2014/main" id="{05C6360E-B9FB-4CBF-916B-DF01D0E76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8929"/>
                  <a:ext cx="72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altLang="zh-CN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T*=c</a:t>
                  </a:r>
                </a:p>
              </p:txBody>
            </p:sp>
            <p:sp>
              <p:nvSpPr>
                <p:cNvPr id="68642" name="Line 35">
                  <a:extLst>
                    <a:ext uri="{FF2B5EF4-FFF2-40B4-BE49-F238E27FC236}">
                      <a16:creationId xmlns:a16="http://schemas.microsoft.com/office/drawing/2014/main" id="{A0B86B06-5393-4165-8437-945854AA22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0" y="7837"/>
                  <a:ext cx="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3" name="Line 36">
                  <a:extLst>
                    <a:ext uri="{FF2B5EF4-FFF2-40B4-BE49-F238E27FC236}">
                      <a16:creationId xmlns:a16="http://schemas.microsoft.com/office/drawing/2014/main" id="{7E63E78C-55DA-450D-A94C-E1B4E4F13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0" y="9397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4" name="Line 37">
                  <a:extLst>
                    <a:ext uri="{FF2B5EF4-FFF2-40B4-BE49-F238E27FC236}">
                      <a16:creationId xmlns:a16="http://schemas.microsoft.com/office/drawing/2014/main" id="{C137793E-603B-40F0-95FB-FD403AB67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00" y="8773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5" name="Text Box 38">
                  <a:extLst>
                    <a:ext uri="{FF2B5EF4-FFF2-40B4-BE49-F238E27FC236}">
                      <a16:creationId xmlns:a16="http://schemas.microsoft.com/office/drawing/2014/main" id="{58E1CBD2-65C2-412D-B015-EF7D7914B8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0" y="10021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68646" name="Line 39">
                  <a:extLst>
                    <a:ext uri="{FF2B5EF4-FFF2-40B4-BE49-F238E27FC236}">
                      <a16:creationId xmlns:a16="http://schemas.microsoft.com/office/drawing/2014/main" id="{27061C58-A567-4551-B0E3-78D69D788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0" y="4561"/>
                  <a:ext cx="1" cy="57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7" name="Rectangle 40">
                  <a:extLst>
                    <a:ext uri="{FF2B5EF4-FFF2-40B4-BE49-F238E27FC236}">
                      <a16:creationId xmlns:a16="http://schemas.microsoft.com/office/drawing/2014/main" id="{496476CA-D7DB-4D57-9BF5-FA76F5534A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0" y="6121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a=c</a:t>
                  </a:r>
                </a:p>
              </p:txBody>
            </p:sp>
            <p:sp>
              <p:nvSpPr>
                <p:cNvPr id="68648" name="Line 41">
                  <a:extLst>
                    <a:ext uri="{FF2B5EF4-FFF2-40B4-BE49-F238E27FC236}">
                      <a16:creationId xmlns:a16="http://schemas.microsoft.com/office/drawing/2014/main" id="{F41CABC8-6E69-4795-9A40-52B239A5B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0" y="5809"/>
                  <a:ext cx="1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9" name="Text Box 42">
                  <a:extLst>
                    <a:ext uri="{FF2B5EF4-FFF2-40B4-BE49-F238E27FC236}">
                      <a16:creationId xmlns:a16="http://schemas.microsoft.com/office/drawing/2014/main" id="{D411DFA7-6BAB-4FC4-A72C-3341F3B7B8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5029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68650" name="AutoShape 43">
                  <a:extLst>
                    <a:ext uri="{FF2B5EF4-FFF2-40B4-BE49-F238E27FC236}">
                      <a16:creationId xmlns:a16="http://schemas.microsoft.com/office/drawing/2014/main" id="{D6E63A56-EC23-4B80-99CF-98E7F2D92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5185"/>
                  <a:ext cx="1800" cy="624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/>
                  <a:endParaRPr lang="zh-CN" altLang="zh-CN" sz="1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651" name="Line 44">
                  <a:extLst>
                    <a:ext uri="{FF2B5EF4-FFF2-40B4-BE49-F238E27FC236}">
                      <a16:creationId xmlns:a16="http://schemas.microsoft.com/office/drawing/2014/main" id="{3C965A54-4B89-4F7D-AFF5-B9EF83173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60" y="5497"/>
                  <a:ext cx="1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52" name="Line 45">
                  <a:extLst>
                    <a:ext uri="{FF2B5EF4-FFF2-40B4-BE49-F238E27FC236}">
                      <a16:creationId xmlns:a16="http://schemas.microsoft.com/office/drawing/2014/main" id="{B990EB36-B7F3-42FE-9702-1514073D8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0" y="5497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53" name="Text Box 46">
                  <a:extLst>
                    <a:ext uri="{FF2B5EF4-FFF2-40B4-BE49-F238E27FC236}">
                      <a16:creationId xmlns:a16="http://schemas.microsoft.com/office/drawing/2014/main" id="{AFDF7DFD-F8D2-47D9-ACD0-A87D42AE08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6" y="7391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68654" name="Line 47">
                  <a:extLst>
                    <a:ext uri="{FF2B5EF4-FFF2-40B4-BE49-F238E27FC236}">
                      <a16:creationId xmlns:a16="http://schemas.microsoft.com/office/drawing/2014/main" id="{1E0DDB01-8B96-4D55-AF8E-1525746C4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05" y="7818"/>
                  <a:ext cx="1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55" name="Text Box 48">
                  <a:extLst>
                    <a:ext uri="{FF2B5EF4-FFF2-40B4-BE49-F238E27FC236}">
                      <a16:creationId xmlns:a16="http://schemas.microsoft.com/office/drawing/2014/main" id="{CD19D7D8-0DDA-4FFB-8FB3-B714A48694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6901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68656" name="AutoShape 49">
                  <a:extLst>
                    <a:ext uri="{FF2B5EF4-FFF2-40B4-BE49-F238E27FC236}">
                      <a16:creationId xmlns:a16="http://schemas.microsoft.com/office/drawing/2014/main" id="{554E1401-38C7-4EB9-8C4F-42A605DDD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7057"/>
                  <a:ext cx="1800" cy="624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/>
                  <a:endParaRPr lang="zh-CN" altLang="zh-CN" sz="1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657" name="Line 50">
                  <a:extLst>
                    <a:ext uri="{FF2B5EF4-FFF2-40B4-BE49-F238E27FC236}">
                      <a16:creationId xmlns:a16="http://schemas.microsoft.com/office/drawing/2014/main" id="{4BF3A02B-CB5B-40CD-950D-F3507D7CF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60" y="7369"/>
                  <a:ext cx="1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58" name="Line 51">
                  <a:extLst>
                    <a:ext uri="{FF2B5EF4-FFF2-40B4-BE49-F238E27FC236}">
                      <a16:creationId xmlns:a16="http://schemas.microsoft.com/office/drawing/2014/main" id="{E010702A-E68E-40B6-A2FF-B8EA4B9C9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0" y="736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59" name="Text Box 52">
                  <a:extLst>
                    <a:ext uri="{FF2B5EF4-FFF2-40B4-BE49-F238E27FC236}">
                      <a16:creationId xmlns:a16="http://schemas.microsoft.com/office/drawing/2014/main" id="{4BC65760-AAF3-4EFC-A86C-0C0D91D47C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9865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/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68660" name="Line 53">
                  <a:extLst>
                    <a:ext uri="{FF2B5EF4-FFF2-40B4-BE49-F238E27FC236}">
                      <a16:creationId xmlns:a16="http://schemas.microsoft.com/office/drawing/2014/main" id="{7910BBA6-B5C8-4972-9AE7-15F4666354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40" y="10333"/>
                  <a:ext cx="36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61" name="AutoShape 54">
                  <a:extLst>
                    <a:ext uri="{FF2B5EF4-FFF2-40B4-BE49-F238E27FC236}">
                      <a16:creationId xmlns:a16="http://schemas.microsoft.com/office/drawing/2014/main" id="{3B396C76-90FB-48D8-8E37-47AD5C250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0" y="10021"/>
                  <a:ext cx="1800" cy="624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/>
                  <a:endParaRPr lang="zh-CN" altLang="zh-CN" sz="100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68662" name="矩形 119">
            <a:extLst>
              <a:ext uri="{FF2B5EF4-FFF2-40B4-BE49-F238E27FC236}">
                <a16:creationId xmlns:a16="http://schemas.microsoft.com/office/drawing/2014/main" id="{4665D0B0-611C-455A-B509-4FD35FA2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295400"/>
            <a:ext cx="2646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对分法的计算</a:t>
            </a:r>
          </a:p>
          <a:p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流程如图所示</a:t>
            </a:r>
          </a:p>
        </p:txBody>
      </p:sp>
      <p:graphicFrame>
        <p:nvGraphicFramePr>
          <p:cNvPr id="68663" name="Object 11">
            <a:extLst>
              <a:ext uri="{FF2B5EF4-FFF2-40B4-BE49-F238E27FC236}">
                <a16:creationId xmlns:a16="http://schemas.microsoft.com/office/drawing/2014/main" id="{057E624A-9F16-4B86-9816-630242C1C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914400"/>
          <a:ext cx="19288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3" imgW="1129810" imgH="190417" progId="Equation.DSMT4">
                  <p:embed/>
                </p:oleObj>
              </mc:Choice>
              <mc:Fallback>
                <p:oleObj r:id="rId3" imgW="1129810" imgH="190417" progId="Equation.DSMT4">
                  <p:embed/>
                  <p:pic>
                    <p:nvPicPr>
                      <p:cNvPr id="68663" name="Object 11">
                        <a:extLst>
                          <a:ext uri="{FF2B5EF4-FFF2-40B4-BE49-F238E27FC236}">
                            <a16:creationId xmlns:a16="http://schemas.microsoft.com/office/drawing/2014/main" id="{057E624A-9F16-4B86-9816-630242C1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14400"/>
                        <a:ext cx="19288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4" name="Object 17">
            <a:extLst>
              <a:ext uri="{FF2B5EF4-FFF2-40B4-BE49-F238E27FC236}">
                <a16:creationId xmlns:a16="http://schemas.microsoft.com/office/drawing/2014/main" id="{FD250684-7A8A-494F-8B5C-D17DFC80F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055813"/>
          <a:ext cx="8572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5" imgW="533169" imgH="190417" progId="Equation.DSMT4">
                  <p:embed/>
                </p:oleObj>
              </mc:Choice>
              <mc:Fallback>
                <p:oleObj r:id="rId5" imgW="533169" imgH="190417" progId="Equation.DSMT4">
                  <p:embed/>
                  <p:pic>
                    <p:nvPicPr>
                      <p:cNvPr id="68664" name="Object 17">
                        <a:extLst>
                          <a:ext uri="{FF2B5EF4-FFF2-40B4-BE49-F238E27FC236}">
                            <a16:creationId xmlns:a16="http://schemas.microsoft.com/office/drawing/2014/main" id="{FD250684-7A8A-494F-8B5C-D17DFC80F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55813"/>
                        <a:ext cx="857250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5" name="Object 4">
            <a:extLst>
              <a:ext uri="{FF2B5EF4-FFF2-40B4-BE49-F238E27FC236}">
                <a16:creationId xmlns:a16="http://schemas.microsoft.com/office/drawing/2014/main" id="{F1F91A09-F4AB-4815-9B38-B4159AA1F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276600"/>
          <a:ext cx="9175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68665" name="Object 4">
                        <a:extLst>
                          <a:ext uri="{FF2B5EF4-FFF2-40B4-BE49-F238E27FC236}">
                            <a16:creationId xmlns:a16="http://schemas.microsoft.com/office/drawing/2014/main" id="{F1F91A09-F4AB-4815-9B38-B4159AA1F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76600"/>
                        <a:ext cx="9175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6" name="Object 29">
            <a:extLst>
              <a:ext uri="{FF2B5EF4-FFF2-40B4-BE49-F238E27FC236}">
                <a16:creationId xmlns:a16="http://schemas.microsoft.com/office/drawing/2014/main" id="{E7840E24-C025-4B9B-98CB-8B90EF0EA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224463"/>
          <a:ext cx="10668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9" imgW="596900" imgH="190500" progId="Equation.DSMT4">
                  <p:embed/>
                </p:oleObj>
              </mc:Choice>
              <mc:Fallback>
                <p:oleObj r:id="rId9" imgW="596900" imgH="190500" progId="Equation.DSMT4">
                  <p:embed/>
                  <p:pic>
                    <p:nvPicPr>
                      <p:cNvPr id="68666" name="Object 29">
                        <a:extLst>
                          <a:ext uri="{FF2B5EF4-FFF2-40B4-BE49-F238E27FC236}">
                            <a16:creationId xmlns:a16="http://schemas.microsoft.com/office/drawing/2014/main" id="{E7840E24-C025-4B9B-98CB-8B90EF0EA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24463"/>
                        <a:ext cx="10668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4F0CD9D-1C7B-4EF9-9719-4384FCB943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三、对分法有关说明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对分法每次迭代都取区间的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中点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若这点的导数值小于零，说明的根位于右半区间中，因此去掉左半区间；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若中点导数值大于零，则去掉右半区间；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若中点导数值正好等于零，则该点就是极小点．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因为每次迭代都使原区间缩短一半，所以称为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对分法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二分法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1" name="Rectangle 2">
            <a:extLst>
              <a:ext uri="{FF2B5EF4-FFF2-40B4-BE49-F238E27FC236}">
                <a16:creationId xmlns:a16="http://schemas.microsoft.com/office/drawing/2014/main" id="{9FFA8EDC-C481-4041-A348-ECF8D32390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4. Newton</a:t>
            </a:r>
            <a:r>
              <a:rPr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切线法</a:t>
            </a:r>
          </a:p>
        </p:txBody>
      </p:sp>
      <p:sp>
        <p:nvSpPr>
          <p:cNvPr id="16402" name="Rectangle 3">
            <a:extLst>
              <a:ext uri="{FF2B5EF4-FFF2-40B4-BE49-F238E27FC236}">
                <a16:creationId xmlns:a16="http://schemas.microsoft.com/office/drawing/2014/main" id="{C5570D2A-AF32-4C7E-B6C3-91081E3C473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785938"/>
            <a:ext cx="8991600" cy="378618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Newton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切线法基本原理</a:t>
            </a:r>
          </a:p>
          <a:p>
            <a:pPr algn="just"/>
            <a:endParaRPr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设         在已获得的搜索区间    内具有连续二阶导数，求       ．</a:t>
            </a:r>
          </a:p>
          <a:p>
            <a:pPr algn="just"/>
            <a:endParaRPr lang="zh-CN" altLang="en-US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因为   在   上可微，故   在   上有最小值，令      ．</a:t>
            </a:r>
          </a:p>
        </p:txBody>
      </p:sp>
      <p:graphicFrame>
        <p:nvGraphicFramePr>
          <p:cNvPr id="70661" name="Object 4">
            <a:extLst>
              <a:ext uri="{FF2B5EF4-FFF2-40B4-BE49-F238E27FC236}">
                <a16:creationId xmlns:a16="http://schemas.microsoft.com/office/drawing/2014/main" id="{EB86B3F7-7BAA-47A0-905B-A966488A2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797370"/>
              </p:ext>
            </p:extLst>
          </p:nvPr>
        </p:nvGraphicFramePr>
        <p:xfrm>
          <a:off x="1104900" y="2801144"/>
          <a:ext cx="1752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3" imgW="698197" imgH="203112" progId="Equation.DSMT4">
                  <p:embed/>
                </p:oleObj>
              </mc:Choice>
              <mc:Fallback>
                <p:oleObj r:id="rId3" imgW="698197" imgH="203112" progId="Equation.DSMT4">
                  <p:embed/>
                  <p:pic>
                    <p:nvPicPr>
                      <p:cNvPr id="70661" name="Object 4">
                        <a:extLst>
                          <a:ext uri="{FF2B5EF4-FFF2-40B4-BE49-F238E27FC236}">
                            <a16:creationId xmlns:a16="http://schemas.microsoft.com/office/drawing/2014/main" id="{EB86B3F7-7BAA-47A0-905B-A966488A2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801144"/>
                        <a:ext cx="1752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6">
            <a:extLst>
              <a:ext uri="{FF2B5EF4-FFF2-40B4-BE49-F238E27FC236}">
                <a16:creationId xmlns:a16="http://schemas.microsoft.com/office/drawing/2014/main" id="{C3381D34-F0A6-45D1-9764-40A11F4D9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78359"/>
              </p:ext>
            </p:extLst>
          </p:nvPr>
        </p:nvGraphicFramePr>
        <p:xfrm>
          <a:off x="5943600" y="2866232"/>
          <a:ext cx="838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5" imgW="330057" imgH="190417" progId="Equation.DSMT4">
                  <p:embed/>
                </p:oleObj>
              </mc:Choice>
              <mc:Fallback>
                <p:oleObj r:id="rId5" imgW="330057" imgH="190417" progId="Equation.DSMT4">
                  <p:embed/>
                  <p:pic>
                    <p:nvPicPr>
                      <p:cNvPr id="70663" name="Object 6">
                        <a:extLst>
                          <a:ext uri="{FF2B5EF4-FFF2-40B4-BE49-F238E27FC236}">
                            <a16:creationId xmlns:a16="http://schemas.microsoft.com/office/drawing/2014/main" id="{C3381D34-F0A6-45D1-9764-40A11F4D9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66232"/>
                        <a:ext cx="8382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8">
            <a:extLst>
              <a:ext uri="{FF2B5EF4-FFF2-40B4-BE49-F238E27FC236}">
                <a16:creationId xmlns:a16="http://schemas.microsoft.com/office/drawing/2014/main" id="{26C43FAF-9AAB-4264-BD03-508F94F40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44089"/>
              </p:ext>
            </p:extLst>
          </p:nvPr>
        </p:nvGraphicFramePr>
        <p:xfrm>
          <a:off x="2083593" y="3207940"/>
          <a:ext cx="12525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7" imgW="520474" imgH="266584" progId="Equation.DSMT4">
                  <p:embed/>
                </p:oleObj>
              </mc:Choice>
              <mc:Fallback>
                <p:oleObj r:id="rId7" imgW="520474" imgH="266584" progId="Equation.DSMT4">
                  <p:embed/>
                  <p:pic>
                    <p:nvPicPr>
                      <p:cNvPr id="70665" name="Object 8">
                        <a:extLst>
                          <a:ext uri="{FF2B5EF4-FFF2-40B4-BE49-F238E27FC236}">
                            <a16:creationId xmlns:a16="http://schemas.microsoft.com/office/drawing/2014/main" id="{26C43FAF-9AAB-4264-BD03-508F94F40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593" y="3207940"/>
                        <a:ext cx="12525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0">
            <a:extLst>
              <a:ext uri="{FF2B5EF4-FFF2-40B4-BE49-F238E27FC236}">
                <a16:creationId xmlns:a16="http://schemas.microsoft.com/office/drawing/2014/main" id="{79E80C9E-D15A-465E-8E32-F8B816B84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748561"/>
              </p:ext>
            </p:extLst>
          </p:nvPr>
        </p:nvGraphicFramePr>
        <p:xfrm>
          <a:off x="1295400" y="4240214"/>
          <a:ext cx="685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9" imgW="266469" imgH="190335" progId="Equation.DSMT4">
                  <p:embed/>
                </p:oleObj>
              </mc:Choice>
              <mc:Fallback>
                <p:oleObj r:id="rId9" imgW="266469" imgH="190335" progId="Equation.DSMT4">
                  <p:embed/>
                  <p:pic>
                    <p:nvPicPr>
                      <p:cNvPr id="70667" name="Object 10">
                        <a:extLst>
                          <a:ext uri="{FF2B5EF4-FFF2-40B4-BE49-F238E27FC236}">
                            <a16:creationId xmlns:a16="http://schemas.microsoft.com/office/drawing/2014/main" id="{79E80C9E-D15A-465E-8E32-F8B816B84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40214"/>
                        <a:ext cx="6858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2">
            <a:extLst>
              <a:ext uri="{FF2B5EF4-FFF2-40B4-BE49-F238E27FC236}">
                <a16:creationId xmlns:a16="http://schemas.microsoft.com/office/drawing/2014/main" id="{1C48C9F8-EF9E-41C7-9CE6-F1780289E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14621"/>
              </p:ext>
            </p:extLst>
          </p:nvPr>
        </p:nvGraphicFramePr>
        <p:xfrm>
          <a:off x="2324100" y="4252911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11" imgW="330057" imgH="190417" progId="Equation.DSMT4">
                  <p:embed/>
                </p:oleObj>
              </mc:Choice>
              <mc:Fallback>
                <p:oleObj r:id="rId11" imgW="330057" imgH="190417" progId="Equation.DSMT4">
                  <p:embed/>
                  <p:pic>
                    <p:nvPicPr>
                      <p:cNvPr id="70669" name="Object 12">
                        <a:extLst>
                          <a:ext uri="{FF2B5EF4-FFF2-40B4-BE49-F238E27FC236}">
                            <a16:creationId xmlns:a16="http://schemas.microsoft.com/office/drawing/2014/main" id="{1C48C9F8-EF9E-41C7-9CE6-F1780289E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252911"/>
                        <a:ext cx="762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4">
            <a:extLst>
              <a:ext uri="{FF2B5EF4-FFF2-40B4-BE49-F238E27FC236}">
                <a16:creationId xmlns:a16="http://schemas.microsoft.com/office/drawing/2014/main" id="{5B6CAE2C-B398-4E05-83F4-797DE8E00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223277"/>
              </p:ext>
            </p:extLst>
          </p:nvPr>
        </p:nvGraphicFramePr>
        <p:xfrm>
          <a:off x="4908665" y="4225129"/>
          <a:ext cx="685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13" imgW="266469" imgH="190335" progId="Equation.DSMT4">
                  <p:embed/>
                </p:oleObj>
              </mc:Choice>
              <mc:Fallback>
                <p:oleObj r:id="rId13" imgW="266469" imgH="190335" progId="Equation.DSMT4">
                  <p:embed/>
                  <p:pic>
                    <p:nvPicPr>
                      <p:cNvPr id="70671" name="Object 14">
                        <a:extLst>
                          <a:ext uri="{FF2B5EF4-FFF2-40B4-BE49-F238E27FC236}">
                            <a16:creationId xmlns:a16="http://schemas.microsoft.com/office/drawing/2014/main" id="{5B6CAE2C-B398-4E05-83F4-797DE8E00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665" y="4225129"/>
                        <a:ext cx="6858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6">
            <a:extLst>
              <a:ext uri="{FF2B5EF4-FFF2-40B4-BE49-F238E27FC236}">
                <a16:creationId xmlns:a16="http://schemas.microsoft.com/office/drawing/2014/main" id="{1A286525-667C-4B8C-8BBF-898BE1725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09919"/>
              </p:ext>
            </p:extLst>
          </p:nvPr>
        </p:nvGraphicFramePr>
        <p:xfrm>
          <a:off x="5943600" y="4252911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15" imgW="330057" imgH="190417" progId="Equation.DSMT4">
                  <p:embed/>
                </p:oleObj>
              </mc:Choice>
              <mc:Fallback>
                <p:oleObj r:id="rId15" imgW="330057" imgH="190417" progId="Equation.DSMT4">
                  <p:embed/>
                  <p:pic>
                    <p:nvPicPr>
                      <p:cNvPr id="70673" name="Object 16">
                        <a:extLst>
                          <a:ext uri="{FF2B5EF4-FFF2-40B4-BE49-F238E27FC236}">
                            <a16:creationId xmlns:a16="http://schemas.microsoft.com/office/drawing/2014/main" id="{1A286525-667C-4B8C-8BBF-898BE1725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52911"/>
                        <a:ext cx="762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4">
            <a:extLst>
              <a:ext uri="{FF2B5EF4-FFF2-40B4-BE49-F238E27FC236}">
                <a16:creationId xmlns:a16="http://schemas.microsoft.com/office/drawing/2014/main" id="{C2E7291F-5ED7-414D-8731-9CF913719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825503"/>
              </p:ext>
            </p:extLst>
          </p:nvPr>
        </p:nvGraphicFramePr>
        <p:xfrm>
          <a:off x="723900" y="4687886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16" imgW="508000" imgH="190500" progId="Equation.DSMT4">
                  <p:embed/>
                </p:oleObj>
              </mc:Choice>
              <mc:Fallback>
                <p:oleObj r:id="rId16" imgW="508000" imgH="190500" progId="Equation.DSMT4">
                  <p:embed/>
                  <p:pic>
                    <p:nvPicPr>
                      <p:cNvPr id="70678" name="Object 24">
                        <a:extLst>
                          <a:ext uri="{FF2B5EF4-FFF2-40B4-BE49-F238E27FC236}">
                            <a16:creationId xmlns:a16="http://schemas.microsoft.com/office/drawing/2014/main" id="{C2E7291F-5ED7-414D-8731-9CF913719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687886"/>
                        <a:ext cx="1143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6C3F78F-0C5C-4056-BE7D-73A10D1E266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457200"/>
            <a:ext cx="8991600" cy="55435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下面不妨设在区间       中经过   次迭代已求得方程        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的一个近似根   ．过               作曲线              的切线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其方程是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			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然后用这条切线与横轴交点的横坐标     作为根的新的近似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如图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．它可由上面方程在令         的解出来，即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这就是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Newton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切线法迭代公式．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71684" name="Object 3">
            <a:extLst>
              <a:ext uri="{FF2B5EF4-FFF2-40B4-BE49-F238E27FC236}">
                <a16:creationId xmlns:a16="http://schemas.microsoft.com/office/drawing/2014/main" id="{ACB388CF-B5A9-4EA4-A7E9-43415BA12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233173"/>
              </p:ext>
            </p:extLst>
          </p:nvPr>
        </p:nvGraphicFramePr>
        <p:xfrm>
          <a:off x="6114011" y="2316161"/>
          <a:ext cx="571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3" imgW="228501" imgH="203112" progId="Equation.DSMT4">
                  <p:embed/>
                </p:oleObj>
              </mc:Choice>
              <mc:Fallback>
                <p:oleObj r:id="rId3" imgW="228501" imgH="203112" progId="Equation.DSMT4">
                  <p:embed/>
                  <p:pic>
                    <p:nvPicPr>
                      <p:cNvPr id="71684" name="Object 3">
                        <a:extLst>
                          <a:ext uri="{FF2B5EF4-FFF2-40B4-BE49-F238E27FC236}">
                            <a16:creationId xmlns:a16="http://schemas.microsoft.com/office/drawing/2014/main" id="{ACB388CF-B5A9-4EA4-A7E9-43415BA12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011" y="2316161"/>
                        <a:ext cx="5715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>
            <a:extLst>
              <a:ext uri="{FF2B5EF4-FFF2-40B4-BE49-F238E27FC236}">
                <a16:creationId xmlns:a16="http://schemas.microsoft.com/office/drawing/2014/main" id="{02CB705F-BBF4-4618-A42C-8B35F5227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13300"/>
              </p:ext>
            </p:extLst>
          </p:nvPr>
        </p:nvGraphicFramePr>
        <p:xfrm>
          <a:off x="5485361" y="2725737"/>
          <a:ext cx="914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5" imgW="330057" imgH="190417" progId="Equation.DSMT4">
                  <p:embed/>
                </p:oleObj>
              </mc:Choice>
              <mc:Fallback>
                <p:oleObj r:id="rId5" imgW="330057" imgH="190417" progId="Equation.DSMT4">
                  <p:embed/>
                  <p:pic>
                    <p:nvPicPr>
                      <p:cNvPr id="71686" name="Object 5">
                        <a:extLst>
                          <a:ext uri="{FF2B5EF4-FFF2-40B4-BE49-F238E27FC236}">
                            <a16:creationId xmlns:a16="http://schemas.microsoft.com/office/drawing/2014/main" id="{02CB705F-BBF4-4618-A42C-8B35F5227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61" y="2725737"/>
                        <a:ext cx="9144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7">
            <a:extLst>
              <a:ext uri="{FF2B5EF4-FFF2-40B4-BE49-F238E27FC236}">
                <a16:creationId xmlns:a16="http://schemas.microsoft.com/office/drawing/2014/main" id="{6EF0D783-C594-4870-9355-92F7358B1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352800"/>
          <a:ext cx="2590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7" imgW="990170" imgH="393529" progId="Equation.DSMT4">
                  <p:embed/>
                </p:oleObj>
              </mc:Choice>
              <mc:Fallback>
                <p:oleObj r:id="rId7" imgW="990170" imgH="393529" progId="Equation.DSMT4">
                  <p:embed/>
                  <p:pic>
                    <p:nvPicPr>
                      <p:cNvPr id="71688" name="Object 7">
                        <a:extLst>
                          <a:ext uri="{FF2B5EF4-FFF2-40B4-BE49-F238E27FC236}">
                            <a16:creationId xmlns:a16="http://schemas.microsoft.com/office/drawing/2014/main" id="{6EF0D783-C594-4870-9355-92F7358B1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25908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8">
            <a:extLst>
              <a:ext uri="{FF2B5EF4-FFF2-40B4-BE49-F238E27FC236}">
                <a16:creationId xmlns:a16="http://schemas.microsoft.com/office/drawing/2014/main" id="{29FAA700-1916-4CF3-AACD-5D3254DE8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5213"/>
          <a:ext cx="1219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9" imgW="508000" imgH="190500" progId="Equation.DSMT4">
                  <p:embed/>
                </p:oleObj>
              </mc:Choice>
              <mc:Fallback>
                <p:oleObj r:id="rId9" imgW="508000" imgH="190500" progId="Equation.DSMT4">
                  <p:embed/>
                  <p:pic>
                    <p:nvPicPr>
                      <p:cNvPr id="71695" name="Object 18">
                        <a:extLst>
                          <a:ext uri="{FF2B5EF4-FFF2-40B4-BE49-F238E27FC236}">
                            <a16:creationId xmlns:a16="http://schemas.microsoft.com/office/drawing/2014/main" id="{29FAA700-1916-4CF3-AACD-5D3254DE8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5213"/>
                        <a:ext cx="12192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20">
            <a:extLst>
              <a:ext uri="{FF2B5EF4-FFF2-40B4-BE49-F238E27FC236}">
                <a16:creationId xmlns:a16="http://schemas.microsoft.com/office/drawing/2014/main" id="{AF649DC8-1E65-4D4E-8059-0D880F8B1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33400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11" imgW="330057" imgH="190417" progId="Equation.DSMT4">
                  <p:embed/>
                </p:oleObj>
              </mc:Choice>
              <mc:Fallback>
                <p:oleObj r:id="rId11" imgW="330057" imgH="190417" progId="Equation.DSMT4">
                  <p:embed/>
                  <p:pic>
                    <p:nvPicPr>
                      <p:cNvPr id="71696" name="Object 20">
                        <a:extLst>
                          <a:ext uri="{FF2B5EF4-FFF2-40B4-BE49-F238E27FC236}">
                            <a16:creationId xmlns:a16="http://schemas.microsoft.com/office/drawing/2014/main" id="{AF649DC8-1E65-4D4E-8059-0D880F8B1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762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22">
            <a:extLst>
              <a:ext uri="{FF2B5EF4-FFF2-40B4-BE49-F238E27FC236}">
                <a16:creationId xmlns:a16="http://schemas.microsoft.com/office/drawing/2014/main" id="{3D8D5152-EEE4-45BA-94B4-326CDBF7D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4572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13" imgW="114151" imgH="164885" progId="Equation.DSMT4">
                  <p:embed/>
                </p:oleObj>
              </mc:Choice>
              <mc:Fallback>
                <p:oleObj r:id="rId13" imgW="114151" imgH="164885" progId="Equation.DSMT4">
                  <p:embed/>
                  <p:pic>
                    <p:nvPicPr>
                      <p:cNvPr id="71697" name="Object 22">
                        <a:extLst>
                          <a:ext uri="{FF2B5EF4-FFF2-40B4-BE49-F238E27FC236}">
                            <a16:creationId xmlns:a16="http://schemas.microsoft.com/office/drawing/2014/main" id="{3D8D5152-EEE4-45BA-94B4-326CDBF7D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572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26">
            <a:extLst>
              <a:ext uri="{FF2B5EF4-FFF2-40B4-BE49-F238E27FC236}">
                <a16:creationId xmlns:a16="http://schemas.microsoft.com/office/drawing/2014/main" id="{A5F49AFC-D3C5-4B28-B569-276226CE0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8" y="990600"/>
          <a:ext cx="3794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15" imgW="139639" imgH="203112" progId="Equation.DSMT4">
                  <p:embed/>
                </p:oleObj>
              </mc:Choice>
              <mc:Fallback>
                <p:oleObj r:id="rId15" imgW="139639" imgH="203112" progId="Equation.DSMT4">
                  <p:embed/>
                  <p:pic>
                    <p:nvPicPr>
                      <p:cNvPr id="71698" name="Object 26">
                        <a:extLst>
                          <a:ext uri="{FF2B5EF4-FFF2-40B4-BE49-F238E27FC236}">
                            <a16:creationId xmlns:a16="http://schemas.microsoft.com/office/drawing/2014/main" id="{A5F49AFC-D3C5-4B28-B569-276226CE0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990600"/>
                        <a:ext cx="3794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28">
            <a:extLst>
              <a:ext uri="{FF2B5EF4-FFF2-40B4-BE49-F238E27FC236}">
                <a16:creationId xmlns:a16="http://schemas.microsoft.com/office/drawing/2014/main" id="{E69442ED-00D3-434C-BE48-03DA664D4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990600"/>
          <a:ext cx="1524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17" imgW="634725" imgH="203112" progId="Equation.DSMT4">
                  <p:embed/>
                </p:oleObj>
              </mc:Choice>
              <mc:Fallback>
                <p:oleObj r:id="rId17" imgW="634725" imgH="203112" progId="Equation.DSMT4">
                  <p:embed/>
                  <p:pic>
                    <p:nvPicPr>
                      <p:cNvPr id="71699" name="Object 28">
                        <a:extLst>
                          <a:ext uri="{FF2B5EF4-FFF2-40B4-BE49-F238E27FC236}">
                            <a16:creationId xmlns:a16="http://schemas.microsoft.com/office/drawing/2014/main" id="{E69442ED-00D3-434C-BE48-03DA664D4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90600"/>
                        <a:ext cx="15240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30">
            <a:extLst>
              <a:ext uri="{FF2B5EF4-FFF2-40B4-BE49-F238E27FC236}">
                <a16:creationId xmlns:a16="http://schemas.microsoft.com/office/drawing/2014/main" id="{A51263B8-7AA9-4BE4-A6BA-1274E3719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990600"/>
          <a:ext cx="1295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19" imgW="520474" imgH="190417" progId="Equation.DSMT4">
                  <p:embed/>
                </p:oleObj>
              </mc:Choice>
              <mc:Fallback>
                <p:oleObj r:id="rId19" imgW="520474" imgH="190417" progId="Equation.DSMT4">
                  <p:embed/>
                  <p:pic>
                    <p:nvPicPr>
                      <p:cNvPr id="71700" name="Object 30">
                        <a:extLst>
                          <a:ext uri="{FF2B5EF4-FFF2-40B4-BE49-F238E27FC236}">
                            <a16:creationId xmlns:a16="http://schemas.microsoft.com/office/drawing/2014/main" id="{A51263B8-7AA9-4BE4-A6BA-1274E3719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12954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02" name="Picture 11" descr="4.7">
            <a:extLst>
              <a:ext uri="{FF2B5EF4-FFF2-40B4-BE49-F238E27FC236}">
                <a16:creationId xmlns:a16="http://schemas.microsoft.com/office/drawing/2014/main" id="{9407F16C-2888-4F55-98BB-C8E635382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>
            <a:fillRect/>
          </a:stretch>
        </p:blipFill>
        <p:spPr bwMode="auto">
          <a:xfrm>
            <a:off x="2971800" y="4799013"/>
            <a:ext cx="2971800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5" name="Rectangle 25">
            <a:extLst>
              <a:ext uri="{FF2B5EF4-FFF2-40B4-BE49-F238E27FC236}">
                <a16:creationId xmlns:a16="http://schemas.microsoft.com/office/drawing/2014/main" id="{6FC6E6DE-301F-40CC-BBD8-D4F68CD5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4" name="Object 24">
            <a:extLst>
              <a:ext uri="{FF2B5EF4-FFF2-40B4-BE49-F238E27FC236}">
                <a16:creationId xmlns:a16="http://schemas.microsoft.com/office/drawing/2014/main" id="{81B0FF1A-EA6A-4761-89D5-C4B166182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828800"/>
          <a:ext cx="373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22" imgW="1587500" imgH="241300" progId="Equation.3">
                  <p:embed/>
                </p:oleObj>
              </mc:Choice>
              <mc:Fallback>
                <p:oleObj name="公式" r:id="rId22" imgW="1587500" imgH="241300" progId="Equation.3">
                  <p:embed/>
                  <p:pic>
                    <p:nvPicPr>
                      <p:cNvPr id="71704" name="Object 24">
                        <a:extLst>
                          <a:ext uri="{FF2B5EF4-FFF2-40B4-BE49-F238E27FC236}">
                            <a16:creationId xmlns:a16="http://schemas.microsoft.com/office/drawing/2014/main" id="{81B0FF1A-EA6A-4761-89D5-C4B166182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0"/>
                        <a:ext cx="3733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>
            <a:extLst>
              <a:ext uri="{FF2B5EF4-FFF2-40B4-BE49-F238E27FC236}">
                <a16:creationId xmlns:a16="http://schemas.microsoft.com/office/drawing/2014/main" id="{7A96AFB2-51C2-4AA9-872C-0FADCDD46D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838200"/>
            <a:ext cx="8991600" cy="44481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二、</a:t>
            </a: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Newton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切线法迭代步骤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已知       ，      表达式，终止限    ．</a:t>
            </a:r>
          </a:p>
          <a:p>
            <a:pPr algn="just"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确定初始搜索区间         ，要求</a:t>
            </a:r>
          </a:p>
          <a:p>
            <a:pPr algn="just"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(2)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选定    ．</a:t>
            </a:r>
          </a:p>
          <a:p>
            <a:pPr algn="just"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(3)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                              ．</a:t>
            </a:r>
          </a:p>
          <a:p>
            <a:pPr algn="just"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                ，则        ，转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(3)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；否则转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(5)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．</a:t>
            </a:r>
          </a:p>
          <a:p>
            <a:pPr algn="just"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(5)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打印            ，停机．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2708" name="Object 3">
            <a:extLst>
              <a:ext uri="{FF2B5EF4-FFF2-40B4-BE49-F238E27FC236}">
                <a16:creationId xmlns:a16="http://schemas.microsoft.com/office/drawing/2014/main" id="{E3E0AC32-3954-4795-B1BE-95A7F78A1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895600"/>
          <a:ext cx="27003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3" imgW="1129810" imgH="203112" progId="Equation.DSMT4">
                  <p:embed/>
                </p:oleObj>
              </mc:Choice>
              <mc:Fallback>
                <p:oleObj r:id="rId3" imgW="1129810" imgH="203112" progId="Equation.DSMT4">
                  <p:embed/>
                  <p:pic>
                    <p:nvPicPr>
                      <p:cNvPr id="72708" name="Object 3">
                        <a:extLst>
                          <a:ext uri="{FF2B5EF4-FFF2-40B4-BE49-F238E27FC236}">
                            <a16:creationId xmlns:a16="http://schemas.microsoft.com/office/drawing/2014/main" id="{E3E0AC32-3954-4795-B1BE-95A7F78A1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27003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5">
            <a:extLst>
              <a:ext uri="{FF2B5EF4-FFF2-40B4-BE49-F238E27FC236}">
                <a16:creationId xmlns:a16="http://schemas.microsoft.com/office/drawing/2014/main" id="{E9FA76DF-B241-43E8-B994-E1BEAD2BB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80917"/>
              </p:ext>
            </p:extLst>
          </p:nvPr>
        </p:nvGraphicFramePr>
        <p:xfrm>
          <a:off x="800100" y="3357563"/>
          <a:ext cx="1600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5" imgW="647700" imgH="228600" progId="Equation.DSMT4">
                  <p:embed/>
                </p:oleObj>
              </mc:Choice>
              <mc:Fallback>
                <p:oleObj r:id="rId5" imgW="647700" imgH="228600" progId="Equation.DSMT4">
                  <p:embed/>
                  <p:pic>
                    <p:nvPicPr>
                      <p:cNvPr id="72710" name="Object 5">
                        <a:extLst>
                          <a:ext uri="{FF2B5EF4-FFF2-40B4-BE49-F238E27FC236}">
                            <a16:creationId xmlns:a16="http://schemas.microsoft.com/office/drawing/2014/main" id="{E9FA76DF-B241-43E8-B994-E1BEAD2BB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357563"/>
                        <a:ext cx="16002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7">
            <a:extLst>
              <a:ext uri="{FF2B5EF4-FFF2-40B4-BE49-F238E27FC236}">
                <a16:creationId xmlns:a16="http://schemas.microsoft.com/office/drawing/2014/main" id="{325474D1-FC50-444D-9255-1FEF6C096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429000"/>
          <a:ext cx="762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r:id="rId7" imgW="355446" imgH="228501" progId="Equation.DSMT4">
                  <p:embed/>
                </p:oleObj>
              </mc:Choice>
              <mc:Fallback>
                <p:oleObj r:id="rId7" imgW="355446" imgH="228501" progId="Equation.DSMT4">
                  <p:embed/>
                  <p:pic>
                    <p:nvPicPr>
                      <p:cNvPr id="72712" name="Object 7">
                        <a:extLst>
                          <a:ext uri="{FF2B5EF4-FFF2-40B4-BE49-F238E27FC236}">
                            <a16:creationId xmlns:a16="http://schemas.microsoft.com/office/drawing/2014/main" id="{325474D1-FC50-444D-9255-1FEF6C096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7620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9">
            <a:extLst>
              <a:ext uri="{FF2B5EF4-FFF2-40B4-BE49-F238E27FC236}">
                <a16:creationId xmlns:a16="http://schemas.microsoft.com/office/drawing/2014/main" id="{3609D99D-7B35-4AD2-8BC8-DE2F66FF7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962400"/>
          <a:ext cx="10985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444240" imgH="190440" progId="Equation.DSMT4">
                  <p:embed/>
                </p:oleObj>
              </mc:Choice>
              <mc:Fallback>
                <p:oleObj name="Equation" r:id="rId9" imgW="444240" imgH="190440" progId="Equation.DSMT4">
                  <p:embed/>
                  <p:pic>
                    <p:nvPicPr>
                      <p:cNvPr id="72714" name="Object 9">
                        <a:extLst>
                          <a:ext uri="{FF2B5EF4-FFF2-40B4-BE49-F238E27FC236}">
                            <a16:creationId xmlns:a16="http://schemas.microsoft.com/office/drawing/2014/main" id="{3609D99D-7B35-4AD2-8BC8-DE2F66FF7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10985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7">
            <a:extLst>
              <a:ext uri="{FF2B5EF4-FFF2-40B4-BE49-F238E27FC236}">
                <a16:creationId xmlns:a16="http://schemas.microsoft.com/office/drawing/2014/main" id="{F21C4046-43B2-48E8-92C0-BF2154B6F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371600"/>
          <a:ext cx="685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11" imgW="266469" imgH="190335" progId="Equation.DSMT4">
                  <p:embed/>
                </p:oleObj>
              </mc:Choice>
              <mc:Fallback>
                <p:oleObj r:id="rId11" imgW="266469" imgH="190335" progId="Equation.DSMT4">
                  <p:embed/>
                  <p:pic>
                    <p:nvPicPr>
                      <p:cNvPr id="72715" name="Object 17">
                        <a:extLst>
                          <a:ext uri="{FF2B5EF4-FFF2-40B4-BE49-F238E27FC236}">
                            <a16:creationId xmlns:a16="http://schemas.microsoft.com/office/drawing/2014/main" id="{F21C4046-43B2-48E8-92C0-BF2154B6F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371600"/>
                        <a:ext cx="6858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1">
            <a:extLst>
              <a:ext uri="{FF2B5EF4-FFF2-40B4-BE49-F238E27FC236}">
                <a16:creationId xmlns:a16="http://schemas.microsoft.com/office/drawing/2014/main" id="{3D26B895-2866-42C5-8AEE-EAD25EBA7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381125"/>
          <a:ext cx="762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13" imgW="304668" imgH="190417" progId="Equation.DSMT4">
                  <p:embed/>
                </p:oleObj>
              </mc:Choice>
              <mc:Fallback>
                <p:oleObj r:id="rId13" imgW="304668" imgH="190417" progId="Equation.DSMT4">
                  <p:embed/>
                  <p:pic>
                    <p:nvPicPr>
                      <p:cNvPr id="72716" name="Object 11">
                        <a:extLst>
                          <a:ext uri="{FF2B5EF4-FFF2-40B4-BE49-F238E27FC236}">
                            <a16:creationId xmlns:a16="http://schemas.microsoft.com/office/drawing/2014/main" id="{3D26B895-2866-42C5-8AEE-EAD25EBA7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81125"/>
                        <a:ext cx="762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5">
            <a:extLst>
              <a:ext uri="{FF2B5EF4-FFF2-40B4-BE49-F238E27FC236}">
                <a16:creationId xmlns:a16="http://schemas.microsoft.com/office/drawing/2014/main" id="{AE13CE49-858D-481A-AB8A-BCC59F4D4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905000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15" imgW="330057" imgH="190417" progId="Equation.DSMT4">
                  <p:embed/>
                </p:oleObj>
              </mc:Choice>
              <mc:Fallback>
                <p:oleObj r:id="rId15" imgW="330057" imgH="190417" progId="Equation.DSMT4">
                  <p:embed/>
                  <p:pic>
                    <p:nvPicPr>
                      <p:cNvPr id="72717" name="Object 15">
                        <a:extLst>
                          <a:ext uri="{FF2B5EF4-FFF2-40B4-BE49-F238E27FC236}">
                            <a16:creationId xmlns:a16="http://schemas.microsoft.com/office/drawing/2014/main" id="{AE13CE49-858D-481A-AB8A-BCC59F4D4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05000"/>
                        <a:ext cx="762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9">
            <a:extLst>
              <a:ext uri="{FF2B5EF4-FFF2-40B4-BE49-F238E27FC236}">
                <a16:creationId xmlns:a16="http://schemas.microsoft.com/office/drawing/2014/main" id="{584B788A-70D8-47A4-8B5B-21907E7EC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905000"/>
          <a:ext cx="2819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r:id="rId17" imgW="1129810" imgH="190417" progId="Equation.DSMT4">
                  <p:embed/>
                </p:oleObj>
              </mc:Choice>
              <mc:Fallback>
                <p:oleObj r:id="rId17" imgW="1129810" imgH="190417" progId="Equation.DSMT4">
                  <p:embed/>
                  <p:pic>
                    <p:nvPicPr>
                      <p:cNvPr id="72718" name="Object 9">
                        <a:extLst>
                          <a:ext uri="{FF2B5EF4-FFF2-40B4-BE49-F238E27FC236}">
                            <a16:creationId xmlns:a16="http://schemas.microsoft.com/office/drawing/2014/main" id="{584B788A-70D8-47A4-8B5B-21907E7EC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28194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9">
            <a:extLst>
              <a:ext uri="{FF2B5EF4-FFF2-40B4-BE49-F238E27FC236}">
                <a16:creationId xmlns:a16="http://schemas.microsoft.com/office/drawing/2014/main" id="{8EB87734-50AE-43E4-8998-647A4672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400300"/>
          <a:ext cx="309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r:id="rId19" imgW="139700" imgH="228600" progId="Equation.DSMT4">
                  <p:embed/>
                </p:oleObj>
              </mc:Choice>
              <mc:Fallback>
                <p:oleObj r:id="rId19" imgW="139700" imgH="228600" progId="Equation.DSMT4">
                  <p:embed/>
                  <p:pic>
                    <p:nvPicPr>
                      <p:cNvPr id="72719" name="Object 19">
                        <a:extLst>
                          <a:ext uri="{FF2B5EF4-FFF2-40B4-BE49-F238E27FC236}">
                            <a16:creationId xmlns:a16="http://schemas.microsoft.com/office/drawing/2014/main" id="{8EB87734-50AE-43E4-8998-647A46727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00300"/>
                        <a:ext cx="3095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3">
            <a:extLst>
              <a:ext uri="{FF2B5EF4-FFF2-40B4-BE49-F238E27FC236}">
                <a16:creationId xmlns:a16="http://schemas.microsoft.com/office/drawing/2014/main" id="{7FC8283D-C768-46EF-8B28-4B91E215A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4478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r:id="rId21" imgW="114102" imgH="126780" progId="Equation.DSMT4">
                  <p:embed/>
                </p:oleObj>
              </mc:Choice>
              <mc:Fallback>
                <p:oleObj r:id="rId21" imgW="114102" imgH="126780" progId="Equation.DSMT4">
                  <p:embed/>
                  <p:pic>
                    <p:nvPicPr>
                      <p:cNvPr id="72720" name="Object 13">
                        <a:extLst>
                          <a:ext uri="{FF2B5EF4-FFF2-40B4-BE49-F238E27FC236}">
                            <a16:creationId xmlns:a16="http://schemas.microsoft.com/office/drawing/2014/main" id="{7FC8283D-C768-46EF-8B28-4B91E215A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447800"/>
                        <a:ext cx="3524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F1C6887B-6A92-48C3-B9FB-FF5695AB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975"/>
            <a:ext cx="4857750" cy="680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矩形 4">
            <a:extLst>
              <a:ext uri="{FF2B5EF4-FFF2-40B4-BE49-F238E27FC236}">
                <a16:creationId xmlns:a16="http://schemas.microsoft.com/office/drawing/2014/main" id="{A97279D4-BC7A-4EEA-A2F2-9726486A4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86063"/>
            <a:ext cx="3300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Newton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切线法的计算流程如图所示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>
            <a:extLst>
              <a:ext uri="{FF2B5EF4-FFF2-40B4-BE49-F238E27FC236}">
                <a16:creationId xmlns:a16="http://schemas.microsoft.com/office/drawing/2014/main" id="{47D7121A-CEF4-4C06-A530-C92741158C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838200"/>
            <a:ext cx="8991600" cy="48053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三、</a:t>
            </a: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Newton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切线法有关说明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这种方法一旦用好，收敛速度是很高的．如果初始点选得适当，通常经过几次迭代就可以得到满足一般精度要求的结果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但是它也有缺点：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第一，需要求二阶导数．如果在多维最优化问题的一维搜索中使用这种方法，就要涉及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Hesse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矩阵，一般是难于求出的．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EA15B185-8E5F-4410-A3FF-367C54751C7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85800"/>
            <a:ext cx="8540750" cy="5413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理想的方法是使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目标函数沿方向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达到极小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即使得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或者选取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  <a:r>
              <a:rPr lang="en-US" altLang="zh-CN" sz="2800" i="1" baseline="-250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&gt;0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使得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这样的线性搜索称为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精确线性搜索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所得到的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叫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精确步长因子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C893B85-FAC8-4146-A317-BBABB7EE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E0FCC1B8-BFAB-4C23-A62B-7171CABC3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85211"/>
              </p:ext>
            </p:extLst>
          </p:nvPr>
        </p:nvGraphicFramePr>
        <p:xfrm>
          <a:off x="2247900" y="1862137"/>
          <a:ext cx="4648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4" imgW="2057400" imgH="279400" progId="Equation.3">
                  <p:embed/>
                </p:oleObj>
              </mc:Choice>
              <mc:Fallback>
                <p:oleObj name="公式" r:id="rId4" imgW="2057400" imgH="2794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E0FCC1B8-BFAB-4C23-A62B-7171CABC3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862137"/>
                        <a:ext cx="46482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>
            <a:extLst>
              <a:ext uri="{FF2B5EF4-FFF2-40B4-BE49-F238E27FC236}">
                <a16:creationId xmlns:a16="http://schemas.microsoft.com/office/drawing/2014/main" id="{29F7BDF6-2053-47FB-B344-2BF11FA1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1E47B15B-9E4E-4B2B-A2B3-C65B8D9E1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13548"/>
              </p:ext>
            </p:extLst>
          </p:nvPr>
        </p:nvGraphicFramePr>
        <p:xfrm>
          <a:off x="1790700" y="3328988"/>
          <a:ext cx="5562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6" imgW="2489200" imgH="241300" progId="Equation.3">
                  <p:embed/>
                </p:oleObj>
              </mc:Choice>
              <mc:Fallback>
                <p:oleObj name="公式" r:id="rId6" imgW="2489200" imgH="241300" progId="Equation.3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1E47B15B-9E4E-4B2B-A2B3-C65B8D9E1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328988"/>
                        <a:ext cx="5562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" descr="4.9">
            <a:extLst>
              <a:ext uri="{FF2B5EF4-FFF2-40B4-BE49-F238E27FC236}">
                <a16:creationId xmlns:a16="http://schemas.microsoft.com/office/drawing/2014/main" id="{4E555BEA-2730-4FDF-945D-C9A05750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2717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9" descr="4.10">
            <a:extLst>
              <a:ext uri="{FF2B5EF4-FFF2-40B4-BE49-F238E27FC236}">
                <a16:creationId xmlns:a16="http://schemas.microsoft.com/office/drawing/2014/main" id="{4308925F-722E-470B-950C-776A5C524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443413"/>
            <a:ext cx="561975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矩形 102">
            <a:extLst>
              <a:ext uri="{FF2B5EF4-FFF2-40B4-BE49-F238E27FC236}">
                <a16:creationId xmlns:a16="http://schemas.microsoft.com/office/drawing/2014/main" id="{3AD3817B-C0A2-4630-A6C4-B6466720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9144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第二，当曲线            在       上有较复杂的弯曲时，这种方法也往往失效．如图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(a)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所示的迭代：                结果   跳出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迭代或者发散，或者找到的根并不是我们想要的结果．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第三，即使曲线比较正常，在        中或者上凹或者下凹，初始点的选取也必须适当．在图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(b)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的情况下，曲线上凹，应选点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作为初始点；而在图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(c)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的情况下，曲线下凹，应选点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为初始点．否则都可能失败．</a:t>
            </a:r>
          </a:p>
        </p:txBody>
      </p:sp>
      <p:graphicFrame>
        <p:nvGraphicFramePr>
          <p:cNvPr id="75782" name="Object 3">
            <a:extLst>
              <a:ext uri="{FF2B5EF4-FFF2-40B4-BE49-F238E27FC236}">
                <a16:creationId xmlns:a16="http://schemas.microsoft.com/office/drawing/2014/main" id="{942037E0-762D-45BC-BC6F-C3358426F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914400"/>
          <a:ext cx="1179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6" imgW="520474" imgH="190417" progId="Equation.DSMT4">
                  <p:embed/>
                </p:oleObj>
              </mc:Choice>
              <mc:Fallback>
                <p:oleObj r:id="rId6" imgW="520474" imgH="190417" progId="Equation.DSMT4">
                  <p:embed/>
                  <p:pic>
                    <p:nvPicPr>
                      <p:cNvPr id="75782" name="Object 3">
                        <a:extLst>
                          <a:ext uri="{FF2B5EF4-FFF2-40B4-BE49-F238E27FC236}">
                            <a16:creationId xmlns:a16="http://schemas.microsoft.com/office/drawing/2014/main" id="{942037E0-762D-45BC-BC6F-C3358426F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0"/>
                        <a:ext cx="11795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5">
            <a:extLst>
              <a:ext uri="{FF2B5EF4-FFF2-40B4-BE49-F238E27FC236}">
                <a16:creationId xmlns:a16="http://schemas.microsoft.com/office/drawing/2014/main" id="{19891B83-64C1-49D4-AC76-C5DE895B5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914400"/>
          <a:ext cx="7508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r:id="rId8" imgW="330057" imgH="190417" progId="Equation.DSMT4">
                  <p:embed/>
                </p:oleObj>
              </mc:Choice>
              <mc:Fallback>
                <p:oleObj r:id="rId8" imgW="330057" imgH="190417" progId="Equation.DSMT4">
                  <p:embed/>
                  <p:pic>
                    <p:nvPicPr>
                      <p:cNvPr id="75783" name="Object 5">
                        <a:extLst>
                          <a:ext uri="{FF2B5EF4-FFF2-40B4-BE49-F238E27FC236}">
                            <a16:creationId xmlns:a16="http://schemas.microsoft.com/office/drawing/2014/main" id="{19891B83-64C1-49D4-AC76-C5DE895B5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14400"/>
                        <a:ext cx="7508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7">
            <a:extLst>
              <a:ext uri="{FF2B5EF4-FFF2-40B4-BE49-F238E27FC236}">
                <a16:creationId xmlns:a16="http://schemas.microsoft.com/office/drawing/2014/main" id="{6627C3DC-3788-4B7E-84C9-6FECEEA85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295400"/>
          <a:ext cx="17145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0" imgW="799920" imgH="228600" progId="Equation.DSMT4">
                  <p:embed/>
                </p:oleObj>
              </mc:Choice>
              <mc:Fallback>
                <p:oleObj name="Equation" r:id="rId10" imgW="799920" imgH="228600" progId="Equation.DSMT4">
                  <p:embed/>
                  <p:pic>
                    <p:nvPicPr>
                      <p:cNvPr id="75784" name="Object 7">
                        <a:extLst>
                          <a:ext uri="{FF2B5EF4-FFF2-40B4-BE49-F238E27FC236}">
                            <a16:creationId xmlns:a16="http://schemas.microsoft.com/office/drawing/2014/main" id="{6627C3DC-3788-4B7E-84C9-6FECEEA85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95400"/>
                        <a:ext cx="17145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A3B43BB5-D7A0-4DE6-8C09-29F4DC923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271588"/>
          <a:ext cx="3984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12" imgW="139639" imgH="203112" progId="Equation.DSMT4">
                  <p:embed/>
                </p:oleObj>
              </mc:Choice>
              <mc:Fallback>
                <p:oleObj r:id="rId12" imgW="139639" imgH="203112" progId="Equation.DSMT4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A3B43BB5-D7A0-4DE6-8C09-29F4DC923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271588"/>
                        <a:ext cx="398463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1">
            <a:extLst>
              <a:ext uri="{FF2B5EF4-FFF2-40B4-BE49-F238E27FC236}">
                <a16:creationId xmlns:a16="http://schemas.microsoft.com/office/drawing/2014/main" id="{1D1A8351-F366-4EC4-893E-383DDBBB6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752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14" imgW="330057" imgH="190417" progId="Equation.DSMT4">
                  <p:embed/>
                </p:oleObj>
              </mc:Choice>
              <mc:Fallback>
                <p:oleObj r:id="rId14" imgW="330057" imgH="190417" progId="Equation.DSMT4">
                  <p:embed/>
                  <p:pic>
                    <p:nvPicPr>
                      <p:cNvPr id="75786" name="Object 11">
                        <a:extLst>
                          <a:ext uri="{FF2B5EF4-FFF2-40B4-BE49-F238E27FC236}">
                            <a16:creationId xmlns:a16="http://schemas.microsoft.com/office/drawing/2014/main" id="{1D1A8351-F366-4EC4-893E-383DDBBB6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38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7">
            <a:extLst>
              <a:ext uri="{FF2B5EF4-FFF2-40B4-BE49-F238E27FC236}">
                <a16:creationId xmlns:a16="http://schemas.microsoft.com/office/drawing/2014/main" id="{C40C4470-3C6C-48A9-A528-7AD59F2F8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619375"/>
          <a:ext cx="7508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15" imgW="330057" imgH="190417" progId="Equation.DSMT4">
                  <p:embed/>
                </p:oleObj>
              </mc:Choice>
              <mc:Fallback>
                <p:oleObj r:id="rId15" imgW="330057" imgH="190417" progId="Equation.DSMT4">
                  <p:embed/>
                  <p:pic>
                    <p:nvPicPr>
                      <p:cNvPr id="75787" name="Object 7">
                        <a:extLst>
                          <a:ext uri="{FF2B5EF4-FFF2-40B4-BE49-F238E27FC236}">
                            <a16:creationId xmlns:a16="http://schemas.microsoft.com/office/drawing/2014/main" id="{C40C4470-3C6C-48A9-A528-7AD59F2F81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19375"/>
                        <a:ext cx="7508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71D0112-DDD6-49E4-802B-9E1C997ECA1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5. </a:t>
            </a:r>
            <a:r>
              <a:rPr lang="zh-CN" altLang="en-US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精确线性搜索方法的收敛性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FA51E5F5-8738-46EC-AB8C-192410423A4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831167"/>
            <a:ext cx="7886700" cy="43513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通常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采用精确线性搜索的无约束最优化算法的一般形式如下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给出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             如果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停止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计算下降方向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计算步长因子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使得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令                    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转步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F112771B-054B-475C-85EB-E7A51C6D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E057DE42-AFAE-48F1-BC83-A1461309A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30426"/>
              </p:ext>
            </p:extLst>
          </p:nvPr>
        </p:nvGraphicFramePr>
        <p:xfrm>
          <a:off x="2583873" y="2774807"/>
          <a:ext cx="3733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1562100" imgH="241300" progId="Equation.3">
                  <p:embed/>
                </p:oleObj>
              </mc:Choice>
              <mc:Fallback>
                <p:oleObj name="公式" r:id="rId3" imgW="1562100" imgH="241300" progId="Equation.3">
                  <p:embed/>
                  <p:pic>
                    <p:nvPicPr>
                      <p:cNvPr id="117764" name="Object 4">
                        <a:extLst>
                          <a:ext uri="{FF2B5EF4-FFF2-40B4-BE49-F238E27FC236}">
                            <a16:creationId xmlns:a16="http://schemas.microsoft.com/office/drawing/2014/main" id="{E057DE42-AFAE-48F1-BC83-A1461309A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873" y="2774807"/>
                        <a:ext cx="37338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A0D33B14-FEB4-421F-A3FA-BB268E3FD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95058"/>
              </p:ext>
            </p:extLst>
          </p:nvPr>
        </p:nvGraphicFramePr>
        <p:xfrm>
          <a:off x="2698865" y="3429000"/>
          <a:ext cx="106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5" imgW="482391" imgH="228501" progId="Equation.3">
                  <p:embed/>
                </p:oleObj>
              </mc:Choice>
              <mc:Fallback>
                <p:oleObj name="公式" r:id="rId5" imgW="482391" imgH="228501" progId="Equation.3">
                  <p:embed/>
                  <p:pic>
                    <p:nvPicPr>
                      <p:cNvPr id="117766" name="Object 6">
                        <a:extLst>
                          <a:ext uri="{FF2B5EF4-FFF2-40B4-BE49-F238E27FC236}">
                            <a16:creationId xmlns:a16="http://schemas.microsoft.com/office/drawing/2014/main" id="{A0D33B14-FEB4-421F-A3FA-BB268E3FD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65" y="3429000"/>
                        <a:ext cx="10668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>
            <a:extLst>
              <a:ext uri="{FF2B5EF4-FFF2-40B4-BE49-F238E27FC236}">
                <a16:creationId xmlns:a16="http://schemas.microsoft.com/office/drawing/2014/main" id="{2F45AFFF-9CA5-47D3-9D84-008018FFD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85511"/>
              </p:ext>
            </p:extLst>
          </p:nvPr>
        </p:nvGraphicFramePr>
        <p:xfrm>
          <a:off x="4552429" y="3401349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公式" r:id="rId7" imgW="812447" imgH="253890" progId="Equation.3">
                  <p:embed/>
                </p:oleObj>
              </mc:Choice>
              <mc:Fallback>
                <p:oleObj name="公式" r:id="rId7" imgW="812447" imgH="253890" progId="Equation.3">
                  <p:embed/>
                  <p:pic>
                    <p:nvPicPr>
                      <p:cNvPr id="117768" name="Object 8">
                        <a:extLst>
                          <a:ext uri="{FF2B5EF4-FFF2-40B4-BE49-F238E27FC236}">
                            <a16:creationId xmlns:a16="http://schemas.microsoft.com/office/drawing/2014/main" id="{2F45AFFF-9CA5-47D3-9D84-008018FFD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29" y="3401349"/>
                        <a:ext cx="1600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>
            <a:extLst>
              <a:ext uri="{FF2B5EF4-FFF2-40B4-BE49-F238E27FC236}">
                <a16:creationId xmlns:a16="http://schemas.microsoft.com/office/drawing/2014/main" id="{1CFCF951-41B7-42B2-A2FC-C0FCF853D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84397"/>
              </p:ext>
            </p:extLst>
          </p:nvPr>
        </p:nvGraphicFramePr>
        <p:xfrm>
          <a:off x="2438400" y="4968732"/>
          <a:ext cx="42672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公式" r:id="rId9" imgW="2057400" imgH="279400" progId="Equation.3">
                  <p:embed/>
                </p:oleObj>
              </mc:Choice>
              <mc:Fallback>
                <p:oleObj name="公式" r:id="rId9" imgW="2057400" imgH="279400" progId="Equation.3">
                  <p:embed/>
                  <p:pic>
                    <p:nvPicPr>
                      <p:cNvPr id="117770" name="Object 10">
                        <a:extLst>
                          <a:ext uri="{FF2B5EF4-FFF2-40B4-BE49-F238E27FC236}">
                            <a16:creationId xmlns:a16="http://schemas.microsoft.com/office/drawing/2014/main" id="{1CFCF951-41B7-42B2-A2FC-C0FCF853D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68732"/>
                        <a:ext cx="42672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5" name="Rectangle 15">
            <a:extLst>
              <a:ext uri="{FF2B5EF4-FFF2-40B4-BE49-F238E27FC236}">
                <a16:creationId xmlns:a16="http://schemas.microsoft.com/office/drawing/2014/main" id="{D5A2F78E-8F57-4963-9046-3A61E331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7774" name="Object 14">
            <a:extLst>
              <a:ext uri="{FF2B5EF4-FFF2-40B4-BE49-F238E27FC236}">
                <a16:creationId xmlns:a16="http://schemas.microsoft.com/office/drawing/2014/main" id="{B26D92A9-79DE-49F2-8049-6E76FFAD3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426094"/>
              </p:ext>
            </p:extLst>
          </p:nvPr>
        </p:nvGraphicFramePr>
        <p:xfrm>
          <a:off x="2243051" y="5499880"/>
          <a:ext cx="2514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公式" r:id="rId11" imgW="1040948" imgH="228501" progId="Equation.3">
                  <p:embed/>
                </p:oleObj>
              </mc:Choice>
              <mc:Fallback>
                <p:oleObj name="公式" r:id="rId11" imgW="1040948" imgH="228501" progId="Equation.3">
                  <p:embed/>
                  <p:pic>
                    <p:nvPicPr>
                      <p:cNvPr id="117774" name="Object 14">
                        <a:extLst>
                          <a:ext uri="{FF2B5EF4-FFF2-40B4-BE49-F238E27FC236}">
                            <a16:creationId xmlns:a16="http://schemas.microsoft.com/office/drawing/2014/main" id="{B26D92A9-79DE-49F2-8049-6E76FFAD3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051" y="5499880"/>
                        <a:ext cx="2514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>
            <a:extLst>
              <a:ext uri="{FF2B5EF4-FFF2-40B4-BE49-F238E27FC236}">
                <a16:creationId xmlns:a16="http://schemas.microsoft.com/office/drawing/2014/main" id="{E2E9489F-0D28-46B5-9AEB-8A40FE98655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令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则显然有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如前所述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在精确线性搜索中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我们往往选取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φ(α)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的一个平稳点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即选取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使得</a:t>
            </a: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C40678C3-F62F-4EB4-9F08-A0C57E64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id="{803A3EF2-E2F2-4E4B-8A24-41142F9F2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084502"/>
              </p:ext>
            </p:extLst>
          </p:nvPr>
        </p:nvGraphicFramePr>
        <p:xfrm>
          <a:off x="1859280" y="758825"/>
          <a:ext cx="2819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3" imgW="1270000" imgH="228600" progId="Equation.3">
                  <p:embed/>
                </p:oleObj>
              </mc:Choice>
              <mc:Fallback>
                <p:oleObj name="公式" r:id="rId3" imgW="1270000" imgH="228600" progId="Equation.3">
                  <p:embed/>
                  <p:pic>
                    <p:nvPicPr>
                      <p:cNvPr id="118788" name="Object 4">
                        <a:extLst>
                          <a:ext uri="{FF2B5EF4-FFF2-40B4-BE49-F238E27FC236}">
                            <a16:creationId xmlns:a16="http://schemas.microsoft.com/office/drawing/2014/main" id="{803A3EF2-E2F2-4E4B-8A24-41142F9F2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80" y="758825"/>
                        <a:ext cx="28194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Rectangle 7">
            <a:extLst>
              <a:ext uri="{FF2B5EF4-FFF2-40B4-BE49-F238E27FC236}">
                <a16:creationId xmlns:a16="http://schemas.microsoft.com/office/drawing/2014/main" id="{DDC4DF8B-CA70-4710-9471-08ED316C6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4C7879ED-53F1-4061-88AA-564905B83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12119"/>
              </p:ext>
            </p:extLst>
          </p:nvPr>
        </p:nvGraphicFramePr>
        <p:xfrm>
          <a:off x="2517371" y="2114176"/>
          <a:ext cx="3352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5" imgW="1638300" imgH="228600" progId="Equation.3">
                  <p:embed/>
                </p:oleObj>
              </mc:Choice>
              <mc:Fallback>
                <p:oleObj name="公式" r:id="rId5" imgW="1638300" imgH="228600" progId="Equation.3">
                  <p:embed/>
                  <p:pic>
                    <p:nvPicPr>
                      <p:cNvPr id="118790" name="Object 6">
                        <a:extLst>
                          <a:ext uri="{FF2B5EF4-FFF2-40B4-BE49-F238E27FC236}">
                            <a16:creationId xmlns:a16="http://schemas.microsoft.com/office/drawing/2014/main" id="{4C7879ED-53F1-4061-88AA-564905B83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371" y="2114176"/>
                        <a:ext cx="33528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Rectangle 9">
            <a:extLst>
              <a:ext uri="{FF2B5EF4-FFF2-40B4-BE49-F238E27FC236}">
                <a16:creationId xmlns:a16="http://schemas.microsoft.com/office/drawing/2014/main" id="{A1953B90-588C-4293-9844-971C7AC8C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81A46B6A-4816-4A89-BB53-FB7BDBF16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137473"/>
              </p:ext>
            </p:extLst>
          </p:nvPr>
        </p:nvGraphicFramePr>
        <p:xfrm>
          <a:off x="1562100" y="4553989"/>
          <a:ext cx="6019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公式" r:id="rId7" imgW="2641600" imgH="241300" progId="Equation.3">
                  <p:embed/>
                </p:oleObj>
              </mc:Choice>
              <mc:Fallback>
                <p:oleObj name="公式" r:id="rId7" imgW="2641600" imgH="241300" progId="Equation.3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:a16="http://schemas.microsoft.com/office/drawing/2014/main" id="{81A46B6A-4816-4A89-BB53-FB7BDBF16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553989"/>
                        <a:ext cx="60198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ECEA8957-8575-4AB2-A282-6927097427F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隶书" panose="02010509060101010101" pitchFamily="49" charset="-122"/>
              </a:rPr>
              <a:t>算法的收敛性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B0B3A8DF-CDF6-430C-8CB0-6A24DA079D6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θ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=&lt;d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-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表示向量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之间的夹角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3.4.2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是下降方向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,α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是精确线性搜索的步长因子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若存在常数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&gt;0,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使得对所有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α&gt;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78726948-8123-48AA-91D5-E5674A3D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0EA669BC-0890-4A93-811B-A63229B1E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514600"/>
          <a:ext cx="26670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3" imgW="1193800" imgH="469900" progId="Equation.3">
                  <p:embed/>
                </p:oleObj>
              </mc:Choice>
              <mc:Fallback>
                <p:oleObj name="公式" r:id="rId3" imgW="1193800" imgH="469900" progId="Equation.3">
                  <p:embed/>
                  <p:pic>
                    <p:nvPicPr>
                      <p:cNvPr id="115716" name="Object 4">
                        <a:extLst>
                          <a:ext uri="{FF2B5EF4-FFF2-40B4-BE49-F238E27FC236}">
                            <a16:creationId xmlns:a16="http://schemas.microsoft.com/office/drawing/2014/main" id="{0EA669BC-0890-4A93-811B-A63229B1E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26670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Rectangle 7">
            <a:extLst>
              <a:ext uri="{FF2B5EF4-FFF2-40B4-BE49-F238E27FC236}">
                <a16:creationId xmlns:a16="http://schemas.microsoft.com/office/drawing/2014/main" id="{63B8D1F1-4D07-4CA3-B948-13CA2DCB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234D49EA-9B8E-45C1-916E-7EA9E5987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53604"/>
              </p:ext>
            </p:extLst>
          </p:nvPr>
        </p:nvGraphicFramePr>
        <p:xfrm>
          <a:off x="2552700" y="4819651"/>
          <a:ext cx="3733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5" imgW="1612900" imgH="279400" progId="Equation.3">
                  <p:embed/>
                </p:oleObj>
              </mc:Choice>
              <mc:Fallback>
                <p:oleObj name="公式" r:id="rId5" imgW="1612900" imgH="279400" progId="Equation.3">
                  <p:embed/>
                  <p:pic>
                    <p:nvPicPr>
                      <p:cNvPr id="115718" name="Object 6">
                        <a:extLst>
                          <a:ext uri="{FF2B5EF4-FFF2-40B4-BE49-F238E27FC236}">
                            <a16:creationId xmlns:a16="http://schemas.microsoft.com/office/drawing/2014/main" id="{234D49EA-9B8E-45C1-916E-7EA9E5987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819651"/>
                        <a:ext cx="37338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Rectangle 9">
            <a:extLst>
              <a:ext uri="{FF2B5EF4-FFF2-40B4-BE49-F238E27FC236}">
                <a16:creationId xmlns:a16="http://schemas.microsoft.com/office/drawing/2014/main" id="{37F0AABF-BF86-4691-9617-D8D5D300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20" name="Object 8">
            <a:extLst>
              <a:ext uri="{FF2B5EF4-FFF2-40B4-BE49-F238E27FC236}">
                <a16:creationId xmlns:a16="http://schemas.microsoft.com/office/drawing/2014/main" id="{790AD5C5-E14C-4673-B5F8-929CCA616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410200"/>
          <a:ext cx="5334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7" imgW="2438400" imgH="393700" progId="Equation.3">
                  <p:embed/>
                </p:oleObj>
              </mc:Choice>
              <mc:Fallback>
                <p:oleObj name="公式" r:id="rId7" imgW="2438400" imgH="393700" progId="Equation.3">
                  <p:embed/>
                  <p:pic>
                    <p:nvPicPr>
                      <p:cNvPr id="115720" name="Object 8">
                        <a:extLst>
                          <a:ext uri="{FF2B5EF4-FFF2-40B4-BE49-F238E27FC236}">
                            <a16:creationId xmlns:a16="http://schemas.microsoft.com/office/drawing/2014/main" id="{790AD5C5-E14C-4673-B5F8-929CCA616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53340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>
            <a:extLst>
              <a:ext uri="{FF2B5EF4-FFF2-40B4-BE49-F238E27FC236}">
                <a16:creationId xmlns:a16="http://schemas.microsoft.com/office/drawing/2014/main" id="{40EE1844-60EE-412C-83ED-40031BFBE13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3.4.3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设梯度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g(x)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在水平集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L={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x∈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|f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(x)≤f (x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)}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上存在且一致连续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采用精确线性搜索的极小化算法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3.4.1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产生的方向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的夹角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θ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满足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对某个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则或者对某个有限的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有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=0,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或者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 (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)→-∞,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或者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→0</a:t>
            </a:r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742E0BE3-1278-4A42-89A5-B4B0B7AC2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76433"/>
              </p:ext>
            </p:extLst>
          </p:nvPr>
        </p:nvGraphicFramePr>
        <p:xfrm>
          <a:off x="3269673" y="2222587"/>
          <a:ext cx="17526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723586" imgH="393529" progId="Equation.3">
                  <p:embed/>
                </p:oleObj>
              </mc:Choice>
              <mc:Fallback>
                <p:oleObj name="公式" r:id="rId3" imgW="723586" imgH="393529" progId="Equation.3">
                  <p:embed/>
                  <p:pic>
                    <p:nvPicPr>
                      <p:cNvPr id="124932" name="Object 4">
                        <a:extLst>
                          <a:ext uri="{FF2B5EF4-FFF2-40B4-BE49-F238E27FC236}">
                            <a16:creationId xmlns:a16="http://schemas.microsoft.com/office/drawing/2014/main" id="{742E0BE3-1278-4A42-89A5-B4B0B7AC2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673" y="2222587"/>
                        <a:ext cx="17526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id="{C159E572-3352-4AB5-9A87-80C83237B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63884"/>
              </p:ext>
            </p:extLst>
          </p:nvPr>
        </p:nvGraphicFramePr>
        <p:xfrm>
          <a:off x="6437024" y="2434518"/>
          <a:ext cx="99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380835" imgH="203112" progId="Equation.3">
                  <p:embed/>
                </p:oleObj>
              </mc:Choice>
              <mc:Fallback>
                <p:oleObj name="公式" r:id="rId5" imgW="380835" imgH="203112" progId="Equation.3">
                  <p:embed/>
                  <p:pic>
                    <p:nvPicPr>
                      <p:cNvPr id="124934" name="Object 6">
                        <a:extLst>
                          <a:ext uri="{FF2B5EF4-FFF2-40B4-BE49-F238E27FC236}">
                            <a16:creationId xmlns:a16="http://schemas.microsoft.com/office/drawing/2014/main" id="{C159E572-3352-4AB5-9A87-80C83237B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024" y="2434518"/>
                        <a:ext cx="990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B7F1-CBDC-48B4-8CA3-4DC791D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FE469-D4A7-4D04-B9ED-318A0E75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02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B7F1-CBDC-48B4-8CA3-4DC791D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FE469-D4A7-4D04-B9ED-318A0E75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3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ED20E3-2648-4533-8041-07BFAFE2437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线性搜索算法分成两个阶段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7F84CD0-864C-4CF1-BC98-72940BEE3DF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第一阶段确定包含理想的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步长因子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或问题最优解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搜索区间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第二阶段采用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某种分割技术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插值方法缩小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这个区间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8847962-9996-47EC-AAAD-6AC9A8E3079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隶书" panose="02010509060101010101" pitchFamily="49" charset="-122"/>
              </a:rPr>
              <a:t>     </a:t>
            </a:r>
            <a:r>
              <a:rPr lang="zh-CN" altLang="en-US">
                <a:ea typeface="隶书" panose="02010509060101010101" pitchFamily="49" charset="-122"/>
              </a:rPr>
              <a:t>进退法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E1BCEF1-F865-4F71-BB47-8967F22A72C9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905000"/>
            <a:ext cx="8461375" cy="4194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确定初始搜索区间的一种简单方法叫进退法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其基本思想是从一点出发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按一定步长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试图确定出函数值呈现“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高低高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”的三点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φ(a)≥φ(c)≤φ(b)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a≤c≤b</a:t>
            </a:r>
          </a:p>
        </p:txBody>
      </p:sp>
      <p:graphicFrame>
        <p:nvGraphicFramePr>
          <p:cNvPr id="15373" name="Object 13">
            <a:extLst>
              <a:ext uri="{FF2B5EF4-FFF2-40B4-BE49-F238E27FC236}">
                <a16:creationId xmlns:a16="http://schemas.microsoft.com/office/drawing/2014/main" id="{6FAC1185-1F6F-4D30-B5B2-2373E281677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681788" y="28448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5373" name="Object 13">
                        <a:extLst>
                          <a:ext uri="{FF2B5EF4-FFF2-40B4-BE49-F238E27FC236}">
                            <a16:creationId xmlns:a16="http://schemas.microsoft.com/office/drawing/2014/main" id="{6FAC1185-1F6F-4D30-B5B2-2373E2816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2844800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4">
            <a:extLst>
              <a:ext uri="{FF2B5EF4-FFF2-40B4-BE49-F238E27FC236}">
                <a16:creationId xmlns:a16="http://schemas.microsoft.com/office/drawing/2014/main" id="{41186AC4-9A80-4767-ADB5-7C1090ADC41E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048000"/>
            <a:ext cx="3810000" cy="2971800"/>
            <a:chOff x="3072" y="1728"/>
            <a:chExt cx="2400" cy="1872"/>
          </a:xfrm>
        </p:grpSpPr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A821E764-25A4-4945-B84B-69512CA34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216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C89FF42E-6F80-44C5-960F-EF2CE798D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728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Freeform 7">
              <a:extLst>
                <a:ext uri="{FF2B5EF4-FFF2-40B4-BE49-F238E27FC236}">
                  <a16:creationId xmlns:a16="http://schemas.microsoft.com/office/drawing/2014/main" id="{9994ACE6-5B47-42A3-9954-BEA63C545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842"/>
              <a:ext cx="1728" cy="1032"/>
            </a:xfrm>
            <a:custGeom>
              <a:avLst/>
              <a:gdLst>
                <a:gd name="T0" fmla="*/ 0 w 1728"/>
                <a:gd name="T1" fmla="*/ 144 h 1032"/>
                <a:gd name="T2" fmla="*/ 864 w 1728"/>
                <a:gd name="T3" fmla="*/ 1008 h 1032"/>
                <a:gd name="T4" fmla="*/ 1728 w 1728"/>
                <a:gd name="T5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" h="1032">
                  <a:moveTo>
                    <a:pt x="0" y="144"/>
                  </a:moveTo>
                  <a:cubicBezTo>
                    <a:pt x="288" y="588"/>
                    <a:pt x="576" y="1032"/>
                    <a:pt x="864" y="1008"/>
                  </a:cubicBezTo>
                  <a:cubicBezTo>
                    <a:pt x="1152" y="984"/>
                    <a:pt x="1440" y="492"/>
                    <a:pt x="172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734CA137-92AE-45FA-9448-2A5763930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73C3550E-E50F-4909-87F7-79A407603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0" cy="11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0" name="Line 10">
            <a:extLst>
              <a:ext uri="{FF2B5EF4-FFF2-40B4-BE49-F238E27FC236}">
                <a16:creationId xmlns:a16="http://schemas.microsoft.com/office/drawing/2014/main" id="{883AF7B2-E1A2-4D2D-ACB3-8AB84B22F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513" y="4876800"/>
            <a:ext cx="0" cy="533400"/>
          </a:xfrm>
          <a:prstGeom prst="line">
            <a:avLst/>
          </a:prstGeom>
          <a:noFill/>
          <a:ln w="635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86B72122-5DC3-4553-B936-D0A17CB09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34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800027A6-1D8A-48A6-A35C-26BB2F787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334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CC11AFA3-F58B-477E-BF3A-3B673840F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10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9905C40C-024B-4E92-9E36-2821824EE40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09600"/>
            <a:ext cx="8540750" cy="54895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具体地说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就是给出初始点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&gt;0,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初始步长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&gt;0,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则下一步从新点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+h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出发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加大步长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再向前搜索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直到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目标函数上升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为止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若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则下一步仍以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为出发点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沿反方向同样搜索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直到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目标函数上升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就停止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这样便得到一个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搜索区间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这种方法叫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进退法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7EFF356-6C62-44FE-B922-4DA96EF8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344EB7DD-B578-4D47-BFB2-FF7205550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382432"/>
              </p:ext>
            </p:extLst>
          </p:nvPr>
        </p:nvGraphicFramePr>
        <p:xfrm>
          <a:off x="3200400" y="1414781"/>
          <a:ext cx="2743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3" imgW="1219200" imgH="228600" progId="Equation.3">
                  <p:embed/>
                </p:oleObj>
              </mc:Choice>
              <mc:Fallback>
                <p:oleObj name="公式" r:id="rId3" imgW="1219200" imgH="22860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344EB7DD-B578-4D47-BFB2-FF7205550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14781"/>
                        <a:ext cx="2743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>
            <a:extLst>
              <a:ext uri="{FF2B5EF4-FFF2-40B4-BE49-F238E27FC236}">
                <a16:creationId xmlns:a16="http://schemas.microsoft.com/office/drawing/2014/main" id="{EB2FF1A7-83A8-4252-8E69-AACFE214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250685C4-103E-4E5A-80D9-3C900CE59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46246"/>
              </p:ext>
            </p:extLst>
          </p:nvPr>
        </p:nvGraphicFramePr>
        <p:xfrm>
          <a:off x="3200400" y="3688081"/>
          <a:ext cx="2743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5" imgW="1231366" imgH="228501" progId="Equation.3">
                  <p:embed/>
                </p:oleObj>
              </mc:Choice>
              <mc:Fallback>
                <p:oleObj name="公式" r:id="rId5" imgW="1231366" imgH="228501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250685C4-103E-4E5A-80D9-3C900CE59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88081"/>
                        <a:ext cx="27432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61BE311-517A-46F6-B69C-4E7089A2A5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隶书" panose="02010509060101010101" pitchFamily="49" charset="-122"/>
              </a:rPr>
              <a:t>进退法步骤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32CE5CD-10E6-49AD-A9D9-E8A8CA17381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52425" y="1690689"/>
            <a:ext cx="843915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算法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选取初始数据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∈[0, ∞) ,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&gt;0,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加倍系数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 &gt;1(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一般取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t=2),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k =0.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比较目标函数值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令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转步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3 ,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否则转步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加大搜索步长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令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转步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en-US" altLang="zh-CN" dirty="0"/>
              <a:t> 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4CFDC1B6-B3BF-42FE-86E0-2879F9C8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C7016BC2-6C8F-41B3-B458-753C9D972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77777"/>
              </p:ext>
            </p:extLst>
          </p:nvPr>
        </p:nvGraphicFramePr>
        <p:xfrm>
          <a:off x="2885902" y="2933007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4" imgW="419100" imgH="228600" progId="Equation.3">
                  <p:embed/>
                </p:oleObj>
              </mc:Choice>
              <mc:Fallback>
                <p:oleObj name="公式" r:id="rId4" imgW="419100" imgH="2286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C7016BC2-6C8F-41B3-B458-753C9D972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902" y="2933007"/>
                        <a:ext cx="83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>
            <a:extLst>
              <a:ext uri="{FF2B5EF4-FFF2-40B4-BE49-F238E27FC236}">
                <a16:creationId xmlns:a16="http://schemas.microsoft.com/office/drawing/2014/main" id="{C394F620-E1DE-4AED-8163-3EA244C97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A8E29845-729E-4528-8D2F-309A108AB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5052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6" imgW="914400" imgH="228600" progId="Equation.3">
                  <p:embed/>
                </p:oleObj>
              </mc:Choice>
              <mc:Fallback>
                <p:oleObj name="公式" r:id="rId6" imgW="914400" imgH="228600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A8E29845-729E-4528-8D2F-309A108AB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05200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>
            <a:extLst>
              <a:ext uri="{FF2B5EF4-FFF2-40B4-BE49-F238E27FC236}">
                <a16:creationId xmlns:a16="http://schemas.microsoft.com/office/drawing/2014/main" id="{BC7DD72E-D1AE-494B-80A8-2E341F00C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45216530-D0E9-4BA5-B025-4E5729F35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562350"/>
          <a:ext cx="1600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8" imgW="914400" imgH="228600" progId="Equation.3">
                  <p:embed/>
                </p:oleObj>
              </mc:Choice>
              <mc:Fallback>
                <p:oleObj name="公式" r:id="rId8" imgW="914400" imgH="228600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45216530-D0E9-4BA5-B025-4E5729F35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562350"/>
                        <a:ext cx="1600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>
            <a:extLst>
              <a:ext uri="{FF2B5EF4-FFF2-40B4-BE49-F238E27FC236}">
                <a16:creationId xmlns:a16="http://schemas.microsoft.com/office/drawing/2014/main" id="{94685577-7657-4667-BA5E-25445273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BD75D071-B34E-4DE7-ACC9-FA27DD65A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76946"/>
              </p:ext>
            </p:extLst>
          </p:nvPr>
        </p:nvGraphicFramePr>
        <p:xfrm>
          <a:off x="990600" y="4038600"/>
          <a:ext cx="1219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10" imgW="596900" imgH="228600" progId="Equation.3">
                  <p:embed/>
                </p:oleObj>
              </mc:Choice>
              <mc:Fallback>
                <p:oleObj name="公式" r:id="rId10" imgW="596900" imgH="228600" progId="Equation.3">
                  <p:embed/>
                  <p:pic>
                    <p:nvPicPr>
                      <p:cNvPr id="19466" name="Object 10">
                        <a:extLst>
                          <a:ext uri="{FF2B5EF4-FFF2-40B4-BE49-F238E27FC236}">
                            <a16:creationId xmlns:a16="http://schemas.microsoft.com/office/drawing/2014/main" id="{BD75D071-B34E-4DE7-ACC9-FA27DD65A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12192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3">
            <a:extLst>
              <a:ext uri="{FF2B5EF4-FFF2-40B4-BE49-F238E27FC236}">
                <a16:creationId xmlns:a16="http://schemas.microsoft.com/office/drawing/2014/main" id="{1A2DEDC3-AB3F-45C5-9379-7465BBEF3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8" name="Object 12">
            <a:extLst>
              <a:ext uri="{FF2B5EF4-FFF2-40B4-BE49-F238E27FC236}">
                <a16:creationId xmlns:a16="http://schemas.microsoft.com/office/drawing/2014/main" id="{2ADAF045-A581-43A4-9F47-373146985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28414"/>
              </p:ext>
            </p:extLst>
          </p:nvPr>
        </p:nvGraphicFramePr>
        <p:xfrm>
          <a:off x="4010025" y="4640264"/>
          <a:ext cx="4648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12" imgW="1816100" imgH="228600" progId="Equation.3">
                  <p:embed/>
                </p:oleObj>
              </mc:Choice>
              <mc:Fallback>
                <p:oleObj name="公式" r:id="rId12" imgW="1816100" imgH="228600" progId="Equation.3">
                  <p:embed/>
                  <p:pic>
                    <p:nvPicPr>
                      <p:cNvPr id="19468" name="Object 12">
                        <a:extLst>
                          <a:ext uri="{FF2B5EF4-FFF2-40B4-BE49-F238E27FC236}">
                            <a16:creationId xmlns:a16="http://schemas.microsoft.com/office/drawing/2014/main" id="{2ADAF045-A581-43A4-9F47-373146985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4640264"/>
                        <a:ext cx="464820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Rectangle 15">
            <a:extLst>
              <a:ext uri="{FF2B5EF4-FFF2-40B4-BE49-F238E27FC236}">
                <a16:creationId xmlns:a16="http://schemas.microsoft.com/office/drawing/2014/main" id="{33DA062E-CFA4-4D44-BD8C-8F737FF7E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0" name="Object 14">
            <a:extLst>
              <a:ext uri="{FF2B5EF4-FFF2-40B4-BE49-F238E27FC236}">
                <a16:creationId xmlns:a16="http://schemas.microsoft.com/office/drawing/2014/main" id="{27DCAAE8-C5EC-4ECA-AC8C-2BAC64104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09290"/>
              </p:ext>
            </p:extLst>
          </p:nvPr>
        </p:nvGraphicFramePr>
        <p:xfrm>
          <a:off x="528897" y="5327652"/>
          <a:ext cx="2895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14" imgW="1231366" imgH="228501" progId="Equation.3">
                  <p:embed/>
                </p:oleObj>
              </mc:Choice>
              <mc:Fallback>
                <p:oleObj name="公式" r:id="rId14" imgW="1231366" imgH="228501" progId="Equation.3">
                  <p:embed/>
                  <p:pic>
                    <p:nvPicPr>
                      <p:cNvPr id="19470" name="Object 14">
                        <a:extLst>
                          <a:ext uri="{FF2B5EF4-FFF2-40B4-BE49-F238E27FC236}">
                            <a16:creationId xmlns:a16="http://schemas.microsoft.com/office/drawing/2014/main" id="{27DCAAE8-C5EC-4ECA-AC8C-2BAC64104D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97" y="5327652"/>
                        <a:ext cx="28956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0DCA5A71-795C-405A-A73A-C6A26C3E17D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658091"/>
            <a:ext cx="8540750" cy="5413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反向搜索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k= 0,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转换搜索方向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令                  转步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2;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停止迭代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令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输出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[a, b] 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停止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5E7EDE33-2667-4E99-8B7D-ED2C5718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01C129A9-1D85-4BC6-BD2D-3EA7F4795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838200"/>
          <a:ext cx="2362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3" imgW="1282700" imgH="228600" progId="Equation.3">
                  <p:embed/>
                </p:oleObj>
              </mc:Choice>
              <mc:Fallback>
                <p:oleObj name="公式" r:id="rId3" imgW="1282700" imgH="2286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01C129A9-1D85-4BC6-BD2D-3EA7F4795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838200"/>
                        <a:ext cx="23622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>
            <a:extLst>
              <a:ext uri="{FF2B5EF4-FFF2-40B4-BE49-F238E27FC236}">
                <a16:creationId xmlns:a16="http://schemas.microsoft.com/office/drawing/2014/main" id="{E8AC88DA-A909-4228-8F68-A9FFF19D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E4979F09-B471-45E5-8308-0C206D371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577817"/>
              </p:ext>
            </p:extLst>
          </p:nvPr>
        </p:nvGraphicFramePr>
        <p:xfrm>
          <a:off x="2057400" y="1965556"/>
          <a:ext cx="5029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5" imgW="2146300" imgH="228600" progId="Equation.3">
                  <p:embed/>
                </p:oleObj>
              </mc:Choice>
              <mc:Fallback>
                <p:oleObj name="公式" r:id="rId5" imgW="2146300" imgH="22860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E4979F09-B471-45E5-8308-0C206D371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65556"/>
                        <a:ext cx="50292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525A16-CEB6-45CE-ACA1-E2FC26FCAD2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隶书" panose="02010509060101010101" pitchFamily="49" charset="-122"/>
              </a:rPr>
              <a:t>线性搜索方法分类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7F8461F-BA31-4A48-A7BE-BF27AAC0901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28650" y="1518458"/>
            <a:ext cx="7886700" cy="465850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线性搜索方法根据是否采用导数信息分为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无导数方法和导数方法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由于没有利用导数信息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无导数方法一般没有导数方法有效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典型的无导数方法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0. 618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Fibonacci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-梯度+迭代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1-梯度+迭代</Template>
  <TotalTime>37</TotalTime>
  <Words>2415</Words>
  <Application>Microsoft Office PowerPoint</Application>
  <PresentationFormat>全屏显示(4:3)</PresentationFormat>
  <Paragraphs>225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等线</vt:lpstr>
      <vt:lpstr>等线 Light</vt:lpstr>
      <vt:lpstr>黑体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1-梯度+迭代</vt:lpstr>
      <vt:lpstr>Microsoft 公式 3.0</vt:lpstr>
      <vt:lpstr>MathType 5.0 Equation</vt:lpstr>
      <vt:lpstr>Microsoft Equation 3.0</vt:lpstr>
      <vt:lpstr>MathType 6.0 Equation</vt:lpstr>
      <vt:lpstr>线性搜索</vt:lpstr>
      <vt:lpstr>1. 线性搜索</vt:lpstr>
      <vt:lpstr>PowerPoint 演示文稿</vt:lpstr>
      <vt:lpstr>线性搜索算法分成两个阶段</vt:lpstr>
      <vt:lpstr>     进退法</vt:lpstr>
      <vt:lpstr>PowerPoint 演示文稿</vt:lpstr>
      <vt:lpstr>进退法步骤</vt:lpstr>
      <vt:lpstr>PowerPoint 演示文稿</vt:lpstr>
      <vt:lpstr>线性搜索方法分类</vt:lpstr>
      <vt:lpstr>2. 0.618法和Fibonacci法</vt:lpstr>
      <vt:lpstr>PowerPoint 演示文稿</vt:lpstr>
      <vt:lpstr>PowerPoint 演示文稿</vt:lpstr>
      <vt:lpstr>PowerPoint 演示文稿</vt:lpstr>
      <vt:lpstr>无导数方法——0.618法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Newton切线法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精确线性搜索方法的收敛性</vt:lpstr>
      <vt:lpstr>PowerPoint 演示文稿</vt:lpstr>
      <vt:lpstr>算法的收敛性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一维线性搜索</dc:title>
  <dc:creator>davion knight</dc:creator>
  <cp:lastModifiedBy>davion knight</cp:lastModifiedBy>
  <cp:revision>5</cp:revision>
  <dcterms:created xsi:type="dcterms:W3CDTF">2020-04-28T15:35:10Z</dcterms:created>
  <dcterms:modified xsi:type="dcterms:W3CDTF">2020-04-28T16:13:01Z</dcterms:modified>
</cp:coreProperties>
</file>