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13" r:id="rId3"/>
    <p:sldId id="262" r:id="rId4"/>
    <p:sldId id="261" r:id="rId5"/>
    <p:sldId id="269" r:id="rId6"/>
    <p:sldId id="266" r:id="rId7"/>
    <p:sldId id="268" r:id="rId8"/>
    <p:sldId id="267" r:id="rId9"/>
    <p:sldId id="265" r:id="rId10"/>
    <p:sldId id="272" r:id="rId11"/>
    <p:sldId id="271" r:id="rId12"/>
    <p:sldId id="270" r:id="rId13"/>
    <p:sldId id="273" r:id="rId14"/>
    <p:sldId id="368" r:id="rId15"/>
    <p:sldId id="370" r:id="rId16"/>
    <p:sldId id="259" r:id="rId17"/>
    <p:sldId id="283" r:id="rId18"/>
    <p:sldId id="282" r:id="rId19"/>
    <p:sldId id="284" r:id="rId20"/>
    <p:sldId id="285" r:id="rId21"/>
    <p:sldId id="288" r:id="rId22"/>
    <p:sldId id="289" r:id="rId23"/>
    <p:sldId id="290" r:id="rId24"/>
    <p:sldId id="291" r:id="rId25"/>
    <p:sldId id="278" r:id="rId26"/>
    <p:sldId id="371" r:id="rId27"/>
    <p:sldId id="276" r:id="rId28"/>
    <p:sldId id="277" r:id="rId29"/>
    <p:sldId id="300" r:id="rId30"/>
    <p:sldId id="311" r:id="rId31"/>
    <p:sldId id="312" r:id="rId32"/>
    <p:sldId id="303" r:id="rId33"/>
    <p:sldId id="298" r:id="rId34"/>
    <p:sldId id="297" r:id="rId35"/>
    <p:sldId id="296" r:id="rId36"/>
    <p:sldId id="295" r:id="rId37"/>
    <p:sldId id="30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02" autoAdjust="0"/>
  </p:normalViewPr>
  <p:slideViewPr>
    <p:cSldViewPr snapToGrid="0">
      <p:cViewPr varScale="1">
        <p:scale>
          <a:sx n="70" d="100"/>
          <a:sy n="70" d="100"/>
        </p:scale>
        <p:origin x="181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71.wmf"/><Relationship Id="rId1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w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4" Type="http://schemas.openxmlformats.org/officeDocument/2006/relationships/image" Target="../media/image87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12511-5223-4162-A1D3-012257F20754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E0043-77D9-436A-BFDF-95046C24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3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</a:t>
            </a:r>
            <a:r>
              <a:rPr lang="en-US" altLang="zh-CN" dirty="0"/>
              <a:t>α </a:t>
            </a:r>
            <a:r>
              <a:rPr lang="zh-CN" altLang="en-US" dirty="0"/>
              <a:t>求最大下降量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F16B6-058E-45AB-A7D0-E40D9C434D00}" type="slidenum">
              <a:rPr lang="zh-CN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703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</a:t>
            </a:r>
            <a:r>
              <a:rPr lang="en-US" altLang="zh-CN" dirty="0"/>
              <a:t>f(</a:t>
            </a:r>
            <a:r>
              <a:rPr lang="en-US" altLang="zh-CN" dirty="0" err="1"/>
              <a:t>xk</a:t>
            </a:r>
            <a:r>
              <a:rPr lang="en-US" altLang="zh-CN" dirty="0"/>
              <a:t>)</a:t>
            </a:r>
            <a:r>
              <a:rPr lang="zh-CN" altLang="en-US" dirty="0"/>
              <a:t>单调下降 （</a:t>
            </a:r>
            <a:r>
              <a:rPr lang="en-US" altLang="zh-CN" dirty="0"/>
              <a:t>4.1.9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E0043-77D9-436A-BFDF-95046C2458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8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精确线性搜索 当前下降方向和下次梯度方向正交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F16B6-058E-45AB-A7D0-E40D9C434D00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0463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最速下降法收敛速度依赖于</a:t>
            </a:r>
            <a:r>
              <a:rPr lang="en-US" altLang="zh-CN" dirty="0"/>
              <a:t>G</a:t>
            </a:r>
            <a:r>
              <a:rPr lang="zh-CN" altLang="en-US" dirty="0"/>
              <a:t>得条件数，当条件数接近</a:t>
            </a:r>
            <a:r>
              <a:rPr lang="en-US" altLang="zh-CN" dirty="0"/>
              <a:t>1</a:t>
            </a:r>
            <a:r>
              <a:rPr lang="zh-CN" altLang="en-US" dirty="0"/>
              <a:t>时，收敛速度接近超线性收敛，条件数越大，收敛速度越慢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F16B6-058E-45AB-A7D0-E40D9C434D00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57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比连续更强的光滑性条件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E0043-77D9-436A-BFDF-95046C24588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36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F16B6-058E-45AB-A7D0-E40D9C434D00}" type="slidenum">
              <a:rPr lang="zh-CN" altLang="zh-CN" smtClean="0"/>
              <a:pPr/>
              <a:t>34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341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F114-21A0-46F2-B525-E4F09C41C59F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6CBF-70F3-43BD-9093-75EC688F6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7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F114-21A0-46F2-B525-E4F09C41C59F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6CBF-70F3-43BD-9093-75EC688F6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3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F114-21A0-46F2-B525-E4F09C41C59F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6CBF-70F3-43BD-9093-75EC688F6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2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F114-21A0-46F2-B525-E4F09C41C59F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6CBF-70F3-43BD-9093-75EC688F6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9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F114-21A0-46F2-B525-E4F09C41C59F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6CBF-70F3-43BD-9093-75EC688F6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5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F114-21A0-46F2-B525-E4F09C41C59F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6CBF-70F3-43BD-9093-75EC688F6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2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F114-21A0-46F2-B525-E4F09C41C59F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6CBF-70F3-43BD-9093-75EC688F6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8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F114-21A0-46F2-B525-E4F09C41C59F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6CBF-70F3-43BD-9093-75EC688F6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6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F114-21A0-46F2-B525-E4F09C41C59F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6CBF-70F3-43BD-9093-75EC688F6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0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F114-21A0-46F2-B525-E4F09C41C59F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6CBF-70F3-43BD-9093-75EC688F6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F114-21A0-46F2-B525-E4F09C41C59F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6CBF-70F3-43BD-9093-75EC688F6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1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9F114-21A0-46F2-B525-E4F09C41C59F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C6CBF-70F3-43BD-9093-75EC688F6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2.e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9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98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03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1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5" Type="http://schemas.openxmlformats.org/officeDocument/2006/relationships/image" Target="../media/image104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01.wmf"/><Relationship Id="rId14" Type="http://schemas.openxmlformats.org/officeDocument/2006/relationships/oleObject" Target="../embeddings/oleObject11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1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ABA99-0D38-49BD-B1C5-4E24B6B11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无约束优化方法（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AB4FE1-2AFC-40F0-9907-5B3C22093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1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97025" y="457200"/>
            <a:ext cx="7013575" cy="381000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ea typeface="隶书" panose="02010509060101010101" pitchFamily="49" charset="-122"/>
              </a:rPr>
              <a:t>最速下降法的总体收敛性定理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66800"/>
            <a:ext cx="8540750" cy="5333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定理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4.1.3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设函数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二次连续可微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且                     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其中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是某个正常数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对任何给定的初始点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最速下降算法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4.1.1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或有限终止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或       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或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证明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考虑无限迭代下去的情形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由定理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3.4.2,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(4.1.9)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于是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(4.1.10)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两边取极限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于是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或者           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        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从而定理成立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664056"/>
              </p:ext>
            </p:extLst>
          </p:nvPr>
        </p:nvGraphicFramePr>
        <p:xfrm>
          <a:off x="6417129" y="1013502"/>
          <a:ext cx="1828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4" imgW="917504" imgH="280568" progId="Equation.DSMT4">
                  <p:embed/>
                </p:oleObj>
              </mc:Choice>
              <mc:Fallback>
                <p:oleObj name="Equation" r:id="rId4" imgW="917504" imgH="280568" progId="Equation.DSMT4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129" y="1013502"/>
                        <a:ext cx="1828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211178"/>
              </p:ext>
            </p:extLst>
          </p:nvPr>
        </p:nvGraphicFramePr>
        <p:xfrm>
          <a:off x="4735286" y="1851258"/>
          <a:ext cx="1981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6" imgW="993503" imgH="280447" progId="Equation.DSMT4">
                  <p:embed/>
                </p:oleObj>
              </mc:Choice>
              <mc:Fallback>
                <p:oleObj name="Equation" r:id="rId6" imgW="993503" imgH="280447" progId="Equation.DSMT4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286" y="1851258"/>
                        <a:ext cx="19812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831558"/>
              </p:ext>
            </p:extLst>
          </p:nvPr>
        </p:nvGraphicFramePr>
        <p:xfrm>
          <a:off x="7282543" y="1801017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8" imgW="675174" imgH="280447" progId="Equation.DSMT4">
                  <p:embed/>
                </p:oleObj>
              </mc:Choice>
              <mc:Fallback>
                <p:oleObj name="Equation" r:id="rId8" imgW="675174" imgH="280447" progId="Equation.DSMT4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543" y="1801017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16672"/>
              </p:ext>
            </p:extLst>
          </p:nvPr>
        </p:nvGraphicFramePr>
        <p:xfrm>
          <a:off x="2590800" y="3161391"/>
          <a:ext cx="3962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10" imgW="1752917" imgH="394017" progId="Equation.DSMT4">
                  <p:embed/>
                </p:oleObj>
              </mc:Choice>
              <mc:Fallback>
                <p:oleObj name="Equation" r:id="rId10" imgW="1752917" imgH="394017" progId="Equation.DSMT4">
                  <p:embed/>
                  <p:pic>
                    <p:nvPicPr>
                      <p:cNvPr id="16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61391"/>
                        <a:ext cx="39624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601953"/>
              </p:ext>
            </p:extLst>
          </p:nvPr>
        </p:nvGraphicFramePr>
        <p:xfrm>
          <a:off x="2100263" y="3764873"/>
          <a:ext cx="457200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12" imgW="2260917" imgH="889317" progId="Equation.DSMT4">
                  <p:embed/>
                </p:oleObj>
              </mc:Choice>
              <mc:Fallback>
                <p:oleObj name="Equation" r:id="rId12" imgW="2260917" imgH="889317" progId="Equation.DSMT4">
                  <p:embed/>
                  <p:pic>
                    <p:nvPicPr>
                      <p:cNvPr id="163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3764873"/>
                        <a:ext cx="4572000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731234"/>
              </p:ext>
            </p:extLst>
          </p:nvPr>
        </p:nvGraphicFramePr>
        <p:xfrm>
          <a:off x="4476750" y="5414963"/>
          <a:ext cx="1981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14" imgW="993503" imgH="280447" progId="Equation.DSMT4">
                  <p:embed/>
                </p:oleObj>
              </mc:Choice>
              <mc:Fallback>
                <p:oleObj name="Equation" r:id="rId14" imgW="993503" imgH="280447" progId="Equation.DSMT4">
                  <p:embed/>
                  <p:pic>
                    <p:nvPicPr>
                      <p:cNvPr id="163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5414963"/>
                        <a:ext cx="1981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231307"/>
              </p:ext>
            </p:extLst>
          </p:nvPr>
        </p:nvGraphicFramePr>
        <p:xfrm>
          <a:off x="7162800" y="5395119"/>
          <a:ext cx="14478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16" imgW="675174" imgH="280447" progId="Equation.DSMT4">
                  <p:embed/>
                </p:oleObj>
              </mc:Choice>
              <mc:Fallback>
                <p:oleObj name="Equation" r:id="rId16" imgW="675174" imgH="280447" progId="Equation.DSMT4">
                  <p:embed/>
                  <p:pic>
                    <p:nvPicPr>
                      <p:cNvPr id="163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95119"/>
                        <a:ext cx="14478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隶书" panose="02010509060101010101" pitchFamily="49" charset="-122"/>
              </a:rPr>
              <a:t>最速下降法优缺点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</a:t>
            </a:r>
            <a:r>
              <a:rPr lang="zh-CN" altLang="en-US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优点：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程序设计简单，计算工作量小，存储量小，对初始点无要求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缺点：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最速下降方向仅是局部性质，对整体而言，下降速度慢，</a:t>
            </a:r>
            <a:r>
              <a:rPr lang="zh-CN" altLang="en-US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锯齿现象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11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锯齿现象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48"/>
            <a:ext cx="8540750" cy="495287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数值试验表明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当目标函数的等值线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接近于一个圆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球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时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最速下降法下降较快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而当目标函数的等值线是一个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扁长的椭球时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最速下降法开始几步下降较快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后来就出现锯齿现象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下降十分缓慢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事实上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由于精确线性搜索满足        则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(4.1.11)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这表明最速下降法中相邻两次的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搜索方向是相互直交的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这就产生了锯齿形状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越接近极小点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步长越小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前进越慢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167576"/>
              </p:ext>
            </p:extLst>
          </p:nvPr>
        </p:nvGraphicFramePr>
        <p:xfrm>
          <a:off x="5535386" y="3727646"/>
          <a:ext cx="1524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4" imgW="688207" imgH="242352" progId="Equation.DSMT4">
                  <p:embed/>
                </p:oleObj>
              </mc:Choice>
              <mc:Fallback>
                <p:oleObj name="Equation" r:id="rId4" imgW="688207" imgH="242352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386" y="3727646"/>
                        <a:ext cx="15240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790345"/>
              </p:ext>
            </p:extLst>
          </p:nvPr>
        </p:nvGraphicFramePr>
        <p:xfrm>
          <a:off x="2792186" y="4256284"/>
          <a:ext cx="28956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6" imgW="1261449" imgH="242352" progId="Equation.DSMT4">
                  <p:embed/>
                </p:oleObj>
              </mc:Choice>
              <mc:Fallback>
                <p:oleObj name="Equation" r:id="rId6" imgW="1261449" imgH="242352" progId="Equation.DSMT4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186" y="4256284"/>
                        <a:ext cx="28956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/>
          <p:cNvSpPr>
            <a:spLocks noChangeArrowheads="1"/>
          </p:cNvSpPr>
          <p:nvPr/>
        </p:nvSpPr>
        <p:spPr bwMode="auto">
          <a:xfrm>
            <a:off x="4724400" y="4289425"/>
            <a:ext cx="76200" cy="76200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4419600" y="4213225"/>
            <a:ext cx="762000" cy="2286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962400" y="4060825"/>
            <a:ext cx="1676400" cy="5334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429000" y="3756025"/>
            <a:ext cx="2743200" cy="10668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057400" y="3222625"/>
            <a:ext cx="5486400" cy="22098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371600" y="2994025"/>
            <a:ext cx="6781800" cy="26670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1676400" y="4857750"/>
            <a:ext cx="76200" cy="762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rot="21300000" flipV="1">
            <a:off x="1676400" y="4060825"/>
            <a:ext cx="457200" cy="838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2895600" y="3527425"/>
            <a:ext cx="4038600" cy="16002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133600" y="4137025"/>
            <a:ext cx="838200" cy="457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2057400" y="4060825"/>
            <a:ext cx="76200" cy="762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2971800" y="4559300"/>
            <a:ext cx="76200" cy="762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2971800" y="4137025"/>
            <a:ext cx="533400" cy="457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 flipH="1" flipV="1">
            <a:off x="3429000" y="4130675"/>
            <a:ext cx="76200" cy="762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3733800" y="3908425"/>
            <a:ext cx="2209800" cy="7620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3505200" y="4213225"/>
            <a:ext cx="30480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V="1">
            <a:off x="3810000" y="4289425"/>
            <a:ext cx="152400" cy="152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4191000" y="4137025"/>
            <a:ext cx="1219200" cy="3810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1371600" y="4975225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3" imgW="306713" imgH="345012" progId="Equation.DSMT4">
                  <p:embed/>
                </p:oleObj>
              </mc:Choice>
              <mc:Fallback>
                <p:oleObj name="Equation" r:id="rId3" imgW="306713" imgH="345012" progId="Equation.DSMT4">
                  <p:embed/>
                  <p:pic>
                    <p:nvPicPr>
                      <p:cNvPr id="194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75225"/>
                        <a:ext cx="30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4876800" y="4137025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5" imgW="306713" imgH="345012" progId="Equation.DSMT4">
                  <p:embed/>
                </p:oleObj>
              </mc:Choice>
              <mc:Fallback>
                <p:oleObj name="Equation" r:id="rId5" imgW="306713" imgH="345012" progId="Equation.DSMT4">
                  <p:embed/>
                  <p:pic>
                    <p:nvPicPr>
                      <p:cNvPr id="194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137025"/>
                        <a:ext cx="30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1676400" y="3832225"/>
          <a:ext cx="317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7" imgW="319479" imgH="345012" progId="Equation.DSMT4">
                  <p:embed/>
                </p:oleObj>
              </mc:Choice>
              <mc:Fallback>
                <p:oleObj name="Equation" r:id="rId7" imgW="319479" imgH="345012" progId="Equation.DSMT4">
                  <p:embed/>
                  <p:pic>
                    <p:nvPicPr>
                      <p:cNvPr id="1947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32225"/>
                        <a:ext cx="317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2819400" y="4670425"/>
          <a:ext cx="317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9" imgW="319479" imgH="345012" progId="Equation.DSMT4">
                  <p:embed/>
                </p:oleObj>
              </mc:Choice>
              <mc:Fallback>
                <p:oleObj name="Equation" r:id="rId9" imgW="319479" imgH="345012" progId="Equation.DSMT4">
                  <p:embed/>
                  <p:pic>
                    <p:nvPicPr>
                      <p:cNvPr id="194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70425"/>
                        <a:ext cx="317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4267200" y="4327525"/>
            <a:ext cx="381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81" name="Object 25"/>
          <p:cNvGraphicFramePr>
            <a:graphicFrameLocks noChangeAspect="1"/>
          </p:cNvGraphicFramePr>
          <p:nvPr/>
        </p:nvGraphicFramePr>
        <p:xfrm>
          <a:off x="3962400" y="4279900"/>
          <a:ext cx="2667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11" imgW="268413" imgH="89682" progId="Equation.DSMT4">
                  <p:embed/>
                </p:oleObj>
              </mc:Choice>
              <mc:Fallback>
                <p:oleObj name="Equation" r:id="rId11" imgW="268413" imgH="89682" progId="Equation.DSMT4">
                  <p:embed/>
                  <p:pic>
                    <p:nvPicPr>
                      <p:cNvPr id="1948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279900"/>
                        <a:ext cx="2667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1755775" y="822325"/>
            <a:ext cx="5330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4000">
                <a:solidFill>
                  <a:schemeClr val="tx2"/>
                </a:solidFill>
                <a:ea typeface="隶书" panose="02010509060101010101" pitchFamily="49" charset="-122"/>
              </a:rPr>
              <a:t>最速下降法的锯齿现象</a:t>
            </a:r>
            <a:r>
              <a:rPr lang="zh-CN" sz="2400" b="1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4823-7D25-405B-A3B3-67C6CCBAC6B9}" type="slidenum">
              <a:rPr lang="zh-CN" altLang="zh-CN" smtClean="0"/>
              <a:pPr/>
              <a:t>13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59" grpId="0" animBg="1"/>
      <p:bldP spid="19460" grpId="0" animBg="1"/>
      <p:bldP spid="19461" grpId="0" animBg="1"/>
      <p:bldP spid="19462" grpId="0" animBg="1"/>
      <p:bldP spid="19463" grpId="0" animBg="1"/>
      <p:bldP spid="19464" grpId="0" animBg="1"/>
      <p:bldP spid="19465" grpId="0" animBg="1"/>
      <p:bldP spid="19466" grpId="0" animBg="1"/>
      <p:bldP spid="19467" grpId="0" animBg="1"/>
      <p:bldP spid="19468" grpId="0" animBg="1"/>
      <p:bldP spid="19469" grpId="0" animBg="1"/>
      <p:bldP spid="19470" grpId="0" animBg="1"/>
      <p:bldP spid="19471" grpId="0" animBg="1"/>
      <p:bldP spid="19472" grpId="0" animBg="1"/>
      <p:bldP spid="19473" grpId="0" animBg="1"/>
      <p:bldP spid="19474" grpId="0" animBg="1"/>
      <p:bldP spid="19475" grpId="0" animBg="1"/>
      <p:bldP spid="194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隶书" panose="02010509060101010101" pitchFamily="49" charset="-122"/>
              </a:rPr>
              <a:t>最速下降法的收敛速度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28650" y="1562100"/>
            <a:ext cx="8183336" cy="52033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000000"/>
                </a:solidFill>
                <a:ea typeface="隶书" panose="02010509060101010101" pitchFamily="49" charset="-122"/>
              </a:rPr>
              <a:t>精确线性搜索的最速下降法的收敛速度是线性的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对于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极小化正定二次函数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                      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最速下降法产生的序列满足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(4.1.12)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           (4.1.13)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其中    和    分别是矩阵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的最大和最小特征值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是矩阵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的条件数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46154"/>
              </p:ext>
            </p:extLst>
          </p:nvPr>
        </p:nvGraphicFramePr>
        <p:xfrm>
          <a:off x="4996542" y="1930402"/>
          <a:ext cx="24384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4" imgW="1222700" imgH="395045" progId="Equation.DSMT4">
                  <p:embed/>
                </p:oleObj>
              </mc:Choice>
              <mc:Fallback>
                <p:oleObj name="Equation" r:id="rId4" imgW="1222700" imgH="395045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542" y="1930402"/>
                        <a:ext cx="24384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435447"/>
              </p:ext>
            </p:extLst>
          </p:nvPr>
        </p:nvGraphicFramePr>
        <p:xfrm>
          <a:off x="2204357" y="2848770"/>
          <a:ext cx="4648200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6" imgW="2565717" imgH="1067117" progId="Equation.DSMT4">
                  <p:embed/>
                </p:oleObj>
              </mc:Choice>
              <mc:Fallback>
                <p:oleObj name="Equation" r:id="rId6" imgW="2565717" imgH="1067117" progId="Equation.DSMT4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357" y="2848770"/>
                        <a:ext cx="4648200" cy="193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004607"/>
              </p:ext>
            </p:extLst>
          </p:nvPr>
        </p:nvGraphicFramePr>
        <p:xfrm>
          <a:off x="1660071" y="4980215"/>
          <a:ext cx="3952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8" imgW="166717" imgH="217917" progId="Equation.DSMT4">
                  <p:embed/>
                </p:oleObj>
              </mc:Choice>
              <mc:Fallback>
                <p:oleObj name="Equation" r:id="rId8" imgW="166717" imgH="217917" progId="Equation.DSMT4">
                  <p:embed/>
                  <p:pic>
                    <p:nvPicPr>
                      <p:cNvPr id="20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071" y="4980215"/>
                        <a:ext cx="3952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728826"/>
              </p:ext>
            </p:extLst>
          </p:nvPr>
        </p:nvGraphicFramePr>
        <p:xfrm>
          <a:off x="2340428" y="4980215"/>
          <a:ext cx="441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10" imgW="179517" imgH="217917" progId="Equation.DSMT4">
                  <p:embed/>
                </p:oleObj>
              </mc:Choice>
              <mc:Fallback>
                <p:oleObj name="Equation" r:id="rId10" imgW="179517" imgH="217917" progId="Equation.DSMT4">
                  <p:embed/>
                  <p:pic>
                    <p:nvPicPr>
                      <p:cNvPr id="20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428" y="4980215"/>
                        <a:ext cx="4413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050886"/>
              </p:ext>
            </p:extLst>
          </p:nvPr>
        </p:nvGraphicFramePr>
        <p:xfrm>
          <a:off x="1133815" y="5529489"/>
          <a:ext cx="1447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12" imgW="662441" imgH="216781" progId="Equation.DSMT4">
                  <p:embed/>
                </p:oleObj>
              </mc:Choice>
              <mc:Fallback>
                <p:oleObj name="Equation" r:id="rId12" imgW="662441" imgH="216781" progId="Equation.DSMT4">
                  <p:embed/>
                  <p:pic>
                    <p:nvPicPr>
                      <p:cNvPr id="204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815" y="5529489"/>
                        <a:ext cx="1447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533400"/>
            <a:ext cx="8540750" cy="5565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在非二次情形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如果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附近二次连续可微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    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正定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(4.1.12)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也成立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685800" y="1143000"/>
          <a:ext cx="3276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3" imgW="1549717" imgH="228917" progId="Equation.DSMT4">
                  <p:embed/>
                </p:oleObj>
              </mc:Choice>
              <mc:Fallback>
                <p:oleObj name="Equation" r:id="rId3" imgW="1549717" imgH="228917" progId="Equation.DSMT4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3276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隶书" panose="02010509060101010101" pitchFamily="49" charset="-122"/>
              </a:rPr>
              <a:t>二次型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个变量的二次齐次多项式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称为一个</a:t>
            </a:r>
            <a:r>
              <a:rPr lang="en-US" altLang="zh-CN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元二次型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，简称</a:t>
            </a:r>
            <a:r>
              <a:rPr lang="zh-CN" altLang="en-US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二次型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三元二次型</a:t>
            </a:r>
            <a:endParaRPr lang="zh-CN" altLang="en-US" sz="28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143000" y="2362200"/>
          <a:ext cx="67056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3073717" imgH="482917" progId="Equation.DSMT4">
                  <p:embed/>
                </p:oleObj>
              </mc:Choice>
              <mc:Fallback>
                <p:oleObj name="Equation" r:id="rId3" imgW="3073717" imgH="482917" progId="Equation.DSMT4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67056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219200" y="4267200"/>
          <a:ext cx="5791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5" imgW="2324417" imgH="241617" progId="Equation.DSMT4">
                  <p:embed/>
                </p:oleObj>
              </mc:Choice>
              <mc:Fallback>
                <p:oleObj name="Equation" r:id="rId5" imgW="2324417" imgH="241617" progId="Equation.DSMT4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57912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隶书" panose="02010509060101010101" pitchFamily="49" charset="-122"/>
              </a:rPr>
              <a:t>二次型的矩阵表示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令             因为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二次型可以写成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14400" y="1905000"/>
          <a:ext cx="2362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930242" imgH="242352" progId="Equation.DSMT4">
                  <p:embed/>
                </p:oleObj>
              </mc:Choice>
              <mc:Fallback>
                <p:oleObj name="Equation" r:id="rId3" imgW="930242" imgH="242352" progId="Equation.DSMT4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2362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962400" y="1905000"/>
          <a:ext cx="18288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5" imgW="726107" imgH="242247" progId="Equation.DSMT4">
                  <p:embed/>
                </p:oleObj>
              </mc:Choice>
              <mc:Fallback>
                <p:oleObj name="Equation" r:id="rId5" imgW="726107" imgH="242247" progId="Equation.DSMT4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0"/>
                        <a:ext cx="18288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990600" y="2895600"/>
          <a:ext cx="7162800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7" imgW="2921317" imgH="1219517" progId="Equation.DSMT4">
                  <p:embed/>
                </p:oleObj>
              </mc:Choice>
              <mc:Fallback>
                <p:oleObj name="Equation" r:id="rId7" imgW="2921317" imgH="1219517" progId="Equation.DSMT4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7162800" cy="298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533400"/>
            <a:ext cx="8540750" cy="5565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系数排列成一个矩阵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二次型矩阵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因为         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是一个对称矩阵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二次型矩阵都是对称矩阵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825600"/>
              </p:ext>
            </p:extLst>
          </p:nvPr>
        </p:nvGraphicFramePr>
        <p:xfrm>
          <a:off x="1034143" y="4013993"/>
          <a:ext cx="14478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3" imgW="522377" imgH="242247" progId="Equation.DSMT4">
                  <p:embed/>
                </p:oleObj>
              </mc:Choice>
              <mc:Fallback>
                <p:oleObj name="Equation" r:id="rId3" imgW="522377" imgH="242247" progId="Equation.DSMT4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143" y="4013993"/>
                        <a:ext cx="144780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905000" y="1204913"/>
          <a:ext cx="4419600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5" imgW="1600517" imgH="940117" progId="Equation.DSMT4">
                  <p:embed/>
                </p:oleObj>
              </mc:Choice>
              <mc:Fallback>
                <p:oleObj name="Equation" r:id="rId5" imgW="1600517" imgH="940117" progId="Equation.DSMT4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04913"/>
                        <a:ext cx="4419600" cy="260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18</a:t>
            </a:fld>
            <a:endParaRPr lang="zh-CN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85800"/>
            <a:ext cx="8540750" cy="5413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隶书" panose="02010509060101010101" pitchFamily="49" charset="-122"/>
              </a:rPr>
              <a:t>令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隶书" panose="02010509060101010101" pitchFamily="49" charset="-122"/>
              </a:rPr>
              <a:t>二次型就可以用</a:t>
            </a:r>
            <a:r>
              <a:rPr lang="zh-CN" altLang="en-US" sz="2800">
                <a:solidFill>
                  <a:srgbClr val="FF0000"/>
                </a:solidFill>
                <a:ea typeface="隶书" panose="02010509060101010101" pitchFamily="49" charset="-122"/>
              </a:rPr>
              <a:t>矩阵的乘积表示出来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62000" y="687388"/>
          <a:ext cx="30480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3" imgW="1197755" imgH="242352" progId="Equation.DSMT4">
                  <p:embed/>
                </p:oleObj>
              </mc:Choice>
              <mc:Fallback>
                <p:oleObj name="Equation" r:id="rId3" imgW="1197755" imgH="242352" progId="Equation.DSMT4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7388"/>
                        <a:ext cx="30480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981200" y="1739900"/>
          <a:ext cx="43434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5" imgW="1930717" imgH="1905317" progId="Equation.DSMT4">
                  <p:embed/>
                </p:oleObj>
              </mc:Choice>
              <mc:Fallback>
                <p:oleObj name="Equation" r:id="rId5" imgW="1930717" imgH="1905317" progId="Equation.DSMT4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39900"/>
                        <a:ext cx="4343400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4.1 </a:t>
            </a:r>
            <a:r>
              <a:rPr lang="zh-CN" altLang="en-US" sz="40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最速下降法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4000" dirty="0"/>
              <a:t>   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最速下降法是以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负梯度方向作为下降方向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的极小化算法, 又称梯度法, 是1874 年法国科学家Cauchy</a:t>
            </a:r>
            <a:r>
              <a:rPr lang="zh-CN" altLang="en-US" sz="36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(柯西)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提出的.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最速下降法是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无约束最优化中最简单的方法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85800"/>
            <a:ext cx="8540750" cy="5413375"/>
          </a:xfrm>
        </p:spPr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隶书" panose="02010509060101010101" pitchFamily="49" charset="-122"/>
              </a:rPr>
              <a:t>即为</a:t>
            </a:r>
            <a:r>
              <a:rPr lang="zh-CN" altLang="en-US"/>
              <a:t>        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914400" y="831850"/>
          <a:ext cx="6553200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3" imgW="2578417" imgH="1143317" progId="Equation.DSMT4">
                  <p:embed/>
                </p:oleObj>
              </mc:Choice>
              <mc:Fallback>
                <p:oleObj name="Equation" r:id="rId3" imgW="2578417" imgH="1143317" progId="Equation.DSMT4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1850"/>
                        <a:ext cx="6553200" cy="290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219200" y="4800600"/>
          <a:ext cx="3352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5" imgW="1486217" imgH="241617" progId="Equation.DSMT4">
                  <p:embed/>
                </p:oleObj>
              </mc:Choice>
              <mc:Fallback>
                <p:oleObj name="Equation" r:id="rId5" imgW="1486217" imgH="241617" progId="Equation.DSMT4">
                  <p:embed/>
                  <p:pic>
                    <p:nvPicPr>
                      <p:cNvPr id="266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00600"/>
                        <a:ext cx="3352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20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457200"/>
            <a:ext cx="8540750" cy="56419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二次型             如果对于任意一组不全为零的实数         都有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就称为</a:t>
            </a:r>
            <a:r>
              <a:rPr lang="zh-CN" altLang="en-US" sz="28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正定的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是一个实对称矩阵，如果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实二次型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是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正定的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，则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称为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正定矩阵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083784"/>
              </p:ext>
            </p:extLst>
          </p:nvPr>
        </p:nvGraphicFramePr>
        <p:xfrm>
          <a:off x="1725386" y="457200"/>
          <a:ext cx="22098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3" imgW="993936" imgH="229614" progId="Equation.DSMT4">
                  <p:embed/>
                </p:oleObj>
              </mc:Choice>
              <mc:Fallback>
                <p:oleObj name="Equation" r:id="rId3" imgW="993936" imgH="229614" progId="Equation.DSMT4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386" y="457200"/>
                        <a:ext cx="22098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806978"/>
              </p:ext>
            </p:extLst>
          </p:nvPr>
        </p:nvGraphicFramePr>
        <p:xfrm>
          <a:off x="1273629" y="830150"/>
          <a:ext cx="1676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5" imgW="739162" imgH="229614" progId="Equation.DSMT4">
                  <p:embed/>
                </p:oleObj>
              </mc:Choice>
              <mc:Fallback>
                <p:oleObj name="Equation" r:id="rId5" imgW="739162" imgH="229614" progId="Equation.DSMT4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629" y="830150"/>
                        <a:ext cx="1676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521615"/>
              </p:ext>
            </p:extLst>
          </p:nvPr>
        </p:nvGraphicFramePr>
        <p:xfrm>
          <a:off x="3581400" y="861105"/>
          <a:ext cx="243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7" imgW="1210494" imgH="229614" progId="Equation.DSMT4">
                  <p:embed/>
                </p:oleObj>
              </mc:Choice>
              <mc:Fallback>
                <p:oleObj name="Equation" r:id="rId7" imgW="1210494" imgH="229614" progId="Equation.DSMT4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61105"/>
                        <a:ext cx="2438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757831"/>
              </p:ext>
            </p:extLst>
          </p:nvPr>
        </p:nvGraphicFramePr>
        <p:xfrm>
          <a:off x="3292928" y="2811462"/>
          <a:ext cx="99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9" imgW="383479" imgH="204670" progId="Equation.DSMT4">
                  <p:embed/>
                </p:oleObj>
              </mc:Choice>
              <mc:Fallback>
                <p:oleObj name="Equation" r:id="rId9" imgW="383479" imgH="204670" progId="Equation.DSMT4">
                  <p:embed/>
                  <p:pic>
                    <p:nvPicPr>
                      <p:cNvPr id="2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928" y="2811462"/>
                        <a:ext cx="990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21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                         是一个实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二次型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，如果对于任意一组不全为零的实数                    ，都有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就称                       是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负定的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如果对于任意一组实数                      ，都有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，就称                      是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半正定的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990600" y="609600"/>
          <a:ext cx="2362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3" imgW="993936" imgH="229614" progId="Equation.DSMT4">
                  <p:embed/>
                </p:oleObj>
              </mc:Choice>
              <mc:Fallback>
                <p:oleObj name="Equation" r:id="rId3" imgW="993936" imgH="229614" progId="Equation.DSMT4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09600"/>
                        <a:ext cx="2362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581400" y="990600"/>
          <a:ext cx="18288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5" imgW="739162" imgH="229614" progId="Equation.DSMT4">
                  <p:embed/>
                </p:oleObj>
              </mc:Choice>
              <mc:Fallback>
                <p:oleObj name="Equation" r:id="rId5" imgW="739162" imgH="229614" progId="Equation.DSMT4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90600"/>
                        <a:ext cx="18288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6324600" y="1066800"/>
          <a:ext cx="26670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7" imgW="1210494" imgH="229614" progId="Equation.DSMT4">
                  <p:embed/>
                </p:oleObj>
              </mc:Choice>
              <mc:Fallback>
                <p:oleObj name="Equation" r:id="rId7" imgW="1210494" imgH="229614" progId="Equation.DSMT4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066800"/>
                        <a:ext cx="26670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162294"/>
              </p:ext>
            </p:extLst>
          </p:nvPr>
        </p:nvGraphicFramePr>
        <p:xfrm>
          <a:off x="1409700" y="1495426"/>
          <a:ext cx="20574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9" imgW="993936" imgH="229614" progId="Equation.DSMT4">
                  <p:embed/>
                </p:oleObj>
              </mc:Choice>
              <mc:Fallback>
                <p:oleObj name="Equation" r:id="rId9" imgW="993936" imgH="229614" progId="Equation.DSMT4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495426"/>
                        <a:ext cx="20574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4191000" y="2514600"/>
          <a:ext cx="1905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11" imgW="739162" imgH="229614" progId="Equation.DSMT4">
                  <p:embed/>
                </p:oleObj>
              </mc:Choice>
              <mc:Fallback>
                <p:oleObj name="Equation" r:id="rId11" imgW="739162" imgH="229614" progId="Equation.DSMT4">
                  <p:embed/>
                  <p:pic>
                    <p:nvPicPr>
                      <p:cNvPr id="2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14600"/>
                        <a:ext cx="1905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838200" y="3124200"/>
          <a:ext cx="23622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13" imgW="1210494" imgH="229614" progId="Equation.DSMT4">
                  <p:embed/>
                </p:oleObj>
              </mc:Choice>
              <mc:Fallback>
                <p:oleObj name="Equation" r:id="rId13" imgW="1210494" imgH="229614" progId="Equation.DSMT4">
                  <p:embed/>
                  <p:pic>
                    <p:nvPicPr>
                      <p:cNvPr id="28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4200"/>
                        <a:ext cx="23622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4267200" y="3124200"/>
          <a:ext cx="20574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15" imgW="993936" imgH="229614" progId="Equation.DSMT4">
                  <p:embed/>
                </p:oleObj>
              </mc:Choice>
              <mc:Fallback>
                <p:oleObj name="Equation" r:id="rId15" imgW="993936" imgH="229614" progId="Equation.DSMT4">
                  <p:embed/>
                  <p:pic>
                    <p:nvPicPr>
                      <p:cNvPr id="28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24200"/>
                        <a:ext cx="20574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22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如果对于任意一组实数                     ，都有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，就称                        是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半负定的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如果                          即不是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半正定的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，也不是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半负定的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，就称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它是不定的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267200" y="609600"/>
          <a:ext cx="175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3" imgW="739162" imgH="229614" progId="Equation.DSMT4">
                  <p:embed/>
                </p:oleObj>
              </mc:Choice>
              <mc:Fallback>
                <p:oleObj name="Equation" r:id="rId3" imgW="739162" imgH="229614" progId="Equation.DSMT4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09600"/>
                        <a:ext cx="175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609600" y="1143000"/>
          <a:ext cx="2819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5" imgW="1210494" imgH="229614" progId="Equation.DSMT4">
                  <p:embed/>
                </p:oleObj>
              </mc:Choice>
              <mc:Fallback>
                <p:oleObj name="Equation" r:id="rId5" imgW="1210494" imgH="229614" progId="Equation.DSMT4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2819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4495800" y="1143000"/>
          <a:ext cx="2133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7" imgW="993936" imgH="229614" progId="Equation.DSMT4">
                  <p:embed/>
                </p:oleObj>
              </mc:Choice>
              <mc:Fallback>
                <p:oleObj name="Equation" r:id="rId7" imgW="993936" imgH="229614" progId="Equation.DSMT4">
                  <p:embed/>
                  <p:pic>
                    <p:nvPicPr>
                      <p:cNvPr id="2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43000"/>
                        <a:ext cx="21336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1295400" y="2133600"/>
          <a:ext cx="2362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9" imgW="993936" imgH="229614" progId="Equation.DSMT4">
                  <p:embed/>
                </p:oleObj>
              </mc:Choice>
              <mc:Fallback>
                <p:oleObj name="Equation" r:id="rId9" imgW="993936" imgH="229614" progId="Equation.DSMT4">
                  <p:embed/>
                  <p:pic>
                    <p:nvPicPr>
                      <p:cNvPr id="297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3600"/>
                        <a:ext cx="2362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23</a:t>
            </a:fld>
            <a:endParaRPr lang="zh-CN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是实对称矩阵，如果二次型         是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负定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，就称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是负定的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如果         是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半正定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的或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半负定的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，就称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半正定的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或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半负定的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257800" y="630238"/>
          <a:ext cx="838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3" imgW="383479" imgH="204670" progId="Equation.DSMT4">
                  <p:embed/>
                </p:oleObj>
              </mc:Choice>
              <mc:Fallback>
                <p:oleObj name="Equation" r:id="rId3" imgW="383479" imgH="204670" progId="Equation.DSMT4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30238"/>
                        <a:ext cx="838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066800" y="2149475"/>
          <a:ext cx="838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5" imgW="383479" imgH="204670" progId="Equation.DSMT4">
                  <p:embed/>
                </p:oleObj>
              </mc:Choice>
              <mc:Fallback>
                <p:oleObj name="Equation" r:id="rId5" imgW="383479" imgH="204670" progId="Equation.DSMT4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49475"/>
                        <a:ext cx="838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24</a:t>
            </a:fld>
            <a:endParaRPr lang="zh-CN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95600" y="533400"/>
            <a:ext cx="3965575" cy="609600"/>
          </a:xfrm>
        </p:spPr>
        <p:txBody>
          <a:bodyPr>
            <a:normAutofit fontScale="90000"/>
          </a:bodyPr>
          <a:lstStyle/>
          <a:p>
            <a:r>
              <a:rPr lang="zh-CN" altLang="en-US" sz="4000">
                <a:ea typeface="隶书" panose="02010509060101010101" pitchFamily="49" charset="-122"/>
              </a:rPr>
              <a:t>二次函数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95400"/>
            <a:ext cx="8540750" cy="48037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隶书" panose="02010509060101010101" pitchFamily="49" charset="-122"/>
              </a:rPr>
              <a:t>二次函数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隶书" panose="02010509060101010101" pitchFamily="49" charset="-122"/>
              </a:rPr>
              <a:t>其中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在代数学中将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特殊的二次函数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称为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二次型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438400" y="1524000"/>
          <a:ext cx="365760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3" imgW="1726768" imgH="863542" progId="Equation.DSMT4">
                  <p:embed/>
                </p:oleObj>
              </mc:Choice>
              <mc:Fallback>
                <p:oleObj name="Equation" r:id="rId3" imgW="1726768" imgH="863542" progId="Equation.DSMT4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365760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209800" y="3429000"/>
          <a:ext cx="41148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5" imgW="1676717" imgH="940117" progId="Equation.DSMT4">
                  <p:embed/>
                </p:oleObj>
              </mc:Choice>
              <mc:Fallback>
                <p:oleObj name="Equation" r:id="rId5" imgW="1676717" imgH="940117" progId="Equation.DSMT4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0"/>
                        <a:ext cx="4114800" cy="231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341452"/>
              </p:ext>
            </p:extLst>
          </p:nvPr>
        </p:nvGraphicFramePr>
        <p:xfrm>
          <a:off x="5029200" y="5415756"/>
          <a:ext cx="1905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7" imgW="955304" imgH="395045" progId="Equation.DSMT4">
                  <p:embed/>
                </p:oleObj>
              </mc:Choice>
              <mc:Fallback>
                <p:oleObj name="Equation" r:id="rId7" imgW="955304" imgH="395045" progId="Equation.DSMT4">
                  <p:embed/>
                  <p:pic>
                    <p:nvPicPr>
                      <p:cNvPr id="31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15756"/>
                        <a:ext cx="19050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25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latin typeface="Times New Roman" panose="02020603050405020304" pitchFamily="18" charset="0"/>
                <a:ea typeface="隶书" panose="02010509060101010101" pitchFamily="49" charset="-122"/>
              </a:rPr>
              <a:t>Hesse</a:t>
            </a:r>
            <a:r>
              <a:rPr lang="zh-CN" altLang="en-US" sz="4000">
                <a:latin typeface="Times New Roman" panose="02020603050405020304" pitchFamily="18" charset="0"/>
                <a:ea typeface="隶书" panose="02010509060101010101" pitchFamily="49" charset="-122"/>
              </a:rPr>
              <a:t>矩阵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19743" y="1825625"/>
            <a:ext cx="873578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ea typeface="隶书" panose="02010509060101010101" pitchFamily="49" charset="-122"/>
              </a:rPr>
              <a:t>   设                        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所有的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二阶导数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都存在，那么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Hesse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矩阵即 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05974"/>
              </p:ext>
            </p:extLst>
          </p:nvPr>
        </p:nvGraphicFramePr>
        <p:xfrm>
          <a:off x="797381" y="1800906"/>
          <a:ext cx="23622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3" imgW="993936" imgH="229614" progId="Equation.DSMT4">
                  <p:embed/>
                </p:oleObj>
              </mc:Choice>
              <mc:Fallback>
                <p:oleObj name="Equation" r:id="rId3" imgW="993936" imgH="229614" progId="Equation.DSMT4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381" y="1800906"/>
                        <a:ext cx="23622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608655"/>
              </p:ext>
            </p:extLst>
          </p:nvPr>
        </p:nvGraphicFramePr>
        <p:xfrm>
          <a:off x="1524000" y="2978150"/>
          <a:ext cx="48768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5" imgW="2553017" imgH="1498917" progId="Equation.DSMT4">
                  <p:embed/>
                </p:oleObj>
              </mc:Choice>
              <mc:Fallback>
                <p:oleObj name="Equation" r:id="rId5" imgW="2553017" imgH="1498917" progId="Equation.DSMT4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8150"/>
                        <a:ext cx="48768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26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ea typeface="隶书" panose="02010509060101010101" pitchFamily="49" charset="-122"/>
              </a:rPr>
              <a:t>2 </a:t>
            </a:r>
            <a:r>
              <a:rPr lang="zh-CN" altLang="en-US" sz="4000" dirty="0">
                <a:latin typeface="Times New Roman" panose="02020603050405020304" pitchFamily="18" charset="0"/>
                <a:ea typeface="隶书" panose="02010509060101010101" pitchFamily="49" charset="-122"/>
              </a:rPr>
              <a:t>牛顿法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28650" y="1825625"/>
            <a:ext cx="7886700" cy="47942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牛顿法的基本思想是利用目标函数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迭代点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处的二次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Taylor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展开作为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模型函数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并用这个二次模型函数的极小点序列去逼近目标函数的极小点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二次连续可微，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Hesse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矩阵             正定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我们在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附近用二次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Taylor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展开近似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因为          正定，所以          是正定二次函数。令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                  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010068"/>
              </p:ext>
            </p:extLst>
          </p:nvPr>
        </p:nvGraphicFramePr>
        <p:xfrm>
          <a:off x="5800725" y="3476625"/>
          <a:ext cx="1219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586042" imgH="242247" progId="Equation.DSMT4">
                  <p:embed/>
                </p:oleObj>
              </mc:Choice>
              <mc:Fallback>
                <p:oleObj name="Equation" r:id="rId3" imgW="586042" imgH="242247" progId="Equation.DSMT4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3476625"/>
                        <a:ext cx="12192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27</a:t>
            </a:fld>
            <a:endParaRPr lang="zh-CN" altLang="zh-CN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D5A768A-488D-43A6-AB8F-AC56D5DD3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039167"/>
              </p:ext>
            </p:extLst>
          </p:nvPr>
        </p:nvGraphicFramePr>
        <p:xfrm>
          <a:off x="465137" y="4317207"/>
          <a:ext cx="83851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8385608" imgH="830441" progId="Equation.DSMT4">
                  <p:embed/>
                </p:oleObj>
              </mc:Choice>
              <mc:Fallback>
                <p:oleObj name="Equation" r:id="rId5" imgW="8385608" imgH="8304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137" y="4317207"/>
                        <a:ext cx="8385175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ACD3663-1165-43B9-99A0-6EC4C5AD0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55911"/>
              </p:ext>
            </p:extLst>
          </p:nvPr>
        </p:nvGraphicFramePr>
        <p:xfrm>
          <a:off x="1441450" y="5044281"/>
          <a:ext cx="8604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7" imgW="860904" imgH="476319" progId="Equation.DSMT4">
                  <p:embed/>
                </p:oleObj>
              </mc:Choice>
              <mc:Fallback>
                <p:oleObj name="Equation" r:id="rId7" imgW="860904" imgH="47631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1450" y="5044281"/>
                        <a:ext cx="86042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8092E96-B0FB-421E-AF82-88B4D1053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905108"/>
              </p:ext>
            </p:extLst>
          </p:nvPr>
        </p:nvGraphicFramePr>
        <p:xfrm>
          <a:off x="4177506" y="5010944"/>
          <a:ext cx="788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9" imgW="788748" imgH="457366" progId="Equation.DSMT4">
                  <p:embed/>
                </p:oleObj>
              </mc:Choice>
              <mc:Fallback>
                <p:oleObj name="Equation" r:id="rId9" imgW="788748" imgH="4573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77506" y="5010944"/>
                        <a:ext cx="78898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B28DA4D-DF2A-4D34-996C-99BDD9A1C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300039"/>
              </p:ext>
            </p:extLst>
          </p:nvPr>
        </p:nvGraphicFramePr>
        <p:xfrm>
          <a:off x="1623218" y="5655467"/>
          <a:ext cx="5108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1" imgW="5109194" imgH="571583" progId="Equation.DSMT4">
                  <p:embed/>
                </p:oleObj>
              </mc:Choice>
              <mc:Fallback>
                <p:oleObj name="Equation" r:id="rId11" imgW="5109194" imgH="5715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23218" y="5655467"/>
                        <a:ext cx="510857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F396E-B7DD-4C1E-9241-304A962B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4813"/>
            <a:ext cx="7886700" cy="5772150"/>
          </a:xfrm>
        </p:spPr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得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由此解出      的极小点，记为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即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这就是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牛顿法迭代公式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相应的算法称为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牛顿法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。 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对于正定二次函数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牛顿法一步即可达到最优解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94B30CB-09E2-49FD-8B52-1DE2175A5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094955"/>
              </p:ext>
            </p:extLst>
          </p:nvPr>
        </p:nvGraphicFramePr>
        <p:xfrm>
          <a:off x="1404937" y="404812"/>
          <a:ext cx="3524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3524234" imgH="552630" progId="Equation.DSMT4">
                  <p:embed/>
                </p:oleObj>
              </mc:Choice>
              <mc:Fallback>
                <p:oleObj name="Equation" r:id="rId3" imgW="3524234" imgH="55263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4937" y="404812"/>
                        <a:ext cx="352425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A4B0D74-7700-4C40-AA9F-90C8AD67E2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36481"/>
              </p:ext>
            </p:extLst>
          </p:nvPr>
        </p:nvGraphicFramePr>
        <p:xfrm>
          <a:off x="2524125" y="957262"/>
          <a:ext cx="7508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750430" imgH="434423" progId="Equation.DSMT4">
                  <p:embed/>
                </p:oleObj>
              </mc:Choice>
              <mc:Fallback>
                <p:oleObj name="Equation" r:id="rId5" imgW="750430" imgH="43442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125" y="957262"/>
                        <a:ext cx="750887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F33B18A-D05D-4B19-AC24-843F9761F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045192"/>
              </p:ext>
            </p:extLst>
          </p:nvPr>
        </p:nvGraphicFramePr>
        <p:xfrm>
          <a:off x="5971381" y="842961"/>
          <a:ext cx="7508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7" imgW="750430" imgH="662857" progId="Equation.DSMT4">
                  <p:embed/>
                </p:oleObj>
              </mc:Choice>
              <mc:Fallback>
                <p:oleObj name="Equation" r:id="rId7" imgW="750430" imgH="6628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1381" y="842961"/>
                        <a:ext cx="750887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B6666A1-E372-4860-900F-5C2D464B7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490227"/>
              </p:ext>
            </p:extLst>
          </p:nvPr>
        </p:nvGraphicFramePr>
        <p:xfrm>
          <a:off x="1404937" y="1417635"/>
          <a:ext cx="35972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9" imgW="3596889" imgH="571583" progId="Equation.DSMT4">
                  <p:embed/>
                </p:oleObj>
              </mc:Choice>
              <mc:Fallback>
                <p:oleObj name="Equation" r:id="rId9" imgW="3596889" imgH="5715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4937" y="1417635"/>
                        <a:ext cx="359727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74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/>
          </p:nvPr>
        </p:nvGraphicFramePr>
        <p:xfrm>
          <a:off x="744485" y="1143000"/>
          <a:ext cx="58086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2549697" imgH="266670" progId="Equation.DSMT4">
                  <p:embed/>
                </p:oleObj>
              </mc:Choice>
              <mc:Fallback>
                <p:oleObj name="Equation" r:id="rId3" imgW="2549697" imgH="266670" progId="Equation.DSMT4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485" y="1143000"/>
                        <a:ext cx="580866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>
            <p:extLst/>
          </p:nvPr>
        </p:nvGraphicFramePr>
        <p:xfrm>
          <a:off x="752371" y="3560744"/>
          <a:ext cx="77819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3644640" imgH="253800" progId="Equation.DSMT4">
                  <p:embed/>
                </p:oleObj>
              </mc:Choice>
              <mc:Fallback>
                <p:oleObj name="Equation" r:id="rId5" imgW="3644640" imgH="253800" progId="Equation.DSMT4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71" y="3560744"/>
                        <a:ext cx="77819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>
            <p:extLst/>
          </p:nvPr>
        </p:nvGraphicFramePr>
        <p:xfrm>
          <a:off x="730144" y="1968500"/>
          <a:ext cx="5729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2819160" imgH="253800" progId="Equation.DSMT4">
                  <p:embed/>
                </p:oleObj>
              </mc:Choice>
              <mc:Fallback>
                <p:oleObj name="Equation" r:id="rId7" imgW="2819160" imgH="253800" progId="Equation.DSMT4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144" y="1968500"/>
                        <a:ext cx="57292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557338" y="2832100"/>
          <a:ext cx="50307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9" imgW="4242117" imgH="508317" progId="Equation.DSMT4">
                  <p:embed/>
                </p:oleObj>
              </mc:Choice>
              <mc:Fallback>
                <p:oleObj name="Equation" r:id="rId9" imgW="4242117" imgH="508317" progId="Equation.DSMT4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832100"/>
                        <a:ext cx="50307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09600" y="3810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算法步骤</a:t>
            </a: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755650" y="4386263"/>
          <a:ext cx="5689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1" imgW="2841418" imgH="266670" progId="Equation.DSMT4">
                  <p:embed/>
                </p:oleObj>
              </mc:Choice>
              <mc:Fallback>
                <p:oleObj name="Equation" r:id="rId11" imgW="2841418" imgH="266670" progId="Equation.DSMT4">
                  <p:embed/>
                  <p:pic>
                    <p:nvPicPr>
                      <p:cNvPr id="35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386263"/>
                        <a:ext cx="5689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763713" y="5334000"/>
          <a:ext cx="4114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3" imgW="1877473" imgH="215936" progId="Equation.DSMT4">
                  <p:embed/>
                </p:oleObj>
              </mc:Choice>
              <mc:Fallback>
                <p:oleObj name="Equation" r:id="rId13" imgW="1877473" imgH="215936" progId="Equation.DSMT4">
                  <p:embed/>
                  <p:pic>
                    <p:nvPicPr>
                      <p:cNvPr id="35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334000"/>
                        <a:ext cx="41148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4823-7D25-405B-A3B3-67C6CCBAC6B9}" type="slidenum">
              <a:rPr lang="zh-CN" altLang="zh-CN" smtClean="0"/>
              <a:pPr/>
              <a:t>29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533400"/>
            <a:ext cx="8540750" cy="5565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设目标函数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i="1" baseline="30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附近连续可微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且                       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i="1" baseline="30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Taylor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展开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    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(4.1.1)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记                   ，</a:t>
            </a:r>
            <a:r>
              <a:rPr lang="zh-CN" altLang="en-US" sz="2800">
                <a:solidFill>
                  <a:srgbClr val="000000"/>
                </a:solidFill>
                <a:ea typeface="隶书" panose="02010509060101010101" pitchFamily="49" charset="-122"/>
              </a:rPr>
              <a:t>则上式可写为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隶书" panose="02010509060101010101" pitchFamily="49" charset="-122"/>
              </a:rPr>
              <a:t>                                                             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(4.1.2)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显然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    满足             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则是下降方向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它使得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172200" y="384175"/>
          <a:ext cx="2209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1018527" imgH="318508" progId="Equation.DSMT4">
                  <p:embed/>
                </p:oleObj>
              </mc:Choice>
              <mc:Fallback>
                <p:oleObj name="Equation" r:id="rId3" imgW="1018527" imgH="318508" progId="Equation.DSMT4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4175"/>
                        <a:ext cx="22098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055858"/>
              </p:ext>
            </p:extLst>
          </p:nvPr>
        </p:nvGraphicFramePr>
        <p:xfrm>
          <a:off x="1366157" y="1390649"/>
          <a:ext cx="54864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5" imgW="2451417" imgH="254317" progId="Equation.DSMT4">
                  <p:embed/>
                </p:oleObj>
              </mc:Choice>
              <mc:Fallback>
                <p:oleObj name="Equation" r:id="rId5" imgW="2451417" imgH="254317" progId="Equation.DSMT4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157" y="1390649"/>
                        <a:ext cx="54864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639783"/>
              </p:ext>
            </p:extLst>
          </p:nvPr>
        </p:nvGraphicFramePr>
        <p:xfrm>
          <a:off x="1104900" y="1908510"/>
          <a:ext cx="1752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7" imgW="802855" imgH="229614" progId="Equation.DSMT4">
                  <p:embed/>
                </p:oleObj>
              </mc:Choice>
              <mc:Fallback>
                <p:oleObj name="Equation" r:id="rId7" imgW="802855" imgH="229614" progId="Equation.DSMT4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908510"/>
                        <a:ext cx="1752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158599"/>
              </p:ext>
            </p:extLst>
          </p:nvPr>
        </p:nvGraphicFramePr>
        <p:xfrm>
          <a:off x="1246415" y="2433639"/>
          <a:ext cx="4495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9" imgW="2197417" imgH="254317" progId="Equation.DSMT4">
                  <p:embed/>
                </p:oleObj>
              </mc:Choice>
              <mc:Fallback>
                <p:oleObj name="Equation" r:id="rId9" imgW="2197417" imgH="254317" progId="Equation.DSMT4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415" y="2433639"/>
                        <a:ext cx="44958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69120"/>
              </p:ext>
            </p:extLst>
          </p:nvPr>
        </p:nvGraphicFramePr>
        <p:xfrm>
          <a:off x="1872343" y="3499077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11" imgW="192569" imgH="231020" progId="Equation.DSMT4">
                  <p:embed/>
                </p:oleObj>
              </mc:Choice>
              <mc:Fallback>
                <p:oleObj name="Equation" r:id="rId11" imgW="192569" imgH="231020" progId="Equation.DSMT4">
                  <p:embed/>
                  <p:pic>
                    <p:nvPicPr>
                      <p:cNvPr id="9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343" y="3499077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177536"/>
              </p:ext>
            </p:extLst>
          </p:nvPr>
        </p:nvGraphicFramePr>
        <p:xfrm>
          <a:off x="2955471" y="3459164"/>
          <a:ext cx="1219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13" imgW="611509" imgH="242247" progId="Equation.DSMT4">
                  <p:embed/>
                </p:oleObj>
              </mc:Choice>
              <mc:Fallback>
                <p:oleObj name="Equation" r:id="rId13" imgW="611509" imgH="242247" progId="Equation.DSMT4">
                  <p:embed/>
                  <p:pic>
                    <p:nvPicPr>
                      <p:cNvPr id="9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471" y="3459164"/>
                        <a:ext cx="1219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2438400" y="4191000"/>
          <a:ext cx="3124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15" imgW="1325142" imgH="229614" progId="Equation.DSMT4">
                  <p:embed/>
                </p:oleObj>
              </mc:Choice>
              <mc:Fallback>
                <p:oleObj name="Equation" r:id="rId15" imgW="1325142" imgH="229614" progId="Equation.DSMT4">
                  <p:embed/>
                  <p:pic>
                    <p:nvPicPr>
                      <p:cNvPr id="9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91000"/>
                        <a:ext cx="3124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71625"/>
            <a:ext cx="8929688" cy="5000625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sz="2800" dirty="0"/>
              <a:t>     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Newton</a:t>
            </a:r>
            <a:r>
              <a:rPr 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法收敛速度非常快具有二次收敛的优点，但它存在下面四个严重的缺点：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</a:t>
            </a:r>
            <a:r>
              <a:rPr 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尽管每次迭代不会使目标函数</a:t>
            </a:r>
            <a:r>
              <a:rPr lang="zh-CN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上升，但仍不能保证</a:t>
            </a:r>
            <a:r>
              <a:rPr lang="zh-CN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下降．当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Hesse</a:t>
            </a:r>
            <a:r>
              <a:rPr 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矩阵非正定时，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Newton</a:t>
            </a:r>
            <a:r>
              <a:rPr 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法的搜索将会失败．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2.</a:t>
            </a:r>
            <a:r>
              <a:rPr 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对初始点要求严格．一般要求比较接近或有利于接近极值点，而这在实际计算中是比较难办的．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/>
              <a:t>　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endParaRPr lang="zh-CN" altLang="zh-CN" sz="1000" baseline="-25000">
              <a:latin typeface="Times New Roman" panose="02020603050405020304" pitchFamily="18" charset="0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endParaRPr lang="zh-CN" altLang="zh-CN" sz="1000" baseline="-25000">
              <a:latin typeface="Times New Roman" panose="02020603050405020304" pitchFamily="18" charset="0"/>
            </a:endParaRP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endParaRPr lang="zh-CN" altLang="zh-CN" sz="1000" baseline="-25000">
              <a:latin typeface="Times New Roman" panose="02020603050405020304" pitchFamily="18" charset="0"/>
            </a:endParaRPr>
          </a:p>
        </p:txBody>
      </p:sp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endParaRPr lang="zh-CN" altLang="zh-CN" sz="1000" baseline="-25000">
              <a:latin typeface="Times New Roman" panose="02020603050405020304" pitchFamily="18" charset="0"/>
            </a:endParaRPr>
          </a:p>
        </p:txBody>
      </p:sp>
      <p:sp>
        <p:nvSpPr>
          <p:cNvPr id="378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endParaRPr lang="zh-CN" altLang="zh-CN" sz="1000" baseline="-25000">
              <a:latin typeface="Times New Roman" panose="02020603050405020304" pitchFamily="18" charset="0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585787" y="496094"/>
            <a:ext cx="373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Newton</a:t>
            </a:r>
            <a:r>
              <a:rPr 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法有关说明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4823-7D25-405B-A3B3-67C6CCBAC6B9}" type="slidenum">
              <a:rPr lang="zh-CN" altLang="zh-CN" smtClean="0"/>
              <a:pPr/>
              <a:t>30</a:t>
            </a:fld>
            <a:endParaRPr lang="zh-CN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609600"/>
            <a:ext cx="8929687" cy="6105525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/>
              <a:t>   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</a:t>
            </a:r>
            <a:r>
              <a:rPr 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在进行某次迭代时可能求不出搜索方向．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</a:t>
            </a:r>
            <a:r>
              <a:rPr 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牛顿方向构造困难，计算相当复杂，除了求梯度以外还需计算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Hesse</a:t>
            </a:r>
            <a:r>
              <a:rPr 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矩阵及其逆矩阵，占用机器内存相当大．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-85725"/>
            <a:ext cx="18415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endParaRPr lang="zh-CN" altLang="zh-CN" sz="1000" baseline="-25000">
              <a:latin typeface="Times New Roman" panose="02020603050405020304" pitchFamily="18" charset="0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3235325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endParaRPr lang="zh-CN" altLang="zh-CN" sz="1000" baseline="-25000">
              <a:latin typeface="Times New Roman" panose="02020603050405020304" pitchFamily="18" charset="0"/>
            </a:endParaRPr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0" y="-85725"/>
            <a:ext cx="18415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endParaRPr lang="zh-CN" altLang="zh-CN" sz="1000" baseline="-25000">
              <a:latin typeface="Times New Roman" panose="02020603050405020304" pitchFamily="18" charset="0"/>
            </a:endParaRP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0" y="-85725"/>
            <a:ext cx="18415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endParaRPr lang="zh-CN" altLang="zh-CN" sz="1000" baseline="-25000">
              <a:latin typeface="Times New Roman" panose="02020603050405020304" pitchFamily="18" charset="0"/>
            </a:endParaRPr>
          </a:p>
        </p:txBody>
      </p:sp>
      <p:sp>
        <p:nvSpPr>
          <p:cNvPr id="38919" name="Rectangle 11"/>
          <p:cNvSpPr>
            <a:spLocks noChangeArrowheads="1"/>
          </p:cNvSpPr>
          <p:nvPr/>
        </p:nvSpPr>
        <p:spPr bwMode="auto">
          <a:xfrm>
            <a:off x="0" y="-85725"/>
            <a:ext cx="18415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endParaRPr lang="zh-CN" altLang="zh-CN" sz="1000" baseline="-250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4823-7D25-405B-A3B3-67C6CCBAC6B9}" type="slidenum">
              <a:rPr lang="zh-CN" altLang="zh-CN" smtClean="0"/>
              <a:pPr/>
              <a:t>31</a:t>
            </a:fld>
            <a:endParaRPr lang="zh-CN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对于一般非二次函数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牛顿法并不能保证经过有限次迭代求得最优解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但如果初始点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充分靠近极小点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牛顿法的收敛速度一般是快的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下面的定理证明了牛顿法的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局部收敛性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二阶收敛速度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32</a:t>
            </a:fld>
            <a:endParaRPr lang="zh-CN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762000"/>
          </a:xfrm>
        </p:spPr>
        <p:txBody>
          <a:bodyPr/>
          <a:lstStyle/>
          <a:p>
            <a:r>
              <a:rPr lang="zh-CN" altLang="en-US" sz="4000">
                <a:ea typeface="隶书" panose="02010509060101010101" pitchFamily="49" charset="-122"/>
              </a:rPr>
              <a:t>牛顿法收敛定理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830388"/>
            <a:ext cx="843915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二阶连续可微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的局部极小点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正定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假定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Hesse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矩阵                    满足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Lipschitz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条件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即存在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使得对于所有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(4.2.5)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其中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ij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Hesse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矩阵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i,j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则当初始点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充分靠近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时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对于一切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牛顿迭代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(4. 2.4)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有意义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迭代序列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}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收敛到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*,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并且具有二阶收敛速度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289133"/>
              </p:ext>
            </p:extLst>
          </p:nvPr>
        </p:nvGraphicFramePr>
        <p:xfrm>
          <a:off x="847725" y="2312988"/>
          <a:ext cx="1143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4" imgW="586042" imgH="229514" progId="Equation.DSMT4">
                  <p:embed/>
                </p:oleObj>
              </mc:Choice>
              <mc:Fallback>
                <p:oleObj name="Equation" r:id="rId4" imgW="586042" imgH="229514" progId="Equation.DSMT4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2312988"/>
                        <a:ext cx="11430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52090"/>
              </p:ext>
            </p:extLst>
          </p:nvPr>
        </p:nvGraphicFramePr>
        <p:xfrm>
          <a:off x="6129338" y="2158206"/>
          <a:ext cx="18288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6" imgW="891638" imgH="318646" progId="Equation.DSMT4">
                  <p:embed/>
                </p:oleObj>
              </mc:Choice>
              <mc:Fallback>
                <p:oleObj name="Equation" r:id="rId6" imgW="891638" imgH="318646" progId="Equation.DSMT4">
                  <p:embed/>
                  <p:pic>
                    <p:nvPicPr>
                      <p:cNvPr id="40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2158206"/>
                        <a:ext cx="18288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892638"/>
              </p:ext>
            </p:extLst>
          </p:nvPr>
        </p:nvGraphicFramePr>
        <p:xfrm>
          <a:off x="4205288" y="2770189"/>
          <a:ext cx="838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8" imgW="396251" imgH="204670" progId="Equation.DSMT4">
                  <p:embed/>
                </p:oleObj>
              </mc:Choice>
              <mc:Fallback>
                <p:oleObj name="Equation" r:id="rId8" imgW="396251" imgH="204670" progId="Equation.DSMT4">
                  <p:embed/>
                  <p:pic>
                    <p:nvPicPr>
                      <p:cNvPr id="40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2770189"/>
                        <a:ext cx="838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649585"/>
              </p:ext>
            </p:extLst>
          </p:nvPr>
        </p:nvGraphicFramePr>
        <p:xfrm>
          <a:off x="7270751" y="2777333"/>
          <a:ext cx="1676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0" imgW="675174" imgH="204048" progId="Equation.DSMT4">
                  <p:embed/>
                </p:oleObj>
              </mc:Choice>
              <mc:Fallback>
                <p:oleObj name="Equation" r:id="rId10" imgW="675174" imgH="204048" progId="Equation.DSMT4">
                  <p:embed/>
                  <p:pic>
                    <p:nvPicPr>
                      <p:cNvPr id="409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1" y="2777333"/>
                        <a:ext cx="1676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504265"/>
              </p:ext>
            </p:extLst>
          </p:nvPr>
        </p:nvGraphicFramePr>
        <p:xfrm>
          <a:off x="1562100" y="3767139"/>
          <a:ext cx="4800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2" imgW="2286317" imgH="254317" progId="Equation.DSMT4">
                  <p:embed/>
                </p:oleObj>
              </mc:Choice>
              <mc:Fallback>
                <p:oleObj name="Equation" r:id="rId12" imgW="2286317" imgH="254317" progId="Equation.DSMT4">
                  <p:embed/>
                  <p:pic>
                    <p:nvPicPr>
                      <p:cNvPr id="409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767139"/>
                        <a:ext cx="4800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33</a:t>
            </a:fld>
            <a:endParaRPr lang="zh-CN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533400"/>
            <a:ext cx="8540750" cy="5565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证明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设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=x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 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                                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由于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二阶连续可微和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(4.2.5),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故利用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Taylor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公式得到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令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h=-h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得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由于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二次连续可微，                   正定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故当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充分靠近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时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G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也正定且         有界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      乘以上式两边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得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509688"/>
              </p:ext>
            </p:extLst>
          </p:nvPr>
        </p:nvGraphicFramePr>
        <p:xfrm>
          <a:off x="3352800" y="408027"/>
          <a:ext cx="3352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4" imgW="1764851" imgH="304985" progId="Equation.DSMT4">
                  <p:embed/>
                </p:oleObj>
              </mc:Choice>
              <mc:Fallback>
                <p:oleObj name="Equation" r:id="rId4" imgW="1764851" imgH="304985" progId="Equation.DSMT4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8027"/>
                        <a:ext cx="33528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35852"/>
              </p:ext>
            </p:extLst>
          </p:nvPr>
        </p:nvGraphicFramePr>
        <p:xfrm>
          <a:off x="2057400" y="1346238"/>
          <a:ext cx="44196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6" imgW="1943417" imgH="279717" progId="Equation.DSMT4">
                  <p:embed/>
                </p:oleObj>
              </mc:Choice>
              <mc:Fallback>
                <p:oleObj name="Equation" r:id="rId6" imgW="1943417" imgH="279717" progId="Equation.DSMT4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46238"/>
                        <a:ext cx="44196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136091"/>
              </p:ext>
            </p:extLst>
          </p:nvPr>
        </p:nvGraphicFramePr>
        <p:xfrm>
          <a:off x="2057400" y="2311402"/>
          <a:ext cx="47244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8" imgW="2083117" imgH="279717" progId="Equation.DSMT4">
                  <p:embed/>
                </p:oleObj>
              </mc:Choice>
              <mc:Fallback>
                <p:oleObj name="Equation" r:id="rId8" imgW="2083117" imgH="279717" progId="Equation.DSMT4">
                  <p:embed/>
                  <p:pic>
                    <p:nvPicPr>
                      <p:cNvPr id="41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11402"/>
                        <a:ext cx="47244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043188"/>
              </p:ext>
            </p:extLst>
          </p:nvPr>
        </p:nvGraphicFramePr>
        <p:xfrm>
          <a:off x="4114800" y="2947509"/>
          <a:ext cx="19812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0" imgW="930242" imgH="229614" progId="Equation.DSMT4">
                  <p:embed/>
                </p:oleObj>
              </mc:Choice>
              <mc:Fallback>
                <p:oleObj name="Equation" r:id="rId10" imgW="930242" imgH="229614" progId="Equation.DSMT4">
                  <p:embed/>
                  <p:pic>
                    <p:nvPicPr>
                      <p:cNvPr id="41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947509"/>
                        <a:ext cx="19812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60107"/>
              </p:ext>
            </p:extLst>
          </p:nvPr>
        </p:nvGraphicFramePr>
        <p:xfrm>
          <a:off x="3959225" y="3333977"/>
          <a:ext cx="7620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12" imgW="357935" imgH="281302" progId="Equation.DSMT4">
                  <p:embed/>
                </p:oleObj>
              </mc:Choice>
              <mc:Fallback>
                <p:oleObj name="Equation" r:id="rId12" imgW="357935" imgH="281302" progId="Equation.DSMT4">
                  <p:embed/>
                  <p:pic>
                    <p:nvPicPr>
                      <p:cNvPr id="419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333977"/>
                        <a:ext cx="7620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808629"/>
              </p:ext>
            </p:extLst>
          </p:nvPr>
        </p:nvGraphicFramePr>
        <p:xfrm>
          <a:off x="5998028" y="3359150"/>
          <a:ext cx="609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14" imgW="256541" imgH="243730" progId="Equation.DSMT4">
                  <p:embed/>
                </p:oleObj>
              </mc:Choice>
              <mc:Fallback>
                <p:oleObj name="Equation" r:id="rId14" imgW="256541" imgH="243730" progId="Equation.DSMT4">
                  <p:embed/>
                  <p:pic>
                    <p:nvPicPr>
                      <p:cNvPr id="419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8028" y="3359150"/>
                        <a:ext cx="6096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78198"/>
              </p:ext>
            </p:extLst>
          </p:nvPr>
        </p:nvGraphicFramePr>
        <p:xfrm>
          <a:off x="1346654" y="4098000"/>
          <a:ext cx="7146925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16" imgW="3111480" imgH="952200" progId="Equation.DSMT4">
                  <p:embed/>
                </p:oleObj>
              </mc:Choice>
              <mc:Fallback>
                <p:oleObj name="Equation" r:id="rId16" imgW="3111480" imgH="952200" progId="Equation.DSMT4">
                  <p:embed/>
                  <p:pic>
                    <p:nvPicPr>
                      <p:cNvPr id="419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654" y="4098000"/>
                        <a:ext cx="7146925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34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77586" y="533400"/>
            <a:ext cx="8670471" cy="5565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O(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·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的定义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存在常数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使得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(4.2.6)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充分靠近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使得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则由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(4.2.6)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有</a:t>
            </a:r>
            <a:r>
              <a:rPr lang="zh-CN" altLang="en-US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                                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(4.2.7)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这表明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+1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也在这个领域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Ω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由归纳法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迭代对所有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有定义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由于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令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→∞,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得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‖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‖→0.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因此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迭代序列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收敛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(4.2.6)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表明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收敛速度是二阶的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895600" y="914400"/>
          <a:ext cx="2133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917504" imgH="280568" progId="Equation.DSMT4">
                  <p:embed/>
                </p:oleObj>
              </mc:Choice>
              <mc:Fallback>
                <p:oleObj name="Equation" r:id="rId3" imgW="917504" imgH="280568" progId="Equation.DSMT4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14400"/>
                        <a:ext cx="21336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3505200" y="1371600"/>
          <a:ext cx="50292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2299017" imgH="394017" progId="Equation.DSMT4">
                  <p:embed/>
                </p:oleObj>
              </mc:Choice>
              <mc:Fallback>
                <p:oleObj name="Equation" r:id="rId5" imgW="2299017" imgH="394017" progId="Equation.DSMT4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71600"/>
                        <a:ext cx="50292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655107"/>
              </p:ext>
            </p:extLst>
          </p:nvPr>
        </p:nvGraphicFramePr>
        <p:xfrm>
          <a:off x="729343" y="2538411"/>
          <a:ext cx="40386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7" imgW="1791017" imgH="254317" progId="Equation.DSMT4">
                  <p:embed/>
                </p:oleObj>
              </mc:Choice>
              <mc:Fallback>
                <p:oleObj name="Equation" r:id="rId7" imgW="1791017" imgH="254317" progId="Equation.DSMT4">
                  <p:embed/>
                  <p:pic>
                    <p:nvPicPr>
                      <p:cNvPr id="43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43" y="2538411"/>
                        <a:ext cx="40386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828526"/>
              </p:ext>
            </p:extLst>
          </p:nvPr>
        </p:nvGraphicFramePr>
        <p:xfrm>
          <a:off x="1905000" y="4097335"/>
          <a:ext cx="3810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9" imgW="1664017" imgH="254317" progId="Equation.DSMT4">
                  <p:embed/>
                </p:oleObj>
              </mc:Choice>
              <mc:Fallback>
                <p:oleObj name="Equation" r:id="rId9" imgW="1664017" imgH="254317" progId="Equation.DSMT4">
                  <p:embed/>
                  <p:pic>
                    <p:nvPicPr>
                      <p:cNvPr id="430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97335"/>
                        <a:ext cx="38100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35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533400"/>
            <a:ext cx="8540750" cy="5565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应该注意的是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当初始点远离最优解时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不一定正定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牛顿方向不一定是下降方向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其收敛性不能保证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为此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在牛顿法中引进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步长因子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得到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其中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α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由线性搜索策略确定－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阻尼牛顿法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713000"/>
              </p:ext>
            </p:extLst>
          </p:nvPr>
        </p:nvGraphicFramePr>
        <p:xfrm>
          <a:off x="3467100" y="1812924"/>
          <a:ext cx="22098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968458" imgH="484388" progId="Equation.DSMT4">
                  <p:embed/>
                </p:oleObj>
              </mc:Choice>
              <mc:Fallback>
                <p:oleObj name="Equation" r:id="rId3" imgW="968458" imgH="484388" progId="Equation.DSMT4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1812924"/>
                        <a:ext cx="22098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36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54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09096" y="527050"/>
            <a:ext cx="8842375" cy="5565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当  取定后</a:t>
            </a:r>
            <a:r>
              <a:rPr lang="zh-CN" altLang="en-US" sz="2800" i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  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的值越小</a:t>
            </a:r>
            <a:r>
              <a:rPr lang="zh-CN" altLang="en-US" sz="2800" i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即      的值越大, 函数</a:t>
            </a:r>
            <a:r>
              <a: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处下降量越大.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由Cauchy-Schwartz(</a:t>
            </a:r>
            <a:r>
              <a:rPr lang="zh-CN" altLang="en-US" sz="2800" dirty="0">
                <a:solidFill>
                  <a:srgbClr val="000000"/>
                </a:solidFill>
                <a:ea typeface="隶书" panose="02010509060101010101" pitchFamily="49" charset="-122"/>
              </a:rPr>
              <a:t>柯西-施瓦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)不等式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 (4.1.3)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可知, 当且仅当</a:t>
            </a:r>
            <a:r>
              <a: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=-g</a:t>
            </a:r>
            <a:r>
              <a:rPr lang="zh-CN" altLang="en-US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时</a:t>
            </a:r>
            <a:r>
              <a: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   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最小,          最大, 从而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</a:t>
            </a:r>
            <a:r>
              <a: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</a:t>
            </a:r>
            <a:r>
              <a:rPr lang="zh-CN" altLang="en-US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是最速下降方向.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以-</a:t>
            </a:r>
            <a:r>
              <a: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</a:t>
            </a:r>
            <a:r>
              <a:rPr lang="zh-CN" altLang="en-US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为下降方向的方法叫最速下降法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849648"/>
              </p:ext>
            </p:extLst>
          </p:nvPr>
        </p:nvGraphicFramePr>
        <p:xfrm>
          <a:off x="933790" y="586581"/>
          <a:ext cx="3810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155000" imgH="142109" progId="Equation.DSMT4">
                  <p:embed/>
                </p:oleObj>
              </mc:Choice>
              <mc:Fallback>
                <p:oleObj name="Equation" r:id="rId4" imgW="155000" imgH="142109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790" y="586581"/>
                        <a:ext cx="3810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767615"/>
              </p:ext>
            </p:extLst>
          </p:nvPr>
        </p:nvGraphicFramePr>
        <p:xfrm>
          <a:off x="2420484" y="465931"/>
          <a:ext cx="838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6" imgW="357935" imgH="242986" progId="Equation.DSMT4">
                  <p:embed/>
                </p:oleObj>
              </mc:Choice>
              <mc:Fallback>
                <p:oleObj name="Equation" r:id="rId6" imgW="357935" imgH="242986" progId="Equation.DSMT4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484" y="465931"/>
                        <a:ext cx="838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63161"/>
              </p:ext>
            </p:extLst>
          </p:nvPr>
        </p:nvGraphicFramePr>
        <p:xfrm>
          <a:off x="5391150" y="481126"/>
          <a:ext cx="10668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8" imgW="472883" imgH="242986" progId="Equation.DSMT4">
                  <p:embed/>
                </p:oleObj>
              </mc:Choice>
              <mc:Fallback>
                <p:oleObj name="Equation" r:id="rId8" imgW="472883" imgH="242986" progId="Equation.DSMT4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81126"/>
                        <a:ext cx="10668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896037"/>
              </p:ext>
            </p:extLst>
          </p:nvPr>
        </p:nvGraphicFramePr>
        <p:xfrm>
          <a:off x="2955472" y="2354264"/>
          <a:ext cx="25146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0" imgW="1083107" imgH="280568" progId="Equation.DSMT4">
                  <p:embed/>
                </p:oleObj>
              </mc:Choice>
              <mc:Fallback>
                <p:oleObj name="Equation" r:id="rId10" imgW="1083107" imgH="280568" progId="Equation.DSMT4">
                  <p:embed/>
                  <p:pic>
                    <p:nvPicPr>
                      <p:cNvPr id="102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472" y="2354264"/>
                        <a:ext cx="25146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189161"/>
              </p:ext>
            </p:extLst>
          </p:nvPr>
        </p:nvGraphicFramePr>
        <p:xfrm>
          <a:off x="4321628" y="2886076"/>
          <a:ext cx="838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12" imgW="370869" imgH="243092" progId="Equation.DSMT4">
                  <p:embed/>
                </p:oleObj>
              </mc:Choice>
              <mc:Fallback>
                <p:oleObj name="Equation" r:id="rId12" imgW="370869" imgH="243092" progId="Equation.DSMT4">
                  <p:embed/>
                  <p:pic>
                    <p:nvPicPr>
                      <p:cNvPr id="10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628" y="2886076"/>
                        <a:ext cx="838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861765"/>
              </p:ext>
            </p:extLst>
          </p:nvPr>
        </p:nvGraphicFramePr>
        <p:xfrm>
          <a:off x="5823857" y="2901951"/>
          <a:ext cx="1066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14" imgW="485444" imgH="242880" progId="Equation.DSMT4">
                  <p:embed/>
                </p:oleObj>
              </mc:Choice>
              <mc:Fallback>
                <p:oleObj name="Equation" r:id="rId14" imgW="485444" imgH="242880" progId="Equation.DSMT4">
                  <p:embed/>
                  <p:pic>
                    <p:nvPicPr>
                      <p:cNvPr id="102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857" y="2901951"/>
                        <a:ext cx="10668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4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286000" y="914400"/>
            <a:ext cx="4589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>
                <a:solidFill>
                  <a:srgbClr val="FF0000"/>
                </a:solidFill>
                <a:ea typeface="隶书" panose="02010509060101010101" pitchFamily="49" charset="-122"/>
              </a:rPr>
              <a:t>如何选择下降最快的方向？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2590800" y="2514600"/>
            <a:ext cx="0" cy="1600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743200" y="2438400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891638" imgH="395045" progId="Equation.DSMT4">
                  <p:embed/>
                </p:oleObj>
              </mc:Choice>
              <mc:Fallback>
                <p:oleObj name="Equation" r:id="rId3" imgW="891638" imgH="395045" progId="Equation.DSMT4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762000" y="4114800"/>
            <a:ext cx="40386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762000" y="4114800"/>
            <a:ext cx="1828800" cy="838200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590800" y="4114800"/>
            <a:ext cx="2286000" cy="762000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590800" y="4114800"/>
            <a:ext cx="0" cy="1828800"/>
          </a:xfrm>
          <a:prstGeom prst="line">
            <a:avLst/>
          </a:prstGeom>
          <a:noFill/>
          <a:ln w="9525" cmpd="sng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981200" y="6019800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1095369" imgH="395045" progId="Equation.DSMT4">
                  <p:embed/>
                </p:oleObj>
              </mc:Choice>
              <mc:Fallback>
                <p:oleObj name="Equation" r:id="rId5" imgW="1095369" imgH="395045" progId="Equation.DSMT4">
                  <p:embed/>
                  <p:pic>
                    <p:nvPicPr>
                      <p:cNvPr id="11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19800"/>
                        <a:ext cx="1092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3124200" y="6096000"/>
          <a:ext cx="32480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7" imgW="2703071" imgH="317542" progId="Equation.DSMT4">
                  <p:embed/>
                </p:oleObj>
              </mc:Choice>
              <mc:Fallback>
                <p:oleObj name="Equation" r:id="rId7" imgW="2703071" imgH="317542" progId="Equation.DSMT4">
                  <p:embed/>
                  <p:pic>
                    <p:nvPicPr>
                      <p:cNvPr id="112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096000"/>
                        <a:ext cx="32480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3870325" y="2495550"/>
          <a:ext cx="2933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9" imgW="2780410" imgH="343068" progId="Equation.DSMT4">
                  <p:embed/>
                </p:oleObj>
              </mc:Choice>
              <mc:Fallback>
                <p:oleObj name="Equation" r:id="rId9" imgW="2780410" imgH="343068" progId="Equation.DSMT4">
                  <p:embed/>
                  <p:pic>
                    <p:nvPicPr>
                      <p:cNvPr id="112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2495550"/>
                        <a:ext cx="2933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4953000" y="4724400"/>
          <a:ext cx="24272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11" imgW="2157444" imgH="317542" progId="Equation.DSMT4">
                  <p:embed/>
                </p:oleObj>
              </mc:Choice>
              <mc:Fallback>
                <p:oleObj name="Equation" r:id="rId11" imgW="2157444" imgH="317542" progId="Equation.DSMT4">
                  <p:embed/>
                  <p:pic>
                    <p:nvPicPr>
                      <p:cNvPr id="112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724400"/>
                        <a:ext cx="24272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2551113" y="4076700"/>
            <a:ext cx="76200" cy="762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2667000" y="3733800"/>
          <a:ext cx="33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13" imgW="332391" imgH="345163" progId="Equation.DSMT4">
                  <p:embed/>
                </p:oleObj>
              </mc:Choice>
              <mc:Fallback>
                <p:oleObj name="Equation" r:id="rId13" imgW="332391" imgH="345163" progId="Equation.DSMT4">
                  <p:embed/>
                  <p:pic>
                    <p:nvPicPr>
                      <p:cNvPr id="112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33800"/>
                        <a:ext cx="330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4823-7D25-405B-A3B3-67C6CCBAC6B9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nimBg="1"/>
      <p:bldP spid="11269" grpId="0" animBg="1"/>
      <p:bldP spid="11270" grpId="0" animBg="1"/>
      <p:bldP spid="11271" grpId="0" animBg="1"/>
      <p:bldP spid="11272" grpId="0" animBg="1"/>
      <p:bldP spid="112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533400"/>
            <a:ext cx="8540750" cy="5565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事实上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最速下降方向也可以这样来考虑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因为目标函数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沿方向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的变化率是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g(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故最速下降的单位方向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是问题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(4.1.4)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(4.1.5)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的解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这时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(4.1.6)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其中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en-US" altLang="zh-CN" sz="2800" i="1" dirty="0" err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en-US" altLang="zh-CN" sz="2800" i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之间的夹角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当     时取极值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982546"/>
              </p:ext>
            </p:extLst>
          </p:nvPr>
        </p:nvGraphicFramePr>
        <p:xfrm>
          <a:off x="3048000" y="1809751"/>
          <a:ext cx="2133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917104" imgH="535110" progId="Equation.DSMT4">
                  <p:embed/>
                </p:oleObj>
              </mc:Choice>
              <mc:Fallback>
                <p:oleObj name="Equation" r:id="rId3" imgW="917104" imgH="535110" progId="Equation.DSMT4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809751"/>
                        <a:ext cx="21336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778064"/>
              </p:ext>
            </p:extLst>
          </p:nvPr>
        </p:nvGraphicFramePr>
        <p:xfrm>
          <a:off x="2661557" y="3662363"/>
          <a:ext cx="35052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1427052" imgH="509865" progId="Equation.DSMT4">
                  <p:embed/>
                </p:oleObj>
              </mc:Choice>
              <mc:Fallback>
                <p:oleObj name="Equation" r:id="rId5" imgW="1427052" imgH="509865" progId="Equation.DSMT4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557" y="3662363"/>
                        <a:ext cx="35052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89164"/>
              </p:ext>
            </p:extLst>
          </p:nvPr>
        </p:nvGraphicFramePr>
        <p:xfrm>
          <a:off x="1491343" y="4992460"/>
          <a:ext cx="422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7" imgW="179595" imgH="230818" progId="Equation.DSMT4">
                  <p:embed/>
                </p:oleObj>
              </mc:Choice>
              <mc:Fallback>
                <p:oleObj name="Equation" r:id="rId7" imgW="179595" imgH="230818" progId="Equation.DSMT4">
                  <p:embed/>
                  <p:pic>
                    <p:nvPicPr>
                      <p:cNvPr id="12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343" y="4992460"/>
                        <a:ext cx="422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82420"/>
              </p:ext>
            </p:extLst>
          </p:nvPr>
        </p:nvGraphicFramePr>
        <p:xfrm>
          <a:off x="1066800" y="5548199"/>
          <a:ext cx="9906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9" imgW="434567" imgH="230214" progId="Equation.DSMT4">
                  <p:embed/>
                </p:oleObj>
              </mc:Choice>
              <mc:Fallback>
                <p:oleObj name="Equation" r:id="rId9" imgW="434567" imgH="230214" progId="Equation.DSMT4">
                  <p:embed/>
                  <p:pic>
                    <p:nvPicPr>
                      <p:cNvPr id="122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48199"/>
                        <a:ext cx="9906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uiExpand="1" build="p"/>
      <p:bldP spid="12291" grpId="0"/>
      <p:bldP spid="12293" grpId="0"/>
      <p:bldP spid="12295" grpId="0"/>
      <p:bldP spid="122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533400"/>
            <a:ext cx="8540750" cy="5565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隶书" panose="02010509060101010101" pitchFamily="49" charset="-122"/>
              </a:rPr>
              <a:t>这时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隶书" panose="02010509060101010101" pitchFamily="49" charset="-122"/>
              </a:rPr>
              <a:t>                                                         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(4.1.7)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隶书" panose="02010509060101010101" pitchFamily="49" charset="-122"/>
              </a:rPr>
              <a:t>最速下降法的迭代格式为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隶书" panose="02010509060101010101" pitchFamily="49" charset="-122"/>
              </a:rPr>
              <a:t>                                                         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(4.1.8)</a:t>
            </a:r>
            <a:r>
              <a:rPr lang="en-US" altLang="zh-CN" sz="28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其中步长因子     由线性搜索策略确定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3200400" y="1279525"/>
          <a:ext cx="1600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3" imgW="675174" imgH="458711" progId="Equation.DSMT4">
                  <p:embed/>
                </p:oleObj>
              </mc:Choice>
              <mc:Fallback>
                <p:oleObj name="Equation" r:id="rId3" imgW="675174" imgH="458711" progId="Equation.DSMT4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79525"/>
                        <a:ext cx="16002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590800" y="3124200"/>
          <a:ext cx="27432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5" imgW="1044436" imgH="229514" progId="Equation.DSMT4">
                  <p:embed/>
                </p:oleObj>
              </mc:Choice>
              <mc:Fallback>
                <p:oleObj name="Equation" r:id="rId5" imgW="1044436" imgH="229514" progId="Equation.DSMT4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24200"/>
                        <a:ext cx="27432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581275" y="3657600"/>
          <a:ext cx="466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7" imgW="205296" imgH="230919" progId="Equation.DSMT4">
                  <p:embed/>
                </p:oleObj>
              </mc:Choice>
              <mc:Fallback>
                <p:oleObj name="Equation" r:id="rId7" imgW="205296" imgH="230919" progId="Equation.DSMT4">
                  <p:embed/>
                  <p:pic>
                    <p:nvPicPr>
                      <p:cNvPr id="13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3657600"/>
                        <a:ext cx="466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7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  <a:ea typeface="隶书" panose="02010509060101010101" pitchFamily="49" charset="-122"/>
              </a:rPr>
              <a:t>算法</a:t>
            </a:r>
            <a:r>
              <a:rPr lang="en-US" altLang="zh-CN" sz="4000">
                <a:latin typeface="Times New Roman" panose="02020603050405020304" pitchFamily="18" charset="0"/>
                <a:ea typeface="隶书" panose="02010509060101010101" pitchFamily="49" charset="-122"/>
              </a:rPr>
              <a:t>4.1.1</a:t>
            </a:r>
            <a:r>
              <a:rPr lang="en-US" altLang="zh-CN" sz="40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40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en-US" sz="4000">
                <a:latin typeface="Times New Roman" panose="02020603050405020304" pitchFamily="18" charset="0"/>
                <a:ea typeface="隶书" panose="02010509060101010101" pitchFamily="49" charset="-122"/>
              </a:rPr>
              <a:t>最速下降法</a:t>
            </a:r>
            <a:r>
              <a:rPr lang="en-US" altLang="zh-CN" sz="400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步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给出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步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=-g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如果         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停止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步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由线性搜索求步长因子     </a:t>
            </a:r>
            <a:r>
              <a:rPr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步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步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5.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k:=k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+1,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转步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2 .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946407"/>
              </p:ext>
            </p:extLst>
          </p:nvPr>
        </p:nvGraphicFramePr>
        <p:xfrm>
          <a:off x="2128157" y="1756570"/>
          <a:ext cx="40386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1561739" imgH="241512" progId="Equation.DSMT4">
                  <p:embed/>
                </p:oleObj>
              </mc:Choice>
              <mc:Fallback>
                <p:oleObj name="Equation" r:id="rId3" imgW="1561739" imgH="241512" progId="Equation.DSMT4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157" y="1756570"/>
                        <a:ext cx="40386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941958"/>
              </p:ext>
            </p:extLst>
          </p:nvPr>
        </p:nvGraphicFramePr>
        <p:xfrm>
          <a:off x="4038600" y="2308112"/>
          <a:ext cx="1219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5" imgW="535110" imgH="254980" progId="Equation.DSMT4">
                  <p:embed/>
                </p:oleObj>
              </mc:Choice>
              <mc:Fallback>
                <p:oleObj name="Equation" r:id="rId5" imgW="535110" imgH="254980" progId="Equation.DSMT4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308112"/>
                        <a:ext cx="12192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610364"/>
              </p:ext>
            </p:extLst>
          </p:nvPr>
        </p:nvGraphicFramePr>
        <p:xfrm>
          <a:off x="5012191" y="2803071"/>
          <a:ext cx="466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7" imgW="205296" imgH="230919" progId="Equation.DSMT4">
                  <p:embed/>
                </p:oleObj>
              </mc:Choice>
              <mc:Fallback>
                <p:oleObj name="Equation" r:id="rId7" imgW="205296" imgH="230919" progId="Equation.DSMT4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191" y="2803071"/>
                        <a:ext cx="466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016323"/>
              </p:ext>
            </p:extLst>
          </p:nvPr>
        </p:nvGraphicFramePr>
        <p:xfrm>
          <a:off x="2128157" y="3314700"/>
          <a:ext cx="2438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9" imgW="1044436" imgH="229514" progId="Equation.DSMT4">
                  <p:embed/>
                </p:oleObj>
              </mc:Choice>
              <mc:Fallback>
                <p:oleObj name="Equation" r:id="rId9" imgW="1044436" imgH="229514" progId="Equation.DSMT4">
                  <p:embed/>
                  <p:pic>
                    <p:nvPicPr>
                      <p:cNvPr id="14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157" y="3314700"/>
                        <a:ext cx="24384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隶书" panose="02010509060101010101" pitchFamily="49" charset="-122"/>
              </a:rPr>
              <a:t>最速下降法的收敛性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对于最速下降法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θ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=0,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因而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利用定理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3.4.3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立即可知最速下降法是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总体收敛的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定理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4.1.2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          在水平集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L=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∈R</a:t>
            </a:r>
            <a:r>
              <a:rPr lang="en-US" altLang="zh-CN" sz="2800" i="1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|f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(x)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≤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上存在且一致连续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则最速下降法产生的序列满足或者对某个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有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或者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→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∞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g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→0.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证明：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利用定理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3.4.3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立得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42795"/>
              </p:ext>
            </p:extLst>
          </p:nvPr>
        </p:nvGraphicFramePr>
        <p:xfrm>
          <a:off x="2824843" y="3271157"/>
          <a:ext cx="9144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421795" imgH="204670" progId="Equation.DSMT4">
                  <p:embed/>
                </p:oleObj>
              </mc:Choice>
              <mc:Fallback>
                <p:oleObj name="Equation" r:id="rId3" imgW="421795" imgH="204670" progId="Equation.DSMT4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843" y="3271157"/>
                        <a:ext cx="9144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E935-354E-4704-BFFF-32E7EE7D2496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1748</Words>
  <Application>Microsoft Office PowerPoint</Application>
  <PresentationFormat>全屏显示(4:3)</PresentationFormat>
  <Paragraphs>237</Paragraphs>
  <Slides>37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等线</vt:lpstr>
      <vt:lpstr>等线 Light</vt:lpstr>
      <vt:lpstr>黑体</vt:lpstr>
      <vt:lpstr>隶书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Equation</vt:lpstr>
      <vt:lpstr>MathType 7.0 Equation</vt:lpstr>
      <vt:lpstr>无约束优化方法（1）</vt:lpstr>
      <vt:lpstr>4.1 最速下降法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算法4.1.1 (最速下降法)</vt:lpstr>
      <vt:lpstr>最速下降法的收敛性</vt:lpstr>
      <vt:lpstr>最速下降法的总体收敛性定理</vt:lpstr>
      <vt:lpstr>最速下降法优缺点</vt:lpstr>
      <vt:lpstr>锯齿现象</vt:lpstr>
      <vt:lpstr>PowerPoint 演示文稿</vt:lpstr>
      <vt:lpstr>最速下降法的收敛速度</vt:lpstr>
      <vt:lpstr>PowerPoint 演示文稿</vt:lpstr>
      <vt:lpstr>二次型</vt:lpstr>
      <vt:lpstr>二次型的矩阵表示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二次函数</vt:lpstr>
      <vt:lpstr>Hesse矩阵</vt:lpstr>
      <vt:lpstr>2 牛顿法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牛顿法收敛定理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davion knight</dc:creator>
  <cp:lastModifiedBy>davion knight</cp:lastModifiedBy>
  <cp:revision>6</cp:revision>
  <dcterms:created xsi:type="dcterms:W3CDTF">2020-05-05T15:33:56Z</dcterms:created>
  <dcterms:modified xsi:type="dcterms:W3CDTF">2020-05-05T16:42:57Z</dcterms:modified>
</cp:coreProperties>
</file>