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19" r:id="rId2"/>
    <p:sldId id="323" r:id="rId3"/>
    <p:sldId id="321" r:id="rId4"/>
    <p:sldId id="322" r:id="rId5"/>
    <p:sldId id="31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18" autoAdjust="0"/>
    <p:restoredTop sz="84335" autoAdjust="0"/>
  </p:normalViewPr>
  <p:slideViewPr>
    <p:cSldViewPr>
      <p:cViewPr>
        <p:scale>
          <a:sx n="104" d="100"/>
          <a:sy n="104" d="100"/>
        </p:scale>
        <p:origin x="-588" y="1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6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FA716-D583-4E1F-B273-883720A88F56}" type="datetimeFigureOut">
              <a:rPr lang="zh-CN" altLang="en-US" smtClean="0"/>
              <a:pPr/>
              <a:t>2020/2/13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FA913-B136-4EB5-808F-3A397B0774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200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8">
            <a:extLst>
              <a:ext uri="{FF2B5EF4-FFF2-40B4-BE49-F238E27FC236}">
                <a16:creationId xmlns:a16="http://schemas.microsoft.com/office/drawing/2014/main" xmlns="" id="{0B9563F9-409F-496A-AFE6-9F528D3AA880}"/>
              </a:ext>
            </a:extLst>
          </p:cNvPr>
          <p:cNvSpPr/>
          <p:nvPr/>
        </p:nvSpPr>
        <p:spPr>
          <a:xfrm flipV="1">
            <a:off x="7213600" y="3810000"/>
            <a:ext cx="49784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5" name="矩形 19">
            <a:extLst>
              <a:ext uri="{FF2B5EF4-FFF2-40B4-BE49-F238E27FC236}">
                <a16:creationId xmlns:a16="http://schemas.microsoft.com/office/drawing/2014/main" xmlns="" id="{4775C780-8A61-41CE-9C38-A3F722F308C9}"/>
              </a:ext>
            </a:extLst>
          </p:cNvPr>
          <p:cNvSpPr/>
          <p:nvPr/>
        </p:nvSpPr>
        <p:spPr>
          <a:xfrm flipV="1">
            <a:off x="7213600" y="3897314"/>
            <a:ext cx="49784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6" name="矩形 20">
            <a:extLst>
              <a:ext uri="{FF2B5EF4-FFF2-40B4-BE49-F238E27FC236}">
                <a16:creationId xmlns:a16="http://schemas.microsoft.com/office/drawing/2014/main" xmlns="" id="{6645AB5C-54C4-468A-98AC-5338AECF2DC4}"/>
              </a:ext>
            </a:extLst>
          </p:cNvPr>
          <p:cNvSpPr/>
          <p:nvPr/>
        </p:nvSpPr>
        <p:spPr>
          <a:xfrm flipV="1">
            <a:off x="7213600" y="4114801"/>
            <a:ext cx="49784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7" name="矩形 21">
            <a:extLst>
              <a:ext uri="{FF2B5EF4-FFF2-40B4-BE49-F238E27FC236}">
                <a16:creationId xmlns:a16="http://schemas.microsoft.com/office/drawing/2014/main" xmlns="" id="{5124C712-B8C1-49C9-97C0-E7F3FCE4EAAD}"/>
              </a:ext>
            </a:extLst>
          </p:cNvPr>
          <p:cNvSpPr/>
          <p:nvPr/>
        </p:nvSpPr>
        <p:spPr>
          <a:xfrm flipV="1">
            <a:off x="7213601" y="4164013"/>
            <a:ext cx="2620433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10" name="矩形 23">
            <a:extLst>
              <a:ext uri="{FF2B5EF4-FFF2-40B4-BE49-F238E27FC236}">
                <a16:creationId xmlns:a16="http://schemas.microsoft.com/office/drawing/2014/main" xmlns="" id="{F66F7439-5A3E-4E6D-B42F-791A30A1B13E}"/>
              </a:ext>
            </a:extLst>
          </p:cNvPr>
          <p:cNvSpPr/>
          <p:nvPr/>
        </p:nvSpPr>
        <p:spPr>
          <a:xfrm flipV="1">
            <a:off x="7213601" y="4198939"/>
            <a:ext cx="2620433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11" name="圆角矩形 24">
            <a:extLst>
              <a:ext uri="{FF2B5EF4-FFF2-40B4-BE49-F238E27FC236}">
                <a16:creationId xmlns:a16="http://schemas.microsoft.com/office/drawing/2014/main" xmlns="" id="{13B31A79-99EB-407A-835F-E45C4813D4D8}"/>
              </a:ext>
            </a:extLst>
          </p:cNvPr>
          <p:cNvSpPr/>
          <p:nvPr/>
        </p:nvSpPr>
        <p:spPr bwMode="white">
          <a:xfrm>
            <a:off x="7213601" y="3962400"/>
            <a:ext cx="4085167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12" name="圆角矩形 25">
            <a:extLst>
              <a:ext uri="{FF2B5EF4-FFF2-40B4-BE49-F238E27FC236}">
                <a16:creationId xmlns:a16="http://schemas.microsoft.com/office/drawing/2014/main" xmlns="" id="{1262B08C-DCAD-4E0E-9333-ED6DBCDD8166}"/>
              </a:ext>
            </a:extLst>
          </p:cNvPr>
          <p:cNvSpPr/>
          <p:nvPr/>
        </p:nvSpPr>
        <p:spPr bwMode="white">
          <a:xfrm>
            <a:off x="9836151" y="4060826"/>
            <a:ext cx="21336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13" name="矩形 26">
            <a:extLst>
              <a:ext uri="{FF2B5EF4-FFF2-40B4-BE49-F238E27FC236}">
                <a16:creationId xmlns:a16="http://schemas.microsoft.com/office/drawing/2014/main" xmlns="" id="{3C8DC999-01AE-4719-A65C-407AEE76963F}"/>
              </a:ext>
            </a:extLst>
          </p:cNvPr>
          <p:cNvSpPr/>
          <p:nvPr/>
        </p:nvSpPr>
        <p:spPr>
          <a:xfrm>
            <a:off x="0" y="3822701"/>
            <a:ext cx="12192000" cy="134302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14" name="矩形 40">
            <a:extLst>
              <a:ext uri="{FF2B5EF4-FFF2-40B4-BE49-F238E27FC236}">
                <a16:creationId xmlns:a16="http://schemas.microsoft.com/office/drawing/2014/main" xmlns="" id="{FC2F2E89-4E69-4FE5-B703-F5CDE0E9A9C5}"/>
              </a:ext>
            </a:extLst>
          </p:cNvPr>
          <p:cNvSpPr/>
          <p:nvPr/>
        </p:nvSpPr>
        <p:spPr>
          <a:xfrm>
            <a:off x="0" y="3675064"/>
            <a:ext cx="12192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15" name="矩形 41">
            <a:extLst>
              <a:ext uri="{FF2B5EF4-FFF2-40B4-BE49-F238E27FC236}">
                <a16:creationId xmlns:a16="http://schemas.microsoft.com/office/drawing/2014/main" xmlns="" id="{578A0F51-4F43-41D1-B6EE-D5BFFC6446F3}"/>
              </a:ext>
            </a:extLst>
          </p:cNvPr>
          <p:cNvSpPr/>
          <p:nvPr/>
        </p:nvSpPr>
        <p:spPr>
          <a:xfrm flipV="1">
            <a:off x="8551333" y="3643313"/>
            <a:ext cx="3640667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pic>
        <p:nvPicPr>
          <p:cNvPr id="16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7" y="-6349"/>
            <a:ext cx="12192000" cy="382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187641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9349" y="5301209"/>
            <a:ext cx="6604000" cy="945545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17" name="日期占位符 27">
            <a:extLst>
              <a:ext uri="{FF2B5EF4-FFF2-40B4-BE49-F238E27FC236}">
                <a16:creationId xmlns:a16="http://schemas.microsoft.com/office/drawing/2014/main" xmlns="" id="{5B98E0C9-43E2-4B68-94FD-1BDC9F0E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40800" y="4206875"/>
            <a:ext cx="1280584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18" name="页脚占位符 16">
            <a:extLst>
              <a:ext uri="{FF2B5EF4-FFF2-40B4-BE49-F238E27FC236}">
                <a16:creationId xmlns:a16="http://schemas.microsoft.com/office/drawing/2014/main" xmlns="" id="{DECB070C-D4B7-4847-81F0-7A3B5BAE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19" name="灯片编号占位符 28">
            <a:extLst>
              <a:ext uri="{FF2B5EF4-FFF2-40B4-BE49-F238E27FC236}">
                <a16:creationId xmlns:a16="http://schemas.microsoft.com/office/drawing/2014/main" xmlns="" id="{EF3B47C5-5084-4654-A62E-35E9F1F0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3451" y="1589"/>
            <a:ext cx="99694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51BD01-A0C2-431F-B2AF-572256714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39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414D6CC-723F-45D3-B8EE-7A042C135A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ED4EC78-5EA6-46D8-9B9B-80F286CB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B51C4A5-CF3B-4F6B-A2F8-C9C97DE5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1BD01-A0C2-431F-B2AF-572256714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55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07976E5-1C69-47C8-B951-AC5C5D6E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E627862-0DF0-459D-A394-9E60A68C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C5AEF1B-6800-4E78-8DFA-D1F73741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1BD01-A0C2-431F-B2AF-572256714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4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975"/>
            <a:ext cx="1219200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3917" y="1988840"/>
            <a:ext cx="11148483" cy="4680520"/>
          </a:xfrm>
        </p:spPr>
        <p:txBody>
          <a:bodyPr/>
          <a:lstStyle>
            <a:lvl1pPr>
              <a:spcAft>
                <a:spcPts val="600"/>
              </a:spcAft>
              <a:defRPr sz="2600"/>
            </a:lvl1pPr>
            <a:lvl2pPr>
              <a:spcBef>
                <a:spcPts val="600"/>
              </a:spcBef>
              <a:spcAft>
                <a:spcPts val="600"/>
              </a:spcAft>
              <a:defRPr sz="22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33917" y="987909"/>
            <a:ext cx="10972800" cy="807169"/>
          </a:xfrm>
        </p:spPr>
        <p:txBody>
          <a:bodyPr/>
          <a:lstStyle>
            <a:lvl1pPr>
              <a:defRPr sz="3200" baseline="0"/>
            </a:lvl1pPr>
          </a:lstStyle>
          <a:p>
            <a:r>
              <a:rPr lang="ja-JP" altLang="en-US"/>
              <a:t>マスター タイトルの書式設定</a:t>
            </a:r>
            <a:endParaRPr lang="zh-CN" altLang="en-US" dirty="0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xmlns="" id="{EB91E3DE-71D4-40ED-96C4-9D4736411C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51BD01-A0C2-431F-B2AF-572256714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97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97B5935-C64A-4D97-A729-4749C309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62828FC-E4A4-46D1-8820-85FCAA34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0C4F29C-0BCE-4FBA-A818-84D2A76C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1BD01-A0C2-431F-B2AF-572256714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80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85927"/>
            <a:ext cx="5384800" cy="4989461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85927"/>
            <a:ext cx="5384800" cy="4989461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54F2344-AA6B-476E-BA1B-1C5B0D46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33DEA29-378E-4EA6-999A-40C366B5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8BF1BAC-C59B-405A-A50B-387DAB74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1BD01-A0C2-431F-B2AF-572256714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16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428604"/>
            <a:ext cx="11176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500174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294968" y="1500174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508000" y="1928803"/>
            <a:ext cx="5388864" cy="466591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1073" y="1928803"/>
            <a:ext cx="5389033" cy="466591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灯片编号占位符 22">
            <a:extLst>
              <a:ext uri="{FF2B5EF4-FFF2-40B4-BE49-F238E27FC236}">
                <a16:creationId xmlns:a16="http://schemas.microsoft.com/office/drawing/2014/main" xmlns="" id="{C309B889-182C-4C2E-A962-2E88BE4C9D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51BD01-A0C2-431F-B2AF-572256714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57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5A5D2EEA-389B-44DA-8372-B0156FC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7818" y="612775"/>
            <a:ext cx="1276349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34D86BCF-6FA5-4778-9622-23925316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6A3FC33E-F566-476E-9BE5-BBC5395D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1BD01-A0C2-431F-B2AF-572256714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4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0FC91336-2FB5-4593-92AC-8985A9AA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F43A78FD-F5B9-474C-97C3-8D507CEE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B74224B6-67BC-48F6-8840-1A44C5E4B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1BD01-A0C2-431F-B2AF-572256714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4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9A083A3-F3B2-4BFA-A596-ADE17671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A218F3B-C248-4E55-8EC2-0199A2C6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05EB5E6-5D54-48BB-87D7-F553D200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1BD01-A0C2-431F-B2AF-572256714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69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/>
              <a:t>アイコンをクリックして図を追加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96E25A1-86D7-4F57-8928-5197F85D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045BFB1-E464-40A5-BF45-60CBBF5B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FE6B189-3D21-48B0-B036-11073FFE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1BD01-A0C2-431F-B2AF-572256714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09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56D239DA-5F1A-47B5-A75F-65D5F6851C5E}"/>
              </a:ext>
            </a:extLst>
          </p:cNvPr>
          <p:cNvSpPr/>
          <p:nvPr/>
        </p:nvSpPr>
        <p:spPr>
          <a:xfrm>
            <a:off x="0" y="366714"/>
            <a:ext cx="12192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1275666D-F1B0-4A78-9B68-7CC0F871862E}"/>
              </a:ext>
            </a:extLst>
          </p:cNvPr>
          <p:cNvSpPr/>
          <p:nvPr/>
        </p:nvSpPr>
        <p:spPr>
          <a:xfrm>
            <a:off x="0" y="0"/>
            <a:ext cx="12192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E8E96988-0C16-412B-859D-AB0A7402AC91}"/>
              </a:ext>
            </a:extLst>
          </p:cNvPr>
          <p:cNvSpPr/>
          <p:nvPr/>
        </p:nvSpPr>
        <p:spPr>
          <a:xfrm>
            <a:off x="0" y="307976"/>
            <a:ext cx="12192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4DB25A6B-C7B3-41B2-B17B-CF0C24ED2399}"/>
              </a:ext>
            </a:extLst>
          </p:cNvPr>
          <p:cNvSpPr/>
          <p:nvPr/>
        </p:nvSpPr>
        <p:spPr>
          <a:xfrm flipV="1">
            <a:off x="7213600" y="360364"/>
            <a:ext cx="49784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0FA8FEC3-CF7F-4553-9BB6-E6E5DA7D0298}"/>
              </a:ext>
            </a:extLst>
          </p:cNvPr>
          <p:cNvSpPr/>
          <p:nvPr/>
        </p:nvSpPr>
        <p:spPr>
          <a:xfrm flipV="1">
            <a:off x="7213600" y="439739"/>
            <a:ext cx="49784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33" name="圆角矩形 32">
            <a:extLst>
              <a:ext uri="{FF2B5EF4-FFF2-40B4-BE49-F238E27FC236}">
                <a16:creationId xmlns:a16="http://schemas.microsoft.com/office/drawing/2014/main" xmlns="" id="{F9E965E9-9706-44DF-B87E-84E106241C09}"/>
              </a:ext>
            </a:extLst>
          </p:cNvPr>
          <p:cNvSpPr/>
          <p:nvPr/>
        </p:nvSpPr>
        <p:spPr bwMode="white">
          <a:xfrm>
            <a:off x="7209367" y="496889"/>
            <a:ext cx="4085167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34" name="圆角矩形 33">
            <a:extLst>
              <a:ext uri="{FF2B5EF4-FFF2-40B4-BE49-F238E27FC236}">
                <a16:creationId xmlns:a16="http://schemas.microsoft.com/office/drawing/2014/main" xmlns="" id="{A2B2F08D-93E1-4031-8290-1ECA89623A90}"/>
              </a:ext>
            </a:extLst>
          </p:cNvPr>
          <p:cNvSpPr/>
          <p:nvPr/>
        </p:nvSpPr>
        <p:spPr bwMode="white">
          <a:xfrm>
            <a:off x="9831917" y="588963"/>
            <a:ext cx="21336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E379C8A6-C88F-4FC9-8431-95E8BD6A4CEE}"/>
              </a:ext>
            </a:extLst>
          </p:cNvPr>
          <p:cNvSpPr/>
          <p:nvPr/>
        </p:nvSpPr>
        <p:spPr bwMode="invGray">
          <a:xfrm>
            <a:off x="12113684" y="-1588"/>
            <a:ext cx="762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A0076EC0-DAC8-4586-A406-3A84DFAF399B}"/>
              </a:ext>
            </a:extLst>
          </p:cNvPr>
          <p:cNvSpPr/>
          <p:nvPr/>
        </p:nvSpPr>
        <p:spPr bwMode="invGray">
          <a:xfrm>
            <a:off x="12058651" y="-1588"/>
            <a:ext cx="381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2C5D4F09-C02C-462C-9081-4A5D89942FE8}"/>
              </a:ext>
            </a:extLst>
          </p:cNvPr>
          <p:cNvSpPr/>
          <p:nvPr/>
        </p:nvSpPr>
        <p:spPr bwMode="invGray">
          <a:xfrm>
            <a:off x="12033251" y="-1588"/>
            <a:ext cx="12700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AF3D1EFA-28CD-4EC7-8374-09E36622282C}"/>
              </a:ext>
            </a:extLst>
          </p:cNvPr>
          <p:cNvSpPr/>
          <p:nvPr/>
        </p:nvSpPr>
        <p:spPr bwMode="invGray">
          <a:xfrm>
            <a:off x="11967633" y="-1588"/>
            <a:ext cx="35984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FE09CBE6-807B-4847-AC62-CE73E1259090}"/>
              </a:ext>
            </a:extLst>
          </p:cNvPr>
          <p:cNvSpPr/>
          <p:nvPr/>
        </p:nvSpPr>
        <p:spPr bwMode="invGray">
          <a:xfrm>
            <a:off x="11887201" y="0"/>
            <a:ext cx="74084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172C6D65-CB02-4D80-BEC9-C646C0DE66A6}"/>
              </a:ext>
            </a:extLst>
          </p:cNvPr>
          <p:cNvSpPr/>
          <p:nvPr/>
        </p:nvSpPr>
        <p:spPr bwMode="invGray">
          <a:xfrm>
            <a:off x="11832167" y="0"/>
            <a:ext cx="10584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 dirty="0"/>
          </a:p>
        </p:txBody>
      </p:sp>
      <p:sp>
        <p:nvSpPr>
          <p:cNvPr id="1039" name="标题占位符 21"/>
          <p:cNvSpPr>
            <a:spLocks noGrp="1"/>
          </p:cNvSpPr>
          <p:nvPr>
            <p:ph type="title"/>
          </p:nvPr>
        </p:nvSpPr>
        <p:spPr bwMode="auto">
          <a:xfrm>
            <a:off x="609600" y="576263"/>
            <a:ext cx="10972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40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609600" y="1785938"/>
            <a:ext cx="1097280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xmlns="" id="{C309B889-182C-4C2E-A962-2E88BE4C9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8717" y="1588"/>
            <a:ext cx="1016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351BD01-A0C2-431F-B2AF-57225671412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42" name="TextBox 17">
            <a:extLst>
              <a:ext uri="{FF2B5EF4-FFF2-40B4-BE49-F238E27FC236}">
                <a16:creationId xmlns:a16="http://schemas.microsoft.com/office/drawing/2014/main" xmlns="" id="{9ED604B7-D3B6-4C06-92AD-0101188DE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567" y="6597650"/>
            <a:ext cx="41275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100"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1100">
                <a:latin typeface="宋体" panose="02010600030101010101" pitchFamily="2" charset="-122"/>
                <a:ea typeface="宋体" panose="02010600030101010101" pitchFamily="2" charset="-122"/>
              </a:rPr>
              <a:t>语言程序设计（第</a:t>
            </a:r>
            <a:r>
              <a:rPr lang="en-US" altLang="zh-CN" sz="110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100">
                <a:latin typeface="宋体" panose="02010600030101010101" pitchFamily="2" charset="-122"/>
                <a:ea typeface="宋体" panose="02010600030101010101" pitchFamily="2" charset="-122"/>
              </a:rPr>
              <a:t>版），郑莉，清华大学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9pPr>
    </p:titleStyle>
    <p:bodyStyle>
      <a:lvl1pPr marL="365125" indent="-255588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922338" indent="-21907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>
            <a:extLst>
              <a:ext uri="{FF2B5EF4-FFF2-40B4-BE49-F238E27FC236}">
                <a16:creationId xmlns:a16="http://schemas.microsoft.com/office/drawing/2014/main" xmlns="" id="{781D566F-755D-4228-88C2-955F5F773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336" y="4077072"/>
            <a:ext cx="6604000" cy="945545"/>
          </a:xfrm>
        </p:spPr>
        <p:txBody>
          <a:bodyPr/>
          <a:lstStyle/>
          <a:p>
            <a:r>
              <a:rPr lang="zh-CN" altLang="en-US" sz="3600" b="1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分 布 式 计 算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3DB08F4C-3264-4501-A45D-5D758418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1BD01-A0C2-431F-B2AF-57225671412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9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学校</a:t>
            </a:r>
            <a:r>
              <a:rPr lang="zh-CN" altLang="en-US" dirty="0"/>
              <a:t>出台了有关抗疫期间“加强学生自主学习和研修</a:t>
            </a:r>
            <a:r>
              <a:rPr lang="en-US" altLang="zh-CN" dirty="0"/>
              <a:t>"</a:t>
            </a:r>
            <a:r>
              <a:rPr lang="zh-CN" altLang="en-US" dirty="0"/>
              <a:t>的通知，详见我的中大。当前，做好防控疫情是最重要的任务。请老师们在开展远程教学时适当掌握教学内容和节奏，教学活动以强度适中和方便运作为宜。也希望老师在与学生交流时，提醒学生遵守防控疫情规定，不要提前返校。要加强自我保护，在家注意休息和适当居家体育锻炼，为学校开学后的学习研究作准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pPr marL="109537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正式开学之前结合讲义内容自学，完成作业！</a:t>
            </a:r>
            <a:endParaRPr lang="en-US" altLang="zh-CN" dirty="0">
              <a:solidFill>
                <a:srgbClr val="FF0000"/>
              </a:solidFill>
            </a:endParaRPr>
          </a:p>
          <a:p>
            <a:pPr marL="109537" indent="0">
              <a:buNone/>
            </a:pPr>
            <a:endParaRPr lang="zh-CN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学校相关通知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D01-A0C2-431F-B2AF-57225671412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55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云计算架构</a:t>
            </a:r>
            <a:endParaRPr lang="en-US" altLang="zh-CN" dirty="0" smtClean="0"/>
          </a:p>
          <a:p>
            <a:r>
              <a:rPr lang="zh-CN" altLang="en-US" dirty="0" smtClean="0"/>
              <a:t>边缘计算架构</a:t>
            </a:r>
            <a:endParaRPr lang="en-US" altLang="zh-CN" dirty="0" smtClean="0"/>
          </a:p>
          <a:p>
            <a:r>
              <a:rPr lang="zh-CN" altLang="en-US" dirty="0" smtClean="0"/>
              <a:t>计算卸载技术</a:t>
            </a:r>
            <a:endParaRPr lang="en-US" altLang="zh-CN" dirty="0" smtClean="0"/>
          </a:p>
          <a:p>
            <a:r>
              <a:rPr lang="zh-CN" altLang="en-US" dirty="0" smtClean="0"/>
              <a:t>计算资源管理技术</a:t>
            </a:r>
            <a:endParaRPr lang="en-US" altLang="zh-CN" dirty="0" smtClean="0"/>
          </a:p>
          <a:p>
            <a:r>
              <a:rPr lang="zh-CN" altLang="en-US" dirty="0" smtClean="0"/>
              <a:t>分布式缓存技术</a:t>
            </a:r>
            <a:endParaRPr lang="en-US" altLang="zh-CN" dirty="0" smtClean="0"/>
          </a:p>
          <a:p>
            <a:r>
              <a:rPr lang="zh-CN" altLang="en-US" dirty="0" smtClean="0"/>
              <a:t>分布式机器学习技术</a:t>
            </a:r>
            <a:endParaRPr lang="en-US" altLang="zh-CN" dirty="0" smtClean="0"/>
          </a:p>
          <a:p>
            <a:r>
              <a:rPr lang="zh-CN" altLang="en-US" dirty="0" smtClean="0"/>
              <a:t>分布式决策技术</a:t>
            </a:r>
            <a:r>
              <a:rPr lang="en-US" altLang="zh-CN" dirty="0" smtClean="0"/>
              <a:t>-</a:t>
            </a:r>
            <a:r>
              <a:rPr lang="zh-CN" altLang="en-US" dirty="0" smtClean="0"/>
              <a:t>博弈论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前沿论文研读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09537" indent="0">
              <a:buNone/>
            </a:pPr>
            <a:endParaRPr lang="zh-CN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课程涵盖内容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D01-A0C2-431F-B2AF-57225671412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57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课堂表现：</a:t>
            </a:r>
            <a:r>
              <a:rPr lang="en-US" altLang="zh-CN" dirty="0" smtClean="0"/>
              <a:t>10%</a:t>
            </a:r>
          </a:p>
          <a:p>
            <a:r>
              <a:rPr lang="zh-CN" altLang="en-US" dirty="0" smtClean="0"/>
              <a:t>课堂作业</a:t>
            </a:r>
            <a:r>
              <a:rPr lang="en-US" altLang="zh-CN" dirty="0" smtClean="0"/>
              <a:t>+</a:t>
            </a:r>
            <a:r>
              <a:rPr lang="zh-CN" altLang="en-US" dirty="0" smtClean="0"/>
              <a:t>期中考核（课程报告）：</a:t>
            </a:r>
            <a:r>
              <a:rPr lang="en-US" altLang="zh-CN" dirty="0" smtClean="0"/>
              <a:t>40%</a:t>
            </a:r>
          </a:p>
          <a:p>
            <a:r>
              <a:rPr lang="zh-CN" altLang="en-US" dirty="0" smtClean="0"/>
              <a:t>期末考核</a:t>
            </a:r>
            <a:r>
              <a:rPr lang="zh-CN" altLang="en-US" dirty="0"/>
              <a:t>（课程报告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50%</a:t>
            </a:r>
          </a:p>
          <a:p>
            <a:endParaRPr lang="en-US" altLang="zh-CN" dirty="0"/>
          </a:p>
          <a:p>
            <a:pPr marL="109537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期末不设闭卷考试环节！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考核方式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D01-A0C2-431F-B2AF-57225671412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65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52729" y="2428868"/>
            <a:ext cx="6973983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8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SimSun" pitchFamily="2" charset="-122"/>
              </a:rPr>
              <a:t>Thank you!</a:t>
            </a:r>
            <a:endParaRPr lang="zh-CN" altLang="en-US" sz="8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SimSun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07BB3C9E-FC8F-4014-806D-68689392D9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D01-A0C2-431F-B2AF-57225671412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++语言程序设计V4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中山大学ppt模板</Template>
  <TotalTime>2231</TotalTime>
  <Words>103</Words>
  <Application>Microsoft Office PowerPoint</Application>
  <PresentationFormat>ユーザー設定</PresentationFormat>
  <Paragraphs>26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C++语言程序设计V4</vt:lpstr>
      <vt:lpstr>PowerPoint プレゼンテーション</vt:lpstr>
      <vt:lpstr>学校相关通知</vt:lpstr>
      <vt:lpstr>课程涵盖内容</vt:lpstr>
      <vt:lpstr>考核方式</vt:lpstr>
      <vt:lpstr>PowerPoint プレゼンテーション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果冻</dc:creator>
  <cp:lastModifiedBy>Gu</cp:lastModifiedBy>
  <cp:revision>199</cp:revision>
  <dcterms:created xsi:type="dcterms:W3CDTF">2014-04-09T08:55:24Z</dcterms:created>
  <dcterms:modified xsi:type="dcterms:W3CDTF">2020-02-13T03:56:11Z</dcterms:modified>
</cp:coreProperties>
</file>