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319" r:id="rId2"/>
    <p:sldId id="324" r:id="rId3"/>
    <p:sldId id="325" r:id="rId4"/>
    <p:sldId id="326" r:id="rId5"/>
    <p:sldId id="327" r:id="rId6"/>
    <p:sldId id="280" r:id="rId7"/>
    <p:sldId id="338" r:id="rId8"/>
    <p:sldId id="337" r:id="rId9"/>
    <p:sldId id="335" r:id="rId10"/>
    <p:sldId id="336" r:id="rId11"/>
    <p:sldId id="339" r:id="rId12"/>
    <p:sldId id="334" r:id="rId13"/>
    <p:sldId id="331" r:id="rId14"/>
    <p:sldId id="332" r:id="rId15"/>
    <p:sldId id="333" r:id="rId16"/>
    <p:sldId id="340" r:id="rId17"/>
    <p:sldId id="341" r:id="rId18"/>
    <p:sldId id="31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8" autoAdjust="0"/>
    <p:restoredTop sz="84335" autoAdjust="0"/>
  </p:normalViewPr>
  <p:slideViewPr>
    <p:cSldViewPr>
      <p:cViewPr varScale="1">
        <p:scale>
          <a:sx n="96" d="100"/>
          <a:sy n="96" d="100"/>
        </p:scale>
        <p:origin x="72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FA716-D583-4E1F-B273-883720A88F56}" type="datetimeFigureOut">
              <a:rPr lang="zh-CN" altLang="en-US" smtClean="0"/>
              <a:pPr/>
              <a:t>2020/2/27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FA913-B136-4EB5-808F-3A397B0774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20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B3A0-BF2D-4C3D-A1D0-C028C8B20A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6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FA913-B136-4EB5-808F-3A397B07747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32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FA913-B136-4EB5-808F-3A397B07747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74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8">
            <a:extLst>
              <a:ext uri="{FF2B5EF4-FFF2-40B4-BE49-F238E27FC236}">
                <a16:creationId xmlns:a16="http://schemas.microsoft.com/office/drawing/2014/main" id="{0B9563F9-409F-496A-AFE6-9F528D3AA880}"/>
              </a:ext>
            </a:extLst>
          </p:cNvPr>
          <p:cNvSpPr/>
          <p:nvPr/>
        </p:nvSpPr>
        <p:spPr>
          <a:xfrm flipV="1">
            <a:off x="7213600" y="3810000"/>
            <a:ext cx="49784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5" name="矩形 19">
            <a:extLst>
              <a:ext uri="{FF2B5EF4-FFF2-40B4-BE49-F238E27FC236}">
                <a16:creationId xmlns:a16="http://schemas.microsoft.com/office/drawing/2014/main" id="{4775C780-8A61-41CE-9C38-A3F722F308C9}"/>
              </a:ext>
            </a:extLst>
          </p:cNvPr>
          <p:cNvSpPr/>
          <p:nvPr/>
        </p:nvSpPr>
        <p:spPr>
          <a:xfrm flipV="1">
            <a:off x="7213600" y="3897314"/>
            <a:ext cx="49784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20">
            <a:extLst>
              <a:ext uri="{FF2B5EF4-FFF2-40B4-BE49-F238E27FC236}">
                <a16:creationId xmlns:a16="http://schemas.microsoft.com/office/drawing/2014/main" id="{6645AB5C-54C4-468A-98AC-5338AECF2DC4}"/>
              </a:ext>
            </a:extLst>
          </p:cNvPr>
          <p:cNvSpPr/>
          <p:nvPr/>
        </p:nvSpPr>
        <p:spPr>
          <a:xfrm flipV="1">
            <a:off x="7213600" y="4114801"/>
            <a:ext cx="49784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7" name="矩形 21">
            <a:extLst>
              <a:ext uri="{FF2B5EF4-FFF2-40B4-BE49-F238E27FC236}">
                <a16:creationId xmlns:a16="http://schemas.microsoft.com/office/drawing/2014/main" id="{5124C712-B8C1-49C9-97C0-E7F3FCE4EAAD}"/>
              </a:ext>
            </a:extLst>
          </p:cNvPr>
          <p:cNvSpPr/>
          <p:nvPr/>
        </p:nvSpPr>
        <p:spPr>
          <a:xfrm flipV="1">
            <a:off x="7213601" y="4164013"/>
            <a:ext cx="2620433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10" name="矩形 23">
            <a:extLst>
              <a:ext uri="{FF2B5EF4-FFF2-40B4-BE49-F238E27FC236}">
                <a16:creationId xmlns:a16="http://schemas.microsoft.com/office/drawing/2014/main" id="{F66F7439-5A3E-4E6D-B42F-791A30A1B13E}"/>
              </a:ext>
            </a:extLst>
          </p:cNvPr>
          <p:cNvSpPr/>
          <p:nvPr/>
        </p:nvSpPr>
        <p:spPr>
          <a:xfrm flipV="1">
            <a:off x="7213601" y="4198939"/>
            <a:ext cx="2620433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11" name="圆角矩形 24">
            <a:extLst>
              <a:ext uri="{FF2B5EF4-FFF2-40B4-BE49-F238E27FC236}">
                <a16:creationId xmlns:a16="http://schemas.microsoft.com/office/drawing/2014/main" id="{13B31A79-99EB-407A-835F-E45C4813D4D8}"/>
              </a:ext>
            </a:extLst>
          </p:cNvPr>
          <p:cNvSpPr/>
          <p:nvPr/>
        </p:nvSpPr>
        <p:spPr bwMode="white">
          <a:xfrm>
            <a:off x="7213601" y="3962400"/>
            <a:ext cx="4085167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12" name="圆角矩形 25">
            <a:extLst>
              <a:ext uri="{FF2B5EF4-FFF2-40B4-BE49-F238E27FC236}">
                <a16:creationId xmlns:a16="http://schemas.microsoft.com/office/drawing/2014/main" id="{1262B08C-DCAD-4E0E-9333-ED6DBCDD8166}"/>
              </a:ext>
            </a:extLst>
          </p:cNvPr>
          <p:cNvSpPr/>
          <p:nvPr/>
        </p:nvSpPr>
        <p:spPr bwMode="white">
          <a:xfrm>
            <a:off x="9836151" y="4060826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13" name="矩形 26">
            <a:extLst>
              <a:ext uri="{FF2B5EF4-FFF2-40B4-BE49-F238E27FC236}">
                <a16:creationId xmlns:a16="http://schemas.microsoft.com/office/drawing/2014/main" id="{3C8DC999-01AE-4719-A65C-407AEE76963F}"/>
              </a:ext>
            </a:extLst>
          </p:cNvPr>
          <p:cNvSpPr/>
          <p:nvPr/>
        </p:nvSpPr>
        <p:spPr>
          <a:xfrm>
            <a:off x="0" y="3822701"/>
            <a:ext cx="12192000" cy="134302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14" name="矩形 40">
            <a:extLst>
              <a:ext uri="{FF2B5EF4-FFF2-40B4-BE49-F238E27FC236}">
                <a16:creationId xmlns:a16="http://schemas.microsoft.com/office/drawing/2014/main" id="{FC2F2E89-4E69-4FE5-B703-F5CDE0E9A9C5}"/>
              </a:ext>
            </a:extLst>
          </p:cNvPr>
          <p:cNvSpPr/>
          <p:nvPr/>
        </p:nvSpPr>
        <p:spPr>
          <a:xfrm>
            <a:off x="0" y="3675064"/>
            <a:ext cx="12192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15" name="矩形 41">
            <a:extLst>
              <a:ext uri="{FF2B5EF4-FFF2-40B4-BE49-F238E27FC236}">
                <a16:creationId xmlns:a16="http://schemas.microsoft.com/office/drawing/2014/main" id="{578A0F51-4F43-41D1-B6EE-D5BFFC6446F3}"/>
              </a:ext>
            </a:extLst>
          </p:cNvPr>
          <p:cNvSpPr/>
          <p:nvPr/>
        </p:nvSpPr>
        <p:spPr>
          <a:xfrm flipV="1">
            <a:off x="8551333" y="3643313"/>
            <a:ext cx="3640667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pic>
        <p:nvPicPr>
          <p:cNvPr id="16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" y="-6349"/>
            <a:ext cx="12192000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187641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9349" y="5301209"/>
            <a:ext cx="6604000" cy="945545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7" name="日期占位符 27">
            <a:extLst>
              <a:ext uri="{FF2B5EF4-FFF2-40B4-BE49-F238E27FC236}">
                <a16:creationId xmlns:a16="http://schemas.microsoft.com/office/drawing/2014/main" id="{5B98E0C9-43E2-4B68-94FD-1BDC9F0E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40800" y="4206875"/>
            <a:ext cx="1280584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18" name="页脚占位符 16">
            <a:extLst>
              <a:ext uri="{FF2B5EF4-FFF2-40B4-BE49-F238E27FC236}">
                <a16:creationId xmlns:a16="http://schemas.microsoft.com/office/drawing/2014/main" id="{DECB070C-D4B7-4847-81F0-7A3B5BAE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28">
            <a:extLst>
              <a:ext uri="{FF2B5EF4-FFF2-40B4-BE49-F238E27FC236}">
                <a16:creationId xmlns:a16="http://schemas.microsoft.com/office/drawing/2014/main" id="{EF3B47C5-5084-4654-A62E-35E9F1F0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3451" y="1589"/>
            <a:ext cx="99694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39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4D6CC-723F-45D3-B8EE-7A042C13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4EC78-5EA6-46D8-9B9B-80F286CB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1C4A5-CF3B-4F6B-A2F8-C9C97DE5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55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976E5-1C69-47C8-B951-AC5C5D6E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27862-0DF0-459D-A394-9E60A68C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AEF1B-6800-4E78-8DFA-D1F73741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46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ED863-F96E-4ACB-89D7-2898447D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5F112B-65D4-4686-B76A-5347765AA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138827-F437-4168-918E-1B653D2E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98CCC8-3CAA-4830-8E57-8419D9D4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D5E1C6-4B06-45ED-BEAC-DD3921C8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958C-9EE6-49E9-8BAB-60917AC7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2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975"/>
            <a:ext cx="121920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917" y="1988840"/>
            <a:ext cx="11148483" cy="4680520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Bef>
                <a:spcPts val="600"/>
              </a:spcBef>
              <a:spcAft>
                <a:spcPts val="600"/>
              </a:spcAft>
              <a:defRPr sz="22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3917" y="987909"/>
            <a:ext cx="10972800" cy="807169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ja-JP" altLang="en-US"/>
              <a:t>マスター タイトルの書式設定</a:t>
            </a:r>
            <a:endParaRPr lang="zh-CN" altLang="en-US" dirty="0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EB91E3DE-71D4-40ED-96C4-9D4736411C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7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B5935-C64A-4D97-A729-4749C309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828FC-E4A4-46D1-8820-85FCAA34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4F29C-0BCE-4FBA-A818-84D2A76C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80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85927"/>
            <a:ext cx="5384800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85927"/>
            <a:ext cx="5384800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4F2344-AA6B-476E-BA1B-1C5B0D46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3DEA29-378E-4EA6-999A-40C366B5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BF1BAC-C59B-405A-A50B-387DAB74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6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428604"/>
            <a:ext cx="11176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500174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4968" y="1500174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000" y="1928803"/>
            <a:ext cx="5388864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1073" y="1928803"/>
            <a:ext cx="5389033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灯片编号占位符 22">
            <a:extLst>
              <a:ext uri="{FF2B5EF4-FFF2-40B4-BE49-F238E27FC236}">
                <a16:creationId xmlns:a16="http://schemas.microsoft.com/office/drawing/2014/main" id="{C309B889-182C-4C2E-A962-2E88BE4C9D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57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5D2EEA-389B-44DA-8372-B0156FC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7818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D86BCF-6FA5-4778-9622-23925316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3FC33E-F566-476E-9BE5-BBC5395D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4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C91336-2FB5-4593-92AC-8985A9AA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3A78FD-F5B9-474C-97C3-8D507CEE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4224B6-67BC-48F6-8840-1A44C5E4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4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A083A3-F3B2-4BFA-A596-ADE17671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218F3B-C248-4E55-8EC2-0199A2C6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5EB5E6-5D54-48BB-87D7-F553D200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9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/>
              <a:t>アイコンをクリックして図を追加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6E25A1-86D7-4F57-8928-5197F85D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5BFB1-E464-40A5-BF45-60CBBF5B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E6B189-3D21-48B0-B036-11073FFE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9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56D239DA-5F1A-47B5-A75F-65D5F6851C5E}"/>
              </a:ext>
            </a:extLst>
          </p:cNvPr>
          <p:cNvSpPr/>
          <p:nvPr/>
        </p:nvSpPr>
        <p:spPr>
          <a:xfrm>
            <a:off x="0" y="366714"/>
            <a:ext cx="12192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275666D-F1B0-4A78-9B68-7CC0F871862E}"/>
              </a:ext>
            </a:extLst>
          </p:cNvPr>
          <p:cNvSpPr/>
          <p:nvPr/>
        </p:nvSpPr>
        <p:spPr>
          <a:xfrm>
            <a:off x="0" y="0"/>
            <a:ext cx="12192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E96988-0C16-412B-859D-AB0A7402AC91}"/>
              </a:ext>
            </a:extLst>
          </p:cNvPr>
          <p:cNvSpPr/>
          <p:nvPr/>
        </p:nvSpPr>
        <p:spPr>
          <a:xfrm>
            <a:off x="0" y="307976"/>
            <a:ext cx="12192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DB25A6B-C7B3-41B2-B17B-CF0C24ED2399}"/>
              </a:ext>
            </a:extLst>
          </p:cNvPr>
          <p:cNvSpPr/>
          <p:nvPr/>
        </p:nvSpPr>
        <p:spPr>
          <a:xfrm flipV="1">
            <a:off x="7213600" y="360364"/>
            <a:ext cx="49784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FA8FEC3-CF7F-4553-9BB6-E6E5DA7D0298}"/>
              </a:ext>
            </a:extLst>
          </p:cNvPr>
          <p:cNvSpPr/>
          <p:nvPr/>
        </p:nvSpPr>
        <p:spPr>
          <a:xfrm flipV="1">
            <a:off x="7213600" y="439739"/>
            <a:ext cx="49784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33" name="圆角矩形 32">
            <a:extLst>
              <a:ext uri="{FF2B5EF4-FFF2-40B4-BE49-F238E27FC236}">
                <a16:creationId xmlns:a16="http://schemas.microsoft.com/office/drawing/2014/main" id="{F9E965E9-9706-44DF-B87E-84E106241C09}"/>
              </a:ext>
            </a:extLst>
          </p:cNvPr>
          <p:cNvSpPr/>
          <p:nvPr/>
        </p:nvSpPr>
        <p:spPr bwMode="white">
          <a:xfrm>
            <a:off x="7209367" y="496889"/>
            <a:ext cx="4085167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34" name="圆角矩形 33">
            <a:extLst>
              <a:ext uri="{FF2B5EF4-FFF2-40B4-BE49-F238E27FC236}">
                <a16:creationId xmlns:a16="http://schemas.microsoft.com/office/drawing/2014/main" id="{A2B2F08D-93E1-4031-8290-1ECA89623A90}"/>
              </a:ext>
            </a:extLst>
          </p:cNvPr>
          <p:cNvSpPr/>
          <p:nvPr/>
        </p:nvSpPr>
        <p:spPr bwMode="white">
          <a:xfrm>
            <a:off x="9831917" y="588963"/>
            <a:ext cx="21336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379C8A6-C88F-4FC9-8431-95E8BD6A4CEE}"/>
              </a:ext>
            </a:extLst>
          </p:cNvPr>
          <p:cNvSpPr/>
          <p:nvPr/>
        </p:nvSpPr>
        <p:spPr bwMode="invGray">
          <a:xfrm>
            <a:off x="12113684" y="-1588"/>
            <a:ext cx="762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0076EC0-DAC8-4586-A406-3A84DFAF399B}"/>
              </a:ext>
            </a:extLst>
          </p:cNvPr>
          <p:cNvSpPr/>
          <p:nvPr/>
        </p:nvSpPr>
        <p:spPr bwMode="invGray">
          <a:xfrm>
            <a:off x="12058651" y="-1588"/>
            <a:ext cx="381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C5D4F09-C02C-462C-9081-4A5D89942FE8}"/>
              </a:ext>
            </a:extLst>
          </p:cNvPr>
          <p:cNvSpPr/>
          <p:nvPr/>
        </p:nvSpPr>
        <p:spPr bwMode="invGray">
          <a:xfrm>
            <a:off x="12033251" y="-1588"/>
            <a:ext cx="12700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F3D1EFA-28CD-4EC7-8374-09E36622282C}"/>
              </a:ext>
            </a:extLst>
          </p:cNvPr>
          <p:cNvSpPr/>
          <p:nvPr/>
        </p:nvSpPr>
        <p:spPr bwMode="invGray">
          <a:xfrm>
            <a:off x="11967633" y="-1588"/>
            <a:ext cx="35984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E09CBE6-807B-4847-AC62-CE73E1259090}"/>
              </a:ext>
            </a:extLst>
          </p:cNvPr>
          <p:cNvSpPr/>
          <p:nvPr/>
        </p:nvSpPr>
        <p:spPr bwMode="invGray">
          <a:xfrm>
            <a:off x="11887201" y="0"/>
            <a:ext cx="74084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72C6D65-CB02-4D80-BEC9-C646C0DE66A6}"/>
              </a:ext>
            </a:extLst>
          </p:cNvPr>
          <p:cNvSpPr/>
          <p:nvPr/>
        </p:nvSpPr>
        <p:spPr bwMode="invGray">
          <a:xfrm>
            <a:off x="11832167" y="0"/>
            <a:ext cx="10584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 dirty="0"/>
          </a:p>
        </p:txBody>
      </p:sp>
      <p:sp>
        <p:nvSpPr>
          <p:cNvPr id="1039" name="标题占位符 21"/>
          <p:cNvSpPr>
            <a:spLocks noGrp="1"/>
          </p:cNvSpPr>
          <p:nvPr>
            <p:ph type="title"/>
          </p:nvPr>
        </p:nvSpPr>
        <p:spPr bwMode="auto">
          <a:xfrm>
            <a:off x="609600" y="576263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40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609600" y="1785938"/>
            <a:ext cx="109728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C309B889-182C-4C2E-A962-2E88BE4C9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8717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42" name="TextBox 17">
            <a:extLst>
              <a:ext uri="{FF2B5EF4-FFF2-40B4-BE49-F238E27FC236}">
                <a16:creationId xmlns:a16="http://schemas.microsoft.com/office/drawing/2014/main" id="{9ED604B7-D3B6-4C06-92AD-0101188DE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567" y="6597650"/>
            <a:ext cx="4127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100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100">
                <a:latin typeface="宋体" panose="02010600030101010101" pitchFamily="2" charset="-122"/>
                <a:ea typeface="宋体" panose="02010600030101010101" pitchFamily="2" charset="-122"/>
              </a:rPr>
              <a:t>语言程序设计（第</a:t>
            </a:r>
            <a:r>
              <a:rPr lang="en-US" altLang="zh-CN" sz="110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100">
                <a:latin typeface="宋体" panose="02010600030101010101" pitchFamily="2" charset="-122"/>
                <a:ea typeface="宋体" panose="02010600030101010101" pitchFamily="2" charset="-122"/>
              </a:rPr>
              <a:t>版），郑莉，清华大学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781D566F-755D-4228-88C2-955F5F773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36" y="4077072"/>
            <a:ext cx="6604000" cy="945545"/>
          </a:xfrm>
        </p:spPr>
        <p:txBody>
          <a:bodyPr/>
          <a:lstStyle/>
          <a:p>
            <a:r>
              <a:rPr lang="zh-CN" altLang="en-US" sz="36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分 布 式 计 算</a:t>
            </a:r>
          </a:p>
        </p:txBody>
      </p:sp>
    </p:spTree>
    <p:extLst>
      <p:ext uri="{BB962C8B-B14F-4D97-AF65-F5344CB8AC3E}">
        <p14:creationId xmlns:p14="http://schemas.microsoft.com/office/powerpoint/2010/main" val="339892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33917" y="1988840"/>
            <a:ext cx="7678307" cy="54726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传输能量消耗，取决于：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传输参数量的大小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传输功率的选择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信道状态（干扰、噪声等）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部分卸载需要考虑本地计算能耗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边缘服务器由于有持续电源供应，其能耗在计算卸载问题中通常不予考虑</a:t>
            </a:r>
            <a:endParaRPr lang="en-US" altLang="zh-CN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计算卸载中的能耗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以降低时延为目标的决策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满足能耗约束下，最小化时延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以降低能量消耗为目标的决策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满足计算任务时延需求前提下，最小化能耗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以权衡能耗和时延为目标的决策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权衡能耗和时延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计算卸载决策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右矢印 4"/>
          <p:cNvSpPr/>
          <p:nvPr/>
        </p:nvSpPr>
        <p:spPr>
          <a:xfrm>
            <a:off x="6816080" y="1668601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14848" y="1556792"/>
            <a:ext cx="2954655" cy="86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将计算卸载决策问题转化为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带约束条件的优化问题</a:t>
            </a:r>
          </a:p>
        </p:txBody>
      </p:sp>
      <p:sp>
        <p:nvSpPr>
          <p:cNvPr id="8" name="右矢印 7"/>
          <p:cNvSpPr/>
          <p:nvPr/>
        </p:nvSpPr>
        <p:spPr>
          <a:xfrm rot="16200000">
            <a:off x="8948423" y="2534983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42592" y="3093115"/>
            <a:ext cx="5185497" cy="3046988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求解方法：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/>
              <a:t>凸优化理论（</a:t>
            </a:r>
            <a:r>
              <a:rPr lang="en-US" altLang="zh-CN" sz="1600" dirty="0"/>
              <a:t>convex optimization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博弈论 </a:t>
            </a:r>
            <a:r>
              <a:rPr lang="en-US" altLang="zh-CN" sz="1600" dirty="0"/>
              <a:t>(game theory)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随机几何学 </a:t>
            </a:r>
            <a:r>
              <a:rPr lang="en-US" altLang="zh-CN" sz="1600" dirty="0"/>
              <a:t>(stochastic geometry)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匹配理论 </a:t>
            </a:r>
            <a:r>
              <a:rPr lang="en-US" altLang="zh-CN" sz="1600" dirty="0"/>
              <a:t>(matching theory)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马尔可夫决策过程 （</a:t>
            </a:r>
            <a:r>
              <a:rPr lang="en-US" altLang="zh-CN" sz="1600" dirty="0"/>
              <a:t>Markov decision process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强化学习 </a:t>
            </a:r>
            <a:r>
              <a:rPr lang="en-US" altLang="zh-CN" sz="1600" dirty="0"/>
              <a:t>(reinforcement learning)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…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2566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F1D2353-C121-4CA6-BE18-EF56828C1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+mj-ea"/>
              </a:rPr>
              <a:t>[1] M. Chen and Y. Hao, "Task Offloading for Mobile Edge Computing in Software Defined Ultra-Dense Network," in </a:t>
            </a:r>
            <a:r>
              <a:rPr lang="en-US" altLang="zh-CN" sz="1800" i="1" dirty="0">
                <a:latin typeface="+mj-ea"/>
              </a:rPr>
              <a:t>IEEE Journal on Selected Areas in Communications</a:t>
            </a:r>
            <a:r>
              <a:rPr lang="en-US" altLang="zh-CN" sz="1800" dirty="0">
                <a:latin typeface="+mj-ea"/>
              </a:rPr>
              <a:t>, vol. 36, no. 3, pp. 587-597, March 2018.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[2] Y. </a:t>
            </a:r>
            <a:r>
              <a:rPr lang="en-US" altLang="zh-CN" sz="1800" dirty="0" err="1"/>
              <a:t>Geng</a:t>
            </a:r>
            <a:r>
              <a:rPr lang="en-US" altLang="zh-CN" sz="1800" dirty="0"/>
              <a:t>, Y. Yang and G. Cao, "Energy-Efficient Computation Offloading for Multicore-Based Mobile Devices," </a:t>
            </a:r>
            <a:r>
              <a:rPr lang="en-US" altLang="zh-CN" sz="1800" i="1" dirty="0"/>
              <a:t>IEEE INFOCOM 2018 - IEEE Conference on Computer Communications</a:t>
            </a:r>
            <a:r>
              <a:rPr lang="en-US" altLang="zh-CN" sz="1800" dirty="0"/>
              <a:t>, Honolulu, HI, 2018, pp. 46-54.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[3] Y. Mao, J. Zhang and K. B. </a:t>
            </a:r>
            <a:r>
              <a:rPr lang="en-US" altLang="zh-CN" sz="1800" dirty="0" err="1"/>
              <a:t>Letaief</a:t>
            </a:r>
            <a:r>
              <a:rPr lang="en-US" altLang="zh-CN" sz="1800" dirty="0"/>
              <a:t>, "Joint Task Offloading Scheduling and Transmit Power Allocation for Mobile-Edge Computing Systems," 2017 IEEE Wireless Communications and Networking Conference (WCNC), San Francisco, CA, 2017, pp. 1-6.</a:t>
            </a:r>
            <a:endParaRPr lang="zh-CN" altLang="en-US" sz="1800" dirty="0"/>
          </a:p>
          <a:p>
            <a:endParaRPr lang="zh-CN" altLang="en-US" sz="2000" dirty="0"/>
          </a:p>
          <a:p>
            <a:endParaRPr lang="zh-CN" altLang="en-US" sz="2000" dirty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结合论文理解模型，不用纠结公式本身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1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以降低时延为目标的决策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>
                <a:latin typeface="+mj-ea"/>
                <a:ea typeface="+mj-ea"/>
              </a:rPr>
              <a:pPr/>
              <a:t>13</a:t>
            </a:fld>
            <a:endParaRPr lang="zh-CN" altLang="en-US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386509"/>
            <a:ext cx="5773939" cy="294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正方形/長方形 19"/>
          <p:cNvSpPr/>
          <p:nvPr/>
        </p:nvSpPr>
        <p:spPr>
          <a:xfrm>
            <a:off x="432702" y="5805264"/>
            <a:ext cx="11063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M. Chen and Y. </a:t>
            </a:r>
            <a:r>
              <a:rPr lang="en-US" altLang="zh-CN" dirty="0" err="1">
                <a:latin typeface="+mj-ea"/>
                <a:ea typeface="+mj-ea"/>
              </a:rPr>
              <a:t>Hao</a:t>
            </a:r>
            <a:r>
              <a:rPr lang="en-US" altLang="zh-CN" dirty="0">
                <a:latin typeface="+mj-ea"/>
                <a:ea typeface="+mj-ea"/>
              </a:rPr>
              <a:t>, "Task Offloading for Mobile Edge Computing in Software Defined Ultra-Dense Network," in </a:t>
            </a:r>
            <a:r>
              <a:rPr lang="en-US" altLang="zh-CN" i="1" dirty="0">
                <a:latin typeface="+mj-ea"/>
                <a:ea typeface="+mj-ea"/>
              </a:rPr>
              <a:t>IEEE Journal on Selected Areas in Communications</a:t>
            </a:r>
            <a:r>
              <a:rPr lang="en-US" altLang="zh-CN" dirty="0">
                <a:latin typeface="+mj-ea"/>
                <a:ea typeface="+mj-ea"/>
              </a:rPr>
              <a:t>, vol. 36, no. 3, pp. 587-597, March 2018.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944082" y="4977462"/>
            <a:ext cx="1999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x</a:t>
            </a:r>
            <a:r>
              <a:rPr lang="en-US" altLang="zh-CN" sz="1600" b="1" i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= 1: 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本地计算</a:t>
            </a:r>
            <a:endParaRPr lang="en-US" altLang="zh-CN" sz="1600" b="1" dirty="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altLang="zh-CN" sz="1600" b="1" i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x</a:t>
            </a:r>
            <a:r>
              <a:rPr lang="en-US" altLang="zh-CN" sz="1600" b="1" i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= 0: 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计算任务卸载</a:t>
            </a:r>
          </a:p>
        </p:txBody>
      </p:sp>
      <p:sp>
        <p:nvSpPr>
          <p:cNvPr id="24" name="右矢印 23"/>
          <p:cNvSpPr/>
          <p:nvPr/>
        </p:nvSpPr>
        <p:spPr>
          <a:xfrm>
            <a:off x="7278217" y="5085184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8243176" y="508518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计算卸载决策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301805" y="1752948"/>
            <a:ext cx="5838913" cy="3701568"/>
            <a:chOff x="301805" y="1752948"/>
            <a:chExt cx="5838913" cy="3701568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68" y="2132856"/>
              <a:ext cx="5238750" cy="259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2279576" y="2276872"/>
              <a:ext cx="288032" cy="46570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647728" y="2278473"/>
              <a:ext cx="288032" cy="46570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494746" y="175294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B050"/>
                  </a:solidFill>
                  <a:latin typeface="+mj-ea"/>
                  <a:ea typeface="+mj-ea"/>
                </a:rPr>
                <a:t>本地计算时延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647728" y="1763524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B050"/>
                  </a:solidFill>
                  <a:latin typeface="+mj-ea"/>
                  <a:ea typeface="+mj-ea"/>
                </a:rPr>
                <a:t>边缘计算时延（卸载）</a:t>
              </a:r>
            </a:p>
          </p:txBody>
        </p:sp>
        <p:cxnSp>
          <p:nvCxnSpPr>
            <p:cNvPr id="11" name="直線コネクタ 10"/>
            <p:cNvCxnSpPr/>
            <p:nvPr/>
          </p:nvCxnSpPr>
          <p:spPr>
            <a:xfrm>
              <a:off x="1703512" y="3985400"/>
              <a:ext cx="35283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/>
            <p:cNvSpPr/>
            <p:nvPr/>
          </p:nvSpPr>
          <p:spPr>
            <a:xfrm>
              <a:off x="1628320" y="2924944"/>
              <a:ext cx="3960440" cy="740356"/>
            </a:xfrm>
            <a:prstGeom prst="rec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 flipH="1">
              <a:off x="1124264" y="3295122"/>
              <a:ext cx="504056" cy="3600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301805" y="362552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rPr>
                <a:t>能耗约束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4340225" y="42896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rPr>
                <a:t>位置约束</a:t>
              </a:r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>
              <a:off x="4007768" y="3985400"/>
              <a:ext cx="648072" cy="3042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1703512" y="4741740"/>
              <a:ext cx="132323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629050" y="508518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rPr>
                <a:t>计算约束</a:t>
              </a:r>
            </a:p>
          </p:txBody>
        </p:sp>
        <p:cxnSp>
          <p:nvCxnSpPr>
            <p:cNvPr id="23" name="直線矢印コネクタ 22"/>
            <p:cNvCxnSpPr/>
            <p:nvPr/>
          </p:nvCxnSpPr>
          <p:spPr>
            <a:xfrm>
              <a:off x="2408862" y="4780930"/>
              <a:ext cx="648072" cy="3042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2038578" y="2701919"/>
              <a:ext cx="21865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2038133" y="2744180"/>
              <a:ext cx="21865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81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以降低能量消耗为目标的决策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63352" y="5773776"/>
            <a:ext cx="11593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Y. </a:t>
            </a:r>
            <a:r>
              <a:rPr lang="en-US" altLang="zh-CN" dirty="0" err="1"/>
              <a:t>Geng</a:t>
            </a:r>
            <a:r>
              <a:rPr lang="en-US" altLang="zh-CN" dirty="0"/>
              <a:t>, Y. Yang and G. Cao, "Energy-Efficient Computation Offloading for Multicore-Based Mobile Devices," </a:t>
            </a:r>
            <a:r>
              <a:rPr lang="en-US" altLang="zh-CN" i="1" dirty="0"/>
              <a:t>IEEE INFOCOM 2018 - IEEE Conference on Computer Communications</a:t>
            </a:r>
            <a:r>
              <a:rPr lang="en-US" altLang="zh-CN" dirty="0"/>
              <a:t>, Honolulu, HI, 2018, pp. 46-54.</a:t>
            </a:r>
            <a:endParaRPr lang="zh-CN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983432" y="1752948"/>
            <a:ext cx="5303460" cy="3701568"/>
            <a:chOff x="983432" y="1752948"/>
            <a:chExt cx="5303460" cy="3701568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432" y="1988840"/>
              <a:ext cx="37338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982" y="4005064"/>
              <a:ext cx="1790700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2852936"/>
              <a:ext cx="173355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3309739"/>
              <a:ext cx="2114550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正方形/長方形 11"/>
            <p:cNvSpPr/>
            <p:nvPr/>
          </p:nvSpPr>
          <p:spPr>
            <a:xfrm>
              <a:off x="1628320" y="2780928"/>
              <a:ext cx="2739488" cy="1224136"/>
            </a:xfrm>
            <a:prstGeom prst="rec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4393196" y="3505274"/>
              <a:ext cx="648072" cy="3042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2118250" y="4741740"/>
              <a:ext cx="132323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3043788" y="508518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rPr>
                <a:t>时延约束</a:t>
              </a:r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>
              <a:off x="2823600" y="4780930"/>
              <a:ext cx="648072" cy="3042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4717232" y="386104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rPr>
                <a:t>计算能力约束</a:t>
              </a: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197736" y="2066631"/>
              <a:ext cx="288032" cy="46570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494746" y="1752948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B050"/>
                  </a:solidFill>
                  <a:latin typeface="+mj-ea"/>
                  <a:ea typeface="+mj-ea"/>
                </a:rPr>
                <a:t>能耗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607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109537" indent="0">
              <a:buNone/>
            </a:pPr>
            <a:r>
              <a:rPr lang="en-US" altLang="zh-CN" sz="2000" dirty="0"/>
              <a:t>Y. Mao, J. Zhang and K. B. </a:t>
            </a:r>
            <a:r>
              <a:rPr lang="en-US" altLang="zh-CN" sz="2000" dirty="0" err="1"/>
              <a:t>Letaief</a:t>
            </a:r>
            <a:r>
              <a:rPr lang="en-US" altLang="zh-CN" sz="2000" dirty="0"/>
              <a:t>, "Joint Task Offloading Scheduling and Transmit Power Allocation for Mobile-Edge Computing Systems," 2017 IEEE Wireless Communications and Networking Conference (WCNC), San Francisco, CA, 2017, pp. 1-6.</a:t>
            </a:r>
            <a:endParaRPr lang="zh-CN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以权衡能耗和时延为目标的决策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1772816"/>
            <a:ext cx="61912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グループ化 20"/>
          <p:cNvGrpSpPr/>
          <p:nvPr/>
        </p:nvGrpSpPr>
        <p:grpSpPr>
          <a:xfrm>
            <a:off x="301805" y="1959884"/>
            <a:ext cx="5303162" cy="2505631"/>
            <a:chOff x="301805" y="1959884"/>
            <a:chExt cx="5303162" cy="2505631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392" y="2420888"/>
              <a:ext cx="4981575" cy="1209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正方形/長方形 4"/>
            <p:cNvSpPr/>
            <p:nvPr/>
          </p:nvSpPr>
          <p:spPr>
            <a:xfrm>
              <a:off x="1703512" y="2420888"/>
              <a:ext cx="1224136" cy="36004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849269" y="19795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B050"/>
                  </a:solidFill>
                </a:rPr>
                <a:t>时延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431704" y="2420888"/>
              <a:ext cx="864096" cy="36004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540586" y="19834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B050"/>
                  </a:solidFill>
                </a:rPr>
                <a:t>能耗</a:t>
              </a:r>
            </a:p>
          </p:txBody>
        </p:sp>
        <p:sp>
          <p:nvSpPr>
            <p:cNvPr id="8" name="円/楕円 7"/>
            <p:cNvSpPr/>
            <p:nvPr/>
          </p:nvSpPr>
          <p:spPr>
            <a:xfrm>
              <a:off x="3143672" y="2420888"/>
              <a:ext cx="216024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873076" y="195988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权重</a:t>
              </a:r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1703512" y="3212976"/>
              <a:ext cx="35283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H="1">
              <a:off x="1055440" y="3212976"/>
              <a:ext cx="504056" cy="3600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301805" y="362552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计算卸载决策</a:t>
              </a:r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1703512" y="3643139"/>
              <a:ext cx="35283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>
              <a:off x="3519407" y="3678419"/>
              <a:ext cx="344344" cy="3164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3196241" y="409618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传输功率分配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737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E22DC42-73AE-46ED-AA68-750DD6F97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以第</a:t>
            </a:r>
            <a:r>
              <a:rPr lang="en-US" altLang="zh-CN" sz="2000" dirty="0"/>
              <a:t>8</a:t>
            </a:r>
            <a:r>
              <a:rPr lang="zh-CN" altLang="en-US" sz="2000" dirty="0"/>
              <a:t>页所提供变量为基础，分别建立以下优化问题模型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满足能耗约束下，最小化时延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满足计算任务时延需求前提下，最小化能耗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权衡能耗和时延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注：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只需列出优化目标及约束条件（</a:t>
            </a:r>
            <a:r>
              <a:rPr lang="zh-CN" altLang="en-US" sz="2000" dirty="0">
                <a:solidFill>
                  <a:srgbClr val="FF0000"/>
                </a:solidFill>
              </a:rPr>
              <a:t>根据自己的理解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第</a:t>
            </a:r>
            <a:r>
              <a:rPr lang="en-US" altLang="zh-CN" sz="2000" dirty="0"/>
              <a:t>8</a:t>
            </a:r>
            <a:r>
              <a:rPr lang="zh-CN" altLang="en-US" sz="2000" dirty="0"/>
              <a:t>页中提供的变量不足可自行添加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6E2502A-98E6-45AB-AA4C-385260D1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E3B506-074E-417E-BB66-1A3E7294C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250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D7C171B-5998-4863-83DA-236E4D527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ppt</a:t>
            </a:r>
            <a:r>
              <a:rPr lang="zh-CN" altLang="en-US" dirty="0"/>
              <a:t>或者</a:t>
            </a:r>
            <a:r>
              <a:rPr lang="en-US" altLang="zh-CN" dirty="0"/>
              <a:t>word</a:t>
            </a:r>
            <a:r>
              <a:rPr lang="zh-CN" altLang="en-US" dirty="0"/>
              <a:t>形式提交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D345207-35D4-4B0F-8C68-185BE622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C018DF-80BB-4CA3-B6B2-DAFED47A51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8A9897-2EAE-4A1B-8FFB-5F1B93259DD6}"/>
              </a:ext>
            </a:extLst>
          </p:cNvPr>
          <p:cNvSpPr/>
          <p:nvPr/>
        </p:nvSpPr>
        <p:spPr>
          <a:xfrm>
            <a:off x="609600" y="2852936"/>
            <a:ext cx="10094912" cy="186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2">
              <a:lnSpc>
                <a:spcPct val="150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altLang="zh-CN" kern="0" dirty="0"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Submit to: </a:t>
            </a:r>
            <a:r>
              <a:rPr lang="en-US" altLang="zh-CN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cs_network@yeah.net</a:t>
            </a:r>
          </a:p>
          <a:p>
            <a:pPr marL="227012">
              <a:lnSpc>
                <a:spcPct val="150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altLang="zh-CN" kern="0" dirty="0"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Attachment name:</a:t>
            </a:r>
            <a:r>
              <a:rPr lang="zh-CN" altLang="en-US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专业（自动化</a:t>
            </a:r>
            <a:r>
              <a:rPr lang="en-US" altLang="zh-CN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/</a:t>
            </a:r>
            <a:r>
              <a:rPr lang="zh-CN" altLang="en-US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智科）</a:t>
            </a:r>
            <a:r>
              <a:rPr lang="en-US" altLang="zh-CN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-</a:t>
            </a:r>
            <a:r>
              <a:rPr lang="zh-CN" altLang="en-US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学号</a:t>
            </a:r>
            <a:r>
              <a:rPr lang="en-US" altLang="zh-CN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-</a:t>
            </a:r>
            <a:r>
              <a:rPr lang="zh-CN" altLang="en-US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姓名</a:t>
            </a:r>
            <a:r>
              <a:rPr lang="en-US" altLang="zh-CN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-</a:t>
            </a:r>
            <a:r>
              <a:rPr lang="zh-CN" altLang="en-US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分布式计算作业</a:t>
            </a:r>
            <a:r>
              <a:rPr lang="en-US" altLang="zh-CN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1.</a:t>
            </a:r>
            <a:r>
              <a:rPr lang="en-US" altLang="zh-CN" kern="0" dirty="0"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ppt/doc/pptx/docx </a:t>
            </a:r>
          </a:p>
          <a:p>
            <a:pPr marL="227012">
              <a:lnSpc>
                <a:spcPct val="150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altLang="zh-CN" kern="0" dirty="0"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Mail subject</a:t>
            </a:r>
            <a:r>
              <a:rPr lang="zh-CN" altLang="en-US" kern="0" dirty="0"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：</a:t>
            </a:r>
            <a:r>
              <a:rPr lang="zh-CN" altLang="en-US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专业</a:t>
            </a:r>
            <a:r>
              <a:rPr lang="en-US" altLang="zh-CN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-</a:t>
            </a:r>
            <a:r>
              <a:rPr lang="zh-CN" altLang="en-US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学号</a:t>
            </a:r>
            <a:r>
              <a:rPr lang="en-US" altLang="zh-CN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-</a:t>
            </a:r>
            <a:r>
              <a:rPr lang="zh-CN" altLang="en-US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姓名</a:t>
            </a:r>
            <a:r>
              <a:rPr lang="en-US" altLang="zh-CN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-</a:t>
            </a:r>
            <a:r>
              <a:rPr lang="zh-CN" altLang="en-US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分布式计算作业</a:t>
            </a:r>
            <a:r>
              <a:rPr lang="en-US" altLang="zh-CN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1                       </a:t>
            </a:r>
            <a:endParaRPr lang="en-US" altLang="zh-CN" kern="0" dirty="0">
              <a:latin typeface="Gill Sans MT" pitchFamily="34" charset="0"/>
              <a:ea typeface="ＭＳ Ｐゴシック" pitchFamily="34" charset="-128"/>
              <a:cs typeface="ＭＳ Ｐゴシック" charset="0"/>
            </a:endParaRPr>
          </a:p>
          <a:p>
            <a:pPr marL="227012">
              <a:lnSpc>
                <a:spcPct val="150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altLang="zh-CN" kern="0" dirty="0"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Deadline</a:t>
            </a:r>
            <a:r>
              <a:rPr lang="zh-CN" altLang="en-US" kern="0" dirty="0"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： </a:t>
            </a:r>
            <a:r>
              <a:rPr lang="en-US" altLang="zh-CN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2020/3/12</a:t>
            </a:r>
            <a:r>
              <a:rPr lang="zh-CN" altLang="en-US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（周四）</a:t>
            </a:r>
            <a:endParaRPr lang="en-US" altLang="zh-CN" kern="0" dirty="0">
              <a:solidFill>
                <a:srgbClr val="FF0000"/>
              </a:solidFill>
              <a:latin typeface="Gill Sans MT" pitchFamily="34" charset="0"/>
              <a:ea typeface="ＭＳ Ｐゴシック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65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2729" y="2428868"/>
            <a:ext cx="6973983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8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SimSun" pitchFamily="2" charset="-122"/>
              </a:rPr>
              <a:t>Thank you!</a:t>
            </a:r>
            <a:endParaRPr lang="zh-CN" altLang="en-US" sz="8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SimSun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BB3C9E-FC8F-4014-806D-68689392D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05C3917-26CD-4BB2-8183-9568109B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在云计算环境中，移动终端可以通过核心网访问云服务器，利用其强大的计算和存储资源。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延长移动设备的电池寿命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为移动用户提供更复杂的应用程序和更高的数据处理能力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但会带来搞时延及移动无线网络上的额外负载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随着边缘计算的提出，通过将云服务下沉到网路边缘，可以有效的解决时延问题和网络资源占用率的问题。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计算卸载是将移动终端的计算任务卸载到边缘云环境中，解决设备在存储资源、计算性能以及能效方面的不足。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00E1B01-4CF3-43D9-8F3A-733D5D38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计算卸载概述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A787E0-827A-40F4-A303-D47E80085F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7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72C30C-23FB-4C10-B4A9-FF3D25C2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按照卸载决策的时间划分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静态卸载</a:t>
            </a:r>
            <a:r>
              <a:rPr lang="zh-CN" altLang="en-US" sz="2000" dirty="0"/>
              <a:t>：卸载决策在程序的开发过程中就被设定</a:t>
            </a:r>
            <a:endParaRPr lang="en-US" altLang="zh-CN" sz="2000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没有考虑终端和网络的变化信息，会最终影响卸载性能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动态卸载</a:t>
            </a:r>
            <a:r>
              <a:rPr lang="zh-CN" altLang="en-US" sz="2000" dirty="0"/>
              <a:t>：根据任务交付的实时情况进行任务卸载决策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2E6E96-913A-42BB-8A40-033053E3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计算卸载分类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3BAA7A-4C25-48B0-8DC0-F46DE8614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4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76DF262-048C-48DA-A9C1-9AE66782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17" y="1988840"/>
            <a:ext cx="6166139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按照卸载程度划分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全部卸载</a:t>
            </a:r>
            <a:r>
              <a:rPr lang="zh-CN" altLang="en-US" sz="2000" dirty="0"/>
              <a:t>：将移动终端的全部计算任务卸载到边缘网络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部分卸载</a:t>
            </a:r>
            <a:r>
              <a:rPr lang="zh-CN" altLang="en-US" sz="2000" dirty="0"/>
              <a:t>：将移动终端的一部分计算任务卸载到边缘网络（</a:t>
            </a:r>
            <a:r>
              <a:rPr lang="zh-CN" altLang="en-US" sz="2000" dirty="0">
                <a:solidFill>
                  <a:srgbClr val="FF0000"/>
                </a:solidFill>
              </a:rPr>
              <a:t>一部分在移动终端本地计算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需要考虑用户偏好、网络质量、移动终端性能和可用性，以及计算子任务之间的依赖关系和执行顺序等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ECAF0DF-9BB8-43D3-A95A-F25EDE99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计算卸载分类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C3BC9F-6F89-4FC2-A4E3-B4988623F8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135" y="2276872"/>
            <a:ext cx="5692683" cy="37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テキスト ボックス 56"/>
          <p:cNvSpPr txBox="1"/>
          <p:nvPr/>
        </p:nvSpPr>
        <p:spPr>
          <a:xfrm>
            <a:off x="8784478" y="6237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全部卸载</a:t>
            </a:r>
          </a:p>
        </p:txBody>
      </p:sp>
    </p:spTree>
    <p:extLst>
      <p:ext uri="{BB962C8B-B14F-4D97-AF65-F5344CB8AC3E}">
        <p14:creationId xmlns:p14="http://schemas.microsoft.com/office/powerpoint/2010/main" val="192734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527457A-96F6-4588-BAEC-E39562A82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17" y="1988840"/>
            <a:ext cx="6022123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按照代理边缘节点个数划分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单节点卸载</a:t>
            </a:r>
            <a:r>
              <a:rPr lang="zh-CN" altLang="en-US" sz="2000" dirty="0"/>
              <a:t>：任务分割为两部分，分别在移动终端和边缘节点运行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多节点卸载</a:t>
            </a:r>
            <a:r>
              <a:rPr lang="zh-CN" altLang="en-US" sz="2000" dirty="0"/>
              <a:t>：在多个边缘节点中卸载</a:t>
            </a:r>
            <a:endParaRPr lang="en-US" altLang="zh-CN" sz="2000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任务分割与卸载算法需要考虑不同节点的负载情况、运算能力以及与终端的通信能力。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08AC4-71CB-49BF-A7B8-FC37A65E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计算卸载分类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5D8FD8-B365-4B51-B720-8FBE8798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31" name="グループ化 30"/>
          <p:cNvGrpSpPr/>
          <p:nvPr/>
        </p:nvGrpSpPr>
        <p:grpSpPr>
          <a:xfrm>
            <a:off x="6915831" y="1949270"/>
            <a:ext cx="5137442" cy="3450076"/>
            <a:chOff x="6915831" y="1949270"/>
            <a:chExt cx="5137442" cy="3450076"/>
          </a:xfrm>
        </p:grpSpPr>
        <p:sp>
          <p:nvSpPr>
            <p:cNvPr id="6" name="AutoShape 2" descr="Image result for 工学院大学大学　logo">
              <a:extLst>
                <a:ext uri="{FF2B5EF4-FFF2-40B4-BE49-F238E27FC236}">
                  <a16:creationId xmlns:a16="http://schemas.microsoft.com/office/drawing/2014/main" id="{7A9B2EA4-F387-4982-9209-73F734FCF0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03521" y="469109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7" name="コンテンツ プレースホルダー 4" descr="歯車 2 つ">
              <a:extLst>
                <a:ext uri="{FF2B5EF4-FFF2-40B4-BE49-F238E27FC236}">
                  <a16:creationId xmlns:a16="http://schemas.microsoft.com/office/drawing/2014/main" id="{DE17BCD7-1081-49B0-8D1B-F9B9599BB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25735" y="3269849"/>
              <a:ext cx="621140" cy="621140"/>
            </a:xfrm>
            <a:prstGeom prst="rect">
              <a:avLst/>
            </a:prstGeom>
          </p:spPr>
        </p:pic>
        <p:pic>
          <p:nvPicPr>
            <p:cNvPr id="8" name="グラフィックス 8" descr="スマート フォン">
              <a:extLst>
                <a:ext uri="{FF2B5EF4-FFF2-40B4-BE49-F238E27FC236}">
                  <a16:creationId xmlns:a16="http://schemas.microsoft.com/office/drawing/2014/main" id="{87B82941-CAD2-4815-9FFA-E81023CA8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21832" y="3599458"/>
              <a:ext cx="621140" cy="621140"/>
            </a:xfrm>
            <a:prstGeom prst="rect">
              <a:avLst/>
            </a:prstGeom>
          </p:spPr>
        </p:pic>
        <p:pic>
          <p:nvPicPr>
            <p:cNvPr id="10" name="グラフィックス 10" descr="スマート フォン">
              <a:extLst>
                <a:ext uri="{FF2B5EF4-FFF2-40B4-BE49-F238E27FC236}">
                  <a16:creationId xmlns:a16="http://schemas.microsoft.com/office/drawing/2014/main" id="{7A928A3A-167F-4D11-9375-711D3EE61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28248" y="3113904"/>
              <a:ext cx="621140" cy="621140"/>
            </a:xfrm>
            <a:prstGeom prst="rect">
              <a:avLst/>
            </a:prstGeom>
          </p:spPr>
        </p:pic>
        <p:pic>
          <p:nvPicPr>
            <p:cNvPr id="11" name="グラフィックス 11" descr="スマート フォン">
              <a:extLst>
                <a:ext uri="{FF2B5EF4-FFF2-40B4-BE49-F238E27FC236}">
                  <a16:creationId xmlns:a16="http://schemas.microsoft.com/office/drawing/2014/main" id="{57B87657-3A73-4AA1-8E99-032104B5D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05805" y="4593540"/>
              <a:ext cx="621140" cy="621140"/>
            </a:xfrm>
            <a:prstGeom prst="rect">
              <a:avLst/>
            </a:prstGeom>
          </p:spPr>
        </p:pic>
        <p:pic>
          <p:nvPicPr>
            <p:cNvPr id="12" name="グラフィックス 12" descr="スマート フォン">
              <a:extLst>
                <a:ext uri="{FF2B5EF4-FFF2-40B4-BE49-F238E27FC236}">
                  <a16:creationId xmlns:a16="http://schemas.microsoft.com/office/drawing/2014/main" id="{C04E2564-7B4B-42AD-B933-F29667DFA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77220" y="3735043"/>
              <a:ext cx="621140" cy="621140"/>
            </a:xfrm>
            <a:prstGeom prst="rect">
              <a:avLst/>
            </a:prstGeom>
          </p:spPr>
        </p:pic>
        <p:cxnSp>
          <p:nvCxnSpPr>
            <p:cNvPr id="13" name="コネクタ: 曲線 5">
              <a:extLst>
                <a:ext uri="{FF2B5EF4-FFF2-40B4-BE49-F238E27FC236}">
                  <a16:creationId xmlns:a16="http://schemas.microsoft.com/office/drawing/2014/main" id="{31B1FBF7-B150-47FD-A048-B6205BA98B41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7842973" y="3910028"/>
              <a:ext cx="562833" cy="99408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コンテンツ プレースホルダー 4" descr="歯車 2 つ">
              <a:extLst>
                <a:ext uri="{FF2B5EF4-FFF2-40B4-BE49-F238E27FC236}">
                  <a16:creationId xmlns:a16="http://schemas.microsoft.com/office/drawing/2014/main" id="{59664421-D334-418E-B1D5-B2AC5EB66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99357" y="2850908"/>
              <a:ext cx="621140" cy="621140"/>
            </a:xfrm>
            <a:prstGeom prst="rect">
              <a:avLst/>
            </a:prstGeom>
          </p:spPr>
        </p:pic>
        <p:pic>
          <p:nvPicPr>
            <p:cNvPr id="17" name="グラフィックス 25" descr="スマート フォン">
              <a:extLst>
                <a:ext uri="{FF2B5EF4-FFF2-40B4-BE49-F238E27FC236}">
                  <a16:creationId xmlns:a16="http://schemas.microsoft.com/office/drawing/2014/main" id="{5C718F8A-03B3-46BD-9455-0D6A2376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95454" y="3180517"/>
              <a:ext cx="621140" cy="621140"/>
            </a:xfrm>
            <a:prstGeom prst="rect">
              <a:avLst/>
            </a:prstGeom>
          </p:spPr>
        </p:pic>
        <p:cxnSp>
          <p:nvCxnSpPr>
            <p:cNvPr id="18" name="コネクタ: 曲線 26">
              <a:extLst>
                <a:ext uri="{FF2B5EF4-FFF2-40B4-BE49-F238E27FC236}">
                  <a16:creationId xmlns:a16="http://schemas.microsoft.com/office/drawing/2014/main" id="{A7C5FAAB-776F-4E98-92DF-98EEAFA55F26}"/>
                </a:ext>
              </a:extLst>
            </p:cNvPr>
            <p:cNvCxnSpPr>
              <a:cxnSpLocks/>
              <a:stCxn id="17" idx="1"/>
              <a:endCxn id="12" idx="3"/>
            </p:cNvCxnSpPr>
            <p:nvPr/>
          </p:nvCxnSpPr>
          <p:spPr>
            <a:xfrm rot="10800000" flipV="1">
              <a:off x="9798360" y="3491087"/>
              <a:ext cx="1097094" cy="55452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コネクタ: 曲線 39">
              <a:extLst>
                <a:ext uri="{FF2B5EF4-FFF2-40B4-BE49-F238E27FC236}">
                  <a16:creationId xmlns:a16="http://schemas.microsoft.com/office/drawing/2014/main" id="{C00A190F-256D-4A15-BADA-FFA3A1494B14}"/>
                </a:ext>
              </a:extLst>
            </p:cNvPr>
            <p:cNvCxnSpPr>
              <a:cxnSpLocks/>
            </p:cNvCxnSpPr>
            <p:nvPr/>
          </p:nvCxnSpPr>
          <p:spPr>
            <a:xfrm>
              <a:off x="10452807" y="1949270"/>
              <a:ext cx="149213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CDB121D5-1DD9-4D99-8BB7-A66F9DEE8FE5}"/>
                </a:ext>
              </a:extLst>
            </p:cNvPr>
            <p:cNvSpPr txBox="1"/>
            <p:nvPr/>
          </p:nvSpPr>
          <p:spPr>
            <a:xfrm>
              <a:off x="10344472" y="2085348"/>
              <a:ext cx="1708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offloading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コネクタ: 曲線 20">
              <a:extLst>
                <a:ext uri="{FF2B5EF4-FFF2-40B4-BE49-F238E27FC236}">
                  <a16:creationId xmlns:a16="http://schemas.microsoft.com/office/drawing/2014/main" id="{55C88717-E748-4FB7-8AE2-E96518E1D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2459" y="3424475"/>
              <a:ext cx="523347" cy="17664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円/楕円 25"/>
            <p:cNvSpPr/>
            <p:nvPr/>
          </p:nvSpPr>
          <p:spPr>
            <a:xfrm>
              <a:off x="6925735" y="2850908"/>
              <a:ext cx="1080120" cy="205320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915831" y="5030014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多节点卸载</a:t>
              </a:r>
              <a:endParaRPr lang="zh-CN" altLang="en-US" dirty="0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10598573" y="2637897"/>
              <a:ext cx="1080120" cy="205320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0469219" y="5013064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单节点卸载</a:t>
              </a:r>
              <a:endParaRPr lang="zh-CN" altLang="en-US" dirty="0"/>
            </a:p>
          </p:txBody>
        </p:sp>
      </p:grpSp>
      <p:sp>
        <p:nvSpPr>
          <p:cNvPr id="30" name="テキスト ボックス 29"/>
          <p:cNvSpPr txBox="1"/>
          <p:nvPr/>
        </p:nvSpPr>
        <p:spPr>
          <a:xfrm>
            <a:off x="8124389" y="573325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雾计算环境下的任务卸载</a:t>
            </a:r>
          </a:p>
        </p:txBody>
      </p:sp>
    </p:spTree>
    <p:extLst>
      <p:ext uri="{BB962C8B-B14F-4D97-AF65-F5344CB8AC3E}">
        <p14:creationId xmlns:p14="http://schemas.microsoft.com/office/powerpoint/2010/main" val="180687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7017F1-6768-4DDF-8A0A-7B13A39B9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537" indent="0">
              <a:lnSpc>
                <a:spcPct val="150000"/>
              </a:lnSpc>
              <a:buNone/>
            </a:pPr>
            <a:r>
              <a:rPr lang="zh-CN" altLang="en-US" sz="1600" b="1" u="sng" dirty="0">
                <a:latin typeface="+mj-ea"/>
                <a:ea typeface="+mj-ea"/>
              </a:rPr>
              <a:t>研究内容</a:t>
            </a:r>
            <a:endParaRPr lang="en-US" altLang="zh-CN" sz="1600" b="1" u="sng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计算卸载在边缘网络中的执行框架，包括卸载的方式与流程</a:t>
            </a:r>
            <a:endParaRPr lang="en-US" altLang="zh-CN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计算卸载的决策，即是否进行计算卸载以及何时进行计算卸载</a:t>
            </a:r>
            <a:endParaRPr lang="en-US" altLang="zh-CN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计算卸载资源分配问题，即卸载任务如何分割并将其卸载到哪个云端服务器</a:t>
            </a:r>
          </a:p>
          <a:p>
            <a:endParaRPr lang="en-US" altLang="zh-CN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b="1" u="sng" dirty="0">
                <a:latin typeface="+mj-ea"/>
                <a:ea typeface="+mj-ea"/>
                <a:cs typeface="Times New Roman" panose="02020603050405020304" pitchFamily="18" charset="0"/>
              </a:rPr>
              <a:t>信息不完全</a:t>
            </a:r>
            <a:endParaRPr lang="en-US" altLang="zh-CN" sz="1600" b="1" u="sng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mobility of end users/edge servers</a:t>
            </a:r>
          </a:p>
          <a:p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inherent dynamics associated with the wireless communication medium</a:t>
            </a:r>
          </a:p>
          <a:p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heterogenous QoS requirements of end users</a:t>
            </a:r>
          </a:p>
          <a:p>
            <a:pPr marL="0" indent="0">
              <a:buNone/>
            </a:pPr>
            <a:r>
              <a:rPr lang="zh-CN" altLang="en-US" sz="1600" b="1" u="sng" dirty="0">
                <a:latin typeface="+mj-ea"/>
                <a:ea typeface="+mj-ea"/>
                <a:cs typeface="Times New Roman" panose="02020603050405020304" pitchFamily="18" charset="0"/>
              </a:rPr>
              <a:t>信息不对称</a:t>
            </a:r>
            <a:r>
              <a:rPr lang="en-US" altLang="zh-CN" sz="1600" b="1" u="sng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both parties (i.e., end users and edge servers) usually do not have complete information about each other</a:t>
            </a:r>
          </a:p>
          <a:p>
            <a:endParaRPr lang="en-US" altLang="zh-CN" sz="16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04A5D7-CA79-4028-863A-D8B26185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研究内容及挑战</a:t>
            </a:r>
            <a:endParaRPr lang="zh-CN" altLang="en-US" sz="3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スライド番号プレースホルダー 19">
            <a:extLst>
              <a:ext uri="{FF2B5EF4-FFF2-40B4-BE49-F238E27FC236}">
                <a16:creationId xmlns:a16="http://schemas.microsoft.com/office/drawing/2014/main" id="{B5B41628-C95C-4370-9163-F0AA6BA625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8958C-9EE6-49E9-8BAB-60917AC77811}" type="slidenum"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fld>
            <a:endParaRPr lang="zh-CN" altLang="en-US" sz="1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2" descr="Image result for 工学院大学大学　logo">
            <a:extLst>
              <a:ext uri="{FF2B5EF4-FFF2-40B4-BE49-F238E27FC236}">
                <a16:creationId xmlns:a16="http://schemas.microsoft.com/office/drawing/2014/main" id="{7A9B2EA4-F387-4982-9209-73F734FCF0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87982" y="51039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3692F678-9F0D-480B-87F8-AE37A216AC36}"/>
              </a:ext>
            </a:extLst>
          </p:cNvPr>
          <p:cNvSpPr/>
          <p:nvPr/>
        </p:nvSpPr>
        <p:spPr>
          <a:xfrm>
            <a:off x="8037427" y="4719699"/>
            <a:ext cx="484632" cy="536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7A21B1-5E11-436D-B077-6D8D3F1DC4B4}"/>
              </a:ext>
            </a:extLst>
          </p:cNvPr>
          <p:cNvSpPr txBox="1"/>
          <p:nvPr/>
        </p:nvSpPr>
        <p:spPr>
          <a:xfrm>
            <a:off x="11426333" y="46484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挑战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E52F00D-40F4-4E17-987A-0EF5AF2A2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16" y="3933056"/>
            <a:ext cx="2907908" cy="1430875"/>
          </a:xfrm>
          <a:prstGeom prst="rect">
            <a:avLst/>
          </a:prstGeom>
        </p:spPr>
      </p:pic>
      <p:sp>
        <p:nvSpPr>
          <p:cNvPr id="6" name="右中かっこ 5"/>
          <p:cNvSpPr/>
          <p:nvPr/>
        </p:nvSpPr>
        <p:spPr>
          <a:xfrm>
            <a:off x="7857338" y="3068960"/>
            <a:ext cx="77724" cy="64807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279743" y="320833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计算卸载决策</a:t>
            </a:r>
          </a:p>
        </p:txBody>
      </p:sp>
    </p:spTree>
    <p:extLst>
      <p:ext uri="{BB962C8B-B14F-4D97-AF65-F5344CB8AC3E}">
        <p14:creationId xmlns:p14="http://schemas.microsoft.com/office/powerpoint/2010/main" val="100991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77"/>
    </mc:Choice>
    <mc:Fallback xmlns="">
      <p:transition spd="slow" advTm="3547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33917" y="1988840"/>
            <a:ext cx="6382163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当终端发起计算卸载请求时，终端上的资源监测器检测云端的资源信息，计算出可用云端服务网络的资源情况（包括服务器的运算能力、负载情况、通信成本等</a:t>
            </a:r>
            <a:r>
              <a:rPr lang="en-US" altLang="zh-CN" sz="2000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根据收到的服务器网络信息，计算卸载决策引擎决定哪些任务为本地执行，哪些任务为云端执行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根据决策指示，分割模块将任务分割成可以独立在不同设备执行的子任务，之后本地执行部分由终端进行处理，云端执行部分经转化后卸载到代理服务器进行处理。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计算卸载执行框架（举例）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909" y="2647754"/>
            <a:ext cx="5066841" cy="385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86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800" dirty="0"/>
                  <a:t>MEC-enabled Ultra Dense Network - </a:t>
                </a:r>
                <a:r>
                  <a:rPr lang="zh-CN" altLang="en-US" sz="1800" dirty="0"/>
                  <a:t>边缘服务器部署在小基站上</a:t>
                </a:r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i="1" dirty="0"/>
                  <a:t>N</a:t>
                </a:r>
                <a:r>
                  <a:rPr lang="zh-CN" altLang="en-US" sz="1800" dirty="0"/>
                  <a:t>台边缘服务器</a:t>
                </a:r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i="1" dirty="0"/>
                  <a:t>M</a:t>
                </a:r>
                <a:r>
                  <a:rPr lang="zh-CN" altLang="en-US" sz="1800" dirty="0"/>
                  <a:t>个计算任务 </a:t>
                </a:r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/>
                  <a:t>每个任务产生的位置</a:t>
                </a:r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/>
                  <a:t>在位置</a:t>
                </a:r>
                <a:r>
                  <a:rPr lang="en-US" altLang="zh-CN" sz="1800" i="1" dirty="0"/>
                  <a:t>L</a:t>
                </a:r>
                <a:r>
                  <a:rPr lang="en-US" altLang="zh-CN" sz="1800" i="1" baseline="-25000" dirty="0"/>
                  <a:t>i</a:t>
                </a:r>
                <a:r>
                  <a:rPr lang="zh-CN" altLang="en-US" sz="1800" dirty="0"/>
                  <a:t>有多台</a:t>
                </a:r>
                <a:r>
                  <a:rPr lang="en-US" altLang="zh-CN" sz="1800" dirty="0"/>
                  <a:t>BS</a:t>
                </a:r>
                <a:r>
                  <a:rPr lang="zh-CN" altLang="en-US" sz="1800" dirty="0"/>
                  <a:t>可提供计算服务</a:t>
                </a:r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/>
                  <a:t>每个任务分成多个子任务（每个子任务按顺序执行</a:t>
                </a:r>
                <a:endParaRPr lang="en-US" altLang="zh-CN" sz="1800" dirty="0"/>
              </a:p>
              <a:p>
                <a:pPr marL="109537" indent="0">
                  <a:lnSpc>
                    <a:spcPct val="150000"/>
                  </a:lnSpc>
                  <a:buNone/>
                </a:pPr>
                <a:r>
                  <a:rPr lang="zh-CN" altLang="en-US" sz="1800" dirty="0"/>
                  <a:t>    可分配到不同的</a:t>
                </a:r>
                <a:r>
                  <a:rPr lang="en-US" altLang="zh-CN" sz="1800" dirty="0"/>
                  <a:t>BS</a:t>
                </a:r>
                <a:r>
                  <a:rPr lang="zh-CN" altLang="en-US" sz="1800" dirty="0"/>
                  <a:t>）：</a:t>
                </a:r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/>
                  <a:t>计算卸载决策：</a:t>
                </a:r>
                <a:r>
                  <a:rPr lang="en-US" altLang="zh-CN" sz="1800" dirty="0"/>
                  <a:t>					      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举例</a:t>
                </a:r>
                <a14:m>
                  <m:oMath xmlns:m="http://schemas.openxmlformats.org/officeDocument/2006/math">
                    <m:r>
                      <a:rPr lang="zh-CN" alt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bSup>
                      <m:sSubSup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zh-CN" alt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表明在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产生</m:t>
                    </m:r>
                  </m:oMath>
                </a14:m>
                <a:r>
                  <a:rPr lang="zh-CN" altLang="en-US" sz="1800" dirty="0">
                    <a:solidFill>
                      <a:srgbClr val="FF0000"/>
                    </a:solidFill>
                  </a:rPr>
                  <a:t>的任务的第一个子任务将被卸载到第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台边缘服务器上</a:t>
                </a:r>
                <a:endParaRPr lang="en-US" altLang="zh-CN" sz="1800" dirty="0"/>
              </a:p>
            </p:txBody>
          </p:sp>
        </mc:Choice>
        <mc:Fallback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计算卸载中的数学建模（举例）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988840"/>
            <a:ext cx="5692683" cy="37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74" y="2636912"/>
            <a:ext cx="15525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3212976"/>
            <a:ext cx="16764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717032"/>
            <a:ext cx="9334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4309095"/>
            <a:ext cx="8953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78B96C-E880-433D-BE44-6014A83371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470" y="5269547"/>
            <a:ext cx="2419688" cy="2476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8C41853-DA32-4EA3-A612-02D010F450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37" y="5807506"/>
            <a:ext cx="4153480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0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传输时延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将计算任务的参数、上下文环境传输到边缘服务器所耗时间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将计算结果从边缘服务器返回用户所耗时间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取决于计算参数大小、传输速率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/>
              <a:t>排队时延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多计算任务到达边缘服务器时，排队等待处理所耗时间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取决于计算任务到达速率及计算任务处理速率计算时延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/>
              <a:t>计算时延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取决于边缘服务器计算能力大小、计算任务大小</a:t>
            </a:r>
            <a:endParaRPr lang="en-US" altLang="zh-CN" sz="18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计算卸载中的时延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57EED6D-BFC0-4600-83A4-28044C560557}"/>
              </a:ext>
            </a:extLst>
          </p:cNvPr>
          <p:cNvGrpSpPr/>
          <p:nvPr/>
        </p:nvGrpSpPr>
        <p:grpSpPr>
          <a:xfrm>
            <a:off x="7752184" y="1731662"/>
            <a:ext cx="4392488" cy="3610995"/>
            <a:chOff x="7968208" y="1731662"/>
            <a:chExt cx="4392488" cy="3610995"/>
          </a:xfrm>
        </p:grpSpPr>
        <p:pic>
          <p:nvPicPr>
            <p:cNvPr id="5" name="图形 18" descr="智能手机">
              <a:extLst>
                <a:ext uri="{FF2B5EF4-FFF2-40B4-BE49-F238E27FC236}">
                  <a16:creationId xmlns:a16="http://schemas.microsoft.com/office/drawing/2014/main" id="{9347CCF1-06FE-449F-A3E7-EA183750C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68208" y="3168249"/>
              <a:ext cx="585094" cy="587386"/>
            </a:xfrm>
            <a:prstGeom prst="rect">
              <a:avLst/>
            </a:prstGeom>
          </p:spPr>
        </p:pic>
        <p:pic>
          <p:nvPicPr>
            <p:cNvPr id="6" name="图形 7" descr="信号塔">
              <a:extLst>
                <a:ext uri="{FF2B5EF4-FFF2-40B4-BE49-F238E27FC236}">
                  <a16:creationId xmlns:a16="http://schemas.microsoft.com/office/drawing/2014/main" id="{A7F81791-817B-4F95-BF70-87A6FF7E6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50937" y="3226785"/>
              <a:ext cx="495560" cy="645585"/>
            </a:xfrm>
            <a:prstGeom prst="rect">
              <a:avLst/>
            </a:prstGeom>
          </p:spPr>
        </p:pic>
        <p:pic>
          <p:nvPicPr>
            <p:cNvPr id="7" name="图形 20" descr="数据库">
              <a:extLst>
                <a:ext uri="{FF2B5EF4-FFF2-40B4-BE49-F238E27FC236}">
                  <a16:creationId xmlns:a16="http://schemas.microsoft.com/office/drawing/2014/main" id="{23F4FDF5-C976-4CBC-8257-CE4672C87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002880" y="3540861"/>
              <a:ext cx="294641" cy="295795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500EBF1-B0CC-4168-92CD-E0E831092F0A}"/>
                </a:ext>
              </a:extLst>
            </p:cNvPr>
            <p:cNvSpPr/>
            <p:nvPr/>
          </p:nvSpPr>
          <p:spPr>
            <a:xfrm>
              <a:off x="10147892" y="3110979"/>
              <a:ext cx="228778" cy="1145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927" tIns="47964" rIns="95927" bIns="479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67192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34384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01577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68769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835961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203153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570345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937537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470FFCE-A2ED-470D-B20C-6ED0EE6DCAE0}"/>
                </a:ext>
              </a:extLst>
            </p:cNvPr>
            <p:cNvSpPr/>
            <p:nvPr/>
          </p:nvSpPr>
          <p:spPr>
            <a:xfrm>
              <a:off x="10422159" y="3112245"/>
              <a:ext cx="228778" cy="11454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927" tIns="47964" rIns="95927" bIns="479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67192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34384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01577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68769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835961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203153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570345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937537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E9DC099-5726-492D-A0C7-0F55FFFD4927}"/>
                </a:ext>
              </a:extLst>
            </p:cNvPr>
            <p:cNvSpPr/>
            <p:nvPr/>
          </p:nvSpPr>
          <p:spPr>
            <a:xfrm>
              <a:off x="10696425" y="3110979"/>
              <a:ext cx="228778" cy="1145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927" tIns="47964" rIns="95927" bIns="479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67192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34384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01577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68769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835961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203153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570345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937537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  <p:sp>
          <p:nvSpPr>
            <p:cNvPr id="11" name="箭头: 上弧形 10">
              <a:extLst>
                <a:ext uri="{FF2B5EF4-FFF2-40B4-BE49-F238E27FC236}">
                  <a16:creationId xmlns:a16="http://schemas.microsoft.com/office/drawing/2014/main" id="{E6679658-304D-440D-8159-B4D278808893}"/>
                </a:ext>
              </a:extLst>
            </p:cNvPr>
            <p:cNvSpPr/>
            <p:nvPr/>
          </p:nvSpPr>
          <p:spPr>
            <a:xfrm>
              <a:off x="8569164" y="2282578"/>
              <a:ext cx="1967384" cy="73152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EA5F727-226B-4138-9ACB-52AD0072149C}"/>
                </a:ext>
              </a:extLst>
            </p:cNvPr>
            <p:cNvSpPr/>
            <p:nvPr/>
          </p:nvSpPr>
          <p:spPr>
            <a:xfrm>
              <a:off x="8832304" y="1731662"/>
              <a:ext cx="2287806" cy="454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1. </a:t>
              </a:r>
              <a:r>
                <a:rPr lang="zh-CN" altLang="en-US" dirty="0"/>
                <a:t>传输时延（参数）</a:t>
              </a:r>
              <a:endParaRPr lang="en-US" altLang="zh-CN" dirty="0"/>
            </a:p>
          </p:txBody>
        </p:sp>
        <p:sp>
          <p:nvSpPr>
            <p:cNvPr id="13" name="箭头: 右弧形 12">
              <a:extLst>
                <a:ext uri="{FF2B5EF4-FFF2-40B4-BE49-F238E27FC236}">
                  <a16:creationId xmlns:a16="http://schemas.microsoft.com/office/drawing/2014/main" id="{FEB8B031-250D-40DD-98AF-457F57C3EA29}"/>
                </a:ext>
              </a:extLst>
            </p:cNvPr>
            <p:cNvSpPr/>
            <p:nvPr/>
          </p:nvSpPr>
          <p:spPr>
            <a:xfrm rot="5400000">
              <a:off x="9131031" y="3403732"/>
              <a:ext cx="731520" cy="185073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EC42E18-4C42-4B5C-A877-33E807D2402F}"/>
                </a:ext>
              </a:extLst>
            </p:cNvPr>
            <p:cNvSpPr/>
            <p:nvPr/>
          </p:nvSpPr>
          <p:spPr>
            <a:xfrm>
              <a:off x="8942793" y="4888622"/>
              <a:ext cx="2287806" cy="454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4. </a:t>
              </a:r>
              <a:r>
                <a:rPr lang="zh-CN" altLang="en-US" dirty="0"/>
                <a:t>传输时延（结果）</a:t>
              </a:r>
              <a:endParaRPr lang="en-US" altLang="zh-CN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06DA64E-D90F-49B5-9800-B20AA67971E1}"/>
                </a:ext>
              </a:extLst>
            </p:cNvPr>
            <p:cNvSpPr/>
            <p:nvPr/>
          </p:nvSpPr>
          <p:spPr>
            <a:xfrm>
              <a:off x="10996220" y="3983077"/>
              <a:ext cx="1364476" cy="454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3. </a:t>
              </a:r>
              <a:r>
                <a:rPr lang="zh-CN" altLang="en-US" dirty="0"/>
                <a:t>计算时延</a:t>
              </a:r>
              <a:endParaRPr lang="en-US" altLang="zh-CN" dirty="0"/>
            </a:p>
          </p:txBody>
        </p:sp>
        <p:sp>
          <p:nvSpPr>
            <p:cNvPr id="16" name="箭头: 右弧形 15">
              <a:extLst>
                <a:ext uri="{FF2B5EF4-FFF2-40B4-BE49-F238E27FC236}">
                  <a16:creationId xmlns:a16="http://schemas.microsoft.com/office/drawing/2014/main" id="{7EC6DFA7-36E6-49BC-A9DA-C3D0ED2E1974}"/>
                </a:ext>
              </a:extLst>
            </p:cNvPr>
            <p:cNvSpPr/>
            <p:nvPr/>
          </p:nvSpPr>
          <p:spPr>
            <a:xfrm>
              <a:off x="11338902" y="3077812"/>
              <a:ext cx="731520" cy="926097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C0F6CC5-CD48-4C8D-A31D-A639F503F18E}"/>
                </a:ext>
              </a:extLst>
            </p:cNvPr>
            <p:cNvSpPr/>
            <p:nvPr/>
          </p:nvSpPr>
          <p:spPr>
            <a:xfrm>
              <a:off x="10548484" y="2480766"/>
              <a:ext cx="1364476" cy="454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2. </a:t>
              </a:r>
              <a:r>
                <a:rPr lang="zh-CN" altLang="en-US" dirty="0"/>
                <a:t>排队时延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302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++语言程序设计V4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中山大学ppt模板</Template>
  <TotalTime>3415</TotalTime>
  <Words>1413</Words>
  <Application>Microsoft Office PowerPoint</Application>
  <PresentationFormat>宽屏</PresentationFormat>
  <Paragraphs>162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宋体</vt:lpstr>
      <vt:lpstr>微软雅黑</vt:lpstr>
      <vt:lpstr>Arial</vt:lpstr>
      <vt:lpstr>Arial Black</vt:lpstr>
      <vt:lpstr>Calibri</vt:lpstr>
      <vt:lpstr>Cambria Math</vt:lpstr>
      <vt:lpstr>Georgia</vt:lpstr>
      <vt:lpstr>Gill Sans MT</vt:lpstr>
      <vt:lpstr>Times New Roman</vt:lpstr>
      <vt:lpstr>Trebuchet MS</vt:lpstr>
      <vt:lpstr>Wingdings 2</vt:lpstr>
      <vt:lpstr>C++语言程序设计V4</vt:lpstr>
      <vt:lpstr>PowerPoint 演示文稿</vt:lpstr>
      <vt:lpstr>计算卸载概述</vt:lpstr>
      <vt:lpstr>计算卸载分类</vt:lpstr>
      <vt:lpstr>计算卸载分类</vt:lpstr>
      <vt:lpstr>计算卸载分类 </vt:lpstr>
      <vt:lpstr>研究内容及挑战</vt:lpstr>
      <vt:lpstr>计算卸载执行框架（举例）</vt:lpstr>
      <vt:lpstr>计算卸载中的数学建模（举例）</vt:lpstr>
      <vt:lpstr>计算卸载中的时延</vt:lpstr>
      <vt:lpstr>计算卸载中的能耗</vt:lpstr>
      <vt:lpstr>计算卸载决策</vt:lpstr>
      <vt:lpstr>结合论文理解模型，不用纠结公式本身</vt:lpstr>
      <vt:lpstr>以降低时延为目标的决策</vt:lpstr>
      <vt:lpstr>以降低能量消耗为目标的决策</vt:lpstr>
      <vt:lpstr>以权衡能耗和时延为目标的决策</vt:lpstr>
      <vt:lpstr>作业</vt:lpstr>
      <vt:lpstr>作业提交方法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果冻</dc:creator>
  <cp:lastModifiedBy>博 古</cp:lastModifiedBy>
  <cp:revision>245</cp:revision>
  <dcterms:created xsi:type="dcterms:W3CDTF">2014-04-09T08:55:24Z</dcterms:created>
  <dcterms:modified xsi:type="dcterms:W3CDTF">2020-02-27T05:14:04Z</dcterms:modified>
</cp:coreProperties>
</file>