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19" r:id="rId2"/>
    <p:sldId id="323" r:id="rId3"/>
    <p:sldId id="324" r:id="rId4"/>
    <p:sldId id="432" r:id="rId5"/>
    <p:sldId id="416" r:id="rId6"/>
    <p:sldId id="418" r:id="rId7"/>
    <p:sldId id="460" r:id="rId8"/>
    <p:sldId id="417" r:id="rId9"/>
    <p:sldId id="420" r:id="rId10"/>
    <p:sldId id="537" r:id="rId11"/>
    <p:sldId id="538" r:id="rId12"/>
    <p:sldId id="533" r:id="rId13"/>
    <p:sldId id="534" r:id="rId14"/>
    <p:sldId id="541" r:id="rId15"/>
    <p:sldId id="542" r:id="rId16"/>
    <p:sldId id="325" r:id="rId17"/>
    <p:sldId id="334" r:id="rId18"/>
    <p:sldId id="326" r:id="rId19"/>
    <p:sldId id="333" r:id="rId20"/>
    <p:sldId id="327" r:id="rId21"/>
    <p:sldId id="328" r:id="rId22"/>
    <p:sldId id="329" r:id="rId23"/>
    <p:sldId id="330" r:id="rId24"/>
    <p:sldId id="338" r:id="rId25"/>
    <p:sldId id="337" r:id="rId26"/>
    <p:sldId id="543" r:id="rId27"/>
    <p:sldId id="331" r:id="rId28"/>
    <p:sldId id="336" r:id="rId29"/>
    <p:sldId id="544" r:id="rId30"/>
    <p:sldId id="31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博 古" initials="博" lastIdx="2" clrIdx="0">
    <p:extLst>
      <p:ext uri="{19B8F6BF-5375-455C-9EA6-DF929625EA0E}">
        <p15:presenceInfo xmlns:p15="http://schemas.microsoft.com/office/powerpoint/2012/main" userId="475c33a0315f78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84335" autoAdjust="0"/>
  </p:normalViewPr>
  <p:slideViewPr>
    <p:cSldViewPr>
      <p:cViewPr varScale="1">
        <p:scale>
          <a:sx n="96" d="100"/>
          <a:sy n="96" d="100"/>
        </p:scale>
        <p:origin x="756" y="96"/>
      </p:cViewPr>
      <p:guideLst>
        <p:guide orient="horz" pos="2160"/>
        <p:guide pos="3840"/>
      </p:guideLst>
    </p:cSldViewPr>
  </p:slideViewPr>
  <p:outlineViewPr>
    <p:cViewPr>
      <p:scale>
        <a:sx n="33" d="100"/>
        <a:sy n="33" d="100"/>
      </p:scale>
      <p:origin x="0" y="-651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74DDAA-D3BC-45BF-A307-39332AE75E0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7D487BA7-07AB-47D7-AD00-890317263B80}">
      <dgm:prSet phldrT="[文本]" custT="1"/>
      <dgm:spPr/>
      <dgm:t>
        <a:bodyPr/>
        <a:lstStyle/>
        <a:p>
          <a:r>
            <a:rPr lang="zh-CN" altLang="en-US" sz="2400" dirty="0"/>
            <a:t>通信模式</a:t>
          </a:r>
        </a:p>
      </dgm:t>
    </dgm:pt>
    <dgm:pt modelId="{AF048961-DEEC-4612-9235-B859AF0175C2}" type="parTrans" cxnId="{8EE730FB-25FA-47F6-BE5E-73B5D48E5992}">
      <dgm:prSet/>
      <dgm:spPr/>
      <dgm:t>
        <a:bodyPr/>
        <a:lstStyle/>
        <a:p>
          <a:endParaRPr lang="zh-CN" altLang="en-US" sz="1600"/>
        </a:p>
      </dgm:t>
    </dgm:pt>
    <dgm:pt modelId="{EABEB015-369C-4C4C-A3F7-0BC50E503770}" type="sibTrans" cxnId="{8EE730FB-25FA-47F6-BE5E-73B5D48E5992}">
      <dgm:prSet custT="1"/>
      <dgm:spPr/>
      <dgm:t>
        <a:bodyPr/>
        <a:lstStyle/>
        <a:p>
          <a:endParaRPr lang="zh-CN" altLang="en-US" sz="1800"/>
        </a:p>
      </dgm:t>
    </dgm:pt>
    <dgm:pt modelId="{537B5EBD-967A-44D5-8141-3674BF6797A5}">
      <dgm:prSet phldrT="[文本]" custT="1"/>
      <dgm:spPr/>
      <dgm:t>
        <a:bodyPr/>
        <a:lstStyle/>
        <a:p>
          <a:r>
            <a:rPr lang="zh-CN" altLang="en-US" sz="2400" dirty="0"/>
            <a:t>安全性</a:t>
          </a:r>
        </a:p>
      </dgm:t>
    </dgm:pt>
    <dgm:pt modelId="{E9D2ABC5-907E-46B4-BD50-D9C3850D0C02}" type="parTrans" cxnId="{22D8D13E-A541-42A8-9553-7F7D4E72064F}">
      <dgm:prSet/>
      <dgm:spPr/>
      <dgm:t>
        <a:bodyPr/>
        <a:lstStyle/>
        <a:p>
          <a:endParaRPr lang="zh-CN" altLang="en-US" sz="1600"/>
        </a:p>
      </dgm:t>
    </dgm:pt>
    <dgm:pt modelId="{7AFEE177-C159-43E7-A40B-DD0CBB76855A}" type="sibTrans" cxnId="{22D8D13E-A541-42A8-9553-7F7D4E72064F}">
      <dgm:prSet custT="1"/>
      <dgm:spPr/>
      <dgm:t>
        <a:bodyPr/>
        <a:lstStyle/>
        <a:p>
          <a:endParaRPr lang="zh-CN" altLang="en-US" sz="1800"/>
        </a:p>
      </dgm:t>
    </dgm:pt>
    <dgm:pt modelId="{82BAC1A3-3910-4327-B2E1-E60A8E31BEAE}">
      <dgm:prSet phldrT="[文本]" custT="1"/>
      <dgm:spPr/>
      <dgm:t>
        <a:bodyPr/>
        <a:lstStyle/>
        <a:p>
          <a:r>
            <a:rPr lang="zh-CN" altLang="en-US" sz="2400" dirty="0"/>
            <a:t>高效性</a:t>
          </a:r>
        </a:p>
      </dgm:t>
    </dgm:pt>
    <dgm:pt modelId="{8D8F5DB6-FFBA-4EE8-B7B1-D8FC2C83C0B8}" type="parTrans" cxnId="{9AE9494B-D7F7-4A30-AAD3-E4412952536B}">
      <dgm:prSet/>
      <dgm:spPr/>
      <dgm:t>
        <a:bodyPr/>
        <a:lstStyle/>
        <a:p>
          <a:endParaRPr lang="zh-CN" altLang="en-US" sz="1600"/>
        </a:p>
      </dgm:t>
    </dgm:pt>
    <dgm:pt modelId="{3F565EDF-3B2E-4AFD-936E-ECBB58B725F8}" type="sibTrans" cxnId="{9AE9494B-D7F7-4A30-AAD3-E4412952536B}">
      <dgm:prSet custT="1"/>
      <dgm:spPr/>
      <dgm:t>
        <a:bodyPr/>
        <a:lstStyle/>
        <a:p>
          <a:endParaRPr lang="zh-CN" altLang="en-US" sz="1800"/>
        </a:p>
      </dgm:t>
    </dgm:pt>
    <dgm:pt modelId="{2EB2912E-CF9C-413A-9AE5-9072833D680B}">
      <dgm:prSet phldrT="[文本]" custT="1"/>
      <dgm:spPr/>
      <dgm:t>
        <a:bodyPr/>
        <a:lstStyle/>
        <a:p>
          <a:r>
            <a:rPr lang="zh-CN" altLang="en-US" sz="2400" dirty="0"/>
            <a:t>移动性</a:t>
          </a:r>
        </a:p>
      </dgm:t>
    </dgm:pt>
    <dgm:pt modelId="{16963550-E5D9-4D08-A312-337E630BDF21}" type="parTrans" cxnId="{9D88CEC9-F1FF-4203-BC55-B7C51F1E5BC1}">
      <dgm:prSet/>
      <dgm:spPr/>
      <dgm:t>
        <a:bodyPr/>
        <a:lstStyle/>
        <a:p>
          <a:endParaRPr lang="zh-CN" altLang="en-US" sz="1600"/>
        </a:p>
      </dgm:t>
    </dgm:pt>
    <dgm:pt modelId="{530D76CA-0AFF-4C7F-B314-788FDD91DFA9}" type="sibTrans" cxnId="{9D88CEC9-F1FF-4203-BC55-B7C51F1E5BC1}">
      <dgm:prSet custT="1"/>
      <dgm:spPr/>
      <dgm:t>
        <a:bodyPr/>
        <a:lstStyle/>
        <a:p>
          <a:endParaRPr lang="zh-CN" altLang="en-US" sz="1800"/>
        </a:p>
      </dgm:t>
    </dgm:pt>
    <dgm:pt modelId="{A5945DC7-4DCB-4368-85BE-883A9D6707C4}" type="pres">
      <dgm:prSet presAssocID="{0B74DDAA-D3BC-45BF-A307-39332AE75E04}" presName="cycle" presStyleCnt="0">
        <dgm:presLayoutVars>
          <dgm:dir/>
          <dgm:resizeHandles val="exact"/>
        </dgm:presLayoutVars>
      </dgm:prSet>
      <dgm:spPr/>
    </dgm:pt>
    <dgm:pt modelId="{6B0CF21B-F317-477C-8B30-B2DC47C0C2EB}" type="pres">
      <dgm:prSet presAssocID="{7D487BA7-07AB-47D7-AD00-890317263B80}" presName="node" presStyleLbl="node1" presStyleIdx="0" presStyleCnt="4">
        <dgm:presLayoutVars>
          <dgm:bulletEnabled val="1"/>
        </dgm:presLayoutVars>
      </dgm:prSet>
      <dgm:spPr/>
    </dgm:pt>
    <dgm:pt modelId="{3E453C3A-B3C9-430B-8C52-2DF98DE9655F}" type="pres">
      <dgm:prSet presAssocID="{EABEB015-369C-4C4C-A3F7-0BC50E503770}" presName="sibTrans" presStyleLbl="sibTrans2D1" presStyleIdx="0" presStyleCnt="4"/>
      <dgm:spPr/>
    </dgm:pt>
    <dgm:pt modelId="{0EBFA671-090B-4771-803A-978F96F461DB}" type="pres">
      <dgm:prSet presAssocID="{EABEB015-369C-4C4C-A3F7-0BC50E503770}" presName="connectorText" presStyleLbl="sibTrans2D1" presStyleIdx="0" presStyleCnt="4"/>
      <dgm:spPr/>
    </dgm:pt>
    <dgm:pt modelId="{86A5F381-9051-4CFB-A0FE-2A719A2451BA}" type="pres">
      <dgm:prSet presAssocID="{537B5EBD-967A-44D5-8141-3674BF6797A5}" presName="node" presStyleLbl="node1" presStyleIdx="1" presStyleCnt="4">
        <dgm:presLayoutVars>
          <dgm:bulletEnabled val="1"/>
        </dgm:presLayoutVars>
      </dgm:prSet>
      <dgm:spPr/>
    </dgm:pt>
    <dgm:pt modelId="{EE02BF5E-680F-4023-B4F1-1A12EC9B584A}" type="pres">
      <dgm:prSet presAssocID="{7AFEE177-C159-43E7-A40B-DD0CBB76855A}" presName="sibTrans" presStyleLbl="sibTrans2D1" presStyleIdx="1" presStyleCnt="4"/>
      <dgm:spPr/>
    </dgm:pt>
    <dgm:pt modelId="{A2E4C368-3B03-4F7D-AD21-6A1CD4F56CF1}" type="pres">
      <dgm:prSet presAssocID="{7AFEE177-C159-43E7-A40B-DD0CBB76855A}" presName="connectorText" presStyleLbl="sibTrans2D1" presStyleIdx="1" presStyleCnt="4"/>
      <dgm:spPr/>
    </dgm:pt>
    <dgm:pt modelId="{48CFE947-DEEB-4869-BD92-11A421AA965D}" type="pres">
      <dgm:prSet presAssocID="{82BAC1A3-3910-4327-B2E1-E60A8E31BEAE}" presName="node" presStyleLbl="node1" presStyleIdx="2" presStyleCnt="4">
        <dgm:presLayoutVars>
          <dgm:bulletEnabled val="1"/>
        </dgm:presLayoutVars>
      </dgm:prSet>
      <dgm:spPr/>
    </dgm:pt>
    <dgm:pt modelId="{5901E508-8EE0-4444-91B7-5091AEDBDFE6}" type="pres">
      <dgm:prSet presAssocID="{3F565EDF-3B2E-4AFD-936E-ECBB58B725F8}" presName="sibTrans" presStyleLbl="sibTrans2D1" presStyleIdx="2" presStyleCnt="4"/>
      <dgm:spPr/>
    </dgm:pt>
    <dgm:pt modelId="{F04A4236-C844-42EB-AEDE-4304F3DCFE55}" type="pres">
      <dgm:prSet presAssocID="{3F565EDF-3B2E-4AFD-936E-ECBB58B725F8}" presName="connectorText" presStyleLbl="sibTrans2D1" presStyleIdx="2" presStyleCnt="4"/>
      <dgm:spPr/>
    </dgm:pt>
    <dgm:pt modelId="{286C444D-6C32-400C-84B2-D4239DAAA8EE}" type="pres">
      <dgm:prSet presAssocID="{2EB2912E-CF9C-413A-9AE5-9072833D680B}" presName="node" presStyleLbl="node1" presStyleIdx="3" presStyleCnt="4">
        <dgm:presLayoutVars>
          <dgm:bulletEnabled val="1"/>
        </dgm:presLayoutVars>
      </dgm:prSet>
      <dgm:spPr/>
    </dgm:pt>
    <dgm:pt modelId="{3BA927D2-4E41-4E34-B7AD-1F222136E29A}" type="pres">
      <dgm:prSet presAssocID="{530D76CA-0AFF-4C7F-B314-788FDD91DFA9}" presName="sibTrans" presStyleLbl="sibTrans2D1" presStyleIdx="3" presStyleCnt="4"/>
      <dgm:spPr/>
    </dgm:pt>
    <dgm:pt modelId="{0CC75F93-C973-48C6-996F-997040C6C104}" type="pres">
      <dgm:prSet presAssocID="{530D76CA-0AFF-4C7F-B314-788FDD91DFA9}" presName="connectorText" presStyleLbl="sibTrans2D1" presStyleIdx="3" presStyleCnt="4"/>
      <dgm:spPr/>
    </dgm:pt>
  </dgm:ptLst>
  <dgm:cxnLst>
    <dgm:cxn modelId="{FB543506-A17C-4B1B-9D7E-DE9023F6CF18}" type="presOf" srcId="{EABEB015-369C-4C4C-A3F7-0BC50E503770}" destId="{0EBFA671-090B-4771-803A-978F96F461DB}" srcOrd="1" destOrd="0" presId="urn:microsoft.com/office/officeart/2005/8/layout/cycle2"/>
    <dgm:cxn modelId="{9254331F-ECD0-4AB4-93C9-681926BC01FB}" type="presOf" srcId="{2EB2912E-CF9C-413A-9AE5-9072833D680B}" destId="{286C444D-6C32-400C-84B2-D4239DAAA8EE}" srcOrd="0" destOrd="0" presId="urn:microsoft.com/office/officeart/2005/8/layout/cycle2"/>
    <dgm:cxn modelId="{9D1E7436-1554-4B8D-9AD1-68F5C5EAF5C1}" type="presOf" srcId="{3F565EDF-3B2E-4AFD-936E-ECBB58B725F8}" destId="{5901E508-8EE0-4444-91B7-5091AEDBDFE6}" srcOrd="0" destOrd="0" presId="urn:microsoft.com/office/officeart/2005/8/layout/cycle2"/>
    <dgm:cxn modelId="{3034573A-27FA-4896-BEEA-ED0C5ACA7B14}" type="presOf" srcId="{7D487BA7-07AB-47D7-AD00-890317263B80}" destId="{6B0CF21B-F317-477C-8B30-B2DC47C0C2EB}" srcOrd="0" destOrd="0" presId="urn:microsoft.com/office/officeart/2005/8/layout/cycle2"/>
    <dgm:cxn modelId="{22D8D13E-A541-42A8-9553-7F7D4E72064F}" srcId="{0B74DDAA-D3BC-45BF-A307-39332AE75E04}" destId="{537B5EBD-967A-44D5-8141-3674BF6797A5}" srcOrd="1" destOrd="0" parTransId="{E9D2ABC5-907E-46B4-BD50-D9C3850D0C02}" sibTransId="{7AFEE177-C159-43E7-A40B-DD0CBB76855A}"/>
    <dgm:cxn modelId="{2B66C469-3C08-4BE2-8FFA-FEA8661A8542}" type="presOf" srcId="{7AFEE177-C159-43E7-A40B-DD0CBB76855A}" destId="{A2E4C368-3B03-4F7D-AD21-6A1CD4F56CF1}" srcOrd="1" destOrd="0" presId="urn:microsoft.com/office/officeart/2005/8/layout/cycle2"/>
    <dgm:cxn modelId="{EE4DE849-F8DD-42FB-BA2E-5F340ABA132F}" type="presOf" srcId="{537B5EBD-967A-44D5-8141-3674BF6797A5}" destId="{86A5F381-9051-4CFB-A0FE-2A719A2451BA}" srcOrd="0" destOrd="0" presId="urn:microsoft.com/office/officeart/2005/8/layout/cycle2"/>
    <dgm:cxn modelId="{9AE9494B-D7F7-4A30-AAD3-E4412952536B}" srcId="{0B74DDAA-D3BC-45BF-A307-39332AE75E04}" destId="{82BAC1A3-3910-4327-B2E1-E60A8E31BEAE}" srcOrd="2" destOrd="0" parTransId="{8D8F5DB6-FFBA-4EE8-B7B1-D8FC2C83C0B8}" sibTransId="{3F565EDF-3B2E-4AFD-936E-ECBB58B725F8}"/>
    <dgm:cxn modelId="{F296354C-D7EE-4CAC-A08E-573FB3516444}" type="presOf" srcId="{530D76CA-0AFF-4C7F-B314-788FDD91DFA9}" destId="{0CC75F93-C973-48C6-996F-997040C6C104}" srcOrd="1" destOrd="0" presId="urn:microsoft.com/office/officeart/2005/8/layout/cycle2"/>
    <dgm:cxn modelId="{D2224872-FB7A-4524-8B87-70E5C758583F}" type="presOf" srcId="{3F565EDF-3B2E-4AFD-936E-ECBB58B725F8}" destId="{F04A4236-C844-42EB-AEDE-4304F3DCFE55}" srcOrd="1" destOrd="0" presId="urn:microsoft.com/office/officeart/2005/8/layout/cycle2"/>
    <dgm:cxn modelId="{91FA0483-0917-4C0C-8888-2FE4519986C1}" type="presOf" srcId="{0B74DDAA-D3BC-45BF-A307-39332AE75E04}" destId="{A5945DC7-4DCB-4368-85BE-883A9D6707C4}" srcOrd="0" destOrd="0" presId="urn:microsoft.com/office/officeart/2005/8/layout/cycle2"/>
    <dgm:cxn modelId="{CA91CCB9-7D67-418E-82E8-C74ED90838A3}" type="presOf" srcId="{530D76CA-0AFF-4C7F-B314-788FDD91DFA9}" destId="{3BA927D2-4E41-4E34-B7AD-1F222136E29A}" srcOrd="0" destOrd="0" presId="urn:microsoft.com/office/officeart/2005/8/layout/cycle2"/>
    <dgm:cxn modelId="{091F0FC7-58EF-4DDE-BC6A-D7030F0FA339}" type="presOf" srcId="{EABEB015-369C-4C4C-A3F7-0BC50E503770}" destId="{3E453C3A-B3C9-430B-8C52-2DF98DE9655F}" srcOrd="0" destOrd="0" presId="urn:microsoft.com/office/officeart/2005/8/layout/cycle2"/>
    <dgm:cxn modelId="{9D88CEC9-F1FF-4203-BC55-B7C51F1E5BC1}" srcId="{0B74DDAA-D3BC-45BF-A307-39332AE75E04}" destId="{2EB2912E-CF9C-413A-9AE5-9072833D680B}" srcOrd="3" destOrd="0" parTransId="{16963550-E5D9-4D08-A312-337E630BDF21}" sibTransId="{530D76CA-0AFF-4C7F-B314-788FDD91DFA9}"/>
    <dgm:cxn modelId="{3048C1DC-2399-4C1F-9C0D-A909387F07E1}" type="presOf" srcId="{82BAC1A3-3910-4327-B2E1-E60A8E31BEAE}" destId="{48CFE947-DEEB-4869-BD92-11A421AA965D}" srcOrd="0" destOrd="0" presId="urn:microsoft.com/office/officeart/2005/8/layout/cycle2"/>
    <dgm:cxn modelId="{33397BEF-D5D8-4732-817E-08D13322090A}" type="presOf" srcId="{7AFEE177-C159-43E7-A40B-DD0CBB76855A}" destId="{EE02BF5E-680F-4023-B4F1-1A12EC9B584A}" srcOrd="0" destOrd="0" presId="urn:microsoft.com/office/officeart/2005/8/layout/cycle2"/>
    <dgm:cxn modelId="{8EE730FB-25FA-47F6-BE5E-73B5D48E5992}" srcId="{0B74DDAA-D3BC-45BF-A307-39332AE75E04}" destId="{7D487BA7-07AB-47D7-AD00-890317263B80}" srcOrd="0" destOrd="0" parTransId="{AF048961-DEEC-4612-9235-B859AF0175C2}" sibTransId="{EABEB015-369C-4C4C-A3F7-0BC50E503770}"/>
    <dgm:cxn modelId="{EB4373C8-E1D0-4586-923A-F2E058D4D8A9}" type="presParOf" srcId="{A5945DC7-4DCB-4368-85BE-883A9D6707C4}" destId="{6B0CF21B-F317-477C-8B30-B2DC47C0C2EB}" srcOrd="0" destOrd="0" presId="urn:microsoft.com/office/officeart/2005/8/layout/cycle2"/>
    <dgm:cxn modelId="{7D6D06D4-D823-41CE-9A3C-9987BDAFBBBB}" type="presParOf" srcId="{A5945DC7-4DCB-4368-85BE-883A9D6707C4}" destId="{3E453C3A-B3C9-430B-8C52-2DF98DE9655F}" srcOrd="1" destOrd="0" presId="urn:microsoft.com/office/officeart/2005/8/layout/cycle2"/>
    <dgm:cxn modelId="{70C0524B-07B0-4B72-A06A-E75F26A31F55}" type="presParOf" srcId="{3E453C3A-B3C9-430B-8C52-2DF98DE9655F}" destId="{0EBFA671-090B-4771-803A-978F96F461DB}" srcOrd="0" destOrd="0" presId="urn:microsoft.com/office/officeart/2005/8/layout/cycle2"/>
    <dgm:cxn modelId="{9A926A07-7CD0-4407-BAE1-412B7218E9B2}" type="presParOf" srcId="{A5945DC7-4DCB-4368-85BE-883A9D6707C4}" destId="{86A5F381-9051-4CFB-A0FE-2A719A2451BA}" srcOrd="2" destOrd="0" presId="urn:microsoft.com/office/officeart/2005/8/layout/cycle2"/>
    <dgm:cxn modelId="{A9777E34-1592-40DF-9879-19B337A56A95}" type="presParOf" srcId="{A5945DC7-4DCB-4368-85BE-883A9D6707C4}" destId="{EE02BF5E-680F-4023-B4F1-1A12EC9B584A}" srcOrd="3" destOrd="0" presId="urn:microsoft.com/office/officeart/2005/8/layout/cycle2"/>
    <dgm:cxn modelId="{69A27C47-914C-4283-A132-E4D385047AC9}" type="presParOf" srcId="{EE02BF5E-680F-4023-B4F1-1A12EC9B584A}" destId="{A2E4C368-3B03-4F7D-AD21-6A1CD4F56CF1}" srcOrd="0" destOrd="0" presId="urn:microsoft.com/office/officeart/2005/8/layout/cycle2"/>
    <dgm:cxn modelId="{01A56F5C-0A6C-46CA-A9B4-0AFA9A4766FB}" type="presParOf" srcId="{A5945DC7-4DCB-4368-85BE-883A9D6707C4}" destId="{48CFE947-DEEB-4869-BD92-11A421AA965D}" srcOrd="4" destOrd="0" presId="urn:microsoft.com/office/officeart/2005/8/layout/cycle2"/>
    <dgm:cxn modelId="{A805221A-6421-4B54-A430-A2540A1F947F}" type="presParOf" srcId="{A5945DC7-4DCB-4368-85BE-883A9D6707C4}" destId="{5901E508-8EE0-4444-91B7-5091AEDBDFE6}" srcOrd="5" destOrd="0" presId="urn:microsoft.com/office/officeart/2005/8/layout/cycle2"/>
    <dgm:cxn modelId="{A70A9D84-A699-48D2-88E4-39CDAC95B981}" type="presParOf" srcId="{5901E508-8EE0-4444-91B7-5091AEDBDFE6}" destId="{F04A4236-C844-42EB-AEDE-4304F3DCFE55}" srcOrd="0" destOrd="0" presId="urn:microsoft.com/office/officeart/2005/8/layout/cycle2"/>
    <dgm:cxn modelId="{C9BCBCB1-730A-4AB4-805D-49B73F6A1715}" type="presParOf" srcId="{A5945DC7-4DCB-4368-85BE-883A9D6707C4}" destId="{286C444D-6C32-400C-84B2-D4239DAAA8EE}" srcOrd="6" destOrd="0" presId="urn:microsoft.com/office/officeart/2005/8/layout/cycle2"/>
    <dgm:cxn modelId="{1EA27981-9462-4783-9426-E0DF6E561B87}" type="presParOf" srcId="{A5945DC7-4DCB-4368-85BE-883A9D6707C4}" destId="{3BA927D2-4E41-4E34-B7AD-1F222136E29A}" srcOrd="7" destOrd="0" presId="urn:microsoft.com/office/officeart/2005/8/layout/cycle2"/>
    <dgm:cxn modelId="{1F401631-5D6A-4F3B-B632-355330034A76}" type="presParOf" srcId="{3BA927D2-4E41-4E34-B7AD-1F222136E29A}" destId="{0CC75F93-C973-48C6-996F-997040C6C10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961C8-4864-4D02-8501-CD0F2BA22947}"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zh-CN" altLang="en-US"/>
        </a:p>
      </dgm:t>
    </dgm:pt>
    <dgm:pt modelId="{BD11CB1B-707B-45B5-9868-8F836572E168}">
      <dgm:prSet phldrT="[文本]" custT="1"/>
      <dgm:spPr/>
      <dgm:t>
        <a:bodyPr/>
        <a:lstStyle/>
        <a:p>
          <a:r>
            <a:rPr lang="en-US" altLang="zh-CN" sz="2000" dirty="0">
              <a:solidFill>
                <a:srgbClr val="FF0000"/>
              </a:solidFill>
              <a:latin typeface="+mj-ea"/>
              <a:ea typeface="+mj-ea"/>
            </a:rPr>
            <a:t>ICN</a:t>
          </a:r>
          <a:r>
            <a:rPr lang="zh-CN" altLang="en-US" sz="2000" dirty="0">
              <a:solidFill>
                <a:srgbClr val="FF0000"/>
              </a:solidFill>
              <a:latin typeface="+mj-ea"/>
              <a:ea typeface="+mj-ea"/>
            </a:rPr>
            <a:t>的分布式缓存可以有效降低边缘计算中的传输时延</a:t>
          </a:r>
        </a:p>
      </dgm:t>
    </dgm:pt>
    <dgm:pt modelId="{CD742FED-F6A0-4A91-B50F-9D44B64FA485}" type="parTrans" cxnId="{07D6DFD7-A4A4-4229-B101-5333F30676A2}">
      <dgm:prSet/>
      <dgm:spPr/>
      <dgm:t>
        <a:bodyPr/>
        <a:lstStyle/>
        <a:p>
          <a:endParaRPr lang="zh-CN" altLang="en-US" sz="2000">
            <a:solidFill>
              <a:srgbClr val="FF0000"/>
            </a:solidFill>
            <a:latin typeface="+mj-ea"/>
            <a:ea typeface="+mj-ea"/>
          </a:endParaRPr>
        </a:p>
      </dgm:t>
    </dgm:pt>
    <dgm:pt modelId="{8972D377-91A8-4FF5-A5DC-C6B442B810F3}" type="sibTrans" cxnId="{07D6DFD7-A4A4-4229-B101-5333F30676A2}">
      <dgm:prSet/>
      <dgm:spPr/>
      <dgm:t>
        <a:bodyPr/>
        <a:lstStyle/>
        <a:p>
          <a:endParaRPr lang="zh-CN" altLang="en-US" sz="2000">
            <a:solidFill>
              <a:srgbClr val="FF0000"/>
            </a:solidFill>
            <a:latin typeface="+mj-ea"/>
            <a:ea typeface="+mj-ea"/>
          </a:endParaRPr>
        </a:p>
      </dgm:t>
    </dgm:pt>
    <dgm:pt modelId="{C0B4D35A-EB3A-4435-90BA-6049C713FF4A}">
      <dgm:prSet phldrT="[文本]" custT="1"/>
      <dgm:spPr/>
      <dgm:t>
        <a:bodyPr/>
        <a:lstStyle/>
        <a:p>
          <a:r>
            <a:rPr lang="zh-CN" altLang="en-US" sz="2000" dirty="0">
              <a:solidFill>
                <a:srgbClr val="FF0000"/>
              </a:solidFill>
              <a:latin typeface="+mj-ea"/>
              <a:ea typeface="+mj-ea"/>
            </a:rPr>
            <a:t>缓存计算上下文：节省计算上下文的传输时延</a:t>
          </a:r>
        </a:p>
      </dgm:t>
    </dgm:pt>
    <dgm:pt modelId="{EA5519AC-0B46-4CBC-84D4-5AB7C060F9B0}" type="parTrans" cxnId="{0D1FDEA7-5183-4D5F-AFE8-C70B54BA4846}">
      <dgm:prSet/>
      <dgm:spPr/>
      <dgm:t>
        <a:bodyPr/>
        <a:lstStyle/>
        <a:p>
          <a:endParaRPr lang="zh-CN" altLang="en-US" sz="2000">
            <a:solidFill>
              <a:srgbClr val="FF0000"/>
            </a:solidFill>
            <a:latin typeface="+mj-ea"/>
            <a:ea typeface="+mj-ea"/>
          </a:endParaRPr>
        </a:p>
      </dgm:t>
    </dgm:pt>
    <dgm:pt modelId="{E488CE1F-10C0-445A-B93A-9FA27FDFC1FF}" type="sibTrans" cxnId="{0D1FDEA7-5183-4D5F-AFE8-C70B54BA4846}">
      <dgm:prSet/>
      <dgm:spPr/>
      <dgm:t>
        <a:bodyPr/>
        <a:lstStyle/>
        <a:p>
          <a:endParaRPr lang="zh-CN" altLang="en-US" sz="2000">
            <a:solidFill>
              <a:srgbClr val="FF0000"/>
            </a:solidFill>
            <a:latin typeface="+mj-ea"/>
            <a:ea typeface="+mj-ea"/>
          </a:endParaRPr>
        </a:p>
      </dgm:t>
    </dgm:pt>
    <dgm:pt modelId="{4C66BC11-246B-4FD6-88FB-589C26C133F4}">
      <dgm:prSet phldrT="[文本]" custT="1"/>
      <dgm:spPr/>
      <dgm:t>
        <a:bodyPr/>
        <a:lstStyle/>
        <a:p>
          <a:r>
            <a:rPr lang="zh-CN" altLang="en-US" sz="2000" dirty="0">
              <a:solidFill>
                <a:srgbClr val="FF0000"/>
              </a:solidFill>
              <a:latin typeface="+mj-ea"/>
              <a:ea typeface="+mj-ea"/>
            </a:rPr>
            <a:t>缓存计算结果：可以直接将结果返回，节省计算时延</a:t>
          </a:r>
        </a:p>
      </dgm:t>
    </dgm:pt>
    <dgm:pt modelId="{AC36EAB2-E380-4043-811F-3152E1D421AE}" type="parTrans" cxnId="{562981D1-98F3-4660-8BD7-9364B6384937}">
      <dgm:prSet/>
      <dgm:spPr/>
      <dgm:t>
        <a:bodyPr/>
        <a:lstStyle/>
        <a:p>
          <a:endParaRPr lang="zh-CN" altLang="en-US" sz="2000">
            <a:solidFill>
              <a:srgbClr val="FF0000"/>
            </a:solidFill>
            <a:latin typeface="+mj-ea"/>
            <a:ea typeface="+mj-ea"/>
          </a:endParaRPr>
        </a:p>
      </dgm:t>
    </dgm:pt>
    <dgm:pt modelId="{5EEE242B-5A5A-45FC-9C15-8AE7D3E208E2}" type="sibTrans" cxnId="{562981D1-98F3-4660-8BD7-9364B6384937}">
      <dgm:prSet/>
      <dgm:spPr/>
      <dgm:t>
        <a:bodyPr/>
        <a:lstStyle/>
        <a:p>
          <a:endParaRPr lang="zh-CN" altLang="en-US" sz="2000">
            <a:solidFill>
              <a:srgbClr val="FF0000"/>
            </a:solidFill>
            <a:latin typeface="+mj-ea"/>
            <a:ea typeface="+mj-ea"/>
          </a:endParaRPr>
        </a:p>
      </dgm:t>
    </dgm:pt>
    <dgm:pt modelId="{16C6AAA1-9A25-4BA1-9471-B80F83BCE211}" type="pres">
      <dgm:prSet presAssocID="{EBC961C8-4864-4D02-8501-CD0F2BA22947}" presName="Name0" presStyleCnt="0">
        <dgm:presLayoutVars>
          <dgm:chMax val="7"/>
          <dgm:chPref val="5"/>
        </dgm:presLayoutVars>
      </dgm:prSet>
      <dgm:spPr/>
    </dgm:pt>
    <dgm:pt modelId="{CD07B026-3EC0-486B-AAE7-44B18C0E0A24}" type="pres">
      <dgm:prSet presAssocID="{EBC961C8-4864-4D02-8501-CD0F2BA22947}" presName="arrowNode" presStyleLbl="node1" presStyleIdx="0" presStyleCnt="1" custLinFactNeighborX="-2703" custLinFactNeighborY="-7904"/>
      <dgm:spPr/>
    </dgm:pt>
    <dgm:pt modelId="{E24C4095-05E1-46DB-952E-DF43695D8EF1}" type="pres">
      <dgm:prSet presAssocID="{BD11CB1B-707B-45B5-9868-8F836572E168}" presName="txNode1" presStyleLbl="revTx" presStyleIdx="0" presStyleCnt="3">
        <dgm:presLayoutVars>
          <dgm:bulletEnabled val="1"/>
        </dgm:presLayoutVars>
      </dgm:prSet>
      <dgm:spPr/>
    </dgm:pt>
    <dgm:pt modelId="{D2DF9FDC-C6F7-494E-B4C1-7406A77F988C}" type="pres">
      <dgm:prSet presAssocID="{C0B4D35A-EB3A-4435-90BA-6049C713FF4A}" presName="txNode2" presStyleLbl="revTx" presStyleIdx="1" presStyleCnt="3">
        <dgm:presLayoutVars>
          <dgm:bulletEnabled val="1"/>
        </dgm:presLayoutVars>
      </dgm:prSet>
      <dgm:spPr/>
    </dgm:pt>
    <dgm:pt modelId="{966B309D-8DA2-4A77-864C-1D6273CFECE8}" type="pres">
      <dgm:prSet presAssocID="{E488CE1F-10C0-445A-B93A-9FA27FDFC1FF}" presName="dotNode2" presStyleCnt="0"/>
      <dgm:spPr/>
    </dgm:pt>
    <dgm:pt modelId="{4AEAA3EC-2E72-4D63-A05A-E259874614C8}" type="pres">
      <dgm:prSet presAssocID="{E488CE1F-10C0-445A-B93A-9FA27FDFC1FF}" presName="dotRepeatNode" presStyleLbl="fgShp" presStyleIdx="0" presStyleCnt="1"/>
      <dgm:spPr/>
    </dgm:pt>
    <dgm:pt modelId="{5C9DE2F8-5B7F-46A9-8AEE-CFD2DA4394EE}" type="pres">
      <dgm:prSet presAssocID="{4C66BC11-246B-4FD6-88FB-589C26C133F4}" presName="txNode3" presStyleLbl="revTx" presStyleIdx="2" presStyleCnt="3">
        <dgm:presLayoutVars>
          <dgm:bulletEnabled val="1"/>
        </dgm:presLayoutVars>
      </dgm:prSet>
      <dgm:spPr/>
    </dgm:pt>
  </dgm:ptLst>
  <dgm:cxnLst>
    <dgm:cxn modelId="{DC2F1527-71C5-42F8-A39C-17641178F54D}" type="presOf" srcId="{EBC961C8-4864-4D02-8501-CD0F2BA22947}" destId="{16C6AAA1-9A25-4BA1-9471-B80F83BCE211}" srcOrd="0" destOrd="0" presId="urn:microsoft.com/office/officeart/2009/3/layout/DescendingProcess"/>
    <dgm:cxn modelId="{41DD3B3F-3283-4BE5-99F7-E2E0B8DA9FCA}" type="presOf" srcId="{C0B4D35A-EB3A-4435-90BA-6049C713FF4A}" destId="{D2DF9FDC-C6F7-494E-B4C1-7406A77F988C}" srcOrd="0" destOrd="0" presId="urn:microsoft.com/office/officeart/2009/3/layout/DescendingProcess"/>
    <dgm:cxn modelId="{A42F0169-7DC8-42A3-B7E4-41FF275381CB}" type="presOf" srcId="{E488CE1F-10C0-445A-B93A-9FA27FDFC1FF}" destId="{4AEAA3EC-2E72-4D63-A05A-E259874614C8}" srcOrd="0" destOrd="0" presId="urn:microsoft.com/office/officeart/2009/3/layout/DescendingProcess"/>
    <dgm:cxn modelId="{2147AB76-D31D-4605-A641-56DD5C24C80E}" type="presOf" srcId="{BD11CB1B-707B-45B5-9868-8F836572E168}" destId="{E24C4095-05E1-46DB-952E-DF43695D8EF1}" srcOrd="0" destOrd="0" presId="urn:microsoft.com/office/officeart/2009/3/layout/DescendingProcess"/>
    <dgm:cxn modelId="{2685239A-8F07-4E47-88FD-2F841B944EF4}" type="presOf" srcId="{4C66BC11-246B-4FD6-88FB-589C26C133F4}" destId="{5C9DE2F8-5B7F-46A9-8AEE-CFD2DA4394EE}" srcOrd="0" destOrd="0" presId="urn:microsoft.com/office/officeart/2009/3/layout/DescendingProcess"/>
    <dgm:cxn modelId="{0D1FDEA7-5183-4D5F-AFE8-C70B54BA4846}" srcId="{EBC961C8-4864-4D02-8501-CD0F2BA22947}" destId="{C0B4D35A-EB3A-4435-90BA-6049C713FF4A}" srcOrd="1" destOrd="0" parTransId="{EA5519AC-0B46-4CBC-84D4-5AB7C060F9B0}" sibTransId="{E488CE1F-10C0-445A-B93A-9FA27FDFC1FF}"/>
    <dgm:cxn modelId="{562981D1-98F3-4660-8BD7-9364B6384937}" srcId="{EBC961C8-4864-4D02-8501-CD0F2BA22947}" destId="{4C66BC11-246B-4FD6-88FB-589C26C133F4}" srcOrd="2" destOrd="0" parTransId="{AC36EAB2-E380-4043-811F-3152E1D421AE}" sibTransId="{5EEE242B-5A5A-45FC-9C15-8AE7D3E208E2}"/>
    <dgm:cxn modelId="{07D6DFD7-A4A4-4229-B101-5333F30676A2}" srcId="{EBC961C8-4864-4D02-8501-CD0F2BA22947}" destId="{BD11CB1B-707B-45B5-9868-8F836572E168}" srcOrd="0" destOrd="0" parTransId="{CD742FED-F6A0-4A91-B50F-9D44B64FA485}" sibTransId="{8972D377-91A8-4FF5-A5DC-C6B442B810F3}"/>
    <dgm:cxn modelId="{95DE7845-F51C-448B-BB57-FF69A08BE9C9}" type="presParOf" srcId="{16C6AAA1-9A25-4BA1-9471-B80F83BCE211}" destId="{CD07B026-3EC0-486B-AAE7-44B18C0E0A24}" srcOrd="0" destOrd="0" presId="urn:microsoft.com/office/officeart/2009/3/layout/DescendingProcess"/>
    <dgm:cxn modelId="{E690F4F4-184D-4245-9B97-B1B81AA309BA}" type="presParOf" srcId="{16C6AAA1-9A25-4BA1-9471-B80F83BCE211}" destId="{E24C4095-05E1-46DB-952E-DF43695D8EF1}" srcOrd="1" destOrd="0" presId="urn:microsoft.com/office/officeart/2009/3/layout/DescendingProcess"/>
    <dgm:cxn modelId="{BE3A1AA4-F5BC-4A6C-9DAF-20C6038EE06E}" type="presParOf" srcId="{16C6AAA1-9A25-4BA1-9471-B80F83BCE211}" destId="{D2DF9FDC-C6F7-494E-B4C1-7406A77F988C}" srcOrd="2" destOrd="0" presId="urn:microsoft.com/office/officeart/2009/3/layout/DescendingProcess"/>
    <dgm:cxn modelId="{8842B488-F88E-4037-A7CF-7BADF2B48E62}" type="presParOf" srcId="{16C6AAA1-9A25-4BA1-9471-B80F83BCE211}" destId="{966B309D-8DA2-4A77-864C-1D6273CFECE8}" srcOrd="3" destOrd="0" presId="urn:microsoft.com/office/officeart/2009/3/layout/DescendingProcess"/>
    <dgm:cxn modelId="{11169E56-EE00-4424-94F5-0B45112DCD66}" type="presParOf" srcId="{966B309D-8DA2-4A77-864C-1D6273CFECE8}" destId="{4AEAA3EC-2E72-4D63-A05A-E259874614C8}" srcOrd="0" destOrd="0" presId="urn:microsoft.com/office/officeart/2009/3/layout/DescendingProcess"/>
    <dgm:cxn modelId="{FBD0E26D-17A4-47FA-A801-369B1D77823B}" type="presParOf" srcId="{16C6AAA1-9A25-4BA1-9471-B80F83BCE211}" destId="{5C9DE2F8-5B7F-46A9-8AEE-CFD2DA4394EE}" srcOrd="4"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CF21B-F317-477C-8B30-B2DC47C0C2EB}">
      <dsp:nvSpPr>
        <dsp:cNvPr id="0" name=""/>
        <dsp:cNvSpPr/>
      </dsp:nvSpPr>
      <dsp:spPr>
        <a:xfrm>
          <a:off x="2746511" y="732"/>
          <a:ext cx="1235273" cy="123527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通信模式</a:t>
          </a:r>
        </a:p>
      </dsp:txBody>
      <dsp:txXfrm>
        <a:off x="2927413" y="181634"/>
        <a:ext cx="873469" cy="873469"/>
      </dsp:txXfrm>
    </dsp:sp>
    <dsp:sp modelId="{3E453C3A-B3C9-430B-8C52-2DF98DE9655F}">
      <dsp:nvSpPr>
        <dsp:cNvPr id="0" name=""/>
        <dsp:cNvSpPr/>
      </dsp:nvSpPr>
      <dsp:spPr>
        <a:xfrm rot="2700000">
          <a:off x="3849263" y="1059514"/>
          <a:ext cx="328963" cy="416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863716" y="1108003"/>
        <a:ext cx="230274" cy="250142"/>
      </dsp:txXfrm>
    </dsp:sp>
    <dsp:sp modelId="{86A5F381-9051-4CFB-A0FE-2A719A2451BA}">
      <dsp:nvSpPr>
        <dsp:cNvPr id="0" name=""/>
        <dsp:cNvSpPr/>
      </dsp:nvSpPr>
      <dsp:spPr>
        <a:xfrm>
          <a:off x="4058872" y="1313093"/>
          <a:ext cx="1235273" cy="123527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安全性</a:t>
          </a:r>
        </a:p>
      </dsp:txBody>
      <dsp:txXfrm>
        <a:off x="4239774" y="1493995"/>
        <a:ext cx="873469" cy="873469"/>
      </dsp:txXfrm>
    </dsp:sp>
    <dsp:sp modelId="{EE02BF5E-680F-4023-B4F1-1A12EC9B584A}">
      <dsp:nvSpPr>
        <dsp:cNvPr id="0" name=""/>
        <dsp:cNvSpPr/>
      </dsp:nvSpPr>
      <dsp:spPr>
        <a:xfrm rot="8100000">
          <a:off x="3862430" y="2371875"/>
          <a:ext cx="328963" cy="416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3946666" y="2420364"/>
        <a:ext cx="230274" cy="250142"/>
      </dsp:txXfrm>
    </dsp:sp>
    <dsp:sp modelId="{48CFE947-DEEB-4869-BD92-11A421AA965D}">
      <dsp:nvSpPr>
        <dsp:cNvPr id="0" name=""/>
        <dsp:cNvSpPr/>
      </dsp:nvSpPr>
      <dsp:spPr>
        <a:xfrm>
          <a:off x="2746511" y="2625455"/>
          <a:ext cx="1235273" cy="123527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高效性</a:t>
          </a:r>
        </a:p>
      </dsp:txBody>
      <dsp:txXfrm>
        <a:off x="2927413" y="2806357"/>
        <a:ext cx="873469" cy="873469"/>
      </dsp:txXfrm>
    </dsp:sp>
    <dsp:sp modelId="{5901E508-8EE0-4444-91B7-5091AEDBDFE6}">
      <dsp:nvSpPr>
        <dsp:cNvPr id="0" name=""/>
        <dsp:cNvSpPr/>
      </dsp:nvSpPr>
      <dsp:spPr>
        <a:xfrm rot="13500000">
          <a:off x="2550069" y="2385042"/>
          <a:ext cx="328963" cy="416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634305" y="2503315"/>
        <a:ext cx="230274" cy="250142"/>
      </dsp:txXfrm>
    </dsp:sp>
    <dsp:sp modelId="{286C444D-6C32-400C-84B2-D4239DAAA8EE}">
      <dsp:nvSpPr>
        <dsp:cNvPr id="0" name=""/>
        <dsp:cNvSpPr/>
      </dsp:nvSpPr>
      <dsp:spPr>
        <a:xfrm>
          <a:off x="1434150" y="1313093"/>
          <a:ext cx="1235273" cy="123527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移动性</a:t>
          </a:r>
        </a:p>
      </dsp:txBody>
      <dsp:txXfrm>
        <a:off x="1615052" y="1493995"/>
        <a:ext cx="873469" cy="873469"/>
      </dsp:txXfrm>
    </dsp:sp>
    <dsp:sp modelId="{3BA927D2-4E41-4E34-B7AD-1F222136E29A}">
      <dsp:nvSpPr>
        <dsp:cNvPr id="0" name=""/>
        <dsp:cNvSpPr/>
      </dsp:nvSpPr>
      <dsp:spPr>
        <a:xfrm rot="18900000">
          <a:off x="2536902" y="1072680"/>
          <a:ext cx="328963" cy="416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551355" y="1190953"/>
        <a:ext cx="230274" cy="250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7B026-3EC0-486B-AAE7-44B18C0E0A24}">
      <dsp:nvSpPr>
        <dsp:cNvPr id="0" name=""/>
        <dsp:cNvSpPr/>
      </dsp:nvSpPr>
      <dsp:spPr>
        <a:xfrm rot="4396374">
          <a:off x="707836" y="876442"/>
          <a:ext cx="3802144" cy="2651521"/>
        </a:xfrm>
        <a:prstGeom prst="swooshArrow">
          <a:avLst>
            <a:gd name="adj1" fmla="val 16310"/>
            <a:gd name="adj2" fmla="val 313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EAA3EC-2E72-4D63-A05A-E259874614C8}">
      <dsp:nvSpPr>
        <dsp:cNvPr id="0" name=""/>
        <dsp:cNvSpPr/>
      </dsp:nvSpPr>
      <dsp:spPr>
        <a:xfrm>
          <a:off x="2819966" y="1710230"/>
          <a:ext cx="96016" cy="96016"/>
        </a:xfrm>
        <a:prstGeom prst="ellipse">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4C4095-05E1-46DB-952E-DF43695D8EF1}">
      <dsp:nvSpPr>
        <dsp:cNvPr id="0" name=""/>
        <dsp:cNvSpPr/>
      </dsp:nvSpPr>
      <dsp:spPr>
        <a:xfrm>
          <a:off x="551168" y="0"/>
          <a:ext cx="1792593" cy="704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US" altLang="zh-CN" sz="2000" kern="1200" dirty="0">
              <a:solidFill>
                <a:srgbClr val="FF0000"/>
              </a:solidFill>
              <a:latin typeface="+mj-ea"/>
              <a:ea typeface="+mj-ea"/>
            </a:rPr>
            <a:t>ICN</a:t>
          </a:r>
          <a:r>
            <a:rPr lang="zh-CN" altLang="en-US" sz="2000" kern="1200" dirty="0">
              <a:solidFill>
                <a:srgbClr val="FF0000"/>
              </a:solidFill>
              <a:latin typeface="+mj-ea"/>
              <a:ea typeface="+mj-ea"/>
            </a:rPr>
            <a:t>的分布式缓存可以有效降低边缘计算中的传输时延</a:t>
          </a:r>
        </a:p>
      </dsp:txBody>
      <dsp:txXfrm>
        <a:off x="551168" y="0"/>
        <a:ext cx="1792593" cy="704704"/>
      </dsp:txXfrm>
    </dsp:sp>
    <dsp:sp modelId="{D2DF9FDC-C6F7-494E-B4C1-7406A77F988C}">
      <dsp:nvSpPr>
        <dsp:cNvPr id="0" name=""/>
        <dsp:cNvSpPr/>
      </dsp:nvSpPr>
      <dsp:spPr>
        <a:xfrm>
          <a:off x="3264282" y="1405886"/>
          <a:ext cx="2131732" cy="704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rgbClr val="FF0000"/>
              </a:solidFill>
              <a:latin typeface="+mj-ea"/>
              <a:ea typeface="+mj-ea"/>
            </a:rPr>
            <a:t>缓存计算上下文：节省计算上下文的传输时延</a:t>
          </a:r>
        </a:p>
      </dsp:txBody>
      <dsp:txXfrm>
        <a:off x="3264282" y="1405886"/>
        <a:ext cx="2131732" cy="704704"/>
      </dsp:txXfrm>
    </dsp:sp>
    <dsp:sp modelId="{5C9DE2F8-5B7F-46A9-8AEE-CFD2DA4394EE}">
      <dsp:nvSpPr>
        <dsp:cNvPr id="0" name=""/>
        <dsp:cNvSpPr/>
      </dsp:nvSpPr>
      <dsp:spPr>
        <a:xfrm>
          <a:off x="2973592" y="3699701"/>
          <a:ext cx="2422423" cy="704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ctr" defTabSz="889000">
            <a:lnSpc>
              <a:spcPct val="90000"/>
            </a:lnSpc>
            <a:spcBef>
              <a:spcPct val="0"/>
            </a:spcBef>
            <a:spcAft>
              <a:spcPct val="35000"/>
            </a:spcAft>
            <a:buNone/>
          </a:pPr>
          <a:r>
            <a:rPr lang="zh-CN" altLang="en-US" sz="2000" kern="1200" dirty="0">
              <a:solidFill>
                <a:srgbClr val="FF0000"/>
              </a:solidFill>
              <a:latin typeface="+mj-ea"/>
              <a:ea typeface="+mj-ea"/>
            </a:rPr>
            <a:t>缓存计算结果：可以直接将结果返回，节省计算时延</a:t>
          </a:r>
        </a:p>
      </dsp:txBody>
      <dsp:txXfrm>
        <a:off x="2973592" y="3699701"/>
        <a:ext cx="2422423" cy="70470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EFA716-D583-4E1F-B273-883720A88F56}" type="datetimeFigureOut">
              <a:rPr lang="zh-CN" altLang="en-US" smtClean="0"/>
              <a:pPr/>
              <a:t>2020/3/12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5FA913-B136-4EB5-808F-3A397B07747D}" type="slidenum">
              <a:rPr lang="zh-CN" altLang="en-US" smtClean="0"/>
              <a:pPr/>
              <a:t>‹#›</a:t>
            </a:fld>
            <a:endParaRPr lang="zh-CN" altLang="en-US"/>
          </a:p>
        </p:txBody>
      </p:sp>
    </p:spTree>
    <p:extLst>
      <p:ext uri="{BB962C8B-B14F-4D97-AF65-F5344CB8AC3E}">
        <p14:creationId xmlns:p14="http://schemas.microsoft.com/office/powerpoint/2010/main" val="4003200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72A3478D-362C-44B5-B46E-5CA5E066725F}" type="slidenum">
              <a:rPr lang="en-US" altLang="zh-CN" sz="1300">
                <a:latin typeface="Times New Roman" pitchFamily="18" charset="0"/>
              </a:rPr>
              <a:pPr>
                <a:spcBef>
                  <a:spcPct val="0"/>
                </a:spcBef>
                <a:buClrTx/>
                <a:buSzTx/>
                <a:buFontTx/>
                <a:buNone/>
              </a:pPr>
              <a:t>4</a:t>
            </a:fld>
            <a:endParaRPr lang="en-US" altLang="zh-CN" sz="130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lgn="r">
              <a:spcBef>
                <a:spcPct val="0"/>
              </a:spcBef>
              <a:buClrTx/>
              <a:buSzTx/>
              <a:buFontTx/>
              <a:buNone/>
            </a:pPr>
            <a:fld id="{C5178B7C-AB95-4E51-AD01-45C345351853}" type="slidenum">
              <a:rPr lang="en-US" altLang="zh-CN" sz="1300">
                <a:solidFill>
                  <a:srgbClr val="000000"/>
                </a:solidFill>
                <a:latin typeface="Times New Roman" pitchFamily="18" charset="0"/>
              </a:rPr>
              <a:pPr algn="r">
                <a:spcBef>
                  <a:spcPct val="0"/>
                </a:spcBef>
                <a:buClrTx/>
                <a:buSzTx/>
                <a:buFontTx/>
                <a:buNone/>
              </a:pPr>
              <a:t>13</a:t>
            </a:fld>
            <a:endParaRPr lang="en-US" altLang="zh-CN" sz="1300">
              <a:solidFill>
                <a:srgbClr val="000000"/>
              </a:solidFill>
              <a:latin typeface="Times New Roman" pitchFamily="18"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peak load: 7million viewers, 2 Tbytes via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F038D7C3-458A-42E8-805C-14537978AF24}" type="slidenum">
              <a:rPr lang="en-US" altLang="zh-CN" sz="1300">
                <a:latin typeface="Times New Roman" pitchFamily="18" charset="0"/>
              </a:rPr>
              <a:pPr>
                <a:spcBef>
                  <a:spcPct val="0"/>
                </a:spcBef>
                <a:buClrTx/>
                <a:buSzTx/>
                <a:buFontTx/>
                <a:buNone/>
              </a:pPr>
              <a:t>14</a:t>
            </a:fld>
            <a:endParaRPr lang="en-US" altLang="zh-CN" sz="1300">
              <a:latin typeface="Times New Roman" pitchFamily="18"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4BD0B539-48FA-4AE1-8B23-C752FDE997E2}" type="slidenum">
              <a:rPr lang="en-US" altLang="zh-CN" sz="1300">
                <a:latin typeface="Times New Roman" pitchFamily="18" charset="0"/>
              </a:rPr>
              <a:pPr>
                <a:spcBef>
                  <a:spcPct val="0"/>
                </a:spcBef>
                <a:buClrTx/>
                <a:buSzTx/>
                <a:buFontTx/>
                <a:buNone/>
              </a:pPr>
              <a:t>15</a:t>
            </a:fld>
            <a:endParaRPr lang="en-US" altLang="zh-CN" sz="130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目前该项目已结束，但是其研究成果为后续各种信息中心网络体系架构设计提出奠定了基础。</a:t>
            </a:r>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23</a:t>
            </a:fld>
            <a:endParaRPr lang="zh-CN" altLang="en-US"/>
          </a:p>
        </p:txBody>
      </p:sp>
    </p:spTree>
    <p:extLst>
      <p:ext uri="{BB962C8B-B14F-4D97-AF65-F5344CB8AC3E}">
        <p14:creationId xmlns:p14="http://schemas.microsoft.com/office/powerpoint/2010/main" val="2628798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Content providers can perform a wildcard registration of their principal in the RH, so that queries can be directed to them without needing to register specific objects. It is also possible to register NDO names before the NDO content is created and made available. Register commands have expiry times. When the expiry time is reached, the registration needs to be renewed. The RH resolution infrastructure routes requests by name in a hierarchical fashion and tries to find a copy of the content closest to the client. DONA’s anycast name resolution process allows clean support for network-imposed middleboxes (e.g., firewalls, proxies).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24</a:t>
            </a:fld>
            <a:endParaRPr lang="zh-CN" altLang="en-US"/>
          </a:p>
        </p:txBody>
      </p:sp>
    </p:spTree>
    <p:extLst>
      <p:ext uri="{BB962C8B-B14F-4D97-AF65-F5344CB8AC3E}">
        <p14:creationId xmlns:p14="http://schemas.microsoft.com/office/powerpoint/2010/main" val="250386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In CCN, NDOs are published at nodes, and routing protocols are employed to distribute information about NDO location. Routing in CCN can leverage aggregation through a hierarchical naming scheme. NDO security is achieved through public key cryptography. Trust in keys can be established via different means, such as a PKI-like certificate chain based on the naming hierarchy, or information provided by a friend. </a:t>
            </a:r>
          </a:p>
          <a:p>
            <a:endParaRPr lang="en-US" altLang="zh-CN" sz="1200" dirty="0"/>
          </a:p>
          <a:p>
            <a:r>
              <a:rPr lang="en-US" altLang="zh-CN" sz="1200" dirty="0"/>
              <a:t>From a CCN node’s perspective, there is balance of requests and responses; that is, every single sent request is answered by one response (or no response). CCN nodes can employ different strategies for requests (re-) transmission pace and interface selection depending on local configuration, observed network performance, and other factors. The NDN project advances the CCN approach. It provides a topology-independent naming scheme and is exploring greedy routing for better router routing scalability. </a:t>
            </a:r>
            <a:endParaRPr lang="zh-CN" altLang="en-US" dirty="0"/>
          </a:p>
        </p:txBody>
      </p:sp>
      <p:sp>
        <p:nvSpPr>
          <p:cNvPr id="4" name="灯片编号占位符 3"/>
          <p:cNvSpPr>
            <a:spLocks noGrp="1"/>
          </p:cNvSpPr>
          <p:nvPr>
            <p:ph type="sldNum" sz="quarter" idx="5"/>
          </p:nvPr>
        </p:nvSpPr>
        <p:spPr/>
        <p:txBody>
          <a:bodyPr/>
          <a:lstStyle/>
          <a:p>
            <a:fld id="{565FA913-B136-4EB5-808F-3A397B07747D}" type="slidenum">
              <a:rPr lang="zh-CN" altLang="en-US" smtClean="0"/>
              <a:pPr/>
              <a:t>25</a:t>
            </a:fld>
            <a:endParaRPr lang="zh-CN" altLang="en-US"/>
          </a:p>
        </p:txBody>
      </p:sp>
    </p:spTree>
    <p:extLst>
      <p:ext uri="{BB962C8B-B14F-4D97-AF65-F5344CB8AC3E}">
        <p14:creationId xmlns:p14="http://schemas.microsoft.com/office/powerpoint/2010/main" val="192026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48424725-1751-4BE1-89AE-766FE1B0C69C}" type="slidenum">
              <a:rPr lang="en-US" altLang="zh-CN" sz="1300">
                <a:latin typeface="Times New Roman" pitchFamily="18" charset="0"/>
              </a:rPr>
              <a:pPr>
                <a:spcBef>
                  <a:spcPct val="0"/>
                </a:spcBef>
                <a:buClrTx/>
                <a:buSzTx/>
                <a:buFontTx/>
                <a:buNone/>
              </a:pPr>
              <a:t>5</a:t>
            </a:fld>
            <a:endParaRPr lang="en-US" altLang="zh-CN" sz="13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A96929C8-0468-47D9-8768-5EFFC3A6A506}" type="slidenum">
              <a:rPr lang="en-US" altLang="zh-CN" sz="1300">
                <a:latin typeface="Times New Roman" pitchFamily="18" charset="0"/>
              </a:rPr>
              <a:pPr>
                <a:spcBef>
                  <a:spcPct val="0"/>
                </a:spcBef>
                <a:buClrTx/>
                <a:buSzTx/>
                <a:buFontTx/>
                <a:buNone/>
              </a:pPr>
              <a:t>6</a:t>
            </a:fld>
            <a:endParaRPr lang="en-US" altLang="zh-CN" sz="13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99976EA1-D369-4409-B851-7BE4D1016CF6}" type="slidenum">
              <a:rPr lang="en-US" altLang="zh-CN" sz="1300">
                <a:latin typeface="Times New Roman" pitchFamily="18" charset="0"/>
              </a:rPr>
              <a:pPr>
                <a:spcBef>
                  <a:spcPct val="0"/>
                </a:spcBef>
                <a:buClrTx/>
                <a:buSzTx/>
                <a:buFontTx/>
                <a:buNone/>
              </a:pPr>
              <a:t>7</a:t>
            </a:fld>
            <a:endParaRPr lang="en-US" altLang="zh-CN" sz="130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69B3402D-F576-4955-9DDE-9814F4AB393A}" type="slidenum">
              <a:rPr lang="en-US" altLang="zh-CN" sz="1300">
                <a:latin typeface="Times New Roman" pitchFamily="18" charset="0"/>
              </a:rPr>
              <a:pPr>
                <a:spcBef>
                  <a:spcPct val="0"/>
                </a:spcBef>
                <a:buClrTx/>
                <a:buSzTx/>
                <a:buFontTx/>
                <a:buNone/>
              </a:pPr>
              <a:t>8</a:t>
            </a:fld>
            <a:endParaRPr lang="en-US" altLang="zh-CN" sz="13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51D67ED2-1D01-4048-ABA4-76B51BA798E6}" type="slidenum">
              <a:rPr lang="en-US" altLang="zh-CN" sz="1300">
                <a:latin typeface="Times New Roman" pitchFamily="18" charset="0"/>
              </a:rPr>
              <a:pPr>
                <a:spcBef>
                  <a:spcPct val="0"/>
                </a:spcBef>
                <a:buClrTx/>
                <a:buSzTx/>
                <a:buFontTx/>
                <a:buNone/>
              </a:pPr>
              <a:t>9</a:t>
            </a:fld>
            <a:endParaRPr lang="en-US" altLang="zh-CN" sz="130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81CEFF78-294C-46D7-9A05-E7DBE48304C9}" type="slidenum">
              <a:rPr lang="en-US" altLang="zh-CN" sz="1300">
                <a:latin typeface="Times New Roman" pitchFamily="18" charset="0"/>
              </a:rPr>
              <a:pPr>
                <a:spcBef>
                  <a:spcPct val="0"/>
                </a:spcBef>
                <a:buClrTx/>
                <a:buSzTx/>
                <a:buFontTx/>
                <a:buNone/>
              </a:pPr>
              <a:t>10</a:t>
            </a:fld>
            <a:endParaRPr lang="en-US" altLang="zh-CN" sz="1300">
              <a:latin typeface="Times New Roman"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spcBef>
                <a:spcPct val="0"/>
              </a:spcBef>
              <a:buClrTx/>
              <a:buSzTx/>
              <a:buFontTx/>
              <a:buNone/>
            </a:pPr>
            <a:fld id="{DBA5772A-436F-4149-806B-A701D5380D61}" type="slidenum">
              <a:rPr lang="en-US" altLang="zh-CN" sz="1300">
                <a:latin typeface="Times New Roman" pitchFamily="18" charset="0"/>
              </a:rPr>
              <a:pPr>
                <a:spcBef>
                  <a:spcPct val="0"/>
                </a:spcBef>
                <a:buClrTx/>
                <a:buSzTx/>
                <a:buFontTx/>
                <a:buNone/>
              </a:pPr>
              <a:t>11</a:t>
            </a:fld>
            <a:endParaRPr lang="en-US" altLang="zh-CN" sz="1300">
              <a:latin typeface="Times New Roman" pitchFamily="18"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1pPr>
            <a:lvl2pPr marL="742950" indent="-28575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2pPr>
            <a:lvl3pPr marL="11430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3pPr>
            <a:lvl4pPr marL="16002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4pPr>
            <a:lvl5pPr marL="2057400" indent="-228600" defTabSz="966788">
              <a:spcBef>
                <a:spcPct val="20000"/>
              </a:spcBef>
              <a:buClr>
                <a:schemeClr val="accent2"/>
              </a:buClr>
              <a:buSzPct val="85000"/>
              <a:buFont typeface="ZapfDingbats" charset="2"/>
              <a:defRPr sz="2000">
                <a:solidFill>
                  <a:schemeClr val="tx1"/>
                </a:solidFill>
                <a:latin typeface="Arial" pitchFamily="34" charset="0"/>
                <a:ea typeface="MS PGothic"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itchFamily="34" charset="0"/>
                <a:ea typeface="MS PGothic" pitchFamily="34" charset="-128"/>
              </a:defRPr>
            </a:lvl9pPr>
          </a:lstStyle>
          <a:p>
            <a:pPr algn="r">
              <a:spcBef>
                <a:spcPct val="0"/>
              </a:spcBef>
              <a:buClrTx/>
              <a:buSzTx/>
              <a:buFontTx/>
              <a:buNone/>
            </a:pPr>
            <a:fld id="{1250149B-6B38-4DCA-8BA4-59EABBA935B9}" type="slidenum">
              <a:rPr lang="en-US" altLang="zh-CN" sz="1300">
                <a:solidFill>
                  <a:srgbClr val="000000"/>
                </a:solidFill>
                <a:latin typeface="Times New Roman" pitchFamily="18" charset="0"/>
              </a:rPr>
              <a:pPr algn="r">
                <a:spcBef>
                  <a:spcPct val="0"/>
                </a:spcBef>
                <a:buClrTx/>
                <a:buSzTx/>
                <a:buFontTx/>
                <a:buNone/>
              </a:pPr>
              <a:t>12</a:t>
            </a:fld>
            <a:endParaRPr lang="en-US" altLang="zh-CN" sz="1300">
              <a:solidFill>
                <a:srgbClr val="000000"/>
              </a:solidFill>
              <a:latin typeface="Times New Roman" pitchFamily="18"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Akamai: 100,000+ servers in 1000+ clusters in 1000+ networks in 70+ countries serving trillions of requests a day.</a:t>
            </a:r>
          </a:p>
          <a:p>
            <a:endParaRPr lang="en-US" altLang="zh-CN"/>
          </a:p>
          <a:p>
            <a:r>
              <a:rPr lang="en-US" altLang="zh-CN"/>
              <a:t>How many people use Netflix?</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矩形 18">
            <a:extLst>
              <a:ext uri="{FF2B5EF4-FFF2-40B4-BE49-F238E27FC236}">
                <a16:creationId xmlns:a16="http://schemas.microsoft.com/office/drawing/2014/main" id="{0B9563F9-409F-496A-AFE6-9F528D3AA880}"/>
              </a:ext>
            </a:extLst>
          </p:cNvPr>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5" name="矩形 19">
            <a:extLst>
              <a:ext uri="{FF2B5EF4-FFF2-40B4-BE49-F238E27FC236}">
                <a16:creationId xmlns:a16="http://schemas.microsoft.com/office/drawing/2014/main" id="{4775C780-8A61-41CE-9C38-A3F722F308C9}"/>
              </a:ext>
            </a:extLst>
          </p:cNvPr>
          <p:cNvSpPr/>
          <p:nvPr/>
        </p:nvSpPr>
        <p:spPr>
          <a:xfrm flipV="1">
            <a:off x="7213600" y="3897316"/>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6" name="矩形 20">
            <a:extLst>
              <a:ext uri="{FF2B5EF4-FFF2-40B4-BE49-F238E27FC236}">
                <a16:creationId xmlns:a16="http://schemas.microsoft.com/office/drawing/2014/main" id="{6645AB5C-54C4-468A-98AC-5338AECF2DC4}"/>
              </a:ext>
            </a:extLst>
          </p:cNvPr>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7" name="矩形 21">
            <a:extLst>
              <a:ext uri="{FF2B5EF4-FFF2-40B4-BE49-F238E27FC236}">
                <a16:creationId xmlns:a16="http://schemas.microsoft.com/office/drawing/2014/main" id="{5124C712-B8C1-49C9-97C0-E7F3FCE4EAAD}"/>
              </a:ext>
            </a:extLst>
          </p:cNvPr>
          <p:cNvSpPr/>
          <p:nvPr/>
        </p:nvSpPr>
        <p:spPr>
          <a:xfrm flipV="1">
            <a:off x="7213602"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0" name="矩形 23">
            <a:extLst>
              <a:ext uri="{FF2B5EF4-FFF2-40B4-BE49-F238E27FC236}">
                <a16:creationId xmlns:a16="http://schemas.microsoft.com/office/drawing/2014/main" id="{F66F7439-5A3E-4E6D-B42F-791A30A1B13E}"/>
              </a:ext>
            </a:extLst>
          </p:cNvPr>
          <p:cNvSpPr/>
          <p:nvPr/>
        </p:nvSpPr>
        <p:spPr>
          <a:xfrm flipV="1">
            <a:off x="7213602" y="4198941"/>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1" name="圆角矩形 24">
            <a:extLst>
              <a:ext uri="{FF2B5EF4-FFF2-40B4-BE49-F238E27FC236}">
                <a16:creationId xmlns:a16="http://schemas.microsoft.com/office/drawing/2014/main" id="{13B31A79-99EB-407A-835F-E45C4813D4D8}"/>
              </a:ext>
            </a:extLst>
          </p:cNvPr>
          <p:cNvSpPr/>
          <p:nvPr/>
        </p:nvSpPr>
        <p:spPr bwMode="white">
          <a:xfrm>
            <a:off x="7213602"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2" name="圆角矩形 25">
            <a:extLst>
              <a:ext uri="{FF2B5EF4-FFF2-40B4-BE49-F238E27FC236}">
                <a16:creationId xmlns:a16="http://schemas.microsoft.com/office/drawing/2014/main" id="{1262B08C-DCAD-4E0E-9333-ED6DBCDD8166}"/>
              </a:ext>
            </a:extLst>
          </p:cNvPr>
          <p:cNvSpPr/>
          <p:nvPr/>
        </p:nvSpPr>
        <p:spPr bwMode="white">
          <a:xfrm>
            <a:off x="9836151" y="4060827"/>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3" name="矩形 26">
            <a:extLst>
              <a:ext uri="{FF2B5EF4-FFF2-40B4-BE49-F238E27FC236}">
                <a16:creationId xmlns:a16="http://schemas.microsoft.com/office/drawing/2014/main" id="{3C8DC999-01AE-4719-A65C-407AEE76963F}"/>
              </a:ext>
            </a:extLst>
          </p:cNvPr>
          <p:cNvSpPr/>
          <p:nvPr/>
        </p:nvSpPr>
        <p:spPr>
          <a:xfrm>
            <a:off x="0" y="3822703"/>
            <a:ext cx="12192000" cy="134302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4" name="矩形 40">
            <a:extLst>
              <a:ext uri="{FF2B5EF4-FFF2-40B4-BE49-F238E27FC236}">
                <a16:creationId xmlns:a16="http://schemas.microsoft.com/office/drawing/2014/main" id="{FC2F2E89-4E69-4FE5-B703-F5CDE0E9A9C5}"/>
              </a:ext>
            </a:extLst>
          </p:cNvPr>
          <p:cNvSpPr/>
          <p:nvPr/>
        </p:nvSpPr>
        <p:spPr>
          <a:xfrm>
            <a:off x="0" y="3675066"/>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5" name="矩形 41">
            <a:extLst>
              <a:ext uri="{FF2B5EF4-FFF2-40B4-BE49-F238E27FC236}">
                <a16:creationId xmlns:a16="http://schemas.microsoft.com/office/drawing/2014/main" id="{578A0F51-4F43-41D1-B6EE-D5BFFC6446F3}"/>
              </a:ext>
            </a:extLst>
          </p:cNvPr>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pic>
        <p:nvPicPr>
          <p:cNvPr id="16" name="Picture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17" y="-6349"/>
            <a:ext cx="121920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457200" y="1187642"/>
            <a:ext cx="11277600" cy="1470025"/>
          </a:xfrm>
        </p:spPr>
        <p:txBody>
          <a:bodyPr anchor="b"/>
          <a:lstStyle>
            <a:lvl1pPr>
              <a:defRPr sz="4400">
                <a:solidFill>
                  <a:schemeClr val="bg1"/>
                </a:solidFill>
              </a:defRPr>
            </a:lvl1pPr>
          </a:lstStyle>
          <a:p>
            <a:r>
              <a:rPr lang="ja-JP" altLang="en-US"/>
              <a:t>マスター タイトルの書式設定</a:t>
            </a:r>
            <a:endParaRPr lang="en-US"/>
          </a:p>
        </p:txBody>
      </p:sp>
      <p:sp>
        <p:nvSpPr>
          <p:cNvPr id="9" name="副标题 8"/>
          <p:cNvSpPr>
            <a:spLocks noGrp="1"/>
          </p:cNvSpPr>
          <p:nvPr>
            <p:ph type="subTitle" idx="1"/>
          </p:nvPr>
        </p:nvSpPr>
        <p:spPr>
          <a:xfrm>
            <a:off x="239349" y="5301211"/>
            <a:ext cx="6604000" cy="945545"/>
          </a:xfrm>
        </p:spPr>
        <p:txBody>
          <a:bodyPr/>
          <a:lstStyle>
            <a:lvl1pPr marL="64008" indent="0" algn="l">
              <a:buNone/>
              <a:defRPr sz="2400">
                <a:solidFill>
                  <a:schemeClr val="tx2"/>
                </a:solidFill>
                <a:latin typeface="微软雅黑" panose="020B0503020204020204" pitchFamily="34" charset="-122"/>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a:t>マスター サブタイトルの書式設定</a:t>
            </a:r>
            <a:endParaRPr lang="en-US" dirty="0"/>
          </a:p>
        </p:txBody>
      </p:sp>
      <p:sp>
        <p:nvSpPr>
          <p:cNvPr id="17" name="日期占位符 27">
            <a:extLst>
              <a:ext uri="{FF2B5EF4-FFF2-40B4-BE49-F238E27FC236}">
                <a16:creationId xmlns:a16="http://schemas.microsoft.com/office/drawing/2014/main" id="{5B98E0C9-43E2-4B68-94FD-1BDC9F0E2B16}"/>
              </a:ext>
            </a:extLst>
          </p:cNvPr>
          <p:cNvSpPr>
            <a:spLocks noGrp="1"/>
          </p:cNvSpPr>
          <p:nvPr>
            <p:ph type="dt" sz="half" idx="10"/>
          </p:nvPr>
        </p:nvSpPr>
        <p:spPr>
          <a:xfrm>
            <a:off x="8940800" y="4206875"/>
            <a:ext cx="1280584" cy="457200"/>
          </a:xfrm>
          <a:prstGeom prst="rect">
            <a:avLst/>
          </a:prstGeom>
        </p:spPr>
        <p:txBody>
          <a:bodyPr/>
          <a:lstStyle>
            <a:lvl1pPr eaLnBrk="1" hangingPunct="1">
              <a:defRPr/>
            </a:lvl1pPr>
          </a:lstStyle>
          <a:p>
            <a:endParaRPr lang="zh-CN" altLang="en-US"/>
          </a:p>
        </p:txBody>
      </p:sp>
      <p:sp>
        <p:nvSpPr>
          <p:cNvPr id="18" name="页脚占位符 16">
            <a:extLst>
              <a:ext uri="{FF2B5EF4-FFF2-40B4-BE49-F238E27FC236}">
                <a16:creationId xmlns:a16="http://schemas.microsoft.com/office/drawing/2014/main" id="{DECB070C-D4B7-4847-81F0-7A3B5BAE80A4}"/>
              </a:ext>
            </a:extLst>
          </p:cNvPr>
          <p:cNvSpPr>
            <a:spLocks noGrp="1"/>
          </p:cNvSpPr>
          <p:nvPr>
            <p:ph type="ftr" sz="quarter" idx="11"/>
          </p:nvPr>
        </p:nvSpPr>
        <p:spPr>
          <a:xfrm>
            <a:off x="7213600" y="4205288"/>
            <a:ext cx="1727200" cy="457200"/>
          </a:xfrm>
          <a:prstGeom prst="rect">
            <a:avLst/>
          </a:prstGeom>
        </p:spPr>
        <p:txBody>
          <a:bodyPr/>
          <a:lstStyle>
            <a:lvl1pPr eaLnBrk="1" hangingPunct="1">
              <a:defRPr/>
            </a:lvl1pPr>
          </a:lstStyle>
          <a:p>
            <a:endParaRPr lang="zh-CN" altLang="en-US"/>
          </a:p>
        </p:txBody>
      </p:sp>
      <p:sp>
        <p:nvSpPr>
          <p:cNvPr id="19" name="灯片编号占位符 28">
            <a:extLst>
              <a:ext uri="{FF2B5EF4-FFF2-40B4-BE49-F238E27FC236}">
                <a16:creationId xmlns:a16="http://schemas.microsoft.com/office/drawing/2014/main" id="{EF3B47C5-5084-4654-A62E-35E9F1F06E2D}"/>
              </a:ext>
            </a:extLst>
          </p:cNvPr>
          <p:cNvSpPr>
            <a:spLocks noGrp="1"/>
          </p:cNvSpPr>
          <p:nvPr>
            <p:ph type="sldNum" sz="quarter" idx="12"/>
          </p:nvPr>
        </p:nvSpPr>
        <p:spPr>
          <a:xfrm>
            <a:off x="11093452" y="1591"/>
            <a:ext cx="996949" cy="365125"/>
          </a:xfrm>
        </p:spPr>
        <p:txBody>
          <a:bodyPr/>
          <a:lstStyle>
            <a:lvl1pPr>
              <a:defRPr>
                <a:solidFill>
                  <a:schemeClr val="bg1"/>
                </a:solidFill>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138339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t>マスター タイトルの書式設定</a:t>
            </a:r>
            <a:endParaRPr lang="en-US"/>
          </a:p>
        </p:txBody>
      </p:sp>
      <p:sp>
        <p:nvSpPr>
          <p:cNvPr id="3" name="竖排文字占位符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期占位符 3">
            <a:extLst>
              <a:ext uri="{FF2B5EF4-FFF2-40B4-BE49-F238E27FC236}">
                <a16:creationId xmlns:a16="http://schemas.microsoft.com/office/drawing/2014/main" id="{0414D6CC-723F-45D3-B8EE-7A042C135ACA}"/>
              </a:ext>
            </a:extLst>
          </p:cNvPr>
          <p:cNvSpPr>
            <a:spLocks noGrp="1"/>
          </p:cNvSpPr>
          <p:nvPr>
            <p:ph type="dt" sz="half" idx="10"/>
          </p:nvPr>
        </p:nvSpPr>
        <p:spPr>
          <a:xfrm>
            <a:off x="8782052" y="612775"/>
            <a:ext cx="1276349" cy="457200"/>
          </a:xfrm>
          <a:prstGeom prst="rect">
            <a:avLst/>
          </a:prstGeom>
        </p:spPr>
        <p:txBody>
          <a:bodyPr/>
          <a:lstStyle>
            <a:lvl1pPr eaLnBrk="1" hangingPunct="1">
              <a:defRPr/>
            </a:lvl1pPr>
          </a:lstStyle>
          <a:p>
            <a:endParaRPr lang="zh-CN" altLang="en-US"/>
          </a:p>
        </p:txBody>
      </p:sp>
      <p:sp>
        <p:nvSpPr>
          <p:cNvPr id="5" name="页脚占位符 4">
            <a:extLst>
              <a:ext uri="{FF2B5EF4-FFF2-40B4-BE49-F238E27FC236}">
                <a16:creationId xmlns:a16="http://schemas.microsoft.com/office/drawing/2014/main" id="{4ED4EC78-5EA6-46D8-9B9B-80F286CBF376}"/>
              </a:ext>
            </a:extLst>
          </p:cNvPr>
          <p:cNvSpPr>
            <a:spLocks noGrp="1"/>
          </p:cNvSpPr>
          <p:nvPr>
            <p:ph type="ftr" sz="quarter" idx="11"/>
          </p:nvPr>
        </p:nvSpPr>
        <p:spPr>
          <a:xfrm>
            <a:off x="7010402"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FB51C4A5-CF3B-4F6B-A2F8-C9C97DE5455E}"/>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89555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2400" y="1143000"/>
            <a:ext cx="2540000" cy="5486400"/>
          </a:xfrm>
        </p:spPr>
        <p:txBody>
          <a:bodyPr vert="eaVert"/>
          <a:lstStyle/>
          <a:p>
            <a:r>
              <a:rPr lang="ja-JP" altLang="en-US"/>
              <a:t>マスター タイトルの書式設定</a:t>
            </a:r>
            <a:endParaRPr lang="en-US"/>
          </a:p>
        </p:txBody>
      </p:sp>
      <p:sp>
        <p:nvSpPr>
          <p:cNvPr id="3" name="竖排文字占位符 2"/>
          <p:cNvSpPr>
            <a:spLocks noGrp="1"/>
          </p:cNvSpPr>
          <p:nvPr>
            <p:ph type="body" orient="vert" idx="1"/>
          </p:nvPr>
        </p:nvSpPr>
        <p:spPr>
          <a:xfrm>
            <a:off x="609600" y="1143000"/>
            <a:ext cx="8331200" cy="5486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期占位符 3">
            <a:extLst>
              <a:ext uri="{FF2B5EF4-FFF2-40B4-BE49-F238E27FC236}">
                <a16:creationId xmlns:a16="http://schemas.microsoft.com/office/drawing/2014/main" id="{707976E5-1C69-47C8-B951-AC5C5D6EB63D}"/>
              </a:ext>
            </a:extLst>
          </p:cNvPr>
          <p:cNvSpPr>
            <a:spLocks noGrp="1"/>
          </p:cNvSpPr>
          <p:nvPr>
            <p:ph type="dt" sz="half" idx="10"/>
          </p:nvPr>
        </p:nvSpPr>
        <p:spPr>
          <a:xfrm>
            <a:off x="8782052" y="612775"/>
            <a:ext cx="1276349" cy="457200"/>
          </a:xfrm>
          <a:prstGeom prst="rect">
            <a:avLst/>
          </a:prstGeom>
        </p:spPr>
        <p:txBody>
          <a:bodyPr/>
          <a:lstStyle>
            <a:lvl1pPr eaLnBrk="1" hangingPunct="1">
              <a:defRPr/>
            </a:lvl1pPr>
          </a:lstStyle>
          <a:p>
            <a:endParaRPr lang="zh-CN" altLang="en-US"/>
          </a:p>
        </p:txBody>
      </p:sp>
      <p:sp>
        <p:nvSpPr>
          <p:cNvPr id="5" name="页脚占位符 4">
            <a:extLst>
              <a:ext uri="{FF2B5EF4-FFF2-40B4-BE49-F238E27FC236}">
                <a16:creationId xmlns:a16="http://schemas.microsoft.com/office/drawing/2014/main" id="{4E627862-0DF0-459D-A394-9E60A68C7991}"/>
              </a:ext>
            </a:extLst>
          </p:cNvPr>
          <p:cNvSpPr>
            <a:spLocks noGrp="1"/>
          </p:cNvSpPr>
          <p:nvPr>
            <p:ph type="ftr" sz="quarter" idx="11"/>
          </p:nvPr>
        </p:nvSpPr>
        <p:spPr>
          <a:xfrm>
            <a:off x="7010402"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FC5AEF1B-6800-4E78-8DFA-D1F737413223}"/>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70844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0BE276E9-2826-49F1-9A35-5A15EA4D7C93}" type="datetime1">
              <a:rPr lang="en-US" altLang="zh-CN"/>
              <a:pPr>
                <a:defRPr/>
              </a:pPr>
              <a:t>3/12/2020</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zh-CN"/>
              <a:t>2-</a:t>
            </a:r>
            <a:fld id="{7CDAE4F5-7A7A-4A0B-A360-E9047FCD85A9}" type="slidenum">
              <a:rPr lang="en-US" altLang="zh-CN"/>
              <a:pPr/>
              <a:t>‹#›</a:t>
            </a:fld>
            <a:endParaRPr lang="en-US" altLang="zh-CN"/>
          </a:p>
        </p:txBody>
      </p:sp>
    </p:spTree>
    <p:extLst>
      <p:ext uri="{BB962C8B-B14F-4D97-AF65-F5344CB8AC3E}">
        <p14:creationId xmlns:p14="http://schemas.microsoft.com/office/powerpoint/2010/main" val="2909470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2B77CC4-1392-44AE-88F6-E05123B044E9}" type="datetime1">
              <a:rPr lang="en-US" altLang="zh-CN"/>
              <a:pPr>
                <a:defRPr/>
              </a:pPr>
              <a:t>3/12/2020</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p:cNvSpPr>
            <a:spLocks noGrp="1" noChangeArrowheads="1"/>
          </p:cNvSpPr>
          <p:nvPr>
            <p:ph type="sldNum" sz="quarter" idx="12"/>
          </p:nvPr>
        </p:nvSpPr>
        <p:spPr>
          <a:ln/>
        </p:spPr>
        <p:txBody>
          <a:bodyPr/>
          <a:lstStyle>
            <a:lvl1pPr>
              <a:defRPr/>
            </a:lvl1pPr>
          </a:lstStyle>
          <a:p>
            <a:r>
              <a:rPr lang="en-US" altLang="zh-CN"/>
              <a:t>2-</a:t>
            </a:r>
            <a:fld id="{14E4962F-F423-436D-9C68-767A9CCB22A9}" type="slidenum">
              <a:rPr lang="en-US" altLang="zh-CN"/>
              <a:pPr/>
              <a:t>‹#›</a:t>
            </a:fld>
            <a:endParaRPr lang="en-US" altLang="zh-CN"/>
          </a:p>
        </p:txBody>
      </p:sp>
    </p:spTree>
    <p:extLst>
      <p:ext uri="{BB962C8B-B14F-4D97-AF65-F5344CB8AC3E}">
        <p14:creationId xmlns:p14="http://schemas.microsoft.com/office/powerpoint/2010/main" val="1287119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294913C0-6332-4648-9F19-D46B4350FB19}" type="datetime1">
              <a:rPr lang="en-US" altLang="zh-CN"/>
              <a:pPr>
                <a:defRPr/>
              </a:pPr>
              <a:t>3/12/2020</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p:cNvSpPr>
            <a:spLocks noGrp="1" noChangeArrowheads="1"/>
          </p:cNvSpPr>
          <p:nvPr>
            <p:ph type="sldNum" sz="quarter" idx="12"/>
          </p:nvPr>
        </p:nvSpPr>
        <p:spPr>
          <a:ln/>
        </p:spPr>
        <p:txBody>
          <a:bodyPr/>
          <a:lstStyle>
            <a:lvl1pPr>
              <a:defRPr/>
            </a:lvl1pPr>
          </a:lstStyle>
          <a:p>
            <a:r>
              <a:rPr lang="en-US" altLang="zh-CN"/>
              <a:t>2-</a:t>
            </a:r>
            <a:fld id="{7EAC6F9B-6205-47A1-847F-EE66B1064026}" type="slidenum">
              <a:rPr lang="en-US" altLang="zh-CN"/>
              <a:pPr/>
              <a:t>‹#›</a:t>
            </a:fld>
            <a:endParaRPr lang="en-US" altLang="zh-CN"/>
          </a:p>
        </p:txBody>
      </p:sp>
    </p:spTree>
    <p:extLst>
      <p:ext uri="{BB962C8B-B14F-4D97-AF65-F5344CB8AC3E}">
        <p14:creationId xmlns:p14="http://schemas.microsoft.com/office/powerpoint/2010/main" val="422784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121920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33917" y="1988840"/>
            <a:ext cx="11148483" cy="4680520"/>
          </a:xfrm>
        </p:spPr>
        <p:txBody>
          <a:bodyPr/>
          <a:lstStyle>
            <a:lvl1pPr>
              <a:spcAft>
                <a:spcPts val="600"/>
              </a:spcAft>
              <a:defRPr sz="2600"/>
            </a:lvl1pPr>
            <a:lvl2pPr>
              <a:spcBef>
                <a:spcPts val="600"/>
              </a:spcBef>
              <a:spcAft>
                <a:spcPts val="600"/>
              </a:spcAft>
              <a:defRPr sz="2200">
                <a:solidFill>
                  <a:schemeClr val="tx1"/>
                </a:solidFill>
              </a:defRPr>
            </a:lvl2pPr>
            <a:lvl3pPr>
              <a:spcBef>
                <a:spcPts val="600"/>
              </a:spcBef>
              <a:spcAft>
                <a:spcPts val="600"/>
              </a:spcAft>
              <a:defRPr sz="2000">
                <a:solidFill>
                  <a:schemeClr val="tx1"/>
                </a:solidFill>
              </a:defRPr>
            </a:lvl3pPr>
            <a:lvl4pPr>
              <a:spcBef>
                <a:spcPts val="600"/>
              </a:spcBef>
              <a:spcAft>
                <a:spcPts val="600"/>
              </a:spcAft>
              <a:defRPr sz="1800">
                <a:solidFill>
                  <a:schemeClr val="tx1"/>
                </a:solidFill>
              </a:defRPr>
            </a:lvl4pPr>
            <a:lvl5pPr>
              <a:spcBef>
                <a:spcPts val="600"/>
              </a:spcBef>
              <a:spcAft>
                <a:spcPts val="600"/>
              </a:spcAft>
              <a:defRPr sz="16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Title 6"/>
          <p:cNvSpPr>
            <a:spLocks noGrp="1"/>
          </p:cNvSpPr>
          <p:nvPr>
            <p:ph type="title"/>
          </p:nvPr>
        </p:nvSpPr>
        <p:spPr>
          <a:xfrm>
            <a:off x="433917" y="987911"/>
            <a:ext cx="10972800" cy="807169"/>
          </a:xfrm>
        </p:spPr>
        <p:txBody>
          <a:bodyPr/>
          <a:lstStyle>
            <a:lvl1pPr>
              <a:defRPr sz="3200" baseline="0"/>
            </a:lvl1pPr>
          </a:lstStyle>
          <a:p>
            <a:r>
              <a:rPr lang="ja-JP" altLang="en-US"/>
              <a:t>マスター タイトルの書式設定</a:t>
            </a:r>
            <a:endParaRPr lang="zh-CN" altLang="en-US" dirty="0"/>
          </a:p>
        </p:txBody>
      </p:sp>
      <p:sp>
        <p:nvSpPr>
          <p:cNvPr id="5" name="Slide Number Placeholder 7">
            <a:extLst>
              <a:ext uri="{FF2B5EF4-FFF2-40B4-BE49-F238E27FC236}">
                <a16:creationId xmlns:a16="http://schemas.microsoft.com/office/drawing/2014/main" id="{EB91E3DE-71D4-40ED-96C4-9D4736411C85}"/>
              </a:ext>
            </a:extLst>
          </p:cNvPr>
          <p:cNvSpPr>
            <a:spLocks noGrp="1"/>
          </p:cNvSpPr>
          <p:nvPr>
            <p:ph type="sldNum" sz="quarter" idx="10"/>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116397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1981203"/>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ja-JP" altLang="en-US"/>
              <a:t>マスター タイトルの書式設定</a:t>
            </a:r>
            <a:endParaRPr lang="en-US" dirty="0"/>
          </a:p>
        </p:txBody>
      </p:sp>
      <p:sp>
        <p:nvSpPr>
          <p:cNvPr id="3" name="文本占位符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a:t>マスター テキストの書式設定</a:t>
            </a:r>
          </a:p>
        </p:txBody>
      </p:sp>
      <p:sp>
        <p:nvSpPr>
          <p:cNvPr id="4" name="日期占位符 3">
            <a:extLst>
              <a:ext uri="{FF2B5EF4-FFF2-40B4-BE49-F238E27FC236}">
                <a16:creationId xmlns:a16="http://schemas.microsoft.com/office/drawing/2014/main" id="{797B5935-C64A-4D97-A729-4749C309B402}"/>
              </a:ext>
            </a:extLst>
          </p:cNvPr>
          <p:cNvSpPr>
            <a:spLocks noGrp="1"/>
          </p:cNvSpPr>
          <p:nvPr>
            <p:ph type="dt" sz="half" idx="10"/>
          </p:nvPr>
        </p:nvSpPr>
        <p:spPr>
          <a:xfrm>
            <a:off x="8782052" y="612775"/>
            <a:ext cx="1276349" cy="457200"/>
          </a:xfrm>
          <a:prstGeom prst="rect">
            <a:avLst/>
          </a:prstGeom>
        </p:spPr>
        <p:txBody>
          <a:bodyPr/>
          <a:lstStyle>
            <a:lvl1pPr eaLnBrk="1" hangingPunct="1">
              <a:defRPr/>
            </a:lvl1pPr>
          </a:lstStyle>
          <a:p>
            <a:endParaRPr lang="zh-CN" altLang="en-US"/>
          </a:p>
        </p:txBody>
      </p:sp>
      <p:sp>
        <p:nvSpPr>
          <p:cNvPr id="5" name="页脚占位符 4">
            <a:extLst>
              <a:ext uri="{FF2B5EF4-FFF2-40B4-BE49-F238E27FC236}">
                <a16:creationId xmlns:a16="http://schemas.microsoft.com/office/drawing/2014/main" id="{862828FC-E4A4-46D1-8820-85FCAA3422B3}"/>
              </a:ext>
            </a:extLst>
          </p:cNvPr>
          <p:cNvSpPr>
            <a:spLocks noGrp="1"/>
          </p:cNvSpPr>
          <p:nvPr>
            <p:ph type="ftr" sz="quarter" idx="11"/>
          </p:nvPr>
        </p:nvSpPr>
        <p:spPr>
          <a:xfrm>
            <a:off x="7010402"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40C4F29C-0BCE-4FBA-A818-84D2A76C2F78}"/>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58980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t>マスター タイトルの書式設定</a:t>
            </a:r>
            <a:endParaRPr lang="en-US"/>
          </a:p>
        </p:txBody>
      </p:sp>
      <p:sp>
        <p:nvSpPr>
          <p:cNvPr id="3" name="内容占位符 2"/>
          <p:cNvSpPr>
            <a:spLocks noGrp="1"/>
          </p:cNvSpPr>
          <p:nvPr>
            <p:ph sz="half" idx="1"/>
          </p:nvPr>
        </p:nvSpPr>
        <p:spPr>
          <a:xfrm>
            <a:off x="609600" y="1785929"/>
            <a:ext cx="5384800" cy="4989461"/>
          </a:xfrm>
        </p:spPr>
        <p:txBody>
          <a:bodyPr/>
          <a:lstStyle>
            <a:lvl1pPr>
              <a:defRPr sz="2000"/>
            </a:lvl1pPr>
            <a:lvl2pPr>
              <a:defRPr sz="1900"/>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内容占位符 3"/>
          <p:cNvSpPr>
            <a:spLocks noGrp="1"/>
          </p:cNvSpPr>
          <p:nvPr>
            <p:ph sz="half" idx="2"/>
          </p:nvPr>
        </p:nvSpPr>
        <p:spPr>
          <a:xfrm>
            <a:off x="6197600" y="1785929"/>
            <a:ext cx="5384800" cy="4989461"/>
          </a:xfrm>
        </p:spPr>
        <p:txBody>
          <a:bodyPr/>
          <a:lstStyle>
            <a:lvl1pPr>
              <a:defRPr sz="2000"/>
            </a:lvl1pPr>
            <a:lvl2pPr>
              <a:defRPr sz="1900"/>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日期占位符 4">
            <a:extLst>
              <a:ext uri="{FF2B5EF4-FFF2-40B4-BE49-F238E27FC236}">
                <a16:creationId xmlns:a16="http://schemas.microsoft.com/office/drawing/2014/main" id="{754F2344-AA6B-476E-BA1B-1C5B0D466875}"/>
              </a:ext>
            </a:extLst>
          </p:cNvPr>
          <p:cNvSpPr>
            <a:spLocks noGrp="1"/>
          </p:cNvSpPr>
          <p:nvPr>
            <p:ph type="dt" sz="half" idx="10"/>
          </p:nvPr>
        </p:nvSpPr>
        <p:spPr>
          <a:xfrm>
            <a:off x="8782052" y="612775"/>
            <a:ext cx="1276349" cy="457200"/>
          </a:xfrm>
          <a:prstGeom prst="rect">
            <a:avLst/>
          </a:prstGeom>
        </p:spPr>
        <p:txBody>
          <a:bodyPr/>
          <a:lstStyle>
            <a:lvl1pPr eaLnBrk="1" hangingPunct="1">
              <a:defRPr/>
            </a:lvl1pPr>
          </a:lstStyle>
          <a:p>
            <a:endParaRPr lang="zh-CN" altLang="en-US"/>
          </a:p>
        </p:txBody>
      </p:sp>
      <p:sp>
        <p:nvSpPr>
          <p:cNvPr id="6" name="页脚占位符 5">
            <a:extLst>
              <a:ext uri="{FF2B5EF4-FFF2-40B4-BE49-F238E27FC236}">
                <a16:creationId xmlns:a16="http://schemas.microsoft.com/office/drawing/2014/main" id="{433DEA29-378E-4EA6-999A-40C366B5CD51}"/>
              </a:ext>
            </a:extLst>
          </p:cNvPr>
          <p:cNvSpPr>
            <a:spLocks noGrp="1"/>
          </p:cNvSpPr>
          <p:nvPr>
            <p:ph type="ftr" sz="quarter" idx="11"/>
          </p:nvPr>
        </p:nvSpPr>
        <p:spPr>
          <a:xfrm>
            <a:off x="7010402" y="612775"/>
            <a:ext cx="1767417" cy="457200"/>
          </a:xfrm>
          <a:prstGeom prst="rect">
            <a:avLst/>
          </a:prstGeom>
        </p:spPr>
        <p:txBody>
          <a:bodyPr/>
          <a:lstStyle>
            <a:lvl1pPr eaLnBrk="1" hangingPunct="1">
              <a:defRPr/>
            </a:lvl1pPr>
          </a:lstStyle>
          <a:p>
            <a:endParaRPr lang="zh-CN" altLang="en-US"/>
          </a:p>
        </p:txBody>
      </p:sp>
      <p:sp>
        <p:nvSpPr>
          <p:cNvPr id="7" name="灯片编号占位符 6">
            <a:extLst>
              <a:ext uri="{FF2B5EF4-FFF2-40B4-BE49-F238E27FC236}">
                <a16:creationId xmlns:a16="http://schemas.microsoft.com/office/drawing/2014/main" id="{68BF1BAC-C59B-405A-A50B-387DAB745EAF}"/>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359416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428604"/>
            <a:ext cx="11176000" cy="1069848"/>
          </a:xfrm>
        </p:spPr>
        <p:txBody>
          <a:bodyPr/>
          <a:lstStyle>
            <a:lvl1pPr>
              <a:defRPr sz="4000" b="0" i="0" cap="none" baseline="0"/>
            </a:lvl1pPr>
          </a:lstStyle>
          <a:p>
            <a:r>
              <a:rPr lang="ja-JP" altLang="en-US"/>
              <a:t>マスター タイトルの書式設定</a:t>
            </a:r>
            <a:endParaRPr lang="en-US"/>
          </a:p>
        </p:txBody>
      </p:sp>
      <p:sp>
        <p:nvSpPr>
          <p:cNvPr id="3" name="文本占位符 2"/>
          <p:cNvSpPr>
            <a:spLocks noGrp="1"/>
          </p:cNvSpPr>
          <p:nvPr>
            <p:ph type="body" idx="1"/>
          </p:nvPr>
        </p:nvSpPr>
        <p:spPr>
          <a:xfrm>
            <a:off x="508000" y="1500174"/>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ja-JP" altLang="en-US"/>
              <a:t>マスター テキストの書式設定</a:t>
            </a:r>
          </a:p>
        </p:txBody>
      </p:sp>
      <p:sp>
        <p:nvSpPr>
          <p:cNvPr id="4" name="文本占位符 3"/>
          <p:cNvSpPr>
            <a:spLocks noGrp="1"/>
          </p:cNvSpPr>
          <p:nvPr>
            <p:ph type="body" sz="half" idx="3"/>
          </p:nvPr>
        </p:nvSpPr>
        <p:spPr>
          <a:xfrm>
            <a:off x="6294969" y="1500174"/>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ja-JP" altLang="en-US"/>
              <a:t>マスター テキストの書式設定</a:t>
            </a:r>
          </a:p>
        </p:txBody>
      </p:sp>
      <p:sp>
        <p:nvSpPr>
          <p:cNvPr id="5" name="内容占位符 4"/>
          <p:cNvSpPr>
            <a:spLocks noGrp="1"/>
          </p:cNvSpPr>
          <p:nvPr>
            <p:ph sz="quarter" idx="2"/>
          </p:nvPr>
        </p:nvSpPr>
        <p:spPr>
          <a:xfrm>
            <a:off x="508000" y="1928805"/>
            <a:ext cx="5388864" cy="4665917"/>
          </a:xfrm>
        </p:spPr>
        <p:txBody>
          <a:bodyPr/>
          <a:lstStyle>
            <a:lvl1pPr>
              <a:defRPr sz="20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内容占位符 5"/>
          <p:cNvSpPr>
            <a:spLocks noGrp="1"/>
          </p:cNvSpPr>
          <p:nvPr>
            <p:ph sz="quarter" idx="4"/>
          </p:nvPr>
        </p:nvSpPr>
        <p:spPr>
          <a:xfrm>
            <a:off x="6291074" y="1928805"/>
            <a:ext cx="5389033" cy="4665917"/>
          </a:xfrm>
        </p:spPr>
        <p:txBody>
          <a:bodyPr/>
          <a:lstStyle>
            <a:lvl1pPr>
              <a:defRPr sz="20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灯片编号占位符 22">
            <a:extLst>
              <a:ext uri="{FF2B5EF4-FFF2-40B4-BE49-F238E27FC236}">
                <a16:creationId xmlns:a16="http://schemas.microsoft.com/office/drawing/2014/main" id="{C309B889-182C-4C2E-A962-2E88BE4C9DC6}"/>
              </a:ext>
            </a:extLst>
          </p:cNvPr>
          <p:cNvSpPr>
            <a:spLocks noGrp="1"/>
          </p:cNvSpPr>
          <p:nvPr>
            <p:ph type="sldNum" sz="quarter" idx="10"/>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7955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43000"/>
            <a:ext cx="10972800" cy="1069848"/>
          </a:xfrm>
        </p:spPr>
        <p:txBody>
          <a:bodyPr/>
          <a:lstStyle>
            <a:lvl1pPr>
              <a:defRPr sz="4000">
                <a:solidFill>
                  <a:schemeClr val="tx2"/>
                </a:solidFill>
              </a:defRPr>
            </a:lvl1pPr>
          </a:lstStyle>
          <a:p>
            <a:r>
              <a:rPr lang="ja-JP" altLang="en-US"/>
              <a:t>マスター タイトルの書式設定</a:t>
            </a:r>
            <a:endParaRPr lang="en-US"/>
          </a:p>
        </p:txBody>
      </p:sp>
      <p:sp>
        <p:nvSpPr>
          <p:cNvPr id="3" name="日期占位符 2">
            <a:extLst>
              <a:ext uri="{FF2B5EF4-FFF2-40B4-BE49-F238E27FC236}">
                <a16:creationId xmlns:a16="http://schemas.microsoft.com/office/drawing/2014/main" id="{5A5D2EEA-389B-44DA-8372-B0156FCAF6EB}"/>
              </a:ext>
            </a:extLst>
          </p:cNvPr>
          <p:cNvSpPr>
            <a:spLocks noGrp="1"/>
          </p:cNvSpPr>
          <p:nvPr>
            <p:ph type="dt" sz="half" idx="10"/>
          </p:nvPr>
        </p:nvSpPr>
        <p:spPr>
          <a:xfrm>
            <a:off x="8777819" y="612775"/>
            <a:ext cx="1276349" cy="457200"/>
          </a:xfrm>
          <a:prstGeom prst="rect">
            <a:avLst/>
          </a:prstGeom>
        </p:spPr>
        <p:txBody>
          <a:bodyPr/>
          <a:lstStyle>
            <a:lvl1pPr eaLnBrk="1" hangingPunct="1">
              <a:defRPr/>
            </a:lvl1pPr>
          </a:lstStyle>
          <a:p>
            <a:endParaRPr lang="zh-CN" altLang="en-US"/>
          </a:p>
        </p:txBody>
      </p:sp>
      <p:sp>
        <p:nvSpPr>
          <p:cNvPr id="4" name="页脚占位符 3">
            <a:extLst>
              <a:ext uri="{FF2B5EF4-FFF2-40B4-BE49-F238E27FC236}">
                <a16:creationId xmlns:a16="http://schemas.microsoft.com/office/drawing/2014/main" id="{34D86BCF-6FA5-4778-9622-23925316DDFD}"/>
              </a:ext>
            </a:extLst>
          </p:cNvPr>
          <p:cNvSpPr>
            <a:spLocks noGrp="1"/>
          </p:cNvSpPr>
          <p:nvPr>
            <p:ph type="ftr" sz="quarter" idx="11"/>
          </p:nvPr>
        </p:nvSpPr>
        <p:spPr>
          <a:xfrm>
            <a:off x="7010402" y="612775"/>
            <a:ext cx="1767417" cy="457200"/>
          </a:xfrm>
          <a:prstGeom prst="rect">
            <a:avLst/>
          </a:prstGeom>
        </p:spPr>
        <p:txBody>
          <a:bodyPr/>
          <a:lstStyle>
            <a:lvl1pPr eaLnBrk="1" hangingPunct="1">
              <a:defRPr/>
            </a:lvl1pPr>
          </a:lstStyle>
          <a:p>
            <a:endParaRPr lang="zh-CN" altLang="en-US"/>
          </a:p>
        </p:txBody>
      </p:sp>
      <p:sp>
        <p:nvSpPr>
          <p:cNvPr id="5" name="灯片编号占位符 4">
            <a:extLst>
              <a:ext uri="{FF2B5EF4-FFF2-40B4-BE49-F238E27FC236}">
                <a16:creationId xmlns:a16="http://schemas.microsoft.com/office/drawing/2014/main" id="{6A3FC33E-F566-476E-9BE5-BBC5395D5DD1}"/>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210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C91336-2FB5-4593-92AC-8985A9AA7EC5}"/>
              </a:ext>
            </a:extLst>
          </p:cNvPr>
          <p:cNvSpPr>
            <a:spLocks noGrp="1"/>
          </p:cNvSpPr>
          <p:nvPr>
            <p:ph type="dt" sz="half" idx="10"/>
          </p:nvPr>
        </p:nvSpPr>
        <p:spPr>
          <a:xfrm>
            <a:off x="8782052" y="612775"/>
            <a:ext cx="1276349" cy="457200"/>
          </a:xfrm>
          <a:prstGeom prst="rect">
            <a:avLst/>
          </a:prstGeom>
        </p:spPr>
        <p:txBody>
          <a:bodyPr/>
          <a:lstStyle>
            <a:lvl1pPr eaLnBrk="1" hangingPunct="1">
              <a:defRPr/>
            </a:lvl1pPr>
          </a:lstStyle>
          <a:p>
            <a:endParaRPr lang="zh-CN" altLang="en-US"/>
          </a:p>
        </p:txBody>
      </p:sp>
      <p:sp>
        <p:nvSpPr>
          <p:cNvPr id="3" name="页脚占位符 2">
            <a:extLst>
              <a:ext uri="{FF2B5EF4-FFF2-40B4-BE49-F238E27FC236}">
                <a16:creationId xmlns:a16="http://schemas.microsoft.com/office/drawing/2014/main" id="{F43A78FD-F5B9-474C-97C3-8D507CEEE54D}"/>
              </a:ext>
            </a:extLst>
          </p:cNvPr>
          <p:cNvSpPr>
            <a:spLocks noGrp="1"/>
          </p:cNvSpPr>
          <p:nvPr>
            <p:ph type="ftr" sz="quarter" idx="11"/>
          </p:nvPr>
        </p:nvSpPr>
        <p:spPr>
          <a:xfrm>
            <a:off x="7010402" y="612775"/>
            <a:ext cx="1767417" cy="457200"/>
          </a:xfrm>
          <a:prstGeom prst="rect">
            <a:avLst/>
          </a:prstGeom>
        </p:spPr>
        <p:txBody>
          <a:bodyPr/>
          <a:lstStyle>
            <a:lvl1pPr eaLnBrk="1" hangingPunct="1">
              <a:defRPr/>
            </a:lvl1pPr>
          </a:lstStyle>
          <a:p>
            <a:endParaRPr lang="zh-CN" altLang="en-US"/>
          </a:p>
        </p:txBody>
      </p:sp>
      <p:sp>
        <p:nvSpPr>
          <p:cNvPr id="4" name="灯片编号占位符 3">
            <a:extLst>
              <a:ext uri="{FF2B5EF4-FFF2-40B4-BE49-F238E27FC236}">
                <a16:creationId xmlns:a16="http://schemas.microsoft.com/office/drawing/2014/main" id="{B74224B6-67BC-48F6-8840-1A44C5E4B7BC}"/>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24144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7995" y="1101970"/>
            <a:ext cx="4511040" cy="877824"/>
          </a:xfrm>
        </p:spPr>
        <p:txBody>
          <a:bodyPr anchor="b"/>
          <a:lstStyle>
            <a:lvl1pPr algn="l">
              <a:buNone/>
              <a:defRPr sz="1800" b="1"/>
            </a:lvl1pPr>
          </a:lstStyle>
          <a:p>
            <a:r>
              <a:rPr lang="ja-JP" altLang="en-US"/>
              <a:t>マスター タイトルの書式設定</a:t>
            </a:r>
            <a:endParaRPr lang="en-US"/>
          </a:p>
        </p:txBody>
      </p:sp>
      <p:sp>
        <p:nvSpPr>
          <p:cNvPr id="3" name="文本占位符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ja-JP" altLang="en-US"/>
              <a:t>マスター テキストの書式設定</a:t>
            </a:r>
          </a:p>
        </p:txBody>
      </p:sp>
      <p:sp>
        <p:nvSpPr>
          <p:cNvPr id="4" name="内容占位符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期占位符 4">
            <a:extLst>
              <a:ext uri="{FF2B5EF4-FFF2-40B4-BE49-F238E27FC236}">
                <a16:creationId xmlns:a16="http://schemas.microsoft.com/office/drawing/2014/main" id="{59A083A3-F3B2-4BFA-A596-ADE1767180EC}"/>
              </a:ext>
            </a:extLst>
          </p:cNvPr>
          <p:cNvSpPr>
            <a:spLocks noGrp="1"/>
          </p:cNvSpPr>
          <p:nvPr>
            <p:ph type="dt" sz="half" idx="10"/>
          </p:nvPr>
        </p:nvSpPr>
        <p:spPr>
          <a:xfrm>
            <a:off x="8782052" y="612775"/>
            <a:ext cx="1276349" cy="457200"/>
          </a:xfrm>
          <a:prstGeom prst="rect">
            <a:avLst/>
          </a:prstGeom>
        </p:spPr>
        <p:txBody>
          <a:bodyPr/>
          <a:lstStyle>
            <a:lvl1pPr eaLnBrk="1" hangingPunct="1">
              <a:defRPr/>
            </a:lvl1pPr>
          </a:lstStyle>
          <a:p>
            <a:endParaRPr lang="zh-CN" altLang="en-US"/>
          </a:p>
        </p:txBody>
      </p:sp>
      <p:sp>
        <p:nvSpPr>
          <p:cNvPr id="6" name="页脚占位符 5">
            <a:extLst>
              <a:ext uri="{FF2B5EF4-FFF2-40B4-BE49-F238E27FC236}">
                <a16:creationId xmlns:a16="http://schemas.microsoft.com/office/drawing/2014/main" id="{7A218F3B-C248-4E55-8EC2-0199A2C606B8}"/>
              </a:ext>
            </a:extLst>
          </p:cNvPr>
          <p:cNvSpPr>
            <a:spLocks noGrp="1"/>
          </p:cNvSpPr>
          <p:nvPr>
            <p:ph type="ftr" sz="quarter" idx="11"/>
          </p:nvPr>
        </p:nvSpPr>
        <p:spPr>
          <a:xfrm>
            <a:off x="7010402" y="612775"/>
            <a:ext cx="1767417" cy="457200"/>
          </a:xfrm>
          <a:prstGeom prst="rect">
            <a:avLst/>
          </a:prstGeom>
        </p:spPr>
        <p:txBody>
          <a:bodyPr/>
          <a:lstStyle>
            <a:lvl1pPr eaLnBrk="1" hangingPunct="1">
              <a:defRPr/>
            </a:lvl1pPr>
          </a:lstStyle>
          <a:p>
            <a:endParaRPr lang="zh-CN" altLang="en-US"/>
          </a:p>
        </p:txBody>
      </p:sp>
      <p:sp>
        <p:nvSpPr>
          <p:cNvPr id="7" name="灯片编号占位符 6">
            <a:extLst>
              <a:ext uri="{FF2B5EF4-FFF2-40B4-BE49-F238E27FC236}">
                <a16:creationId xmlns:a16="http://schemas.microsoft.com/office/drawing/2014/main" id="{505EB5E6-5D54-48BB-87D7-F553D2009AA1}"/>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118269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3914" y="1109162"/>
            <a:ext cx="782404" cy="4681637"/>
          </a:xfrm>
        </p:spPr>
        <p:txBody>
          <a:bodyPr vert="vert270" lIns="45720" tIns="0" rIns="45720" anchor="t"/>
          <a:lstStyle>
            <a:lvl1pPr algn="ctr">
              <a:buNone/>
              <a:defRPr sz="2000" b="1"/>
            </a:lvl1pPr>
          </a:lstStyle>
          <a:p>
            <a:r>
              <a:rPr lang="ja-JP" altLang="en-US"/>
              <a:t>マスター タイトルの書式設定</a:t>
            </a:r>
            <a:endParaRPr lang="en-US"/>
          </a:p>
        </p:txBody>
      </p:sp>
      <p:sp>
        <p:nvSpPr>
          <p:cNvPr id="3" name="图片占位符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ja-JP" altLang="en-US" noProof="0"/>
              <a:t>アイコンをクリックして図を追加</a:t>
            </a:r>
            <a:endParaRPr lang="en-US" noProof="0" dirty="0"/>
          </a:p>
        </p:txBody>
      </p:sp>
      <p:sp>
        <p:nvSpPr>
          <p:cNvPr id="4" name="文本占位符 3"/>
          <p:cNvSpPr>
            <a:spLocks noGrp="1"/>
          </p:cNvSpPr>
          <p:nvPr>
            <p:ph type="body" sz="half" idx="2"/>
          </p:nvPr>
        </p:nvSpPr>
        <p:spPr>
          <a:xfrm>
            <a:off x="8117924" y="3274311"/>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ja-JP" altLang="en-US"/>
              <a:t>マスター テキストの書式設定</a:t>
            </a:r>
          </a:p>
        </p:txBody>
      </p:sp>
      <p:sp>
        <p:nvSpPr>
          <p:cNvPr id="5" name="日期占位符 4">
            <a:extLst>
              <a:ext uri="{FF2B5EF4-FFF2-40B4-BE49-F238E27FC236}">
                <a16:creationId xmlns:a16="http://schemas.microsoft.com/office/drawing/2014/main" id="{E96E25A1-86D7-4F57-8928-5197F85DE46C}"/>
              </a:ext>
            </a:extLst>
          </p:cNvPr>
          <p:cNvSpPr>
            <a:spLocks noGrp="1"/>
          </p:cNvSpPr>
          <p:nvPr>
            <p:ph type="dt" sz="half" idx="10"/>
          </p:nvPr>
        </p:nvSpPr>
        <p:spPr>
          <a:xfrm>
            <a:off x="8782052" y="612775"/>
            <a:ext cx="1276349" cy="457200"/>
          </a:xfrm>
          <a:prstGeom prst="rect">
            <a:avLst/>
          </a:prstGeom>
        </p:spPr>
        <p:txBody>
          <a:bodyPr/>
          <a:lstStyle>
            <a:lvl1pPr eaLnBrk="1" hangingPunct="1">
              <a:defRPr/>
            </a:lvl1pPr>
          </a:lstStyle>
          <a:p>
            <a:endParaRPr lang="zh-CN" altLang="en-US"/>
          </a:p>
        </p:txBody>
      </p:sp>
      <p:sp>
        <p:nvSpPr>
          <p:cNvPr id="6" name="页脚占位符 5">
            <a:extLst>
              <a:ext uri="{FF2B5EF4-FFF2-40B4-BE49-F238E27FC236}">
                <a16:creationId xmlns:a16="http://schemas.microsoft.com/office/drawing/2014/main" id="{8045BFB1-E464-40A5-BF45-60CBBF5BBD4E}"/>
              </a:ext>
            </a:extLst>
          </p:cNvPr>
          <p:cNvSpPr>
            <a:spLocks noGrp="1"/>
          </p:cNvSpPr>
          <p:nvPr>
            <p:ph type="ftr" sz="quarter" idx="11"/>
          </p:nvPr>
        </p:nvSpPr>
        <p:spPr>
          <a:xfrm>
            <a:off x="7010402" y="612775"/>
            <a:ext cx="1767417" cy="457200"/>
          </a:xfrm>
          <a:prstGeom prst="rect">
            <a:avLst/>
          </a:prstGeom>
        </p:spPr>
        <p:txBody>
          <a:bodyPr/>
          <a:lstStyle>
            <a:lvl1pPr eaLnBrk="1" hangingPunct="1">
              <a:defRPr/>
            </a:lvl1pPr>
          </a:lstStyle>
          <a:p>
            <a:endParaRPr lang="zh-CN" altLang="en-US"/>
          </a:p>
        </p:txBody>
      </p:sp>
      <p:sp>
        <p:nvSpPr>
          <p:cNvPr id="7" name="灯片编号占位符 6">
            <a:extLst>
              <a:ext uri="{FF2B5EF4-FFF2-40B4-BE49-F238E27FC236}">
                <a16:creationId xmlns:a16="http://schemas.microsoft.com/office/drawing/2014/main" id="{2FE6B189-3D21-48B0-B036-11073FFEE494}"/>
              </a:ext>
            </a:extLst>
          </p:cNvPr>
          <p:cNvSpPr>
            <a:spLocks noGrp="1"/>
          </p:cNvSpPr>
          <p:nvPr>
            <p:ph type="sldNum" sz="quarter" idx="12"/>
          </p:nvPr>
        </p:nvSpPr>
        <p:spPr/>
        <p:txBody>
          <a:bodyPr/>
          <a:lstStyle>
            <a:lvl1pPr>
              <a:defRPr/>
            </a:lvl1pPr>
          </a:lstStyle>
          <a:p>
            <a:fld id="{D351BD01-A0C2-431F-B2AF-57225671412E}" type="slidenum">
              <a:rPr lang="zh-CN" altLang="en-US" smtClean="0"/>
              <a:pPr/>
              <a:t>‹#›</a:t>
            </a:fld>
            <a:endParaRPr lang="zh-CN" altLang="en-US"/>
          </a:p>
        </p:txBody>
      </p:sp>
    </p:spTree>
    <p:extLst>
      <p:ext uri="{BB962C8B-B14F-4D97-AF65-F5344CB8AC3E}">
        <p14:creationId xmlns:p14="http://schemas.microsoft.com/office/powerpoint/2010/main" val="266409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56D239DA-5F1A-47B5-A75F-65D5F6851C5E}"/>
              </a:ext>
            </a:extLst>
          </p:cNvPr>
          <p:cNvSpPr/>
          <p:nvPr/>
        </p:nvSpPr>
        <p:spPr>
          <a:xfrm>
            <a:off x="0" y="366716"/>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29" name="矩形 28">
            <a:extLst>
              <a:ext uri="{FF2B5EF4-FFF2-40B4-BE49-F238E27FC236}">
                <a16:creationId xmlns:a16="http://schemas.microsoft.com/office/drawing/2014/main" id="{1275666D-F1B0-4A78-9B68-7CC0F871862E}"/>
              </a:ext>
            </a:extLst>
          </p:cNvPr>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0" name="矩形 29">
            <a:extLst>
              <a:ext uri="{FF2B5EF4-FFF2-40B4-BE49-F238E27FC236}">
                <a16:creationId xmlns:a16="http://schemas.microsoft.com/office/drawing/2014/main" id="{E8E96988-0C16-412B-859D-AB0A7402AC91}"/>
              </a:ext>
            </a:extLst>
          </p:cNvPr>
          <p:cNvSpPr/>
          <p:nvPr/>
        </p:nvSpPr>
        <p:spPr>
          <a:xfrm>
            <a:off x="0" y="307978"/>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1" name="矩形 30">
            <a:extLst>
              <a:ext uri="{FF2B5EF4-FFF2-40B4-BE49-F238E27FC236}">
                <a16:creationId xmlns:a16="http://schemas.microsoft.com/office/drawing/2014/main" id="{4DB25A6B-C7B3-41B2-B17B-CF0C24ED2399}"/>
              </a:ext>
            </a:extLst>
          </p:cNvPr>
          <p:cNvSpPr/>
          <p:nvPr/>
        </p:nvSpPr>
        <p:spPr>
          <a:xfrm flipV="1">
            <a:off x="7213600" y="360366"/>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2" name="矩形 31">
            <a:extLst>
              <a:ext uri="{FF2B5EF4-FFF2-40B4-BE49-F238E27FC236}">
                <a16:creationId xmlns:a16="http://schemas.microsoft.com/office/drawing/2014/main" id="{0FA8FEC3-CF7F-4553-9BB6-E6E5DA7D0298}"/>
              </a:ext>
            </a:extLst>
          </p:cNvPr>
          <p:cNvSpPr/>
          <p:nvPr/>
        </p:nvSpPr>
        <p:spPr>
          <a:xfrm flipV="1">
            <a:off x="7213600" y="439741"/>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3" name="圆角矩形 32">
            <a:extLst>
              <a:ext uri="{FF2B5EF4-FFF2-40B4-BE49-F238E27FC236}">
                <a16:creationId xmlns:a16="http://schemas.microsoft.com/office/drawing/2014/main" id="{F9E965E9-9706-44DF-B87E-84E106241C09}"/>
              </a:ext>
            </a:extLst>
          </p:cNvPr>
          <p:cNvSpPr/>
          <p:nvPr/>
        </p:nvSpPr>
        <p:spPr bwMode="white">
          <a:xfrm>
            <a:off x="7209369"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4" name="圆角矩形 33">
            <a:extLst>
              <a:ext uri="{FF2B5EF4-FFF2-40B4-BE49-F238E27FC236}">
                <a16:creationId xmlns:a16="http://schemas.microsoft.com/office/drawing/2014/main" id="{A2B2F08D-93E1-4031-8290-1ECA89623A90}"/>
              </a:ext>
            </a:extLst>
          </p:cNvPr>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5" name="矩形 34">
            <a:extLst>
              <a:ext uri="{FF2B5EF4-FFF2-40B4-BE49-F238E27FC236}">
                <a16:creationId xmlns:a16="http://schemas.microsoft.com/office/drawing/2014/main" id="{E379C8A6-C88F-4FC9-8431-95E8BD6A4CEE}"/>
              </a:ext>
            </a:extLst>
          </p:cNvPr>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6" name="矩形 35">
            <a:extLst>
              <a:ext uri="{FF2B5EF4-FFF2-40B4-BE49-F238E27FC236}">
                <a16:creationId xmlns:a16="http://schemas.microsoft.com/office/drawing/2014/main" id="{A0076EC0-DAC8-4586-A406-3A84DFAF399B}"/>
              </a:ext>
            </a:extLst>
          </p:cNvPr>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7" name="矩形 36">
            <a:extLst>
              <a:ext uri="{FF2B5EF4-FFF2-40B4-BE49-F238E27FC236}">
                <a16:creationId xmlns:a16="http://schemas.microsoft.com/office/drawing/2014/main" id="{2C5D4F09-C02C-462C-9081-4A5D89942FE8}"/>
              </a:ext>
            </a:extLst>
          </p:cNvPr>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8" name="矩形 37">
            <a:extLst>
              <a:ext uri="{FF2B5EF4-FFF2-40B4-BE49-F238E27FC236}">
                <a16:creationId xmlns:a16="http://schemas.microsoft.com/office/drawing/2014/main" id="{AF3D1EFA-28CD-4EC7-8374-09E36622282C}"/>
              </a:ext>
            </a:extLst>
          </p:cNvPr>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9" name="矩形 38">
            <a:extLst>
              <a:ext uri="{FF2B5EF4-FFF2-40B4-BE49-F238E27FC236}">
                <a16:creationId xmlns:a16="http://schemas.microsoft.com/office/drawing/2014/main" id="{FE09CBE6-807B-4847-AC62-CE73E1259090}"/>
              </a:ext>
            </a:extLst>
          </p:cNvPr>
          <p:cNvSpPr/>
          <p:nvPr/>
        </p:nvSpPr>
        <p:spPr bwMode="invGray">
          <a:xfrm>
            <a:off x="11887202"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40" name="矩形 39">
            <a:extLst>
              <a:ext uri="{FF2B5EF4-FFF2-40B4-BE49-F238E27FC236}">
                <a16:creationId xmlns:a16="http://schemas.microsoft.com/office/drawing/2014/main" id="{172C6D65-CB02-4D80-BEC9-C646C0DE66A6}"/>
              </a:ext>
            </a:extLst>
          </p:cNvPr>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1039" name="标题占位符 21"/>
          <p:cNvSpPr>
            <a:spLocks noGrp="1"/>
          </p:cNvSpPr>
          <p:nvPr>
            <p:ph type="title"/>
          </p:nvPr>
        </p:nvSpPr>
        <p:spPr bwMode="auto">
          <a:xfrm>
            <a:off x="609600" y="576263"/>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p:cNvSpPr>
            <a:spLocks noGrp="1"/>
          </p:cNvSpPr>
          <p:nvPr>
            <p:ph type="body" idx="1"/>
          </p:nvPr>
        </p:nvSpPr>
        <p:spPr bwMode="auto">
          <a:xfrm>
            <a:off x="609600" y="1785938"/>
            <a:ext cx="109728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C309B889-182C-4C2E-A962-2E88BE4C9DC6}"/>
              </a:ext>
            </a:extLst>
          </p:cNvPr>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fld id="{D351BD01-A0C2-431F-B2AF-57225671412E}" type="slidenum">
              <a:rPr lang="zh-CN" altLang="en-US" smtClean="0"/>
              <a:pPr/>
              <a:t>‹#›</a:t>
            </a:fld>
            <a:endParaRPr lang="zh-CN" altLang="en-US"/>
          </a:p>
        </p:txBody>
      </p:sp>
      <p:sp>
        <p:nvSpPr>
          <p:cNvPr id="1042" name="TextBox 17">
            <a:extLst>
              <a:ext uri="{FF2B5EF4-FFF2-40B4-BE49-F238E27FC236}">
                <a16:creationId xmlns:a16="http://schemas.microsoft.com/office/drawing/2014/main" id="{9ED604B7-D3B6-4C06-92AD-0101188DE355}"/>
              </a:ext>
            </a:extLst>
          </p:cNvPr>
          <p:cNvSpPr txBox="1">
            <a:spLocks noChangeArrowheads="1"/>
          </p:cNvSpPr>
          <p:nvPr/>
        </p:nvSpPr>
        <p:spPr bwMode="auto">
          <a:xfrm>
            <a:off x="7920567" y="6597650"/>
            <a:ext cx="41275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r>
              <a:rPr lang="en-US" altLang="zh-CN" sz="1100" dirty="0">
                <a:latin typeface="宋体" panose="02010600030101010101" pitchFamily="2" charset="-122"/>
                <a:ea typeface="宋体" panose="02010600030101010101" pitchFamily="2" charset="-122"/>
              </a:rPr>
              <a:t>C++</a:t>
            </a:r>
            <a:r>
              <a:rPr lang="zh-CN" altLang="en-US" sz="1100" dirty="0">
                <a:latin typeface="宋体" panose="02010600030101010101" pitchFamily="2" charset="-122"/>
                <a:ea typeface="宋体" panose="02010600030101010101" pitchFamily="2" charset="-122"/>
              </a:rPr>
              <a:t>语言程序设计（第</a:t>
            </a:r>
            <a:r>
              <a:rPr lang="en-US" altLang="zh-CN" sz="1100" dirty="0">
                <a:latin typeface="宋体" panose="02010600030101010101" pitchFamily="2" charset="-122"/>
                <a:ea typeface="宋体" panose="02010600030101010101" pitchFamily="2" charset="-122"/>
              </a:rPr>
              <a:t>4</a:t>
            </a:r>
            <a:r>
              <a:rPr lang="zh-CN" altLang="en-US" sz="1100" dirty="0">
                <a:latin typeface="宋体" panose="02010600030101010101" pitchFamily="2" charset="-122"/>
                <a:ea typeface="宋体" panose="02010600030101010101" pitchFamily="2" charset="-122"/>
              </a:rPr>
              <a:t>版），郑莉，清华大学</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eaLnBrk="1" fontAlgn="base" hangingPunct="1">
        <a:spcBef>
          <a:spcPct val="0"/>
        </a:spcBef>
        <a:spcAft>
          <a:spcPct val="0"/>
        </a:spcAft>
        <a:defRPr sz="4000">
          <a:solidFill>
            <a:schemeClr val="tx2"/>
          </a:solidFill>
          <a:latin typeface="Trebuchet MS" pitchFamily="34" charset="0"/>
          <a:ea typeface="方正姚体" pitchFamily="2" charset="-122"/>
        </a:defRPr>
      </a:lvl6pPr>
      <a:lvl7pPr marL="914400" algn="l" rtl="0" eaLnBrk="1" fontAlgn="base" hangingPunct="1">
        <a:spcBef>
          <a:spcPct val="0"/>
        </a:spcBef>
        <a:spcAft>
          <a:spcPct val="0"/>
        </a:spcAft>
        <a:defRPr sz="4000">
          <a:solidFill>
            <a:schemeClr val="tx2"/>
          </a:solidFill>
          <a:latin typeface="Trebuchet MS" pitchFamily="34" charset="0"/>
          <a:ea typeface="方正姚体" pitchFamily="2" charset="-122"/>
        </a:defRPr>
      </a:lvl7pPr>
      <a:lvl8pPr marL="1371600" algn="l" rtl="0" eaLnBrk="1" fontAlgn="base" hangingPunct="1">
        <a:spcBef>
          <a:spcPct val="0"/>
        </a:spcBef>
        <a:spcAft>
          <a:spcPct val="0"/>
        </a:spcAft>
        <a:defRPr sz="4000">
          <a:solidFill>
            <a:schemeClr val="tx2"/>
          </a:solidFill>
          <a:latin typeface="Trebuchet MS" pitchFamily="34" charset="0"/>
          <a:ea typeface="方正姚体" pitchFamily="2" charset="-122"/>
        </a:defRPr>
      </a:lvl8pPr>
      <a:lvl9pPr marL="1828800" algn="l" rtl="0" eaLnBrk="1" fontAlgn="base" hangingPunct="1">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1" fontAlgn="base" hangingPunct="1">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itchFamily="18" charset="0"/>
        <a:buChar char="▫"/>
        <a:defRPr sz="2600" kern="1200">
          <a:solidFill>
            <a:schemeClr val="accent1"/>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audio" Target="../media/audio1.wav"/><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 Id="rId9" Type="http://schemas.openxmlformats.org/officeDocument/2006/relationships/image" Target="../media/image35.jpe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77B35D-617C-488A-83BF-1B971B91731D}"/>
              </a:ext>
            </a:extLst>
          </p:cNvPr>
          <p:cNvSpPr>
            <a:spLocks noGrp="1"/>
          </p:cNvSpPr>
          <p:nvPr>
            <p:ph type="ctrTitle"/>
          </p:nvPr>
        </p:nvSpPr>
        <p:spPr/>
        <p:txBody>
          <a:bodyPr/>
          <a:lstStyle/>
          <a:p>
            <a:r>
              <a:rPr lang="zh-CN" altLang="en-US" b="1" dirty="0">
                <a:solidFill>
                  <a:schemeClr val="accent3">
                    <a:lumMod val="50000"/>
                  </a:schemeClr>
                </a:solidFill>
                <a:latin typeface="微软雅黑 (标题)"/>
              </a:rPr>
              <a:t>分 布 式 计 算</a:t>
            </a:r>
            <a:endParaRPr lang="zh-CN" altLang="en-US" dirty="0"/>
          </a:p>
        </p:txBody>
      </p:sp>
      <p:sp>
        <p:nvSpPr>
          <p:cNvPr id="4" name="副标题 3">
            <a:extLst>
              <a:ext uri="{FF2B5EF4-FFF2-40B4-BE49-F238E27FC236}">
                <a16:creationId xmlns:a16="http://schemas.microsoft.com/office/drawing/2014/main" id="{781D566F-755D-4228-88C2-955F5F773723}"/>
              </a:ext>
            </a:extLst>
          </p:cNvPr>
          <p:cNvSpPr>
            <a:spLocks noGrp="1"/>
          </p:cNvSpPr>
          <p:nvPr>
            <p:ph type="subTitle" idx="1"/>
          </p:nvPr>
        </p:nvSpPr>
        <p:spPr/>
        <p:txBody>
          <a:bodyPr/>
          <a:lstStyle/>
          <a:p>
            <a:r>
              <a:rPr lang="en-US" altLang="zh-CN" sz="2800" b="1" dirty="0">
                <a:solidFill>
                  <a:schemeClr val="tx1"/>
                </a:solidFill>
                <a:latin typeface="微软雅黑 (标题)"/>
                <a:ea typeface="+mj-ea"/>
              </a:rPr>
              <a:t>- </a:t>
            </a:r>
            <a:r>
              <a:rPr lang="zh-CN" altLang="en-US" sz="2800" b="1" dirty="0">
                <a:solidFill>
                  <a:schemeClr val="tx1"/>
                </a:solidFill>
                <a:latin typeface="微软雅黑 (标题)"/>
                <a:ea typeface="+mj-ea"/>
              </a:rPr>
              <a:t>分布式存储</a:t>
            </a:r>
          </a:p>
        </p:txBody>
      </p:sp>
      <p:sp>
        <p:nvSpPr>
          <p:cNvPr id="2" name="灯片编号占位符 1">
            <a:extLst>
              <a:ext uri="{FF2B5EF4-FFF2-40B4-BE49-F238E27FC236}">
                <a16:creationId xmlns:a16="http://schemas.microsoft.com/office/drawing/2014/main" id="{3DB08F4C-3264-4501-A45D-5D758418E839}"/>
              </a:ext>
            </a:extLst>
          </p:cNvPr>
          <p:cNvSpPr>
            <a:spLocks noGrp="1"/>
          </p:cNvSpPr>
          <p:nvPr>
            <p:ph type="sldNum" sz="quarter" idx="12"/>
          </p:nvPr>
        </p:nvSpPr>
        <p:spPr/>
        <p:txBody>
          <a:bodyPr/>
          <a:lstStyle/>
          <a:p>
            <a:fld id="{D351BD01-A0C2-431F-B2AF-57225671412E}" type="slidenum">
              <a:rPr lang="zh-CN" altLang="en-US" smtClean="0"/>
              <a:pPr/>
              <a:t>1</a:t>
            </a:fld>
            <a:endParaRPr lang="zh-CN" altLang="en-US"/>
          </a:p>
        </p:txBody>
      </p:sp>
    </p:spTree>
    <p:extLst>
      <p:ext uri="{BB962C8B-B14F-4D97-AF65-F5344CB8AC3E}">
        <p14:creationId xmlns:p14="http://schemas.microsoft.com/office/powerpoint/2010/main" val="33989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idx="1"/>
          </p:nvPr>
        </p:nvSpPr>
        <p:spPr/>
        <p:txBody>
          <a:bodyPr/>
          <a:lstStyle/>
          <a:p>
            <a:pPr marL="287338" indent="-287338">
              <a:lnSpc>
                <a:spcPct val="150000"/>
              </a:lnSpc>
            </a:pPr>
            <a:r>
              <a:rPr lang="zh-CN" altLang="en-US" sz="2000" dirty="0">
                <a:solidFill>
                  <a:srgbClr val="CC0000"/>
                </a:solidFill>
                <a:latin typeface="微软雅黑 (标题)"/>
                <a:ea typeface="+mj-ea"/>
              </a:rPr>
              <a:t>挑战</a:t>
            </a:r>
            <a:r>
              <a:rPr lang="en-US" altLang="zh-CN" sz="2000" dirty="0">
                <a:solidFill>
                  <a:srgbClr val="CC0000"/>
                </a:solidFill>
                <a:latin typeface="微软雅黑 (标题)"/>
                <a:ea typeface="+mj-ea"/>
              </a:rPr>
              <a:t>: </a:t>
            </a:r>
            <a:r>
              <a:rPr lang="en-US" altLang="zh-CN" sz="2000" dirty="0">
                <a:solidFill>
                  <a:srgbClr val="000000"/>
                </a:solidFill>
                <a:latin typeface="微软雅黑 (标题)"/>
                <a:ea typeface="+mj-ea"/>
              </a:rPr>
              <a:t>how to stream content (selected from millions of videos) to hundreds of thousands of simultaneous users?</a:t>
            </a:r>
          </a:p>
          <a:p>
            <a:pPr marL="287338" indent="-287338">
              <a:lnSpc>
                <a:spcPct val="150000"/>
              </a:lnSpc>
            </a:pPr>
            <a:r>
              <a:rPr lang="zh-CN" altLang="en-US" sz="2000" dirty="0">
                <a:solidFill>
                  <a:srgbClr val="CC0000"/>
                </a:solidFill>
                <a:latin typeface="微软雅黑 (标题)"/>
                <a:ea typeface="+mj-ea"/>
              </a:rPr>
              <a:t>选择</a:t>
            </a:r>
            <a:r>
              <a:rPr lang="en-US" altLang="zh-CN" sz="2000" dirty="0">
                <a:solidFill>
                  <a:srgbClr val="CC0000"/>
                </a:solidFill>
                <a:latin typeface="微软雅黑 (标题)"/>
                <a:ea typeface="+mj-ea"/>
              </a:rPr>
              <a:t> 1: </a:t>
            </a:r>
            <a:r>
              <a:rPr lang="en-US" altLang="zh-CN" sz="2000" dirty="0">
                <a:solidFill>
                  <a:srgbClr val="000000"/>
                </a:solidFill>
                <a:latin typeface="微软雅黑 (标题)"/>
                <a:ea typeface="+mj-ea"/>
              </a:rPr>
              <a:t>single, large </a:t>
            </a:r>
            <a:r>
              <a:rPr lang="en-US" altLang="en-US" sz="2000" dirty="0">
                <a:solidFill>
                  <a:srgbClr val="000000"/>
                </a:solidFill>
                <a:latin typeface="微软雅黑 (标题)"/>
                <a:ea typeface="+mj-ea"/>
              </a:rPr>
              <a:t>“</a:t>
            </a:r>
            <a:r>
              <a:rPr lang="en-US" altLang="zh-CN" sz="2000" dirty="0">
                <a:solidFill>
                  <a:srgbClr val="000000"/>
                </a:solidFill>
                <a:latin typeface="微软雅黑 (标题)"/>
                <a:ea typeface="+mj-ea"/>
              </a:rPr>
              <a:t>mega-server</a:t>
            </a:r>
            <a:r>
              <a:rPr lang="en-US" altLang="en-US" sz="2000" dirty="0">
                <a:solidFill>
                  <a:srgbClr val="000000"/>
                </a:solidFill>
                <a:latin typeface="微软雅黑 (标题)"/>
                <a:ea typeface="+mj-ea"/>
              </a:rPr>
              <a:t>”</a:t>
            </a:r>
            <a:endParaRPr lang="en-US" altLang="zh-CN" sz="2000" dirty="0">
              <a:solidFill>
                <a:srgbClr val="000000"/>
              </a:solidFill>
              <a:latin typeface="微软雅黑 (标题)"/>
              <a:ea typeface="+mj-ea"/>
            </a:endParaRPr>
          </a:p>
          <a:p>
            <a:pPr marL="681038" lvl="1" indent="-223838">
              <a:lnSpc>
                <a:spcPct val="150000"/>
              </a:lnSpc>
            </a:pPr>
            <a:r>
              <a:rPr lang="en-US" altLang="zh-CN" sz="2000" dirty="0">
                <a:solidFill>
                  <a:srgbClr val="000000"/>
                </a:solidFill>
                <a:latin typeface="微软雅黑 (标题)"/>
                <a:ea typeface="+mj-ea"/>
              </a:rPr>
              <a:t>single point of failure</a:t>
            </a:r>
          </a:p>
          <a:p>
            <a:pPr marL="681038" lvl="1" indent="-223838">
              <a:lnSpc>
                <a:spcPct val="150000"/>
              </a:lnSpc>
            </a:pPr>
            <a:r>
              <a:rPr lang="en-US" altLang="zh-CN" sz="2000" dirty="0">
                <a:solidFill>
                  <a:srgbClr val="000000"/>
                </a:solidFill>
                <a:latin typeface="微软雅黑 (标题)"/>
                <a:ea typeface="+mj-ea"/>
              </a:rPr>
              <a:t>point of network congestion</a:t>
            </a:r>
          </a:p>
          <a:p>
            <a:pPr marL="681038" lvl="1" indent="-223838">
              <a:lnSpc>
                <a:spcPct val="150000"/>
              </a:lnSpc>
            </a:pPr>
            <a:r>
              <a:rPr lang="en-US" altLang="zh-CN" sz="2000" dirty="0">
                <a:solidFill>
                  <a:srgbClr val="000000"/>
                </a:solidFill>
                <a:latin typeface="微软雅黑 (标题)"/>
                <a:ea typeface="+mj-ea"/>
              </a:rPr>
              <a:t>long path to distant clients</a:t>
            </a:r>
          </a:p>
          <a:p>
            <a:pPr marL="681038" lvl="1" indent="-223838">
              <a:lnSpc>
                <a:spcPct val="150000"/>
              </a:lnSpc>
            </a:pPr>
            <a:r>
              <a:rPr lang="en-US" altLang="zh-CN" sz="2000" dirty="0">
                <a:solidFill>
                  <a:srgbClr val="000000"/>
                </a:solidFill>
                <a:latin typeface="微软雅黑 (标题)"/>
                <a:ea typeface="+mj-ea"/>
              </a:rPr>
              <a:t>multiple copies of video sent over outgoing link</a:t>
            </a:r>
          </a:p>
          <a:p>
            <a:pPr marL="287338" indent="-287338">
              <a:lnSpc>
                <a:spcPct val="150000"/>
              </a:lnSpc>
              <a:buNone/>
            </a:pPr>
            <a:r>
              <a:rPr lang="en-US" altLang="zh-CN" sz="2000" dirty="0">
                <a:solidFill>
                  <a:srgbClr val="000000"/>
                </a:solidFill>
                <a:latin typeface="微软雅黑 (标题)"/>
                <a:ea typeface="+mj-ea"/>
              </a:rPr>
              <a:t>….quite simply: this solution </a:t>
            </a:r>
            <a:r>
              <a:rPr lang="en-US" altLang="zh-CN" sz="2000" dirty="0">
                <a:solidFill>
                  <a:srgbClr val="CC0000"/>
                </a:solidFill>
                <a:latin typeface="微软雅黑 (标题)"/>
                <a:ea typeface="+mj-ea"/>
              </a:rPr>
              <a:t>doesn’</a:t>
            </a:r>
            <a:r>
              <a:rPr lang="en-US" altLang="ja-JP" sz="2000" dirty="0">
                <a:solidFill>
                  <a:srgbClr val="CC0000"/>
                </a:solidFill>
                <a:latin typeface="微软雅黑 (标题)"/>
                <a:ea typeface="+mj-ea"/>
              </a:rPr>
              <a:t>t scale</a:t>
            </a:r>
            <a:endParaRPr lang="en-US" altLang="zh-CN" sz="2000" dirty="0">
              <a:solidFill>
                <a:srgbClr val="000000"/>
              </a:solidFill>
              <a:latin typeface="微软雅黑 (标题)"/>
              <a:ea typeface="+mj-ea"/>
            </a:endParaRPr>
          </a:p>
        </p:txBody>
      </p:sp>
      <p:sp>
        <p:nvSpPr>
          <p:cNvPr id="192514" name="Rectangle 2"/>
          <p:cNvSpPr>
            <a:spLocks noGrp="1" noChangeArrowheads="1"/>
          </p:cNvSpPr>
          <p:nvPr>
            <p:ph type="title"/>
          </p:nvPr>
        </p:nvSpPr>
        <p:spPr/>
        <p:txBody>
          <a:bodyPr/>
          <a:lstStyle/>
          <a:p>
            <a:r>
              <a:rPr lang="zh-CN" altLang="en-US" sz="2400" b="1" dirty="0">
                <a:latin typeface="微软雅黑 (标题)"/>
                <a:ea typeface="+mj-ea"/>
              </a:rPr>
              <a:t>内容分发</a:t>
            </a:r>
            <a:endParaRPr lang="en-US" altLang="zh-CN" sz="2400" b="1" dirty="0">
              <a:latin typeface="微软雅黑 (标题)"/>
              <a:ea typeface="+mj-ea"/>
            </a:endParaRPr>
          </a:p>
        </p:txBody>
      </p:sp>
      <p:sp>
        <p:nvSpPr>
          <p:cNvPr id="192517" name="Rectangle 7"/>
          <p:cNvSpPr>
            <a:spLocks noGrp="1" noChangeArrowheads="1"/>
          </p:cNvSpPr>
          <p:nvPr>
            <p:ph type="ftr" sz="quarter" idx="4294967295"/>
          </p:nvPr>
        </p:nvSpPr>
        <p:spPr>
          <a:xfrm>
            <a:off x="10644188" y="6454775"/>
            <a:ext cx="1547812" cy="300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r>
              <a:rPr lang="en-US" altLang="zh-CN" sz="1200">
                <a:latin typeface="Tahoma" pitchFamily="34" charset="0"/>
              </a:rPr>
              <a:t>Application Layer</a:t>
            </a:r>
          </a:p>
        </p:txBody>
      </p:sp>
    </p:spTree>
    <p:extLst>
      <p:ext uri="{BB962C8B-B14F-4D97-AF65-F5344CB8AC3E}">
        <p14:creationId xmlns:p14="http://schemas.microsoft.com/office/powerpoint/2010/main" val="302467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p:txBody>
          <a:bodyPr/>
          <a:lstStyle/>
          <a:p>
            <a:pPr>
              <a:lnSpc>
                <a:spcPct val="150000"/>
              </a:lnSpc>
            </a:pPr>
            <a:r>
              <a:rPr lang="zh-CN" altLang="en-US" sz="2000" dirty="0">
                <a:solidFill>
                  <a:srgbClr val="CC0000"/>
                </a:solidFill>
                <a:latin typeface="+mj-ea"/>
                <a:ea typeface="+mj-ea"/>
              </a:rPr>
              <a:t>选择</a:t>
            </a:r>
            <a:r>
              <a:rPr lang="en-US" altLang="zh-CN" sz="2000" dirty="0">
                <a:solidFill>
                  <a:srgbClr val="CC0000"/>
                </a:solidFill>
                <a:latin typeface="+mj-ea"/>
                <a:ea typeface="+mj-ea"/>
              </a:rPr>
              <a:t> 2: </a:t>
            </a:r>
            <a:r>
              <a:rPr lang="en-US" altLang="zh-CN" sz="2000" dirty="0">
                <a:solidFill>
                  <a:srgbClr val="000000"/>
                </a:solidFill>
                <a:latin typeface="+mj-ea"/>
                <a:ea typeface="+mj-ea"/>
              </a:rPr>
              <a:t>store/serve multiple copies of videos at multiple geographically distributed sites </a:t>
            </a:r>
            <a:r>
              <a:rPr lang="en-US" altLang="zh-CN" sz="2000" dirty="0">
                <a:solidFill>
                  <a:srgbClr val="CC0000"/>
                </a:solidFill>
                <a:latin typeface="+mj-ea"/>
                <a:ea typeface="+mj-ea"/>
              </a:rPr>
              <a:t>(CDN)</a:t>
            </a:r>
          </a:p>
          <a:p>
            <a:pPr lvl="1">
              <a:lnSpc>
                <a:spcPct val="150000"/>
              </a:lnSpc>
            </a:pPr>
            <a:r>
              <a:rPr lang="en-US" altLang="zh-CN" sz="2000" dirty="0">
                <a:solidFill>
                  <a:srgbClr val="000099"/>
                </a:solidFill>
                <a:latin typeface="+mj-ea"/>
                <a:ea typeface="+mj-ea"/>
              </a:rPr>
              <a:t>enter deep: </a:t>
            </a:r>
            <a:r>
              <a:rPr lang="en-US" altLang="zh-CN" sz="2000" dirty="0">
                <a:solidFill>
                  <a:srgbClr val="000000"/>
                </a:solidFill>
                <a:latin typeface="+mj-ea"/>
                <a:ea typeface="+mj-ea"/>
              </a:rPr>
              <a:t>push CDN servers deep into many access networks </a:t>
            </a:r>
          </a:p>
          <a:p>
            <a:pPr lvl="2">
              <a:lnSpc>
                <a:spcPct val="150000"/>
              </a:lnSpc>
            </a:pPr>
            <a:r>
              <a:rPr lang="en-US" altLang="zh-CN" dirty="0">
                <a:solidFill>
                  <a:srgbClr val="000000"/>
                </a:solidFill>
                <a:latin typeface="+mj-ea"/>
                <a:ea typeface="+mj-ea"/>
              </a:rPr>
              <a:t>close to users</a:t>
            </a:r>
          </a:p>
          <a:p>
            <a:pPr lvl="2">
              <a:lnSpc>
                <a:spcPct val="150000"/>
              </a:lnSpc>
            </a:pPr>
            <a:r>
              <a:rPr lang="en-US" altLang="zh-CN" dirty="0">
                <a:solidFill>
                  <a:srgbClr val="000000"/>
                </a:solidFill>
                <a:latin typeface="+mj-ea"/>
                <a:ea typeface="+mj-ea"/>
              </a:rPr>
              <a:t>used by Akamai, 1700 locations</a:t>
            </a:r>
          </a:p>
          <a:p>
            <a:pPr lvl="1">
              <a:lnSpc>
                <a:spcPct val="150000"/>
              </a:lnSpc>
            </a:pPr>
            <a:r>
              <a:rPr lang="en-US" altLang="zh-CN" sz="2000" dirty="0">
                <a:solidFill>
                  <a:srgbClr val="000099"/>
                </a:solidFill>
                <a:latin typeface="+mj-ea"/>
                <a:ea typeface="+mj-ea"/>
              </a:rPr>
              <a:t>bring home: </a:t>
            </a:r>
            <a:r>
              <a:rPr lang="en-US" altLang="zh-CN" sz="2000" dirty="0">
                <a:solidFill>
                  <a:srgbClr val="000000"/>
                </a:solidFill>
                <a:latin typeface="+mj-ea"/>
                <a:ea typeface="+mj-ea"/>
              </a:rPr>
              <a:t>smaller number (10</a:t>
            </a:r>
            <a:r>
              <a:rPr lang="en-US" altLang="en-US" sz="2000" dirty="0">
                <a:solidFill>
                  <a:srgbClr val="000000"/>
                </a:solidFill>
                <a:latin typeface="+mj-ea"/>
                <a:ea typeface="+mj-ea"/>
              </a:rPr>
              <a:t>’</a:t>
            </a:r>
            <a:r>
              <a:rPr lang="en-US" altLang="zh-CN" sz="2000" dirty="0">
                <a:solidFill>
                  <a:srgbClr val="000000"/>
                </a:solidFill>
                <a:latin typeface="+mj-ea"/>
                <a:ea typeface="+mj-ea"/>
              </a:rPr>
              <a:t>s) of larger clusters in POPs near (but not within) access networks</a:t>
            </a:r>
          </a:p>
          <a:p>
            <a:pPr lvl="2">
              <a:lnSpc>
                <a:spcPct val="150000"/>
              </a:lnSpc>
            </a:pPr>
            <a:r>
              <a:rPr lang="en-US" altLang="zh-CN" dirty="0">
                <a:solidFill>
                  <a:srgbClr val="000000"/>
                </a:solidFill>
                <a:latin typeface="+mj-ea"/>
                <a:ea typeface="+mj-ea"/>
              </a:rPr>
              <a:t>used by Limelight</a:t>
            </a:r>
            <a:endParaRPr lang="en-US" altLang="zh-CN" sz="2000" dirty="0">
              <a:solidFill>
                <a:srgbClr val="000000"/>
              </a:solidFill>
              <a:latin typeface="+mj-ea"/>
              <a:ea typeface="+mj-ea"/>
            </a:endParaRPr>
          </a:p>
        </p:txBody>
      </p:sp>
      <p:sp>
        <p:nvSpPr>
          <p:cNvPr id="194562" name="Rectangle 2"/>
          <p:cNvSpPr>
            <a:spLocks noGrp="1" noChangeArrowheads="1"/>
          </p:cNvSpPr>
          <p:nvPr>
            <p:ph type="title"/>
          </p:nvPr>
        </p:nvSpPr>
        <p:spPr/>
        <p:txBody>
          <a:bodyPr/>
          <a:lstStyle/>
          <a:p>
            <a:r>
              <a:rPr lang="zh-CN" altLang="en-US" sz="2400" b="1" dirty="0">
                <a:latin typeface="微软雅黑 (标题)"/>
              </a:rPr>
              <a:t>内容分发网络</a:t>
            </a:r>
            <a:r>
              <a:rPr lang="en-US" altLang="zh-CN" sz="2400" b="1" dirty="0">
                <a:latin typeface="微软雅黑 (标题)"/>
              </a:rPr>
              <a:t>(Content distribution networks</a:t>
            </a:r>
            <a:r>
              <a:rPr lang="zh-CN" altLang="en-US" sz="2400" b="1" dirty="0">
                <a:latin typeface="微软雅黑 (标题)"/>
              </a:rPr>
              <a:t>，</a:t>
            </a:r>
            <a:r>
              <a:rPr lang="en-US" altLang="zh-CN" sz="2400" b="1" dirty="0">
                <a:latin typeface="微软雅黑 (标题)"/>
              </a:rPr>
              <a:t>CDN)</a:t>
            </a:r>
            <a:endParaRPr lang="en-US" altLang="zh-CN" sz="2400" b="1" dirty="0">
              <a:latin typeface="微软雅黑 (标题)"/>
              <a:ea typeface="+mj-ea"/>
            </a:endParaRPr>
          </a:p>
        </p:txBody>
      </p:sp>
    </p:spTree>
    <p:extLst>
      <p:ext uri="{BB962C8B-B14F-4D97-AF65-F5344CB8AC3E}">
        <p14:creationId xmlns:p14="http://schemas.microsoft.com/office/powerpoint/2010/main" val="198921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a:grpSpLocks/>
          </p:cNvGrpSpPr>
          <p:nvPr/>
        </p:nvGrpSpPr>
        <p:grpSpPr bwMode="auto">
          <a:xfrm>
            <a:off x="3201988" y="4058230"/>
            <a:ext cx="347662" cy="681038"/>
            <a:chOff x="7923189" y="2486664"/>
            <a:chExt cx="360377" cy="884585"/>
          </a:xfrm>
        </p:grpSpPr>
        <p:pic>
          <p:nvPicPr>
            <p:cNvPr id="1972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998" y="2486664"/>
              <a:ext cx="239568" cy="5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7248" name="Group 950"/>
            <p:cNvGrpSpPr>
              <a:grpSpLocks/>
            </p:cNvGrpSpPr>
            <p:nvPr/>
          </p:nvGrpSpPr>
          <p:grpSpPr bwMode="auto">
            <a:xfrm>
              <a:off x="7923189" y="2890236"/>
              <a:ext cx="227012" cy="481013"/>
              <a:chOff x="4140" y="429"/>
              <a:chExt cx="1425" cy="2396"/>
            </a:xfrm>
          </p:grpSpPr>
          <p:sp>
            <p:nvSpPr>
              <p:cNvPr id="197249" name="Freeform 95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250"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400">
                  <a:solidFill>
                    <a:srgbClr val="000000"/>
                  </a:solidFill>
                </a:endParaRPr>
              </a:p>
            </p:txBody>
          </p:sp>
          <p:sp>
            <p:nvSpPr>
              <p:cNvPr id="197251" name="Freeform 95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252" name="Freeform 95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253"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7254" name="Group 956"/>
              <p:cNvGrpSpPr>
                <a:grpSpLocks/>
              </p:cNvGrpSpPr>
              <p:nvPr/>
            </p:nvGrpSpPr>
            <p:grpSpPr bwMode="auto">
              <a:xfrm>
                <a:off x="4749" y="668"/>
                <a:ext cx="581" cy="145"/>
                <a:chOff x="614" y="2568"/>
                <a:chExt cx="725" cy="139"/>
              </a:xfrm>
            </p:grpSpPr>
            <p:sp>
              <p:nvSpPr>
                <p:cNvPr id="197279"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7280"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7255"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7256" name="Group 960"/>
              <p:cNvGrpSpPr>
                <a:grpSpLocks/>
              </p:cNvGrpSpPr>
              <p:nvPr/>
            </p:nvGrpSpPr>
            <p:grpSpPr bwMode="auto">
              <a:xfrm>
                <a:off x="4747" y="994"/>
                <a:ext cx="581" cy="134"/>
                <a:chOff x="614" y="2568"/>
                <a:chExt cx="725" cy="139"/>
              </a:xfrm>
            </p:grpSpPr>
            <p:sp>
              <p:nvSpPr>
                <p:cNvPr id="197277"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7278"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7257"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7258"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7259" name="Group 965"/>
              <p:cNvGrpSpPr>
                <a:grpSpLocks/>
              </p:cNvGrpSpPr>
              <p:nvPr/>
            </p:nvGrpSpPr>
            <p:grpSpPr bwMode="auto">
              <a:xfrm>
                <a:off x="4735" y="1627"/>
                <a:ext cx="582" cy="151"/>
                <a:chOff x="614" y="2568"/>
                <a:chExt cx="725" cy="139"/>
              </a:xfrm>
            </p:grpSpPr>
            <p:sp>
              <p:nvSpPr>
                <p:cNvPr id="197275"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7276"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7260" name="Freeform 96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7261" name="Group 969"/>
              <p:cNvGrpSpPr>
                <a:grpSpLocks/>
              </p:cNvGrpSpPr>
              <p:nvPr/>
            </p:nvGrpSpPr>
            <p:grpSpPr bwMode="auto">
              <a:xfrm>
                <a:off x="4739" y="1327"/>
                <a:ext cx="582" cy="139"/>
                <a:chOff x="614" y="2568"/>
                <a:chExt cx="725" cy="139"/>
              </a:xfrm>
            </p:grpSpPr>
            <p:sp>
              <p:nvSpPr>
                <p:cNvPr id="197273"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7274"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7262"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7263" name="Freeform 97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264" name="Freeform 97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265"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7266" name="Freeform 97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267"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sz="2400">
                  <a:solidFill>
                    <a:srgbClr val="000000"/>
                  </a:solidFill>
                </a:endParaRPr>
              </a:p>
            </p:txBody>
          </p:sp>
          <p:sp>
            <p:nvSpPr>
              <p:cNvPr id="197268"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sz="2400">
                  <a:solidFill>
                    <a:srgbClr val="000000"/>
                  </a:solidFill>
                </a:endParaRPr>
              </a:p>
            </p:txBody>
          </p:sp>
          <p:sp>
            <p:nvSpPr>
              <p:cNvPr id="197269"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7270"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endParaRPr>
              </a:p>
            </p:txBody>
          </p:sp>
          <p:sp>
            <p:nvSpPr>
              <p:cNvPr id="197271"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7272"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sz="2400">
                  <a:solidFill>
                    <a:srgbClr val="000000"/>
                  </a:solidFill>
                </a:endParaRPr>
              </a:p>
            </p:txBody>
          </p:sp>
        </p:grpSp>
      </p:grpSp>
      <p:grpSp>
        <p:nvGrpSpPr>
          <p:cNvPr id="196613" name="Group 485"/>
          <p:cNvGrpSpPr>
            <a:grpSpLocks/>
          </p:cNvGrpSpPr>
          <p:nvPr/>
        </p:nvGrpSpPr>
        <p:grpSpPr bwMode="auto">
          <a:xfrm>
            <a:off x="2644455" y="3977006"/>
            <a:ext cx="7044059" cy="2764362"/>
            <a:chOff x="399121" y="1433583"/>
            <a:chExt cx="8437850" cy="5258268"/>
          </a:xfrm>
        </p:grpSpPr>
        <p:sp>
          <p:nvSpPr>
            <p:cNvPr id="196947" name="Freeform 84"/>
            <p:cNvSpPr>
              <a:spLocks/>
            </p:cNvSpPr>
            <p:nvPr/>
          </p:nvSpPr>
          <p:spPr bwMode="auto">
            <a:xfrm>
              <a:off x="1825539" y="2241382"/>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48" name="Freeform 84"/>
            <p:cNvSpPr>
              <a:spLocks/>
            </p:cNvSpPr>
            <p:nvPr/>
          </p:nvSpPr>
          <p:spPr bwMode="auto">
            <a:xfrm>
              <a:off x="669683" y="3041420"/>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49" name="Freeform 84"/>
            <p:cNvSpPr>
              <a:spLocks/>
            </p:cNvSpPr>
            <p:nvPr/>
          </p:nvSpPr>
          <p:spPr bwMode="auto">
            <a:xfrm>
              <a:off x="6334646" y="2495362"/>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0" name="Freeform 84"/>
            <p:cNvSpPr>
              <a:spLocks/>
            </p:cNvSpPr>
            <p:nvPr/>
          </p:nvSpPr>
          <p:spPr bwMode="auto">
            <a:xfrm>
              <a:off x="1241260" y="5352642"/>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1" name="Freeform 84"/>
            <p:cNvSpPr>
              <a:spLocks/>
            </p:cNvSpPr>
            <p:nvPr/>
          </p:nvSpPr>
          <p:spPr bwMode="auto">
            <a:xfrm>
              <a:off x="822104" y="4730390"/>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2" name="Freeform 84"/>
            <p:cNvSpPr>
              <a:spLocks/>
            </p:cNvSpPr>
            <p:nvPr/>
          </p:nvSpPr>
          <p:spPr bwMode="auto">
            <a:xfrm>
              <a:off x="593473" y="4070041"/>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3" name="Freeform 84"/>
            <p:cNvSpPr>
              <a:spLocks/>
            </p:cNvSpPr>
            <p:nvPr/>
          </p:nvSpPr>
          <p:spPr bwMode="auto">
            <a:xfrm>
              <a:off x="7084047" y="2927129"/>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4" name="Freeform 84"/>
            <p:cNvSpPr>
              <a:spLocks/>
            </p:cNvSpPr>
            <p:nvPr/>
          </p:nvSpPr>
          <p:spPr bwMode="auto">
            <a:xfrm>
              <a:off x="3425955" y="2000100"/>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5" name="Freeform 84"/>
            <p:cNvSpPr>
              <a:spLocks/>
            </p:cNvSpPr>
            <p:nvPr/>
          </p:nvSpPr>
          <p:spPr bwMode="auto">
            <a:xfrm>
              <a:off x="1050735" y="2647751"/>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6" name="Freeform 84"/>
            <p:cNvSpPr>
              <a:spLocks/>
            </p:cNvSpPr>
            <p:nvPr/>
          </p:nvSpPr>
          <p:spPr bwMode="auto">
            <a:xfrm>
              <a:off x="4340478" y="1974702"/>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7" name="Freeform 84"/>
            <p:cNvSpPr>
              <a:spLocks/>
            </p:cNvSpPr>
            <p:nvPr/>
          </p:nvSpPr>
          <p:spPr bwMode="auto">
            <a:xfrm>
              <a:off x="7401590" y="5606623"/>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8" name="Freeform 84"/>
            <p:cNvSpPr>
              <a:spLocks/>
            </p:cNvSpPr>
            <p:nvPr/>
          </p:nvSpPr>
          <p:spPr bwMode="auto">
            <a:xfrm>
              <a:off x="8239903" y="4958973"/>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59" name="Freeform 84"/>
            <p:cNvSpPr>
              <a:spLocks/>
            </p:cNvSpPr>
            <p:nvPr/>
          </p:nvSpPr>
          <p:spPr bwMode="auto">
            <a:xfrm>
              <a:off x="8011272" y="4044643"/>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60" name="Freeform 84"/>
            <p:cNvSpPr>
              <a:spLocks/>
            </p:cNvSpPr>
            <p:nvPr/>
          </p:nvSpPr>
          <p:spPr bwMode="auto">
            <a:xfrm>
              <a:off x="5166089" y="5847904"/>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61" name="Freeform 84"/>
            <p:cNvSpPr>
              <a:spLocks/>
            </p:cNvSpPr>
            <p:nvPr/>
          </p:nvSpPr>
          <p:spPr bwMode="auto">
            <a:xfrm>
              <a:off x="4251566" y="5987593"/>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62" name="Freeform 84"/>
            <p:cNvSpPr>
              <a:spLocks/>
            </p:cNvSpPr>
            <p:nvPr/>
          </p:nvSpPr>
          <p:spPr bwMode="auto">
            <a:xfrm>
              <a:off x="3032202" y="5835205"/>
              <a:ext cx="597068" cy="41822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63" name="TextBox 4"/>
            <p:cNvSpPr txBox="1">
              <a:spLocks noChangeArrowheads="1"/>
            </p:cNvSpPr>
            <p:nvPr/>
          </p:nvSpPr>
          <p:spPr bwMode="auto">
            <a:xfrm rot="307360">
              <a:off x="5241475" y="1433583"/>
              <a:ext cx="651327" cy="9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r>
                <a:rPr lang="en-US" altLang="zh-CN">
                  <a:solidFill>
                    <a:srgbClr val="0000FF"/>
                  </a:solidFill>
                  <a:latin typeface="Arial" pitchFamily="34" charset="0"/>
                </a:rPr>
                <a:t>…</a:t>
              </a:r>
            </a:p>
          </p:txBody>
        </p:sp>
        <p:sp>
          <p:nvSpPr>
            <p:cNvPr id="196964" name="TextBox 179"/>
            <p:cNvSpPr txBox="1">
              <a:spLocks noChangeArrowheads="1"/>
            </p:cNvSpPr>
            <p:nvPr/>
          </p:nvSpPr>
          <p:spPr bwMode="auto">
            <a:xfrm rot="2829263">
              <a:off x="7390643" y="3033433"/>
              <a:ext cx="1034280" cy="62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r>
                <a:rPr lang="en-US" altLang="zh-CN">
                  <a:solidFill>
                    <a:srgbClr val="0000FF"/>
                  </a:solidFill>
                  <a:latin typeface="Arial" pitchFamily="34" charset="0"/>
                </a:rPr>
                <a:t>…</a:t>
              </a:r>
            </a:p>
          </p:txBody>
        </p:sp>
        <p:sp>
          <p:nvSpPr>
            <p:cNvPr id="196965" name="TextBox 180"/>
            <p:cNvSpPr txBox="1">
              <a:spLocks noChangeArrowheads="1"/>
            </p:cNvSpPr>
            <p:nvPr/>
          </p:nvSpPr>
          <p:spPr bwMode="auto">
            <a:xfrm rot="9845918">
              <a:off x="6341242" y="5649524"/>
              <a:ext cx="651327" cy="9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r>
                <a:rPr lang="en-US" altLang="zh-CN">
                  <a:solidFill>
                    <a:srgbClr val="0000FF"/>
                  </a:solidFill>
                  <a:latin typeface="Arial" pitchFamily="34" charset="0"/>
                </a:rPr>
                <a:t>…</a:t>
              </a:r>
            </a:p>
          </p:txBody>
        </p:sp>
        <p:sp>
          <p:nvSpPr>
            <p:cNvPr id="196966" name="TextBox 181"/>
            <p:cNvSpPr txBox="1">
              <a:spLocks noChangeArrowheads="1"/>
            </p:cNvSpPr>
            <p:nvPr/>
          </p:nvSpPr>
          <p:spPr bwMode="auto">
            <a:xfrm rot="11651262">
              <a:off x="2063761" y="5696601"/>
              <a:ext cx="651327" cy="9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r>
                <a:rPr lang="en-US" altLang="zh-CN">
                  <a:solidFill>
                    <a:srgbClr val="0000FF"/>
                  </a:solidFill>
                  <a:latin typeface="Arial" pitchFamily="34" charset="0"/>
                </a:rPr>
                <a:t>…</a:t>
              </a:r>
            </a:p>
          </p:txBody>
        </p:sp>
        <p:sp>
          <p:nvSpPr>
            <p:cNvPr id="196967" name="TextBox 182"/>
            <p:cNvSpPr txBox="1">
              <a:spLocks noChangeArrowheads="1"/>
            </p:cNvSpPr>
            <p:nvPr/>
          </p:nvSpPr>
          <p:spPr bwMode="auto">
            <a:xfrm rot="16607303">
              <a:off x="195355" y="3660810"/>
              <a:ext cx="1034280" cy="62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r>
                <a:rPr lang="en-US" altLang="zh-CN">
                  <a:solidFill>
                    <a:srgbClr val="0000FF"/>
                  </a:solidFill>
                  <a:latin typeface="Arial" pitchFamily="34" charset="0"/>
                </a:rPr>
                <a:t>…</a:t>
              </a:r>
            </a:p>
          </p:txBody>
        </p:sp>
        <p:sp>
          <p:nvSpPr>
            <p:cNvPr id="196968" name="TextBox 183"/>
            <p:cNvSpPr txBox="1">
              <a:spLocks noChangeArrowheads="1"/>
            </p:cNvSpPr>
            <p:nvPr/>
          </p:nvSpPr>
          <p:spPr bwMode="auto">
            <a:xfrm rot="21079349">
              <a:off x="2482309" y="1498435"/>
              <a:ext cx="651327" cy="9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r>
                <a:rPr lang="en-US" altLang="zh-CN">
                  <a:solidFill>
                    <a:srgbClr val="0000FF"/>
                  </a:solidFill>
                  <a:latin typeface="Arial" pitchFamily="34" charset="0"/>
                </a:rPr>
                <a:t>…</a:t>
              </a:r>
            </a:p>
          </p:txBody>
        </p:sp>
        <p:grpSp>
          <p:nvGrpSpPr>
            <p:cNvPr id="196969" name="Group 8"/>
            <p:cNvGrpSpPr>
              <a:grpSpLocks/>
            </p:cNvGrpSpPr>
            <p:nvPr/>
          </p:nvGrpSpPr>
          <p:grpSpPr bwMode="auto">
            <a:xfrm>
              <a:off x="4546600" y="3746500"/>
              <a:ext cx="3225800" cy="1117600"/>
              <a:chOff x="7848600" y="2044700"/>
              <a:chExt cx="3200399" cy="1371600"/>
            </a:xfrm>
          </p:grpSpPr>
          <p:sp>
            <p:nvSpPr>
              <p:cNvPr id="197165" name="Oval 3"/>
              <p:cNvSpPr>
                <a:spLocks noChangeArrowheads="1"/>
              </p:cNvSpPr>
              <p:nvPr/>
            </p:nvSpPr>
            <p:spPr bwMode="auto">
              <a:xfrm>
                <a:off x="7848600" y="2044700"/>
                <a:ext cx="3200399" cy="1371600"/>
              </a:xfrm>
              <a:prstGeom prst="ellipse">
                <a:avLst/>
              </a:prstGeom>
              <a:solidFill>
                <a:schemeClr val="accent1"/>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zh-CN" sz="2400">
                  <a:solidFill>
                    <a:srgbClr val="000000"/>
                  </a:solidFill>
                </a:endParaRPr>
              </a:p>
            </p:txBody>
          </p:sp>
          <p:grpSp>
            <p:nvGrpSpPr>
              <p:cNvPr id="197166" name="Group 133"/>
              <p:cNvGrpSpPr>
                <a:grpSpLocks/>
              </p:cNvGrpSpPr>
              <p:nvPr/>
            </p:nvGrpSpPr>
            <p:grpSpPr bwMode="auto">
              <a:xfrm>
                <a:off x="8526482" y="2160804"/>
                <a:ext cx="532759" cy="184809"/>
                <a:chOff x="2356" y="1300"/>
                <a:chExt cx="555" cy="194"/>
              </a:xfrm>
            </p:grpSpPr>
            <p:sp>
              <p:nvSpPr>
                <p:cNvPr id="19723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24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24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242" name="Group 137"/>
                <p:cNvGrpSpPr>
                  <a:grpSpLocks/>
                </p:cNvGrpSpPr>
                <p:nvPr/>
              </p:nvGrpSpPr>
              <p:grpSpPr bwMode="auto">
                <a:xfrm>
                  <a:off x="2468" y="1332"/>
                  <a:ext cx="310" cy="60"/>
                  <a:chOff x="2468" y="1332"/>
                  <a:chExt cx="310" cy="60"/>
                </a:xfrm>
              </p:grpSpPr>
              <p:sp>
                <p:nvSpPr>
                  <p:cNvPr id="19724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24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243" name="Line 140"/>
                <p:cNvSpPr>
                  <a:spLocks noChangeShapeType="1"/>
                </p:cNvSpPr>
                <p:nvPr/>
              </p:nvSpPr>
              <p:spPr bwMode="auto">
                <a:xfrm>
                  <a:off x="2357" y="1362"/>
                  <a:ext cx="0" cy="8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44" name="Line 141"/>
                <p:cNvSpPr>
                  <a:spLocks noChangeShapeType="1"/>
                </p:cNvSpPr>
                <p:nvPr/>
              </p:nvSpPr>
              <p:spPr bwMode="auto">
                <a:xfrm>
                  <a:off x="2908" y="1364"/>
                  <a:ext cx="0" cy="8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197167" name="Straight Connector 10"/>
              <p:cNvCxnSpPr>
                <a:cxnSpLocks noChangeShapeType="1"/>
                <a:stCxn id="197244" idx="0"/>
              </p:cNvCxnSpPr>
              <p:nvPr/>
            </p:nvCxnSpPr>
            <p:spPr bwMode="auto">
              <a:xfrm>
                <a:off x="9055401" y="2220819"/>
                <a:ext cx="975377" cy="13653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168" name="Straight Connector 297"/>
              <p:cNvCxnSpPr>
                <a:cxnSpLocks noChangeShapeType="1"/>
              </p:cNvCxnSpPr>
              <p:nvPr/>
            </p:nvCxnSpPr>
            <p:spPr bwMode="auto">
              <a:xfrm>
                <a:off x="9522191" y="2583188"/>
                <a:ext cx="120745" cy="833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169" name="Straight Connector 298"/>
              <p:cNvCxnSpPr>
                <a:cxnSpLocks noChangeShapeType="1"/>
              </p:cNvCxnSpPr>
              <p:nvPr/>
            </p:nvCxnSpPr>
            <p:spPr bwMode="auto">
              <a:xfrm flipV="1">
                <a:off x="9323081" y="2786992"/>
                <a:ext cx="243358" cy="4562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170" name="Straight Connector 299"/>
              <p:cNvCxnSpPr>
                <a:cxnSpLocks noChangeShapeType="1"/>
              </p:cNvCxnSpPr>
              <p:nvPr/>
            </p:nvCxnSpPr>
            <p:spPr bwMode="auto">
              <a:xfrm flipV="1">
                <a:off x="9028147" y="2611644"/>
                <a:ext cx="192778" cy="1095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171" name="Straight Connector 300"/>
              <p:cNvCxnSpPr>
                <a:cxnSpLocks noChangeShapeType="1"/>
              </p:cNvCxnSpPr>
              <p:nvPr/>
            </p:nvCxnSpPr>
            <p:spPr bwMode="auto">
              <a:xfrm flipV="1">
                <a:off x="8729859" y="2909476"/>
                <a:ext cx="192778" cy="1095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172" name="Straight Connector 301"/>
              <p:cNvCxnSpPr>
                <a:cxnSpLocks noChangeShapeType="1"/>
              </p:cNvCxnSpPr>
              <p:nvPr/>
            </p:nvCxnSpPr>
            <p:spPr bwMode="auto">
              <a:xfrm flipV="1">
                <a:off x="9537887" y="2836224"/>
                <a:ext cx="252969" cy="25294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173" name="Straight Connector 302"/>
              <p:cNvCxnSpPr>
                <a:cxnSpLocks noChangeShapeType="1"/>
              </p:cNvCxnSpPr>
              <p:nvPr/>
            </p:nvCxnSpPr>
            <p:spPr bwMode="auto">
              <a:xfrm flipH="1" flipV="1">
                <a:off x="10029359" y="2822067"/>
                <a:ext cx="354959" cy="12439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174" name="Straight Connector 303"/>
              <p:cNvCxnSpPr>
                <a:cxnSpLocks noChangeShapeType="1"/>
              </p:cNvCxnSpPr>
              <p:nvPr/>
            </p:nvCxnSpPr>
            <p:spPr bwMode="auto">
              <a:xfrm flipV="1">
                <a:off x="10015190" y="2475242"/>
                <a:ext cx="283363" cy="19566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175" name="Straight Connector 304"/>
              <p:cNvCxnSpPr>
                <a:cxnSpLocks noChangeShapeType="1"/>
                <a:endCxn id="197239" idx="4"/>
              </p:cNvCxnSpPr>
              <p:nvPr/>
            </p:nvCxnSpPr>
            <p:spPr bwMode="auto">
              <a:xfrm flipH="1" flipV="1">
                <a:off x="8791902" y="2345614"/>
                <a:ext cx="410984" cy="8718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grpSp>
            <p:nvGrpSpPr>
              <p:cNvPr id="197176" name="Group 133"/>
              <p:cNvGrpSpPr>
                <a:grpSpLocks/>
              </p:cNvGrpSpPr>
              <p:nvPr/>
            </p:nvGrpSpPr>
            <p:grpSpPr bwMode="auto">
              <a:xfrm>
                <a:off x="9555206" y="2650627"/>
                <a:ext cx="532759" cy="184809"/>
                <a:chOff x="2356" y="1300"/>
                <a:chExt cx="555" cy="194"/>
              </a:xfrm>
            </p:grpSpPr>
            <p:sp>
              <p:nvSpPr>
                <p:cNvPr id="19723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23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23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234" name="Group 137"/>
                <p:cNvGrpSpPr>
                  <a:grpSpLocks/>
                </p:cNvGrpSpPr>
                <p:nvPr/>
              </p:nvGrpSpPr>
              <p:grpSpPr bwMode="auto">
                <a:xfrm>
                  <a:off x="2468" y="1332"/>
                  <a:ext cx="310" cy="60"/>
                  <a:chOff x="2468" y="1332"/>
                  <a:chExt cx="310" cy="60"/>
                </a:xfrm>
              </p:grpSpPr>
              <p:sp>
                <p:nvSpPr>
                  <p:cNvPr id="19723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23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235" name="Line 140"/>
                <p:cNvSpPr>
                  <a:spLocks noChangeShapeType="1"/>
                </p:cNvSpPr>
                <p:nvPr/>
              </p:nvSpPr>
              <p:spPr bwMode="auto">
                <a:xfrm>
                  <a:off x="2358"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36" name="Line 141"/>
                <p:cNvSpPr>
                  <a:spLocks noChangeShapeType="1"/>
                </p:cNvSpPr>
                <p:nvPr/>
              </p:nvSpPr>
              <p:spPr bwMode="auto">
                <a:xfrm>
                  <a:off x="2908"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177" name="Group 133"/>
              <p:cNvGrpSpPr>
                <a:grpSpLocks/>
              </p:cNvGrpSpPr>
              <p:nvPr/>
            </p:nvGrpSpPr>
            <p:grpSpPr bwMode="auto">
              <a:xfrm>
                <a:off x="8772607" y="2725609"/>
                <a:ext cx="532759" cy="184809"/>
                <a:chOff x="2356" y="1300"/>
                <a:chExt cx="555" cy="194"/>
              </a:xfrm>
            </p:grpSpPr>
            <p:sp>
              <p:nvSpPr>
                <p:cNvPr id="1972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2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2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226" name="Group 137"/>
                <p:cNvGrpSpPr>
                  <a:grpSpLocks/>
                </p:cNvGrpSpPr>
                <p:nvPr/>
              </p:nvGrpSpPr>
              <p:grpSpPr bwMode="auto">
                <a:xfrm>
                  <a:off x="2468" y="1332"/>
                  <a:ext cx="310" cy="60"/>
                  <a:chOff x="2468" y="1332"/>
                  <a:chExt cx="310" cy="60"/>
                </a:xfrm>
              </p:grpSpPr>
              <p:sp>
                <p:nvSpPr>
                  <p:cNvPr id="19722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23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227" name="Line 140"/>
                <p:cNvSpPr>
                  <a:spLocks noChangeShapeType="1"/>
                </p:cNvSpPr>
                <p:nvPr/>
              </p:nvSpPr>
              <p:spPr bwMode="auto">
                <a:xfrm>
                  <a:off x="2358" y="1356"/>
                  <a:ext cx="0" cy="8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28" name="Line 141"/>
                <p:cNvSpPr>
                  <a:spLocks noChangeShapeType="1"/>
                </p:cNvSpPr>
                <p:nvPr/>
              </p:nvSpPr>
              <p:spPr bwMode="auto">
                <a:xfrm>
                  <a:off x="2908" y="1358"/>
                  <a:ext cx="0" cy="8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178" name="Group 133"/>
              <p:cNvGrpSpPr>
                <a:grpSpLocks/>
              </p:cNvGrpSpPr>
              <p:nvPr/>
            </p:nvGrpSpPr>
            <p:grpSpPr bwMode="auto">
              <a:xfrm>
                <a:off x="9060908" y="2428111"/>
                <a:ext cx="532759" cy="184809"/>
                <a:chOff x="2356" y="1300"/>
                <a:chExt cx="555" cy="194"/>
              </a:xfrm>
            </p:grpSpPr>
            <p:sp>
              <p:nvSpPr>
                <p:cNvPr id="19721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21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21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218" name="Group 137"/>
                <p:cNvGrpSpPr>
                  <a:grpSpLocks/>
                </p:cNvGrpSpPr>
                <p:nvPr/>
              </p:nvGrpSpPr>
              <p:grpSpPr bwMode="auto">
                <a:xfrm>
                  <a:off x="2468" y="1332"/>
                  <a:ext cx="310" cy="60"/>
                  <a:chOff x="2468" y="1332"/>
                  <a:chExt cx="310" cy="60"/>
                </a:xfrm>
              </p:grpSpPr>
              <p:sp>
                <p:nvSpPr>
                  <p:cNvPr id="19722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22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219" name="Line 140"/>
                <p:cNvSpPr>
                  <a:spLocks noChangeShapeType="1"/>
                </p:cNvSpPr>
                <p:nvPr/>
              </p:nvSpPr>
              <p:spPr bwMode="auto">
                <a:xfrm>
                  <a:off x="2358" y="1362"/>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20" name="Line 141"/>
                <p:cNvSpPr>
                  <a:spLocks noChangeShapeType="1"/>
                </p:cNvSpPr>
                <p:nvPr/>
              </p:nvSpPr>
              <p:spPr bwMode="auto">
                <a:xfrm>
                  <a:off x="2908" y="1364"/>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179" name="Group 133"/>
              <p:cNvGrpSpPr>
                <a:grpSpLocks/>
              </p:cNvGrpSpPr>
              <p:nvPr/>
            </p:nvGrpSpPr>
            <p:grpSpPr bwMode="auto">
              <a:xfrm>
                <a:off x="10005281" y="2289952"/>
                <a:ext cx="532759" cy="184809"/>
                <a:chOff x="2356" y="1300"/>
                <a:chExt cx="555" cy="194"/>
              </a:xfrm>
            </p:grpSpPr>
            <p:sp>
              <p:nvSpPr>
                <p:cNvPr id="19720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2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2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210" name="Group 137"/>
                <p:cNvGrpSpPr>
                  <a:grpSpLocks/>
                </p:cNvGrpSpPr>
                <p:nvPr/>
              </p:nvGrpSpPr>
              <p:grpSpPr bwMode="auto">
                <a:xfrm>
                  <a:off x="2468" y="1332"/>
                  <a:ext cx="310" cy="60"/>
                  <a:chOff x="2468" y="1332"/>
                  <a:chExt cx="310" cy="60"/>
                </a:xfrm>
              </p:grpSpPr>
              <p:sp>
                <p:nvSpPr>
                  <p:cNvPr id="19721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21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211" name="Line 140"/>
                <p:cNvSpPr>
                  <a:spLocks noChangeShapeType="1"/>
                </p:cNvSpPr>
                <p:nvPr/>
              </p:nvSpPr>
              <p:spPr bwMode="auto">
                <a:xfrm>
                  <a:off x="2357" y="1362"/>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12" name="Line 141"/>
                <p:cNvSpPr>
                  <a:spLocks noChangeShapeType="1"/>
                </p:cNvSpPr>
                <p:nvPr/>
              </p:nvSpPr>
              <p:spPr bwMode="auto">
                <a:xfrm>
                  <a:off x="2908" y="1364"/>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180" name="Group 133"/>
              <p:cNvGrpSpPr>
                <a:grpSpLocks/>
              </p:cNvGrpSpPr>
              <p:nvPr/>
            </p:nvGrpSpPr>
            <p:grpSpPr bwMode="auto">
              <a:xfrm>
                <a:off x="10232661" y="2882876"/>
                <a:ext cx="532759" cy="184809"/>
                <a:chOff x="2356" y="1300"/>
                <a:chExt cx="555" cy="194"/>
              </a:xfrm>
            </p:grpSpPr>
            <p:sp>
              <p:nvSpPr>
                <p:cNvPr id="1971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2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2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202" name="Group 137"/>
                <p:cNvGrpSpPr>
                  <a:grpSpLocks/>
                </p:cNvGrpSpPr>
                <p:nvPr/>
              </p:nvGrpSpPr>
              <p:grpSpPr bwMode="auto">
                <a:xfrm>
                  <a:off x="2468" y="1332"/>
                  <a:ext cx="310" cy="60"/>
                  <a:chOff x="2468" y="1332"/>
                  <a:chExt cx="310" cy="60"/>
                </a:xfrm>
              </p:grpSpPr>
              <p:sp>
                <p:nvSpPr>
                  <p:cNvPr id="19720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20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203" name="Line 140"/>
                <p:cNvSpPr>
                  <a:spLocks noChangeShapeType="1"/>
                </p:cNvSpPr>
                <p:nvPr/>
              </p:nvSpPr>
              <p:spPr bwMode="auto">
                <a:xfrm>
                  <a:off x="2358"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04" name="Line 141"/>
                <p:cNvSpPr>
                  <a:spLocks noChangeShapeType="1"/>
                </p:cNvSpPr>
                <p:nvPr/>
              </p:nvSpPr>
              <p:spPr bwMode="auto">
                <a:xfrm>
                  <a:off x="2908"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181" name="Group 133"/>
              <p:cNvGrpSpPr>
                <a:grpSpLocks/>
              </p:cNvGrpSpPr>
              <p:nvPr/>
            </p:nvGrpSpPr>
            <p:grpSpPr bwMode="auto">
              <a:xfrm>
                <a:off x="9330660" y="3072767"/>
                <a:ext cx="532759" cy="184809"/>
                <a:chOff x="2356" y="1300"/>
                <a:chExt cx="555" cy="194"/>
              </a:xfrm>
            </p:grpSpPr>
            <p:sp>
              <p:nvSpPr>
                <p:cNvPr id="1971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94" name="Group 137"/>
                <p:cNvGrpSpPr>
                  <a:grpSpLocks/>
                </p:cNvGrpSpPr>
                <p:nvPr/>
              </p:nvGrpSpPr>
              <p:grpSpPr bwMode="auto">
                <a:xfrm>
                  <a:off x="2468" y="1332"/>
                  <a:ext cx="310" cy="60"/>
                  <a:chOff x="2468" y="1332"/>
                  <a:chExt cx="310" cy="60"/>
                </a:xfrm>
              </p:grpSpPr>
              <p:sp>
                <p:nvSpPr>
                  <p:cNvPr id="19719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9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95" name="Line 140"/>
                <p:cNvSpPr>
                  <a:spLocks noChangeShapeType="1"/>
                </p:cNvSpPr>
                <p:nvPr/>
              </p:nvSpPr>
              <p:spPr bwMode="auto">
                <a:xfrm>
                  <a:off x="2358" y="1362"/>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96" name="Line 141"/>
                <p:cNvSpPr>
                  <a:spLocks noChangeShapeType="1"/>
                </p:cNvSpPr>
                <p:nvPr/>
              </p:nvSpPr>
              <p:spPr bwMode="auto">
                <a:xfrm>
                  <a:off x="2907" y="1364"/>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182" name="Group 133"/>
              <p:cNvGrpSpPr>
                <a:grpSpLocks/>
              </p:cNvGrpSpPr>
              <p:nvPr/>
            </p:nvGrpSpPr>
            <p:grpSpPr bwMode="auto">
              <a:xfrm>
                <a:off x="8438032" y="3018963"/>
                <a:ext cx="532759" cy="184809"/>
                <a:chOff x="2356" y="1300"/>
                <a:chExt cx="555" cy="194"/>
              </a:xfrm>
            </p:grpSpPr>
            <p:sp>
              <p:nvSpPr>
                <p:cNvPr id="1971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86" name="Group 137"/>
                <p:cNvGrpSpPr>
                  <a:grpSpLocks/>
                </p:cNvGrpSpPr>
                <p:nvPr/>
              </p:nvGrpSpPr>
              <p:grpSpPr bwMode="auto">
                <a:xfrm>
                  <a:off x="2468" y="1332"/>
                  <a:ext cx="310" cy="60"/>
                  <a:chOff x="2468" y="1332"/>
                  <a:chExt cx="310" cy="60"/>
                </a:xfrm>
              </p:grpSpPr>
              <p:sp>
                <p:nvSpPr>
                  <p:cNvPr id="19718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9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87" name="Line 140"/>
                <p:cNvSpPr>
                  <a:spLocks noChangeShapeType="1"/>
                </p:cNvSpPr>
                <p:nvPr/>
              </p:nvSpPr>
              <p:spPr bwMode="auto">
                <a:xfrm>
                  <a:off x="2357"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88" name="Line 141"/>
                <p:cNvSpPr>
                  <a:spLocks noChangeShapeType="1"/>
                </p:cNvSpPr>
                <p:nvPr/>
              </p:nvSpPr>
              <p:spPr bwMode="auto">
                <a:xfrm>
                  <a:off x="2910"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6970" name="Group 331"/>
            <p:cNvGrpSpPr>
              <a:grpSpLocks/>
            </p:cNvGrpSpPr>
            <p:nvPr/>
          </p:nvGrpSpPr>
          <p:grpSpPr bwMode="auto">
            <a:xfrm>
              <a:off x="1803400" y="2755900"/>
              <a:ext cx="3467100" cy="1193800"/>
              <a:chOff x="7848600" y="2044700"/>
              <a:chExt cx="3200399" cy="1371600"/>
            </a:xfrm>
          </p:grpSpPr>
          <p:sp>
            <p:nvSpPr>
              <p:cNvPr id="197083" name="Oval 332"/>
              <p:cNvSpPr>
                <a:spLocks noChangeArrowheads="1"/>
              </p:cNvSpPr>
              <p:nvPr/>
            </p:nvSpPr>
            <p:spPr bwMode="auto">
              <a:xfrm>
                <a:off x="7848600" y="2044700"/>
                <a:ext cx="3200399" cy="1371600"/>
              </a:xfrm>
              <a:prstGeom prst="ellipse">
                <a:avLst/>
              </a:prstGeom>
              <a:solidFill>
                <a:schemeClr val="accent1"/>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zh-CN" sz="2400">
                  <a:solidFill>
                    <a:srgbClr val="000000"/>
                  </a:solidFill>
                </a:endParaRPr>
              </a:p>
            </p:txBody>
          </p:sp>
          <p:grpSp>
            <p:nvGrpSpPr>
              <p:cNvPr id="197084" name="Group 133"/>
              <p:cNvGrpSpPr>
                <a:grpSpLocks/>
              </p:cNvGrpSpPr>
              <p:nvPr/>
            </p:nvGrpSpPr>
            <p:grpSpPr bwMode="auto">
              <a:xfrm>
                <a:off x="8526482" y="2160804"/>
                <a:ext cx="532759" cy="184809"/>
                <a:chOff x="2356" y="1300"/>
                <a:chExt cx="555" cy="194"/>
              </a:xfrm>
            </p:grpSpPr>
            <p:sp>
              <p:nvSpPr>
                <p:cNvPr id="19715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5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5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60" name="Group 137"/>
                <p:cNvGrpSpPr>
                  <a:grpSpLocks/>
                </p:cNvGrpSpPr>
                <p:nvPr/>
              </p:nvGrpSpPr>
              <p:grpSpPr bwMode="auto">
                <a:xfrm>
                  <a:off x="2468" y="1332"/>
                  <a:ext cx="310" cy="60"/>
                  <a:chOff x="2468" y="1332"/>
                  <a:chExt cx="310" cy="60"/>
                </a:xfrm>
              </p:grpSpPr>
              <p:sp>
                <p:nvSpPr>
                  <p:cNvPr id="19716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6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61" name="Line 140"/>
                <p:cNvSpPr>
                  <a:spLocks noChangeShapeType="1"/>
                </p:cNvSpPr>
                <p:nvPr/>
              </p:nvSpPr>
              <p:spPr bwMode="auto">
                <a:xfrm>
                  <a:off x="2358" y="1362"/>
                  <a:ext cx="0" cy="8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62" name="Line 141"/>
                <p:cNvSpPr>
                  <a:spLocks noChangeShapeType="1"/>
                </p:cNvSpPr>
                <p:nvPr/>
              </p:nvSpPr>
              <p:spPr bwMode="auto">
                <a:xfrm>
                  <a:off x="2906" y="1364"/>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197085" name="Straight Connector 334"/>
              <p:cNvCxnSpPr>
                <a:cxnSpLocks noChangeShapeType="1"/>
                <a:stCxn id="197162" idx="0"/>
              </p:cNvCxnSpPr>
              <p:nvPr/>
            </p:nvCxnSpPr>
            <p:spPr bwMode="auto">
              <a:xfrm>
                <a:off x="9055401" y="2220819"/>
                <a:ext cx="975377" cy="13653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86" name="Straight Connector 335"/>
              <p:cNvCxnSpPr>
                <a:cxnSpLocks noChangeShapeType="1"/>
              </p:cNvCxnSpPr>
              <p:nvPr/>
            </p:nvCxnSpPr>
            <p:spPr bwMode="auto">
              <a:xfrm>
                <a:off x="9522191" y="2583188"/>
                <a:ext cx="120745" cy="833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87" name="Straight Connector 336"/>
              <p:cNvCxnSpPr>
                <a:cxnSpLocks noChangeShapeType="1"/>
              </p:cNvCxnSpPr>
              <p:nvPr/>
            </p:nvCxnSpPr>
            <p:spPr bwMode="auto">
              <a:xfrm flipV="1">
                <a:off x="9323081" y="2786992"/>
                <a:ext cx="243358" cy="4562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88" name="Straight Connector 337"/>
              <p:cNvCxnSpPr>
                <a:cxnSpLocks noChangeShapeType="1"/>
              </p:cNvCxnSpPr>
              <p:nvPr/>
            </p:nvCxnSpPr>
            <p:spPr bwMode="auto">
              <a:xfrm flipV="1">
                <a:off x="9028147" y="2611644"/>
                <a:ext cx="192778" cy="1095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89" name="Straight Connector 338"/>
              <p:cNvCxnSpPr>
                <a:cxnSpLocks noChangeShapeType="1"/>
              </p:cNvCxnSpPr>
              <p:nvPr/>
            </p:nvCxnSpPr>
            <p:spPr bwMode="auto">
              <a:xfrm flipV="1">
                <a:off x="8729859" y="2909476"/>
                <a:ext cx="192778" cy="1095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90" name="Straight Connector 339"/>
              <p:cNvCxnSpPr>
                <a:cxnSpLocks noChangeShapeType="1"/>
              </p:cNvCxnSpPr>
              <p:nvPr/>
            </p:nvCxnSpPr>
            <p:spPr bwMode="auto">
              <a:xfrm flipV="1">
                <a:off x="9537887" y="2836224"/>
                <a:ext cx="252969" cy="25294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91" name="Straight Connector 340"/>
              <p:cNvCxnSpPr>
                <a:cxnSpLocks noChangeShapeType="1"/>
              </p:cNvCxnSpPr>
              <p:nvPr/>
            </p:nvCxnSpPr>
            <p:spPr bwMode="auto">
              <a:xfrm flipH="1" flipV="1">
                <a:off x="10029359" y="2822067"/>
                <a:ext cx="354959" cy="12439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92" name="Straight Connector 341"/>
              <p:cNvCxnSpPr>
                <a:cxnSpLocks noChangeShapeType="1"/>
              </p:cNvCxnSpPr>
              <p:nvPr/>
            </p:nvCxnSpPr>
            <p:spPr bwMode="auto">
              <a:xfrm flipV="1">
                <a:off x="10015190" y="2475242"/>
                <a:ext cx="283363" cy="19566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93" name="Straight Connector 342"/>
              <p:cNvCxnSpPr>
                <a:cxnSpLocks noChangeShapeType="1"/>
                <a:endCxn id="197157" idx="4"/>
              </p:cNvCxnSpPr>
              <p:nvPr/>
            </p:nvCxnSpPr>
            <p:spPr bwMode="auto">
              <a:xfrm flipH="1" flipV="1">
                <a:off x="8791902" y="2345614"/>
                <a:ext cx="410984" cy="8718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grpSp>
            <p:nvGrpSpPr>
              <p:cNvPr id="197094" name="Group 133"/>
              <p:cNvGrpSpPr>
                <a:grpSpLocks/>
              </p:cNvGrpSpPr>
              <p:nvPr/>
            </p:nvGrpSpPr>
            <p:grpSpPr bwMode="auto">
              <a:xfrm>
                <a:off x="9555206" y="2650627"/>
                <a:ext cx="532759" cy="184809"/>
                <a:chOff x="2356" y="1300"/>
                <a:chExt cx="555" cy="194"/>
              </a:xfrm>
            </p:grpSpPr>
            <p:sp>
              <p:nvSpPr>
                <p:cNvPr id="1971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52" name="Group 137"/>
                <p:cNvGrpSpPr>
                  <a:grpSpLocks/>
                </p:cNvGrpSpPr>
                <p:nvPr/>
              </p:nvGrpSpPr>
              <p:grpSpPr bwMode="auto">
                <a:xfrm>
                  <a:off x="2468" y="1332"/>
                  <a:ext cx="310" cy="60"/>
                  <a:chOff x="2468" y="1332"/>
                  <a:chExt cx="310" cy="60"/>
                </a:xfrm>
              </p:grpSpPr>
              <p:sp>
                <p:nvSpPr>
                  <p:cNvPr id="19715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5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53" name="Line 140"/>
                <p:cNvSpPr>
                  <a:spLocks noChangeShapeType="1"/>
                </p:cNvSpPr>
                <p:nvPr/>
              </p:nvSpPr>
              <p:spPr bwMode="auto">
                <a:xfrm>
                  <a:off x="2358"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54" name="Line 141"/>
                <p:cNvSpPr>
                  <a:spLocks noChangeShapeType="1"/>
                </p:cNvSpPr>
                <p:nvPr/>
              </p:nvSpPr>
              <p:spPr bwMode="auto">
                <a:xfrm>
                  <a:off x="2906"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095" name="Group 133"/>
              <p:cNvGrpSpPr>
                <a:grpSpLocks/>
              </p:cNvGrpSpPr>
              <p:nvPr/>
            </p:nvGrpSpPr>
            <p:grpSpPr bwMode="auto">
              <a:xfrm>
                <a:off x="8772607" y="2725609"/>
                <a:ext cx="532759" cy="184809"/>
                <a:chOff x="2356" y="1300"/>
                <a:chExt cx="555" cy="194"/>
              </a:xfrm>
            </p:grpSpPr>
            <p:sp>
              <p:nvSpPr>
                <p:cNvPr id="19714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4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4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44" name="Group 137"/>
                <p:cNvGrpSpPr>
                  <a:grpSpLocks/>
                </p:cNvGrpSpPr>
                <p:nvPr/>
              </p:nvGrpSpPr>
              <p:grpSpPr bwMode="auto">
                <a:xfrm>
                  <a:off x="2468" y="1332"/>
                  <a:ext cx="310" cy="60"/>
                  <a:chOff x="2468" y="1332"/>
                  <a:chExt cx="310" cy="60"/>
                </a:xfrm>
              </p:grpSpPr>
              <p:sp>
                <p:nvSpPr>
                  <p:cNvPr id="19714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4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45" name="Line 140"/>
                <p:cNvSpPr>
                  <a:spLocks noChangeShapeType="1"/>
                </p:cNvSpPr>
                <p:nvPr/>
              </p:nvSpPr>
              <p:spPr bwMode="auto">
                <a:xfrm>
                  <a:off x="2358"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46" name="Line 141"/>
                <p:cNvSpPr>
                  <a:spLocks noChangeShapeType="1"/>
                </p:cNvSpPr>
                <p:nvPr/>
              </p:nvSpPr>
              <p:spPr bwMode="auto">
                <a:xfrm>
                  <a:off x="2906"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096" name="Group 133"/>
              <p:cNvGrpSpPr>
                <a:grpSpLocks/>
              </p:cNvGrpSpPr>
              <p:nvPr/>
            </p:nvGrpSpPr>
            <p:grpSpPr bwMode="auto">
              <a:xfrm>
                <a:off x="9060908" y="2428111"/>
                <a:ext cx="532759" cy="184809"/>
                <a:chOff x="2356" y="1300"/>
                <a:chExt cx="555" cy="194"/>
              </a:xfrm>
            </p:grpSpPr>
            <p:sp>
              <p:nvSpPr>
                <p:cNvPr id="19713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3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3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36" name="Group 137"/>
                <p:cNvGrpSpPr>
                  <a:grpSpLocks/>
                </p:cNvGrpSpPr>
                <p:nvPr/>
              </p:nvGrpSpPr>
              <p:grpSpPr bwMode="auto">
                <a:xfrm>
                  <a:off x="2468" y="1332"/>
                  <a:ext cx="310" cy="60"/>
                  <a:chOff x="2468" y="1332"/>
                  <a:chExt cx="310" cy="60"/>
                </a:xfrm>
              </p:grpSpPr>
              <p:sp>
                <p:nvSpPr>
                  <p:cNvPr id="19713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4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37" name="Line 140"/>
                <p:cNvSpPr>
                  <a:spLocks noChangeShapeType="1"/>
                </p:cNvSpPr>
                <p:nvPr/>
              </p:nvSpPr>
              <p:spPr bwMode="auto">
                <a:xfrm>
                  <a:off x="2357"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38" name="Line 141"/>
                <p:cNvSpPr>
                  <a:spLocks noChangeShapeType="1"/>
                </p:cNvSpPr>
                <p:nvPr/>
              </p:nvSpPr>
              <p:spPr bwMode="auto">
                <a:xfrm>
                  <a:off x="2907"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097" name="Group 133"/>
              <p:cNvGrpSpPr>
                <a:grpSpLocks/>
              </p:cNvGrpSpPr>
              <p:nvPr/>
            </p:nvGrpSpPr>
            <p:grpSpPr bwMode="auto">
              <a:xfrm>
                <a:off x="10005281" y="2289952"/>
                <a:ext cx="532759" cy="184809"/>
                <a:chOff x="2356" y="1300"/>
                <a:chExt cx="555" cy="194"/>
              </a:xfrm>
            </p:grpSpPr>
            <p:sp>
              <p:nvSpPr>
                <p:cNvPr id="19712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2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2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28" name="Group 137"/>
                <p:cNvGrpSpPr>
                  <a:grpSpLocks/>
                </p:cNvGrpSpPr>
                <p:nvPr/>
              </p:nvGrpSpPr>
              <p:grpSpPr bwMode="auto">
                <a:xfrm>
                  <a:off x="2468" y="1332"/>
                  <a:ext cx="310" cy="60"/>
                  <a:chOff x="2468" y="1332"/>
                  <a:chExt cx="310" cy="60"/>
                </a:xfrm>
              </p:grpSpPr>
              <p:sp>
                <p:nvSpPr>
                  <p:cNvPr id="19713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3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29" name="Line 140"/>
                <p:cNvSpPr>
                  <a:spLocks noChangeShapeType="1"/>
                </p:cNvSpPr>
                <p:nvPr/>
              </p:nvSpPr>
              <p:spPr bwMode="auto">
                <a:xfrm>
                  <a:off x="2358" y="1360"/>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30" name="Line 141"/>
                <p:cNvSpPr>
                  <a:spLocks noChangeShapeType="1"/>
                </p:cNvSpPr>
                <p:nvPr/>
              </p:nvSpPr>
              <p:spPr bwMode="auto">
                <a:xfrm>
                  <a:off x="2906" y="1362"/>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098" name="Group 133"/>
              <p:cNvGrpSpPr>
                <a:grpSpLocks/>
              </p:cNvGrpSpPr>
              <p:nvPr/>
            </p:nvGrpSpPr>
            <p:grpSpPr bwMode="auto">
              <a:xfrm>
                <a:off x="10232661" y="2882876"/>
                <a:ext cx="532759" cy="184809"/>
                <a:chOff x="2356" y="1300"/>
                <a:chExt cx="555" cy="194"/>
              </a:xfrm>
            </p:grpSpPr>
            <p:sp>
              <p:nvSpPr>
                <p:cNvPr id="1971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20" name="Group 137"/>
                <p:cNvGrpSpPr>
                  <a:grpSpLocks/>
                </p:cNvGrpSpPr>
                <p:nvPr/>
              </p:nvGrpSpPr>
              <p:grpSpPr bwMode="auto">
                <a:xfrm>
                  <a:off x="2468" y="1332"/>
                  <a:ext cx="310" cy="60"/>
                  <a:chOff x="2468" y="1332"/>
                  <a:chExt cx="310" cy="60"/>
                </a:xfrm>
              </p:grpSpPr>
              <p:sp>
                <p:nvSpPr>
                  <p:cNvPr id="19712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2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21" name="Line 140"/>
                <p:cNvSpPr>
                  <a:spLocks noChangeShapeType="1"/>
                </p:cNvSpPr>
                <p:nvPr/>
              </p:nvSpPr>
              <p:spPr bwMode="auto">
                <a:xfrm>
                  <a:off x="2358" y="1362"/>
                  <a:ext cx="0" cy="8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22" name="Line 141"/>
                <p:cNvSpPr>
                  <a:spLocks noChangeShapeType="1"/>
                </p:cNvSpPr>
                <p:nvPr/>
              </p:nvSpPr>
              <p:spPr bwMode="auto">
                <a:xfrm>
                  <a:off x="2906" y="1364"/>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099" name="Group 133"/>
              <p:cNvGrpSpPr>
                <a:grpSpLocks/>
              </p:cNvGrpSpPr>
              <p:nvPr/>
            </p:nvGrpSpPr>
            <p:grpSpPr bwMode="auto">
              <a:xfrm>
                <a:off x="9330660" y="3072767"/>
                <a:ext cx="532759" cy="184809"/>
                <a:chOff x="2356" y="1300"/>
                <a:chExt cx="555" cy="194"/>
              </a:xfrm>
            </p:grpSpPr>
            <p:sp>
              <p:nvSpPr>
                <p:cNvPr id="19710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1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1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12" name="Group 137"/>
                <p:cNvGrpSpPr>
                  <a:grpSpLocks/>
                </p:cNvGrpSpPr>
                <p:nvPr/>
              </p:nvGrpSpPr>
              <p:grpSpPr bwMode="auto">
                <a:xfrm>
                  <a:off x="2468" y="1332"/>
                  <a:ext cx="310" cy="60"/>
                  <a:chOff x="2468" y="1332"/>
                  <a:chExt cx="310" cy="60"/>
                </a:xfrm>
              </p:grpSpPr>
              <p:sp>
                <p:nvSpPr>
                  <p:cNvPr id="19711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1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13" name="Line 140"/>
                <p:cNvSpPr>
                  <a:spLocks noChangeShapeType="1"/>
                </p:cNvSpPr>
                <p:nvPr/>
              </p:nvSpPr>
              <p:spPr bwMode="auto">
                <a:xfrm>
                  <a:off x="2357" y="1362"/>
                  <a:ext cx="0" cy="8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14" name="Line 141"/>
                <p:cNvSpPr>
                  <a:spLocks noChangeShapeType="1"/>
                </p:cNvSpPr>
                <p:nvPr/>
              </p:nvSpPr>
              <p:spPr bwMode="auto">
                <a:xfrm>
                  <a:off x="2907" y="1364"/>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7100" name="Group 133"/>
              <p:cNvGrpSpPr>
                <a:grpSpLocks/>
              </p:cNvGrpSpPr>
              <p:nvPr/>
            </p:nvGrpSpPr>
            <p:grpSpPr bwMode="auto">
              <a:xfrm>
                <a:off x="8438032" y="3018963"/>
                <a:ext cx="532759" cy="184809"/>
                <a:chOff x="2356" y="1300"/>
                <a:chExt cx="555" cy="194"/>
              </a:xfrm>
            </p:grpSpPr>
            <p:sp>
              <p:nvSpPr>
                <p:cNvPr id="19710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10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10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104" name="Group 137"/>
                <p:cNvGrpSpPr>
                  <a:grpSpLocks/>
                </p:cNvGrpSpPr>
                <p:nvPr/>
              </p:nvGrpSpPr>
              <p:grpSpPr bwMode="auto">
                <a:xfrm>
                  <a:off x="2468" y="1332"/>
                  <a:ext cx="310" cy="60"/>
                  <a:chOff x="2468" y="1332"/>
                  <a:chExt cx="310" cy="60"/>
                </a:xfrm>
              </p:grpSpPr>
              <p:sp>
                <p:nvSpPr>
                  <p:cNvPr id="19710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10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105" name="Line 140"/>
                <p:cNvSpPr>
                  <a:spLocks noChangeShapeType="1"/>
                </p:cNvSpPr>
                <p:nvPr/>
              </p:nvSpPr>
              <p:spPr bwMode="auto">
                <a:xfrm>
                  <a:off x="2357" y="1361"/>
                  <a:ext cx="0" cy="79"/>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06" name="Line 141"/>
                <p:cNvSpPr>
                  <a:spLocks noChangeShapeType="1"/>
                </p:cNvSpPr>
                <p:nvPr/>
              </p:nvSpPr>
              <p:spPr bwMode="auto">
                <a:xfrm>
                  <a:off x="2907"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96971" name="Oval 417"/>
            <p:cNvSpPr>
              <a:spLocks noChangeArrowheads="1"/>
            </p:cNvSpPr>
            <p:nvPr/>
          </p:nvSpPr>
          <p:spPr bwMode="auto">
            <a:xfrm>
              <a:off x="1498600" y="4165600"/>
              <a:ext cx="3086100" cy="1168400"/>
            </a:xfrm>
            <a:prstGeom prst="ellipse">
              <a:avLst/>
            </a:prstGeom>
            <a:solidFill>
              <a:schemeClr val="accent1"/>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zh-CN" sz="2400">
                <a:solidFill>
                  <a:srgbClr val="000000"/>
                </a:solidFill>
              </a:endParaRPr>
            </a:p>
          </p:txBody>
        </p:sp>
        <p:grpSp>
          <p:nvGrpSpPr>
            <p:cNvPr id="196972" name="Group 133"/>
            <p:cNvGrpSpPr>
              <a:grpSpLocks/>
            </p:cNvGrpSpPr>
            <p:nvPr/>
          </p:nvGrpSpPr>
          <p:grpSpPr bwMode="auto">
            <a:xfrm>
              <a:off x="2152272" y="4264503"/>
              <a:ext cx="513732" cy="157430"/>
              <a:chOff x="2356" y="1300"/>
              <a:chExt cx="555" cy="194"/>
            </a:xfrm>
          </p:grpSpPr>
          <p:sp>
            <p:nvSpPr>
              <p:cNvPr id="197075"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0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0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078" name="Group 137"/>
              <p:cNvGrpSpPr>
                <a:grpSpLocks/>
              </p:cNvGrpSpPr>
              <p:nvPr/>
            </p:nvGrpSpPr>
            <p:grpSpPr bwMode="auto">
              <a:xfrm>
                <a:off x="2468" y="1332"/>
                <a:ext cx="310" cy="60"/>
                <a:chOff x="2468" y="1332"/>
                <a:chExt cx="310" cy="60"/>
              </a:xfrm>
            </p:grpSpPr>
            <p:sp>
              <p:nvSpPr>
                <p:cNvPr id="19708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08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079" name="Line 140"/>
              <p:cNvSpPr>
                <a:spLocks noChangeShapeType="1"/>
              </p:cNvSpPr>
              <p:nvPr/>
            </p:nvSpPr>
            <p:spPr bwMode="auto">
              <a:xfrm>
                <a:off x="2358" y="1360"/>
                <a:ext cx="0" cy="8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080" name="Line 141"/>
              <p:cNvSpPr>
                <a:spLocks noChangeShapeType="1"/>
              </p:cNvSpPr>
              <p:nvPr/>
            </p:nvSpPr>
            <p:spPr bwMode="auto">
              <a:xfrm>
                <a:off x="2907" y="1362"/>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196973" name="Straight Connector 419"/>
            <p:cNvCxnSpPr>
              <a:cxnSpLocks noChangeShapeType="1"/>
              <a:stCxn id="197080" idx="0"/>
            </p:cNvCxnSpPr>
            <p:nvPr/>
          </p:nvCxnSpPr>
          <p:spPr bwMode="auto">
            <a:xfrm>
              <a:off x="2662301" y="4315627"/>
              <a:ext cx="940542" cy="11630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74" name="Straight Connector 420"/>
            <p:cNvCxnSpPr>
              <a:cxnSpLocks noChangeShapeType="1"/>
            </p:cNvCxnSpPr>
            <p:nvPr/>
          </p:nvCxnSpPr>
          <p:spPr bwMode="auto">
            <a:xfrm>
              <a:off x="3112420" y="4624312"/>
              <a:ext cx="116433" cy="710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75" name="Straight Connector 421"/>
            <p:cNvCxnSpPr>
              <a:cxnSpLocks noChangeShapeType="1"/>
            </p:cNvCxnSpPr>
            <p:nvPr/>
          </p:nvCxnSpPr>
          <p:spPr bwMode="auto">
            <a:xfrm flipV="1">
              <a:off x="2920421" y="4797923"/>
              <a:ext cx="234667" cy="3886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76" name="Straight Connector 422"/>
            <p:cNvCxnSpPr>
              <a:cxnSpLocks noChangeShapeType="1"/>
            </p:cNvCxnSpPr>
            <p:nvPr/>
          </p:nvCxnSpPr>
          <p:spPr bwMode="auto">
            <a:xfrm flipV="1">
              <a:off x="2636021" y="4648552"/>
              <a:ext cx="185893" cy="93349"/>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77" name="Straight Connector 423"/>
            <p:cNvCxnSpPr>
              <a:cxnSpLocks noChangeShapeType="1"/>
            </p:cNvCxnSpPr>
            <p:nvPr/>
          </p:nvCxnSpPr>
          <p:spPr bwMode="auto">
            <a:xfrm flipV="1">
              <a:off x="2348386" y="4902261"/>
              <a:ext cx="185893" cy="93349"/>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78" name="Straight Connector 424"/>
            <p:cNvCxnSpPr>
              <a:cxnSpLocks noChangeShapeType="1"/>
            </p:cNvCxnSpPr>
            <p:nvPr/>
          </p:nvCxnSpPr>
          <p:spPr bwMode="auto">
            <a:xfrm flipV="1">
              <a:off x="3127556" y="4839861"/>
              <a:ext cx="243934" cy="215469"/>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79" name="Straight Connector 425"/>
            <p:cNvCxnSpPr>
              <a:cxnSpLocks noChangeShapeType="1"/>
            </p:cNvCxnSpPr>
            <p:nvPr/>
          </p:nvCxnSpPr>
          <p:spPr bwMode="auto">
            <a:xfrm flipH="1" flipV="1">
              <a:off x="3601475" y="4827802"/>
              <a:ext cx="342282" cy="1059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80" name="Straight Connector 426"/>
            <p:cNvCxnSpPr>
              <a:cxnSpLocks noChangeShapeType="1"/>
            </p:cNvCxnSpPr>
            <p:nvPr/>
          </p:nvCxnSpPr>
          <p:spPr bwMode="auto">
            <a:xfrm flipV="1">
              <a:off x="3587812" y="4532358"/>
              <a:ext cx="273243" cy="16667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81" name="Straight Connector 427"/>
            <p:cNvCxnSpPr>
              <a:cxnSpLocks noChangeShapeType="1"/>
              <a:endCxn id="197075" idx="4"/>
            </p:cNvCxnSpPr>
            <p:nvPr/>
          </p:nvCxnSpPr>
          <p:spPr bwMode="auto">
            <a:xfrm flipH="1" flipV="1">
              <a:off x="2408213" y="4421934"/>
              <a:ext cx="396306" cy="7426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grpSp>
          <p:nvGrpSpPr>
            <p:cNvPr id="196982" name="Group 133"/>
            <p:cNvGrpSpPr>
              <a:grpSpLocks/>
            </p:cNvGrpSpPr>
            <p:nvPr/>
          </p:nvGrpSpPr>
          <p:grpSpPr bwMode="auto">
            <a:xfrm>
              <a:off x="3144256" y="4681760"/>
              <a:ext cx="513732" cy="157430"/>
              <a:chOff x="2356" y="1300"/>
              <a:chExt cx="555" cy="194"/>
            </a:xfrm>
          </p:grpSpPr>
          <p:sp>
            <p:nvSpPr>
              <p:cNvPr id="1970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0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0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070" name="Group 137"/>
              <p:cNvGrpSpPr>
                <a:grpSpLocks/>
              </p:cNvGrpSpPr>
              <p:nvPr/>
            </p:nvGrpSpPr>
            <p:grpSpPr bwMode="auto">
              <a:xfrm>
                <a:off x="2468" y="1332"/>
                <a:ext cx="310" cy="60"/>
                <a:chOff x="2468" y="1332"/>
                <a:chExt cx="310" cy="60"/>
              </a:xfrm>
            </p:grpSpPr>
            <p:sp>
              <p:nvSpPr>
                <p:cNvPr id="1970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0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071" name="Line 140"/>
              <p:cNvSpPr>
                <a:spLocks noChangeShapeType="1"/>
              </p:cNvSpPr>
              <p:nvPr/>
            </p:nvSpPr>
            <p:spPr bwMode="auto">
              <a:xfrm>
                <a:off x="2358" y="1360"/>
                <a:ext cx="0" cy="8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072" name="Line 141"/>
              <p:cNvSpPr>
                <a:spLocks noChangeShapeType="1"/>
              </p:cNvSpPr>
              <p:nvPr/>
            </p:nvSpPr>
            <p:spPr bwMode="auto">
              <a:xfrm>
                <a:off x="2907" y="1362"/>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6983" name="Group 133"/>
            <p:cNvGrpSpPr>
              <a:grpSpLocks/>
            </p:cNvGrpSpPr>
            <p:nvPr/>
          </p:nvGrpSpPr>
          <p:grpSpPr bwMode="auto">
            <a:xfrm>
              <a:off x="2389607" y="4745634"/>
              <a:ext cx="513732" cy="157430"/>
              <a:chOff x="2356" y="1300"/>
              <a:chExt cx="555" cy="194"/>
            </a:xfrm>
          </p:grpSpPr>
          <p:sp>
            <p:nvSpPr>
              <p:cNvPr id="1970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0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0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062" name="Group 137"/>
              <p:cNvGrpSpPr>
                <a:grpSpLocks/>
              </p:cNvGrpSpPr>
              <p:nvPr/>
            </p:nvGrpSpPr>
            <p:grpSpPr bwMode="auto">
              <a:xfrm>
                <a:off x="2468" y="1332"/>
                <a:ext cx="310" cy="60"/>
                <a:chOff x="2468" y="1332"/>
                <a:chExt cx="310" cy="60"/>
              </a:xfrm>
            </p:grpSpPr>
            <p:sp>
              <p:nvSpPr>
                <p:cNvPr id="1970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0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063" name="Line 140"/>
              <p:cNvSpPr>
                <a:spLocks noChangeShapeType="1"/>
              </p:cNvSpPr>
              <p:nvPr/>
            </p:nvSpPr>
            <p:spPr bwMode="auto">
              <a:xfrm>
                <a:off x="2357" y="1360"/>
                <a:ext cx="0" cy="8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064" name="Line 141"/>
              <p:cNvSpPr>
                <a:spLocks noChangeShapeType="1"/>
              </p:cNvSpPr>
              <p:nvPr/>
            </p:nvSpPr>
            <p:spPr bwMode="auto">
              <a:xfrm>
                <a:off x="2908" y="1362"/>
                <a:ext cx="0" cy="86"/>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6984" name="Group 133"/>
            <p:cNvGrpSpPr>
              <a:grpSpLocks/>
            </p:cNvGrpSpPr>
            <p:nvPr/>
          </p:nvGrpSpPr>
          <p:grpSpPr bwMode="auto">
            <a:xfrm>
              <a:off x="2667612" y="4492209"/>
              <a:ext cx="513732" cy="157430"/>
              <a:chOff x="2356" y="1300"/>
              <a:chExt cx="555" cy="194"/>
            </a:xfrm>
          </p:grpSpPr>
          <p:sp>
            <p:nvSpPr>
              <p:cNvPr id="1970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0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0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054" name="Group 137"/>
              <p:cNvGrpSpPr>
                <a:grpSpLocks/>
              </p:cNvGrpSpPr>
              <p:nvPr/>
            </p:nvGrpSpPr>
            <p:grpSpPr bwMode="auto">
              <a:xfrm>
                <a:off x="2468" y="1332"/>
                <a:ext cx="310" cy="60"/>
                <a:chOff x="2468" y="1332"/>
                <a:chExt cx="310" cy="60"/>
              </a:xfrm>
            </p:grpSpPr>
            <p:sp>
              <p:nvSpPr>
                <p:cNvPr id="1970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0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055" name="Line 140"/>
              <p:cNvSpPr>
                <a:spLocks noChangeShapeType="1"/>
              </p:cNvSpPr>
              <p:nvPr/>
            </p:nvSpPr>
            <p:spPr bwMode="auto">
              <a:xfrm>
                <a:off x="2357"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056" name="Line 141"/>
              <p:cNvSpPr>
                <a:spLocks noChangeShapeType="1"/>
              </p:cNvSpPr>
              <p:nvPr/>
            </p:nvSpPr>
            <p:spPr bwMode="auto">
              <a:xfrm>
                <a:off x="2908"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6985" name="Group 133"/>
            <p:cNvGrpSpPr>
              <a:grpSpLocks/>
            </p:cNvGrpSpPr>
            <p:nvPr/>
          </p:nvGrpSpPr>
          <p:grpSpPr bwMode="auto">
            <a:xfrm>
              <a:off x="3578257" y="4374518"/>
              <a:ext cx="513732" cy="157430"/>
              <a:chOff x="2356" y="1300"/>
              <a:chExt cx="555" cy="194"/>
            </a:xfrm>
          </p:grpSpPr>
          <p:sp>
            <p:nvSpPr>
              <p:cNvPr id="1970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0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0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046" name="Group 137"/>
              <p:cNvGrpSpPr>
                <a:grpSpLocks/>
              </p:cNvGrpSpPr>
              <p:nvPr/>
            </p:nvGrpSpPr>
            <p:grpSpPr bwMode="auto">
              <a:xfrm>
                <a:off x="2468" y="1332"/>
                <a:ext cx="310" cy="60"/>
                <a:chOff x="2468" y="1332"/>
                <a:chExt cx="310" cy="60"/>
              </a:xfrm>
            </p:grpSpPr>
            <p:sp>
              <p:nvSpPr>
                <p:cNvPr id="19704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05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047" name="Line 140"/>
              <p:cNvSpPr>
                <a:spLocks noChangeShapeType="1"/>
              </p:cNvSpPr>
              <p:nvPr/>
            </p:nvSpPr>
            <p:spPr bwMode="auto">
              <a:xfrm>
                <a:off x="2358"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048" name="Line 141"/>
              <p:cNvSpPr>
                <a:spLocks noChangeShapeType="1"/>
              </p:cNvSpPr>
              <p:nvPr/>
            </p:nvSpPr>
            <p:spPr bwMode="auto">
              <a:xfrm>
                <a:off x="2908"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6986" name="Group 133"/>
            <p:cNvGrpSpPr>
              <a:grpSpLocks/>
            </p:cNvGrpSpPr>
            <p:nvPr/>
          </p:nvGrpSpPr>
          <p:grpSpPr bwMode="auto">
            <a:xfrm>
              <a:off x="3797517" y="4879602"/>
              <a:ext cx="513732" cy="157430"/>
              <a:chOff x="2356" y="1300"/>
              <a:chExt cx="555" cy="194"/>
            </a:xfrm>
          </p:grpSpPr>
          <p:sp>
            <p:nvSpPr>
              <p:cNvPr id="1970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0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0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038" name="Group 137"/>
              <p:cNvGrpSpPr>
                <a:grpSpLocks/>
              </p:cNvGrpSpPr>
              <p:nvPr/>
            </p:nvGrpSpPr>
            <p:grpSpPr bwMode="auto">
              <a:xfrm>
                <a:off x="2468" y="1332"/>
                <a:ext cx="310" cy="60"/>
                <a:chOff x="2468" y="1332"/>
                <a:chExt cx="310" cy="60"/>
              </a:xfrm>
            </p:grpSpPr>
            <p:sp>
              <p:nvSpPr>
                <p:cNvPr id="19704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04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039" name="Line 140"/>
              <p:cNvSpPr>
                <a:spLocks noChangeShapeType="1"/>
              </p:cNvSpPr>
              <p:nvPr/>
            </p:nvSpPr>
            <p:spPr bwMode="auto">
              <a:xfrm>
                <a:off x="2357"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040" name="Line 141"/>
              <p:cNvSpPr>
                <a:spLocks noChangeShapeType="1"/>
              </p:cNvSpPr>
              <p:nvPr/>
            </p:nvSpPr>
            <p:spPr bwMode="auto">
              <a:xfrm>
                <a:off x="2908"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6987" name="Group 133"/>
            <p:cNvGrpSpPr>
              <a:grpSpLocks/>
            </p:cNvGrpSpPr>
            <p:nvPr/>
          </p:nvGrpSpPr>
          <p:grpSpPr bwMode="auto">
            <a:xfrm>
              <a:off x="2927730" y="5041361"/>
              <a:ext cx="513732" cy="157430"/>
              <a:chOff x="2356" y="1300"/>
              <a:chExt cx="555" cy="194"/>
            </a:xfrm>
          </p:grpSpPr>
          <p:sp>
            <p:nvSpPr>
              <p:cNvPr id="19702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02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02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030" name="Group 137"/>
              <p:cNvGrpSpPr>
                <a:grpSpLocks/>
              </p:cNvGrpSpPr>
              <p:nvPr/>
            </p:nvGrpSpPr>
            <p:grpSpPr bwMode="auto">
              <a:xfrm>
                <a:off x="2468" y="1332"/>
                <a:ext cx="310" cy="60"/>
                <a:chOff x="2468" y="1332"/>
                <a:chExt cx="310" cy="60"/>
              </a:xfrm>
            </p:grpSpPr>
            <p:sp>
              <p:nvSpPr>
                <p:cNvPr id="19703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03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031" name="Line 140"/>
              <p:cNvSpPr>
                <a:spLocks noChangeShapeType="1"/>
              </p:cNvSpPr>
              <p:nvPr/>
            </p:nvSpPr>
            <p:spPr bwMode="auto">
              <a:xfrm>
                <a:off x="2357"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032" name="Line 141"/>
              <p:cNvSpPr>
                <a:spLocks noChangeShapeType="1"/>
              </p:cNvSpPr>
              <p:nvPr/>
            </p:nvSpPr>
            <p:spPr bwMode="auto">
              <a:xfrm>
                <a:off x="2908"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6988" name="Group 133"/>
            <p:cNvGrpSpPr>
              <a:grpSpLocks/>
            </p:cNvGrpSpPr>
            <p:nvPr/>
          </p:nvGrpSpPr>
          <p:grpSpPr bwMode="auto">
            <a:xfrm>
              <a:off x="2066981" y="4995528"/>
              <a:ext cx="513732" cy="157430"/>
              <a:chOff x="2356" y="1300"/>
              <a:chExt cx="555" cy="194"/>
            </a:xfrm>
          </p:grpSpPr>
          <p:sp>
            <p:nvSpPr>
              <p:cNvPr id="19701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sp>
            <p:nvSpPr>
              <p:cNvPr id="19702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3175">
                <a:solidFill>
                  <a:srgbClr val="000000"/>
                </a:solidFill>
                <a:miter lim="800000"/>
                <a:headEnd/>
                <a:tailEnd/>
              </a:ln>
            </p:spPr>
            <p:txBody>
              <a:bodyPr wrap="none" anchor="ctr"/>
              <a:lstStyle/>
              <a:p>
                <a:pPr algn="ctr"/>
                <a:endParaRPr lang="zh-CN" altLang="zh-CN" sz="2400">
                  <a:solidFill>
                    <a:srgbClr val="000000"/>
                  </a:solidFill>
                  <a:latin typeface="Times New Roman" pitchFamily="18" charset="0"/>
                </a:endParaRPr>
              </a:p>
            </p:txBody>
          </p:sp>
          <p:sp>
            <p:nvSpPr>
              <p:cNvPr id="19702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3175">
                <a:solidFill>
                  <a:schemeClr val="tx1"/>
                </a:solidFill>
                <a:round/>
                <a:headEnd/>
                <a:tailEnd/>
              </a:ln>
            </p:spPr>
            <p:txBody>
              <a:bodyPr wrap="none" anchor="ctr"/>
              <a:lstStyle/>
              <a:p>
                <a:endParaRPr lang="zh-CN" altLang="zh-CN" sz="2400">
                  <a:solidFill>
                    <a:srgbClr val="000000"/>
                  </a:solidFill>
                  <a:latin typeface="Times New Roman" pitchFamily="18" charset="0"/>
                </a:endParaRPr>
              </a:p>
            </p:txBody>
          </p:sp>
          <p:grpSp>
            <p:nvGrpSpPr>
              <p:cNvPr id="197022" name="Group 137"/>
              <p:cNvGrpSpPr>
                <a:grpSpLocks/>
              </p:cNvGrpSpPr>
              <p:nvPr/>
            </p:nvGrpSpPr>
            <p:grpSpPr bwMode="auto">
              <a:xfrm>
                <a:off x="2468" y="1332"/>
                <a:ext cx="310" cy="60"/>
                <a:chOff x="2468" y="1332"/>
                <a:chExt cx="310" cy="60"/>
              </a:xfrm>
            </p:grpSpPr>
            <p:sp>
              <p:nvSpPr>
                <p:cNvPr id="19702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02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7023" name="Line 140"/>
              <p:cNvSpPr>
                <a:spLocks noChangeShapeType="1"/>
              </p:cNvSpPr>
              <p:nvPr/>
            </p:nvSpPr>
            <p:spPr bwMode="auto">
              <a:xfrm>
                <a:off x="2358" y="1361"/>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024" name="Line 141"/>
              <p:cNvSpPr>
                <a:spLocks noChangeShapeType="1"/>
              </p:cNvSpPr>
              <p:nvPr/>
            </p:nvSpPr>
            <p:spPr bwMode="auto">
              <a:xfrm>
                <a:off x="2908" y="1363"/>
                <a:ext cx="0" cy="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196989" name="Straight Connector 12"/>
            <p:cNvCxnSpPr>
              <a:cxnSpLocks noChangeShapeType="1"/>
              <a:endCxn id="197159" idx="1"/>
            </p:cNvCxnSpPr>
            <p:nvPr/>
          </p:nvCxnSpPr>
          <p:spPr bwMode="auto">
            <a:xfrm>
              <a:off x="2382838" y="2609850"/>
              <a:ext cx="238125" cy="2619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0" name="Straight Connector 500"/>
            <p:cNvCxnSpPr>
              <a:cxnSpLocks noChangeShapeType="1"/>
              <a:stCxn id="196955" idx="8"/>
              <a:endCxn id="197016" idx="2"/>
            </p:cNvCxnSpPr>
            <p:nvPr/>
          </p:nvCxnSpPr>
          <p:spPr bwMode="auto">
            <a:xfrm>
              <a:off x="1455738" y="2990850"/>
              <a:ext cx="38100" cy="3095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1" name="Straight Connector 501"/>
            <p:cNvCxnSpPr>
              <a:cxnSpLocks noChangeShapeType="1"/>
              <a:endCxn id="197016" idx="3"/>
            </p:cNvCxnSpPr>
            <p:nvPr/>
          </p:nvCxnSpPr>
          <p:spPr bwMode="auto">
            <a:xfrm>
              <a:off x="1235075" y="3271838"/>
              <a:ext cx="123825" cy="2127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2" name="Straight Connector 502"/>
            <p:cNvCxnSpPr>
              <a:cxnSpLocks noChangeShapeType="1"/>
              <a:endCxn id="197127" idx="1"/>
            </p:cNvCxnSpPr>
            <p:nvPr/>
          </p:nvCxnSpPr>
          <p:spPr bwMode="auto">
            <a:xfrm>
              <a:off x="3916363" y="2411413"/>
              <a:ext cx="307975" cy="5730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3" name="Straight Connector 503"/>
            <p:cNvCxnSpPr>
              <a:cxnSpLocks noChangeShapeType="1"/>
              <a:endCxn id="197127" idx="0"/>
            </p:cNvCxnSpPr>
            <p:nvPr/>
          </p:nvCxnSpPr>
          <p:spPr bwMode="auto">
            <a:xfrm flipH="1">
              <a:off x="4425950" y="2389188"/>
              <a:ext cx="384175" cy="57943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4" name="Straight Connector 504"/>
            <p:cNvCxnSpPr>
              <a:cxnSpLocks noChangeShapeType="1"/>
              <a:endCxn id="197209" idx="0"/>
            </p:cNvCxnSpPr>
            <p:nvPr/>
          </p:nvCxnSpPr>
          <p:spPr bwMode="auto">
            <a:xfrm>
              <a:off x="6770688" y="2900363"/>
              <a:ext cx="215900" cy="10461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5" name="Straight Connector 505"/>
            <p:cNvCxnSpPr>
              <a:cxnSpLocks noChangeShapeType="1"/>
            </p:cNvCxnSpPr>
            <p:nvPr/>
          </p:nvCxnSpPr>
          <p:spPr bwMode="auto">
            <a:xfrm flipH="1">
              <a:off x="7137400" y="3251200"/>
              <a:ext cx="241300" cy="69215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6" name="Straight Connector 506"/>
            <p:cNvCxnSpPr>
              <a:cxnSpLocks noChangeShapeType="1"/>
              <a:stCxn id="196959" idx="4"/>
              <a:endCxn id="197204" idx="0"/>
            </p:cNvCxnSpPr>
            <p:nvPr/>
          </p:nvCxnSpPr>
          <p:spPr bwMode="auto">
            <a:xfrm flipH="1">
              <a:off x="7483475" y="4229100"/>
              <a:ext cx="541338" cy="2492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7" name="Straight Connector 507"/>
            <p:cNvCxnSpPr>
              <a:cxnSpLocks noChangeShapeType="1"/>
            </p:cNvCxnSpPr>
            <p:nvPr/>
          </p:nvCxnSpPr>
          <p:spPr bwMode="auto">
            <a:xfrm flipH="1" flipV="1">
              <a:off x="7454900" y="4573588"/>
              <a:ext cx="796925" cy="6143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8" name="Straight Connector 508"/>
            <p:cNvCxnSpPr>
              <a:cxnSpLocks noChangeShapeType="1"/>
              <a:endCxn id="197191" idx="5"/>
            </p:cNvCxnSpPr>
            <p:nvPr/>
          </p:nvCxnSpPr>
          <p:spPr bwMode="auto">
            <a:xfrm flipH="1" flipV="1">
              <a:off x="6496050" y="4722813"/>
              <a:ext cx="1047750" cy="9667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6999" name="Straight Connector 509"/>
            <p:cNvCxnSpPr>
              <a:cxnSpLocks noChangeShapeType="1"/>
              <a:stCxn id="196960" idx="0"/>
              <a:endCxn id="197015" idx="5"/>
            </p:cNvCxnSpPr>
            <p:nvPr/>
          </p:nvCxnSpPr>
          <p:spPr bwMode="auto">
            <a:xfrm flipH="1" flipV="1">
              <a:off x="5084763" y="5684838"/>
              <a:ext cx="520700" cy="16986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00" name="Straight Connector 510"/>
            <p:cNvCxnSpPr>
              <a:cxnSpLocks noChangeShapeType="1"/>
            </p:cNvCxnSpPr>
            <p:nvPr/>
          </p:nvCxnSpPr>
          <p:spPr bwMode="auto">
            <a:xfrm flipH="1" flipV="1">
              <a:off x="4068763" y="5045075"/>
              <a:ext cx="371475" cy="9731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01" name="Straight Connector 511"/>
            <p:cNvCxnSpPr>
              <a:cxnSpLocks noChangeShapeType="1"/>
            </p:cNvCxnSpPr>
            <p:nvPr/>
          </p:nvCxnSpPr>
          <p:spPr bwMode="auto">
            <a:xfrm flipV="1">
              <a:off x="3389313" y="5689600"/>
              <a:ext cx="306387" cy="1651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02" name="Straight Connector 512"/>
            <p:cNvCxnSpPr>
              <a:cxnSpLocks noChangeShapeType="1"/>
            </p:cNvCxnSpPr>
            <p:nvPr/>
          </p:nvCxnSpPr>
          <p:spPr bwMode="auto">
            <a:xfrm flipV="1">
              <a:off x="1790700" y="5160963"/>
              <a:ext cx="401638" cy="20955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03" name="Straight Connector 513"/>
            <p:cNvCxnSpPr>
              <a:cxnSpLocks noChangeShapeType="1"/>
            </p:cNvCxnSpPr>
            <p:nvPr/>
          </p:nvCxnSpPr>
          <p:spPr bwMode="auto">
            <a:xfrm flipV="1">
              <a:off x="1179513" y="4467225"/>
              <a:ext cx="227012" cy="2825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04" name="Straight Connector 514"/>
            <p:cNvCxnSpPr>
              <a:cxnSpLocks noChangeShapeType="1"/>
              <a:endCxn id="197016" idx="5"/>
            </p:cNvCxnSpPr>
            <p:nvPr/>
          </p:nvCxnSpPr>
          <p:spPr bwMode="auto">
            <a:xfrm flipV="1">
              <a:off x="1155700" y="4368800"/>
              <a:ext cx="203200" cy="79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sp>
          <p:nvSpPr>
            <p:cNvPr id="197005" name="Oval 14"/>
            <p:cNvSpPr>
              <a:spLocks noChangeArrowheads="1"/>
            </p:cNvSpPr>
            <p:nvPr/>
          </p:nvSpPr>
          <p:spPr bwMode="auto">
            <a:xfrm>
              <a:off x="5677595" y="2896842"/>
              <a:ext cx="528046" cy="304770"/>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zh-CN" sz="2400">
                <a:solidFill>
                  <a:srgbClr val="000000"/>
                </a:solidFill>
              </a:endParaRPr>
            </a:p>
          </p:txBody>
        </p:sp>
        <p:cxnSp>
          <p:nvCxnSpPr>
            <p:cNvPr id="197006" name="Straight Connector 18"/>
            <p:cNvCxnSpPr>
              <a:cxnSpLocks noChangeShapeType="1"/>
            </p:cNvCxnSpPr>
            <p:nvPr/>
          </p:nvCxnSpPr>
          <p:spPr bwMode="auto">
            <a:xfrm>
              <a:off x="4713288" y="3051291"/>
              <a:ext cx="964307" cy="26892"/>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cxnSp>
        <p:cxnSp>
          <p:nvCxnSpPr>
            <p:cNvPr id="197007" name="Straight Connector 516"/>
            <p:cNvCxnSpPr>
              <a:cxnSpLocks noChangeShapeType="1"/>
            </p:cNvCxnSpPr>
            <p:nvPr/>
          </p:nvCxnSpPr>
          <p:spPr bwMode="auto">
            <a:xfrm>
              <a:off x="6139457" y="3169615"/>
              <a:ext cx="691556" cy="78484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cxnSp>
        <p:cxnSp>
          <p:nvCxnSpPr>
            <p:cNvPr id="197008" name="Straight Connector 515"/>
            <p:cNvCxnSpPr>
              <a:cxnSpLocks noChangeShapeType="1"/>
              <a:stCxn id="197045" idx="0"/>
            </p:cNvCxnSpPr>
            <p:nvPr/>
          </p:nvCxnSpPr>
          <p:spPr bwMode="auto">
            <a:xfrm flipV="1">
              <a:off x="3832888" y="4233720"/>
              <a:ext cx="190494" cy="14143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cxnSp>
        <p:sp>
          <p:nvSpPr>
            <p:cNvPr id="197009" name="Oval 521"/>
            <p:cNvSpPr>
              <a:spLocks noChangeArrowheads="1"/>
            </p:cNvSpPr>
            <p:nvPr/>
          </p:nvSpPr>
          <p:spPr bwMode="auto">
            <a:xfrm>
              <a:off x="3932543" y="3959560"/>
              <a:ext cx="528230" cy="305050"/>
            </a:xfrm>
            <a:prstGeom prst="ellipse">
              <a:avLst/>
            </a:prstGeom>
            <a:solidFill>
              <a:srgbClr val="0000FF"/>
            </a:solidFill>
            <a:ln>
              <a:noFill/>
            </a:ln>
            <a:extLst>
              <a:ext uri="{91240B29-F687-4F45-9708-019B960494DF}">
                <a14:hiddenLine xmlns:a14="http://schemas.microsoft.com/office/drawing/2010/main" w="3175">
                  <a:solidFill>
                    <a:srgbClr val="000000"/>
                  </a:solidFill>
                  <a:round/>
                  <a:headEnd/>
                  <a:tailEnd/>
                </a14:hiddenLine>
              </a:ext>
            </a:extLst>
          </p:spPr>
          <p:txBody>
            <a:bodyPr/>
            <a:lstStyle/>
            <a:p>
              <a:r>
                <a:rPr lang="en-US" altLang="zh-CN" sz="2400">
                  <a:solidFill>
                    <a:srgbClr val="000000"/>
                  </a:solidFill>
                </a:rPr>
                <a:t>   </a:t>
              </a:r>
            </a:p>
          </p:txBody>
        </p:sp>
        <p:cxnSp>
          <p:nvCxnSpPr>
            <p:cNvPr id="197010" name="Straight Connector 519"/>
            <p:cNvCxnSpPr>
              <a:cxnSpLocks noChangeShapeType="1"/>
              <a:stCxn id="197009" idx="6"/>
              <a:endCxn id="197243" idx="1"/>
            </p:cNvCxnSpPr>
            <p:nvPr/>
          </p:nvCxnSpPr>
          <p:spPr bwMode="auto">
            <a:xfrm flipV="1">
              <a:off x="4460773" y="3953940"/>
              <a:ext cx="770040" cy="15814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cxnSp>
        <p:cxnSp>
          <p:nvCxnSpPr>
            <p:cNvPr id="197011" name="Straight Connector 520"/>
            <p:cNvCxnSpPr>
              <a:cxnSpLocks noChangeShapeType="1"/>
            </p:cNvCxnSpPr>
            <p:nvPr/>
          </p:nvCxnSpPr>
          <p:spPr bwMode="auto">
            <a:xfrm>
              <a:off x="3692525" y="3789363"/>
              <a:ext cx="342828" cy="20501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cxnSp>
        <p:cxnSp>
          <p:nvCxnSpPr>
            <p:cNvPr id="197012" name="Straight Connector 7"/>
            <p:cNvCxnSpPr>
              <a:cxnSpLocks noChangeShapeType="1"/>
              <a:stCxn id="197117" idx="5"/>
              <a:endCxn id="197241" idx="1"/>
            </p:cNvCxnSpPr>
            <p:nvPr/>
          </p:nvCxnSpPr>
          <p:spPr bwMode="auto">
            <a:xfrm>
              <a:off x="4876727" y="3633788"/>
              <a:ext cx="431873" cy="22237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cxnSp>
        <p:cxnSp>
          <p:nvCxnSpPr>
            <p:cNvPr id="197013" name="Straight Connector 415"/>
            <p:cNvCxnSpPr>
              <a:cxnSpLocks noChangeShapeType="1"/>
              <a:endCxn id="197077" idx="0"/>
            </p:cNvCxnSpPr>
            <p:nvPr/>
          </p:nvCxnSpPr>
          <p:spPr bwMode="auto">
            <a:xfrm flipH="1">
              <a:off x="2406650" y="3753813"/>
              <a:ext cx="282556" cy="511097"/>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cxnSp>
        <p:cxnSp>
          <p:nvCxnSpPr>
            <p:cNvPr id="197014" name="Straight Connector 523"/>
            <p:cNvCxnSpPr>
              <a:cxnSpLocks noChangeShapeType="1"/>
              <a:stCxn id="197040" idx="0"/>
            </p:cNvCxnSpPr>
            <p:nvPr/>
          </p:nvCxnSpPr>
          <p:spPr bwMode="auto">
            <a:xfrm flipV="1">
              <a:off x="4307761" y="4626483"/>
              <a:ext cx="844015" cy="304292"/>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cxnSp>
        <p:sp>
          <p:nvSpPr>
            <p:cNvPr id="197015" name="Oval 6"/>
            <p:cNvSpPr>
              <a:spLocks noChangeArrowheads="1"/>
            </p:cNvSpPr>
            <p:nvPr/>
          </p:nvSpPr>
          <p:spPr bwMode="auto">
            <a:xfrm>
              <a:off x="3340100" y="5359400"/>
              <a:ext cx="2044700" cy="381000"/>
            </a:xfrm>
            <a:prstGeom prst="ellipse">
              <a:avLst/>
            </a:prstGeom>
            <a:solidFill>
              <a:srgbClr val="FFFF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zh-CN" sz="2400">
                <a:solidFill>
                  <a:srgbClr val="000000"/>
                </a:solidFill>
              </a:endParaRPr>
            </a:p>
          </p:txBody>
        </p:sp>
        <p:sp>
          <p:nvSpPr>
            <p:cNvPr id="197016" name="Oval 517"/>
            <p:cNvSpPr>
              <a:spLocks noChangeArrowheads="1"/>
            </p:cNvSpPr>
            <p:nvPr/>
          </p:nvSpPr>
          <p:spPr bwMode="auto">
            <a:xfrm rot="5400000">
              <a:off x="867569" y="3736182"/>
              <a:ext cx="1252537" cy="381000"/>
            </a:xfrm>
            <a:prstGeom prst="ellipse">
              <a:avLst/>
            </a:prstGeom>
            <a:solidFill>
              <a:srgbClr val="FFFF00"/>
            </a:soli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zh-CN" sz="2400">
                <a:solidFill>
                  <a:srgbClr val="000000"/>
                </a:solidFill>
              </a:endParaRPr>
            </a:p>
          </p:txBody>
        </p:sp>
        <p:cxnSp>
          <p:nvCxnSpPr>
            <p:cNvPr id="197017" name="Straight Connector 39941"/>
            <p:cNvCxnSpPr>
              <a:cxnSpLocks noChangeShapeType="1"/>
              <a:stCxn id="197016" idx="0"/>
              <a:endCxn id="197105" idx="0"/>
            </p:cNvCxnSpPr>
            <p:nvPr/>
          </p:nvCxnSpPr>
          <p:spPr bwMode="auto">
            <a:xfrm flipV="1">
              <a:off x="1684338" y="3654425"/>
              <a:ext cx="758825" cy="27305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cxnSp>
          <p:nvCxnSpPr>
            <p:cNvPr id="197018" name="Straight Connector 524"/>
            <p:cNvCxnSpPr>
              <a:cxnSpLocks noChangeShapeType="1"/>
              <a:endCxn id="197079" idx="1"/>
            </p:cNvCxnSpPr>
            <p:nvPr/>
          </p:nvCxnSpPr>
          <p:spPr bwMode="auto">
            <a:xfrm>
              <a:off x="1685925" y="4111625"/>
              <a:ext cx="466725" cy="2698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cxnSp>
      </p:grpSp>
      <p:grpSp>
        <p:nvGrpSpPr>
          <p:cNvPr id="196614" name="Group 418"/>
          <p:cNvGrpSpPr>
            <a:grpSpLocks/>
          </p:cNvGrpSpPr>
          <p:nvPr/>
        </p:nvGrpSpPr>
        <p:grpSpPr bwMode="auto">
          <a:xfrm>
            <a:off x="1963738" y="5031368"/>
            <a:ext cx="874712" cy="506412"/>
            <a:chOff x="2889" y="1631"/>
            <a:chExt cx="980" cy="743"/>
          </a:xfrm>
        </p:grpSpPr>
        <p:sp>
          <p:nvSpPr>
            <p:cNvPr id="196945" name="Rectangle 419"/>
            <p:cNvSpPr>
              <a:spLocks noChangeArrowheads="1"/>
            </p:cNvSpPr>
            <p:nvPr/>
          </p:nvSpPr>
          <p:spPr bwMode="auto">
            <a:xfrm>
              <a:off x="3046" y="1841"/>
              <a:ext cx="663" cy="53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400">
                <a:solidFill>
                  <a:srgbClr val="000000"/>
                </a:solidFill>
              </a:endParaRPr>
            </a:p>
          </p:txBody>
        </p:sp>
        <p:sp>
          <p:nvSpPr>
            <p:cNvPr id="35249" name="AutoShape 420"/>
            <p:cNvSpPr>
              <a:spLocks noChangeArrowheads="1"/>
            </p:cNvSpPr>
            <p:nvPr/>
          </p:nvSpPr>
          <p:spPr bwMode="auto">
            <a:xfrm>
              <a:off x="2889" y="1631"/>
              <a:ext cx="980" cy="254"/>
            </a:xfrm>
            <a:prstGeom prst="triangle">
              <a:avLst>
                <a:gd name="adj" fmla="val 50000"/>
              </a:avLst>
            </a:prstGeom>
            <a:solidFill>
              <a:schemeClr val="tx1">
                <a:lumMod val="50000"/>
                <a:lumOff val="50000"/>
              </a:schemeClr>
            </a:solidFill>
            <a:ln>
              <a:noFill/>
            </a:ln>
          </p:spPr>
          <p:txBody>
            <a:bodyPr wrap="none" anchor="ctr"/>
            <a:lstStyle/>
            <a:p>
              <a:pPr algn="ctr">
                <a:defRPr/>
              </a:pPr>
              <a:endParaRPr lang="en-US" sz="2400" dirty="0">
                <a:solidFill>
                  <a:srgbClr val="00CCFF"/>
                </a:solidFill>
                <a:latin typeface="Arial" charset="0"/>
                <a:ea typeface="ＭＳ Ｐゴシック" charset="0"/>
                <a:cs typeface="ＭＳ Ｐゴシック" charset="0"/>
              </a:endParaRPr>
            </a:p>
          </p:txBody>
        </p:sp>
      </p:grpSp>
      <p:sp>
        <p:nvSpPr>
          <p:cNvPr id="196615" name="Line 424"/>
          <p:cNvSpPr>
            <a:spLocks noChangeShapeType="1"/>
          </p:cNvSpPr>
          <p:nvPr/>
        </p:nvSpPr>
        <p:spPr bwMode="auto">
          <a:xfrm flipV="1">
            <a:off x="2686051" y="5483806"/>
            <a:ext cx="144463"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Content Placeholder 12"/>
          <p:cNvSpPr>
            <a:spLocks noGrp="1"/>
          </p:cNvSpPr>
          <p:nvPr>
            <p:ph idx="1"/>
          </p:nvPr>
        </p:nvSpPr>
        <p:spPr>
          <a:xfrm>
            <a:off x="433917" y="1630855"/>
            <a:ext cx="11148483" cy="5038505"/>
          </a:xfrm>
        </p:spPr>
        <p:txBody>
          <a:bodyPr/>
          <a:lstStyle/>
          <a:p>
            <a:pPr>
              <a:lnSpc>
                <a:spcPct val="85000"/>
              </a:lnSpc>
              <a:spcBef>
                <a:spcPct val="20000"/>
              </a:spcBef>
              <a:buClr>
                <a:srgbClr val="000099"/>
              </a:buClr>
              <a:buSzPct val="100000"/>
              <a:buFont typeface="Arial" panose="020B0604020202020204" pitchFamily="34" charset="0"/>
              <a:buChar char="•"/>
            </a:pPr>
            <a:r>
              <a:rPr lang="en-US" altLang="zh-CN" sz="2000" dirty="0">
                <a:solidFill>
                  <a:srgbClr val="000000"/>
                </a:solidFill>
                <a:latin typeface="+mj-ea"/>
                <a:ea typeface="+mj-ea"/>
              </a:rPr>
              <a:t>CDN: stores copies of content at CDN nodes </a:t>
            </a:r>
          </a:p>
          <a:p>
            <a:pPr lvl="1">
              <a:lnSpc>
                <a:spcPct val="85000"/>
              </a:lnSpc>
              <a:spcBef>
                <a:spcPct val="20000"/>
              </a:spcBef>
              <a:buClr>
                <a:srgbClr val="000099"/>
              </a:buClr>
              <a:buFont typeface="Arial" panose="020B0604020202020204" pitchFamily="34" charset="0"/>
              <a:buChar char="•"/>
            </a:pPr>
            <a:r>
              <a:rPr lang="en-US" altLang="zh-CN" sz="2000" dirty="0">
                <a:solidFill>
                  <a:srgbClr val="000000"/>
                </a:solidFill>
                <a:latin typeface="+mj-ea"/>
                <a:ea typeface="+mj-ea"/>
              </a:rPr>
              <a:t>e.g. Netflix stores copies of </a:t>
            </a:r>
            <a:r>
              <a:rPr lang="en-US" altLang="zh-CN" sz="2000" dirty="0" err="1">
                <a:solidFill>
                  <a:srgbClr val="000000"/>
                </a:solidFill>
                <a:latin typeface="+mj-ea"/>
                <a:ea typeface="+mj-ea"/>
              </a:rPr>
              <a:t>MadMen</a:t>
            </a:r>
            <a:endParaRPr lang="en-US" altLang="zh-CN" sz="2000" dirty="0">
              <a:solidFill>
                <a:srgbClr val="000000"/>
              </a:solidFill>
              <a:latin typeface="+mj-ea"/>
              <a:ea typeface="+mj-ea"/>
            </a:endParaRPr>
          </a:p>
          <a:p>
            <a:pPr>
              <a:buSzPct val="100000"/>
              <a:buFont typeface="Arial" panose="020B0604020202020204" pitchFamily="34" charset="0"/>
              <a:buChar char="•"/>
            </a:pPr>
            <a:r>
              <a:rPr lang="en-US" altLang="zh-CN" sz="2000" dirty="0">
                <a:latin typeface="+mj-ea"/>
                <a:ea typeface="+mj-ea"/>
              </a:rPr>
              <a:t>subscriber requests content from CDN</a:t>
            </a:r>
          </a:p>
          <a:p>
            <a:pPr marL="800100" lvl="1" indent="-342900">
              <a:buFont typeface="Arial" panose="020B0604020202020204" pitchFamily="34" charset="0"/>
              <a:buChar char="•"/>
              <a:defRPr/>
            </a:pPr>
            <a:r>
              <a:rPr lang="en-US" altLang="zh-CN" sz="2000" dirty="0">
                <a:solidFill>
                  <a:srgbClr val="000000"/>
                </a:solidFill>
                <a:latin typeface="+mj-ea"/>
                <a:ea typeface="+mj-ea"/>
              </a:rPr>
              <a:t>directed to nearby copy, retrieves content</a:t>
            </a:r>
          </a:p>
          <a:p>
            <a:pPr marL="800100" lvl="1" indent="-342900">
              <a:buFont typeface="Arial" panose="020B0604020202020204" pitchFamily="34" charset="0"/>
              <a:buChar char="•"/>
              <a:defRPr/>
            </a:pPr>
            <a:r>
              <a:rPr lang="en-US" altLang="zh-CN" sz="2000" dirty="0">
                <a:solidFill>
                  <a:srgbClr val="000000"/>
                </a:solidFill>
                <a:latin typeface="+mj-ea"/>
                <a:ea typeface="+mj-ea"/>
              </a:rPr>
              <a:t>may choose different copy if network path congested</a:t>
            </a:r>
          </a:p>
        </p:txBody>
      </p:sp>
      <p:sp>
        <p:nvSpPr>
          <p:cNvPr id="2" name="标题 1">
            <a:extLst>
              <a:ext uri="{FF2B5EF4-FFF2-40B4-BE49-F238E27FC236}">
                <a16:creationId xmlns:a16="http://schemas.microsoft.com/office/drawing/2014/main" id="{C5BEB2A8-2A66-4722-96CB-2654F4075A93}"/>
              </a:ext>
            </a:extLst>
          </p:cNvPr>
          <p:cNvSpPr>
            <a:spLocks noGrp="1"/>
          </p:cNvSpPr>
          <p:nvPr>
            <p:ph type="title"/>
          </p:nvPr>
        </p:nvSpPr>
        <p:spPr>
          <a:xfrm>
            <a:off x="433917" y="778647"/>
            <a:ext cx="10972800" cy="807169"/>
          </a:xfrm>
        </p:spPr>
        <p:txBody>
          <a:bodyPr/>
          <a:lstStyle/>
          <a:p>
            <a:r>
              <a:rPr lang="en-US" altLang="zh-CN" sz="2400" b="1" dirty="0">
                <a:latin typeface="微软雅黑 (标题)"/>
                <a:ea typeface="+mj-ea"/>
              </a:rPr>
              <a:t>CDN</a:t>
            </a:r>
            <a:endParaRPr lang="zh-CN" altLang="en-US" sz="2400" b="1" dirty="0">
              <a:latin typeface="微软雅黑 (标题)"/>
              <a:ea typeface="+mj-ea"/>
            </a:endParaRPr>
          </a:p>
        </p:txBody>
      </p:sp>
      <p:grpSp>
        <p:nvGrpSpPr>
          <p:cNvPr id="793" name="Group 792"/>
          <p:cNvGrpSpPr>
            <a:grpSpLocks/>
          </p:cNvGrpSpPr>
          <p:nvPr/>
        </p:nvGrpSpPr>
        <p:grpSpPr bwMode="auto">
          <a:xfrm>
            <a:off x="4745038" y="5980693"/>
            <a:ext cx="349250" cy="679450"/>
            <a:chOff x="7923189" y="2486664"/>
            <a:chExt cx="360377" cy="884585"/>
          </a:xfrm>
        </p:grpSpPr>
        <p:pic>
          <p:nvPicPr>
            <p:cNvPr id="1969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43998" y="2486664"/>
              <a:ext cx="239568" cy="5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6912" name="Group 950"/>
            <p:cNvGrpSpPr>
              <a:grpSpLocks/>
            </p:cNvGrpSpPr>
            <p:nvPr/>
          </p:nvGrpSpPr>
          <p:grpSpPr bwMode="auto">
            <a:xfrm>
              <a:off x="7923189" y="2890236"/>
              <a:ext cx="227012" cy="481013"/>
              <a:chOff x="4140" y="429"/>
              <a:chExt cx="1425" cy="2396"/>
            </a:xfrm>
          </p:grpSpPr>
          <p:sp>
            <p:nvSpPr>
              <p:cNvPr id="196913" name="Freeform 95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1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400">
                  <a:solidFill>
                    <a:srgbClr val="000000"/>
                  </a:solidFill>
                </a:endParaRPr>
              </a:p>
            </p:txBody>
          </p:sp>
          <p:sp>
            <p:nvSpPr>
              <p:cNvPr id="196915" name="Freeform 95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16" name="Freeform 95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1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918" name="Group 956"/>
              <p:cNvGrpSpPr>
                <a:grpSpLocks/>
              </p:cNvGrpSpPr>
              <p:nvPr/>
            </p:nvGrpSpPr>
            <p:grpSpPr bwMode="auto">
              <a:xfrm>
                <a:off x="4749" y="668"/>
                <a:ext cx="581" cy="145"/>
                <a:chOff x="614" y="2568"/>
                <a:chExt cx="725" cy="139"/>
              </a:xfrm>
            </p:grpSpPr>
            <p:sp>
              <p:nvSpPr>
                <p:cNvPr id="19694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4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91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920" name="Group 960"/>
              <p:cNvGrpSpPr>
                <a:grpSpLocks/>
              </p:cNvGrpSpPr>
              <p:nvPr/>
            </p:nvGrpSpPr>
            <p:grpSpPr bwMode="auto">
              <a:xfrm>
                <a:off x="4747" y="994"/>
                <a:ext cx="581" cy="134"/>
                <a:chOff x="614" y="2568"/>
                <a:chExt cx="725" cy="139"/>
              </a:xfrm>
            </p:grpSpPr>
            <p:sp>
              <p:nvSpPr>
                <p:cNvPr id="19694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4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92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92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923" name="Group 965"/>
              <p:cNvGrpSpPr>
                <a:grpSpLocks/>
              </p:cNvGrpSpPr>
              <p:nvPr/>
            </p:nvGrpSpPr>
            <p:grpSpPr bwMode="auto">
              <a:xfrm>
                <a:off x="4735" y="1627"/>
                <a:ext cx="582" cy="151"/>
                <a:chOff x="614" y="2568"/>
                <a:chExt cx="725" cy="139"/>
              </a:xfrm>
            </p:grpSpPr>
            <p:sp>
              <p:nvSpPr>
                <p:cNvPr id="19693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4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924" name="Freeform 96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6925" name="Group 969"/>
              <p:cNvGrpSpPr>
                <a:grpSpLocks/>
              </p:cNvGrpSpPr>
              <p:nvPr/>
            </p:nvGrpSpPr>
            <p:grpSpPr bwMode="auto">
              <a:xfrm>
                <a:off x="4739" y="1327"/>
                <a:ext cx="582" cy="139"/>
                <a:chOff x="614" y="2568"/>
                <a:chExt cx="725" cy="139"/>
              </a:xfrm>
            </p:grpSpPr>
            <p:sp>
              <p:nvSpPr>
                <p:cNvPr id="19693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3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92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927" name="Freeform 97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28" name="Freeform 97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2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30" name="Freeform 97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93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sz="2400">
                  <a:solidFill>
                    <a:srgbClr val="000000"/>
                  </a:solidFill>
                </a:endParaRPr>
              </a:p>
            </p:txBody>
          </p:sp>
          <p:sp>
            <p:nvSpPr>
              <p:cNvPr id="19693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sz="2400">
                  <a:solidFill>
                    <a:srgbClr val="000000"/>
                  </a:solidFill>
                </a:endParaRPr>
              </a:p>
            </p:txBody>
          </p:sp>
          <p:sp>
            <p:nvSpPr>
              <p:cNvPr id="19693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3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endParaRPr>
              </a:p>
            </p:txBody>
          </p:sp>
          <p:sp>
            <p:nvSpPr>
              <p:cNvPr id="19693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3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sz="2400">
                  <a:solidFill>
                    <a:srgbClr val="000000"/>
                  </a:solidFill>
                </a:endParaRPr>
              </a:p>
            </p:txBody>
          </p:sp>
        </p:grpSp>
      </p:grpSp>
      <p:grpSp>
        <p:nvGrpSpPr>
          <p:cNvPr id="828" name="Group 827"/>
          <p:cNvGrpSpPr>
            <a:grpSpLocks/>
          </p:cNvGrpSpPr>
          <p:nvPr/>
        </p:nvGrpSpPr>
        <p:grpSpPr bwMode="auto">
          <a:xfrm>
            <a:off x="5911851" y="3759780"/>
            <a:ext cx="347663" cy="679450"/>
            <a:chOff x="7923189" y="2486664"/>
            <a:chExt cx="360377" cy="884585"/>
          </a:xfrm>
        </p:grpSpPr>
        <p:pic>
          <p:nvPicPr>
            <p:cNvPr id="19687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3998" y="2486664"/>
              <a:ext cx="239568" cy="5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6878" name="Group 950"/>
            <p:cNvGrpSpPr>
              <a:grpSpLocks/>
            </p:cNvGrpSpPr>
            <p:nvPr/>
          </p:nvGrpSpPr>
          <p:grpSpPr bwMode="auto">
            <a:xfrm>
              <a:off x="7923189" y="2890236"/>
              <a:ext cx="227012" cy="481013"/>
              <a:chOff x="4140" y="429"/>
              <a:chExt cx="1425" cy="2396"/>
            </a:xfrm>
          </p:grpSpPr>
          <p:sp>
            <p:nvSpPr>
              <p:cNvPr id="196879" name="Freeform 95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80"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400">
                  <a:solidFill>
                    <a:srgbClr val="000000"/>
                  </a:solidFill>
                </a:endParaRPr>
              </a:p>
            </p:txBody>
          </p:sp>
          <p:sp>
            <p:nvSpPr>
              <p:cNvPr id="196881" name="Freeform 95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82" name="Freeform 95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83"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884" name="Group 956"/>
              <p:cNvGrpSpPr>
                <a:grpSpLocks/>
              </p:cNvGrpSpPr>
              <p:nvPr/>
            </p:nvGrpSpPr>
            <p:grpSpPr bwMode="auto">
              <a:xfrm>
                <a:off x="4749" y="668"/>
                <a:ext cx="581" cy="145"/>
                <a:chOff x="614" y="2568"/>
                <a:chExt cx="725" cy="139"/>
              </a:xfrm>
            </p:grpSpPr>
            <p:sp>
              <p:nvSpPr>
                <p:cNvPr id="196909"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10"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85"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886" name="Group 960"/>
              <p:cNvGrpSpPr>
                <a:grpSpLocks/>
              </p:cNvGrpSpPr>
              <p:nvPr/>
            </p:nvGrpSpPr>
            <p:grpSpPr bwMode="auto">
              <a:xfrm>
                <a:off x="4747" y="994"/>
                <a:ext cx="581" cy="134"/>
                <a:chOff x="614" y="2568"/>
                <a:chExt cx="725" cy="139"/>
              </a:xfrm>
            </p:grpSpPr>
            <p:sp>
              <p:nvSpPr>
                <p:cNvPr id="196907"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08"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87"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888"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889" name="Group 965"/>
              <p:cNvGrpSpPr>
                <a:grpSpLocks/>
              </p:cNvGrpSpPr>
              <p:nvPr/>
            </p:nvGrpSpPr>
            <p:grpSpPr bwMode="auto">
              <a:xfrm>
                <a:off x="4735" y="1627"/>
                <a:ext cx="582" cy="151"/>
                <a:chOff x="614" y="2568"/>
                <a:chExt cx="725" cy="139"/>
              </a:xfrm>
            </p:grpSpPr>
            <p:sp>
              <p:nvSpPr>
                <p:cNvPr id="196905"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06"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90" name="Freeform 96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6891" name="Group 969"/>
              <p:cNvGrpSpPr>
                <a:grpSpLocks/>
              </p:cNvGrpSpPr>
              <p:nvPr/>
            </p:nvGrpSpPr>
            <p:grpSpPr bwMode="auto">
              <a:xfrm>
                <a:off x="4739" y="1327"/>
                <a:ext cx="582" cy="139"/>
                <a:chOff x="614" y="2568"/>
                <a:chExt cx="725" cy="139"/>
              </a:xfrm>
            </p:grpSpPr>
            <p:sp>
              <p:nvSpPr>
                <p:cNvPr id="196903"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04"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92"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893" name="Freeform 97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94" name="Freeform 97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95"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96" name="Freeform 97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97"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sz="2400">
                  <a:solidFill>
                    <a:srgbClr val="000000"/>
                  </a:solidFill>
                </a:endParaRPr>
              </a:p>
            </p:txBody>
          </p:sp>
          <p:sp>
            <p:nvSpPr>
              <p:cNvPr id="196898"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sz="2400">
                  <a:solidFill>
                    <a:srgbClr val="000000"/>
                  </a:solidFill>
                </a:endParaRPr>
              </a:p>
            </p:txBody>
          </p:sp>
          <p:sp>
            <p:nvSpPr>
              <p:cNvPr id="196899"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00"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endParaRPr>
              </a:p>
            </p:txBody>
          </p:sp>
          <p:sp>
            <p:nvSpPr>
              <p:cNvPr id="196901"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902"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sz="2400">
                  <a:solidFill>
                    <a:srgbClr val="000000"/>
                  </a:solidFill>
                </a:endParaRPr>
              </a:p>
            </p:txBody>
          </p:sp>
        </p:grpSp>
      </p:grpSp>
      <p:grpSp>
        <p:nvGrpSpPr>
          <p:cNvPr id="863" name="Group 862"/>
          <p:cNvGrpSpPr>
            <a:grpSpLocks/>
          </p:cNvGrpSpPr>
          <p:nvPr/>
        </p:nvGrpSpPr>
        <p:grpSpPr bwMode="auto">
          <a:xfrm>
            <a:off x="6608763" y="5815594"/>
            <a:ext cx="347662" cy="681037"/>
            <a:chOff x="7923189" y="2486664"/>
            <a:chExt cx="360377" cy="884585"/>
          </a:xfrm>
        </p:grpSpPr>
        <p:pic>
          <p:nvPicPr>
            <p:cNvPr id="1968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998" y="2486664"/>
              <a:ext cx="239568" cy="5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6844" name="Group 950"/>
            <p:cNvGrpSpPr>
              <a:grpSpLocks/>
            </p:cNvGrpSpPr>
            <p:nvPr/>
          </p:nvGrpSpPr>
          <p:grpSpPr bwMode="auto">
            <a:xfrm>
              <a:off x="7923189" y="2890236"/>
              <a:ext cx="227012" cy="481013"/>
              <a:chOff x="4140" y="429"/>
              <a:chExt cx="1425" cy="2396"/>
            </a:xfrm>
          </p:grpSpPr>
          <p:sp>
            <p:nvSpPr>
              <p:cNvPr id="196845" name="Freeform 95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46"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400">
                  <a:solidFill>
                    <a:srgbClr val="000000"/>
                  </a:solidFill>
                </a:endParaRPr>
              </a:p>
            </p:txBody>
          </p:sp>
          <p:sp>
            <p:nvSpPr>
              <p:cNvPr id="196847" name="Freeform 95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48" name="Freeform 95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49"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850" name="Group 956"/>
              <p:cNvGrpSpPr>
                <a:grpSpLocks/>
              </p:cNvGrpSpPr>
              <p:nvPr/>
            </p:nvGrpSpPr>
            <p:grpSpPr bwMode="auto">
              <a:xfrm>
                <a:off x="4749" y="668"/>
                <a:ext cx="581" cy="145"/>
                <a:chOff x="614" y="2568"/>
                <a:chExt cx="725" cy="139"/>
              </a:xfrm>
            </p:grpSpPr>
            <p:sp>
              <p:nvSpPr>
                <p:cNvPr id="196875"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76"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51"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852" name="Group 960"/>
              <p:cNvGrpSpPr>
                <a:grpSpLocks/>
              </p:cNvGrpSpPr>
              <p:nvPr/>
            </p:nvGrpSpPr>
            <p:grpSpPr bwMode="auto">
              <a:xfrm>
                <a:off x="4747" y="994"/>
                <a:ext cx="581" cy="134"/>
                <a:chOff x="614" y="2568"/>
                <a:chExt cx="725" cy="139"/>
              </a:xfrm>
            </p:grpSpPr>
            <p:sp>
              <p:nvSpPr>
                <p:cNvPr id="196873"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74"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53"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854"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855" name="Group 965"/>
              <p:cNvGrpSpPr>
                <a:grpSpLocks/>
              </p:cNvGrpSpPr>
              <p:nvPr/>
            </p:nvGrpSpPr>
            <p:grpSpPr bwMode="auto">
              <a:xfrm>
                <a:off x="4735" y="1627"/>
                <a:ext cx="582" cy="151"/>
                <a:chOff x="614" y="2568"/>
                <a:chExt cx="725" cy="139"/>
              </a:xfrm>
            </p:grpSpPr>
            <p:sp>
              <p:nvSpPr>
                <p:cNvPr id="196871"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72"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56" name="Freeform 96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6857" name="Group 969"/>
              <p:cNvGrpSpPr>
                <a:grpSpLocks/>
              </p:cNvGrpSpPr>
              <p:nvPr/>
            </p:nvGrpSpPr>
            <p:grpSpPr bwMode="auto">
              <a:xfrm>
                <a:off x="4739" y="1327"/>
                <a:ext cx="582" cy="139"/>
                <a:chOff x="614" y="2568"/>
                <a:chExt cx="725" cy="139"/>
              </a:xfrm>
            </p:grpSpPr>
            <p:sp>
              <p:nvSpPr>
                <p:cNvPr id="196869"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70"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58"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859" name="Freeform 97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60" name="Freeform 97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61"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62" name="Freeform 97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63"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sz="2400">
                  <a:solidFill>
                    <a:srgbClr val="000000"/>
                  </a:solidFill>
                </a:endParaRPr>
              </a:p>
            </p:txBody>
          </p:sp>
          <p:sp>
            <p:nvSpPr>
              <p:cNvPr id="196864"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sz="2400">
                  <a:solidFill>
                    <a:srgbClr val="000000"/>
                  </a:solidFill>
                </a:endParaRPr>
              </a:p>
            </p:txBody>
          </p:sp>
          <p:sp>
            <p:nvSpPr>
              <p:cNvPr id="196865"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66"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endParaRPr>
              </a:p>
            </p:txBody>
          </p:sp>
          <p:sp>
            <p:nvSpPr>
              <p:cNvPr id="196867"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68"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sz="2400">
                  <a:solidFill>
                    <a:srgbClr val="000000"/>
                  </a:solidFill>
                </a:endParaRPr>
              </a:p>
            </p:txBody>
          </p:sp>
        </p:grpSp>
      </p:grpSp>
      <p:grpSp>
        <p:nvGrpSpPr>
          <p:cNvPr id="898" name="Group 897"/>
          <p:cNvGrpSpPr>
            <a:grpSpLocks/>
          </p:cNvGrpSpPr>
          <p:nvPr/>
        </p:nvGrpSpPr>
        <p:grpSpPr bwMode="auto">
          <a:xfrm>
            <a:off x="7591426" y="4032830"/>
            <a:ext cx="347663" cy="681038"/>
            <a:chOff x="7923189" y="2486664"/>
            <a:chExt cx="360377" cy="884585"/>
          </a:xfrm>
        </p:grpSpPr>
        <p:pic>
          <p:nvPicPr>
            <p:cNvPr id="19680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998" y="2486664"/>
              <a:ext cx="239568" cy="5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6810" name="Group 950"/>
            <p:cNvGrpSpPr>
              <a:grpSpLocks/>
            </p:cNvGrpSpPr>
            <p:nvPr/>
          </p:nvGrpSpPr>
          <p:grpSpPr bwMode="auto">
            <a:xfrm>
              <a:off x="7923189" y="2890236"/>
              <a:ext cx="227012" cy="481013"/>
              <a:chOff x="4140" y="429"/>
              <a:chExt cx="1425" cy="2396"/>
            </a:xfrm>
          </p:grpSpPr>
          <p:sp>
            <p:nvSpPr>
              <p:cNvPr id="196811" name="Freeform 95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12"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400">
                  <a:solidFill>
                    <a:srgbClr val="000000"/>
                  </a:solidFill>
                </a:endParaRPr>
              </a:p>
            </p:txBody>
          </p:sp>
          <p:sp>
            <p:nvSpPr>
              <p:cNvPr id="196813" name="Freeform 95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14" name="Freeform 95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15"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816" name="Group 956"/>
              <p:cNvGrpSpPr>
                <a:grpSpLocks/>
              </p:cNvGrpSpPr>
              <p:nvPr/>
            </p:nvGrpSpPr>
            <p:grpSpPr bwMode="auto">
              <a:xfrm>
                <a:off x="4749" y="668"/>
                <a:ext cx="581" cy="145"/>
                <a:chOff x="614" y="2568"/>
                <a:chExt cx="725" cy="139"/>
              </a:xfrm>
            </p:grpSpPr>
            <p:sp>
              <p:nvSpPr>
                <p:cNvPr id="196841"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42"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17"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818" name="Group 960"/>
              <p:cNvGrpSpPr>
                <a:grpSpLocks/>
              </p:cNvGrpSpPr>
              <p:nvPr/>
            </p:nvGrpSpPr>
            <p:grpSpPr bwMode="auto">
              <a:xfrm>
                <a:off x="4747" y="994"/>
                <a:ext cx="581" cy="134"/>
                <a:chOff x="614" y="2568"/>
                <a:chExt cx="725" cy="139"/>
              </a:xfrm>
            </p:grpSpPr>
            <p:sp>
              <p:nvSpPr>
                <p:cNvPr id="196839"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40"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19"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820"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821" name="Group 965"/>
              <p:cNvGrpSpPr>
                <a:grpSpLocks/>
              </p:cNvGrpSpPr>
              <p:nvPr/>
            </p:nvGrpSpPr>
            <p:grpSpPr bwMode="auto">
              <a:xfrm>
                <a:off x="4735" y="1627"/>
                <a:ext cx="582" cy="151"/>
                <a:chOff x="614" y="2568"/>
                <a:chExt cx="725" cy="139"/>
              </a:xfrm>
            </p:grpSpPr>
            <p:sp>
              <p:nvSpPr>
                <p:cNvPr id="196837"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38"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22" name="Freeform 96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6823" name="Group 969"/>
              <p:cNvGrpSpPr>
                <a:grpSpLocks/>
              </p:cNvGrpSpPr>
              <p:nvPr/>
            </p:nvGrpSpPr>
            <p:grpSpPr bwMode="auto">
              <a:xfrm>
                <a:off x="4739" y="1327"/>
                <a:ext cx="582" cy="139"/>
                <a:chOff x="614" y="2568"/>
                <a:chExt cx="725" cy="139"/>
              </a:xfrm>
            </p:grpSpPr>
            <p:sp>
              <p:nvSpPr>
                <p:cNvPr id="196835"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36"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824"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825" name="Freeform 97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26" name="Freeform 97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27"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28" name="Freeform 97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29"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sz="2400">
                  <a:solidFill>
                    <a:srgbClr val="000000"/>
                  </a:solidFill>
                </a:endParaRPr>
              </a:p>
            </p:txBody>
          </p:sp>
          <p:sp>
            <p:nvSpPr>
              <p:cNvPr id="196830"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sz="2400">
                  <a:solidFill>
                    <a:srgbClr val="000000"/>
                  </a:solidFill>
                </a:endParaRPr>
              </a:p>
            </p:txBody>
          </p:sp>
          <p:sp>
            <p:nvSpPr>
              <p:cNvPr id="196831"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32"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endParaRPr>
              </a:p>
            </p:txBody>
          </p:sp>
          <p:sp>
            <p:nvSpPr>
              <p:cNvPr id="196833"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34"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sz="2400">
                  <a:solidFill>
                    <a:srgbClr val="000000"/>
                  </a:solidFill>
                </a:endParaRPr>
              </a:p>
            </p:txBody>
          </p:sp>
        </p:grpSp>
      </p:grpSp>
      <p:grpSp>
        <p:nvGrpSpPr>
          <p:cNvPr id="933" name="Group 932"/>
          <p:cNvGrpSpPr>
            <a:grpSpLocks/>
          </p:cNvGrpSpPr>
          <p:nvPr/>
        </p:nvGrpSpPr>
        <p:grpSpPr bwMode="auto">
          <a:xfrm>
            <a:off x="3646488" y="5833055"/>
            <a:ext cx="347662" cy="681038"/>
            <a:chOff x="7923189" y="2486664"/>
            <a:chExt cx="360377" cy="884585"/>
          </a:xfrm>
        </p:grpSpPr>
        <p:pic>
          <p:nvPicPr>
            <p:cNvPr id="1967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998" y="2486664"/>
              <a:ext cx="239568" cy="5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6776" name="Group 950"/>
            <p:cNvGrpSpPr>
              <a:grpSpLocks/>
            </p:cNvGrpSpPr>
            <p:nvPr/>
          </p:nvGrpSpPr>
          <p:grpSpPr bwMode="auto">
            <a:xfrm>
              <a:off x="7923189" y="2890236"/>
              <a:ext cx="227012" cy="481013"/>
              <a:chOff x="4140" y="429"/>
              <a:chExt cx="1425" cy="2396"/>
            </a:xfrm>
          </p:grpSpPr>
          <p:sp>
            <p:nvSpPr>
              <p:cNvPr id="196777" name="Freeform 95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78"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400">
                  <a:solidFill>
                    <a:srgbClr val="000000"/>
                  </a:solidFill>
                </a:endParaRPr>
              </a:p>
            </p:txBody>
          </p:sp>
          <p:sp>
            <p:nvSpPr>
              <p:cNvPr id="196779" name="Freeform 95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80" name="Freeform 95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81"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782" name="Group 956"/>
              <p:cNvGrpSpPr>
                <a:grpSpLocks/>
              </p:cNvGrpSpPr>
              <p:nvPr/>
            </p:nvGrpSpPr>
            <p:grpSpPr bwMode="auto">
              <a:xfrm>
                <a:off x="4749" y="668"/>
                <a:ext cx="581" cy="145"/>
                <a:chOff x="614" y="2568"/>
                <a:chExt cx="725" cy="139"/>
              </a:xfrm>
            </p:grpSpPr>
            <p:sp>
              <p:nvSpPr>
                <p:cNvPr id="196807"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08"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783"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784" name="Group 960"/>
              <p:cNvGrpSpPr>
                <a:grpSpLocks/>
              </p:cNvGrpSpPr>
              <p:nvPr/>
            </p:nvGrpSpPr>
            <p:grpSpPr bwMode="auto">
              <a:xfrm>
                <a:off x="4747" y="994"/>
                <a:ext cx="581" cy="134"/>
                <a:chOff x="614" y="2568"/>
                <a:chExt cx="725" cy="139"/>
              </a:xfrm>
            </p:grpSpPr>
            <p:sp>
              <p:nvSpPr>
                <p:cNvPr id="196805"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06"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785"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786"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787" name="Group 965"/>
              <p:cNvGrpSpPr>
                <a:grpSpLocks/>
              </p:cNvGrpSpPr>
              <p:nvPr/>
            </p:nvGrpSpPr>
            <p:grpSpPr bwMode="auto">
              <a:xfrm>
                <a:off x="4735" y="1627"/>
                <a:ext cx="582" cy="151"/>
                <a:chOff x="614" y="2568"/>
                <a:chExt cx="725" cy="139"/>
              </a:xfrm>
            </p:grpSpPr>
            <p:sp>
              <p:nvSpPr>
                <p:cNvPr id="196803"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04"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788" name="Freeform 96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6789" name="Group 969"/>
              <p:cNvGrpSpPr>
                <a:grpSpLocks/>
              </p:cNvGrpSpPr>
              <p:nvPr/>
            </p:nvGrpSpPr>
            <p:grpSpPr bwMode="auto">
              <a:xfrm>
                <a:off x="4739" y="1327"/>
                <a:ext cx="582" cy="139"/>
                <a:chOff x="614" y="2568"/>
                <a:chExt cx="725" cy="139"/>
              </a:xfrm>
            </p:grpSpPr>
            <p:sp>
              <p:nvSpPr>
                <p:cNvPr id="196801"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02"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790"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791" name="Freeform 97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92" name="Freeform 97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93"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794" name="Freeform 97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95"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sz="2400">
                  <a:solidFill>
                    <a:srgbClr val="000000"/>
                  </a:solidFill>
                </a:endParaRPr>
              </a:p>
            </p:txBody>
          </p:sp>
          <p:sp>
            <p:nvSpPr>
              <p:cNvPr id="196796"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sz="2400">
                  <a:solidFill>
                    <a:srgbClr val="000000"/>
                  </a:solidFill>
                </a:endParaRPr>
              </a:p>
            </p:txBody>
          </p:sp>
          <p:sp>
            <p:nvSpPr>
              <p:cNvPr id="196797"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798"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endParaRPr>
              </a:p>
            </p:txBody>
          </p:sp>
          <p:sp>
            <p:nvSpPr>
              <p:cNvPr id="196799"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800"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sz="2400">
                  <a:solidFill>
                    <a:srgbClr val="000000"/>
                  </a:solidFill>
                </a:endParaRPr>
              </a:p>
            </p:txBody>
          </p:sp>
        </p:grpSp>
      </p:grpSp>
      <p:grpSp>
        <p:nvGrpSpPr>
          <p:cNvPr id="196622" name="Group 15"/>
          <p:cNvGrpSpPr>
            <a:grpSpLocks/>
          </p:cNvGrpSpPr>
          <p:nvPr/>
        </p:nvGrpSpPr>
        <p:grpSpPr bwMode="auto">
          <a:xfrm>
            <a:off x="9231313" y="4572580"/>
            <a:ext cx="990600" cy="731838"/>
            <a:chOff x="7707615" y="4368892"/>
            <a:chExt cx="990551" cy="731635"/>
          </a:xfrm>
        </p:grpSpPr>
        <p:pic>
          <p:nvPicPr>
            <p:cNvPr id="196675" name="Picture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771833" y="4640202"/>
              <a:ext cx="822008" cy="4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6676" name="Group 249"/>
            <p:cNvGrpSpPr>
              <a:grpSpLocks/>
            </p:cNvGrpSpPr>
            <p:nvPr/>
          </p:nvGrpSpPr>
          <p:grpSpPr bwMode="auto">
            <a:xfrm flipH="1">
              <a:off x="7707615" y="4368892"/>
              <a:ext cx="225953" cy="395900"/>
              <a:chOff x="4140" y="429"/>
              <a:chExt cx="1425" cy="2396"/>
            </a:xfrm>
          </p:grpSpPr>
          <p:sp>
            <p:nvSpPr>
              <p:cNvPr id="196743" name="Freeform 250"/>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44" name="Rectangle 251"/>
              <p:cNvSpPr>
                <a:spLocks noChangeArrowheads="1"/>
              </p:cNvSpPr>
              <p:nvPr/>
            </p:nvSpPr>
            <p:spPr bwMode="auto">
              <a:xfrm>
                <a:off x="4203" y="429"/>
                <a:ext cx="1051" cy="227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2400">
                  <a:solidFill>
                    <a:srgbClr val="000000"/>
                  </a:solidFill>
                </a:endParaRPr>
              </a:p>
            </p:txBody>
          </p:sp>
          <p:sp>
            <p:nvSpPr>
              <p:cNvPr id="196745" name="Freeform 252"/>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46" name="Freeform 253"/>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47" name="Rectangle 254"/>
              <p:cNvSpPr>
                <a:spLocks noChangeArrowheads="1"/>
              </p:cNvSpPr>
              <p:nvPr/>
            </p:nvSpPr>
            <p:spPr bwMode="auto">
              <a:xfrm>
                <a:off x="4213" y="688"/>
                <a:ext cx="601" cy="4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grpSp>
            <p:nvGrpSpPr>
              <p:cNvPr id="196748" name="Group 255"/>
              <p:cNvGrpSpPr>
                <a:grpSpLocks/>
              </p:cNvGrpSpPr>
              <p:nvPr/>
            </p:nvGrpSpPr>
            <p:grpSpPr bwMode="auto">
              <a:xfrm>
                <a:off x="4749" y="668"/>
                <a:ext cx="581" cy="145"/>
                <a:chOff x="614" y="2568"/>
                <a:chExt cx="725" cy="139"/>
              </a:xfrm>
            </p:grpSpPr>
            <p:sp>
              <p:nvSpPr>
                <p:cNvPr id="196773" name="AutoShape 256"/>
                <p:cNvSpPr>
                  <a:spLocks noChangeArrowheads="1"/>
                </p:cNvSpPr>
                <p:nvPr/>
              </p:nvSpPr>
              <p:spPr bwMode="auto">
                <a:xfrm>
                  <a:off x="620" y="2569"/>
                  <a:ext cx="725"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74" name="AutoShape 257"/>
                <p:cNvSpPr>
                  <a:spLocks noChangeArrowheads="1"/>
                </p:cNvSpPr>
                <p:nvPr/>
              </p:nvSpPr>
              <p:spPr bwMode="auto">
                <a:xfrm>
                  <a:off x="645" y="2587"/>
                  <a:ext cx="700"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749" name="Rectangle 258"/>
              <p:cNvSpPr>
                <a:spLocks noChangeArrowheads="1"/>
              </p:cNvSpPr>
              <p:nvPr/>
            </p:nvSpPr>
            <p:spPr bwMode="auto">
              <a:xfrm>
                <a:off x="4223" y="1015"/>
                <a:ext cx="601" cy="4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grpSp>
            <p:nvGrpSpPr>
              <p:cNvPr id="196750" name="Group 259"/>
              <p:cNvGrpSpPr>
                <a:grpSpLocks/>
              </p:cNvGrpSpPr>
              <p:nvPr/>
            </p:nvGrpSpPr>
            <p:grpSpPr bwMode="auto">
              <a:xfrm>
                <a:off x="4747" y="994"/>
                <a:ext cx="581" cy="134"/>
                <a:chOff x="614" y="2568"/>
                <a:chExt cx="725" cy="139"/>
              </a:xfrm>
            </p:grpSpPr>
            <p:sp>
              <p:nvSpPr>
                <p:cNvPr id="196771" name="AutoShape 260"/>
                <p:cNvSpPr>
                  <a:spLocks noChangeArrowheads="1"/>
                </p:cNvSpPr>
                <p:nvPr/>
              </p:nvSpPr>
              <p:spPr bwMode="auto">
                <a:xfrm>
                  <a:off x="610" y="2570"/>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72" name="AutoShape 261"/>
                <p:cNvSpPr>
                  <a:spLocks noChangeArrowheads="1"/>
                </p:cNvSpPr>
                <p:nvPr/>
              </p:nvSpPr>
              <p:spPr bwMode="auto">
                <a:xfrm>
                  <a:off x="623" y="2590"/>
                  <a:ext cx="687"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751" name="Rectangle 262"/>
              <p:cNvSpPr>
                <a:spLocks noChangeArrowheads="1"/>
              </p:cNvSpPr>
              <p:nvPr/>
            </p:nvSpPr>
            <p:spPr bwMode="auto">
              <a:xfrm>
                <a:off x="4223" y="1361"/>
                <a:ext cx="591" cy="3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sp>
            <p:nvSpPr>
              <p:cNvPr id="196752" name="Rectangle 263"/>
              <p:cNvSpPr>
                <a:spLocks noChangeArrowheads="1"/>
              </p:cNvSpPr>
              <p:nvPr/>
            </p:nvSpPr>
            <p:spPr bwMode="auto">
              <a:xfrm>
                <a:off x="4234" y="1649"/>
                <a:ext cx="591" cy="4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grpSp>
            <p:nvGrpSpPr>
              <p:cNvPr id="196753" name="Group 264"/>
              <p:cNvGrpSpPr>
                <a:grpSpLocks/>
              </p:cNvGrpSpPr>
              <p:nvPr/>
            </p:nvGrpSpPr>
            <p:grpSpPr bwMode="auto">
              <a:xfrm>
                <a:off x="4735" y="1627"/>
                <a:ext cx="582" cy="151"/>
                <a:chOff x="614" y="2568"/>
                <a:chExt cx="725" cy="139"/>
              </a:xfrm>
            </p:grpSpPr>
            <p:sp>
              <p:nvSpPr>
                <p:cNvPr id="196769" name="AutoShape 265"/>
                <p:cNvSpPr>
                  <a:spLocks noChangeArrowheads="1"/>
                </p:cNvSpPr>
                <p:nvPr/>
              </p:nvSpPr>
              <p:spPr bwMode="auto">
                <a:xfrm>
                  <a:off x="613" y="2570"/>
                  <a:ext cx="711" cy="13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70" name="AutoShape 266"/>
                <p:cNvSpPr>
                  <a:spLocks noChangeArrowheads="1"/>
                </p:cNvSpPr>
                <p:nvPr/>
              </p:nvSpPr>
              <p:spPr bwMode="auto">
                <a:xfrm>
                  <a:off x="625" y="2588"/>
                  <a:ext cx="673"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754" name="Freeform 267"/>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6755" name="Group 268"/>
              <p:cNvGrpSpPr>
                <a:grpSpLocks/>
              </p:cNvGrpSpPr>
              <p:nvPr/>
            </p:nvGrpSpPr>
            <p:grpSpPr bwMode="auto">
              <a:xfrm>
                <a:off x="4739" y="1327"/>
                <a:ext cx="582" cy="139"/>
                <a:chOff x="614" y="2568"/>
                <a:chExt cx="725" cy="139"/>
              </a:xfrm>
            </p:grpSpPr>
            <p:sp>
              <p:nvSpPr>
                <p:cNvPr id="196767" name="AutoShape 269"/>
                <p:cNvSpPr>
                  <a:spLocks noChangeArrowheads="1"/>
                </p:cNvSpPr>
                <p:nvPr/>
              </p:nvSpPr>
              <p:spPr bwMode="auto">
                <a:xfrm>
                  <a:off x="620" y="2544"/>
                  <a:ext cx="723" cy="16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68" name="AutoShape 270"/>
                <p:cNvSpPr>
                  <a:spLocks noChangeArrowheads="1"/>
                </p:cNvSpPr>
                <p:nvPr/>
              </p:nvSpPr>
              <p:spPr bwMode="auto">
                <a:xfrm>
                  <a:off x="645" y="2582"/>
                  <a:ext cx="673" cy="11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756" name="Rectangle 271"/>
              <p:cNvSpPr>
                <a:spLocks noChangeArrowheads="1"/>
              </p:cNvSpPr>
              <p:nvPr/>
            </p:nvSpPr>
            <p:spPr bwMode="auto">
              <a:xfrm>
                <a:off x="5255" y="429"/>
                <a:ext cx="6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ltLang="zh-CN" sz="2400">
                  <a:solidFill>
                    <a:srgbClr val="000000"/>
                  </a:solidFill>
                </a:endParaRPr>
              </a:p>
            </p:txBody>
          </p:sp>
          <p:sp>
            <p:nvSpPr>
              <p:cNvPr id="196757" name="Freeform 272"/>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58" name="Freeform 273"/>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59" name="Oval 274"/>
              <p:cNvSpPr>
                <a:spLocks noChangeArrowheads="1"/>
              </p:cNvSpPr>
              <p:nvPr/>
            </p:nvSpPr>
            <p:spPr bwMode="auto">
              <a:xfrm>
                <a:off x="5515" y="2609"/>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60" name="Freeform 275"/>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61" name="AutoShape 276"/>
              <p:cNvSpPr>
                <a:spLocks noChangeArrowheads="1"/>
              </p:cNvSpPr>
              <p:nvPr/>
            </p:nvSpPr>
            <p:spPr bwMode="auto">
              <a:xfrm>
                <a:off x="4143" y="2677"/>
                <a:ext cx="1201" cy="144"/>
              </a:xfrm>
              <a:prstGeom prst="roundRect">
                <a:avLst>
                  <a:gd name="adj" fmla="val 50000"/>
                </a:avLst>
              </a:prstGeom>
              <a:solidFill>
                <a:srgbClr val="DDDDDD"/>
              </a:solidFill>
              <a:ln w="9525">
                <a:solidFill>
                  <a:schemeClr val="tx1"/>
                </a:solidFill>
                <a:round/>
                <a:headEnd/>
                <a:tailEnd/>
              </a:ln>
            </p:spPr>
            <p:txBody>
              <a:bodyPr wrap="none" anchor="ctr"/>
              <a:lstStyle/>
              <a:p>
                <a:endParaRPr lang="en-US" altLang="zh-CN" sz="2400">
                  <a:solidFill>
                    <a:srgbClr val="000000"/>
                  </a:solidFill>
                </a:endParaRPr>
              </a:p>
            </p:txBody>
          </p:sp>
          <p:sp>
            <p:nvSpPr>
              <p:cNvPr id="196762" name="AutoShape 277"/>
              <p:cNvSpPr>
                <a:spLocks noChangeArrowheads="1"/>
              </p:cNvSpPr>
              <p:nvPr/>
            </p:nvSpPr>
            <p:spPr bwMode="auto">
              <a:xfrm>
                <a:off x="4203" y="2705"/>
                <a:ext cx="1071"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ltLang="zh-CN" sz="2400">
                  <a:solidFill>
                    <a:srgbClr val="000000"/>
                  </a:solidFill>
                </a:endParaRPr>
              </a:p>
            </p:txBody>
          </p:sp>
          <p:sp>
            <p:nvSpPr>
              <p:cNvPr id="196763" name="Oval 278"/>
              <p:cNvSpPr>
                <a:spLocks noChangeArrowheads="1"/>
              </p:cNvSpPr>
              <p:nvPr/>
            </p:nvSpPr>
            <p:spPr bwMode="auto">
              <a:xfrm>
                <a:off x="4314" y="2379"/>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64" name="Oval 279"/>
              <p:cNvSpPr>
                <a:spLocks noChangeArrowheads="1"/>
              </p:cNvSpPr>
              <p:nvPr/>
            </p:nvSpPr>
            <p:spPr bwMode="auto">
              <a:xfrm>
                <a:off x="4484" y="2379"/>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ltLang="zh-CN" sz="2400">
                  <a:solidFill>
                    <a:srgbClr val="FF0000"/>
                  </a:solidFill>
                </a:endParaRPr>
              </a:p>
            </p:txBody>
          </p:sp>
          <p:sp>
            <p:nvSpPr>
              <p:cNvPr id="196765" name="Oval 280"/>
              <p:cNvSpPr>
                <a:spLocks noChangeArrowheads="1"/>
              </p:cNvSpPr>
              <p:nvPr/>
            </p:nvSpPr>
            <p:spPr bwMode="auto">
              <a:xfrm>
                <a:off x="4664" y="2379"/>
                <a:ext cx="160" cy="13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66" name="Rectangle 281"/>
              <p:cNvSpPr>
                <a:spLocks noChangeArrowheads="1"/>
              </p:cNvSpPr>
              <p:nvPr/>
            </p:nvSpPr>
            <p:spPr bwMode="auto">
              <a:xfrm>
                <a:off x="5064" y="1831"/>
                <a:ext cx="80" cy="759"/>
              </a:xfrm>
              <a:prstGeom prst="rect">
                <a:avLst/>
              </a:prstGeom>
              <a:solidFill>
                <a:srgbClr val="292929"/>
              </a:solidFill>
              <a:ln w="9525">
                <a:solidFill>
                  <a:schemeClr val="tx1"/>
                </a:solidFill>
                <a:miter lim="800000"/>
                <a:headEnd/>
                <a:tailEnd/>
              </a:ln>
            </p:spPr>
            <p:txBody>
              <a:bodyPr wrap="none" anchor="ctr"/>
              <a:lstStyle/>
              <a:p>
                <a:endParaRPr lang="en-US" altLang="zh-CN" sz="2400">
                  <a:solidFill>
                    <a:srgbClr val="000000"/>
                  </a:solidFill>
                </a:endParaRPr>
              </a:p>
            </p:txBody>
          </p:sp>
        </p:grpSp>
        <p:grpSp>
          <p:nvGrpSpPr>
            <p:cNvPr id="196677" name="Group 249"/>
            <p:cNvGrpSpPr>
              <a:grpSpLocks/>
            </p:cNvGrpSpPr>
            <p:nvPr/>
          </p:nvGrpSpPr>
          <p:grpSpPr bwMode="auto">
            <a:xfrm flipH="1">
              <a:off x="7939866" y="4369199"/>
              <a:ext cx="225953" cy="395900"/>
              <a:chOff x="4140" y="429"/>
              <a:chExt cx="1425" cy="2396"/>
            </a:xfrm>
          </p:grpSpPr>
          <p:sp>
            <p:nvSpPr>
              <p:cNvPr id="196711" name="Freeform 250"/>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12" name="Rectangle 251"/>
              <p:cNvSpPr>
                <a:spLocks noChangeArrowheads="1"/>
              </p:cNvSpPr>
              <p:nvPr/>
            </p:nvSpPr>
            <p:spPr bwMode="auto">
              <a:xfrm>
                <a:off x="4207" y="427"/>
                <a:ext cx="1051"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2400">
                  <a:solidFill>
                    <a:srgbClr val="000000"/>
                  </a:solidFill>
                </a:endParaRPr>
              </a:p>
            </p:txBody>
          </p:sp>
          <p:sp>
            <p:nvSpPr>
              <p:cNvPr id="196713" name="Freeform 252"/>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14" name="Freeform 253"/>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15" name="Rectangle 254"/>
              <p:cNvSpPr>
                <a:spLocks noChangeArrowheads="1"/>
              </p:cNvSpPr>
              <p:nvPr/>
            </p:nvSpPr>
            <p:spPr bwMode="auto">
              <a:xfrm>
                <a:off x="4207" y="696"/>
                <a:ext cx="601" cy="3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grpSp>
            <p:nvGrpSpPr>
              <p:cNvPr id="196716" name="Group 255"/>
              <p:cNvGrpSpPr>
                <a:grpSpLocks/>
              </p:cNvGrpSpPr>
              <p:nvPr/>
            </p:nvGrpSpPr>
            <p:grpSpPr bwMode="auto">
              <a:xfrm>
                <a:off x="4749" y="668"/>
                <a:ext cx="581" cy="145"/>
                <a:chOff x="614" y="2568"/>
                <a:chExt cx="725" cy="139"/>
              </a:xfrm>
            </p:grpSpPr>
            <p:sp>
              <p:nvSpPr>
                <p:cNvPr id="196741" name="AutoShape 256"/>
                <p:cNvSpPr>
                  <a:spLocks noChangeArrowheads="1"/>
                </p:cNvSpPr>
                <p:nvPr/>
              </p:nvSpPr>
              <p:spPr bwMode="auto">
                <a:xfrm>
                  <a:off x="612" y="2567"/>
                  <a:ext cx="725"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42" name="AutoShape 257"/>
                <p:cNvSpPr>
                  <a:spLocks noChangeArrowheads="1"/>
                </p:cNvSpPr>
                <p:nvPr/>
              </p:nvSpPr>
              <p:spPr bwMode="auto">
                <a:xfrm>
                  <a:off x="624" y="2586"/>
                  <a:ext cx="700"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717" name="Rectangle 258"/>
              <p:cNvSpPr>
                <a:spLocks noChangeArrowheads="1"/>
              </p:cNvSpPr>
              <p:nvPr/>
            </p:nvSpPr>
            <p:spPr bwMode="auto">
              <a:xfrm>
                <a:off x="4227" y="1023"/>
                <a:ext cx="591" cy="3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grpSp>
            <p:nvGrpSpPr>
              <p:cNvPr id="196718" name="Group 259"/>
              <p:cNvGrpSpPr>
                <a:grpSpLocks/>
              </p:cNvGrpSpPr>
              <p:nvPr/>
            </p:nvGrpSpPr>
            <p:grpSpPr bwMode="auto">
              <a:xfrm>
                <a:off x="4747" y="994"/>
                <a:ext cx="581" cy="134"/>
                <a:chOff x="614" y="2568"/>
                <a:chExt cx="725" cy="139"/>
              </a:xfrm>
            </p:grpSpPr>
            <p:sp>
              <p:nvSpPr>
                <p:cNvPr id="196739" name="AutoShape 260"/>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40" name="AutoShape 261"/>
                <p:cNvSpPr>
                  <a:spLocks noChangeArrowheads="1"/>
                </p:cNvSpPr>
                <p:nvPr/>
              </p:nvSpPr>
              <p:spPr bwMode="auto">
                <a:xfrm>
                  <a:off x="627" y="2588"/>
                  <a:ext cx="687"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719" name="Rectangle 262"/>
              <p:cNvSpPr>
                <a:spLocks noChangeArrowheads="1"/>
              </p:cNvSpPr>
              <p:nvPr/>
            </p:nvSpPr>
            <p:spPr bwMode="auto">
              <a:xfrm>
                <a:off x="4217" y="1359"/>
                <a:ext cx="591" cy="4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sp>
            <p:nvSpPr>
              <p:cNvPr id="196720" name="Rectangle 263"/>
              <p:cNvSpPr>
                <a:spLocks noChangeArrowheads="1"/>
              </p:cNvSpPr>
              <p:nvPr/>
            </p:nvSpPr>
            <p:spPr bwMode="auto">
              <a:xfrm>
                <a:off x="4227" y="1657"/>
                <a:ext cx="601" cy="4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grpSp>
            <p:nvGrpSpPr>
              <p:cNvPr id="196721" name="Group 264"/>
              <p:cNvGrpSpPr>
                <a:grpSpLocks/>
              </p:cNvGrpSpPr>
              <p:nvPr/>
            </p:nvGrpSpPr>
            <p:grpSpPr bwMode="auto">
              <a:xfrm>
                <a:off x="4735" y="1627"/>
                <a:ext cx="582" cy="151"/>
                <a:chOff x="614" y="2568"/>
                <a:chExt cx="725" cy="139"/>
              </a:xfrm>
            </p:grpSpPr>
            <p:sp>
              <p:nvSpPr>
                <p:cNvPr id="196737" name="AutoShape 265"/>
                <p:cNvSpPr>
                  <a:spLocks noChangeArrowheads="1"/>
                </p:cNvSpPr>
                <p:nvPr/>
              </p:nvSpPr>
              <p:spPr bwMode="auto">
                <a:xfrm>
                  <a:off x="617" y="2569"/>
                  <a:ext cx="71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38" name="AutoShape 266"/>
                <p:cNvSpPr>
                  <a:spLocks noChangeArrowheads="1"/>
                </p:cNvSpPr>
                <p:nvPr/>
              </p:nvSpPr>
              <p:spPr bwMode="auto">
                <a:xfrm>
                  <a:off x="629" y="2586"/>
                  <a:ext cx="67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722" name="Freeform 267"/>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6723" name="Group 268"/>
              <p:cNvGrpSpPr>
                <a:grpSpLocks/>
              </p:cNvGrpSpPr>
              <p:nvPr/>
            </p:nvGrpSpPr>
            <p:grpSpPr bwMode="auto">
              <a:xfrm>
                <a:off x="4739" y="1327"/>
                <a:ext cx="582" cy="139"/>
                <a:chOff x="614" y="2568"/>
                <a:chExt cx="725" cy="139"/>
              </a:xfrm>
            </p:grpSpPr>
            <p:sp>
              <p:nvSpPr>
                <p:cNvPr id="196735" name="AutoShape 269"/>
                <p:cNvSpPr>
                  <a:spLocks noChangeArrowheads="1"/>
                </p:cNvSpPr>
                <p:nvPr/>
              </p:nvSpPr>
              <p:spPr bwMode="auto">
                <a:xfrm>
                  <a:off x="612" y="2571"/>
                  <a:ext cx="76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36" name="AutoShape 270"/>
                <p:cNvSpPr>
                  <a:spLocks noChangeArrowheads="1"/>
                </p:cNvSpPr>
                <p:nvPr/>
              </p:nvSpPr>
              <p:spPr bwMode="auto">
                <a:xfrm>
                  <a:off x="624" y="2590"/>
                  <a:ext cx="72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724" name="Rectangle 271"/>
              <p:cNvSpPr>
                <a:spLocks noChangeArrowheads="1"/>
              </p:cNvSpPr>
              <p:nvPr/>
            </p:nvSpPr>
            <p:spPr bwMode="auto">
              <a:xfrm>
                <a:off x="5248" y="427"/>
                <a:ext cx="70" cy="229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ltLang="zh-CN" sz="2400">
                  <a:solidFill>
                    <a:srgbClr val="000000"/>
                  </a:solidFill>
                </a:endParaRPr>
              </a:p>
            </p:txBody>
          </p:sp>
          <p:sp>
            <p:nvSpPr>
              <p:cNvPr id="196725" name="Freeform 272"/>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26" name="Freeform 273"/>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27" name="Oval 274"/>
              <p:cNvSpPr>
                <a:spLocks noChangeArrowheads="1"/>
              </p:cNvSpPr>
              <p:nvPr/>
            </p:nvSpPr>
            <p:spPr bwMode="auto">
              <a:xfrm>
                <a:off x="5518" y="2617"/>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28" name="Freeform 275"/>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729" name="AutoShape 276"/>
              <p:cNvSpPr>
                <a:spLocks noChangeArrowheads="1"/>
              </p:cNvSpPr>
              <p:nvPr/>
            </p:nvSpPr>
            <p:spPr bwMode="auto">
              <a:xfrm>
                <a:off x="4136" y="2684"/>
                <a:ext cx="1201" cy="144"/>
              </a:xfrm>
              <a:prstGeom prst="roundRect">
                <a:avLst>
                  <a:gd name="adj" fmla="val 50000"/>
                </a:avLst>
              </a:prstGeom>
              <a:solidFill>
                <a:srgbClr val="DDDDDD"/>
              </a:solidFill>
              <a:ln w="9525">
                <a:solidFill>
                  <a:schemeClr val="tx1"/>
                </a:solidFill>
                <a:round/>
                <a:headEnd/>
                <a:tailEnd/>
              </a:ln>
            </p:spPr>
            <p:txBody>
              <a:bodyPr wrap="none" anchor="ctr"/>
              <a:lstStyle/>
              <a:p>
                <a:endParaRPr lang="en-US" altLang="zh-CN" sz="2400">
                  <a:solidFill>
                    <a:srgbClr val="000000"/>
                  </a:solidFill>
                </a:endParaRPr>
              </a:p>
            </p:txBody>
          </p:sp>
          <p:sp>
            <p:nvSpPr>
              <p:cNvPr id="196730" name="AutoShape 277"/>
              <p:cNvSpPr>
                <a:spLocks noChangeArrowheads="1"/>
              </p:cNvSpPr>
              <p:nvPr/>
            </p:nvSpPr>
            <p:spPr bwMode="auto">
              <a:xfrm>
                <a:off x="4207" y="2713"/>
                <a:ext cx="1071" cy="86"/>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ltLang="zh-CN" sz="2400">
                  <a:solidFill>
                    <a:srgbClr val="000000"/>
                  </a:solidFill>
                </a:endParaRPr>
              </a:p>
            </p:txBody>
          </p:sp>
          <p:sp>
            <p:nvSpPr>
              <p:cNvPr id="196731" name="Oval 278"/>
              <p:cNvSpPr>
                <a:spLocks noChangeArrowheads="1"/>
              </p:cNvSpPr>
              <p:nvPr/>
            </p:nvSpPr>
            <p:spPr bwMode="auto">
              <a:xfrm>
                <a:off x="4307" y="2387"/>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32" name="Oval 279"/>
              <p:cNvSpPr>
                <a:spLocks noChangeArrowheads="1"/>
              </p:cNvSpPr>
              <p:nvPr/>
            </p:nvSpPr>
            <p:spPr bwMode="auto">
              <a:xfrm>
                <a:off x="4487" y="2387"/>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ltLang="zh-CN" sz="2400">
                  <a:solidFill>
                    <a:srgbClr val="FF0000"/>
                  </a:solidFill>
                </a:endParaRPr>
              </a:p>
            </p:txBody>
          </p:sp>
          <p:sp>
            <p:nvSpPr>
              <p:cNvPr id="196733" name="Oval 280"/>
              <p:cNvSpPr>
                <a:spLocks noChangeArrowheads="1"/>
              </p:cNvSpPr>
              <p:nvPr/>
            </p:nvSpPr>
            <p:spPr bwMode="auto">
              <a:xfrm>
                <a:off x="4657" y="2387"/>
                <a:ext cx="160" cy="13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34" name="Rectangle 281"/>
              <p:cNvSpPr>
                <a:spLocks noChangeArrowheads="1"/>
              </p:cNvSpPr>
              <p:nvPr/>
            </p:nvSpPr>
            <p:spPr bwMode="auto">
              <a:xfrm>
                <a:off x="5068" y="1839"/>
                <a:ext cx="80" cy="759"/>
              </a:xfrm>
              <a:prstGeom prst="rect">
                <a:avLst/>
              </a:prstGeom>
              <a:solidFill>
                <a:srgbClr val="292929"/>
              </a:solidFill>
              <a:ln w="9525">
                <a:solidFill>
                  <a:schemeClr val="tx1"/>
                </a:solidFill>
                <a:miter lim="800000"/>
                <a:headEnd/>
                <a:tailEnd/>
              </a:ln>
            </p:spPr>
            <p:txBody>
              <a:bodyPr wrap="none" anchor="ctr"/>
              <a:lstStyle/>
              <a:p>
                <a:endParaRPr lang="en-US" altLang="zh-CN" sz="2400">
                  <a:solidFill>
                    <a:srgbClr val="000000"/>
                  </a:solidFill>
                </a:endParaRPr>
              </a:p>
            </p:txBody>
          </p:sp>
        </p:grpSp>
        <p:grpSp>
          <p:nvGrpSpPr>
            <p:cNvPr id="196678" name="Group 249"/>
            <p:cNvGrpSpPr>
              <a:grpSpLocks/>
            </p:cNvGrpSpPr>
            <p:nvPr/>
          </p:nvGrpSpPr>
          <p:grpSpPr bwMode="auto">
            <a:xfrm flipH="1">
              <a:off x="8472213" y="4384408"/>
              <a:ext cx="225953" cy="395900"/>
              <a:chOff x="4140" y="429"/>
              <a:chExt cx="1425" cy="2396"/>
            </a:xfrm>
          </p:grpSpPr>
          <p:sp>
            <p:nvSpPr>
              <p:cNvPr id="196679" name="Freeform 250"/>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80" name="Rectangle 251"/>
              <p:cNvSpPr>
                <a:spLocks noChangeArrowheads="1"/>
              </p:cNvSpPr>
              <p:nvPr/>
            </p:nvSpPr>
            <p:spPr bwMode="auto">
              <a:xfrm>
                <a:off x="4200" y="431"/>
                <a:ext cx="1051" cy="227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z="2400">
                  <a:solidFill>
                    <a:srgbClr val="000000"/>
                  </a:solidFill>
                </a:endParaRPr>
              </a:p>
            </p:txBody>
          </p:sp>
          <p:sp>
            <p:nvSpPr>
              <p:cNvPr id="196681" name="Freeform 252"/>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82" name="Freeform 253"/>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83" name="Rectangle 254"/>
              <p:cNvSpPr>
                <a:spLocks noChangeArrowheads="1"/>
              </p:cNvSpPr>
              <p:nvPr/>
            </p:nvSpPr>
            <p:spPr bwMode="auto">
              <a:xfrm>
                <a:off x="4210" y="690"/>
                <a:ext cx="601" cy="4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grpSp>
            <p:nvGrpSpPr>
              <p:cNvPr id="196684" name="Group 255"/>
              <p:cNvGrpSpPr>
                <a:grpSpLocks/>
              </p:cNvGrpSpPr>
              <p:nvPr/>
            </p:nvGrpSpPr>
            <p:grpSpPr bwMode="auto">
              <a:xfrm>
                <a:off x="4749" y="668"/>
                <a:ext cx="581" cy="145"/>
                <a:chOff x="614" y="2568"/>
                <a:chExt cx="725" cy="139"/>
              </a:xfrm>
            </p:grpSpPr>
            <p:sp>
              <p:nvSpPr>
                <p:cNvPr id="196709" name="AutoShape 256"/>
                <p:cNvSpPr>
                  <a:spLocks noChangeArrowheads="1"/>
                </p:cNvSpPr>
                <p:nvPr/>
              </p:nvSpPr>
              <p:spPr bwMode="auto">
                <a:xfrm>
                  <a:off x="616" y="2571"/>
                  <a:ext cx="725"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10" name="AutoShape 257"/>
                <p:cNvSpPr>
                  <a:spLocks noChangeArrowheads="1"/>
                </p:cNvSpPr>
                <p:nvPr/>
              </p:nvSpPr>
              <p:spPr bwMode="auto">
                <a:xfrm>
                  <a:off x="629" y="2590"/>
                  <a:ext cx="700"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685" name="Rectangle 258"/>
              <p:cNvSpPr>
                <a:spLocks noChangeArrowheads="1"/>
              </p:cNvSpPr>
              <p:nvPr/>
            </p:nvSpPr>
            <p:spPr bwMode="auto">
              <a:xfrm>
                <a:off x="4220" y="1017"/>
                <a:ext cx="601" cy="4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grpSp>
            <p:nvGrpSpPr>
              <p:cNvPr id="196686" name="Group 259"/>
              <p:cNvGrpSpPr>
                <a:grpSpLocks/>
              </p:cNvGrpSpPr>
              <p:nvPr/>
            </p:nvGrpSpPr>
            <p:grpSpPr bwMode="auto">
              <a:xfrm>
                <a:off x="4747" y="994"/>
                <a:ext cx="581" cy="134"/>
                <a:chOff x="614" y="2568"/>
                <a:chExt cx="725" cy="139"/>
              </a:xfrm>
            </p:grpSpPr>
            <p:sp>
              <p:nvSpPr>
                <p:cNvPr id="196707" name="AutoShape 260"/>
                <p:cNvSpPr>
                  <a:spLocks noChangeArrowheads="1"/>
                </p:cNvSpPr>
                <p:nvPr/>
              </p:nvSpPr>
              <p:spPr bwMode="auto">
                <a:xfrm>
                  <a:off x="581" y="2572"/>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08" name="AutoShape 261"/>
                <p:cNvSpPr>
                  <a:spLocks noChangeArrowheads="1"/>
                </p:cNvSpPr>
                <p:nvPr/>
              </p:nvSpPr>
              <p:spPr bwMode="auto">
                <a:xfrm>
                  <a:off x="594" y="2592"/>
                  <a:ext cx="687"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687" name="Rectangle 262"/>
              <p:cNvSpPr>
                <a:spLocks noChangeArrowheads="1"/>
              </p:cNvSpPr>
              <p:nvPr/>
            </p:nvSpPr>
            <p:spPr bwMode="auto">
              <a:xfrm>
                <a:off x="4220" y="1363"/>
                <a:ext cx="591" cy="3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sp>
            <p:nvSpPr>
              <p:cNvPr id="196688" name="Rectangle 263"/>
              <p:cNvSpPr>
                <a:spLocks noChangeArrowheads="1"/>
              </p:cNvSpPr>
              <p:nvPr/>
            </p:nvSpPr>
            <p:spPr bwMode="auto">
              <a:xfrm>
                <a:off x="4230" y="1651"/>
                <a:ext cx="591" cy="48"/>
              </a:xfrm>
              <a:prstGeom prst="rect">
                <a:avLst/>
              </a:prstGeom>
              <a:solidFill>
                <a:schemeClr val="tx1"/>
              </a:solidFill>
              <a:ln w="9525">
                <a:solidFill>
                  <a:schemeClr val="tx1"/>
                </a:solidFill>
                <a:miter lim="800000"/>
                <a:headEnd/>
                <a:tailEnd/>
              </a:ln>
            </p:spPr>
            <p:txBody>
              <a:bodyPr wrap="none" anchor="ctr"/>
              <a:lstStyle/>
              <a:p>
                <a:endParaRPr lang="en-US" altLang="zh-CN" sz="2400">
                  <a:solidFill>
                    <a:srgbClr val="000000"/>
                  </a:solidFill>
                </a:endParaRPr>
              </a:p>
            </p:txBody>
          </p:sp>
          <p:grpSp>
            <p:nvGrpSpPr>
              <p:cNvPr id="196689" name="Group 264"/>
              <p:cNvGrpSpPr>
                <a:grpSpLocks/>
              </p:cNvGrpSpPr>
              <p:nvPr/>
            </p:nvGrpSpPr>
            <p:grpSpPr bwMode="auto">
              <a:xfrm>
                <a:off x="4735" y="1627"/>
                <a:ext cx="582" cy="151"/>
                <a:chOff x="614" y="2568"/>
                <a:chExt cx="725" cy="139"/>
              </a:xfrm>
            </p:grpSpPr>
            <p:sp>
              <p:nvSpPr>
                <p:cNvPr id="196705" name="AutoShape 265"/>
                <p:cNvSpPr>
                  <a:spLocks noChangeArrowheads="1"/>
                </p:cNvSpPr>
                <p:nvPr/>
              </p:nvSpPr>
              <p:spPr bwMode="auto">
                <a:xfrm>
                  <a:off x="609" y="2572"/>
                  <a:ext cx="686" cy="13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06" name="AutoShape 266"/>
                <p:cNvSpPr>
                  <a:spLocks noChangeArrowheads="1"/>
                </p:cNvSpPr>
                <p:nvPr/>
              </p:nvSpPr>
              <p:spPr bwMode="auto">
                <a:xfrm>
                  <a:off x="621" y="2590"/>
                  <a:ext cx="648"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690" name="Freeform 267"/>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6691" name="Group 268"/>
              <p:cNvGrpSpPr>
                <a:grpSpLocks/>
              </p:cNvGrpSpPr>
              <p:nvPr/>
            </p:nvGrpSpPr>
            <p:grpSpPr bwMode="auto">
              <a:xfrm>
                <a:off x="4739" y="1327"/>
                <a:ext cx="582" cy="139"/>
                <a:chOff x="614" y="2568"/>
                <a:chExt cx="725" cy="139"/>
              </a:xfrm>
            </p:grpSpPr>
            <p:sp>
              <p:nvSpPr>
                <p:cNvPr id="196703" name="AutoShape 269"/>
                <p:cNvSpPr>
                  <a:spLocks noChangeArrowheads="1"/>
                </p:cNvSpPr>
                <p:nvPr/>
              </p:nvSpPr>
              <p:spPr bwMode="auto">
                <a:xfrm>
                  <a:off x="616" y="2565"/>
                  <a:ext cx="723"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04" name="AutoShape 270"/>
                <p:cNvSpPr>
                  <a:spLocks noChangeArrowheads="1"/>
                </p:cNvSpPr>
                <p:nvPr/>
              </p:nvSpPr>
              <p:spPr bwMode="auto">
                <a:xfrm>
                  <a:off x="629" y="2585"/>
                  <a:ext cx="686" cy="11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grpSp>
          <p:sp>
            <p:nvSpPr>
              <p:cNvPr id="196692" name="Rectangle 271"/>
              <p:cNvSpPr>
                <a:spLocks noChangeArrowheads="1"/>
              </p:cNvSpPr>
              <p:nvPr/>
            </p:nvSpPr>
            <p:spPr bwMode="auto">
              <a:xfrm>
                <a:off x="5251" y="431"/>
                <a:ext cx="6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ltLang="zh-CN" sz="2400">
                  <a:solidFill>
                    <a:srgbClr val="000000"/>
                  </a:solidFill>
                </a:endParaRPr>
              </a:p>
            </p:txBody>
          </p:sp>
          <p:sp>
            <p:nvSpPr>
              <p:cNvPr id="196693" name="Freeform 272"/>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94" name="Freeform 273"/>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95" name="Oval 274"/>
              <p:cNvSpPr>
                <a:spLocks noChangeArrowheads="1"/>
              </p:cNvSpPr>
              <p:nvPr/>
            </p:nvSpPr>
            <p:spPr bwMode="auto">
              <a:xfrm>
                <a:off x="5512" y="2611"/>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696" name="Freeform 275"/>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97" name="AutoShape 276"/>
              <p:cNvSpPr>
                <a:spLocks noChangeArrowheads="1"/>
              </p:cNvSpPr>
              <p:nvPr/>
            </p:nvSpPr>
            <p:spPr bwMode="auto">
              <a:xfrm>
                <a:off x="4140" y="2679"/>
                <a:ext cx="1201" cy="144"/>
              </a:xfrm>
              <a:prstGeom prst="roundRect">
                <a:avLst>
                  <a:gd name="adj" fmla="val 50000"/>
                </a:avLst>
              </a:prstGeom>
              <a:solidFill>
                <a:srgbClr val="DDDDDD"/>
              </a:solidFill>
              <a:ln w="9525">
                <a:solidFill>
                  <a:schemeClr val="tx1"/>
                </a:solidFill>
                <a:round/>
                <a:headEnd/>
                <a:tailEnd/>
              </a:ln>
            </p:spPr>
            <p:txBody>
              <a:bodyPr wrap="none" anchor="ctr"/>
              <a:lstStyle/>
              <a:p>
                <a:endParaRPr lang="en-US" altLang="zh-CN" sz="2400">
                  <a:solidFill>
                    <a:srgbClr val="000000"/>
                  </a:solidFill>
                </a:endParaRPr>
              </a:p>
            </p:txBody>
          </p:sp>
          <p:sp>
            <p:nvSpPr>
              <p:cNvPr id="196698" name="AutoShape 277"/>
              <p:cNvSpPr>
                <a:spLocks noChangeArrowheads="1"/>
              </p:cNvSpPr>
              <p:nvPr/>
            </p:nvSpPr>
            <p:spPr bwMode="auto">
              <a:xfrm>
                <a:off x="4200" y="2708"/>
                <a:ext cx="1071" cy="86"/>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ltLang="zh-CN" sz="2400">
                  <a:solidFill>
                    <a:srgbClr val="000000"/>
                  </a:solidFill>
                </a:endParaRPr>
              </a:p>
            </p:txBody>
          </p:sp>
          <p:sp>
            <p:nvSpPr>
              <p:cNvPr id="196699" name="Oval 278"/>
              <p:cNvSpPr>
                <a:spLocks noChangeArrowheads="1"/>
              </p:cNvSpPr>
              <p:nvPr/>
            </p:nvSpPr>
            <p:spPr bwMode="auto">
              <a:xfrm>
                <a:off x="4310" y="2381"/>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00" name="Oval 279"/>
              <p:cNvSpPr>
                <a:spLocks noChangeArrowheads="1"/>
              </p:cNvSpPr>
              <p:nvPr/>
            </p:nvSpPr>
            <p:spPr bwMode="auto">
              <a:xfrm>
                <a:off x="4480" y="2381"/>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altLang="zh-CN" sz="2400">
                  <a:solidFill>
                    <a:srgbClr val="FF0000"/>
                  </a:solidFill>
                </a:endParaRPr>
              </a:p>
            </p:txBody>
          </p:sp>
          <p:sp>
            <p:nvSpPr>
              <p:cNvPr id="196701" name="Oval 280"/>
              <p:cNvSpPr>
                <a:spLocks noChangeArrowheads="1"/>
              </p:cNvSpPr>
              <p:nvPr/>
            </p:nvSpPr>
            <p:spPr bwMode="auto">
              <a:xfrm>
                <a:off x="4661" y="2381"/>
                <a:ext cx="160" cy="13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zh-CN" sz="2400">
                  <a:solidFill>
                    <a:srgbClr val="000000"/>
                  </a:solidFill>
                </a:endParaRPr>
              </a:p>
            </p:txBody>
          </p:sp>
          <p:sp>
            <p:nvSpPr>
              <p:cNvPr id="196702" name="Rectangle 281"/>
              <p:cNvSpPr>
                <a:spLocks noChangeArrowheads="1"/>
              </p:cNvSpPr>
              <p:nvPr/>
            </p:nvSpPr>
            <p:spPr bwMode="auto">
              <a:xfrm>
                <a:off x="5061" y="1833"/>
                <a:ext cx="80" cy="759"/>
              </a:xfrm>
              <a:prstGeom prst="rect">
                <a:avLst/>
              </a:prstGeom>
              <a:solidFill>
                <a:srgbClr val="292929"/>
              </a:solidFill>
              <a:ln w="9525">
                <a:solidFill>
                  <a:schemeClr val="tx1"/>
                </a:solidFill>
                <a:miter lim="800000"/>
                <a:headEnd/>
                <a:tailEnd/>
              </a:ln>
            </p:spPr>
            <p:txBody>
              <a:bodyPr wrap="none" anchor="ctr"/>
              <a:lstStyle/>
              <a:p>
                <a:endParaRPr lang="en-US" altLang="zh-CN" sz="2400">
                  <a:solidFill>
                    <a:srgbClr val="000000"/>
                  </a:solidFill>
                </a:endParaRPr>
              </a:p>
            </p:txBody>
          </p:sp>
        </p:grpSp>
      </p:grpSp>
      <p:grpSp>
        <p:nvGrpSpPr>
          <p:cNvPr id="1069" name="Group 1068"/>
          <p:cNvGrpSpPr>
            <a:grpSpLocks/>
          </p:cNvGrpSpPr>
          <p:nvPr/>
        </p:nvGrpSpPr>
        <p:grpSpPr bwMode="auto">
          <a:xfrm>
            <a:off x="8710613" y="5937830"/>
            <a:ext cx="347662" cy="681038"/>
            <a:chOff x="7923189" y="2486664"/>
            <a:chExt cx="360377" cy="884585"/>
          </a:xfrm>
        </p:grpSpPr>
        <p:pic>
          <p:nvPicPr>
            <p:cNvPr id="1966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998" y="2486664"/>
              <a:ext cx="239568" cy="5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6642" name="Group 950"/>
            <p:cNvGrpSpPr>
              <a:grpSpLocks/>
            </p:cNvGrpSpPr>
            <p:nvPr/>
          </p:nvGrpSpPr>
          <p:grpSpPr bwMode="auto">
            <a:xfrm>
              <a:off x="7923189" y="2890236"/>
              <a:ext cx="227012" cy="481013"/>
              <a:chOff x="4140" y="429"/>
              <a:chExt cx="1425" cy="2396"/>
            </a:xfrm>
          </p:grpSpPr>
          <p:sp>
            <p:nvSpPr>
              <p:cNvPr id="196643" name="Freeform 95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64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400">
                  <a:solidFill>
                    <a:srgbClr val="000000"/>
                  </a:solidFill>
                </a:endParaRPr>
              </a:p>
            </p:txBody>
          </p:sp>
          <p:sp>
            <p:nvSpPr>
              <p:cNvPr id="196645" name="Freeform 95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646" name="Freeform 95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64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648" name="Group 956"/>
              <p:cNvGrpSpPr>
                <a:grpSpLocks/>
              </p:cNvGrpSpPr>
              <p:nvPr/>
            </p:nvGrpSpPr>
            <p:grpSpPr bwMode="auto">
              <a:xfrm>
                <a:off x="4749" y="668"/>
                <a:ext cx="581" cy="145"/>
                <a:chOff x="614" y="2568"/>
                <a:chExt cx="725" cy="139"/>
              </a:xfrm>
            </p:grpSpPr>
            <p:sp>
              <p:nvSpPr>
                <p:cNvPr id="19667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67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64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650" name="Group 960"/>
              <p:cNvGrpSpPr>
                <a:grpSpLocks/>
              </p:cNvGrpSpPr>
              <p:nvPr/>
            </p:nvGrpSpPr>
            <p:grpSpPr bwMode="auto">
              <a:xfrm>
                <a:off x="4747" y="994"/>
                <a:ext cx="581" cy="134"/>
                <a:chOff x="614" y="2568"/>
                <a:chExt cx="725" cy="139"/>
              </a:xfrm>
            </p:grpSpPr>
            <p:sp>
              <p:nvSpPr>
                <p:cNvPr id="19667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67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65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65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sz="2400">
                  <a:solidFill>
                    <a:srgbClr val="000000"/>
                  </a:solidFill>
                </a:endParaRPr>
              </a:p>
            </p:txBody>
          </p:sp>
          <p:grpSp>
            <p:nvGrpSpPr>
              <p:cNvPr id="196653" name="Group 965"/>
              <p:cNvGrpSpPr>
                <a:grpSpLocks/>
              </p:cNvGrpSpPr>
              <p:nvPr/>
            </p:nvGrpSpPr>
            <p:grpSpPr bwMode="auto">
              <a:xfrm>
                <a:off x="4735" y="1627"/>
                <a:ext cx="582" cy="151"/>
                <a:chOff x="614" y="2568"/>
                <a:chExt cx="725" cy="139"/>
              </a:xfrm>
            </p:grpSpPr>
            <p:sp>
              <p:nvSpPr>
                <p:cNvPr id="19666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67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654" name="Freeform 96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6655" name="Group 969"/>
              <p:cNvGrpSpPr>
                <a:grpSpLocks/>
              </p:cNvGrpSpPr>
              <p:nvPr/>
            </p:nvGrpSpPr>
            <p:grpSpPr bwMode="auto">
              <a:xfrm>
                <a:off x="4739" y="1327"/>
                <a:ext cx="582" cy="139"/>
                <a:chOff x="614" y="2568"/>
                <a:chExt cx="725" cy="139"/>
              </a:xfrm>
            </p:grpSpPr>
            <p:sp>
              <p:nvSpPr>
                <p:cNvPr id="19666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66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grpSp>
          <p:sp>
            <p:nvSpPr>
              <p:cNvPr id="19665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sz="2400">
                  <a:solidFill>
                    <a:srgbClr val="000000"/>
                  </a:solidFill>
                </a:endParaRPr>
              </a:p>
            </p:txBody>
          </p:sp>
          <p:sp>
            <p:nvSpPr>
              <p:cNvPr id="196657" name="Freeform 97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658" name="Freeform 97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65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660" name="Freeform 97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66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sz="2400">
                  <a:solidFill>
                    <a:srgbClr val="000000"/>
                  </a:solidFill>
                </a:endParaRPr>
              </a:p>
            </p:txBody>
          </p:sp>
          <p:sp>
            <p:nvSpPr>
              <p:cNvPr id="19666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sz="2400">
                  <a:solidFill>
                    <a:srgbClr val="000000"/>
                  </a:solidFill>
                </a:endParaRPr>
              </a:p>
            </p:txBody>
          </p:sp>
          <p:sp>
            <p:nvSpPr>
              <p:cNvPr id="19666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66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endParaRPr>
              </a:p>
            </p:txBody>
          </p:sp>
          <p:sp>
            <p:nvSpPr>
              <p:cNvPr id="19666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2400">
                  <a:solidFill>
                    <a:srgbClr val="000000"/>
                  </a:solidFill>
                </a:endParaRPr>
              </a:p>
            </p:txBody>
          </p:sp>
          <p:sp>
            <p:nvSpPr>
              <p:cNvPr id="19666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sz="2400">
                  <a:solidFill>
                    <a:srgbClr val="000000"/>
                  </a:solidFill>
                </a:endParaRPr>
              </a:p>
            </p:txBody>
          </p:sp>
        </p:grpSp>
      </p:grpSp>
      <p:grpSp>
        <p:nvGrpSpPr>
          <p:cNvPr id="20" name="Group 19"/>
          <p:cNvGrpSpPr>
            <a:grpSpLocks/>
          </p:cNvGrpSpPr>
          <p:nvPr/>
        </p:nvGrpSpPr>
        <p:grpSpPr bwMode="auto">
          <a:xfrm>
            <a:off x="1751013" y="3923293"/>
            <a:ext cx="982662" cy="1585912"/>
            <a:chOff x="226804" y="3719080"/>
            <a:chExt cx="982820" cy="1586234"/>
          </a:xfrm>
        </p:grpSpPr>
        <p:pic>
          <p:nvPicPr>
            <p:cNvPr id="196638" name="Picture 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3109" y="5014480"/>
              <a:ext cx="405029" cy="29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39" name="Cloud Callout 16"/>
            <p:cNvSpPr>
              <a:spLocks noChangeArrowheads="1"/>
            </p:cNvSpPr>
            <p:nvPr/>
          </p:nvSpPr>
          <p:spPr bwMode="auto">
            <a:xfrm flipH="1">
              <a:off x="226804" y="3719080"/>
              <a:ext cx="982820" cy="514019"/>
            </a:xfrm>
            <a:prstGeom prst="cloudCallout">
              <a:avLst>
                <a:gd name="adj1" fmla="val -7606"/>
                <a:gd name="adj2" fmla="val 147866"/>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sz="2400">
                <a:solidFill>
                  <a:srgbClr val="000000"/>
                </a:solidFill>
              </a:endParaRPr>
            </a:p>
          </p:txBody>
        </p:sp>
        <p:pic>
          <p:nvPicPr>
            <p:cNvPr id="196640" name="Picture 18" descr="madman.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7767" y="3870258"/>
              <a:ext cx="767350" cy="21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22"/>
          <p:cNvGrpSpPr>
            <a:grpSpLocks/>
          </p:cNvGrpSpPr>
          <p:nvPr/>
        </p:nvGrpSpPr>
        <p:grpSpPr bwMode="auto">
          <a:xfrm>
            <a:off x="1558926" y="5234569"/>
            <a:ext cx="1857375" cy="338137"/>
            <a:chOff x="5957397" y="-30236"/>
            <a:chExt cx="1857399" cy="338554"/>
          </a:xfrm>
        </p:grpSpPr>
        <p:sp>
          <p:nvSpPr>
            <p:cNvPr id="196636" name="Rectangle 20"/>
            <p:cNvSpPr>
              <a:spLocks noChangeArrowheads="1"/>
            </p:cNvSpPr>
            <p:nvPr/>
          </p:nvSpPr>
          <p:spPr bwMode="auto">
            <a:xfrm>
              <a:off x="5957398" y="0"/>
              <a:ext cx="1829556" cy="27212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000000"/>
                </a:solidFill>
              </a:endParaRPr>
            </a:p>
          </p:txBody>
        </p:sp>
        <p:sp>
          <p:nvSpPr>
            <p:cNvPr id="196637" name="TextBox 21"/>
            <p:cNvSpPr txBox="1">
              <a:spLocks noChangeArrowheads="1"/>
            </p:cNvSpPr>
            <p:nvPr/>
          </p:nvSpPr>
          <p:spPr bwMode="auto">
            <a:xfrm>
              <a:off x="5957397" y="-30236"/>
              <a:ext cx="18573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r>
                <a:rPr lang="en-US" altLang="zh-CN" sz="1600">
                  <a:solidFill>
                    <a:srgbClr val="FFFFFF"/>
                  </a:solidFill>
                  <a:latin typeface="Arial" pitchFamily="34" charset="0"/>
                </a:rPr>
                <a:t>where</a:t>
              </a:r>
              <a:r>
                <a:rPr lang="en-US" altLang="en-US" sz="1600">
                  <a:solidFill>
                    <a:srgbClr val="FFFFFF"/>
                  </a:solidFill>
                  <a:latin typeface="Arial" pitchFamily="34" charset="0"/>
                </a:rPr>
                <a:t>’</a:t>
              </a:r>
              <a:r>
                <a:rPr lang="en-US" altLang="zh-CN" sz="1600">
                  <a:solidFill>
                    <a:srgbClr val="FFFFFF"/>
                  </a:solidFill>
                  <a:latin typeface="Arial" pitchFamily="34" charset="0"/>
                </a:rPr>
                <a:t>s Madmen?</a:t>
              </a:r>
            </a:p>
          </p:txBody>
        </p:sp>
      </p:grpSp>
      <p:grpSp>
        <p:nvGrpSpPr>
          <p:cNvPr id="1113" name="Group 1112"/>
          <p:cNvGrpSpPr>
            <a:grpSpLocks/>
          </p:cNvGrpSpPr>
          <p:nvPr/>
        </p:nvGrpSpPr>
        <p:grpSpPr bwMode="auto">
          <a:xfrm>
            <a:off x="8785226" y="4982155"/>
            <a:ext cx="1279525" cy="338138"/>
            <a:chOff x="5931471" y="-30236"/>
            <a:chExt cx="1279747" cy="338971"/>
          </a:xfrm>
        </p:grpSpPr>
        <p:sp>
          <p:nvSpPr>
            <p:cNvPr id="196634" name="Rectangle 1113"/>
            <p:cNvSpPr>
              <a:spLocks noChangeArrowheads="1"/>
            </p:cNvSpPr>
            <p:nvPr/>
          </p:nvSpPr>
          <p:spPr bwMode="auto">
            <a:xfrm>
              <a:off x="5957398" y="13898"/>
              <a:ext cx="1225865" cy="25822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000000"/>
                </a:solidFill>
              </a:endParaRPr>
            </a:p>
          </p:txBody>
        </p:sp>
        <p:sp>
          <p:nvSpPr>
            <p:cNvPr id="196635" name="TextBox 1114"/>
            <p:cNvSpPr txBox="1">
              <a:spLocks noChangeArrowheads="1"/>
            </p:cNvSpPr>
            <p:nvPr/>
          </p:nvSpPr>
          <p:spPr bwMode="auto">
            <a:xfrm>
              <a:off x="5931471" y="-30236"/>
              <a:ext cx="1279747" cy="33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r>
                <a:rPr lang="en-US" altLang="zh-CN" sz="1600">
                  <a:solidFill>
                    <a:srgbClr val="FFFFFF"/>
                  </a:solidFill>
                  <a:latin typeface="Arial" pitchFamily="34" charset="0"/>
                </a:rPr>
                <a:t>manifest file</a:t>
              </a:r>
            </a:p>
          </p:txBody>
        </p:sp>
      </p:grpSp>
      <p:sp>
        <p:nvSpPr>
          <p:cNvPr id="28" name="Freeform 27"/>
          <p:cNvSpPr>
            <a:spLocks/>
          </p:cNvSpPr>
          <p:nvPr/>
        </p:nvSpPr>
        <p:spPr bwMode="auto">
          <a:xfrm>
            <a:off x="2598738" y="4447168"/>
            <a:ext cx="1008062" cy="881062"/>
          </a:xfrm>
          <a:custGeom>
            <a:avLst/>
            <a:gdLst>
              <a:gd name="T0" fmla="*/ 425507 w 1284637"/>
              <a:gd name="T1" fmla="*/ 0 h 1108430"/>
              <a:gd name="T2" fmla="*/ 486916 w 1284637"/>
              <a:gd name="T3" fmla="*/ 442071 h 1108430"/>
              <a:gd name="T4" fmla="*/ 0 w 1284637"/>
              <a:gd name="T5" fmla="*/ 441562 h 1108430"/>
              <a:gd name="T6" fmla="*/ 0 60000 65536"/>
              <a:gd name="T7" fmla="*/ 0 60000 65536"/>
              <a:gd name="T8" fmla="*/ 0 60000 65536"/>
            </a:gdLst>
            <a:ahLst/>
            <a:cxnLst>
              <a:cxn ang="T6">
                <a:pos x="T0" y="T1"/>
              </a:cxn>
              <a:cxn ang="T7">
                <a:pos x="T2" y="T3"/>
              </a:cxn>
              <a:cxn ang="T8">
                <a:pos x="T4" y="T5"/>
              </a:cxn>
            </a:cxnLst>
            <a:rect l="0" t="0" r="r" b="b"/>
            <a:pathLst>
              <a:path w="1284637" h="1108430">
                <a:moveTo>
                  <a:pt x="1122624" y="0"/>
                </a:moveTo>
                <a:lnTo>
                  <a:pt x="1284637" y="1108430"/>
                </a:lnTo>
                <a:lnTo>
                  <a:pt x="0" y="1107156"/>
                </a:lnTo>
              </a:path>
            </a:pathLst>
          </a:cu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121" name="Freeform 1120"/>
          <p:cNvSpPr>
            <a:spLocks/>
          </p:cNvSpPr>
          <p:nvPr/>
        </p:nvSpPr>
        <p:spPr bwMode="auto">
          <a:xfrm flipV="1">
            <a:off x="2624139" y="5331406"/>
            <a:ext cx="2166937" cy="709613"/>
          </a:xfrm>
          <a:custGeom>
            <a:avLst/>
            <a:gdLst>
              <a:gd name="T0" fmla="*/ 2000406 w 1898925"/>
              <a:gd name="T1" fmla="*/ 0 h 980345"/>
              <a:gd name="T2" fmla="*/ 3220477 w 1898925"/>
              <a:gd name="T3" fmla="*/ 164779 h 980345"/>
              <a:gd name="T4" fmla="*/ 2480474 w 1898925"/>
              <a:gd name="T5" fmla="*/ 187218 h 980345"/>
              <a:gd name="T6" fmla="*/ 1440561 w 1898925"/>
              <a:gd name="T7" fmla="*/ 262577 h 980345"/>
              <a:gd name="T8" fmla="*/ 0 w 1898925"/>
              <a:gd name="T9" fmla="*/ 268787 h 9803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8925" h="980345">
                <a:moveTo>
                  <a:pt x="1179521" y="0"/>
                </a:moveTo>
                <a:lnTo>
                  <a:pt x="1898925" y="600997"/>
                </a:lnTo>
                <a:lnTo>
                  <a:pt x="1462589" y="682836"/>
                </a:lnTo>
                <a:cubicBezTo>
                  <a:pt x="1258197" y="730637"/>
                  <a:pt x="1110581" y="844165"/>
                  <a:pt x="849414" y="957692"/>
                </a:cubicBezTo>
                <a:lnTo>
                  <a:pt x="0" y="980345"/>
                </a:lnTo>
              </a:path>
            </a:pathLst>
          </a:cu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122" name="Content Placeholder 12"/>
          <p:cNvSpPr txBox="1">
            <a:spLocks/>
          </p:cNvSpPr>
          <p:nvPr/>
        </p:nvSpPr>
        <p:spPr bwMode="auto">
          <a:xfrm>
            <a:off x="2295526" y="2505075"/>
            <a:ext cx="7650163" cy="458788"/>
          </a:xfrm>
          <a:prstGeom prst="rect">
            <a:avLst/>
          </a:prstGeom>
          <a:noFill/>
          <a:ln>
            <a:noFill/>
          </a:ln>
          <a:extLst>
            <a:ext uri="{FAA26D3D-D897-4be2-8F04-BA451C77F1D7}"/>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457200" lvl="1" indent="0">
              <a:buNone/>
              <a:defRPr/>
            </a:pPr>
            <a:endParaRPr lang="en-US" dirty="0">
              <a:solidFill>
                <a:srgbClr val="000000"/>
              </a:solidFill>
            </a:endParaRPr>
          </a:p>
        </p:txBody>
      </p:sp>
    </p:spTree>
    <p:extLst>
      <p:ext uri="{BB962C8B-B14F-4D97-AF65-F5344CB8AC3E}">
        <p14:creationId xmlns:p14="http://schemas.microsoft.com/office/powerpoint/2010/main" val="640653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par>
                          <p:cTn id="7" fill="hold" nodeType="afterGroup">
                            <p:stCondLst>
                              <p:cond delay="0"/>
                            </p:stCondLst>
                            <p:childTnLst>
                              <p:par>
                                <p:cTn id="8" presetID="1" presetClass="entr" presetSubtype="0" fill="hold" nodeType="afterEffect">
                                  <p:stCondLst>
                                    <p:cond delay="250"/>
                                  </p:stCondLst>
                                  <p:childTnLst>
                                    <p:set>
                                      <p:cBhvr>
                                        <p:cTn id="9" dur="1" fill="hold">
                                          <p:stCondLst>
                                            <p:cond delay="0"/>
                                          </p:stCondLst>
                                        </p:cTn>
                                        <p:tgtEl>
                                          <p:spTgt spid="828"/>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3" name="Whoosh"/>
                                        </p:tgtEl>
                                      </p:cMediaNode>
                                    </p:audio>
                                  </p:subTnLst>
                                </p:cTn>
                              </p:par>
                            </p:childTnLst>
                          </p:cTn>
                        </p:par>
                        <p:par>
                          <p:cTn id="10" fill="hold" nodeType="afterGroup">
                            <p:stCondLst>
                              <p:cond delay="250"/>
                            </p:stCondLst>
                            <p:childTnLst>
                              <p:par>
                                <p:cTn id="11" presetID="1" presetClass="entr" presetSubtype="0" fill="hold" nodeType="afterEffect">
                                  <p:stCondLst>
                                    <p:cond delay="250"/>
                                  </p:stCondLst>
                                  <p:childTnLst>
                                    <p:set>
                                      <p:cBhvr>
                                        <p:cTn id="12" dur="1" fill="hold">
                                          <p:stCondLst>
                                            <p:cond delay="0"/>
                                          </p:stCondLst>
                                        </p:cTn>
                                        <p:tgtEl>
                                          <p:spTgt spid="14"/>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par>
                          <p:cTn id="13" fill="hold" nodeType="afterGroup">
                            <p:stCondLst>
                              <p:cond delay="500"/>
                            </p:stCondLst>
                            <p:childTnLst>
                              <p:par>
                                <p:cTn id="14" presetID="1" presetClass="entr" presetSubtype="0" fill="hold" nodeType="afterEffect">
                                  <p:stCondLst>
                                    <p:cond delay="250"/>
                                  </p:stCondLst>
                                  <p:childTnLst>
                                    <p:set>
                                      <p:cBhvr>
                                        <p:cTn id="15" dur="1" fill="hold">
                                          <p:stCondLst>
                                            <p:cond delay="0"/>
                                          </p:stCondLst>
                                        </p:cTn>
                                        <p:tgtEl>
                                          <p:spTgt spid="93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Whoosh"/>
                                        </p:tgtEl>
                                      </p:cMediaNode>
                                    </p:audio>
                                  </p:subTnLst>
                                </p:cTn>
                              </p:par>
                            </p:childTnLst>
                          </p:cTn>
                        </p:par>
                        <p:par>
                          <p:cTn id="16" fill="hold" nodeType="afterGroup">
                            <p:stCondLst>
                              <p:cond delay="750"/>
                            </p:stCondLst>
                            <p:childTnLst>
                              <p:par>
                                <p:cTn id="17" presetID="1" presetClass="entr" presetSubtype="0" fill="hold" nodeType="afterEffect">
                                  <p:stCondLst>
                                    <p:cond delay="250"/>
                                  </p:stCondLst>
                                  <p:childTnLst>
                                    <p:set>
                                      <p:cBhvr>
                                        <p:cTn id="18" dur="1" fill="hold">
                                          <p:stCondLst>
                                            <p:cond delay="0"/>
                                          </p:stCondLst>
                                        </p:cTn>
                                        <p:tgtEl>
                                          <p:spTgt spid="79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par>
                          <p:cTn id="19" fill="hold" nodeType="afterGroup">
                            <p:stCondLst>
                              <p:cond delay="1000"/>
                            </p:stCondLst>
                            <p:childTnLst>
                              <p:par>
                                <p:cTn id="20" presetID="1" presetClass="entr" presetSubtype="0" fill="hold" nodeType="afterEffect">
                                  <p:stCondLst>
                                    <p:cond delay="250"/>
                                  </p:stCondLst>
                                  <p:childTnLst>
                                    <p:set>
                                      <p:cBhvr>
                                        <p:cTn id="21" dur="1" fill="hold">
                                          <p:stCondLst>
                                            <p:cond delay="0"/>
                                          </p:stCondLst>
                                        </p:cTn>
                                        <p:tgtEl>
                                          <p:spTgt spid="863"/>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3" name="Whoosh"/>
                                        </p:tgtEl>
                                      </p:cMediaNode>
                                    </p:audio>
                                  </p:subTnLst>
                                </p:cTn>
                              </p:par>
                            </p:childTnLst>
                          </p:cTn>
                        </p:par>
                        <p:par>
                          <p:cTn id="22" fill="hold" nodeType="afterGroup">
                            <p:stCondLst>
                              <p:cond delay="1250"/>
                            </p:stCondLst>
                            <p:childTnLst>
                              <p:par>
                                <p:cTn id="23" presetID="1" presetClass="entr" presetSubtype="0" fill="hold" nodeType="afterEffect">
                                  <p:stCondLst>
                                    <p:cond delay="250"/>
                                  </p:stCondLst>
                                  <p:childTnLst>
                                    <p:set>
                                      <p:cBhvr>
                                        <p:cTn id="24" dur="1" fill="hold">
                                          <p:stCondLst>
                                            <p:cond delay="0"/>
                                          </p:stCondLst>
                                        </p:cTn>
                                        <p:tgtEl>
                                          <p:spTgt spid="1069"/>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3" name="Whoosh"/>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dissolve">
                                      <p:cBhvr>
                                        <p:cTn id="34" dur="500"/>
                                        <p:tgtEl>
                                          <p:spTgt spid="13">
                                            <p:txEl>
                                              <p:pRg st="0" end="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Effect transition="in" filter="dissolve">
                                      <p:cBhvr>
                                        <p:cTn id="37" dur="500"/>
                                        <p:tgtEl>
                                          <p:spTgt spid="13">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xEl>
                                              <p:pRg st="2" end="2"/>
                                            </p:txEl>
                                          </p:spTgt>
                                        </p:tgtEl>
                                        <p:attrNameLst>
                                          <p:attrName>style.visibility</p:attrName>
                                        </p:attrNameLst>
                                      </p:cBhvr>
                                      <p:to>
                                        <p:strVal val="visible"/>
                                      </p:to>
                                    </p:set>
                                    <p:animEffect transition="in" filter="dissolve">
                                      <p:cBhvr>
                                        <p:cTn id="40" dur="500"/>
                                        <p:tgtEl>
                                          <p:spTgt spid="13">
                                            <p:txEl>
                                              <p:pRg st="2" end="2"/>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animEffect transition="in" filter="dissolve">
                                      <p:cBhvr>
                                        <p:cTn id="43" dur="500"/>
                                        <p:tgtEl>
                                          <p:spTgt spid="13">
                                            <p:txEl>
                                              <p:pRg st="3" end="3"/>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dissolve">
                                      <p:cBhvr>
                                        <p:cTn id="46" dur="500"/>
                                        <p:tgtEl>
                                          <p:spTgt spid="13">
                                            <p:txEl>
                                              <p:pRg st="4" end="4"/>
                                            </p:txEl>
                                          </p:spTgt>
                                        </p:tgtEl>
                                      </p:cBhvr>
                                    </p:animEffect>
                                  </p:childTnLst>
                                </p:cTn>
                              </p:par>
                              <p:par>
                                <p:cTn id="47" presetID="9" presetClass="entr" presetSubtype="0" fill="hold" grpId="0" nodeType="withEffect" nodePh="1">
                                  <p:stCondLst>
                                    <p:cond delay="0"/>
                                  </p:stCondLst>
                                  <p:endCondLst>
                                    <p:cond evt="begin" delay="0">
                                      <p:tn val="47"/>
                                    </p:cond>
                                  </p:endCondLst>
                                  <p:childTnLst>
                                    <p:set>
                                      <p:cBhvr>
                                        <p:cTn id="48" dur="1" fill="hold">
                                          <p:stCondLst>
                                            <p:cond delay="0"/>
                                          </p:stCondLst>
                                        </p:cTn>
                                        <p:tgtEl>
                                          <p:spTgt spid="1122"/>
                                        </p:tgtEl>
                                        <p:attrNameLst>
                                          <p:attrName>style.visibility</p:attrName>
                                        </p:attrNameLst>
                                      </p:cBhvr>
                                      <p:to>
                                        <p:strVal val="visible"/>
                                      </p:to>
                                    </p:set>
                                    <p:animEffect transition="in" filter="dissolve">
                                      <p:cBhvr>
                                        <p:cTn id="49" dur="500"/>
                                        <p:tgtEl>
                                          <p:spTgt spid="11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childTnLst>
                          </p:cTn>
                        </p:par>
                        <p:par>
                          <p:cTn id="55" fill="hold" nodeType="afterGroup">
                            <p:stCondLst>
                              <p:cond delay="500"/>
                            </p:stCondLst>
                            <p:childTnLst>
                              <p:par>
                                <p:cTn id="56" presetID="0" presetClass="path" presetSubtype="0" accel="50000" decel="50000" fill="hold" nodeType="afterEffect">
                                  <p:stCondLst>
                                    <p:cond delay="0"/>
                                  </p:stCondLst>
                                  <p:childTnLst>
                                    <p:animMotion origin="layout" path="M -3.65214E-6 3.59408E-6 L 0.11335 -0.02916 L 0.14356 -0.02685 L 0.31852 0.00185 L 0.46138 -0.03078 L 0.55164 -0.00486 L 0.62333 0.0155 L 0.72418 -0.01088 L 0.77539 -0.05508 " pathEditMode="relative" rAng="0" ptsTypes="AAAAAAAAA">
                                      <p:cBhvr>
                                        <p:cTn id="57" dur="2000" fill="hold"/>
                                        <p:tgtEl>
                                          <p:spTgt spid="23"/>
                                        </p:tgtEl>
                                        <p:attrNameLst>
                                          <p:attrName>ppt_x</p:attrName>
                                          <p:attrName>ppt_y</p:attrName>
                                        </p:attrNameLst>
                                      </p:cBhvr>
                                      <p:rCtr x="38761" y="-1990"/>
                                    </p:animMotion>
                                  </p:childTnLst>
                                </p:cTn>
                              </p:par>
                            </p:childTnLst>
                          </p:cTn>
                        </p:par>
                        <p:par>
                          <p:cTn id="58" fill="hold" nodeType="afterGroup">
                            <p:stCondLst>
                              <p:cond delay="2500"/>
                            </p:stCondLst>
                            <p:childTnLst>
                              <p:par>
                                <p:cTn id="59" presetID="9" presetClass="exit" presetSubtype="0" fill="hold" nodeType="afterEffect">
                                  <p:stCondLst>
                                    <p:cond delay="0"/>
                                  </p:stCondLst>
                                  <p:childTnLst>
                                    <p:animEffect transition="out" filter="dissolve">
                                      <p:cBhvr>
                                        <p:cTn id="60" dur="500"/>
                                        <p:tgtEl>
                                          <p:spTgt spid="23"/>
                                        </p:tgtEl>
                                      </p:cBhvr>
                                    </p:animEffect>
                                    <p:set>
                                      <p:cBhvr>
                                        <p:cTn id="61" dur="1" fill="hold">
                                          <p:stCondLst>
                                            <p:cond delay="499"/>
                                          </p:stCondLst>
                                        </p:cTn>
                                        <p:tgtEl>
                                          <p:spTgt spid="23"/>
                                        </p:tgtEl>
                                        <p:attrNameLst>
                                          <p:attrName>style.visibility</p:attrName>
                                        </p:attrNameLst>
                                      </p:cBhvr>
                                      <p:to>
                                        <p:strVal val="hidden"/>
                                      </p:to>
                                    </p:set>
                                  </p:childTnLst>
                                </p:cTn>
                              </p:par>
                            </p:childTnLst>
                          </p:cTn>
                        </p:par>
                        <p:par>
                          <p:cTn id="62" fill="hold" nodeType="afterGroup">
                            <p:stCondLst>
                              <p:cond delay="3000"/>
                            </p:stCondLst>
                            <p:childTnLst>
                              <p:par>
                                <p:cTn id="63" presetID="9" presetClass="entr" presetSubtype="0" fill="hold" nodeType="afterEffect">
                                  <p:stCondLst>
                                    <p:cond delay="0"/>
                                  </p:stCondLst>
                                  <p:childTnLst>
                                    <p:set>
                                      <p:cBhvr>
                                        <p:cTn id="64" dur="1" fill="hold">
                                          <p:stCondLst>
                                            <p:cond delay="0"/>
                                          </p:stCondLst>
                                        </p:cTn>
                                        <p:tgtEl>
                                          <p:spTgt spid="1113"/>
                                        </p:tgtEl>
                                        <p:attrNameLst>
                                          <p:attrName>style.visibility</p:attrName>
                                        </p:attrNameLst>
                                      </p:cBhvr>
                                      <p:to>
                                        <p:strVal val="visible"/>
                                      </p:to>
                                    </p:set>
                                    <p:animEffect transition="in" filter="dissolve">
                                      <p:cBhvr>
                                        <p:cTn id="65" dur="500"/>
                                        <p:tgtEl>
                                          <p:spTgt spid="1113"/>
                                        </p:tgtEl>
                                      </p:cBhvr>
                                    </p:animEffect>
                                  </p:childTnLst>
                                </p:cTn>
                              </p:par>
                            </p:childTnLst>
                          </p:cTn>
                        </p:par>
                        <p:par>
                          <p:cTn id="66" fill="hold" nodeType="afterGroup">
                            <p:stCondLst>
                              <p:cond delay="3500"/>
                            </p:stCondLst>
                            <p:childTnLst>
                              <p:par>
                                <p:cTn id="67" presetID="0" presetClass="path" presetSubtype="0" accel="50000" decel="50000" fill="hold" nodeType="afterEffect">
                                  <p:stCondLst>
                                    <p:cond delay="0"/>
                                  </p:stCondLst>
                                  <p:childTnLst>
                                    <p:animMotion origin="layout" path="M 0.00486 -0.00046 L -0.12238 0.06989 L -0.2812 0.02152 L -0.43152 0.0523 L -0.6367 0.028 L -0.76549 0.05462 " pathEditMode="relative" rAng="0" ptsTypes="AAAAAA">
                                      <p:cBhvr>
                                        <p:cTn id="68" dur="2000" fill="hold"/>
                                        <p:tgtEl>
                                          <p:spTgt spid="1113"/>
                                        </p:tgtEl>
                                        <p:attrNameLst>
                                          <p:attrName>ppt_x</p:attrName>
                                          <p:attrName>ppt_y</p:attrName>
                                        </p:attrNameLst>
                                      </p:cBhvr>
                                      <p:rCtr x="-38518" y="3518"/>
                                    </p:animMotion>
                                  </p:childTnLst>
                                </p:cTn>
                              </p:par>
                            </p:childTnLst>
                          </p:cTn>
                        </p:par>
                        <p:par>
                          <p:cTn id="69" fill="hold" nodeType="afterGroup">
                            <p:stCondLst>
                              <p:cond delay="5500"/>
                            </p:stCondLst>
                            <p:childTnLst>
                              <p:par>
                                <p:cTn id="70" presetID="9" presetClass="exit" presetSubtype="0" fill="hold" nodeType="afterEffect">
                                  <p:stCondLst>
                                    <p:cond delay="0"/>
                                  </p:stCondLst>
                                  <p:childTnLst>
                                    <p:animEffect transition="out" filter="dissolve">
                                      <p:cBhvr>
                                        <p:cTn id="71" dur="500"/>
                                        <p:tgtEl>
                                          <p:spTgt spid="1113"/>
                                        </p:tgtEl>
                                      </p:cBhvr>
                                    </p:animEffect>
                                    <p:set>
                                      <p:cBhvr>
                                        <p:cTn id="72" dur="1" fill="hold">
                                          <p:stCondLst>
                                            <p:cond delay="499"/>
                                          </p:stCondLst>
                                        </p:cTn>
                                        <p:tgtEl>
                                          <p:spTgt spid="1113"/>
                                        </p:tgtEl>
                                        <p:attrNameLst>
                                          <p:attrName>style.visibility</p:attrName>
                                        </p:attrNameLst>
                                      </p:cBhvr>
                                      <p:to>
                                        <p:strVal val="hidden"/>
                                      </p:to>
                                    </p:set>
                                  </p:childTnLst>
                                </p:cTn>
                              </p:par>
                            </p:childTnLst>
                          </p:cTn>
                        </p:par>
                        <p:par>
                          <p:cTn id="73" fill="hold" nodeType="afterGroup">
                            <p:stCondLst>
                              <p:cond delay="6000"/>
                            </p:stCondLst>
                            <p:childTnLst>
                              <p:par>
                                <p:cTn id="74" presetID="9" presetClass="entr" presetSubtype="0" fill="hold" grpId="0" nodeType="after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dissolve">
                                      <p:cBhvr>
                                        <p:cTn id="76" dur="500"/>
                                        <p:tgtEl>
                                          <p:spTgt spid="28"/>
                                        </p:tgtEl>
                                      </p:cBhvr>
                                    </p:animEffect>
                                  </p:childTnLst>
                                </p:cTn>
                              </p:par>
                            </p:childTnLst>
                          </p:cTn>
                        </p:par>
                        <p:par>
                          <p:cTn id="77" fill="hold" nodeType="afterGroup">
                            <p:stCondLst>
                              <p:cond delay="6500"/>
                            </p:stCondLst>
                            <p:childTnLst>
                              <p:par>
                                <p:cTn id="78" presetID="9" presetClass="exit" presetSubtype="0" fill="hold" grpId="1" nodeType="afterEffect">
                                  <p:stCondLst>
                                    <p:cond delay="0"/>
                                  </p:stCondLst>
                                  <p:childTnLst>
                                    <p:animEffect transition="out" filter="dissolve">
                                      <p:cBhvr>
                                        <p:cTn id="79" dur="500"/>
                                        <p:tgtEl>
                                          <p:spTgt spid="28"/>
                                        </p:tgtEl>
                                      </p:cBhvr>
                                    </p:animEffect>
                                    <p:set>
                                      <p:cBhvr>
                                        <p:cTn id="80" dur="1" fill="hold">
                                          <p:stCondLst>
                                            <p:cond delay="499"/>
                                          </p:stCondLst>
                                        </p:cTn>
                                        <p:tgtEl>
                                          <p:spTgt spid="28"/>
                                        </p:tgtEl>
                                        <p:attrNameLst>
                                          <p:attrName>style.visibility</p:attrName>
                                        </p:attrNameLst>
                                      </p:cBhvr>
                                      <p:to>
                                        <p:strVal val="hidden"/>
                                      </p:to>
                                    </p:set>
                                  </p:childTnLst>
                                </p:cTn>
                              </p:par>
                            </p:childTnLst>
                          </p:cTn>
                        </p:par>
                        <p:par>
                          <p:cTn id="81" fill="hold" nodeType="afterGroup">
                            <p:stCondLst>
                              <p:cond delay="7000"/>
                            </p:stCondLst>
                            <p:childTnLst>
                              <p:par>
                                <p:cTn id="82" presetID="9" presetClass="entr" presetSubtype="0" fill="hold" grpId="0" nodeType="afterEffect">
                                  <p:stCondLst>
                                    <p:cond delay="0"/>
                                  </p:stCondLst>
                                  <p:childTnLst>
                                    <p:set>
                                      <p:cBhvr>
                                        <p:cTn id="83" dur="1" fill="hold">
                                          <p:stCondLst>
                                            <p:cond delay="0"/>
                                          </p:stCondLst>
                                        </p:cTn>
                                        <p:tgtEl>
                                          <p:spTgt spid="1121"/>
                                        </p:tgtEl>
                                        <p:attrNameLst>
                                          <p:attrName>style.visibility</p:attrName>
                                        </p:attrNameLst>
                                      </p:cBhvr>
                                      <p:to>
                                        <p:strVal val="visible"/>
                                      </p:to>
                                    </p:set>
                                    <p:animEffect transition="in" filter="dissolve">
                                      <p:cBhvr>
                                        <p:cTn id="84" dur="500"/>
                                        <p:tgtEl>
                                          <p:spTgt spid="1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8" grpId="0" animBg="1"/>
      <p:bldP spid="28" grpId="1" animBg="1"/>
      <p:bldP spid="1121" grpId="0" animBg="1"/>
      <p:bldP spid="11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1479550" y="4205289"/>
            <a:ext cx="9037638" cy="2503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000000"/>
              </a:solidFill>
            </a:endParaRPr>
          </a:p>
        </p:txBody>
      </p:sp>
      <p:sp>
        <p:nvSpPr>
          <p:cNvPr id="6" name="Content Placeholder 5"/>
          <p:cNvSpPr>
            <a:spLocks noGrp="1"/>
          </p:cNvSpPr>
          <p:nvPr>
            <p:ph idx="1"/>
          </p:nvPr>
        </p:nvSpPr>
        <p:spPr>
          <a:xfrm>
            <a:off x="433917" y="1700808"/>
            <a:ext cx="11148483" cy="4968552"/>
          </a:xfrm>
        </p:spPr>
        <p:txBody>
          <a:bodyPr/>
          <a:lstStyle/>
          <a:p>
            <a:pPr marL="0" indent="0">
              <a:buNone/>
            </a:pPr>
            <a:r>
              <a:rPr lang="en-US" altLang="zh-CN" sz="2000" dirty="0">
                <a:solidFill>
                  <a:srgbClr val="990000"/>
                </a:solidFill>
                <a:latin typeface="微软雅黑 (标题)"/>
                <a:ea typeface="+mj-ea"/>
              </a:rPr>
              <a:t>OTT challenges: </a:t>
            </a:r>
            <a:r>
              <a:rPr lang="en-US" altLang="zh-CN" sz="2000" dirty="0">
                <a:latin typeface="微软雅黑 (标题)"/>
                <a:ea typeface="+mj-ea"/>
              </a:rPr>
              <a:t>coping with a congested Internet</a:t>
            </a:r>
          </a:p>
          <a:p>
            <a:pPr lvl="1"/>
            <a:r>
              <a:rPr lang="en-US" altLang="zh-CN" sz="2000" dirty="0">
                <a:latin typeface="微软雅黑 (标题)"/>
                <a:ea typeface="+mj-ea"/>
              </a:rPr>
              <a:t>from which CDN node to retrieve content?</a:t>
            </a:r>
          </a:p>
          <a:p>
            <a:pPr lvl="1"/>
            <a:r>
              <a:rPr lang="en-US" altLang="zh-CN" sz="2000" dirty="0">
                <a:latin typeface="微软雅黑 (标题)"/>
                <a:ea typeface="+mj-ea"/>
              </a:rPr>
              <a:t>viewer behavior in presence of congestion?</a:t>
            </a:r>
          </a:p>
          <a:p>
            <a:pPr lvl="1"/>
            <a:r>
              <a:rPr lang="en-US" altLang="zh-CN" sz="2000" dirty="0">
                <a:latin typeface="微软雅黑 (标题)"/>
                <a:ea typeface="+mj-ea"/>
              </a:rPr>
              <a:t>what content to place in which CDN node?</a:t>
            </a:r>
          </a:p>
        </p:txBody>
      </p:sp>
      <p:sp>
        <p:nvSpPr>
          <p:cNvPr id="3" name="标题 2">
            <a:extLst>
              <a:ext uri="{FF2B5EF4-FFF2-40B4-BE49-F238E27FC236}">
                <a16:creationId xmlns:a16="http://schemas.microsoft.com/office/drawing/2014/main" id="{A0F3EA42-F0D6-48E0-AF41-10676539CDA0}"/>
              </a:ext>
            </a:extLst>
          </p:cNvPr>
          <p:cNvSpPr>
            <a:spLocks noGrp="1"/>
          </p:cNvSpPr>
          <p:nvPr>
            <p:ph type="title"/>
          </p:nvPr>
        </p:nvSpPr>
        <p:spPr/>
        <p:txBody>
          <a:bodyPr/>
          <a:lstStyle/>
          <a:p>
            <a:r>
              <a:rPr lang="en-US" altLang="zh-CN" sz="2400" b="1" dirty="0">
                <a:latin typeface="微软雅黑 (标题)"/>
                <a:ea typeface="+mj-ea"/>
              </a:rPr>
              <a:t>CDN</a:t>
            </a:r>
            <a:endParaRPr lang="zh-CN" altLang="en-US" b="1" dirty="0">
              <a:latin typeface="微软雅黑 (标题)"/>
              <a:ea typeface="+mj-ea"/>
            </a:endParaRPr>
          </a:p>
        </p:txBody>
      </p:sp>
      <p:pic>
        <p:nvPicPr>
          <p:cNvPr id="4" name="图片 3">
            <a:extLst>
              <a:ext uri="{FF2B5EF4-FFF2-40B4-BE49-F238E27FC236}">
                <a16:creationId xmlns:a16="http://schemas.microsoft.com/office/drawing/2014/main" id="{2629059B-E6B6-456F-8276-314FD7011BC9}"/>
              </a:ext>
            </a:extLst>
          </p:cNvPr>
          <p:cNvPicPr>
            <a:picLocks noChangeAspect="1"/>
          </p:cNvPicPr>
          <p:nvPr/>
        </p:nvPicPr>
        <p:blipFill>
          <a:blip r:embed="rId3"/>
          <a:stretch>
            <a:fillRect/>
          </a:stretch>
        </p:blipFill>
        <p:spPr>
          <a:xfrm>
            <a:off x="1567395" y="3703188"/>
            <a:ext cx="8705843" cy="3005588"/>
          </a:xfrm>
          <a:prstGeom prst="rect">
            <a:avLst/>
          </a:prstGeom>
        </p:spPr>
      </p:pic>
    </p:spTree>
    <p:extLst>
      <p:ext uri="{BB962C8B-B14F-4D97-AF65-F5344CB8AC3E}">
        <p14:creationId xmlns:p14="http://schemas.microsoft.com/office/powerpoint/2010/main" val="2815339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dissolve">
                                      <p:cBhvr>
                                        <p:cTn id="15" dur="500"/>
                                        <p:tgtEl>
                                          <p:spTgt spid="6">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dissolve">
                                      <p:cBhvr>
                                        <p:cTn id="18" dur="500"/>
                                        <p:tgtEl>
                                          <p:spTgt spid="6">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dissolve">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reeform 1287"/>
          <p:cNvSpPr>
            <a:spLocks/>
          </p:cNvSpPr>
          <p:nvPr/>
        </p:nvSpPr>
        <p:spPr bwMode="auto">
          <a:xfrm rot="5400000">
            <a:off x="1293019" y="4423569"/>
            <a:ext cx="2554288" cy="1422400"/>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2147483646 h 10000"/>
              <a:gd name="T26" fmla="*/ 2147483646 w 10000"/>
              <a:gd name="T27" fmla="*/ 2147483646 h 10000"/>
              <a:gd name="T28" fmla="*/ 2147483646 w 10000"/>
              <a:gd name="T29" fmla="*/ 2147483646 h 10000"/>
              <a:gd name="T30" fmla="*/ 2147483646 w 10000"/>
              <a:gd name="T31" fmla="*/ 2147483646 h 10000"/>
              <a:gd name="T32" fmla="*/ 2147483646 w 10000"/>
              <a:gd name="T33" fmla="*/ 2046144874 h 10000"/>
              <a:gd name="T34" fmla="*/ 2147483646 w 10000"/>
              <a:gd name="T35" fmla="*/ 2147483646 h 10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00" h="10000">
                <a:moveTo>
                  <a:pt x="6270" y="126"/>
                </a:moveTo>
                <a:cubicBezTo>
                  <a:pt x="5642" y="245"/>
                  <a:pt x="4469" y="528"/>
                  <a:pt x="3738" y="756"/>
                </a:cubicBezTo>
                <a:cubicBezTo>
                  <a:pt x="3007" y="984"/>
                  <a:pt x="2405" y="1322"/>
                  <a:pt x="1887" y="1495"/>
                </a:cubicBezTo>
                <a:cubicBezTo>
                  <a:pt x="1369" y="1668"/>
                  <a:pt x="1195" y="1105"/>
                  <a:pt x="629" y="1793"/>
                </a:cubicBezTo>
                <a:cubicBezTo>
                  <a:pt x="63" y="2481"/>
                  <a:pt x="218" y="3574"/>
                  <a:pt x="128" y="4417"/>
                </a:cubicBezTo>
                <a:cubicBezTo>
                  <a:pt x="39" y="5260"/>
                  <a:pt x="-87" y="6368"/>
                  <a:pt x="89" y="6848"/>
                </a:cubicBezTo>
                <a:cubicBezTo>
                  <a:pt x="265" y="7328"/>
                  <a:pt x="491" y="7223"/>
                  <a:pt x="1207" y="7298"/>
                </a:cubicBezTo>
                <a:cubicBezTo>
                  <a:pt x="1924" y="7374"/>
                  <a:pt x="3641" y="7133"/>
                  <a:pt x="4406" y="7298"/>
                </a:cubicBezTo>
                <a:cubicBezTo>
                  <a:pt x="5171" y="7463"/>
                  <a:pt x="5298" y="7868"/>
                  <a:pt x="5779" y="8288"/>
                </a:cubicBezTo>
                <a:cubicBezTo>
                  <a:pt x="6260" y="8709"/>
                  <a:pt x="6848" y="9549"/>
                  <a:pt x="7290" y="9819"/>
                </a:cubicBezTo>
                <a:cubicBezTo>
                  <a:pt x="7731" y="10089"/>
                  <a:pt x="8124" y="10014"/>
                  <a:pt x="8448" y="9879"/>
                </a:cubicBezTo>
                <a:cubicBezTo>
                  <a:pt x="8771" y="9744"/>
                  <a:pt x="9056" y="9549"/>
                  <a:pt x="9252" y="9008"/>
                </a:cubicBezTo>
                <a:cubicBezTo>
                  <a:pt x="9448" y="8469"/>
                  <a:pt x="9537" y="7418"/>
                  <a:pt x="9644" y="6639"/>
                </a:cubicBezTo>
                <a:cubicBezTo>
                  <a:pt x="9752" y="5858"/>
                  <a:pt x="9851" y="5168"/>
                  <a:pt x="9899" y="4327"/>
                </a:cubicBezTo>
                <a:cubicBezTo>
                  <a:pt x="9949" y="3486"/>
                  <a:pt x="10076" y="2256"/>
                  <a:pt x="9939" y="1566"/>
                </a:cubicBezTo>
                <a:cubicBezTo>
                  <a:pt x="9802" y="876"/>
                  <a:pt x="9478" y="471"/>
                  <a:pt x="9075" y="216"/>
                </a:cubicBezTo>
                <a:cubicBezTo>
                  <a:pt x="8674" y="-39"/>
                  <a:pt x="7997" y="20"/>
                  <a:pt x="7525" y="5"/>
                </a:cubicBezTo>
                <a:cubicBezTo>
                  <a:pt x="7055" y="-9"/>
                  <a:pt x="6898" y="5"/>
                  <a:pt x="6270" y="126"/>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31" name="Freeform 1287"/>
          <p:cNvSpPr>
            <a:spLocks/>
          </p:cNvSpPr>
          <p:nvPr/>
        </p:nvSpPr>
        <p:spPr bwMode="auto">
          <a:xfrm>
            <a:off x="4346575" y="5299075"/>
            <a:ext cx="3467100" cy="1422400"/>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2147483646 h 10000"/>
              <a:gd name="T26" fmla="*/ 2147483646 w 10000"/>
              <a:gd name="T27" fmla="*/ 2147483646 h 10000"/>
              <a:gd name="T28" fmla="*/ 2147483646 w 10000"/>
              <a:gd name="T29" fmla="*/ 2147483646 h 10000"/>
              <a:gd name="T30" fmla="*/ 2147483646 w 10000"/>
              <a:gd name="T31" fmla="*/ 2147483646 h 10000"/>
              <a:gd name="T32" fmla="*/ 2147483646 w 10000"/>
              <a:gd name="T33" fmla="*/ 2046144874 h 10000"/>
              <a:gd name="T34" fmla="*/ 2147483646 w 10000"/>
              <a:gd name="T35" fmla="*/ 2147483646 h 10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00" h="10000">
                <a:moveTo>
                  <a:pt x="6270" y="126"/>
                </a:moveTo>
                <a:cubicBezTo>
                  <a:pt x="5642" y="245"/>
                  <a:pt x="4469" y="528"/>
                  <a:pt x="3738" y="756"/>
                </a:cubicBezTo>
                <a:cubicBezTo>
                  <a:pt x="3007" y="984"/>
                  <a:pt x="2405" y="1322"/>
                  <a:pt x="1887" y="1495"/>
                </a:cubicBezTo>
                <a:cubicBezTo>
                  <a:pt x="1369" y="1668"/>
                  <a:pt x="1195" y="1105"/>
                  <a:pt x="629" y="1793"/>
                </a:cubicBezTo>
                <a:cubicBezTo>
                  <a:pt x="63" y="2481"/>
                  <a:pt x="218" y="3574"/>
                  <a:pt x="128" y="4417"/>
                </a:cubicBezTo>
                <a:cubicBezTo>
                  <a:pt x="39" y="5260"/>
                  <a:pt x="-87" y="6368"/>
                  <a:pt x="89" y="6848"/>
                </a:cubicBezTo>
                <a:cubicBezTo>
                  <a:pt x="265" y="7328"/>
                  <a:pt x="491" y="7223"/>
                  <a:pt x="1207" y="7298"/>
                </a:cubicBezTo>
                <a:cubicBezTo>
                  <a:pt x="1924" y="7374"/>
                  <a:pt x="3641" y="7133"/>
                  <a:pt x="4406" y="7298"/>
                </a:cubicBezTo>
                <a:cubicBezTo>
                  <a:pt x="5171" y="7463"/>
                  <a:pt x="5298" y="7868"/>
                  <a:pt x="5779" y="8288"/>
                </a:cubicBezTo>
                <a:cubicBezTo>
                  <a:pt x="6260" y="8709"/>
                  <a:pt x="6848" y="9549"/>
                  <a:pt x="7290" y="9819"/>
                </a:cubicBezTo>
                <a:cubicBezTo>
                  <a:pt x="7731" y="10089"/>
                  <a:pt x="8124" y="10014"/>
                  <a:pt x="8448" y="9879"/>
                </a:cubicBezTo>
                <a:cubicBezTo>
                  <a:pt x="8771" y="9744"/>
                  <a:pt x="9056" y="9549"/>
                  <a:pt x="9252" y="9008"/>
                </a:cubicBezTo>
                <a:cubicBezTo>
                  <a:pt x="9448" y="8469"/>
                  <a:pt x="9537" y="7418"/>
                  <a:pt x="9644" y="6639"/>
                </a:cubicBezTo>
                <a:cubicBezTo>
                  <a:pt x="9752" y="5858"/>
                  <a:pt x="9851" y="5168"/>
                  <a:pt x="9899" y="4327"/>
                </a:cubicBezTo>
                <a:cubicBezTo>
                  <a:pt x="9949" y="3486"/>
                  <a:pt x="10076" y="2256"/>
                  <a:pt x="9939" y="1566"/>
                </a:cubicBezTo>
                <a:cubicBezTo>
                  <a:pt x="9802" y="876"/>
                  <a:pt x="9478" y="471"/>
                  <a:pt x="9075" y="216"/>
                </a:cubicBezTo>
                <a:cubicBezTo>
                  <a:pt x="8674" y="-39"/>
                  <a:pt x="7997" y="20"/>
                  <a:pt x="7525" y="5"/>
                </a:cubicBezTo>
                <a:cubicBezTo>
                  <a:pt x="7055" y="-9"/>
                  <a:pt x="6898" y="5"/>
                  <a:pt x="6270" y="126"/>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32" name="Rectangle 2"/>
          <p:cNvSpPr>
            <a:spLocks noGrp="1" noChangeArrowheads="1"/>
          </p:cNvSpPr>
          <p:nvPr>
            <p:ph type="title"/>
          </p:nvPr>
        </p:nvSpPr>
        <p:spPr>
          <a:xfrm>
            <a:off x="433917" y="750142"/>
            <a:ext cx="10972800" cy="807169"/>
          </a:xfrm>
        </p:spPr>
        <p:txBody>
          <a:bodyPr/>
          <a:lstStyle/>
          <a:p>
            <a:r>
              <a:rPr lang="zh-CN" altLang="en-US" sz="2400" b="1" dirty="0">
                <a:latin typeface="微软雅黑 (标题)"/>
                <a:ea typeface="+mj-ea"/>
              </a:rPr>
              <a:t>基于</a:t>
            </a:r>
            <a:r>
              <a:rPr lang="en-US" altLang="zh-CN" sz="2400" b="1" dirty="0">
                <a:latin typeface="微软雅黑 (标题)"/>
                <a:ea typeface="+mj-ea"/>
              </a:rPr>
              <a:t>CDN</a:t>
            </a:r>
            <a:r>
              <a:rPr lang="zh-CN" altLang="en-US" sz="2400" b="1" dirty="0">
                <a:latin typeface="微软雅黑 (标题)"/>
                <a:ea typeface="+mj-ea"/>
              </a:rPr>
              <a:t>的内容访问</a:t>
            </a:r>
            <a:endParaRPr lang="en-US" altLang="zh-CN" sz="2400" b="1" dirty="0">
              <a:latin typeface="微软雅黑 (标题)"/>
              <a:ea typeface="+mj-ea"/>
            </a:endParaRPr>
          </a:p>
        </p:txBody>
      </p:sp>
      <p:grpSp>
        <p:nvGrpSpPr>
          <p:cNvPr id="201733" name="Group 249"/>
          <p:cNvGrpSpPr>
            <a:grpSpLocks/>
          </p:cNvGrpSpPr>
          <p:nvPr/>
        </p:nvGrpSpPr>
        <p:grpSpPr bwMode="auto">
          <a:xfrm>
            <a:off x="2462214" y="4070351"/>
            <a:ext cx="460375" cy="638175"/>
            <a:chOff x="4140" y="429"/>
            <a:chExt cx="1425" cy="2396"/>
          </a:xfrm>
        </p:grpSpPr>
        <p:sp>
          <p:nvSpPr>
            <p:cNvPr id="201910"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911" name="Rectangle 251"/>
            <p:cNvSpPr>
              <a:spLocks noChangeArrowheads="1"/>
            </p:cNvSpPr>
            <p:nvPr/>
          </p:nvSpPr>
          <p:spPr bwMode="auto">
            <a:xfrm>
              <a:off x="4204"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12"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913"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914" name="Rectangle 254"/>
            <p:cNvSpPr>
              <a:spLocks noChangeArrowheads="1"/>
            </p:cNvSpPr>
            <p:nvPr/>
          </p:nvSpPr>
          <p:spPr bwMode="auto">
            <a:xfrm>
              <a:off x="4214" y="691"/>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915" name="Group 255"/>
            <p:cNvGrpSpPr>
              <a:grpSpLocks/>
            </p:cNvGrpSpPr>
            <p:nvPr/>
          </p:nvGrpSpPr>
          <p:grpSpPr bwMode="auto">
            <a:xfrm>
              <a:off x="4749" y="668"/>
              <a:ext cx="581" cy="145"/>
              <a:chOff x="614" y="2568"/>
              <a:chExt cx="725" cy="139"/>
            </a:xfrm>
          </p:grpSpPr>
          <p:sp>
            <p:nvSpPr>
              <p:cNvPr id="201940" name="AutoShape 256"/>
              <p:cNvSpPr>
                <a:spLocks noChangeArrowheads="1"/>
              </p:cNvSpPr>
              <p:nvPr/>
            </p:nvSpPr>
            <p:spPr bwMode="auto">
              <a:xfrm>
                <a:off x="614" y="2567"/>
                <a:ext cx="724" cy="12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41" name="AutoShape 257"/>
              <p:cNvSpPr>
                <a:spLocks noChangeArrowheads="1"/>
              </p:cNvSpPr>
              <p:nvPr/>
            </p:nvSpPr>
            <p:spPr bwMode="auto">
              <a:xfrm>
                <a:off x="633" y="2585"/>
                <a:ext cx="687"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916" name="Rectangle 258"/>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917" name="Group 259"/>
            <p:cNvGrpSpPr>
              <a:grpSpLocks/>
            </p:cNvGrpSpPr>
            <p:nvPr/>
          </p:nvGrpSpPr>
          <p:grpSpPr bwMode="auto">
            <a:xfrm>
              <a:off x="4747" y="994"/>
              <a:ext cx="581" cy="134"/>
              <a:chOff x="614" y="2568"/>
              <a:chExt cx="725" cy="139"/>
            </a:xfrm>
          </p:grpSpPr>
          <p:sp>
            <p:nvSpPr>
              <p:cNvPr id="201938" name="AutoShape 260"/>
              <p:cNvSpPr>
                <a:spLocks noChangeArrowheads="1"/>
              </p:cNvSpPr>
              <p:nvPr/>
            </p:nvSpPr>
            <p:spPr bwMode="auto">
              <a:xfrm>
                <a:off x="617" y="2569"/>
                <a:ext cx="724"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39" name="AutoShape 261"/>
              <p:cNvSpPr>
                <a:spLocks noChangeArrowheads="1"/>
              </p:cNvSpPr>
              <p:nvPr/>
            </p:nvSpPr>
            <p:spPr bwMode="auto">
              <a:xfrm>
                <a:off x="629" y="2588"/>
                <a:ext cx="693"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918" name="Rectangle 262"/>
            <p:cNvSpPr>
              <a:spLocks noChangeArrowheads="1"/>
            </p:cNvSpPr>
            <p:nvPr/>
          </p:nvSpPr>
          <p:spPr bwMode="auto">
            <a:xfrm>
              <a:off x="4219" y="1359"/>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919" name="Rectangle 263"/>
            <p:cNvSpPr>
              <a:spLocks noChangeArrowheads="1"/>
            </p:cNvSpPr>
            <p:nvPr/>
          </p:nvSpPr>
          <p:spPr bwMode="auto">
            <a:xfrm>
              <a:off x="4228" y="1657"/>
              <a:ext cx="595" cy="42"/>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920" name="Group 264"/>
            <p:cNvGrpSpPr>
              <a:grpSpLocks/>
            </p:cNvGrpSpPr>
            <p:nvPr/>
          </p:nvGrpSpPr>
          <p:grpSpPr bwMode="auto">
            <a:xfrm>
              <a:off x="4735" y="1627"/>
              <a:ext cx="582" cy="151"/>
              <a:chOff x="614" y="2568"/>
              <a:chExt cx="725" cy="139"/>
            </a:xfrm>
          </p:grpSpPr>
          <p:sp>
            <p:nvSpPr>
              <p:cNvPr id="201936" name="AutoShape 265"/>
              <p:cNvSpPr>
                <a:spLocks noChangeArrowheads="1"/>
              </p:cNvSpPr>
              <p:nvPr/>
            </p:nvSpPr>
            <p:spPr bwMode="auto">
              <a:xfrm>
                <a:off x="613" y="2568"/>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37" name="AutoShape 266"/>
              <p:cNvSpPr>
                <a:spLocks noChangeArrowheads="1"/>
              </p:cNvSpPr>
              <p:nvPr/>
            </p:nvSpPr>
            <p:spPr bwMode="auto">
              <a:xfrm>
                <a:off x="626" y="2584"/>
                <a:ext cx="698"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921"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1922" name="Group 268"/>
            <p:cNvGrpSpPr>
              <a:grpSpLocks/>
            </p:cNvGrpSpPr>
            <p:nvPr/>
          </p:nvGrpSpPr>
          <p:grpSpPr bwMode="auto">
            <a:xfrm>
              <a:off x="4739" y="1327"/>
              <a:ext cx="582" cy="139"/>
              <a:chOff x="614" y="2568"/>
              <a:chExt cx="725" cy="139"/>
            </a:xfrm>
          </p:grpSpPr>
          <p:sp>
            <p:nvSpPr>
              <p:cNvPr id="201934" name="AutoShape 269"/>
              <p:cNvSpPr>
                <a:spLocks noChangeArrowheads="1"/>
              </p:cNvSpPr>
              <p:nvPr/>
            </p:nvSpPr>
            <p:spPr bwMode="auto">
              <a:xfrm>
                <a:off x="615" y="2570"/>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35" name="AutoShape 270"/>
              <p:cNvSpPr>
                <a:spLocks noChangeArrowheads="1"/>
              </p:cNvSpPr>
              <p:nvPr/>
            </p:nvSpPr>
            <p:spPr bwMode="auto">
              <a:xfrm>
                <a:off x="633" y="2588"/>
                <a:ext cx="68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923" name="Rectangle 271"/>
            <p:cNvSpPr>
              <a:spLocks noChangeArrowheads="1"/>
            </p:cNvSpPr>
            <p:nvPr/>
          </p:nvSpPr>
          <p:spPr bwMode="auto">
            <a:xfrm>
              <a:off x="5246" y="429"/>
              <a:ext cx="69"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924"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925"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926" name="Oval 274"/>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27"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928" name="AutoShape 276"/>
            <p:cNvSpPr>
              <a:spLocks noChangeArrowheads="1"/>
            </p:cNvSpPr>
            <p:nvPr/>
          </p:nvSpPr>
          <p:spPr bwMode="auto">
            <a:xfrm>
              <a:off x="4140" y="2682"/>
              <a:ext cx="1199"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929" name="AutoShape 277"/>
            <p:cNvSpPr>
              <a:spLocks noChangeArrowheads="1"/>
            </p:cNvSpPr>
            <p:nvPr/>
          </p:nvSpPr>
          <p:spPr bwMode="auto">
            <a:xfrm>
              <a:off x="4204" y="2712"/>
              <a:ext cx="1071"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930" name="Oval 278"/>
            <p:cNvSpPr>
              <a:spLocks noChangeArrowheads="1"/>
            </p:cNvSpPr>
            <p:nvPr/>
          </p:nvSpPr>
          <p:spPr bwMode="auto">
            <a:xfrm>
              <a:off x="4307" y="2384"/>
              <a:ext cx="162"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31" name="Oval 279"/>
            <p:cNvSpPr>
              <a:spLocks noChangeArrowheads="1"/>
            </p:cNvSpPr>
            <p:nvPr/>
          </p:nvSpPr>
          <p:spPr bwMode="auto">
            <a:xfrm>
              <a:off x="4484" y="2384"/>
              <a:ext cx="162"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1932" name="Oval 280"/>
            <p:cNvSpPr>
              <a:spLocks noChangeArrowheads="1"/>
            </p:cNvSpPr>
            <p:nvPr/>
          </p:nvSpPr>
          <p:spPr bwMode="auto">
            <a:xfrm>
              <a:off x="4661" y="2378"/>
              <a:ext cx="157"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33" name="Rectangle 281"/>
            <p:cNvSpPr>
              <a:spLocks noChangeArrowheads="1"/>
            </p:cNvSpPr>
            <p:nvPr/>
          </p:nvSpPr>
          <p:spPr bwMode="auto">
            <a:xfrm>
              <a:off x="5064" y="1836"/>
              <a:ext cx="84" cy="763"/>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sp>
        <p:nvSpPr>
          <p:cNvPr id="3" name="TextBox 2"/>
          <p:cNvSpPr txBox="1"/>
          <p:nvPr/>
        </p:nvSpPr>
        <p:spPr>
          <a:xfrm>
            <a:off x="493879" y="1580556"/>
            <a:ext cx="7287572" cy="769441"/>
          </a:xfrm>
          <a:prstGeom prst="rect">
            <a:avLst/>
          </a:prstGeom>
          <a:noFill/>
        </p:spPr>
        <p:txBody>
          <a:bodyPr wrap="none">
            <a:spAutoFit/>
          </a:bodyPr>
          <a:lstStyle/>
          <a:p>
            <a:pPr>
              <a:spcBef>
                <a:spcPct val="20000"/>
              </a:spcBef>
              <a:buClr>
                <a:schemeClr val="accent2"/>
              </a:buClr>
              <a:buSzPct val="85000"/>
              <a:buFont typeface="ZapfDingbats" charset="0"/>
              <a:buNone/>
              <a:defRPr/>
            </a:pPr>
            <a:r>
              <a:rPr lang="en-US" sz="2000" dirty="0">
                <a:ea typeface="ＭＳ Ｐゴシック" charset="0"/>
              </a:rPr>
              <a:t>Bob (client) requests video http://netcinema.com/6Y7B23V</a:t>
            </a:r>
          </a:p>
          <a:p>
            <a:pPr marL="457200" indent="-230188">
              <a:spcBef>
                <a:spcPct val="20000"/>
              </a:spcBef>
              <a:buClr>
                <a:schemeClr val="accent6"/>
              </a:buClr>
              <a:buSzPct val="85000"/>
              <a:buFont typeface="Wingdings" charset="2"/>
              <a:buChar char="§"/>
              <a:defRPr/>
            </a:pPr>
            <a:r>
              <a:rPr lang="en-US" sz="2000" dirty="0">
                <a:ea typeface="ＭＳ Ｐゴシック" charset="0"/>
              </a:rPr>
              <a:t>video stored in CDN at http://KingCDN.com/NetC6y&amp;B23V</a:t>
            </a:r>
          </a:p>
        </p:txBody>
      </p:sp>
      <p:sp>
        <p:nvSpPr>
          <p:cNvPr id="201736" name="TextBox 4"/>
          <p:cNvSpPr txBox="1">
            <a:spLocks noChangeArrowheads="1"/>
          </p:cNvSpPr>
          <p:nvPr/>
        </p:nvSpPr>
        <p:spPr bwMode="auto">
          <a:xfrm>
            <a:off x="1677988" y="4645025"/>
            <a:ext cx="1504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Narrow" pitchFamily="34" charset="0"/>
              </a:rPr>
              <a:t>netcinema.com</a:t>
            </a:r>
            <a:endParaRPr lang="en-US" altLang="zh-CN" sz="1800" i="1">
              <a:latin typeface="Arial Narrow" pitchFamily="34" charset="0"/>
            </a:endParaRPr>
          </a:p>
        </p:txBody>
      </p:sp>
      <p:grpSp>
        <p:nvGrpSpPr>
          <p:cNvPr id="201737" name="Group 542"/>
          <p:cNvGrpSpPr>
            <a:grpSpLocks/>
          </p:cNvGrpSpPr>
          <p:nvPr/>
        </p:nvGrpSpPr>
        <p:grpSpPr bwMode="auto">
          <a:xfrm>
            <a:off x="4533901" y="2457451"/>
            <a:ext cx="963613" cy="835025"/>
            <a:chOff x="-44" y="1473"/>
            <a:chExt cx="981" cy="1105"/>
          </a:xfrm>
        </p:grpSpPr>
        <p:pic>
          <p:nvPicPr>
            <p:cNvPr id="201908"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909" name="Freeform 530"/>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1738" name="Group 249"/>
          <p:cNvGrpSpPr>
            <a:grpSpLocks/>
          </p:cNvGrpSpPr>
          <p:nvPr/>
        </p:nvGrpSpPr>
        <p:grpSpPr bwMode="auto">
          <a:xfrm>
            <a:off x="4759326" y="5616575"/>
            <a:ext cx="377825" cy="636588"/>
            <a:chOff x="4140" y="429"/>
            <a:chExt cx="1425" cy="2396"/>
          </a:xfrm>
        </p:grpSpPr>
        <p:sp>
          <p:nvSpPr>
            <p:cNvPr id="201876"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77" name="Rectangle 251"/>
            <p:cNvSpPr>
              <a:spLocks noChangeArrowheads="1"/>
            </p:cNvSpPr>
            <p:nvPr/>
          </p:nvSpPr>
          <p:spPr bwMode="auto">
            <a:xfrm>
              <a:off x="4206" y="429"/>
              <a:ext cx="1048" cy="2282"/>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78"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79"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80" name="Rectangle 254"/>
            <p:cNvSpPr>
              <a:spLocks noChangeArrowheads="1"/>
            </p:cNvSpPr>
            <p:nvPr/>
          </p:nvSpPr>
          <p:spPr bwMode="auto">
            <a:xfrm>
              <a:off x="4212" y="692"/>
              <a:ext cx="599"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881" name="Group 255"/>
            <p:cNvGrpSpPr>
              <a:grpSpLocks/>
            </p:cNvGrpSpPr>
            <p:nvPr/>
          </p:nvGrpSpPr>
          <p:grpSpPr bwMode="auto">
            <a:xfrm>
              <a:off x="4749" y="668"/>
              <a:ext cx="581" cy="145"/>
              <a:chOff x="614" y="2568"/>
              <a:chExt cx="725" cy="139"/>
            </a:xfrm>
          </p:grpSpPr>
          <p:sp>
            <p:nvSpPr>
              <p:cNvPr id="201906" name="AutoShape 256"/>
              <p:cNvSpPr>
                <a:spLocks noChangeArrowheads="1"/>
              </p:cNvSpPr>
              <p:nvPr/>
            </p:nvSpPr>
            <p:spPr bwMode="auto">
              <a:xfrm>
                <a:off x="616" y="2568"/>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07" name="AutoShape 257"/>
              <p:cNvSpPr>
                <a:spLocks noChangeArrowheads="1"/>
              </p:cNvSpPr>
              <p:nvPr/>
            </p:nvSpPr>
            <p:spPr bwMode="auto">
              <a:xfrm>
                <a:off x="639" y="2585"/>
                <a:ext cx="687"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82" name="Rectangle 258"/>
            <p:cNvSpPr>
              <a:spLocks noChangeArrowheads="1"/>
            </p:cNvSpPr>
            <p:nvPr/>
          </p:nvSpPr>
          <p:spPr bwMode="auto">
            <a:xfrm>
              <a:off x="4224" y="1021"/>
              <a:ext cx="593"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883" name="Group 259"/>
            <p:cNvGrpSpPr>
              <a:grpSpLocks/>
            </p:cNvGrpSpPr>
            <p:nvPr/>
          </p:nvGrpSpPr>
          <p:grpSpPr bwMode="auto">
            <a:xfrm>
              <a:off x="4747" y="994"/>
              <a:ext cx="581" cy="134"/>
              <a:chOff x="614" y="2568"/>
              <a:chExt cx="725" cy="139"/>
            </a:xfrm>
          </p:grpSpPr>
          <p:sp>
            <p:nvSpPr>
              <p:cNvPr id="201904" name="AutoShape 260"/>
              <p:cNvSpPr>
                <a:spLocks noChangeArrowheads="1"/>
              </p:cNvSpPr>
              <p:nvPr/>
            </p:nvSpPr>
            <p:spPr bwMode="auto">
              <a:xfrm>
                <a:off x="611" y="2571"/>
                <a:ext cx="725"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05" name="AutoShape 261"/>
              <p:cNvSpPr>
                <a:spLocks noChangeArrowheads="1"/>
              </p:cNvSpPr>
              <p:nvPr/>
            </p:nvSpPr>
            <p:spPr bwMode="auto">
              <a:xfrm>
                <a:off x="619" y="2589"/>
                <a:ext cx="695"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84" name="Rectangle 262"/>
            <p:cNvSpPr>
              <a:spLocks noChangeArrowheads="1"/>
            </p:cNvSpPr>
            <p:nvPr/>
          </p:nvSpPr>
          <p:spPr bwMode="auto">
            <a:xfrm>
              <a:off x="4218" y="1355"/>
              <a:ext cx="593"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85" name="Rectangle 263"/>
            <p:cNvSpPr>
              <a:spLocks noChangeArrowheads="1"/>
            </p:cNvSpPr>
            <p:nvPr/>
          </p:nvSpPr>
          <p:spPr bwMode="auto">
            <a:xfrm>
              <a:off x="4230" y="1654"/>
              <a:ext cx="593"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886" name="Group 264"/>
            <p:cNvGrpSpPr>
              <a:grpSpLocks/>
            </p:cNvGrpSpPr>
            <p:nvPr/>
          </p:nvGrpSpPr>
          <p:grpSpPr bwMode="auto">
            <a:xfrm>
              <a:off x="4735" y="1627"/>
              <a:ext cx="582" cy="151"/>
              <a:chOff x="614" y="2568"/>
              <a:chExt cx="725" cy="139"/>
            </a:xfrm>
          </p:grpSpPr>
          <p:sp>
            <p:nvSpPr>
              <p:cNvPr id="201902" name="AutoShape 265"/>
              <p:cNvSpPr>
                <a:spLocks noChangeArrowheads="1"/>
              </p:cNvSpPr>
              <p:nvPr/>
            </p:nvSpPr>
            <p:spPr bwMode="auto">
              <a:xfrm>
                <a:off x="611" y="2576"/>
                <a:ext cx="723" cy="13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03" name="AutoShape 266"/>
              <p:cNvSpPr>
                <a:spLocks noChangeArrowheads="1"/>
              </p:cNvSpPr>
              <p:nvPr/>
            </p:nvSpPr>
            <p:spPr bwMode="auto">
              <a:xfrm>
                <a:off x="626" y="2587"/>
                <a:ext cx="694"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87"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1888" name="Group 268"/>
            <p:cNvGrpSpPr>
              <a:grpSpLocks/>
            </p:cNvGrpSpPr>
            <p:nvPr/>
          </p:nvGrpSpPr>
          <p:grpSpPr bwMode="auto">
            <a:xfrm>
              <a:off x="4739" y="1327"/>
              <a:ext cx="582" cy="139"/>
              <a:chOff x="614" y="2568"/>
              <a:chExt cx="725" cy="139"/>
            </a:xfrm>
          </p:grpSpPr>
          <p:sp>
            <p:nvSpPr>
              <p:cNvPr id="201900" name="AutoShape 269"/>
              <p:cNvSpPr>
                <a:spLocks noChangeArrowheads="1"/>
              </p:cNvSpPr>
              <p:nvPr/>
            </p:nvSpPr>
            <p:spPr bwMode="auto">
              <a:xfrm>
                <a:off x="614" y="2566"/>
                <a:ext cx="723"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901" name="AutoShape 270"/>
              <p:cNvSpPr>
                <a:spLocks noChangeArrowheads="1"/>
              </p:cNvSpPr>
              <p:nvPr/>
            </p:nvSpPr>
            <p:spPr bwMode="auto">
              <a:xfrm>
                <a:off x="636" y="2584"/>
                <a:ext cx="68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89" name="Rectangle 271"/>
            <p:cNvSpPr>
              <a:spLocks noChangeArrowheads="1"/>
            </p:cNvSpPr>
            <p:nvPr/>
          </p:nvSpPr>
          <p:spPr bwMode="auto">
            <a:xfrm>
              <a:off x="5248" y="429"/>
              <a:ext cx="66"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90"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91"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92" name="Oval 274"/>
            <p:cNvSpPr>
              <a:spLocks noChangeArrowheads="1"/>
            </p:cNvSpPr>
            <p:nvPr/>
          </p:nvSpPr>
          <p:spPr bwMode="auto">
            <a:xfrm>
              <a:off x="5517" y="2610"/>
              <a:ext cx="48"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93"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94" name="AutoShape 276"/>
            <p:cNvSpPr>
              <a:spLocks noChangeArrowheads="1"/>
            </p:cNvSpPr>
            <p:nvPr/>
          </p:nvSpPr>
          <p:spPr bwMode="auto">
            <a:xfrm>
              <a:off x="4140" y="2682"/>
              <a:ext cx="1203"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95" name="AutoShape 277"/>
            <p:cNvSpPr>
              <a:spLocks noChangeArrowheads="1"/>
            </p:cNvSpPr>
            <p:nvPr/>
          </p:nvSpPr>
          <p:spPr bwMode="auto">
            <a:xfrm>
              <a:off x="4206" y="2711"/>
              <a:ext cx="1072"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96" name="Oval 278"/>
            <p:cNvSpPr>
              <a:spLocks noChangeArrowheads="1"/>
            </p:cNvSpPr>
            <p:nvPr/>
          </p:nvSpPr>
          <p:spPr bwMode="auto">
            <a:xfrm>
              <a:off x="4308" y="2383"/>
              <a:ext cx="162"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97" name="Oval 279"/>
            <p:cNvSpPr>
              <a:spLocks noChangeArrowheads="1"/>
            </p:cNvSpPr>
            <p:nvPr/>
          </p:nvSpPr>
          <p:spPr bwMode="auto">
            <a:xfrm>
              <a:off x="4487" y="2383"/>
              <a:ext cx="162"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1898" name="Oval 280"/>
            <p:cNvSpPr>
              <a:spLocks noChangeArrowheads="1"/>
            </p:cNvSpPr>
            <p:nvPr/>
          </p:nvSpPr>
          <p:spPr bwMode="auto">
            <a:xfrm>
              <a:off x="4661" y="2383"/>
              <a:ext cx="156" cy="1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99" name="Rectangle 281"/>
            <p:cNvSpPr>
              <a:spLocks noChangeArrowheads="1"/>
            </p:cNvSpPr>
            <p:nvPr/>
          </p:nvSpPr>
          <p:spPr bwMode="auto">
            <a:xfrm>
              <a:off x="5062" y="1833"/>
              <a:ext cx="84" cy="765"/>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grpSp>
        <p:nvGrpSpPr>
          <p:cNvPr id="201739" name="Group 249"/>
          <p:cNvGrpSpPr>
            <a:grpSpLocks/>
          </p:cNvGrpSpPr>
          <p:nvPr/>
        </p:nvGrpSpPr>
        <p:grpSpPr bwMode="auto">
          <a:xfrm>
            <a:off x="2566989" y="5335589"/>
            <a:ext cx="420687" cy="636587"/>
            <a:chOff x="4140" y="429"/>
            <a:chExt cx="1425" cy="2396"/>
          </a:xfrm>
        </p:grpSpPr>
        <p:sp>
          <p:nvSpPr>
            <p:cNvPr id="201844"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45" name="Rectangle 251"/>
            <p:cNvSpPr>
              <a:spLocks noChangeArrowheads="1"/>
            </p:cNvSpPr>
            <p:nvPr/>
          </p:nvSpPr>
          <p:spPr bwMode="auto">
            <a:xfrm>
              <a:off x="4205" y="429"/>
              <a:ext cx="1049" cy="2282"/>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46"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47"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48" name="Rectangle 254"/>
            <p:cNvSpPr>
              <a:spLocks noChangeArrowheads="1"/>
            </p:cNvSpPr>
            <p:nvPr/>
          </p:nvSpPr>
          <p:spPr bwMode="auto">
            <a:xfrm>
              <a:off x="4215" y="692"/>
              <a:ext cx="592"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849" name="Group 255"/>
            <p:cNvGrpSpPr>
              <a:grpSpLocks/>
            </p:cNvGrpSpPr>
            <p:nvPr/>
          </p:nvGrpSpPr>
          <p:grpSpPr bwMode="auto">
            <a:xfrm>
              <a:off x="4749" y="668"/>
              <a:ext cx="581" cy="145"/>
              <a:chOff x="614" y="2568"/>
              <a:chExt cx="725" cy="139"/>
            </a:xfrm>
          </p:grpSpPr>
          <p:sp>
            <p:nvSpPr>
              <p:cNvPr id="201874" name="AutoShape 256"/>
              <p:cNvSpPr>
                <a:spLocks noChangeArrowheads="1"/>
              </p:cNvSpPr>
              <p:nvPr/>
            </p:nvSpPr>
            <p:spPr bwMode="auto">
              <a:xfrm>
                <a:off x="612" y="2568"/>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75" name="AutoShape 257"/>
              <p:cNvSpPr>
                <a:spLocks noChangeArrowheads="1"/>
              </p:cNvSpPr>
              <p:nvPr/>
            </p:nvSpPr>
            <p:spPr bwMode="auto">
              <a:xfrm>
                <a:off x="632" y="2585"/>
                <a:ext cx="684"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50" name="Rectangle 258"/>
            <p:cNvSpPr>
              <a:spLocks noChangeArrowheads="1"/>
            </p:cNvSpPr>
            <p:nvPr/>
          </p:nvSpPr>
          <p:spPr bwMode="auto">
            <a:xfrm>
              <a:off x="4221" y="1021"/>
              <a:ext cx="597"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851" name="Group 259"/>
            <p:cNvGrpSpPr>
              <a:grpSpLocks/>
            </p:cNvGrpSpPr>
            <p:nvPr/>
          </p:nvGrpSpPr>
          <p:grpSpPr bwMode="auto">
            <a:xfrm>
              <a:off x="4747" y="994"/>
              <a:ext cx="581" cy="134"/>
              <a:chOff x="614" y="2568"/>
              <a:chExt cx="725" cy="139"/>
            </a:xfrm>
          </p:grpSpPr>
          <p:sp>
            <p:nvSpPr>
              <p:cNvPr id="201872" name="AutoShape 260"/>
              <p:cNvSpPr>
                <a:spLocks noChangeArrowheads="1"/>
              </p:cNvSpPr>
              <p:nvPr/>
            </p:nvSpPr>
            <p:spPr bwMode="auto">
              <a:xfrm>
                <a:off x="615" y="2571"/>
                <a:ext cx="725"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73" name="AutoShape 261"/>
              <p:cNvSpPr>
                <a:spLocks noChangeArrowheads="1"/>
              </p:cNvSpPr>
              <p:nvPr/>
            </p:nvSpPr>
            <p:spPr bwMode="auto">
              <a:xfrm>
                <a:off x="622" y="2589"/>
                <a:ext cx="698"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52" name="Rectangle 262"/>
            <p:cNvSpPr>
              <a:spLocks noChangeArrowheads="1"/>
            </p:cNvSpPr>
            <p:nvPr/>
          </p:nvSpPr>
          <p:spPr bwMode="auto">
            <a:xfrm>
              <a:off x="4221" y="1355"/>
              <a:ext cx="592"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53" name="Rectangle 263"/>
            <p:cNvSpPr>
              <a:spLocks noChangeArrowheads="1"/>
            </p:cNvSpPr>
            <p:nvPr/>
          </p:nvSpPr>
          <p:spPr bwMode="auto">
            <a:xfrm>
              <a:off x="4226" y="1654"/>
              <a:ext cx="597"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854" name="Group 264"/>
            <p:cNvGrpSpPr>
              <a:grpSpLocks/>
            </p:cNvGrpSpPr>
            <p:nvPr/>
          </p:nvGrpSpPr>
          <p:grpSpPr bwMode="auto">
            <a:xfrm>
              <a:off x="4735" y="1627"/>
              <a:ext cx="582" cy="151"/>
              <a:chOff x="614" y="2568"/>
              <a:chExt cx="725" cy="139"/>
            </a:xfrm>
          </p:grpSpPr>
          <p:sp>
            <p:nvSpPr>
              <p:cNvPr id="201870" name="AutoShape 265"/>
              <p:cNvSpPr>
                <a:spLocks noChangeArrowheads="1"/>
              </p:cNvSpPr>
              <p:nvPr/>
            </p:nvSpPr>
            <p:spPr bwMode="auto">
              <a:xfrm>
                <a:off x="616" y="2576"/>
                <a:ext cx="717" cy="13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71" name="AutoShape 266"/>
              <p:cNvSpPr>
                <a:spLocks noChangeArrowheads="1"/>
              </p:cNvSpPr>
              <p:nvPr/>
            </p:nvSpPr>
            <p:spPr bwMode="auto">
              <a:xfrm>
                <a:off x="630" y="2587"/>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55"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1856" name="Group 268"/>
            <p:cNvGrpSpPr>
              <a:grpSpLocks/>
            </p:cNvGrpSpPr>
            <p:nvPr/>
          </p:nvGrpSpPr>
          <p:grpSpPr bwMode="auto">
            <a:xfrm>
              <a:off x="4739" y="1327"/>
              <a:ext cx="582" cy="139"/>
              <a:chOff x="614" y="2568"/>
              <a:chExt cx="725" cy="139"/>
            </a:xfrm>
          </p:grpSpPr>
          <p:sp>
            <p:nvSpPr>
              <p:cNvPr id="201868" name="AutoShape 269"/>
              <p:cNvSpPr>
                <a:spLocks noChangeArrowheads="1"/>
              </p:cNvSpPr>
              <p:nvPr/>
            </p:nvSpPr>
            <p:spPr bwMode="auto">
              <a:xfrm>
                <a:off x="611" y="2566"/>
                <a:ext cx="730"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69" name="AutoShape 270"/>
              <p:cNvSpPr>
                <a:spLocks noChangeArrowheads="1"/>
              </p:cNvSpPr>
              <p:nvPr/>
            </p:nvSpPr>
            <p:spPr bwMode="auto">
              <a:xfrm>
                <a:off x="631" y="2584"/>
                <a:ext cx="690"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57" name="Rectangle 271"/>
            <p:cNvSpPr>
              <a:spLocks noChangeArrowheads="1"/>
            </p:cNvSpPr>
            <p:nvPr/>
          </p:nvSpPr>
          <p:spPr bwMode="auto">
            <a:xfrm>
              <a:off x="5248" y="429"/>
              <a:ext cx="70"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58"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59"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60" name="Oval 274"/>
            <p:cNvSpPr>
              <a:spLocks noChangeArrowheads="1"/>
            </p:cNvSpPr>
            <p:nvPr/>
          </p:nvSpPr>
          <p:spPr bwMode="auto">
            <a:xfrm>
              <a:off x="5517" y="2610"/>
              <a:ext cx="48"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61"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62" name="AutoShape 276"/>
            <p:cNvSpPr>
              <a:spLocks noChangeArrowheads="1"/>
            </p:cNvSpPr>
            <p:nvPr/>
          </p:nvSpPr>
          <p:spPr bwMode="auto">
            <a:xfrm>
              <a:off x="4140" y="2682"/>
              <a:ext cx="1199"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63" name="AutoShape 277"/>
            <p:cNvSpPr>
              <a:spLocks noChangeArrowheads="1"/>
            </p:cNvSpPr>
            <p:nvPr/>
          </p:nvSpPr>
          <p:spPr bwMode="auto">
            <a:xfrm>
              <a:off x="4205" y="2711"/>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64" name="Oval 278"/>
            <p:cNvSpPr>
              <a:spLocks noChangeArrowheads="1"/>
            </p:cNvSpPr>
            <p:nvPr/>
          </p:nvSpPr>
          <p:spPr bwMode="auto">
            <a:xfrm>
              <a:off x="4307" y="2383"/>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65" name="Oval 279"/>
            <p:cNvSpPr>
              <a:spLocks noChangeArrowheads="1"/>
            </p:cNvSpPr>
            <p:nvPr/>
          </p:nvSpPr>
          <p:spPr bwMode="auto">
            <a:xfrm>
              <a:off x="4484" y="2383"/>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1866" name="Oval 280"/>
            <p:cNvSpPr>
              <a:spLocks noChangeArrowheads="1"/>
            </p:cNvSpPr>
            <p:nvPr/>
          </p:nvSpPr>
          <p:spPr bwMode="auto">
            <a:xfrm>
              <a:off x="4662" y="2383"/>
              <a:ext cx="156" cy="1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67" name="Rectangle 281"/>
            <p:cNvSpPr>
              <a:spLocks noChangeArrowheads="1"/>
            </p:cNvSpPr>
            <p:nvPr/>
          </p:nvSpPr>
          <p:spPr bwMode="auto">
            <a:xfrm>
              <a:off x="5060" y="1833"/>
              <a:ext cx="86" cy="765"/>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grpSp>
        <p:nvGrpSpPr>
          <p:cNvPr id="201740" name="Group 249"/>
          <p:cNvGrpSpPr>
            <a:grpSpLocks/>
          </p:cNvGrpSpPr>
          <p:nvPr/>
        </p:nvGrpSpPr>
        <p:grpSpPr bwMode="auto">
          <a:xfrm>
            <a:off x="6977064" y="5548314"/>
            <a:ext cx="344487" cy="638175"/>
            <a:chOff x="4140" y="429"/>
            <a:chExt cx="1425" cy="2396"/>
          </a:xfrm>
        </p:grpSpPr>
        <p:sp>
          <p:nvSpPr>
            <p:cNvPr id="201812"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13" name="Rectangle 251"/>
            <p:cNvSpPr>
              <a:spLocks noChangeArrowheads="1"/>
            </p:cNvSpPr>
            <p:nvPr/>
          </p:nvSpPr>
          <p:spPr bwMode="auto">
            <a:xfrm>
              <a:off x="4206" y="429"/>
              <a:ext cx="1044"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14"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15"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16" name="Rectangle 254"/>
            <p:cNvSpPr>
              <a:spLocks noChangeArrowheads="1"/>
            </p:cNvSpPr>
            <p:nvPr/>
          </p:nvSpPr>
          <p:spPr bwMode="auto">
            <a:xfrm>
              <a:off x="4212" y="691"/>
              <a:ext cx="598"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817" name="Group 255"/>
            <p:cNvGrpSpPr>
              <a:grpSpLocks/>
            </p:cNvGrpSpPr>
            <p:nvPr/>
          </p:nvGrpSpPr>
          <p:grpSpPr bwMode="auto">
            <a:xfrm>
              <a:off x="4749" y="668"/>
              <a:ext cx="581" cy="145"/>
              <a:chOff x="614" y="2568"/>
              <a:chExt cx="725" cy="139"/>
            </a:xfrm>
          </p:grpSpPr>
          <p:sp>
            <p:nvSpPr>
              <p:cNvPr id="201842" name="AutoShape 256"/>
              <p:cNvSpPr>
                <a:spLocks noChangeArrowheads="1"/>
              </p:cNvSpPr>
              <p:nvPr/>
            </p:nvSpPr>
            <p:spPr bwMode="auto">
              <a:xfrm>
                <a:off x="616" y="2567"/>
                <a:ext cx="721" cy="12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43" name="AutoShape 257"/>
              <p:cNvSpPr>
                <a:spLocks noChangeArrowheads="1"/>
              </p:cNvSpPr>
              <p:nvPr/>
            </p:nvSpPr>
            <p:spPr bwMode="auto">
              <a:xfrm>
                <a:off x="633" y="2585"/>
                <a:ext cx="688"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18" name="Rectangle 258"/>
            <p:cNvSpPr>
              <a:spLocks noChangeArrowheads="1"/>
            </p:cNvSpPr>
            <p:nvPr/>
          </p:nvSpPr>
          <p:spPr bwMode="auto">
            <a:xfrm>
              <a:off x="4225" y="1019"/>
              <a:ext cx="591"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819" name="Group 259"/>
            <p:cNvGrpSpPr>
              <a:grpSpLocks/>
            </p:cNvGrpSpPr>
            <p:nvPr/>
          </p:nvGrpSpPr>
          <p:grpSpPr bwMode="auto">
            <a:xfrm>
              <a:off x="4747" y="994"/>
              <a:ext cx="581" cy="134"/>
              <a:chOff x="614" y="2568"/>
              <a:chExt cx="725" cy="139"/>
            </a:xfrm>
          </p:grpSpPr>
          <p:sp>
            <p:nvSpPr>
              <p:cNvPr id="201840" name="AutoShape 260"/>
              <p:cNvSpPr>
                <a:spLocks noChangeArrowheads="1"/>
              </p:cNvSpPr>
              <p:nvPr/>
            </p:nvSpPr>
            <p:spPr bwMode="auto">
              <a:xfrm>
                <a:off x="610" y="2569"/>
                <a:ext cx="729"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41" name="AutoShape 261"/>
              <p:cNvSpPr>
                <a:spLocks noChangeArrowheads="1"/>
              </p:cNvSpPr>
              <p:nvPr/>
            </p:nvSpPr>
            <p:spPr bwMode="auto">
              <a:xfrm>
                <a:off x="619" y="2588"/>
                <a:ext cx="697"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20" name="Rectangle 262"/>
            <p:cNvSpPr>
              <a:spLocks noChangeArrowheads="1"/>
            </p:cNvSpPr>
            <p:nvPr/>
          </p:nvSpPr>
          <p:spPr bwMode="auto">
            <a:xfrm>
              <a:off x="4219" y="1359"/>
              <a:ext cx="591"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21" name="Rectangle 263"/>
            <p:cNvSpPr>
              <a:spLocks noChangeArrowheads="1"/>
            </p:cNvSpPr>
            <p:nvPr/>
          </p:nvSpPr>
          <p:spPr bwMode="auto">
            <a:xfrm>
              <a:off x="4225" y="1657"/>
              <a:ext cx="598" cy="42"/>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822" name="Group 264"/>
            <p:cNvGrpSpPr>
              <a:grpSpLocks/>
            </p:cNvGrpSpPr>
            <p:nvPr/>
          </p:nvGrpSpPr>
          <p:grpSpPr bwMode="auto">
            <a:xfrm>
              <a:off x="4735" y="1627"/>
              <a:ext cx="582" cy="151"/>
              <a:chOff x="614" y="2568"/>
              <a:chExt cx="725" cy="139"/>
            </a:xfrm>
          </p:grpSpPr>
          <p:sp>
            <p:nvSpPr>
              <p:cNvPr id="201838" name="AutoShape 265"/>
              <p:cNvSpPr>
                <a:spLocks noChangeArrowheads="1"/>
              </p:cNvSpPr>
              <p:nvPr/>
            </p:nvSpPr>
            <p:spPr bwMode="auto">
              <a:xfrm>
                <a:off x="617" y="2568"/>
                <a:ext cx="71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39" name="AutoShape 266"/>
              <p:cNvSpPr>
                <a:spLocks noChangeArrowheads="1"/>
              </p:cNvSpPr>
              <p:nvPr/>
            </p:nvSpPr>
            <p:spPr bwMode="auto">
              <a:xfrm>
                <a:off x="634" y="2584"/>
                <a:ext cx="67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23"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1824" name="Group 268"/>
            <p:cNvGrpSpPr>
              <a:grpSpLocks/>
            </p:cNvGrpSpPr>
            <p:nvPr/>
          </p:nvGrpSpPr>
          <p:grpSpPr bwMode="auto">
            <a:xfrm>
              <a:off x="4739" y="1327"/>
              <a:ext cx="582" cy="139"/>
              <a:chOff x="614" y="2568"/>
              <a:chExt cx="725" cy="139"/>
            </a:xfrm>
          </p:grpSpPr>
          <p:sp>
            <p:nvSpPr>
              <p:cNvPr id="201836" name="AutoShape 269"/>
              <p:cNvSpPr>
                <a:spLocks noChangeArrowheads="1"/>
              </p:cNvSpPr>
              <p:nvPr/>
            </p:nvSpPr>
            <p:spPr bwMode="auto">
              <a:xfrm>
                <a:off x="612" y="2570"/>
                <a:ext cx="728"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37" name="AutoShape 270"/>
              <p:cNvSpPr>
                <a:spLocks noChangeArrowheads="1"/>
              </p:cNvSpPr>
              <p:nvPr/>
            </p:nvSpPr>
            <p:spPr bwMode="auto">
              <a:xfrm>
                <a:off x="629" y="2588"/>
                <a:ext cx="69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825" name="Rectangle 271"/>
            <p:cNvSpPr>
              <a:spLocks noChangeArrowheads="1"/>
            </p:cNvSpPr>
            <p:nvPr/>
          </p:nvSpPr>
          <p:spPr bwMode="auto">
            <a:xfrm>
              <a:off x="5250" y="429"/>
              <a:ext cx="66"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26"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7"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8" name="Oval 274"/>
            <p:cNvSpPr>
              <a:spLocks noChangeArrowheads="1"/>
            </p:cNvSpPr>
            <p:nvPr/>
          </p:nvSpPr>
          <p:spPr bwMode="auto">
            <a:xfrm>
              <a:off x="5519" y="2610"/>
              <a:ext cx="46"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29"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30" name="AutoShape 276"/>
            <p:cNvSpPr>
              <a:spLocks noChangeArrowheads="1"/>
            </p:cNvSpPr>
            <p:nvPr/>
          </p:nvSpPr>
          <p:spPr bwMode="auto">
            <a:xfrm>
              <a:off x="4140" y="2682"/>
              <a:ext cx="1202"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31" name="AutoShape 277"/>
            <p:cNvSpPr>
              <a:spLocks noChangeArrowheads="1"/>
            </p:cNvSpPr>
            <p:nvPr/>
          </p:nvSpPr>
          <p:spPr bwMode="auto">
            <a:xfrm>
              <a:off x="4206" y="2712"/>
              <a:ext cx="1070"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32" name="Oval 278"/>
            <p:cNvSpPr>
              <a:spLocks noChangeArrowheads="1"/>
            </p:cNvSpPr>
            <p:nvPr/>
          </p:nvSpPr>
          <p:spPr bwMode="auto">
            <a:xfrm>
              <a:off x="4304" y="2384"/>
              <a:ext cx="164"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33" name="Oval 279"/>
            <p:cNvSpPr>
              <a:spLocks noChangeArrowheads="1"/>
            </p:cNvSpPr>
            <p:nvPr/>
          </p:nvSpPr>
          <p:spPr bwMode="auto">
            <a:xfrm>
              <a:off x="4488" y="2384"/>
              <a:ext cx="158"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1834" name="Oval 280"/>
            <p:cNvSpPr>
              <a:spLocks noChangeArrowheads="1"/>
            </p:cNvSpPr>
            <p:nvPr/>
          </p:nvSpPr>
          <p:spPr bwMode="auto">
            <a:xfrm>
              <a:off x="4659" y="2378"/>
              <a:ext cx="158"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35" name="Rectangle 281"/>
            <p:cNvSpPr>
              <a:spLocks noChangeArrowheads="1"/>
            </p:cNvSpPr>
            <p:nvPr/>
          </p:nvSpPr>
          <p:spPr bwMode="auto">
            <a:xfrm>
              <a:off x="5059" y="1836"/>
              <a:ext cx="85" cy="763"/>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grpSp>
        <p:nvGrpSpPr>
          <p:cNvPr id="201741" name="Group 249"/>
          <p:cNvGrpSpPr>
            <a:grpSpLocks/>
          </p:cNvGrpSpPr>
          <p:nvPr/>
        </p:nvGrpSpPr>
        <p:grpSpPr bwMode="auto">
          <a:xfrm>
            <a:off x="6246813" y="3789364"/>
            <a:ext cx="342900" cy="636587"/>
            <a:chOff x="4140" y="429"/>
            <a:chExt cx="1425" cy="2396"/>
          </a:xfrm>
        </p:grpSpPr>
        <p:sp>
          <p:nvSpPr>
            <p:cNvPr id="201780"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1" name="Rectangle 251"/>
            <p:cNvSpPr>
              <a:spLocks noChangeArrowheads="1"/>
            </p:cNvSpPr>
            <p:nvPr/>
          </p:nvSpPr>
          <p:spPr bwMode="auto">
            <a:xfrm>
              <a:off x="4206" y="429"/>
              <a:ext cx="1049" cy="2282"/>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782"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3"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4" name="Rectangle 254"/>
            <p:cNvSpPr>
              <a:spLocks noChangeArrowheads="1"/>
            </p:cNvSpPr>
            <p:nvPr/>
          </p:nvSpPr>
          <p:spPr bwMode="auto">
            <a:xfrm>
              <a:off x="4213" y="692"/>
              <a:ext cx="594"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785" name="Group 255"/>
            <p:cNvGrpSpPr>
              <a:grpSpLocks/>
            </p:cNvGrpSpPr>
            <p:nvPr/>
          </p:nvGrpSpPr>
          <p:grpSpPr bwMode="auto">
            <a:xfrm>
              <a:off x="4749" y="668"/>
              <a:ext cx="581" cy="145"/>
              <a:chOff x="614" y="2568"/>
              <a:chExt cx="725" cy="139"/>
            </a:xfrm>
          </p:grpSpPr>
          <p:sp>
            <p:nvSpPr>
              <p:cNvPr id="201810" name="AutoShape 256"/>
              <p:cNvSpPr>
                <a:spLocks noChangeArrowheads="1"/>
              </p:cNvSpPr>
              <p:nvPr/>
            </p:nvSpPr>
            <p:spPr bwMode="auto">
              <a:xfrm>
                <a:off x="611" y="2568"/>
                <a:ext cx="724"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11" name="AutoShape 257"/>
              <p:cNvSpPr>
                <a:spLocks noChangeArrowheads="1"/>
              </p:cNvSpPr>
              <p:nvPr/>
            </p:nvSpPr>
            <p:spPr bwMode="auto">
              <a:xfrm>
                <a:off x="628" y="2585"/>
                <a:ext cx="692"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786" name="Rectangle 258"/>
            <p:cNvSpPr>
              <a:spLocks noChangeArrowheads="1"/>
            </p:cNvSpPr>
            <p:nvPr/>
          </p:nvSpPr>
          <p:spPr bwMode="auto">
            <a:xfrm>
              <a:off x="4226" y="1021"/>
              <a:ext cx="594"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787" name="Group 259"/>
            <p:cNvGrpSpPr>
              <a:grpSpLocks/>
            </p:cNvGrpSpPr>
            <p:nvPr/>
          </p:nvGrpSpPr>
          <p:grpSpPr bwMode="auto">
            <a:xfrm>
              <a:off x="4747" y="994"/>
              <a:ext cx="581" cy="134"/>
              <a:chOff x="614" y="2568"/>
              <a:chExt cx="725" cy="139"/>
            </a:xfrm>
          </p:grpSpPr>
          <p:sp>
            <p:nvSpPr>
              <p:cNvPr id="201808" name="AutoShape 260"/>
              <p:cNvSpPr>
                <a:spLocks noChangeArrowheads="1"/>
              </p:cNvSpPr>
              <p:nvPr/>
            </p:nvSpPr>
            <p:spPr bwMode="auto">
              <a:xfrm>
                <a:off x="614" y="2571"/>
                <a:ext cx="724"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09" name="AutoShape 261"/>
              <p:cNvSpPr>
                <a:spLocks noChangeArrowheads="1"/>
              </p:cNvSpPr>
              <p:nvPr/>
            </p:nvSpPr>
            <p:spPr bwMode="auto">
              <a:xfrm>
                <a:off x="622" y="2589"/>
                <a:ext cx="692"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788" name="Rectangle 262"/>
            <p:cNvSpPr>
              <a:spLocks noChangeArrowheads="1"/>
            </p:cNvSpPr>
            <p:nvPr/>
          </p:nvSpPr>
          <p:spPr bwMode="auto">
            <a:xfrm>
              <a:off x="4219" y="1355"/>
              <a:ext cx="594"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789" name="Rectangle 263"/>
            <p:cNvSpPr>
              <a:spLocks noChangeArrowheads="1"/>
            </p:cNvSpPr>
            <p:nvPr/>
          </p:nvSpPr>
          <p:spPr bwMode="auto">
            <a:xfrm>
              <a:off x="4226" y="1654"/>
              <a:ext cx="600"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1790" name="Group 264"/>
            <p:cNvGrpSpPr>
              <a:grpSpLocks/>
            </p:cNvGrpSpPr>
            <p:nvPr/>
          </p:nvGrpSpPr>
          <p:grpSpPr bwMode="auto">
            <a:xfrm>
              <a:off x="4735" y="1627"/>
              <a:ext cx="582" cy="151"/>
              <a:chOff x="614" y="2568"/>
              <a:chExt cx="725" cy="139"/>
            </a:xfrm>
          </p:grpSpPr>
          <p:sp>
            <p:nvSpPr>
              <p:cNvPr id="201806" name="AutoShape 265"/>
              <p:cNvSpPr>
                <a:spLocks noChangeArrowheads="1"/>
              </p:cNvSpPr>
              <p:nvPr/>
            </p:nvSpPr>
            <p:spPr bwMode="auto">
              <a:xfrm>
                <a:off x="612" y="2576"/>
                <a:ext cx="715" cy="13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07" name="AutoShape 266"/>
              <p:cNvSpPr>
                <a:spLocks noChangeArrowheads="1"/>
              </p:cNvSpPr>
              <p:nvPr/>
            </p:nvSpPr>
            <p:spPr bwMode="auto">
              <a:xfrm>
                <a:off x="629" y="2587"/>
                <a:ext cx="682"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791"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1792" name="Group 268"/>
            <p:cNvGrpSpPr>
              <a:grpSpLocks/>
            </p:cNvGrpSpPr>
            <p:nvPr/>
          </p:nvGrpSpPr>
          <p:grpSpPr bwMode="auto">
            <a:xfrm>
              <a:off x="4739" y="1327"/>
              <a:ext cx="582" cy="139"/>
              <a:chOff x="614" y="2568"/>
              <a:chExt cx="725" cy="139"/>
            </a:xfrm>
          </p:grpSpPr>
          <p:sp>
            <p:nvSpPr>
              <p:cNvPr id="201804" name="AutoShape 269"/>
              <p:cNvSpPr>
                <a:spLocks noChangeArrowheads="1"/>
              </p:cNvSpPr>
              <p:nvPr/>
            </p:nvSpPr>
            <p:spPr bwMode="auto">
              <a:xfrm>
                <a:off x="616" y="2566"/>
                <a:ext cx="723"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05" name="AutoShape 270"/>
              <p:cNvSpPr>
                <a:spLocks noChangeArrowheads="1"/>
              </p:cNvSpPr>
              <p:nvPr/>
            </p:nvSpPr>
            <p:spPr bwMode="auto">
              <a:xfrm>
                <a:off x="632" y="2584"/>
                <a:ext cx="690"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1793" name="Rectangle 271"/>
            <p:cNvSpPr>
              <a:spLocks noChangeArrowheads="1"/>
            </p:cNvSpPr>
            <p:nvPr/>
          </p:nvSpPr>
          <p:spPr bwMode="auto">
            <a:xfrm>
              <a:off x="5248" y="429"/>
              <a:ext cx="66"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794"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5"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6" name="Oval 274"/>
            <p:cNvSpPr>
              <a:spLocks noChangeArrowheads="1"/>
            </p:cNvSpPr>
            <p:nvPr/>
          </p:nvSpPr>
          <p:spPr bwMode="auto">
            <a:xfrm>
              <a:off x="5519" y="2610"/>
              <a:ext cx="46"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797"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8" name="AutoShape 276"/>
            <p:cNvSpPr>
              <a:spLocks noChangeArrowheads="1"/>
            </p:cNvSpPr>
            <p:nvPr/>
          </p:nvSpPr>
          <p:spPr bwMode="auto">
            <a:xfrm>
              <a:off x="4140" y="2682"/>
              <a:ext cx="1201"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799" name="AutoShape 277"/>
            <p:cNvSpPr>
              <a:spLocks noChangeArrowheads="1"/>
            </p:cNvSpPr>
            <p:nvPr/>
          </p:nvSpPr>
          <p:spPr bwMode="auto">
            <a:xfrm>
              <a:off x="4206" y="2711"/>
              <a:ext cx="1069"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1800" name="Oval 278"/>
            <p:cNvSpPr>
              <a:spLocks noChangeArrowheads="1"/>
            </p:cNvSpPr>
            <p:nvPr/>
          </p:nvSpPr>
          <p:spPr bwMode="auto">
            <a:xfrm>
              <a:off x="4305" y="2383"/>
              <a:ext cx="165"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01" name="Oval 279"/>
            <p:cNvSpPr>
              <a:spLocks noChangeArrowheads="1"/>
            </p:cNvSpPr>
            <p:nvPr/>
          </p:nvSpPr>
          <p:spPr bwMode="auto">
            <a:xfrm>
              <a:off x="4483" y="2383"/>
              <a:ext cx="165"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1802" name="Oval 280"/>
            <p:cNvSpPr>
              <a:spLocks noChangeArrowheads="1"/>
            </p:cNvSpPr>
            <p:nvPr/>
          </p:nvSpPr>
          <p:spPr bwMode="auto">
            <a:xfrm>
              <a:off x="4661" y="2383"/>
              <a:ext cx="158" cy="1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1803" name="Rectangle 281"/>
            <p:cNvSpPr>
              <a:spLocks noChangeArrowheads="1"/>
            </p:cNvSpPr>
            <p:nvPr/>
          </p:nvSpPr>
          <p:spPr bwMode="auto">
            <a:xfrm>
              <a:off x="5064" y="1833"/>
              <a:ext cx="79" cy="765"/>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sp>
        <p:nvSpPr>
          <p:cNvPr id="201742" name="TextBox 182"/>
          <p:cNvSpPr txBox="1">
            <a:spLocks noChangeArrowheads="1"/>
          </p:cNvSpPr>
          <p:nvPr/>
        </p:nvSpPr>
        <p:spPr bwMode="auto">
          <a:xfrm>
            <a:off x="4303713" y="6191250"/>
            <a:ext cx="1420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Narrow" pitchFamily="34" charset="0"/>
              </a:rPr>
              <a:t>KingCDN.com</a:t>
            </a:r>
            <a:endParaRPr lang="en-US" altLang="zh-CN" sz="1800" i="1">
              <a:latin typeface="Arial Narrow" pitchFamily="34" charset="0"/>
            </a:endParaRPr>
          </a:p>
        </p:txBody>
      </p:sp>
      <p:pic>
        <p:nvPicPr>
          <p:cNvPr id="201743"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3238" y="2392363"/>
            <a:ext cx="533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5" name="Group 61444"/>
          <p:cNvGrpSpPr>
            <a:grpSpLocks/>
          </p:cNvGrpSpPr>
          <p:nvPr/>
        </p:nvGrpSpPr>
        <p:grpSpPr bwMode="auto">
          <a:xfrm>
            <a:off x="3014664" y="3036889"/>
            <a:ext cx="1628775" cy="1063625"/>
            <a:chOff x="1490926" y="3037262"/>
            <a:chExt cx="1628976" cy="1063042"/>
          </a:xfrm>
        </p:grpSpPr>
        <p:cxnSp>
          <p:nvCxnSpPr>
            <p:cNvPr id="201776" name="Straight Arrow Connector 44"/>
            <p:cNvCxnSpPr>
              <a:cxnSpLocks noChangeShapeType="1"/>
            </p:cNvCxnSpPr>
            <p:nvPr/>
          </p:nvCxnSpPr>
          <p:spPr bwMode="auto">
            <a:xfrm flipH="1">
              <a:off x="1490926" y="3037262"/>
              <a:ext cx="1628976" cy="1063042"/>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1777" name="Group 61441"/>
            <p:cNvGrpSpPr>
              <a:grpSpLocks/>
            </p:cNvGrpSpPr>
            <p:nvPr/>
          </p:nvGrpSpPr>
          <p:grpSpPr bwMode="auto">
            <a:xfrm>
              <a:off x="2056927" y="3410016"/>
              <a:ext cx="317511" cy="345125"/>
              <a:chOff x="7454630" y="3313376"/>
              <a:chExt cx="317511" cy="345125"/>
            </a:xfrm>
          </p:grpSpPr>
          <p:sp>
            <p:nvSpPr>
              <p:cNvPr id="201778" name="Oval 61440"/>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pPr>
                  <a:spcBef>
                    <a:spcPct val="20000"/>
                  </a:spcBef>
                  <a:buClr>
                    <a:schemeClr val="accent2"/>
                  </a:buClr>
                  <a:buSzPct val="85000"/>
                  <a:buFont typeface="ZapfDingbats" charset="2"/>
                  <a:buNone/>
                </a:pPr>
                <a:endParaRPr lang="zh-CN" altLang="zh-CN"/>
              </a:p>
            </p:txBody>
          </p:sp>
          <p:sp>
            <p:nvSpPr>
              <p:cNvPr id="201779" name="TextBox 61439"/>
              <p:cNvSpPr txBox="1">
                <a:spLocks noChangeArrowheads="1"/>
              </p:cNvSpPr>
              <p:nvPr/>
            </p:nvSpPr>
            <p:spPr bwMode="auto">
              <a:xfrm>
                <a:off x="7454630" y="3313376"/>
                <a:ext cx="298817" cy="33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600">
                    <a:latin typeface="Arial" pitchFamily="34" charset="0"/>
                  </a:rPr>
                  <a:t>1</a:t>
                </a:r>
              </a:p>
            </p:txBody>
          </p:sp>
        </p:grpSp>
      </p:grpSp>
      <p:sp>
        <p:nvSpPr>
          <p:cNvPr id="61443" name="TextBox 61442"/>
          <p:cNvSpPr txBox="1">
            <a:spLocks noChangeArrowheads="1"/>
          </p:cNvSpPr>
          <p:nvPr/>
        </p:nvSpPr>
        <p:spPr bwMode="auto">
          <a:xfrm>
            <a:off x="1787526" y="2462213"/>
            <a:ext cx="28622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ts val="200"/>
              </a:spcBef>
              <a:buClr>
                <a:schemeClr val="accent2"/>
              </a:buClr>
              <a:buSzPct val="85000"/>
            </a:pPr>
            <a:r>
              <a:rPr lang="en-US" altLang="zh-CN" sz="1600">
                <a:latin typeface="Arial Narrow" pitchFamily="34" charset="0"/>
              </a:rPr>
              <a:t>1. Bob gets URL for video http://netcinema.com/6Y7B23V</a:t>
            </a:r>
          </a:p>
          <a:p>
            <a:pPr>
              <a:spcBef>
                <a:spcPts val="200"/>
              </a:spcBef>
              <a:buClr>
                <a:schemeClr val="accent2"/>
              </a:buClr>
              <a:buSzPct val="85000"/>
            </a:pPr>
            <a:r>
              <a:rPr lang="en-US" altLang="zh-CN" sz="1600">
                <a:latin typeface="Arial Narrow" pitchFamily="34" charset="0"/>
              </a:rPr>
              <a:t>from netcinema.com web page</a:t>
            </a:r>
          </a:p>
        </p:txBody>
      </p:sp>
      <p:grpSp>
        <p:nvGrpSpPr>
          <p:cNvPr id="61448" name="Group 61447"/>
          <p:cNvGrpSpPr>
            <a:grpSpLocks/>
          </p:cNvGrpSpPr>
          <p:nvPr/>
        </p:nvGrpSpPr>
        <p:grpSpPr bwMode="auto">
          <a:xfrm>
            <a:off x="5443539" y="3225801"/>
            <a:ext cx="714375" cy="684213"/>
            <a:chOff x="3924463" y="3239045"/>
            <a:chExt cx="713539" cy="684908"/>
          </a:xfrm>
        </p:grpSpPr>
        <p:cxnSp>
          <p:nvCxnSpPr>
            <p:cNvPr id="201772" name="Straight Arrow Connector 193"/>
            <p:cNvCxnSpPr>
              <a:cxnSpLocks noChangeShapeType="1"/>
            </p:cNvCxnSpPr>
            <p:nvPr/>
          </p:nvCxnSpPr>
          <p:spPr bwMode="auto">
            <a:xfrm>
              <a:off x="3924463" y="3239045"/>
              <a:ext cx="713539" cy="684908"/>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1773" name="Group 194"/>
            <p:cNvGrpSpPr>
              <a:grpSpLocks/>
            </p:cNvGrpSpPr>
            <p:nvPr/>
          </p:nvGrpSpPr>
          <p:grpSpPr bwMode="auto">
            <a:xfrm>
              <a:off x="4061324" y="3293627"/>
              <a:ext cx="322117" cy="358925"/>
              <a:chOff x="7408615" y="3244352"/>
              <a:chExt cx="322117" cy="358925"/>
            </a:xfrm>
          </p:grpSpPr>
          <p:sp>
            <p:nvSpPr>
              <p:cNvPr id="201774" name="Oval 195"/>
              <p:cNvSpPr>
                <a:spLocks noChangeArrowheads="1"/>
              </p:cNvSpPr>
              <p:nvPr/>
            </p:nvSpPr>
            <p:spPr bwMode="auto">
              <a:xfrm>
                <a:off x="7427025" y="3299570"/>
                <a:ext cx="303707" cy="303707"/>
              </a:xfrm>
              <a:prstGeom prst="ellipse">
                <a:avLst/>
              </a:prstGeom>
              <a:solidFill>
                <a:schemeClr val="bg1"/>
              </a:solidFill>
              <a:ln w="15875">
                <a:solidFill>
                  <a:schemeClr val="tx1"/>
                </a:solidFill>
                <a:round/>
                <a:headEnd/>
                <a:tailEnd/>
              </a:ln>
            </p:spPr>
            <p:txBody>
              <a:bodyPr wrap="none"/>
              <a:lstStyle/>
              <a:p>
                <a:pPr>
                  <a:spcBef>
                    <a:spcPct val="20000"/>
                  </a:spcBef>
                  <a:buClr>
                    <a:schemeClr val="accent2"/>
                  </a:buClr>
                  <a:buSzPct val="85000"/>
                  <a:buFont typeface="ZapfDingbats" charset="2"/>
                  <a:buNone/>
                </a:pPr>
                <a:endParaRPr lang="zh-CN" altLang="zh-CN"/>
              </a:p>
            </p:txBody>
          </p:sp>
          <p:sp>
            <p:nvSpPr>
              <p:cNvPr id="201775" name="TextBox 196"/>
              <p:cNvSpPr txBox="1">
                <a:spLocks noChangeArrowheads="1"/>
              </p:cNvSpPr>
              <p:nvPr/>
            </p:nvSpPr>
            <p:spPr bwMode="auto">
              <a:xfrm>
                <a:off x="7408615" y="3244352"/>
                <a:ext cx="298431" cy="33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600">
                    <a:latin typeface="Arial" pitchFamily="34" charset="0"/>
                  </a:rPr>
                  <a:t>2</a:t>
                </a:r>
              </a:p>
            </p:txBody>
          </p:sp>
        </p:grpSp>
      </p:grpSp>
      <p:sp>
        <p:nvSpPr>
          <p:cNvPr id="201" name="TextBox 200"/>
          <p:cNvSpPr txBox="1">
            <a:spLocks noChangeArrowheads="1"/>
          </p:cNvSpPr>
          <p:nvPr/>
        </p:nvSpPr>
        <p:spPr bwMode="auto">
          <a:xfrm>
            <a:off x="5895975" y="2981325"/>
            <a:ext cx="38496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nSpc>
                <a:spcPts val="1600"/>
              </a:lnSpc>
              <a:spcBef>
                <a:spcPct val="20000"/>
              </a:spcBef>
              <a:buClr>
                <a:schemeClr val="accent2"/>
              </a:buClr>
              <a:buSzPct val="85000"/>
            </a:pPr>
            <a:r>
              <a:rPr lang="en-US" altLang="zh-CN" sz="1600">
                <a:latin typeface="Arial Narrow" pitchFamily="34" charset="0"/>
              </a:rPr>
              <a:t>2. resolve http://netcinema.com/6Y7B23V</a:t>
            </a:r>
          </a:p>
          <a:p>
            <a:pPr>
              <a:lnSpc>
                <a:spcPts val="1600"/>
              </a:lnSpc>
              <a:spcBef>
                <a:spcPct val="20000"/>
              </a:spcBef>
              <a:buClr>
                <a:schemeClr val="accent2"/>
              </a:buClr>
              <a:buSzPct val="85000"/>
            </a:pPr>
            <a:r>
              <a:rPr lang="en-US" altLang="zh-CN" sz="1600">
                <a:latin typeface="Arial Narrow" pitchFamily="34" charset="0"/>
              </a:rPr>
              <a:t>via Bob</a:t>
            </a:r>
            <a:r>
              <a:rPr lang="en-US" altLang="en-US" sz="1600">
                <a:latin typeface="Arial Narrow" pitchFamily="34" charset="0"/>
              </a:rPr>
              <a:t>’</a:t>
            </a:r>
            <a:r>
              <a:rPr lang="en-US" altLang="zh-CN" sz="1600">
                <a:latin typeface="Arial Narrow" pitchFamily="34" charset="0"/>
              </a:rPr>
              <a:t>s local DNS</a:t>
            </a:r>
          </a:p>
        </p:txBody>
      </p:sp>
      <p:sp>
        <p:nvSpPr>
          <p:cNvPr id="201748" name="TextBox 201"/>
          <p:cNvSpPr txBox="1">
            <a:spLocks noChangeArrowheads="1"/>
          </p:cNvSpPr>
          <p:nvPr/>
        </p:nvSpPr>
        <p:spPr bwMode="auto">
          <a:xfrm>
            <a:off x="1879601" y="5927726"/>
            <a:ext cx="176847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gn="ctr">
              <a:lnSpc>
                <a:spcPts val="1600"/>
              </a:lnSpc>
              <a:spcBef>
                <a:spcPct val="20000"/>
              </a:spcBef>
              <a:buClr>
                <a:schemeClr val="accent2"/>
              </a:buClr>
              <a:buSzPct val="85000"/>
            </a:pPr>
            <a:r>
              <a:rPr lang="en-US" altLang="zh-CN" sz="1800">
                <a:latin typeface="Arial Narrow" pitchFamily="34" charset="0"/>
              </a:rPr>
              <a:t>netcinema</a:t>
            </a:r>
            <a:r>
              <a:rPr lang="en-US" altLang="en-US" sz="1800">
                <a:latin typeface="Arial Narrow" pitchFamily="34" charset="0"/>
              </a:rPr>
              <a:t>’</a:t>
            </a:r>
            <a:r>
              <a:rPr lang="en-US" altLang="zh-CN" sz="1800">
                <a:latin typeface="Arial Narrow" pitchFamily="34" charset="0"/>
              </a:rPr>
              <a:t>s</a:t>
            </a:r>
          </a:p>
          <a:p>
            <a:pPr algn="ctr">
              <a:lnSpc>
                <a:spcPts val="1600"/>
              </a:lnSpc>
              <a:spcBef>
                <a:spcPct val="20000"/>
              </a:spcBef>
              <a:buClr>
                <a:schemeClr val="accent2"/>
              </a:buClr>
              <a:buSzPct val="85000"/>
            </a:pPr>
            <a:r>
              <a:rPr lang="en-US" altLang="zh-CN" sz="1800">
                <a:latin typeface="Arial Narrow" pitchFamily="34" charset="0"/>
              </a:rPr>
              <a:t>authoratative DNS</a:t>
            </a:r>
            <a:endParaRPr lang="en-US" altLang="zh-CN" sz="1800" i="1">
              <a:latin typeface="Arial Narrow" pitchFamily="34" charset="0"/>
            </a:endParaRPr>
          </a:p>
        </p:txBody>
      </p:sp>
      <p:cxnSp>
        <p:nvCxnSpPr>
          <p:cNvPr id="204" name="Straight Arrow Connector 203"/>
          <p:cNvCxnSpPr>
            <a:cxnSpLocks noChangeShapeType="1"/>
          </p:cNvCxnSpPr>
          <p:nvPr/>
        </p:nvCxnSpPr>
        <p:spPr bwMode="auto">
          <a:xfrm flipH="1">
            <a:off x="3136900" y="4159251"/>
            <a:ext cx="3100388" cy="137636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Arrow Connector 208"/>
          <p:cNvCxnSpPr>
            <a:cxnSpLocks noChangeShapeType="1"/>
          </p:cNvCxnSpPr>
          <p:nvPr/>
        </p:nvCxnSpPr>
        <p:spPr bwMode="auto">
          <a:xfrm flipH="1">
            <a:off x="3117850" y="4268788"/>
            <a:ext cx="3100388" cy="1376362"/>
          </a:xfrm>
          <a:prstGeom prst="straightConnector1">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 name="Group 204"/>
          <p:cNvGrpSpPr>
            <a:grpSpLocks/>
          </p:cNvGrpSpPr>
          <p:nvPr/>
        </p:nvGrpSpPr>
        <p:grpSpPr bwMode="auto">
          <a:xfrm>
            <a:off x="3362325" y="5218114"/>
            <a:ext cx="317500" cy="344487"/>
            <a:chOff x="7454630" y="3313376"/>
            <a:chExt cx="317511" cy="345125"/>
          </a:xfrm>
        </p:grpSpPr>
        <p:sp>
          <p:nvSpPr>
            <p:cNvPr id="201770" name="Oval 205"/>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pPr>
                <a:spcBef>
                  <a:spcPct val="20000"/>
                </a:spcBef>
                <a:buClr>
                  <a:schemeClr val="accent2"/>
                </a:buClr>
                <a:buSzPct val="85000"/>
                <a:buFont typeface="ZapfDingbats" charset="2"/>
                <a:buNone/>
              </a:pPr>
              <a:endParaRPr lang="zh-CN" altLang="zh-CN"/>
            </a:p>
          </p:txBody>
        </p:sp>
        <p:sp>
          <p:nvSpPr>
            <p:cNvPr id="201771" name="TextBox 206"/>
            <p:cNvSpPr txBox="1">
              <a:spLocks noChangeArrowheads="1"/>
            </p:cNvSpPr>
            <p:nvPr/>
          </p:nvSpPr>
          <p:spPr bwMode="auto">
            <a:xfrm>
              <a:off x="7454630" y="3313376"/>
              <a:ext cx="298790" cy="33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600">
                  <a:latin typeface="Arial" pitchFamily="34" charset="0"/>
                </a:rPr>
                <a:t>3</a:t>
              </a:r>
            </a:p>
          </p:txBody>
        </p:sp>
      </p:grpSp>
      <p:sp>
        <p:nvSpPr>
          <p:cNvPr id="210" name="TextBox 209"/>
          <p:cNvSpPr txBox="1">
            <a:spLocks noChangeArrowheads="1"/>
          </p:cNvSpPr>
          <p:nvPr/>
        </p:nvSpPr>
        <p:spPr bwMode="auto">
          <a:xfrm>
            <a:off x="3332163" y="4592638"/>
            <a:ext cx="3200400" cy="569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nSpc>
                <a:spcPts val="1600"/>
              </a:lnSpc>
              <a:spcBef>
                <a:spcPct val="20000"/>
              </a:spcBef>
              <a:buClr>
                <a:schemeClr val="accent2"/>
              </a:buClr>
              <a:buSzPct val="85000"/>
            </a:pPr>
            <a:r>
              <a:rPr lang="en-US" altLang="zh-CN" sz="1600">
                <a:latin typeface="Arial Narrow" pitchFamily="34" charset="0"/>
              </a:rPr>
              <a:t>3. netcinema</a:t>
            </a:r>
            <a:r>
              <a:rPr lang="en-US" altLang="en-US" sz="1600">
                <a:latin typeface="Arial Narrow" pitchFamily="34" charset="0"/>
              </a:rPr>
              <a:t>’</a:t>
            </a:r>
            <a:r>
              <a:rPr lang="en-US" altLang="zh-CN" sz="1600">
                <a:latin typeface="Arial Narrow" pitchFamily="34" charset="0"/>
              </a:rPr>
              <a:t>s DNS returns URL </a:t>
            </a:r>
          </a:p>
          <a:p>
            <a:pPr>
              <a:lnSpc>
                <a:spcPts val="1600"/>
              </a:lnSpc>
              <a:spcBef>
                <a:spcPct val="20000"/>
              </a:spcBef>
              <a:buClr>
                <a:schemeClr val="accent2"/>
              </a:buClr>
              <a:buSzPct val="85000"/>
            </a:pPr>
            <a:r>
              <a:rPr lang="en-US" altLang="zh-CN" sz="1600">
                <a:latin typeface="Arial Narrow" pitchFamily="34" charset="0"/>
              </a:rPr>
              <a:t>http://KingCDN.com/NetC6y&amp;B</a:t>
            </a:r>
            <a:r>
              <a:rPr lang="en-US" altLang="zh-CN" sz="1800">
                <a:latin typeface="Arial Narrow" pitchFamily="34" charset="0"/>
              </a:rPr>
              <a:t>23V</a:t>
            </a:r>
          </a:p>
        </p:txBody>
      </p:sp>
      <p:cxnSp>
        <p:nvCxnSpPr>
          <p:cNvPr id="212" name="Straight Arrow Connector 211"/>
          <p:cNvCxnSpPr>
            <a:cxnSpLocks noChangeShapeType="1"/>
          </p:cNvCxnSpPr>
          <p:nvPr/>
        </p:nvCxnSpPr>
        <p:spPr bwMode="auto">
          <a:xfrm>
            <a:off x="6556376" y="4475164"/>
            <a:ext cx="447675" cy="9620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Straight Arrow Connector 216"/>
          <p:cNvCxnSpPr>
            <a:cxnSpLocks noChangeShapeType="1"/>
          </p:cNvCxnSpPr>
          <p:nvPr/>
        </p:nvCxnSpPr>
        <p:spPr bwMode="auto">
          <a:xfrm>
            <a:off x="6651626" y="4486275"/>
            <a:ext cx="447675" cy="960438"/>
          </a:xfrm>
          <a:prstGeom prst="straightConnector1">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3" name="Group 212"/>
          <p:cNvGrpSpPr>
            <a:grpSpLocks/>
          </p:cNvGrpSpPr>
          <p:nvPr/>
        </p:nvGrpSpPr>
        <p:grpSpPr bwMode="auto">
          <a:xfrm>
            <a:off x="6640513" y="4727576"/>
            <a:ext cx="317500" cy="346075"/>
            <a:chOff x="7454630" y="3313376"/>
            <a:chExt cx="317511" cy="345125"/>
          </a:xfrm>
        </p:grpSpPr>
        <p:sp>
          <p:nvSpPr>
            <p:cNvPr id="201768" name="Oval 21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pPr>
                <a:spcBef>
                  <a:spcPct val="20000"/>
                </a:spcBef>
                <a:buClr>
                  <a:schemeClr val="accent2"/>
                </a:buClr>
                <a:buSzPct val="85000"/>
                <a:buFont typeface="ZapfDingbats" charset="2"/>
                <a:buNone/>
              </a:pPr>
              <a:endParaRPr lang="zh-CN" altLang="zh-CN"/>
            </a:p>
          </p:txBody>
        </p:sp>
        <p:sp>
          <p:nvSpPr>
            <p:cNvPr id="201769" name="TextBox 214"/>
            <p:cNvSpPr txBox="1">
              <a:spLocks noChangeArrowheads="1"/>
            </p:cNvSpPr>
            <p:nvPr/>
          </p:nvSpPr>
          <p:spPr bwMode="auto">
            <a:xfrm>
              <a:off x="7454630" y="3313376"/>
              <a:ext cx="298790" cy="33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600">
                  <a:latin typeface="Arial" pitchFamily="34" charset="0"/>
                </a:rPr>
                <a:t>4</a:t>
              </a:r>
            </a:p>
          </p:txBody>
        </p:sp>
      </p:grpSp>
      <p:sp>
        <p:nvSpPr>
          <p:cNvPr id="219" name="TextBox 218"/>
          <p:cNvSpPr txBox="1">
            <a:spLocks noChangeArrowheads="1"/>
          </p:cNvSpPr>
          <p:nvPr/>
        </p:nvSpPr>
        <p:spPr bwMode="auto">
          <a:xfrm>
            <a:off x="7272338" y="4554538"/>
            <a:ext cx="3592512"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nSpc>
                <a:spcPts val="1600"/>
              </a:lnSpc>
              <a:spcBef>
                <a:spcPct val="20000"/>
              </a:spcBef>
              <a:buClr>
                <a:schemeClr val="accent2"/>
              </a:buClr>
              <a:buSzPct val="85000"/>
            </a:pPr>
            <a:r>
              <a:rPr lang="en-US" altLang="zh-CN" sz="1600">
                <a:latin typeface="Arial Narrow" pitchFamily="34" charset="0"/>
              </a:rPr>
              <a:t>4&amp;5. Resolve </a:t>
            </a:r>
          </a:p>
          <a:p>
            <a:pPr>
              <a:lnSpc>
                <a:spcPts val="1600"/>
              </a:lnSpc>
              <a:spcBef>
                <a:spcPct val="20000"/>
              </a:spcBef>
              <a:buClr>
                <a:schemeClr val="accent2"/>
              </a:buClr>
              <a:buSzPct val="85000"/>
            </a:pPr>
            <a:r>
              <a:rPr lang="en-US" altLang="zh-CN" sz="1600">
                <a:latin typeface="Arial Narrow" pitchFamily="34" charset="0"/>
              </a:rPr>
              <a:t>http://KingCDN.com/NetC6y&amp;B23</a:t>
            </a:r>
          </a:p>
          <a:p>
            <a:pPr>
              <a:lnSpc>
                <a:spcPts val="1600"/>
              </a:lnSpc>
              <a:spcBef>
                <a:spcPct val="20000"/>
              </a:spcBef>
              <a:buClr>
                <a:schemeClr val="accent2"/>
              </a:buClr>
              <a:buSzPct val="85000"/>
            </a:pPr>
            <a:r>
              <a:rPr lang="en-US" altLang="zh-CN" sz="1600">
                <a:latin typeface="Arial Narrow" pitchFamily="34" charset="0"/>
              </a:rPr>
              <a:t>via KingCDN</a:t>
            </a:r>
            <a:r>
              <a:rPr lang="en-US" altLang="en-US" sz="1600">
                <a:latin typeface="Arial Narrow" pitchFamily="34" charset="0"/>
              </a:rPr>
              <a:t>’</a:t>
            </a:r>
            <a:r>
              <a:rPr lang="en-US" altLang="zh-CN" sz="1600">
                <a:latin typeface="Arial Narrow" pitchFamily="34" charset="0"/>
              </a:rPr>
              <a:t>s authoritative DNS, </a:t>
            </a:r>
          </a:p>
          <a:p>
            <a:pPr>
              <a:lnSpc>
                <a:spcPts val="1600"/>
              </a:lnSpc>
              <a:spcBef>
                <a:spcPct val="20000"/>
              </a:spcBef>
              <a:buClr>
                <a:schemeClr val="accent2"/>
              </a:buClr>
              <a:buSzPct val="85000"/>
            </a:pPr>
            <a:r>
              <a:rPr lang="en-US" altLang="zh-CN" sz="1600">
                <a:latin typeface="Arial Narrow" pitchFamily="34" charset="0"/>
              </a:rPr>
              <a:t>which returns IP address of KingCDN </a:t>
            </a:r>
          </a:p>
          <a:p>
            <a:pPr>
              <a:lnSpc>
                <a:spcPts val="1600"/>
              </a:lnSpc>
              <a:spcBef>
                <a:spcPct val="20000"/>
              </a:spcBef>
              <a:buClr>
                <a:schemeClr val="accent2"/>
              </a:buClr>
              <a:buSzPct val="85000"/>
            </a:pPr>
            <a:r>
              <a:rPr lang="en-US" altLang="zh-CN" sz="1600">
                <a:latin typeface="Arial Narrow" pitchFamily="34" charset="0"/>
              </a:rPr>
              <a:t>server  with video</a:t>
            </a:r>
          </a:p>
        </p:txBody>
      </p:sp>
      <p:cxnSp>
        <p:nvCxnSpPr>
          <p:cNvPr id="220" name="Straight Arrow Connector 219"/>
          <p:cNvCxnSpPr>
            <a:cxnSpLocks noChangeShapeType="1"/>
          </p:cNvCxnSpPr>
          <p:nvPr/>
        </p:nvCxnSpPr>
        <p:spPr bwMode="auto">
          <a:xfrm>
            <a:off x="5307013" y="3322639"/>
            <a:ext cx="812800" cy="822325"/>
          </a:xfrm>
          <a:prstGeom prst="straightConnector1">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3" name="Group 222"/>
          <p:cNvGrpSpPr>
            <a:grpSpLocks/>
          </p:cNvGrpSpPr>
          <p:nvPr/>
        </p:nvGrpSpPr>
        <p:grpSpPr bwMode="auto">
          <a:xfrm>
            <a:off x="5678488" y="3667126"/>
            <a:ext cx="317500" cy="346075"/>
            <a:chOff x="7454630" y="3313376"/>
            <a:chExt cx="317511" cy="345125"/>
          </a:xfrm>
        </p:grpSpPr>
        <p:sp>
          <p:nvSpPr>
            <p:cNvPr id="201766" name="Oval 22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pPr>
                <a:spcBef>
                  <a:spcPct val="20000"/>
                </a:spcBef>
                <a:buClr>
                  <a:schemeClr val="accent2"/>
                </a:buClr>
                <a:buSzPct val="85000"/>
                <a:buFont typeface="ZapfDingbats" charset="2"/>
                <a:buNone/>
              </a:pPr>
              <a:endParaRPr lang="zh-CN" altLang="zh-CN"/>
            </a:p>
          </p:txBody>
        </p:sp>
        <p:sp>
          <p:nvSpPr>
            <p:cNvPr id="201767" name="TextBox 224"/>
            <p:cNvSpPr txBox="1">
              <a:spLocks noChangeArrowheads="1"/>
            </p:cNvSpPr>
            <p:nvPr/>
          </p:nvSpPr>
          <p:spPr bwMode="auto">
            <a:xfrm>
              <a:off x="7454630" y="3313376"/>
              <a:ext cx="298790" cy="33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600">
                  <a:latin typeface="Arial" pitchFamily="34" charset="0"/>
                </a:rPr>
                <a:t>5</a:t>
              </a:r>
            </a:p>
          </p:txBody>
        </p:sp>
      </p:grpSp>
      <p:cxnSp>
        <p:nvCxnSpPr>
          <p:cNvPr id="226" name="Straight Arrow Connector 225"/>
          <p:cNvCxnSpPr>
            <a:cxnSpLocks noChangeShapeType="1"/>
          </p:cNvCxnSpPr>
          <p:nvPr/>
        </p:nvCxnSpPr>
        <p:spPr bwMode="auto">
          <a:xfrm flipH="1">
            <a:off x="4835526" y="3201988"/>
            <a:ext cx="4763" cy="236220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7" name="Up Arrow 61456"/>
          <p:cNvSpPr>
            <a:spLocks noChangeArrowheads="1"/>
          </p:cNvSpPr>
          <p:nvPr/>
        </p:nvSpPr>
        <p:spPr bwMode="auto">
          <a:xfrm>
            <a:off x="4864100" y="3195638"/>
            <a:ext cx="298450" cy="2284412"/>
          </a:xfrm>
          <a:prstGeom prst="upArrow">
            <a:avLst>
              <a:gd name="adj1" fmla="val 50000"/>
              <a:gd name="adj2" fmla="val 50249"/>
            </a:avLst>
          </a:prstGeom>
          <a:gradFill rotWithShape="1">
            <a:gsLst>
              <a:gs pos="0">
                <a:srgbClr val="000090"/>
              </a:gs>
              <a:gs pos="64000">
                <a:srgbClr val="000090"/>
              </a:gs>
              <a:gs pos="100000">
                <a:srgbClr val="FFFFFF"/>
              </a:gs>
            </a:gsLst>
            <a:lin ang="5400000"/>
          </a:gra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p>
            <a:pPr>
              <a:spcBef>
                <a:spcPct val="20000"/>
              </a:spcBef>
              <a:buClr>
                <a:schemeClr val="accent2"/>
              </a:buClr>
              <a:buSzPct val="85000"/>
              <a:buFont typeface="ZapfDingbats" charset="2"/>
              <a:buNone/>
            </a:pPr>
            <a:endParaRPr lang="zh-CN" altLang="zh-CN"/>
          </a:p>
        </p:txBody>
      </p:sp>
      <p:sp>
        <p:nvSpPr>
          <p:cNvPr id="231" name="TextBox 230"/>
          <p:cNvSpPr txBox="1">
            <a:spLocks noChangeArrowheads="1"/>
          </p:cNvSpPr>
          <p:nvPr/>
        </p:nvSpPr>
        <p:spPr bwMode="auto">
          <a:xfrm>
            <a:off x="3778250" y="3732213"/>
            <a:ext cx="2027238" cy="812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nSpc>
                <a:spcPts val="1600"/>
              </a:lnSpc>
              <a:spcBef>
                <a:spcPct val="20000"/>
              </a:spcBef>
              <a:buClr>
                <a:schemeClr val="accent2"/>
              </a:buClr>
              <a:buSzPct val="85000"/>
            </a:pPr>
            <a:r>
              <a:rPr lang="en-US" altLang="zh-CN" sz="1600">
                <a:latin typeface="Arial Narrow" pitchFamily="34" charset="0"/>
              </a:rPr>
              <a:t>6. request video from</a:t>
            </a:r>
          </a:p>
          <a:p>
            <a:pPr>
              <a:lnSpc>
                <a:spcPts val="1600"/>
              </a:lnSpc>
              <a:spcBef>
                <a:spcPct val="20000"/>
              </a:spcBef>
              <a:buClr>
                <a:schemeClr val="accent2"/>
              </a:buClr>
              <a:buSzPct val="85000"/>
            </a:pPr>
            <a:r>
              <a:rPr lang="en-US" altLang="zh-CN" sz="1600">
                <a:latin typeface="Arial Narrow" pitchFamily="34" charset="0"/>
              </a:rPr>
              <a:t>KINGCDN server,</a:t>
            </a:r>
          </a:p>
          <a:p>
            <a:pPr>
              <a:lnSpc>
                <a:spcPts val="1600"/>
              </a:lnSpc>
              <a:spcBef>
                <a:spcPct val="20000"/>
              </a:spcBef>
              <a:buClr>
                <a:schemeClr val="accent2"/>
              </a:buClr>
              <a:buSzPct val="85000"/>
            </a:pPr>
            <a:r>
              <a:rPr lang="en-US" altLang="zh-CN" sz="1600">
                <a:latin typeface="Arial Narrow" pitchFamily="34" charset="0"/>
              </a:rPr>
              <a:t>streamed via HTTP</a:t>
            </a:r>
          </a:p>
        </p:txBody>
      </p:sp>
      <p:sp>
        <p:nvSpPr>
          <p:cNvPr id="201762" name="TextBox 232"/>
          <p:cNvSpPr txBox="1">
            <a:spLocks noChangeArrowheads="1"/>
          </p:cNvSpPr>
          <p:nvPr/>
        </p:nvSpPr>
        <p:spPr bwMode="auto">
          <a:xfrm>
            <a:off x="6327776" y="6153151"/>
            <a:ext cx="1706563"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gn="ctr">
              <a:lnSpc>
                <a:spcPts val="1600"/>
              </a:lnSpc>
              <a:spcBef>
                <a:spcPct val="20000"/>
              </a:spcBef>
              <a:buClr>
                <a:schemeClr val="accent2"/>
              </a:buClr>
              <a:buSzPct val="85000"/>
            </a:pPr>
            <a:r>
              <a:rPr lang="en-US" altLang="zh-CN" sz="1800">
                <a:latin typeface="Arial Narrow" pitchFamily="34" charset="0"/>
              </a:rPr>
              <a:t>KingCDN</a:t>
            </a:r>
          </a:p>
          <a:p>
            <a:pPr algn="ctr">
              <a:lnSpc>
                <a:spcPts val="1600"/>
              </a:lnSpc>
              <a:spcBef>
                <a:spcPct val="20000"/>
              </a:spcBef>
              <a:buClr>
                <a:schemeClr val="accent2"/>
              </a:buClr>
              <a:buSzPct val="85000"/>
            </a:pPr>
            <a:r>
              <a:rPr lang="en-US" altLang="zh-CN" sz="1800">
                <a:latin typeface="Arial Narrow" pitchFamily="34" charset="0"/>
              </a:rPr>
              <a:t>authoritative DNS</a:t>
            </a:r>
            <a:endParaRPr lang="en-US" altLang="zh-CN" sz="1800" i="1">
              <a:latin typeface="Arial Narrow" pitchFamily="34" charset="0"/>
            </a:endParaRPr>
          </a:p>
        </p:txBody>
      </p:sp>
      <p:sp>
        <p:nvSpPr>
          <p:cNvPr id="201763" name="TextBox 182"/>
          <p:cNvSpPr txBox="1">
            <a:spLocks noChangeArrowheads="1"/>
          </p:cNvSpPr>
          <p:nvPr/>
        </p:nvSpPr>
        <p:spPr bwMode="auto">
          <a:xfrm>
            <a:off x="6557964" y="3713163"/>
            <a:ext cx="10255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nSpc>
                <a:spcPts val="1600"/>
              </a:lnSpc>
              <a:spcBef>
                <a:spcPct val="20000"/>
              </a:spcBef>
              <a:buClr>
                <a:schemeClr val="accent2"/>
              </a:buClr>
              <a:buSzPct val="85000"/>
            </a:pPr>
            <a:r>
              <a:rPr lang="en-US" altLang="zh-CN" sz="1800">
                <a:latin typeface="Arial Narrow" pitchFamily="34" charset="0"/>
              </a:rPr>
              <a:t>Bob</a:t>
            </a:r>
            <a:r>
              <a:rPr lang="en-US" altLang="en-US" sz="1800">
                <a:latin typeface="Arial Narrow" pitchFamily="34" charset="0"/>
              </a:rPr>
              <a:t>’</a:t>
            </a:r>
            <a:r>
              <a:rPr lang="en-US" altLang="zh-CN" sz="1800">
                <a:latin typeface="Arial Narrow" pitchFamily="34" charset="0"/>
              </a:rPr>
              <a:t>s </a:t>
            </a:r>
          </a:p>
          <a:p>
            <a:pPr>
              <a:lnSpc>
                <a:spcPts val="1600"/>
              </a:lnSpc>
              <a:spcBef>
                <a:spcPct val="20000"/>
              </a:spcBef>
              <a:buClr>
                <a:schemeClr val="accent2"/>
              </a:buClr>
              <a:buSzPct val="85000"/>
            </a:pPr>
            <a:r>
              <a:rPr lang="en-US" altLang="zh-CN" sz="1800">
                <a:latin typeface="Arial Narrow" pitchFamily="34" charset="0"/>
              </a:rPr>
              <a:t>local DNS</a:t>
            </a:r>
          </a:p>
          <a:p>
            <a:pPr>
              <a:lnSpc>
                <a:spcPts val="1600"/>
              </a:lnSpc>
              <a:spcBef>
                <a:spcPct val="20000"/>
              </a:spcBef>
              <a:buClr>
                <a:schemeClr val="accent2"/>
              </a:buClr>
              <a:buSzPct val="85000"/>
            </a:pPr>
            <a:r>
              <a:rPr lang="en-US" altLang="zh-CN" sz="1800">
                <a:latin typeface="Arial Narrow" pitchFamily="34" charset="0"/>
              </a:rPr>
              <a:t>server</a:t>
            </a:r>
            <a:endParaRPr lang="en-US" altLang="zh-CN" sz="1800" i="1">
              <a:latin typeface="Arial Narrow" pitchFamily="34" charset="0"/>
            </a:endParaRPr>
          </a:p>
        </p:txBody>
      </p:sp>
    </p:spTree>
    <p:extLst>
      <p:ext uri="{BB962C8B-B14F-4D97-AF65-F5344CB8AC3E}">
        <p14:creationId xmlns:p14="http://schemas.microsoft.com/office/powerpoint/2010/main" val="3761347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dissolve">
                                      <p:cBhvr>
                                        <p:cTn id="7" dur="500"/>
                                        <p:tgtEl>
                                          <p:spTgt spid="614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443"/>
                                        </p:tgtEl>
                                        <p:attrNameLst>
                                          <p:attrName>style.visibility</p:attrName>
                                        </p:attrNameLst>
                                      </p:cBhvr>
                                      <p:to>
                                        <p:strVal val="visible"/>
                                      </p:to>
                                    </p:set>
                                    <p:animEffect transition="in" filter="dissolve">
                                      <p:cBhvr>
                                        <p:cTn id="10" dur="500"/>
                                        <p:tgtEl>
                                          <p:spTgt spid="6144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1" nodeType="clickEffect">
                                  <p:stCondLst>
                                    <p:cond delay="0"/>
                                  </p:stCondLst>
                                  <p:childTnLst>
                                    <p:animEffect transition="out" filter="dissolve">
                                      <p:cBhvr>
                                        <p:cTn id="14" dur="500"/>
                                        <p:tgtEl>
                                          <p:spTgt spid="61443"/>
                                        </p:tgtEl>
                                      </p:cBhvr>
                                    </p:animEffect>
                                    <p:set>
                                      <p:cBhvr>
                                        <p:cTn id="15" dur="1" fill="hold">
                                          <p:stCondLst>
                                            <p:cond delay="499"/>
                                          </p:stCondLst>
                                        </p:cTn>
                                        <p:tgtEl>
                                          <p:spTgt spid="61443"/>
                                        </p:tgtEl>
                                        <p:attrNameLst>
                                          <p:attrName>style.visibility</p:attrName>
                                        </p:attrNameLst>
                                      </p:cBhvr>
                                      <p:to>
                                        <p:strVal val="hidden"/>
                                      </p:to>
                                    </p:set>
                                  </p:childTnLst>
                                </p:cTn>
                              </p:par>
                              <p:par>
                                <p:cTn id="16" presetID="22" presetClass="entr" presetSubtype="1" fill="hold" nodeType="withEffect">
                                  <p:stCondLst>
                                    <p:cond delay="0"/>
                                  </p:stCondLst>
                                  <p:childTnLst>
                                    <p:set>
                                      <p:cBhvr>
                                        <p:cTn id="17" dur="1" fill="hold">
                                          <p:stCondLst>
                                            <p:cond delay="0"/>
                                          </p:stCondLst>
                                        </p:cTn>
                                        <p:tgtEl>
                                          <p:spTgt spid="61448"/>
                                        </p:tgtEl>
                                        <p:attrNameLst>
                                          <p:attrName>style.visibility</p:attrName>
                                        </p:attrNameLst>
                                      </p:cBhvr>
                                      <p:to>
                                        <p:strVal val="visible"/>
                                      </p:to>
                                    </p:set>
                                    <p:animEffect transition="in" filter="wipe(up)">
                                      <p:cBhvr>
                                        <p:cTn id="18" dur="500"/>
                                        <p:tgtEl>
                                          <p:spTgt spid="6144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1"/>
                                        </p:tgtEl>
                                        <p:attrNameLst>
                                          <p:attrName>style.visibility</p:attrName>
                                        </p:attrNameLst>
                                      </p:cBhvr>
                                      <p:to>
                                        <p:strVal val="visible"/>
                                      </p:to>
                                    </p:set>
                                    <p:animEffect transition="in" filter="dissolve">
                                      <p:cBhvr>
                                        <p:cTn id="21" dur="500"/>
                                        <p:tgtEl>
                                          <p:spTgt spid="2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1" nodeType="clickEffect">
                                  <p:stCondLst>
                                    <p:cond delay="0"/>
                                  </p:stCondLst>
                                  <p:childTnLst>
                                    <p:animEffect transition="out" filter="dissolve">
                                      <p:cBhvr>
                                        <p:cTn id="25" dur="500"/>
                                        <p:tgtEl>
                                          <p:spTgt spid="201"/>
                                        </p:tgtEl>
                                      </p:cBhvr>
                                    </p:animEffect>
                                    <p:set>
                                      <p:cBhvr>
                                        <p:cTn id="26" dur="1" fill="hold">
                                          <p:stCondLst>
                                            <p:cond delay="499"/>
                                          </p:stCondLst>
                                        </p:cTn>
                                        <p:tgtEl>
                                          <p:spTgt spid="201"/>
                                        </p:tgtEl>
                                        <p:attrNameLst>
                                          <p:attrName>style.visibility</p:attrName>
                                        </p:attrNameLst>
                                      </p:cBhvr>
                                      <p:to>
                                        <p:strVal val="hidden"/>
                                      </p:to>
                                    </p:set>
                                  </p:childTnLst>
                                </p:cTn>
                              </p:par>
                              <p:par>
                                <p:cTn id="27" presetID="22" presetClass="entr" presetSubtype="2" fill="hold" nodeType="withEffect">
                                  <p:stCondLst>
                                    <p:cond delay="0"/>
                                  </p:stCondLst>
                                  <p:childTnLst>
                                    <p:set>
                                      <p:cBhvr>
                                        <p:cTn id="28" dur="1" fill="hold">
                                          <p:stCondLst>
                                            <p:cond delay="0"/>
                                          </p:stCondLst>
                                        </p:cTn>
                                        <p:tgtEl>
                                          <p:spTgt spid="204"/>
                                        </p:tgtEl>
                                        <p:attrNameLst>
                                          <p:attrName>style.visibility</p:attrName>
                                        </p:attrNameLst>
                                      </p:cBhvr>
                                      <p:to>
                                        <p:strVal val="visible"/>
                                      </p:to>
                                    </p:set>
                                    <p:animEffect transition="in" filter="wipe(right)">
                                      <p:cBhvr>
                                        <p:cTn id="29" dur="500"/>
                                        <p:tgtEl>
                                          <p:spTgt spid="204"/>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209"/>
                                        </p:tgtEl>
                                        <p:attrNameLst>
                                          <p:attrName>style.visibility</p:attrName>
                                        </p:attrNameLst>
                                      </p:cBhvr>
                                      <p:to>
                                        <p:strVal val="visible"/>
                                      </p:to>
                                    </p:set>
                                    <p:animEffect transition="in" filter="wipe(left)">
                                      <p:cBhvr>
                                        <p:cTn id="33" dur="500"/>
                                        <p:tgtEl>
                                          <p:spTgt spid="209"/>
                                        </p:tgtEl>
                                      </p:cBhvr>
                                    </p:animEffect>
                                  </p:childTnLst>
                                </p:cTn>
                              </p:par>
                            </p:childTnLst>
                          </p:cTn>
                        </p:par>
                        <p:par>
                          <p:cTn id="34" fill="hold" nodeType="afterGroup">
                            <p:stCondLst>
                              <p:cond delay="1000"/>
                            </p:stCondLst>
                            <p:childTnLst>
                              <p:par>
                                <p:cTn id="35" presetID="9" presetClass="entr" presetSubtype="0" fill="hold" nodeType="afterEffect">
                                  <p:stCondLst>
                                    <p:cond delay="0"/>
                                  </p:stCondLst>
                                  <p:childTnLst>
                                    <p:set>
                                      <p:cBhvr>
                                        <p:cTn id="36" dur="1" fill="hold">
                                          <p:stCondLst>
                                            <p:cond delay="0"/>
                                          </p:stCondLst>
                                        </p:cTn>
                                        <p:tgtEl>
                                          <p:spTgt spid="205"/>
                                        </p:tgtEl>
                                        <p:attrNameLst>
                                          <p:attrName>style.visibility</p:attrName>
                                        </p:attrNameLst>
                                      </p:cBhvr>
                                      <p:to>
                                        <p:strVal val="visible"/>
                                      </p:to>
                                    </p:set>
                                    <p:animEffect transition="in" filter="dissolve">
                                      <p:cBhvr>
                                        <p:cTn id="37" dur="500"/>
                                        <p:tgtEl>
                                          <p:spTgt spid="20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10"/>
                                        </p:tgtEl>
                                        <p:attrNameLst>
                                          <p:attrName>style.visibility</p:attrName>
                                        </p:attrNameLst>
                                      </p:cBhvr>
                                      <p:to>
                                        <p:strVal val="visible"/>
                                      </p:to>
                                    </p:set>
                                    <p:animEffect transition="in" filter="dissolve">
                                      <p:cBhvr>
                                        <p:cTn id="40" dur="500"/>
                                        <p:tgtEl>
                                          <p:spTgt spid="2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xit" presetSubtype="0" fill="hold" grpId="1" nodeType="clickEffect">
                                  <p:stCondLst>
                                    <p:cond delay="0"/>
                                  </p:stCondLst>
                                  <p:childTnLst>
                                    <p:animEffect transition="out" filter="dissolve">
                                      <p:cBhvr>
                                        <p:cTn id="44" dur="500"/>
                                        <p:tgtEl>
                                          <p:spTgt spid="210"/>
                                        </p:tgtEl>
                                      </p:cBhvr>
                                    </p:animEffect>
                                    <p:set>
                                      <p:cBhvr>
                                        <p:cTn id="45" dur="1" fill="hold">
                                          <p:stCondLst>
                                            <p:cond delay="499"/>
                                          </p:stCondLst>
                                        </p:cTn>
                                        <p:tgtEl>
                                          <p:spTgt spid="210"/>
                                        </p:tgtEl>
                                        <p:attrNameLst>
                                          <p:attrName>style.visibility</p:attrName>
                                        </p:attrNameLst>
                                      </p:cBhvr>
                                      <p:to>
                                        <p:strVal val="hidden"/>
                                      </p:to>
                                    </p:set>
                                  </p:childTnLst>
                                </p:cTn>
                              </p:par>
                              <p:par>
                                <p:cTn id="46" presetID="22" presetClass="entr" presetSubtype="1" fill="hold" nodeType="withEffect">
                                  <p:stCondLst>
                                    <p:cond delay="0"/>
                                  </p:stCondLst>
                                  <p:childTnLst>
                                    <p:set>
                                      <p:cBhvr>
                                        <p:cTn id="47" dur="1" fill="hold">
                                          <p:stCondLst>
                                            <p:cond delay="0"/>
                                          </p:stCondLst>
                                        </p:cTn>
                                        <p:tgtEl>
                                          <p:spTgt spid="212"/>
                                        </p:tgtEl>
                                        <p:attrNameLst>
                                          <p:attrName>style.visibility</p:attrName>
                                        </p:attrNameLst>
                                      </p:cBhvr>
                                      <p:to>
                                        <p:strVal val="visible"/>
                                      </p:to>
                                    </p:set>
                                    <p:animEffect transition="in" filter="wipe(up)">
                                      <p:cBhvr>
                                        <p:cTn id="48" dur="500"/>
                                        <p:tgtEl>
                                          <p:spTgt spid="212"/>
                                        </p:tgtEl>
                                      </p:cBhvr>
                                    </p:animEffect>
                                  </p:childTnLst>
                                </p:cTn>
                              </p:par>
                            </p:childTnLst>
                          </p:cTn>
                        </p:par>
                        <p:par>
                          <p:cTn id="49" fill="hold" nodeType="afterGroup">
                            <p:stCondLst>
                              <p:cond delay="500"/>
                            </p:stCondLst>
                            <p:childTnLst>
                              <p:par>
                                <p:cTn id="50" presetID="22" presetClass="entr" presetSubtype="4" fill="hold" nodeType="afterEffect">
                                  <p:stCondLst>
                                    <p:cond delay="0"/>
                                  </p:stCondLst>
                                  <p:childTnLst>
                                    <p:set>
                                      <p:cBhvr>
                                        <p:cTn id="51" dur="1" fill="hold">
                                          <p:stCondLst>
                                            <p:cond delay="0"/>
                                          </p:stCondLst>
                                        </p:cTn>
                                        <p:tgtEl>
                                          <p:spTgt spid="217"/>
                                        </p:tgtEl>
                                        <p:attrNameLst>
                                          <p:attrName>style.visibility</p:attrName>
                                        </p:attrNameLst>
                                      </p:cBhvr>
                                      <p:to>
                                        <p:strVal val="visible"/>
                                      </p:to>
                                    </p:set>
                                    <p:animEffect transition="in" filter="wipe(down)">
                                      <p:cBhvr>
                                        <p:cTn id="52" dur="500"/>
                                        <p:tgtEl>
                                          <p:spTgt spid="217"/>
                                        </p:tgtEl>
                                      </p:cBhvr>
                                    </p:animEffect>
                                  </p:childTnLst>
                                </p:cTn>
                              </p:par>
                            </p:childTnLst>
                          </p:cTn>
                        </p:par>
                        <p:par>
                          <p:cTn id="53" fill="hold" nodeType="afterGroup">
                            <p:stCondLst>
                              <p:cond delay="1000"/>
                            </p:stCondLst>
                            <p:childTnLst>
                              <p:par>
                                <p:cTn id="54" presetID="9" presetClass="entr" presetSubtype="0" fill="hold" nodeType="afterEffect">
                                  <p:stCondLst>
                                    <p:cond delay="0"/>
                                  </p:stCondLst>
                                  <p:childTnLst>
                                    <p:set>
                                      <p:cBhvr>
                                        <p:cTn id="55" dur="1" fill="hold">
                                          <p:stCondLst>
                                            <p:cond delay="0"/>
                                          </p:stCondLst>
                                        </p:cTn>
                                        <p:tgtEl>
                                          <p:spTgt spid="213"/>
                                        </p:tgtEl>
                                        <p:attrNameLst>
                                          <p:attrName>style.visibility</p:attrName>
                                        </p:attrNameLst>
                                      </p:cBhvr>
                                      <p:to>
                                        <p:strVal val="visible"/>
                                      </p:to>
                                    </p:set>
                                    <p:animEffect transition="in" filter="dissolve">
                                      <p:cBhvr>
                                        <p:cTn id="56" dur="500"/>
                                        <p:tgtEl>
                                          <p:spTgt spid="213"/>
                                        </p:tgtEl>
                                      </p:cBhvr>
                                    </p:animEffect>
                                  </p:childTnLst>
                                </p:cTn>
                              </p:par>
                            </p:childTnLst>
                          </p:cTn>
                        </p:par>
                        <p:par>
                          <p:cTn id="57" fill="hold" nodeType="afterGroup">
                            <p:stCondLst>
                              <p:cond delay="1500"/>
                            </p:stCondLst>
                            <p:childTnLst>
                              <p:par>
                                <p:cTn id="58" presetID="22" presetClass="entr" presetSubtype="4" fill="hold" nodeType="afterEffect">
                                  <p:stCondLst>
                                    <p:cond delay="0"/>
                                  </p:stCondLst>
                                  <p:childTnLst>
                                    <p:set>
                                      <p:cBhvr>
                                        <p:cTn id="59" dur="1" fill="hold">
                                          <p:stCondLst>
                                            <p:cond delay="0"/>
                                          </p:stCondLst>
                                        </p:cTn>
                                        <p:tgtEl>
                                          <p:spTgt spid="220"/>
                                        </p:tgtEl>
                                        <p:attrNameLst>
                                          <p:attrName>style.visibility</p:attrName>
                                        </p:attrNameLst>
                                      </p:cBhvr>
                                      <p:to>
                                        <p:strVal val="visible"/>
                                      </p:to>
                                    </p:set>
                                    <p:animEffect transition="in" filter="wipe(down)">
                                      <p:cBhvr>
                                        <p:cTn id="60" dur="500"/>
                                        <p:tgtEl>
                                          <p:spTgt spid="220"/>
                                        </p:tgtEl>
                                      </p:cBhvr>
                                    </p:animEffect>
                                  </p:childTnLst>
                                </p:cTn>
                              </p:par>
                            </p:childTnLst>
                          </p:cTn>
                        </p:par>
                        <p:par>
                          <p:cTn id="61" fill="hold" nodeType="afterGroup">
                            <p:stCondLst>
                              <p:cond delay="2000"/>
                            </p:stCondLst>
                            <p:childTnLst>
                              <p:par>
                                <p:cTn id="62" presetID="9" presetClass="entr" presetSubtype="0" fill="hold" nodeType="afterEffect">
                                  <p:stCondLst>
                                    <p:cond delay="0"/>
                                  </p:stCondLst>
                                  <p:childTnLst>
                                    <p:set>
                                      <p:cBhvr>
                                        <p:cTn id="63" dur="1" fill="hold">
                                          <p:stCondLst>
                                            <p:cond delay="0"/>
                                          </p:stCondLst>
                                        </p:cTn>
                                        <p:tgtEl>
                                          <p:spTgt spid="223"/>
                                        </p:tgtEl>
                                        <p:attrNameLst>
                                          <p:attrName>style.visibility</p:attrName>
                                        </p:attrNameLst>
                                      </p:cBhvr>
                                      <p:to>
                                        <p:strVal val="visible"/>
                                      </p:to>
                                    </p:set>
                                    <p:animEffect transition="in" filter="dissolve">
                                      <p:cBhvr>
                                        <p:cTn id="64" dur="500"/>
                                        <p:tgtEl>
                                          <p:spTgt spid="223"/>
                                        </p:tgtEl>
                                      </p:cBhvr>
                                    </p:animEffect>
                                  </p:childTnLst>
                                </p:cTn>
                              </p:par>
                            </p:childTnLst>
                          </p:cTn>
                        </p:par>
                        <p:par>
                          <p:cTn id="65" fill="hold" nodeType="afterGroup">
                            <p:stCondLst>
                              <p:cond delay="2500"/>
                            </p:stCondLst>
                            <p:childTnLst>
                              <p:par>
                                <p:cTn id="66" presetID="9" presetClass="entr" presetSubtype="0" fill="hold" grpId="0" nodeType="after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xit" presetSubtype="0" fill="hold" grpId="1" nodeType="clickEffect">
                                  <p:stCondLst>
                                    <p:cond delay="0"/>
                                  </p:stCondLst>
                                  <p:childTnLst>
                                    <p:animEffect transition="out" filter="dissolve">
                                      <p:cBhvr>
                                        <p:cTn id="72" dur="500"/>
                                        <p:tgtEl>
                                          <p:spTgt spid="219"/>
                                        </p:tgtEl>
                                      </p:cBhvr>
                                    </p:animEffect>
                                    <p:set>
                                      <p:cBhvr>
                                        <p:cTn id="73" dur="1" fill="hold">
                                          <p:stCondLst>
                                            <p:cond delay="499"/>
                                          </p:stCondLst>
                                        </p:cTn>
                                        <p:tgtEl>
                                          <p:spTgt spid="219"/>
                                        </p:tgtEl>
                                        <p:attrNameLst>
                                          <p:attrName>style.visibility</p:attrName>
                                        </p:attrNameLst>
                                      </p:cBhvr>
                                      <p:to>
                                        <p:strVal val="hidden"/>
                                      </p:to>
                                    </p:set>
                                  </p:childTnLst>
                                </p:cTn>
                              </p:par>
                            </p:childTnLst>
                          </p:cTn>
                        </p:par>
                        <p:par>
                          <p:cTn id="74" fill="hold" nodeType="afterGroup">
                            <p:stCondLst>
                              <p:cond delay="500"/>
                            </p:stCondLst>
                            <p:childTnLst>
                              <p:par>
                                <p:cTn id="75" presetID="22" presetClass="entr" presetSubtype="1" fill="hold" nodeType="afterEffect">
                                  <p:stCondLst>
                                    <p:cond delay="0"/>
                                  </p:stCondLst>
                                  <p:childTnLst>
                                    <p:set>
                                      <p:cBhvr>
                                        <p:cTn id="76" dur="1" fill="hold">
                                          <p:stCondLst>
                                            <p:cond delay="0"/>
                                          </p:stCondLst>
                                        </p:cTn>
                                        <p:tgtEl>
                                          <p:spTgt spid="226"/>
                                        </p:tgtEl>
                                        <p:attrNameLst>
                                          <p:attrName>style.visibility</p:attrName>
                                        </p:attrNameLst>
                                      </p:cBhvr>
                                      <p:to>
                                        <p:strVal val="visible"/>
                                      </p:to>
                                    </p:set>
                                    <p:animEffect transition="in" filter="wipe(up)">
                                      <p:cBhvr>
                                        <p:cTn id="77" dur="500"/>
                                        <p:tgtEl>
                                          <p:spTgt spid="226"/>
                                        </p:tgtEl>
                                      </p:cBhvr>
                                    </p:animEffect>
                                  </p:childTnLst>
                                </p:cTn>
                              </p:par>
                            </p:childTnLst>
                          </p:cTn>
                        </p:par>
                        <p:par>
                          <p:cTn id="78" fill="hold" nodeType="afterGroup">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61457"/>
                                        </p:tgtEl>
                                        <p:attrNameLst>
                                          <p:attrName>style.visibility</p:attrName>
                                        </p:attrNameLst>
                                      </p:cBhvr>
                                      <p:to>
                                        <p:strVal val="visible"/>
                                      </p:to>
                                    </p:set>
                                    <p:animEffect transition="in" filter="wipe(down)">
                                      <p:cBhvr>
                                        <p:cTn id="81" dur="500"/>
                                        <p:tgtEl>
                                          <p:spTgt spid="6145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31"/>
                                        </p:tgtEl>
                                        <p:attrNameLst>
                                          <p:attrName>style.visibility</p:attrName>
                                        </p:attrNameLst>
                                      </p:cBhvr>
                                      <p:to>
                                        <p:strVal val="visible"/>
                                      </p:to>
                                    </p:set>
                                    <p:animEffect transition="in" filter="dissolve">
                                      <p:cBhvr>
                                        <p:cTn id="8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3" grpId="1"/>
      <p:bldP spid="201" grpId="0"/>
      <p:bldP spid="201" grpId="1"/>
      <p:bldP spid="210" grpId="0" animBg="1"/>
      <p:bldP spid="210" grpId="1" animBg="1"/>
      <p:bldP spid="219" grpId="0"/>
      <p:bldP spid="219" grpId="1"/>
      <p:bldP spid="61457" grpId="0" animBg="1"/>
      <p:bldP spid="2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2"/>
          <p:cNvSpPr>
            <a:spLocks noGrp="1" noChangeArrowheads="1"/>
          </p:cNvSpPr>
          <p:nvPr>
            <p:ph type="title"/>
          </p:nvPr>
        </p:nvSpPr>
        <p:spPr/>
        <p:txBody>
          <a:bodyPr/>
          <a:lstStyle/>
          <a:p>
            <a:r>
              <a:rPr lang="en-US" altLang="zh-CN" sz="2400" b="1" dirty="0">
                <a:latin typeface="微软雅黑 (标题)"/>
                <a:ea typeface="+mj-ea"/>
              </a:rPr>
              <a:t>Case study: Netflix</a:t>
            </a:r>
          </a:p>
        </p:txBody>
      </p:sp>
      <p:sp>
        <p:nvSpPr>
          <p:cNvPr id="203810" name="Rectangle 7"/>
          <p:cNvSpPr>
            <a:spLocks noGrp="1" noChangeArrowheads="1"/>
          </p:cNvSpPr>
          <p:nvPr>
            <p:ph type="ftr" sz="quarter" idx="4294967295"/>
          </p:nvPr>
        </p:nvSpPr>
        <p:spPr>
          <a:xfrm>
            <a:off x="10644188" y="6454775"/>
            <a:ext cx="1547812" cy="300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buFont typeface="ZapfDingbats" charset="2"/>
              <a:buNone/>
            </a:pPr>
            <a:r>
              <a:rPr lang="en-US" altLang="zh-CN" sz="1200">
                <a:latin typeface="Tahoma" pitchFamily="34" charset="0"/>
              </a:rPr>
              <a:t>Application Layer</a:t>
            </a:r>
          </a:p>
        </p:txBody>
      </p:sp>
      <p:grpSp>
        <p:nvGrpSpPr>
          <p:cNvPr id="203780" name="Group 249"/>
          <p:cNvGrpSpPr>
            <a:grpSpLocks/>
          </p:cNvGrpSpPr>
          <p:nvPr/>
        </p:nvGrpSpPr>
        <p:grpSpPr bwMode="auto">
          <a:xfrm>
            <a:off x="2230438" y="3257551"/>
            <a:ext cx="463550" cy="638175"/>
            <a:chOff x="4140" y="429"/>
            <a:chExt cx="1425" cy="2396"/>
          </a:xfrm>
        </p:grpSpPr>
        <p:sp>
          <p:nvSpPr>
            <p:cNvPr id="204021"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022" name="Rectangle 251"/>
            <p:cNvSpPr>
              <a:spLocks noChangeArrowheads="1"/>
            </p:cNvSpPr>
            <p:nvPr/>
          </p:nvSpPr>
          <p:spPr bwMode="auto">
            <a:xfrm>
              <a:off x="4203" y="429"/>
              <a:ext cx="1049"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23"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024"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025" name="Rectangle 254"/>
            <p:cNvSpPr>
              <a:spLocks noChangeArrowheads="1"/>
            </p:cNvSpPr>
            <p:nvPr/>
          </p:nvSpPr>
          <p:spPr bwMode="auto">
            <a:xfrm>
              <a:off x="4213" y="691"/>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4026" name="Group 255"/>
            <p:cNvGrpSpPr>
              <a:grpSpLocks/>
            </p:cNvGrpSpPr>
            <p:nvPr/>
          </p:nvGrpSpPr>
          <p:grpSpPr bwMode="auto">
            <a:xfrm>
              <a:off x="4749" y="668"/>
              <a:ext cx="581" cy="145"/>
              <a:chOff x="614" y="2568"/>
              <a:chExt cx="725" cy="139"/>
            </a:xfrm>
          </p:grpSpPr>
          <p:sp>
            <p:nvSpPr>
              <p:cNvPr id="204051" name="AutoShape 256"/>
              <p:cNvSpPr>
                <a:spLocks noChangeArrowheads="1"/>
              </p:cNvSpPr>
              <p:nvPr/>
            </p:nvSpPr>
            <p:spPr bwMode="auto">
              <a:xfrm>
                <a:off x="615" y="2567"/>
                <a:ext cx="725" cy="12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52" name="AutoShape 257"/>
              <p:cNvSpPr>
                <a:spLocks noChangeArrowheads="1"/>
              </p:cNvSpPr>
              <p:nvPr/>
            </p:nvSpPr>
            <p:spPr bwMode="auto">
              <a:xfrm>
                <a:off x="634" y="2585"/>
                <a:ext cx="688"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4027" name="Rectangle 258"/>
            <p:cNvSpPr>
              <a:spLocks noChangeArrowheads="1"/>
            </p:cNvSpPr>
            <p:nvPr/>
          </p:nvSpPr>
          <p:spPr bwMode="auto">
            <a:xfrm>
              <a:off x="4223" y="1019"/>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4028" name="Group 259"/>
            <p:cNvGrpSpPr>
              <a:grpSpLocks/>
            </p:cNvGrpSpPr>
            <p:nvPr/>
          </p:nvGrpSpPr>
          <p:grpSpPr bwMode="auto">
            <a:xfrm>
              <a:off x="4747" y="994"/>
              <a:ext cx="581" cy="134"/>
              <a:chOff x="614" y="2568"/>
              <a:chExt cx="725" cy="139"/>
            </a:xfrm>
          </p:grpSpPr>
          <p:sp>
            <p:nvSpPr>
              <p:cNvPr id="204049" name="AutoShape 260"/>
              <p:cNvSpPr>
                <a:spLocks noChangeArrowheads="1"/>
              </p:cNvSpPr>
              <p:nvPr/>
            </p:nvSpPr>
            <p:spPr bwMode="auto">
              <a:xfrm>
                <a:off x="612" y="2569"/>
                <a:ext cx="725"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50" name="AutoShape 261"/>
              <p:cNvSpPr>
                <a:spLocks noChangeArrowheads="1"/>
              </p:cNvSpPr>
              <p:nvPr/>
            </p:nvSpPr>
            <p:spPr bwMode="auto">
              <a:xfrm>
                <a:off x="624" y="2588"/>
                <a:ext cx="694"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4029" name="Rectangle 262"/>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4030" name="Rectangle 263"/>
            <p:cNvSpPr>
              <a:spLocks noChangeArrowheads="1"/>
            </p:cNvSpPr>
            <p:nvPr/>
          </p:nvSpPr>
          <p:spPr bwMode="auto">
            <a:xfrm>
              <a:off x="4228" y="1657"/>
              <a:ext cx="595" cy="42"/>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4031" name="Group 264"/>
            <p:cNvGrpSpPr>
              <a:grpSpLocks/>
            </p:cNvGrpSpPr>
            <p:nvPr/>
          </p:nvGrpSpPr>
          <p:grpSpPr bwMode="auto">
            <a:xfrm>
              <a:off x="4735" y="1627"/>
              <a:ext cx="582" cy="151"/>
              <a:chOff x="614" y="2568"/>
              <a:chExt cx="725" cy="139"/>
            </a:xfrm>
          </p:grpSpPr>
          <p:sp>
            <p:nvSpPr>
              <p:cNvPr id="204047" name="AutoShape 265"/>
              <p:cNvSpPr>
                <a:spLocks noChangeArrowheads="1"/>
              </p:cNvSpPr>
              <p:nvPr/>
            </p:nvSpPr>
            <p:spPr bwMode="auto">
              <a:xfrm>
                <a:off x="614" y="2568"/>
                <a:ext cx="717"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48" name="AutoShape 266"/>
              <p:cNvSpPr>
                <a:spLocks noChangeArrowheads="1"/>
              </p:cNvSpPr>
              <p:nvPr/>
            </p:nvSpPr>
            <p:spPr bwMode="auto">
              <a:xfrm>
                <a:off x="627" y="2584"/>
                <a:ext cx="687"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4032"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4033" name="Group 268"/>
            <p:cNvGrpSpPr>
              <a:grpSpLocks/>
            </p:cNvGrpSpPr>
            <p:nvPr/>
          </p:nvGrpSpPr>
          <p:grpSpPr bwMode="auto">
            <a:xfrm>
              <a:off x="4739" y="1327"/>
              <a:ext cx="582" cy="139"/>
              <a:chOff x="614" y="2568"/>
              <a:chExt cx="725" cy="139"/>
            </a:xfrm>
          </p:grpSpPr>
          <p:sp>
            <p:nvSpPr>
              <p:cNvPr id="204045" name="AutoShape 269"/>
              <p:cNvSpPr>
                <a:spLocks noChangeArrowheads="1"/>
              </p:cNvSpPr>
              <p:nvPr/>
            </p:nvSpPr>
            <p:spPr bwMode="auto">
              <a:xfrm>
                <a:off x="616" y="2570"/>
                <a:ext cx="723"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46" name="AutoShape 270"/>
              <p:cNvSpPr>
                <a:spLocks noChangeArrowheads="1"/>
              </p:cNvSpPr>
              <p:nvPr/>
            </p:nvSpPr>
            <p:spPr bwMode="auto">
              <a:xfrm>
                <a:off x="640" y="2588"/>
                <a:ext cx="681"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4034" name="Rectangle 271"/>
            <p:cNvSpPr>
              <a:spLocks noChangeArrowheads="1"/>
            </p:cNvSpPr>
            <p:nvPr/>
          </p:nvSpPr>
          <p:spPr bwMode="auto">
            <a:xfrm>
              <a:off x="5248" y="429"/>
              <a:ext cx="68"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4035"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036"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037" name="Oval 274"/>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38"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039" name="AutoShape 276"/>
            <p:cNvSpPr>
              <a:spLocks noChangeArrowheads="1"/>
            </p:cNvSpPr>
            <p:nvPr/>
          </p:nvSpPr>
          <p:spPr bwMode="auto">
            <a:xfrm>
              <a:off x="4140" y="2682"/>
              <a:ext cx="1201"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4040" name="AutoShape 277"/>
            <p:cNvSpPr>
              <a:spLocks noChangeArrowheads="1"/>
            </p:cNvSpPr>
            <p:nvPr/>
          </p:nvSpPr>
          <p:spPr bwMode="auto">
            <a:xfrm>
              <a:off x="4203" y="2712"/>
              <a:ext cx="1074"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4041" name="Oval 278"/>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42" name="Oval 279"/>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4043" name="Oval 280"/>
            <p:cNvSpPr>
              <a:spLocks noChangeArrowheads="1"/>
            </p:cNvSpPr>
            <p:nvPr/>
          </p:nvSpPr>
          <p:spPr bwMode="auto">
            <a:xfrm>
              <a:off x="4662" y="2378"/>
              <a:ext cx="156"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44" name="Rectangle 281"/>
            <p:cNvSpPr>
              <a:spLocks noChangeArrowheads="1"/>
            </p:cNvSpPr>
            <p:nvPr/>
          </p:nvSpPr>
          <p:spPr bwMode="auto">
            <a:xfrm>
              <a:off x="5062" y="1836"/>
              <a:ext cx="83" cy="763"/>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grpSp>
        <p:nvGrpSpPr>
          <p:cNvPr id="203781" name="Group 542"/>
          <p:cNvGrpSpPr>
            <a:grpSpLocks/>
          </p:cNvGrpSpPr>
          <p:nvPr/>
        </p:nvGrpSpPr>
        <p:grpSpPr bwMode="auto">
          <a:xfrm>
            <a:off x="4262438" y="5097464"/>
            <a:ext cx="963612" cy="835025"/>
            <a:chOff x="-44" y="1473"/>
            <a:chExt cx="981" cy="1105"/>
          </a:xfrm>
        </p:grpSpPr>
        <p:pic>
          <p:nvPicPr>
            <p:cNvPr id="204019"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020" name="Freeform 530"/>
            <p:cNvSpPr>
              <a:spLocks/>
            </p:cNvSpPr>
            <p:nvPr/>
          </p:nvSpPr>
          <p:spPr bwMode="auto">
            <a:xfrm flipH="1">
              <a:off x="374" y="1579"/>
              <a:ext cx="477" cy="506"/>
            </a:xfrm>
            <a:custGeom>
              <a:avLst/>
              <a:gdLst>
                <a:gd name="T0" fmla="*/ 0 w 356"/>
                <a:gd name="T1" fmla="*/ 0 h 368"/>
                <a:gd name="T2" fmla="*/ 2326 w 356"/>
                <a:gd name="T3" fmla="*/ 131 h 368"/>
                <a:gd name="T4" fmla="*/ 2759 w 356"/>
                <a:gd name="T5" fmla="*/ 2736 h 368"/>
                <a:gd name="T6" fmla="*/ 608 w 356"/>
                <a:gd name="T7" fmla="*/ 3422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203782"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988" y="5902326"/>
            <a:ext cx="5334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3783" name="Straight Arrow Connector 484"/>
          <p:cNvCxnSpPr>
            <a:cxnSpLocks noChangeShapeType="1"/>
          </p:cNvCxnSpPr>
          <p:nvPr/>
        </p:nvCxnSpPr>
        <p:spPr bwMode="auto">
          <a:xfrm>
            <a:off x="2608264" y="3910014"/>
            <a:ext cx="1804987" cy="1489075"/>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3784" name="Group 61440"/>
          <p:cNvGrpSpPr>
            <a:grpSpLocks/>
          </p:cNvGrpSpPr>
          <p:nvPr/>
        </p:nvGrpSpPr>
        <p:grpSpPr bwMode="auto">
          <a:xfrm>
            <a:off x="2995613" y="4152900"/>
            <a:ext cx="317500" cy="368300"/>
            <a:chOff x="1614533" y="4280420"/>
            <a:chExt cx="317511" cy="369332"/>
          </a:xfrm>
        </p:grpSpPr>
        <p:sp>
          <p:nvSpPr>
            <p:cNvPr id="204017" name="Oval 486"/>
            <p:cNvSpPr>
              <a:spLocks noChangeArrowheads="1"/>
            </p:cNvSpPr>
            <p:nvPr/>
          </p:nvSpPr>
          <p:spPr bwMode="auto">
            <a:xfrm>
              <a:off x="1628337" y="4321838"/>
              <a:ext cx="303707" cy="303707"/>
            </a:xfrm>
            <a:prstGeom prst="ellipse">
              <a:avLst/>
            </a:prstGeom>
            <a:solidFill>
              <a:schemeClr val="bg1"/>
            </a:solidFill>
            <a:ln w="15875">
              <a:solidFill>
                <a:schemeClr val="tx1"/>
              </a:solidFill>
              <a:round/>
              <a:headEnd/>
              <a:tailEnd/>
            </a:ln>
          </p:spPr>
          <p:txBody>
            <a:bodyPr wrap="none"/>
            <a:lstStyle/>
            <a:p>
              <a:pPr>
                <a:spcBef>
                  <a:spcPct val="20000"/>
                </a:spcBef>
                <a:buClr>
                  <a:schemeClr val="accent2"/>
                </a:buClr>
                <a:buSzPct val="85000"/>
                <a:buFont typeface="ZapfDingbats" charset="2"/>
                <a:buNone/>
              </a:pPr>
              <a:endParaRPr lang="zh-CN" altLang="zh-CN"/>
            </a:p>
          </p:txBody>
        </p:sp>
        <p:sp>
          <p:nvSpPr>
            <p:cNvPr id="204018" name="TextBox 487"/>
            <p:cNvSpPr txBox="1">
              <a:spLocks noChangeArrowheads="1"/>
            </p:cNvSpPr>
            <p:nvPr/>
          </p:nvSpPr>
          <p:spPr bwMode="auto">
            <a:xfrm>
              <a:off x="1614533" y="4280420"/>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pitchFamily="34" charset="0"/>
                </a:rPr>
                <a:t>1</a:t>
              </a:r>
            </a:p>
          </p:txBody>
        </p:sp>
      </p:grpSp>
      <p:sp>
        <p:nvSpPr>
          <p:cNvPr id="203785" name="TextBox 488"/>
          <p:cNvSpPr txBox="1">
            <a:spLocks noChangeArrowheads="1"/>
          </p:cNvSpPr>
          <p:nvPr/>
        </p:nvSpPr>
        <p:spPr bwMode="auto">
          <a:xfrm>
            <a:off x="2030414" y="4630738"/>
            <a:ext cx="2033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Narrow" pitchFamily="34" charset="0"/>
              </a:rPr>
              <a:t>1. Bob manages      Netflix account</a:t>
            </a:r>
          </a:p>
        </p:txBody>
      </p:sp>
      <p:sp>
        <p:nvSpPr>
          <p:cNvPr id="203786" name="TextBox 490"/>
          <p:cNvSpPr txBox="1">
            <a:spLocks noChangeArrowheads="1"/>
          </p:cNvSpPr>
          <p:nvPr/>
        </p:nvSpPr>
        <p:spPr bwMode="auto">
          <a:xfrm>
            <a:off x="1524000" y="2705100"/>
            <a:ext cx="20335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gn="ctr">
              <a:lnSpc>
                <a:spcPts val="1600"/>
              </a:lnSpc>
              <a:spcBef>
                <a:spcPct val="20000"/>
              </a:spcBef>
              <a:buClr>
                <a:schemeClr val="accent2"/>
              </a:buClr>
              <a:buSzPct val="85000"/>
            </a:pPr>
            <a:r>
              <a:rPr lang="en-US" altLang="zh-CN" sz="1800">
                <a:latin typeface="Arial Narrow" pitchFamily="34" charset="0"/>
              </a:rPr>
              <a:t>Netflix registration,</a:t>
            </a:r>
          </a:p>
          <a:p>
            <a:pPr algn="ctr">
              <a:lnSpc>
                <a:spcPts val="1600"/>
              </a:lnSpc>
              <a:spcBef>
                <a:spcPct val="20000"/>
              </a:spcBef>
              <a:buClr>
                <a:schemeClr val="accent2"/>
              </a:buClr>
              <a:buSzPct val="85000"/>
            </a:pPr>
            <a:r>
              <a:rPr lang="en-US" altLang="zh-CN" sz="1800">
                <a:latin typeface="Arial Narrow" pitchFamily="34" charset="0"/>
              </a:rPr>
              <a:t>accounting servers</a:t>
            </a:r>
          </a:p>
        </p:txBody>
      </p:sp>
      <p:sp>
        <p:nvSpPr>
          <p:cNvPr id="203787" name="Freeform 1287"/>
          <p:cNvSpPr>
            <a:spLocks/>
          </p:cNvSpPr>
          <p:nvPr/>
        </p:nvSpPr>
        <p:spPr bwMode="auto">
          <a:xfrm>
            <a:off x="3789364" y="1574801"/>
            <a:ext cx="3133725" cy="1508125"/>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2147483646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00" h="10000">
                <a:moveTo>
                  <a:pt x="6270" y="126"/>
                </a:moveTo>
                <a:cubicBezTo>
                  <a:pt x="5642" y="245"/>
                  <a:pt x="4469" y="528"/>
                  <a:pt x="3738" y="756"/>
                </a:cubicBezTo>
                <a:cubicBezTo>
                  <a:pt x="3007" y="984"/>
                  <a:pt x="2405" y="1322"/>
                  <a:pt x="1887" y="1495"/>
                </a:cubicBezTo>
                <a:cubicBezTo>
                  <a:pt x="1369" y="1668"/>
                  <a:pt x="1195" y="1105"/>
                  <a:pt x="629" y="1793"/>
                </a:cubicBezTo>
                <a:cubicBezTo>
                  <a:pt x="63" y="2481"/>
                  <a:pt x="218" y="3574"/>
                  <a:pt x="128" y="4417"/>
                </a:cubicBezTo>
                <a:cubicBezTo>
                  <a:pt x="39" y="5260"/>
                  <a:pt x="-87" y="6368"/>
                  <a:pt x="89" y="6848"/>
                </a:cubicBezTo>
                <a:cubicBezTo>
                  <a:pt x="265" y="7328"/>
                  <a:pt x="491" y="7223"/>
                  <a:pt x="1207" y="7298"/>
                </a:cubicBezTo>
                <a:cubicBezTo>
                  <a:pt x="1924" y="7374"/>
                  <a:pt x="3641" y="7133"/>
                  <a:pt x="4406" y="7298"/>
                </a:cubicBezTo>
                <a:cubicBezTo>
                  <a:pt x="5171" y="7463"/>
                  <a:pt x="5298" y="7868"/>
                  <a:pt x="5779" y="8288"/>
                </a:cubicBezTo>
                <a:cubicBezTo>
                  <a:pt x="6260" y="8709"/>
                  <a:pt x="6848" y="9549"/>
                  <a:pt x="7290" y="9819"/>
                </a:cubicBezTo>
                <a:cubicBezTo>
                  <a:pt x="7731" y="10089"/>
                  <a:pt x="8124" y="10014"/>
                  <a:pt x="8448" y="9879"/>
                </a:cubicBezTo>
                <a:cubicBezTo>
                  <a:pt x="8771" y="9744"/>
                  <a:pt x="9056" y="9549"/>
                  <a:pt x="9252" y="9008"/>
                </a:cubicBezTo>
                <a:cubicBezTo>
                  <a:pt x="9448" y="8469"/>
                  <a:pt x="9537" y="7418"/>
                  <a:pt x="9644" y="6639"/>
                </a:cubicBezTo>
                <a:cubicBezTo>
                  <a:pt x="9752" y="5858"/>
                  <a:pt x="9851" y="5168"/>
                  <a:pt x="9899" y="4327"/>
                </a:cubicBezTo>
                <a:cubicBezTo>
                  <a:pt x="9949" y="3486"/>
                  <a:pt x="10076" y="2256"/>
                  <a:pt x="9939" y="1566"/>
                </a:cubicBezTo>
                <a:cubicBezTo>
                  <a:pt x="9802" y="876"/>
                  <a:pt x="9478" y="471"/>
                  <a:pt x="9075" y="216"/>
                </a:cubicBezTo>
                <a:cubicBezTo>
                  <a:pt x="8674" y="-39"/>
                  <a:pt x="7997" y="20"/>
                  <a:pt x="7525" y="5"/>
                </a:cubicBezTo>
                <a:cubicBezTo>
                  <a:pt x="7055" y="-9"/>
                  <a:pt x="6898" y="5"/>
                  <a:pt x="6270" y="126"/>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788" name="Group 249"/>
          <p:cNvGrpSpPr>
            <a:grpSpLocks/>
          </p:cNvGrpSpPr>
          <p:nvPr/>
        </p:nvGrpSpPr>
        <p:grpSpPr bwMode="auto">
          <a:xfrm>
            <a:off x="4035426" y="1939925"/>
            <a:ext cx="365125" cy="636588"/>
            <a:chOff x="4140" y="429"/>
            <a:chExt cx="1425" cy="2396"/>
          </a:xfrm>
        </p:grpSpPr>
        <p:sp>
          <p:nvSpPr>
            <p:cNvPr id="203985"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86" name="Rectangle 251"/>
            <p:cNvSpPr>
              <a:spLocks noChangeArrowheads="1"/>
            </p:cNvSpPr>
            <p:nvPr/>
          </p:nvSpPr>
          <p:spPr bwMode="auto">
            <a:xfrm>
              <a:off x="4202" y="435"/>
              <a:ext cx="1053" cy="227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87"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88"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89" name="Rectangle 254"/>
            <p:cNvSpPr>
              <a:spLocks noChangeArrowheads="1"/>
            </p:cNvSpPr>
            <p:nvPr/>
          </p:nvSpPr>
          <p:spPr bwMode="auto">
            <a:xfrm>
              <a:off x="4214" y="692"/>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990" name="Group 255"/>
            <p:cNvGrpSpPr>
              <a:grpSpLocks/>
            </p:cNvGrpSpPr>
            <p:nvPr/>
          </p:nvGrpSpPr>
          <p:grpSpPr bwMode="auto">
            <a:xfrm>
              <a:off x="4749" y="668"/>
              <a:ext cx="581" cy="145"/>
              <a:chOff x="614" y="2568"/>
              <a:chExt cx="725" cy="139"/>
            </a:xfrm>
          </p:grpSpPr>
          <p:sp>
            <p:nvSpPr>
              <p:cNvPr id="204015" name="AutoShape 256"/>
              <p:cNvSpPr>
                <a:spLocks noChangeArrowheads="1"/>
              </p:cNvSpPr>
              <p:nvPr/>
            </p:nvSpPr>
            <p:spPr bwMode="auto">
              <a:xfrm>
                <a:off x="612" y="2568"/>
                <a:ext cx="727"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16" name="AutoShape 257"/>
              <p:cNvSpPr>
                <a:spLocks noChangeArrowheads="1"/>
              </p:cNvSpPr>
              <p:nvPr/>
            </p:nvSpPr>
            <p:spPr bwMode="auto">
              <a:xfrm>
                <a:off x="627" y="2585"/>
                <a:ext cx="696"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91" name="Rectangle 258"/>
            <p:cNvSpPr>
              <a:spLocks noChangeArrowheads="1"/>
            </p:cNvSpPr>
            <p:nvPr/>
          </p:nvSpPr>
          <p:spPr bwMode="auto">
            <a:xfrm>
              <a:off x="4227" y="1021"/>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992" name="Group 259"/>
            <p:cNvGrpSpPr>
              <a:grpSpLocks/>
            </p:cNvGrpSpPr>
            <p:nvPr/>
          </p:nvGrpSpPr>
          <p:grpSpPr bwMode="auto">
            <a:xfrm>
              <a:off x="4747" y="994"/>
              <a:ext cx="581" cy="134"/>
              <a:chOff x="614" y="2568"/>
              <a:chExt cx="725" cy="139"/>
            </a:xfrm>
          </p:grpSpPr>
          <p:sp>
            <p:nvSpPr>
              <p:cNvPr id="204013" name="AutoShape 260"/>
              <p:cNvSpPr>
                <a:spLocks noChangeArrowheads="1"/>
              </p:cNvSpPr>
              <p:nvPr/>
            </p:nvSpPr>
            <p:spPr bwMode="auto">
              <a:xfrm>
                <a:off x="614" y="2577"/>
                <a:ext cx="727" cy="13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14" name="AutoShape 261"/>
              <p:cNvSpPr>
                <a:spLocks noChangeArrowheads="1"/>
              </p:cNvSpPr>
              <p:nvPr/>
            </p:nvSpPr>
            <p:spPr bwMode="auto">
              <a:xfrm>
                <a:off x="630" y="2596"/>
                <a:ext cx="696" cy="9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93" name="Rectangle 262"/>
            <p:cNvSpPr>
              <a:spLocks noChangeArrowheads="1"/>
            </p:cNvSpPr>
            <p:nvPr/>
          </p:nvSpPr>
          <p:spPr bwMode="auto">
            <a:xfrm>
              <a:off x="4214" y="1355"/>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94" name="Rectangle 263"/>
            <p:cNvSpPr>
              <a:spLocks noChangeArrowheads="1"/>
            </p:cNvSpPr>
            <p:nvPr/>
          </p:nvSpPr>
          <p:spPr bwMode="auto">
            <a:xfrm>
              <a:off x="4227" y="1654"/>
              <a:ext cx="601"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995" name="Group 264"/>
            <p:cNvGrpSpPr>
              <a:grpSpLocks/>
            </p:cNvGrpSpPr>
            <p:nvPr/>
          </p:nvGrpSpPr>
          <p:grpSpPr bwMode="auto">
            <a:xfrm>
              <a:off x="4735" y="1627"/>
              <a:ext cx="582" cy="151"/>
              <a:chOff x="614" y="2568"/>
              <a:chExt cx="725" cy="139"/>
            </a:xfrm>
          </p:grpSpPr>
          <p:sp>
            <p:nvSpPr>
              <p:cNvPr id="204011" name="AutoShape 265"/>
              <p:cNvSpPr>
                <a:spLocks noChangeArrowheads="1"/>
              </p:cNvSpPr>
              <p:nvPr/>
            </p:nvSpPr>
            <p:spPr bwMode="auto">
              <a:xfrm>
                <a:off x="614" y="2576"/>
                <a:ext cx="718" cy="13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12" name="AutoShape 266"/>
              <p:cNvSpPr>
                <a:spLocks noChangeArrowheads="1"/>
              </p:cNvSpPr>
              <p:nvPr/>
            </p:nvSpPr>
            <p:spPr bwMode="auto">
              <a:xfrm>
                <a:off x="629" y="2593"/>
                <a:ext cx="687"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96"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997" name="Group 268"/>
            <p:cNvGrpSpPr>
              <a:grpSpLocks/>
            </p:cNvGrpSpPr>
            <p:nvPr/>
          </p:nvGrpSpPr>
          <p:grpSpPr bwMode="auto">
            <a:xfrm>
              <a:off x="4739" y="1327"/>
              <a:ext cx="582" cy="139"/>
              <a:chOff x="614" y="2568"/>
              <a:chExt cx="725" cy="139"/>
            </a:xfrm>
          </p:grpSpPr>
          <p:sp>
            <p:nvSpPr>
              <p:cNvPr id="204009" name="AutoShape 269"/>
              <p:cNvSpPr>
                <a:spLocks noChangeArrowheads="1"/>
              </p:cNvSpPr>
              <p:nvPr/>
            </p:nvSpPr>
            <p:spPr bwMode="auto">
              <a:xfrm>
                <a:off x="616" y="2566"/>
                <a:ext cx="725" cy="14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10" name="AutoShape 270"/>
              <p:cNvSpPr>
                <a:spLocks noChangeArrowheads="1"/>
              </p:cNvSpPr>
              <p:nvPr/>
            </p:nvSpPr>
            <p:spPr bwMode="auto">
              <a:xfrm>
                <a:off x="632" y="2584"/>
                <a:ext cx="695" cy="11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98" name="Rectangle 271"/>
            <p:cNvSpPr>
              <a:spLocks noChangeArrowheads="1"/>
            </p:cNvSpPr>
            <p:nvPr/>
          </p:nvSpPr>
          <p:spPr bwMode="auto">
            <a:xfrm>
              <a:off x="5249" y="435"/>
              <a:ext cx="68" cy="228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99"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000"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001" name="Oval 274"/>
            <p:cNvSpPr>
              <a:spLocks noChangeArrowheads="1"/>
            </p:cNvSpPr>
            <p:nvPr/>
          </p:nvSpPr>
          <p:spPr bwMode="auto">
            <a:xfrm>
              <a:off x="5515" y="2610"/>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02"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003" name="AutoShape 276"/>
            <p:cNvSpPr>
              <a:spLocks noChangeArrowheads="1"/>
            </p:cNvSpPr>
            <p:nvPr/>
          </p:nvSpPr>
          <p:spPr bwMode="auto">
            <a:xfrm>
              <a:off x="4140" y="2682"/>
              <a:ext cx="1202"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4004" name="AutoShape 277"/>
            <p:cNvSpPr>
              <a:spLocks noChangeArrowheads="1"/>
            </p:cNvSpPr>
            <p:nvPr/>
          </p:nvSpPr>
          <p:spPr bwMode="auto">
            <a:xfrm>
              <a:off x="4202" y="2711"/>
              <a:ext cx="1078"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4005" name="Oval 278"/>
            <p:cNvSpPr>
              <a:spLocks noChangeArrowheads="1"/>
            </p:cNvSpPr>
            <p:nvPr/>
          </p:nvSpPr>
          <p:spPr bwMode="auto">
            <a:xfrm>
              <a:off x="4307" y="2383"/>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06" name="Oval 279"/>
            <p:cNvSpPr>
              <a:spLocks noChangeArrowheads="1"/>
            </p:cNvSpPr>
            <p:nvPr/>
          </p:nvSpPr>
          <p:spPr bwMode="auto">
            <a:xfrm>
              <a:off x="4487" y="2383"/>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4007" name="Oval 280"/>
            <p:cNvSpPr>
              <a:spLocks noChangeArrowheads="1"/>
            </p:cNvSpPr>
            <p:nvPr/>
          </p:nvSpPr>
          <p:spPr bwMode="auto">
            <a:xfrm>
              <a:off x="4660" y="2383"/>
              <a:ext cx="161" cy="1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4008" name="Rectangle 281"/>
            <p:cNvSpPr>
              <a:spLocks noChangeArrowheads="1"/>
            </p:cNvSpPr>
            <p:nvPr/>
          </p:nvSpPr>
          <p:spPr bwMode="auto">
            <a:xfrm>
              <a:off x="5063" y="1833"/>
              <a:ext cx="87" cy="765"/>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grpSp>
        <p:nvGrpSpPr>
          <p:cNvPr id="203789" name="Group 249"/>
          <p:cNvGrpSpPr>
            <a:grpSpLocks/>
          </p:cNvGrpSpPr>
          <p:nvPr/>
        </p:nvGrpSpPr>
        <p:grpSpPr bwMode="auto">
          <a:xfrm>
            <a:off x="5472114" y="2106614"/>
            <a:ext cx="365125" cy="636587"/>
            <a:chOff x="4140" y="429"/>
            <a:chExt cx="1425" cy="2396"/>
          </a:xfrm>
        </p:grpSpPr>
        <p:sp>
          <p:nvSpPr>
            <p:cNvPr id="203953"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54" name="Rectangle 251"/>
            <p:cNvSpPr>
              <a:spLocks noChangeArrowheads="1"/>
            </p:cNvSpPr>
            <p:nvPr/>
          </p:nvSpPr>
          <p:spPr bwMode="auto">
            <a:xfrm>
              <a:off x="4202" y="435"/>
              <a:ext cx="1053" cy="227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55"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56"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57" name="Rectangle 254"/>
            <p:cNvSpPr>
              <a:spLocks noChangeArrowheads="1"/>
            </p:cNvSpPr>
            <p:nvPr/>
          </p:nvSpPr>
          <p:spPr bwMode="auto">
            <a:xfrm>
              <a:off x="4214" y="692"/>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958" name="Group 255"/>
            <p:cNvGrpSpPr>
              <a:grpSpLocks/>
            </p:cNvGrpSpPr>
            <p:nvPr/>
          </p:nvGrpSpPr>
          <p:grpSpPr bwMode="auto">
            <a:xfrm>
              <a:off x="4749" y="668"/>
              <a:ext cx="581" cy="145"/>
              <a:chOff x="614" y="2568"/>
              <a:chExt cx="725" cy="139"/>
            </a:xfrm>
          </p:grpSpPr>
          <p:sp>
            <p:nvSpPr>
              <p:cNvPr id="203983" name="AutoShape 256"/>
              <p:cNvSpPr>
                <a:spLocks noChangeArrowheads="1"/>
              </p:cNvSpPr>
              <p:nvPr/>
            </p:nvSpPr>
            <p:spPr bwMode="auto">
              <a:xfrm>
                <a:off x="604" y="2574"/>
                <a:ext cx="734" cy="13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84" name="AutoShape 257"/>
              <p:cNvSpPr>
                <a:spLocks noChangeArrowheads="1"/>
              </p:cNvSpPr>
              <p:nvPr/>
            </p:nvSpPr>
            <p:spPr bwMode="auto">
              <a:xfrm>
                <a:off x="627" y="2585"/>
                <a:ext cx="696"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59" name="Rectangle 258"/>
            <p:cNvSpPr>
              <a:spLocks noChangeArrowheads="1"/>
            </p:cNvSpPr>
            <p:nvPr/>
          </p:nvSpPr>
          <p:spPr bwMode="auto">
            <a:xfrm>
              <a:off x="4227" y="1021"/>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960" name="Group 259"/>
            <p:cNvGrpSpPr>
              <a:grpSpLocks/>
            </p:cNvGrpSpPr>
            <p:nvPr/>
          </p:nvGrpSpPr>
          <p:grpSpPr bwMode="auto">
            <a:xfrm>
              <a:off x="4747" y="994"/>
              <a:ext cx="581" cy="134"/>
              <a:chOff x="614" y="2568"/>
              <a:chExt cx="725" cy="139"/>
            </a:xfrm>
          </p:grpSpPr>
          <p:sp>
            <p:nvSpPr>
              <p:cNvPr id="203981" name="AutoShape 260"/>
              <p:cNvSpPr>
                <a:spLocks noChangeArrowheads="1"/>
              </p:cNvSpPr>
              <p:nvPr/>
            </p:nvSpPr>
            <p:spPr bwMode="auto">
              <a:xfrm>
                <a:off x="614" y="2577"/>
                <a:ext cx="727" cy="13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82" name="AutoShape 261"/>
              <p:cNvSpPr>
                <a:spLocks noChangeArrowheads="1"/>
              </p:cNvSpPr>
              <p:nvPr/>
            </p:nvSpPr>
            <p:spPr bwMode="auto">
              <a:xfrm>
                <a:off x="630" y="2596"/>
                <a:ext cx="696" cy="9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61" name="Rectangle 262"/>
            <p:cNvSpPr>
              <a:spLocks noChangeArrowheads="1"/>
            </p:cNvSpPr>
            <p:nvPr/>
          </p:nvSpPr>
          <p:spPr bwMode="auto">
            <a:xfrm>
              <a:off x="4214" y="1355"/>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62" name="Rectangle 263"/>
            <p:cNvSpPr>
              <a:spLocks noChangeArrowheads="1"/>
            </p:cNvSpPr>
            <p:nvPr/>
          </p:nvSpPr>
          <p:spPr bwMode="auto">
            <a:xfrm>
              <a:off x="4227" y="1654"/>
              <a:ext cx="601"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963" name="Group 264"/>
            <p:cNvGrpSpPr>
              <a:grpSpLocks/>
            </p:cNvGrpSpPr>
            <p:nvPr/>
          </p:nvGrpSpPr>
          <p:grpSpPr bwMode="auto">
            <a:xfrm>
              <a:off x="4735" y="1627"/>
              <a:ext cx="582" cy="151"/>
              <a:chOff x="614" y="2568"/>
              <a:chExt cx="725" cy="139"/>
            </a:xfrm>
          </p:grpSpPr>
          <p:sp>
            <p:nvSpPr>
              <p:cNvPr id="203979" name="AutoShape 265"/>
              <p:cNvSpPr>
                <a:spLocks noChangeArrowheads="1"/>
              </p:cNvSpPr>
              <p:nvPr/>
            </p:nvSpPr>
            <p:spPr bwMode="auto">
              <a:xfrm>
                <a:off x="614" y="2576"/>
                <a:ext cx="718" cy="13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80" name="AutoShape 266"/>
              <p:cNvSpPr>
                <a:spLocks noChangeArrowheads="1"/>
              </p:cNvSpPr>
              <p:nvPr/>
            </p:nvSpPr>
            <p:spPr bwMode="auto">
              <a:xfrm>
                <a:off x="629" y="2593"/>
                <a:ext cx="687"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64"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965" name="Group 268"/>
            <p:cNvGrpSpPr>
              <a:grpSpLocks/>
            </p:cNvGrpSpPr>
            <p:nvPr/>
          </p:nvGrpSpPr>
          <p:grpSpPr bwMode="auto">
            <a:xfrm>
              <a:off x="4739" y="1327"/>
              <a:ext cx="582" cy="139"/>
              <a:chOff x="614" y="2568"/>
              <a:chExt cx="725" cy="139"/>
            </a:xfrm>
          </p:grpSpPr>
          <p:sp>
            <p:nvSpPr>
              <p:cNvPr id="203977" name="AutoShape 269"/>
              <p:cNvSpPr>
                <a:spLocks noChangeArrowheads="1"/>
              </p:cNvSpPr>
              <p:nvPr/>
            </p:nvSpPr>
            <p:spPr bwMode="auto">
              <a:xfrm>
                <a:off x="616" y="2566"/>
                <a:ext cx="725" cy="14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78" name="AutoShape 270"/>
              <p:cNvSpPr>
                <a:spLocks noChangeArrowheads="1"/>
              </p:cNvSpPr>
              <p:nvPr/>
            </p:nvSpPr>
            <p:spPr bwMode="auto">
              <a:xfrm>
                <a:off x="632" y="2584"/>
                <a:ext cx="695" cy="11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66" name="Rectangle 271"/>
            <p:cNvSpPr>
              <a:spLocks noChangeArrowheads="1"/>
            </p:cNvSpPr>
            <p:nvPr/>
          </p:nvSpPr>
          <p:spPr bwMode="auto">
            <a:xfrm>
              <a:off x="5249" y="435"/>
              <a:ext cx="68" cy="228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67"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68"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69" name="Oval 274"/>
            <p:cNvSpPr>
              <a:spLocks noChangeArrowheads="1"/>
            </p:cNvSpPr>
            <p:nvPr/>
          </p:nvSpPr>
          <p:spPr bwMode="auto">
            <a:xfrm>
              <a:off x="5515" y="2610"/>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70"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71" name="AutoShape 276"/>
            <p:cNvSpPr>
              <a:spLocks noChangeArrowheads="1"/>
            </p:cNvSpPr>
            <p:nvPr/>
          </p:nvSpPr>
          <p:spPr bwMode="auto">
            <a:xfrm>
              <a:off x="4140" y="2682"/>
              <a:ext cx="1202"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72" name="AutoShape 277"/>
            <p:cNvSpPr>
              <a:spLocks noChangeArrowheads="1"/>
            </p:cNvSpPr>
            <p:nvPr/>
          </p:nvSpPr>
          <p:spPr bwMode="auto">
            <a:xfrm>
              <a:off x="4202" y="2711"/>
              <a:ext cx="1078"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73" name="Oval 278"/>
            <p:cNvSpPr>
              <a:spLocks noChangeArrowheads="1"/>
            </p:cNvSpPr>
            <p:nvPr/>
          </p:nvSpPr>
          <p:spPr bwMode="auto">
            <a:xfrm>
              <a:off x="4307" y="2383"/>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74" name="Oval 279"/>
            <p:cNvSpPr>
              <a:spLocks noChangeArrowheads="1"/>
            </p:cNvSpPr>
            <p:nvPr/>
          </p:nvSpPr>
          <p:spPr bwMode="auto">
            <a:xfrm>
              <a:off x="4487" y="2383"/>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3975" name="Oval 280"/>
            <p:cNvSpPr>
              <a:spLocks noChangeArrowheads="1"/>
            </p:cNvSpPr>
            <p:nvPr/>
          </p:nvSpPr>
          <p:spPr bwMode="auto">
            <a:xfrm>
              <a:off x="4660" y="2383"/>
              <a:ext cx="161" cy="1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76" name="Rectangle 281"/>
            <p:cNvSpPr>
              <a:spLocks noChangeArrowheads="1"/>
            </p:cNvSpPr>
            <p:nvPr/>
          </p:nvSpPr>
          <p:spPr bwMode="auto">
            <a:xfrm>
              <a:off x="5063" y="1833"/>
              <a:ext cx="87" cy="765"/>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grpSp>
        <p:nvGrpSpPr>
          <p:cNvPr id="203790" name="Group 249"/>
          <p:cNvGrpSpPr>
            <a:grpSpLocks/>
          </p:cNvGrpSpPr>
          <p:nvPr/>
        </p:nvGrpSpPr>
        <p:grpSpPr bwMode="auto">
          <a:xfrm>
            <a:off x="6010276" y="2371726"/>
            <a:ext cx="365125" cy="638175"/>
            <a:chOff x="4140" y="429"/>
            <a:chExt cx="1425" cy="2396"/>
          </a:xfrm>
        </p:grpSpPr>
        <p:sp>
          <p:nvSpPr>
            <p:cNvPr id="203921"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22" name="Rectangle 251"/>
            <p:cNvSpPr>
              <a:spLocks noChangeArrowheads="1"/>
            </p:cNvSpPr>
            <p:nvPr/>
          </p:nvSpPr>
          <p:spPr bwMode="auto">
            <a:xfrm>
              <a:off x="4202"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23"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24"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25" name="Rectangle 254"/>
            <p:cNvSpPr>
              <a:spLocks noChangeArrowheads="1"/>
            </p:cNvSpPr>
            <p:nvPr/>
          </p:nvSpPr>
          <p:spPr bwMode="auto">
            <a:xfrm>
              <a:off x="4214" y="691"/>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926" name="Group 255"/>
            <p:cNvGrpSpPr>
              <a:grpSpLocks/>
            </p:cNvGrpSpPr>
            <p:nvPr/>
          </p:nvGrpSpPr>
          <p:grpSpPr bwMode="auto">
            <a:xfrm>
              <a:off x="4749" y="668"/>
              <a:ext cx="581" cy="145"/>
              <a:chOff x="614" y="2568"/>
              <a:chExt cx="725" cy="139"/>
            </a:xfrm>
          </p:grpSpPr>
          <p:sp>
            <p:nvSpPr>
              <p:cNvPr id="203951" name="AutoShape 256"/>
              <p:cNvSpPr>
                <a:spLocks noChangeArrowheads="1"/>
              </p:cNvSpPr>
              <p:nvPr/>
            </p:nvSpPr>
            <p:spPr bwMode="auto">
              <a:xfrm>
                <a:off x="612" y="2562"/>
                <a:ext cx="727"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52" name="AutoShape 257"/>
              <p:cNvSpPr>
                <a:spLocks noChangeArrowheads="1"/>
              </p:cNvSpPr>
              <p:nvPr/>
            </p:nvSpPr>
            <p:spPr bwMode="auto">
              <a:xfrm>
                <a:off x="627" y="2585"/>
                <a:ext cx="696"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27" name="Rectangle 258"/>
            <p:cNvSpPr>
              <a:spLocks noChangeArrowheads="1"/>
            </p:cNvSpPr>
            <p:nvPr/>
          </p:nvSpPr>
          <p:spPr bwMode="auto">
            <a:xfrm>
              <a:off x="4227" y="1019"/>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928" name="Group 259"/>
            <p:cNvGrpSpPr>
              <a:grpSpLocks/>
            </p:cNvGrpSpPr>
            <p:nvPr/>
          </p:nvGrpSpPr>
          <p:grpSpPr bwMode="auto">
            <a:xfrm>
              <a:off x="4747" y="994"/>
              <a:ext cx="581" cy="134"/>
              <a:chOff x="614" y="2568"/>
              <a:chExt cx="725" cy="139"/>
            </a:xfrm>
          </p:grpSpPr>
          <p:sp>
            <p:nvSpPr>
              <p:cNvPr id="203949" name="AutoShape 260"/>
              <p:cNvSpPr>
                <a:spLocks noChangeArrowheads="1"/>
              </p:cNvSpPr>
              <p:nvPr/>
            </p:nvSpPr>
            <p:spPr bwMode="auto">
              <a:xfrm>
                <a:off x="614" y="2569"/>
                <a:ext cx="727" cy="13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50" name="AutoShape 261"/>
              <p:cNvSpPr>
                <a:spLocks noChangeArrowheads="1"/>
              </p:cNvSpPr>
              <p:nvPr/>
            </p:nvSpPr>
            <p:spPr bwMode="auto">
              <a:xfrm>
                <a:off x="630" y="2588"/>
                <a:ext cx="696"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29" name="Rectangle 262"/>
            <p:cNvSpPr>
              <a:spLocks noChangeArrowheads="1"/>
            </p:cNvSpPr>
            <p:nvPr/>
          </p:nvSpPr>
          <p:spPr bwMode="auto">
            <a:xfrm>
              <a:off x="4214" y="1359"/>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30" name="Rectangle 263"/>
            <p:cNvSpPr>
              <a:spLocks noChangeArrowheads="1"/>
            </p:cNvSpPr>
            <p:nvPr/>
          </p:nvSpPr>
          <p:spPr bwMode="auto">
            <a:xfrm>
              <a:off x="4227" y="1657"/>
              <a:ext cx="601" cy="42"/>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931" name="Group 264"/>
            <p:cNvGrpSpPr>
              <a:grpSpLocks/>
            </p:cNvGrpSpPr>
            <p:nvPr/>
          </p:nvGrpSpPr>
          <p:grpSpPr bwMode="auto">
            <a:xfrm>
              <a:off x="4735" y="1627"/>
              <a:ext cx="582" cy="151"/>
              <a:chOff x="614" y="2568"/>
              <a:chExt cx="725" cy="139"/>
            </a:xfrm>
          </p:grpSpPr>
          <p:sp>
            <p:nvSpPr>
              <p:cNvPr id="203947" name="AutoShape 265"/>
              <p:cNvSpPr>
                <a:spLocks noChangeArrowheads="1"/>
              </p:cNvSpPr>
              <p:nvPr/>
            </p:nvSpPr>
            <p:spPr bwMode="auto">
              <a:xfrm>
                <a:off x="614" y="2568"/>
                <a:ext cx="718" cy="13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48" name="AutoShape 266"/>
              <p:cNvSpPr>
                <a:spLocks noChangeArrowheads="1"/>
              </p:cNvSpPr>
              <p:nvPr/>
            </p:nvSpPr>
            <p:spPr bwMode="auto">
              <a:xfrm>
                <a:off x="629" y="2584"/>
                <a:ext cx="687"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32"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933" name="Group 268"/>
            <p:cNvGrpSpPr>
              <a:grpSpLocks/>
            </p:cNvGrpSpPr>
            <p:nvPr/>
          </p:nvGrpSpPr>
          <p:grpSpPr bwMode="auto">
            <a:xfrm>
              <a:off x="4739" y="1327"/>
              <a:ext cx="582" cy="139"/>
              <a:chOff x="614" y="2568"/>
              <a:chExt cx="725" cy="139"/>
            </a:xfrm>
          </p:grpSpPr>
          <p:sp>
            <p:nvSpPr>
              <p:cNvPr id="203945" name="AutoShape 269"/>
              <p:cNvSpPr>
                <a:spLocks noChangeArrowheads="1"/>
              </p:cNvSpPr>
              <p:nvPr/>
            </p:nvSpPr>
            <p:spPr bwMode="auto">
              <a:xfrm>
                <a:off x="616" y="2570"/>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46" name="AutoShape 270"/>
              <p:cNvSpPr>
                <a:spLocks noChangeArrowheads="1"/>
              </p:cNvSpPr>
              <p:nvPr/>
            </p:nvSpPr>
            <p:spPr bwMode="auto">
              <a:xfrm>
                <a:off x="632" y="2588"/>
                <a:ext cx="69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34" name="Rectangle 271"/>
            <p:cNvSpPr>
              <a:spLocks noChangeArrowheads="1"/>
            </p:cNvSpPr>
            <p:nvPr/>
          </p:nvSpPr>
          <p:spPr bwMode="auto">
            <a:xfrm>
              <a:off x="5249" y="429"/>
              <a:ext cx="68"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35"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36"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37" name="Oval 274"/>
            <p:cNvSpPr>
              <a:spLocks noChangeArrowheads="1"/>
            </p:cNvSpPr>
            <p:nvPr/>
          </p:nvSpPr>
          <p:spPr bwMode="auto">
            <a:xfrm>
              <a:off x="5515" y="2610"/>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38"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39" name="AutoShape 276"/>
            <p:cNvSpPr>
              <a:spLocks noChangeArrowheads="1"/>
            </p:cNvSpPr>
            <p:nvPr/>
          </p:nvSpPr>
          <p:spPr bwMode="auto">
            <a:xfrm>
              <a:off x="4140" y="2682"/>
              <a:ext cx="1202"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40" name="AutoShape 277"/>
            <p:cNvSpPr>
              <a:spLocks noChangeArrowheads="1"/>
            </p:cNvSpPr>
            <p:nvPr/>
          </p:nvSpPr>
          <p:spPr bwMode="auto">
            <a:xfrm>
              <a:off x="4202" y="2712"/>
              <a:ext cx="1078"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41" name="Oval 278"/>
            <p:cNvSpPr>
              <a:spLocks noChangeArrowheads="1"/>
            </p:cNvSpPr>
            <p:nvPr/>
          </p:nvSpPr>
          <p:spPr bwMode="auto">
            <a:xfrm>
              <a:off x="4307"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42" name="Oval 279"/>
            <p:cNvSpPr>
              <a:spLocks noChangeArrowheads="1"/>
            </p:cNvSpPr>
            <p:nvPr/>
          </p:nvSpPr>
          <p:spPr bwMode="auto">
            <a:xfrm>
              <a:off x="4487"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3943" name="Oval 280"/>
            <p:cNvSpPr>
              <a:spLocks noChangeArrowheads="1"/>
            </p:cNvSpPr>
            <p:nvPr/>
          </p:nvSpPr>
          <p:spPr bwMode="auto">
            <a:xfrm>
              <a:off x="4660" y="2378"/>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44" name="Rectangle 281"/>
            <p:cNvSpPr>
              <a:spLocks noChangeArrowheads="1"/>
            </p:cNvSpPr>
            <p:nvPr/>
          </p:nvSpPr>
          <p:spPr bwMode="auto">
            <a:xfrm>
              <a:off x="5063" y="1836"/>
              <a:ext cx="87" cy="763"/>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sp>
        <p:nvSpPr>
          <p:cNvPr id="203791" name="TextBox 491"/>
          <p:cNvSpPr txBox="1">
            <a:spLocks noChangeArrowheads="1"/>
          </p:cNvSpPr>
          <p:nvPr/>
        </p:nvSpPr>
        <p:spPr bwMode="auto">
          <a:xfrm>
            <a:off x="4618039" y="1711325"/>
            <a:ext cx="1501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Narrow" pitchFamily="34" charset="0"/>
              </a:rPr>
              <a:t>Amazon cloud</a:t>
            </a:r>
          </a:p>
        </p:txBody>
      </p:sp>
      <p:grpSp>
        <p:nvGrpSpPr>
          <p:cNvPr id="203792" name="Group 1"/>
          <p:cNvGrpSpPr>
            <a:grpSpLocks/>
          </p:cNvGrpSpPr>
          <p:nvPr/>
        </p:nvGrpSpPr>
        <p:grpSpPr bwMode="auto">
          <a:xfrm>
            <a:off x="8448676" y="1803401"/>
            <a:ext cx="1376363" cy="1355725"/>
            <a:chOff x="7030938" y="1184076"/>
            <a:chExt cx="1375947" cy="1355492"/>
          </a:xfrm>
        </p:grpSpPr>
        <p:sp>
          <p:nvSpPr>
            <p:cNvPr id="203886" name="Freeform 1287"/>
            <p:cNvSpPr>
              <a:spLocks/>
            </p:cNvSpPr>
            <p:nvPr/>
          </p:nvSpPr>
          <p:spPr bwMode="auto">
            <a:xfrm rot="10800000">
              <a:off x="7030938" y="1184076"/>
              <a:ext cx="1300345" cy="1355492"/>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2147483646 h 10000"/>
                <a:gd name="T26" fmla="*/ 2147483646 w 10000"/>
                <a:gd name="T27" fmla="*/ 2147483646 h 10000"/>
                <a:gd name="T28" fmla="*/ 2147483646 w 10000"/>
                <a:gd name="T29" fmla="*/ 2147483646 h 10000"/>
                <a:gd name="T30" fmla="*/ 2147483646 w 10000"/>
                <a:gd name="T31" fmla="*/ 2147483646 h 10000"/>
                <a:gd name="T32" fmla="*/ 2147483646 w 10000"/>
                <a:gd name="T33" fmla="*/ 1688569323 h 10000"/>
                <a:gd name="T34" fmla="*/ 2147483646 w 10000"/>
                <a:gd name="T35" fmla="*/ 2147483646 h 10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00" h="10000">
                  <a:moveTo>
                    <a:pt x="6270" y="126"/>
                  </a:moveTo>
                  <a:cubicBezTo>
                    <a:pt x="5642" y="245"/>
                    <a:pt x="4469" y="528"/>
                    <a:pt x="3738" y="756"/>
                  </a:cubicBezTo>
                  <a:cubicBezTo>
                    <a:pt x="3007" y="984"/>
                    <a:pt x="2405" y="1322"/>
                    <a:pt x="1887" y="1495"/>
                  </a:cubicBezTo>
                  <a:cubicBezTo>
                    <a:pt x="1369" y="1668"/>
                    <a:pt x="1195" y="1105"/>
                    <a:pt x="629" y="1793"/>
                  </a:cubicBezTo>
                  <a:cubicBezTo>
                    <a:pt x="63" y="2481"/>
                    <a:pt x="218" y="3574"/>
                    <a:pt x="128" y="4417"/>
                  </a:cubicBezTo>
                  <a:cubicBezTo>
                    <a:pt x="39" y="5260"/>
                    <a:pt x="-87" y="6368"/>
                    <a:pt x="89" y="6848"/>
                  </a:cubicBezTo>
                  <a:cubicBezTo>
                    <a:pt x="265" y="7328"/>
                    <a:pt x="491" y="7223"/>
                    <a:pt x="1207" y="7298"/>
                  </a:cubicBezTo>
                  <a:cubicBezTo>
                    <a:pt x="1924" y="7374"/>
                    <a:pt x="3641" y="7133"/>
                    <a:pt x="4406" y="7298"/>
                  </a:cubicBezTo>
                  <a:cubicBezTo>
                    <a:pt x="5171" y="7463"/>
                    <a:pt x="5298" y="7868"/>
                    <a:pt x="5779" y="8288"/>
                  </a:cubicBezTo>
                  <a:cubicBezTo>
                    <a:pt x="6260" y="8709"/>
                    <a:pt x="6848" y="9549"/>
                    <a:pt x="7290" y="9819"/>
                  </a:cubicBezTo>
                  <a:cubicBezTo>
                    <a:pt x="7731" y="10089"/>
                    <a:pt x="8124" y="10014"/>
                    <a:pt x="8448" y="9879"/>
                  </a:cubicBezTo>
                  <a:cubicBezTo>
                    <a:pt x="8771" y="9744"/>
                    <a:pt x="9056" y="9549"/>
                    <a:pt x="9252" y="9008"/>
                  </a:cubicBezTo>
                  <a:cubicBezTo>
                    <a:pt x="9448" y="8469"/>
                    <a:pt x="9537" y="7418"/>
                    <a:pt x="9644" y="6639"/>
                  </a:cubicBezTo>
                  <a:cubicBezTo>
                    <a:pt x="9752" y="5858"/>
                    <a:pt x="9851" y="5168"/>
                    <a:pt x="9899" y="4327"/>
                  </a:cubicBezTo>
                  <a:cubicBezTo>
                    <a:pt x="9949" y="3486"/>
                    <a:pt x="10076" y="2256"/>
                    <a:pt x="9939" y="1566"/>
                  </a:cubicBezTo>
                  <a:cubicBezTo>
                    <a:pt x="9802" y="876"/>
                    <a:pt x="9478" y="471"/>
                    <a:pt x="9075" y="216"/>
                  </a:cubicBezTo>
                  <a:cubicBezTo>
                    <a:pt x="8674" y="-39"/>
                    <a:pt x="7997" y="20"/>
                    <a:pt x="7525" y="5"/>
                  </a:cubicBezTo>
                  <a:cubicBezTo>
                    <a:pt x="7055" y="-9"/>
                    <a:pt x="6898" y="5"/>
                    <a:pt x="6270" y="126"/>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887" name="Group 249"/>
            <p:cNvGrpSpPr>
              <a:grpSpLocks/>
            </p:cNvGrpSpPr>
            <p:nvPr/>
          </p:nvGrpSpPr>
          <p:grpSpPr bwMode="auto">
            <a:xfrm>
              <a:off x="7191141" y="1665569"/>
              <a:ext cx="365533" cy="637551"/>
              <a:chOff x="4140" y="429"/>
              <a:chExt cx="1425" cy="2396"/>
            </a:xfrm>
          </p:grpSpPr>
          <p:sp>
            <p:nvSpPr>
              <p:cNvPr id="203889"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90" name="Rectangle 251"/>
              <p:cNvSpPr>
                <a:spLocks noChangeArrowheads="1"/>
              </p:cNvSpPr>
              <p:nvPr/>
            </p:nvSpPr>
            <p:spPr bwMode="auto">
              <a:xfrm>
                <a:off x="4202" y="433"/>
                <a:ext cx="1052" cy="2279"/>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91"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92"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93" name="Rectangle 254"/>
              <p:cNvSpPr>
                <a:spLocks noChangeArrowheads="1"/>
              </p:cNvSpPr>
              <p:nvPr/>
            </p:nvSpPr>
            <p:spPr bwMode="auto">
              <a:xfrm>
                <a:off x="4215" y="695"/>
                <a:ext cx="594"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894" name="Group 255"/>
              <p:cNvGrpSpPr>
                <a:grpSpLocks/>
              </p:cNvGrpSpPr>
              <p:nvPr/>
            </p:nvGrpSpPr>
            <p:grpSpPr bwMode="auto">
              <a:xfrm>
                <a:off x="4749" y="668"/>
                <a:ext cx="581" cy="145"/>
                <a:chOff x="614" y="2568"/>
                <a:chExt cx="725" cy="139"/>
              </a:xfrm>
            </p:grpSpPr>
            <p:sp>
              <p:nvSpPr>
                <p:cNvPr id="203919" name="AutoShape 256"/>
                <p:cNvSpPr>
                  <a:spLocks noChangeArrowheads="1"/>
                </p:cNvSpPr>
                <p:nvPr/>
              </p:nvSpPr>
              <p:spPr bwMode="auto">
                <a:xfrm>
                  <a:off x="611" y="2571"/>
                  <a:ext cx="726" cy="12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20" name="AutoShape 257"/>
                <p:cNvSpPr>
                  <a:spLocks noChangeArrowheads="1"/>
                </p:cNvSpPr>
                <p:nvPr/>
              </p:nvSpPr>
              <p:spPr bwMode="auto">
                <a:xfrm>
                  <a:off x="627" y="2583"/>
                  <a:ext cx="695"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95" name="Rectangle 258"/>
              <p:cNvSpPr>
                <a:spLocks noChangeArrowheads="1"/>
              </p:cNvSpPr>
              <p:nvPr/>
            </p:nvSpPr>
            <p:spPr bwMode="auto">
              <a:xfrm>
                <a:off x="4227" y="1023"/>
                <a:ext cx="594"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896" name="Group 259"/>
              <p:cNvGrpSpPr>
                <a:grpSpLocks/>
              </p:cNvGrpSpPr>
              <p:nvPr/>
            </p:nvGrpSpPr>
            <p:grpSpPr bwMode="auto">
              <a:xfrm>
                <a:off x="4747" y="994"/>
                <a:ext cx="581" cy="134"/>
                <a:chOff x="614" y="2568"/>
                <a:chExt cx="725" cy="139"/>
              </a:xfrm>
            </p:grpSpPr>
            <p:sp>
              <p:nvSpPr>
                <p:cNvPr id="203917" name="AutoShape 260"/>
                <p:cNvSpPr>
                  <a:spLocks noChangeArrowheads="1"/>
                </p:cNvSpPr>
                <p:nvPr/>
              </p:nvSpPr>
              <p:spPr bwMode="auto">
                <a:xfrm>
                  <a:off x="614" y="2574"/>
                  <a:ext cx="726" cy="13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18" name="AutoShape 261"/>
                <p:cNvSpPr>
                  <a:spLocks noChangeArrowheads="1"/>
                </p:cNvSpPr>
                <p:nvPr/>
              </p:nvSpPr>
              <p:spPr bwMode="auto">
                <a:xfrm>
                  <a:off x="629" y="2592"/>
                  <a:ext cx="695" cy="9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97" name="Rectangle 262"/>
              <p:cNvSpPr>
                <a:spLocks noChangeArrowheads="1"/>
              </p:cNvSpPr>
              <p:nvPr/>
            </p:nvSpPr>
            <p:spPr bwMode="auto">
              <a:xfrm>
                <a:off x="4215" y="1357"/>
                <a:ext cx="594"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898" name="Rectangle 263"/>
              <p:cNvSpPr>
                <a:spLocks noChangeArrowheads="1"/>
              </p:cNvSpPr>
              <p:nvPr/>
            </p:nvSpPr>
            <p:spPr bwMode="auto">
              <a:xfrm>
                <a:off x="4227" y="1656"/>
                <a:ext cx="600"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899" name="Group 264"/>
              <p:cNvGrpSpPr>
                <a:grpSpLocks/>
              </p:cNvGrpSpPr>
              <p:nvPr/>
            </p:nvGrpSpPr>
            <p:grpSpPr bwMode="auto">
              <a:xfrm>
                <a:off x="4735" y="1627"/>
                <a:ext cx="582" cy="151"/>
                <a:chOff x="614" y="2568"/>
                <a:chExt cx="725" cy="139"/>
              </a:xfrm>
            </p:grpSpPr>
            <p:sp>
              <p:nvSpPr>
                <p:cNvPr id="203915" name="AutoShape 265"/>
                <p:cNvSpPr>
                  <a:spLocks noChangeArrowheads="1"/>
                </p:cNvSpPr>
                <p:nvPr/>
              </p:nvSpPr>
              <p:spPr bwMode="auto">
                <a:xfrm>
                  <a:off x="613" y="2572"/>
                  <a:ext cx="717" cy="12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16" name="AutoShape 266"/>
                <p:cNvSpPr>
                  <a:spLocks noChangeArrowheads="1"/>
                </p:cNvSpPr>
                <p:nvPr/>
              </p:nvSpPr>
              <p:spPr bwMode="auto">
                <a:xfrm>
                  <a:off x="629" y="2589"/>
                  <a:ext cx="686"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00"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901" name="Group 268"/>
              <p:cNvGrpSpPr>
                <a:grpSpLocks/>
              </p:cNvGrpSpPr>
              <p:nvPr/>
            </p:nvGrpSpPr>
            <p:grpSpPr bwMode="auto">
              <a:xfrm>
                <a:off x="4739" y="1327"/>
                <a:ext cx="582" cy="139"/>
                <a:chOff x="614" y="2568"/>
                <a:chExt cx="725" cy="139"/>
              </a:xfrm>
            </p:grpSpPr>
            <p:sp>
              <p:nvSpPr>
                <p:cNvPr id="203913" name="AutoShape 269"/>
                <p:cNvSpPr>
                  <a:spLocks noChangeArrowheads="1"/>
                </p:cNvSpPr>
                <p:nvPr/>
              </p:nvSpPr>
              <p:spPr bwMode="auto">
                <a:xfrm>
                  <a:off x="616" y="2569"/>
                  <a:ext cx="724"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14" name="AutoShape 270"/>
                <p:cNvSpPr>
                  <a:spLocks noChangeArrowheads="1"/>
                </p:cNvSpPr>
                <p:nvPr/>
              </p:nvSpPr>
              <p:spPr bwMode="auto">
                <a:xfrm>
                  <a:off x="631" y="2586"/>
                  <a:ext cx="694" cy="11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902" name="Rectangle 271"/>
              <p:cNvSpPr>
                <a:spLocks noChangeArrowheads="1"/>
              </p:cNvSpPr>
              <p:nvPr/>
            </p:nvSpPr>
            <p:spPr bwMode="auto">
              <a:xfrm>
                <a:off x="5248" y="433"/>
                <a:ext cx="68"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03"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04"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05" name="Oval 274"/>
              <p:cNvSpPr>
                <a:spLocks noChangeArrowheads="1"/>
              </p:cNvSpPr>
              <p:nvPr/>
            </p:nvSpPr>
            <p:spPr bwMode="auto">
              <a:xfrm>
                <a:off x="5514"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06"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907" name="AutoShape 276"/>
              <p:cNvSpPr>
                <a:spLocks noChangeArrowheads="1"/>
              </p:cNvSpPr>
              <p:nvPr/>
            </p:nvSpPr>
            <p:spPr bwMode="auto">
              <a:xfrm>
                <a:off x="4140" y="2682"/>
                <a:ext cx="1200"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08" name="AutoShape 277"/>
              <p:cNvSpPr>
                <a:spLocks noChangeArrowheads="1"/>
              </p:cNvSpPr>
              <p:nvPr/>
            </p:nvSpPr>
            <p:spPr bwMode="auto">
              <a:xfrm>
                <a:off x="4202" y="2711"/>
                <a:ext cx="1077"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909" name="Oval 278"/>
              <p:cNvSpPr>
                <a:spLocks noChangeArrowheads="1"/>
              </p:cNvSpPr>
              <p:nvPr/>
            </p:nvSpPr>
            <p:spPr bwMode="auto">
              <a:xfrm>
                <a:off x="4307" y="2383"/>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10" name="Oval 279"/>
              <p:cNvSpPr>
                <a:spLocks noChangeArrowheads="1"/>
              </p:cNvSpPr>
              <p:nvPr/>
            </p:nvSpPr>
            <p:spPr bwMode="auto">
              <a:xfrm>
                <a:off x="4487" y="2383"/>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3911" name="Oval 280"/>
              <p:cNvSpPr>
                <a:spLocks noChangeArrowheads="1"/>
              </p:cNvSpPr>
              <p:nvPr/>
            </p:nvSpPr>
            <p:spPr bwMode="auto">
              <a:xfrm>
                <a:off x="4660" y="2383"/>
                <a:ext cx="161" cy="1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912" name="Rectangle 281"/>
              <p:cNvSpPr>
                <a:spLocks noChangeArrowheads="1"/>
              </p:cNvSpPr>
              <p:nvPr/>
            </p:nvSpPr>
            <p:spPr bwMode="auto">
              <a:xfrm>
                <a:off x="5062" y="1835"/>
                <a:ext cx="87" cy="764"/>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sp>
          <p:nvSpPr>
            <p:cNvPr id="203888" name="TextBox 492"/>
            <p:cNvSpPr txBox="1">
              <a:spLocks noChangeArrowheads="1"/>
            </p:cNvSpPr>
            <p:nvPr/>
          </p:nvSpPr>
          <p:spPr bwMode="auto">
            <a:xfrm>
              <a:off x="7600043" y="1655943"/>
              <a:ext cx="806842" cy="61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nSpc>
                  <a:spcPts val="1800"/>
                </a:lnSpc>
                <a:spcBef>
                  <a:spcPct val="20000"/>
                </a:spcBef>
                <a:buClr>
                  <a:schemeClr val="accent2"/>
                </a:buClr>
                <a:buSzPct val="85000"/>
              </a:pPr>
              <a:r>
                <a:rPr lang="en-US" altLang="zh-CN" sz="1800">
                  <a:latin typeface="Arial Narrow" pitchFamily="34" charset="0"/>
                </a:rPr>
                <a:t>CDN</a:t>
              </a:r>
            </a:p>
            <a:p>
              <a:pPr>
                <a:lnSpc>
                  <a:spcPts val="1800"/>
                </a:lnSpc>
                <a:spcBef>
                  <a:spcPct val="20000"/>
                </a:spcBef>
                <a:buClr>
                  <a:schemeClr val="accent2"/>
                </a:buClr>
                <a:buSzPct val="85000"/>
              </a:pPr>
              <a:r>
                <a:rPr lang="en-US" altLang="zh-CN" sz="1800">
                  <a:latin typeface="Arial Narrow" pitchFamily="34" charset="0"/>
                </a:rPr>
                <a:t>server </a:t>
              </a:r>
            </a:p>
          </p:txBody>
        </p:sp>
      </p:grpSp>
      <p:cxnSp>
        <p:nvCxnSpPr>
          <p:cNvPr id="203793" name="Straight Arrow Connector 495"/>
          <p:cNvCxnSpPr>
            <a:cxnSpLocks noChangeShapeType="1"/>
          </p:cNvCxnSpPr>
          <p:nvPr/>
        </p:nvCxnSpPr>
        <p:spPr bwMode="auto">
          <a:xfrm flipH="1">
            <a:off x="4762500" y="2732089"/>
            <a:ext cx="7938" cy="2376487"/>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3794" name="Group 500"/>
          <p:cNvGrpSpPr>
            <a:grpSpLocks/>
          </p:cNvGrpSpPr>
          <p:nvPr/>
        </p:nvGrpSpPr>
        <p:grpSpPr bwMode="auto">
          <a:xfrm>
            <a:off x="4603750" y="3705225"/>
            <a:ext cx="317500" cy="369888"/>
            <a:chOff x="1614533" y="4280420"/>
            <a:chExt cx="317511" cy="369332"/>
          </a:xfrm>
        </p:grpSpPr>
        <p:sp>
          <p:nvSpPr>
            <p:cNvPr id="203884" name="Oval 501"/>
            <p:cNvSpPr>
              <a:spLocks noChangeArrowheads="1"/>
            </p:cNvSpPr>
            <p:nvPr/>
          </p:nvSpPr>
          <p:spPr bwMode="auto">
            <a:xfrm>
              <a:off x="1628337" y="4321838"/>
              <a:ext cx="303707" cy="303707"/>
            </a:xfrm>
            <a:prstGeom prst="ellipse">
              <a:avLst/>
            </a:prstGeom>
            <a:solidFill>
              <a:schemeClr val="bg1"/>
            </a:solidFill>
            <a:ln w="15875">
              <a:solidFill>
                <a:schemeClr val="tx1"/>
              </a:solidFill>
              <a:round/>
              <a:headEnd/>
              <a:tailEnd/>
            </a:ln>
          </p:spPr>
          <p:txBody>
            <a:bodyPr wrap="none"/>
            <a:lstStyle/>
            <a:p>
              <a:pPr>
                <a:spcBef>
                  <a:spcPct val="20000"/>
                </a:spcBef>
                <a:buClr>
                  <a:schemeClr val="accent2"/>
                </a:buClr>
                <a:buSzPct val="85000"/>
                <a:buFont typeface="ZapfDingbats" charset="2"/>
                <a:buNone/>
              </a:pPr>
              <a:endParaRPr lang="zh-CN" altLang="zh-CN"/>
            </a:p>
          </p:txBody>
        </p:sp>
        <p:sp>
          <p:nvSpPr>
            <p:cNvPr id="203885" name="TextBox 502"/>
            <p:cNvSpPr txBox="1">
              <a:spLocks noChangeArrowheads="1"/>
            </p:cNvSpPr>
            <p:nvPr/>
          </p:nvSpPr>
          <p:spPr bwMode="auto">
            <a:xfrm>
              <a:off x="1614533" y="4280420"/>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pitchFamily="34" charset="0"/>
                </a:rPr>
                <a:t>2</a:t>
              </a:r>
            </a:p>
          </p:txBody>
        </p:sp>
      </p:grpSp>
      <p:sp>
        <p:nvSpPr>
          <p:cNvPr id="203795" name="TextBox 503"/>
          <p:cNvSpPr txBox="1">
            <a:spLocks noChangeArrowheads="1"/>
          </p:cNvSpPr>
          <p:nvPr/>
        </p:nvSpPr>
        <p:spPr bwMode="auto">
          <a:xfrm>
            <a:off x="3338514" y="3398839"/>
            <a:ext cx="2033587"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Narrow" pitchFamily="34" charset="0"/>
              </a:rPr>
              <a:t>2. Bob browses</a:t>
            </a:r>
          </a:p>
          <a:p>
            <a:pPr>
              <a:spcBef>
                <a:spcPct val="20000"/>
              </a:spcBef>
              <a:buClr>
                <a:schemeClr val="accent2"/>
              </a:buClr>
              <a:buSzPct val="85000"/>
              <a:buFont typeface="ZapfDingbats" charset="2"/>
              <a:buNone/>
            </a:pPr>
            <a:r>
              <a:rPr lang="en-US" altLang="zh-CN" sz="1800">
                <a:latin typeface="Arial Narrow" pitchFamily="34" charset="0"/>
              </a:rPr>
              <a:t>Netflix video</a:t>
            </a:r>
          </a:p>
        </p:txBody>
      </p:sp>
      <p:cxnSp>
        <p:nvCxnSpPr>
          <p:cNvPr id="203796" name="Straight Arrow Connector 504"/>
          <p:cNvCxnSpPr>
            <a:cxnSpLocks noChangeShapeType="1"/>
          </p:cNvCxnSpPr>
          <p:nvPr/>
        </p:nvCxnSpPr>
        <p:spPr bwMode="auto">
          <a:xfrm flipH="1">
            <a:off x="5076826" y="2827339"/>
            <a:ext cx="3175" cy="23526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3797" name="Group 506"/>
          <p:cNvGrpSpPr>
            <a:grpSpLocks/>
          </p:cNvGrpSpPr>
          <p:nvPr/>
        </p:nvGrpSpPr>
        <p:grpSpPr bwMode="auto">
          <a:xfrm>
            <a:off x="4903788" y="3862389"/>
            <a:ext cx="317500" cy="369887"/>
            <a:chOff x="1614533" y="4280420"/>
            <a:chExt cx="317511" cy="369332"/>
          </a:xfrm>
        </p:grpSpPr>
        <p:sp>
          <p:nvSpPr>
            <p:cNvPr id="203882" name="Oval 507"/>
            <p:cNvSpPr>
              <a:spLocks noChangeArrowheads="1"/>
            </p:cNvSpPr>
            <p:nvPr/>
          </p:nvSpPr>
          <p:spPr bwMode="auto">
            <a:xfrm>
              <a:off x="1628337" y="4321838"/>
              <a:ext cx="303707" cy="303707"/>
            </a:xfrm>
            <a:prstGeom prst="ellipse">
              <a:avLst/>
            </a:prstGeom>
            <a:solidFill>
              <a:schemeClr val="bg1"/>
            </a:solidFill>
            <a:ln w="15875">
              <a:solidFill>
                <a:schemeClr val="tx1"/>
              </a:solidFill>
              <a:round/>
              <a:headEnd/>
              <a:tailEnd/>
            </a:ln>
          </p:spPr>
          <p:txBody>
            <a:bodyPr wrap="none"/>
            <a:lstStyle/>
            <a:p>
              <a:pPr>
                <a:spcBef>
                  <a:spcPct val="20000"/>
                </a:spcBef>
                <a:buClr>
                  <a:schemeClr val="accent2"/>
                </a:buClr>
                <a:buSzPct val="85000"/>
                <a:buFont typeface="ZapfDingbats" charset="2"/>
                <a:buNone/>
              </a:pPr>
              <a:endParaRPr lang="zh-CN" altLang="zh-CN"/>
            </a:p>
          </p:txBody>
        </p:sp>
        <p:sp>
          <p:nvSpPr>
            <p:cNvPr id="203883" name="TextBox 508"/>
            <p:cNvSpPr txBox="1">
              <a:spLocks noChangeArrowheads="1"/>
            </p:cNvSpPr>
            <p:nvPr/>
          </p:nvSpPr>
          <p:spPr bwMode="auto">
            <a:xfrm>
              <a:off x="1614533" y="4280420"/>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pitchFamily="34" charset="0"/>
                </a:rPr>
                <a:t>3</a:t>
              </a:r>
            </a:p>
          </p:txBody>
        </p:sp>
      </p:grpSp>
      <p:sp>
        <p:nvSpPr>
          <p:cNvPr id="203798" name="TextBox 509"/>
          <p:cNvSpPr txBox="1">
            <a:spLocks noChangeArrowheads="1"/>
          </p:cNvSpPr>
          <p:nvPr/>
        </p:nvSpPr>
        <p:spPr bwMode="auto">
          <a:xfrm>
            <a:off x="5089525" y="3038476"/>
            <a:ext cx="1785938"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Narrow" pitchFamily="34" charset="0"/>
              </a:rPr>
              <a:t>3. Manifest file</a:t>
            </a:r>
          </a:p>
          <a:p>
            <a:pPr>
              <a:spcBef>
                <a:spcPct val="20000"/>
              </a:spcBef>
              <a:buClr>
                <a:schemeClr val="accent2"/>
              </a:buClr>
              <a:buSzPct val="85000"/>
              <a:buFont typeface="ZapfDingbats" charset="2"/>
              <a:buNone/>
            </a:pPr>
            <a:r>
              <a:rPr lang="en-US" altLang="zh-CN" sz="1800">
                <a:latin typeface="Arial Narrow" pitchFamily="34" charset="0"/>
              </a:rPr>
              <a:t>returned for </a:t>
            </a:r>
          </a:p>
          <a:p>
            <a:pPr>
              <a:spcBef>
                <a:spcPct val="20000"/>
              </a:spcBef>
              <a:buClr>
                <a:schemeClr val="accent2"/>
              </a:buClr>
              <a:buSzPct val="85000"/>
              <a:buFont typeface="ZapfDingbats" charset="2"/>
              <a:buNone/>
            </a:pPr>
            <a:r>
              <a:rPr lang="en-US" altLang="zh-CN" sz="1800">
                <a:latin typeface="Arial Narrow" pitchFamily="34" charset="0"/>
              </a:rPr>
              <a:t>requested video</a:t>
            </a:r>
          </a:p>
        </p:txBody>
      </p:sp>
      <p:sp>
        <p:nvSpPr>
          <p:cNvPr id="61446" name="Right Arrow 61445"/>
          <p:cNvSpPr/>
          <p:nvPr/>
        </p:nvSpPr>
        <p:spPr bwMode="auto">
          <a:xfrm rot="10543217">
            <a:off x="5239373" y="5249206"/>
            <a:ext cx="2215511" cy="391437"/>
          </a:xfrm>
          <a:prstGeom prst="rightArrow">
            <a:avLst/>
          </a:prstGeom>
          <a:gradFill flip="none" rotWithShape="1">
            <a:gsLst>
              <a:gs pos="0">
                <a:srgbClr val="000090"/>
              </a:gs>
              <a:gs pos="100000">
                <a:srgbClr val="FFFFFF"/>
              </a:gs>
            </a:gsLst>
            <a:lin ang="10260000" scaled="0"/>
            <a:tileRect/>
          </a:gradFill>
          <a:ln w="15875">
            <a:gradFill flip="none" rotWithShape="1">
              <a:gsLst>
                <a:gs pos="0">
                  <a:srgbClr val="000090"/>
                </a:gs>
                <a:gs pos="100000">
                  <a:srgbClr val="FFFFFF"/>
                </a:gs>
              </a:gsLst>
              <a:lin ang="0" scaled="1"/>
              <a:tileRect/>
            </a:gradFill>
          </a:ln>
        </p:spPr>
        <p:txBody>
          <a:bodyPr wrap="none"/>
          <a:lstStyle/>
          <a:p>
            <a:pPr>
              <a:spcBef>
                <a:spcPct val="20000"/>
              </a:spcBef>
              <a:buClr>
                <a:schemeClr val="accent2"/>
              </a:buClr>
              <a:buSzPct val="85000"/>
              <a:buFont typeface="ZapfDingbats" charset="0"/>
              <a:buNone/>
              <a:defRPr/>
            </a:pPr>
            <a:endParaRPr lang="en-US" dirty="0">
              <a:latin typeface="Comic Sans MS" pitchFamily="66" charset="0"/>
              <a:ea typeface="ＭＳ Ｐゴシック" charset="0"/>
              <a:cs typeface="ＭＳ Ｐゴシック" charset="0"/>
            </a:endParaRPr>
          </a:p>
        </p:txBody>
      </p:sp>
      <p:cxnSp>
        <p:nvCxnSpPr>
          <p:cNvPr id="203802" name="Straight Arrow Connector 513"/>
          <p:cNvCxnSpPr>
            <a:cxnSpLocks noChangeShapeType="1"/>
          </p:cNvCxnSpPr>
          <p:nvPr/>
        </p:nvCxnSpPr>
        <p:spPr bwMode="auto">
          <a:xfrm flipV="1">
            <a:off x="5422900" y="5110164"/>
            <a:ext cx="1892300" cy="14763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803" name="TextBox 516"/>
          <p:cNvSpPr txBox="1">
            <a:spLocks noChangeArrowheads="1"/>
          </p:cNvSpPr>
          <p:nvPr/>
        </p:nvSpPr>
        <p:spPr bwMode="auto">
          <a:xfrm>
            <a:off x="5686425" y="5622926"/>
            <a:ext cx="17859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spcBef>
                <a:spcPct val="20000"/>
              </a:spcBef>
              <a:buClr>
                <a:schemeClr val="accent2"/>
              </a:buClr>
              <a:buSzPct val="85000"/>
              <a:buFont typeface="ZapfDingbats" charset="2"/>
              <a:buNone/>
            </a:pPr>
            <a:r>
              <a:rPr lang="en-US" altLang="zh-CN" sz="1800">
                <a:latin typeface="Arial Narrow" pitchFamily="34" charset="0"/>
              </a:rPr>
              <a:t>4. DASH streaming</a:t>
            </a:r>
          </a:p>
        </p:txBody>
      </p:sp>
      <p:cxnSp>
        <p:nvCxnSpPr>
          <p:cNvPr id="203804" name="Straight Arrow Connector 517"/>
          <p:cNvCxnSpPr>
            <a:cxnSpLocks noChangeShapeType="1"/>
          </p:cNvCxnSpPr>
          <p:nvPr/>
        </p:nvCxnSpPr>
        <p:spPr bwMode="auto">
          <a:xfrm>
            <a:off x="6489701" y="2497139"/>
            <a:ext cx="2049463" cy="26987"/>
          </a:xfrm>
          <a:prstGeom prst="straightConnector1">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05" name="Straight Arrow Connector 521"/>
          <p:cNvCxnSpPr>
            <a:cxnSpLocks noChangeShapeType="1"/>
          </p:cNvCxnSpPr>
          <p:nvPr/>
        </p:nvCxnSpPr>
        <p:spPr bwMode="auto">
          <a:xfrm>
            <a:off x="6499226" y="2540001"/>
            <a:ext cx="1541463" cy="1133475"/>
          </a:xfrm>
          <a:prstGeom prst="straightConnector1">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06" name="Straight Arrow Connector 523"/>
          <p:cNvCxnSpPr>
            <a:cxnSpLocks noChangeShapeType="1"/>
          </p:cNvCxnSpPr>
          <p:nvPr/>
        </p:nvCxnSpPr>
        <p:spPr bwMode="auto">
          <a:xfrm>
            <a:off x="6489700" y="2554289"/>
            <a:ext cx="2019300" cy="2706687"/>
          </a:xfrm>
          <a:prstGeom prst="straightConnector1">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807" name="TextBox 527"/>
          <p:cNvSpPr txBox="1">
            <a:spLocks noChangeArrowheads="1"/>
          </p:cNvSpPr>
          <p:nvPr/>
        </p:nvSpPr>
        <p:spPr bwMode="auto">
          <a:xfrm>
            <a:off x="6237289" y="1644651"/>
            <a:ext cx="203358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nSpc>
                <a:spcPts val="1800"/>
              </a:lnSpc>
              <a:spcBef>
                <a:spcPct val="20000"/>
              </a:spcBef>
              <a:buClr>
                <a:schemeClr val="accent2"/>
              </a:buClr>
              <a:buSzPct val="85000"/>
            </a:pPr>
            <a:r>
              <a:rPr lang="en-US" altLang="zh-CN" sz="1800">
                <a:latin typeface="Arial Narrow" pitchFamily="34" charset="0"/>
              </a:rPr>
              <a:t>upload copies of multiple versions of video to CDN servers</a:t>
            </a:r>
          </a:p>
        </p:txBody>
      </p:sp>
      <p:grpSp>
        <p:nvGrpSpPr>
          <p:cNvPr id="203808" name="Group 383"/>
          <p:cNvGrpSpPr>
            <a:grpSpLocks/>
          </p:cNvGrpSpPr>
          <p:nvPr/>
        </p:nvGrpSpPr>
        <p:grpSpPr bwMode="auto">
          <a:xfrm>
            <a:off x="7921626" y="3060700"/>
            <a:ext cx="1374775" cy="1354138"/>
            <a:chOff x="7030938" y="1184076"/>
            <a:chExt cx="1375947" cy="1355492"/>
          </a:xfrm>
        </p:grpSpPr>
        <p:sp>
          <p:nvSpPr>
            <p:cNvPr id="203847" name="Freeform 1287"/>
            <p:cNvSpPr>
              <a:spLocks/>
            </p:cNvSpPr>
            <p:nvPr/>
          </p:nvSpPr>
          <p:spPr bwMode="auto">
            <a:xfrm rot="10800000">
              <a:off x="7030938" y="1184076"/>
              <a:ext cx="1300345" cy="1355492"/>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2147483646 h 10000"/>
                <a:gd name="T26" fmla="*/ 2147483646 w 10000"/>
                <a:gd name="T27" fmla="*/ 2147483646 h 10000"/>
                <a:gd name="T28" fmla="*/ 2147483646 w 10000"/>
                <a:gd name="T29" fmla="*/ 2147483646 h 10000"/>
                <a:gd name="T30" fmla="*/ 2147483646 w 10000"/>
                <a:gd name="T31" fmla="*/ 2147483646 h 10000"/>
                <a:gd name="T32" fmla="*/ 2147483646 w 10000"/>
                <a:gd name="T33" fmla="*/ 1688569323 h 10000"/>
                <a:gd name="T34" fmla="*/ 2147483646 w 10000"/>
                <a:gd name="T35" fmla="*/ 2147483646 h 10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00" h="10000">
                  <a:moveTo>
                    <a:pt x="6270" y="126"/>
                  </a:moveTo>
                  <a:cubicBezTo>
                    <a:pt x="5642" y="245"/>
                    <a:pt x="4469" y="528"/>
                    <a:pt x="3738" y="756"/>
                  </a:cubicBezTo>
                  <a:cubicBezTo>
                    <a:pt x="3007" y="984"/>
                    <a:pt x="2405" y="1322"/>
                    <a:pt x="1887" y="1495"/>
                  </a:cubicBezTo>
                  <a:cubicBezTo>
                    <a:pt x="1369" y="1668"/>
                    <a:pt x="1195" y="1105"/>
                    <a:pt x="629" y="1793"/>
                  </a:cubicBezTo>
                  <a:cubicBezTo>
                    <a:pt x="63" y="2481"/>
                    <a:pt x="218" y="3574"/>
                    <a:pt x="128" y="4417"/>
                  </a:cubicBezTo>
                  <a:cubicBezTo>
                    <a:pt x="39" y="5260"/>
                    <a:pt x="-87" y="6368"/>
                    <a:pt x="89" y="6848"/>
                  </a:cubicBezTo>
                  <a:cubicBezTo>
                    <a:pt x="265" y="7328"/>
                    <a:pt x="491" y="7223"/>
                    <a:pt x="1207" y="7298"/>
                  </a:cubicBezTo>
                  <a:cubicBezTo>
                    <a:pt x="1924" y="7374"/>
                    <a:pt x="3641" y="7133"/>
                    <a:pt x="4406" y="7298"/>
                  </a:cubicBezTo>
                  <a:cubicBezTo>
                    <a:pt x="5171" y="7463"/>
                    <a:pt x="5298" y="7868"/>
                    <a:pt x="5779" y="8288"/>
                  </a:cubicBezTo>
                  <a:cubicBezTo>
                    <a:pt x="6260" y="8709"/>
                    <a:pt x="6848" y="9549"/>
                    <a:pt x="7290" y="9819"/>
                  </a:cubicBezTo>
                  <a:cubicBezTo>
                    <a:pt x="7731" y="10089"/>
                    <a:pt x="8124" y="10014"/>
                    <a:pt x="8448" y="9879"/>
                  </a:cubicBezTo>
                  <a:cubicBezTo>
                    <a:pt x="8771" y="9744"/>
                    <a:pt x="9056" y="9549"/>
                    <a:pt x="9252" y="9008"/>
                  </a:cubicBezTo>
                  <a:cubicBezTo>
                    <a:pt x="9448" y="8469"/>
                    <a:pt x="9537" y="7418"/>
                    <a:pt x="9644" y="6639"/>
                  </a:cubicBezTo>
                  <a:cubicBezTo>
                    <a:pt x="9752" y="5858"/>
                    <a:pt x="9851" y="5168"/>
                    <a:pt x="9899" y="4327"/>
                  </a:cubicBezTo>
                  <a:cubicBezTo>
                    <a:pt x="9949" y="3486"/>
                    <a:pt x="10076" y="2256"/>
                    <a:pt x="9939" y="1566"/>
                  </a:cubicBezTo>
                  <a:cubicBezTo>
                    <a:pt x="9802" y="876"/>
                    <a:pt x="9478" y="471"/>
                    <a:pt x="9075" y="216"/>
                  </a:cubicBezTo>
                  <a:cubicBezTo>
                    <a:pt x="8674" y="-39"/>
                    <a:pt x="7997" y="20"/>
                    <a:pt x="7525" y="5"/>
                  </a:cubicBezTo>
                  <a:cubicBezTo>
                    <a:pt x="7055" y="-9"/>
                    <a:pt x="6898" y="5"/>
                    <a:pt x="6270" y="126"/>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848" name="Group 249"/>
            <p:cNvGrpSpPr>
              <a:grpSpLocks/>
            </p:cNvGrpSpPr>
            <p:nvPr/>
          </p:nvGrpSpPr>
          <p:grpSpPr bwMode="auto">
            <a:xfrm>
              <a:off x="7191141" y="1665569"/>
              <a:ext cx="365533" cy="637551"/>
              <a:chOff x="4140" y="429"/>
              <a:chExt cx="1425" cy="2396"/>
            </a:xfrm>
          </p:grpSpPr>
          <p:sp>
            <p:nvSpPr>
              <p:cNvPr id="203850"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51" name="Rectangle 251"/>
              <p:cNvSpPr>
                <a:spLocks noChangeArrowheads="1"/>
              </p:cNvSpPr>
              <p:nvPr/>
            </p:nvSpPr>
            <p:spPr bwMode="auto">
              <a:xfrm>
                <a:off x="4203" y="435"/>
                <a:ext cx="1053" cy="227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52"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53"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54" name="Rectangle 254"/>
              <p:cNvSpPr>
                <a:spLocks noChangeArrowheads="1"/>
              </p:cNvSpPr>
              <p:nvPr/>
            </p:nvSpPr>
            <p:spPr bwMode="auto">
              <a:xfrm>
                <a:off x="4215" y="698"/>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855" name="Group 255"/>
              <p:cNvGrpSpPr>
                <a:grpSpLocks/>
              </p:cNvGrpSpPr>
              <p:nvPr/>
            </p:nvGrpSpPr>
            <p:grpSpPr bwMode="auto">
              <a:xfrm>
                <a:off x="4749" y="668"/>
                <a:ext cx="581" cy="145"/>
                <a:chOff x="614" y="2568"/>
                <a:chExt cx="725" cy="139"/>
              </a:xfrm>
            </p:grpSpPr>
            <p:sp>
              <p:nvSpPr>
                <p:cNvPr id="203880" name="AutoShape 256"/>
                <p:cNvSpPr>
                  <a:spLocks noChangeArrowheads="1"/>
                </p:cNvSpPr>
                <p:nvPr/>
              </p:nvSpPr>
              <p:spPr bwMode="auto">
                <a:xfrm>
                  <a:off x="613" y="2574"/>
                  <a:ext cx="727" cy="13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81" name="AutoShape 257"/>
                <p:cNvSpPr>
                  <a:spLocks noChangeArrowheads="1"/>
                </p:cNvSpPr>
                <p:nvPr/>
              </p:nvSpPr>
              <p:spPr bwMode="auto">
                <a:xfrm>
                  <a:off x="628" y="2585"/>
                  <a:ext cx="696"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56" name="Rectangle 258"/>
              <p:cNvSpPr>
                <a:spLocks noChangeArrowheads="1"/>
              </p:cNvSpPr>
              <p:nvPr/>
            </p:nvSpPr>
            <p:spPr bwMode="auto">
              <a:xfrm>
                <a:off x="4228" y="1020"/>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857" name="Group 259"/>
              <p:cNvGrpSpPr>
                <a:grpSpLocks/>
              </p:cNvGrpSpPr>
              <p:nvPr/>
            </p:nvGrpSpPr>
            <p:grpSpPr bwMode="auto">
              <a:xfrm>
                <a:off x="4747" y="994"/>
                <a:ext cx="581" cy="134"/>
                <a:chOff x="614" y="2568"/>
                <a:chExt cx="725" cy="139"/>
              </a:xfrm>
            </p:grpSpPr>
            <p:sp>
              <p:nvSpPr>
                <p:cNvPr id="203878" name="AutoShape 260"/>
                <p:cNvSpPr>
                  <a:spLocks noChangeArrowheads="1"/>
                </p:cNvSpPr>
                <p:nvPr/>
              </p:nvSpPr>
              <p:spPr bwMode="auto">
                <a:xfrm>
                  <a:off x="615" y="2577"/>
                  <a:ext cx="727" cy="13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79" name="AutoShape 261"/>
                <p:cNvSpPr>
                  <a:spLocks noChangeArrowheads="1"/>
                </p:cNvSpPr>
                <p:nvPr/>
              </p:nvSpPr>
              <p:spPr bwMode="auto">
                <a:xfrm>
                  <a:off x="631" y="2595"/>
                  <a:ext cx="696" cy="9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58" name="Rectangle 262"/>
              <p:cNvSpPr>
                <a:spLocks noChangeArrowheads="1"/>
              </p:cNvSpPr>
              <p:nvPr/>
            </p:nvSpPr>
            <p:spPr bwMode="auto">
              <a:xfrm>
                <a:off x="4215" y="1355"/>
                <a:ext cx="595"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859" name="Rectangle 263"/>
              <p:cNvSpPr>
                <a:spLocks noChangeArrowheads="1"/>
              </p:cNvSpPr>
              <p:nvPr/>
            </p:nvSpPr>
            <p:spPr bwMode="auto">
              <a:xfrm>
                <a:off x="4228" y="1653"/>
                <a:ext cx="601"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860" name="Group 264"/>
              <p:cNvGrpSpPr>
                <a:grpSpLocks/>
              </p:cNvGrpSpPr>
              <p:nvPr/>
            </p:nvGrpSpPr>
            <p:grpSpPr bwMode="auto">
              <a:xfrm>
                <a:off x="4735" y="1627"/>
                <a:ext cx="582" cy="151"/>
                <a:chOff x="614" y="2568"/>
                <a:chExt cx="725" cy="139"/>
              </a:xfrm>
            </p:grpSpPr>
            <p:sp>
              <p:nvSpPr>
                <p:cNvPr id="203876" name="AutoShape 265"/>
                <p:cNvSpPr>
                  <a:spLocks noChangeArrowheads="1"/>
                </p:cNvSpPr>
                <p:nvPr/>
              </p:nvSpPr>
              <p:spPr bwMode="auto">
                <a:xfrm>
                  <a:off x="615" y="2576"/>
                  <a:ext cx="718" cy="13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77" name="AutoShape 266"/>
                <p:cNvSpPr>
                  <a:spLocks noChangeArrowheads="1"/>
                </p:cNvSpPr>
                <p:nvPr/>
              </p:nvSpPr>
              <p:spPr bwMode="auto">
                <a:xfrm>
                  <a:off x="630" y="2592"/>
                  <a:ext cx="687"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61"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862" name="Group 268"/>
              <p:cNvGrpSpPr>
                <a:grpSpLocks/>
              </p:cNvGrpSpPr>
              <p:nvPr/>
            </p:nvGrpSpPr>
            <p:grpSpPr bwMode="auto">
              <a:xfrm>
                <a:off x="4739" y="1327"/>
                <a:ext cx="582" cy="139"/>
                <a:chOff x="614" y="2568"/>
                <a:chExt cx="725" cy="139"/>
              </a:xfrm>
            </p:grpSpPr>
            <p:sp>
              <p:nvSpPr>
                <p:cNvPr id="203874" name="AutoShape 269"/>
                <p:cNvSpPr>
                  <a:spLocks noChangeArrowheads="1"/>
                </p:cNvSpPr>
                <p:nvPr/>
              </p:nvSpPr>
              <p:spPr bwMode="auto">
                <a:xfrm>
                  <a:off x="625" y="2566"/>
                  <a:ext cx="725" cy="14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75" name="AutoShape 270"/>
                <p:cNvSpPr>
                  <a:spLocks noChangeArrowheads="1"/>
                </p:cNvSpPr>
                <p:nvPr/>
              </p:nvSpPr>
              <p:spPr bwMode="auto">
                <a:xfrm>
                  <a:off x="633" y="2584"/>
                  <a:ext cx="694" cy="11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63" name="Rectangle 271"/>
              <p:cNvSpPr>
                <a:spLocks noChangeArrowheads="1"/>
              </p:cNvSpPr>
              <p:nvPr/>
            </p:nvSpPr>
            <p:spPr bwMode="auto">
              <a:xfrm>
                <a:off x="5250" y="435"/>
                <a:ext cx="68" cy="228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864"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65"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66" name="Oval 274"/>
              <p:cNvSpPr>
                <a:spLocks noChangeArrowheads="1"/>
              </p:cNvSpPr>
              <p:nvPr/>
            </p:nvSpPr>
            <p:spPr bwMode="auto">
              <a:xfrm>
                <a:off x="5516" y="2609"/>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67"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68" name="AutoShape 276"/>
              <p:cNvSpPr>
                <a:spLocks noChangeArrowheads="1"/>
              </p:cNvSpPr>
              <p:nvPr/>
            </p:nvSpPr>
            <p:spPr bwMode="auto">
              <a:xfrm>
                <a:off x="4141" y="2680"/>
                <a:ext cx="1202"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869" name="AutoShape 277"/>
              <p:cNvSpPr>
                <a:spLocks noChangeArrowheads="1"/>
              </p:cNvSpPr>
              <p:nvPr/>
            </p:nvSpPr>
            <p:spPr bwMode="auto">
              <a:xfrm>
                <a:off x="4203" y="2710"/>
                <a:ext cx="1078"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870" name="Oval 278"/>
              <p:cNvSpPr>
                <a:spLocks noChangeArrowheads="1"/>
              </p:cNvSpPr>
              <p:nvPr/>
            </p:nvSpPr>
            <p:spPr bwMode="auto">
              <a:xfrm>
                <a:off x="4308" y="2382"/>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71" name="Oval 279"/>
              <p:cNvSpPr>
                <a:spLocks noChangeArrowheads="1"/>
              </p:cNvSpPr>
              <p:nvPr/>
            </p:nvSpPr>
            <p:spPr bwMode="auto">
              <a:xfrm>
                <a:off x="4488" y="2382"/>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3872" name="Oval 280"/>
              <p:cNvSpPr>
                <a:spLocks noChangeArrowheads="1"/>
              </p:cNvSpPr>
              <p:nvPr/>
            </p:nvSpPr>
            <p:spPr bwMode="auto">
              <a:xfrm>
                <a:off x="4661" y="2382"/>
                <a:ext cx="161" cy="1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73" name="Rectangle 281"/>
              <p:cNvSpPr>
                <a:spLocks noChangeArrowheads="1"/>
              </p:cNvSpPr>
              <p:nvPr/>
            </p:nvSpPr>
            <p:spPr bwMode="auto">
              <a:xfrm>
                <a:off x="5064" y="1832"/>
                <a:ext cx="87" cy="764"/>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sp>
          <p:nvSpPr>
            <p:cNvPr id="203849" name="TextBox 492"/>
            <p:cNvSpPr txBox="1">
              <a:spLocks noChangeArrowheads="1"/>
            </p:cNvSpPr>
            <p:nvPr/>
          </p:nvSpPr>
          <p:spPr bwMode="auto">
            <a:xfrm>
              <a:off x="7600043" y="1655943"/>
              <a:ext cx="806842" cy="61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nSpc>
                  <a:spcPts val="1800"/>
                </a:lnSpc>
                <a:spcBef>
                  <a:spcPct val="20000"/>
                </a:spcBef>
                <a:buClr>
                  <a:schemeClr val="accent2"/>
                </a:buClr>
                <a:buSzPct val="85000"/>
              </a:pPr>
              <a:r>
                <a:rPr lang="en-US" altLang="zh-CN" sz="1800">
                  <a:latin typeface="Arial Narrow" pitchFamily="34" charset="0"/>
                </a:rPr>
                <a:t>CDN</a:t>
              </a:r>
            </a:p>
            <a:p>
              <a:pPr>
                <a:lnSpc>
                  <a:spcPts val="1800"/>
                </a:lnSpc>
                <a:spcBef>
                  <a:spcPct val="20000"/>
                </a:spcBef>
                <a:buClr>
                  <a:schemeClr val="accent2"/>
                </a:buClr>
                <a:buSzPct val="85000"/>
              </a:pPr>
              <a:r>
                <a:rPr lang="en-US" altLang="zh-CN" sz="1800">
                  <a:latin typeface="Arial Narrow" pitchFamily="34" charset="0"/>
                </a:rPr>
                <a:t>server </a:t>
              </a:r>
            </a:p>
          </p:txBody>
        </p:sp>
      </p:grpSp>
      <p:grpSp>
        <p:nvGrpSpPr>
          <p:cNvPr id="203809" name="Group 468"/>
          <p:cNvGrpSpPr>
            <a:grpSpLocks/>
          </p:cNvGrpSpPr>
          <p:nvPr/>
        </p:nvGrpSpPr>
        <p:grpSpPr bwMode="auto">
          <a:xfrm>
            <a:off x="7558088" y="4451351"/>
            <a:ext cx="1376362" cy="1355725"/>
            <a:chOff x="7030938" y="1184076"/>
            <a:chExt cx="1375947" cy="1355492"/>
          </a:xfrm>
        </p:grpSpPr>
        <p:sp>
          <p:nvSpPr>
            <p:cNvPr id="203812" name="Freeform 1287"/>
            <p:cNvSpPr>
              <a:spLocks/>
            </p:cNvSpPr>
            <p:nvPr/>
          </p:nvSpPr>
          <p:spPr bwMode="auto">
            <a:xfrm rot="10800000">
              <a:off x="7030938" y="1184076"/>
              <a:ext cx="1300345" cy="1355492"/>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2147483646 h 10000"/>
                <a:gd name="T26" fmla="*/ 2147483646 w 10000"/>
                <a:gd name="T27" fmla="*/ 2147483646 h 10000"/>
                <a:gd name="T28" fmla="*/ 2147483646 w 10000"/>
                <a:gd name="T29" fmla="*/ 2147483646 h 10000"/>
                <a:gd name="T30" fmla="*/ 2147483646 w 10000"/>
                <a:gd name="T31" fmla="*/ 2147483646 h 10000"/>
                <a:gd name="T32" fmla="*/ 2147483646 w 10000"/>
                <a:gd name="T33" fmla="*/ 1688569323 h 10000"/>
                <a:gd name="T34" fmla="*/ 2147483646 w 10000"/>
                <a:gd name="T35" fmla="*/ 2147483646 h 10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000" h="10000">
                  <a:moveTo>
                    <a:pt x="6270" y="126"/>
                  </a:moveTo>
                  <a:cubicBezTo>
                    <a:pt x="5642" y="245"/>
                    <a:pt x="4469" y="528"/>
                    <a:pt x="3738" y="756"/>
                  </a:cubicBezTo>
                  <a:cubicBezTo>
                    <a:pt x="3007" y="984"/>
                    <a:pt x="2405" y="1322"/>
                    <a:pt x="1887" y="1495"/>
                  </a:cubicBezTo>
                  <a:cubicBezTo>
                    <a:pt x="1369" y="1668"/>
                    <a:pt x="1195" y="1105"/>
                    <a:pt x="629" y="1793"/>
                  </a:cubicBezTo>
                  <a:cubicBezTo>
                    <a:pt x="63" y="2481"/>
                    <a:pt x="218" y="3574"/>
                    <a:pt x="128" y="4417"/>
                  </a:cubicBezTo>
                  <a:cubicBezTo>
                    <a:pt x="39" y="5260"/>
                    <a:pt x="-87" y="6368"/>
                    <a:pt x="89" y="6848"/>
                  </a:cubicBezTo>
                  <a:cubicBezTo>
                    <a:pt x="265" y="7328"/>
                    <a:pt x="491" y="7223"/>
                    <a:pt x="1207" y="7298"/>
                  </a:cubicBezTo>
                  <a:cubicBezTo>
                    <a:pt x="1924" y="7374"/>
                    <a:pt x="3641" y="7133"/>
                    <a:pt x="4406" y="7298"/>
                  </a:cubicBezTo>
                  <a:cubicBezTo>
                    <a:pt x="5171" y="7463"/>
                    <a:pt x="5298" y="7868"/>
                    <a:pt x="5779" y="8288"/>
                  </a:cubicBezTo>
                  <a:cubicBezTo>
                    <a:pt x="6260" y="8709"/>
                    <a:pt x="6848" y="9549"/>
                    <a:pt x="7290" y="9819"/>
                  </a:cubicBezTo>
                  <a:cubicBezTo>
                    <a:pt x="7731" y="10089"/>
                    <a:pt x="8124" y="10014"/>
                    <a:pt x="8448" y="9879"/>
                  </a:cubicBezTo>
                  <a:cubicBezTo>
                    <a:pt x="8771" y="9744"/>
                    <a:pt x="9056" y="9549"/>
                    <a:pt x="9252" y="9008"/>
                  </a:cubicBezTo>
                  <a:cubicBezTo>
                    <a:pt x="9448" y="8469"/>
                    <a:pt x="9537" y="7418"/>
                    <a:pt x="9644" y="6639"/>
                  </a:cubicBezTo>
                  <a:cubicBezTo>
                    <a:pt x="9752" y="5858"/>
                    <a:pt x="9851" y="5168"/>
                    <a:pt x="9899" y="4327"/>
                  </a:cubicBezTo>
                  <a:cubicBezTo>
                    <a:pt x="9949" y="3486"/>
                    <a:pt x="10076" y="2256"/>
                    <a:pt x="9939" y="1566"/>
                  </a:cubicBezTo>
                  <a:cubicBezTo>
                    <a:pt x="9802" y="876"/>
                    <a:pt x="9478" y="471"/>
                    <a:pt x="9075" y="216"/>
                  </a:cubicBezTo>
                  <a:cubicBezTo>
                    <a:pt x="8674" y="-39"/>
                    <a:pt x="7997" y="20"/>
                    <a:pt x="7525" y="5"/>
                  </a:cubicBezTo>
                  <a:cubicBezTo>
                    <a:pt x="7055" y="-9"/>
                    <a:pt x="6898" y="5"/>
                    <a:pt x="6270" y="126"/>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813" name="Group 249"/>
            <p:cNvGrpSpPr>
              <a:grpSpLocks/>
            </p:cNvGrpSpPr>
            <p:nvPr/>
          </p:nvGrpSpPr>
          <p:grpSpPr bwMode="auto">
            <a:xfrm>
              <a:off x="7191141" y="1665569"/>
              <a:ext cx="365533" cy="637551"/>
              <a:chOff x="4140" y="429"/>
              <a:chExt cx="1425" cy="2396"/>
            </a:xfrm>
          </p:grpSpPr>
          <p:sp>
            <p:nvSpPr>
              <p:cNvPr id="203815" name="Freeform 250"/>
              <p:cNvSpPr>
                <a:spLocks/>
              </p:cNvSpPr>
              <p:nvPr/>
            </p:nvSpPr>
            <p:spPr bwMode="auto">
              <a:xfrm>
                <a:off x="5268" y="433"/>
                <a:ext cx="283" cy="2286"/>
              </a:xfrm>
              <a:custGeom>
                <a:avLst/>
                <a:gdLst>
                  <a:gd name="T0" fmla="*/ 14 w 354"/>
                  <a:gd name="T1" fmla="*/ 0 h 2742"/>
                  <a:gd name="T2" fmla="*/ 74 w 354"/>
                  <a:gd name="T3" fmla="*/ 95 h 2742"/>
                  <a:gd name="T4" fmla="*/ 73 w 354"/>
                  <a:gd name="T5" fmla="*/ 734 h 2742"/>
                  <a:gd name="T6" fmla="*/ 0 w 354"/>
                  <a:gd name="T7" fmla="*/ 768 h 2742"/>
                  <a:gd name="T8" fmla="*/ 1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16" name="Rectangle 251"/>
              <p:cNvSpPr>
                <a:spLocks noChangeArrowheads="1"/>
              </p:cNvSpPr>
              <p:nvPr/>
            </p:nvSpPr>
            <p:spPr bwMode="auto">
              <a:xfrm>
                <a:off x="4202" y="433"/>
                <a:ext cx="1052" cy="2279"/>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17" name="Freeform 252"/>
              <p:cNvSpPr>
                <a:spLocks/>
              </p:cNvSpPr>
              <p:nvPr/>
            </p:nvSpPr>
            <p:spPr bwMode="auto">
              <a:xfrm>
                <a:off x="5321" y="570"/>
                <a:ext cx="169" cy="2115"/>
              </a:xfrm>
              <a:custGeom>
                <a:avLst/>
                <a:gdLst>
                  <a:gd name="T0" fmla="*/ 2 w 211"/>
                  <a:gd name="T1" fmla="*/ 0 h 2537"/>
                  <a:gd name="T2" fmla="*/ 45 w 211"/>
                  <a:gd name="T3" fmla="*/ 61 h 2537"/>
                  <a:gd name="T4" fmla="*/ 2 w 211"/>
                  <a:gd name="T5" fmla="*/ 69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18" name="Freeform 253"/>
              <p:cNvSpPr>
                <a:spLocks/>
              </p:cNvSpPr>
              <p:nvPr/>
            </p:nvSpPr>
            <p:spPr bwMode="auto">
              <a:xfrm>
                <a:off x="5284" y="1640"/>
                <a:ext cx="263" cy="189"/>
              </a:xfrm>
              <a:custGeom>
                <a:avLst/>
                <a:gdLst>
                  <a:gd name="T0" fmla="*/ 2 w 328"/>
                  <a:gd name="T1" fmla="*/ 0 h 226"/>
                  <a:gd name="T2" fmla="*/ 70 w 328"/>
                  <a:gd name="T3" fmla="*/ 36 h 226"/>
                  <a:gd name="T4" fmla="*/ 70 w 328"/>
                  <a:gd name="T5" fmla="*/ 64 h 226"/>
                  <a:gd name="T6" fmla="*/ 0 w 328"/>
                  <a:gd name="T7" fmla="*/ 2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19" name="Rectangle 254"/>
              <p:cNvSpPr>
                <a:spLocks noChangeArrowheads="1"/>
              </p:cNvSpPr>
              <p:nvPr/>
            </p:nvSpPr>
            <p:spPr bwMode="auto">
              <a:xfrm>
                <a:off x="4215" y="695"/>
                <a:ext cx="594"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820" name="Group 255"/>
              <p:cNvGrpSpPr>
                <a:grpSpLocks/>
              </p:cNvGrpSpPr>
              <p:nvPr/>
            </p:nvGrpSpPr>
            <p:grpSpPr bwMode="auto">
              <a:xfrm>
                <a:off x="4749" y="668"/>
                <a:ext cx="581" cy="145"/>
                <a:chOff x="614" y="2568"/>
                <a:chExt cx="725" cy="139"/>
              </a:xfrm>
            </p:grpSpPr>
            <p:sp>
              <p:nvSpPr>
                <p:cNvPr id="203845" name="AutoShape 256"/>
                <p:cNvSpPr>
                  <a:spLocks noChangeArrowheads="1"/>
                </p:cNvSpPr>
                <p:nvPr/>
              </p:nvSpPr>
              <p:spPr bwMode="auto">
                <a:xfrm>
                  <a:off x="611" y="2571"/>
                  <a:ext cx="726" cy="12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46" name="AutoShape 257"/>
                <p:cNvSpPr>
                  <a:spLocks noChangeArrowheads="1"/>
                </p:cNvSpPr>
                <p:nvPr/>
              </p:nvSpPr>
              <p:spPr bwMode="auto">
                <a:xfrm>
                  <a:off x="627" y="2583"/>
                  <a:ext cx="695"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21" name="Rectangle 258"/>
              <p:cNvSpPr>
                <a:spLocks noChangeArrowheads="1"/>
              </p:cNvSpPr>
              <p:nvPr/>
            </p:nvSpPr>
            <p:spPr bwMode="auto">
              <a:xfrm>
                <a:off x="4227" y="1023"/>
                <a:ext cx="594"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822" name="Group 259"/>
              <p:cNvGrpSpPr>
                <a:grpSpLocks/>
              </p:cNvGrpSpPr>
              <p:nvPr/>
            </p:nvGrpSpPr>
            <p:grpSpPr bwMode="auto">
              <a:xfrm>
                <a:off x="4747" y="994"/>
                <a:ext cx="581" cy="134"/>
                <a:chOff x="614" y="2568"/>
                <a:chExt cx="725" cy="139"/>
              </a:xfrm>
            </p:grpSpPr>
            <p:sp>
              <p:nvSpPr>
                <p:cNvPr id="203843" name="AutoShape 260"/>
                <p:cNvSpPr>
                  <a:spLocks noChangeArrowheads="1"/>
                </p:cNvSpPr>
                <p:nvPr/>
              </p:nvSpPr>
              <p:spPr bwMode="auto">
                <a:xfrm>
                  <a:off x="614" y="2574"/>
                  <a:ext cx="726" cy="13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44" name="AutoShape 261"/>
                <p:cNvSpPr>
                  <a:spLocks noChangeArrowheads="1"/>
                </p:cNvSpPr>
                <p:nvPr/>
              </p:nvSpPr>
              <p:spPr bwMode="auto">
                <a:xfrm>
                  <a:off x="629" y="2592"/>
                  <a:ext cx="695" cy="9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23" name="Rectangle 262"/>
              <p:cNvSpPr>
                <a:spLocks noChangeArrowheads="1"/>
              </p:cNvSpPr>
              <p:nvPr/>
            </p:nvSpPr>
            <p:spPr bwMode="auto">
              <a:xfrm>
                <a:off x="4215" y="1357"/>
                <a:ext cx="594"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824" name="Rectangle 263"/>
              <p:cNvSpPr>
                <a:spLocks noChangeArrowheads="1"/>
              </p:cNvSpPr>
              <p:nvPr/>
            </p:nvSpPr>
            <p:spPr bwMode="auto">
              <a:xfrm>
                <a:off x="4227" y="1656"/>
                <a:ext cx="600" cy="48"/>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nvGrpSpPr>
              <p:cNvPr id="203825" name="Group 264"/>
              <p:cNvGrpSpPr>
                <a:grpSpLocks/>
              </p:cNvGrpSpPr>
              <p:nvPr/>
            </p:nvGrpSpPr>
            <p:grpSpPr bwMode="auto">
              <a:xfrm>
                <a:off x="4735" y="1627"/>
                <a:ext cx="582" cy="151"/>
                <a:chOff x="614" y="2568"/>
                <a:chExt cx="725" cy="139"/>
              </a:xfrm>
            </p:grpSpPr>
            <p:sp>
              <p:nvSpPr>
                <p:cNvPr id="203841" name="AutoShape 265"/>
                <p:cNvSpPr>
                  <a:spLocks noChangeArrowheads="1"/>
                </p:cNvSpPr>
                <p:nvPr/>
              </p:nvSpPr>
              <p:spPr bwMode="auto">
                <a:xfrm>
                  <a:off x="613" y="2572"/>
                  <a:ext cx="717" cy="12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42" name="AutoShape 266"/>
                <p:cNvSpPr>
                  <a:spLocks noChangeArrowheads="1"/>
                </p:cNvSpPr>
                <p:nvPr/>
              </p:nvSpPr>
              <p:spPr bwMode="auto">
                <a:xfrm>
                  <a:off x="629" y="2589"/>
                  <a:ext cx="686"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26" name="Freeform 267"/>
              <p:cNvSpPr>
                <a:spLocks/>
              </p:cNvSpPr>
              <p:nvPr/>
            </p:nvSpPr>
            <p:spPr bwMode="auto">
              <a:xfrm>
                <a:off x="5288" y="1354"/>
                <a:ext cx="263" cy="188"/>
              </a:xfrm>
              <a:custGeom>
                <a:avLst/>
                <a:gdLst>
                  <a:gd name="T0" fmla="*/ 2 w 328"/>
                  <a:gd name="T1" fmla="*/ 0 h 226"/>
                  <a:gd name="T2" fmla="*/ 70 w 328"/>
                  <a:gd name="T3" fmla="*/ 35 h 226"/>
                  <a:gd name="T4" fmla="*/ 70 w 328"/>
                  <a:gd name="T5" fmla="*/ 62 h 226"/>
                  <a:gd name="T6" fmla="*/ 0 w 328"/>
                  <a:gd name="T7" fmla="*/ 2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827" name="Group 268"/>
              <p:cNvGrpSpPr>
                <a:grpSpLocks/>
              </p:cNvGrpSpPr>
              <p:nvPr/>
            </p:nvGrpSpPr>
            <p:grpSpPr bwMode="auto">
              <a:xfrm>
                <a:off x="4739" y="1327"/>
                <a:ext cx="582" cy="139"/>
                <a:chOff x="614" y="2568"/>
                <a:chExt cx="725" cy="139"/>
              </a:xfrm>
            </p:grpSpPr>
            <p:sp>
              <p:nvSpPr>
                <p:cNvPr id="203839" name="AutoShape 269"/>
                <p:cNvSpPr>
                  <a:spLocks noChangeArrowheads="1"/>
                </p:cNvSpPr>
                <p:nvPr/>
              </p:nvSpPr>
              <p:spPr bwMode="auto">
                <a:xfrm>
                  <a:off x="616" y="2569"/>
                  <a:ext cx="724"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40" name="AutoShape 270"/>
                <p:cNvSpPr>
                  <a:spLocks noChangeArrowheads="1"/>
                </p:cNvSpPr>
                <p:nvPr/>
              </p:nvSpPr>
              <p:spPr bwMode="auto">
                <a:xfrm>
                  <a:off x="631" y="2586"/>
                  <a:ext cx="694" cy="11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grpSp>
          <p:sp>
            <p:nvSpPr>
              <p:cNvPr id="203828" name="Rectangle 271"/>
              <p:cNvSpPr>
                <a:spLocks noChangeArrowheads="1"/>
              </p:cNvSpPr>
              <p:nvPr/>
            </p:nvSpPr>
            <p:spPr bwMode="auto">
              <a:xfrm>
                <a:off x="5248" y="433"/>
                <a:ext cx="68"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829" name="Freeform 272"/>
              <p:cNvSpPr>
                <a:spLocks/>
              </p:cNvSpPr>
              <p:nvPr/>
            </p:nvSpPr>
            <p:spPr bwMode="auto">
              <a:xfrm>
                <a:off x="5312" y="1007"/>
                <a:ext cx="237" cy="213"/>
              </a:xfrm>
              <a:custGeom>
                <a:avLst/>
                <a:gdLst>
                  <a:gd name="T0" fmla="*/ 2 w 296"/>
                  <a:gd name="T1" fmla="*/ 0 h 256"/>
                  <a:gd name="T2" fmla="*/ 62 w 296"/>
                  <a:gd name="T3" fmla="*/ 39 h 256"/>
                  <a:gd name="T4" fmla="*/ 62 w 296"/>
                  <a:gd name="T5" fmla="*/ 71 h 256"/>
                  <a:gd name="T6" fmla="*/ 0 w 296"/>
                  <a:gd name="T7" fmla="*/ 2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0" name="Freeform 273"/>
              <p:cNvSpPr>
                <a:spLocks/>
              </p:cNvSpPr>
              <p:nvPr/>
            </p:nvSpPr>
            <p:spPr bwMode="auto">
              <a:xfrm>
                <a:off x="5315" y="680"/>
                <a:ext cx="244" cy="240"/>
              </a:xfrm>
              <a:custGeom>
                <a:avLst/>
                <a:gdLst>
                  <a:gd name="T0" fmla="*/ 0 w 304"/>
                  <a:gd name="T1" fmla="*/ 0 h 288"/>
                  <a:gd name="T2" fmla="*/ 65 w 304"/>
                  <a:gd name="T3" fmla="*/ 46 h 288"/>
                  <a:gd name="T4" fmla="*/ 61 w 304"/>
                  <a:gd name="T5" fmla="*/ 81 h 288"/>
                  <a:gd name="T6" fmla="*/ 2 w 304"/>
                  <a:gd name="T7" fmla="*/ 35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1" name="Oval 274"/>
              <p:cNvSpPr>
                <a:spLocks noChangeArrowheads="1"/>
              </p:cNvSpPr>
              <p:nvPr/>
            </p:nvSpPr>
            <p:spPr bwMode="auto">
              <a:xfrm>
                <a:off x="5514"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32" name="Freeform 275"/>
              <p:cNvSpPr>
                <a:spLocks/>
              </p:cNvSpPr>
              <p:nvPr/>
            </p:nvSpPr>
            <p:spPr bwMode="auto">
              <a:xfrm>
                <a:off x="5302" y="2614"/>
                <a:ext cx="245" cy="200"/>
              </a:xfrm>
              <a:custGeom>
                <a:avLst/>
                <a:gdLst>
                  <a:gd name="T0" fmla="*/ 0 w 306"/>
                  <a:gd name="T1" fmla="*/ 30 h 240"/>
                  <a:gd name="T2" fmla="*/ 2 w 306"/>
                  <a:gd name="T3" fmla="*/ 68 h 240"/>
                  <a:gd name="T4" fmla="*/ 65 w 306"/>
                  <a:gd name="T5" fmla="*/ 31 h 240"/>
                  <a:gd name="T6" fmla="*/ 62 w 306"/>
                  <a:gd name="T7" fmla="*/ 0 h 240"/>
                  <a:gd name="T8" fmla="*/ 0 w 306"/>
                  <a:gd name="T9" fmla="*/ 3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3" name="AutoShape 276"/>
              <p:cNvSpPr>
                <a:spLocks noChangeArrowheads="1"/>
              </p:cNvSpPr>
              <p:nvPr/>
            </p:nvSpPr>
            <p:spPr bwMode="auto">
              <a:xfrm>
                <a:off x="4140" y="2682"/>
                <a:ext cx="1200" cy="143"/>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834" name="AutoShape 277"/>
              <p:cNvSpPr>
                <a:spLocks noChangeArrowheads="1"/>
              </p:cNvSpPr>
              <p:nvPr/>
            </p:nvSpPr>
            <p:spPr bwMode="auto">
              <a:xfrm>
                <a:off x="4202" y="2711"/>
                <a:ext cx="1077"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en-US" altLang="zh-CN"/>
              </a:p>
            </p:txBody>
          </p:sp>
          <p:sp>
            <p:nvSpPr>
              <p:cNvPr id="203835" name="Oval 278"/>
              <p:cNvSpPr>
                <a:spLocks noChangeArrowheads="1"/>
              </p:cNvSpPr>
              <p:nvPr/>
            </p:nvSpPr>
            <p:spPr bwMode="auto">
              <a:xfrm>
                <a:off x="4307" y="2383"/>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36" name="Oval 279"/>
              <p:cNvSpPr>
                <a:spLocks noChangeArrowheads="1"/>
              </p:cNvSpPr>
              <p:nvPr/>
            </p:nvSpPr>
            <p:spPr bwMode="auto">
              <a:xfrm>
                <a:off x="4487" y="2383"/>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buClr>
                    <a:schemeClr val="accent2"/>
                  </a:buClr>
                  <a:buSzPct val="85000"/>
                  <a:buFont typeface="ZapfDingbats" charset="2"/>
                  <a:buNone/>
                </a:pPr>
                <a:endParaRPr lang="en-US" altLang="zh-CN">
                  <a:solidFill>
                    <a:srgbClr val="FF0000"/>
                  </a:solidFill>
                </a:endParaRPr>
              </a:p>
            </p:txBody>
          </p:sp>
          <p:sp>
            <p:nvSpPr>
              <p:cNvPr id="203837" name="Oval 280"/>
              <p:cNvSpPr>
                <a:spLocks noChangeArrowheads="1"/>
              </p:cNvSpPr>
              <p:nvPr/>
            </p:nvSpPr>
            <p:spPr bwMode="auto">
              <a:xfrm>
                <a:off x="4660" y="2383"/>
                <a:ext cx="161" cy="13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en-US" altLang="zh-CN"/>
              </a:p>
            </p:txBody>
          </p:sp>
          <p:sp>
            <p:nvSpPr>
              <p:cNvPr id="203838" name="Rectangle 281"/>
              <p:cNvSpPr>
                <a:spLocks noChangeArrowheads="1"/>
              </p:cNvSpPr>
              <p:nvPr/>
            </p:nvSpPr>
            <p:spPr bwMode="auto">
              <a:xfrm>
                <a:off x="5062" y="1835"/>
                <a:ext cx="87" cy="764"/>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en-US" altLang="zh-CN"/>
              </a:p>
            </p:txBody>
          </p:sp>
        </p:grpSp>
        <p:sp>
          <p:nvSpPr>
            <p:cNvPr id="203814" name="TextBox 492"/>
            <p:cNvSpPr txBox="1">
              <a:spLocks noChangeArrowheads="1"/>
            </p:cNvSpPr>
            <p:nvPr/>
          </p:nvSpPr>
          <p:spPr bwMode="auto">
            <a:xfrm>
              <a:off x="7600043" y="1655943"/>
              <a:ext cx="806842" cy="61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cs typeface="Arial" pitchFamily="34" charset="0"/>
                </a:defRPr>
              </a:lvl1pPr>
              <a:lvl2pPr>
                <a:defRPr sz="2400">
                  <a:solidFill>
                    <a:schemeClr val="tx1"/>
                  </a:solidFill>
                  <a:latin typeface="Gill Sans MT" pitchFamily="34" charset="0"/>
                  <a:ea typeface="Arial" pitchFamily="34" charset="0"/>
                  <a:cs typeface="Arial" pitchFamily="34" charset="0"/>
                </a:defRPr>
              </a:lvl2pPr>
              <a:lvl3pPr>
                <a:defRPr sz="2000">
                  <a:solidFill>
                    <a:schemeClr val="tx1"/>
                  </a:solidFill>
                  <a:latin typeface="Comic Sans MS" pitchFamily="66" charset="0"/>
                  <a:ea typeface="Arial" pitchFamily="34" charset="0"/>
                  <a:cs typeface="Arial" pitchFamily="34" charset="0"/>
                </a:defRPr>
              </a:lvl3pPr>
              <a:lvl4pPr>
                <a:defRPr sz="2000">
                  <a:solidFill>
                    <a:schemeClr val="tx1"/>
                  </a:solidFill>
                  <a:latin typeface="Times New Roman" pitchFamily="18" charset="0"/>
                  <a:ea typeface="Arial" pitchFamily="34" charset="0"/>
                  <a:cs typeface="Arial" pitchFamily="34" charset="0"/>
                </a:defRPr>
              </a:lvl4pPr>
              <a:lvl5pPr>
                <a:defRPr sz="2000">
                  <a:solidFill>
                    <a:schemeClr val="tx1"/>
                  </a:solidFill>
                  <a:latin typeface="Times New Roman" pitchFamily="18" charset="0"/>
                  <a:ea typeface="Arial" pitchFamily="34" charset="0"/>
                  <a:cs typeface="Arial" pitchFamily="34" charset="0"/>
                </a:defRPr>
              </a:lvl5pPr>
              <a:lvl6pPr eaLnBrk="0" hangingPunct="0">
                <a:defRPr sz="2000">
                  <a:solidFill>
                    <a:schemeClr val="tx1"/>
                  </a:solidFill>
                  <a:latin typeface="Times New Roman" pitchFamily="18" charset="0"/>
                  <a:ea typeface="Arial" pitchFamily="34" charset="0"/>
                  <a:cs typeface="Arial" pitchFamily="34" charset="0"/>
                </a:defRPr>
              </a:lvl6pPr>
              <a:lvl7pPr eaLnBrk="0" hangingPunct="0">
                <a:defRPr sz="2000">
                  <a:solidFill>
                    <a:schemeClr val="tx1"/>
                  </a:solidFill>
                  <a:latin typeface="Times New Roman" pitchFamily="18" charset="0"/>
                  <a:ea typeface="Arial" pitchFamily="34" charset="0"/>
                  <a:cs typeface="Arial" pitchFamily="34" charset="0"/>
                </a:defRPr>
              </a:lvl7pPr>
              <a:lvl8pPr eaLnBrk="0" hangingPunct="0">
                <a:defRPr sz="2000">
                  <a:solidFill>
                    <a:schemeClr val="tx1"/>
                  </a:solidFill>
                  <a:latin typeface="Times New Roman" pitchFamily="18" charset="0"/>
                  <a:ea typeface="Arial" pitchFamily="34" charset="0"/>
                  <a:cs typeface="Arial" pitchFamily="34" charset="0"/>
                </a:defRPr>
              </a:lvl8pPr>
              <a:lvl9pPr eaLnBrk="0" hangingPunct="0">
                <a:defRPr sz="2000">
                  <a:solidFill>
                    <a:schemeClr val="tx1"/>
                  </a:solidFill>
                  <a:latin typeface="Times New Roman" pitchFamily="18" charset="0"/>
                  <a:ea typeface="Arial" pitchFamily="34" charset="0"/>
                  <a:cs typeface="Arial" pitchFamily="34" charset="0"/>
                </a:defRPr>
              </a:lvl9pPr>
            </a:lstStyle>
            <a:p>
              <a:pPr>
                <a:lnSpc>
                  <a:spcPts val="1800"/>
                </a:lnSpc>
                <a:spcBef>
                  <a:spcPct val="20000"/>
                </a:spcBef>
                <a:buClr>
                  <a:schemeClr val="accent2"/>
                </a:buClr>
                <a:buSzPct val="85000"/>
              </a:pPr>
              <a:r>
                <a:rPr lang="en-US" altLang="zh-CN" sz="1800">
                  <a:latin typeface="Arial Narrow" pitchFamily="34" charset="0"/>
                </a:rPr>
                <a:t>CDN</a:t>
              </a:r>
            </a:p>
            <a:p>
              <a:pPr>
                <a:lnSpc>
                  <a:spcPts val="1800"/>
                </a:lnSpc>
                <a:spcBef>
                  <a:spcPct val="20000"/>
                </a:spcBef>
                <a:buClr>
                  <a:schemeClr val="accent2"/>
                </a:buClr>
                <a:buSzPct val="85000"/>
              </a:pPr>
              <a:r>
                <a:rPr lang="en-US" altLang="zh-CN" sz="1800">
                  <a:latin typeface="Arial Narrow" pitchFamily="34" charset="0"/>
                </a:rPr>
                <a:t>server </a:t>
              </a:r>
            </a:p>
          </p:txBody>
        </p:sp>
      </p:grpSp>
    </p:spTree>
    <p:extLst>
      <p:ext uri="{BB962C8B-B14F-4D97-AF65-F5344CB8AC3E}">
        <p14:creationId xmlns:p14="http://schemas.microsoft.com/office/powerpoint/2010/main" val="316122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B5916F0-CDE2-4037-BA93-33E4D2DBFB33}"/>
              </a:ext>
            </a:extLst>
          </p:cNvPr>
          <p:cNvSpPr>
            <a:spLocks noGrp="1"/>
          </p:cNvSpPr>
          <p:nvPr>
            <p:ph idx="1"/>
          </p:nvPr>
        </p:nvSpPr>
        <p:spPr/>
        <p:txBody>
          <a:bodyPr/>
          <a:lstStyle/>
          <a:p>
            <a:pPr>
              <a:lnSpc>
                <a:spcPct val="150000"/>
              </a:lnSpc>
            </a:pPr>
            <a:r>
              <a:rPr lang="zh-CN" altLang="en-US" sz="2000" dirty="0">
                <a:latin typeface="微软雅黑 (标题)"/>
                <a:ea typeface="+mj-ea"/>
              </a:rPr>
              <a:t>信息中心网络能较好地满足当前网络信息传递需求的网络架构，进而引起了广泛的关注并成为了研究热点。</a:t>
            </a:r>
            <a:endParaRPr lang="en-US" altLang="zh-CN" sz="2000" dirty="0">
              <a:latin typeface="微软雅黑 (标题)"/>
              <a:ea typeface="+mj-ea"/>
            </a:endParaRPr>
          </a:p>
          <a:p>
            <a:pPr>
              <a:lnSpc>
                <a:spcPct val="150000"/>
              </a:lnSpc>
            </a:pPr>
            <a:r>
              <a:rPr lang="en-US" altLang="zh-CN" sz="2000" dirty="0">
                <a:latin typeface="微软雅黑 (标题)"/>
                <a:ea typeface="+mj-ea"/>
              </a:rPr>
              <a:t>ICN</a:t>
            </a:r>
            <a:r>
              <a:rPr lang="zh-CN" altLang="en-US" sz="2000" dirty="0">
                <a:latin typeface="微软雅黑 (标题)"/>
                <a:ea typeface="+mj-ea"/>
              </a:rPr>
              <a:t>的核心思想是以信息命名方式取代传统以地址为中心的网络通信模型实现用户对信息搜索和信息获取，是一种专门针对天然支持海量内容分发而提出的未来网络架构，相比于传统</a:t>
            </a:r>
            <a:r>
              <a:rPr lang="en-US" altLang="zh-CN" sz="2000" dirty="0">
                <a:latin typeface="微软雅黑 (标题)"/>
                <a:ea typeface="+mj-ea"/>
              </a:rPr>
              <a:t>TCP/IP</a:t>
            </a:r>
            <a:r>
              <a:rPr lang="zh-CN" altLang="en-US" sz="2000" dirty="0">
                <a:latin typeface="微软雅黑 (标题)"/>
                <a:ea typeface="+mj-ea"/>
              </a:rPr>
              <a:t>网络关注内容的存储位置，</a:t>
            </a:r>
            <a:r>
              <a:rPr lang="en-US" altLang="zh-CN" sz="2000" dirty="0">
                <a:latin typeface="微软雅黑 (标题)"/>
                <a:ea typeface="+mj-ea"/>
              </a:rPr>
              <a:t>ICN</a:t>
            </a:r>
            <a:r>
              <a:rPr lang="zh-CN" altLang="en-US" sz="2000" dirty="0">
                <a:latin typeface="微软雅黑 (标题)"/>
                <a:ea typeface="+mj-ea"/>
              </a:rPr>
              <a:t>更加关注内容本身，旨在增强互联网安全性、支持移动性、提高数据分发和数据收集能力、支持新应用与新需求。</a:t>
            </a:r>
            <a:endParaRPr lang="en-US" altLang="zh-CN" sz="2000" dirty="0">
              <a:latin typeface="微软雅黑 (标题)"/>
              <a:ea typeface="+mj-ea"/>
            </a:endParaRPr>
          </a:p>
          <a:p>
            <a:pPr>
              <a:lnSpc>
                <a:spcPct val="150000"/>
              </a:lnSpc>
            </a:pPr>
            <a:endParaRPr lang="en-US" altLang="zh-CN" sz="2000" dirty="0">
              <a:latin typeface="微软雅黑 (标题)"/>
              <a:ea typeface="+mj-ea"/>
            </a:endParaRPr>
          </a:p>
          <a:p>
            <a:pPr>
              <a:lnSpc>
                <a:spcPct val="150000"/>
              </a:lnSpc>
            </a:pPr>
            <a:endParaRPr lang="zh-CN" altLang="en-US" sz="2000" dirty="0">
              <a:latin typeface="微软雅黑 (标题)"/>
              <a:ea typeface="+mj-ea"/>
            </a:endParaRPr>
          </a:p>
        </p:txBody>
      </p:sp>
      <p:sp>
        <p:nvSpPr>
          <p:cNvPr id="3" name="标题 2">
            <a:extLst>
              <a:ext uri="{FF2B5EF4-FFF2-40B4-BE49-F238E27FC236}">
                <a16:creationId xmlns:a16="http://schemas.microsoft.com/office/drawing/2014/main" id="{BB6636E7-A2F5-418D-9C74-7BCEDA56E265}"/>
              </a:ext>
            </a:extLst>
          </p:cNvPr>
          <p:cNvSpPr>
            <a:spLocks noGrp="1"/>
          </p:cNvSpPr>
          <p:nvPr>
            <p:ph type="title"/>
          </p:nvPr>
        </p:nvSpPr>
        <p:spPr/>
        <p:txBody>
          <a:bodyPr/>
          <a:lstStyle/>
          <a:p>
            <a:r>
              <a:rPr lang="zh-CN" altLang="en-US" sz="2400" b="1" dirty="0">
                <a:latin typeface="微软雅黑 (标题)"/>
                <a:ea typeface="+mj-ea"/>
              </a:rPr>
              <a:t>信息中心网络（</a:t>
            </a:r>
            <a:r>
              <a:rPr lang="en-US" altLang="zh-CN" sz="2400" b="1" dirty="0">
                <a:latin typeface="微软雅黑 (标题)"/>
                <a:ea typeface="+mj-ea"/>
              </a:rPr>
              <a:t>Information-Centric Networking, ICN</a:t>
            </a:r>
            <a:r>
              <a:rPr lang="zh-CN" altLang="en-US" sz="2400" b="1" dirty="0">
                <a:latin typeface="微软雅黑 (标题)"/>
                <a:ea typeface="+mj-ea"/>
              </a:rPr>
              <a:t>）</a:t>
            </a:r>
          </a:p>
        </p:txBody>
      </p:sp>
    </p:spTree>
    <p:extLst>
      <p:ext uri="{BB962C8B-B14F-4D97-AF65-F5344CB8AC3E}">
        <p14:creationId xmlns:p14="http://schemas.microsoft.com/office/powerpoint/2010/main" val="3087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69EDDC-F9A9-459C-9CE8-7FF872B996F0}"/>
              </a:ext>
            </a:extLst>
          </p:cNvPr>
          <p:cNvSpPr>
            <a:spLocks noGrp="1"/>
          </p:cNvSpPr>
          <p:nvPr>
            <p:ph type="title"/>
          </p:nvPr>
        </p:nvSpPr>
        <p:spPr/>
        <p:txBody>
          <a:bodyPr/>
          <a:lstStyle/>
          <a:p>
            <a:r>
              <a:rPr lang="en-US" altLang="zh-CN" sz="2400" b="1" dirty="0">
                <a:latin typeface="微软雅黑 (标题)"/>
              </a:rPr>
              <a:t>ICN</a:t>
            </a:r>
            <a:r>
              <a:rPr lang="zh-CN" altLang="en-US" sz="2400" b="1" dirty="0">
                <a:latin typeface="微软雅黑 (标题)"/>
              </a:rPr>
              <a:t>与传统</a:t>
            </a:r>
            <a:r>
              <a:rPr lang="en-US" altLang="zh-CN" sz="2400" b="1" dirty="0">
                <a:latin typeface="微软雅黑 (标题)"/>
              </a:rPr>
              <a:t>TCP/IP</a:t>
            </a:r>
            <a:r>
              <a:rPr lang="zh-CN" altLang="en-US" sz="2400" b="1" dirty="0">
                <a:latin typeface="微软雅黑 (标题)"/>
              </a:rPr>
              <a:t>网络相比的主要不同点</a:t>
            </a:r>
            <a:endParaRPr lang="zh-CN" altLang="en-US" sz="2400" b="1" dirty="0">
              <a:latin typeface="微软雅黑 (标题)"/>
              <a:ea typeface="+mj-ea"/>
            </a:endParaRPr>
          </a:p>
        </p:txBody>
      </p:sp>
      <p:graphicFrame>
        <p:nvGraphicFramePr>
          <p:cNvPr id="6" name="图示 5">
            <a:extLst>
              <a:ext uri="{FF2B5EF4-FFF2-40B4-BE49-F238E27FC236}">
                <a16:creationId xmlns:a16="http://schemas.microsoft.com/office/drawing/2014/main" id="{258AC66C-B8BC-48AD-AFBE-67CAF4F1AB18}"/>
              </a:ext>
            </a:extLst>
          </p:cNvPr>
          <p:cNvGraphicFramePr/>
          <p:nvPr>
            <p:extLst>
              <p:ext uri="{D42A27DB-BD31-4B8C-83A1-F6EECF244321}">
                <p14:modId xmlns:p14="http://schemas.microsoft.com/office/powerpoint/2010/main" val="3923116607"/>
              </p:ext>
            </p:extLst>
          </p:nvPr>
        </p:nvGraphicFramePr>
        <p:xfrm>
          <a:off x="2032000" y="2276872"/>
          <a:ext cx="6728296" cy="386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308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0D918F-7351-48A6-A28D-A2A9611ECE77}"/>
              </a:ext>
            </a:extLst>
          </p:cNvPr>
          <p:cNvSpPr>
            <a:spLocks noGrp="1"/>
          </p:cNvSpPr>
          <p:nvPr>
            <p:ph idx="1"/>
          </p:nvPr>
        </p:nvSpPr>
        <p:spPr/>
        <p:txBody>
          <a:bodyPr/>
          <a:lstStyle/>
          <a:p>
            <a:pPr>
              <a:lnSpc>
                <a:spcPct val="150000"/>
              </a:lnSpc>
            </a:pPr>
            <a:r>
              <a:rPr lang="zh-CN" altLang="en-US" sz="2000" dirty="0">
                <a:latin typeface="微软雅黑 (标题)"/>
                <a:ea typeface="+mj-ea"/>
              </a:rPr>
              <a:t>传统的体系结构中，通信模式为主机到主机，通过</a:t>
            </a:r>
            <a:r>
              <a:rPr lang="en-US" altLang="zh-CN" sz="2000" dirty="0">
                <a:latin typeface="微软雅黑 (标题)"/>
                <a:ea typeface="+mj-ea"/>
              </a:rPr>
              <a:t>IP</a:t>
            </a:r>
            <a:r>
              <a:rPr lang="zh-CN" altLang="en-US" sz="2000" dirty="0">
                <a:latin typeface="微软雅黑 (标题)"/>
                <a:ea typeface="+mj-ea"/>
              </a:rPr>
              <a:t>中的源地址及目的地址获得传输路径，</a:t>
            </a:r>
            <a:r>
              <a:rPr lang="en-US" altLang="zh-CN" sz="2000" dirty="0">
                <a:latin typeface="微软雅黑 (标题)"/>
                <a:ea typeface="+mj-ea"/>
              </a:rPr>
              <a:t>ICN</a:t>
            </a:r>
            <a:r>
              <a:rPr lang="zh-CN" altLang="en-US" sz="2000" dirty="0">
                <a:latin typeface="微软雅黑 (标题)"/>
                <a:ea typeface="+mj-ea"/>
              </a:rPr>
              <a:t>则采用主机到网络的通信模式，通过信息名字获取通信路径。</a:t>
            </a:r>
            <a:endParaRPr lang="en-US" altLang="zh-CN" sz="2000" dirty="0">
              <a:latin typeface="微软雅黑 (标题)"/>
              <a:ea typeface="+mj-ea"/>
            </a:endParaRPr>
          </a:p>
        </p:txBody>
      </p:sp>
      <p:sp>
        <p:nvSpPr>
          <p:cNvPr id="3" name="标题 2">
            <a:extLst>
              <a:ext uri="{FF2B5EF4-FFF2-40B4-BE49-F238E27FC236}">
                <a16:creationId xmlns:a16="http://schemas.microsoft.com/office/drawing/2014/main" id="{5D84F7A7-1A2C-4D18-AE0E-853AB6500EED}"/>
              </a:ext>
            </a:extLst>
          </p:cNvPr>
          <p:cNvSpPr>
            <a:spLocks noGrp="1"/>
          </p:cNvSpPr>
          <p:nvPr>
            <p:ph type="title"/>
          </p:nvPr>
        </p:nvSpPr>
        <p:spPr/>
        <p:txBody>
          <a:bodyPr/>
          <a:lstStyle/>
          <a:p>
            <a:r>
              <a:rPr lang="zh-CN" altLang="en-US" sz="2400" b="1" dirty="0">
                <a:latin typeface="微软雅黑 (标题)"/>
                <a:ea typeface="+mj-ea"/>
              </a:rPr>
              <a:t>通信模式</a:t>
            </a:r>
          </a:p>
        </p:txBody>
      </p:sp>
    </p:spTree>
    <p:extLst>
      <p:ext uri="{BB962C8B-B14F-4D97-AF65-F5344CB8AC3E}">
        <p14:creationId xmlns:p14="http://schemas.microsoft.com/office/powerpoint/2010/main" val="24280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9C6217-F303-4F99-BC00-68F716F5418E}"/>
              </a:ext>
            </a:extLst>
          </p:cNvPr>
          <p:cNvSpPr>
            <a:spLocks noGrp="1"/>
          </p:cNvSpPr>
          <p:nvPr>
            <p:ph idx="1"/>
          </p:nvPr>
        </p:nvSpPr>
        <p:spPr>
          <a:xfrm>
            <a:off x="433917" y="1988840"/>
            <a:ext cx="4725979" cy="4680520"/>
          </a:xfrm>
        </p:spPr>
        <p:txBody>
          <a:bodyPr/>
          <a:lstStyle/>
          <a:p>
            <a:pPr>
              <a:lnSpc>
                <a:spcPct val="150000"/>
              </a:lnSpc>
            </a:pPr>
            <a:r>
              <a:rPr lang="zh-CN" altLang="en-US" sz="2000" dirty="0">
                <a:latin typeface="微软雅黑 (标题)"/>
                <a:ea typeface="+mj-ea"/>
              </a:rPr>
              <a:t>传统</a:t>
            </a:r>
            <a:r>
              <a:rPr lang="en-US" altLang="zh-CN" sz="2000" dirty="0">
                <a:latin typeface="微软雅黑 (标题)"/>
                <a:ea typeface="+mj-ea"/>
              </a:rPr>
              <a:t>IP</a:t>
            </a:r>
            <a:r>
              <a:rPr lang="zh-CN" altLang="en-US" sz="2000" dirty="0">
                <a:latin typeface="微软雅黑 (标题)"/>
                <a:ea typeface="+mj-ea"/>
              </a:rPr>
              <a:t>网络中，安全取决于主机是否可信，若主机不可信，则存储在主机上的信息被认为是不可信的。但信息是否安全与存储信息的主机是没有必然联系的。</a:t>
            </a:r>
            <a:r>
              <a:rPr lang="en-US" altLang="zh-CN" sz="2000" dirty="0">
                <a:latin typeface="微软雅黑 (标题)"/>
                <a:ea typeface="+mj-ea"/>
              </a:rPr>
              <a:t>ICN</a:t>
            </a:r>
            <a:r>
              <a:rPr lang="zh-CN" altLang="en-US" sz="2000" dirty="0">
                <a:latin typeface="微软雅黑 (标题)"/>
                <a:ea typeface="+mj-ea"/>
              </a:rPr>
              <a:t>从信息出发，</a:t>
            </a:r>
            <a:r>
              <a:rPr lang="zh-CN" altLang="en-US" sz="2000" dirty="0">
                <a:solidFill>
                  <a:srgbClr val="FF0000"/>
                </a:solidFill>
                <a:latin typeface="微软雅黑 (标题)"/>
                <a:ea typeface="+mj-ea"/>
              </a:rPr>
              <a:t>直接对信息实施安全措施，因此安全策略力度可粗可细。</a:t>
            </a:r>
          </a:p>
          <a:p>
            <a:pPr>
              <a:lnSpc>
                <a:spcPct val="150000"/>
              </a:lnSpc>
            </a:pPr>
            <a:endParaRPr lang="zh-CN" altLang="en-US" sz="2000" dirty="0">
              <a:latin typeface="微软雅黑 (标题)"/>
              <a:ea typeface="+mj-ea"/>
            </a:endParaRPr>
          </a:p>
        </p:txBody>
      </p:sp>
      <p:sp>
        <p:nvSpPr>
          <p:cNvPr id="3" name="标题 2">
            <a:extLst>
              <a:ext uri="{FF2B5EF4-FFF2-40B4-BE49-F238E27FC236}">
                <a16:creationId xmlns:a16="http://schemas.microsoft.com/office/drawing/2014/main" id="{1FB8E44E-0026-4758-8804-36D0FE7D8DC7}"/>
              </a:ext>
            </a:extLst>
          </p:cNvPr>
          <p:cNvSpPr>
            <a:spLocks noGrp="1"/>
          </p:cNvSpPr>
          <p:nvPr>
            <p:ph type="title"/>
          </p:nvPr>
        </p:nvSpPr>
        <p:spPr/>
        <p:txBody>
          <a:bodyPr/>
          <a:lstStyle/>
          <a:p>
            <a:r>
              <a:rPr lang="zh-CN" altLang="en-US" sz="2400" b="1" dirty="0">
                <a:latin typeface="微软雅黑 (标题)"/>
                <a:ea typeface="+mj-ea"/>
              </a:rPr>
              <a:t>安全性</a:t>
            </a:r>
          </a:p>
        </p:txBody>
      </p:sp>
      <p:pic>
        <p:nvPicPr>
          <p:cNvPr id="6" name="图片 5">
            <a:extLst>
              <a:ext uri="{FF2B5EF4-FFF2-40B4-BE49-F238E27FC236}">
                <a16:creationId xmlns:a16="http://schemas.microsoft.com/office/drawing/2014/main" id="{7CD3BE13-2FFF-4524-A230-FD05B0EF6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88840"/>
            <a:ext cx="4953691" cy="3658111"/>
          </a:xfrm>
          <a:prstGeom prst="rect">
            <a:avLst/>
          </a:prstGeom>
        </p:spPr>
      </p:pic>
    </p:spTree>
    <p:extLst>
      <p:ext uri="{BB962C8B-B14F-4D97-AF65-F5344CB8AC3E}">
        <p14:creationId xmlns:p14="http://schemas.microsoft.com/office/powerpoint/2010/main" val="204374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7FED0E-D842-49EE-92A7-B510AECD54E5}"/>
              </a:ext>
            </a:extLst>
          </p:cNvPr>
          <p:cNvSpPr>
            <a:spLocks noGrp="1"/>
          </p:cNvSpPr>
          <p:nvPr>
            <p:ph idx="1"/>
          </p:nvPr>
        </p:nvSpPr>
        <p:spPr/>
        <p:txBody>
          <a:bodyPr/>
          <a:lstStyle/>
          <a:p>
            <a:pPr>
              <a:lnSpc>
                <a:spcPct val="150000"/>
              </a:lnSpc>
            </a:pPr>
            <a:r>
              <a:rPr lang="zh-CN" altLang="en-US" sz="2000" dirty="0">
                <a:latin typeface="微软雅黑 (标题)"/>
                <a:ea typeface="+mj-ea"/>
              </a:rPr>
              <a:t>随着互联网的应用方式、接入方式的变化以及互联网与实体经济的深度融合，基于</a:t>
            </a:r>
            <a:r>
              <a:rPr lang="en-US" altLang="zh-CN" sz="2000" dirty="0">
                <a:latin typeface="微软雅黑 (标题)"/>
                <a:ea typeface="+mj-ea"/>
              </a:rPr>
              <a:t>TCP/IP</a:t>
            </a:r>
            <a:r>
              <a:rPr lang="zh-CN" altLang="en-US" sz="2000" dirty="0">
                <a:latin typeface="微软雅黑 (标题)"/>
                <a:ea typeface="+mj-ea"/>
              </a:rPr>
              <a:t>的互联网体系架构在</a:t>
            </a:r>
            <a:r>
              <a:rPr lang="zh-CN" altLang="en-US" sz="2000" dirty="0">
                <a:solidFill>
                  <a:srgbClr val="FF0000"/>
                </a:solidFill>
                <a:latin typeface="微软雅黑 (标题)"/>
                <a:ea typeface="+mj-ea"/>
              </a:rPr>
              <a:t>可扩展性、可控性、安全性、服务质量（</a:t>
            </a:r>
            <a:r>
              <a:rPr lang="en-US" altLang="zh-CN" sz="2000" dirty="0">
                <a:solidFill>
                  <a:srgbClr val="FF0000"/>
                </a:solidFill>
                <a:latin typeface="微软雅黑 (标题)"/>
                <a:ea typeface="+mj-ea"/>
              </a:rPr>
              <a:t>QoS</a:t>
            </a:r>
            <a:r>
              <a:rPr lang="zh-CN" altLang="en-US" sz="2000" dirty="0">
                <a:solidFill>
                  <a:srgbClr val="FF0000"/>
                </a:solidFill>
                <a:latin typeface="微软雅黑 (标题)"/>
                <a:ea typeface="+mj-ea"/>
              </a:rPr>
              <a:t>）保障、移动性、绿色节能、内容分发</a:t>
            </a:r>
            <a:r>
              <a:rPr lang="zh-CN" altLang="en-US" sz="2000" dirty="0">
                <a:latin typeface="微软雅黑 (标题)"/>
                <a:ea typeface="+mj-ea"/>
              </a:rPr>
              <a:t>能力等方面面临着前所未有的挑战。</a:t>
            </a:r>
            <a:endParaRPr lang="en-US" altLang="zh-CN" sz="2000" dirty="0">
              <a:latin typeface="微软雅黑 (标题)"/>
              <a:ea typeface="+mj-ea"/>
            </a:endParaRPr>
          </a:p>
          <a:p>
            <a:pPr>
              <a:lnSpc>
                <a:spcPct val="150000"/>
              </a:lnSpc>
            </a:pPr>
            <a:r>
              <a:rPr lang="zh-CN" altLang="en-US" sz="2000" dirty="0">
                <a:latin typeface="微软雅黑 (标题)"/>
                <a:ea typeface="+mj-ea"/>
              </a:rPr>
              <a:t>另外，人们的需求也转变为对海量内容的获取，且互联网上视频业务量的爆炸式增长，对互联网的</a:t>
            </a:r>
            <a:r>
              <a:rPr lang="zh-CN" altLang="en-US" sz="2000" dirty="0">
                <a:solidFill>
                  <a:srgbClr val="FF0000"/>
                </a:solidFill>
                <a:latin typeface="微软雅黑 (标题)"/>
                <a:ea typeface="+mj-ea"/>
              </a:rPr>
              <a:t>内容分发能力</a:t>
            </a:r>
            <a:r>
              <a:rPr lang="zh-CN" altLang="en-US" sz="2000" dirty="0">
                <a:latin typeface="微软雅黑 (标题)"/>
                <a:ea typeface="+mj-ea"/>
              </a:rPr>
              <a:t>提出了更高的要求。</a:t>
            </a:r>
            <a:endParaRPr lang="en-US" altLang="zh-CN" sz="2000" dirty="0">
              <a:latin typeface="微软雅黑 (标题)"/>
              <a:ea typeface="+mj-ea"/>
            </a:endParaRPr>
          </a:p>
          <a:p>
            <a:pPr>
              <a:lnSpc>
                <a:spcPct val="150000"/>
              </a:lnSpc>
            </a:pPr>
            <a:r>
              <a:rPr lang="zh-CN" altLang="en-US" sz="2000" dirty="0">
                <a:latin typeface="微软雅黑 (标题)"/>
                <a:ea typeface="+mj-ea"/>
              </a:rPr>
              <a:t>对当前网络体系架构进行变革已成为学术界和产业界的共识。</a:t>
            </a:r>
          </a:p>
        </p:txBody>
      </p:sp>
      <p:sp>
        <p:nvSpPr>
          <p:cNvPr id="3" name="标题 2">
            <a:extLst>
              <a:ext uri="{FF2B5EF4-FFF2-40B4-BE49-F238E27FC236}">
                <a16:creationId xmlns:a16="http://schemas.microsoft.com/office/drawing/2014/main" id="{C3354F4E-7B29-4679-A36F-B2C697D2F2E6}"/>
              </a:ext>
            </a:extLst>
          </p:cNvPr>
          <p:cNvSpPr>
            <a:spLocks noGrp="1"/>
          </p:cNvSpPr>
          <p:nvPr>
            <p:ph type="title"/>
          </p:nvPr>
        </p:nvSpPr>
        <p:spPr/>
        <p:txBody>
          <a:bodyPr/>
          <a:lstStyle/>
          <a:p>
            <a:r>
              <a:rPr lang="zh-CN" altLang="en-US" sz="2400" b="1" dirty="0">
                <a:latin typeface="微软雅黑 (标题)"/>
                <a:ea typeface="+mj-ea"/>
              </a:rPr>
              <a:t>面临挑战</a:t>
            </a:r>
          </a:p>
        </p:txBody>
      </p:sp>
      <p:sp>
        <p:nvSpPr>
          <p:cNvPr id="4" name="灯片编号占位符 3">
            <a:extLst>
              <a:ext uri="{FF2B5EF4-FFF2-40B4-BE49-F238E27FC236}">
                <a16:creationId xmlns:a16="http://schemas.microsoft.com/office/drawing/2014/main" id="{5CE0B5CA-2B24-43BE-B175-E799BF73A0B9}"/>
              </a:ext>
            </a:extLst>
          </p:cNvPr>
          <p:cNvSpPr>
            <a:spLocks noGrp="1"/>
          </p:cNvSpPr>
          <p:nvPr>
            <p:ph type="sldNum" sz="quarter" idx="10"/>
          </p:nvPr>
        </p:nvSpPr>
        <p:spPr/>
        <p:txBody>
          <a:bodyPr/>
          <a:lstStyle/>
          <a:p>
            <a:fld id="{D351BD01-A0C2-431F-B2AF-57225671412E}" type="slidenum">
              <a:rPr lang="zh-CN" altLang="en-US" smtClean="0"/>
              <a:pPr/>
              <a:t>2</a:t>
            </a:fld>
            <a:endParaRPr lang="zh-CN" altLang="en-US"/>
          </a:p>
        </p:txBody>
      </p:sp>
    </p:spTree>
    <p:extLst>
      <p:ext uri="{BB962C8B-B14F-4D97-AF65-F5344CB8AC3E}">
        <p14:creationId xmlns:p14="http://schemas.microsoft.com/office/powerpoint/2010/main" val="770320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B3E2E2B-AB79-49C7-B122-E52A630B5844}"/>
              </a:ext>
            </a:extLst>
          </p:cNvPr>
          <p:cNvSpPr>
            <a:spLocks noGrp="1"/>
          </p:cNvSpPr>
          <p:nvPr>
            <p:ph idx="1"/>
          </p:nvPr>
        </p:nvSpPr>
        <p:spPr/>
        <p:txBody>
          <a:bodyPr/>
          <a:lstStyle/>
          <a:p>
            <a:pPr>
              <a:lnSpc>
                <a:spcPct val="150000"/>
              </a:lnSpc>
            </a:pPr>
            <a:r>
              <a:rPr lang="zh-CN" altLang="en-US" sz="2000" dirty="0">
                <a:latin typeface="微软雅黑 (标题)"/>
                <a:ea typeface="+mj-ea"/>
              </a:rPr>
              <a:t>当今流媒体占据着主导地位，而且</a:t>
            </a:r>
            <a:r>
              <a:rPr lang="zh-CN" altLang="en-US" sz="2000" dirty="0">
                <a:solidFill>
                  <a:srgbClr val="FF0000"/>
                </a:solidFill>
                <a:latin typeface="微软雅黑 (标题)"/>
                <a:ea typeface="+mj-ea"/>
              </a:rPr>
              <a:t>用户关注的不再是信息从哪来，而是信息内容本身</a:t>
            </a:r>
            <a:r>
              <a:rPr lang="zh-CN" altLang="en-US" sz="2000" dirty="0">
                <a:latin typeface="微软雅黑 (标题)"/>
                <a:ea typeface="+mj-ea"/>
              </a:rPr>
              <a:t>。</a:t>
            </a:r>
            <a:endParaRPr lang="en-US" altLang="zh-CN" sz="2000" dirty="0">
              <a:latin typeface="微软雅黑 (标题)"/>
              <a:ea typeface="+mj-ea"/>
            </a:endParaRPr>
          </a:p>
          <a:p>
            <a:pPr>
              <a:lnSpc>
                <a:spcPct val="150000"/>
              </a:lnSpc>
            </a:pPr>
            <a:r>
              <a:rPr lang="zh-CN" altLang="en-US" sz="2000" dirty="0">
                <a:latin typeface="微软雅黑 (标题)"/>
                <a:ea typeface="+mj-ea"/>
              </a:rPr>
              <a:t>传统的</a:t>
            </a:r>
            <a:r>
              <a:rPr lang="en-US" altLang="zh-CN" sz="2000" dirty="0">
                <a:latin typeface="微软雅黑 (标题)"/>
                <a:ea typeface="+mj-ea"/>
              </a:rPr>
              <a:t>IP</a:t>
            </a:r>
            <a:r>
              <a:rPr lang="zh-CN" altLang="en-US" sz="2000" dirty="0">
                <a:latin typeface="微软雅黑 (标题)"/>
                <a:ea typeface="+mj-ea"/>
              </a:rPr>
              <a:t>网络通过</a:t>
            </a:r>
            <a:r>
              <a:rPr lang="en-US" altLang="zh-CN" sz="2000" dirty="0">
                <a:latin typeface="微软雅黑 (标题)"/>
                <a:ea typeface="+mj-ea"/>
              </a:rPr>
              <a:t>IP</a:t>
            </a:r>
            <a:r>
              <a:rPr lang="zh-CN" altLang="en-US" sz="2000" dirty="0">
                <a:latin typeface="微软雅黑 (标题)"/>
                <a:ea typeface="+mj-ea"/>
              </a:rPr>
              <a:t>地址经行分组转发，必须解析到目的主机才能够实现通信。而</a:t>
            </a:r>
            <a:r>
              <a:rPr lang="en-US" altLang="zh-CN" sz="2000" dirty="0">
                <a:latin typeface="微软雅黑 (标题)"/>
                <a:ea typeface="+mj-ea"/>
              </a:rPr>
              <a:t>ICN</a:t>
            </a:r>
            <a:r>
              <a:rPr lang="zh-CN" altLang="en-US" sz="2000" dirty="0">
                <a:latin typeface="微软雅黑 (标题)"/>
                <a:ea typeface="+mj-ea"/>
              </a:rPr>
              <a:t>采用信息命名路由，不需要解析到</a:t>
            </a:r>
            <a:r>
              <a:rPr lang="en-US" altLang="zh-CN" sz="2000" dirty="0">
                <a:latin typeface="微软雅黑 (标题)"/>
                <a:ea typeface="+mj-ea"/>
              </a:rPr>
              <a:t>IP</a:t>
            </a:r>
            <a:r>
              <a:rPr lang="zh-CN" altLang="en-US" sz="2000" dirty="0">
                <a:latin typeface="微软雅黑 (标题)"/>
                <a:ea typeface="+mj-ea"/>
              </a:rPr>
              <a:t>地址（如</a:t>
            </a:r>
            <a:r>
              <a:rPr lang="en-US" altLang="zh-CN" sz="2000" dirty="0">
                <a:latin typeface="微软雅黑 (标题)"/>
                <a:ea typeface="+mj-ea"/>
              </a:rPr>
              <a:t>NDN</a:t>
            </a:r>
            <a:r>
              <a:rPr lang="zh-CN" altLang="en-US" sz="2000" dirty="0">
                <a:latin typeface="微软雅黑 (标题)"/>
                <a:ea typeface="+mj-ea"/>
              </a:rPr>
              <a:t>）或者解析与路由合并（</a:t>
            </a:r>
            <a:r>
              <a:rPr lang="en-US" altLang="zh-CN" sz="2000" dirty="0">
                <a:latin typeface="微软雅黑 (标题)"/>
                <a:ea typeface="+mj-ea"/>
              </a:rPr>
              <a:t>DONA</a:t>
            </a:r>
            <a:r>
              <a:rPr lang="zh-CN" altLang="en-US" sz="2000" dirty="0">
                <a:latin typeface="微软雅黑 (标题)"/>
                <a:ea typeface="+mj-ea"/>
              </a:rPr>
              <a:t>），减少了冗余。</a:t>
            </a:r>
            <a:endParaRPr lang="en-US" altLang="zh-CN" sz="2000" dirty="0">
              <a:latin typeface="微软雅黑 (标题)"/>
              <a:ea typeface="+mj-ea"/>
            </a:endParaRPr>
          </a:p>
          <a:p>
            <a:pPr>
              <a:lnSpc>
                <a:spcPct val="150000"/>
              </a:lnSpc>
            </a:pPr>
            <a:r>
              <a:rPr lang="en-US" altLang="zh-CN" sz="2000" dirty="0">
                <a:latin typeface="微软雅黑 (标题)"/>
                <a:ea typeface="+mj-ea"/>
              </a:rPr>
              <a:t>ICN</a:t>
            </a:r>
            <a:r>
              <a:rPr lang="zh-CN" altLang="en-US" sz="2000" dirty="0">
                <a:latin typeface="微软雅黑 (标题)"/>
                <a:ea typeface="+mj-ea"/>
              </a:rPr>
              <a:t>在路由中添加了缓存功能，</a:t>
            </a:r>
            <a:r>
              <a:rPr lang="zh-CN" altLang="en-US" sz="2000" dirty="0">
                <a:solidFill>
                  <a:srgbClr val="FF0000"/>
                </a:solidFill>
                <a:latin typeface="微软雅黑 (标题)"/>
                <a:ea typeface="+mj-ea"/>
              </a:rPr>
              <a:t>使转发机制从传统的存储转发变为缓存转发</a:t>
            </a:r>
            <a:r>
              <a:rPr lang="zh-CN" altLang="en-US" sz="2000" dirty="0">
                <a:latin typeface="微软雅黑 (标题)"/>
                <a:ea typeface="+mj-ea"/>
              </a:rPr>
              <a:t>，实现了更为高效的传输。</a:t>
            </a:r>
          </a:p>
        </p:txBody>
      </p:sp>
      <p:sp>
        <p:nvSpPr>
          <p:cNvPr id="3" name="标题 2">
            <a:extLst>
              <a:ext uri="{FF2B5EF4-FFF2-40B4-BE49-F238E27FC236}">
                <a16:creationId xmlns:a16="http://schemas.microsoft.com/office/drawing/2014/main" id="{24340DA9-A25A-4F16-B573-FA54A7A7D1A5}"/>
              </a:ext>
            </a:extLst>
          </p:cNvPr>
          <p:cNvSpPr>
            <a:spLocks noGrp="1"/>
          </p:cNvSpPr>
          <p:nvPr>
            <p:ph type="title"/>
          </p:nvPr>
        </p:nvSpPr>
        <p:spPr/>
        <p:txBody>
          <a:bodyPr/>
          <a:lstStyle/>
          <a:p>
            <a:r>
              <a:rPr lang="zh-CN" altLang="en-US" sz="2400" b="1" dirty="0">
                <a:latin typeface="微软雅黑 (标题)"/>
              </a:rPr>
              <a:t>高效性</a:t>
            </a:r>
            <a:endParaRPr lang="zh-CN" altLang="en-US" sz="2400" b="1" dirty="0">
              <a:latin typeface="微软雅黑 (标题)"/>
              <a:ea typeface="+mj-ea"/>
            </a:endParaRPr>
          </a:p>
        </p:txBody>
      </p:sp>
    </p:spTree>
    <p:extLst>
      <p:ext uri="{BB962C8B-B14F-4D97-AF65-F5344CB8AC3E}">
        <p14:creationId xmlns:p14="http://schemas.microsoft.com/office/powerpoint/2010/main" val="1416536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08A1FE6-F1B3-4246-9486-F6989F63A064}"/>
              </a:ext>
            </a:extLst>
          </p:cNvPr>
          <p:cNvSpPr>
            <a:spLocks noGrp="1"/>
          </p:cNvSpPr>
          <p:nvPr>
            <p:ph idx="1"/>
          </p:nvPr>
        </p:nvSpPr>
        <p:spPr/>
        <p:txBody>
          <a:bodyPr/>
          <a:lstStyle/>
          <a:p>
            <a:pPr>
              <a:lnSpc>
                <a:spcPct val="150000"/>
              </a:lnSpc>
            </a:pPr>
            <a:r>
              <a:rPr lang="en-US" altLang="zh-CN" sz="2000" dirty="0">
                <a:latin typeface="微软雅黑 (标题)"/>
                <a:ea typeface="+mj-ea"/>
              </a:rPr>
              <a:t>ICN</a:t>
            </a:r>
            <a:r>
              <a:rPr lang="zh-CN" altLang="en-US" sz="2000" dirty="0">
                <a:latin typeface="微软雅黑 (标题)"/>
                <a:ea typeface="+mj-ea"/>
              </a:rPr>
              <a:t>是一种支持内容的请求</a:t>
            </a:r>
            <a:r>
              <a:rPr lang="en-US" altLang="zh-CN" sz="2000" dirty="0">
                <a:latin typeface="微软雅黑 (标题)"/>
                <a:ea typeface="+mj-ea"/>
              </a:rPr>
              <a:t>/</a:t>
            </a:r>
            <a:r>
              <a:rPr lang="zh-CN" altLang="en-US" sz="2000" dirty="0">
                <a:latin typeface="微软雅黑 (标题)"/>
                <a:ea typeface="+mj-ea"/>
              </a:rPr>
              <a:t>应答模型，由此带来的好处之一是更加适合移动性。</a:t>
            </a:r>
            <a:endParaRPr lang="en-US" altLang="zh-CN" sz="2000" dirty="0">
              <a:latin typeface="微软雅黑 (标题)"/>
              <a:ea typeface="+mj-ea"/>
            </a:endParaRPr>
          </a:p>
          <a:p>
            <a:pPr>
              <a:lnSpc>
                <a:spcPct val="150000"/>
              </a:lnSpc>
            </a:pPr>
            <a:r>
              <a:rPr lang="zh-CN" altLang="en-US" sz="2000" dirty="0">
                <a:latin typeface="微软雅黑 (标题)"/>
                <a:ea typeface="+mj-ea"/>
              </a:rPr>
              <a:t>在</a:t>
            </a:r>
            <a:r>
              <a:rPr lang="en-US" altLang="zh-CN" sz="2000" dirty="0">
                <a:latin typeface="微软雅黑 (标题)"/>
                <a:ea typeface="+mj-ea"/>
              </a:rPr>
              <a:t>ICN</a:t>
            </a:r>
            <a:r>
              <a:rPr lang="zh-CN" altLang="en-US" sz="2000" dirty="0">
                <a:latin typeface="微软雅黑 (标题)"/>
                <a:ea typeface="+mj-ea"/>
              </a:rPr>
              <a:t>中请求分组经过路由器时，路由器会自动记录需求分组的轨迹，数据分组按轨迹返回给用户。当客户端发生移动时会产生新的轨迹，</a:t>
            </a:r>
            <a:r>
              <a:rPr lang="zh-CN" altLang="en-US" sz="2000" dirty="0">
                <a:solidFill>
                  <a:srgbClr val="FF0000"/>
                </a:solidFill>
                <a:latin typeface="微软雅黑 (标题)"/>
                <a:ea typeface="+mj-ea"/>
              </a:rPr>
              <a:t>因此网络中不需要维护客户端的位置信息</a:t>
            </a:r>
            <a:r>
              <a:rPr lang="zh-CN" altLang="en-US" sz="2000" dirty="0">
                <a:latin typeface="微软雅黑 (标题)"/>
                <a:ea typeface="+mj-ea"/>
              </a:rPr>
              <a:t>，支持主机的移动性，解决了海量信息的高效传输问题。</a:t>
            </a:r>
            <a:endParaRPr lang="en-US" altLang="zh-CN" sz="2000" dirty="0">
              <a:latin typeface="微软雅黑 (标题)"/>
              <a:ea typeface="+mj-ea"/>
            </a:endParaRPr>
          </a:p>
          <a:p>
            <a:pPr>
              <a:lnSpc>
                <a:spcPct val="150000"/>
              </a:lnSpc>
            </a:pPr>
            <a:r>
              <a:rPr lang="zh-CN" altLang="en-US" sz="2000" dirty="0">
                <a:latin typeface="微软雅黑 (标题)"/>
                <a:ea typeface="+mj-ea"/>
              </a:rPr>
              <a:t>由于对移动性的固有支持，</a:t>
            </a:r>
            <a:r>
              <a:rPr lang="en-US" altLang="zh-CN" sz="2000" dirty="0">
                <a:latin typeface="微软雅黑 (标题)"/>
                <a:ea typeface="+mj-ea"/>
              </a:rPr>
              <a:t>ICN</a:t>
            </a:r>
            <a:r>
              <a:rPr lang="zh-CN" altLang="en-US" sz="2000" dirty="0">
                <a:latin typeface="微软雅黑 (标题)"/>
                <a:ea typeface="+mj-ea"/>
              </a:rPr>
              <a:t>被视为</a:t>
            </a:r>
            <a:r>
              <a:rPr lang="en-US" altLang="zh-CN" sz="2000" dirty="0">
                <a:latin typeface="微软雅黑 (标题)"/>
                <a:ea typeface="+mj-ea"/>
              </a:rPr>
              <a:t>5G</a:t>
            </a:r>
            <a:r>
              <a:rPr lang="zh-CN" altLang="en-US" sz="2000" dirty="0">
                <a:latin typeface="微软雅黑 (标题)"/>
                <a:ea typeface="+mj-ea"/>
              </a:rPr>
              <a:t>潜在的关键技术。</a:t>
            </a:r>
          </a:p>
        </p:txBody>
      </p:sp>
      <p:sp>
        <p:nvSpPr>
          <p:cNvPr id="3" name="标题 2">
            <a:extLst>
              <a:ext uri="{FF2B5EF4-FFF2-40B4-BE49-F238E27FC236}">
                <a16:creationId xmlns:a16="http://schemas.microsoft.com/office/drawing/2014/main" id="{CCC4A5DA-2106-4BE5-B439-C79E263FAFA6}"/>
              </a:ext>
            </a:extLst>
          </p:cNvPr>
          <p:cNvSpPr>
            <a:spLocks noGrp="1"/>
          </p:cNvSpPr>
          <p:nvPr>
            <p:ph type="title"/>
          </p:nvPr>
        </p:nvSpPr>
        <p:spPr/>
        <p:txBody>
          <a:bodyPr/>
          <a:lstStyle/>
          <a:p>
            <a:r>
              <a:rPr lang="zh-CN" altLang="en-US" sz="2400" b="1" dirty="0">
                <a:latin typeface="微软雅黑 (标题)"/>
              </a:rPr>
              <a:t>移动性</a:t>
            </a:r>
            <a:endParaRPr lang="zh-CN" altLang="en-US" sz="2400" b="1" dirty="0">
              <a:latin typeface="微软雅黑 (标题)"/>
              <a:ea typeface="+mj-ea"/>
            </a:endParaRPr>
          </a:p>
        </p:txBody>
      </p:sp>
    </p:spTree>
    <p:extLst>
      <p:ext uri="{BB962C8B-B14F-4D97-AF65-F5344CB8AC3E}">
        <p14:creationId xmlns:p14="http://schemas.microsoft.com/office/powerpoint/2010/main" val="736604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67F808-1D6D-4DED-96F4-D940FEB015D1}"/>
              </a:ext>
            </a:extLst>
          </p:cNvPr>
          <p:cNvSpPr>
            <a:spLocks noGrp="1"/>
          </p:cNvSpPr>
          <p:nvPr>
            <p:ph idx="1"/>
          </p:nvPr>
        </p:nvSpPr>
        <p:spPr/>
        <p:txBody>
          <a:bodyPr/>
          <a:lstStyle/>
          <a:p>
            <a:pPr>
              <a:lnSpc>
                <a:spcPct val="150000"/>
              </a:lnSpc>
            </a:pPr>
            <a:r>
              <a:rPr lang="zh-CN" altLang="en-US" sz="2000" dirty="0">
                <a:latin typeface="+mj-ea"/>
                <a:ea typeface="+mj-ea"/>
              </a:rPr>
              <a:t>自从信息中心网络提出以后，世界各国纷纷布局，启动了一系列相关项目研究。美国学术界率先启动了面向内容的网络体系架构相关研究项目，包括内容中心网络（</a:t>
            </a:r>
            <a:r>
              <a:rPr lang="en-US" altLang="zh-CN" sz="2000" dirty="0">
                <a:latin typeface="+mj-ea"/>
                <a:ea typeface="+mj-ea"/>
              </a:rPr>
              <a:t>Content Centric Networking, </a:t>
            </a:r>
            <a:r>
              <a:rPr lang="en-US" altLang="zh-CN" sz="2000" dirty="0">
                <a:solidFill>
                  <a:srgbClr val="FF0000"/>
                </a:solidFill>
                <a:latin typeface="+mj-ea"/>
                <a:ea typeface="+mj-ea"/>
              </a:rPr>
              <a:t>CCN</a:t>
            </a:r>
            <a:r>
              <a:rPr lang="zh-CN" altLang="en-US" sz="2000" dirty="0">
                <a:latin typeface="+mj-ea"/>
                <a:ea typeface="+mj-ea"/>
              </a:rPr>
              <a:t>）、命名数据网络（</a:t>
            </a:r>
            <a:r>
              <a:rPr lang="en-US" altLang="zh-CN" sz="2000" dirty="0">
                <a:latin typeface="+mj-ea"/>
                <a:ea typeface="+mj-ea"/>
              </a:rPr>
              <a:t>Named Data Networking</a:t>
            </a:r>
            <a:r>
              <a:rPr lang="zh-CN" altLang="en-US" sz="2000" dirty="0">
                <a:latin typeface="+mj-ea"/>
                <a:ea typeface="+mj-ea"/>
              </a:rPr>
              <a:t>，</a:t>
            </a:r>
            <a:r>
              <a:rPr lang="en-US" altLang="zh-CN" sz="2000" dirty="0">
                <a:solidFill>
                  <a:srgbClr val="FF0000"/>
                </a:solidFill>
                <a:latin typeface="+mj-ea"/>
                <a:ea typeface="+mj-ea"/>
              </a:rPr>
              <a:t>NDN</a:t>
            </a:r>
            <a:r>
              <a:rPr lang="zh-CN" altLang="en-US" sz="2000" dirty="0">
                <a:latin typeface="+mj-ea"/>
                <a:ea typeface="+mj-ea"/>
              </a:rPr>
              <a:t>）</a:t>
            </a:r>
            <a:r>
              <a:rPr lang="zh-CN" altLang="en-US" sz="2000" dirty="0">
                <a:latin typeface="+mj-ea"/>
              </a:rPr>
              <a:t>、</a:t>
            </a:r>
            <a:r>
              <a:rPr lang="en-US" altLang="zh-CN" sz="2000" dirty="0">
                <a:latin typeface="+mj-ea"/>
              </a:rPr>
              <a:t> Data-Oriented Network Architecture </a:t>
            </a:r>
            <a:r>
              <a:rPr lang="zh-CN" altLang="en-US" sz="2000" dirty="0">
                <a:latin typeface="+mj-ea"/>
                <a:ea typeface="+mj-ea"/>
              </a:rPr>
              <a:t>（</a:t>
            </a:r>
            <a:r>
              <a:rPr lang="en-US" altLang="zh-CN" sz="2000" dirty="0">
                <a:solidFill>
                  <a:srgbClr val="FF0000"/>
                </a:solidFill>
                <a:latin typeface="+mj-ea"/>
              </a:rPr>
              <a:t>DONA</a:t>
            </a:r>
            <a:r>
              <a:rPr lang="en-US" altLang="zh-CN" sz="2000" dirty="0">
                <a:latin typeface="+mj-ea"/>
              </a:rPr>
              <a:t> </a:t>
            </a:r>
            <a:r>
              <a:rPr lang="zh-CN" altLang="en-US" sz="2000" dirty="0">
                <a:latin typeface="+mj-ea"/>
                <a:ea typeface="+mj-ea"/>
              </a:rPr>
              <a:t>）等。</a:t>
            </a:r>
            <a:endParaRPr lang="en-US" altLang="zh-CN" sz="2000" dirty="0">
              <a:latin typeface="+mj-ea"/>
              <a:ea typeface="+mj-ea"/>
            </a:endParaRPr>
          </a:p>
          <a:p>
            <a:pPr>
              <a:lnSpc>
                <a:spcPct val="150000"/>
              </a:lnSpc>
            </a:pPr>
            <a:r>
              <a:rPr lang="zh-CN" altLang="en-US" sz="2000" dirty="0">
                <a:latin typeface="+mj-ea"/>
                <a:ea typeface="+mj-ea"/>
              </a:rPr>
              <a:t>随后，欧盟也陆续启动了</a:t>
            </a:r>
            <a:r>
              <a:rPr lang="en-US" altLang="zh-CN" sz="2000" dirty="0" err="1">
                <a:latin typeface="+mj-ea"/>
                <a:ea typeface="+mj-ea"/>
              </a:rPr>
              <a:t>NetInf</a:t>
            </a:r>
            <a:r>
              <a:rPr lang="zh-CN" altLang="en-US" sz="2000" dirty="0">
                <a:latin typeface="+mj-ea"/>
                <a:ea typeface="+mj-ea"/>
              </a:rPr>
              <a:t>（</a:t>
            </a:r>
            <a:r>
              <a:rPr lang="en-US" altLang="zh-CN" sz="2000" dirty="0">
                <a:latin typeface="+mj-ea"/>
                <a:ea typeface="+mj-ea"/>
              </a:rPr>
              <a:t>Network of Information</a:t>
            </a:r>
            <a:r>
              <a:rPr lang="zh-CN" altLang="en-US" sz="2000" dirty="0">
                <a:latin typeface="+mj-ea"/>
                <a:ea typeface="+mj-ea"/>
              </a:rPr>
              <a:t>）、</a:t>
            </a:r>
            <a:r>
              <a:rPr lang="en-US" altLang="zh-CN" sz="2000" dirty="0">
                <a:latin typeface="+mj-ea"/>
                <a:ea typeface="+mj-ea"/>
              </a:rPr>
              <a:t>PURSUIT/</a:t>
            </a:r>
            <a:r>
              <a:rPr lang="en-US" altLang="zh-CN" sz="2000" dirty="0">
                <a:solidFill>
                  <a:srgbClr val="FF0000"/>
                </a:solidFill>
                <a:latin typeface="+mj-ea"/>
                <a:ea typeface="+mj-ea"/>
              </a:rPr>
              <a:t>PSIRP</a:t>
            </a:r>
            <a:r>
              <a:rPr lang="zh-CN" altLang="en-US" sz="2000" dirty="0">
                <a:latin typeface="+mj-ea"/>
                <a:ea typeface="+mj-ea"/>
              </a:rPr>
              <a:t>、</a:t>
            </a:r>
            <a:r>
              <a:rPr lang="en-US" altLang="zh-CN" sz="2000" dirty="0">
                <a:latin typeface="+mj-ea"/>
                <a:ea typeface="+mj-ea"/>
              </a:rPr>
              <a:t>POINT(IP over ICN-The Better IP)</a:t>
            </a:r>
            <a:r>
              <a:rPr lang="zh-CN" altLang="en-US" sz="2000" dirty="0">
                <a:latin typeface="+mj-ea"/>
                <a:ea typeface="+mj-ea"/>
              </a:rPr>
              <a:t>等相关研究项目。</a:t>
            </a:r>
          </a:p>
        </p:txBody>
      </p:sp>
      <p:sp>
        <p:nvSpPr>
          <p:cNvPr id="3" name="标题 2">
            <a:extLst>
              <a:ext uri="{FF2B5EF4-FFF2-40B4-BE49-F238E27FC236}">
                <a16:creationId xmlns:a16="http://schemas.microsoft.com/office/drawing/2014/main" id="{990AC1DE-7AC3-4175-9E72-0C506B63C387}"/>
              </a:ext>
            </a:extLst>
          </p:cNvPr>
          <p:cNvSpPr>
            <a:spLocks noGrp="1"/>
          </p:cNvSpPr>
          <p:nvPr>
            <p:ph type="title"/>
          </p:nvPr>
        </p:nvSpPr>
        <p:spPr/>
        <p:txBody>
          <a:bodyPr/>
          <a:lstStyle/>
          <a:p>
            <a:r>
              <a:rPr lang="zh-CN" altLang="en-US" sz="2400" b="1" dirty="0">
                <a:latin typeface="微软雅黑 (标题)"/>
              </a:rPr>
              <a:t>信息中心网络</a:t>
            </a:r>
            <a:r>
              <a:rPr lang="en-US" altLang="zh-CN" sz="2400" b="1" dirty="0">
                <a:latin typeface="微软雅黑 (标题)"/>
              </a:rPr>
              <a:t>-</a:t>
            </a:r>
            <a:r>
              <a:rPr lang="zh-CN" altLang="en-US" sz="2400" b="1" dirty="0">
                <a:latin typeface="微软雅黑 (标题)"/>
              </a:rPr>
              <a:t>分支</a:t>
            </a:r>
            <a:endParaRPr lang="zh-CN" altLang="en-US" sz="2400" b="1" dirty="0">
              <a:latin typeface="微软雅黑 (标题)"/>
              <a:ea typeface="+mj-ea"/>
            </a:endParaRPr>
          </a:p>
        </p:txBody>
      </p:sp>
    </p:spTree>
    <p:extLst>
      <p:ext uri="{BB962C8B-B14F-4D97-AF65-F5344CB8AC3E}">
        <p14:creationId xmlns:p14="http://schemas.microsoft.com/office/powerpoint/2010/main" val="3873996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EB76293F-4036-4E05-96AE-C6FDF2507498}"/>
              </a:ext>
            </a:extLst>
          </p:cNvPr>
          <p:cNvSpPr>
            <a:spLocks noGrp="1"/>
          </p:cNvSpPr>
          <p:nvPr>
            <p:ph idx="1"/>
          </p:nvPr>
        </p:nvSpPr>
        <p:spPr/>
        <p:txBody>
          <a:bodyPr/>
          <a:lstStyle/>
          <a:p>
            <a:pPr>
              <a:lnSpc>
                <a:spcPct val="150000"/>
              </a:lnSpc>
            </a:pPr>
            <a:r>
              <a:rPr lang="en-US" altLang="zh-CN" sz="2000" dirty="0">
                <a:latin typeface="微软雅黑 (标题)"/>
                <a:ea typeface="+mj-ea"/>
              </a:rPr>
              <a:t>DONA</a:t>
            </a:r>
            <a:r>
              <a:rPr lang="zh-CN" altLang="en-US" sz="2000" dirty="0">
                <a:latin typeface="微软雅黑 (标题)"/>
                <a:ea typeface="+mj-ea"/>
              </a:rPr>
              <a:t>项目于</a:t>
            </a:r>
            <a:r>
              <a:rPr lang="en-US" altLang="zh-CN" sz="2000" dirty="0">
                <a:latin typeface="微软雅黑 (标题)"/>
                <a:ea typeface="+mj-ea"/>
              </a:rPr>
              <a:t>2016</a:t>
            </a:r>
            <a:r>
              <a:rPr lang="zh-CN" altLang="en-US" sz="2000" dirty="0">
                <a:latin typeface="微软雅黑 (标题)"/>
                <a:ea typeface="+mj-ea"/>
              </a:rPr>
              <a:t>年启动，时间持续两年，是美国加州大学伯克利分校</a:t>
            </a:r>
            <a:r>
              <a:rPr lang="en-US" altLang="zh-CN" sz="2000" dirty="0">
                <a:latin typeface="微软雅黑 (标题)"/>
                <a:ea typeface="+mj-ea"/>
              </a:rPr>
              <a:t>RAD</a:t>
            </a:r>
            <a:r>
              <a:rPr lang="zh-CN" altLang="en-US" sz="2000" dirty="0">
                <a:latin typeface="微软雅黑 (标题)"/>
                <a:ea typeface="+mj-ea"/>
              </a:rPr>
              <a:t>实验室提出的一种面向数据的网络架构。该项目提出使用自我验证的命名，加入</a:t>
            </a:r>
            <a:r>
              <a:rPr lang="zh-CN" altLang="en-US" sz="2000" dirty="0">
                <a:solidFill>
                  <a:srgbClr val="FF0000"/>
                </a:solidFill>
                <a:latin typeface="微软雅黑 (标题)"/>
                <a:ea typeface="+mj-ea"/>
              </a:rPr>
              <a:t>高级缓存</a:t>
            </a:r>
            <a:r>
              <a:rPr lang="zh-CN" altLang="en-US" sz="2000" dirty="0">
                <a:latin typeface="微软雅黑 (标题)"/>
                <a:ea typeface="+mj-ea"/>
              </a:rPr>
              <a:t>的功能。项目的架构设计还考虑了命名、命名解析、安全因素、互联网寻址等问题，阐述了服务器选择、移动性和多宿主、会话初始化、组播状态建立机制等基本功能实现，以及在内容分发、延迟容忍网络、接入规则和中间设备等方面的扩展应用。</a:t>
            </a:r>
            <a:endParaRPr lang="en-US" altLang="zh-CN" sz="2000" dirty="0">
              <a:latin typeface="微软雅黑 (标题)"/>
              <a:ea typeface="+mj-ea"/>
            </a:endParaRPr>
          </a:p>
          <a:p>
            <a:pPr>
              <a:lnSpc>
                <a:spcPct val="150000"/>
              </a:lnSpc>
            </a:pPr>
            <a:r>
              <a:rPr lang="zh-CN" altLang="en-US" sz="2000" dirty="0">
                <a:latin typeface="微软雅黑 (标题)"/>
                <a:ea typeface="+mj-ea"/>
              </a:rPr>
              <a:t>项目架构的名字解析于</a:t>
            </a:r>
            <a:r>
              <a:rPr lang="en-US" altLang="zh-CN" sz="2000" dirty="0">
                <a:latin typeface="微软雅黑 (标题)"/>
                <a:ea typeface="+mj-ea"/>
              </a:rPr>
              <a:t>DNS</a:t>
            </a:r>
            <a:r>
              <a:rPr lang="zh-CN" altLang="en-US" sz="2000" dirty="0">
                <a:latin typeface="微软雅黑 (标题)"/>
                <a:ea typeface="+mj-ea"/>
              </a:rPr>
              <a:t>工作机制类似又不完全相同，</a:t>
            </a:r>
            <a:r>
              <a:rPr lang="en-US" altLang="zh-CN" sz="2000" dirty="0">
                <a:latin typeface="微软雅黑 (标题)"/>
                <a:ea typeface="+mj-ea"/>
              </a:rPr>
              <a:t>DONA</a:t>
            </a:r>
            <a:r>
              <a:rPr lang="zh-CN" altLang="en-US" sz="2000" dirty="0">
                <a:latin typeface="微软雅黑 (标题)"/>
                <a:ea typeface="+mj-ea"/>
              </a:rPr>
              <a:t>设计了一个</a:t>
            </a:r>
            <a:r>
              <a:rPr lang="zh-CN" altLang="en-US" sz="2000" dirty="0">
                <a:solidFill>
                  <a:srgbClr val="FF0000"/>
                </a:solidFill>
                <a:latin typeface="微软雅黑 (标题)"/>
                <a:ea typeface="+mj-ea"/>
              </a:rPr>
              <a:t>基于</a:t>
            </a:r>
            <a:r>
              <a:rPr lang="en-US" altLang="zh-CN" sz="2000" dirty="0">
                <a:solidFill>
                  <a:srgbClr val="FF0000"/>
                </a:solidFill>
                <a:latin typeface="微软雅黑 (标题)"/>
                <a:ea typeface="+mj-ea"/>
              </a:rPr>
              <a:t>URL</a:t>
            </a:r>
            <a:r>
              <a:rPr lang="zh-CN" altLang="en-US" sz="2000" dirty="0">
                <a:solidFill>
                  <a:srgbClr val="FF0000"/>
                </a:solidFill>
                <a:latin typeface="微软雅黑 (标题)"/>
                <a:ea typeface="+mj-ea"/>
              </a:rPr>
              <a:t>构建的扁平化命名机制</a:t>
            </a:r>
            <a:r>
              <a:rPr lang="zh-CN" altLang="en-US" sz="2000" dirty="0">
                <a:latin typeface="微软雅黑 (标题)"/>
                <a:ea typeface="+mj-ea"/>
              </a:rPr>
              <a:t>，实现了内容的注册发布和获取。而且使用命名系统中的命名解决持续性和可靠性问题，命名的扁平结构确保不变性；新提出的自我验证使安全模式变得简单；且按名称寻找路径的命名解析方式解决了有效性问题。</a:t>
            </a:r>
          </a:p>
        </p:txBody>
      </p:sp>
      <p:sp>
        <p:nvSpPr>
          <p:cNvPr id="3" name="标题 2">
            <a:extLst>
              <a:ext uri="{FF2B5EF4-FFF2-40B4-BE49-F238E27FC236}">
                <a16:creationId xmlns:a16="http://schemas.microsoft.com/office/drawing/2014/main" id="{06C22FCE-FD47-4DBF-84C1-EA1BC4CB6B27}"/>
              </a:ext>
            </a:extLst>
          </p:cNvPr>
          <p:cNvSpPr>
            <a:spLocks noGrp="1"/>
          </p:cNvSpPr>
          <p:nvPr>
            <p:ph type="title"/>
          </p:nvPr>
        </p:nvSpPr>
        <p:spPr/>
        <p:txBody>
          <a:bodyPr/>
          <a:lstStyle/>
          <a:p>
            <a:r>
              <a:rPr lang="en-US" altLang="zh-CN" sz="2400" b="1" dirty="0">
                <a:latin typeface="微软雅黑 (标题)"/>
              </a:rPr>
              <a:t>Data-Oriented Network Architecture </a:t>
            </a:r>
            <a:r>
              <a:rPr lang="zh-CN" altLang="en-US" sz="2400" b="1" dirty="0">
                <a:latin typeface="微软雅黑 (标题)"/>
              </a:rPr>
              <a:t>（</a:t>
            </a:r>
            <a:r>
              <a:rPr lang="en-US" altLang="zh-CN" sz="2400" b="1" dirty="0">
                <a:latin typeface="微软雅黑 (标题)"/>
              </a:rPr>
              <a:t>DONA</a:t>
            </a:r>
            <a:r>
              <a:rPr lang="zh-CN" altLang="en-US" sz="2400" b="1" dirty="0">
                <a:latin typeface="微软雅黑 (标题)"/>
              </a:rPr>
              <a:t>）</a:t>
            </a:r>
            <a:endParaRPr lang="zh-CN" altLang="en-US" sz="2400" b="1" dirty="0">
              <a:latin typeface="微软雅黑 (标题)"/>
              <a:ea typeface="+mj-ea"/>
            </a:endParaRPr>
          </a:p>
        </p:txBody>
      </p:sp>
    </p:spTree>
    <p:extLst>
      <p:ext uri="{BB962C8B-B14F-4D97-AF65-F5344CB8AC3E}">
        <p14:creationId xmlns:p14="http://schemas.microsoft.com/office/powerpoint/2010/main" val="147877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A742A4-7355-4EE0-9647-E88B2B7CAFC9}"/>
              </a:ext>
            </a:extLst>
          </p:cNvPr>
          <p:cNvSpPr>
            <a:spLocks noGrp="1"/>
          </p:cNvSpPr>
          <p:nvPr>
            <p:ph idx="1"/>
          </p:nvPr>
        </p:nvSpPr>
        <p:spPr>
          <a:xfrm>
            <a:off x="433917" y="1988840"/>
            <a:ext cx="5662083" cy="4680520"/>
          </a:xfrm>
        </p:spPr>
        <p:txBody>
          <a:bodyPr/>
          <a:lstStyle/>
          <a:p>
            <a:pPr algn="just">
              <a:lnSpc>
                <a:spcPct val="150000"/>
              </a:lnSpc>
            </a:pPr>
            <a:r>
              <a:rPr lang="zh-CN" altLang="en-US" sz="2000" dirty="0">
                <a:latin typeface="微软雅黑 (标题)"/>
                <a:ea typeface="+mj-ea"/>
              </a:rPr>
              <a:t>在</a:t>
            </a:r>
            <a:r>
              <a:rPr lang="en-US" altLang="zh-CN" sz="2000" dirty="0">
                <a:latin typeface="微软雅黑 (标题)"/>
                <a:ea typeface="+mj-ea"/>
              </a:rPr>
              <a:t>DONA</a:t>
            </a:r>
            <a:r>
              <a:rPr lang="zh-CN" altLang="en-US" sz="2000" dirty="0">
                <a:latin typeface="微软雅黑 (标题)"/>
                <a:ea typeface="+mj-ea"/>
              </a:rPr>
              <a:t>中，命名数据对象（</a:t>
            </a:r>
            <a:r>
              <a:rPr lang="en-GB" altLang="zh-CN" sz="2000" dirty="0">
                <a:latin typeface="微软雅黑 (标题)"/>
                <a:ea typeface="+mj-ea"/>
              </a:rPr>
              <a:t>Named Data Object</a:t>
            </a:r>
            <a:r>
              <a:rPr lang="zh-CN" altLang="en-US" sz="2000" dirty="0">
                <a:latin typeface="微软雅黑 (标题)"/>
                <a:ea typeface="+mj-ea"/>
              </a:rPr>
              <a:t>，</a:t>
            </a:r>
            <a:r>
              <a:rPr lang="en-US" altLang="zh-CN" sz="2000" dirty="0">
                <a:latin typeface="微软雅黑 (标题)"/>
                <a:ea typeface="+mj-ea"/>
              </a:rPr>
              <a:t>NDO</a:t>
            </a:r>
            <a:r>
              <a:rPr lang="zh-CN" altLang="en-US" sz="2000" dirty="0">
                <a:latin typeface="微软雅黑 (标题)"/>
                <a:ea typeface="+mj-ea"/>
              </a:rPr>
              <a:t>）由源发布到网络中。被授权提供数据服务的节点，注册到由解析处理程序（</a:t>
            </a:r>
            <a:r>
              <a:rPr lang="en-US" altLang="zh-CN" sz="2000" dirty="0">
                <a:latin typeface="微软雅黑 (标题)"/>
                <a:ea typeface="+mj-ea"/>
              </a:rPr>
              <a:t>R</a:t>
            </a:r>
            <a:r>
              <a:rPr lang="en-GB" altLang="zh-CN" sz="2000" dirty="0" err="1">
                <a:latin typeface="微软雅黑 (标题)"/>
                <a:ea typeface="+mj-ea"/>
              </a:rPr>
              <a:t>esolution</a:t>
            </a:r>
            <a:r>
              <a:rPr lang="en-GB" altLang="zh-CN" sz="2000" dirty="0">
                <a:latin typeface="微软雅黑 (标题)"/>
                <a:ea typeface="+mj-ea"/>
              </a:rPr>
              <a:t> Handler</a:t>
            </a:r>
            <a:r>
              <a:rPr lang="zh-CN" altLang="en-US" sz="2000" dirty="0">
                <a:latin typeface="微软雅黑 (标题)"/>
                <a:ea typeface="+mj-ea"/>
              </a:rPr>
              <a:t>，</a:t>
            </a:r>
            <a:r>
              <a:rPr lang="en-US" altLang="zh-CN" sz="2000" dirty="0">
                <a:latin typeface="微软雅黑 (标题)"/>
                <a:ea typeface="+mj-ea"/>
              </a:rPr>
              <a:t>RH</a:t>
            </a:r>
            <a:r>
              <a:rPr lang="zh-CN" altLang="en-US" sz="2000" dirty="0">
                <a:latin typeface="微软雅黑 (标题)"/>
                <a:ea typeface="+mj-ea"/>
              </a:rPr>
              <a:t>）组成的解析基础结构。 </a:t>
            </a:r>
            <a:endParaRPr lang="en-US" altLang="zh-CN" sz="2000" dirty="0">
              <a:latin typeface="微软雅黑 (标题)"/>
              <a:ea typeface="+mj-ea"/>
            </a:endParaRPr>
          </a:p>
          <a:p>
            <a:pPr algn="just">
              <a:lnSpc>
                <a:spcPct val="150000"/>
              </a:lnSpc>
            </a:pPr>
            <a:r>
              <a:rPr lang="zh-CN" altLang="en-US" sz="2000" dirty="0">
                <a:latin typeface="微软雅黑 (标题)"/>
                <a:ea typeface="+mj-ea"/>
              </a:rPr>
              <a:t>查找数据包</a:t>
            </a:r>
            <a:r>
              <a:rPr lang="zh-CN" altLang="en-US" sz="2000" dirty="0">
                <a:latin typeface="微软雅黑 (标题)"/>
              </a:rPr>
              <a:t>请求</a:t>
            </a:r>
            <a:r>
              <a:rPr lang="zh-CN" altLang="en-US" sz="2000" dirty="0">
                <a:latin typeface="微软雅黑 (标题)"/>
                <a:ea typeface="+mj-ea"/>
              </a:rPr>
              <a:t>按名称路由到适当的</a:t>
            </a:r>
            <a:r>
              <a:rPr lang="en-US" altLang="zh-CN" sz="2000" dirty="0">
                <a:latin typeface="微软雅黑 (标题)"/>
                <a:ea typeface="+mj-ea"/>
              </a:rPr>
              <a:t>RH</a:t>
            </a:r>
            <a:r>
              <a:rPr lang="zh-CN" altLang="en-US" sz="2000" dirty="0">
                <a:latin typeface="微软雅黑 (标题)"/>
                <a:ea typeface="+mj-ea"/>
              </a:rPr>
              <a:t>，如右图步骤</a:t>
            </a:r>
            <a:r>
              <a:rPr lang="en-US" altLang="zh-CN" sz="2000" dirty="0">
                <a:latin typeface="微软雅黑 (标题)"/>
                <a:ea typeface="+mj-ea"/>
              </a:rPr>
              <a:t>1-4</a:t>
            </a:r>
            <a:r>
              <a:rPr lang="zh-CN" altLang="en-US" sz="2000" dirty="0">
                <a:latin typeface="微软雅黑 (标题)"/>
                <a:ea typeface="+mj-ea"/>
              </a:rPr>
              <a:t>所示。 </a:t>
            </a:r>
            <a:endParaRPr lang="en-US" altLang="zh-CN" sz="2000" dirty="0">
              <a:latin typeface="微软雅黑 (标题)"/>
              <a:ea typeface="+mj-ea"/>
            </a:endParaRPr>
          </a:p>
          <a:p>
            <a:pPr algn="just">
              <a:lnSpc>
                <a:spcPct val="150000"/>
              </a:lnSpc>
            </a:pPr>
            <a:r>
              <a:rPr lang="zh-CN" altLang="en-US" sz="2000" dirty="0">
                <a:latin typeface="微软雅黑 (标题)"/>
                <a:ea typeface="+mj-ea"/>
              </a:rPr>
              <a:t>数据通过反向路径（步骤</a:t>
            </a:r>
            <a:r>
              <a:rPr lang="en-US" altLang="zh-CN" sz="2000" dirty="0">
                <a:latin typeface="微软雅黑 (标题)"/>
                <a:ea typeface="+mj-ea"/>
              </a:rPr>
              <a:t>5-8</a:t>
            </a:r>
            <a:r>
              <a:rPr lang="zh-CN" altLang="en-US" sz="2000" dirty="0">
                <a:latin typeface="微软雅黑 (标题)"/>
                <a:ea typeface="+mj-ea"/>
              </a:rPr>
              <a:t>）、启用缓存或通过更直接的路由（步骤</a:t>
            </a:r>
            <a:r>
              <a:rPr lang="en-US" altLang="zh-CN" sz="2000" dirty="0">
                <a:latin typeface="微软雅黑 (标题)"/>
                <a:ea typeface="+mj-ea"/>
              </a:rPr>
              <a:t>9</a:t>
            </a:r>
            <a:r>
              <a:rPr lang="zh-CN" altLang="en-US" sz="2000" dirty="0">
                <a:latin typeface="微软雅黑 (标题)"/>
                <a:ea typeface="+mj-ea"/>
              </a:rPr>
              <a:t>）发送回请求端。 </a:t>
            </a:r>
            <a:endParaRPr lang="en-US" altLang="zh-CN" sz="2000" dirty="0">
              <a:latin typeface="微软雅黑 (标题)"/>
              <a:ea typeface="+mj-ea"/>
            </a:endParaRPr>
          </a:p>
        </p:txBody>
      </p:sp>
      <p:sp>
        <p:nvSpPr>
          <p:cNvPr id="3" name="标题 2">
            <a:extLst>
              <a:ext uri="{FF2B5EF4-FFF2-40B4-BE49-F238E27FC236}">
                <a16:creationId xmlns:a16="http://schemas.microsoft.com/office/drawing/2014/main" id="{B6338C3C-EB1C-49B5-85A3-8E45525A16D0}"/>
              </a:ext>
            </a:extLst>
          </p:cNvPr>
          <p:cNvSpPr>
            <a:spLocks noGrp="1"/>
          </p:cNvSpPr>
          <p:nvPr>
            <p:ph type="title"/>
          </p:nvPr>
        </p:nvSpPr>
        <p:spPr/>
        <p:txBody>
          <a:bodyPr/>
          <a:lstStyle/>
          <a:p>
            <a:r>
              <a:rPr lang="zh-CN" altLang="en-US" sz="2400" b="1" dirty="0">
                <a:latin typeface="微软雅黑 (标题)"/>
                <a:ea typeface="+mj-ea"/>
              </a:rPr>
              <a:t>DONA overview</a:t>
            </a:r>
          </a:p>
        </p:txBody>
      </p:sp>
      <p:pic>
        <p:nvPicPr>
          <p:cNvPr id="5" name="内容占位符 5">
            <a:extLst>
              <a:ext uri="{FF2B5EF4-FFF2-40B4-BE49-F238E27FC236}">
                <a16:creationId xmlns:a16="http://schemas.microsoft.com/office/drawing/2014/main" id="{EDE2BCCD-F620-4354-8437-99B560B18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282579" y="1913804"/>
            <a:ext cx="5475504" cy="374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E3E92BA4-34B6-41A6-9921-F4EE6B5D34FB}"/>
              </a:ext>
            </a:extLst>
          </p:cNvPr>
          <p:cNvSpPr/>
          <p:nvPr/>
        </p:nvSpPr>
        <p:spPr>
          <a:xfrm>
            <a:off x="6672064" y="5781713"/>
            <a:ext cx="4925113" cy="369332"/>
          </a:xfrm>
          <a:prstGeom prst="rect">
            <a:avLst/>
          </a:prstGeom>
        </p:spPr>
        <p:txBody>
          <a:bodyPr wrap="square">
            <a:spAutoFit/>
          </a:bodyPr>
          <a:lstStyle/>
          <a:p>
            <a:pPr algn="ctr"/>
            <a:r>
              <a:rPr lang="en-GB" altLang="zh-CN" dirty="0"/>
              <a:t>DONA</a:t>
            </a:r>
            <a:r>
              <a:rPr lang="zh-CN" altLang="en-US" dirty="0"/>
              <a:t>架构</a:t>
            </a:r>
          </a:p>
        </p:txBody>
      </p:sp>
    </p:spTree>
    <p:extLst>
      <p:ext uri="{BB962C8B-B14F-4D97-AF65-F5344CB8AC3E}">
        <p14:creationId xmlns:p14="http://schemas.microsoft.com/office/powerpoint/2010/main" val="52779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CA86CA-673D-4F3B-AA22-6447E0EFA6D3}"/>
              </a:ext>
            </a:extLst>
          </p:cNvPr>
          <p:cNvSpPr>
            <a:spLocks noGrp="1"/>
          </p:cNvSpPr>
          <p:nvPr>
            <p:ph idx="1"/>
          </p:nvPr>
        </p:nvSpPr>
        <p:spPr>
          <a:xfrm>
            <a:off x="433917" y="1988840"/>
            <a:ext cx="6454171" cy="4680520"/>
          </a:xfrm>
        </p:spPr>
        <p:txBody>
          <a:bodyPr/>
          <a:lstStyle/>
          <a:p>
            <a:pPr algn="just">
              <a:lnSpc>
                <a:spcPct val="150000"/>
              </a:lnSpc>
            </a:pPr>
            <a:r>
              <a:rPr lang="en-US" altLang="zh-CN" sz="2000" dirty="0">
                <a:latin typeface="微软雅黑 (标题)"/>
                <a:ea typeface="+mj-ea"/>
              </a:rPr>
              <a:t>NDO</a:t>
            </a:r>
            <a:r>
              <a:rPr lang="zh-CN" altLang="en-US" sz="2000" dirty="0">
                <a:latin typeface="微软雅黑 (标题)"/>
                <a:ea typeface="+mj-ea"/>
              </a:rPr>
              <a:t>请求被转发到发布者位置，如右图步骤</a:t>
            </a:r>
            <a:r>
              <a:rPr lang="en-US" altLang="zh-CN" sz="2000" dirty="0">
                <a:latin typeface="微软雅黑 (标题)"/>
                <a:ea typeface="+mj-ea"/>
              </a:rPr>
              <a:t>1-3</a:t>
            </a:r>
            <a:r>
              <a:rPr lang="zh-CN" altLang="en-US" sz="2000" dirty="0">
                <a:latin typeface="微软雅黑 (标题)"/>
                <a:ea typeface="+mj-ea"/>
              </a:rPr>
              <a:t>所示。 </a:t>
            </a:r>
            <a:endParaRPr lang="en-US" altLang="zh-CN" sz="2000" dirty="0">
              <a:latin typeface="微软雅黑 (标题)"/>
              <a:ea typeface="+mj-ea"/>
            </a:endParaRPr>
          </a:p>
          <a:p>
            <a:pPr algn="just">
              <a:lnSpc>
                <a:spcPct val="150000"/>
              </a:lnSpc>
            </a:pPr>
            <a:r>
              <a:rPr lang="zh-CN" altLang="en-US" sz="2000" dirty="0">
                <a:latin typeface="微软雅黑 (标题)"/>
                <a:ea typeface="+mj-ea"/>
              </a:rPr>
              <a:t>路由器为未完成的转发请求维护一个挂起兴趣表（</a:t>
            </a:r>
            <a:r>
              <a:rPr lang="en-GB" altLang="zh-CN" sz="2000" dirty="0">
                <a:latin typeface="微软雅黑 (标题)"/>
                <a:ea typeface="+mj-ea"/>
              </a:rPr>
              <a:t>pending interest table, </a:t>
            </a:r>
            <a:r>
              <a:rPr lang="en-US" altLang="zh-CN" sz="2000" dirty="0">
                <a:latin typeface="微软雅黑 (标题)"/>
                <a:ea typeface="+mj-ea"/>
              </a:rPr>
              <a:t>PIT</a:t>
            </a:r>
            <a:r>
              <a:rPr lang="zh-CN" altLang="en-US" sz="2000" dirty="0">
                <a:latin typeface="微软雅黑 (标题)"/>
                <a:ea typeface="+mj-ea"/>
              </a:rPr>
              <a:t>）。 </a:t>
            </a:r>
            <a:r>
              <a:rPr lang="en-US" altLang="zh-CN" sz="2000" dirty="0">
                <a:latin typeface="微软雅黑 (标题)"/>
                <a:ea typeface="+mj-ea"/>
              </a:rPr>
              <a:t>PIT</a:t>
            </a:r>
            <a:r>
              <a:rPr lang="zh-CN" altLang="en-US" sz="2000" dirty="0">
                <a:latin typeface="微软雅黑 (标题)"/>
                <a:ea typeface="+mj-ea"/>
              </a:rPr>
              <a:t>维护所有请求的状态，并将它映射到相应的网络接口。</a:t>
            </a:r>
            <a:endParaRPr lang="en-US" altLang="zh-CN" sz="2000" dirty="0">
              <a:latin typeface="微软雅黑 (标题)"/>
              <a:ea typeface="+mj-ea"/>
            </a:endParaRPr>
          </a:p>
          <a:p>
            <a:pPr algn="just">
              <a:lnSpc>
                <a:spcPct val="150000"/>
              </a:lnSpc>
            </a:pPr>
            <a:r>
              <a:rPr lang="zh-CN" altLang="en-US" sz="2000" dirty="0">
                <a:latin typeface="微软雅黑 (标题)"/>
                <a:ea typeface="+mj-ea"/>
              </a:rPr>
              <a:t>获取数据后，根据</a:t>
            </a:r>
            <a:r>
              <a:rPr lang="en-US" altLang="zh-CN" sz="2000" dirty="0">
                <a:latin typeface="微软雅黑 (标题)"/>
                <a:ea typeface="+mj-ea"/>
              </a:rPr>
              <a:t>PIT</a:t>
            </a:r>
            <a:r>
              <a:rPr lang="zh-CN" altLang="en-US" sz="2000" dirty="0">
                <a:latin typeface="微软雅黑 (标题)"/>
                <a:ea typeface="+mj-ea"/>
              </a:rPr>
              <a:t>将数据反向路由给请求者（步骤</a:t>
            </a:r>
            <a:r>
              <a:rPr lang="en-US" altLang="zh-CN" sz="2000" dirty="0">
                <a:latin typeface="微软雅黑 (标题)"/>
                <a:ea typeface="+mj-ea"/>
              </a:rPr>
              <a:t>4-6</a:t>
            </a:r>
            <a:r>
              <a:rPr lang="zh-CN" altLang="en-US" sz="2000" dirty="0">
                <a:latin typeface="微软雅黑 (标题)"/>
                <a:ea typeface="+mj-ea"/>
              </a:rPr>
              <a:t>）。</a:t>
            </a:r>
            <a:endParaRPr lang="en-US" altLang="zh-CN" sz="2000" dirty="0">
              <a:latin typeface="微软雅黑 (标题)"/>
              <a:ea typeface="+mj-ea"/>
            </a:endParaRPr>
          </a:p>
        </p:txBody>
      </p:sp>
      <p:sp>
        <p:nvSpPr>
          <p:cNvPr id="3" name="标题 2">
            <a:extLst>
              <a:ext uri="{FF2B5EF4-FFF2-40B4-BE49-F238E27FC236}">
                <a16:creationId xmlns:a16="http://schemas.microsoft.com/office/drawing/2014/main" id="{CB566940-BA2C-4E5E-A58F-D5E919566C78}"/>
              </a:ext>
            </a:extLst>
          </p:cNvPr>
          <p:cNvSpPr>
            <a:spLocks noGrp="1"/>
          </p:cNvSpPr>
          <p:nvPr>
            <p:ph type="title"/>
          </p:nvPr>
        </p:nvSpPr>
        <p:spPr/>
        <p:txBody>
          <a:bodyPr/>
          <a:lstStyle/>
          <a:p>
            <a:r>
              <a:rPr lang="zh-CN" altLang="en-US" sz="2000" b="1" dirty="0">
                <a:latin typeface="微软雅黑 (标题)"/>
              </a:rPr>
              <a:t>内容中心网络（</a:t>
            </a:r>
            <a:r>
              <a:rPr lang="en-US" altLang="zh-CN" sz="2000" b="1" dirty="0">
                <a:latin typeface="微软雅黑 (标题)"/>
              </a:rPr>
              <a:t>Content Centric Networking, CCN</a:t>
            </a:r>
            <a:r>
              <a:rPr lang="zh-CN" altLang="en-US" sz="2000" b="1" dirty="0">
                <a:latin typeface="微软雅黑 (标题)"/>
              </a:rPr>
              <a:t>）</a:t>
            </a:r>
            <a:endParaRPr lang="zh-CN" altLang="en-US" sz="2000" b="1" dirty="0">
              <a:latin typeface="微软雅黑 (标题)"/>
              <a:ea typeface="+mj-ea"/>
            </a:endParaRPr>
          </a:p>
        </p:txBody>
      </p:sp>
      <p:sp>
        <p:nvSpPr>
          <p:cNvPr id="4" name="灯片编号占位符 3">
            <a:extLst>
              <a:ext uri="{FF2B5EF4-FFF2-40B4-BE49-F238E27FC236}">
                <a16:creationId xmlns:a16="http://schemas.microsoft.com/office/drawing/2014/main" id="{CA7B4BA3-D128-40A7-BD9D-F85BB322A255}"/>
              </a:ext>
            </a:extLst>
          </p:cNvPr>
          <p:cNvSpPr>
            <a:spLocks noGrp="1"/>
          </p:cNvSpPr>
          <p:nvPr>
            <p:ph type="sldNum" sz="quarter" idx="10"/>
          </p:nvPr>
        </p:nvSpPr>
        <p:spPr/>
        <p:txBody>
          <a:bodyPr/>
          <a:lstStyle/>
          <a:p>
            <a:fld id="{D351BD01-A0C2-431F-B2AF-57225671412E}" type="slidenum">
              <a:rPr lang="zh-CN" altLang="en-US" smtClean="0"/>
              <a:pPr/>
              <a:t>25</a:t>
            </a:fld>
            <a:endParaRPr lang="zh-CN" altLang="en-US"/>
          </a:p>
        </p:txBody>
      </p:sp>
      <p:pic>
        <p:nvPicPr>
          <p:cNvPr id="8" name="图片 7" descr="地图上有字&#10;&#10;描述已自动生成">
            <a:extLst>
              <a:ext uri="{FF2B5EF4-FFF2-40B4-BE49-F238E27FC236}">
                <a16:creationId xmlns:a16="http://schemas.microsoft.com/office/drawing/2014/main" id="{B6CE34DF-7D1B-4426-8A87-A327132D0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808" y="112153"/>
            <a:ext cx="4848902" cy="3753374"/>
          </a:xfrm>
          <a:prstGeom prst="rect">
            <a:avLst/>
          </a:prstGeom>
        </p:spPr>
      </p:pic>
      <p:sp>
        <p:nvSpPr>
          <p:cNvPr id="9" name="矩形 8">
            <a:extLst>
              <a:ext uri="{FF2B5EF4-FFF2-40B4-BE49-F238E27FC236}">
                <a16:creationId xmlns:a16="http://schemas.microsoft.com/office/drawing/2014/main" id="{D8156F5D-0316-48EF-A52E-1E2ED0FC1379}"/>
              </a:ext>
            </a:extLst>
          </p:cNvPr>
          <p:cNvSpPr/>
          <p:nvPr/>
        </p:nvSpPr>
        <p:spPr>
          <a:xfrm>
            <a:off x="9048328" y="3865527"/>
            <a:ext cx="1146468" cy="369332"/>
          </a:xfrm>
          <a:prstGeom prst="rect">
            <a:avLst/>
          </a:prstGeom>
        </p:spPr>
        <p:txBody>
          <a:bodyPr wrap="none">
            <a:spAutoFit/>
          </a:bodyPr>
          <a:lstStyle/>
          <a:p>
            <a:r>
              <a:rPr lang="zh-CN" altLang="en-US" dirty="0"/>
              <a:t>CCN架构</a:t>
            </a:r>
          </a:p>
        </p:txBody>
      </p:sp>
      <p:pic>
        <p:nvPicPr>
          <p:cNvPr id="6" name="图片 5" descr="手机屏幕截图&#10;&#10;描述已自动生成">
            <a:extLst>
              <a:ext uri="{FF2B5EF4-FFF2-40B4-BE49-F238E27FC236}">
                <a16:creationId xmlns:a16="http://schemas.microsoft.com/office/drawing/2014/main" id="{D6DB62C3-0AA8-4528-B644-50E48E7F5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9188" y="4181531"/>
            <a:ext cx="4753022" cy="2116827"/>
          </a:xfrm>
          <a:prstGeom prst="rect">
            <a:avLst/>
          </a:prstGeom>
        </p:spPr>
      </p:pic>
      <p:sp>
        <p:nvSpPr>
          <p:cNvPr id="10" name="矩形 9">
            <a:extLst>
              <a:ext uri="{FF2B5EF4-FFF2-40B4-BE49-F238E27FC236}">
                <a16:creationId xmlns:a16="http://schemas.microsoft.com/office/drawing/2014/main" id="{05846E75-4E11-4948-85D2-293C97579CE7}"/>
              </a:ext>
            </a:extLst>
          </p:cNvPr>
          <p:cNvSpPr/>
          <p:nvPr/>
        </p:nvSpPr>
        <p:spPr>
          <a:xfrm>
            <a:off x="9489054" y="6300028"/>
            <a:ext cx="543739" cy="369332"/>
          </a:xfrm>
          <a:prstGeom prst="rect">
            <a:avLst/>
          </a:prstGeom>
        </p:spPr>
        <p:txBody>
          <a:bodyPr wrap="none">
            <a:spAutoFit/>
          </a:bodyPr>
          <a:lstStyle/>
          <a:p>
            <a:r>
              <a:rPr lang="en-US" altLang="zh-CN" dirty="0"/>
              <a:t>PIT</a:t>
            </a:r>
          </a:p>
        </p:txBody>
      </p:sp>
    </p:spTree>
    <p:extLst>
      <p:ext uri="{BB962C8B-B14F-4D97-AF65-F5344CB8AC3E}">
        <p14:creationId xmlns:p14="http://schemas.microsoft.com/office/powerpoint/2010/main" val="2550274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4D2E9A-1E2A-40F9-AC72-9C76ACE2C5EB}"/>
              </a:ext>
            </a:extLst>
          </p:cNvPr>
          <p:cNvSpPr>
            <a:spLocks noGrp="1"/>
          </p:cNvSpPr>
          <p:nvPr>
            <p:ph idx="1"/>
          </p:nvPr>
        </p:nvSpPr>
        <p:spPr>
          <a:xfrm>
            <a:off x="433917" y="1988840"/>
            <a:ext cx="6022123" cy="4680520"/>
          </a:xfrm>
        </p:spPr>
        <p:txBody>
          <a:bodyPr/>
          <a:lstStyle/>
          <a:p>
            <a:pPr algn="just">
              <a:lnSpc>
                <a:spcPct val="150000"/>
              </a:lnSpc>
            </a:pPr>
            <a:r>
              <a:rPr lang="en-US" altLang="zh-CN" sz="2000" dirty="0">
                <a:latin typeface="微软雅黑 (标题)"/>
              </a:rPr>
              <a:t>CCN</a:t>
            </a:r>
            <a:r>
              <a:rPr lang="zh-CN" altLang="en-US" sz="2000" dirty="0">
                <a:latin typeface="微软雅黑 (标题)"/>
              </a:rPr>
              <a:t>支持路径缓存：路由器接收（响应请求）的</a:t>
            </a:r>
            <a:r>
              <a:rPr lang="en-US" altLang="zh-CN" sz="2000" dirty="0">
                <a:latin typeface="微软雅黑 (标题)"/>
              </a:rPr>
              <a:t>NDO</a:t>
            </a:r>
            <a:r>
              <a:rPr lang="zh-CN" altLang="en-US" sz="2000" dirty="0">
                <a:latin typeface="微软雅黑 (标题)"/>
              </a:rPr>
              <a:t>可以被缓存，以便随后接收到的同一对象的请求可以从该缓存中得到响应（如步骤</a:t>
            </a:r>
            <a:r>
              <a:rPr lang="en-US" altLang="zh-CN" sz="2000" dirty="0">
                <a:latin typeface="微软雅黑 (标题)"/>
              </a:rPr>
              <a:t>7-8</a:t>
            </a:r>
            <a:r>
              <a:rPr lang="zh-CN" altLang="en-US" sz="2000" dirty="0">
                <a:latin typeface="微软雅黑 (标题)"/>
              </a:rPr>
              <a:t>所示）。</a:t>
            </a:r>
            <a:endParaRPr lang="en-US" altLang="zh-CN" sz="2000" dirty="0">
              <a:latin typeface="微软雅黑 (标题)"/>
            </a:endParaRPr>
          </a:p>
          <a:p>
            <a:pPr algn="just"/>
            <a:endParaRPr lang="zh-CN" altLang="en-US" sz="2000" dirty="0"/>
          </a:p>
        </p:txBody>
      </p:sp>
      <p:sp>
        <p:nvSpPr>
          <p:cNvPr id="3" name="标题 2">
            <a:extLst>
              <a:ext uri="{FF2B5EF4-FFF2-40B4-BE49-F238E27FC236}">
                <a16:creationId xmlns:a16="http://schemas.microsoft.com/office/drawing/2014/main" id="{6584C46F-F42C-4A53-A078-CD50A427EB90}"/>
              </a:ext>
            </a:extLst>
          </p:cNvPr>
          <p:cNvSpPr>
            <a:spLocks noGrp="1"/>
          </p:cNvSpPr>
          <p:nvPr>
            <p:ph type="title"/>
          </p:nvPr>
        </p:nvSpPr>
        <p:spPr/>
        <p:txBody>
          <a:bodyPr/>
          <a:lstStyle/>
          <a:p>
            <a:r>
              <a:rPr lang="en-GB" altLang="zh-CN" sz="2400" b="1" dirty="0">
                <a:latin typeface="+mj-ea"/>
              </a:rPr>
              <a:t>CCN</a:t>
            </a:r>
            <a:endParaRPr lang="zh-CN" altLang="en-US" sz="2400" b="1" dirty="0">
              <a:latin typeface="+mj-ea"/>
            </a:endParaRPr>
          </a:p>
        </p:txBody>
      </p:sp>
      <p:pic>
        <p:nvPicPr>
          <p:cNvPr id="5" name="图片 4" descr="地图上有字&#10;&#10;描述已自动生成">
            <a:extLst>
              <a:ext uri="{FF2B5EF4-FFF2-40B4-BE49-F238E27FC236}">
                <a16:creationId xmlns:a16="http://schemas.microsoft.com/office/drawing/2014/main" id="{BABED0C4-4333-4F27-9E91-D3986F408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887" y="2116715"/>
            <a:ext cx="4848902" cy="3753374"/>
          </a:xfrm>
          <a:prstGeom prst="rect">
            <a:avLst/>
          </a:prstGeom>
        </p:spPr>
      </p:pic>
      <p:sp>
        <p:nvSpPr>
          <p:cNvPr id="6" name="矩形 5">
            <a:extLst>
              <a:ext uri="{FF2B5EF4-FFF2-40B4-BE49-F238E27FC236}">
                <a16:creationId xmlns:a16="http://schemas.microsoft.com/office/drawing/2014/main" id="{612CBBD8-6723-49F1-9963-E0733F3FB347}"/>
              </a:ext>
            </a:extLst>
          </p:cNvPr>
          <p:cNvSpPr/>
          <p:nvPr/>
        </p:nvSpPr>
        <p:spPr>
          <a:xfrm>
            <a:off x="8903104" y="6007058"/>
            <a:ext cx="1146468" cy="369332"/>
          </a:xfrm>
          <a:prstGeom prst="rect">
            <a:avLst/>
          </a:prstGeom>
        </p:spPr>
        <p:txBody>
          <a:bodyPr wrap="none">
            <a:spAutoFit/>
          </a:bodyPr>
          <a:lstStyle/>
          <a:p>
            <a:r>
              <a:rPr lang="zh-CN" altLang="en-US" dirty="0"/>
              <a:t>CCN架构</a:t>
            </a:r>
          </a:p>
        </p:txBody>
      </p:sp>
    </p:spTree>
    <p:extLst>
      <p:ext uri="{BB962C8B-B14F-4D97-AF65-F5344CB8AC3E}">
        <p14:creationId xmlns:p14="http://schemas.microsoft.com/office/powerpoint/2010/main" val="4022997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1DB34C-B7A9-4152-8947-230B650FAF98}"/>
              </a:ext>
            </a:extLst>
          </p:cNvPr>
          <p:cNvSpPr>
            <a:spLocks noGrp="1"/>
          </p:cNvSpPr>
          <p:nvPr>
            <p:ph idx="1"/>
          </p:nvPr>
        </p:nvSpPr>
        <p:spPr/>
        <p:txBody>
          <a:bodyPr/>
          <a:lstStyle/>
          <a:p>
            <a:pPr algn="just">
              <a:lnSpc>
                <a:spcPct val="150000"/>
              </a:lnSpc>
            </a:pPr>
            <a:r>
              <a:rPr lang="en-US" altLang="zh-CN" sz="2000" dirty="0">
                <a:latin typeface="微软雅黑 (标题)"/>
                <a:ea typeface="+mj-ea"/>
              </a:rPr>
              <a:t>2009</a:t>
            </a:r>
            <a:r>
              <a:rPr lang="zh-CN" altLang="en-US" sz="2000" dirty="0">
                <a:latin typeface="微软雅黑 (标题)"/>
                <a:ea typeface="+mj-ea"/>
              </a:rPr>
              <a:t>年，</a:t>
            </a:r>
            <a:r>
              <a:rPr lang="en-US" altLang="zh-CN" sz="2000" dirty="0">
                <a:latin typeface="微软雅黑 (标题)"/>
                <a:ea typeface="+mj-ea"/>
              </a:rPr>
              <a:t>PARC</a:t>
            </a:r>
            <a:r>
              <a:rPr lang="zh-CN" altLang="en-US" sz="2000" dirty="0">
                <a:latin typeface="微软雅黑 (标题)"/>
                <a:ea typeface="+mj-ea"/>
              </a:rPr>
              <a:t>研究中心</a:t>
            </a:r>
            <a:r>
              <a:rPr lang="en-US" altLang="zh-CN" sz="2000" dirty="0">
                <a:latin typeface="微软雅黑 (标题)"/>
                <a:ea typeface="+mj-ea"/>
              </a:rPr>
              <a:t>Jacobson</a:t>
            </a:r>
            <a:r>
              <a:rPr lang="zh-CN" altLang="en-US" sz="2000" dirty="0">
                <a:latin typeface="微软雅黑 (标题)"/>
                <a:ea typeface="+mj-ea"/>
              </a:rPr>
              <a:t>提出了</a:t>
            </a:r>
            <a:r>
              <a:rPr lang="en-US" altLang="zh-CN" sz="2000" dirty="0">
                <a:latin typeface="微软雅黑 (标题)"/>
                <a:ea typeface="+mj-ea"/>
              </a:rPr>
              <a:t>CCN</a:t>
            </a:r>
            <a:r>
              <a:rPr lang="zh-CN" altLang="en-US" sz="2000" dirty="0">
                <a:latin typeface="微软雅黑 (标题)"/>
                <a:ea typeface="+mj-ea"/>
              </a:rPr>
              <a:t>，并开展了</a:t>
            </a:r>
            <a:r>
              <a:rPr lang="en-US" altLang="zh-CN" sz="2000" dirty="0" err="1">
                <a:latin typeface="微软雅黑 (标题)"/>
                <a:ea typeface="+mj-ea"/>
              </a:rPr>
              <a:t>CCNx</a:t>
            </a:r>
            <a:r>
              <a:rPr lang="zh-CN" altLang="en-US" sz="2000" dirty="0">
                <a:latin typeface="微软雅黑 (标题)"/>
                <a:ea typeface="+mj-ea"/>
              </a:rPr>
              <a:t>项目。命名数据网络借鉴了</a:t>
            </a:r>
            <a:r>
              <a:rPr lang="en-US" altLang="zh-CN" sz="2000" dirty="0">
                <a:latin typeface="微软雅黑 (标题)"/>
                <a:ea typeface="+mj-ea"/>
              </a:rPr>
              <a:t>CCN</a:t>
            </a:r>
            <a:r>
              <a:rPr lang="zh-CN" altLang="en-US" sz="2000" dirty="0">
                <a:latin typeface="微软雅黑 (标题)"/>
                <a:ea typeface="+mj-ea"/>
              </a:rPr>
              <a:t>的思想，是美国国家科学基金会于</a:t>
            </a:r>
            <a:r>
              <a:rPr lang="en-US" altLang="zh-CN" sz="2000" dirty="0">
                <a:latin typeface="微软雅黑 (标题)"/>
                <a:ea typeface="+mj-ea"/>
              </a:rPr>
              <a:t>2010</a:t>
            </a:r>
            <a:r>
              <a:rPr lang="zh-CN" altLang="en-US" sz="2000" dirty="0">
                <a:latin typeface="微软雅黑 (标题)"/>
                <a:ea typeface="+mj-ea"/>
              </a:rPr>
              <a:t>年</a:t>
            </a:r>
            <a:r>
              <a:rPr lang="en-US" altLang="zh-CN" sz="2000" dirty="0">
                <a:latin typeface="微软雅黑 (标题)"/>
                <a:ea typeface="+mj-ea"/>
              </a:rPr>
              <a:t>8</a:t>
            </a:r>
            <a:r>
              <a:rPr lang="zh-CN" altLang="en-US" sz="2000" dirty="0">
                <a:latin typeface="微软雅黑 (标题)"/>
                <a:ea typeface="+mj-ea"/>
              </a:rPr>
              <a:t>月宣布支持的未来互联网架构方面的科研项目之一。</a:t>
            </a:r>
            <a:r>
              <a:rPr lang="en-US" altLang="zh-CN" sz="2000" dirty="0">
                <a:latin typeface="微软雅黑 (标题)"/>
                <a:ea typeface="+mj-ea"/>
              </a:rPr>
              <a:t>NDN</a:t>
            </a:r>
            <a:r>
              <a:rPr lang="zh-CN" altLang="en-US" sz="2000" dirty="0">
                <a:latin typeface="微软雅黑 (标题)"/>
                <a:ea typeface="+mj-ea"/>
              </a:rPr>
              <a:t>力图改变当前互联网以主机为基础的点对点通信架构，实现向以命名数据为中心的新型网络体系结构转变。</a:t>
            </a:r>
            <a:endParaRPr lang="en-US" altLang="zh-CN" sz="2000" dirty="0">
              <a:latin typeface="微软雅黑 (标题)"/>
              <a:ea typeface="+mj-ea"/>
            </a:endParaRPr>
          </a:p>
          <a:p>
            <a:pPr algn="just">
              <a:lnSpc>
                <a:spcPct val="150000"/>
              </a:lnSpc>
            </a:pPr>
            <a:r>
              <a:rPr lang="en-US" altLang="zh-CN" sz="2000" dirty="0">
                <a:latin typeface="微软雅黑 (标题)"/>
                <a:ea typeface="+mj-ea"/>
              </a:rPr>
              <a:t>NDN</a:t>
            </a:r>
            <a:r>
              <a:rPr lang="zh-CN" altLang="en-US" sz="2000" dirty="0">
                <a:latin typeface="微软雅黑 (标题)"/>
                <a:ea typeface="+mj-ea"/>
              </a:rPr>
              <a:t>关注的重点从现有网络的</a:t>
            </a:r>
            <a:r>
              <a:rPr lang="zh-CN" altLang="en-US" sz="2000" dirty="0">
                <a:solidFill>
                  <a:srgbClr val="FF0000"/>
                </a:solidFill>
                <a:latin typeface="微软雅黑 (标题)"/>
                <a:ea typeface="+mj-ea"/>
              </a:rPr>
              <a:t>“在哪里”转变到“是什么”</a:t>
            </a:r>
            <a:r>
              <a:rPr lang="zh-CN" altLang="en-US" sz="2000" dirty="0">
                <a:latin typeface="微软雅黑 (标题)"/>
                <a:ea typeface="+mj-ea"/>
              </a:rPr>
              <a:t>，即用户和应用关注的内容，探索以内容</a:t>
            </a:r>
            <a:r>
              <a:rPr lang="en-US" altLang="zh-CN" sz="2000" dirty="0">
                <a:latin typeface="微软雅黑 (标题)"/>
                <a:ea typeface="+mj-ea"/>
              </a:rPr>
              <a:t>/</a:t>
            </a:r>
            <a:r>
              <a:rPr lang="zh-CN" altLang="en-US" sz="2000" dirty="0">
                <a:latin typeface="微软雅黑 (标题)"/>
                <a:ea typeface="+mj-ea"/>
              </a:rPr>
              <a:t>服务为中心的网络体系架构；</a:t>
            </a:r>
            <a:r>
              <a:rPr lang="zh-CN" altLang="en-US" sz="2000" dirty="0">
                <a:solidFill>
                  <a:srgbClr val="FF0000"/>
                </a:solidFill>
                <a:latin typeface="微软雅黑 (标题)"/>
                <a:ea typeface="+mj-ea"/>
              </a:rPr>
              <a:t>将内容从保护主机中解耦出来，直接保护内容</a:t>
            </a:r>
            <a:r>
              <a:rPr lang="zh-CN" altLang="en-US" sz="2000" dirty="0">
                <a:latin typeface="微软雅黑 (标题)"/>
                <a:ea typeface="+mj-ea"/>
              </a:rPr>
              <a:t>，让通信机制从根本上实现可扩展；其架构采用名字路由，参考了当前</a:t>
            </a:r>
            <a:r>
              <a:rPr lang="en-US" altLang="zh-CN" sz="2000" dirty="0">
                <a:latin typeface="微软雅黑 (标题)"/>
                <a:ea typeface="+mj-ea"/>
              </a:rPr>
              <a:t>IP</a:t>
            </a:r>
            <a:r>
              <a:rPr lang="zh-CN" altLang="en-US" sz="2000" dirty="0">
                <a:latin typeface="微软雅黑 (标题)"/>
                <a:ea typeface="+mj-ea"/>
              </a:rPr>
              <a:t>网络的沙漏模型。然而，其路由完全依赖路由名字，从而也带来了路由可扩展性问题。</a:t>
            </a:r>
          </a:p>
        </p:txBody>
      </p:sp>
      <p:sp>
        <p:nvSpPr>
          <p:cNvPr id="3" name="标题 2">
            <a:extLst>
              <a:ext uri="{FF2B5EF4-FFF2-40B4-BE49-F238E27FC236}">
                <a16:creationId xmlns:a16="http://schemas.microsoft.com/office/drawing/2014/main" id="{AAEE449F-5FFA-4959-A983-CB77D282CFB6}"/>
              </a:ext>
            </a:extLst>
          </p:cNvPr>
          <p:cNvSpPr>
            <a:spLocks noGrp="1"/>
          </p:cNvSpPr>
          <p:nvPr>
            <p:ph type="title"/>
          </p:nvPr>
        </p:nvSpPr>
        <p:spPr/>
        <p:txBody>
          <a:bodyPr/>
          <a:lstStyle/>
          <a:p>
            <a:r>
              <a:rPr lang="en-US" altLang="zh-CN" sz="2400" b="1" dirty="0">
                <a:latin typeface="微软雅黑 (标题)"/>
                <a:ea typeface="+mj-ea"/>
              </a:rPr>
              <a:t>NDN</a:t>
            </a:r>
            <a:endParaRPr lang="zh-CN" altLang="en-US" sz="2400" b="1" dirty="0">
              <a:latin typeface="微软雅黑 (标题)"/>
              <a:ea typeface="+mj-ea"/>
            </a:endParaRPr>
          </a:p>
        </p:txBody>
      </p:sp>
    </p:spTree>
    <p:extLst>
      <p:ext uri="{BB962C8B-B14F-4D97-AF65-F5344CB8AC3E}">
        <p14:creationId xmlns:p14="http://schemas.microsoft.com/office/powerpoint/2010/main" val="1620588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CD29AD-2F68-4010-8BE8-E4B3760B1428}"/>
              </a:ext>
            </a:extLst>
          </p:cNvPr>
          <p:cNvSpPr>
            <a:spLocks noGrp="1"/>
          </p:cNvSpPr>
          <p:nvPr>
            <p:ph idx="1"/>
          </p:nvPr>
        </p:nvSpPr>
        <p:spPr>
          <a:xfrm>
            <a:off x="433917" y="1340768"/>
            <a:ext cx="6886219" cy="5328592"/>
          </a:xfrm>
        </p:spPr>
        <p:txBody>
          <a:bodyPr/>
          <a:lstStyle/>
          <a:p>
            <a:pPr algn="just">
              <a:lnSpc>
                <a:spcPct val="150000"/>
              </a:lnSpc>
            </a:pPr>
            <a:r>
              <a:rPr lang="en-US" altLang="zh-CN" sz="2000" dirty="0">
                <a:latin typeface="微软雅黑 (标题)"/>
                <a:ea typeface="+mj-ea"/>
              </a:rPr>
              <a:t>PSIRP(Publish/Subscribe Internet Routing Parading)</a:t>
            </a:r>
            <a:r>
              <a:rPr lang="zh-CN" altLang="en-US" sz="2000" dirty="0">
                <a:latin typeface="微软雅黑 (标题)"/>
                <a:ea typeface="+mj-ea"/>
              </a:rPr>
              <a:t>是欧盟</a:t>
            </a:r>
            <a:r>
              <a:rPr lang="en-US" altLang="zh-CN" sz="2000" dirty="0">
                <a:latin typeface="微软雅黑 (标题)"/>
                <a:ea typeface="+mj-ea"/>
              </a:rPr>
              <a:t>FP7</a:t>
            </a:r>
            <a:r>
              <a:rPr lang="zh-CN" altLang="en-US" sz="2000" dirty="0">
                <a:latin typeface="微软雅黑 (标题)"/>
                <a:ea typeface="+mj-ea"/>
              </a:rPr>
              <a:t>项目资助的未来网络项目，该项目主要针对当前互联网过于信任信息的发送者而产生的诸多问题（如分布式拒绝服务攻击（</a:t>
            </a:r>
            <a:r>
              <a:rPr lang="en-US" altLang="zh-CN" sz="2000" dirty="0">
                <a:latin typeface="微软雅黑 (标题)"/>
                <a:ea typeface="+mj-ea"/>
              </a:rPr>
              <a:t>DDoS</a:t>
            </a:r>
            <a:r>
              <a:rPr lang="zh-CN" altLang="en-US" sz="2000" dirty="0">
                <a:latin typeface="微软雅黑 (标题)"/>
                <a:ea typeface="+mj-ea"/>
              </a:rPr>
              <a:t>等），提倡以信息为中心的发布</a:t>
            </a:r>
            <a:r>
              <a:rPr lang="en-US" altLang="zh-CN" sz="2000" dirty="0">
                <a:latin typeface="微软雅黑 (标题)"/>
                <a:ea typeface="+mj-ea"/>
              </a:rPr>
              <a:t>-</a:t>
            </a:r>
            <a:r>
              <a:rPr lang="zh-CN" altLang="en-US" sz="2000" dirty="0">
                <a:latin typeface="微软雅黑 (标题)"/>
                <a:ea typeface="+mj-ea"/>
              </a:rPr>
              <a:t>订阅网络模型作为未来互联网架构。其发布</a:t>
            </a:r>
            <a:r>
              <a:rPr lang="en-US" altLang="zh-CN" sz="2000" dirty="0">
                <a:latin typeface="微软雅黑 (标题)"/>
                <a:ea typeface="+mj-ea"/>
              </a:rPr>
              <a:t>-</a:t>
            </a:r>
            <a:r>
              <a:rPr lang="zh-CN" altLang="en-US" sz="2000" dirty="0">
                <a:latin typeface="微软雅黑 (标题)"/>
                <a:ea typeface="+mj-ea"/>
              </a:rPr>
              <a:t>订阅网络模型的主要思想即</a:t>
            </a:r>
            <a:r>
              <a:rPr lang="zh-CN" altLang="en-US" sz="2000" dirty="0">
                <a:solidFill>
                  <a:srgbClr val="FF0000"/>
                </a:solidFill>
                <a:latin typeface="微软雅黑 (标题)"/>
                <a:ea typeface="+mj-ea"/>
              </a:rPr>
              <a:t>发布</a:t>
            </a:r>
            <a:r>
              <a:rPr lang="en-US" altLang="zh-CN" sz="2000" dirty="0">
                <a:solidFill>
                  <a:srgbClr val="FF0000"/>
                </a:solidFill>
                <a:latin typeface="微软雅黑 (标题)"/>
                <a:ea typeface="+mj-ea"/>
              </a:rPr>
              <a:t>-</a:t>
            </a:r>
            <a:r>
              <a:rPr lang="zh-CN" altLang="en-US" sz="2000" dirty="0">
                <a:solidFill>
                  <a:srgbClr val="FF0000"/>
                </a:solidFill>
                <a:latin typeface="微软雅黑 (标题)"/>
                <a:ea typeface="+mj-ea"/>
              </a:rPr>
              <a:t>订阅</a:t>
            </a:r>
            <a:r>
              <a:rPr lang="zh-CN" altLang="en-US" sz="2000" dirty="0">
                <a:latin typeface="微软雅黑 (标题)"/>
                <a:ea typeface="+mj-ea"/>
              </a:rPr>
              <a:t>，如果没有表达订阅兴趣，则不能接收到任何信息，因此具有很大的灵活性。</a:t>
            </a:r>
            <a:endParaRPr lang="en-US" altLang="zh-CN" sz="2000" dirty="0">
              <a:latin typeface="微软雅黑 (标题)"/>
              <a:ea typeface="+mj-ea"/>
            </a:endParaRPr>
          </a:p>
          <a:p>
            <a:pPr algn="just">
              <a:lnSpc>
                <a:spcPct val="150000"/>
              </a:lnSpc>
            </a:pPr>
            <a:r>
              <a:rPr lang="en-US" altLang="zh-CN" sz="2000" dirty="0">
                <a:latin typeface="微软雅黑 (标题)"/>
                <a:ea typeface="+mj-ea"/>
              </a:rPr>
              <a:t>PURSUIT</a:t>
            </a:r>
            <a:r>
              <a:rPr lang="zh-CN" altLang="en-US" sz="2000" dirty="0">
                <a:latin typeface="微软雅黑 (标题)"/>
                <a:ea typeface="+mj-ea"/>
              </a:rPr>
              <a:t>（</a:t>
            </a:r>
            <a:r>
              <a:rPr lang="en-US" altLang="zh-CN" sz="2000" dirty="0">
                <a:latin typeface="微软雅黑 (标题)"/>
                <a:ea typeface="+mj-ea"/>
              </a:rPr>
              <a:t>Publish Subscribe Internet Technology</a:t>
            </a:r>
            <a:r>
              <a:rPr lang="zh-CN" altLang="en-US" sz="2000" dirty="0">
                <a:latin typeface="微软雅黑 (标题)"/>
                <a:ea typeface="+mj-ea"/>
              </a:rPr>
              <a:t>）是其后续项目，进一步对</a:t>
            </a:r>
            <a:r>
              <a:rPr lang="en-US" altLang="zh-CN" sz="2000" dirty="0">
                <a:latin typeface="微软雅黑 (标题)"/>
                <a:ea typeface="+mj-ea"/>
              </a:rPr>
              <a:t>RSIRP</a:t>
            </a:r>
            <a:r>
              <a:rPr lang="zh-CN" altLang="en-US" sz="2000" dirty="0">
                <a:latin typeface="微软雅黑 (标题)"/>
                <a:ea typeface="+mj-ea"/>
              </a:rPr>
              <a:t>的架构进行了探索，并在</a:t>
            </a:r>
            <a:r>
              <a:rPr lang="en-US" altLang="zh-CN" sz="2000" dirty="0">
                <a:latin typeface="微软雅黑 (标题)"/>
                <a:ea typeface="+mj-ea"/>
              </a:rPr>
              <a:t>PSRIP</a:t>
            </a:r>
            <a:r>
              <a:rPr lang="zh-CN" altLang="en-US" sz="2000" dirty="0">
                <a:latin typeface="微软雅黑 (标题)"/>
                <a:ea typeface="+mj-ea"/>
              </a:rPr>
              <a:t>架构的基础上，利用</a:t>
            </a:r>
            <a:r>
              <a:rPr lang="en-US" altLang="zh-CN" sz="2000" dirty="0">
                <a:latin typeface="微软雅黑 (标题)"/>
                <a:ea typeface="+mj-ea"/>
              </a:rPr>
              <a:t>PSRIP</a:t>
            </a:r>
            <a:r>
              <a:rPr lang="zh-CN" altLang="en-US" sz="2000" dirty="0">
                <a:latin typeface="微软雅黑 (标题)"/>
                <a:ea typeface="+mj-ea"/>
              </a:rPr>
              <a:t>累积的经验改善现存组件及构建新的组件，并提出了各种原型和开发</a:t>
            </a:r>
            <a:r>
              <a:rPr lang="en-US" altLang="zh-CN" sz="2000" dirty="0">
                <a:latin typeface="微软雅黑 (标题)"/>
                <a:ea typeface="+mj-ea"/>
              </a:rPr>
              <a:t>API</a:t>
            </a:r>
            <a:r>
              <a:rPr lang="zh-CN" altLang="en-US" sz="2000" dirty="0">
                <a:latin typeface="微软雅黑 (标题)"/>
                <a:ea typeface="+mj-ea"/>
              </a:rPr>
              <a:t>的目标。</a:t>
            </a:r>
            <a:endParaRPr lang="en-US" altLang="zh-CN" sz="2000" dirty="0">
              <a:latin typeface="微软雅黑 (标题)"/>
              <a:ea typeface="+mj-ea"/>
            </a:endParaRPr>
          </a:p>
        </p:txBody>
      </p:sp>
      <p:sp>
        <p:nvSpPr>
          <p:cNvPr id="3" name="标题 2">
            <a:extLst>
              <a:ext uri="{FF2B5EF4-FFF2-40B4-BE49-F238E27FC236}">
                <a16:creationId xmlns:a16="http://schemas.microsoft.com/office/drawing/2014/main" id="{AB638E72-EAA9-4DC6-B08D-B2FD6D8B9C26}"/>
              </a:ext>
            </a:extLst>
          </p:cNvPr>
          <p:cNvSpPr>
            <a:spLocks noGrp="1"/>
          </p:cNvSpPr>
          <p:nvPr>
            <p:ph type="title"/>
          </p:nvPr>
        </p:nvSpPr>
        <p:spPr>
          <a:xfrm>
            <a:off x="435404" y="764704"/>
            <a:ext cx="10972800" cy="807169"/>
          </a:xfrm>
        </p:spPr>
        <p:txBody>
          <a:bodyPr/>
          <a:lstStyle/>
          <a:p>
            <a:r>
              <a:rPr lang="en-US" altLang="zh-CN" sz="2400" b="1" dirty="0">
                <a:latin typeface="微软雅黑 (标题)"/>
                <a:ea typeface="+mj-ea"/>
              </a:rPr>
              <a:t>PSIRP</a:t>
            </a:r>
            <a:endParaRPr lang="zh-CN" altLang="en-US" sz="2400" b="1" dirty="0">
              <a:latin typeface="微软雅黑 (标题)"/>
              <a:ea typeface="+mj-ea"/>
            </a:endParaRPr>
          </a:p>
        </p:txBody>
      </p:sp>
      <p:pic>
        <p:nvPicPr>
          <p:cNvPr id="5" name="图片 4" descr="地图上有字&#10;&#10;描述已自动生成">
            <a:extLst>
              <a:ext uri="{FF2B5EF4-FFF2-40B4-BE49-F238E27FC236}">
                <a16:creationId xmlns:a16="http://schemas.microsoft.com/office/drawing/2014/main" id="{508863CF-AEC4-4F9A-A9C9-90D4CAE09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262" y="1391495"/>
            <a:ext cx="4600786" cy="3362113"/>
          </a:xfrm>
          <a:prstGeom prst="rect">
            <a:avLst/>
          </a:prstGeom>
        </p:spPr>
      </p:pic>
    </p:spTree>
    <p:extLst>
      <p:ext uri="{BB962C8B-B14F-4D97-AF65-F5344CB8AC3E}">
        <p14:creationId xmlns:p14="http://schemas.microsoft.com/office/powerpoint/2010/main" val="383587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DFAE2E-B56A-483A-84A7-53BF2FAA54D8}"/>
              </a:ext>
            </a:extLst>
          </p:cNvPr>
          <p:cNvSpPr>
            <a:spLocks noGrp="1"/>
          </p:cNvSpPr>
          <p:nvPr>
            <p:ph idx="1"/>
          </p:nvPr>
        </p:nvSpPr>
        <p:spPr>
          <a:xfrm>
            <a:off x="433917" y="1988840"/>
            <a:ext cx="6310155" cy="4680520"/>
          </a:xfrm>
        </p:spPr>
        <p:txBody>
          <a:bodyPr/>
          <a:lstStyle/>
          <a:p>
            <a:pPr>
              <a:lnSpc>
                <a:spcPct val="150000"/>
              </a:lnSpc>
            </a:pPr>
            <a:r>
              <a:rPr lang="zh-CN" altLang="en-US" sz="2000" dirty="0">
                <a:latin typeface="+mj-ea"/>
                <a:ea typeface="+mj-ea"/>
              </a:rPr>
              <a:t>将</a:t>
            </a:r>
            <a:r>
              <a:rPr lang="en-US" altLang="zh-CN" sz="2000" dirty="0">
                <a:latin typeface="+mj-ea"/>
                <a:ea typeface="+mj-ea"/>
              </a:rPr>
              <a:t>ICN</a:t>
            </a:r>
            <a:r>
              <a:rPr lang="zh-CN" altLang="en-US" sz="2000" dirty="0">
                <a:latin typeface="+mj-ea"/>
                <a:ea typeface="+mj-ea"/>
              </a:rPr>
              <a:t>应用于边缘计算，对于改善边缘计算地性能有重大意义。</a:t>
            </a:r>
            <a:r>
              <a:rPr lang="en-US" altLang="zh-CN" sz="2000" dirty="0">
                <a:latin typeface="+mj-ea"/>
                <a:ea typeface="+mj-ea"/>
              </a:rPr>
              <a:t>2016</a:t>
            </a:r>
            <a:r>
              <a:rPr lang="zh-CN" altLang="en-US" sz="2000" dirty="0">
                <a:latin typeface="+mj-ea"/>
                <a:ea typeface="+mj-ea"/>
              </a:rPr>
              <a:t>年</a:t>
            </a:r>
            <a:r>
              <a:rPr lang="en-US" altLang="zh-CN" sz="2000" dirty="0">
                <a:latin typeface="+mj-ea"/>
                <a:ea typeface="+mj-ea"/>
              </a:rPr>
              <a:t>5G Americas</a:t>
            </a:r>
            <a:r>
              <a:rPr lang="zh-CN" altLang="en-US" sz="2000" dirty="0">
                <a:latin typeface="+mj-ea"/>
                <a:ea typeface="+mj-ea"/>
              </a:rPr>
              <a:t>组织发布了关于信息中心网络与移动边缘计算的白皮书，该白皮书建议</a:t>
            </a:r>
            <a:r>
              <a:rPr lang="en-US" altLang="zh-CN" sz="2000" dirty="0">
                <a:latin typeface="+mj-ea"/>
                <a:ea typeface="+mj-ea"/>
              </a:rPr>
              <a:t>5G</a:t>
            </a:r>
            <a:r>
              <a:rPr lang="zh-CN" altLang="en-US" sz="2000" dirty="0">
                <a:latin typeface="+mj-ea"/>
                <a:ea typeface="+mj-ea"/>
              </a:rPr>
              <a:t>支持基于移动性、安全性和内容缓存的新型网络体系结构和协议。</a:t>
            </a:r>
            <a:endParaRPr lang="en-US" altLang="zh-CN" sz="2000" dirty="0">
              <a:latin typeface="+mj-ea"/>
              <a:ea typeface="+mj-ea"/>
            </a:endParaRPr>
          </a:p>
          <a:p>
            <a:pPr>
              <a:lnSpc>
                <a:spcPct val="150000"/>
              </a:lnSpc>
            </a:pPr>
            <a:r>
              <a:rPr lang="zh-CN" altLang="en-US" sz="2000" dirty="0">
                <a:latin typeface="+mj-ea"/>
                <a:ea typeface="+mj-ea"/>
              </a:rPr>
              <a:t>随着</a:t>
            </a:r>
            <a:r>
              <a:rPr lang="en-US" altLang="zh-CN" sz="2000" dirty="0">
                <a:latin typeface="+mj-ea"/>
                <a:ea typeface="+mj-ea"/>
              </a:rPr>
              <a:t>ICN</a:t>
            </a:r>
            <a:r>
              <a:rPr lang="zh-CN" altLang="en-US" sz="2000" dirty="0">
                <a:latin typeface="+mj-ea"/>
                <a:ea typeface="+mj-ea"/>
              </a:rPr>
              <a:t>和</a:t>
            </a:r>
            <a:r>
              <a:rPr lang="en-US" altLang="zh-CN" sz="2000" dirty="0">
                <a:latin typeface="+mj-ea"/>
                <a:ea typeface="+mj-ea"/>
              </a:rPr>
              <a:t>MEC</a:t>
            </a:r>
            <a:r>
              <a:rPr lang="zh-CN" altLang="en-US" sz="2000" dirty="0">
                <a:latin typeface="+mj-ea"/>
                <a:ea typeface="+mj-ea"/>
              </a:rPr>
              <a:t>地不断发展，其在未来移动网络中的作用越来越受到关注。</a:t>
            </a:r>
            <a:endParaRPr lang="en-US" altLang="zh-CN" sz="2000" dirty="0">
              <a:latin typeface="+mj-ea"/>
              <a:ea typeface="+mj-ea"/>
            </a:endParaRPr>
          </a:p>
          <a:p>
            <a:pPr>
              <a:lnSpc>
                <a:spcPct val="150000"/>
              </a:lnSpc>
            </a:pPr>
            <a:r>
              <a:rPr lang="en-US" altLang="zh-CN" sz="2000" dirty="0">
                <a:latin typeface="+mj-ea"/>
                <a:ea typeface="+mj-ea"/>
              </a:rPr>
              <a:t>MEC</a:t>
            </a:r>
            <a:r>
              <a:rPr lang="zh-CN" altLang="en-US" sz="2000" dirty="0">
                <a:latin typeface="+mj-ea"/>
                <a:ea typeface="+mj-ea"/>
              </a:rPr>
              <a:t>和</a:t>
            </a:r>
            <a:r>
              <a:rPr lang="en-US" altLang="zh-CN" sz="2000" dirty="0">
                <a:latin typeface="+mj-ea"/>
                <a:ea typeface="+mj-ea"/>
              </a:rPr>
              <a:t>ICN</a:t>
            </a:r>
            <a:r>
              <a:rPr lang="zh-CN" altLang="en-US" sz="2000" dirty="0">
                <a:latin typeface="+mj-ea"/>
                <a:ea typeface="+mj-ea"/>
              </a:rPr>
              <a:t>目前处于不同的发展阶段，他们不相互依赖，可以独立进行部署。</a:t>
            </a:r>
          </a:p>
        </p:txBody>
      </p:sp>
      <p:sp>
        <p:nvSpPr>
          <p:cNvPr id="3" name="标题 2">
            <a:extLst>
              <a:ext uri="{FF2B5EF4-FFF2-40B4-BE49-F238E27FC236}">
                <a16:creationId xmlns:a16="http://schemas.microsoft.com/office/drawing/2014/main" id="{D8B55CE3-7BCE-43A2-9236-0E09197BE28E}"/>
              </a:ext>
            </a:extLst>
          </p:cNvPr>
          <p:cNvSpPr>
            <a:spLocks noGrp="1"/>
          </p:cNvSpPr>
          <p:nvPr>
            <p:ph type="title"/>
          </p:nvPr>
        </p:nvSpPr>
        <p:spPr/>
        <p:txBody>
          <a:bodyPr/>
          <a:lstStyle/>
          <a:p>
            <a:r>
              <a:rPr lang="zh-CN" altLang="en-US" sz="2400" b="1" dirty="0"/>
              <a:t>信息中心网络与移动边缘计算</a:t>
            </a:r>
          </a:p>
        </p:txBody>
      </p:sp>
      <p:graphicFrame>
        <p:nvGraphicFramePr>
          <p:cNvPr id="6" name="图示 5">
            <a:extLst>
              <a:ext uri="{FF2B5EF4-FFF2-40B4-BE49-F238E27FC236}">
                <a16:creationId xmlns:a16="http://schemas.microsoft.com/office/drawing/2014/main" id="{364C7AD3-E61C-429E-9092-2007271C55F8}"/>
              </a:ext>
            </a:extLst>
          </p:cNvPr>
          <p:cNvGraphicFramePr/>
          <p:nvPr>
            <p:extLst>
              <p:ext uri="{D42A27DB-BD31-4B8C-83A1-F6EECF244321}">
                <p14:modId xmlns:p14="http://schemas.microsoft.com/office/powerpoint/2010/main" val="3502176467"/>
              </p:ext>
            </p:extLst>
          </p:nvPr>
        </p:nvGraphicFramePr>
        <p:xfrm>
          <a:off x="6103168" y="1746398"/>
          <a:ext cx="5947184" cy="4404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62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EC26AA-CFF0-4E04-98D2-8C43A7F30B53}"/>
              </a:ext>
            </a:extLst>
          </p:cNvPr>
          <p:cNvSpPr>
            <a:spLocks noGrp="1"/>
          </p:cNvSpPr>
          <p:nvPr>
            <p:ph idx="1"/>
          </p:nvPr>
        </p:nvSpPr>
        <p:spPr/>
        <p:txBody>
          <a:bodyPr/>
          <a:lstStyle/>
          <a:p>
            <a:pPr>
              <a:lnSpc>
                <a:spcPct val="150000"/>
              </a:lnSpc>
            </a:pPr>
            <a:r>
              <a:rPr lang="zh-CN" altLang="en-US" sz="2000" dirty="0">
                <a:latin typeface="微软雅黑 (标题)"/>
                <a:ea typeface="+mj-ea"/>
              </a:rPr>
              <a:t>学术界和产业界开始积极探索互联网体系架构的变革，起初只是在现有体系架构下提出一些演进的解决方案。</a:t>
            </a:r>
            <a:endParaRPr lang="en-US" altLang="zh-CN" sz="2000" dirty="0">
              <a:latin typeface="微软雅黑 (标题)"/>
              <a:ea typeface="+mj-ea"/>
            </a:endParaRPr>
          </a:p>
          <a:p>
            <a:pPr lvl="1">
              <a:lnSpc>
                <a:spcPct val="150000"/>
              </a:lnSpc>
            </a:pPr>
            <a:r>
              <a:rPr lang="zh-CN" altLang="en-US" sz="2000" dirty="0">
                <a:latin typeface="微软雅黑 (标题)"/>
                <a:ea typeface="+mj-ea"/>
              </a:rPr>
              <a:t>例如，利用</a:t>
            </a:r>
            <a:r>
              <a:rPr lang="en-US" altLang="zh-CN" sz="2000" dirty="0">
                <a:solidFill>
                  <a:srgbClr val="FF0000"/>
                </a:solidFill>
                <a:latin typeface="微软雅黑 (标题)"/>
                <a:ea typeface="+mj-ea"/>
              </a:rPr>
              <a:t>P2P</a:t>
            </a:r>
            <a:r>
              <a:rPr lang="zh-CN" altLang="en-US" sz="2000" dirty="0">
                <a:latin typeface="微软雅黑 (标题)"/>
                <a:ea typeface="+mj-ea"/>
              </a:rPr>
              <a:t>或者</a:t>
            </a:r>
            <a:r>
              <a:rPr lang="en-US" altLang="zh-CN" sz="2000" dirty="0">
                <a:solidFill>
                  <a:srgbClr val="FF0000"/>
                </a:solidFill>
                <a:latin typeface="微软雅黑 (标题)"/>
                <a:ea typeface="+mj-ea"/>
              </a:rPr>
              <a:t>CDN</a:t>
            </a:r>
            <a:r>
              <a:rPr lang="zh-CN" altLang="en-US" sz="2000" dirty="0">
                <a:latin typeface="微软雅黑 (标题)"/>
                <a:ea typeface="+mj-ea"/>
              </a:rPr>
              <a:t>技术，来缓解持续增长的带宽需求以及提升用户体验。</a:t>
            </a:r>
            <a:endParaRPr lang="en-US" altLang="zh-CN" sz="2000" dirty="0">
              <a:latin typeface="微软雅黑 (标题)"/>
              <a:ea typeface="+mj-ea"/>
            </a:endParaRPr>
          </a:p>
          <a:p>
            <a:pPr lvl="1">
              <a:lnSpc>
                <a:spcPct val="150000"/>
              </a:lnSpc>
            </a:pPr>
            <a:r>
              <a:rPr lang="zh-CN" altLang="en-US" sz="2000" dirty="0">
                <a:latin typeface="微软雅黑 (标题)"/>
                <a:ea typeface="+mj-ea"/>
              </a:rPr>
              <a:t>然而这些解决方案讲缓存的内容推至网络边缘，性能上的瓶颈仍然存在。</a:t>
            </a:r>
            <a:endParaRPr lang="en-US" altLang="zh-CN" sz="2000" dirty="0">
              <a:latin typeface="微软雅黑 (标题)"/>
              <a:ea typeface="+mj-ea"/>
            </a:endParaRPr>
          </a:p>
          <a:p>
            <a:pPr algn="ctr">
              <a:lnSpc>
                <a:spcPct val="150000"/>
              </a:lnSpc>
            </a:pPr>
            <a:endParaRPr lang="en-US" altLang="zh-CN" sz="2000" dirty="0">
              <a:latin typeface="微软雅黑 (标题)"/>
              <a:ea typeface="+mj-ea"/>
            </a:endParaRPr>
          </a:p>
        </p:txBody>
      </p:sp>
      <p:sp>
        <p:nvSpPr>
          <p:cNvPr id="4" name="灯片编号占位符 3">
            <a:extLst>
              <a:ext uri="{FF2B5EF4-FFF2-40B4-BE49-F238E27FC236}">
                <a16:creationId xmlns:a16="http://schemas.microsoft.com/office/drawing/2014/main" id="{BAA727F0-6AA9-4F5E-90A9-7B638029E489}"/>
              </a:ext>
            </a:extLst>
          </p:cNvPr>
          <p:cNvSpPr>
            <a:spLocks noGrp="1"/>
          </p:cNvSpPr>
          <p:nvPr>
            <p:ph type="sldNum" sz="quarter" idx="10"/>
          </p:nvPr>
        </p:nvSpPr>
        <p:spPr/>
        <p:txBody>
          <a:bodyPr/>
          <a:lstStyle/>
          <a:p>
            <a:fld id="{D351BD01-A0C2-431F-B2AF-57225671412E}" type="slidenum">
              <a:rPr lang="zh-CN" altLang="en-US" smtClean="0"/>
              <a:pPr/>
              <a:t>3</a:t>
            </a:fld>
            <a:endParaRPr lang="zh-CN" altLang="en-US"/>
          </a:p>
        </p:txBody>
      </p:sp>
      <p:sp>
        <p:nvSpPr>
          <p:cNvPr id="5" name="标题 2">
            <a:extLst>
              <a:ext uri="{FF2B5EF4-FFF2-40B4-BE49-F238E27FC236}">
                <a16:creationId xmlns:a16="http://schemas.microsoft.com/office/drawing/2014/main" id="{44786BCB-B9A1-499E-86AF-C64586AB3FC2}"/>
              </a:ext>
            </a:extLst>
          </p:cNvPr>
          <p:cNvSpPr>
            <a:spLocks noGrp="1"/>
          </p:cNvSpPr>
          <p:nvPr>
            <p:ph type="title"/>
          </p:nvPr>
        </p:nvSpPr>
        <p:spPr>
          <a:xfrm>
            <a:off x="433917" y="987911"/>
            <a:ext cx="10972800" cy="807169"/>
          </a:xfrm>
        </p:spPr>
        <p:txBody>
          <a:bodyPr/>
          <a:lstStyle/>
          <a:p>
            <a:r>
              <a:rPr lang="zh-CN" altLang="en-US" sz="2400" b="1" dirty="0">
                <a:latin typeface="微软雅黑 (标题)"/>
                <a:ea typeface="+mj-ea"/>
              </a:rPr>
              <a:t>积极探索</a:t>
            </a:r>
          </a:p>
        </p:txBody>
      </p:sp>
    </p:spTree>
    <p:extLst>
      <p:ext uri="{BB962C8B-B14F-4D97-AF65-F5344CB8AC3E}">
        <p14:creationId xmlns:p14="http://schemas.microsoft.com/office/powerpoint/2010/main" val="299550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31" y="2428868"/>
            <a:ext cx="6973983" cy="1446550"/>
          </a:xfrm>
          <a:prstGeom prst="rect">
            <a:avLst/>
          </a:prstGeom>
          <a:noFill/>
        </p:spPr>
        <p:txBody>
          <a:bodyPr>
            <a:spAutoFit/>
          </a:bodyPr>
          <a:lstStyle/>
          <a:p>
            <a:pPr>
              <a:defRPr/>
            </a:pPr>
            <a:r>
              <a:rPr lang="en-US" altLang="zh-CN"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rPr>
              <a:t>Thank you!</a:t>
            </a:r>
            <a:endParaRPr lang="zh-CN" altLang="en-US"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3"/>
          <p:cNvSpPr>
            <a:spLocks noGrp="1" noChangeArrowheads="1"/>
          </p:cNvSpPr>
          <p:nvPr>
            <p:ph idx="1"/>
          </p:nvPr>
        </p:nvSpPr>
        <p:spPr>
          <a:xfrm>
            <a:off x="433917" y="1988840"/>
            <a:ext cx="6322473" cy="4680520"/>
          </a:xfrm>
        </p:spPr>
        <p:txBody>
          <a:bodyPr/>
          <a:lstStyle/>
          <a:p>
            <a:pPr>
              <a:lnSpc>
                <a:spcPct val="150000"/>
              </a:lnSpc>
            </a:pPr>
            <a:r>
              <a:rPr lang="zh-CN" altLang="en-US" sz="2000" dirty="0">
                <a:latin typeface="+mj-ea"/>
                <a:ea typeface="+mj-ea"/>
              </a:rPr>
              <a:t>不存在一直运行着的服务器</a:t>
            </a:r>
            <a:endParaRPr lang="en-US" altLang="zh-CN" sz="2000" dirty="0">
              <a:latin typeface="+mj-ea"/>
              <a:ea typeface="+mj-ea"/>
            </a:endParaRPr>
          </a:p>
          <a:p>
            <a:pPr>
              <a:lnSpc>
                <a:spcPct val="150000"/>
              </a:lnSpc>
            </a:pPr>
            <a:r>
              <a:rPr lang="zh-CN" altLang="en-US" sz="2000" dirty="0">
                <a:latin typeface="+mj-ea"/>
                <a:ea typeface="+mj-ea"/>
              </a:rPr>
              <a:t>任意端系统直接通信 </a:t>
            </a:r>
            <a:endParaRPr lang="en-US" altLang="zh-CN" sz="2000" dirty="0">
              <a:latin typeface="+mj-ea"/>
              <a:ea typeface="+mj-ea"/>
            </a:endParaRPr>
          </a:p>
          <a:p>
            <a:pPr>
              <a:lnSpc>
                <a:spcPct val="150000"/>
              </a:lnSpc>
            </a:pPr>
            <a:r>
              <a:rPr lang="zh-CN" altLang="en-US" sz="2000" dirty="0">
                <a:latin typeface="+mj-ea"/>
                <a:ea typeface="+mj-ea"/>
              </a:rPr>
              <a:t>间歇性地更改</a:t>
            </a:r>
            <a:r>
              <a:rPr lang="en-US" altLang="zh-CN" sz="2000" dirty="0">
                <a:latin typeface="+mj-ea"/>
                <a:ea typeface="+mj-ea"/>
              </a:rPr>
              <a:t>IP</a:t>
            </a:r>
            <a:r>
              <a:rPr lang="zh-CN" altLang="en-US" sz="2000" dirty="0">
                <a:latin typeface="+mj-ea"/>
                <a:ea typeface="+mj-ea"/>
              </a:rPr>
              <a:t>地址 </a:t>
            </a:r>
          </a:p>
          <a:p>
            <a:pPr>
              <a:lnSpc>
                <a:spcPct val="150000"/>
              </a:lnSpc>
              <a:spcBef>
                <a:spcPct val="60000"/>
              </a:spcBef>
              <a:buFont typeface="Wingdings" panose="05000000000000000000" pitchFamily="2" charset="2"/>
              <a:buNone/>
            </a:pPr>
            <a:r>
              <a:rPr lang="zh-CN" altLang="en-US" sz="2000" dirty="0">
                <a:solidFill>
                  <a:srgbClr val="000099"/>
                </a:solidFill>
                <a:latin typeface="+mj-ea"/>
                <a:ea typeface="+mj-ea"/>
              </a:rPr>
              <a:t>举例</a:t>
            </a:r>
            <a:r>
              <a:rPr lang="en-US" altLang="zh-CN" sz="2000" dirty="0">
                <a:solidFill>
                  <a:srgbClr val="000099"/>
                </a:solidFill>
                <a:latin typeface="+mj-ea"/>
                <a:ea typeface="+mj-ea"/>
              </a:rPr>
              <a:t>:</a:t>
            </a:r>
          </a:p>
          <a:p>
            <a:pPr>
              <a:lnSpc>
                <a:spcPct val="150000"/>
              </a:lnSpc>
              <a:spcBef>
                <a:spcPct val="60000"/>
              </a:spcBef>
            </a:pPr>
            <a:r>
              <a:rPr lang="zh-CN" altLang="en-US" sz="2000" dirty="0">
                <a:latin typeface="+mj-ea"/>
                <a:ea typeface="+mj-ea"/>
              </a:rPr>
              <a:t>文件分发</a:t>
            </a:r>
            <a:r>
              <a:rPr lang="en-US" altLang="zh-CN" sz="2000" dirty="0">
                <a:latin typeface="+mj-ea"/>
                <a:ea typeface="+mj-ea"/>
              </a:rPr>
              <a:t>(BitTorrent)</a:t>
            </a:r>
          </a:p>
          <a:p>
            <a:pPr>
              <a:lnSpc>
                <a:spcPct val="150000"/>
              </a:lnSpc>
              <a:spcBef>
                <a:spcPct val="60000"/>
              </a:spcBef>
            </a:pPr>
            <a:r>
              <a:rPr lang="zh-CN" altLang="en-US" sz="2000" dirty="0">
                <a:latin typeface="+mj-ea"/>
                <a:ea typeface="+mj-ea"/>
              </a:rPr>
              <a:t>视频流</a:t>
            </a:r>
            <a:r>
              <a:rPr lang="en-US" altLang="zh-CN" sz="2000" dirty="0">
                <a:latin typeface="+mj-ea"/>
                <a:ea typeface="+mj-ea"/>
              </a:rPr>
              <a:t> (</a:t>
            </a:r>
            <a:r>
              <a:rPr lang="en-US" altLang="zh-CN" sz="2000" dirty="0" err="1">
                <a:latin typeface="+mj-ea"/>
                <a:ea typeface="+mj-ea"/>
              </a:rPr>
              <a:t>KanKan</a:t>
            </a:r>
            <a:r>
              <a:rPr lang="en-US" altLang="zh-CN" sz="2000" dirty="0">
                <a:latin typeface="+mj-ea"/>
                <a:ea typeface="+mj-ea"/>
              </a:rPr>
              <a:t>)</a:t>
            </a:r>
          </a:p>
          <a:p>
            <a:pPr>
              <a:lnSpc>
                <a:spcPct val="150000"/>
              </a:lnSpc>
              <a:spcBef>
                <a:spcPct val="60000"/>
              </a:spcBef>
            </a:pPr>
            <a:r>
              <a:rPr lang="zh-CN" altLang="en-US" sz="2000" dirty="0">
                <a:latin typeface="+mj-ea"/>
                <a:ea typeface="+mj-ea"/>
              </a:rPr>
              <a:t>网络电话</a:t>
            </a:r>
            <a:r>
              <a:rPr lang="en-US" altLang="zh-CN" sz="2000" dirty="0">
                <a:latin typeface="+mj-ea"/>
                <a:ea typeface="+mj-ea"/>
              </a:rPr>
              <a:t> (Skype) </a:t>
            </a:r>
          </a:p>
        </p:txBody>
      </p:sp>
      <p:sp>
        <p:nvSpPr>
          <p:cNvPr id="159749" name="Rectangle 2"/>
          <p:cNvSpPr>
            <a:spLocks noGrp="1" noChangeArrowheads="1"/>
          </p:cNvSpPr>
          <p:nvPr>
            <p:ph type="title"/>
          </p:nvPr>
        </p:nvSpPr>
        <p:spPr/>
        <p:txBody>
          <a:bodyPr/>
          <a:lstStyle/>
          <a:p>
            <a:r>
              <a:rPr lang="en-US" altLang="zh-CN" sz="2400" b="1" dirty="0">
                <a:latin typeface="微软雅黑 (标题)"/>
                <a:ea typeface="+mj-ea"/>
              </a:rPr>
              <a:t>P2P</a:t>
            </a:r>
            <a:r>
              <a:rPr lang="zh-CN" altLang="en-US" sz="2400" b="1" dirty="0">
                <a:latin typeface="微软雅黑 (标题)"/>
                <a:ea typeface="+mj-ea"/>
              </a:rPr>
              <a:t>架构</a:t>
            </a:r>
            <a:endParaRPr lang="en-US" altLang="zh-CN" sz="2400" b="1" dirty="0">
              <a:latin typeface="微软雅黑 (标题)"/>
              <a:ea typeface="+mj-ea"/>
            </a:endParaRPr>
          </a:p>
        </p:txBody>
      </p:sp>
      <p:sp>
        <p:nvSpPr>
          <p:cNvPr id="159746" name="Rectangle 7"/>
          <p:cNvSpPr>
            <a:spLocks noGrp="1" noChangeArrowheads="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endParaRPr lang="en-US" altLang="zh-CN" sz="1200" dirty="0">
              <a:latin typeface="Tahoma" pitchFamily="34" charset="0"/>
            </a:endParaRPr>
          </a:p>
        </p:txBody>
      </p:sp>
      <p:grpSp>
        <p:nvGrpSpPr>
          <p:cNvPr id="159748" name="Group 564"/>
          <p:cNvGrpSpPr>
            <a:grpSpLocks/>
          </p:cNvGrpSpPr>
          <p:nvPr/>
        </p:nvGrpSpPr>
        <p:grpSpPr bwMode="auto">
          <a:xfrm>
            <a:off x="7437428" y="1830779"/>
            <a:ext cx="3540125" cy="4545013"/>
            <a:chOff x="3277" y="974"/>
            <a:chExt cx="2230" cy="2863"/>
          </a:xfrm>
        </p:grpSpPr>
        <p:sp>
          <p:nvSpPr>
            <p:cNvPr id="159755" name="Freeform 565"/>
            <p:cNvSpPr>
              <a:spLocks/>
            </p:cNvSpPr>
            <p:nvPr/>
          </p:nvSpPr>
          <p:spPr bwMode="auto">
            <a:xfrm>
              <a:off x="3277" y="1079"/>
              <a:ext cx="1094" cy="675"/>
            </a:xfrm>
            <a:custGeom>
              <a:avLst/>
              <a:gdLst>
                <a:gd name="T0" fmla="*/ 1548 w 1036"/>
                <a:gd name="T1" fmla="*/ 11 h 675"/>
                <a:gd name="T2" fmla="*/ 933 w 1036"/>
                <a:gd name="T3" fmla="*/ 53 h 675"/>
                <a:gd name="T4" fmla="*/ 493 w 1036"/>
                <a:gd name="T5" fmla="*/ 129 h 675"/>
                <a:gd name="T6" fmla="*/ 366 w 1036"/>
                <a:gd name="T7" fmla="*/ 229 h 675"/>
                <a:gd name="T8" fmla="*/ 51 w 1036"/>
                <a:gd name="T9" fmla="*/ 297 h 675"/>
                <a:gd name="T10" fmla="*/ 41 w 1036"/>
                <a:gd name="T11" fmla="*/ 459 h 675"/>
                <a:gd name="T12" fmla="*/ 315 w 1036"/>
                <a:gd name="T13" fmla="*/ 489 h 675"/>
                <a:gd name="T14" fmla="*/ 1097 w 1036"/>
                <a:gd name="T15" fmla="*/ 489 h 675"/>
                <a:gd name="T16" fmla="*/ 1429 w 1036"/>
                <a:gd name="T17" fmla="*/ 555 h 675"/>
                <a:gd name="T18" fmla="*/ 1797 w 1036"/>
                <a:gd name="T19" fmla="*/ 657 h 675"/>
                <a:gd name="T20" fmla="*/ 2079 w 1036"/>
                <a:gd name="T21" fmla="*/ 661 h 675"/>
                <a:gd name="T22" fmla="*/ 2274 w 1036"/>
                <a:gd name="T23" fmla="*/ 603 h 675"/>
                <a:gd name="T24" fmla="*/ 2373 w 1036"/>
                <a:gd name="T25" fmla="*/ 445 h 675"/>
                <a:gd name="T26" fmla="*/ 2434 w 1036"/>
                <a:gd name="T27" fmla="*/ 291 h 675"/>
                <a:gd name="T28" fmla="*/ 2441 w 1036"/>
                <a:gd name="T29" fmla="*/ 107 h 675"/>
                <a:gd name="T30" fmla="*/ 2231 w 1036"/>
                <a:gd name="T31" fmla="*/ 17 h 675"/>
                <a:gd name="T32" fmla="*/ 1853 w 1036"/>
                <a:gd name="T33" fmla="*/ 3 h 675"/>
                <a:gd name="T34" fmla="*/ 15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9756" name="Group 566"/>
            <p:cNvGrpSpPr>
              <a:grpSpLocks/>
            </p:cNvGrpSpPr>
            <p:nvPr/>
          </p:nvGrpSpPr>
          <p:grpSpPr bwMode="auto">
            <a:xfrm>
              <a:off x="3383" y="1920"/>
              <a:ext cx="919" cy="588"/>
              <a:chOff x="2889" y="1631"/>
              <a:chExt cx="980" cy="743"/>
            </a:xfrm>
          </p:grpSpPr>
          <p:sp>
            <p:nvSpPr>
              <p:cNvPr id="160129" name="Rectangle 567"/>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0130" name="AutoShape 568"/>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400">
                  <a:solidFill>
                    <a:srgbClr val="00CCFF"/>
                  </a:solidFill>
                </a:endParaRPr>
              </a:p>
            </p:txBody>
          </p:sp>
        </p:grpSp>
        <p:sp>
          <p:nvSpPr>
            <p:cNvPr id="159757" name="Freeform 569"/>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758" name="Line 570"/>
            <p:cNvSpPr>
              <a:spLocks noChangeShapeType="1"/>
            </p:cNvSpPr>
            <p:nvPr/>
          </p:nvSpPr>
          <p:spPr bwMode="auto">
            <a:xfrm rot="-5400000">
              <a:off x="4924" y="3318"/>
              <a:ext cx="282" cy="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9" name="Line 571"/>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0" name="Line 572"/>
            <p:cNvSpPr>
              <a:spLocks noChangeShapeType="1"/>
            </p:cNvSpPr>
            <p:nvPr/>
          </p:nvSpPr>
          <p:spPr bwMode="auto">
            <a:xfrm rot="16200000" flipH="1">
              <a:off x="5110" y="3185"/>
              <a:ext cx="82" cy="7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1" name="Line 574"/>
            <p:cNvSpPr>
              <a:spLocks noChangeShapeType="1"/>
            </p:cNvSpPr>
            <p:nvPr/>
          </p:nvSpPr>
          <p:spPr bwMode="auto">
            <a:xfrm>
              <a:off x="3843" y="3009"/>
              <a:ext cx="115" cy="6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62" name="Line 575"/>
            <p:cNvSpPr>
              <a:spLocks noChangeShapeType="1"/>
            </p:cNvSpPr>
            <p:nvPr/>
          </p:nvSpPr>
          <p:spPr bwMode="auto">
            <a:xfrm flipV="1">
              <a:off x="3680" y="3164"/>
              <a:ext cx="257" cy="5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63" name="Line 578"/>
            <p:cNvSpPr>
              <a:spLocks noChangeShapeType="1"/>
            </p:cNvSpPr>
            <p:nvPr/>
          </p:nvSpPr>
          <p:spPr bwMode="auto">
            <a:xfrm flipH="1">
              <a:off x="3948" y="3206"/>
              <a:ext cx="91" cy="11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64" name="Line 579"/>
            <p:cNvSpPr>
              <a:spLocks noChangeShapeType="1"/>
            </p:cNvSpPr>
            <p:nvPr/>
          </p:nvSpPr>
          <p:spPr bwMode="auto">
            <a:xfrm flipH="1" flipV="1">
              <a:off x="4144" y="3212"/>
              <a:ext cx="53" cy="11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65" name="Line 580"/>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66" name="Line 582"/>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67" name="Line 583"/>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9768" name="Group 584"/>
            <p:cNvGrpSpPr>
              <a:grpSpLocks/>
            </p:cNvGrpSpPr>
            <p:nvPr/>
          </p:nvGrpSpPr>
          <p:grpSpPr bwMode="auto">
            <a:xfrm>
              <a:off x="3535" y="2207"/>
              <a:ext cx="319" cy="222"/>
              <a:chOff x="2967" y="478"/>
              <a:chExt cx="788" cy="625"/>
            </a:xfrm>
          </p:grpSpPr>
          <p:pic>
            <p:nvPicPr>
              <p:cNvPr id="160127" name="Picture 585"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128" name="Picture 586" descr="antenna_radiation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9769" name="Freeform 587"/>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770" name="Freeform 588"/>
            <p:cNvSpPr>
              <a:spLocks/>
            </p:cNvSpPr>
            <p:nvPr/>
          </p:nvSpPr>
          <p:spPr bwMode="auto">
            <a:xfrm>
              <a:off x="4417" y="1263"/>
              <a:ext cx="1090" cy="709"/>
            </a:xfrm>
            <a:custGeom>
              <a:avLst/>
              <a:gdLst>
                <a:gd name="T0" fmla="*/ 122391 w 765"/>
                <a:gd name="T1" fmla="*/ 10368 h 459"/>
                <a:gd name="T2" fmla="*/ 82940 w 765"/>
                <a:gd name="T3" fmla="*/ 73622 h 459"/>
                <a:gd name="T4" fmla="*/ 27746 w 765"/>
                <a:gd name="T5" fmla="*/ 104782 h 459"/>
                <a:gd name="T6" fmla="*/ 3965 w 765"/>
                <a:gd name="T7" fmla="*/ 353091 h 459"/>
                <a:gd name="T8" fmla="*/ 51895 w 765"/>
                <a:gd name="T9" fmla="*/ 466531 h 459"/>
                <a:gd name="T10" fmla="*/ 99759 w 765"/>
                <a:gd name="T11" fmla="*/ 447174 h 459"/>
                <a:gd name="T12" fmla="*/ 168381 w 765"/>
                <a:gd name="T13" fmla="*/ 466531 h 459"/>
                <a:gd name="T14" fmla="*/ 201493 w 765"/>
                <a:gd name="T15" fmla="*/ 455702 h 459"/>
                <a:gd name="T16" fmla="*/ 216889 w 765"/>
                <a:gd name="T17" fmla="*/ 390988 h 459"/>
                <a:gd name="T18" fmla="*/ 216508 w 765"/>
                <a:gd name="T19" fmla="*/ 165960 h 459"/>
                <a:gd name="T20" fmla="*/ 191079 w 765"/>
                <a:gd name="T21" fmla="*/ 36202 h 459"/>
                <a:gd name="T22" fmla="*/ 122391 w 765"/>
                <a:gd name="T23" fmla="*/ 10368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771" name="Line 589"/>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72" name="Line 590"/>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73" name="Line 591"/>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74" name="Line 592"/>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75" name="Line 593"/>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76" name="Line 594"/>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77" name="Line 595"/>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78" name="Line 596"/>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79" name="Line 597"/>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80" name="Line 598"/>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81" name="Line 599"/>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82" name="Line 600"/>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83" name="Line 601"/>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84" name="Line 602"/>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85" name="Line 603"/>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86" name="Line 604"/>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87" name="Line 605"/>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9788" name="Group 606"/>
            <p:cNvGrpSpPr>
              <a:grpSpLocks/>
            </p:cNvGrpSpPr>
            <p:nvPr/>
          </p:nvGrpSpPr>
          <p:grpSpPr bwMode="auto">
            <a:xfrm>
              <a:off x="3813" y="1163"/>
              <a:ext cx="295" cy="391"/>
              <a:chOff x="1653" y="3023"/>
              <a:chExt cx="622" cy="911"/>
            </a:xfrm>
          </p:grpSpPr>
          <p:sp>
            <p:nvSpPr>
              <p:cNvPr id="160110"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11"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12"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13"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14"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15"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16"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17"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18"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19"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20"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21"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22"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23"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24"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125" name="Oval 622"/>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pic>
            <p:nvPicPr>
              <p:cNvPr id="160126" name="Picture 623" descr="cell_tower_radiation_gr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9789" name="Group 624"/>
            <p:cNvGrpSpPr>
              <a:grpSpLocks/>
            </p:cNvGrpSpPr>
            <p:nvPr/>
          </p:nvGrpSpPr>
          <p:grpSpPr bwMode="auto">
            <a:xfrm>
              <a:off x="3962" y="1516"/>
              <a:ext cx="286" cy="160"/>
              <a:chOff x="3843" y="1516"/>
              <a:chExt cx="286" cy="160"/>
            </a:xfrm>
          </p:grpSpPr>
          <p:sp>
            <p:nvSpPr>
              <p:cNvPr id="160101" name="Line 625"/>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102"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103"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104"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105" name="Group 629"/>
              <p:cNvGrpSpPr>
                <a:grpSpLocks/>
              </p:cNvGrpSpPr>
              <p:nvPr/>
            </p:nvGrpSpPr>
            <p:grpSpPr bwMode="auto">
              <a:xfrm>
                <a:off x="3932" y="1587"/>
                <a:ext cx="138" cy="33"/>
                <a:chOff x="2468" y="1332"/>
                <a:chExt cx="310" cy="60"/>
              </a:xfrm>
            </p:grpSpPr>
            <p:sp>
              <p:nvSpPr>
                <p:cNvPr id="160108" name="Freeform 6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109" name="Freeform 6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106" name="Line 632"/>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107" name="Line 633"/>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790" name="Group 634"/>
            <p:cNvGrpSpPr>
              <a:grpSpLocks/>
            </p:cNvGrpSpPr>
            <p:nvPr/>
          </p:nvGrpSpPr>
          <p:grpSpPr bwMode="auto">
            <a:xfrm>
              <a:off x="4537" y="1571"/>
              <a:ext cx="246" cy="110"/>
              <a:chOff x="4334" y="1470"/>
              <a:chExt cx="246" cy="107"/>
            </a:xfrm>
          </p:grpSpPr>
          <p:sp>
            <p:nvSpPr>
              <p:cNvPr id="16009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9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9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96" name="Group 638"/>
              <p:cNvGrpSpPr>
                <a:grpSpLocks/>
              </p:cNvGrpSpPr>
              <p:nvPr/>
            </p:nvGrpSpPr>
            <p:grpSpPr bwMode="auto">
              <a:xfrm>
                <a:off x="4383" y="1488"/>
                <a:ext cx="138" cy="33"/>
                <a:chOff x="2468" y="1332"/>
                <a:chExt cx="310" cy="60"/>
              </a:xfrm>
            </p:grpSpPr>
            <p:sp>
              <p:nvSpPr>
                <p:cNvPr id="160099" name="Freeform 6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100" name="Freeform 6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97" name="Line 64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98" name="Line 64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791" name="Group 643"/>
            <p:cNvGrpSpPr>
              <a:grpSpLocks/>
            </p:cNvGrpSpPr>
            <p:nvPr/>
          </p:nvGrpSpPr>
          <p:grpSpPr bwMode="auto">
            <a:xfrm>
              <a:off x="4544" y="1737"/>
              <a:ext cx="246" cy="110"/>
              <a:chOff x="4334" y="1470"/>
              <a:chExt cx="246" cy="107"/>
            </a:xfrm>
          </p:grpSpPr>
          <p:sp>
            <p:nvSpPr>
              <p:cNvPr id="16008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8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8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88" name="Group 647"/>
              <p:cNvGrpSpPr>
                <a:grpSpLocks/>
              </p:cNvGrpSpPr>
              <p:nvPr/>
            </p:nvGrpSpPr>
            <p:grpSpPr bwMode="auto">
              <a:xfrm>
                <a:off x="4383" y="1488"/>
                <a:ext cx="138" cy="33"/>
                <a:chOff x="2468" y="1332"/>
                <a:chExt cx="310" cy="60"/>
              </a:xfrm>
            </p:grpSpPr>
            <p:sp>
              <p:nvSpPr>
                <p:cNvPr id="160091" name="Freeform 6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92" name="Freeform 6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89" name="Line 650"/>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90" name="Line 651"/>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792" name="Group 652"/>
            <p:cNvGrpSpPr>
              <a:grpSpLocks/>
            </p:cNvGrpSpPr>
            <p:nvPr/>
          </p:nvGrpSpPr>
          <p:grpSpPr bwMode="auto">
            <a:xfrm>
              <a:off x="4890" y="1738"/>
              <a:ext cx="246" cy="110"/>
              <a:chOff x="4334" y="1470"/>
              <a:chExt cx="246" cy="107"/>
            </a:xfrm>
          </p:grpSpPr>
          <p:sp>
            <p:nvSpPr>
              <p:cNvPr id="16007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7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7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80" name="Group 656"/>
              <p:cNvGrpSpPr>
                <a:grpSpLocks/>
              </p:cNvGrpSpPr>
              <p:nvPr/>
            </p:nvGrpSpPr>
            <p:grpSpPr bwMode="auto">
              <a:xfrm>
                <a:off x="4383" y="1488"/>
                <a:ext cx="138" cy="33"/>
                <a:chOff x="2468" y="1332"/>
                <a:chExt cx="310" cy="60"/>
              </a:xfrm>
            </p:grpSpPr>
            <p:sp>
              <p:nvSpPr>
                <p:cNvPr id="160083" name="Freeform 6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84" name="Freeform 6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81" name="Line 659"/>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82" name="Line 660"/>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793" name="Group 661"/>
            <p:cNvGrpSpPr>
              <a:grpSpLocks/>
            </p:cNvGrpSpPr>
            <p:nvPr/>
          </p:nvGrpSpPr>
          <p:grpSpPr bwMode="auto">
            <a:xfrm>
              <a:off x="4844" y="1508"/>
              <a:ext cx="246" cy="110"/>
              <a:chOff x="4334" y="1470"/>
              <a:chExt cx="246" cy="107"/>
            </a:xfrm>
          </p:grpSpPr>
          <p:sp>
            <p:nvSpPr>
              <p:cNvPr id="16006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7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7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72" name="Group 665"/>
              <p:cNvGrpSpPr>
                <a:grpSpLocks/>
              </p:cNvGrpSpPr>
              <p:nvPr/>
            </p:nvGrpSpPr>
            <p:grpSpPr bwMode="auto">
              <a:xfrm>
                <a:off x="4383" y="1488"/>
                <a:ext cx="138" cy="33"/>
                <a:chOff x="2468" y="1332"/>
                <a:chExt cx="310" cy="60"/>
              </a:xfrm>
            </p:grpSpPr>
            <p:sp>
              <p:nvSpPr>
                <p:cNvPr id="160075" name="Freeform 6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76" name="Freeform 6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73" name="Line 66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74" name="Line 669"/>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794" name="Group 670"/>
            <p:cNvGrpSpPr>
              <a:grpSpLocks/>
            </p:cNvGrpSpPr>
            <p:nvPr/>
          </p:nvGrpSpPr>
          <p:grpSpPr bwMode="auto">
            <a:xfrm>
              <a:off x="4874" y="2296"/>
              <a:ext cx="310" cy="130"/>
              <a:chOff x="4334" y="1470"/>
              <a:chExt cx="246" cy="107"/>
            </a:xfrm>
          </p:grpSpPr>
          <p:sp>
            <p:nvSpPr>
              <p:cNvPr id="16006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6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6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64" name="Group 674"/>
              <p:cNvGrpSpPr>
                <a:grpSpLocks/>
              </p:cNvGrpSpPr>
              <p:nvPr/>
            </p:nvGrpSpPr>
            <p:grpSpPr bwMode="auto">
              <a:xfrm>
                <a:off x="4383" y="1488"/>
                <a:ext cx="138" cy="33"/>
                <a:chOff x="2468" y="1332"/>
                <a:chExt cx="310" cy="60"/>
              </a:xfrm>
            </p:grpSpPr>
            <p:sp>
              <p:nvSpPr>
                <p:cNvPr id="160067" name="Freeform 6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68" name="Freeform 6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65" name="Line 67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66" name="Line 678"/>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9795" name="Line 679"/>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9796" name="Group 680"/>
            <p:cNvGrpSpPr>
              <a:grpSpLocks/>
            </p:cNvGrpSpPr>
            <p:nvPr/>
          </p:nvGrpSpPr>
          <p:grpSpPr bwMode="auto">
            <a:xfrm>
              <a:off x="4464" y="2288"/>
              <a:ext cx="310" cy="130"/>
              <a:chOff x="4334" y="1470"/>
              <a:chExt cx="246" cy="107"/>
            </a:xfrm>
          </p:grpSpPr>
          <p:sp>
            <p:nvSpPr>
              <p:cNvPr id="16005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5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5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56" name="Group 684"/>
              <p:cNvGrpSpPr>
                <a:grpSpLocks/>
              </p:cNvGrpSpPr>
              <p:nvPr/>
            </p:nvGrpSpPr>
            <p:grpSpPr bwMode="auto">
              <a:xfrm>
                <a:off x="4383" y="1488"/>
                <a:ext cx="138" cy="33"/>
                <a:chOff x="2468" y="1332"/>
                <a:chExt cx="310" cy="60"/>
              </a:xfrm>
            </p:grpSpPr>
            <p:sp>
              <p:nvSpPr>
                <p:cNvPr id="160059" name="Freeform 68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60" name="Freeform 68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57" name="Line 68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58" name="Line 688"/>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797" name="Group 689"/>
            <p:cNvGrpSpPr>
              <a:grpSpLocks/>
            </p:cNvGrpSpPr>
            <p:nvPr/>
          </p:nvGrpSpPr>
          <p:grpSpPr bwMode="auto">
            <a:xfrm>
              <a:off x="4660" y="2464"/>
              <a:ext cx="310" cy="130"/>
              <a:chOff x="4334" y="1470"/>
              <a:chExt cx="246" cy="107"/>
            </a:xfrm>
          </p:grpSpPr>
          <p:sp>
            <p:nvSpPr>
              <p:cNvPr id="16004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4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4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48" name="Group 693"/>
              <p:cNvGrpSpPr>
                <a:grpSpLocks/>
              </p:cNvGrpSpPr>
              <p:nvPr/>
            </p:nvGrpSpPr>
            <p:grpSpPr bwMode="auto">
              <a:xfrm>
                <a:off x="4383" y="1488"/>
                <a:ext cx="138" cy="33"/>
                <a:chOff x="2468" y="1332"/>
                <a:chExt cx="310" cy="60"/>
              </a:xfrm>
            </p:grpSpPr>
            <p:sp>
              <p:nvSpPr>
                <p:cNvPr id="160051" name="Freeform 6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52" name="Freeform 6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49" name="Line 69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50" name="Line 697"/>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798" name="Group 698"/>
            <p:cNvGrpSpPr>
              <a:grpSpLocks/>
            </p:cNvGrpSpPr>
            <p:nvPr/>
          </p:nvGrpSpPr>
          <p:grpSpPr bwMode="auto">
            <a:xfrm>
              <a:off x="4782" y="3028"/>
              <a:ext cx="392" cy="154"/>
              <a:chOff x="4334" y="1470"/>
              <a:chExt cx="246" cy="107"/>
            </a:xfrm>
          </p:grpSpPr>
          <p:sp>
            <p:nvSpPr>
              <p:cNvPr id="16003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3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3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40" name="Group 702"/>
              <p:cNvGrpSpPr>
                <a:grpSpLocks/>
              </p:cNvGrpSpPr>
              <p:nvPr/>
            </p:nvGrpSpPr>
            <p:grpSpPr bwMode="auto">
              <a:xfrm>
                <a:off x="4383" y="1488"/>
                <a:ext cx="138" cy="33"/>
                <a:chOff x="2468" y="1332"/>
                <a:chExt cx="310" cy="60"/>
              </a:xfrm>
            </p:grpSpPr>
            <p:sp>
              <p:nvSpPr>
                <p:cNvPr id="160043" name="Freeform 7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44" name="Freeform 7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41" name="Line 705"/>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42" name="Line 706"/>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799" name="Group 707"/>
            <p:cNvGrpSpPr>
              <a:grpSpLocks/>
            </p:cNvGrpSpPr>
            <p:nvPr/>
          </p:nvGrpSpPr>
          <p:grpSpPr bwMode="auto">
            <a:xfrm>
              <a:off x="4388" y="2840"/>
              <a:ext cx="392" cy="154"/>
              <a:chOff x="4334" y="1470"/>
              <a:chExt cx="246" cy="107"/>
            </a:xfrm>
          </p:grpSpPr>
          <p:sp>
            <p:nvSpPr>
              <p:cNvPr id="16002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3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3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32" name="Group 711"/>
              <p:cNvGrpSpPr>
                <a:grpSpLocks/>
              </p:cNvGrpSpPr>
              <p:nvPr/>
            </p:nvGrpSpPr>
            <p:grpSpPr bwMode="auto">
              <a:xfrm>
                <a:off x="4383" y="1488"/>
                <a:ext cx="138" cy="33"/>
                <a:chOff x="2468" y="1332"/>
                <a:chExt cx="310" cy="60"/>
              </a:xfrm>
            </p:grpSpPr>
            <p:sp>
              <p:nvSpPr>
                <p:cNvPr id="160035" name="Freeform 7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36" name="Freeform 7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33" name="Line 71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34" name="Line 715"/>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800" name="Group 716"/>
            <p:cNvGrpSpPr>
              <a:grpSpLocks/>
            </p:cNvGrpSpPr>
            <p:nvPr/>
          </p:nvGrpSpPr>
          <p:grpSpPr bwMode="auto">
            <a:xfrm>
              <a:off x="3932" y="3056"/>
              <a:ext cx="392" cy="154"/>
              <a:chOff x="4334" y="1470"/>
              <a:chExt cx="246" cy="107"/>
            </a:xfrm>
          </p:grpSpPr>
          <p:sp>
            <p:nvSpPr>
              <p:cNvPr id="16002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2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2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25" name="Group 720"/>
              <p:cNvGrpSpPr>
                <a:grpSpLocks/>
              </p:cNvGrpSpPr>
              <p:nvPr/>
            </p:nvGrpSpPr>
            <p:grpSpPr bwMode="auto">
              <a:xfrm>
                <a:off x="4383" y="1488"/>
                <a:ext cx="138" cy="33"/>
                <a:chOff x="2468" y="1332"/>
                <a:chExt cx="310" cy="60"/>
              </a:xfrm>
            </p:grpSpPr>
            <p:sp>
              <p:nvSpPr>
                <p:cNvPr id="160027" name="Freeform 7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28" name="Freeform 7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26" name="Line 724"/>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801" name="Group 725"/>
            <p:cNvGrpSpPr>
              <a:grpSpLocks/>
            </p:cNvGrpSpPr>
            <p:nvPr/>
          </p:nvGrpSpPr>
          <p:grpSpPr bwMode="auto">
            <a:xfrm>
              <a:off x="3812" y="2296"/>
              <a:ext cx="246" cy="108"/>
              <a:chOff x="4334" y="1470"/>
              <a:chExt cx="246" cy="107"/>
            </a:xfrm>
          </p:grpSpPr>
          <p:sp>
            <p:nvSpPr>
              <p:cNvPr id="16001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sp>
            <p:nvSpPr>
              <p:cNvPr id="16001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zh-CN" sz="2400">
                  <a:latin typeface="Times New Roman" pitchFamily="18" charset="0"/>
                  <a:cs typeface="Arial" pitchFamily="34" charset="0"/>
                </a:endParaRPr>
              </a:p>
            </p:txBody>
          </p:sp>
          <p:sp>
            <p:nvSpPr>
              <p:cNvPr id="16001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0017" name="Group 729"/>
              <p:cNvGrpSpPr>
                <a:grpSpLocks/>
              </p:cNvGrpSpPr>
              <p:nvPr/>
            </p:nvGrpSpPr>
            <p:grpSpPr bwMode="auto">
              <a:xfrm>
                <a:off x="4383" y="1488"/>
                <a:ext cx="138" cy="33"/>
                <a:chOff x="2468" y="1332"/>
                <a:chExt cx="310" cy="60"/>
              </a:xfrm>
            </p:grpSpPr>
            <p:sp>
              <p:nvSpPr>
                <p:cNvPr id="160020" name="Freeform 7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160021" name="Freeform 7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160018" name="Line 732"/>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019" name="Line 733"/>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802" name="Group 734"/>
            <p:cNvGrpSpPr>
              <a:grpSpLocks/>
            </p:cNvGrpSpPr>
            <p:nvPr/>
          </p:nvGrpSpPr>
          <p:grpSpPr bwMode="auto">
            <a:xfrm>
              <a:off x="4511" y="3153"/>
              <a:ext cx="281" cy="266"/>
              <a:chOff x="5072" y="3611"/>
              <a:chExt cx="459" cy="380"/>
            </a:xfrm>
          </p:grpSpPr>
          <p:grpSp>
            <p:nvGrpSpPr>
              <p:cNvPr id="160000" name="Group 735"/>
              <p:cNvGrpSpPr>
                <a:grpSpLocks/>
              </p:cNvGrpSpPr>
              <p:nvPr/>
            </p:nvGrpSpPr>
            <p:grpSpPr bwMode="auto">
              <a:xfrm>
                <a:off x="5144" y="3611"/>
                <a:ext cx="387" cy="99"/>
                <a:chOff x="5030" y="2639"/>
                <a:chExt cx="387" cy="99"/>
              </a:xfrm>
            </p:grpSpPr>
            <p:sp>
              <p:nvSpPr>
                <p:cNvPr id="160002" name="Freeform 736"/>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003" name="Freeform 737"/>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004" name="Freeform 738"/>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005" name="Freeform 739"/>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006" name="Freeform 740"/>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007" name="Freeform 741"/>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008" name="Freeform 742"/>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160009" name="Freeform 743"/>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160010" name="Freeform 744"/>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160011" name="Freeform 745"/>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160012" name="Freeform 746"/>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160013" name="Freeform 747"/>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160001" name="Picture 748" descr="access_point_stylized_gray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9803" name="Group 749"/>
            <p:cNvGrpSpPr>
              <a:grpSpLocks/>
            </p:cNvGrpSpPr>
            <p:nvPr/>
          </p:nvGrpSpPr>
          <p:grpSpPr bwMode="auto">
            <a:xfrm>
              <a:off x="3552" y="2211"/>
              <a:ext cx="251" cy="226"/>
              <a:chOff x="5072" y="3611"/>
              <a:chExt cx="459" cy="380"/>
            </a:xfrm>
          </p:grpSpPr>
          <p:grpSp>
            <p:nvGrpSpPr>
              <p:cNvPr id="159986" name="Group 750"/>
              <p:cNvGrpSpPr>
                <a:grpSpLocks/>
              </p:cNvGrpSpPr>
              <p:nvPr/>
            </p:nvGrpSpPr>
            <p:grpSpPr bwMode="auto">
              <a:xfrm>
                <a:off x="5144" y="3611"/>
                <a:ext cx="387" cy="99"/>
                <a:chOff x="5030" y="2639"/>
                <a:chExt cx="387" cy="99"/>
              </a:xfrm>
            </p:grpSpPr>
            <p:sp>
              <p:nvSpPr>
                <p:cNvPr id="159988" name="Freeform 751"/>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89" name="Freeform 752"/>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90" name="Freeform 753"/>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91" name="Freeform 754"/>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92" name="Freeform 755"/>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93" name="Freeform 756"/>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94" name="Freeform 757"/>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159995" name="Freeform 758"/>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159996" name="Freeform 759"/>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159997" name="Freeform 760"/>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159998" name="Freeform 761"/>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159999" name="Freeform 762"/>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159987" name="Picture 763" descr="access_point_stylized_gray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9804" name="Line 764"/>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9805" name="Group 765"/>
            <p:cNvGrpSpPr>
              <a:grpSpLocks/>
            </p:cNvGrpSpPr>
            <p:nvPr/>
          </p:nvGrpSpPr>
          <p:grpSpPr bwMode="auto">
            <a:xfrm flipH="1">
              <a:off x="3638" y="2856"/>
              <a:ext cx="261" cy="235"/>
              <a:chOff x="2839" y="3501"/>
              <a:chExt cx="755" cy="803"/>
            </a:xfrm>
          </p:grpSpPr>
          <p:pic>
            <p:nvPicPr>
              <p:cNvPr id="159984" name="Picture 766"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985" name="Freeform 76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59806" name="Group 768"/>
            <p:cNvGrpSpPr>
              <a:grpSpLocks/>
            </p:cNvGrpSpPr>
            <p:nvPr/>
          </p:nvGrpSpPr>
          <p:grpSpPr bwMode="auto">
            <a:xfrm flipH="1">
              <a:off x="3438" y="3121"/>
              <a:ext cx="304" cy="256"/>
              <a:chOff x="2839" y="3501"/>
              <a:chExt cx="755" cy="803"/>
            </a:xfrm>
          </p:grpSpPr>
          <p:pic>
            <p:nvPicPr>
              <p:cNvPr id="159982" name="Picture 769"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983" name="Freeform 77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59807" name="Group 771"/>
            <p:cNvGrpSpPr>
              <a:grpSpLocks/>
            </p:cNvGrpSpPr>
            <p:nvPr/>
          </p:nvGrpSpPr>
          <p:grpSpPr bwMode="auto">
            <a:xfrm flipH="1">
              <a:off x="3739" y="3311"/>
              <a:ext cx="269" cy="220"/>
              <a:chOff x="2839" y="3501"/>
              <a:chExt cx="755" cy="803"/>
            </a:xfrm>
          </p:grpSpPr>
          <p:pic>
            <p:nvPicPr>
              <p:cNvPr id="159980" name="Picture 772" descr="desktop_computer_stylized_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981" name="Freeform 77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59808" name="Group 774"/>
            <p:cNvGrpSpPr>
              <a:grpSpLocks/>
            </p:cNvGrpSpPr>
            <p:nvPr/>
          </p:nvGrpSpPr>
          <p:grpSpPr bwMode="auto">
            <a:xfrm>
              <a:off x="4126" y="3300"/>
              <a:ext cx="269" cy="221"/>
              <a:chOff x="2839" y="3501"/>
              <a:chExt cx="755" cy="803"/>
            </a:xfrm>
          </p:grpSpPr>
          <p:pic>
            <p:nvPicPr>
              <p:cNvPr id="159978" name="Picture 775" descr="desktop_computer_stylized_mediu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979" name="Freeform 77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pic>
          <p:nvPicPr>
            <p:cNvPr id="159809" name="Picture 777" descr="car_icon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810" name="Group 778"/>
            <p:cNvGrpSpPr>
              <a:grpSpLocks/>
            </p:cNvGrpSpPr>
            <p:nvPr/>
          </p:nvGrpSpPr>
          <p:grpSpPr bwMode="auto">
            <a:xfrm>
              <a:off x="3536" y="974"/>
              <a:ext cx="262" cy="243"/>
              <a:chOff x="2751" y="1851"/>
              <a:chExt cx="462" cy="478"/>
            </a:xfrm>
          </p:grpSpPr>
          <p:pic>
            <p:nvPicPr>
              <p:cNvPr id="159976" name="Picture 779" descr="iphone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977" name="Picture 780" descr="antenna_radiation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9811" name="Group 781"/>
            <p:cNvGrpSpPr>
              <a:grpSpLocks/>
            </p:cNvGrpSpPr>
            <p:nvPr/>
          </p:nvGrpSpPr>
          <p:grpSpPr bwMode="auto">
            <a:xfrm>
              <a:off x="5191" y="3151"/>
              <a:ext cx="143" cy="303"/>
              <a:chOff x="4140" y="429"/>
              <a:chExt cx="1425" cy="2396"/>
            </a:xfrm>
          </p:grpSpPr>
          <p:sp>
            <p:nvSpPr>
              <p:cNvPr id="159944" name="Freeform 782"/>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45" name="Rectangle 78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46" name="Freeform 784"/>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47" name="Freeform 785"/>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48" name="Rectangle 78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59949" name="Group 787"/>
              <p:cNvGrpSpPr>
                <a:grpSpLocks/>
              </p:cNvGrpSpPr>
              <p:nvPr/>
            </p:nvGrpSpPr>
            <p:grpSpPr bwMode="auto">
              <a:xfrm>
                <a:off x="4749" y="668"/>
                <a:ext cx="581" cy="145"/>
                <a:chOff x="614" y="2568"/>
                <a:chExt cx="725" cy="139"/>
              </a:xfrm>
            </p:grpSpPr>
            <p:sp>
              <p:nvSpPr>
                <p:cNvPr id="159974" name="AutoShape 788"/>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75" name="AutoShape 78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59950" name="Rectangle 79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59951" name="Group 791"/>
              <p:cNvGrpSpPr>
                <a:grpSpLocks/>
              </p:cNvGrpSpPr>
              <p:nvPr/>
            </p:nvGrpSpPr>
            <p:grpSpPr bwMode="auto">
              <a:xfrm>
                <a:off x="4747" y="994"/>
                <a:ext cx="581" cy="134"/>
                <a:chOff x="614" y="2568"/>
                <a:chExt cx="725" cy="139"/>
              </a:xfrm>
            </p:grpSpPr>
            <p:sp>
              <p:nvSpPr>
                <p:cNvPr id="159972" name="AutoShape 792"/>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73" name="AutoShape 79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59952" name="Rectangle 79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59953" name="Rectangle 79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59954" name="Group 796"/>
              <p:cNvGrpSpPr>
                <a:grpSpLocks/>
              </p:cNvGrpSpPr>
              <p:nvPr/>
            </p:nvGrpSpPr>
            <p:grpSpPr bwMode="auto">
              <a:xfrm>
                <a:off x="4735" y="1627"/>
                <a:ext cx="582" cy="151"/>
                <a:chOff x="614" y="2568"/>
                <a:chExt cx="725" cy="139"/>
              </a:xfrm>
            </p:grpSpPr>
            <p:sp>
              <p:nvSpPr>
                <p:cNvPr id="159970" name="AutoShape 797"/>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71" name="AutoShape 79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59955" name="Freeform 799"/>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9956" name="Group 800"/>
              <p:cNvGrpSpPr>
                <a:grpSpLocks/>
              </p:cNvGrpSpPr>
              <p:nvPr/>
            </p:nvGrpSpPr>
            <p:grpSpPr bwMode="auto">
              <a:xfrm>
                <a:off x="4739" y="1327"/>
                <a:ext cx="582" cy="139"/>
                <a:chOff x="614" y="2568"/>
                <a:chExt cx="725" cy="139"/>
              </a:xfrm>
            </p:grpSpPr>
            <p:sp>
              <p:nvSpPr>
                <p:cNvPr id="159968" name="AutoShape 801"/>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69" name="AutoShape 80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59957" name="Rectangle 80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59958" name="Freeform 804"/>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59" name="Freeform 805"/>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60" name="Oval 806"/>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61" name="Freeform 807"/>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62" name="AutoShape 80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59963" name="AutoShape 80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59964" name="Oval 810"/>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65" name="Oval 811"/>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cs typeface="Arial" pitchFamily="34" charset="0"/>
                </a:endParaRPr>
              </a:p>
            </p:txBody>
          </p:sp>
          <p:sp>
            <p:nvSpPr>
              <p:cNvPr id="159966" name="Oval 812"/>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67" name="Rectangle 81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grpSp>
          <p:nvGrpSpPr>
            <p:cNvPr id="159812" name="Group 814"/>
            <p:cNvGrpSpPr>
              <a:grpSpLocks/>
            </p:cNvGrpSpPr>
            <p:nvPr/>
          </p:nvGrpSpPr>
          <p:grpSpPr bwMode="auto">
            <a:xfrm>
              <a:off x="4992" y="3341"/>
              <a:ext cx="143" cy="303"/>
              <a:chOff x="4140" y="429"/>
              <a:chExt cx="1425" cy="2396"/>
            </a:xfrm>
          </p:grpSpPr>
          <p:sp>
            <p:nvSpPr>
              <p:cNvPr id="159912" name="Freeform 815"/>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13" name="Rectangle 81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14" name="Freeform 817"/>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15" name="Freeform 818"/>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16" name="Rectangle 81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59917" name="Group 820"/>
              <p:cNvGrpSpPr>
                <a:grpSpLocks/>
              </p:cNvGrpSpPr>
              <p:nvPr/>
            </p:nvGrpSpPr>
            <p:grpSpPr bwMode="auto">
              <a:xfrm>
                <a:off x="4749" y="668"/>
                <a:ext cx="581" cy="145"/>
                <a:chOff x="614" y="2568"/>
                <a:chExt cx="725" cy="139"/>
              </a:xfrm>
            </p:grpSpPr>
            <p:sp>
              <p:nvSpPr>
                <p:cNvPr id="159942" name="AutoShape 821"/>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43" name="AutoShape 82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59918" name="Rectangle 82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59919" name="Group 824"/>
              <p:cNvGrpSpPr>
                <a:grpSpLocks/>
              </p:cNvGrpSpPr>
              <p:nvPr/>
            </p:nvGrpSpPr>
            <p:grpSpPr bwMode="auto">
              <a:xfrm>
                <a:off x="4747" y="994"/>
                <a:ext cx="581" cy="134"/>
                <a:chOff x="614" y="2568"/>
                <a:chExt cx="725" cy="139"/>
              </a:xfrm>
            </p:grpSpPr>
            <p:sp>
              <p:nvSpPr>
                <p:cNvPr id="159940" name="AutoShape 825"/>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41" name="AutoShape 82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59920" name="Rectangle 82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59921" name="Rectangle 82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59922" name="Group 829"/>
              <p:cNvGrpSpPr>
                <a:grpSpLocks/>
              </p:cNvGrpSpPr>
              <p:nvPr/>
            </p:nvGrpSpPr>
            <p:grpSpPr bwMode="auto">
              <a:xfrm>
                <a:off x="4735" y="1627"/>
                <a:ext cx="582" cy="151"/>
                <a:chOff x="614" y="2568"/>
                <a:chExt cx="725" cy="139"/>
              </a:xfrm>
            </p:grpSpPr>
            <p:sp>
              <p:nvSpPr>
                <p:cNvPr id="159938" name="AutoShape 830"/>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39" name="AutoShape 83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59923" name="Freeform 832"/>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9924" name="Group 833"/>
              <p:cNvGrpSpPr>
                <a:grpSpLocks/>
              </p:cNvGrpSpPr>
              <p:nvPr/>
            </p:nvGrpSpPr>
            <p:grpSpPr bwMode="auto">
              <a:xfrm>
                <a:off x="4739" y="1327"/>
                <a:ext cx="582" cy="139"/>
                <a:chOff x="614" y="2568"/>
                <a:chExt cx="725" cy="139"/>
              </a:xfrm>
            </p:grpSpPr>
            <p:sp>
              <p:nvSpPr>
                <p:cNvPr id="159936" name="AutoShape 834"/>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37" name="AutoShape 83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59925" name="Rectangle 83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59926" name="Freeform 837"/>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27" name="Freeform 838"/>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28" name="Oval 839"/>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29" name="Freeform 840"/>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30" name="AutoShape 84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59931" name="AutoShape 84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59932" name="Oval 843"/>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33" name="Oval 844"/>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cs typeface="Arial" pitchFamily="34" charset="0"/>
                </a:endParaRPr>
              </a:p>
            </p:txBody>
          </p:sp>
          <p:sp>
            <p:nvSpPr>
              <p:cNvPr id="159934" name="Oval 845"/>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59935" name="Rectangle 84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grpSp>
          <p:nvGrpSpPr>
            <p:cNvPr id="159813" name="Group 847"/>
            <p:cNvGrpSpPr>
              <a:grpSpLocks/>
            </p:cNvGrpSpPr>
            <p:nvPr/>
          </p:nvGrpSpPr>
          <p:grpSpPr bwMode="auto">
            <a:xfrm>
              <a:off x="3340" y="1287"/>
              <a:ext cx="337" cy="257"/>
              <a:chOff x="877" y="1008"/>
              <a:chExt cx="2747" cy="2591"/>
            </a:xfrm>
          </p:grpSpPr>
          <p:pic>
            <p:nvPicPr>
              <p:cNvPr id="159889" name="Picture 848"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890" name="Picture 849" descr="laptop_keyboar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891" name="Freeform 850"/>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59892" name="Picture 851" descr="scre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893" name="Freeform 852"/>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94" name="Freeform 853"/>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95" name="Freeform 854"/>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96" name="Freeform 855"/>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97" name="Freeform 856"/>
              <p:cNvSpPr>
                <a:spLocks/>
              </p:cNvSpPr>
              <p:nvPr/>
            </p:nvSpPr>
            <p:spPr bwMode="auto">
              <a:xfrm>
                <a:off x="3195" y="1755"/>
                <a:ext cx="429" cy="1187"/>
              </a:xfrm>
              <a:custGeom>
                <a:avLst/>
                <a:gdLst>
                  <a:gd name="T0" fmla="*/ 1 w 637"/>
                  <a:gd name="T1" fmla="*/ 0 h 1659"/>
                  <a:gd name="T2" fmla="*/ 1 w 637"/>
                  <a:gd name="T3" fmla="*/ 0 h 1659"/>
                  <a:gd name="T4" fmla="*/ 1 w 637"/>
                  <a:gd name="T5" fmla="*/ 8 h 1659"/>
                  <a:gd name="T6" fmla="*/ 0 w 637"/>
                  <a:gd name="T7" fmla="*/ 8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98" name="Freeform 857"/>
              <p:cNvSpPr>
                <a:spLocks/>
              </p:cNvSpPr>
              <p:nvPr/>
            </p:nvSpPr>
            <p:spPr bwMode="auto">
              <a:xfrm>
                <a:off x="1734" y="2587"/>
                <a:ext cx="1494" cy="394"/>
              </a:xfrm>
              <a:custGeom>
                <a:avLst/>
                <a:gdLst>
                  <a:gd name="T0" fmla="*/ 0 w 2216"/>
                  <a:gd name="T1" fmla="*/ 0 h 550"/>
                  <a:gd name="T2" fmla="*/ 1 w 2216"/>
                  <a:gd name="T3" fmla="*/ 1 h 550"/>
                  <a:gd name="T4" fmla="*/ 4 w 2216"/>
                  <a:gd name="T5" fmla="*/ 3 h 550"/>
                  <a:gd name="T6" fmla="*/ 4 w 2216"/>
                  <a:gd name="T7" fmla="*/ 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9899" name="Group 858"/>
              <p:cNvGrpSpPr>
                <a:grpSpLocks/>
              </p:cNvGrpSpPr>
              <p:nvPr/>
            </p:nvGrpSpPr>
            <p:grpSpPr bwMode="auto">
              <a:xfrm>
                <a:off x="1709" y="3008"/>
                <a:ext cx="507" cy="234"/>
                <a:chOff x="1740" y="2642"/>
                <a:chExt cx="752" cy="327"/>
              </a:xfrm>
            </p:grpSpPr>
            <p:sp>
              <p:nvSpPr>
                <p:cNvPr id="159906" name="Freeform 8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07" name="Freeform 8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08" name="Freeform 8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09" name="Freeform 8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10" name="Freeform 8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11" name="Freeform 8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9900" name="Freeform 865"/>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01" name="Freeform 866"/>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02" name="Freeform 867"/>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03" name="Freeform 868"/>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04" name="Freeform 869"/>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905" name="Freeform 870"/>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9814" name="Group 871"/>
            <p:cNvGrpSpPr>
              <a:grpSpLocks/>
            </p:cNvGrpSpPr>
            <p:nvPr/>
          </p:nvGrpSpPr>
          <p:grpSpPr bwMode="auto">
            <a:xfrm>
              <a:off x="4329" y="3456"/>
              <a:ext cx="299" cy="257"/>
              <a:chOff x="877" y="1008"/>
              <a:chExt cx="2747" cy="2591"/>
            </a:xfrm>
          </p:grpSpPr>
          <p:pic>
            <p:nvPicPr>
              <p:cNvPr id="159866" name="Picture 872"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867" name="Picture 873"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868" name="Freeform 874"/>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59869" name="Picture 875"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870" name="Freeform 876"/>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71" name="Freeform 877"/>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72" name="Freeform 878"/>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73" name="Freeform 879"/>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74" name="Freeform 880"/>
              <p:cNvSpPr>
                <a:spLocks/>
              </p:cNvSpPr>
              <p:nvPr/>
            </p:nvSpPr>
            <p:spPr bwMode="auto">
              <a:xfrm>
                <a:off x="3195" y="1755"/>
                <a:ext cx="429" cy="1187"/>
              </a:xfrm>
              <a:custGeom>
                <a:avLst/>
                <a:gdLst>
                  <a:gd name="T0" fmla="*/ 1 w 637"/>
                  <a:gd name="T1" fmla="*/ 0 h 1659"/>
                  <a:gd name="T2" fmla="*/ 1 w 637"/>
                  <a:gd name="T3" fmla="*/ 0 h 1659"/>
                  <a:gd name="T4" fmla="*/ 1 w 637"/>
                  <a:gd name="T5" fmla="*/ 8 h 1659"/>
                  <a:gd name="T6" fmla="*/ 0 w 637"/>
                  <a:gd name="T7" fmla="*/ 8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75" name="Freeform 881"/>
              <p:cNvSpPr>
                <a:spLocks/>
              </p:cNvSpPr>
              <p:nvPr/>
            </p:nvSpPr>
            <p:spPr bwMode="auto">
              <a:xfrm>
                <a:off x="1734" y="2587"/>
                <a:ext cx="1494" cy="394"/>
              </a:xfrm>
              <a:custGeom>
                <a:avLst/>
                <a:gdLst>
                  <a:gd name="T0" fmla="*/ 0 w 2216"/>
                  <a:gd name="T1" fmla="*/ 0 h 550"/>
                  <a:gd name="T2" fmla="*/ 1 w 2216"/>
                  <a:gd name="T3" fmla="*/ 1 h 550"/>
                  <a:gd name="T4" fmla="*/ 4 w 2216"/>
                  <a:gd name="T5" fmla="*/ 3 h 550"/>
                  <a:gd name="T6" fmla="*/ 4 w 2216"/>
                  <a:gd name="T7" fmla="*/ 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9876" name="Group 882"/>
              <p:cNvGrpSpPr>
                <a:grpSpLocks/>
              </p:cNvGrpSpPr>
              <p:nvPr/>
            </p:nvGrpSpPr>
            <p:grpSpPr bwMode="auto">
              <a:xfrm>
                <a:off x="1709" y="3008"/>
                <a:ext cx="507" cy="234"/>
                <a:chOff x="1740" y="2642"/>
                <a:chExt cx="752" cy="327"/>
              </a:xfrm>
            </p:grpSpPr>
            <p:sp>
              <p:nvSpPr>
                <p:cNvPr id="159883" name="Freeform 8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84" name="Freeform 8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85" name="Freeform 8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86" name="Freeform 8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87" name="Freeform 8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88" name="Freeform 8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9877" name="Freeform 889"/>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78" name="Freeform 890"/>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79" name="Freeform 891"/>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80" name="Freeform 892"/>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81" name="Freeform 893"/>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82" name="Freeform 894"/>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9815" name="Group 895"/>
            <p:cNvGrpSpPr>
              <a:grpSpLocks/>
            </p:cNvGrpSpPr>
            <p:nvPr/>
          </p:nvGrpSpPr>
          <p:grpSpPr bwMode="auto">
            <a:xfrm>
              <a:off x="3503" y="1916"/>
              <a:ext cx="280" cy="257"/>
              <a:chOff x="877" y="1008"/>
              <a:chExt cx="2747" cy="2591"/>
            </a:xfrm>
          </p:grpSpPr>
          <p:pic>
            <p:nvPicPr>
              <p:cNvPr id="159843" name="Picture 896" descr="antenna_stylized"/>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844" name="Picture 897" descr="laptop_keyboar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845" name="Freeform 898"/>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59846" name="Picture 899" descr="scre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847" name="Freeform 900"/>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48" name="Freeform 90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49" name="Freeform 90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50" name="Freeform 903"/>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51" name="Freeform 904"/>
              <p:cNvSpPr>
                <a:spLocks/>
              </p:cNvSpPr>
              <p:nvPr/>
            </p:nvSpPr>
            <p:spPr bwMode="auto">
              <a:xfrm>
                <a:off x="3195" y="1755"/>
                <a:ext cx="429" cy="1187"/>
              </a:xfrm>
              <a:custGeom>
                <a:avLst/>
                <a:gdLst>
                  <a:gd name="T0" fmla="*/ 1 w 637"/>
                  <a:gd name="T1" fmla="*/ 0 h 1659"/>
                  <a:gd name="T2" fmla="*/ 1 w 637"/>
                  <a:gd name="T3" fmla="*/ 0 h 1659"/>
                  <a:gd name="T4" fmla="*/ 1 w 637"/>
                  <a:gd name="T5" fmla="*/ 8 h 1659"/>
                  <a:gd name="T6" fmla="*/ 0 w 637"/>
                  <a:gd name="T7" fmla="*/ 8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52" name="Freeform 905"/>
              <p:cNvSpPr>
                <a:spLocks/>
              </p:cNvSpPr>
              <p:nvPr/>
            </p:nvSpPr>
            <p:spPr bwMode="auto">
              <a:xfrm>
                <a:off x="1734" y="2587"/>
                <a:ext cx="1494" cy="394"/>
              </a:xfrm>
              <a:custGeom>
                <a:avLst/>
                <a:gdLst>
                  <a:gd name="T0" fmla="*/ 0 w 2216"/>
                  <a:gd name="T1" fmla="*/ 0 h 550"/>
                  <a:gd name="T2" fmla="*/ 1 w 2216"/>
                  <a:gd name="T3" fmla="*/ 1 h 550"/>
                  <a:gd name="T4" fmla="*/ 4 w 2216"/>
                  <a:gd name="T5" fmla="*/ 3 h 550"/>
                  <a:gd name="T6" fmla="*/ 4 w 2216"/>
                  <a:gd name="T7" fmla="*/ 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9853" name="Group 906"/>
              <p:cNvGrpSpPr>
                <a:grpSpLocks/>
              </p:cNvGrpSpPr>
              <p:nvPr/>
            </p:nvGrpSpPr>
            <p:grpSpPr bwMode="auto">
              <a:xfrm>
                <a:off x="1709" y="3008"/>
                <a:ext cx="507" cy="234"/>
                <a:chOff x="1740" y="2642"/>
                <a:chExt cx="752" cy="327"/>
              </a:xfrm>
            </p:grpSpPr>
            <p:sp>
              <p:nvSpPr>
                <p:cNvPr id="159860" name="Freeform 90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61" name="Freeform 90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62" name="Freeform 90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63" name="Freeform 91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64" name="Freeform 91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65" name="Freeform 91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9854" name="Freeform 913"/>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55" name="Freeform 914"/>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56" name="Freeform 91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57" name="Freeform 91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58" name="Freeform 91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59" name="Freeform 918"/>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9816" name="Group 919"/>
            <p:cNvGrpSpPr>
              <a:grpSpLocks/>
            </p:cNvGrpSpPr>
            <p:nvPr/>
          </p:nvGrpSpPr>
          <p:grpSpPr bwMode="auto">
            <a:xfrm flipH="1">
              <a:off x="3742" y="2030"/>
              <a:ext cx="261" cy="235"/>
              <a:chOff x="2839" y="3501"/>
              <a:chExt cx="755" cy="803"/>
            </a:xfrm>
          </p:grpSpPr>
          <p:pic>
            <p:nvPicPr>
              <p:cNvPr id="159841" name="Picture 920"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842" name="Freeform 92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59817" name="Group 922"/>
            <p:cNvGrpSpPr>
              <a:grpSpLocks/>
            </p:cNvGrpSpPr>
            <p:nvPr/>
          </p:nvGrpSpPr>
          <p:grpSpPr bwMode="auto">
            <a:xfrm>
              <a:off x="4603" y="3416"/>
              <a:ext cx="299" cy="257"/>
              <a:chOff x="877" y="1008"/>
              <a:chExt cx="2747" cy="2591"/>
            </a:xfrm>
          </p:grpSpPr>
          <p:pic>
            <p:nvPicPr>
              <p:cNvPr id="159818" name="Picture 923"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819" name="Picture 924"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820" name="Freeform 925"/>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59821" name="Picture 926"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822" name="Freeform 927"/>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23" name="Freeform 928"/>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24" name="Freeform 929"/>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25" name="Freeform 930"/>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26" name="Freeform 931"/>
              <p:cNvSpPr>
                <a:spLocks/>
              </p:cNvSpPr>
              <p:nvPr/>
            </p:nvSpPr>
            <p:spPr bwMode="auto">
              <a:xfrm>
                <a:off x="3195" y="1755"/>
                <a:ext cx="429" cy="1187"/>
              </a:xfrm>
              <a:custGeom>
                <a:avLst/>
                <a:gdLst>
                  <a:gd name="T0" fmla="*/ 1 w 637"/>
                  <a:gd name="T1" fmla="*/ 0 h 1659"/>
                  <a:gd name="T2" fmla="*/ 1 w 637"/>
                  <a:gd name="T3" fmla="*/ 0 h 1659"/>
                  <a:gd name="T4" fmla="*/ 1 w 637"/>
                  <a:gd name="T5" fmla="*/ 8 h 1659"/>
                  <a:gd name="T6" fmla="*/ 0 w 637"/>
                  <a:gd name="T7" fmla="*/ 8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27" name="Freeform 932"/>
              <p:cNvSpPr>
                <a:spLocks/>
              </p:cNvSpPr>
              <p:nvPr/>
            </p:nvSpPr>
            <p:spPr bwMode="auto">
              <a:xfrm>
                <a:off x="1734" y="2587"/>
                <a:ext cx="1494" cy="394"/>
              </a:xfrm>
              <a:custGeom>
                <a:avLst/>
                <a:gdLst>
                  <a:gd name="T0" fmla="*/ 0 w 2216"/>
                  <a:gd name="T1" fmla="*/ 0 h 550"/>
                  <a:gd name="T2" fmla="*/ 1 w 2216"/>
                  <a:gd name="T3" fmla="*/ 1 h 550"/>
                  <a:gd name="T4" fmla="*/ 4 w 2216"/>
                  <a:gd name="T5" fmla="*/ 3 h 550"/>
                  <a:gd name="T6" fmla="*/ 4 w 2216"/>
                  <a:gd name="T7" fmla="*/ 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9828" name="Group 933"/>
              <p:cNvGrpSpPr>
                <a:grpSpLocks/>
              </p:cNvGrpSpPr>
              <p:nvPr/>
            </p:nvGrpSpPr>
            <p:grpSpPr bwMode="auto">
              <a:xfrm>
                <a:off x="1709" y="3008"/>
                <a:ext cx="507" cy="234"/>
                <a:chOff x="1740" y="2642"/>
                <a:chExt cx="752" cy="327"/>
              </a:xfrm>
            </p:grpSpPr>
            <p:sp>
              <p:nvSpPr>
                <p:cNvPr id="159835" name="Freeform 93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36" name="Freeform 93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37" name="Freeform 93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38" name="Freeform 93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39" name="Freeform 93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40" name="Freeform 93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9829" name="Freeform 940"/>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30" name="Freeform 941"/>
              <p:cNvSpPr>
                <a:spLocks/>
              </p:cNvSpPr>
              <p:nvPr/>
            </p:nvSpPr>
            <p:spPr bwMode="auto">
              <a:xfrm>
                <a:off x="1010" y="3084"/>
                <a:ext cx="1571" cy="469"/>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31" name="Freeform 942"/>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32" name="Freeform 943"/>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33" name="Freeform 944"/>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834" name="Freeform 945"/>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59751" name="Line 1034"/>
          <p:cNvSpPr>
            <a:spLocks noChangeShapeType="1"/>
          </p:cNvSpPr>
          <p:nvPr/>
        </p:nvSpPr>
        <p:spPr bwMode="auto">
          <a:xfrm flipH="1">
            <a:off x="8096241" y="2170504"/>
            <a:ext cx="828675" cy="120332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52" name="Line 1035"/>
          <p:cNvSpPr>
            <a:spLocks noChangeShapeType="1"/>
          </p:cNvSpPr>
          <p:nvPr/>
        </p:nvSpPr>
        <p:spPr bwMode="auto">
          <a:xfrm>
            <a:off x="7970828" y="3734191"/>
            <a:ext cx="30163" cy="1555750"/>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53" name="Line 1036"/>
          <p:cNvSpPr>
            <a:spLocks noChangeShapeType="1"/>
          </p:cNvSpPr>
          <p:nvPr/>
        </p:nvSpPr>
        <p:spPr bwMode="auto">
          <a:xfrm>
            <a:off x="8431202" y="3834203"/>
            <a:ext cx="1296988" cy="2038350"/>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71991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7" name="Rectangle 3"/>
          <p:cNvSpPr>
            <a:spLocks noGrp="1" noChangeArrowheads="1"/>
          </p:cNvSpPr>
          <p:nvPr>
            <p:ph idx="1"/>
          </p:nvPr>
        </p:nvSpPr>
        <p:spPr>
          <a:xfrm>
            <a:off x="433917" y="1988840"/>
            <a:ext cx="11148483" cy="530380"/>
          </a:xfrm>
        </p:spPr>
        <p:txBody>
          <a:bodyPr/>
          <a:lstStyle/>
          <a:p>
            <a:pPr>
              <a:buFont typeface="Wingdings" panose="05000000000000000000" pitchFamily="2" charset="2"/>
              <a:buNone/>
            </a:pPr>
            <a:r>
              <a:rPr lang="zh-CN" altLang="en-US" sz="2000" b="1" u="sng" dirty="0">
                <a:solidFill>
                  <a:srgbClr val="CC0000"/>
                </a:solidFill>
                <a:latin typeface="+mj-ea"/>
                <a:ea typeface="+mj-ea"/>
              </a:rPr>
              <a:t>问题</a:t>
            </a:r>
            <a:r>
              <a:rPr lang="en-US" altLang="zh-CN" sz="2000" i="1" dirty="0">
                <a:solidFill>
                  <a:srgbClr val="CC0000"/>
                </a:solidFill>
                <a:latin typeface="+mj-ea"/>
                <a:ea typeface="+mj-ea"/>
              </a:rPr>
              <a:t>:</a:t>
            </a:r>
            <a:r>
              <a:rPr lang="en-US" altLang="zh-CN" sz="2000" dirty="0">
                <a:latin typeface="+mj-ea"/>
                <a:ea typeface="+mj-ea"/>
              </a:rPr>
              <a:t> how much time to distribute file (size </a:t>
            </a:r>
            <a:r>
              <a:rPr lang="en-US" altLang="zh-CN" sz="2000" i="1" dirty="0">
                <a:latin typeface="+mj-ea"/>
                <a:ea typeface="+mj-ea"/>
              </a:rPr>
              <a:t>F</a:t>
            </a:r>
            <a:r>
              <a:rPr lang="en-US" altLang="zh-CN" sz="2000" dirty="0">
                <a:latin typeface="+mj-ea"/>
                <a:ea typeface="+mj-ea"/>
              </a:rPr>
              <a:t>) from one server to </a:t>
            </a:r>
            <a:r>
              <a:rPr lang="en-US" altLang="zh-CN" sz="2000" i="1" dirty="0">
                <a:latin typeface="+mj-ea"/>
                <a:ea typeface="+mj-ea"/>
              </a:rPr>
              <a:t>N  peers</a:t>
            </a:r>
            <a:r>
              <a:rPr lang="en-US" altLang="zh-CN" sz="2000" dirty="0">
                <a:latin typeface="+mj-ea"/>
                <a:ea typeface="+mj-ea"/>
              </a:rPr>
              <a:t>?</a:t>
            </a:r>
          </a:p>
          <a:p>
            <a:pPr lvl="1"/>
            <a:r>
              <a:rPr lang="en-US" altLang="zh-CN" sz="2000" dirty="0">
                <a:latin typeface="+mj-ea"/>
                <a:ea typeface="+mj-ea"/>
              </a:rPr>
              <a:t>peer upload/download capacity is limited resource</a:t>
            </a:r>
          </a:p>
        </p:txBody>
      </p:sp>
      <p:sp>
        <p:nvSpPr>
          <p:cNvPr id="161796" name="Rectangle 2"/>
          <p:cNvSpPr>
            <a:spLocks noGrp="1" noChangeArrowheads="1"/>
          </p:cNvSpPr>
          <p:nvPr>
            <p:ph type="title"/>
          </p:nvPr>
        </p:nvSpPr>
        <p:spPr/>
        <p:txBody>
          <a:bodyPr/>
          <a:lstStyle/>
          <a:p>
            <a:r>
              <a:rPr lang="zh-CN" altLang="en-US" sz="2400" b="1" dirty="0">
                <a:latin typeface="微软雅黑 (标题)"/>
                <a:ea typeface="+mj-ea"/>
              </a:rPr>
              <a:t>内容分发</a:t>
            </a:r>
            <a:r>
              <a:rPr lang="en-US" altLang="zh-CN" sz="2400" b="1" dirty="0">
                <a:latin typeface="微软雅黑 (标题)"/>
                <a:ea typeface="+mj-ea"/>
              </a:rPr>
              <a:t>: client-server vs P2P</a:t>
            </a:r>
          </a:p>
        </p:txBody>
      </p:sp>
      <p:sp>
        <p:nvSpPr>
          <p:cNvPr id="161794" name="Rectangle 7"/>
          <p:cNvSpPr>
            <a:spLocks noGrp="1" noChangeArrowheads="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r>
              <a:rPr lang="en-US" altLang="zh-CN" sz="1200">
                <a:latin typeface="Tahoma" pitchFamily="34" charset="0"/>
              </a:rPr>
              <a:t>Application Layer</a:t>
            </a:r>
          </a:p>
        </p:txBody>
      </p:sp>
      <p:sp>
        <p:nvSpPr>
          <p:cNvPr id="161798" name="Freeform 4"/>
          <p:cNvSpPr>
            <a:spLocks/>
          </p:cNvSpPr>
          <p:nvPr/>
        </p:nvSpPr>
        <p:spPr bwMode="auto">
          <a:xfrm>
            <a:off x="3808414" y="4791076"/>
            <a:ext cx="3775075" cy="1755775"/>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1799" name="Line 14"/>
          <p:cNvSpPr>
            <a:spLocks noChangeShapeType="1"/>
          </p:cNvSpPr>
          <p:nvPr/>
        </p:nvSpPr>
        <p:spPr bwMode="auto">
          <a:xfrm>
            <a:off x="3343276" y="4754562"/>
            <a:ext cx="803275" cy="3111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00" name="Text Box 15"/>
          <p:cNvSpPr txBox="1">
            <a:spLocks noChangeArrowheads="1"/>
          </p:cNvSpPr>
          <p:nvPr/>
        </p:nvSpPr>
        <p:spPr bwMode="auto">
          <a:xfrm>
            <a:off x="3627438" y="4552950"/>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800" i="1">
                <a:latin typeface="Arial" pitchFamily="34" charset="0"/>
              </a:rPr>
              <a:t>u</a:t>
            </a:r>
            <a:r>
              <a:rPr lang="en-US" altLang="zh-CN" sz="1800" i="1" baseline="-25000">
                <a:latin typeface="Arial" pitchFamily="34" charset="0"/>
              </a:rPr>
              <a:t>s</a:t>
            </a:r>
          </a:p>
        </p:txBody>
      </p:sp>
      <p:sp>
        <p:nvSpPr>
          <p:cNvPr id="161801" name="Line 39"/>
          <p:cNvSpPr>
            <a:spLocks noChangeShapeType="1"/>
          </p:cNvSpPr>
          <p:nvPr/>
        </p:nvSpPr>
        <p:spPr bwMode="auto">
          <a:xfrm>
            <a:off x="2900363" y="5665787"/>
            <a:ext cx="101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02" name="Line 40"/>
          <p:cNvSpPr>
            <a:spLocks noChangeShapeType="1"/>
          </p:cNvSpPr>
          <p:nvPr/>
        </p:nvSpPr>
        <p:spPr bwMode="auto">
          <a:xfrm flipH="1">
            <a:off x="2955925" y="5813425"/>
            <a:ext cx="1003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03" name="Text Box 41"/>
          <p:cNvSpPr txBox="1">
            <a:spLocks noChangeArrowheads="1"/>
          </p:cNvSpPr>
          <p:nvPr/>
        </p:nvSpPr>
        <p:spPr bwMode="auto">
          <a:xfrm>
            <a:off x="3189288" y="5276850"/>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800" i="1">
                <a:latin typeface="Arial" pitchFamily="34" charset="0"/>
              </a:rPr>
              <a:t>u</a:t>
            </a:r>
            <a:r>
              <a:rPr lang="en-US" altLang="zh-CN" sz="1800" i="1" baseline="-25000">
                <a:latin typeface="Arial" pitchFamily="34" charset="0"/>
              </a:rPr>
              <a:t>N</a:t>
            </a:r>
          </a:p>
        </p:txBody>
      </p:sp>
      <p:sp>
        <p:nvSpPr>
          <p:cNvPr id="161804" name="Text Box 42"/>
          <p:cNvSpPr txBox="1">
            <a:spLocks noChangeArrowheads="1"/>
          </p:cNvSpPr>
          <p:nvPr/>
        </p:nvSpPr>
        <p:spPr bwMode="auto">
          <a:xfrm>
            <a:off x="3170238" y="5791200"/>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800" i="1">
                <a:latin typeface="Arial" pitchFamily="34" charset="0"/>
              </a:rPr>
              <a:t>d</a:t>
            </a:r>
            <a:r>
              <a:rPr lang="en-US" altLang="zh-CN" sz="1800" i="1" baseline="-25000">
                <a:latin typeface="Arial" pitchFamily="34" charset="0"/>
              </a:rPr>
              <a:t>N</a:t>
            </a:r>
          </a:p>
        </p:txBody>
      </p:sp>
      <p:sp>
        <p:nvSpPr>
          <p:cNvPr id="161805" name="Text Box 43"/>
          <p:cNvSpPr txBox="1">
            <a:spLocks noChangeArrowheads="1"/>
          </p:cNvSpPr>
          <p:nvPr/>
        </p:nvSpPr>
        <p:spPr bwMode="auto">
          <a:xfrm>
            <a:off x="2670176" y="4775200"/>
            <a:ext cx="1173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algn="ctr" eaLnBrk="1" hangingPunct="1"/>
            <a:r>
              <a:rPr lang="en-US" altLang="zh-CN" sz="1800">
                <a:latin typeface="Arial" pitchFamily="34" charset="0"/>
              </a:rPr>
              <a:t>server</a:t>
            </a:r>
            <a:endParaRPr lang="en-US" altLang="zh-CN" sz="1800" baseline="-25000">
              <a:latin typeface="Arial" pitchFamily="34" charset="0"/>
            </a:endParaRPr>
          </a:p>
        </p:txBody>
      </p:sp>
      <p:sp>
        <p:nvSpPr>
          <p:cNvPr id="161806" name="Text Box 44"/>
          <p:cNvSpPr txBox="1">
            <a:spLocks noChangeArrowheads="1"/>
          </p:cNvSpPr>
          <p:nvPr/>
        </p:nvSpPr>
        <p:spPr bwMode="auto">
          <a:xfrm>
            <a:off x="4349750" y="5302250"/>
            <a:ext cx="254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algn="ctr" eaLnBrk="1" hangingPunct="1"/>
            <a:r>
              <a:rPr lang="en-US" altLang="zh-CN" sz="1800">
                <a:solidFill>
                  <a:schemeClr val="bg1"/>
                </a:solidFill>
                <a:latin typeface="Arial" pitchFamily="34" charset="0"/>
              </a:rPr>
              <a:t>network (with abundant</a:t>
            </a:r>
          </a:p>
          <a:p>
            <a:pPr algn="ctr" eaLnBrk="1" hangingPunct="1"/>
            <a:r>
              <a:rPr lang="en-US" altLang="zh-CN" sz="1800">
                <a:solidFill>
                  <a:schemeClr val="bg1"/>
                </a:solidFill>
                <a:latin typeface="Arial" pitchFamily="34" charset="0"/>
              </a:rPr>
              <a:t> bandwidth)</a:t>
            </a:r>
          </a:p>
        </p:txBody>
      </p:sp>
      <p:sp>
        <p:nvSpPr>
          <p:cNvPr id="161807" name="Text Box 47"/>
          <p:cNvSpPr txBox="1">
            <a:spLocks noChangeArrowheads="1"/>
          </p:cNvSpPr>
          <p:nvPr/>
        </p:nvSpPr>
        <p:spPr bwMode="auto">
          <a:xfrm>
            <a:off x="1778000" y="4527550"/>
            <a:ext cx="139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algn="ctr" eaLnBrk="1" hangingPunct="1"/>
            <a:r>
              <a:rPr lang="en-US" altLang="zh-CN" sz="1600" i="1">
                <a:latin typeface="Arial" pitchFamily="34" charset="0"/>
              </a:rPr>
              <a:t>file, size F</a:t>
            </a:r>
            <a:endParaRPr lang="en-US" altLang="zh-CN" sz="1600" i="1" baseline="-25000">
              <a:latin typeface="Arial" pitchFamily="34" charset="0"/>
            </a:endParaRPr>
          </a:p>
        </p:txBody>
      </p:sp>
      <p:sp>
        <p:nvSpPr>
          <p:cNvPr id="161808" name="Text Box 49"/>
          <p:cNvSpPr txBox="1">
            <a:spLocks noChangeArrowheads="1"/>
          </p:cNvSpPr>
          <p:nvPr/>
        </p:nvSpPr>
        <p:spPr bwMode="auto">
          <a:xfrm>
            <a:off x="3016250" y="3429000"/>
            <a:ext cx="20145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lnSpc>
                <a:spcPct val="85000"/>
              </a:lnSpc>
            </a:pPr>
            <a:r>
              <a:rPr lang="en-US" altLang="zh-CN" sz="1800" b="1" i="1">
                <a:solidFill>
                  <a:srgbClr val="CC0000"/>
                </a:solidFill>
                <a:latin typeface="Arial" pitchFamily="34" charset="0"/>
              </a:rPr>
              <a:t>u</a:t>
            </a:r>
            <a:r>
              <a:rPr lang="en-US" altLang="zh-CN" sz="1800" b="1" i="1" baseline="-25000">
                <a:solidFill>
                  <a:srgbClr val="CC0000"/>
                </a:solidFill>
                <a:latin typeface="Arial" pitchFamily="34" charset="0"/>
              </a:rPr>
              <a:t>s</a:t>
            </a:r>
            <a:r>
              <a:rPr lang="en-US" altLang="zh-CN" sz="1800" b="1" i="1">
                <a:solidFill>
                  <a:srgbClr val="CC0000"/>
                </a:solidFill>
                <a:latin typeface="Arial" pitchFamily="34" charset="0"/>
              </a:rPr>
              <a:t>:</a:t>
            </a:r>
            <a:r>
              <a:rPr lang="en-US" altLang="zh-CN" sz="1800">
                <a:latin typeface="Arial" pitchFamily="34" charset="0"/>
              </a:rPr>
              <a:t> server upload capacity</a:t>
            </a:r>
          </a:p>
        </p:txBody>
      </p:sp>
      <p:sp>
        <p:nvSpPr>
          <p:cNvPr id="161809" name="Text Box 50"/>
          <p:cNvSpPr txBox="1">
            <a:spLocks noChangeArrowheads="1"/>
          </p:cNvSpPr>
          <p:nvPr/>
        </p:nvSpPr>
        <p:spPr bwMode="auto">
          <a:xfrm>
            <a:off x="7800975" y="6194425"/>
            <a:ext cx="25908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lnSpc>
                <a:spcPct val="85000"/>
              </a:lnSpc>
            </a:pPr>
            <a:r>
              <a:rPr lang="en-US" altLang="zh-CN" sz="1800" b="1" i="1">
                <a:solidFill>
                  <a:srgbClr val="CC0000"/>
                </a:solidFill>
                <a:latin typeface="Arial" pitchFamily="34" charset="0"/>
              </a:rPr>
              <a:t>u</a:t>
            </a:r>
            <a:r>
              <a:rPr lang="en-US" altLang="zh-CN" sz="1800" b="1" i="1" baseline="-25000">
                <a:solidFill>
                  <a:srgbClr val="CC0000"/>
                </a:solidFill>
                <a:latin typeface="Arial" pitchFamily="34" charset="0"/>
              </a:rPr>
              <a:t>i</a:t>
            </a:r>
            <a:r>
              <a:rPr lang="en-US" altLang="zh-CN" sz="1800" b="1" i="1">
                <a:solidFill>
                  <a:srgbClr val="CC0000"/>
                </a:solidFill>
                <a:latin typeface="Arial" pitchFamily="34" charset="0"/>
              </a:rPr>
              <a:t>:</a:t>
            </a:r>
            <a:r>
              <a:rPr lang="en-US" altLang="zh-CN" sz="1800">
                <a:latin typeface="Arial" pitchFamily="34" charset="0"/>
              </a:rPr>
              <a:t> peer i upload capacity</a:t>
            </a:r>
          </a:p>
        </p:txBody>
      </p:sp>
      <p:sp>
        <p:nvSpPr>
          <p:cNvPr id="161810" name="Text Box 51"/>
          <p:cNvSpPr txBox="1">
            <a:spLocks noChangeArrowheads="1"/>
          </p:cNvSpPr>
          <p:nvPr/>
        </p:nvSpPr>
        <p:spPr bwMode="auto">
          <a:xfrm>
            <a:off x="7881939" y="4325937"/>
            <a:ext cx="21224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lnSpc>
                <a:spcPct val="85000"/>
              </a:lnSpc>
            </a:pPr>
            <a:r>
              <a:rPr lang="en-US" altLang="zh-CN" sz="1800" b="1" i="1">
                <a:solidFill>
                  <a:srgbClr val="CC0000"/>
                </a:solidFill>
                <a:latin typeface="Arial" pitchFamily="34" charset="0"/>
              </a:rPr>
              <a:t>d</a:t>
            </a:r>
            <a:r>
              <a:rPr lang="en-US" altLang="zh-CN" sz="1800" b="1" i="1" baseline="-25000">
                <a:solidFill>
                  <a:srgbClr val="CC0000"/>
                </a:solidFill>
                <a:latin typeface="Arial" pitchFamily="34" charset="0"/>
              </a:rPr>
              <a:t>i</a:t>
            </a:r>
            <a:r>
              <a:rPr lang="en-US" altLang="zh-CN" sz="1800" b="1" i="1">
                <a:solidFill>
                  <a:srgbClr val="CC0000"/>
                </a:solidFill>
                <a:latin typeface="Arial" pitchFamily="34" charset="0"/>
              </a:rPr>
              <a:t>:</a:t>
            </a:r>
            <a:r>
              <a:rPr lang="en-US" altLang="zh-CN" sz="1800">
                <a:latin typeface="Arial" pitchFamily="34" charset="0"/>
              </a:rPr>
              <a:t> peer i download capacity</a:t>
            </a:r>
          </a:p>
        </p:txBody>
      </p:sp>
      <p:sp>
        <p:nvSpPr>
          <p:cNvPr id="161812" name="AutoShape 327"/>
          <p:cNvSpPr>
            <a:spLocks noChangeArrowheads="1"/>
          </p:cNvSpPr>
          <p:nvPr/>
        </p:nvSpPr>
        <p:spPr bwMode="auto">
          <a:xfrm>
            <a:off x="2287589" y="3973513"/>
            <a:ext cx="592137" cy="5810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cs typeface="Arial" pitchFamily="34" charset="0"/>
            </a:endParaRPr>
          </a:p>
        </p:txBody>
      </p:sp>
      <p:grpSp>
        <p:nvGrpSpPr>
          <p:cNvPr id="161813" name="Group 76"/>
          <p:cNvGrpSpPr>
            <a:grpSpLocks/>
          </p:cNvGrpSpPr>
          <p:nvPr/>
        </p:nvGrpSpPr>
        <p:grpSpPr bwMode="auto">
          <a:xfrm>
            <a:off x="5022851" y="4251326"/>
            <a:ext cx="2138363" cy="903287"/>
            <a:chOff x="2204" y="2030"/>
            <a:chExt cx="1347" cy="774"/>
          </a:xfrm>
        </p:grpSpPr>
        <p:sp>
          <p:nvSpPr>
            <p:cNvPr id="161866" name="Text Box 19"/>
            <p:cNvSpPr txBox="1">
              <a:spLocks noChangeArrowheads="1"/>
            </p:cNvSpPr>
            <p:nvPr/>
          </p:nvSpPr>
          <p:spPr bwMode="auto">
            <a:xfrm>
              <a:off x="2856" y="2271"/>
              <a:ext cx="38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800" i="1">
                  <a:latin typeface="Arial" pitchFamily="34" charset="0"/>
                </a:rPr>
                <a:t>u</a:t>
              </a:r>
              <a:r>
                <a:rPr lang="en-US" altLang="zh-CN" sz="1800" i="1" baseline="-25000">
                  <a:latin typeface="Arial" pitchFamily="34" charset="0"/>
                </a:rPr>
                <a:t>2</a:t>
              </a:r>
            </a:p>
          </p:txBody>
        </p:sp>
        <p:sp>
          <p:nvSpPr>
            <p:cNvPr id="161867" name="Line 22"/>
            <p:cNvSpPr>
              <a:spLocks noChangeShapeType="1"/>
            </p:cNvSpPr>
            <p:nvPr/>
          </p:nvSpPr>
          <p:spPr bwMode="auto">
            <a:xfrm flipV="1">
              <a:off x="2997" y="2133"/>
              <a:ext cx="200" cy="65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1868" name="Line 23"/>
            <p:cNvSpPr>
              <a:spLocks noChangeShapeType="1"/>
            </p:cNvSpPr>
            <p:nvPr/>
          </p:nvSpPr>
          <p:spPr bwMode="auto">
            <a:xfrm flipH="1">
              <a:off x="3082" y="2141"/>
              <a:ext cx="208" cy="6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1869" name="Text Box 24"/>
            <p:cNvSpPr txBox="1">
              <a:spLocks noChangeArrowheads="1"/>
            </p:cNvSpPr>
            <p:nvPr/>
          </p:nvSpPr>
          <p:spPr bwMode="auto">
            <a:xfrm>
              <a:off x="3167" y="2332"/>
              <a:ext cx="38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800" i="1">
                  <a:latin typeface="Arial" pitchFamily="34" charset="0"/>
                </a:rPr>
                <a:t>d</a:t>
              </a:r>
              <a:r>
                <a:rPr lang="en-US" altLang="zh-CN" sz="1800" i="1" baseline="-25000">
                  <a:latin typeface="Arial" pitchFamily="34" charset="0"/>
                </a:rPr>
                <a:t>2</a:t>
              </a:r>
            </a:p>
          </p:txBody>
        </p:sp>
        <p:sp>
          <p:nvSpPr>
            <p:cNvPr id="161870" name="Text Box 19"/>
            <p:cNvSpPr txBox="1">
              <a:spLocks noChangeArrowheads="1"/>
            </p:cNvSpPr>
            <p:nvPr/>
          </p:nvSpPr>
          <p:spPr bwMode="auto">
            <a:xfrm>
              <a:off x="2204" y="2167"/>
              <a:ext cx="38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800" i="1">
                  <a:latin typeface="Arial" pitchFamily="34" charset="0"/>
                </a:rPr>
                <a:t>u</a:t>
              </a:r>
              <a:r>
                <a:rPr lang="en-US" altLang="zh-CN" sz="1800" i="1" baseline="-25000">
                  <a:latin typeface="Arial" pitchFamily="34" charset="0"/>
                </a:rPr>
                <a:t>1</a:t>
              </a:r>
            </a:p>
          </p:txBody>
        </p:sp>
        <p:sp>
          <p:nvSpPr>
            <p:cNvPr id="161871" name="Line 22"/>
            <p:cNvSpPr>
              <a:spLocks noChangeShapeType="1"/>
            </p:cNvSpPr>
            <p:nvPr/>
          </p:nvSpPr>
          <p:spPr bwMode="auto">
            <a:xfrm flipV="1">
              <a:off x="2345" y="2030"/>
              <a:ext cx="200" cy="65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1872" name="Line 23"/>
            <p:cNvSpPr>
              <a:spLocks noChangeShapeType="1"/>
            </p:cNvSpPr>
            <p:nvPr/>
          </p:nvSpPr>
          <p:spPr bwMode="auto">
            <a:xfrm flipH="1">
              <a:off x="2430" y="2038"/>
              <a:ext cx="208" cy="6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1873" name="Text Box 24"/>
            <p:cNvSpPr txBox="1">
              <a:spLocks noChangeArrowheads="1"/>
            </p:cNvSpPr>
            <p:nvPr/>
          </p:nvSpPr>
          <p:spPr bwMode="auto">
            <a:xfrm>
              <a:off x="2515" y="2229"/>
              <a:ext cx="38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800" i="1">
                  <a:latin typeface="Arial" pitchFamily="34" charset="0"/>
                </a:rPr>
                <a:t>d</a:t>
              </a:r>
              <a:r>
                <a:rPr lang="en-US" altLang="zh-CN" sz="1800" i="1" baseline="-25000">
                  <a:latin typeface="Arial" pitchFamily="34" charset="0"/>
                </a:rPr>
                <a:t>1</a:t>
              </a:r>
            </a:p>
          </p:txBody>
        </p:sp>
      </p:grpSp>
      <p:sp>
        <p:nvSpPr>
          <p:cNvPr id="161814" name="Line 72"/>
          <p:cNvSpPr>
            <a:spLocks noChangeShapeType="1"/>
          </p:cNvSpPr>
          <p:nvPr/>
        </p:nvSpPr>
        <p:spPr bwMode="auto">
          <a:xfrm>
            <a:off x="7554914" y="5470525"/>
            <a:ext cx="11652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15" name="Line 73"/>
          <p:cNvSpPr>
            <a:spLocks noChangeShapeType="1"/>
          </p:cNvSpPr>
          <p:nvPr/>
        </p:nvSpPr>
        <p:spPr bwMode="auto">
          <a:xfrm>
            <a:off x="7562851" y="5622925"/>
            <a:ext cx="1165225"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1816" name="Text Box 41"/>
          <p:cNvSpPr txBox="1">
            <a:spLocks noChangeArrowheads="1"/>
          </p:cNvSpPr>
          <p:nvPr/>
        </p:nvSpPr>
        <p:spPr bwMode="auto">
          <a:xfrm>
            <a:off x="7715250" y="5059363"/>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800" i="1">
                <a:latin typeface="Arial" pitchFamily="34" charset="0"/>
              </a:rPr>
              <a:t>d</a:t>
            </a:r>
            <a:r>
              <a:rPr lang="en-US" altLang="zh-CN" sz="1800" i="1" baseline="-25000">
                <a:latin typeface="Arial" pitchFamily="34" charset="0"/>
              </a:rPr>
              <a:t>i</a:t>
            </a:r>
          </a:p>
        </p:txBody>
      </p:sp>
      <p:sp>
        <p:nvSpPr>
          <p:cNvPr id="161817" name="Text Box 41"/>
          <p:cNvSpPr txBox="1">
            <a:spLocks noChangeArrowheads="1"/>
          </p:cNvSpPr>
          <p:nvPr/>
        </p:nvSpPr>
        <p:spPr bwMode="auto">
          <a:xfrm>
            <a:off x="7739063" y="5592763"/>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800" i="1">
                <a:latin typeface="Arial" pitchFamily="34" charset="0"/>
              </a:rPr>
              <a:t>u</a:t>
            </a:r>
            <a:r>
              <a:rPr lang="en-US" altLang="zh-CN" sz="1800" i="1" baseline="-25000">
                <a:latin typeface="Arial" pitchFamily="34" charset="0"/>
              </a:rPr>
              <a:t>i</a:t>
            </a:r>
          </a:p>
        </p:txBody>
      </p:sp>
      <p:sp>
        <p:nvSpPr>
          <p:cNvPr id="161818" name="Line 77"/>
          <p:cNvSpPr>
            <a:spLocks noChangeShapeType="1"/>
          </p:cNvSpPr>
          <p:nvPr/>
        </p:nvSpPr>
        <p:spPr bwMode="auto">
          <a:xfrm>
            <a:off x="3789363" y="3935413"/>
            <a:ext cx="0" cy="663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19" name="Line 78"/>
          <p:cNvSpPr>
            <a:spLocks noChangeShapeType="1"/>
          </p:cNvSpPr>
          <p:nvPr/>
        </p:nvSpPr>
        <p:spPr bwMode="auto">
          <a:xfrm flipH="1">
            <a:off x="8002589" y="4849812"/>
            <a:ext cx="369887" cy="4143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20" name="Line 79"/>
          <p:cNvSpPr>
            <a:spLocks noChangeShapeType="1"/>
          </p:cNvSpPr>
          <p:nvPr/>
        </p:nvSpPr>
        <p:spPr bwMode="auto">
          <a:xfrm flipH="1" flipV="1">
            <a:off x="8032750" y="5795962"/>
            <a:ext cx="369888" cy="4143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1821" name="Group 81"/>
          <p:cNvGrpSpPr>
            <a:grpSpLocks/>
          </p:cNvGrpSpPr>
          <p:nvPr/>
        </p:nvGrpSpPr>
        <p:grpSpPr bwMode="auto">
          <a:xfrm>
            <a:off x="3059114" y="4035426"/>
            <a:ext cx="465137" cy="803275"/>
            <a:chOff x="4140" y="429"/>
            <a:chExt cx="1425" cy="2396"/>
          </a:xfrm>
        </p:grpSpPr>
        <p:sp>
          <p:nvSpPr>
            <p:cNvPr id="161834" name="Freeform 82"/>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835" name="Rectangle 83"/>
            <p:cNvSpPr>
              <a:spLocks noChangeArrowheads="1"/>
            </p:cNvSpPr>
            <p:nvPr/>
          </p:nvSpPr>
          <p:spPr bwMode="auto">
            <a:xfrm>
              <a:off x="4208" y="429"/>
              <a:ext cx="1046" cy="2282"/>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1836" name="Freeform 84"/>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837" name="Freeform 85"/>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838" name="Rectangle 86"/>
            <p:cNvSpPr>
              <a:spLocks noChangeArrowheads="1"/>
            </p:cNvSpPr>
            <p:nvPr/>
          </p:nvSpPr>
          <p:spPr bwMode="auto">
            <a:xfrm>
              <a:off x="4213" y="694"/>
              <a:ext cx="593"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61839" name="Group 87"/>
            <p:cNvGrpSpPr>
              <a:grpSpLocks/>
            </p:cNvGrpSpPr>
            <p:nvPr/>
          </p:nvGrpSpPr>
          <p:grpSpPr bwMode="auto">
            <a:xfrm>
              <a:off x="4749" y="668"/>
              <a:ext cx="581" cy="145"/>
              <a:chOff x="614" y="2568"/>
              <a:chExt cx="725" cy="139"/>
            </a:xfrm>
          </p:grpSpPr>
          <p:sp>
            <p:nvSpPr>
              <p:cNvPr id="161864" name="AutoShape 88"/>
              <p:cNvSpPr>
                <a:spLocks noChangeArrowheads="1"/>
              </p:cNvSpPr>
              <p:nvPr/>
            </p:nvSpPr>
            <p:spPr bwMode="auto">
              <a:xfrm>
                <a:off x="613" y="2566"/>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1865" name="AutoShape 89"/>
              <p:cNvSpPr>
                <a:spLocks noChangeArrowheads="1"/>
              </p:cNvSpPr>
              <p:nvPr/>
            </p:nvSpPr>
            <p:spPr bwMode="auto">
              <a:xfrm>
                <a:off x="631" y="2584"/>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1840" name="Rectangle 90"/>
            <p:cNvSpPr>
              <a:spLocks noChangeArrowheads="1"/>
            </p:cNvSpPr>
            <p:nvPr/>
          </p:nvSpPr>
          <p:spPr bwMode="auto">
            <a:xfrm>
              <a:off x="4223" y="1021"/>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61841" name="Group 91"/>
            <p:cNvGrpSpPr>
              <a:grpSpLocks/>
            </p:cNvGrpSpPr>
            <p:nvPr/>
          </p:nvGrpSpPr>
          <p:grpSpPr bwMode="auto">
            <a:xfrm>
              <a:off x="4747" y="994"/>
              <a:ext cx="581" cy="134"/>
              <a:chOff x="614" y="2568"/>
              <a:chExt cx="725" cy="139"/>
            </a:xfrm>
          </p:grpSpPr>
          <p:sp>
            <p:nvSpPr>
              <p:cNvPr id="161862" name="AutoShape 92"/>
              <p:cNvSpPr>
                <a:spLocks noChangeArrowheads="1"/>
              </p:cNvSpPr>
              <p:nvPr/>
            </p:nvSpPr>
            <p:spPr bwMode="auto">
              <a:xfrm>
                <a:off x="615" y="2566"/>
                <a:ext cx="722"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1863" name="AutoShape 93"/>
              <p:cNvSpPr>
                <a:spLocks noChangeArrowheads="1"/>
              </p:cNvSpPr>
              <p:nvPr/>
            </p:nvSpPr>
            <p:spPr bwMode="auto">
              <a:xfrm>
                <a:off x="633" y="2581"/>
                <a:ext cx="68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1842" name="Rectangle 94"/>
            <p:cNvSpPr>
              <a:spLocks noChangeArrowheads="1"/>
            </p:cNvSpPr>
            <p:nvPr/>
          </p:nvSpPr>
          <p:spPr bwMode="auto">
            <a:xfrm>
              <a:off x="4218" y="1357"/>
              <a:ext cx="593"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1843" name="Rectangle 95"/>
            <p:cNvSpPr>
              <a:spLocks noChangeArrowheads="1"/>
            </p:cNvSpPr>
            <p:nvPr/>
          </p:nvSpPr>
          <p:spPr bwMode="auto">
            <a:xfrm>
              <a:off x="4228" y="1655"/>
              <a:ext cx="598" cy="47"/>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61844" name="Group 96"/>
            <p:cNvGrpSpPr>
              <a:grpSpLocks/>
            </p:cNvGrpSpPr>
            <p:nvPr/>
          </p:nvGrpSpPr>
          <p:grpSpPr bwMode="auto">
            <a:xfrm>
              <a:off x="4735" y="1627"/>
              <a:ext cx="582" cy="151"/>
              <a:chOff x="614" y="2568"/>
              <a:chExt cx="725" cy="139"/>
            </a:xfrm>
          </p:grpSpPr>
          <p:sp>
            <p:nvSpPr>
              <p:cNvPr id="161860" name="AutoShape 97"/>
              <p:cNvSpPr>
                <a:spLocks noChangeArrowheads="1"/>
              </p:cNvSpPr>
              <p:nvPr/>
            </p:nvSpPr>
            <p:spPr bwMode="auto">
              <a:xfrm>
                <a:off x="612" y="2568"/>
                <a:ext cx="727"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1861" name="AutoShape 98"/>
              <p:cNvSpPr>
                <a:spLocks noChangeArrowheads="1"/>
              </p:cNvSpPr>
              <p:nvPr/>
            </p:nvSpPr>
            <p:spPr bwMode="auto">
              <a:xfrm>
                <a:off x="630" y="2585"/>
                <a:ext cx="691"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1845" name="Freeform 99"/>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1846" name="Group 100"/>
            <p:cNvGrpSpPr>
              <a:grpSpLocks/>
            </p:cNvGrpSpPr>
            <p:nvPr/>
          </p:nvGrpSpPr>
          <p:grpSpPr bwMode="auto">
            <a:xfrm>
              <a:off x="4739" y="1327"/>
              <a:ext cx="582" cy="139"/>
              <a:chOff x="614" y="2568"/>
              <a:chExt cx="725" cy="139"/>
            </a:xfrm>
          </p:grpSpPr>
          <p:sp>
            <p:nvSpPr>
              <p:cNvPr id="161858" name="AutoShape 101"/>
              <p:cNvSpPr>
                <a:spLocks noChangeArrowheads="1"/>
              </p:cNvSpPr>
              <p:nvPr/>
            </p:nvSpPr>
            <p:spPr bwMode="auto">
              <a:xfrm>
                <a:off x="613" y="2570"/>
                <a:ext cx="727"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1859" name="AutoShape 102"/>
              <p:cNvSpPr>
                <a:spLocks noChangeArrowheads="1"/>
              </p:cNvSpPr>
              <p:nvPr/>
            </p:nvSpPr>
            <p:spPr bwMode="auto">
              <a:xfrm>
                <a:off x="631" y="2584"/>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1847" name="Rectangle 103"/>
            <p:cNvSpPr>
              <a:spLocks noChangeArrowheads="1"/>
            </p:cNvSpPr>
            <p:nvPr/>
          </p:nvSpPr>
          <p:spPr bwMode="auto">
            <a:xfrm>
              <a:off x="5249" y="429"/>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1848" name="Freeform 104"/>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849" name="Freeform 105"/>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850" name="Oval 106"/>
            <p:cNvSpPr>
              <a:spLocks noChangeArrowheads="1"/>
            </p:cNvSpPr>
            <p:nvPr/>
          </p:nvSpPr>
          <p:spPr bwMode="auto">
            <a:xfrm>
              <a:off x="5516" y="2612"/>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1851" name="Freeform 107"/>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852" name="AutoShape 108"/>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1853" name="AutoShape 109"/>
            <p:cNvSpPr>
              <a:spLocks noChangeArrowheads="1"/>
            </p:cNvSpPr>
            <p:nvPr/>
          </p:nvSpPr>
          <p:spPr bwMode="auto">
            <a:xfrm>
              <a:off x="4208" y="2711"/>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1854" name="Oval 110"/>
            <p:cNvSpPr>
              <a:spLocks noChangeArrowheads="1"/>
            </p:cNvSpPr>
            <p:nvPr/>
          </p:nvSpPr>
          <p:spPr bwMode="auto">
            <a:xfrm>
              <a:off x="4310" y="2385"/>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1855" name="Oval 111"/>
            <p:cNvSpPr>
              <a:spLocks noChangeArrowheads="1"/>
            </p:cNvSpPr>
            <p:nvPr/>
          </p:nvSpPr>
          <p:spPr bwMode="auto">
            <a:xfrm>
              <a:off x="4485" y="2385"/>
              <a:ext cx="160"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cs typeface="Arial" pitchFamily="34" charset="0"/>
              </a:endParaRPr>
            </a:p>
          </p:txBody>
        </p:sp>
        <p:sp>
          <p:nvSpPr>
            <p:cNvPr id="161856" name="Oval 112"/>
            <p:cNvSpPr>
              <a:spLocks noChangeArrowheads="1"/>
            </p:cNvSpPr>
            <p:nvPr/>
          </p:nvSpPr>
          <p:spPr bwMode="auto">
            <a:xfrm>
              <a:off x="4660" y="2380"/>
              <a:ext cx="160"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1857" name="Rectangle 113"/>
            <p:cNvSpPr>
              <a:spLocks noChangeArrowheads="1"/>
            </p:cNvSpPr>
            <p:nvPr/>
          </p:nvSpPr>
          <p:spPr bwMode="auto">
            <a:xfrm>
              <a:off x="5064" y="1835"/>
              <a:ext cx="83" cy="762"/>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grpSp>
        <p:nvGrpSpPr>
          <p:cNvPr id="161822" name="Group 114"/>
          <p:cNvGrpSpPr>
            <a:grpSpLocks/>
          </p:cNvGrpSpPr>
          <p:nvPr/>
        </p:nvGrpSpPr>
        <p:grpSpPr bwMode="auto">
          <a:xfrm>
            <a:off x="1968501" y="5338762"/>
            <a:ext cx="925513" cy="795338"/>
            <a:chOff x="-44" y="1473"/>
            <a:chExt cx="981" cy="1105"/>
          </a:xfrm>
        </p:grpSpPr>
        <p:pic>
          <p:nvPicPr>
            <p:cNvPr id="161832" name="Picture 11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33" name="Freeform 11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61823" name="Group 117"/>
          <p:cNvGrpSpPr>
            <a:grpSpLocks/>
          </p:cNvGrpSpPr>
          <p:nvPr/>
        </p:nvGrpSpPr>
        <p:grpSpPr bwMode="auto">
          <a:xfrm>
            <a:off x="5189538" y="3519487"/>
            <a:ext cx="925512" cy="795338"/>
            <a:chOff x="-44" y="1473"/>
            <a:chExt cx="981" cy="1105"/>
          </a:xfrm>
        </p:grpSpPr>
        <p:pic>
          <p:nvPicPr>
            <p:cNvPr id="161830" name="Picture 11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31" name="Freeform 119"/>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61824" name="Group 120"/>
          <p:cNvGrpSpPr>
            <a:grpSpLocks/>
          </p:cNvGrpSpPr>
          <p:nvPr/>
        </p:nvGrpSpPr>
        <p:grpSpPr bwMode="auto">
          <a:xfrm>
            <a:off x="6234113" y="3660776"/>
            <a:ext cx="925512" cy="795337"/>
            <a:chOff x="-44" y="1473"/>
            <a:chExt cx="981" cy="1105"/>
          </a:xfrm>
        </p:grpSpPr>
        <p:pic>
          <p:nvPicPr>
            <p:cNvPr id="161828" name="Picture 12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29" name="Freeform 122"/>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61825" name="Group 123"/>
          <p:cNvGrpSpPr>
            <a:grpSpLocks/>
          </p:cNvGrpSpPr>
          <p:nvPr/>
        </p:nvGrpSpPr>
        <p:grpSpPr bwMode="auto">
          <a:xfrm flipH="1">
            <a:off x="8704263" y="5108576"/>
            <a:ext cx="925512" cy="795337"/>
            <a:chOff x="-44" y="1473"/>
            <a:chExt cx="981" cy="1105"/>
          </a:xfrm>
        </p:grpSpPr>
        <p:pic>
          <p:nvPicPr>
            <p:cNvPr id="161826" name="Picture 12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27" name="Freeform 125"/>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extLst>
      <p:ext uri="{BB962C8B-B14F-4D97-AF65-F5344CB8AC3E}">
        <p14:creationId xmlns:p14="http://schemas.microsoft.com/office/powerpoint/2010/main" val="353767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5" name="Rectangle 47"/>
          <p:cNvSpPr>
            <a:spLocks noGrp="1" noChangeArrowheads="1"/>
          </p:cNvSpPr>
          <p:nvPr>
            <p:ph idx="1"/>
          </p:nvPr>
        </p:nvSpPr>
        <p:spPr>
          <a:xfrm>
            <a:off x="433917" y="1988840"/>
            <a:ext cx="5190596" cy="4680520"/>
          </a:xfrm>
        </p:spPr>
        <p:txBody>
          <a:bodyPr/>
          <a:lstStyle/>
          <a:p>
            <a:pPr>
              <a:lnSpc>
                <a:spcPct val="150000"/>
              </a:lnSpc>
            </a:pPr>
            <a:r>
              <a:rPr lang="en-US" altLang="zh-CN" sz="2000" dirty="0">
                <a:solidFill>
                  <a:srgbClr val="CC0000"/>
                </a:solidFill>
                <a:latin typeface="微软雅黑 (标题)"/>
                <a:ea typeface="+mj-ea"/>
              </a:rPr>
              <a:t>server transmission: </a:t>
            </a:r>
            <a:r>
              <a:rPr lang="en-US" altLang="zh-CN" sz="2000" dirty="0">
                <a:latin typeface="微软雅黑 (标题)"/>
                <a:ea typeface="+mj-ea"/>
              </a:rPr>
              <a:t>must</a:t>
            </a:r>
            <a:r>
              <a:rPr lang="en-US" altLang="zh-CN" sz="2000" dirty="0">
                <a:solidFill>
                  <a:srgbClr val="CC0000"/>
                </a:solidFill>
                <a:latin typeface="微软雅黑 (标题)"/>
                <a:ea typeface="+mj-ea"/>
              </a:rPr>
              <a:t> </a:t>
            </a:r>
            <a:r>
              <a:rPr lang="en-US" altLang="zh-CN" sz="2000" dirty="0">
                <a:latin typeface="微软雅黑 (标题)"/>
                <a:ea typeface="+mj-ea"/>
              </a:rPr>
              <a:t>sequentially send (upload) N file copies:</a:t>
            </a:r>
          </a:p>
          <a:p>
            <a:pPr lvl="1">
              <a:lnSpc>
                <a:spcPct val="150000"/>
              </a:lnSpc>
            </a:pPr>
            <a:r>
              <a:rPr lang="en-US" altLang="zh-CN" sz="2000" dirty="0">
                <a:latin typeface="微软雅黑 (标题)"/>
                <a:ea typeface="+mj-ea"/>
              </a:rPr>
              <a:t>time to send one copy: F/u</a:t>
            </a:r>
            <a:r>
              <a:rPr lang="en-US" altLang="zh-CN" sz="2000" baseline="-25000" dirty="0">
                <a:latin typeface="微软雅黑 (标题)"/>
                <a:ea typeface="+mj-ea"/>
              </a:rPr>
              <a:t>s </a:t>
            </a:r>
            <a:endParaRPr lang="en-US" altLang="zh-CN" sz="2000" dirty="0">
              <a:latin typeface="微软雅黑 (标题)"/>
              <a:ea typeface="+mj-ea"/>
            </a:endParaRPr>
          </a:p>
          <a:p>
            <a:pPr lvl="1">
              <a:lnSpc>
                <a:spcPct val="150000"/>
              </a:lnSpc>
            </a:pPr>
            <a:r>
              <a:rPr lang="en-US" altLang="zh-CN" sz="2000" dirty="0">
                <a:latin typeface="微软雅黑 (标题)"/>
                <a:ea typeface="+mj-ea"/>
              </a:rPr>
              <a:t>time to send N copies: NF/u</a:t>
            </a:r>
            <a:r>
              <a:rPr lang="en-US" altLang="zh-CN" sz="2000" baseline="-25000" dirty="0">
                <a:latin typeface="微软雅黑 (标题)"/>
                <a:ea typeface="+mj-ea"/>
              </a:rPr>
              <a:t>s</a:t>
            </a:r>
          </a:p>
          <a:p>
            <a:pPr marL="342900" indent="-342900">
              <a:lnSpc>
                <a:spcPct val="150000"/>
              </a:lnSpc>
              <a:spcBef>
                <a:spcPct val="20000"/>
              </a:spcBef>
              <a:buClr>
                <a:srgbClr val="000099"/>
              </a:buClr>
              <a:buSzPct val="100000"/>
              <a:buFont typeface="Wingdings" pitchFamily="2" charset="2"/>
              <a:buChar char="§"/>
            </a:pPr>
            <a:r>
              <a:rPr lang="en-US" altLang="zh-CN" sz="2000" dirty="0">
                <a:solidFill>
                  <a:srgbClr val="CC0000"/>
                </a:solidFill>
                <a:latin typeface="微软雅黑 (标题)"/>
                <a:ea typeface="+mj-ea"/>
              </a:rPr>
              <a:t>client: </a:t>
            </a:r>
            <a:r>
              <a:rPr lang="en-US" altLang="zh-CN" sz="2000" dirty="0">
                <a:latin typeface="微软雅黑 (标题)"/>
                <a:ea typeface="+mj-ea"/>
              </a:rPr>
              <a:t>each client must download file copy</a:t>
            </a:r>
          </a:p>
          <a:p>
            <a:pPr marL="800100" lvl="1" indent="-342900">
              <a:lnSpc>
                <a:spcPct val="150000"/>
              </a:lnSpc>
              <a:spcBef>
                <a:spcPct val="20000"/>
              </a:spcBef>
              <a:buClr>
                <a:srgbClr val="000099"/>
              </a:buClr>
              <a:buFont typeface="Arial" pitchFamily="34" charset="0"/>
              <a:buChar char="•"/>
            </a:pPr>
            <a:r>
              <a:rPr lang="en-US" altLang="zh-CN" sz="2000" dirty="0" err="1">
                <a:latin typeface="微软雅黑 (标题)"/>
                <a:ea typeface="+mj-ea"/>
              </a:rPr>
              <a:t>d</a:t>
            </a:r>
            <a:r>
              <a:rPr lang="en-US" altLang="zh-CN" sz="2000" baseline="-25000" dirty="0" err="1">
                <a:latin typeface="微软雅黑 (标题)"/>
                <a:ea typeface="+mj-ea"/>
              </a:rPr>
              <a:t>min</a:t>
            </a:r>
            <a:r>
              <a:rPr lang="en-US" altLang="zh-CN" sz="2000" dirty="0">
                <a:latin typeface="微软雅黑 (标题)"/>
                <a:ea typeface="+mj-ea"/>
              </a:rPr>
              <a:t> = min client download rate</a:t>
            </a:r>
          </a:p>
          <a:p>
            <a:pPr marL="800100" lvl="1" indent="-342900">
              <a:lnSpc>
                <a:spcPct val="150000"/>
              </a:lnSpc>
              <a:spcBef>
                <a:spcPct val="20000"/>
              </a:spcBef>
              <a:buClr>
                <a:srgbClr val="000099"/>
              </a:buClr>
              <a:buFont typeface="Arial" pitchFamily="34" charset="0"/>
              <a:buChar char="•"/>
            </a:pPr>
            <a:r>
              <a:rPr lang="en-US" altLang="zh-CN" sz="2000" dirty="0">
                <a:latin typeface="微软雅黑 (标题)"/>
                <a:ea typeface="+mj-ea"/>
              </a:rPr>
              <a:t>min client download time: F/</a:t>
            </a:r>
            <a:r>
              <a:rPr lang="en-US" altLang="zh-CN" sz="2000" dirty="0" err="1">
                <a:latin typeface="微软雅黑 (标题)"/>
                <a:ea typeface="+mj-ea"/>
              </a:rPr>
              <a:t>d</a:t>
            </a:r>
            <a:r>
              <a:rPr lang="en-US" altLang="zh-CN" sz="2000" baseline="-25000" dirty="0" err="1">
                <a:latin typeface="微软雅黑 (标题)"/>
                <a:ea typeface="+mj-ea"/>
              </a:rPr>
              <a:t>min</a:t>
            </a:r>
            <a:r>
              <a:rPr lang="en-US" altLang="zh-CN" sz="2000" dirty="0">
                <a:solidFill>
                  <a:srgbClr val="CC0000"/>
                </a:solidFill>
                <a:latin typeface="微软雅黑 (标题)"/>
                <a:ea typeface="+mj-ea"/>
              </a:rPr>
              <a:t> </a:t>
            </a:r>
            <a:endParaRPr lang="en-US" altLang="zh-CN" sz="2000" dirty="0">
              <a:latin typeface="微软雅黑 (标题)"/>
              <a:ea typeface="+mj-ea"/>
            </a:endParaRPr>
          </a:p>
          <a:p>
            <a:pPr marL="411162" lvl="1" indent="0">
              <a:lnSpc>
                <a:spcPct val="150000"/>
              </a:lnSpc>
              <a:buNone/>
            </a:pPr>
            <a:endParaRPr lang="en-US" altLang="zh-CN" sz="2000" baseline="-25000" dirty="0">
              <a:latin typeface="微软雅黑 (标题)"/>
              <a:ea typeface="+mj-ea"/>
            </a:endParaRPr>
          </a:p>
        </p:txBody>
      </p:sp>
      <p:sp>
        <p:nvSpPr>
          <p:cNvPr id="163844" name="Rectangle 2"/>
          <p:cNvSpPr>
            <a:spLocks noGrp="1" noChangeArrowheads="1"/>
          </p:cNvSpPr>
          <p:nvPr>
            <p:ph type="title"/>
          </p:nvPr>
        </p:nvSpPr>
        <p:spPr/>
        <p:txBody>
          <a:bodyPr/>
          <a:lstStyle/>
          <a:p>
            <a:r>
              <a:rPr lang="zh-CN" altLang="en-US" sz="2400" b="1" dirty="0">
                <a:latin typeface="微软雅黑 (标题)"/>
                <a:ea typeface="+mj-ea"/>
              </a:rPr>
              <a:t>内容分发时间</a:t>
            </a:r>
            <a:r>
              <a:rPr lang="en-US" altLang="zh-CN" sz="2400" b="1" dirty="0">
                <a:latin typeface="微软雅黑 (标题)"/>
                <a:ea typeface="+mj-ea"/>
              </a:rPr>
              <a:t>: client-server</a:t>
            </a:r>
            <a:r>
              <a:rPr lang="zh-CN" altLang="en-US" sz="2400" b="1" dirty="0">
                <a:latin typeface="微软雅黑 (标题)"/>
                <a:ea typeface="+mj-ea"/>
              </a:rPr>
              <a:t>架构</a:t>
            </a:r>
            <a:endParaRPr lang="en-US" altLang="zh-CN" sz="2400" b="1" dirty="0">
              <a:latin typeface="微软雅黑 (标题)"/>
              <a:ea typeface="+mj-ea"/>
            </a:endParaRPr>
          </a:p>
        </p:txBody>
      </p:sp>
      <p:sp>
        <p:nvSpPr>
          <p:cNvPr id="163842" name="Rectangle 7"/>
          <p:cNvSpPr>
            <a:spLocks noGrp="1" noChangeArrowheads="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endParaRPr lang="en-US" altLang="zh-CN" sz="1200" dirty="0">
              <a:latin typeface="Tahoma" pitchFamily="34" charset="0"/>
            </a:endParaRPr>
          </a:p>
        </p:txBody>
      </p:sp>
      <p:sp>
        <p:nvSpPr>
          <p:cNvPr id="163854" name="Freeform 4"/>
          <p:cNvSpPr>
            <a:spLocks/>
          </p:cNvSpPr>
          <p:nvPr/>
        </p:nvSpPr>
        <p:spPr bwMode="auto">
          <a:xfrm>
            <a:off x="7966024" y="2971404"/>
            <a:ext cx="2136775" cy="1209675"/>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3855" name="Line 14"/>
          <p:cNvSpPr>
            <a:spLocks noChangeShapeType="1"/>
          </p:cNvSpPr>
          <p:nvPr/>
        </p:nvSpPr>
        <p:spPr bwMode="auto">
          <a:xfrm>
            <a:off x="7704086" y="2946004"/>
            <a:ext cx="455612" cy="214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6" name="Text Box 15"/>
          <p:cNvSpPr txBox="1">
            <a:spLocks noChangeArrowheads="1"/>
          </p:cNvSpPr>
          <p:nvPr/>
        </p:nvSpPr>
        <p:spPr bwMode="auto">
          <a:xfrm>
            <a:off x="7729486" y="2623741"/>
            <a:ext cx="366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600" i="1">
                <a:latin typeface="Arial" pitchFamily="34" charset="0"/>
              </a:rPr>
              <a:t>u</a:t>
            </a:r>
            <a:r>
              <a:rPr lang="en-US" altLang="zh-CN" sz="1600" i="1" baseline="-25000">
                <a:latin typeface="Arial" pitchFamily="34" charset="0"/>
              </a:rPr>
              <a:t>s</a:t>
            </a:r>
          </a:p>
        </p:txBody>
      </p:sp>
      <p:sp>
        <p:nvSpPr>
          <p:cNvPr id="163857" name="Line 39"/>
          <p:cNvSpPr>
            <a:spLocks noChangeShapeType="1"/>
          </p:cNvSpPr>
          <p:nvPr/>
        </p:nvSpPr>
        <p:spPr bwMode="auto">
          <a:xfrm>
            <a:off x="7454849" y="3573066"/>
            <a:ext cx="574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8" name="Line 40"/>
          <p:cNvSpPr>
            <a:spLocks noChangeShapeType="1"/>
          </p:cNvSpPr>
          <p:nvPr/>
        </p:nvSpPr>
        <p:spPr bwMode="auto">
          <a:xfrm flipH="1">
            <a:off x="7485012" y="3674666"/>
            <a:ext cx="5667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59" name="Text Box 44"/>
          <p:cNvSpPr txBox="1">
            <a:spLocks noChangeArrowheads="1"/>
          </p:cNvSpPr>
          <p:nvPr/>
        </p:nvSpPr>
        <p:spPr bwMode="auto">
          <a:xfrm>
            <a:off x="8548636" y="3320653"/>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algn="ctr" eaLnBrk="1" hangingPunct="1"/>
            <a:r>
              <a:rPr lang="en-US" altLang="zh-CN" sz="1600">
                <a:solidFill>
                  <a:schemeClr val="bg1"/>
                </a:solidFill>
                <a:latin typeface="Arial" pitchFamily="34" charset="0"/>
              </a:rPr>
              <a:t>network</a:t>
            </a:r>
          </a:p>
        </p:txBody>
      </p:sp>
      <p:sp>
        <p:nvSpPr>
          <p:cNvPr id="163860" name="AutoShape 327"/>
          <p:cNvSpPr>
            <a:spLocks noChangeArrowheads="1"/>
          </p:cNvSpPr>
          <p:nvPr/>
        </p:nvSpPr>
        <p:spPr bwMode="auto">
          <a:xfrm>
            <a:off x="7105599" y="2422128"/>
            <a:ext cx="334963" cy="401638"/>
          </a:xfrm>
          <a:prstGeom prst="can">
            <a:avLst>
              <a:gd name="adj" fmla="val 24242"/>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endParaRPr lang="zh-CN" altLang="zh-CN" sz="800">
              <a:cs typeface="Arial" pitchFamily="34" charset="0"/>
            </a:endParaRPr>
          </a:p>
        </p:txBody>
      </p:sp>
      <p:sp>
        <p:nvSpPr>
          <p:cNvPr id="163861" name="Line 22"/>
          <p:cNvSpPr>
            <a:spLocks noChangeShapeType="1"/>
          </p:cNvSpPr>
          <p:nvPr/>
        </p:nvSpPr>
        <p:spPr bwMode="auto">
          <a:xfrm flipV="1">
            <a:off x="9366199" y="2679304"/>
            <a:ext cx="180975" cy="5302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862" name="Line 23"/>
          <p:cNvSpPr>
            <a:spLocks noChangeShapeType="1"/>
          </p:cNvSpPr>
          <p:nvPr/>
        </p:nvSpPr>
        <p:spPr bwMode="auto">
          <a:xfrm flipH="1">
            <a:off x="9443987" y="2685653"/>
            <a:ext cx="187325" cy="5349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863" name="Line 22"/>
          <p:cNvSpPr>
            <a:spLocks noChangeShapeType="1"/>
          </p:cNvSpPr>
          <p:nvPr/>
        </p:nvSpPr>
        <p:spPr bwMode="auto">
          <a:xfrm flipV="1">
            <a:off x="8781998" y="2596754"/>
            <a:ext cx="179388" cy="5302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864" name="Line 23"/>
          <p:cNvSpPr>
            <a:spLocks noChangeShapeType="1"/>
          </p:cNvSpPr>
          <p:nvPr/>
        </p:nvSpPr>
        <p:spPr bwMode="auto">
          <a:xfrm flipH="1">
            <a:off x="8858198" y="2603103"/>
            <a:ext cx="185738" cy="5349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865" name="Line 138"/>
          <p:cNvSpPr>
            <a:spLocks noChangeShapeType="1"/>
          </p:cNvSpPr>
          <p:nvPr/>
        </p:nvSpPr>
        <p:spPr bwMode="auto">
          <a:xfrm>
            <a:off x="10088511" y="3439716"/>
            <a:ext cx="6588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66" name="Line 139"/>
          <p:cNvSpPr>
            <a:spLocks noChangeShapeType="1"/>
          </p:cNvSpPr>
          <p:nvPr/>
        </p:nvSpPr>
        <p:spPr bwMode="auto">
          <a:xfrm>
            <a:off x="10091686" y="3542903"/>
            <a:ext cx="660400"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867" name="Text Box 41"/>
          <p:cNvSpPr txBox="1">
            <a:spLocks noChangeArrowheads="1"/>
          </p:cNvSpPr>
          <p:nvPr/>
        </p:nvSpPr>
        <p:spPr bwMode="auto">
          <a:xfrm>
            <a:off x="10178998" y="3006328"/>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600" i="1">
                <a:latin typeface="Arial" pitchFamily="34" charset="0"/>
              </a:rPr>
              <a:t>d</a:t>
            </a:r>
            <a:r>
              <a:rPr lang="en-US" altLang="zh-CN" sz="1600" i="1" baseline="-25000">
                <a:latin typeface="Arial" pitchFamily="34" charset="0"/>
              </a:rPr>
              <a:t>i</a:t>
            </a:r>
          </a:p>
        </p:txBody>
      </p:sp>
      <p:sp>
        <p:nvSpPr>
          <p:cNvPr id="163868" name="Text Box 41"/>
          <p:cNvSpPr txBox="1">
            <a:spLocks noChangeArrowheads="1"/>
          </p:cNvSpPr>
          <p:nvPr/>
        </p:nvSpPr>
        <p:spPr bwMode="auto">
          <a:xfrm>
            <a:off x="10194874" y="3523853"/>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600" i="1">
                <a:latin typeface="Arial" pitchFamily="34" charset="0"/>
              </a:rPr>
              <a:t>u</a:t>
            </a:r>
            <a:r>
              <a:rPr lang="en-US" altLang="zh-CN" sz="1600" i="1" baseline="-25000">
                <a:latin typeface="Arial" pitchFamily="34" charset="0"/>
              </a:rPr>
              <a:t>i</a:t>
            </a:r>
          </a:p>
        </p:txBody>
      </p:sp>
      <p:sp>
        <p:nvSpPr>
          <p:cNvPr id="163869" name="Text Box 47"/>
          <p:cNvSpPr txBox="1">
            <a:spLocks noChangeArrowheads="1"/>
          </p:cNvSpPr>
          <p:nvPr/>
        </p:nvSpPr>
        <p:spPr bwMode="auto">
          <a:xfrm>
            <a:off x="6864299" y="2476104"/>
            <a:ext cx="790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algn="ctr" eaLnBrk="1" hangingPunct="1"/>
            <a:r>
              <a:rPr lang="en-US" altLang="zh-CN" sz="1400" i="1">
                <a:latin typeface="Arial" pitchFamily="34" charset="0"/>
              </a:rPr>
              <a:t>F</a:t>
            </a:r>
            <a:endParaRPr lang="en-US" altLang="zh-CN" sz="1400" i="1" baseline="-25000">
              <a:latin typeface="Arial" pitchFamily="34" charset="0"/>
            </a:endParaRPr>
          </a:p>
        </p:txBody>
      </p:sp>
      <p:grpSp>
        <p:nvGrpSpPr>
          <p:cNvPr id="163870" name="Group 143"/>
          <p:cNvGrpSpPr>
            <a:grpSpLocks/>
          </p:cNvGrpSpPr>
          <p:nvPr/>
        </p:nvGrpSpPr>
        <p:grpSpPr bwMode="auto">
          <a:xfrm>
            <a:off x="7480248" y="2550717"/>
            <a:ext cx="292100" cy="517525"/>
            <a:chOff x="4140" y="429"/>
            <a:chExt cx="1425" cy="2396"/>
          </a:xfrm>
        </p:grpSpPr>
        <p:sp>
          <p:nvSpPr>
            <p:cNvPr id="163883" name="Freeform 144"/>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4" name="Rectangle 145"/>
            <p:cNvSpPr>
              <a:spLocks noChangeArrowheads="1"/>
            </p:cNvSpPr>
            <p:nvPr/>
          </p:nvSpPr>
          <p:spPr bwMode="auto">
            <a:xfrm>
              <a:off x="4210"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3885" name="Freeform 146"/>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6" name="Freeform 147"/>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7" name="Rectangle 148"/>
            <p:cNvSpPr>
              <a:spLocks noChangeArrowheads="1"/>
            </p:cNvSpPr>
            <p:nvPr/>
          </p:nvSpPr>
          <p:spPr bwMode="auto">
            <a:xfrm>
              <a:off x="4210" y="694"/>
              <a:ext cx="596" cy="44"/>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63888" name="Group 149"/>
            <p:cNvGrpSpPr>
              <a:grpSpLocks/>
            </p:cNvGrpSpPr>
            <p:nvPr/>
          </p:nvGrpSpPr>
          <p:grpSpPr bwMode="auto">
            <a:xfrm>
              <a:off x="4749" y="668"/>
              <a:ext cx="581" cy="145"/>
              <a:chOff x="614" y="2568"/>
              <a:chExt cx="725" cy="139"/>
            </a:xfrm>
          </p:grpSpPr>
          <p:sp>
            <p:nvSpPr>
              <p:cNvPr id="163913" name="AutoShape 150"/>
              <p:cNvSpPr>
                <a:spLocks noChangeArrowheads="1"/>
              </p:cNvSpPr>
              <p:nvPr/>
            </p:nvSpPr>
            <p:spPr bwMode="auto">
              <a:xfrm>
                <a:off x="618" y="2571"/>
                <a:ext cx="725"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3914" name="AutoShape 151"/>
              <p:cNvSpPr>
                <a:spLocks noChangeArrowheads="1"/>
              </p:cNvSpPr>
              <p:nvPr/>
            </p:nvSpPr>
            <p:spPr bwMode="auto">
              <a:xfrm>
                <a:off x="637" y="2585"/>
                <a:ext cx="686"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3889" name="Rectangle 152"/>
            <p:cNvSpPr>
              <a:spLocks noChangeArrowheads="1"/>
            </p:cNvSpPr>
            <p:nvPr/>
          </p:nvSpPr>
          <p:spPr bwMode="auto">
            <a:xfrm>
              <a:off x="4225" y="1017"/>
              <a:ext cx="596" cy="51"/>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63890" name="Group 153"/>
            <p:cNvGrpSpPr>
              <a:grpSpLocks/>
            </p:cNvGrpSpPr>
            <p:nvPr/>
          </p:nvGrpSpPr>
          <p:grpSpPr bwMode="auto">
            <a:xfrm>
              <a:off x="4747" y="994"/>
              <a:ext cx="581" cy="134"/>
              <a:chOff x="614" y="2568"/>
              <a:chExt cx="725" cy="139"/>
            </a:xfrm>
          </p:grpSpPr>
          <p:sp>
            <p:nvSpPr>
              <p:cNvPr id="163911" name="AutoShape 154"/>
              <p:cNvSpPr>
                <a:spLocks noChangeArrowheads="1"/>
              </p:cNvSpPr>
              <p:nvPr/>
            </p:nvSpPr>
            <p:spPr bwMode="auto">
              <a:xfrm>
                <a:off x="610" y="2569"/>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3912" name="AutoShape 155"/>
              <p:cNvSpPr>
                <a:spLocks noChangeArrowheads="1"/>
              </p:cNvSpPr>
              <p:nvPr/>
            </p:nvSpPr>
            <p:spPr bwMode="auto">
              <a:xfrm>
                <a:off x="630" y="2584"/>
                <a:ext cx="68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3891" name="Rectangle 156"/>
            <p:cNvSpPr>
              <a:spLocks noChangeArrowheads="1"/>
            </p:cNvSpPr>
            <p:nvPr/>
          </p:nvSpPr>
          <p:spPr bwMode="auto">
            <a:xfrm>
              <a:off x="4217" y="1355"/>
              <a:ext cx="596" cy="51"/>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3892" name="Rectangle 157"/>
            <p:cNvSpPr>
              <a:spLocks noChangeArrowheads="1"/>
            </p:cNvSpPr>
            <p:nvPr/>
          </p:nvSpPr>
          <p:spPr bwMode="auto">
            <a:xfrm>
              <a:off x="4225" y="1656"/>
              <a:ext cx="596" cy="44"/>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63893" name="Group 158"/>
            <p:cNvGrpSpPr>
              <a:grpSpLocks/>
            </p:cNvGrpSpPr>
            <p:nvPr/>
          </p:nvGrpSpPr>
          <p:grpSpPr bwMode="auto">
            <a:xfrm>
              <a:off x="4735" y="1627"/>
              <a:ext cx="582" cy="151"/>
              <a:chOff x="614" y="2568"/>
              <a:chExt cx="725" cy="139"/>
            </a:xfrm>
          </p:grpSpPr>
          <p:sp>
            <p:nvSpPr>
              <p:cNvPr id="163909" name="AutoShape 159"/>
              <p:cNvSpPr>
                <a:spLocks noChangeArrowheads="1"/>
              </p:cNvSpPr>
              <p:nvPr/>
            </p:nvSpPr>
            <p:spPr bwMode="auto">
              <a:xfrm>
                <a:off x="616" y="2568"/>
                <a:ext cx="724"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3910" name="AutoShape 160"/>
              <p:cNvSpPr>
                <a:spLocks noChangeArrowheads="1"/>
              </p:cNvSpPr>
              <p:nvPr/>
            </p:nvSpPr>
            <p:spPr bwMode="auto">
              <a:xfrm>
                <a:off x="635" y="2582"/>
                <a:ext cx="68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3894" name="Freeform 161"/>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3895" name="Group 162"/>
            <p:cNvGrpSpPr>
              <a:grpSpLocks/>
            </p:cNvGrpSpPr>
            <p:nvPr/>
          </p:nvGrpSpPr>
          <p:grpSpPr bwMode="auto">
            <a:xfrm>
              <a:off x="4739" y="1327"/>
              <a:ext cx="582" cy="139"/>
              <a:chOff x="614" y="2568"/>
              <a:chExt cx="725" cy="139"/>
            </a:xfrm>
          </p:grpSpPr>
          <p:sp>
            <p:nvSpPr>
              <p:cNvPr id="163907" name="AutoShape 163"/>
              <p:cNvSpPr>
                <a:spLocks noChangeArrowheads="1"/>
              </p:cNvSpPr>
              <p:nvPr/>
            </p:nvSpPr>
            <p:spPr bwMode="auto">
              <a:xfrm>
                <a:off x="611"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3908" name="AutoShape 164"/>
              <p:cNvSpPr>
                <a:spLocks noChangeArrowheads="1"/>
              </p:cNvSpPr>
              <p:nvPr/>
            </p:nvSpPr>
            <p:spPr bwMode="auto">
              <a:xfrm>
                <a:off x="630" y="2581"/>
                <a:ext cx="68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3896" name="Rectangle 165"/>
            <p:cNvSpPr>
              <a:spLocks noChangeArrowheads="1"/>
            </p:cNvSpPr>
            <p:nvPr/>
          </p:nvSpPr>
          <p:spPr bwMode="auto">
            <a:xfrm>
              <a:off x="5247" y="429"/>
              <a:ext cx="7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3897" name="Freeform 166"/>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98" name="Freeform 167"/>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99" name="Oval 168"/>
            <p:cNvSpPr>
              <a:spLocks noChangeArrowheads="1"/>
            </p:cNvSpPr>
            <p:nvPr/>
          </p:nvSpPr>
          <p:spPr bwMode="auto">
            <a:xfrm>
              <a:off x="5519" y="2612"/>
              <a:ext cx="46"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3900" name="Freeform 169"/>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01" name="AutoShape 170"/>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3902" name="AutoShape 171"/>
            <p:cNvSpPr>
              <a:spLocks noChangeArrowheads="1"/>
            </p:cNvSpPr>
            <p:nvPr/>
          </p:nvSpPr>
          <p:spPr bwMode="auto">
            <a:xfrm>
              <a:off x="4210" y="2707"/>
              <a:ext cx="1069" cy="8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3903" name="Oval 172"/>
            <p:cNvSpPr>
              <a:spLocks noChangeArrowheads="1"/>
            </p:cNvSpPr>
            <p:nvPr/>
          </p:nvSpPr>
          <p:spPr bwMode="auto">
            <a:xfrm>
              <a:off x="4310" y="2384"/>
              <a:ext cx="155"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3904" name="Oval 173"/>
            <p:cNvSpPr>
              <a:spLocks noChangeArrowheads="1"/>
            </p:cNvSpPr>
            <p:nvPr/>
          </p:nvSpPr>
          <p:spPr bwMode="auto">
            <a:xfrm>
              <a:off x="4489" y="2384"/>
              <a:ext cx="155"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cs typeface="Arial" pitchFamily="34" charset="0"/>
              </a:endParaRPr>
            </a:p>
          </p:txBody>
        </p:sp>
        <p:sp>
          <p:nvSpPr>
            <p:cNvPr id="163905" name="Oval 174"/>
            <p:cNvSpPr>
              <a:spLocks noChangeArrowheads="1"/>
            </p:cNvSpPr>
            <p:nvPr/>
          </p:nvSpPr>
          <p:spPr bwMode="auto">
            <a:xfrm>
              <a:off x="4659" y="2384"/>
              <a:ext cx="163"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3906" name="Rectangle 175"/>
            <p:cNvSpPr>
              <a:spLocks noChangeArrowheads="1"/>
            </p:cNvSpPr>
            <p:nvPr/>
          </p:nvSpPr>
          <p:spPr bwMode="auto">
            <a:xfrm>
              <a:off x="5062" y="1833"/>
              <a:ext cx="85" cy="764"/>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grpSp>
        <p:nvGrpSpPr>
          <p:cNvPr id="163871" name="Group 176"/>
          <p:cNvGrpSpPr>
            <a:grpSpLocks/>
          </p:cNvGrpSpPr>
          <p:nvPr/>
        </p:nvGrpSpPr>
        <p:grpSpPr bwMode="auto">
          <a:xfrm>
            <a:off x="6837311" y="3352404"/>
            <a:ext cx="620712" cy="512763"/>
            <a:chOff x="-44" y="1473"/>
            <a:chExt cx="981" cy="1105"/>
          </a:xfrm>
        </p:grpSpPr>
        <p:pic>
          <p:nvPicPr>
            <p:cNvPr id="163881" name="Picture 17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2" name="Freeform 17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63872" name="Group 179"/>
          <p:cNvGrpSpPr>
            <a:grpSpLocks/>
          </p:cNvGrpSpPr>
          <p:nvPr/>
        </p:nvGrpSpPr>
        <p:grpSpPr bwMode="auto">
          <a:xfrm>
            <a:off x="8666111" y="2144316"/>
            <a:ext cx="620712" cy="512762"/>
            <a:chOff x="-44" y="1473"/>
            <a:chExt cx="981" cy="1105"/>
          </a:xfrm>
        </p:grpSpPr>
        <p:pic>
          <p:nvPicPr>
            <p:cNvPr id="163879" name="Picture 18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0" name="Freeform 18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63873" name="Group 182"/>
          <p:cNvGrpSpPr>
            <a:grpSpLocks/>
          </p:cNvGrpSpPr>
          <p:nvPr/>
        </p:nvGrpSpPr>
        <p:grpSpPr bwMode="auto">
          <a:xfrm>
            <a:off x="9275711" y="2220516"/>
            <a:ext cx="620712" cy="512762"/>
            <a:chOff x="-44" y="1473"/>
            <a:chExt cx="981" cy="1105"/>
          </a:xfrm>
        </p:grpSpPr>
        <p:pic>
          <p:nvPicPr>
            <p:cNvPr id="163877" name="Picture 18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8" name="Freeform 184"/>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63874" name="Group 185"/>
          <p:cNvGrpSpPr>
            <a:grpSpLocks/>
          </p:cNvGrpSpPr>
          <p:nvPr/>
        </p:nvGrpSpPr>
        <p:grpSpPr bwMode="auto">
          <a:xfrm flipH="1">
            <a:off x="10734624" y="3222229"/>
            <a:ext cx="620713" cy="512763"/>
            <a:chOff x="-44" y="1473"/>
            <a:chExt cx="981" cy="1105"/>
          </a:xfrm>
        </p:grpSpPr>
        <p:pic>
          <p:nvPicPr>
            <p:cNvPr id="163875" name="Picture 18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6" name="Freeform 187"/>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pic>
        <p:nvPicPr>
          <p:cNvPr id="3" name="图片 2">
            <a:extLst>
              <a:ext uri="{FF2B5EF4-FFF2-40B4-BE49-F238E27FC236}">
                <a16:creationId xmlns:a16="http://schemas.microsoft.com/office/drawing/2014/main" id="{39D7AADA-1765-4E22-BED5-0CD9F8AC98A3}"/>
              </a:ext>
            </a:extLst>
          </p:cNvPr>
          <p:cNvPicPr>
            <a:picLocks noChangeAspect="1"/>
          </p:cNvPicPr>
          <p:nvPr/>
        </p:nvPicPr>
        <p:blipFill>
          <a:blip r:embed="rId4"/>
          <a:stretch>
            <a:fillRect/>
          </a:stretch>
        </p:blipFill>
        <p:spPr>
          <a:xfrm>
            <a:off x="6096000" y="4946056"/>
            <a:ext cx="5886731" cy="1584694"/>
          </a:xfrm>
          <a:prstGeom prst="rect">
            <a:avLst/>
          </a:prstGeom>
        </p:spPr>
      </p:pic>
    </p:spTree>
    <p:extLst>
      <p:ext uri="{BB962C8B-B14F-4D97-AF65-F5344CB8AC3E}">
        <p14:creationId xmlns:p14="http://schemas.microsoft.com/office/powerpoint/2010/main" val="108108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5893" name="Rectangle 47"/>
              <p:cNvSpPr>
                <a:spLocks noGrp="1" noChangeArrowheads="1"/>
              </p:cNvSpPr>
              <p:nvPr>
                <p:ph idx="1"/>
              </p:nvPr>
            </p:nvSpPr>
            <p:spPr>
              <a:xfrm>
                <a:off x="433917" y="1988840"/>
                <a:ext cx="6094131" cy="4680520"/>
              </a:xfrm>
            </p:spPr>
            <p:txBody>
              <a:bodyPr/>
              <a:lstStyle/>
              <a:p>
                <a:pPr>
                  <a:lnSpc>
                    <a:spcPct val="150000"/>
                  </a:lnSpc>
                </a:pPr>
                <a:r>
                  <a:rPr lang="en-US" altLang="zh-CN" sz="2000" dirty="0">
                    <a:solidFill>
                      <a:srgbClr val="CC0000"/>
                    </a:solidFill>
                    <a:latin typeface="微软雅黑 (标题)"/>
                    <a:ea typeface="+mj-ea"/>
                  </a:rPr>
                  <a:t>server transmission: </a:t>
                </a:r>
                <a:r>
                  <a:rPr lang="en-US" altLang="zh-CN" sz="2000" dirty="0">
                    <a:latin typeface="微软雅黑 (标题)"/>
                    <a:ea typeface="+mj-ea"/>
                  </a:rPr>
                  <a:t>must</a:t>
                </a:r>
                <a:r>
                  <a:rPr lang="en-US" altLang="zh-CN" sz="2000" dirty="0">
                    <a:solidFill>
                      <a:srgbClr val="CC0000"/>
                    </a:solidFill>
                    <a:latin typeface="微软雅黑 (标题)"/>
                    <a:ea typeface="+mj-ea"/>
                  </a:rPr>
                  <a:t> </a:t>
                </a:r>
                <a:r>
                  <a:rPr lang="en-US" altLang="zh-CN" sz="2000" dirty="0">
                    <a:latin typeface="微软雅黑 (标题)"/>
                    <a:ea typeface="+mj-ea"/>
                  </a:rPr>
                  <a:t>upload at least one copy</a:t>
                </a:r>
              </a:p>
              <a:p>
                <a:pPr lvl="1">
                  <a:lnSpc>
                    <a:spcPct val="150000"/>
                  </a:lnSpc>
                </a:pPr>
                <a:r>
                  <a:rPr lang="en-US" altLang="zh-CN" sz="2000" dirty="0">
                    <a:latin typeface="微软雅黑 (标题)"/>
                    <a:ea typeface="+mj-ea"/>
                  </a:rPr>
                  <a:t>time to send one copy: F/u</a:t>
                </a:r>
                <a:r>
                  <a:rPr lang="en-US" altLang="zh-CN" sz="2000" baseline="-25000" dirty="0">
                    <a:latin typeface="微软雅黑 (标题)"/>
                    <a:ea typeface="+mj-ea"/>
                  </a:rPr>
                  <a:t>s</a:t>
                </a:r>
              </a:p>
              <a:p>
                <a:pPr>
                  <a:lnSpc>
                    <a:spcPct val="150000"/>
                  </a:lnSpc>
                </a:pPr>
                <a:r>
                  <a:rPr lang="en-US" altLang="zh-CN" sz="2000" dirty="0">
                    <a:solidFill>
                      <a:srgbClr val="CC0000"/>
                    </a:solidFill>
                    <a:latin typeface="微软雅黑 (标题)"/>
                    <a:ea typeface="+mj-ea"/>
                  </a:rPr>
                  <a:t>client: </a:t>
                </a:r>
                <a:r>
                  <a:rPr lang="en-US" altLang="zh-CN" sz="2000" dirty="0">
                    <a:latin typeface="微软雅黑 (标题)"/>
                    <a:ea typeface="+mj-ea"/>
                  </a:rPr>
                  <a:t>each client must download file copy</a:t>
                </a:r>
              </a:p>
              <a:p>
                <a:pPr lvl="1">
                  <a:lnSpc>
                    <a:spcPct val="150000"/>
                  </a:lnSpc>
                </a:pPr>
                <a:r>
                  <a:rPr lang="en-US" altLang="zh-CN" sz="2000" dirty="0">
                    <a:latin typeface="微软雅黑 (标题)"/>
                    <a:ea typeface="+mj-ea"/>
                  </a:rPr>
                  <a:t>min client download time: F/</a:t>
                </a:r>
                <a:r>
                  <a:rPr lang="en-US" altLang="zh-CN" sz="2000" dirty="0" err="1">
                    <a:latin typeface="微软雅黑 (标题)"/>
                    <a:ea typeface="+mj-ea"/>
                  </a:rPr>
                  <a:t>d</a:t>
                </a:r>
                <a:r>
                  <a:rPr lang="en-US" altLang="zh-CN" sz="2000" baseline="-25000" dirty="0" err="1">
                    <a:latin typeface="微软雅黑 (标题)"/>
                    <a:ea typeface="+mj-ea"/>
                  </a:rPr>
                  <a:t>min</a:t>
                </a:r>
                <a:r>
                  <a:rPr lang="en-US" altLang="zh-CN" sz="2000" dirty="0">
                    <a:solidFill>
                      <a:srgbClr val="CC0000"/>
                    </a:solidFill>
                    <a:latin typeface="微软雅黑 (标题)"/>
                    <a:ea typeface="+mj-ea"/>
                  </a:rPr>
                  <a:t> </a:t>
                </a:r>
              </a:p>
              <a:p>
                <a:pPr>
                  <a:lnSpc>
                    <a:spcPct val="150000"/>
                  </a:lnSpc>
                </a:pPr>
                <a:r>
                  <a:rPr lang="en-US" altLang="zh-CN" sz="2000" dirty="0">
                    <a:solidFill>
                      <a:srgbClr val="CC0000"/>
                    </a:solidFill>
                    <a:latin typeface="微软雅黑 (标题)"/>
                    <a:ea typeface="+mj-ea"/>
                  </a:rPr>
                  <a:t>clients: </a:t>
                </a:r>
                <a:r>
                  <a:rPr lang="en-US" altLang="zh-CN" sz="2000" dirty="0">
                    <a:latin typeface="微软雅黑 (标题)"/>
                    <a:ea typeface="+mj-ea"/>
                  </a:rPr>
                  <a:t>as aggregate must download NF bits</a:t>
                </a:r>
              </a:p>
              <a:p>
                <a:pPr lvl="1">
                  <a:lnSpc>
                    <a:spcPct val="150000"/>
                  </a:lnSpc>
                </a:pPr>
                <a:r>
                  <a:rPr lang="en-US" altLang="zh-CN" sz="2000" dirty="0">
                    <a:latin typeface="微软雅黑 (标题)"/>
                    <a:ea typeface="+mj-ea"/>
                  </a:rPr>
                  <a:t>max upload rate (limiting max download rate) is u</a:t>
                </a:r>
                <a:r>
                  <a:rPr lang="en-US" altLang="zh-CN" sz="2000" baseline="-25000" dirty="0">
                    <a:latin typeface="微软雅黑 (标题)"/>
                    <a:ea typeface="+mj-ea"/>
                  </a:rPr>
                  <a:t>s</a:t>
                </a:r>
                <a:r>
                  <a:rPr lang="en-US" altLang="zh-CN" sz="2000" dirty="0">
                    <a:latin typeface="微软雅黑 (标题)"/>
                    <a:ea typeface="+mj-ea"/>
                  </a:rPr>
                  <a:t> + </a:t>
                </a:r>
                <a14:m>
                  <m:oMath xmlns:m="http://schemas.openxmlformats.org/officeDocument/2006/math">
                    <m:nary>
                      <m:naryPr>
                        <m:chr m:val="∑"/>
                        <m:subHide m:val="on"/>
                        <m:supHide m:val="on"/>
                        <m:ctrlPr>
                          <a:rPr lang="en-US" altLang="zh-CN" sz="2000" i="1" dirty="0" smtClean="0">
                            <a:latin typeface="Cambria Math" panose="02040503050406030204" pitchFamily="18" charset="0"/>
                            <a:ea typeface="+mj-ea"/>
                          </a:rPr>
                        </m:ctrlPr>
                      </m:naryPr>
                      <m:sub/>
                      <m:sup/>
                      <m:e>
                        <m:r>
                          <m:rPr>
                            <m:nor/>
                          </m:rPr>
                          <a:rPr lang="en-US" altLang="zh-CN" sz="2000" dirty="0">
                            <a:latin typeface="微软雅黑 (标题)"/>
                          </a:rPr>
                          <m:t>u</m:t>
                        </m:r>
                        <m:r>
                          <m:rPr>
                            <m:nor/>
                          </m:rPr>
                          <a:rPr lang="en-US" altLang="zh-CN" sz="2000" baseline="-25000" dirty="0">
                            <a:latin typeface="微软雅黑 (标题)"/>
                          </a:rPr>
                          <m:t>i</m:t>
                        </m:r>
                      </m:e>
                    </m:nary>
                  </m:oMath>
                </a14:m>
                <a:endParaRPr lang="en-US" altLang="zh-CN" sz="2000" dirty="0">
                  <a:latin typeface="微软雅黑 (标题)"/>
                  <a:ea typeface="+mj-ea"/>
                </a:endParaRPr>
              </a:p>
            </p:txBody>
          </p:sp>
        </mc:Choice>
        <mc:Fallback xmlns="">
          <p:sp>
            <p:nvSpPr>
              <p:cNvPr id="165893" name="Rectangle 47"/>
              <p:cNvSpPr>
                <a:spLocks noGrp="1" noRot="1" noChangeAspect="1" noMove="1" noResize="1" noEditPoints="1" noAdjustHandles="1" noChangeArrowheads="1" noChangeShapeType="1" noTextEdit="1"/>
              </p:cNvSpPr>
              <p:nvPr>
                <p:ph idx="1"/>
              </p:nvPr>
            </p:nvSpPr>
            <p:spPr>
              <a:xfrm>
                <a:off x="433917" y="1988840"/>
                <a:ext cx="6094131" cy="4680520"/>
              </a:xfrm>
              <a:blipFill rotWithShape="1">
                <a:blip r:embed="rId3"/>
                <a:stretch>
                  <a:fillRect b="-9505"/>
                </a:stretch>
              </a:blipFill>
            </p:spPr>
            <p:txBody>
              <a:bodyPr/>
              <a:lstStyle/>
              <a:p>
                <a:r>
                  <a:rPr lang="zh-CN" altLang="en-US">
                    <a:noFill/>
                  </a:rPr>
                  <a:t> </a:t>
                </a:r>
              </a:p>
            </p:txBody>
          </p:sp>
        </mc:Fallback>
      </mc:AlternateContent>
      <p:sp>
        <p:nvSpPr>
          <p:cNvPr id="165892" name="Rectangle 2"/>
          <p:cNvSpPr>
            <a:spLocks noGrp="1" noChangeArrowheads="1"/>
          </p:cNvSpPr>
          <p:nvPr>
            <p:ph type="title"/>
          </p:nvPr>
        </p:nvSpPr>
        <p:spPr/>
        <p:txBody>
          <a:bodyPr/>
          <a:lstStyle/>
          <a:p>
            <a:r>
              <a:rPr lang="zh-CN" altLang="en-US" sz="2400" b="1" dirty="0">
                <a:latin typeface="微软雅黑 (标题)"/>
                <a:ea typeface="+mj-ea"/>
              </a:rPr>
              <a:t>内容分发时间</a:t>
            </a:r>
            <a:r>
              <a:rPr lang="en-US" altLang="zh-CN" sz="2400" b="1" dirty="0">
                <a:latin typeface="微软雅黑 (标题)"/>
                <a:ea typeface="+mj-ea"/>
              </a:rPr>
              <a:t>: P2P</a:t>
            </a:r>
            <a:r>
              <a:rPr lang="zh-CN" altLang="en-US" sz="2400" b="1" dirty="0">
                <a:latin typeface="微软雅黑 (标题)"/>
                <a:ea typeface="+mj-ea"/>
              </a:rPr>
              <a:t>架构</a:t>
            </a:r>
            <a:endParaRPr lang="en-US" altLang="zh-CN" sz="2400" b="1" dirty="0">
              <a:latin typeface="微软雅黑 (标题)"/>
              <a:ea typeface="+mj-ea"/>
            </a:endParaRPr>
          </a:p>
        </p:txBody>
      </p:sp>
      <p:sp>
        <p:nvSpPr>
          <p:cNvPr id="165897" name="Freeform 4"/>
          <p:cNvSpPr>
            <a:spLocks/>
          </p:cNvSpPr>
          <p:nvPr/>
        </p:nvSpPr>
        <p:spPr bwMode="auto">
          <a:xfrm>
            <a:off x="7790319" y="2309017"/>
            <a:ext cx="2136775" cy="1209675"/>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5898" name="Line 14"/>
          <p:cNvSpPr>
            <a:spLocks noChangeShapeType="1"/>
          </p:cNvSpPr>
          <p:nvPr/>
        </p:nvSpPr>
        <p:spPr bwMode="auto">
          <a:xfrm>
            <a:off x="7528381" y="2283617"/>
            <a:ext cx="455612" cy="214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899" name="Text Box 15"/>
          <p:cNvSpPr txBox="1">
            <a:spLocks noChangeArrowheads="1"/>
          </p:cNvSpPr>
          <p:nvPr/>
        </p:nvSpPr>
        <p:spPr bwMode="auto">
          <a:xfrm>
            <a:off x="7553781" y="1961354"/>
            <a:ext cx="366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600" i="1">
                <a:latin typeface="Arial" pitchFamily="34" charset="0"/>
              </a:rPr>
              <a:t>u</a:t>
            </a:r>
            <a:r>
              <a:rPr lang="en-US" altLang="zh-CN" sz="1600" i="1" baseline="-25000">
                <a:latin typeface="Arial" pitchFamily="34" charset="0"/>
              </a:rPr>
              <a:t>s</a:t>
            </a:r>
          </a:p>
        </p:txBody>
      </p:sp>
      <p:sp>
        <p:nvSpPr>
          <p:cNvPr id="165900" name="Line 39"/>
          <p:cNvSpPr>
            <a:spLocks noChangeShapeType="1"/>
          </p:cNvSpPr>
          <p:nvPr/>
        </p:nvSpPr>
        <p:spPr bwMode="auto">
          <a:xfrm>
            <a:off x="7279144" y="2910679"/>
            <a:ext cx="574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01" name="Line 40"/>
          <p:cNvSpPr>
            <a:spLocks noChangeShapeType="1"/>
          </p:cNvSpPr>
          <p:nvPr/>
        </p:nvSpPr>
        <p:spPr bwMode="auto">
          <a:xfrm flipH="1">
            <a:off x="7309307" y="3012279"/>
            <a:ext cx="5667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02" name="Text Box 44"/>
          <p:cNvSpPr txBox="1">
            <a:spLocks noChangeArrowheads="1"/>
          </p:cNvSpPr>
          <p:nvPr/>
        </p:nvSpPr>
        <p:spPr bwMode="auto">
          <a:xfrm>
            <a:off x="8372931" y="2658266"/>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algn="ctr" eaLnBrk="1" hangingPunct="1"/>
            <a:r>
              <a:rPr lang="en-US" altLang="zh-CN" sz="1600">
                <a:solidFill>
                  <a:schemeClr val="bg1"/>
                </a:solidFill>
                <a:latin typeface="Arial" pitchFamily="34" charset="0"/>
              </a:rPr>
              <a:t>network</a:t>
            </a:r>
          </a:p>
        </p:txBody>
      </p:sp>
      <p:sp>
        <p:nvSpPr>
          <p:cNvPr id="165903" name="AutoShape 327"/>
          <p:cNvSpPr>
            <a:spLocks noChangeArrowheads="1"/>
          </p:cNvSpPr>
          <p:nvPr/>
        </p:nvSpPr>
        <p:spPr bwMode="auto">
          <a:xfrm>
            <a:off x="6929894" y="1759741"/>
            <a:ext cx="334963" cy="401638"/>
          </a:xfrm>
          <a:prstGeom prst="can">
            <a:avLst>
              <a:gd name="adj" fmla="val 24242"/>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endParaRPr lang="zh-CN" altLang="zh-CN" sz="800">
              <a:cs typeface="Arial" pitchFamily="34" charset="0"/>
            </a:endParaRPr>
          </a:p>
        </p:txBody>
      </p:sp>
      <p:sp>
        <p:nvSpPr>
          <p:cNvPr id="165904" name="Line 22"/>
          <p:cNvSpPr>
            <a:spLocks noChangeShapeType="1"/>
          </p:cNvSpPr>
          <p:nvPr/>
        </p:nvSpPr>
        <p:spPr bwMode="auto">
          <a:xfrm flipV="1">
            <a:off x="9190494" y="2016917"/>
            <a:ext cx="180975" cy="5302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5905" name="Line 23"/>
          <p:cNvSpPr>
            <a:spLocks noChangeShapeType="1"/>
          </p:cNvSpPr>
          <p:nvPr/>
        </p:nvSpPr>
        <p:spPr bwMode="auto">
          <a:xfrm flipH="1">
            <a:off x="9268282" y="2023266"/>
            <a:ext cx="187325" cy="5349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5906" name="Line 22"/>
          <p:cNvSpPr>
            <a:spLocks noChangeShapeType="1"/>
          </p:cNvSpPr>
          <p:nvPr/>
        </p:nvSpPr>
        <p:spPr bwMode="auto">
          <a:xfrm flipV="1">
            <a:off x="8606293" y="1934367"/>
            <a:ext cx="179388" cy="5302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5907" name="Line 23"/>
          <p:cNvSpPr>
            <a:spLocks noChangeShapeType="1"/>
          </p:cNvSpPr>
          <p:nvPr/>
        </p:nvSpPr>
        <p:spPr bwMode="auto">
          <a:xfrm flipH="1">
            <a:off x="8682493" y="1940716"/>
            <a:ext cx="185738" cy="5349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5908" name="Line 26"/>
          <p:cNvSpPr>
            <a:spLocks noChangeShapeType="1"/>
          </p:cNvSpPr>
          <p:nvPr/>
        </p:nvSpPr>
        <p:spPr bwMode="auto">
          <a:xfrm>
            <a:off x="9912806" y="2777329"/>
            <a:ext cx="6588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09" name="Line 27"/>
          <p:cNvSpPr>
            <a:spLocks noChangeShapeType="1"/>
          </p:cNvSpPr>
          <p:nvPr/>
        </p:nvSpPr>
        <p:spPr bwMode="auto">
          <a:xfrm>
            <a:off x="9915981" y="2880516"/>
            <a:ext cx="660400"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5910" name="Text Box 41"/>
          <p:cNvSpPr txBox="1">
            <a:spLocks noChangeArrowheads="1"/>
          </p:cNvSpPr>
          <p:nvPr/>
        </p:nvSpPr>
        <p:spPr bwMode="auto">
          <a:xfrm>
            <a:off x="10003293" y="2343941"/>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600" i="1">
                <a:latin typeface="Arial" pitchFamily="34" charset="0"/>
              </a:rPr>
              <a:t>d</a:t>
            </a:r>
            <a:r>
              <a:rPr lang="en-US" altLang="zh-CN" sz="1600" i="1" baseline="-25000">
                <a:latin typeface="Arial" pitchFamily="34" charset="0"/>
              </a:rPr>
              <a:t>i</a:t>
            </a:r>
          </a:p>
        </p:txBody>
      </p:sp>
      <p:sp>
        <p:nvSpPr>
          <p:cNvPr id="165911" name="Text Box 41"/>
          <p:cNvSpPr txBox="1">
            <a:spLocks noChangeArrowheads="1"/>
          </p:cNvSpPr>
          <p:nvPr/>
        </p:nvSpPr>
        <p:spPr bwMode="auto">
          <a:xfrm>
            <a:off x="10019169" y="2861466"/>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eaLnBrk="1" hangingPunct="1"/>
            <a:r>
              <a:rPr lang="en-US" altLang="zh-CN" sz="1600" i="1">
                <a:latin typeface="Arial" pitchFamily="34" charset="0"/>
              </a:rPr>
              <a:t>u</a:t>
            </a:r>
            <a:r>
              <a:rPr lang="en-US" altLang="zh-CN" sz="1600" i="1" baseline="-25000">
                <a:latin typeface="Arial" pitchFamily="34" charset="0"/>
              </a:rPr>
              <a:t>i</a:t>
            </a:r>
          </a:p>
        </p:txBody>
      </p:sp>
      <p:sp>
        <p:nvSpPr>
          <p:cNvPr id="165912" name="Text Box 47"/>
          <p:cNvSpPr txBox="1">
            <a:spLocks noChangeArrowheads="1"/>
          </p:cNvSpPr>
          <p:nvPr/>
        </p:nvSpPr>
        <p:spPr bwMode="auto">
          <a:xfrm>
            <a:off x="6688594" y="1813717"/>
            <a:ext cx="790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algn="ctr" eaLnBrk="1" hangingPunct="1"/>
            <a:r>
              <a:rPr lang="en-US" altLang="zh-CN" sz="1400" i="1">
                <a:latin typeface="Arial" pitchFamily="34" charset="0"/>
              </a:rPr>
              <a:t>F</a:t>
            </a:r>
            <a:endParaRPr lang="en-US" altLang="zh-CN" sz="1400" i="1" baseline="-25000">
              <a:latin typeface="Arial" pitchFamily="34" charset="0"/>
            </a:endParaRPr>
          </a:p>
        </p:txBody>
      </p:sp>
      <p:grpSp>
        <p:nvGrpSpPr>
          <p:cNvPr id="165921" name="Group 41"/>
          <p:cNvGrpSpPr>
            <a:grpSpLocks/>
          </p:cNvGrpSpPr>
          <p:nvPr/>
        </p:nvGrpSpPr>
        <p:grpSpPr bwMode="auto">
          <a:xfrm>
            <a:off x="7304543" y="1888330"/>
            <a:ext cx="292100" cy="517525"/>
            <a:chOff x="4140" y="429"/>
            <a:chExt cx="1425" cy="2396"/>
          </a:xfrm>
        </p:grpSpPr>
        <p:sp>
          <p:nvSpPr>
            <p:cNvPr id="165934" name="Freeform 42"/>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35" name="Rectangle 43"/>
            <p:cNvSpPr>
              <a:spLocks noChangeArrowheads="1"/>
            </p:cNvSpPr>
            <p:nvPr/>
          </p:nvSpPr>
          <p:spPr bwMode="auto">
            <a:xfrm>
              <a:off x="4210"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5936" name="Freeform 44"/>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37" name="Freeform 45"/>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38" name="Rectangle 46"/>
            <p:cNvSpPr>
              <a:spLocks noChangeArrowheads="1"/>
            </p:cNvSpPr>
            <p:nvPr/>
          </p:nvSpPr>
          <p:spPr bwMode="auto">
            <a:xfrm>
              <a:off x="4210" y="694"/>
              <a:ext cx="596" cy="44"/>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65939" name="Group 47"/>
            <p:cNvGrpSpPr>
              <a:grpSpLocks/>
            </p:cNvGrpSpPr>
            <p:nvPr/>
          </p:nvGrpSpPr>
          <p:grpSpPr bwMode="auto">
            <a:xfrm>
              <a:off x="4749" y="668"/>
              <a:ext cx="581" cy="145"/>
              <a:chOff x="614" y="2568"/>
              <a:chExt cx="725" cy="139"/>
            </a:xfrm>
          </p:grpSpPr>
          <p:sp>
            <p:nvSpPr>
              <p:cNvPr id="165964" name="AutoShape 48"/>
              <p:cNvSpPr>
                <a:spLocks noChangeArrowheads="1"/>
              </p:cNvSpPr>
              <p:nvPr/>
            </p:nvSpPr>
            <p:spPr bwMode="auto">
              <a:xfrm>
                <a:off x="618" y="2571"/>
                <a:ext cx="725"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5965" name="AutoShape 49"/>
              <p:cNvSpPr>
                <a:spLocks noChangeArrowheads="1"/>
              </p:cNvSpPr>
              <p:nvPr/>
            </p:nvSpPr>
            <p:spPr bwMode="auto">
              <a:xfrm>
                <a:off x="637" y="2585"/>
                <a:ext cx="686"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5940" name="Rectangle 50"/>
            <p:cNvSpPr>
              <a:spLocks noChangeArrowheads="1"/>
            </p:cNvSpPr>
            <p:nvPr/>
          </p:nvSpPr>
          <p:spPr bwMode="auto">
            <a:xfrm>
              <a:off x="4225" y="1017"/>
              <a:ext cx="596" cy="51"/>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65941" name="Group 51"/>
            <p:cNvGrpSpPr>
              <a:grpSpLocks/>
            </p:cNvGrpSpPr>
            <p:nvPr/>
          </p:nvGrpSpPr>
          <p:grpSpPr bwMode="auto">
            <a:xfrm>
              <a:off x="4747" y="994"/>
              <a:ext cx="581" cy="134"/>
              <a:chOff x="614" y="2568"/>
              <a:chExt cx="725" cy="139"/>
            </a:xfrm>
          </p:grpSpPr>
          <p:sp>
            <p:nvSpPr>
              <p:cNvPr id="165962" name="AutoShape 52"/>
              <p:cNvSpPr>
                <a:spLocks noChangeArrowheads="1"/>
              </p:cNvSpPr>
              <p:nvPr/>
            </p:nvSpPr>
            <p:spPr bwMode="auto">
              <a:xfrm>
                <a:off x="610" y="2569"/>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5963" name="AutoShape 53"/>
              <p:cNvSpPr>
                <a:spLocks noChangeArrowheads="1"/>
              </p:cNvSpPr>
              <p:nvPr/>
            </p:nvSpPr>
            <p:spPr bwMode="auto">
              <a:xfrm>
                <a:off x="630" y="2584"/>
                <a:ext cx="68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5942" name="Rectangle 54"/>
            <p:cNvSpPr>
              <a:spLocks noChangeArrowheads="1"/>
            </p:cNvSpPr>
            <p:nvPr/>
          </p:nvSpPr>
          <p:spPr bwMode="auto">
            <a:xfrm>
              <a:off x="4217" y="1355"/>
              <a:ext cx="596" cy="51"/>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5943" name="Rectangle 55"/>
            <p:cNvSpPr>
              <a:spLocks noChangeArrowheads="1"/>
            </p:cNvSpPr>
            <p:nvPr/>
          </p:nvSpPr>
          <p:spPr bwMode="auto">
            <a:xfrm>
              <a:off x="4225" y="1656"/>
              <a:ext cx="596" cy="44"/>
            </a:xfrm>
            <a:prstGeom prst="rect">
              <a:avLst/>
            </a:prstGeom>
            <a:solidFill>
              <a:schemeClr val="tx1"/>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nvGrpSpPr>
            <p:cNvPr id="165944" name="Group 56"/>
            <p:cNvGrpSpPr>
              <a:grpSpLocks/>
            </p:cNvGrpSpPr>
            <p:nvPr/>
          </p:nvGrpSpPr>
          <p:grpSpPr bwMode="auto">
            <a:xfrm>
              <a:off x="4735" y="1627"/>
              <a:ext cx="582" cy="151"/>
              <a:chOff x="614" y="2568"/>
              <a:chExt cx="725" cy="139"/>
            </a:xfrm>
          </p:grpSpPr>
          <p:sp>
            <p:nvSpPr>
              <p:cNvPr id="165960" name="AutoShape 57"/>
              <p:cNvSpPr>
                <a:spLocks noChangeArrowheads="1"/>
              </p:cNvSpPr>
              <p:nvPr/>
            </p:nvSpPr>
            <p:spPr bwMode="auto">
              <a:xfrm>
                <a:off x="616" y="2568"/>
                <a:ext cx="724"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5961" name="AutoShape 58"/>
              <p:cNvSpPr>
                <a:spLocks noChangeArrowheads="1"/>
              </p:cNvSpPr>
              <p:nvPr/>
            </p:nvSpPr>
            <p:spPr bwMode="auto">
              <a:xfrm>
                <a:off x="635" y="2582"/>
                <a:ext cx="68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5945" name="Freeform 59"/>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5946" name="Group 60"/>
            <p:cNvGrpSpPr>
              <a:grpSpLocks/>
            </p:cNvGrpSpPr>
            <p:nvPr/>
          </p:nvGrpSpPr>
          <p:grpSpPr bwMode="auto">
            <a:xfrm>
              <a:off x="4739" y="1327"/>
              <a:ext cx="582" cy="139"/>
              <a:chOff x="614" y="2568"/>
              <a:chExt cx="725" cy="139"/>
            </a:xfrm>
          </p:grpSpPr>
          <p:sp>
            <p:nvSpPr>
              <p:cNvPr id="165958" name="AutoShape 61"/>
              <p:cNvSpPr>
                <a:spLocks noChangeArrowheads="1"/>
              </p:cNvSpPr>
              <p:nvPr/>
            </p:nvSpPr>
            <p:spPr bwMode="auto">
              <a:xfrm>
                <a:off x="611"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5959" name="AutoShape 62"/>
              <p:cNvSpPr>
                <a:spLocks noChangeArrowheads="1"/>
              </p:cNvSpPr>
              <p:nvPr/>
            </p:nvSpPr>
            <p:spPr bwMode="auto">
              <a:xfrm>
                <a:off x="630" y="2581"/>
                <a:ext cx="68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grpSp>
        <p:sp>
          <p:nvSpPr>
            <p:cNvPr id="165947" name="Rectangle 63"/>
            <p:cNvSpPr>
              <a:spLocks noChangeArrowheads="1"/>
            </p:cNvSpPr>
            <p:nvPr/>
          </p:nvSpPr>
          <p:spPr bwMode="auto">
            <a:xfrm>
              <a:off x="5247" y="429"/>
              <a:ext cx="70"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5948" name="Freeform 64"/>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49" name="Freeform 65"/>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50" name="Oval 66"/>
            <p:cNvSpPr>
              <a:spLocks noChangeArrowheads="1"/>
            </p:cNvSpPr>
            <p:nvPr/>
          </p:nvSpPr>
          <p:spPr bwMode="auto">
            <a:xfrm>
              <a:off x="5519" y="2612"/>
              <a:ext cx="46"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5951" name="Freeform 67"/>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952" name="AutoShape 68"/>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5953" name="AutoShape 69"/>
            <p:cNvSpPr>
              <a:spLocks noChangeArrowheads="1"/>
            </p:cNvSpPr>
            <p:nvPr/>
          </p:nvSpPr>
          <p:spPr bwMode="auto">
            <a:xfrm>
              <a:off x="4210" y="2707"/>
              <a:ext cx="1069" cy="8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pPr>
                <a:spcBef>
                  <a:spcPct val="20000"/>
                </a:spcBef>
                <a:buClr>
                  <a:schemeClr val="accent2"/>
                </a:buClr>
                <a:buSzPct val="85000"/>
                <a:buFont typeface="ZapfDingbats" charset="2"/>
                <a:buNone/>
              </a:pPr>
              <a:endParaRPr lang="zh-CN" altLang="zh-CN"/>
            </a:p>
          </p:txBody>
        </p:sp>
        <p:sp>
          <p:nvSpPr>
            <p:cNvPr id="165954" name="Oval 70"/>
            <p:cNvSpPr>
              <a:spLocks noChangeArrowheads="1"/>
            </p:cNvSpPr>
            <p:nvPr/>
          </p:nvSpPr>
          <p:spPr bwMode="auto">
            <a:xfrm>
              <a:off x="4310" y="2384"/>
              <a:ext cx="155"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5955" name="Oval 71"/>
            <p:cNvSpPr>
              <a:spLocks noChangeArrowheads="1"/>
            </p:cNvSpPr>
            <p:nvPr/>
          </p:nvSpPr>
          <p:spPr bwMode="auto">
            <a:xfrm>
              <a:off x="4489" y="2384"/>
              <a:ext cx="155"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zh-CN" altLang="zh-CN">
                <a:solidFill>
                  <a:srgbClr val="FF0000"/>
                </a:solidFill>
                <a:cs typeface="Arial" pitchFamily="34" charset="0"/>
              </a:endParaRPr>
            </a:p>
          </p:txBody>
        </p:sp>
        <p:sp>
          <p:nvSpPr>
            <p:cNvPr id="165956" name="Oval 72"/>
            <p:cNvSpPr>
              <a:spLocks noChangeArrowheads="1"/>
            </p:cNvSpPr>
            <p:nvPr/>
          </p:nvSpPr>
          <p:spPr bwMode="auto">
            <a:xfrm>
              <a:off x="4659" y="2384"/>
              <a:ext cx="163"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ct val="20000"/>
                </a:spcBef>
                <a:buClr>
                  <a:schemeClr val="accent2"/>
                </a:buClr>
                <a:buSzPct val="85000"/>
                <a:buFont typeface="ZapfDingbats" charset="2"/>
                <a:buNone/>
              </a:pPr>
              <a:endParaRPr lang="zh-CN" altLang="zh-CN"/>
            </a:p>
          </p:txBody>
        </p:sp>
        <p:sp>
          <p:nvSpPr>
            <p:cNvPr id="165957" name="Rectangle 73"/>
            <p:cNvSpPr>
              <a:spLocks noChangeArrowheads="1"/>
            </p:cNvSpPr>
            <p:nvPr/>
          </p:nvSpPr>
          <p:spPr bwMode="auto">
            <a:xfrm>
              <a:off x="5062" y="1833"/>
              <a:ext cx="85" cy="764"/>
            </a:xfrm>
            <a:prstGeom prst="rect">
              <a:avLst/>
            </a:prstGeom>
            <a:solidFill>
              <a:srgbClr val="292929"/>
            </a:solidFill>
            <a:ln w="9525">
              <a:solidFill>
                <a:schemeClr val="tx1"/>
              </a:solidFill>
              <a:miter lim="800000"/>
              <a:headEnd/>
              <a:tailEnd/>
            </a:ln>
          </p:spPr>
          <p:txBody>
            <a:bodyPr wrap="none" anchor="ctr"/>
            <a:lstStyle/>
            <a:p>
              <a:pPr>
                <a:spcBef>
                  <a:spcPct val="20000"/>
                </a:spcBef>
                <a:buClr>
                  <a:schemeClr val="accent2"/>
                </a:buClr>
                <a:buSzPct val="85000"/>
                <a:buFont typeface="ZapfDingbats" charset="2"/>
                <a:buNone/>
              </a:pPr>
              <a:endParaRPr lang="zh-CN" altLang="zh-CN"/>
            </a:p>
          </p:txBody>
        </p:sp>
      </p:grpSp>
      <p:grpSp>
        <p:nvGrpSpPr>
          <p:cNvPr id="165922" name="Group 74"/>
          <p:cNvGrpSpPr>
            <a:grpSpLocks/>
          </p:cNvGrpSpPr>
          <p:nvPr/>
        </p:nvGrpSpPr>
        <p:grpSpPr bwMode="auto">
          <a:xfrm flipH="1">
            <a:off x="10558919" y="2559842"/>
            <a:ext cx="620713" cy="512763"/>
            <a:chOff x="-44" y="1473"/>
            <a:chExt cx="981" cy="1105"/>
          </a:xfrm>
        </p:grpSpPr>
        <p:pic>
          <p:nvPicPr>
            <p:cNvPr id="165932" name="Picture 7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933" name="Freeform 76"/>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65923" name="Group 77"/>
          <p:cNvGrpSpPr>
            <a:grpSpLocks/>
          </p:cNvGrpSpPr>
          <p:nvPr/>
        </p:nvGrpSpPr>
        <p:grpSpPr bwMode="auto">
          <a:xfrm>
            <a:off x="8490406" y="1481929"/>
            <a:ext cx="620712" cy="512762"/>
            <a:chOff x="-44" y="1473"/>
            <a:chExt cx="981" cy="1105"/>
          </a:xfrm>
        </p:grpSpPr>
        <p:pic>
          <p:nvPicPr>
            <p:cNvPr id="165930" name="Picture 78"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931" name="Freeform 79"/>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65924" name="Group 80"/>
          <p:cNvGrpSpPr>
            <a:grpSpLocks/>
          </p:cNvGrpSpPr>
          <p:nvPr/>
        </p:nvGrpSpPr>
        <p:grpSpPr bwMode="auto">
          <a:xfrm>
            <a:off x="9100006" y="1558129"/>
            <a:ext cx="620712" cy="512762"/>
            <a:chOff x="-44" y="1473"/>
            <a:chExt cx="981" cy="1105"/>
          </a:xfrm>
        </p:grpSpPr>
        <p:pic>
          <p:nvPicPr>
            <p:cNvPr id="165928" name="Picture 81"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929" name="Freeform 82"/>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65925" name="Group 83"/>
          <p:cNvGrpSpPr>
            <a:grpSpLocks/>
          </p:cNvGrpSpPr>
          <p:nvPr/>
        </p:nvGrpSpPr>
        <p:grpSpPr bwMode="auto">
          <a:xfrm>
            <a:off x="6661606" y="2690017"/>
            <a:ext cx="620712" cy="512763"/>
            <a:chOff x="-44" y="1473"/>
            <a:chExt cx="981" cy="1105"/>
          </a:xfrm>
        </p:grpSpPr>
        <p:pic>
          <p:nvPicPr>
            <p:cNvPr id="165926" name="Picture 84"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927" name="Freeform 85"/>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pic>
        <p:nvPicPr>
          <p:cNvPr id="6" name="图片 5">
            <a:extLst>
              <a:ext uri="{FF2B5EF4-FFF2-40B4-BE49-F238E27FC236}">
                <a16:creationId xmlns:a16="http://schemas.microsoft.com/office/drawing/2014/main" id="{C88CF3BE-24D0-4905-9C9F-04A916B9C463}"/>
              </a:ext>
            </a:extLst>
          </p:cNvPr>
          <p:cNvPicPr>
            <a:picLocks noChangeAspect="1"/>
          </p:cNvPicPr>
          <p:nvPr/>
        </p:nvPicPr>
        <p:blipFill>
          <a:blip r:embed="rId5"/>
          <a:stretch>
            <a:fillRect/>
          </a:stretch>
        </p:blipFill>
        <p:spPr>
          <a:xfrm>
            <a:off x="6384032" y="4149080"/>
            <a:ext cx="5859265" cy="1445421"/>
          </a:xfrm>
          <a:prstGeom prst="rect">
            <a:avLst/>
          </a:prstGeom>
        </p:spPr>
      </p:pic>
    </p:spTree>
    <p:extLst>
      <p:ext uri="{BB962C8B-B14F-4D97-AF65-F5344CB8AC3E}">
        <p14:creationId xmlns:p14="http://schemas.microsoft.com/office/powerpoint/2010/main" val="5180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89FE8-EF84-4F4D-AD0F-B37B7B1DB44B}"/>
              </a:ext>
            </a:extLst>
          </p:cNvPr>
          <p:cNvSpPr>
            <a:spLocks noGrp="1"/>
          </p:cNvSpPr>
          <p:nvPr>
            <p:ph type="title"/>
          </p:nvPr>
        </p:nvSpPr>
        <p:spPr/>
        <p:txBody>
          <a:bodyPr/>
          <a:lstStyle/>
          <a:p>
            <a:r>
              <a:rPr lang="en-GB" altLang="zh-CN" sz="2400" b="1" dirty="0">
                <a:latin typeface="微软雅黑 (标题)"/>
                <a:ea typeface="+mj-ea"/>
              </a:rPr>
              <a:t>Client-server vs. P2P: </a:t>
            </a:r>
            <a:r>
              <a:rPr lang="zh-CN" altLang="en-US" sz="2400" b="1" dirty="0">
                <a:latin typeface="微软雅黑 (标题)"/>
                <a:ea typeface="+mj-ea"/>
              </a:rPr>
              <a:t>举例</a:t>
            </a:r>
          </a:p>
        </p:txBody>
      </p:sp>
      <p:sp>
        <p:nvSpPr>
          <p:cNvPr id="167938" name="Rectangle 7"/>
          <p:cNvSpPr>
            <a:spLocks noGrp="1" noChangeArrowheads="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endParaRPr lang="en-US" altLang="zh-CN" sz="1200" dirty="0">
              <a:latin typeface="Tahoma" pitchFamily="34" charset="0"/>
            </a:endParaRPr>
          </a:p>
        </p:txBody>
      </p:sp>
      <p:graphicFrame>
        <p:nvGraphicFramePr>
          <p:cNvPr id="167940" name="Object 2"/>
          <p:cNvGraphicFramePr>
            <a:graphicFrameLocks noChangeAspect="1"/>
          </p:cNvGraphicFramePr>
          <p:nvPr>
            <p:extLst>
              <p:ext uri="{D42A27DB-BD31-4B8C-83A1-F6EECF244321}">
                <p14:modId xmlns:p14="http://schemas.microsoft.com/office/powerpoint/2010/main" val="3485976953"/>
              </p:ext>
            </p:extLst>
          </p:nvPr>
        </p:nvGraphicFramePr>
        <p:xfrm>
          <a:off x="2955926" y="2355676"/>
          <a:ext cx="6543675" cy="4457700"/>
        </p:xfrm>
        <a:graphic>
          <a:graphicData uri="http://schemas.openxmlformats.org/presentationml/2006/ole">
            <mc:AlternateContent xmlns:mc="http://schemas.openxmlformats.org/markup-compatibility/2006">
              <mc:Choice xmlns:v="urn:schemas-microsoft-com:vml" Requires="v">
                <p:oleObj spid="_x0000_s1089" name="Chart" r:id="rId4" imgW="7734300" imgH="5295900" progId="Excel.Chart.8">
                  <p:embed/>
                </p:oleObj>
              </mc:Choice>
              <mc:Fallback>
                <p:oleObj name="Chart" r:id="rId4" imgW="7734300" imgH="5295900" progId="Excel.Chart.8">
                  <p:embed/>
                  <p:pic>
                    <p:nvPicPr>
                      <p:cNvPr id="16794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5926" y="2355676"/>
                        <a:ext cx="65436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67941" name="Rectangle 4"/>
          <p:cNvSpPr>
            <a:spLocks noChangeArrowheads="1"/>
          </p:cNvSpPr>
          <p:nvPr/>
        </p:nvSpPr>
        <p:spPr bwMode="auto">
          <a:xfrm>
            <a:off x="1855788" y="152400"/>
            <a:ext cx="85201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ltLang="zh-CN" sz="4000" dirty="0">
              <a:solidFill>
                <a:srgbClr val="000099"/>
              </a:solidFill>
              <a:latin typeface="Gill Sans MT" pitchFamily="34" charset="0"/>
            </a:endParaRPr>
          </a:p>
        </p:txBody>
      </p:sp>
      <p:sp>
        <p:nvSpPr>
          <p:cNvPr id="167942" name="Text Box 5"/>
          <p:cNvSpPr txBox="1">
            <a:spLocks noChangeArrowheads="1"/>
          </p:cNvSpPr>
          <p:nvPr/>
        </p:nvSpPr>
        <p:spPr bwMode="auto">
          <a:xfrm>
            <a:off x="2042848" y="1947380"/>
            <a:ext cx="7754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pPr marL="342900" indent="-342900">
              <a:spcBef>
                <a:spcPct val="20000"/>
              </a:spcBef>
              <a:buClr>
                <a:schemeClr val="accent2"/>
              </a:buClr>
              <a:buSzPct val="85000"/>
            </a:pPr>
            <a:r>
              <a:rPr lang="en-US" altLang="zh-CN" sz="2400" dirty="0">
                <a:latin typeface="Arial" pitchFamily="34" charset="0"/>
              </a:rPr>
              <a:t>client upload rate =</a:t>
            </a:r>
            <a:r>
              <a:rPr lang="en-US" altLang="zh-CN" sz="2400" i="1" dirty="0">
                <a:latin typeface="Arial" pitchFamily="34" charset="0"/>
              </a:rPr>
              <a:t> u</a:t>
            </a:r>
            <a:r>
              <a:rPr lang="en-US" altLang="zh-CN" sz="2400" dirty="0">
                <a:latin typeface="Arial" pitchFamily="34" charset="0"/>
              </a:rPr>
              <a:t>,  </a:t>
            </a:r>
            <a:r>
              <a:rPr lang="en-US" altLang="zh-CN" sz="2400" i="1" dirty="0">
                <a:latin typeface="Arial" pitchFamily="34" charset="0"/>
              </a:rPr>
              <a:t>F/u </a:t>
            </a:r>
            <a:r>
              <a:rPr lang="en-US" altLang="zh-CN" sz="2400" dirty="0">
                <a:latin typeface="Arial" pitchFamily="34" charset="0"/>
              </a:rPr>
              <a:t>= 1 hour,  </a:t>
            </a:r>
            <a:r>
              <a:rPr lang="en-US" altLang="zh-CN" sz="2400" i="1" dirty="0">
                <a:latin typeface="Arial" pitchFamily="34" charset="0"/>
              </a:rPr>
              <a:t>u</a:t>
            </a:r>
            <a:r>
              <a:rPr lang="en-US" altLang="zh-CN" sz="2400" i="1" baseline="-25000" dirty="0">
                <a:latin typeface="Arial" pitchFamily="34" charset="0"/>
              </a:rPr>
              <a:t>s</a:t>
            </a:r>
            <a:r>
              <a:rPr lang="en-US" altLang="zh-CN" sz="2400" i="1" dirty="0">
                <a:latin typeface="Arial" pitchFamily="34" charset="0"/>
              </a:rPr>
              <a:t> = 10u,  </a:t>
            </a:r>
            <a:r>
              <a:rPr lang="en-US" altLang="zh-CN" sz="2400" i="1" dirty="0" err="1">
                <a:latin typeface="Arial" pitchFamily="34" charset="0"/>
              </a:rPr>
              <a:t>d</a:t>
            </a:r>
            <a:r>
              <a:rPr lang="en-US" altLang="zh-CN" sz="2400" i="1" baseline="-25000" dirty="0" err="1">
                <a:latin typeface="Arial" pitchFamily="34" charset="0"/>
              </a:rPr>
              <a:t>min</a:t>
            </a:r>
            <a:r>
              <a:rPr lang="en-US" altLang="zh-CN" sz="2400" i="1" dirty="0">
                <a:latin typeface="Arial" pitchFamily="34" charset="0"/>
              </a:rPr>
              <a:t> ≥ u</a:t>
            </a:r>
            <a:r>
              <a:rPr lang="en-US" altLang="zh-CN" sz="2400" i="1" baseline="-25000" dirty="0">
                <a:latin typeface="Arial" pitchFamily="34" charset="0"/>
              </a:rPr>
              <a:t>s</a:t>
            </a:r>
          </a:p>
        </p:txBody>
      </p:sp>
    </p:spTree>
    <p:extLst>
      <p:ext uri="{BB962C8B-B14F-4D97-AF65-F5344CB8AC3E}">
        <p14:creationId xmlns:p14="http://schemas.microsoft.com/office/powerpoint/2010/main" val="378277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E39052F-AD7C-4408-8B4F-44FE2A92065D}"/>
              </a:ext>
            </a:extLst>
          </p:cNvPr>
          <p:cNvSpPr>
            <a:spLocks noGrp="1"/>
          </p:cNvSpPr>
          <p:nvPr>
            <p:ph idx="1"/>
          </p:nvPr>
        </p:nvSpPr>
        <p:spPr/>
        <p:txBody>
          <a:bodyPr/>
          <a:lstStyle/>
          <a:p>
            <a:r>
              <a:rPr lang="en-US" altLang="zh-CN" sz="2000" dirty="0">
                <a:latin typeface="微软雅黑 (标题)"/>
                <a:ea typeface="+mj-ea"/>
              </a:rPr>
              <a:t>file divided into 256Kb chunks</a:t>
            </a:r>
          </a:p>
          <a:p>
            <a:r>
              <a:rPr lang="en-US" altLang="zh-CN" sz="2000" dirty="0">
                <a:latin typeface="微软雅黑 (标题)"/>
                <a:ea typeface="+mj-ea"/>
              </a:rPr>
              <a:t>peers in torrent send/receive file chunks</a:t>
            </a:r>
          </a:p>
          <a:p>
            <a:endParaRPr lang="zh-CN" altLang="en-US" sz="2000" dirty="0">
              <a:latin typeface="微软雅黑 (标题)"/>
              <a:ea typeface="+mj-ea"/>
            </a:endParaRPr>
          </a:p>
        </p:txBody>
      </p:sp>
      <p:sp>
        <p:nvSpPr>
          <p:cNvPr id="169988" name="Rectangle 2"/>
          <p:cNvSpPr>
            <a:spLocks noGrp="1" noChangeArrowheads="1"/>
          </p:cNvSpPr>
          <p:nvPr>
            <p:ph type="title"/>
          </p:nvPr>
        </p:nvSpPr>
        <p:spPr/>
        <p:txBody>
          <a:bodyPr/>
          <a:lstStyle/>
          <a:p>
            <a:r>
              <a:rPr lang="en-US" altLang="zh-CN" sz="2400" b="1" dirty="0">
                <a:latin typeface="微软雅黑 (标题)"/>
                <a:ea typeface="+mj-ea"/>
              </a:rPr>
              <a:t>P2P</a:t>
            </a:r>
            <a:r>
              <a:rPr lang="zh-CN" altLang="en-US" sz="2400" b="1" dirty="0">
                <a:latin typeface="微软雅黑 (标题)"/>
                <a:ea typeface="+mj-ea"/>
              </a:rPr>
              <a:t>内容分发</a:t>
            </a:r>
            <a:r>
              <a:rPr lang="en-US" altLang="zh-CN" sz="2400" b="1" dirty="0">
                <a:latin typeface="微软雅黑 (标题)"/>
                <a:ea typeface="+mj-ea"/>
              </a:rPr>
              <a:t>: BitTorrent </a:t>
            </a:r>
          </a:p>
        </p:txBody>
      </p:sp>
      <p:sp>
        <p:nvSpPr>
          <p:cNvPr id="169986" name="Rectangle 7"/>
          <p:cNvSpPr>
            <a:spLocks noGrp="1" noChangeArrowheads="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Gill Sans MT" pitchFamily="34" charset="0"/>
                <a:ea typeface="MS PGothic" pitchFamily="34" charset="-128"/>
              </a:defRPr>
            </a:lvl1pPr>
            <a:lvl2pPr>
              <a:defRPr sz="2400">
                <a:solidFill>
                  <a:schemeClr val="tx1"/>
                </a:solidFill>
                <a:latin typeface="Gill Sans MT" pitchFamily="34" charset="0"/>
                <a:ea typeface="MS PGothic" pitchFamily="34" charset="-128"/>
              </a:defRPr>
            </a:lvl2pPr>
            <a:lvl3pPr>
              <a:defRPr sz="2000">
                <a:solidFill>
                  <a:schemeClr val="tx1"/>
                </a:solidFill>
                <a:latin typeface="Comic Sans MS" pitchFamily="66" charset="0"/>
                <a:ea typeface="MS PGothic" pitchFamily="34" charset="-128"/>
              </a:defRPr>
            </a:lvl3pPr>
            <a:lvl4pPr>
              <a:defRPr sz="2000">
                <a:solidFill>
                  <a:schemeClr val="tx1"/>
                </a:solidFill>
                <a:latin typeface="Times New Roman" pitchFamily="18" charset="0"/>
                <a:ea typeface="MS PGothic" pitchFamily="34" charset="-128"/>
              </a:defRPr>
            </a:lvl4pPr>
            <a:lvl5pPr>
              <a:defRPr sz="2000">
                <a:solidFill>
                  <a:schemeClr val="tx1"/>
                </a:solidFill>
                <a:latin typeface="Times New Roman" pitchFamily="18" charset="0"/>
                <a:ea typeface="MS PGothic" pitchFamily="34" charset="-128"/>
              </a:defRPr>
            </a:lvl5pPr>
            <a:lvl6pPr>
              <a:defRPr sz="2000">
                <a:solidFill>
                  <a:schemeClr val="tx1"/>
                </a:solidFill>
                <a:latin typeface="Times New Roman" pitchFamily="18" charset="0"/>
                <a:ea typeface="MS PGothic" pitchFamily="34" charset="-128"/>
              </a:defRPr>
            </a:lvl6pPr>
            <a:lvl7pPr>
              <a:defRPr sz="2000">
                <a:solidFill>
                  <a:schemeClr val="tx1"/>
                </a:solidFill>
                <a:latin typeface="Times New Roman" pitchFamily="18" charset="0"/>
                <a:ea typeface="MS PGothic" pitchFamily="34" charset="-128"/>
              </a:defRPr>
            </a:lvl7pPr>
            <a:lvl8pPr>
              <a:defRPr sz="2000">
                <a:solidFill>
                  <a:schemeClr val="tx1"/>
                </a:solidFill>
                <a:latin typeface="Times New Roman" pitchFamily="18" charset="0"/>
                <a:ea typeface="MS PGothic" pitchFamily="34" charset="-128"/>
              </a:defRPr>
            </a:lvl8pPr>
            <a:lvl9pPr>
              <a:defRPr sz="2000">
                <a:solidFill>
                  <a:schemeClr val="tx1"/>
                </a:solidFill>
                <a:latin typeface="Times New Roman" pitchFamily="18" charset="0"/>
                <a:ea typeface="MS PGothic" pitchFamily="34" charset="-128"/>
              </a:defRPr>
            </a:lvl9pPr>
          </a:lstStyle>
          <a:p>
            <a:endParaRPr lang="en-US" altLang="zh-CN" sz="1200" dirty="0">
              <a:latin typeface="Tahoma" pitchFamily="34" charset="0"/>
            </a:endParaRPr>
          </a:p>
        </p:txBody>
      </p:sp>
      <p:sp>
        <p:nvSpPr>
          <p:cNvPr id="170006" name="Rectangle 43"/>
          <p:cNvSpPr>
            <a:spLocks noChangeArrowheads="1"/>
          </p:cNvSpPr>
          <p:nvPr/>
        </p:nvSpPr>
        <p:spPr bwMode="auto">
          <a:xfrm>
            <a:off x="425011" y="1567347"/>
            <a:ext cx="71247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0099"/>
              </a:buClr>
              <a:buSzPct val="100000"/>
              <a:buFont typeface="Wingdings" pitchFamily="2" charset="2"/>
              <a:buChar char="§"/>
            </a:pPr>
            <a:endParaRPr lang="en-US" altLang="zh-CN" sz="2400" dirty="0"/>
          </a:p>
        </p:txBody>
      </p:sp>
      <p:pic>
        <p:nvPicPr>
          <p:cNvPr id="5" name="图片 4">
            <a:extLst>
              <a:ext uri="{FF2B5EF4-FFF2-40B4-BE49-F238E27FC236}">
                <a16:creationId xmlns:a16="http://schemas.microsoft.com/office/drawing/2014/main" id="{E23C3B7C-75E2-49FC-97A5-8C3F1BC8A75D}"/>
              </a:ext>
            </a:extLst>
          </p:cNvPr>
          <p:cNvPicPr>
            <a:picLocks noChangeAspect="1"/>
          </p:cNvPicPr>
          <p:nvPr/>
        </p:nvPicPr>
        <p:blipFill>
          <a:blip r:embed="rId3"/>
          <a:stretch>
            <a:fillRect/>
          </a:stretch>
        </p:blipFill>
        <p:spPr>
          <a:xfrm>
            <a:off x="2783632" y="3057601"/>
            <a:ext cx="6961736" cy="3591881"/>
          </a:xfrm>
          <a:prstGeom prst="rect">
            <a:avLst/>
          </a:prstGeom>
        </p:spPr>
      </p:pic>
    </p:spTree>
    <p:extLst>
      <p:ext uri="{BB962C8B-B14F-4D97-AF65-F5344CB8AC3E}">
        <p14:creationId xmlns:p14="http://schemas.microsoft.com/office/powerpoint/2010/main" val="972879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中山大学ppt模板</Template>
  <TotalTime>12632</TotalTime>
  <Words>2645</Words>
  <Application>Microsoft Office PowerPoint</Application>
  <PresentationFormat>宽屏</PresentationFormat>
  <Paragraphs>238</Paragraphs>
  <Slides>30</Slides>
  <Notes>15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9" baseType="lpstr">
      <vt:lpstr>ZapfDingbats</vt:lpstr>
      <vt:lpstr>宋体</vt:lpstr>
      <vt:lpstr>微软雅黑</vt:lpstr>
      <vt:lpstr>微软雅黑 (标题)</vt:lpstr>
      <vt:lpstr>Arial</vt:lpstr>
      <vt:lpstr>Arial Black</vt:lpstr>
      <vt:lpstr>Arial Narrow</vt:lpstr>
      <vt:lpstr>Calibri</vt:lpstr>
      <vt:lpstr>Cambria Math</vt:lpstr>
      <vt:lpstr>Comic Sans MS</vt:lpstr>
      <vt:lpstr>Georgia</vt:lpstr>
      <vt:lpstr>Gill Sans MT</vt:lpstr>
      <vt:lpstr>Tahoma</vt:lpstr>
      <vt:lpstr>Times New Roman</vt:lpstr>
      <vt:lpstr>Trebuchet MS</vt:lpstr>
      <vt:lpstr>Wingdings</vt:lpstr>
      <vt:lpstr>Wingdings 2</vt:lpstr>
      <vt:lpstr>C++语言程序设计V4</vt:lpstr>
      <vt:lpstr>Chart</vt:lpstr>
      <vt:lpstr>分 布 式 计 算</vt:lpstr>
      <vt:lpstr>面临挑战</vt:lpstr>
      <vt:lpstr>积极探索</vt:lpstr>
      <vt:lpstr>P2P架构</vt:lpstr>
      <vt:lpstr>内容分发: client-server vs P2P</vt:lpstr>
      <vt:lpstr>内容分发时间: client-server架构</vt:lpstr>
      <vt:lpstr>内容分发时间: P2P架构</vt:lpstr>
      <vt:lpstr>Client-server vs. P2P: 举例</vt:lpstr>
      <vt:lpstr>P2P内容分发: BitTorrent </vt:lpstr>
      <vt:lpstr>内容分发</vt:lpstr>
      <vt:lpstr>内容分发网络(Content distribution networks，CDN)</vt:lpstr>
      <vt:lpstr>CDN</vt:lpstr>
      <vt:lpstr>CDN</vt:lpstr>
      <vt:lpstr>基于CDN的内容访问</vt:lpstr>
      <vt:lpstr>Case study: Netflix</vt:lpstr>
      <vt:lpstr>信息中心网络（Information-Centric Networking, ICN）</vt:lpstr>
      <vt:lpstr>ICN与传统TCP/IP网络相比的主要不同点</vt:lpstr>
      <vt:lpstr>通信模式</vt:lpstr>
      <vt:lpstr>安全性</vt:lpstr>
      <vt:lpstr>高效性</vt:lpstr>
      <vt:lpstr>移动性</vt:lpstr>
      <vt:lpstr>信息中心网络-分支</vt:lpstr>
      <vt:lpstr>Data-Oriented Network Architecture （DONA）</vt:lpstr>
      <vt:lpstr>DONA overview</vt:lpstr>
      <vt:lpstr>内容中心网络（Content Centric Networking, CCN）</vt:lpstr>
      <vt:lpstr>CCN</vt:lpstr>
      <vt:lpstr>NDN</vt:lpstr>
      <vt:lpstr>PSIRP</vt:lpstr>
      <vt:lpstr>信息中心网络与移动边缘计算</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果冻</dc:creator>
  <cp:lastModifiedBy>博 古</cp:lastModifiedBy>
  <cp:revision>359</cp:revision>
  <dcterms:created xsi:type="dcterms:W3CDTF">2014-04-09T08:55:24Z</dcterms:created>
  <dcterms:modified xsi:type="dcterms:W3CDTF">2020-03-12T09:53:46Z</dcterms:modified>
</cp:coreProperties>
</file>