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9" r:id="rId14"/>
    <p:sldId id="270" r:id="rId15"/>
    <p:sldId id="271" r:id="rId16"/>
    <p:sldId id="267" r:id="rId17"/>
    <p:sldId id="268" r:id="rId18"/>
    <p:sldId id="273" r:id="rId19"/>
    <p:sldId id="274" r:id="rId20"/>
    <p:sldId id="275" r:id="rId21"/>
    <p:sldId id="276" r:id="rId22"/>
    <p:sldId id="277" r:id="rId23"/>
    <p:sldId id="279" r:id="rId24"/>
    <p:sldId id="280" r:id="rId25"/>
    <p:sldId id="278"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5" r:id="rId49"/>
    <p:sldId id="306" r:id="rId50"/>
    <p:sldId id="307" r:id="rId51"/>
    <p:sldId id="308" r:id="rId52"/>
    <p:sldId id="309" r:id="rId53"/>
    <p:sldId id="310" r:id="rId54"/>
    <p:sldId id="314" r:id="rId55"/>
    <p:sldId id="31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47" autoAdjust="0"/>
  </p:normalViewPr>
  <p:slideViewPr>
    <p:cSldViewPr snapToGrid="0">
      <p:cViewPr varScale="1">
        <p:scale>
          <a:sx n="85" d="100"/>
          <a:sy n="85" d="100"/>
        </p:scale>
        <p:origin x="10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C3CB1-5586-4CAD-A248-CAC2DA1CF17E}" type="datetimeFigureOut">
              <a:rPr lang="en-US" smtClean="0"/>
              <a:t>11/13/2019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CF99F-3F12-4A83-BBC7-63243F331DB1}" type="slidenum">
              <a:rPr lang="en-US" smtClean="0"/>
              <a:t>‹#›</a:t>
            </a:fld>
            <a:endParaRPr lang="en-US"/>
          </a:p>
        </p:txBody>
      </p:sp>
    </p:spTree>
    <p:extLst>
      <p:ext uri="{BB962C8B-B14F-4D97-AF65-F5344CB8AC3E}">
        <p14:creationId xmlns:p14="http://schemas.microsoft.com/office/powerpoint/2010/main" val="264547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产量 销量 运价</a:t>
            </a:r>
            <a:endParaRPr lang="en-US" dirty="0"/>
          </a:p>
        </p:txBody>
      </p:sp>
      <p:sp>
        <p:nvSpPr>
          <p:cNvPr id="4" name="灯片编号占位符 3"/>
          <p:cNvSpPr>
            <a:spLocks noGrp="1"/>
          </p:cNvSpPr>
          <p:nvPr>
            <p:ph type="sldNum" sz="quarter" idx="5"/>
          </p:nvPr>
        </p:nvSpPr>
        <p:spPr/>
        <p:txBody>
          <a:bodyPr/>
          <a:lstStyle/>
          <a:p>
            <a:fld id="{9FFCF99F-3F12-4A83-BBC7-63243F331DB1}" type="slidenum">
              <a:rPr lang="en-US" smtClean="0"/>
              <a:t>2</a:t>
            </a:fld>
            <a:endParaRPr lang="en-US"/>
          </a:p>
        </p:txBody>
      </p:sp>
    </p:spTree>
    <p:extLst>
      <p:ext uri="{BB962C8B-B14F-4D97-AF65-F5344CB8AC3E}">
        <p14:creationId xmlns:p14="http://schemas.microsoft.com/office/powerpoint/2010/main" val="922282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为什么这么调整 算出来的就是对应非基变量的检验数</a:t>
            </a:r>
            <a:endParaRPr lang="en-US" altLang="zh-CN" dirty="0"/>
          </a:p>
          <a:p>
            <a:r>
              <a:rPr lang="zh-CN" altLang="en-US" dirty="0"/>
              <a:t>把</a:t>
            </a:r>
            <a:r>
              <a:rPr lang="en-US" altLang="zh-CN" dirty="0" err="1"/>
              <a:t>Pij</a:t>
            </a:r>
            <a:r>
              <a:rPr lang="zh-CN" altLang="en-US" dirty="0"/>
              <a:t>写成由基变量对应分量的线性组合</a:t>
            </a:r>
            <a:endParaRPr lang="en-US" altLang="zh-CN" dirty="0"/>
          </a:p>
          <a:p>
            <a:r>
              <a:rPr lang="zh-CN" altLang="en-US" dirty="0"/>
              <a:t>那么个向量可以表示成基矩阵乘以对应符号分量</a:t>
            </a:r>
            <a:endParaRPr lang="en-US" altLang="zh-CN" dirty="0"/>
          </a:p>
          <a:p>
            <a:r>
              <a:rPr lang="zh-CN" altLang="en-US" dirty="0"/>
              <a:t>闭回路唯一性</a:t>
            </a:r>
          </a:p>
        </p:txBody>
      </p:sp>
      <p:sp>
        <p:nvSpPr>
          <p:cNvPr id="4" name="灯片编号占位符 3"/>
          <p:cNvSpPr>
            <a:spLocks noGrp="1"/>
          </p:cNvSpPr>
          <p:nvPr>
            <p:ph type="sldNum" sz="quarter" idx="5"/>
          </p:nvPr>
        </p:nvSpPr>
        <p:spPr/>
        <p:txBody>
          <a:bodyPr/>
          <a:lstStyle/>
          <a:p>
            <a:fld id="{9FFCF99F-3F12-4A83-BBC7-63243F331DB1}" type="slidenum">
              <a:rPr lang="en-US" smtClean="0"/>
              <a:t>25</a:t>
            </a:fld>
            <a:endParaRPr lang="en-US"/>
          </a:p>
        </p:txBody>
      </p:sp>
    </p:spTree>
    <p:extLst>
      <p:ext uri="{BB962C8B-B14F-4D97-AF65-F5344CB8AC3E}">
        <p14:creationId xmlns:p14="http://schemas.microsoft.com/office/powerpoint/2010/main" val="113772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正好就是对应调整运费加减</a:t>
            </a:r>
          </a:p>
        </p:txBody>
      </p:sp>
      <p:sp>
        <p:nvSpPr>
          <p:cNvPr id="4" name="灯片编号占位符 3"/>
          <p:cNvSpPr>
            <a:spLocks noGrp="1"/>
          </p:cNvSpPr>
          <p:nvPr>
            <p:ph type="sldNum" sz="quarter" idx="5"/>
          </p:nvPr>
        </p:nvSpPr>
        <p:spPr/>
        <p:txBody>
          <a:bodyPr/>
          <a:lstStyle/>
          <a:p>
            <a:fld id="{9FFCF99F-3F12-4A83-BBC7-63243F331DB1}" type="slidenum">
              <a:rPr lang="en-US" smtClean="0"/>
              <a:t>26</a:t>
            </a:fld>
            <a:endParaRPr lang="en-US"/>
          </a:p>
        </p:txBody>
      </p:sp>
    </p:spTree>
    <p:extLst>
      <p:ext uri="{BB962C8B-B14F-4D97-AF65-F5344CB8AC3E}">
        <p14:creationId xmlns:p14="http://schemas.microsoft.com/office/powerpoint/2010/main" val="3659061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FFCF99F-3F12-4A83-BBC7-63243F331DB1}" type="slidenum">
              <a:rPr lang="en-US" smtClean="0"/>
              <a:t>28</a:t>
            </a:fld>
            <a:endParaRPr lang="en-US"/>
          </a:p>
        </p:txBody>
      </p:sp>
    </p:spTree>
    <p:extLst>
      <p:ext uri="{BB962C8B-B14F-4D97-AF65-F5344CB8AC3E}">
        <p14:creationId xmlns:p14="http://schemas.microsoft.com/office/powerpoint/2010/main" val="3180307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FFCF99F-3F12-4A83-BBC7-63243F331DB1}" type="slidenum">
              <a:rPr lang="en-US" smtClean="0"/>
              <a:t>34</a:t>
            </a:fld>
            <a:endParaRPr lang="en-US"/>
          </a:p>
        </p:txBody>
      </p:sp>
    </p:spTree>
    <p:extLst>
      <p:ext uri="{BB962C8B-B14F-4D97-AF65-F5344CB8AC3E}">
        <p14:creationId xmlns:p14="http://schemas.microsoft.com/office/powerpoint/2010/main" val="3164519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这个任意值其实可以随便选 但是得到的结果肯定还是一样的</a:t>
            </a:r>
            <a:endParaRPr lang="en-US" altLang="zh-CN" dirty="0"/>
          </a:p>
          <a:p>
            <a:r>
              <a:rPr lang="zh-CN" altLang="en-US" dirty="0"/>
              <a:t>人工变量和单纯形的人工变量 不一样</a:t>
            </a:r>
          </a:p>
        </p:txBody>
      </p:sp>
      <p:sp>
        <p:nvSpPr>
          <p:cNvPr id="4" name="灯片编号占位符 3"/>
          <p:cNvSpPr>
            <a:spLocks noGrp="1"/>
          </p:cNvSpPr>
          <p:nvPr>
            <p:ph type="sldNum" sz="quarter" idx="5"/>
          </p:nvPr>
        </p:nvSpPr>
        <p:spPr/>
        <p:txBody>
          <a:bodyPr/>
          <a:lstStyle/>
          <a:p>
            <a:fld id="{9FFCF99F-3F12-4A83-BBC7-63243F331DB1}" type="slidenum">
              <a:rPr lang="en-US" smtClean="0"/>
              <a:t>35</a:t>
            </a:fld>
            <a:endParaRPr lang="en-US"/>
          </a:p>
        </p:txBody>
      </p:sp>
    </p:spTree>
    <p:extLst>
      <p:ext uri="{BB962C8B-B14F-4D97-AF65-F5344CB8AC3E}">
        <p14:creationId xmlns:p14="http://schemas.microsoft.com/office/powerpoint/2010/main" val="2887214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把表增加一列 放对偶变量 </a:t>
            </a:r>
            <a:r>
              <a:rPr lang="en-US" altLang="zh-CN" dirty="0"/>
              <a:t>u v</a:t>
            </a:r>
            <a:endParaRPr lang="zh-CN" altLang="en-US" dirty="0"/>
          </a:p>
        </p:txBody>
      </p:sp>
      <p:sp>
        <p:nvSpPr>
          <p:cNvPr id="4" name="灯片编号占位符 3"/>
          <p:cNvSpPr>
            <a:spLocks noGrp="1"/>
          </p:cNvSpPr>
          <p:nvPr>
            <p:ph type="sldNum" sz="quarter" idx="5"/>
          </p:nvPr>
        </p:nvSpPr>
        <p:spPr/>
        <p:txBody>
          <a:bodyPr/>
          <a:lstStyle/>
          <a:p>
            <a:fld id="{9FFCF99F-3F12-4A83-BBC7-63243F331DB1}" type="slidenum">
              <a:rPr lang="en-US" smtClean="0"/>
              <a:t>36</a:t>
            </a:fld>
            <a:endParaRPr lang="en-US"/>
          </a:p>
        </p:txBody>
      </p:sp>
    </p:spTree>
    <p:extLst>
      <p:ext uri="{BB962C8B-B14F-4D97-AF65-F5344CB8AC3E}">
        <p14:creationId xmlns:p14="http://schemas.microsoft.com/office/powerpoint/2010/main" val="2655540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a:t>当存在非基变量的检验数</a:t>
            </a:r>
            <a:r>
              <a:rPr kumimoji="1" lang="zh-CN" altLang="en-US" sz="1200" dirty="0">
                <a:sym typeface="Symbol" pitchFamily="18" charset="2"/>
              </a:rPr>
              <a:t></a:t>
            </a:r>
            <a:r>
              <a:rPr kumimoji="1" lang="en-US" altLang="zh-CN" sz="1200" baseline="-25000" dirty="0" err="1">
                <a:sym typeface="Symbol" pitchFamily="18" charset="2"/>
              </a:rPr>
              <a:t>ij</a:t>
            </a:r>
            <a:r>
              <a:rPr kumimoji="1" lang="en-US" altLang="zh-CN" sz="1200" baseline="-25000" dirty="0">
                <a:sym typeface="Symbol" pitchFamily="18" charset="2"/>
              </a:rPr>
              <a:t> </a:t>
            </a:r>
            <a:r>
              <a:rPr kumimoji="1" lang="en-US" altLang="en-US" sz="1200" dirty="0">
                <a:sym typeface="Symbol" pitchFamily="18" charset="2"/>
              </a:rPr>
              <a:t>≥</a:t>
            </a:r>
            <a:r>
              <a:rPr kumimoji="1" lang="en-US" altLang="zh-CN" sz="1200" dirty="0">
                <a:sym typeface="Symbol" pitchFamily="18" charset="2"/>
              </a:rPr>
              <a:t>0</a:t>
            </a:r>
            <a:r>
              <a:rPr kumimoji="1" lang="zh-CN" altLang="en-US" sz="1200" dirty="0">
                <a:sym typeface="Symbol" pitchFamily="18" charset="2"/>
              </a:rPr>
              <a:t>，说明现行方案为最优方案，否则目标成本还可以进一步减小。</a:t>
            </a:r>
          </a:p>
          <a:p>
            <a:endParaRPr lang="zh-CN" altLang="en-US" dirty="0"/>
          </a:p>
        </p:txBody>
      </p:sp>
      <p:sp>
        <p:nvSpPr>
          <p:cNvPr id="4" name="灯片编号占位符 3"/>
          <p:cNvSpPr>
            <a:spLocks noGrp="1"/>
          </p:cNvSpPr>
          <p:nvPr>
            <p:ph type="sldNum" sz="quarter" idx="5"/>
          </p:nvPr>
        </p:nvSpPr>
        <p:spPr/>
        <p:txBody>
          <a:bodyPr/>
          <a:lstStyle/>
          <a:p>
            <a:fld id="{9FFCF99F-3F12-4A83-BBC7-63243F331DB1}" type="slidenum">
              <a:rPr lang="en-US" smtClean="0"/>
              <a:t>38</a:t>
            </a:fld>
            <a:endParaRPr lang="en-US"/>
          </a:p>
        </p:txBody>
      </p:sp>
    </p:spTree>
    <p:extLst>
      <p:ext uri="{BB962C8B-B14F-4D97-AF65-F5344CB8AC3E}">
        <p14:creationId xmlns:p14="http://schemas.microsoft.com/office/powerpoint/2010/main" val="3291541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对应单纯形基变换 非基变量变成基 运量大于</a:t>
            </a:r>
            <a:r>
              <a:rPr lang="en-US" altLang="zh-CN" dirty="0"/>
              <a:t>0</a:t>
            </a:r>
          </a:p>
          <a:p>
            <a:r>
              <a:rPr lang="zh-CN" altLang="en-US" dirty="0"/>
              <a:t>把一个基换出 对应运量小于</a:t>
            </a:r>
            <a:r>
              <a:rPr lang="en-US" altLang="zh-CN" dirty="0"/>
              <a:t>0</a:t>
            </a:r>
            <a:endParaRPr lang="zh-CN" altLang="en-US" dirty="0"/>
          </a:p>
        </p:txBody>
      </p:sp>
      <p:sp>
        <p:nvSpPr>
          <p:cNvPr id="4" name="灯片编号占位符 3"/>
          <p:cNvSpPr>
            <a:spLocks noGrp="1"/>
          </p:cNvSpPr>
          <p:nvPr>
            <p:ph type="sldNum" sz="quarter" idx="5"/>
          </p:nvPr>
        </p:nvSpPr>
        <p:spPr/>
        <p:txBody>
          <a:bodyPr/>
          <a:lstStyle/>
          <a:p>
            <a:fld id="{9FFCF99F-3F12-4A83-BBC7-63243F331DB1}" type="slidenum">
              <a:rPr lang="en-US" smtClean="0"/>
              <a:t>39</a:t>
            </a:fld>
            <a:endParaRPr lang="en-US"/>
          </a:p>
        </p:txBody>
      </p:sp>
    </p:spTree>
    <p:extLst>
      <p:ext uri="{BB962C8B-B14F-4D97-AF65-F5344CB8AC3E}">
        <p14:creationId xmlns:p14="http://schemas.microsoft.com/office/powerpoint/2010/main" val="854706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换出的一定是最小的 保证新解可行性</a:t>
            </a:r>
          </a:p>
        </p:txBody>
      </p:sp>
      <p:sp>
        <p:nvSpPr>
          <p:cNvPr id="4" name="灯片编号占位符 3"/>
          <p:cNvSpPr>
            <a:spLocks noGrp="1"/>
          </p:cNvSpPr>
          <p:nvPr>
            <p:ph type="sldNum" sz="quarter" idx="5"/>
          </p:nvPr>
        </p:nvSpPr>
        <p:spPr/>
        <p:txBody>
          <a:bodyPr/>
          <a:lstStyle/>
          <a:p>
            <a:fld id="{9FFCF99F-3F12-4A83-BBC7-63243F331DB1}" type="slidenum">
              <a:rPr lang="en-US" smtClean="0"/>
              <a:t>40</a:t>
            </a:fld>
            <a:endParaRPr lang="en-US"/>
          </a:p>
        </p:txBody>
      </p:sp>
    </p:spTree>
    <p:extLst>
      <p:ext uri="{BB962C8B-B14F-4D97-AF65-F5344CB8AC3E}">
        <p14:creationId xmlns:p14="http://schemas.microsoft.com/office/powerpoint/2010/main" val="4263166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FFCF99F-3F12-4A83-BBC7-63243F331DB1}" type="slidenum">
              <a:rPr lang="en-US" smtClean="0"/>
              <a:t>42</a:t>
            </a:fld>
            <a:endParaRPr lang="en-US"/>
          </a:p>
        </p:txBody>
      </p:sp>
    </p:spTree>
    <p:extLst>
      <p:ext uri="{BB962C8B-B14F-4D97-AF65-F5344CB8AC3E}">
        <p14:creationId xmlns:p14="http://schemas.microsoft.com/office/powerpoint/2010/main" val="3585304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目标：总运价最小</a:t>
            </a:r>
            <a:endParaRPr lang="en-US" altLang="zh-CN" dirty="0"/>
          </a:p>
          <a:p>
            <a:r>
              <a:rPr lang="zh-CN" altLang="en-US" dirty="0"/>
              <a:t>约束：产量 销量同时满足</a:t>
            </a:r>
            <a:endParaRPr lang="en-US" altLang="zh-CN" dirty="0"/>
          </a:p>
          <a:p>
            <a:r>
              <a:rPr lang="zh-CN" altLang="en-US" dirty="0"/>
              <a:t>最后一个式子可以省略 因为产销平衡</a:t>
            </a:r>
            <a:endParaRPr lang="en-US" dirty="0"/>
          </a:p>
        </p:txBody>
      </p:sp>
      <p:sp>
        <p:nvSpPr>
          <p:cNvPr id="4" name="灯片编号占位符 3"/>
          <p:cNvSpPr>
            <a:spLocks noGrp="1"/>
          </p:cNvSpPr>
          <p:nvPr>
            <p:ph type="sldNum" sz="quarter" idx="5"/>
          </p:nvPr>
        </p:nvSpPr>
        <p:spPr/>
        <p:txBody>
          <a:bodyPr/>
          <a:lstStyle/>
          <a:p>
            <a:fld id="{9FFCF99F-3F12-4A83-BBC7-63243F331DB1}" type="slidenum">
              <a:rPr lang="en-US" smtClean="0"/>
              <a:t>3</a:t>
            </a:fld>
            <a:endParaRPr lang="en-US"/>
          </a:p>
        </p:txBody>
      </p:sp>
    </p:spTree>
    <p:extLst>
      <p:ext uri="{BB962C8B-B14F-4D97-AF65-F5344CB8AC3E}">
        <p14:creationId xmlns:p14="http://schemas.microsoft.com/office/powerpoint/2010/main" val="788422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FFCF99F-3F12-4A83-BBC7-63243F331DB1}" type="slidenum">
              <a:rPr lang="en-US" smtClean="0"/>
              <a:t>43</a:t>
            </a:fld>
            <a:endParaRPr lang="en-US"/>
          </a:p>
        </p:txBody>
      </p:sp>
    </p:spTree>
    <p:extLst>
      <p:ext uri="{BB962C8B-B14F-4D97-AF65-F5344CB8AC3E}">
        <p14:creationId xmlns:p14="http://schemas.microsoft.com/office/powerpoint/2010/main" val="3700302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FFCF99F-3F12-4A83-BBC7-63243F331DB1}" type="slidenum">
              <a:rPr lang="en-US" smtClean="0"/>
              <a:t>44</a:t>
            </a:fld>
            <a:endParaRPr lang="en-US"/>
          </a:p>
        </p:txBody>
      </p:sp>
    </p:spTree>
    <p:extLst>
      <p:ext uri="{BB962C8B-B14F-4D97-AF65-F5344CB8AC3E}">
        <p14:creationId xmlns:p14="http://schemas.microsoft.com/office/powerpoint/2010/main" val="2638670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注意一点 一定不能在已经划去的地方填</a:t>
            </a:r>
            <a:r>
              <a:rPr lang="en-US" altLang="zh-CN" dirty="0"/>
              <a:t>0 </a:t>
            </a:r>
            <a:r>
              <a:rPr lang="zh-CN" altLang="en-US" dirty="0"/>
              <a:t>否则可能引起基变量构成闭回路</a:t>
            </a:r>
            <a:endParaRPr lang="en-US" dirty="0"/>
          </a:p>
        </p:txBody>
      </p:sp>
      <p:sp>
        <p:nvSpPr>
          <p:cNvPr id="4" name="灯片编号占位符 3"/>
          <p:cNvSpPr>
            <a:spLocks noGrp="1"/>
          </p:cNvSpPr>
          <p:nvPr>
            <p:ph type="sldNum" sz="quarter" idx="5"/>
          </p:nvPr>
        </p:nvSpPr>
        <p:spPr/>
        <p:txBody>
          <a:bodyPr/>
          <a:lstStyle/>
          <a:p>
            <a:fld id="{9FFCF99F-3F12-4A83-BBC7-63243F331DB1}" type="slidenum">
              <a:rPr lang="en-US" smtClean="0"/>
              <a:t>45</a:t>
            </a:fld>
            <a:endParaRPr lang="en-US"/>
          </a:p>
        </p:txBody>
      </p:sp>
    </p:spTree>
    <p:extLst>
      <p:ext uri="{BB962C8B-B14F-4D97-AF65-F5344CB8AC3E}">
        <p14:creationId xmlns:p14="http://schemas.microsoft.com/office/powerpoint/2010/main" val="3809745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通常规则 取运费最小的空格补</a:t>
            </a:r>
            <a:r>
              <a:rPr lang="en-US" altLang="zh-CN" dirty="0"/>
              <a:t>0</a:t>
            </a:r>
            <a:endParaRPr lang="en-US" dirty="0"/>
          </a:p>
        </p:txBody>
      </p:sp>
      <p:sp>
        <p:nvSpPr>
          <p:cNvPr id="4" name="灯片编号占位符 3"/>
          <p:cNvSpPr>
            <a:spLocks noGrp="1"/>
          </p:cNvSpPr>
          <p:nvPr>
            <p:ph type="sldNum" sz="quarter" idx="5"/>
          </p:nvPr>
        </p:nvSpPr>
        <p:spPr/>
        <p:txBody>
          <a:bodyPr/>
          <a:lstStyle/>
          <a:p>
            <a:fld id="{9FFCF99F-3F12-4A83-BBC7-63243F331DB1}" type="slidenum">
              <a:rPr lang="en-US" smtClean="0"/>
              <a:t>47</a:t>
            </a:fld>
            <a:endParaRPr lang="en-US"/>
          </a:p>
        </p:txBody>
      </p:sp>
    </p:spTree>
    <p:extLst>
      <p:ext uri="{BB962C8B-B14F-4D97-AF65-F5344CB8AC3E}">
        <p14:creationId xmlns:p14="http://schemas.microsoft.com/office/powerpoint/2010/main" val="1908248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相当于补全松弛变量配平 同时销量约束多了一个等式</a:t>
            </a:r>
            <a:endParaRPr lang="en-US" altLang="zh-CN" dirty="0"/>
          </a:p>
          <a:p>
            <a:r>
              <a:rPr lang="en-US" altLang="zh-CN" dirty="0"/>
              <a:t>bn+1s</a:t>
            </a:r>
            <a:r>
              <a:rPr lang="zh-CN" altLang="en-US" dirty="0"/>
              <a:t>的值就是之前产销的差值</a:t>
            </a:r>
          </a:p>
        </p:txBody>
      </p:sp>
      <p:sp>
        <p:nvSpPr>
          <p:cNvPr id="4" name="灯片编号占位符 3"/>
          <p:cNvSpPr>
            <a:spLocks noGrp="1"/>
          </p:cNvSpPr>
          <p:nvPr>
            <p:ph type="sldNum" sz="quarter" idx="5"/>
          </p:nvPr>
        </p:nvSpPr>
        <p:spPr/>
        <p:txBody>
          <a:bodyPr/>
          <a:lstStyle/>
          <a:p>
            <a:fld id="{9FFCF99F-3F12-4A83-BBC7-63243F331DB1}" type="slidenum">
              <a:rPr lang="en-US" smtClean="0"/>
              <a:t>50</a:t>
            </a:fld>
            <a:endParaRPr lang="en-US"/>
          </a:p>
        </p:txBody>
      </p:sp>
    </p:spTree>
    <p:extLst>
      <p:ext uri="{BB962C8B-B14F-4D97-AF65-F5344CB8AC3E}">
        <p14:creationId xmlns:p14="http://schemas.microsoft.com/office/powerpoint/2010/main" val="2405065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产销平衡表</a:t>
            </a:r>
            <a:endParaRPr lang="en-US" altLang="zh-CN" dirty="0"/>
          </a:p>
          <a:p>
            <a:r>
              <a:rPr lang="zh-CN" altLang="en-US" dirty="0"/>
              <a:t>单位运价表</a:t>
            </a:r>
            <a:endParaRPr lang="en-US" altLang="zh-CN" dirty="0"/>
          </a:p>
          <a:p>
            <a:r>
              <a:rPr lang="zh-CN" altLang="en-US" dirty="0"/>
              <a:t>可以合二为一</a:t>
            </a:r>
            <a:endParaRPr lang="en-US" dirty="0"/>
          </a:p>
        </p:txBody>
      </p:sp>
      <p:sp>
        <p:nvSpPr>
          <p:cNvPr id="4" name="灯片编号占位符 3"/>
          <p:cNvSpPr>
            <a:spLocks noGrp="1"/>
          </p:cNvSpPr>
          <p:nvPr>
            <p:ph type="sldNum" sz="quarter" idx="5"/>
          </p:nvPr>
        </p:nvSpPr>
        <p:spPr/>
        <p:txBody>
          <a:bodyPr/>
          <a:lstStyle/>
          <a:p>
            <a:fld id="{9FFCF99F-3F12-4A83-BBC7-63243F331DB1}" type="slidenum">
              <a:rPr lang="en-US" smtClean="0"/>
              <a:t>4</a:t>
            </a:fld>
            <a:endParaRPr lang="en-US"/>
          </a:p>
        </p:txBody>
      </p:sp>
    </p:spTree>
    <p:extLst>
      <p:ext uri="{BB962C8B-B14F-4D97-AF65-F5344CB8AC3E}">
        <p14:creationId xmlns:p14="http://schemas.microsoft.com/office/powerpoint/2010/main" val="2959290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运输问题的数学模型，包含有</a:t>
            </a:r>
            <a:r>
              <a:rPr lang="en-US" altLang="zh-CN" dirty="0" err="1"/>
              <a:t>m×n</a:t>
            </a:r>
            <a:r>
              <a:rPr lang="zh-CN" altLang="en-US" dirty="0"/>
              <a:t>个变量，（</a:t>
            </a:r>
            <a:r>
              <a:rPr lang="en-US" altLang="zh-CN" dirty="0"/>
              <a:t>m</a:t>
            </a:r>
            <a:r>
              <a:rPr lang="zh-CN" altLang="en-US" dirty="0"/>
              <a:t>＋</a:t>
            </a:r>
            <a:r>
              <a:rPr lang="en-US" altLang="zh-CN" dirty="0"/>
              <a:t>n</a:t>
            </a:r>
            <a:r>
              <a:rPr lang="zh-CN" altLang="en-US" dirty="0"/>
              <a:t>）个约束条件。由于∑</a:t>
            </a:r>
            <a:r>
              <a:rPr lang="en-US" altLang="zh-CN" dirty="0"/>
              <a:t>ai</a:t>
            </a:r>
            <a:r>
              <a:rPr lang="zh-CN" altLang="en-US" dirty="0"/>
              <a:t>＝ ∑</a:t>
            </a:r>
            <a:r>
              <a:rPr lang="en-US" altLang="zh-CN" dirty="0" err="1"/>
              <a:t>bj</a:t>
            </a:r>
            <a:r>
              <a:rPr lang="zh-CN" altLang="en-US" dirty="0"/>
              <a:t>，所以系数矩阵中线性独立的列向量的最大个数为</a:t>
            </a:r>
            <a:r>
              <a:rPr lang="en-US" altLang="zh-CN" dirty="0"/>
              <a:t>m+n-1</a:t>
            </a:r>
            <a:r>
              <a:rPr lang="zh-CN" altLang="en-US" dirty="0"/>
              <a:t>个，即运输问题的解中基变量的个数一般为</a:t>
            </a:r>
            <a:r>
              <a:rPr lang="en-US" altLang="zh-CN" dirty="0"/>
              <a:t>m+n-1</a:t>
            </a:r>
            <a:r>
              <a:rPr lang="zh-CN" altLang="en-US" dirty="0"/>
              <a:t>。</a:t>
            </a:r>
          </a:p>
          <a:p>
            <a:endParaRPr lang="en-US" dirty="0"/>
          </a:p>
        </p:txBody>
      </p:sp>
      <p:sp>
        <p:nvSpPr>
          <p:cNvPr id="4" name="灯片编号占位符 3"/>
          <p:cNvSpPr>
            <a:spLocks noGrp="1"/>
          </p:cNvSpPr>
          <p:nvPr>
            <p:ph type="sldNum" sz="quarter" idx="5"/>
          </p:nvPr>
        </p:nvSpPr>
        <p:spPr/>
        <p:txBody>
          <a:bodyPr/>
          <a:lstStyle/>
          <a:p>
            <a:fld id="{9FFCF99F-3F12-4A83-BBC7-63243F331DB1}" type="slidenum">
              <a:rPr lang="en-US" smtClean="0"/>
              <a:t>8</a:t>
            </a:fld>
            <a:endParaRPr lang="en-US"/>
          </a:p>
        </p:txBody>
      </p:sp>
    </p:spTree>
    <p:extLst>
      <p:ext uri="{BB962C8B-B14F-4D97-AF65-F5344CB8AC3E}">
        <p14:creationId xmlns:p14="http://schemas.microsoft.com/office/powerpoint/2010/main" val="243431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差额越大 说明不能按照最小运费调运时，运费增加越多。</a:t>
            </a:r>
            <a:endParaRPr lang="en-US" altLang="zh-CN" dirty="0"/>
          </a:p>
          <a:p>
            <a:r>
              <a:rPr lang="zh-CN" altLang="en-US" dirty="0"/>
              <a:t>对差额最大处，就应当采用最小调运。</a:t>
            </a:r>
            <a:endParaRPr lang="en-US" dirty="0"/>
          </a:p>
        </p:txBody>
      </p:sp>
      <p:sp>
        <p:nvSpPr>
          <p:cNvPr id="4" name="灯片编号占位符 3"/>
          <p:cNvSpPr>
            <a:spLocks noGrp="1"/>
          </p:cNvSpPr>
          <p:nvPr>
            <p:ph type="sldNum" sz="quarter" idx="5"/>
          </p:nvPr>
        </p:nvSpPr>
        <p:spPr/>
        <p:txBody>
          <a:bodyPr/>
          <a:lstStyle/>
          <a:p>
            <a:fld id="{9FFCF99F-3F12-4A83-BBC7-63243F331DB1}" type="slidenum">
              <a:rPr lang="en-US" smtClean="0"/>
              <a:t>14</a:t>
            </a:fld>
            <a:endParaRPr lang="en-US"/>
          </a:p>
        </p:txBody>
      </p:sp>
    </p:spTree>
    <p:extLst>
      <p:ext uri="{BB962C8B-B14F-4D97-AF65-F5344CB8AC3E}">
        <p14:creationId xmlns:p14="http://schemas.microsoft.com/office/powerpoint/2010/main" val="2140965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每一次都要动态更新行差额 列差额</a:t>
            </a:r>
            <a:endParaRPr lang="en-US" dirty="0"/>
          </a:p>
        </p:txBody>
      </p:sp>
      <p:sp>
        <p:nvSpPr>
          <p:cNvPr id="4" name="灯片编号占位符 3"/>
          <p:cNvSpPr>
            <a:spLocks noGrp="1"/>
          </p:cNvSpPr>
          <p:nvPr>
            <p:ph type="sldNum" sz="quarter" idx="5"/>
          </p:nvPr>
        </p:nvSpPr>
        <p:spPr/>
        <p:txBody>
          <a:bodyPr/>
          <a:lstStyle/>
          <a:p>
            <a:fld id="{9FFCF99F-3F12-4A83-BBC7-63243F331DB1}" type="slidenum">
              <a:rPr lang="en-US" smtClean="0"/>
              <a:t>17</a:t>
            </a:fld>
            <a:endParaRPr lang="en-US"/>
          </a:p>
        </p:txBody>
      </p:sp>
    </p:spTree>
    <p:extLst>
      <p:ext uri="{BB962C8B-B14F-4D97-AF65-F5344CB8AC3E}">
        <p14:creationId xmlns:p14="http://schemas.microsoft.com/office/powerpoint/2010/main" val="441005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t>
            </a:r>
            <a:r>
              <a:rPr lang="zh-CN" altLang="en-US" dirty="0"/>
              <a:t>是两个单位向量加和</a:t>
            </a:r>
          </a:p>
        </p:txBody>
      </p:sp>
      <p:sp>
        <p:nvSpPr>
          <p:cNvPr id="4" name="灯片编号占位符 3"/>
          <p:cNvSpPr>
            <a:spLocks noGrp="1"/>
          </p:cNvSpPr>
          <p:nvPr>
            <p:ph type="sldNum" sz="quarter" idx="5"/>
          </p:nvPr>
        </p:nvSpPr>
        <p:spPr/>
        <p:txBody>
          <a:bodyPr/>
          <a:lstStyle/>
          <a:p>
            <a:fld id="{9FFCF99F-3F12-4A83-BBC7-63243F331DB1}" type="slidenum">
              <a:rPr lang="en-US" smtClean="0"/>
              <a:t>21</a:t>
            </a:fld>
            <a:endParaRPr lang="en-US"/>
          </a:p>
        </p:txBody>
      </p:sp>
    </p:spTree>
    <p:extLst>
      <p:ext uri="{BB962C8B-B14F-4D97-AF65-F5344CB8AC3E}">
        <p14:creationId xmlns:p14="http://schemas.microsoft.com/office/powerpoint/2010/main" val="3807654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沿着闭回路 调整</a:t>
            </a:r>
            <a:r>
              <a:rPr lang="en-US" altLang="zh-CN" dirty="0"/>
              <a:t>1</a:t>
            </a:r>
            <a:r>
              <a:rPr lang="zh-CN" altLang="en-US" dirty="0"/>
              <a:t>吨运量给空格方案 导致其他顶点要一起调整</a:t>
            </a:r>
          </a:p>
        </p:txBody>
      </p:sp>
      <p:sp>
        <p:nvSpPr>
          <p:cNvPr id="4" name="灯片编号占位符 3"/>
          <p:cNvSpPr>
            <a:spLocks noGrp="1"/>
          </p:cNvSpPr>
          <p:nvPr>
            <p:ph type="sldNum" sz="quarter" idx="5"/>
          </p:nvPr>
        </p:nvSpPr>
        <p:spPr/>
        <p:txBody>
          <a:bodyPr/>
          <a:lstStyle/>
          <a:p>
            <a:fld id="{9FFCF99F-3F12-4A83-BBC7-63243F331DB1}" type="slidenum">
              <a:rPr lang="en-US" smtClean="0"/>
              <a:t>23</a:t>
            </a:fld>
            <a:endParaRPr lang="en-US"/>
          </a:p>
        </p:txBody>
      </p:sp>
    </p:spTree>
    <p:extLst>
      <p:ext uri="{BB962C8B-B14F-4D97-AF65-F5344CB8AC3E}">
        <p14:creationId xmlns:p14="http://schemas.microsoft.com/office/powerpoint/2010/main" val="476925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r>
              <a:rPr lang="zh-CN" altLang="en-US" dirty="0"/>
              <a:t>，根据给定的运价 算调整方案的运费增量</a:t>
            </a:r>
          </a:p>
        </p:txBody>
      </p:sp>
      <p:sp>
        <p:nvSpPr>
          <p:cNvPr id="4" name="灯片编号占位符 3"/>
          <p:cNvSpPr>
            <a:spLocks noGrp="1"/>
          </p:cNvSpPr>
          <p:nvPr>
            <p:ph type="sldNum" sz="quarter" idx="5"/>
          </p:nvPr>
        </p:nvSpPr>
        <p:spPr/>
        <p:txBody>
          <a:bodyPr/>
          <a:lstStyle/>
          <a:p>
            <a:fld id="{9FFCF99F-3F12-4A83-BBC7-63243F331DB1}" type="slidenum">
              <a:rPr lang="en-US" smtClean="0"/>
              <a:t>24</a:t>
            </a:fld>
            <a:endParaRPr lang="en-US"/>
          </a:p>
        </p:txBody>
      </p:sp>
    </p:spTree>
    <p:extLst>
      <p:ext uri="{BB962C8B-B14F-4D97-AF65-F5344CB8AC3E}">
        <p14:creationId xmlns:p14="http://schemas.microsoft.com/office/powerpoint/2010/main" val="317397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60BACD-40FA-4AD5-8404-85A6FEFDA95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副标题 2">
            <a:extLst>
              <a:ext uri="{FF2B5EF4-FFF2-40B4-BE49-F238E27FC236}">
                <a16:creationId xmlns:a16="http://schemas.microsoft.com/office/drawing/2014/main" id="{5EDAAC7C-9D1A-4B20-8D6B-A05763A00B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日期占位符 3">
            <a:extLst>
              <a:ext uri="{FF2B5EF4-FFF2-40B4-BE49-F238E27FC236}">
                <a16:creationId xmlns:a16="http://schemas.microsoft.com/office/drawing/2014/main" id="{DB80C4BC-1617-4C80-9E51-C73410E23A7D}"/>
              </a:ext>
            </a:extLst>
          </p:cNvPr>
          <p:cNvSpPr>
            <a:spLocks noGrp="1"/>
          </p:cNvSpPr>
          <p:nvPr>
            <p:ph type="dt" sz="half" idx="10"/>
          </p:nvPr>
        </p:nvSpPr>
        <p:spPr/>
        <p:txBody>
          <a:bodyPr/>
          <a:lstStyle/>
          <a:p>
            <a:fld id="{8D22893D-76E8-4A5D-B238-DA9AB0AAA47D}" type="datetimeFigureOut">
              <a:rPr lang="en-US" smtClean="0"/>
              <a:t>11/13/2019</a:t>
            </a:fld>
            <a:endParaRPr lang="en-US"/>
          </a:p>
        </p:txBody>
      </p:sp>
      <p:sp>
        <p:nvSpPr>
          <p:cNvPr id="5" name="页脚占位符 4">
            <a:extLst>
              <a:ext uri="{FF2B5EF4-FFF2-40B4-BE49-F238E27FC236}">
                <a16:creationId xmlns:a16="http://schemas.microsoft.com/office/drawing/2014/main" id="{C6C55F71-8D67-4CE9-9B07-58E2AFD1A650}"/>
              </a:ext>
            </a:extLst>
          </p:cNvPr>
          <p:cNvSpPr>
            <a:spLocks noGrp="1"/>
          </p:cNvSpPr>
          <p:nvPr>
            <p:ph type="ftr" sz="quarter" idx="11"/>
          </p:nvPr>
        </p:nvSpPr>
        <p:spPr/>
        <p:txBody>
          <a:bodyPr/>
          <a:lstStyle>
            <a:lvl1pPr>
              <a:defRPr sz="1400">
                <a:solidFill>
                  <a:schemeClr val="tx1"/>
                </a:solidFill>
                <a:latin typeface="微软雅黑" panose="020B0503020204020204" pitchFamily="34" charset="-122"/>
                <a:ea typeface="微软雅黑" panose="020B0503020204020204" pitchFamily="34" charset="-122"/>
              </a:defRPr>
            </a:lvl1pPr>
          </a:lstStyle>
          <a:p>
            <a:endParaRPr lang="en-US"/>
          </a:p>
        </p:txBody>
      </p:sp>
      <p:sp>
        <p:nvSpPr>
          <p:cNvPr id="6" name="灯片编号占位符 5">
            <a:extLst>
              <a:ext uri="{FF2B5EF4-FFF2-40B4-BE49-F238E27FC236}">
                <a16:creationId xmlns:a16="http://schemas.microsoft.com/office/drawing/2014/main" id="{CD67DCC2-E57E-449C-8E66-5B3FF477E067}"/>
              </a:ext>
            </a:extLst>
          </p:cNvPr>
          <p:cNvSpPr>
            <a:spLocks noGrp="1"/>
          </p:cNvSpPr>
          <p:nvPr>
            <p:ph type="sldNum" sz="quarter" idx="12"/>
          </p:nvPr>
        </p:nvSpPr>
        <p:spPr/>
        <p:txBody>
          <a:bodyPr/>
          <a:lstStyle/>
          <a:p>
            <a:fld id="{8D5BC5E2-290A-42D0-95EB-F6286F0BA8A8}" type="slidenum">
              <a:rPr lang="en-US" smtClean="0"/>
              <a:t>‹#›</a:t>
            </a:fld>
            <a:endParaRPr lang="en-US"/>
          </a:p>
        </p:txBody>
      </p:sp>
      <p:pic>
        <p:nvPicPr>
          <p:cNvPr id="7" name="图片 6">
            <a:extLst>
              <a:ext uri="{FF2B5EF4-FFF2-40B4-BE49-F238E27FC236}">
                <a16:creationId xmlns:a16="http://schemas.microsoft.com/office/drawing/2014/main" id="{E655B855-9395-4D63-8284-574D104A6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9" y="23813"/>
            <a:ext cx="5853200" cy="945517"/>
          </a:xfrm>
          <a:prstGeom prst="rect">
            <a:avLst/>
          </a:prstGeom>
        </p:spPr>
      </p:pic>
    </p:spTree>
    <p:extLst>
      <p:ext uri="{BB962C8B-B14F-4D97-AF65-F5344CB8AC3E}">
        <p14:creationId xmlns:p14="http://schemas.microsoft.com/office/powerpoint/2010/main" val="1233044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EC993-2E3D-4C1E-A049-A74029F687AA}"/>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C5E888B-112D-461C-9D04-32D1E7E0A3F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C7916EF-D0A2-4430-96CD-72FA619FB520}"/>
              </a:ext>
            </a:extLst>
          </p:cNvPr>
          <p:cNvSpPr>
            <a:spLocks noGrp="1"/>
          </p:cNvSpPr>
          <p:nvPr>
            <p:ph type="dt" sz="half" idx="10"/>
          </p:nvPr>
        </p:nvSpPr>
        <p:spPr/>
        <p:txBody>
          <a:bodyPr/>
          <a:lstStyle/>
          <a:p>
            <a:fld id="{8D22893D-76E8-4A5D-B238-DA9AB0AAA47D}" type="datetimeFigureOut">
              <a:rPr lang="en-US" smtClean="0"/>
              <a:t>11/13/2019</a:t>
            </a:fld>
            <a:endParaRPr lang="en-US"/>
          </a:p>
        </p:txBody>
      </p:sp>
      <p:sp>
        <p:nvSpPr>
          <p:cNvPr id="5" name="页脚占位符 4">
            <a:extLst>
              <a:ext uri="{FF2B5EF4-FFF2-40B4-BE49-F238E27FC236}">
                <a16:creationId xmlns:a16="http://schemas.microsoft.com/office/drawing/2014/main" id="{BFC953DF-7718-42F0-9E8F-D72BC74C96F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0AADAD6-10DF-4174-AA21-9268EC712E4C}"/>
              </a:ext>
            </a:extLst>
          </p:cNvPr>
          <p:cNvSpPr>
            <a:spLocks noGrp="1"/>
          </p:cNvSpPr>
          <p:nvPr>
            <p:ph type="sldNum" sz="quarter" idx="12"/>
          </p:nvPr>
        </p:nvSpPr>
        <p:spPr/>
        <p:txBody>
          <a:bodyPr/>
          <a:lstStyle/>
          <a:p>
            <a:fld id="{8D5BC5E2-290A-42D0-95EB-F6286F0BA8A8}" type="slidenum">
              <a:rPr lang="en-US" smtClean="0"/>
              <a:t>‹#›</a:t>
            </a:fld>
            <a:endParaRPr lang="en-US"/>
          </a:p>
        </p:txBody>
      </p:sp>
    </p:spTree>
    <p:extLst>
      <p:ext uri="{BB962C8B-B14F-4D97-AF65-F5344CB8AC3E}">
        <p14:creationId xmlns:p14="http://schemas.microsoft.com/office/powerpoint/2010/main" val="768359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14CA93-A1D1-4B9E-8B20-BF94F43F0B0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0738F4F1-571A-4879-88AF-C534EEBA24F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FDC10745-4972-4DA2-A327-DA9BA35755AB}"/>
              </a:ext>
            </a:extLst>
          </p:cNvPr>
          <p:cNvSpPr>
            <a:spLocks noGrp="1"/>
          </p:cNvSpPr>
          <p:nvPr>
            <p:ph type="dt" sz="half" idx="10"/>
          </p:nvPr>
        </p:nvSpPr>
        <p:spPr/>
        <p:txBody>
          <a:bodyPr/>
          <a:lstStyle/>
          <a:p>
            <a:fld id="{8D22893D-76E8-4A5D-B238-DA9AB0AAA47D}" type="datetimeFigureOut">
              <a:rPr lang="en-US" smtClean="0"/>
              <a:t>11/13/2019</a:t>
            </a:fld>
            <a:endParaRPr lang="en-US"/>
          </a:p>
        </p:txBody>
      </p:sp>
      <p:sp>
        <p:nvSpPr>
          <p:cNvPr id="5" name="页脚占位符 4">
            <a:extLst>
              <a:ext uri="{FF2B5EF4-FFF2-40B4-BE49-F238E27FC236}">
                <a16:creationId xmlns:a16="http://schemas.microsoft.com/office/drawing/2014/main" id="{9CD9C5F1-7473-4FC7-9BE3-18BB684E806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90C7B43-2034-4263-AE56-B285003E8063}"/>
              </a:ext>
            </a:extLst>
          </p:cNvPr>
          <p:cNvSpPr>
            <a:spLocks noGrp="1"/>
          </p:cNvSpPr>
          <p:nvPr>
            <p:ph type="sldNum" sz="quarter" idx="12"/>
          </p:nvPr>
        </p:nvSpPr>
        <p:spPr/>
        <p:txBody>
          <a:bodyPr/>
          <a:lstStyle/>
          <a:p>
            <a:fld id="{8D5BC5E2-290A-42D0-95EB-F6286F0BA8A8}" type="slidenum">
              <a:rPr lang="en-US" smtClean="0"/>
              <a:t>‹#›</a:t>
            </a:fld>
            <a:endParaRPr lang="en-US"/>
          </a:p>
        </p:txBody>
      </p:sp>
    </p:spTree>
    <p:extLst>
      <p:ext uri="{BB962C8B-B14F-4D97-AF65-F5344CB8AC3E}">
        <p14:creationId xmlns:p14="http://schemas.microsoft.com/office/powerpoint/2010/main" val="403687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29306-126F-455B-BB26-655310896358}"/>
              </a:ext>
            </a:extLst>
          </p:cNvPr>
          <p:cNvSpPr>
            <a:spLocks noGrp="1"/>
          </p:cNvSpPr>
          <p:nvPr>
            <p:ph type="title"/>
          </p:nvPr>
        </p:nvSpPr>
        <p:spPr>
          <a:xfrm>
            <a:off x="838200" y="836428"/>
            <a:ext cx="10515600" cy="854260"/>
          </a:xfrm>
        </p:spPr>
        <p:txBody>
          <a:bodyPr>
            <a:normAutofit/>
          </a:bodyPr>
          <a:lstStyle>
            <a:lvl1pPr>
              <a:defRPr sz="40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内容占位符 2">
            <a:extLst>
              <a:ext uri="{FF2B5EF4-FFF2-40B4-BE49-F238E27FC236}">
                <a16:creationId xmlns:a16="http://schemas.microsoft.com/office/drawing/2014/main" id="{FE87DF09-6191-4721-8C62-88A0A371E3BB}"/>
              </a:ext>
            </a:extLst>
          </p:cNvPr>
          <p:cNvSpPr>
            <a:spLocks noGrp="1"/>
          </p:cNvSpPr>
          <p:nvPr>
            <p:ph idx="1"/>
          </p:nvPr>
        </p:nvSpPr>
        <p:spPr/>
        <p:txBody>
          <a:bodyPr/>
          <a:lstStyle>
            <a:lvl1pPr>
              <a:defRPr sz="3200">
                <a:latin typeface="华文新魏" panose="02010800040101010101" pitchFamily="2" charset="-122"/>
                <a:ea typeface="华文新魏" panose="02010800040101010101" pitchFamily="2" charset="-122"/>
              </a:defRPr>
            </a:lvl1pPr>
            <a:lvl2pPr>
              <a:defRPr sz="2800">
                <a:latin typeface="华文新魏" panose="02010800040101010101" pitchFamily="2" charset="-122"/>
                <a:ea typeface="华文新魏" panose="02010800040101010101" pitchFamily="2" charset="-122"/>
              </a:defRPr>
            </a:lvl2pPr>
            <a:lvl3pPr>
              <a:defRPr sz="2400">
                <a:latin typeface="华文新魏" panose="02010800040101010101" pitchFamily="2" charset="-122"/>
                <a:ea typeface="华文新魏" panose="02010800040101010101" pitchFamily="2" charset="-122"/>
              </a:defRPr>
            </a:lvl3pPr>
            <a:lvl4pPr>
              <a:defRPr>
                <a:latin typeface="华文新魏" panose="02010800040101010101" pitchFamily="2" charset="-122"/>
                <a:ea typeface="华文新魏" panose="02010800040101010101" pitchFamily="2" charset="-122"/>
              </a:defRPr>
            </a:lvl4pPr>
            <a:lvl5pPr>
              <a:defRPr>
                <a:latin typeface="华文新魏" panose="02010800040101010101" pitchFamily="2" charset="-122"/>
                <a:ea typeface="华文新魏" panose="02010800040101010101"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a:extLst>
              <a:ext uri="{FF2B5EF4-FFF2-40B4-BE49-F238E27FC236}">
                <a16:creationId xmlns:a16="http://schemas.microsoft.com/office/drawing/2014/main" id="{75C5CC9F-6D31-4CA4-8AA9-5680062C43EF}"/>
              </a:ext>
            </a:extLst>
          </p:cNvPr>
          <p:cNvSpPr>
            <a:spLocks noGrp="1"/>
          </p:cNvSpPr>
          <p:nvPr>
            <p:ph type="dt" sz="half" idx="10"/>
          </p:nvPr>
        </p:nvSpPr>
        <p:spPr/>
        <p:txBody>
          <a:bodyPr/>
          <a:lstStyle/>
          <a:p>
            <a:fld id="{8D22893D-76E8-4A5D-B238-DA9AB0AAA47D}" type="datetimeFigureOut">
              <a:rPr lang="en-US" smtClean="0"/>
              <a:t>11/13/2019</a:t>
            </a:fld>
            <a:endParaRPr lang="en-US"/>
          </a:p>
        </p:txBody>
      </p:sp>
      <p:sp>
        <p:nvSpPr>
          <p:cNvPr id="5" name="页脚占位符 4">
            <a:extLst>
              <a:ext uri="{FF2B5EF4-FFF2-40B4-BE49-F238E27FC236}">
                <a16:creationId xmlns:a16="http://schemas.microsoft.com/office/drawing/2014/main" id="{BFD7B116-34B4-4CAA-8F93-62A2B2B8AF0B}"/>
              </a:ext>
            </a:extLst>
          </p:cNvPr>
          <p:cNvSpPr>
            <a:spLocks noGrp="1"/>
          </p:cNvSpPr>
          <p:nvPr>
            <p:ph type="ftr" sz="quarter" idx="11"/>
          </p:nvPr>
        </p:nvSpPr>
        <p:spPr/>
        <p:txBody>
          <a:bodyPr/>
          <a:lstStyle>
            <a:lvl1pPr>
              <a:defRPr sz="1400">
                <a:solidFill>
                  <a:schemeClr val="tx1"/>
                </a:solidFill>
                <a:latin typeface="微软雅黑" panose="020B0503020204020204" pitchFamily="34" charset="-122"/>
                <a:ea typeface="微软雅黑" panose="020B0503020204020204" pitchFamily="34" charset="-122"/>
              </a:defRPr>
            </a:lvl1pPr>
          </a:lstStyle>
          <a:p>
            <a:endParaRPr lang="en-US"/>
          </a:p>
        </p:txBody>
      </p:sp>
      <p:sp>
        <p:nvSpPr>
          <p:cNvPr id="6" name="灯片编号占位符 5">
            <a:extLst>
              <a:ext uri="{FF2B5EF4-FFF2-40B4-BE49-F238E27FC236}">
                <a16:creationId xmlns:a16="http://schemas.microsoft.com/office/drawing/2014/main" id="{24E75AC7-7A8C-4C2E-8823-73E8CBF6CA0C}"/>
              </a:ext>
            </a:extLst>
          </p:cNvPr>
          <p:cNvSpPr>
            <a:spLocks noGrp="1"/>
          </p:cNvSpPr>
          <p:nvPr>
            <p:ph type="sldNum" sz="quarter" idx="12"/>
          </p:nvPr>
        </p:nvSpPr>
        <p:spPr/>
        <p:txBody>
          <a:bodyPr/>
          <a:lstStyle/>
          <a:p>
            <a:fld id="{8D5BC5E2-290A-42D0-95EB-F6286F0BA8A8}" type="slidenum">
              <a:rPr lang="en-US" smtClean="0"/>
              <a:t>‹#›</a:t>
            </a:fld>
            <a:endParaRPr lang="en-US"/>
          </a:p>
        </p:txBody>
      </p:sp>
      <p:pic>
        <p:nvPicPr>
          <p:cNvPr id="10" name="图片 9">
            <a:extLst>
              <a:ext uri="{FF2B5EF4-FFF2-40B4-BE49-F238E27FC236}">
                <a16:creationId xmlns:a16="http://schemas.microsoft.com/office/drawing/2014/main" id="{434EA279-09EC-427E-8275-28BB60498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00" y="-32082"/>
            <a:ext cx="5853200" cy="945517"/>
          </a:xfrm>
          <a:prstGeom prst="rect">
            <a:avLst/>
          </a:prstGeom>
        </p:spPr>
      </p:pic>
    </p:spTree>
    <p:extLst>
      <p:ext uri="{BB962C8B-B14F-4D97-AF65-F5344CB8AC3E}">
        <p14:creationId xmlns:p14="http://schemas.microsoft.com/office/powerpoint/2010/main" val="2250502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0607F-0F2D-4BC5-A862-54262D08B72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16E1D22-B37B-4A04-9A7C-BACB290D1B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21DD707-8BD1-4EF5-9913-AE5F500F43E4}"/>
              </a:ext>
            </a:extLst>
          </p:cNvPr>
          <p:cNvSpPr>
            <a:spLocks noGrp="1"/>
          </p:cNvSpPr>
          <p:nvPr>
            <p:ph type="dt" sz="half" idx="10"/>
          </p:nvPr>
        </p:nvSpPr>
        <p:spPr/>
        <p:txBody>
          <a:bodyPr/>
          <a:lstStyle/>
          <a:p>
            <a:fld id="{8D22893D-76E8-4A5D-B238-DA9AB0AAA47D}" type="datetimeFigureOut">
              <a:rPr lang="en-US" smtClean="0"/>
              <a:t>11/13/2019</a:t>
            </a:fld>
            <a:endParaRPr lang="en-US"/>
          </a:p>
        </p:txBody>
      </p:sp>
      <p:sp>
        <p:nvSpPr>
          <p:cNvPr id="5" name="页脚占位符 4">
            <a:extLst>
              <a:ext uri="{FF2B5EF4-FFF2-40B4-BE49-F238E27FC236}">
                <a16:creationId xmlns:a16="http://schemas.microsoft.com/office/drawing/2014/main" id="{91B6F00A-8917-4316-855F-999820BDB4A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004F3EA-43C9-4625-9921-B2EB271A50E6}"/>
              </a:ext>
            </a:extLst>
          </p:cNvPr>
          <p:cNvSpPr>
            <a:spLocks noGrp="1"/>
          </p:cNvSpPr>
          <p:nvPr>
            <p:ph type="sldNum" sz="quarter" idx="12"/>
          </p:nvPr>
        </p:nvSpPr>
        <p:spPr/>
        <p:txBody>
          <a:bodyPr/>
          <a:lstStyle/>
          <a:p>
            <a:fld id="{8D5BC5E2-290A-42D0-95EB-F6286F0BA8A8}" type="slidenum">
              <a:rPr lang="en-US" smtClean="0"/>
              <a:t>‹#›</a:t>
            </a:fld>
            <a:endParaRPr lang="en-US"/>
          </a:p>
        </p:txBody>
      </p:sp>
    </p:spTree>
    <p:extLst>
      <p:ext uri="{BB962C8B-B14F-4D97-AF65-F5344CB8AC3E}">
        <p14:creationId xmlns:p14="http://schemas.microsoft.com/office/powerpoint/2010/main" val="187509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69C58-4BBC-4801-931B-5C0BC066C7D3}"/>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C49573E-60BF-4917-B99E-91FCBE3F1A9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11C14F06-0D5F-4E1B-B948-BD2E5019A79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D86376C4-5A6D-4ED5-AF52-1AEC8B732C63}"/>
              </a:ext>
            </a:extLst>
          </p:cNvPr>
          <p:cNvSpPr>
            <a:spLocks noGrp="1"/>
          </p:cNvSpPr>
          <p:nvPr>
            <p:ph type="dt" sz="half" idx="10"/>
          </p:nvPr>
        </p:nvSpPr>
        <p:spPr/>
        <p:txBody>
          <a:bodyPr/>
          <a:lstStyle/>
          <a:p>
            <a:fld id="{8D22893D-76E8-4A5D-B238-DA9AB0AAA47D}" type="datetimeFigureOut">
              <a:rPr lang="en-US" smtClean="0"/>
              <a:t>11/13/2019</a:t>
            </a:fld>
            <a:endParaRPr lang="en-US"/>
          </a:p>
        </p:txBody>
      </p:sp>
      <p:sp>
        <p:nvSpPr>
          <p:cNvPr id="6" name="页脚占位符 5">
            <a:extLst>
              <a:ext uri="{FF2B5EF4-FFF2-40B4-BE49-F238E27FC236}">
                <a16:creationId xmlns:a16="http://schemas.microsoft.com/office/drawing/2014/main" id="{BBE07252-D961-4DD7-95C3-87FF2452800F}"/>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E37CDC18-BA37-47A0-BA72-A7148DC8D4BB}"/>
              </a:ext>
            </a:extLst>
          </p:cNvPr>
          <p:cNvSpPr>
            <a:spLocks noGrp="1"/>
          </p:cNvSpPr>
          <p:nvPr>
            <p:ph type="sldNum" sz="quarter" idx="12"/>
          </p:nvPr>
        </p:nvSpPr>
        <p:spPr/>
        <p:txBody>
          <a:bodyPr/>
          <a:lstStyle/>
          <a:p>
            <a:fld id="{8D5BC5E2-290A-42D0-95EB-F6286F0BA8A8}" type="slidenum">
              <a:rPr lang="en-US" smtClean="0"/>
              <a:t>‹#›</a:t>
            </a:fld>
            <a:endParaRPr lang="en-US"/>
          </a:p>
        </p:txBody>
      </p:sp>
    </p:spTree>
    <p:extLst>
      <p:ext uri="{BB962C8B-B14F-4D97-AF65-F5344CB8AC3E}">
        <p14:creationId xmlns:p14="http://schemas.microsoft.com/office/powerpoint/2010/main" val="66130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763C0-390E-497A-BF1A-716DF4C3D2FD}"/>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865E320-C918-49F1-BB32-D4DB4D9818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49EDBB2-806E-4707-9F68-E6510D8930F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D4CF084C-8FEF-4F08-A2CF-C31B60AD5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C281BEB-6E15-478D-A1F2-FD6DE0384C8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E213A41D-BE07-4FFC-A7AB-24FC467D4FAD}"/>
              </a:ext>
            </a:extLst>
          </p:cNvPr>
          <p:cNvSpPr>
            <a:spLocks noGrp="1"/>
          </p:cNvSpPr>
          <p:nvPr>
            <p:ph type="dt" sz="half" idx="10"/>
          </p:nvPr>
        </p:nvSpPr>
        <p:spPr/>
        <p:txBody>
          <a:bodyPr/>
          <a:lstStyle/>
          <a:p>
            <a:fld id="{8D22893D-76E8-4A5D-B238-DA9AB0AAA47D}" type="datetimeFigureOut">
              <a:rPr lang="en-US" smtClean="0"/>
              <a:t>11/13/2019</a:t>
            </a:fld>
            <a:endParaRPr lang="en-US"/>
          </a:p>
        </p:txBody>
      </p:sp>
      <p:sp>
        <p:nvSpPr>
          <p:cNvPr id="8" name="页脚占位符 7">
            <a:extLst>
              <a:ext uri="{FF2B5EF4-FFF2-40B4-BE49-F238E27FC236}">
                <a16:creationId xmlns:a16="http://schemas.microsoft.com/office/drawing/2014/main" id="{D6C34861-7DB4-4E8B-A047-49E6D0F747B7}"/>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E8898C92-F0A9-4914-BA9D-F61A747110C8}"/>
              </a:ext>
            </a:extLst>
          </p:cNvPr>
          <p:cNvSpPr>
            <a:spLocks noGrp="1"/>
          </p:cNvSpPr>
          <p:nvPr>
            <p:ph type="sldNum" sz="quarter" idx="12"/>
          </p:nvPr>
        </p:nvSpPr>
        <p:spPr/>
        <p:txBody>
          <a:bodyPr/>
          <a:lstStyle/>
          <a:p>
            <a:fld id="{8D5BC5E2-290A-42D0-95EB-F6286F0BA8A8}" type="slidenum">
              <a:rPr lang="en-US" smtClean="0"/>
              <a:t>‹#›</a:t>
            </a:fld>
            <a:endParaRPr lang="en-US"/>
          </a:p>
        </p:txBody>
      </p:sp>
    </p:spTree>
    <p:extLst>
      <p:ext uri="{BB962C8B-B14F-4D97-AF65-F5344CB8AC3E}">
        <p14:creationId xmlns:p14="http://schemas.microsoft.com/office/powerpoint/2010/main" val="4255161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D3848-3C19-4B7B-8CD7-0316C0887D3F}"/>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414ADBF8-A9C0-4F2E-BF7A-12C1C6DC9978}"/>
              </a:ext>
            </a:extLst>
          </p:cNvPr>
          <p:cNvSpPr>
            <a:spLocks noGrp="1"/>
          </p:cNvSpPr>
          <p:nvPr>
            <p:ph type="dt" sz="half" idx="10"/>
          </p:nvPr>
        </p:nvSpPr>
        <p:spPr/>
        <p:txBody>
          <a:bodyPr/>
          <a:lstStyle/>
          <a:p>
            <a:fld id="{8D22893D-76E8-4A5D-B238-DA9AB0AAA47D}" type="datetimeFigureOut">
              <a:rPr lang="en-US" smtClean="0"/>
              <a:t>11/13/2019</a:t>
            </a:fld>
            <a:endParaRPr lang="en-US"/>
          </a:p>
        </p:txBody>
      </p:sp>
      <p:sp>
        <p:nvSpPr>
          <p:cNvPr id="4" name="页脚占位符 3">
            <a:extLst>
              <a:ext uri="{FF2B5EF4-FFF2-40B4-BE49-F238E27FC236}">
                <a16:creationId xmlns:a16="http://schemas.microsoft.com/office/drawing/2014/main" id="{AFDD5559-A1AC-40B7-AF47-184B30BF8EEC}"/>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80A743EB-600C-4080-8EB2-68D0B86CE0B4}"/>
              </a:ext>
            </a:extLst>
          </p:cNvPr>
          <p:cNvSpPr>
            <a:spLocks noGrp="1"/>
          </p:cNvSpPr>
          <p:nvPr>
            <p:ph type="sldNum" sz="quarter" idx="12"/>
          </p:nvPr>
        </p:nvSpPr>
        <p:spPr/>
        <p:txBody>
          <a:bodyPr/>
          <a:lstStyle/>
          <a:p>
            <a:fld id="{8D5BC5E2-290A-42D0-95EB-F6286F0BA8A8}" type="slidenum">
              <a:rPr lang="en-US" smtClean="0"/>
              <a:t>‹#›</a:t>
            </a:fld>
            <a:endParaRPr lang="en-US"/>
          </a:p>
        </p:txBody>
      </p:sp>
    </p:spTree>
    <p:extLst>
      <p:ext uri="{BB962C8B-B14F-4D97-AF65-F5344CB8AC3E}">
        <p14:creationId xmlns:p14="http://schemas.microsoft.com/office/powerpoint/2010/main" val="1983729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888A5A-C638-46BE-846E-14CAAE579183}"/>
              </a:ext>
            </a:extLst>
          </p:cNvPr>
          <p:cNvSpPr>
            <a:spLocks noGrp="1"/>
          </p:cNvSpPr>
          <p:nvPr>
            <p:ph type="dt" sz="half" idx="10"/>
          </p:nvPr>
        </p:nvSpPr>
        <p:spPr/>
        <p:txBody>
          <a:bodyPr/>
          <a:lstStyle/>
          <a:p>
            <a:fld id="{8D22893D-76E8-4A5D-B238-DA9AB0AAA47D}" type="datetimeFigureOut">
              <a:rPr lang="en-US" smtClean="0"/>
              <a:t>11/13/2019</a:t>
            </a:fld>
            <a:endParaRPr lang="en-US"/>
          </a:p>
        </p:txBody>
      </p:sp>
      <p:sp>
        <p:nvSpPr>
          <p:cNvPr id="3" name="页脚占位符 2">
            <a:extLst>
              <a:ext uri="{FF2B5EF4-FFF2-40B4-BE49-F238E27FC236}">
                <a16:creationId xmlns:a16="http://schemas.microsoft.com/office/drawing/2014/main" id="{44DA839E-85CC-40DA-A5F9-1DC7275A50A9}"/>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C5BE9B15-8B97-4C44-8E83-D99FB2A8B965}"/>
              </a:ext>
            </a:extLst>
          </p:cNvPr>
          <p:cNvSpPr>
            <a:spLocks noGrp="1"/>
          </p:cNvSpPr>
          <p:nvPr>
            <p:ph type="sldNum" sz="quarter" idx="12"/>
          </p:nvPr>
        </p:nvSpPr>
        <p:spPr/>
        <p:txBody>
          <a:bodyPr/>
          <a:lstStyle/>
          <a:p>
            <a:fld id="{8D5BC5E2-290A-42D0-95EB-F6286F0BA8A8}" type="slidenum">
              <a:rPr lang="en-US" smtClean="0"/>
              <a:t>‹#›</a:t>
            </a:fld>
            <a:endParaRPr lang="en-US"/>
          </a:p>
        </p:txBody>
      </p:sp>
    </p:spTree>
    <p:extLst>
      <p:ext uri="{BB962C8B-B14F-4D97-AF65-F5344CB8AC3E}">
        <p14:creationId xmlns:p14="http://schemas.microsoft.com/office/powerpoint/2010/main" val="4232184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27AE8-837C-43DD-955C-791A17B597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E92447C-C72E-4A6C-B658-B236C9528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85FE0D19-F050-4A4B-BB3B-BB497FAFB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1DCF5B0-383C-478C-B79D-EF9155F98903}"/>
              </a:ext>
            </a:extLst>
          </p:cNvPr>
          <p:cNvSpPr>
            <a:spLocks noGrp="1"/>
          </p:cNvSpPr>
          <p:nvPr>
            <p:ph type="dt" sz="half" idx="10"/>
          </p:nvPr>
        </p:nvSpPr>
        <p:spPr/>
        <p:txBody>
          <a:bodyPr/>
          <a:lstStyle/>
          <a:p>
            <a:fld id="{8D22893D-76E8-4A5D-B238-DA9AB0AAA47D}" type="datetimeFigureOut">
              <a:rPr lang="en-US" smtClean="0"/>
              <a:t>11/13/2019</a:t>
            </a:fld>
            <a:endParaRPr lang="en-US"/>
          </a:p>
        </p:txBody>
      </p:sp>
      <p:sp>
        <p:nvSpPr>
          <p:cNvPr id="6" name="页脚占位符 5">
            <a:extLst>
              <a:ext uri="{FF2B5EF4-FFF2-40B4-BE49-F238E27FC236}">
                <a16:creationId xmlns:a16="http://schemas.microsoft.com/office/drawing/2014/main" id="{D7EA0B90-8769-4FF2-97B4-F5C996CFC167}"/>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A9A7B11-A6C4-4085-B74D-4A842DA20BEE}"/>
              </a:ext>
            </a:extLst>
          </p:cNvPr>
          <p:cNvSpPr>
            <a:spLocks noGrp="1"/>
          </p:cNvSpPr>
          <p:nvPr>
            <p:ph type="sldNum" sz="quarter" idx="12"/>
          </p:nvPr>
        </p:nvSpPr>
        <p:spPr/>
        <p:txBody>
          <a:bodyPr/>
          <a:lstStyle/>
          <a:p>
            <a:fld id="{8D5BC5E2-290A-42D0-95EB-F6286F0BA8A8}" type="slidenum">
              <a:rPr lang="en-US" smtClean="0"/>
              <a:t>‹#›</a:t>
            </a:fld>
            <a:endParaRPr lang="en-US"/>
          </a:p>
        </p:txBody>
      </p:sp>
    </p:spTree>
    <p:extLst>
      <p:ext uri="{BB962C8B-B14F-4D97-AF65-F5344CB8AC3E}">
        <p14:creationId xmlns:p14="http://schemas.microsoft.com/office/powerpoint/2010/main" val="399613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BD54D-1AE9-41F9-94CB-0E79CD7FB1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EE4FF7A9-1C84-43F0-8240-9DAEAEF89D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文本占位符 3">
            <a:extLst>
              <a:ext uri="{FF2B5EF4-FFF2-40B4-BE49-F238E27FC236}">
                <a16:creationId xmlns:a16="http://schemas.microsoft.com/office/drawing/2014/main" id="{8DFCF0D7-1A95-420F-B195-B22C401B4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36123D-FCB7-4526-B784-78874B7F2AC2}"/>
              </a:ext>
            </a:extLst>
          </p:cNvPr>
          <p:cNvSpPr>
            <a:spLocks noGrp="1"/>
          </p:cNvSpPr>
          <p:nvPr>
            <p:ph type="dt" sz="half" idx="10"/>
          </p:nvPr>
        </p:nvSpPr>
        <p:spPr/>
        <p:txBody>
          <a:bodyPr/>
          <a:lstStyle/>
          <a:p>
            <a:fld id="{8D22893D-76E8-4A5D-B238-DA9AB0AAA47D}" type="datetimeFigureOut">
              <a:rPr lang="en-US" smtClean="0"/>
              <a:t>11/13/2019</a:t>
            </a:fld>
            <a:endParaRPr lang="en-US"/>
          </a:p>
        </p:txBody>
      </p:sp>
      <p:sp>
        <p:nvSpPr>
          <p:cNvPr id="6" name="页脚占位符 5">
            <a:extLst>
              <a:ext uri="{FF2B5EF4-FFF2-40B4-BE49-F238E27FC236}">
                <a16:creationId xmlns:a16="http://schemas.microsoft.com/office/drawing/2014/main" id="{68EC9F85-7C33-41E6-8A39-073FE6B425D3}"/>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554900D-D9C7-4DB3-A412-7531450FC7D3}"/>
              </a:ext>
            </a:extLst>
          </p:cNvPr>
          <p:cNvSpPr>
            <a:spLocks noGrp="1"/>
          </p:cNvSpPr>
          <p:nvPr>
            <p:ph type="sldNum" sz="quarter" idx="12"/>
          </p:nvPr>
        </p:nvSpPr>
        <p:spPr/>
        <p:txBody>
          <a:bodyPr/>
          <a:lstStyle/>
          <a:p>
            <a:fld id="{8D5BC5E2-290A-42D0-95EB-F6286F0BA8A8}" type="slidenum">
              <a:rPr lang="en-US" smtClean="0"/>
              <a:t>‹#›</a:t>
            </a:fld>
            <a:endParaRPr lang="en-US"/>
          </a:p>
        </p:txBody>
      </p:sp>
    </p:spTree>
    <p:extLst>
      <p:ext uri="{BB962C8B-B14F-4D97-AF65-F5344CB8AC3E}">
        <p14:creationId xmlns:p14="http://schemas.microsoft.com/office/powerpoint/2010/main" val="735065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0"/>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FF8D7B-5313-49F2-B292-41E0FA9D49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67411D7-5CAC-45F2-9980-79D01B0873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8B493F0-FFFC-4A9A-9B37-15DB8AE692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2893D-76E8-4A5D-B238-DA9AB0AAA47D}" type="datetimeFigureOut">
              <a:rPr lang="en-US" smtClean="0"/>
              <a:t>11/13/2019</a:t>
            </a:fld>
            <a:endParaRPr lang="en-US"/>
          </a:p>
        </p:txBody>
      </p:sp>
      <p:sp>
        <p:nvSpPr>
          <p:cNvPr id="5" name="页脚占位符 4">
            <a:extLst>
              <a:ext uri="{FF2B5EF4-FFF2-40B4-BE49-F238E27FC236}">
                <a16:creationId xmlns:a16="http://schemas.microsoft.com/office/drawing/2014/main" id="{C5EE5F3F-DBEC-4E00-921F-5A51A0CCB1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B9CEA4B6-79E9-4824-83CA-1A53605720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BC5E2-290A-42D0-95EB-F6286F0BA8A8}" type="slidenum">
              <a:rPr lang="en-US" smtClean="0"/>
              <a:t>‹#›</a:t>
            </a:fld>
            <a:endParaRPr lang="en-US"/>
          </a:p>
        </p:txBody>
      </p:sp>
    </p:spTree>
    <p:extLst>
      <p:ext uri="{BB962C8B-B14F-4D97-AF65-F5344CB8AC3E}">
        <p14:creationId xmlns:p14="http://schemas.microsoft.com/office/powerpoint/2010/main" val="861215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9.bin"/><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3.wmf"/><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4.wmf"/><Relationship Id="rId5" Type="http://schemas.openxmlformats.org/officeDocument/2006/relationships/oleObject" Target="../embeddings/oleObject15.bin"/><Relationship Id="rId4" Type="http://schemas.openxmlformats.org/officeDocument/2006/relationships/image" Target="../media/image13.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7.emf"/><Relationship Id="rId5" Type="http://schemas.openxmlformats.org/officeDocument/2006/relationships/image" Target="../media/image16.wmf"/><Relationship Id="rId4"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2.png"/><Relationship Id="rId5" Type="http://schemas.openxmlformats.org/officeDocument/2006/relationships/image" Target="../media/image20.wmf"/><Relationship Id="rId4"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NUL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3.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4.wmf"/><Relationship Id="rId5" Type="http://schemas.openxmlformats.org/officeDocument/2006/relationships/oleObject" Target="../embeddings/oleObject18.bin"/><Relationship Id="rId4" Type="http://schemas.openxmlformats.org/officeDocument/2006/relationships/audio" Target="../media/audio1.wav"/></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5.wmf"/><Relationship Id="rId4" Type="http://schemas.openxmlformats.org/officeDocument/2006/relationships/oleObject" Target="NUL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6.wmf"/><Relationship Id="rId4" Type="http://schemas.openxmlformats.org/officeDocument/2006/relationships/oleObject" Target="../embeddings/oleObject19.bin"/></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7.wmf"/><Relationship Id="rId4" Type="http://schemas.openxmlformats.org/officeDocument/2006/relationships/oleObject" Target="../embeddings/oleObject20.bin"/></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8.wmf"/><Relationship Id="rId4" Type="http://schemas.openxmlformats.org/officeDocument/2006/relationships/oleObject" Target="../embeddings/oleObject21.bin"/></Relationships>
</file>

<file path=ppt/slides/_rels/slide33.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0.wmf"/><Relationship Id="rId5" Type="http://schemas.openxmlformats.org/officeDocument/2006/relationships/oleObject" Target="../embeddings/oleObject23.bin"/><Relationship Id="rId4" Type="http://schemas.openxmlformats.org/officeDocument/2006/relationships/image" Target="../media/image29.e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36.wmf"/><Relationship Id="rId18" Type="http://schemas.openxmlformats.org/officeDocument/2006/relationships/oleObject" Target="../embeddings/oleObject32.bin"/><Relationship Id="rId3" Type="http://schemas.openxmlformats.org/officeDocument/2006/relationships/notesSlide" Target="../notesSlides/notesSlide13.xml"/><Relationship Id="rId7" Type="http://schemas.openxmlformats.org/officeDocument/2006/relationships/image" Target="../media/image33.wmf"/><Relationship Id="rId12" Type="http://schemas.openxmlformats.org/officeDocument/2006/relationships/oleObject" Target="../embeddings/oleObject29.bin"/><Relationship Id="rId17" Type="http://schemas.openxmlformats.org/officeDocument/2006/relationships/image" Target="../media/image38.wmf"/><Relationship Id="rId2" Type="http://schemas.openxmlformats.org/officeDocument/2006/relationships/slideLayout" Target="../slideLayouts/slideLayout2.xml"/><Relationship Id="rId16" Type="http://schemas.openxmlformats.org/officeDocument/2006/relationships/oleObject" Target="../embeddings/oleObject31.bin"/><Relationship Id="rId1" Type="http://schemas.openxmlformats.org/officeDocument/2006/relationships/vmlDrawing" Target="../drawings/vmlDrawing19.vml"/><Relationship Id="rId6" Type="http://schemas.openxmlformats.org/officeDocument/2006/relationships/oleObject" Target="../embeddings/oleObject26.bin"/><Relationship Id="rId11" Type="http://schemas.openxmlformats.org/officeDocument/2006/relationships/image" Target="../media/image35.wmf"/><Relationship Id="rId5" Type="http://schemas.openxmlformats.org/officeDocument/2006/relationships/image" Target="../media/image32.wmf"/><Relationship Id="rId15" Type="http://schemas.openxmlformats.org/officeDocument/2006/relationships/image" Target="../media/image37.wmf"/><Relationship Id="rId10" Type="http://schemas.openxmlformats.org/officeDocument/2006/relationships/oleObject" Target="../embeddings/oleObject28.bin"/><Relationship Id="rId19" Type="http://schemas.openxmlformats.org/officeDocument/2006/relationships/image" Target="../media/image39.wmf"/><Relationship Id="rId4" Type="http://schemas.openxmlformats.org/officeDocument/2006/relationships/oleObject" Target="../embeddings/oleObject25.bin"/><Relationship Id="rId9" Type="http://schemas.openxmlformats.org/officeDocument/2006/relationships/image" Target="../media/image34.wmf"/><Relationship Id="rId14" Type="http://schemas.openxmlformats.org/officeDocument/2006/relationships/oleObject" Target="../embeddings/oleObject30.bin"/></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6.wmf"/><Relationship Id="rId5" Type="http://schemas.openxmlformats.org/officeDocument/2006/relationships/oleObject" Target="../embeddings/oleObject34.bin"/><Relationship Id="rId4" Type="http://schemas.openxmlformats.org/officeDocument/2006/relationships/image" Target="../media/image4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47.wmf"/><Relationship Id="rId4" Type="http://schemas.openxmlformats.org/officeDocument/2006/relationships/oleObject" Target="../embeddings/oleObject35.bin"/></Relationships>
</file>

<file path=ppt/slides/_rels/slide51.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49.wmf"/><Relationship Id="rId5" Type="http://schemas.openxmlformats.org/officeDocument/2006/relationships/oleObject" Target="../embeddings/oleObject37.bin"/><Relationship Id="rId4" Type="http://schemas.openxmlformats.org/officeDocument/2006/relationships/image" Target="../media/image48.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51.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52.wmf"/></Relationships>
</file>

<file path=ppt/slides/_rels/slide5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94AEA1-5BC9-45D1-AF98-B3E56C2115A4}"/>
              </a:ext>
            </a:extLst>
          </p:cNvPr>
          <p:cNvSpPr>
            <a:spLocks noGrp="1"/>
          </p:cNvSpPr>
          <p:nvPr>
            <p:ph type="ctrTitle"/>
          </p:nvPr>
        </p:nvSpPr>
        <p:spPr/>
        <p:txBody>
          <a:bodyPr/>
          <a:lstStyle/>
          <a:p>
            <a:r>
              <a:rPr lang="zh-CN" altLang="en-US" dirty="0"/>
              <a:t>运输问题</a:t>
            </a:r>
            <a:endParaRPr lang="en-US" dirty="0"/>
          </a:p>
        </p:txBody>
      </p:sp>
      <p:sp>
        <p:nvSpPr>
          <p:cNvPr id="3" name="副标题 2">
            <a:extLst>
              <a:ext uri="{FF2B5EF4-FFF2-40B4-BE49-F238E27FC236}">
                <a16:creationId xmlns:a16="http://schemas.microsoft.com/office/drawing/2014/main" id="{AEB869AA-65C8-4B45-B513-E29A2248C58B}"/>
              </a:ext>
            </a:extLst>
          </p:cNvPr>
          <p:cNvSpPr>
            <a:spLocks noGrp="1"/>
          </p:cNvSpPr>
          <p:nvPr>
            <p:ph type="subTitle" idx="1"/>
          </p:nvPr>
        </p:nvSpPr>
        <p:spPr/>
        <p:txBody>
          <a:bodyPr/>
          <a:lstStyle/>
          <a:p>
            <a:r>
              <a:rPr lang="en-US" sz="3600" dirty="0"/>
              <a:t>Transportation  Problem </a:t>
            </a:r>
          </a:p>
          <a:p>
            <a:endParaRPr lang="en-US" dirty="0"/>
          </a:p>
        </p:txBody>
      </p:sp>
    </p:spTree>
    <p:extLst>
      <p:ext uri="{BB962C8B-B14F-4D97-AF65-F5344CB8AC3E}">
        <p14:creationId xmlns:p14="http://schemas.microsoft.com/office/powerpoint/2010/main" val="2095108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790B89-EBAE-471A-BE5A-A5E2A93DD09E}"/>
              </a:ext>
            </a:extLst>
          </p:cNvPr>
          <p:cNvSpPr>
            <a:spLocks noGrp="1"/>
          </p:cNvSpPr>
          <p:nvPr>
            <p:ph type="title"/>
          </p:nvPr>
        </p:nvSpPr>
        <p:spPr>
          <a:xfrm>
            <a:off x="838200" y="724002"/>
            <a:ext cx="10515600" cy="854260"/>
          </a:xfrm>
        </p:spPr>
        <p:txBody>
          <a:bodyPr/>
          <a:lstStyle/>
          <a:p>
            <a:r>
              <a:rPr lang="en-US" dirty="0"/>
              <a:t>4.2 </a:t>
            </a:r>
            <a:r>
              <a:rPr lang="zh-CN" altLang="en-US" dirty="0"/>
              <a:t>表上作业法</a:t>
            </a:r>
            <a:endParaRPr lang="en-US" dirty="0"/>
          </a:p>
        </p:txBody>
      </p:sp>
      <p:sp>
        <p:nvSpPr>
          <p:cNvPr id="3" name="内容占位符 2">
            <a:extLst>
              <a:ext uri="{FF2B5EF4-FFF2-40B4-BE49-F238E27FC236}">
                <a16:creationId xmlns:a16="http://schemas.microsoft.com/office/drawing/2014/main" id="{FA656976-ACD5-4656-9DE7-098AF3D99964}"/>
              </a:ext>
            </a:extLst>
          </p:cNvPr>
          <p:cNvSpPr>
            <a:spLocks noGrp="1"/>
          </p:cNvSpPr>
          <p:nvPr>
            <p:ph idx="1"/>
          </p:nvPr>
        </p:nvSpPr>
        <p:spPr>
          <a:xfrm>
            <a:off x="838200" y="1405900"/>
            <a:ext cx="10515600" cy="4351338"/>
          </a:xfrm>
        </p:spPr>
        <p:txBody>
          <a:bodyPr/>
          <a:lstStyle/>
          <a:p>
            <a:r>
              <a:rPr lang="zh-CN" altLang="en-US" dirty="0"/>
              <a:t>表上作业法是一种求解运输问题的特殊方法，其实质是单纯形法。可归纳为</a:t>
            </a:r>
            <a:endParaRPr lang="en-US" dirty="0"/>
          </a:p>
        </p:txBody>
      </p:sp>
      <p:graphicFrame>
        <p:nvGraphicFramePr>
          <p:cNvPr id="4" name="Group 4">
            <a:extLst>
              <a:ext uri="{FF2B5EF4-FFF2-40B4-BE49-F238E27FC236}">
                <a16:creationId xmlns:a16="http://schemas.microsoft.com/office/drawing/2014/main" id="{88A96372-1417-4DC3-A9B7-41CC0F76F8D8}"/>
              </a:ext>
            </a:extLst>
          </p:cNvPr>
          <p:cNvGraphicFramePr>
            <a:graphicFrameLocks noGrp="1"/>
          </p:cNvGraphicFramePr>
          <p:nvPr>
            <p:extLst>
              <p:ext uri="{D42A27DB-BD31-4B8C-83A1-F6EECF244321}">
                <p14:modId xmlns:p14="http://schemas.microsoft.com/office/powerpoint/2010/main" val="2822002571"/>
              </p:ext>
            </p:extLst>
          </p:nvPr>
        </p:nvGraphicFramePr>
        <p:xfrm>
          <a:off x="1865781" y="2303931"/>
          <a:ext cx="8640762" cy="4470401"/>
        </p:xfrm>
        <a:graphic>
          <a:graphicData uri="http://schemas.openxmlformats.org/drawingml/2006/table">
            <a:tbl>
              <a:tblPr/>
              <a:tblGrid>
                <a:gridCol w="1258887">
                  <a:extLst>
                    <a:ext uri="{9D8B030D-6E8A-4147-A177-3AD203B41FA5}">
                      <a16:colId xmlns:a16="http://schemas.microsoft.com/office/drawing/2014/main" val="20000"/>
                    </a:ext>
                  </a:extLst>
                </a:gridCol>
                <a:gridCol w="5468938">
                  <a:extLst>
                    <a:ext uri="{9D8B030D-6E8A-4147-A177-3AD203B41FA5}">
                      <a16:colId xmlns:a16="http://schemas.microsoft.com/office/drawing/2014/main" val="20001"/>
                    </a:ext>
                  </a:extLst>
                </a:gridCol>
                <a:gridCol w="1912937">
                  <a:extLst>
                    <a:ext uri="{9D8B030D-6E8A-4147-A177-3AD203B41FA5}">
                      <a16:colId xmlns:a16="http://schemas.microsoft.com/office/drawing/2014/main" val="20002"/>
                    </a:ext>
                  </a:extLst>
                </a:gridCol>
              </a:tblGrid>
              <a:tr h="48736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华文细黑" panose="02010600040101010101" pitchFamily="2" charset="-122"/>
                          <a:ea typeface="黑体" panose="02010609060101010101" pitchFamily="49" charset="-122"/>
                        </a:rPr>
                        <a:t>步骤</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华文细黑" panose="02010600040101010101" pitchFamily="2" charset="-122"/>
                          <a:ea typeface="黑体" panose="02010609060101010101" pitchFamily="49" charset="-122"/>
                        </a:rPr>
                        <a:t>描述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华文细黑" panose="02010600040101010101" pitchFamily="2" charset="-122"/>
                          <a:ea typeface="黑体" panose="02010609060101010101" pitchFamily="49" charset="-122"/>
                        </a:rPr>
                        <a:t>方法</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126682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华文细黑" panose="02010600040101010101" pitchFamily="2" charset="-122"/>
                          <a:ea typeface="黑体" panose="02010609060101010101" pitchFamily="49" charset="-122"/>
                        </a:rPr>
                        <a:t>第一步</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华文细黑" panose="02010600040101010101" pitchFamily="2" charset="-122"/>
                          <a:ea typeface="黑体" panose="02010609060101010101" pitchFamily="49" charset="-122"/>
                        </a:rPr>
                        <a:t>求初始基可行解（初始调运方案），即在产销平衡表中给出</a:t>
                      </a:r>
                      <a:r>
                        <a:rPr kumimoji="0" lang="en-US" altLang="zh-CN" sz="2400" b="1" i="1" u="none" strike="noStrike" cap="none" normalizeH="0" baseline="0">
                          <a:ln>
                            <a:noFill/>
                          </a:ln>
                          <a:solidFill>
                            <a:srgbClr val="000000"/>
                          </a:solidFill>
                          <a:effectLst/>
                          <a:latin typeface="华文细黑" panose="02010600040101010101" pitchFamily="2" charset="-122"/>
                          <a:ea typeface="黑体" panose="02010609060101010101" pitchFamily="49" charset="-122"/>
                        </a:rPr>
                        <a:t>m+n-1</a:t>
                      </a:r>
                      <a:r>
                        <a:rPr kumimoji="0" lang="zh-CN" altLang="en-US" sz="2400" b="0" i="0" u="none" strike="noStrike" cap="none" normalizeH="0" baseline="0">
                          <a:ln>
                            <a:noFill/>
                          </a:ln>
                          <a:solidFill>
                            <a:srgbClr val="000000"/>
                          </a:solidFill>
                          <a:effectLst/>
                          <a:latin typeface="华文细黑" panose="02010600040101010101" pitchFamily="2" charset="-122"/>
                          <a:ea typeface="黑体" panose="02010609060101010101" pitchFamily="49" charset="-122"/>
                        </a:rPr>
                        <a:t>个数字格。</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FF00FF"/>
                          </a:solidFill>
                          <a:effectLst/>
                          <a:latin typeface="华文细黑" panose="02010600040101010101" pitchFamily="2" charset="-122"/>
                          <a:ea typeface="黑体" panose="02010609060101010101" pitchFamily="49" charset="-122"/>
                        </a:rPr>
                        <a:t>最小元素法伏格尔法</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3670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华文细黑" panose="02010600040101010101" pitchFamily="2" charset="-122"/>
                          <a:ea typeface="黑体" panose="02010609060101010101" pitchFamily="49" charset="-122"/>
                        </a:rPr>
                        <a:t>第二步</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华文细黑" panose="02010600040101010101" pitchFamily="2" charset="-122"/>
                          <a:ea typeface="黑体" panose="02010609060101010101" pitchFamily="49" charset="-122"/>
                        </a:rPr>
                        <a:t>求非基变量（空格）的检验数并判断是否得到最优解。若已得最优解，停止计算，否则转第三步。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FF00FF"/>
                          </a:solidFill>
                          <a:effectLst/>
                          <a:latin typeface="华文细黑" panose="02010600040101010101" pitchFamily="2" charset="-122"/>
                          <a:ea typeface="黑体" panose="02010609060101010101" pitchFamily="49" charset="-122"/>
                        </a:rPr>
                        <a:t>闭回路法</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FF00FF"/>
                          </a:solidFill>
                          <a:effectLst/>
                          <a:latin typeface="华文细黑" panose="02010600040101010101" pitchFamily="2" charset="-122"/>
                          <a:ea typeface="黑体" panose="02010609060101010101" pitchFamily="49" charset="-122"/>
                        </a:rPr>
                        <a:t>位势法</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7951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华文细黑" panose="02010600040101010101" pitchFamily="2" charset="-122"/>
                          <a:ea typeface="黑体" panose="02010609060101010101" pitchFamily="49" charset="-122"/>
                        </a:rPr>
                        <a:t>第三步</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华文细黑" panose="02010600040101010101" pitchFamily="2" charset="-122"/>
                          <a:ea typeface="黑体" panose="02010609060101010101" pitchFamily="49" charset="-122"/>
                        </a:rPr>
                        <a:t>换基，对原运量进行调整得到新的基可行解，转入第二步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FF00FF"/>
                          </a:solidFill>
                          <a:effectLst/>
                          <a:latin typeface="华文细黑" panose="02010600040101010101" pitchFamily="2" charset="-122"/>
                          <a:ea typeface="黑体" panose="02010609060101010101" pitchFamily="49" charset="-122"/>
                        </a:rPr>
                        <a:t>闭回路法</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6041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CE0C952-8931-463F-8333-C64CB12A16FA}"/>
              </a:ext>
            </a:extLst>
          </p:cNvPr>
          <p:cNvSpPr txBox="1">
            <a:spLocks noChangeArrowheads="1"/>
          </p:cNvSpPr>
          <p:nvPr/>
        </p:nvSpPr>
        <p:spPr bwMode="auto">
          <a:xfrm>
            <a:off x="790471" y="842165"/>
            <a:ext cx="10174834" cy="170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SzPct val="85000"/>
            </a:pPr>
            <a:r>
              <a:rPr kumimoji="1" lang="zh-CN" altLang="en-US" sz="2800" dirty="0">
                <a:solidFill>
                  <a:srgbClr val="660066"/>
                </a:solidFill>
                <a:latin typeface="华文新魏" panose="02010800040101010101" pitchFamily="2" charset="-122"/>
                <a:ea typeface="华文新魏" panose="02010800040101010101" pitchFamily="2" charset="-122"/>
              </a:rPr>
              <a:t>方法</a:t>
            </a:r>
            <a:r>
              <a:rPr kumimoji="1" lang="en-US" altLang="zh-CN" sz="2800" dirty="0">
                <a:solidFill>
                  <a:srgbClr val="660066"/>
                </a:solidFill>
                <a:latin typeface="华文新魏" panose="02010800040101010101" pitchFamily="2" charset="-122"/>
                <a:ea typeface="华文新魏" panose="02010800040101010101" pitchFamily="2" charset="-122"/>
              </a:rPr>
              <a:t>1</a:t>
            </a:r>
            <a:r>
              <a:rPr kumimoji="1" lang="zh-CN" altLang="en-US" sz="2800" dirty="0">
                <a:solidFill>
                  <a:srgbClr val="660066"/>
                </a:solidFill>
                <a:latin typeface="华文新魏" panose="02010800040101010101" pitchFamily="2" charset="-122"/>
                <a:ea typeface="华文新魏" panose="02010800040101010101" pitchFamily="2" charset="-122"/>
              </a:rPr>
              <a:t>：最小元素法</a:t>
            </a:r>
          </a:p>
          <a:p>
            <a:pPr eaLnBrk="1" hangingPunct="1">
              <a:lnSpc>
                <a:spcPct val="120000"/>
              </a:lnSpc>
              <a:spcBef>
                <a:spcPct val="20000"/>
              </a:spcBef>
              <a:buSzPct val="85000"/>
            </a:pPr>
            <a:r>
              <a:rPr kumimoji="1" lang="zh-CN" altLang="en-US" sz="2800" dirty="0">
                <a:solidFill>
                  <a:schemeClr val="bg2"/>
                </a:solidFill>
                <a:latin typeface="华文新魏" panose="02010800040101010101" pitchFamily="2" charset="-122"/>
                <a:ea typeface="华文新魏" panose="02010800040101010101" pitchFamily="2" charset="-122"/>
              </a:rPr>
              <a:t>        </a:t>
            </a:r>
            <a:r>
              <a:rPr kumimoji="1" lang="zh-CN" altLang="en-US" sz="2800" dirty="0">
                <a:solidFill>
                  <a:srgbClr val="000000"/>
                </a:solidFill>
                <a:latin typeface="华文新魏" panose="02010800040101010101" pitchFamily="2" charset="-122"/>
                <a:ea typeface="华文新魏" panose="02010800040101010101" pitchFamily="2" charset="-122"/>
              </a:rPr>
              <a:t>基本思想是就近供应，即从运价最小的地方开始调运，然后次小，直到最后供完为止。</a:t>
            </a:r>
          </a:p>
        </p:txBody>
      </p:sp>
      <p:graphicFrame>
        <p:nvGraphicFramePr>
          <p:cNvPr id="5" name="Group 5">
            <a:extLst>
              <a:ext uri="{FF2B5EF4-FFF2-40B4-BE49-F238E27FC236}">
                <a16:creationId xmlns:a16="http://schemas.microsoft.com/office/drawing/2014/main" id="{A80E930D-E38F-464F-A5BE-52516FE96E43}"/>
              </a:ext>
            </a:extLst>
          </p:cNvPr>
          <p:cNvGraphicFramePr>
            <a:graphicFrameLocks noGrp="1"/>
          </p:cNvGraphicFramePr>
          <p:nvPr>
            <p:extLst>
              <p:ext uri="{D42A27DB-BD31-4B8C-83A1-F6EECF244321}">
                <p14:modId xmlns:p14="http://schemas.microsoft.com/office/powerpoint/2010/main" val="1889479375"/>
              </p:ext>
            </p:extLst>
          </p:nvPr>
        </p:nvGraphicFramePr>
        <p:xfrm>
          <a:off x="1378339" y="2661976"/>
          <a:ext cx="6477000" cy="3444877"/>
        </p:xfrm>
        <a:graphic>
          <a:graphicData uri="http://schemas.openxmlformats.org/drawingml/2006/table">
            <a:tbl>
              <a:tblPr/>
              <a:tblGrid>
                <a:gridCol w="996950">
                  <a:extLst>
                    <a:ext uri="{9D8B030D-6E8A-4147-A177-3AD203B41FA5}">
                      <a16:colId xmlns:a16="http://schemas.microsoft.com/office/drawing/2014/main" val="2033734635"/>
                    </a:ext>
                  </a:extLst>
                </a:gridCol>
                <a:gridCol w="1138237">
                  <a:extLst>
                    <a:ext uri="{9D8B030D-6E8A-4147-A177-3AD203B41FA5}">
                      <a16:colId xmlns:a16="http://schemas.microsoft.com/office/drawing/2014/main" val="154268178"/>
                    </a:ext>
                  </a:extLst>
                </a:gridCol>
                <a:gridCol w="1138238">
                  <a:extLst>
                    <a:ext uri="{9D8B030D-6E8A-4147-A177-3AD203B41FA5}">
                      <a16:colId xmlns:a16="http://schemas.microsoft.com/office/drawing/2014/main" val="595786649"/>
                    </a:ext>
                  </a:extLst>
                </a:gridCol>
                <a:gridCol w="1139825">
                  <a:extLst>
                    <a:ext uri="{9D8B030D-6E8A-4147-A177-3AD203B41FA5}">
                      <a16:colId xmlns:a16="http://schemas.microsoft.com/office/drawing/2014/main" val="3868060737"/>
                    </a:ext>
                  </a:extLst>
                </a:gridCol>
                <a:gridCol w="995362">
                  <a:extLst>
                    <a:ext uri="{9D8B030D-6E8A-4147-A177-3AD203B41FA5}">
                      <a16:colId xmlns:a16="http://schemas.microsoft.com/office/drawing/2014/main" val="1034955132"/>
                    </a:ext>
                  </a:extLst>
                </a:gridCol>
                <a:gridCol w="1068388">
                  <a:extLst>
                    <a:ext uri="{9D8B030D-6E8A-4147-A177-3AD203B41FA5}">
                      <a16:colId xmlns:a16="http://schemas.microsoft.com/office/drawing/2014/main" val="1108509870"/>
                    </a:ext>
                  </a:extLst>
                </a:gridCol>
              </a:tblGrid>
              <a:tr h="56356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产量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461256548"/>
                  </a:ext>
                </a:extLst>
              </a:tr>
              <a:tr h="80803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125555864"/>
                  </a:ext>
                </a:extLst>
              </a:tr>
              <a:tr h="80645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825812599"/>
                  </a:ext>
                </a:extLst>
              </a:tr>
              <a:tr h="79533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2858727826"/>
                  </a:ext>
                </a:extLst>
              </a:tr>
              <a:tr h="47148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销量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202408592"/>
                  </a:ext>
                </a:extLst>
              </a:tr>
            </a:tbl>
          </a:graphicData>
        </a:graphic>
      </p:graphicFrame>
      <p:sp>
        <p:nvSpPr>
          <p:cNvPr id="6" name="Rectangle 49">
            <a:extLst>
              <a:ext uri="{FF2B5EF4-FFF2-40B4-BE49-F238E27FC236}">
                <a16:creationId xmlns:a16="http://schemas.microsoft.com/office/drawing/2014/main" id="{902FCD5D-B52B-4FF3-A979-2507E8647AA7}"/>
              </a:ext>
            </a:extLst>
          </p:cNvPr>
          <p:cNvSpPr>
            <a:spLocks noChangeArrowheads="1"/>
          </p:cNvSpPr>
          <p:nvPr/>
        </p:nvSpPr>
        <p:spPr bwMode="auto">
          <a:xfrm>
            <a:off x="2368939" y="3562088"/>
            <a:ext cx="498475" cy="4714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3</a:t>
            </a:r>
          </a:p>
        </p:txBody>
      </p:sp>
      <p:sp>
        <p:nvSpPr>
          <p:cNvPr id="7" name="Rectangle 50">
            <a:extLst>
              <a:ext uri="{FF2B5EF4-FFF2-40B4-BE49-F238E27FC236}">
                <a16:creationId xmlns:a16="http://schemas.microsoft.com/office/drawing/2014/main" id="{37A4F34A-ED49-40DA-8F07-CAB02D8521DF}"/>
              </a:ext>
            </a:extLst>
          </p:cNvPr>
          <p:cNvSpPr>
            <a:spLocks noChangeArrowheads="1"/>
          </p:cNvSpPr>
          <p:nvPr/>
        </p:nvSpPr>
        <p:spPr bwMode="auto">
          <a:xfrm>
            <a:off x="3511939" y="3576376"/>
            <a:ext cx="498475" cy="4714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11</a:t>
            </a:r>
          </a:p>
        </p:txBody>
      </p:sp>
      <p:sp>
        <p:nvSpPr>
          <p:cNvPr id="8" name="Rectangle 51">
            <a:extLst>
              <a:ext uri="{FF2B5EF4-FFF2-40B4-BE49-F238E27FC236}">
                <a16:creationId xmlns:a16="http://schemas.microsoft.com/office/drawing/2014/main" id="{9EC58AAA-6510-4DC0-A1F8-D77A9B249B50}"/>
              </a:ext>
            </a:extLst>
          </p:cNvPr>
          <p:cNvSpPr>
            <a:spLocks noChangeArrowheads="1"/>
          </p:cNvSpPr>
          <p:nvPr/>
        </p:nvSpPr>
        <p:spPr bwMode="auto">
          <a:xfrm>
            <a:off x="4654939" y="3576376"/>
            <a:ext cx="498475" cy="4714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3</a:t>
            </a:r>
          </a:p>
        </p:txBody>
      </p:sp>
      <p:sp>
        <p:nvSpPr>
          <p:cNvPr id="9" name="Rectangle 52">
            <a:extLst>
              <a:ext uri="{FF2B5EF4-FFF2-40B4-BE49-F238E27FC236}">
                <a16:creationId xmlns:a16="http://schemas.microsoft.com/office/drawing/2014/main" id="{7C34AAA1-C1D5-430D-9EB4-7A359BCA6257}"/>
              </a:ext>
            </a:extLst>
          </p:cNvPr>
          <p:cNvSpPr>
            <a:spLocks noChangeArrowheads="1"/>
          </p:cNvSpPr>
          <p:nvPr/>
        </p:nvSpPr>
        <p:spPr bwMode="auto">
          <a:xfrm>
            <a:off x="5797939" y="3576376"/>
            <a:ext cx="498475" cy="4714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10</a:t>
            </a:r>
          </a:p>
        </p:txBody>
      </p:sp>
      <p:sp>
        <p:nvSpPr>
          <p:cNvPr id="10" name="Rectangle 53">
            <a:extLst>
              <a:ext uri="{FF2B5EF4-FFF2-40B4-BE49-F238E27FC236}">
                <a16:creationId xmlns:a16="http://schemas.microsoft.com/office/drawing/2014/main" id="{451234E4-D6AA-49A6-B8A2-410E62F159FB}"/>
              </a:ext>
            </a:extLst>
          </p:cNvPr>
          <p:cNvSpPr>
            <a:spLocks noChangeArrowheads="1"/>
          </p:cNvSpPr>
          <p:nvPr/>
        </p:nvSpPr>
        <p:spPr bwMode="auto">
          <a:xfrm>
            <a:off x="2368939" y="4400288"/>
            <a:ext cx="498475" cy="4714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1</a:t>
            </a:r>
          </a:p>
        </p:txBody>
      </p:sp>
      <p:sp>
        <p:nvSpPr>
          <p:cNvPr id="11" name="Rectangle 54">
            <a:extLst>
              <a:ext uri="{FF2B5EF4-FFF2-40B4-BE49-F238E27FC236}">
                <a16:creationId xmlns:a16="http://schemas.microsoft.com/office/drawing/2014/main" id="{3301F95A-7ED8-412F-B2D1-3B6A0AFCDD54}"/>
              </a:ext>
            </a:extLst>
          </p:cNvPr>
          <p:cNvSpPr>
            <a:spLocks noChangeArrowheads="1"/>
          </p:cNvSpPr>
          <p:nvPr/>
        </p:nvSpPr>
        <p:spPr bwMode="auto">
          <a:xfrm>
            <a:off x="3511939" y="4400288"/>
            <a:ext cx="498475" cy="4714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9</a:t>
            </a:r>
          </a:p>
        </p:txBody>
      </p:sp>
      <p:sp>
        <p:nvSpPr>
          <p:cNvPr id="12" name="Rectangle 55">
            <a:extLst>
              <a:ext uri="{FF2B5EF4-FFF2-40B4-BE49-F238E27FC236}">
                <a16:creationId xmlns:a16="http://schemas.microsoft.com/office/drawing/2014/main" id="{4FE43E06-83B7-4287-9CD0-03BE66E467C6}"/>
              </a:ext>
            </a:extLst>
          </p:cNvPr>
          <p:cNvSpPr>
            <a:spLocks noChangeArrowheads="1"/>
          </p:cNvSpPr>
          <p:nvPr/>
        </p:nvSpPr>
        <p:spPr bwMode="auto">
          <a:xfrm>
            <a:off x="4654939" y="4400288"/>
            <a:ext cx="498475" cy="4714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2</a:t>
            </a:r>
          </a:p>
        </p:txBody>
      </p:sp>
      <p:sp>
        <p:nvSpPr>
          <p:cNvPr id="13" name="Rectangle 56">
            <a:extLst>
              <a:ext uri="{FF2B5EF4-FFF2-40B4-BE49-F238E27FC236}">
                <a16:creationId xmlns:a16="http://schemas.microsoft.com/office/drawing/2014/main" id="{7D911EFB-6E13-4753-B4B7-EFDE8AAEFADB}"/>
              </a:ext>
            </a:extLst>
          </p:cNvPr>
          <p:cNvSpPr>
            <a:spLocks noChangeArrowheads="1"/>
          </p:cNvSpPr>
          <p:nvPr/>
        </p:nvSpPr>
        <p:spPr bwMode="auto">
          <a:xfrm>
            <a:off x="2368939" y="5176576"/>
            <a:ext cx="498475" cy="4714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7</a:t>
            </a:r>
          </a:p>
        </p:txBody>
      </p:sp>
      <p:sp>
        <p:nvSpPr>
          <p:cNvPr id="14" name="Rectangle 57">
            <a:extLst>
              <a:ext uri="{FF2B5EF4-FFF2-40B4-BE49-F238E27FC236}">
                <a16:creationId xmlns:a16="http://schemas.microsoft.com/office/drawing/2014/main" id="{CB43E40C-C18F-45BD-8DB9-31B344B1BEEB}"/>
              </a:ext>
            </a:extLst>
          </p:cNvPr>
          <p:cNvSpPr>
            <a:spLocks noChangeArrowheads="1"/>
          </p:cNvSpPr>
          <p:nvPr/>
        </p:nvSpPr>
        <p:spPr bwMode="auto">
          <a:xfrm>
            <a:off x="3511939" y="5162288"/>
            <a:ext cx="498475" cy="4714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4</a:t>
            </a:r>
          </a:p>
        </p:txBody>
      </p:sp>
      <p:sp>
        <p:nvSpPr>
          <p:cNvPr id="15" name="Rectangle 58">
            <a:extLst>
              <a:ext uri="{FF2B5EF4-FFF2-40B4-BE49-F238E27FC236}">
                <a16:creationId xmlns:a16="http://schemas.microsoft.com/office/drawing/2014/main" id="{EF760727-358F-4D76-9405-546B52F5FBA2}"/>
              </a:ext>
            </a:extLst>
          </p:cNvPr>
          <p:cNvSpPr>
            <a:spLocks noChangeArrowheads="1"/>
          </p:cNvSpPr>
          <p:nvPr/>
        </p:nvSpPr>
        <p:spPr bwMode="auto">
          <a:xfrm>
            <a:off x="4654939" y="5162288"/>
            <a:ext cx="498475" cy="4714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10</a:t>
            </a:r>
          </a:p>
        </p:txBody>
      </p:sp>
      <p:sp>
        <p:nvSpPr>
          <p:cNvPr id="16" name="Rectangle 59">
            <a:extLst>
              <a:ext uri="{FF2B5EF4-FFF2-40B4-BE49-F238E27FC236}">
                <a16:creationId xmlns:a16="http://schemas.microsoft.com/office/drawing/2014/main" id="{CF7096BF-19F6-42C4-BF71-2CE74DDF7B16}"/>
              </a:ext>
            </a:extLst>
          </p:cNvPr>
          <p:cNvSpPr>
            <a:spLocks noChangeArrowheads="1"/>
          </p:cNvSpPr>
          <p:nvPr/>
        </p:nvSpPr>
        <p:spPr bwMode="auto">
          <a:xfrm>
            <a:off x="5797939" y="5162288"/>
            <a:ext cx="498475" cy="4714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5</a:t>
            </a:r>
          </a:p>
        </p:txBody>
      </p:sp>
      <p:sp>
        <p:nvSpPr>
          <p:cNvPr id="17" name="Rectangle 60">
            <a:extLst>
              <a:ext uri="{FF2B5EF4-FFF2-40B4-BE49-F238E27FC236}">
                <a16:creationId xmlns:a16="http://schemas.microsoft.com/office/drawing/2014/main" id="{33188208-6CC7-4BA7-97C5-7B69E39C4E4A}"/>
              </a:ext>
            </a:extLst>
          </p:cNvPr>
          <p:cNvSpPr>
            <a:spLocks noChangeArrowheads="1"/>
          </p:cNvSpPr>
          <p:nvPr/>
        </p:nvSpPr>
        <p:spPr bwMode="auto">
          <a:xfrm>
            <a:off x="5797939" y="4400288"/>
            <a:ext cx="498475" cy="4714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8</a:t>
            </a:r>
          </a:p>
        </p:txBody>
      </p:sp>
      <p:sp>
        <p:nvSpPr>
          <p:cNvPr id="18" name="Rectangle 61">
            <a:extLst>
              <a:ext uri="{FF2B5EF4-FFF2-40B4-BE49-F238E27FC236}">
                <a16:creationId xmlns:a16="http://schemas.microsoft.com/office/drawing/2014/main" id="{3DC9D8F6-6ED4-4666-AFC7-69464E96DB03}"/>
              </a:ext>
            </a:extLst>
          </p:cNvPr>
          <p:cNvSpPr>
            <a:spLocks noChangeArrowheads="1"/>
          </p:cNvSpPr>
          <p:nvPr/>
        </p:nvSpPr>
        <p:spPr bwMode="auto">
          <a:xfrm>
            <a:off x="3054739" y="4033576"/>
            <a:ext cx="49847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rgbClr val="CC0000"/>
                </a:solidFill>
                <a:latin typeface="Times New Roman" panose="02020603050405020304" pitchFamily="18" charset="0"/>
              </a:rPr>
              <a:t>3</a:t>
            </a:r>
          </a:p>
        </p:txBody>
      </p:sp>
      <p:sp>
        <p:nvSpPr>
          <p:cNvPr id="19" name="Rectangle 62">
            <a:extLst>
              <a:ext uri="{FF2B5EF4-FFF2-40B4-BE49-F238E27FC236}">
                <a16:creationId xmlns:a16="http://schemas.microsoft.com/office/drawing/2014/main" id="{B4068130-472C-4B0D-AA7F-6E2FB48C62DF}"/>
              </a:ext>
            </a:extLst>
          </p:cNvPr>
          <p:cNvSpPr>
            <a:spLocks noChangeArrowheads="1"/>
          </p:cNvSpPr>
          <p:nvPr/>
        </p:nvSpPr>
        <p:spPr bwMode="auto">
          <a:xfrm>
            <a:off x="5264539" y="3195376"/>
            <a:ext cx="4984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rgbClr val="CC0000"/>
                </a:solidFill>
                <a:latin typeface="Times New Roman" panose="02020603050405020304" pitchFamily="18" charset="0"/>
              </a:rPr>
              <a:t>4</a:t>
            </a:r>
          </a:p>
        </p:txBody>
      </p:sp>
      <p:sp>
        <p:nvSpPr>
          <p:cNvPr id="20" name="Line 63">
            <a:extLst>
              <a:ext uri="{FF2B5EF4-FFF2-40B4-BE49-F238E27FC236}">
                <a16:creationId xmlns:a16="http://schemas.microsoft.com/office/drawing/2014/main" id="{68EF7531-E92B-438E-94E0-0083B04E9EB8}"/>
              </a:ext>
            </a:extLst>
          </p:cNvPr>
          <p:cNvSpPr>
            <a:spLocks noChangeShapeType="1"/>
          </p:cNvSpPr>
          <p:nvPr/>
        </p:nvSpPr>
        <p:spPr bwMode="auto">
          <a:xfrm>
            <a:off x="2673739" y="3236651"/>
            <a:ext cx="0" cy="2405062"/>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64">
            <a:extLst>
              <a:ext uri="{FF2B5EF4-FFF2-40B4-BE49-F238E27FC236}">
                <a16:creationId xmlns:a16="http://schemas.microsoft.com/office/drawing/2014/main" id="{B5FD0D05-5BA0-4C0B-B362-A4F87959D448}"/>
              </a:ext>
            </a:extLst>
          </p:cNvPr>
          <p:cNvSpPr>
            <a:spLocks noChangeArrowheads="1"/>
          </p:cNvSpPr>
          <p:nvPr/>
        </p:nvSpPr>
        <p:spPr bwMode="auto">
          <a:xfrm>
            <a:off x="5340739" y="4033576"/>
            <a:ext cx="42227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rgbClr val="CC0000"/>
                </a:solidFill>
                <a:latin typeface="Times New Roman" panose="02020603050405020304" pitchFamily="18" charset="0"/>
              </a:rPr>
              <a:t>1</a:t>
            </a:r>
          </a:p>
        </p:txBody>
      </p:sp>
      <p:sp>
        <p:nvSpPr>
          <p:cNvPr id="22" name="Line 65">
            <a:extLst>
              <a:ext uri="{FF2B5EF4-FFF2-40B4-BE49-F238E27FC236}">
                <a16:creationId xmlns:a16="http://schemas.microsoft.com/office/drawing/2014/main" id="{0D68DB27-9F58-4B4F-B863-7BF878A95C51}"/>
              </a:ext>
            </a:extLst>
          </p:cNvPr>
          <p:cNvSpPr>
            <a:spLocks noChangeShapeType="1"/>
          </p:cNvSpPr>
          <p:nvPr/>
        </p:nvSpPr>
        <p:spPr bwMode="auto">
          <a:xfrm flipV="1">
            <a:off x="2386401" y="4605076"/>
            <a:ext cx="4427538" cy="1587"/>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Rectangle 66">
            <a:extLst>
              <a:ext uri="{FF2B5EF4-FFF2-40B4-BE49-F238E27FC236}">
                <a16:creationId xmlns:a16="http://schemas.microsoft.com/office/drawing/2014/main" id="{24C2A682-FFBB-49C4-92C5-75FB70C00A22}"/>
              </a:ext>
            </a:extLst>
          </p:cNvPr>
          <p:cNvSpPr>
            <a:spLocks noChangeArrowheads="1"/>
          </p:cNvSpPr>
          <p:nvPr/>
        </p:nvSpPr>
        <p:spPr bwMode="auto">
          <a:xfrm>
            <a:off x="4156464" y="485748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rgbClr val="CC0000"/>
                </a:solidFill>
                <a:latin typeface="Times New Roman" panose="02020603050405020304" pitchFamily="18" charset="0"/>
              </a:rPr>
              <a:t>6</a:t>
            </a:r>
          </a:p>
        </p:txBody>
      </p:sp>
      <p:sp>
        <p:nvSpPr>
          <p:cNvPr id="24" name="Line 67">
            <a:extLst>
              <a:ext uri="{FF2B5EF4-FFF2-40B4-BE49-F238E27FC236}">
                <a16:creationId xmlns:a16="http://schemas.microsoft.com/office/drawing/2014/main" id="{C2E207A0-8A2D-49EE-8FF4-F3C190BF8F42}"/>
              </a:ext>
            </a:extLst>
          </p:cNvPr>
          <p:cNvSpPr>
            <a:spLocks noChangeShapeType="1"/>
          </p:cNvSpPr>
          <p:nvPr/>
        </p:nvSpPr>
        <p:spPr bwMode="auto">
          <a:xfrm>
            <a:off x="4978789" y="3236651"/>
            <a:ext cx="1587" cy="2365375"/>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Rectangle 68">
            <a:extLst>
              <a:ext uri="{FF2B5EF4-FFF2-40B4-BE49-F238E27FC236}">
                <a16:creationId xmlns:a16="http://schemas.microsoft.com/office/drawing/2014/main" id="{E053DD26-AD45-4D5C-81E7-7DBDEC8C4895}"/>
              </a:ext>
            </a:extLst>
          </p:cNvPr>
          <p:cNvSpPr>
            <a:spLocks noChangeArrowheads="1"/>
          </p:cNvSpPr>
          <p:nvPr/>
        </p:nvSpPr>
        <p:spPr bwMode="auto">
          <a:xfrm>
            <a:off x="6331339" y="485748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rgbClr val="CC0000"/>
                </a:solidFill>
                <a:latin typeface="Times New Roman" panose="02020603050405020304" pitchFamily="18" charset="0"/>
              </a:rPr>
              <a:t>3</a:t>
            </a:r>
          </a:p>
        </p:txBody>
      </p:sp>
      <p:sp>
        <p:nvSpPr>
          <p:cNvPr id="26" name="Line 69">
            <a:extLst>
              <a:ext uri="{FF2B5EF4-FFF2-40B4-BE49-F238E27FC236}">
                <a16:creationId xmlns:a16="http://schemas.microsoft.com/office/drawing/2014/main" id="{BDC6CAE8-392E-4B8E-88D7-3F72CFF7F58E}"/>
              </a:ext>
            </a:extLst>
          </p:cNvPr>
          <p:cNvSpPr>
            <a:spLocks noChangeShapeType="1"/>
          </p:cNvSpPr>
          <p:nvPr/>
        </p:nvSpPr>
        <p:spPr bwMode="auto">
          <a:xfrm>
            <a:off x="3826264" y="3236651"/>
            <a:ext cx="1587" cy="2436812"/>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Rectangle 70">
            <a:extLst>
              <a:ext uri="{FF2B5EF4-FFF2-40B4-BE49-F238E27FC236}">
                <a16:creationId xmlns:a16="http://schemas.microsoft.com/office/drawing/2014/main" id="{C8A92B3F-69D0-40B1-920C-5327D7D2D151}"/>
              </a:ext>
            </a:extLst>
          </p:cNvPr>
          <p:cNvSpPr>
            <a:spLocks noChangeArrowheads="1"/>
          </p:cNvSpPr>
          <p:nvPr/>
        </p:nvSpPr>
        <p:spPr bwMode="auto">
          <a:xfrm>
            <a:off x="6255139" y="3195376"/>
            <a:ext cx="4984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rgbClr val="CC0000"/>
                </a:solidFill>
                <a:latin typeface="Times New Roman" panose="02020603050405020304" pitchFamily="18" charset="0"/>
              </a:rPr>
              <a:t>3</a:t>
            </a:r>
          </a:p>
        </p:txBody>
      </p:sp>
      <p:sp>
        <p:nvSpPr>
          <p:cNvPr id="28" name="Text Box 3">
            <a:extLst>
              <a:ext uri="{FF2B5EF4-FFF2-40B4-BE49-F238E27FC236}">
                <a16:creationId xmlns:a16="http://schemas.microsoft.com/office/drawing/2014/main" id="{46F74AE3-667D-47F3-BACE-625801107131}"/>
              </a:ext>
            </a:extLst>
          </p:cNvPr>
          <p:cNvSpPr txBox="1">
            <a:spLocks noChangeArrowheads="1"/>
          </p:cNvSpPr>
          <p:nvPr/>
        </p:nvSpPr>
        <p:spPr bwMode="auto">
          <a:xfrm>
            <a:off x="8410469" y="3654352"/>
            <a:ext cx="343176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rgbClr val="000000"/>
                </a:solidFill>
                <a:latin typeface="楷体_GB2312" pitchFamily="49" charset="-122"/>
                <a:ea typeface="楷体_GB2312" pitchFamily="49" charset="-122"/>
              </a:rPr>
              <a:t>总运输费＝</a:t>
            </a:r>
            <a:r>
              <a:rPr kumimoji="1" lang="en-US" altLang="zh-CN" sz="2400" b="1" dirty="0">
                <a:solidFill>
                  <a:srgbClr val="000000"/>
                </a:solidFill>
                <a:latin typeface="楷体_GB2312" pitchFamily="49" charset="-122"/>
                <a:ea typeface="楷体_GB2312" pitchFamily="49" charset="-122"/>
              </a:rPr>
              <a:t>(3×1)+(6×4)+(4×3)+(1×2)+(3×10)+(3×5)</a:t>
            </a:r>
          </a:p>
          <a:p>
            <a:pPr eaLnBrk="1" hangingPunct="1"/>
            <a:r>
              <a:rPr kumimoji="1" lang="en-US" altLang="zh-CN" sz="2400" b="1" dirty="0">
                <a:solidFill>
                  <a:srgbClr val="000000"/>
                </a:solidFill>
                <a:latin typeface="楷体_GB2312" pitchFamily="49" charset="-122"/>
                <a:ea typeface="楷体_GB2312" pitchFamily="49" charset="-122"/>
              </a:rPr>
              <a:t>        =86</a:t>
            </a:r>
            <a:r>
              <a:rPr kumimoji="1" lang="zh-CN" altLang="en-US" sz="2400" b="1" dirty="0">
                <a:solidFill>
                  <a:srgbClr val="000000"/>
                </a:solidFill>
                <a:latin typeface="楷体_GB2312" pitchFamily="49" charset="-122"/>
                <a:ea typeface="楷体_GB2312" pitchFamily="49" charset="-122"/>
              </a:rPr>
              <a:t>元</a:t>
            </a:r>
          </a:p>
        </p:txBody>
      </p:sp>
    </p:spTree>
    <p:extLst>
      <p:ext uri="{BB962C8B-B14F-4D97-AF65-F5344CB8AC3E}">
        <p14:creationId xmlns:p14="http://schemas.microsoft.com/office/powerpoint/2010/main" val="27220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1"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ppt_x</p:attrName>
                                        </p:attrNameLst>
                                      </p:cBhvr>
                                      <p:tavLst>
                                        <p:tav tm="0">
                                          <p:val>
                                            <p:strVal val="#ppt_x"/>
                                          </p:val>
                                        </p:tav>
                                        <p:tav tm="100000">
                                          <p:val>
                                            <p:strVal val="#ppt_x"/>
                                          </p:val>
                                        </p:tav>
                                      </p:tavLst>
                                    </p:anim>
                                    <p:anim calcmode="lin" valueType="num">
                                      <p:cBhvr>
                                        <p:cTn id="12" dur="500" fill="hold"/>
                                        <p:tgtEl>
                                          <p:spTgt spid="20"/>
                                        </p:tgtEl>
                                        <p:attrNameLst>
                                          <p:attrName>ppt_y</p:attrName>
                                        </p:attrNameLst>
                                      </p:cBhvr>
                                      <p:tavLst>
                                        <p:tav tm="0">
                                          <p:val>
                                            <p:strVal val="#ppt_y-#ppt_h/2"/>
                                          </p:val>
                                        </p:tav>
                                        <p:tav tm="100000">
                                          <p:val>
                                            <p:strVal val="#ppt_y"/>
                                          </p:val>
                                        </p:tav>
                                      </p:tavLst>
                                    </p:anim>
                                    <p:anim calcmode="lin" valueType="num">
                                      <p:cBhvr>
                                        <p:cTn id="13" dur="500" fill="hold"/>
                                        <p:tgtEl>
                                          <p:spTgt spid="20"/>
                                        </p:tgtEl>
                                        <p:attrNameLst>
                                          <p:attrName>ppt_w</p:attrName>
                                        </p:attrNameLst>
                                      </p:cBhvr>
                                      <p:tavLst>
                                        <p:tav tm="0">
                                          <p:val>
                                            <p:strVal val="#ppt_w"/>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ppt_x</p:attrName>
                                        </p:attrNameLst>
                                      </p:cBhvr>
                                      <p:tavLst>
                                        <p:tav tm="0">
                                          <p:val>
                                            <p:strVal val="#ppt_x-#ppt_w/2"/>
                                          </p:val>
                                        </p:tav>
                                        <p:tav tm="100000">
                                          <p:val>
                                            <p:strVal val="#ppt_x"/>
                                          </p:val>
                                        </p:tav>
                                      </p:tavLst>
                                    </p:anim>
                                    <p:anim calcmode="lin" valueType="num">
                                      <p:cBhvr>
                                        <p:cTn id="24" dur="500" fill="hold"/>
                                        <p:tgtEl>
                                          <p:spTgt spid="22"/>
                                        </p:tgtEl>
                                        <p:attrNameLst>
                                          <p:attrName>ppt_y</p:attrName>
                                        </p:attrNameLst>
                                      </p:cBhvr>
                                      <p:tavLst>
                                        <p:tav tm="0">
                                          <p:val>
                                            <p:strVal val="#ppt_y"/>
                                          </p:val>
                                        </p:tav>
                                        <p:tav tm="100000">
                                          <p:val>
                                            <p:strVal val="#ppt_y"/>
                                          </p:val>
                                        </p:tav>
                                      </p:tavLst>
                                    </p:anim>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7" presetClass="entr" presetSubtype="1"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ppt_x</p:attrName>
                                        </p:attrNameLst>
                                      </p:cBhvr>
                                      <p:tavLst>
                                        <p:tav tm="0">
                                          <p:val>
                                            <p:strVal val="#ppt_x"/>
                                          </p:val>
                                        </p:tav>
                                        <p:tav tm="100000">
                                          <p:val>
                                            <p:strVal val="#ppt_x"/>
                                          </p:val>
                                        </p:tav>
                                      </p:tavLst>
                                    </p:anim>
                                    <p:anim calcmode="lin" valueType="num">
                                      <p:cBhvr>
                                        <p:cTn id="36" dur="500" fill="hold"/>
                                        <p:tgtEl>
                                          <p:spTgt spid="24"/>
                                        </p:tgtEl>
                                        <p:attrNameLst>
                                          <p:attrName>ppt_y</p:attrName>
                                        </p:attrNameLst>
                                      </p:cBhvr>
                                      <p:tavLst>
                                        <p:tav tm="0">
                                          <p:val>
                                            <p:strVal val="#ppt_y-#ppt_h/2"/>
                                          </p:val>
                                        </p:tav>
                                        <p:tav tm="100000">
                                          <p:val>
                                            <p:strVal val="#ppt_y"/>
                                          </p:val>
                                        </p:tav>
                                      </p:tavLst>
                                    </p:anim>
                                    <p:anim calcmode="lin" valueType="num">
                                      <p:cBhvr>
                                        <p:cTn id="37" dur="500" fill="hold"/>
                                        <p:tgtEl>
                                          <p:spTgt spid="24"/>
                                        </p:tgtEl>
                                        <p:attrNameLst>
                                          <p:attrName>ppt_w</p:attrName>
                                        </p:attrNameLst>
                                      </p:cBhvr>
                                      <p:tavLst>
                                        <p:tav tm="0">
                                          <p:val>
                                            <p:strVal val="#ppt_w"/>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7" presetClass="entr" presetSubtype="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ppt_x</p:attrName>
                                        </p:attrNameLst>
                                      </p:cBhvr>
                                      <p:tavLst>
                                        <p:tav tm="0">
                                          <p:val>
                                            <p:strVal val="#ppt_x"/>
                                          </p:val>
                                        </p:tav>
                                        <p:tav tm="100000">
                                          <p:val>
                                            <p:strVal val="#ppt_x"/>
                                          </p:val>
                                        </p:tav>
                                      </p:tavLst>
                                    </p:anim>
                                    <p:anim calcmode="lin" valueType="num">
                                      <p:cBhvr>
                                        <p:cTn id="48" dur="500" fill="hold"/>
                                        <p:tgtEl>
                                          <p:spTgt spid="26"/>
                                        </p:tgtEl>
                                        <p:attrNameLst>
                                          <p:attrName>ppt_y</p:attrName>
                                        </p:attrNameLst>
                                      </p:cBhvr>
                                      <p:tavLst>
                                        <p:tav tm="0">
                                          <p:val>
                                            <p:strVal val="#ppt_y-#ppt_h/2"/>
                                          </p:val>
                                        </p:tav>
                                        <p:tav tm="100000">
                                          <p:val>
                                            <p:strVal val="#ppt_y"/>
                                          </p:val>
                                        </p:tav>
                                      </p:tavLst>
                                    </p:anim>
                                    <p:anim calcmode="lin" valueType="num">
                                      <p:cBhvr>
                                        <p:cTn id="49" dur="500" fill="hold"/>
                                        <p:tgtEl>
                                          <p:spTgt spid="26"/>
                                        </p:tgtEl>
                                        <p:attrNameLst>
                                          <p:attrName>ppt_w</p:attrName>
                                        </p:attrNameLst>
                                      </p:cBhvr>
                                      <p:tavLst>
                                        <p:tav tm="0">
                                          <p:val>
                                            <p:strVal val="#ppt_w"/>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iterate type="lt">
                                    <p:tmPct val="100000"/>
                                  </p:iterate>
                                  <p:childTnLst>
                                    <p:set>
                                      <p:cBhvr>
                                        <p:cTn id="62" dur="1" fill="hold">
                                          <p:stCondLst>
                                            <p:cond delay="0"/>
                                          </p:stCondLst>
                                        </p:cTn>
                                        <p:tgtEl>
                                          <p:spTgt spid="28"/>
                                        </p:tgtEl>
                                        <p:attrNameLst>
                                          <p:attrName>style.visibility</p:attrName>
                                        </p:attrNameLst>
                                      </p:cBhvr>
                                      <p:to>
                                        <p:strVal val="visible"/>
                                      </p:to>
                                    </p:set>
                                    <p:animEffect transition="in" filter="blinds(horizontal)">
                                      <p:cBhvr>
                                        <p:cTn id="63" dur="75"/>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P spid="19" grpId="0" autoUpdateAnimBg="0"/>
      <p:bldP spid="21" grpId="0" autoUpdateAnimBg="0"/>
      <p:bldP spid="23" grpId="0" autoUpdateAnimBg="0"/>
      <p:bldP spid="25" grpId="0" autoUpdateAnimBg="0"/>
      <p:bldP spid="27" grpId="0" autoUpdateAnimBg="0"/>
      <p:bldP spid="2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Ricebk">
            <a:extLst>
              <a:ext uri="{FF2B5EF4-FFF2-40B4-BE49-F238E27FC236}">
                <a16:creationId xmlns:a16="http://schemas.microsoft.com/office/drawing/2014/main" id="{439B5ED6-09A0-4C16-B69D-50456C55AB9F}"/>
              </a:ext>
            </a:extLst>
          </p:cNvPr>
          <p:cNvSpPr>
            <a:spLocks noGrp="1" noChangeArrowheads="1"/>
          </p:cNvSpPr>
          <p:nvPr>
            <p:ph idx="1"/>
          </p:nvPr>
        </p:nvSpPr>
        <p:spPr>
          <a:xfrm>
            <a:off x="775481" y="1065578"/>
            <a:ext cx="8135938" cy="503237"/>
          </a:xfrm>
        </p:spPr>
        <p:txBody>
          <a:bodyPr>
            <a:normAutofit lnSpcReduction="10000"/>
          </a:bodyPr>
          <a:lstStyle/>
          <a:p>
            <a:pPr>
              <a:spcBef>
                <a:spcPct val="10000"/>
              </a:spcBef>
              <a:buClr>
                <a:schemeClr val="accent1"/>
              </a:buClr>
              <a:buSzPct val="80000"/>
              <a:buFont typeface="Wingdings" pitchFamily="2" charset="2"/>
              <a:buNone/>
            </a:pPr>
            <a:r>
              <a:rPr lang="zh-CN" altLang="en-US">
                <a:solidFill>
                  <a:srgbClr val="A50021"/>
                </a:solidFill>
              </a:rPr>
              <a:t>练习</a:t>
            </a:r>
          </a:p>
        </p:txBody>
      </p:sp>
      <p:graphicFrame>
        <p:nvGraphicFramePr>
          <p:cNvPr id="5" name="Group 124">
            <a:extLst>
              <a:ext uri="{FF2B5EF4-FFF2-40B4-BE49-F238E27FC236}">
                <a16:creationId xmlns:a16="http://schemas.microsoft.com/office/drawing/2014/main" id="{84D82305-3B91-4B29-B201-3DE3E6440D95}"/>
              </a:ext>
            </a:extLst>
          </p:cNvPr>
          <p:cNvGraphicFramePr>
            <a:graphicFrameLocks noGrp="1"/>
          </p:cNvGraphicFramePr>
          <p:nvPr>
            <p:extLst>
              <p:ext uri="{D42A27DB-BD31-4B8C-83A1-F6EECF244321}">
                <p14:modId xmlns:p14="http://schemas.microsoft.com/office/powerpoint/2010/main" val="3852830358"/>
              </p:ext>
            </p:extLst>
          </p:nvPr>
        </p:nvGraphicFramePr>
        <p:xfrm>
          <a:off x="1783544" y="1640253"/>
          <a:ext cx="6629400" cy="4114804"/>
        </p:xfrm>
        <a:graphic>
          <a:graphicData uri="http://schemas.openxmlformats.org/drawingml/2006/table">
            <a:tbl>
              <a:tblPr/>
              <a:tblGrid>
                <a:gridCol w="1325562">
                  <a:extLst>
                    <a:ext uri="{9D8B030D-6E8A-4147-A177-3AD203B41FA5}">
                      <a16:colId xmlns:a16="http://schemas.microsoft.com/office/drawing/2014/main" val="20000"/>
                    </a:ext>
                  </a:extLst>
                </a:gridCol>
                <a:gridCol w="531813">
                  <a:extLst>
                    <a:ext uri="{9D8B030D-6E8A-4147-A177-3AD203B41FA5}">
                      <a16:colId xmlns:a16="http://schemas.microsoft.com/office/drawing/2014/main" val="20001"/>
                    </a:ext>
                  </a:extLst>
                </a:gridCol>
                <a:gridCol w="528637">
                  <a:extLst>
                    <a:ext uri="{9D8B030D-6E8A-4147-A177-3AD203B41FA5}">
                      <a16:colId xmlns:a16="http://schemas.microsoft.com/office/drawing/2014/main" val="20002"/>
                    </a:ext>
                  </a:extLst>
                </a:gridCol>
                <a:gridCol w="531813">
                  <a:extLst>
                    <a:ext uri="{9D8B030D-6E8A-4147-A177-3AD203B41FA5}">
                      <a16:colId xmlns:a16="http://schemas.microsoft.com/office/drawing/2014/main" val="20003"/>
                    </a:ext>
                  </a:extLst>
                </a:gridCol>
                <a:gridCol w="530225">
                  <a:extLst>
                    <a:ext uri="{9D8B030D-6E8A-4147-A177-3AD203B41FA5}">
                      <a16:colId xmlns:a16="http://schemas.microsoft.com/office/drawing/2014/main" val="20004"/>
                    </a:ext>
                  </a:extLst>
                </a:gridCol>
                <a:gridCol w="530225">
                  <a:extLst>
                    <a:ext uri="{9D8B030D-6E8A-4147-A177-3AD203B41FA5}">
                      <a16:colId xmlns:a16="http://schemas.microsoft.com/office/drawing/2014/main" val="20005"/>
                    </a:ext>
                  </a:extLst>
                </a:gridCol>
                <a:gridCol w="528637">
                  <a:extLst>
                    <a:ext uri="{9D8B030D-6E8A-4147-A177-3AD203B41FA5}">
                      <a16:colId xmlns:a16="http://schemas.microsoft.com/office/drawing/2014/main" val="20006"/>
                    </a:ext>
                  </a:extLst>
                </a:gridCol>
                <a:gridCol w="531813">
                  <a:extLst>
                    <a:ext uri="{9D8B030D-6E8A-4147-A177-3AD203B41FA5}">
                      <a16:colId xmlns:a16="http://schemas.microsoft.com/office/drawing/2014/main" val="20007"/>
                    </a:ext>
                  </a:extLst>
                </a:gridCol>
                <a:gridCol w="530225">
                  <a:extLst>
                    <a:ext uri="{9D8B030D-6E8A-4147-A177-3AD203B41FA5}">
                      <a16:colId xmlns:a16="http://schemas.microsoft.com/office/drawing/2014/main" val="20008"/>
                    </a:ext>
                  </a:extLst>
                </a:gridCol>
                <a:gridCol w="1060450">
                  <a:extLst>
                    <a:ext uri="{9D8B030D-6E8A-4147-A177-3AD203B41FA5}">
                      <a16:colId xmlns:a16="http://schemas.microsoft.com/office/drawing/2014/main" val="20009"/>
                    </a:ext>
                  </a:extLst>
                </a:gridCol>
              </a:tblGrid>
              <a:tr h="893763">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      </a:t>
                      </a: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销地</a:t>
                      </a:r>
                    </a:p>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产地</a:t>
                      </a:r>
                    </a:p>
                  </a:txBody>
                  <a:tcP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w="38100" cap="flat" cmpd="sng" algn="ctr">
                      <a:solidFill>
                        <a:srgbClr val="33CCCC"/>
                      </a:solidFill>
                      <a:prstDash val="solid"/>
                      <a:round/>
                      <a:headEnd type="none" w="med" len="med"/>
                      <a:tailEnd type="none" w="med" len="med"/>
                    </a:lnTlToBr>
                    <a:lnBlToTr>
                      <a:noFill/>
                    </a:lnBlToTr>
                    <a:noFill/>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B1</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B2</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B3</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rgbClr val="000000"/>
                          </a:solidFill>
                          <a:effectLst/>
                          <a:latin typeface="Times New Roman" pitchFamily="18" charset="0"/>
                          <a:ea typeface="华文细黑" pitchFamily="2" charset="-122"/>
                        </a:rPr>
                        <a:t>B4</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产量</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A1</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bg2"/>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rgbClr val="0070C0"/>
                          </a:solidFill>
                          <a:effectLst/>
                          <a:latin typeface="Times New Roman" pitchFamily="18" charset="0"/>
                          <a:ea typeface="华文细黑" pitchFamily="2" charset="-122"/>
                        </a:rPr>
                        <a:t>6</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dirty="0">
                        <a:ln>
                          <a:noFill/>
                        </a:ln>
                        <a:solidFill>
                          <a:srgbClr val="0070C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70C0"/>
                          </a:solidFill>
                          <a:effectLst/>
                          <a:latin typeface="Times New Roman" pitchFamily="18" charset="0"/>
                          <a:ea typeface="华文细黑" pitchFamily="2" charset="-122"/>
                        </a:rPr>
                        <a:t>7</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70C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70C0"/>
                          </a:solidFill>
                          <a:effectLst/>
                          <a:latin typeface="Times New Roman" pitchFamily="18" charset="0"/>
                          <a:ea typeface="华文细黑" pitchFamily="2" charset="-122"/>
                        </a:rPr>
                        <a:t>5</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70C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70C0"/>
                          </a:solidFill>
                          <a:effectLst/>
                          <a:latin typeface="Times New Roman" pitchFamily="18" charset="0"/>
                          <a:ea typeface="华文细黑" pitchFamily="2" charset="-122"/>
                        </a:rPr>
                        <a:t>3</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14</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FF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70C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dirty="0">
                        <a:ln>
                          <a:noFill/>
                        </a:ln>
                        <a:solidFill>
                          <a:srgbClr val="0070C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dirty="0">
                        <a:ln>
                          <a:noFill/>
                        </a:ln>
                        <a:solidFill>
                          <a:srgbClr val="0070C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70C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70C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70C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70C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455613">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A2</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bg2"/>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70C0"/>
                          </a:solidFill>
                          <a:effectLst/>
                          <a:latin typeface="Times New Roman" pitchFamily="18" charset="0"/>
                          <a:ea typeface="华文细黑" pitchFamily="2" charset="-122"/>
                        </a:rPr>
                        <a:t>8</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70C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a:noFill/>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rgbClr val="0070C0"/>
                          </a:solidFill>
                          <a:effectLst/>
                          <a:latin typeface="Times New Roman" pitchFamily="18" charset="0"/>
                          <a:ea typeface="华文细黑" pitchFamily="2" charset="-122"/>
                        </a:rPr>
                        <a:t>4</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a:noFill/>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dirty="0">
                        <a:ln>
                          <a:noFill/>
                        </a:ln>
                        <a:solidFill>
                          <a:srgbClr val="0070C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rgbClr val="0070C0"/>
                          </a:solidFill>
                          <a:effectLst/>
                          <a:latin typeface="Times New Roman" pitchFamily="18" charset="0"/>
                          <a:ea typeface="华文细黑" pitchFamily="2" charset="-122"/>
                        </a:rPr>
                        <a:t>2</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70C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70C0"/>
                          </a:solidFill>
                          <a:effectLst/>
                          <a:latin typeface="Times New Roman" pitchFamily="18" charset="0"/>
                          <a:ea typeface="华文细黑" pitchFamily="2" charset="-122"/>
                        </a:rPr>
                        <a:t>7</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27</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bg2"/>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70C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70C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a:noFill/>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70C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a:noFill/>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70C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dirty="0">
                        <a:ln>
                          <a:noFill/>
                        </a:ln>
                        <a:solidFill>
                          <a:srgbClr val="0070C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70C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70C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4"/>
                  </a:ext>
                </a:extLst>
              </a:tr>
              <a:tr h="455613">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A3</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bg2"/>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rgbClr val="0070C0"/>
                          </a:solidFill>
                          <a:effectLst/>
                          <a:latin typeface="Times New Roman" pitchFamily="18" charset="0"/>
                          <a:ea typeface="华文细黑" pitchFamily="2" charset="-122"/>
                        </a:rPr>
                        <a:t>5</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70C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70C0"/>
                          </a:solidFill>
                          <a:effectLst/>
                          <a:latin typeface="Times New Roman" pitchFamily="18" charset="0"/>
                          <a:ea typeface="华文细黑" pitchFamily="2" charset="-122"/>
                        </a:rPr>
                        <a:t>9</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70C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rgbClr val="0070C0"/>
                          </a:solidFill>
                          <a:effectLst/>
                          <a:latin typeface="Times New Roman" pitchFamily="18" charset="0"/>
                          <a:ea typeface="华文细黑" pitchFamily="2" charset="-122"/>
                        </a:rPr>
                        <a:t>10</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dirty="0">
                        <a:ln>
                          <a:noFill/>
                        </a:ln>
                        <a:solidFill>
                          <a:srgbClr val="0070C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rgbClr val="0070C0"/>
                          </a:solidFill>
                          <a:effectLst/>
                          <a:latin typeface="Times New Roman" pitchFamily="18" charset="0"/>
                          <a:ea typeface="华文细黑" pitchFamily="2" charset="-122"/>
                        </a:rPr>
                        <a:t>6</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19</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5613">
                <a:tc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bg2"/>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bg2"/>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FF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bg2"/>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bg2"/>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bg2"/>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FF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bg2"/>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6"/>
                  </a:ext>
                </a:extLst>
              </a:tr>
              <a:tr h="487363">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销量</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22</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13</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12</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13</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dirty="0">
                        <a:ln>
                          <a:noFill/>
                        </a:ln>
                        <a:solidFill>
                          <a:srgbClr val="000000"/>
                        </a:solidFill>
                        <a:effectLst/>
                        <a:latin typeface="Times New Roman" pitchFamily="18" charset="0"/>
                        <a:ea typeface="华文细黑" pitchFamily="2" charset="-122"/>
                      </a:endParaRP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Text Box 233">
            <a:extLst>
              <a:ext uri="{FF2B5EF4-FFF2-40B4-BE49-F238E27FC236}">
                <a16:creationId xmlns:a16="http://schemas.microsoft.com/office/drawing/2014/main" id="{8B175A09-9B9B-4A9F-A4B3-8E6C79D7FE04}"/>
              </a:ext>
            </a:extLst>
          </p:cNvPr>
          <p:cNvSpPr txBox="1">
            <a:spLocks noChangeArrowheads="1"/>
          </p:cNvSpPr>
          <p:nvPr/>
        </p:nvSpPr>
        <p:spPr bwMode="auto">
          <a:xfrm>
            <a:off x="5212544" y="386434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kumimoji="1" lang="en-US" altLang="zh-CN" sz="2800">
                <a:solidFill>
                  <a:srgbClr val="FF0000"/>
                </a:solidFill>
                <a:ea typeface="宋体" pitchFamily="2" charset="-122"/>
              </a:rPr>
              <a:t>12</a:t>
            </a:r>
          </a:p>
        </p:txBody>
      </p:sp>
      <p:sp>
        <p:nvSpPr>
          <p:cNvPr id="7" name="Text Box 234">
            <a:extLst>
              <a:ext uri="{FF2B5EF4-FFF2-40B4-BE49-F238E27FC236}">
                <a16:creationId xmlns:a16="http://schemas.microsoft.com/office/drawing/2014/main" id="{2D037FD0-DEA3-45F3-B410-E6A40A20D31F}"/>
              </a:ext>
            </a:extLst>
          </p:cNvPr>
          <p:cNvSpPr txBox="1">
            <a:spLocks noChangeArrowheads="1"/>
          </p:cNvSpPr>
          <p:nvPr/>
        </p:nvSpPr>
        <p:spPr bwMode="auto">
          <a:xfrm>
            <a:off x="6272994" y="294994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kumimoji="1" lang="en-US" altLang="zh-CN" sz="2800">
                <a:solidFill>
                  <a:srgbClr val="FF0000"/>
                </a:solidFill>
                <a:ea typeface="宋体" pitchFamily="2" charset="-122"/>
              </a:rPr>
              <a:t>13</a:t>
            </a:r>
          </a:p>
        </p:txBody>
      </p:sp>
      <p:sp>
        <p:nvSpPr>
          <p:cNvPr id="8" name="Text Box 235">
            <a:extLst>
              <a:ext uri="{FF2B5EF4-FFF2-40B4-BE49-F238E27FC236}">
                <a16:creationId xmlns:a16="http://schemas.microsoft.com/office/drawing/2014/main" id="{2943E143-0EFE-4DF9-9AF7-F041D273BF1D}"/>
              </a:ext>
            </a:extLst>
          </p:cNvPr>
          <p:cNvSpPr txBox="1">
            <a:spLocks noChangeArrowheads="1"/>
          </p:cNvSpPr>
          <p:nvPr/>
        </p:nvSpPr>
        <p:spPr bwMode="auto">
          <a:xfrm>
            <a:off x="4145744" y="386434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kumimoji="1" lang="en-US" altLang="zh-CN" sz="2800">
                <a:solidFill>
                  <a:srgbClr val="FF0000"/>
                </a:solidFill>
                <a:ea typeface="宋体" pitchFamily="2" charset="-122"/>
              </a:rPr>
              <a:t>13</a:t>
            </a:r>
          </a:p>
        </p:txBody>
      </p:sp>
      <p:sp>
        <p:nvSpPr>
          <p:cNvPr id="9" name="Text Box 236">
            <a:extLst>
              <a:ext uri="{FF2B5EF4-FFF2-40B4-BE49-F238E27FC236}">
                <a16:creationId xmlns:a16="http://schemas.microsoft.com/office/drawing/2014/main" id="{5D4E994C-6EA5-4C2F-A3B8-DA7CD214AE40}"/>
              </a:ext>
            </a:extLst>
          </p:cNvPr>
          <p:cNvSpPr txBox="1">
            <a:spLocks noChangeArrowheads="1"/>
          </p:cNvSpPr>
          <p:nvPr/>
        </p:nvSpPr>
        <p:spPr bwMode="auto">
          <a:xfrm>
            <a:off x="3078944" y="477874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kumimoji="1" lang="en-US" altLang="zh-CN" sz="2800">
                <a:solidFill>
                  <a:srgbClr val="FF0000"/>
                </a:solidFill>
                <a:ea typeface="宋体" pitchFamily="2" charset="-122"/>
              </a:rPr>
              <a:t>19</a:t>
            </a:r>
          </a:p>
        </p:txBody>
      </p:sp>
      <p:sp>
        <p:nvSpPr>
          <p:cNvPr id="10" name="Text Box 237">
            <a:extLst>
              <a:ext uri="{FF2B5EF4-FFF2-40B4-BE49-F238E27FC236}">
                <a16:creationId xmlns:a16="http://schemas.microsoft.com/office/drawing/2014/main" id="{52AD8FC8-4150-4C1D-ADE9-58C20F8D7992}"/>
              </a:ext>
            </a:extLst>
          </p:cNvPr>
          <p:cNvSpPr txBox="1">
            <a:spLocks noChangeArrowheads="1"/>
          </p:cNvSpPr>
          <p:nvPr/>
        </p:nvSpPr>
        <p:spPr bwMode="auto">
          <a:xfrm>
            <a:off x="3231344" y="293565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kumimoji="1" lang="en-US" altLang="zh-CN" sz="2800">
                <a:solidFill>
                  <a:srgbClr val="FF0000"/>
                </a:solidFill>
                <a:ea typeface="宋体" pitchFamily="2" charset="-122"/>
              </a:rPr>
              <a:t>1</a:t>
            </a:r>
          </a:p>
        </p:txBody>
      </p:sp>
      <p:sp>
        <p:nvSpPr>
          <p:cNvPr id="11" name="Text Box 238">
            <a:extLst>
              <a:ext uri="{FF2B5EF4-FFF2-40B4-BE49-F238E27FC236}">
                <a16:creationId xmlns:a16="http://schemas.microsoft.com/office/drawing/2014/main" id="{D2C1E5C8-8C06-4C40-AC84-6963DC5D33D7}"/>
              </a:ext>
            </a:extLst>
          </p:cNvPr>
          <p:cNvSpPr txBox="1">
            <a:spLocks noChangeArrowheads="1"/>
          </p:cNvSpPr>
          <p:nvPr/>
        </p:nvSpPr>
        <p:spPr bwMode="auto">
          <a:xfrm>
            <a:off x="3250394" y="386434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kumimoji="1" lang="en-US" altLang="zh-CN" sz="2800">
                <a:solidFill>
                  <a:srgbClr val="FF0000"/>
                </a:solidFill>
                <a:ea typeface="宋体" pitchFamily="2" charset="-122"/>
              </a:rPr>
              <a:t>2</a:t>
            </a:r>
          </a:p>
        </p:txBody>
      </p:sp>
      <p:sp>
        <p:nvSpPr>
          <p:cNvPr id="12" name="Line 239">
            <a:extLst>
              <a:ext uri="{FF2B5EF4-FFF2-40B4-BE49-F238E27FC236}">
                <a16:creationId xmlns:a16="http://schemas.microsoft.com/office/drawing/2014/main" id="{6641581F-6744-427B-8688-25D29B703A47}"/>
              </a:ext>
            </a:extLst>
          </p:cNvPr>
          <p:cNvSpPr>
            <a:spLocks noChangeShapeType="1"/>
          </p:cNvSpPr>
          <p:nvPr/>
        </p:nvSpPr>
        <p:spPr bwMode="auto">
          <a:xfrm>
            <a:off x="5457019" y="2576878"/>
            <a:ext cx="0" cy="2663825"/>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b="1">
              <a:solidFill>
                <a:srgbClr val="000000"/>
              </a:solidFill>
            </a:endParaRPr>
          </a:p>
        </p:txBody>
      </p:sp>
      <p:sp>
        <p:nvSpPr>
          <p:cNvPr id="13" name="Line 240">
            <a:extLst>
              <a:ext uri="{FF2B5EF4-FFF2-40B4-BE49-F238E27FC236}">
                <a16:creationId xmlns:a16="http://schemas.microsoft.com/office/drawing/2014/main" id="{CDBEFFF6-E9AA-4A4F-AC59-3FEE314C638D}"/>
              </a:ext>
            </a:extLst>
          </p:cNvPr>
          <p:cNvSpPr>
            <a:spLocks noChangeShapeType="1"/>
          </p:cNvSpPr>
          <p:nvPr/>
        </p:nvSpPr>
        <p:spPr bwMode="auto">
          <a:xfrm flipV="1">
            <a:off x="3080531" y="5097828"/>
            <a:ext cx="4427538" cy="1587"/>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b="1">
              <a:solidFill>
                <a:srgbClr val="000000"/>
              </a:solidFill>
            </a:endParaRPr>
          </a:p>
        </p:txBody>
      </p:sp>
      <p:sp>
        <p:nvSpPr>
          <p:cNvPr id="14" name="Line 241">
            <a:extLst>
              <a:ext uri="{FF2B5EF4-FFF2-40B4-BE49-F238E27FC236}">
                <a16:creationId xmlns:a16="http://schemas.microsoft.com/office/drawing/2014/main" id="{0F4F32B8-3658-4FE8-A53C-A954928DBB7C}"/>
              </a:ext>
            </a:extLst>
          </p:cNvPr>
          <p:cNvSpPr>
            <a:spLocks noChangeShapeType="1"/>
          </p:cNvSpPr>
          <p:nvPr/>
        </p:nvSpPr>
        <p:spPr bwMode="auto">
          <a:xfrm>
            <a:off x="6536519" y="2576878"/>
            <a:ext cx="0" cy="2663825"/>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b="1">
              <a:solidFill>
                <a:srgbClr val="000000"/>
              </a:solidFill>
            </a:endParaRPr>
          </a:p>
        </p:txBody>
      </p:sp>
      <p:sp>
        <p:nvSpPr>
          <p:cNvPr id="15" name="Line 242">
            <a:extLst>
              <a:ext uri="{FF2B5EF4-FFF2-40B4-BE49-F238E27FC236}">
                <a16:creationId xmlns:a16="http://schemas.microsoft.com/office/drawing/2014/main" id="{FFD52B97-5527-407C-A80E-F2ECA12CA6F4}"/>
              </a:ext>
            </a:extLst>
          </p:cNvPr>
          <p:cNvSpPr>
            <a:spLocks noChangeShapeType="1"/>
          </p:cNvSpPr>
          <p:nvPr/>
        </p:nvSpPr>
        <p:spPr bwMode="auto">
          <a:xfrm>
            <a:off x="4375931" y="2576878"/>
            <a:ext cx="0" cy="2663825"/>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b="1">
              <a:solidFill>
                <a:srgbClr val="000000"/>
              </a:solidFill>
            </a:endParaRPr>
          </a:p>
        </p:txBody>
      </p:sp>
      <p:sp>
        <p:nvSpPr>
          <p:cNvPr id="16" name="Line 243">
            <a:extLst>
              <a:ext uri="{FF2B5EF4-FFF2-40B4-BE49-F238E27FC236}">
                <a16:creationId xmlns:a16="http://schemas.microsoft.com/office/drawing/2014/main" id="{B626CE85-7B6A-47BC-83DC-F80966F9E9E9}"/>
              </a:ext>
            </a:extLst>
          </p:cNvPr>
          <p:cNvSpPr>
            <a:spLocks noChangeShapeType="1"/>
          </p:cNvSpPr>
          <p:nvPr/>
        </p:nvSpPr>
        <p:spPr bwMode="auto">
          <a:xfrm flipV="1">
            <a:off x="3080531" y="3224578"/>
            <a:ext cx="4427538" cy="1587"/>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b="1">
              <a:solidFill>
                <a:srgbClr val="000000"/>
              </a:solidFill>
            </a:endParaRPr>
          </a:p>
        </p:txBody>
      </p:sp>
    </p:spTree>
    <p:extLst>
      <p:ext uri="{BB962C8B-B14F-4D97-AF65-F5344CB8AC3E}">
        <p14:creationId xmlns:p14="http://schemas.microsoft.com/office/powerpoint/2010/main" val="375643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ppt_h/2"/>
                                          </p:val>
                                        </p:tav>
                                        <p:tav tm="100000">
                                          <p:val>
                                            <p:strVal val="#ppt_y"/>
                                          </p:val>
                                        </p:tav>
                                      </p:tavLst>
                                    </p:anim>
                                    <p:anim calcmode="lin" valueType="num">
                                      <p:cBhvr>
                                        <p:cTn id="20" dur="500" fill="hold"/>
                                        <p:tgtEl>
                                          <p:spTgt spid="12"/>
                                        </p:tgtEl>
                                        <p:attrNameLst>
                                          <p:attrName>ppt_w</p:attrName>
                                        </p:attrNameLst>
                                      </p:cBhvr>
                                      <p:tavLst>
                                        <p:tav tm="0">
                                          <p:val>
                                            <p:strVal val="#ppt_w"/>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42"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out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ppt_x</p:attrName>
                                        </p:attrNameLst>
                                      </p:cBhvr>
                                      <p:tavLst>
                                        <p:tav tm="0">
                                          <p:val>
                                            <p:strVal val="#ppt_x"/>
                                          </p:val>
                                        </p:tav>
                                        <p:tav tm="100000">
                                          <p:val>
                                            <p:strVal val="#ppt_x"/>
                                          </p:val>
                                        </p:tav>
                                      </p:tavLst>
                                    </p:anim>
                                    <p:anim calcmode="lin" valueType="num">
                                      <p:cBhvr>
                                        <p:cTn id="32" dur="500" fill="hold"/>
                                        <p:tgtEl>
                                          <p:spTgt spid="14"/>
                                        </p:tgtEl>
                                        <p:attrNameLst>
                                          <p:attrName>ppt_y</p:attrName>
                                        </p:attrNameLst>
                                      </p:cBhvr>
                                      <p:tavLst>
                                        <p:tav tm="0">
                                          <p:val>
                                            <p:strVal val="#ppt_y-#ppt_h/2"/>
                                          </p:val>
                                        </p:tav>
                                        <p:tav tm="100000">
                                          <p:val>
                                            <p:strVal val="#ppt_y"/>
                                          </p:val>
                                        </p:tav>
                                      </p:tavLst>
                                    </p:anim>
                                    <p:anim calcmode="lin" valueType="num">
                                      <p:cBhvr>
                                        <p:cTn id="33" dur="500" fill="hold"/>
                                        <p:tgtEl>
                                          <p:spTgt spid="14"/>
                                        </p:tgtEl>
                                        <p:attrNameLst>
                                          <p:attrName>ppt_w</p:attrName>
                                        </p:attrNameLst>
                                      </p:cBhvr>
                                      <p:tavLst>
                                        <p:tav tm="0">
                                          <p:val>
                                            <p:strVal val="#ppt_w"/>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arn(outHorizontal)">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7" presetClass="entr" presetSubtype="1"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ppt_x</p:attrName>
                                        </p:attrNameLst>
                                      </p:cBhvr>
                                      <p:tavLst>
                                        <p:tav tm="0">
                                          <p:val>
                                            <p:strVal val="#ppt_x"/>
                                          </p:val>
                                        </p:tav>
                                        <p:tav tm="100000">
                                          <p:val>
                                            <p:strVal val="#ppt_x"/>
                                          </p:val>
                                        </p:tav>
                                      </p:tavLst>
                                    </p:anim>
                                    <p:anim calcmode="lin" valueType="num">
                                      <p:cBhvr>
                                        <p:cTn id="45" dur="500" fill="hold"/>
                                        <p:tgtEl>
                                          <p:spTgt spid="15"/>
                                        </p:tgtEl>
                                        <p:attrNameLst>
                                          <p:attrName>ppt_y</p:attrName>
                                        </p:attrNameLst>
                                      </p:cBhvr>
                                      <p:tavLst>
                                        <p:tav tm="0">
                                          <p:val>
                                            <p:strVal val="#ppt_y-#ppt_h/2"/>
                                          </p:val>
                                        </p:tav>
                                        <p:tav tm="100000">
                                          <p:val>
                                            <p:strVal val="#ppt_y"/>
                                          </p:val>
                                        </p:tav>
                                      </p:tavLst>
                                    </p:anim>
                                    <p:anim calcmode="lin" valueType="num">
                                      <p:cBhvr>
                                        <p:cTn id="46" dur="500" fill="hold"/>
                                        <p:tgtEl>
                                          <p:spTgt spid="15"/>
                                        </p:tgtEl>
                                        <p:attrNameLst>
                                          <p:attrName>ppt_w</p:attrName>
                                        </p:attrNameLst>
                                      </p:cBhvr>
                                      <p:tavLst>
                                        <p:tav tm="0">
                                          <p:val>
                                            <p:strVal val="#ppt_w"/>
                                          </p:val>
                                        </p:tav>
                                        <p:tav tm="100000">
                                          <p:val>
                                            <p:strVal val="#ppt_w"/>
                                          </p:val>
                                        </p:tav>
                                      </p:tavLst>
                                    </p:anim>
                                    <p:anim calcmode="lin" valueType="num">
                                      <p:cBhvr>
                                        <p:cTn id="47"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arn(outHorizontal)">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7" presetClass="entr" presetSubtype="8"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500" fill="hold"/>
                                        <p:tgtEl>
                                          <p:spTgt spid="13"/>
                                        </p:tgtEl>
                                        <p:attrNameLst>
                                          <p:attrName>ppt_x</p:attrName>
                                        </p:attrNameLst>
                                      </p:cBhvr>
                                      <p:tavLst>
                                        <p:tav tm="0">
                                          <p:val>
                                            <p:strVal val="#ppt_x-#ppt_w/2"/>
                                          </p:val>
                                        </p:tav>
                                        <p:tav tm="100000">
                                          <p:val>
                                            <p:strVal val="#ppt_x"/>
                                          </p:val>
                                        </p:tav>
                                      </p:tavLst>
                                    </p:anim>
                                    <p:anim calcmode="lin" valueType="num">
                                      <p:cBhvr>
                                        <p:cTn id="58" dur="500" fill="hold"/>
                                        <p:tgtEl>
                                          <p:spTgt spid="13"/>
                                        </p:tgtEl>
                                        <p:attrNameLst>
                                          <p:attrName>ppt_y</p:attrName>
                                        </p:attrNameLst>
                                      </p:cBhvr>
                                      <p:tavLst>
                                        <p:tav tm="0">
                                          <p:val>
                                            <p:strVal val="#ppt_y"/>
                                          </p:val>
                                        </p:tav>
                                        <p:tav tm="100000">
                                          <p:val>
                                            <p:strVal val="#ppt_y"/>
                                          </p:val>
                                        </p:tav>
                                      </p:tavLst>
                                    </p:anim>
                                    <p:anim calcmode="lin" valueType="num">
                                      <p:cBhvr>
                                        <p:cTn id="59" dur="500" fill="hold"/>
                                        <p:tgtEl>
                                          <p:spTgt spid="13"/>
                                        </p:tgtEl>
                                        <p:attrNameLst>
                                          <p:attrName>ppt_w</p:attrName>
                                        </p:attrNameLst>
                                      </p:cBhvr>
                                      <p:tavLst>
                                        <p:tav tm="0">
                                          <p:val>
                                            <p:fltVal val="0"/>
                                          </p:val>
                                        </p:tav>
                                        <p:tav tm="100000">
                                          <p:val>
                                            <p:strVal val="#ppt_w"/>
                                          </p:val>
                                        </p:tav>
                                      </p:tavLst>
                                    </p:anim>
                                    <p:anim calcmode="lin" valueType="num">
                                      <p:cBhvr>
                                        <p:cTn id="60"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42"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barn(outHorizontal)">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17" presetClass="entr" presetSubtype="8"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p:cTn id="70" dur="500" fill="hold"/>
                                        <p:tgtEl>
                                          <p:spTgt spid="16"/>
                                        </p:tgtEl>
                                        <p:attrNameLst>
                                          <p:attrName>ppt_x</p:attrName>
                                        </p:attrNameLst>
                                      </p:cBhvr>
                                      <p:tavLst>
                                        <p:tav tm="0">
                                          <p:val>
                                            <p:strVal val="#ppt_x-#ppt_w/2"/>
                                          </p:val>
                                        </p:tav>
                                        <p:tav tm="100000">
                                          <p:val>
                                            <p:strVal val="#ppt_x"/>
                                          </p:val>
                                        </p:tav>
                                      </p:tavLst>
                                    </p:anim>
                                    <p:anim calcmode="lin" valueType="num">
                                      <p:cBhvr>
                                        <p:cTn id="71" dur="500" fill="hold"/>
                                        <p:tgtEl>
                                          <p:spTgt spid="16"/>
                                        </p:tgtEl>
                                        <p:attrNameLst>
                                          <p:attrName>ppt_y</p:attrName>
                                        </p:attrNameLst>
                                      </p:cBhvr>
                                      <p:tavLst>
                                        <p:tav tm="0">
                                          <p:val>
                                            <p:strVal val="#ppt_y"/>
                                          </p:val>
                                        </p:tav>
                                        <p:tav tm="100000">
                                          <p:val>
                                            <p:strVal val="#ppt_y"/>
                                          </p:val>
                                        </p:tav>
                                      </p:tavLst>
                                    </p:anim>
                                    <p:anim calcmode="lin" valueType="num">
                                      <p:cBhvr>
                                        <p:cTn id="72" dur="500" fill="hold"/>
                                        <p:tgtEl>
                                          <p:spTgt spid="16"/>
                                        </p:tgtEl>
                                        <p:attrNameLst>
                                          <p:attrName>ppt_w</p:attrName>
                                        </p:attrNameLst>
                                      </p:cBhvr>
                                      <p:tavLst>
                                        <p:tav tm="0">
                                          <p:val>
                                            <p:fltVal val="0"/>
                                          </p:val>
                                        </p:tav>
                                        <p:tav tm="100000">
                                          <p:val>
                                            <p:strVal val="#ppt_w"/>
                                          </p:val>
                                        </p:tav>
                                      </p:tavLst>
                                    </p:anim>
                                    <p:anim calcmode="lin" valueType="num">
                                      <p:cBhvr>
                                        <p:cTn id="73"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6" presetClass="entr" presetSubtype="42" fill="hold" grpId="0" nodeType="click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barn(outHorizontal)">
                                      <p:cBhvr>
                                        <p:cTn id="7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P spid="10" grpId="0" autoUpdateAnimBg="0"/>
      <p:bldP spid="11" grpId="0" autoUpdateAnimBg="0"/>
      <p:bldP spid="12" grpId="0" animBg="1"/>
      <p:bldP spid="13" grpId="0" animBg="1"/>
      <p:bldP spid="14"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FE3139BF-D540-46F0-A60E-8D78B025C145}"/>
              </a:ext>
            </a:extLst>
          </p:cNvPr>
          <p:cNvSpPr txBox="1">
            <a:spLocks noChangeArrowheads="1"/>
          </p:cNvSpPr>
          <p:nvPr/>
        </p:nvSpPr>
        <p:spPr bwMode="auto">
          <a:xfrm>
            <a:off x="940164" y="833438"/>
            <a:ext cx="10311671" cy="219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620713">
              <a:defRPr>
                <a:solidFill>
                  <a:schemeClr val="tx1"/>
                </a:solidFill>
                <a:latin typeface="Arial" panose="020B0604020202020204" pitchFamily="34" charset="0"/>
                <a:ea typeface="宋体" panose="02010600030101010101" pitchFamily="2" charset="-122"/>
              </a:defRPr>
            </a:lvl1pPr>
            <a:lvl2pPr marL="742950" indent="-285750" defTabSz="620713">
              <a:defRPr>
                <a:solidFill>
                  <a:schemeClr val="tx1"/>
                </a:solidFill>
                <a:latin typeface="Arial" panose="020B0604020202020204" pitchFamily="34" charset="0"/>
                <a:ea typeface="宋体" panose="02010600030101010101" pitchFamily="2" charset="-122"/>
              </a:defRPr>
            </a:lvl2pPr>
            <a:lvl3pPr marL="1143000" indent="-228600" defTabSz="620713">
              <a:defRPr>
                <a:solidFill>
                  <a:schemeClr val="tx1"/>
                </a:solidFill>
                <a:latin typeface="Arial" panose="020B0604020202020204" pitchFamily="34" charset="0"/>
                <a:ea typeface="宋体" panose="02010600030101010101" pitchFamily="2" charset="-122"/>
              </a:defRPr>
            </a:lvl3pPr>
            <a:lvl4pPr marL="1600200" indent="-228600" defTabSz="620713">
              <a:defRPr>
                <a:solidFill>
                  <a:schemeClr val="tx1"/>
                </a:solidFill>
                <a:latin typeface="Arial" panose="020B0604020202020204" pitchFamily="34" charset="0"/>
                <a:ea typeface="宋体" panose="02010600030101010101" pitchFamily="2" charset="-122"/>
              </a:defRPr>
            </a:lvl4pPr>
            <a:lvl5pPr marL="2057400" indent="-228600" defTabSz="620713">
              <a:defRPr>
                <a:solidFill>
                  <a:schemeClr val="tx1"/>
                </a:solidFill>
                <a:latin typeface="Arial" panose="020B0604020202020204" pitchFamily="34" charset="0"/>
                <a:ea typeface="宋体" panose="02010600030101010101" pitchFamily="2" charset="-122"/>
              </a:defRPr>
            </a:lvl5pPr>
            <a:lvl6pPr marL="2514600" indent="-228600" defTabSz="6207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207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207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207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SzPct val="85000"/>
            </a:pPr>
            <a:r>
              <a:rPr kumimoji="1" lang="zh-CN" altLang="en-US" sz="2800" b="1" dirty="0">
                <a:solidFill>
                  <a:srgbClr val="660066"/>
                </a:solidFill>
                <a:latin typeface="Times New Roman" panose="02020603050405020304" pitchFamily="18" charset="0"/>
                <a:ea typeface="华文新魏" panose="02010800040101010101" pitchFamily="2" charset="-122"/>
                <a:cs typeface="Times New Roman" panose="02020603050405020304" pitchFamily="18" charset="0"/>
              </a:rPr>
              <a:t>方法</a:t>
            </a:r>
            <a:r>
              <a:rPr kumimoji="1" lang="en-US" altLang="zh-CN" sz="2800" b="1" dirty="0">
                <a:solidFill>
                  <a:srgbClr val="660066"/>
                </a:solidFill>
                <a:latin typeface="Times New Roman" panose="02020603050405020304" pitchFamily="18" charset="0"/>
                <a:ea typeface="华文新魏" panose="02010800040101010101" pitchFamily="2" charset="-122"/>
                <a:cs typeface="Times New Roman" panose="02020603050405020304" pitchFamily="18" charset="0"/>
              </a:rPr>
              <a:t>2</a:t>
            </a:r>
            <a:r>
              <a:rPr kumimoji="1" lang="zh-CN" altLang="en-US" sz="2800" b="1" dirty="0">
                <a:solidFill>
                  <a:srgbClr val="660066"/>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b="1" dirty="0">
                <a:solidFill>
                  <a:srgbClr val="660066"/>
                </a:solidFill>
                <a:latin typeface="Times New Roman" panose="02020603050405020304" pitchFamily="18" charset="0"/>
                <a:ea typeface="华文新魏" panose="02010800040101010101" pitchFamily="2" charset="-122"/>
                <a:cs typeface="Times New Roman" panose="02020603050405020304" pitchFamily="18" charset="0"/>
              </a:rPr>
              <a:t>Vogel</a:t>
            </a:r>
            <a:r>
              <a:rPr kumimoji="1" lang="zh-CN" altLang="en-US" sz="2800" b="1" dirty="0">
                <a:solidFill>
                  <a:srgbClr val="660066"/>
                </a:solidFill>
                <a:latin typeface="Times New Roman" panose="02020603050405020304" pitchFamily="18" charset="0"/>
                <a:ea typeface="华文新魏" panose="02010800040101010101" pitchFamily="2" charset="-122"/>
                <a:cs typeface="Times New Roman" panose="02020603050405020304" pitchFamily="18" charset="0"/>
              </a:rPr>
              <a:t>法</a:t>
            </a:r>
            <a:r>
              <a:rPr kumimoji="1" lang="en-US" altLang="zh-CN" sz="2800" b="1" dirty="0">
                <a:solidFill>
                  <a:srgbClr val="660066"/>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b="1" dirty="0">
                <a:solidFill>
                  <a:srgbClr val="660066"/>
                </a:solidFill>
                <a:latin typeface="Times New Roman" panose="02020603050405020304" pitchFamily="18" charset="0"/>
                <a:ea typeface="华文新魏" panose="02010800040101010101" pitchFamily="2" charset="-122"/>
                <a:cs typeface="Times New Roman" panose="02020603050405020304" pitchFamily="18" charset="0"/>
              </a:rPr>
              <a:t>伏格尔法</a:t>
            </a:r>
            <a:r>
              <a:rPr kumimoji="1" lang="en-US" altLang="zh-CN" sz="2800" b="1" dirty="0">
                <a:solidFill>
                  <a:srgbClr val="660066"/>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b="1" dirty="0">
                <a:solidFill>
                  <a:srgbClr val="660066"/>
                </a:solidFill>
                <a:latin typeface="Times New Roman" panose="02020603050405020304" pitchFamily="18" charset="0"/>
                <a:ea typeface="华文新魏" panose="02010800040101010101" pitchFamily="2" charset="-122"/>
                <a:cs typeface="Times New Roman" panose="02020603050405020304" pitchFamily="18" charset="0"/>
              </a:rPr>
              <a:t>或元素差额法</a:t>
            </a:r>
          </a:p>
          <a:p>
            <a:pPr eaLnBrk="1" hangingPunct="1">
              <a:lnSpc>
                <a:spcPct val="120000"/>
              </a:lnSpc>
              <a:spcBef>
                <a:spcPct val="15000"/>
              </a:spcBef>
              <a:buSzPct val="85000"/>
            </a:pPr>
            <a:r>
              <a:rPr kumimoji="1" lang="zh-CN" altLang="en-US"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元素差额法对最小元素法进行了改进，考虑到产地到销地的最小运价和次小运价之间的差额，如果差额很大，就选最小运价先调运，否则会增加总运费。例如下面两种运输方案。</a:t>
            </a:r>
          </a:p>
        </p:txBody>
      </p:sp>
      <p:graphicFrame>
        <p:nvGraphicFramePr>
          <p:cNvPr id="5" name="Group 31">
            <a:extLst>
              <a:ext uri="{FF2B5EF4-FFF2-40B4-BE49-F238E27FC236}">
                <a16:creationId xmlns:a16="http://schemas.microsoft.com/office/drawing/2014/main" id="{6D89C2A4-744B-435C-B401-6CD5B686D540}"/>
              </a:ext>
            </a:extLst>
          </p:cNvPr>
          <p:cNvGraphicFramePr>
            <a:graphicFrameLocks noGrp="1"/>
          </p:cNvGraphicFramePr>
          <p:nvPr>
            <p:extLst>
              <p:ext uri="{D42A27DB-BD31-4B8C-83A1-F6EECF244321}">
                <p14:modId xmlns:p14="http://schemas.microsoft.com/office/powerpoint/2010/main" val="3523228158"/>
              </p:ext>
            </p:extLst>
          </p:nvPr>
        </p:nvGraphicFramePr>
        <p:xfrm>
          <a:off x="4607718" y="3655518"/>
          <a:ext cx="2976563" cy="1655764"/>
        </p:xfrm>
        <a:graphic>
          <a:graphicData uri="http://schemas.openxmlformats.org/drawingml/2006/table">
            <a:tbl>
              <a:tblPr/>
              <a:tblGrid>
                <a:gridCol w="992188">
                  <a:extLst>
                    <a:ext uri="{9D8B030D-6E8A-4147-A177-3AD203B41FA5}">
                      <a16:colId xmlns:a16="http://schemas.microsoft.com/office/drawing/2014/main" val="4150317588"/>
                    </a:ext>
                  </a:extLst>
                </a:gridCol>
                <a:gridCol w="992187">
                  <a:extLst>
                    <a:ext uri="{9D8B030D-6E8A-4147-A177-3AD203B41FA5}">
                      <a16:colId xmlns:a16="http://schemas.microsoft.com/office/drawing/2014/main" val="2557856115"/>
                    </a:ext>
                  </a:extLst>
                </a:gridCol>
                <a:gridCol w="992188">
                  <a:extLst>
                    <a:ext uri="{9D8B030D-6E8A-4147-A177-3AD203B41FA5}">
                      <a16:colId xmlns:a16="http://schemas.microsoft.com/office/drawing/2014/main" val="3136942420"/>
                    </a:ext>
                  </a:extLst>
                </a:gridCol>
              </a:tblGrid>
              <a:tr h="55086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8</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extLst>
                  <a:ext uri="{0D108BD9-81ED-4DB2-BD59-A6C34878D82A}">
                    <a16:rowId xmlns:a16="http://schemas.microsoft.com/office/drawing/2014/main" val="1157125160"/>
                  </a:ext>
                </a:extLst>
              </a:tr>
              <a:tr h="55403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20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extLst>
                  <a:ext uri="{0D108BD9-81ED-4DB2-BD59-A6C34878D82A}">
                    <a16:rowId xmlns:a16="http://schemas.microsoft.com/office/drawing/2014/main" val="804290117"/>
                  </a:ext>
                </a:extLst>
              </a:tr>
              <a:tr h="55086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15</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99"/>
                    </a:solidFill>
                  </a:tcPr>
                </a:tc>
                <a:extLst>
                  <a:ext uri="{0D108BD9-81ED-4DB2-BD59-A6C34878D82A}">
                    <a16:rowId xmlns:a16="http://schemas.microsoft.com/office/drawing/2014/main" val="92292813"/>
                  </a:ext>
                </a:extLst>
              </a:tr>
            </a:tbl>
          </a:graphicData>
        </a:graphic>
      </p:graphicFrame>
      <p:sp>
        <p:nvSpPr>
          <p:cNvPr id="6" name="Text Box 23">
            <a:extLst>
              <a:ext uri="{FF2B5EF4-FFF2-40B4-BE49-F238E27FC236}">
                <a16:creationId xmlns:a16="http://schemas.microsoft.com/office/drawing/2014/main" id="{B22EF967-3B9C-4164-A082-FA7E2FE622D3}"/>
              </a:ext>
            </a:extLst>
          </p:cNvPr>
          <p:cNvSpPr txBox="1">
            <a:spLocks noChangeArrowheads="1"/>
          </p:cNvSpPr>
          <p:nvPr/>
        </p:nvSpPr>
        <p:spPr bwMode="auto">
          <a:xfrm>
            <a:off x="6119018" y="4231781"/>
            <a:ext cx="52546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SzPct val="85000"/>
            </a:pPr>
            <a:r>
              <a:rPr kumimoji="1" lang="en-US" altLang="zh-CN" b="1">
                <a:solidFill>
                  <a:srgbClr val="CC3300"/>
                </a:solidFill>
                <a:latin typeface="Times New Roman" panose="02020603050405020304" pitchFamily="18" charset="0"/>
                <a:ea typeface="华文细黑" panose="02010600040101010101" pitchFamily="2" charset="-122"/>
              </a:rPr>
              <a:t>15</a:t>
            </a:r>
          </a:p>
        </p:txBody>
      </p:sp>
      <p:sp>
        <p:nvSpPr>
          <p:cNvPr id="7" name="Text Box 24">
            <a:extLst>
              <a:ext uri="{FF2B5EF4-FFF2-40B4-BE49-F238E27FC236}">
                <a16:creationId xmlns:a16="http://schemas.microsoft.com/office/drawing/2014/main" id="{C4DAA3C5-AB39-48E0-A342-87422DC15839}"/>
              </a:ext>
            </a:extLst>
          </p:cNvPr>
          <p:cNvSpPr txBox="1">
            <a:spLocks noChangeArrowheads="1"/>
          </p:cNvSpPr>
          <p:nvPr/>
        </p:nvSpPr>
        <p:spPr bwMode="auto">
          <a:xfrm>
            <a:off x="5183981" y="4160343"/>
            <a:ext cx="4318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SzPct val="85000"/>
            </a:pPr>
            <a:r>
              <a:rPr kumimoji="1" lang="en-US" altLang="zh-CN" b="1">
                <a:solidFill>
                  <a:srgbClr val="CC3300"/>
                </a:solidFill>
                <a:latin typeface="Times New Roman" panose="02020603050405020304" pitchFamily="18" charset="0"/>
                <a:ea typeface="华文细黑" panose="02010600040101010101" pitchFamily="2" charset="-122"/>
              </a:rPr>
              <a:t>5</a:t>
            </a:r>
          </a:p>
        </p:txBody>
      </p:sp>
      <p:sp>
        <p:nvSpPr>
          <p:cNvPr id="8" name="Text Box 25">
            <a:extLst>
              <a:ext uri="{FF2B5EF4-FFF2-40B4-BE49-F238E27FC236}">
                <a16:creationId xmlns:a16="http://schemas.microsoft.com/office/drawing/2014/main" id="{C0C8320D-D07E-419C-A3F7-B8CF12B165BC}"/>
              </a:ext>
            </a:extLst>
          </p:cNvPr>
          <p:cNvSpPr txBox="1">
            <a:spLocks noChangeArrowheads="1"/>
          </p:cNvSpPr>
          <p:nvPr/>
        </p:nvSpPr>
        <p:spPr bwMode="auto">
          <a:xfrm>
            <a:off x="5039518" y="3655518"/>
            <a:ext cx="52546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SzPct val="85000"/>
            </a:pPr>
            <a:r>
              <a:rPr kumimoji="1" lang="en-US" altLang="zh-CN" b="1">
                <a:solidFill>
                  <a:srgbClr val="CC3300"/>
                </a:solidFill>
                <a:latin typeface="Times New Roman" panose="02020603050405020304" pitchFamily="18" charset="0"/>
                <a:ea typeface="华文细黑" panose="02010600040101010101" pitchFamily="2" charset="-122"/>
              </a:rPr>
              <a:t>10</a:t>
            </a:r>
          </a:p>
        </p:txBody>
      </p:sp>
      <p:sp>
        <p:nvSpPr>
          <p:cNvPr id="9" name="Rectangle 26">
            <a:extLst>
              <a:ext uri="{FF2B5EF4-FFF2-40B4-BE49-F238E27FC236}">
                <a16:creationId xmlns:a16="http://schemas.microsoft.com/office/drawing/2014/main" id="{DE516676-4EB3-4698-9EE0-703BDC5CEB0E}"/>
              </a:ext>
            </a:extLst>
          </p:cNvPr>
          <p:cNvSpPr>
            <a:spLocks noChangeArrowheads="1"/>
          </p:cNvSpPr>
          <p:nvPr/>
        </p:nvSpPr>
        <p:spPr bwMode="auto">
          <a:xfrm>
            <a:off x="1150235" y="5641534"/>
            <a:ext cx="43815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SzPct val="85000"/>
            </a:pPr>
            <a:r>
              <a:rPr kumimoji="1" lang="zh-CN" altLang="en-US" sz="2400" b="1" dirty="0">
                <a:solidFill>
                  <a:srgbClr val="000000"/>
                </a:solidFill>
                <a:latin typeface="Times New Roman" panose="02020603050405020304" pitchFamily="18" charset="0"/>
                <a:ea typeface="华文细黑" panose="02010600040101010101" pitchFamily="2" charset="-122"/>
              </a:rPr>
              <a:t>总运费</a:t>
            </a:r>
            <a:r>
              <a:rPr kumimoji="1" lang="en-US" altLang="zh-CN" sz="2400" b="1" i="1" dirty="0">
                <a:solidFill>
                  <a:srgbClr val="000000"/>
                </a:solidFill>
                <a:latin typeface="Times New Roman" panose="02020603050405020304" pitchFamily="18" charset="0"/>
                <a:ea typeface="华文细黑" panose="02010600040101010101" pitchFamily="2" charset="-122"/>
              </a:rPr>
              <a:t>=</a:t>
            </a:r>
            <a:r>
              <a:rPr kumimoji="1" lang="en-US" altLang="zh-CN" sz="2400" b="1" dirty="0">
                <a:solidFill>
                  <a:srgbClr val="000000"/>
                </a:solidFill>
                <a:latin typeface="Times New Roman" panose="02020603050405020304" pitchFamily="18" charset="0"/>
                <a:ea typeface="华文细黑" panose="02010600040101010101" pitchFamily="2" charset="-122"/>
              </a:rPr>
              <a:t>10×8+5×2+15×1=105</a:t>
            </a:r>
          </a:p>
        </p:txBody>
      </p:sp>
      <p:sp>
        <p:nvSpPr>
          <p:cNvPr id="10" name="Text Box 27">
            <a:extLst>
              <a:ext uri="{FF2B5EF4-FFF2-40B4-BE49-F238E27FC236}">
                <a16:creationId xmlns:a16="http://schemas.microsoft.com/office/drawing/2014/main" id="{7A4914F8-B065-4D7C-9D85-B229CEEEFF5A}"/>
              </a:ext>
            </a:extLst>
          </p:cNvPr>
          <p:cNvSpPr txBox="1">
            <a:spLocks noChangeArrowheads="1"/>
          </p:cNvSpPr>
          <p:nvPr/>
        </p:nvSpPr>
        <p:spPr bwMode="auto">
          <a:xfrm>
            <a:off x="1637415" y="3025833"/>
            <a:ext cx="237648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SzPct val="85000"/>
            </a:pPr>
            <a:r>
              <a:rPr kumimoji="1" lang="zh-CN" altLang="en-US" sz="2400" b="1" dirty="0">
                <a:solidFill>
                  <a:srgbClr val="000000"/>
                </a:solidFill>
                <a:latin typeface="Times New Roman" panose="02020603050405020304" pitchFamily="18" charset="0"/>
                <a:ea typeface="华文细黑" panose="02010600040101010101" pitchFamily="2" charset="-122"/>
              </a:rPr>
              <a:t>最小元素法：</a:t>
            </a:r>
          </a:p>
        </p:txBody>
      </p:sp>
    </p:spTree>
    <p:extLst>
      <p:ext uri="{BB962C8B-B14F-4D97-AF65-F5344CB8AC3E}">
        <p14:creationId xmlns:p14="http://schemas.microsoft.com/office/powerpoint/2010/main" val="324534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autoUpdateAnimBg="0"/>
      <p:bldP spid="7" grpId="0" autoUpdateAnimBg="0"/>
      <p:bldP spid="8" grpId="0" autoUpdateAnimBg="0"/>
      <p:bldP spid="9" grpId="0" autoUpdateAnimBg="0"/>
      <p:bldP spid="1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2">
            <a:extLst>
              <a:ext uri="{FF2B5EF4-FFF2-40B4-BE49-F238E27FC236}">
                <a16:creationId xmlns:a16="http://schemas.microsoft.com/office/drawing/2014/main" id="{C7A1A278-F8A7-462A-8BD6-9CBD0BC5C6EE}"/>
              </a:ext>
            </a:extLst>
          </p:cNvPr>
          <p:cNvGraphicFramePr>
            <a:graphicFrameLocks noGrp="1"/>
          </p:cNvGraphicFramePr>
          <p:nvPr>
            <p:extLst>
              <p:ext uri="{D42A27DB-BD31-4B8C-83A1-F6EECF244321}">
                <p14:modId xmlns:p14="http://schemas.microsoft.com/office/powerpoint/2010/main" val="916136997"/>
              </p:ext>
            </p:extLst>
          </p:nvPr>
        </p:nvGraphicFramePr>
        <p:xfrm>
          <a:off x="7672648" y="1232262"/>
          <a:ext cx="2976562" cy="1655764"/>
        </p:xfrm>
        <a:graphic>
          <a:graphicData uri="http://schemas.openxmlformats.org/drawingml/2006/table">
            <a:tbl>
              <a:tblPr/>
              <a:tblGrid>
                <a:gridCol w="992187">
                  <a:extLst>
                    <a:ext uri="{9D8B030D-6E8A-4147-A177-3AD203B41FA5}">
                      <a16:colId xmlns:a16="http://schemas.microsoft.com/office/drawing/2014/main" val="1222187323"/>
                    </a:ext>
                  </a:extLst>
                </a:gridCol>
                <a:gridCol w="992188">
                  <a:extLst>
                    <a:ext uri="{9D8B030D-6E8A-4147-A177-3AD203B41FA5}">
                      <a16:colId xmlns:a16="http://schemas.microsoft.com/office/drawing/2014/main" val="374866764"/>
                    </a:ext>
                  </a:extLst>
                </a:gridCol>
                <a:gridCol w="992187">
                  <a:extLst>
                    <a:ext uri="{9D8B030D-6E8A-4147-A177-3AD203B41FA5}">
                      <a16:colId xmlns:a16="http://schemas.microsoft.com/office/drawing/2014/main" val="3763070018"/>
                    </a:ext>
                  </a:extLst>
                </a:gridCol>
              </a:tblGrid>
              <a:tr h="55086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8</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extLst>
                  <a:ext uri="{0D108BD9-81ED-4DB2-BD59-A6C34878D82A}">
                    <a16:rowId xmlns:a16="http://schemas.microsoft.com/office/drawing/2014/main" val="3948944646"/>
                  </a:ext>
                </a:extLst>
              </a:tr>
              <a:tr h="55403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20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extLst>
                  <a:ext uri="{0D108BD9-81ED-4DB2-BD59-A6C34878D82A}">
                    <a16:rowId xmlns:a16="http://schemas.microsoft.com/office/drawing/2014/main" val="889839875"/>
                  </a:ext>
                </a:extLst>
              </a:tr>
              <a:tr h="55086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15</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99"/>
                    </a:solidFill>
                  </a:tcPr>
                </a:tc>
                <a:extLst>
                  <a:ext uri="{0D108BD9-81ED-4DB2-BD59-A6C34878D82A}">
                    <a16:rowId xmlns:a16="http://schemas.microsoft.com/office/drawing/2014/main" val="1425380292"/>
                  </a:ext>
                </a:extLst>
              </a:tr>
            </a:tbl>
          </a:graphicData>
        </a:graphic>
      </p:graphicFrame>
      <p:sp>
        <p:nvSpPr>
          <p:cNvPr id="5" name="Text Box 21">
            <a:extLst>
              <a:ext uri="{FF2B5EF4-FFF2-40B4-BE49-F238E27FC236}">
                <a16:creationId xmlns:a16="http://schemas.microsoft.com/office/drawing/2014/main" id="{5888B7FC-EDD4-4D0B-BFD3-E8F0F4A096D2}"/>
              </a:ext>
            </a:extLst>
          </p:cNvPr>
          <p:cNvSpPr txBox="1">
            <a:spLocks noChangeArrowheads="1"/>
          </p:cNvSpPr>
          <p:nvPr/>
        </p:nvSpPr>
        <p:spPr bwMode="auto">
          <a:xfrm>
            <a:off x="9256973" y="1806937"/>
            <a:ext cx="5254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SzPct val="85000"/>
            </a:pPr>
            <a:r>
              <a:rPr kumimoji="1" lang="en-US" altLang="zh-CN" b="1">
                <a:solidFill>
                  <a:srgbClr val="CC3300"/>
                </a:solidFill>
                <a:latin typeface="Times New Roman" panose="02020603050405020304" pitchFamily="18" charset="0"/>
                <a:ea typeface="华文细黑" panose="02010600040101010101" pitchFamily="2" charset="-122"/>
              </a:rPr>
              <a:t>5</a:t>
            </a:r>
          </a:p>
        </p:txBody>
      </p:sp>
      <p:sp>
        <p:nvSpPr>
          <p:cNvPr id="6" name="Text Box 22">
            <a:extLst>
              <a:ext uri="{FF2B5EF4-FFF2-40B4-BE49-F238E27FC236}">
                <a16:creationId xmlns:a16="http://schemas.microsoft.com/office/drawing/2014/main" id="{F6775F10-2646-41B6-8E48-7A9C6D696ADF}"/>
              </a:ext>
            </a:extLst>
          </p:cNvPr>
          <p:cNvSpPr txBox="1">
            <a:spLocks noChangeArrowheads="1"/>
          </p:cNvSpPr>
          <p:nvPr/>
        </p:nvSpPr>
        <p:spPr bwMode="auto">
          <a:xfrm>
            <a:off x="8033010" y="1879962"/>
            <a:ext cx="52546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SzPct val="85000"/>
            </a:pPr>
            <a:r>
              <a:rPr kumimoji="1" lang="en-US" altLang="zh-CN" b="1">
                <a:solidFill>
                  <a:srgbClr val="CC3300"/>
                </a:solidFill>
                <a:latin typeface="Times New Roman" panose="02020603050405020304" pitchFamily="18" charset="0"/>
                <a:ea typeface="华文细黑" panose="02010600040101010101" pitchFamily="2" charset="-122"/>
              </a:rPr>
              <a:t>15</a:t>
            </a:r>
          </a:p>
        </p:txBody>
      </p:sp>
      <p:sp>
        <p:nvSpPr>
          <p:cNvPr id="7" name="Text Box 23">
            <a:extLst>
              <a:ext uri="{FF2B5EF4-FFF2-40B4-BE49-F238E27FC236}">
                <a16:creationId xmlns:a16="http://schemas.microsoft.com/office/drawing/2014/main" id="{3573F2DE-5982-4360-8346-D41EEEC3119E}"/>
              </a:ext>
            </a:extLst>
          </p:cNvPr>
          <p:cNvSpPr txBox="1">
            <a:spLocks noChangeArrowheads="1"/>
          </p:cNvSpPr>
          <p:nvPr/>
        </p:nvSpPr>
        <p:spPr bwMode="auto">
          <a:xfrm>
            <a:off x="9185535" y="1303699"/>
            <a:ext cx="52546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SzPct val="85000"/>
            </a:pPr>
            <a:r>
              <a:rPr kumimoji="1" lang="en-US" altLang="zh-CN" b="1">
                <a:solidFill>
                  <a:srgbClr val="CC3300"/>
                </a:solidFill>
                <a:latin typeface="Times New Roman" panose="02020603050405020304" pitchFamily="18" charset="0"/>
                <a:ea typeface="华文细黑" panose="02010600040101010101" pitchFamily="2" charset="-122"/>
              </a:rPr>
              <a:t>10</a:t>
            </a:r>
          </a:p>
        </p:txBody>
      </p:sp>
      <p:sp>
        <p:nvSpPr>
          <p:cNvPr id="8" name="Rectangle 24">
            <a:extLst>
              <a:ext uri="{FF2B5EF4-FFF2-40B4-BE49-F238E27FC236}">
                <a16:creationId xmlns:a16="http://schemas.microsoft.com/office/drawing/2014/main" id="{D6205A76-E648-4148-B9D5-D6A102E4128C}"/>
              </a:ext>
            </a:extLst>
          </p:cNvPr>
          <p:cNvSpPr>
            <a:spLocks noChangeArrowheads="1"/>
          </p:cNvSpPr>
          <p:nvPr/>
        </p:nvSpPr>
        <p:spPr bwMode="auto">
          <a:xfrm>
            <a:off x="2006470" y="3727814"/>
            <a:ext cx="5903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000000"/>
                </a:solidFill>
                <a:latin typeface="Times New Roman" panose="02020603050405020304" pitchFamily="18" charset="0"/>
                <a:ea typeface="华文细黑" panose="02010600040101010101" pitchFamily="2" charset="-122"/>
              </a:rPr>
              <a:t>总运费</a:t>
            </a:r>
            <a:r>
              <a:rPr kumimoji="1" lang="en-US" altLang="zh-CN" sz="2400" b="1">
                <a:solidFill>
                  <a:srgbClr val="000000"/>
                </a:solidFill>
                <a:latin typeface="Times New Roman" panose="02020603050405020304" pitchFamily="18" charset="0"/>
                <a:ea typeface="楷体_GB2312" pitchFamily="49" charset="-122"/>
              </a:rPr>
              <a:t>=10×5+15×2+5×1=85</a:t>
            </a:r>
          </a:p>
        </p:txBody>
      </p:sp>
      <p:sp>
        <p:nvSpPr>
          <p:cNvPr id="9" name="Text Box 25">
            <a:extLst>
              <a:ext uri="{FF2B5EF4-FFF2-40B4-BE49-F238E27FC236}">
                <a16:creationId xmlns:a16="http://schemas.microsoft.com/office/drawing/2014/main" id="{A9716965-2880-47D2-82D4-D438AC5D3F7C}"/>
              </a:ext>
            </a:extLst>
          </p:cNvPr>
          <p:cNvSpPr txBox="1">
            <a:spLocks noChangeArrowheads="1"/>
          </p:cNvSpPr>
          <p:nvPr/>
        </p:nvSpPr>
        <p:spPr bwMode="auto">
          <a:xfrm>
            <a:off x="1358770" y="1281477"/>
            <a:ext cx="22320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SzPct val="85000"/>
            </a:pPr>
            <a:endParaRPr kumimoji="1" lang="zh-CN" altLang="zh-CN" sz="2400" b="1">
              <a:solidFill>
                <a:schemeClr val="bg2"/>
              </a:solidFill>
              <a:latin typeface="Times New Roman" panose="02020603050405020304" pitchFamily="18" charset="0"/>
              <a:ea typeface="华文细黑" panose="02010600040101010101" pitchFamily="2" charset="-122"/>
            </a:endParaRPr>
          </a:p>
        </p:txBody>
      </p:sp>
      <p:sp>
        <p:nvSpPr>
          <p:cNvPr id="10" name="Text Box 26">
            <a:extLst>
              <a:ext uri="{FF2B5EF4-FFF2-40B4-BE49-F238E27FC236}">
                <a16:creationId xmlns:a16="http://schemas.microsoft.com/office/drawing/2014/main" id="{1FDFE7C9-200D-4050-8D45-DA8441CAED8A}"/>
              </a:ext>
            </a:extLst>
          </p:cNvPr>
          <p:cNvSpPr txBox="1">
            <a:spLocks noChangeArrowheads="1"/>
          </p:cNvSpPr>
          <p:nvPr/>
        </p:nvSpPr>
        <p:spPr bwMode="auto">
          <a:xfrm>
            <a:off x="990834" y="1057383"/>
            <a:ext cx="6177899" cy="212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SzPct val="85000"/>
            </a:pP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后一种方案考虑到</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C</a:t>
            </a:r>
            <a:r>
              <a:rPr kumimoji="1" lang="en-US" altLang="zh-CN" sz="28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11</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与</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C</a:t>
            </a:r>
            <a:r>
              <a:rPr kumimoji="1" lang="en-US" altLang="zh-CN" sz="28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21</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之间的差额是</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8</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2=6</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，如果不先调运</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en-US" altLang="zh-CN" sz="2800" i="1"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21</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，就有可能</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en-US" altLang="zh-CN" sz="28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11</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，这样会使总运费增加较大，从而先调运</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en-US" altLang="zh-CN" sz="28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21</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，再是</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en-US" altLang="zh-CN" sz="28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22</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，其次是</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en-US" altLang="zh-CN" sz="28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12</a:t>
            </a:r>
          </a:p>
        </p:txBody>
      </p:sp>
      <p:sp>
        <p:nvSpPr>
          <p:cNvPr id="11" name="Rectangle 27">
            <a:extLst>
              <a:ext uri="{FF2B5EF4-FFF2-40B4-BE49-F238E27FC236}">
                <a16:creationId xmlns:a16="http://schemas.microsoft.com/office/drawing/2014/main" id="{399C710F-1672-4EA7-9A76-17E43E38AC21}"/>
              </a:ext>
            </a:extLst>
          </p:cNvPr>
          <p:cNvSpPr>
            <a:spLocks noChangeArrowheads="1"/>
          </p:cNvSpPr>
          <p:nvPr/>
        </p:nvSpPr>
        <p:spPr bwMode="auto">
          <a:xfrm>
            <a:off x="2077907" y="5024802"/>
            <a:ext cx="72723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1" lang="zh-CN" altLang="en-US" sz="2800" b="1">
                <a:solidFill>
                  <a:srgbClr val="0000FF"/>
                </a:solidFill>
                <a:ea typeface="楷体_GB2312" pitchFamily="49" charset="-122"/>
              </a:rPr>
              <a:t>伏格尔法给出的初始解比用最小元素法给出的初始解更接近最优解。</a:t>
            </a:r>
          </a:p>
          <a:p>
            <a:pPr algn="just" eaLnBrk="1" hangingPunct="1">
              <a:spcBef>
                <a:spcPct val="20000"/>
              </a:spcBef>
              <a:buFontTx/>
              <a:buChar char="•"/>
            </a:pPr>
            <a:endParaRPr kumimoji="1" lang="en-US" altLang="zh-CN" sz="2400" b="1">
              <a:solidFill>
                <a:srgbClr val="0000FF"/>
              </a:solidFill>
              <a:latin typeface="Times New Roman" panose="02020603050405020304" pitchFamily="18" charset="0"/>
              <a:ea typeface="华文细黑" panose="02010600040101010101" pitchFamily="2" charset="-122"/>
            </a:endParaRPr>
          </a:p>
        </p:txBody>
      </p:sp>
      <p:pic>
        <p:nvPicPr>
          <p:cNvPr id="12" name="Picture 28" descr="52design_com_3d_06">
            <a:extLst>
              <a:ext uri="{FF2B5EF4-FFF2-40B4-BE49-F238E27FC236}">
                <a16:creationId xmlns:a16="http://schemas.microsoft.com/office/drawing/2014/main" id="{B2C8A964-5CD8-4E80-B303-10D43FEC0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382" y="5024802"/>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90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par>
                                <p:cTn id="38" presetID="3" presetClass="entr" presetSubtype="1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linds(horizontal)">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C778907F-127E-410A-BDAE-9EF4D22FA60D}"/>
              </a:ext>
            </a:extLst>
          </p:cNvPr>
          <p:cNvSpPr txBox="1">
            <a:spLocks noChangeArrowheads="1"/>
          </p:cNvSpPr>
          <p:nvPr/>
        </p:nvSpPr>
        <p:spPr bwMode="auto">
          <a:xfrm>
            <a:off x="751674" y="873139"/>
            <a:ext cx="8208962" cy="57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buSzPct val="85000"/>
            </a:pPr>
            <a:r>
              <a:rPr kumimoji="1" lang="en-US" altLang="zh-CN" sz="2800" b="1" dirty="0">
                <a:solidFill>
                  <a:srgbClr val="660066"/>
                </a:solidFill>
                <a:latin typeface="Times New Roman" panose="02020603050405020304" pitchFamily="18" charset="0"/>
                <a:ea typeface="华文新魏" panose="02010800040101010101" pitchFamily="2" charset="-122"/>
                <a:cs typeface="Times New Roman" panose="02020603050405020304" pitchFamily="18" charset="0"/>
              </a:rPr>
              <a:t>Vogel</a:t>
            </a:r>
            <a:r>
              <a:rPr kumimoji="1" lang="zh-CN" altLang="en-US" sz="2800" b="1" dirty="0">
                <a:solidFill>
                  <a:srgbClr val="660066"/>
                </a:solidFill>
                <a:latin typeface="Times New Roman" panose="02020603050405020304" pitchFamily="18" charset="0"/>
                <a:ea typeface="华文新魏" panose="02010800040101010101" pitchFamily="2" charset="-122"/>
                <a:cs typeface="Times New Roman" panose="02020603050405020304" pitchFamily="18" charset="0"/>
              </a:rPr>
              <a:t>法具体操作</a:t>
            </a:r>
          </a:p>
        </p:txBody>
      </p:sp>
      <p:sp>
        <p:nvSpPr>
          <p:cNvPr id="5" name="Text Box 4">
            <a:extLst>
              <a:ext uri="{FF2B5EF4-FFF2-40B4-BE49-F238E27FC236}">
                <a16:creationId xmlns:a16="http://schemas.microsoft.com/office/drawing/2014/main" id="{156B4666-C903-40C0-916B-85534F6C65FF}"/>
              </a:ext>
            </a:extLst>
          </p:cNvPr>
          <p:cNvSpPr txBox="1">
            <a:spLocks noChangeArrowheads="1"/>
          </p:cNvSpPr>
          <p:nvPr/>
        </p:nvSpPr>
        <p:spPr bwMode="auto">
          <a:xfrm>
            <a:off x="618831" y="1404311"/>
            <a:ext cx="10328717" cy="10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20000"/>
              </a:lnSpc>
              <a:spcBef>
                <a:spcPct val="50000"/>
              </a:spcBef>
              <a:spcAft>
                <a:spcPct val="0"/>
              </a:spcAft>
              <a:buSzPct val="85000"/>
            </a:pPr>
            <a:r>
              <a:rPr kumimoji="1" lang="en-US" altLang="zh-CN" sz="2800" dirty="0">
                <a:solidFill>
                  <a:srgbClr val="333333"/>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zh-CN" altLang="en-US" sz="2800" dirty="0">
                <a:solidFill>
                  <a:srgbClr val="333333"/>
                </a:solidFill>
                <a:latin typeface="Times New Roman" panose="02020603050405020304" pitchFamily="18" charset="0"/>
                <a:ea typeface="华文新魏" panose="02010800040101010101" pitchFamily="2" charset="-122"/>
                <a:cs typeface="Times New Roman" panose="02020603050405020304" pitchFamily="18" charset="0"/>
              </a:rPr>
              <a:t>）从运价表中分别计算出各行和各列的最小运费和次最小运费的差额，并填入该表的最右列和最下行。</a:t>
            </a:r>
          </a:p>
        </p:txBody>
      </p:sp>
      <p:graphicFrame>
        <p:nvGraphicFramePr>
          <p:cNvPr id="6" name="Group 103">
            <a:extLst>
              <a:ext uri="{FF2B5EF4-FFF2-40B4-BE49-F238E27FC236}">
                <a16:creationId xmlns:a16="http://schemas.microsoft.com/office/drawing/2014/main" id="{4834BD67-C75A-4E47-8E22-E269D81C679F}"/>
              </a:ext>
            </a:extLst>
          </p:cNvPr>
          <p:cNvGraphicFramePr>
            <a:graphicFrameLocks noGrp="1"/>
          </p:cNvGraphicFramePr>
          <p:nvPr>
            <p:extLst>
              <p:ext uri="{D42A27DB-BD31-4B8C-83A1-F6EECF244321}">
                <p14:modId xmlns:p14="http://schemas.microsoft.com/office/powerpoint/2010/main" val="1904662112"/>
              </p:ext>
            </p:extLst>
          </p:nvPr>
        </p:nvGraphicFramePr>
        <p:xfrm>
          <a:off x="751674" y="2713844"/>
          <a:ext cx="7340600" cy="3490723"/>
        </p:xfrm>
        <a:graphic>
          <a:graphicData uri="http://schemas.openxmlformats.org/drawingml/2006/table">
            <a:tbl>
              <a:tblPr/>
              <a:tblGrid>
                <a:gridCol w="996950">
                  <a:extLst>
                    <a:ext uri="{9D8B030D-6E8A-4147-A177-3AD203B41FA5}">
                      <a16:colId xmlns:a16="http://schemas.microsoft.com/office/drawing/2014/main" val="20000"/>
                    </a:ext>
                  </a:extLst>
                </a:gridCol>
                <a:gridCol w="1138237">
                  <a:extLst>
                    <a:ext uri="{9D8B030D-6E8A-4147-A177-3AD203B41FA5}">
                      <a16:colId xmlns:a16="http://schemas.microsoft.com/office/drawing/2014/main" val="20001"/>
                    </a:ext>
                  </a:extLst>
                </a:gridCol>
                <a:gridCol w="1138238">
                  <a:extLst>
                    <a:ext uri="{9D8B030D-6E8A-4147-A177-3AD203B41FA5}">
                      <a16:colId xmlns:a16="http://schemas.microsoft.com/office/drawing/2014/main" val="20002"/>
                    </a:ext>
                  </a:extLst>
                </a:gridCol>
                <a:gridCol w="1139825">
                  <a:extLst>
                    <a:ext uri="{9D8B030D-6E8A-4147-A177-3AD203B41FA5}">
                      <a16:colId xmlns:a16="http://schemas.microsoft.com/office/drawing/2014/main" val="20003"/>
                    </a:ext>
                  </a:extLst>
                </a:gridCol>
                <a:gridCol w="995362">
                  <a:extLst>
                    <a:ext uri="{9D8B030D-6E8A-4147-A177-3AD203B41FA5}">
                      <a16:colId xmlns:a16="http://schemas.microsoft.com/office/drawing/2014/main" val="20004"/>
                    </a:ext>
                  </a:extLst>
                </a:gridCol>
                <a:gridCol w="852488">
                  <a:extLst>
                    <a:ext uri="{9D8B030D-6E8A-4147-A177-3AD203B41FA5}">
                      <a16:colId xmlns:a16="http://schemas.microsoft.com/office/drawing/2014/main" val="20005"/>
                    </a:ext>
                  </a:extLst>
                </a:gridCol>
                <a:gridCol w="1079500">
                  <a:extLst>
                    <a:ext uri="{9D8B030D-6E8A-4147-A177-3AD203B41FA5}">
                      <a16:colId xmlns:a16="http://schemas.microsoft.com/office/drawing/2014/main" val="20006"/>
                    </a:ext>
                  </a:extLst>
                </a:gridCol>
              </a:tblGrid>
              <a:tr h="495300">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华文细黑"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_GB2312" pitchFamily="49" charset="-122"/>
                        </a:rPr>
                        <a:t>B</a:t>
                      </a:r>
                      <a:r>
                        <a:rPr kumimoji="1" lang="en-US" altLang="zh-CN" sz="2000" b="1" i="0" u="none" strike="noStrike" cap="none" normalizeH="0" baseline="-30000" dirty="0">
                          <a:ln>
                            <a:noFill/>
                          </a:ln>
                          <a:solidFill>
                            <a:schemeClr val="tx1"/>
                          </a:solidFill>
                          <a:effectLst/>
                          <a:latin typeface="Times New Roman" pitchFamily="18" charset="0"/>
                          <a:ea typeface="楷体_GB2312" pitchFamily="49" charset="-122"/>
                        </a:rPr>
                        <a:t>1</a:t>
                      </a:r>
                      <a:endParaRPr kumimoji="1" lang="en-US" altLang="zh-CN" sz="20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_GB2312" pitchFamily="49" charset="-122"/>
                        </a:rPr>
                        <a:t>B</a:t>
                      </a:r>
                      <a:r>
                        <a:rPr kumimoji="1" lang="en-US" altLang="zh-CN" sz="2000" b="1" i="0" u="none" strike="noStrike" cap="none" normalizeH="0" baseline="-30000" dirty="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_GB2312" pitchFamily="49" charset="-122"/>
                        </a:rPr>
                        <a:t>B</a:t>
                      </a:r>
                      <a:r>
                        <a:rPr kumimoji="1" lang="en-US" altLang="zh-CN" sz="2000" b="1" i="0" u="none" strike="noStrike" cap="none" normalizeH="0" baseline="-30000" dirty="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_GB2312" pitchFamily="49" charset="-122"/>
                        </a:rPr>
                        <a:t>B</a:t>
                      </a:r>
                      <a:r>
                        <a:rPr kumimoji="1" lang="en-US" altLang="zh-CN" sz="2000" b="1" i="0" u="none" strike="noStrike" cap="none" normalizeH="0" baseline="-30000" dirty="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2000" b="1" i="0" u="none" strike="noStrike" cap="none" normalizeH="0" baseline="0">
                          <a:ln>
                            <a:noFill/>
                          </a:ln>
                          <a:solidFill>
                            <a:schemeClr val="tx1"/>
                          </a:solidFill>
                          <a:effectLst/>
                          <a:latin typeface="Times New Roman" pitchFamily="18" charset="0"/>
                          <a:ea typeface="华文细黑" pitchFamily="2" charset="-122"/>
                        </a:rPr>
                        <a:t>产量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2000" b="1" i="0" u="none" strike="noStrike" cap="none" normalizeH="0" baseline="0">
                          <a:ln>
                            <a:noFill/>
                          </a:ln>
                          <a:solidFill>
                            <a:srgbClr val="CC3300"/>
                          </a:solidFill>
                          <a:effectLst>
                            <a:outerShdw blurRad="38100" dist="38100" dir="2700000" algn="tl">
                              <a:srgbClr val="000000"/>
                            </a:outerShdw>
                          </a:effectLst>
                          <a:latin typeface="Times New Roman" pitchFamily="18" charset="0"/>
                          <a:ea typeface="华文细黑" pitchFamily="2" charset="-122"/>
                        </a:rPr>
                        <a:t>行差额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8025">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_GB2312" pitchFamily="49" charset="-122"/>
                        </a:rPr>
                        <a:t>A</a:t>
                      </a:r>
                      <a:r>
                        <a:rPr kumimoji="1" lang="en-US" altLang="zh-CN" sz="2000" b="1" i="0" u="none" strike="noStrike" cap="none" normalizeH="0" baseline="-30000" dirty="0">
                          <a:ln>
                            <a:noFill/>
                          </a:ln>
                          <a:solidFill>
                            <a:schemeClr val="tx1"/>
                          </a:solidFill>
                          <a:effectLst/>
                          <a:latin typeface="Times New Roman" pitchFamily="18" charset="0"/>
                          <a:ea typeface="楷体_GB2312" pitchFamily="49" charset="-122"/>
                        </a:rPr>
                        <a:t>1</a:t>
                      </a:r>
                      <a:endParaRPr kumimoji="1" lang="en-US" altLang="zh-CN" sz="2000" b="1" i="0" u="none" strike="noStrike" cap="none" normalizeH="0" baseline="0" dirty="0">
                        <a:ln>
                          <a:noFill/>
                        </a:ln>
                        <a:solidFill>
                          <a:schemeClr val="tx1"/>
                        </a:solidFill>
                        <a:effectLst/>
                        <a:latin typeface="Times New Roman" pitchFamily="18" charset="0"/>
                        <a:ea typeface="华文细黑"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a:ln>
                            <a:noFill/>
                          </a:ln>
                          <a:solidFill>
                            <a:schemeClr val="tx1"/>
                          </a:solidFill>
                          <a:effectLst/>
                          <a:latin typeface="Times New Roman" pitchFamily="18" charset="0"/>
                          <a:ea typeface="华文细黑" pitchFamily="2" charset="-122"/>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rgbClr val="CC3300"/>
                          </a:solidFill>
                          <a:effectLst>
                            <a:outerShdw blurRad="38100" dist="38100" dir="2700000" algn="tl">
                              <a:srgbClr val="000000"/>
                            </a:outerShdw>
                          </a:effectLst>
                          <a:latin typeface="Times New Roman" pitchFamily="18" charset="0"/>
                          <a:ea typeface="华文细黑" pitchFamily="2" charset="-122"/>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8025">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_GB2312" pitchFamily="49" charset="-122"/>
                        </a:rPr>
                        <a:t>A</a:t>
                      </a:r>
                      <a:r>
                        <a:rPr kumimoji="1" lang="en-US" altLang="zh-CN" sz="2000" b="1" i="0" u="none" strike="noStrike" cap="none" normalizeH="0" baseline="-30000" dirty="0">
                          <a:ln>
                            <a:noFill/>
                          </a:ln>
                          <a:solidFill>
                            <a:schemeClr val="tx1"/>
                          </a:solidFill>
                          <a:effectLst/>
                          <a:latin typeface="Times New Roman" pitchFamily="18"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华文细黑"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华文细黑"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a:ln>
                            <a:noFill/>
                          </a:ln>
                          <a:solidFill>
                            <a:srgbClr val="CC3300"/>
                          </a:solidFill>
                          <a:effectLst>
                            <a:outerShdw blurRad="38100" dist="38100" dir="2700000" algn="tl">
                              <a:srgbClr val="000000"/>
                            </a:outerShdw>
                          </a:effectLst>
                          <a:latin typeface="Times New Roman" pitchFamily="18" charset="0"/>
                          <a:ea typeface="华文细黑" pitchFamily="2"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8500">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A</a:t>
                      </a:r>
                      <a:r>
                        <a:rPr kumimoji="1" lang="en-US" altLang="zh-CN" sz="2000" b="1" i="0" u="none" strike="noStrike" cap="none" normalizeH="0" baseline="-30000">
                          <a:ln>
                            <a:noFill/>
                          </a:ln>
                          <a:solidFill>
                            <a:schemeClr val="tx1"/>
                          </a:solidFill>
                          <a:effectLst/>
                          <a:latin typeface="Times New Roman" pitchFamily="18"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tx1"/>
                        </a:solidFill>
                        <a:effectLst/>
                        <a:latin typeface="Times New Roman" pitchFamily="18"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tx1"/>
                        </a:solidFill>
                        <a:effectLst/>
                        <a:latin typeface="Times New Roman" pitchFamily="18"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华文细黑" pitchFamily="2" charset="-122"/>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rgbClr val="CC3300"/>
                          </a:solidFill>
                          <a:effectLst>
                            <a:outerShdw blurRad="38100" dist="38100" dir="2700000" algn="tl">
                              <a:srgbClr val="000000"/>
                            </a:outerShdw>
                          </a:effectLst>
                          <a:latin typeface="Times New Roman" pitchFamily="18" charset="0"/>
                          <a:ea typeface="华文细黑" pitchFamily="2"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2000" b="1" i="0" u="none" strike="noStrike" cap="none" normalizeH="0" baseline="0">
                          <a:ln>
                            <a:noFill/>
                          </a:ln>
                          <a:solidFill>
                            <a:schemeClr val="tx1"/>
                          </a:solidFill>
                          <a:effectLst/>
                          <a:latin typeface="Times New Roman" pitchFamily="18" charset="0"/>
                          <a:ea typeface="华文细黑" pitchFamily="2" charset="-122"/>
                        </a:rPr>
                        <a:t>销量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华文细黑"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华文细黑"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华文细黑"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华文细黑"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dirty="0">
                        <a:ln>
                          <a:noFill/>
                        </a:ln>
                        <a:solidFill>
                          <a:srgbClr val="CC3300"/>
                        </a:solidFill>
                        <a:effectLst>
                          <a:outerShdw blurRad="38100" dist="38100" dir="2700000" algn="tl">
                            <a:srgbClr val="000000"/>
                          </a:outerShdw>
                        </a:effectLst>
                        <a:latin typeface="Times New Roman" pitchFamily="18"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4338">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2000" b="1" i="0" u="none" strike="noStrike" cap="none" normalizeH="0" baseline="0">
                          <a:ln>
                            <a:noFill/>
                          </a:ln>
                          <a:solidFill>
                            <a:srgbClr val="CC3300"/>
                          </a:solidFill>
                          <a:effectLst>
                            <a:outerShdw blurRad="38100" dist="38100" dir="2700000" algn="tl">
                              <a:srgbClr val="000000"/>
                            </a:outerShdw>
                          </a:effectLst>
                          <a:latin typeface="Times New Roman" pitchFamily="18" charset="0"/>
                          <a:ea typeface="华文细黑" pitchFamily="2" charset="-122"/>
                        </a:rPr>
                        <a:t>列差额</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a:ln>
                            <a:noFill/>
                          </a:ln>
                          <a:solidFill>
                            <a:srgbClr val="CC3300"/>
                          </a:solidFill>
                          <a:effectLst>
                            <a:outerShdw blurRad="38100" dist="38100" dir="2700000" algn="tl">
                              <a:srgbClr val="000000"/>
                            </a:outerShdw>
                          </a:effectLst>
                          <a:latin typeface="Times New Roman" pitchFamily="18" charset="0"/>
                          <a:ea typeface="华文细黑"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a:ln>
                            <a:noFill/>
                          </a:ln>
                          <a:solidFill>
                            <a:srgbClr val="CC3300"/>
                          </a:solidFill>
                          <a:effectLst>
                            <a:outerShdw blurRad="38100" dist="38100" dir="2700000" algn="tl">
                              <a:srgbClr val="000000"/>
                            </a:outerShdw>
                          </a:effectLst>
                          <a:latin typeface="Times New Roman" pitchFamily="18" charset="0"/>
                          <a:ea typeface="华文细黑"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a:ln>
                            <a:noFill/>
                          </a:ln>
                          <a:solidFill>
                            <a:srgbClr val="CC3300"/>
                          </a:solidFill>
                          <a:effectLst>
                            <a:outerShdw blurRad="38100" dist="38100" dir="2700000" algn="tl">
                              <a:srgbClr val="000000"/>
                            </a:outerShdw>
                          </a:effectLst>
                          <a:latin typeface="Times New Roman" pitchFamily="18" charset="0"/>
                          <a:ea typeface="华文细黑"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a:ln>
                            <a:noFill/>
                          </a:ln>
                          <a:solidFill>
                            <a:srgbClr val="CC3300"/>
                          </a:solidFill>
                          <a:effectLst>
                            <a:outerShdw blurRad="38100" dist="38100" dir="2700000" algn="tl">
                              <a:srgbClr val="000000"/>
                            </a:outerShdw>
                          </a:effectLst>
                          <a:latin typeface="Times New Roman" pitchFamily="18" charset="0"/>
                          <a:ea typeface="华文细黑"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dirty="0">
                        <a:ln>
                          <a:noFill/>
                        </a:ln>
                        <a:solidFill>
                          <a:srgbClr val="CC3300"/>
                        </a:solidFill>
                        <a:effectLst/>
                        <a:latin typeface="Times New Roman" pitchFamily="18"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dirty="0">
                        <a:ln>
                          <a:noFill/>
                        </a:ln>
                        <a:solidFill>
                          <a:srgbClr val="CC3300"/>
                        </a:solidFill>
                        <a:effectLst>
                          <a:outerShdw blurRad="38100" dist="38100" dir="2700000" algn="tl">
                            <a:srgbClr val="000000"/>
                          </a:outerShdw>
                        </a:effectLst>
                        <a:latin typeface="Times New Roman" pitchFamily="18"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Rectangle 49">
            <a:extLst>
              <a:ext uri="{FF2B5EF4-FFF2-40B4-BE49-F238E27FC236}">
                <a16:creationId xmlns:a16="http://schemas.microsoft.com/office/drawing/2014/main" id="{78AFA1E1-23E6-4F30-9FB1-4273826499A2}"/>
              </a:ext>
            </a:extLst>
          </p:cNvPr>
          <p:cNvSpPr>
            <a:spLocks noChangeArrowheads="1"/>
          </p:cNvSpPr>
          <p:nvPr/>
        </p:nvSpPr>
        <p:spPr bwMode="auto">
          <a:xfrm>
            <a:off x="2224874" y="3232957"/>
            <a:ext cx="498475" cy="47148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00"/>
                </a:solidFill>
                <a:ea typeface="宋体" pitchFamily="2" charset="-122"/>
              </a:rPr>
              <a:t>3</a:t>
            </a:r>
          </a:p>
        </p:txBody>
      </p:sp>
      <p:sp>
        <p:nvSpPr>
          <p:cNvPr id="8" name="Rectangle 50">
            <a:extLst>
              <a:ext uri="{FF2B5EF4-FFF2-40B4-BE49-F238E27FC236}">
                <a16:creationId xmlns:a16="http://schemas.microsoft.com/office/drawing/2014/main" id="{98FD0110-5438-4810-8D3A-0404420C9CE5}"/>
              </a:ext>
            </a:extLst>
          </p:cNvPr>
          <p:cNvSpPr>
            <a:spLocks noChangeArrowheads="1"/>
          </p:cNvSpPr>
          <p:nvPr/>
        </p:nvSpPr>
        <p:spPr bwMode="auto">
          <a:xfrm>
            <a:off x="3367874" y="3217082"/>
            <a:ext cx="498475" cy="47148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00"/>
                </a:solidFill>
                <a:ea typeface="宋体" pitchFamily="2" charset="-122"/>
              </a:rPr>
              <a:t>11</a:t>
            </a:r>
          </a:p>
        </p:txBody>
      </p:sp>
      <p:sp>
        <p:nvSpPr>
          <p:cNvPr id="9" name="Rectangle 51">
            <a:extLst>
              <a:ext uri="{FF2B5EF4-FFF2-40B4-BE49-F238E27FC236}">
                <a16:creationId xmlns:a16="http://schemas.microsoft.com/office/drawing/2014/main" id="{15C9D4E2-E1F0-42AE-A7BE-1E8C4425A0CF}"/>
              </a:ext>
            </a:extLst>
          </p:cNvPr>
          <p:cNvSpPr>
            <a:spLocks noChangeArrowheads="1"/>
          </p:cNvSpPr>
          <p:nvPr/>
        </p:nvSpPr>
        <p:spPr bwMode="auto">
          <a:xfrm>
            <a:off x="4510874" y="3217082"/>
            <a:ext cx="498475" cy="47148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00"/>
                </a:solidFill>
                <a:ea typeface="宋体" pitchFamily="2" charset="-122"/>
              </a:rPr>
              <a:t>3</a:t>
            </a:r>
          </a:p>
        </p:txBody>
      </p:sp>
      <p:sp>
        <p:nvSpPr>
          <p:cNvPr id="10" name="Rectangle 52">
            <a:extLst>
              <a:ext uri="{FF2B5EF4-FFF2-40B4-BE49-F238E27FC236}">
                <a16:creationId xmlns:a16="http://schemas.microsoft.com/office/drawing/2014/main" id="{DF28600B-50D3-45DD-AEFE-FA075B80AF68}"/>
              </a:ext>
            </a:extLst>
          </p:cNvPr>
          <p:cNvSpPr>
            <a:spLocks noChangeArrowheads="1"/>
          </p:cNvSpPr>
          <p:nvPr/>
        </p:nvSpPr>
        <p:spPr bwMode="auto">
          <a:xfrm>
            <a:off x="5653874" y="3217082"/>
            <a:ext cx="498475" cy="47148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00"/>
                </a:solidFill>
                <a:ea typeface="宋体" pitchFamily="2" charset="-122"/>
              </a:rPr>
              <a:t>10</a:t>
            </a:r>
          </a:p>
        </p:txBody>
      </p:sp>
      <p:sp>
        <p:nvSpPr>
          <p:cNvPr id="11" name="Rectangle 53">
            <a:extLst>
              <a:ext uri="{FF2B5EF4-FFF2-40B4-BE49-F238E27FC236}">
                <a16:creationId xmlns:a16="http://schemas.microsoft.com/office/drawing/2014/main" id="{EF8C3BAB-327B-4DFB-85B9-AC74B36F9C50}"/>
              </a:ext>
            </a:extLst>
          </p:cNvPr>
          <p:cNvSpPr>
            <a:spLocks noChangeArrowheads="1"/>
          </p:cNvSpPr>
          <p:nvPr/>
        </p:nvSpPr>
        <p:spPr bwMode="auto">
          <a:xfrm>
            <a:off x="2224874" y="3920344"/>
            <a:ext cx="498475" cy="47148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00"/>
                </a:solidFill>
                <a:ea typeface="宋体" pitchFamily="2" charset="-122"/>
              </a:rPr>
              <a:t>1</a:t>
            </a:r>
          </a:p>
        </p:txBody>
      </p:sp>
      <p:sp>
        <p:nvSpPr>
          <p:cNvPr id="12" name="Rectangle 54">
            <a:extLst>
              <a:ext uri="{FF2B5EF4-FFF2-40B4-BE49-F238E27FC236}">
                <a16:creationId xmlns:a16="http://schemas.microsoft.com/office/drawing/2014/main" id="{DA4A0A61-A71F-4892-89E8-E9B1F12D9279}"/>
              </a:ext>
            </a:extLst>
          </p:cNvPr>
          <p:cNvSpPr>
            <a:spLocks noChangeArrowheads="1"/>
          </p:cNvSpPr>
          <p:nvPr/>
        </p:nvSpPr>
        <p:spPr bwMode="auto">
          <a:xfrm>
            <a:off x="3367874" y="3920344"/>
            <a:ext cx="498475" cy="47148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00"/>
                </a:solidFill>
                <a:ea typeface="宋体" pitchFamily="2" charset="-122"/>
              </a:rPr>
              <a:t>9</a:t>
            </a:r>
          </a:p>
        </p:txBody>
      </p:sp>
      <p:sp>
        <p:nvSpPr>
          <p:cNvPr id="13" name="Rectangle 55">
            <a:extLst>
              <a:ext uri="{FF2B5EF4-FFF2-40B4-BE49-F238E27FC236}">
                <a16:creationId xmlns:a16="http://schemas.microsoft.com/office/drawing/2014/main" id="{F1EFE576-142A-454C-9CD8-44F022EAFB1D}"/>
              </a:ext>
            </a:extLst>
          </p:cNvPr>
          <p:cNvSpPr>
            <a:spLocks noChangeArrowheads="1"/>
          </p:cNvSpPr>
          <p:nvPr/>
        </p:nvSpPr>
        <p:spPr bwMode="auto">
          <a:xfrm>
            <a:off x="4510874" y="3920344"/>
            <a:ext cx="498475" cy="47148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00"/>
                </a:solidFill>
                <a:ea typeface="宋体" pitchFamily="2" charset="-122"/>
              </a:rPr>
              <a:t>2</a:t>
            </a:r>
          </a:p>
        </p:txBody>
      </p:sp>
      <p:sp>
        <p:nvSpPr>
          <p:cNvPr id="14" name="Rectangle 56">
            <a:extLst>
              <a:ext uri="{FF2B5EF4-FFF2-40B4-BE49-F238E27FC236}">
                <a16:creationId xmlns:a16="http://schemas.microsoft.com/office/drawing/2014/main" id="{02D32710-F7A3-428C-A61D-040CF6BF0CBD}"/>
              </a:ext>
            </a:extLst>
          </p:cNvPr>
          <p:cNvSpPr>
            <a:spLocks noChangeArrowheads="1"/>
          </p:cNvSpPr>
          <p:nvPr/>
        </p:nvSpPr>
        <p:spPr bwMode="auto">
          <a:xfrm>
            <a:off x="2224874" y="4601382"/>
            <a:ext cx="498475" cy="47148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00"/>
                </a:solidFill>
                <a:ea typeface="宋体" pitchFamily="2" charset="-122"/>
              </a:rPr>
              <a:t>7</a:t>
            </a:r>
          </a:p>
        </p:txBody>
      </p:sp>
      <p:sp>
        <p:nvSpPr>
          <p:cNvPr id="15" name="Rectangle 57">
            <a:extLst>
              <a:ext uri="{FF2B5EF4-FFF2-40B4-BE49-F238E27FC236}">
                <a16:creationId xmlns:a16="http://schemas.microsoft.com/office/drawing/2014/main" id="{30511078-7922-45B3-A52C-F669E2ECB39A}"/>
              </a:ext>
            </a:extLst>
          </p:cNvPr>
          <p:cNvSpPr>
            <a:spLocks noChangeArrowheads="1"/>
          </p:cNvSpPr>
          <p:nvPr/>
        </p:nvSpPr>
        <p:spPr bwMode="auto">
          <a:xfrm>
            <a:off x="3367874" y="4601382"/>
            <a:ext cx="498475" cy="47148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00"/>
                </a:solidFill>
                <a:ea typeface="宋体" pitchFamily="2" charset="-122"/>
              </a:rPr>
              <a:t>4</a:t>
            </a:r>
          </a:p>
        </p:txBody>
      </p:sp>
      <p:sp>
        <p:nvSpPr>
          <p:cNvPr id="16" name="Rectangle 58">
            <a:extLst>
              <a:ext uri="{FF2B5EF4-FFF2-40B4-BE49-F238E27FC236}">
                <a16:creationId xmlns:a16="http://schemas.microsoft.com/office/drawing/2014/main" id="{2DA733AA-7961-4A73-8A03-6C73172BDCA0}"/>
              </a:ext>
            </a:extLst>
          </p:cNvPr>
          <p:cNvSpPr>
            <a:spLocks noChangeArrowheads="1"/>
          </p:cNvSpPr>
          <p:nvPr/>
        </p:nvSpPr>
        <p:spPr bwMode="auto">
          <a:xfrm>
            <a:off x="4510874" y="4601382"/>
            <a:ext cx="498475" cy="47148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00"/>
                </a:solidFill>
                <a:ea typeface="宋体" pitchFamily="2" charset="-122"/>
              </a:rPr>
              <a:t>10</a:t>
            </a:r>
          </a:p>
        </p:txBody>
      </p:sp>
      <p:sp>
        <p:nvSpPr>
          <p:cNvPr id="17" name="Rectangle 59">
            <a:extLst>
              <a:ext uri="{FF2B5EF4-FFF2-40B4-BE49-F238E27FC236}">
                <a16:creationId xmlns:a16="http://schemas.microsoft.com/office/drawing/2014/main" id="{B566ECFF-498D-4527-98E8-548E386B8EF2}"/>
              </a:ext>
            </a:extLst>
          </p:cNvPr>
          <p:cNvSpPr>
            <a:spLocks noChangeArrowheads="1"/>
          </p:cNvSpPr>
          <p:nvPr/>
        </p:nvSpPr>
        <p:spPr bwMode="auto">
          <a:xfrm>
            <a:off x="5653874" y="4601382"/>
            <a:ext cx="498475" cy="47148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00"/>
                </a:solidFill>
                <a:ea typeface="宋体" pitchFamily="2" charset="-122"/>
              </a:rPr>
              <a:t>5</a:t>
            </a:r>
          </a:p>
        </p:txBody>
      </p:sp>
      <p:sp>
        <p:nvSpPr>
          <p:cNvPr id="18" name="Rectangle 60">
            <a:extLst>
              <a:ext uri="{FF2B5EF4-FFF2-40B4-BE49-F238E27FC236}">
                <a16:creationId xmlns:a16="http://schemas.microsoft.com/office/drawing/2014/main" id="{667B5347-0129-4FEA-AA6A-A6A34120B911}"/>
              </a:ext>
            </a:extLst>
          </p:cNvPr>
          <p:cNvSpPr>
            <a:spLocks noChangeArrowheads="1"/>
          </p:cNvSpPr>
          <p:nvPr/>
        </p:nvSpPr>
        <p:spPr bwMode="auto">
          <a:xfrm>
            <a:off x="5653874" y="3920344"/>
            <a:ext cx="498475" cy="47148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00"/>
                </a:solidFill>
                <a:ea typeface="宋体" pitchFamily="2" charset="-122"/>
              </a:rPr>
              <a:t>8</a:t>
            </a:r>
          </a:p>
        </p:txBody>
      </p:sp>
      <p:sp>
        <p:nvSpPr>
          <p:cNvPr id="19" name="AutoShape 105">
            <a:extLst>
              <a:ext uri="{FF2B5EF4-FFF2-40B4-BE49-F238E27FC236}">
                <a16:creationId xmlns:a16="http://schemas.microsoft.com/office/drawing/2014/main" id="{CA2E44A4-E2F6-410D-B9F1-ED6033422AC1}"/>
              </a:ext>
            </a:extLst>
          </p:cNvPr>
          <p:cNvSpPr>
            <a:spLocks noChangeArrowheads="1"/>
          </p:cNvSpPr>
          <p:nvPr/>
        </p:nvSpPr>
        <p:spPr bwMode="auto">
          <a:xfrm>
            <a:off x="4710899" y="1200957"/>
            <a:ext cx="1584325" cy="647700"/>
          </a:xfrm>
          <a:prstGeom prst="wedgeRectCallout">
            <a:avLst>
              <a:gd name="adj1" fmla="val 118134"/>
              <a:gd name="adj2" fmla="val 301472"/>
            </a:avLst>
          </a:prstGeom>
          <a:solidFill>
            <a:srgbClr val="CCFFCC"/>
          </a:solidFill>
          <a:ln>
            <a:noFill/>
          </a:ln>
          <a:effectLst/>
          <a:extLst>
            <a:ext uri="{91240B29-F687-4F45-9708-019B960494DF}">
              <a14:hiddenLine xmlns:a14="http://schemas.microsoft.com/office/drawing/2010/main" w="2857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20000"/>
              </a:lnSpc>
              <a:spcBef>
                <a:spcPct val="50000"/>
              </a:spcBef>
              <a:spcAft>
                <a:spcPct val="0"/>
              </a:spcAft>
              <a:buSzPct val="85000"/>
            </a:pPr>
            <a:r>
              <a:rPr kumimoji="1" lang="en-US" altLang="zh-CN" sz="2400" b="1" dirty="0">
                <a:solidFill>
                  <a:srgbClr val="FF0000"/>
                </a:solidFill>
              </a:rPr>
              <a:t>3-3=0</a:t>
            </a:r>
          </a:p>
        </p:txBody>
      </p:sp>
      <p:sp>
        <p:nvSpPr>
          <p:cNvPr id="20" name="AutoShape 106">
            <a:extLst>
              <a:ext uri="{FF2B5EF4-FFF2-40B4-BE49-F238E27FC236}">
                <a16:creationId xmlns:a16="http://schemas.microsoft.com/office/drawing/2014/main" id="{624C71AD-42CB-4542-AC6A-EFBC7F2A37E9}"/>
              </a:ext>
            </a:extLst>
          </p:cNvPr>
          <p:cNvSpPr>
            <a:spLocks noChangeArrowheads="1"/>
          </p:cNvSpPr>
          <p:nvPr/>
        </p:nvSpPr>
        <p:spPr bwMode="auto">
          <a:xfrm>
            <a:off x="7376311" y="1129519"/>
            <a:ext cx="1584325" cy="647700"/>
          </a:xfrm>
          <a:prstGeom prst="wedgeRectCallout">
            <a:avLst>
              <a:gd name="adj1" fmla="val -27454"/>
              <a:gd name="adj2" fmla="val 434806"/>
            </a:avLst>
          </a:prstGeom>
          <a:solidFill>
            <a:srgbClr val="CCFFCC"/>
          </a:solidFill>
          <a:ln>
            <a:noFill/>
          </a:ln>
          <a:effectLst/>
          <a:extLst>
            <a:ext uri="{91240B29-F687-4F45-9708-019B960494DF}">
              <a14:hiddenLine xmlns:a14="http://schemas.microsoft.com/office/drawing/2010/main" w="2857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20000"/>
              </a:lnSpc>
              <a:spcBef>
                <a:spcPct val="50000"/>
              </a:spcBef>
              <a:spcAft>
                <a:spcPct val="0"/>
              </a:spcAft>
              <a:buSzPct val="85000"/>
            </a:pPr>
            <a:r>
              <a:rPr kumimoji="1" lang="en-US" altLang="zh-CN" sz="2400" b="1">
                <a:solidFill>
                  <a:srgbClr val="FF0000"/>
                </a:solidFill>
              </a:rPr>
              <a:t>2-1=1</a:t>
            </a:r>
          </a:p>
        </p:txBody>
      </p:sp>
      <p:sp>
        <p:nvSpPr>
          <p:cNvPr id="21" name="AutoShape 107">
            <a:extLst>
              <a:ext uri="{FF2B5EF4-FFF2-40B4-BE49-F238E27FC236}">
                <a16:creationId xmlns:a16="http://schemas.microsoft.com/office/drawing/2014/main" id="{4BFAE719-2785-49C9-A0F4-AF1124084EFB}"/>
              </a:ext>
            </a:extLst>
          </p:cNvPr>
          <p:cNvSpPr>
            <a:spLocks noChangeArrowheads="1"/>
          </p:cNvSpPr>
          <p:nvPr/>
        </p:nvSpPr>
        <p:spPr bwMode="auto">
          <a:xfrm>
            <a:off x="5934861" y="1561319"/>
            <a:ext cx="1584325" cy="647700"/>
          </a:xfrm>
          <a:prstGeom prst="wedgeRectCallout">
            <a:avLst>
              <a:gd name="adj1" fmla="val 56315"/>
              <a:gd name="adj2" fmla="val 477940"/>
            </a:avLst>
          </a:prstGeom>
          <a:solidFill>
            <a:srgbClr val="CCFFCC"/>
          </a:solidFill>
          <a:ln>
            <a:noFill/>
          </a:ln>
          <a:effectLst/>
          <a:extLst>
            <a:ext uri="{91240B29-F687-4F45-9708-019B960494DF}">
              <a14:hiddenLine xmlns:a14="http://schemas.microsoft.com/office/drawing/2010/main" w="2857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20000"/>
              </a:lnSpc>
              <a:spcBef>
                <a:spcPct val="50000"/>
              </a:spcBef>
              <a:spcAft>
                <a:spcPct val="0"/>
              </a:spcAft>
              <a:buSzPct val="85000"/>
            </a:pPr>
            <a:r>
              <a:rPr kumimoji="1" lang="en-US" altLang="zh-CN" sz="2400" b="1">
                <a:solidFill>
                  <a:srgbClr val="FF0000"/>
                </a:solidFill>
              </a:rPr>
              <a:t>5-4=1</a:t>
            </a:r>
          </a:p>
        </p:txBody>
      </p:sp>
      <p:sp>
        <p:nvSpPr>
          <p:cNvPr id="22" name="AutoShape 108">
            <a:extLst>
              <a:ext uri="{FF2B5EF4-FFF2-40B4-BE49-F238E27FC236}">
                <a16:creationId xmlns:a16="http://schemas.microsoft.com/office/drawing/2014/main" id="{57424A77-8413-4381-A8D6-D92FDDA7A579}"/>
              </a:ext>
            </a:extLst>
          </p:cNvPr>
          <p:cNvSpPr>
            <a:spLocks noChangeArrowheads="1"/>
          </p:cNvSpPr>
          <p:nvPr/>
        </p:nvSpPr>
        <p:spPr bwMode="auto">
          <a:xfrm>
            <a:off x="2191536" y="2785282"/>
            <a:ext cx="1584325" cy="649287"/>
          </a:xfrm>
          <a:prstGeom prst="wedgeRectCallout">
            <a:avLst>
              <a:gd name="adj1" fmla="val -45389"/>
              <a:gd name="adj2" fmla="val 460759"/>
            </a:avLst>
          </a:prstGeom>
          <a:solidFill>
            <a:srgbClr val="CCFFCC"/>
          </a:solidFill>
          <a:ln>
            <a:noFill/>
          </a:ln>
          <a:effectLst/>
          <a:extLst>
            <a:ext uri="{91240B29-F687-4F45-9708-019B960494DF}">
              <a14:hiddenLine xmlns:a14="http://schemas.microsoft.com/office/drawing/2010/main" w="2857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20000"/>
              </a:lnSpc>
              <a:spcBef>
                <a:spcPct val="50000"/>
              </a:spcBef>
              <a:spcAft>
                <a:spcPct val="0"/>
              </a:spcAft>
              <a:buSzPct val="85000"/>
            </a:pPr>
            <a:r>
              <a:rPr kumimoji="1" lang="en-US" altLang="zh-CN" sz="2400" b="1">
                <a:solidFill>
                  <a:srgbClr val="FF0000"/>
                </a:solidFill>
              </a:rPr>
              <a:t>3-1=2</a:t>
            </a:r>
          </a:p>
        </p:txBody>
      </p:sp>
      <p:sp>
        <p:nvSpPr>
          <p:cNvPr id="23" name="AutoShape 109">
            <a:extLst>
              <a:ext uri="{FF2B5EF4-FFF2-40B4-BE49-F238E27FC236}">
                <a16:creationId xmlns:a16="http://schemas.microsoft.com/office/drawing/2014/main" id="{C3FA451E-4096-43F2-920C-09BF7402FC60}"/>
              </a:ext>
            </a:extLst>
          </p:cNvPr>
          <p:cNvSpPr>
            <a:spLocks noChangeArrowheads="1"/>
          </p:cNvSpPr>
          <p:nvPr/>
        </p:nvSpPr>
        <p:spPr bwMode="auto">
          <a:xfrm>
            <a:off x="1543836" y="4369607"/>
            <a:ext cx="1584325" cy="649287"/>
          </a:xfrm>
          <a:prstGeom prst="wedgeRectCallout">
            <a:avLst>
              <a:gd name="adj1" fmla="val 68338"/>
              <a:gd name="adj2" fmla="val 200856"/>
            </a:avLst>
          </a:prstGeom>
          <a:solidFill>
            <a:srgbClr val="CCFFCC"/>
          </a:solidFill>
          <a:ln>
            <a:noFill/>
          </a:ln>
          <a:effectLst/>
          <a:extLst>
            <a:ext uri="{91240B29-F687-4F45-9708-019B960494DF}">
              <a14:hiddenLine xmlns:a14="http://schemas.microsoft.com/office/drawing/2010/main" w="2857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20000"/>
              </a:lnSpc>
              <a:spcBef>
                <a:spcPct val="50000"/>
              </a:spcBef>
              <a:spcAft>
                <a:spcPct val="0"/>
              </a:spcAft>
              <a:buSzPct val="85000"/>
            </a:pPr>
            <a:r>
              <a:rPr kumimoji="1" lang="en-US" altLang="zh-CN" sz="2400" b="1">
                <a:solidFill>
                  <a:srgbClr val="FF0000"/>
                </a:solidFill>
              </a:rPr>
              <a:t>9-4=5</a:t>
            </a:r>
          </a:p>
        </p:txBody>
      </p:sp>
      <p:sp>
        <p:nvSpPr>
          <p:cNvPr id="24" name="AutoShape 110">
            <a:extLst>
              <a:ext uri="{FF2B5EF4-FFF2-40B4-BE49-F238E27FC236}">
                <a16:creationId xmlns:a16="http://schemas.microsoft.com/office/drawing/2014/main" id="{C176AE49-1E56-4690-BD5F-615370E343A3}"/>
              </a:ext>
            </a:extLst>
          </p:cNvPr>
          <p:cNvSpPr>
            <a:spLocks noChangeArrowheads="1"/>
          </p:cNvSpPr>
          <p:nvPr/>
        </p:nvSpPr>
        <p:spPr bwMode="auto">
          <a:xfrm>
            <a:off x="5287161" y="3432982"/>
            <a:ext cx="1584325" cy="649287"/>
          </a:xfrm>
          <a:prstGeom prst="wedgeRectCallout">
            <a:avLst>
              <a:gd name="adj1" fmla="val -90880"/>
              <a:gd name="adj2" fmla="val 359778"/>
            </a:avLst>
          </a:prstGeom>
          <a:solidFill>
            <a:srgbClr val="CCFFCC"/>
          </a:solidFill>
          <a:ln>
            <a:noFill/>
          </a:ln>
          <a:effectLst/>
          <a:extLst>
            <a:ext uri="{91240B29-F687-4F45-9708-019B960494DF}">
              <a14:hiddenLine xmlns:a14="http://schemas.microsoft.com/office/drawing/2010/main" w="2857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20000"/>
              </a:lnSpc>
              <a:spcBef>
                <a:spcPct val="50000"/>
              </a:spcBef>
              <a:spcAft>
                <a:spcPct val="0"/>
              </a:spcAft>
              <a:buSzPct val="85000"/>
            </a:pPr>
            <a:r>
              <a:rPr kumimoji="1" lang="en-US" altLang="zh-CN" sz="2400" b="1">
                <a:solidFill>
                  <a:srgbClr val="FF0000"/>
                </a:solidFill>
              </a:rPr>
              <a:t>3-2=1</a:t>
            </a:r>
          </a:p>
        </p:txBody>
      </p:sp>
      <p:sp>
        <p:nvSpPr>
          <p:cNvPr id="25" name="AutoShape 111">
            <a:extLst>
              <a:ext uri="{FF2B5EF4-FFF2-40B4-BE49-F238E27FC236}">
                <a16:creationId xmlns:a16="http://schemas.microsoft.com/office/drawing/2014/main" id="{37AF2201-AB26-4915-ABB5-87328FAE5852}"/>
              </a:ext>
            </a:extLst>
          </p:cNvPr>
          <p:cNvSpPr>
            <a:spLocks noChangeArrowheads="1"/>
          </p:cNvSpPr>
          <p:nvPr/>
        </p:nvSpPr>
        <p:spPr bwMode="auto">
          <a:xfrm>
            <a:off x="2983699" y="3145644"/>
            <a:ext cx="1584325" cy="649288"/>
          </a:xfrm>
          <a:prstGeom prst="wedgeRectCallout">
            <a:avLst>
              <a:gd name="adj1" fmla="val 134972"/>
              <a:gd name="adj2" fmla="val 400120"/>
            </a:avLst>
          </a:prstGeom>
          <a:solidFill>
            <a:srgbClr val="CCFFCC"/>
          </a:solidFill>
          <a:ln>
            <a:noFill/>
          </a:ln>
          <a:effectLst/>
          <a:extLst>
            <a:ext uri="{91240B29-F687-4F45-9708-019B960494DF}">
              <a14:hiddenLine xmlns:a14="http://schemas.microsoft.com/office/drawing/2010/main" w="2857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20000"/>
              </a:lnSpc>
              <a:spcBef>
                <a:spcPct val="50000"/>
              </a:spcBef>
              <a:spcAft>
                <a:spcPct val="0"/>
              </a:spcAft>
              <a:buSzPct val="85000"/>
            </a:pPr>
            <a:r>
              <a:rPr kumimoji="1" lang="en-US" altLang="zh-CN" sz="2400" b="1">
                <a:solidFill>
                  <a:srgbClr val="FF0000"/>
                </a:solidFill>
              </a:rPr>
              <a:t>8-5=3</a:t>
            </a:r>
          </a:p>
        </p:txBody>
      </p:sp>
    </p:spTree>
    <p:extLst>
      <p:ext uri="{BB962C8B-B14F-4D97-AF65-F5344CB8AC3E}">
        <p14:creationId xmlns:p14="http://schemas.microsoft.com/office/powerpoint/2010/main" val="260310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EC47ECAC-2090-4432-BE81-21445A436260}"/>
              </a:ext>
            </a:extLst>
          </p:cNvPr>
          <p:cNvSpPr txBox="1">
            <a:spLocks noChangeArrowheads="1"/>
          </p:cNvSpPr>
          <p:nvPr/>
        </p:nvSpPr>
        <p:spPr bwMode="auto">
          <a:xfrm>
            <a:off x="555130" y="778708"/>
            <a:ext cx="11081739" cy="161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15000"/>
              </a:spcBef>
              <a:buSzPct val="85000"/>
            </a:pP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）再从行或列差额中选出最大的行或列，找出最小运价确定供需数量。当产地或销地中有一方数量供应完或得到满足时，划去运价表中对应的行或列。重复（</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和（</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，直到找出初始解为至。</a:t>
            </a:r>
          </a:p>
        </p:txBody>
      </p:sp>
      <p:graphicFrame>
        <p:nvGraphicFramePr>
          <p:cNvPr id="5" name="Group 3">
            <a:extLst>
              <a:ext uri="{FF2B5EF4-FFF2-40B4-BE49-F238E27FC236}">
                <a16:creationId xmlns:a16="http://schemas.microsoft.com/office/drawing/2014/main" id="{D458F205-B0D2-44DF-930C-785EB461076F}"/>
              </a:ext>
            </a:extLst>
          </p:cNvPr>
          <p:cNvGraphicFramePr>
            <a:graphicFrameLocks noGrp="1"/>
          </p:cNvGraphicFramePr>
          <p:nvPr>
            <p:extLst>
              <p:ext uri="{D42A27DB-BD31-4B8C-83A1-F6EECF244321}">
                <p14:modId xmlns:p14="http://schemas.microsoft.com/office/powerpoint/2010/main" val="1430168832"/>
              </p:ext>
            </p:extLst>
          </p:nvPr>
        </p:nvGraphicFramePr>
        <p:xfrm>
          <a:off x="2531268" y="2638335"/>
          <a:ext cx="7129463" cy="3660521"/>
        </p:xfrm>
        <a:graphic>
          <a:graphicData uri="http://schemas.openxmlformats.org/drawingml/2006/table">
            <a:tbl>
              <a:tblPr/>
              <a:tblGrid>
                <a:gridCol w="1344613">
                  <a:extLst>
                    <a:ext uri="{9D8B030D-6E8A-4147-A177-3AD203B41FA5}">
                      <a16:colId xmlns:a16="http://schemas.microsoft.com/office/drawing/2014/main" val="657442943"/>
                    </a:ext>
                  </a:extLst>
                </a:gridCol>
                <a:gridCol w="814387">
                  <a:extLst>
                    <a:ext uri="{9D8B030D-6E8A-4147-A177-3AD203B41FA5}">
                      <a16:colId xmlns:a16="http://schemas.microsoft.com/office/drawing/2014/main" val="1724838918"/>
                    </a:ext>
                  </a:extLst>
                </a:gridCol>
                <a:gridCol w="865188">
                  <a:extLst>
                    <a:ext uri="{9D8B030D-6E8A-4147-A177-3AD203B41FA5}">
                      <a16:colId xmlns:a16="http://schemas.microsoft.com/office/drawing/2014/main" val="41193531"/>
                    </a:ext>
                  </a:extLst>
                </a:gridCol>
                <a:gridCol w="863600">
                  <a:extLst>
                    <a:ext uri="{9D8B030D-6E8A-4147-A177-3AD203B41FA5}">
                      <a16:colId xmlns:a16="http://schemas.microsoft.com/office/drawing/2014/main" val="3618590858"/>
                    </a:ext>
                  </a:extLst>
                </a:gridCol>
                <a:gridCol w="792162">
                  <a:extLst>
                    <a:ext uri="{9D8B030D-6E8A-4147-A177-3AD203B41FA5}">
                      <a16:colId xmlns:a16="http://schemas.microsoft.com/office/drawing/2014/main" val="1180784760"/>
                    </a:ext>
                  </a:extLst>
                </a:gridCol>
                <a:gridCol w="1079500">
                  <a:extLst>
                    <a:ext uri="{9D8B030D-6E8A-4147-A177-3AD203B41FA5}">
                      <a16:colId xmlns:a16="http://schemas.microsoft.com/office/drawing/2014/main" val="2992978004"/>
                    </a:ext>
                  </a:extLst>
                </a:gridCol>
                <a:gridCol w="1370013">
                  <a:extLst>
                    <a:ext uri="{9D8B030D-6E8A-4147-A177-3AD203B41FA5}">
                      <a16:colId xmlns:a16="http://schemas.microsoft.com/office/drawing/2014/main" val="3182868913"/>
                    </a:ext>
                  </a:extLst>
                </a:gridCol>
              </a:tblGrid>
              <a:tr h="96361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Arial" panose="020B0604020202020204" pitchFamily="34" charset="0"/>
                          <a:ea typeface="黑体" panose="02010609060101010101" pitchFamily="49" charset="-122"/>
                        </a:rPr>
                        <a:t>单位       销地</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Arial" panose="020B0604020202020204" pitchFamily="34" charset="0"/>
                          <a:ea typeface="黑体" panose="02010609060101010101" pitchFamily="49" charset="-122"/>
                        </a:rPr>
                        <a:t>    运价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Arial" panose="020B0604020202020204" pitchFamily="34" charset="0"/>
                          <a:ea typeface="黑体" panose="02010609060101010101" pitchFamily="49" charset="-122"/>
                        </a:rPr>
                        <a:t>产地</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产量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行差额</a:t>
                      </a:r>
                      <a:endParaRPr kumimoji="0" lang="zh-CN" altLang="en-US" sz="2400" b="0" i="0" u="none" strike="noStrike" cap="none" normalizeH="0" baseline="-2500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452622703"/>
                  </a:ext>
                </a:extLst>
              </a:tr>
              <a:tr h="51752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 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rgbClr val="A5002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9737048"/>
                  </a:ext>
                </a:extLst>
              </a:tr>
              <a:tr h="51752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 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 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 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rgbClr val="A5002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42543562"/>
                  </a:ext>
                </a:extLst>
              </a:tr>
              <a:tr h="51752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 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 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rgbClr val="A5002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0488639"/>
                  </a:ext>
                </a:extLst>
              </a:tr>
              <a:tr h="51752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销量</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4039621849"/>
                  </a:ext>
                </a:extLst>
              </a:tr>
              <a:tr h="51752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rgbClr val="000000"/>
                          </a:solidFill>
                          <a:effectLst/>
                          <a:latin typeface="楷体_GB2312" pitchFamily="49" charset="-122"/>
                          <a:ea typeface="黑体" panose="02010609060101010101" pitchFamily="49" charset="-122"/>
                        </a:rPr>
                        <a:t>列差额</a:t>
                      </a:r>
                      <a:endParaRPr kumimoji="0" lang="zh-CN" altLang="en-US" sz="2000" b="0" i="0" u="none" strike="noStrike" cap="none" normalizeH="0" baseline="-25000">
                        <a:ln>
                          <a:noFill/>
                        </a:ln>
                        <a:solidFill>
                          <a:srgbClr val="000000"/>
                        </a:solidFill>
                        <a:effectLst/>
                        <a:latin typeface="楷体_GB2312" pitchFamily="49" charset="-122"/>
                        <a:ea typeface="黑体" panose="02010609060101010101" pitchFamily="49"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rgbClr val="A5002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4069266647"/>
                  </a:ext>
                </a:extLst>
              </a:tr>
            </a:tbl>
          </a:graphicData>
        </a:graphic>
      </p:graphicFrame>
      <p:sp>
        <p:nvSpPr>
          <p:cNvPr id="6" name="Line 61">
            <a:extLst>
              <a:ext uri="{FF2B5EF4-FFF2-40B4-BE49-F238E27FC236}">
                <a16:creationId xmlns:a16="http://schemas.microsoft.com/office/drawing/2014/main" id="{3DCA176C-4163-4698-9D7A-4373F286EFE4}"/>
              </a:ext>
            </a:extLst>
          </p:cNvPr>
          <p:cNvSpPr>
            <a:spLocks noChangeShapeType="1"/>
          </p:cNvSpPr>
          <p:nvPr/>
        </p:nvSpPr>
        <p:spPr bwMode="auto">
          <a:xfrm flipH="1" flipV="1">
            <a:off x="3105943" y="2654210"/>
            <a:ext cx="720725" cy="863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62">
            <a:extLst>
              <a:ext uri="{FF2B5EF4-FFF2-40B4-BE49-F238E27FC236}">
                <a16:creationId xmlns:a16="http://schemas.microsoft.com/office/drawing/2014/main" id="{D3382164-9987-481C-81D3-56745CA9AF96}"/>
              </a:ext>
            </a:extLst>
          </p:cNvPr>
          <p:cNvSpPr>
            <a:spLocks noChangeShapeType="1"/>
          </p:cNvSpPr>
          <p:nvPr/>
        </p:nvSpPr>
        <p:spPr bwMode="auto">
          <a:xfrm flipH="1" flipV="1">
            <a:off x="2531268" y="3086010"/>
            <a:ext cx="1295400"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8" name="Object 63">
            <a:extLst>
              <a:ext uri="{FF2B5EF4-FFF2-40B4-BE49-F238E27FC236}">
                <a16:creationId xmlns:a16="http://schemas.microsoft.com/office/drawing/2014/main" id="{380C90C7-8000-4ABC-A1B8-79DB8F37822A}"/>
              </a:ext>
            </a:extLst>
          </p:cNvPr>
          <p:cNvGraphicFramePr>
            <a:graphicFrameLocks noChangeAspect="1"/>
          </p:cNvGraphicFramePr>
          <p:nvPr>
            <p:extLst>
              <p:ext uri="{D42A27DB-BD31-4B8C-83A1-F6EECF244321}">
                <p14:modId xmlns:p14="http://schemas.microsoft.com/office/powerpoint/2010/main" val="3202958671"/>
              </p:ext>
            </p:extLst>
          </p:nvPr>
        </p:nvGraphicFramePr>
        <p:xfrm>
          <a:off x="4039393" y="2866935"/>
          <a:ext cx="3168650" cy="576263"/>
        </p:xfrm>
        <a:graphic>
          <a:graphicData uri="http://schemas.openxmlformats.org/presentationml/2006/ole">
            <mc:AlternateContent xmlns:mc="http://schemas.openxmlformats.org/markup-compatibility/2006">
              <mc:Choice xmlns:v="urn:schemas-microsoft-com:vml" Requires="v">
                <p:oleObj spid="_x0000_s6176" name="Equation" r:id="rId3" imgW="838200" imgH="228600" progId="Equation.3">
                  <p:embed/>
                </p:oleObj>
              </mc:Choice>
              <mc:Fallback>
                <p:oleObj name="Equation" r:id="rId3" imgW="838200" imgH="228600" progId="Equation.3">
                  <p:embed/>
                  <p:pic>
                    <p:nvPicPr>
                      <p:cNvPr id="2050" name="Object 63">
                        <a:extLst>
                          <a:ext uri="{FF2B5EF4-FFF2-40B4-BE49-F238E27FC236}">
                            <a16:creationId xmlns:a16="http://schemas.microsoft.com/office/drawing/2014/main" id="{7B5F8BB1-C1B4-417F-A1EC-9FD2F16935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9393" y="2866935"/>
                        <a:ext cx="316865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64">
            <a:extLst>
              <a:ext uri="{FF2B5EF4-FFF2-40B4-BE49-F238E27FC236}">
                <a16:creationId xmlns:a16="http://schemas.microsoft.com/office/drawing/2014/main" id="{AE7543D6-FC54-48B2-B8F7-63608D126307}"/>
              </a:ext>
            </a:extLst>
          </p:cNvPr>
          <p:cNvGraphicFramePr>
            <a:graphicFrameLocks noChangeAspect="1"/>
          </p:cNvGraphicFramePr>
          <p:nvPr>
            <p:extLst>
              <p:ext uri="{D42A27DB-BD31-4B8C-83A1-F6EECF244321}">
                <p14:modId xmlns:p14="http://schemas.microsoft.com/office/powerpoint/2010/main" val="2978478852"/>
              </p:ext>
            </p:extLst>
          </p:nvPr>
        </p:nvGraphicFramePr>
        <p:xfrm>
          <a:off x="3013868" y="3717835"/>
          <a:ext cx="552450" cy="1512888"/>
        </p:xfrm>
        <a:graphic>
          <a:graphicData uri="http://schemas.openxmlformats.org/presentationml/2006/ole">
            <mc:AlternateContent xmlns:mc="http://schemas.openxmlformats.org/markup-compatibility/2006">
              <mc:Choice xmlns:v="urn:schemas-microsoft-com:vml" Requires="v">
                <p:oleObj spid="_x0000_s6177" name="Equation" r:id="rId5" imgW="203112" imgH="609336" progId="Equation.DSMT4">
                  <p:embed/>
                </p:oleObj>
              </mc:Choice>
              <mc:Fallback>
                <p:oleObj name="Equation" r:id="rId5" imgW="203112" imgH="609336" progId="Equation.DSMT4">
                  <p:embed/>
                  <p:pic>
                    <p:nvPicPr>
                      <p:cNvPr id="2051" name="Object 64">
                        <a:extLst>
                          <a:ext uri="{FF2B5EF4-FFF2-40B4-BE49-F238E27FC236}">
                            <a16:creationId xmlns:a16="http://schemas.microsoft.com/office/drawing/2014/main" id="{A61DF39A-F215-417E-9B4C-EF340117AC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3868" y="3717835"/>
                        <a:ext cx="552450" cy="151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65">
            <a:extLst>
              <a:ext uri="{FF2B5EF4-FFF2-40B4-BE49-F238E27FC236}">
                <a16:creationId xmlns:a16="http://schemas.microsoft.com/office/drawing/2014/main" id="{F9F8B949-A186-4F6B-A333-242967677CF6}"/>
              </a:ext>
            </a:extLst>
          </p:cNvPr>
          <p:cNvSpPr txBox="1">
            <a:spLocks noChangeArrowheads="1"/>
          </p:cNvSpPr>
          <p:nvPr/>
        </p:nvSpPr>
        <p:spPr bwMode="auto">
          <a:xfrm>
            <a:off x="8703468" y="3770223"/>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0</a:t>
            </a:r>
            <a:endParaRPr kumimoji="1" lang="en-US" altLang="zh-CN" sz="3200" b="1">
              <a:solidFill>
                <a:srgbClr val="000000"/>
              </a:solidFill>
              <a:latin typeface="楷体_GB2312" pitchFamily="49" charset="-122"/>
              <a:ea typeface="楷体_GB2312" pitchFamily="49" charset="-122"/>
            </a:endParaRPr>
          </a:p>
        </p:txBody>
      </p:sp>
      <p:sp>
        <p:nvSpPr>
          <p:cNvPr id="11" name="Text Box 66">
            <a:extLst>
              <a:ext uri="{FF2B5EF4-FFF2-40B4-BE49-F238E27FC236}">
                <a16:creationId xmlns:a16="http://schemas.microsoft.com/office/drawing/2014/main" id="{A8BC835F-C306-464C-9264-8641548E8AF6}"/>
              </a:ext>
            </a:extLst>
          </p:cNvPr>
          <p:cNvSpPr txBox="1">
            <a:spLocks noChangeArrowheads="1"/>
          </p:cNvSpPr>
          <p:nvPr/>
        </p:nvSpPr>
        <p:spPr bwMode="auto">
          <a:xfrm>
            <a:off x="8703468" y="4833848"/>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1</a:t>
            </a:r>
            <a:endParaRPr kumimoji="1" lang="en-US" altLang="zh-CN" sz="3200" b="1">
              <a:solidFill>
                <a:srgbClr val="000000"/>
              </a:solidFill>
              <a:latin typeface="楷体_GB2312" pitchFamily="49" charset="-122"/>
              <a:ea typeface="楷体_GB2312" pitchFamily="49" charset="-122"/>
            </a:endParaRPr>
          </a:p>
        </p:txBody>
      </p:sp>
      <p:sp>
        <p:nvSpPr>
          <p:cNvPr id="12" name="Text Box 67">
            <a:extLst>
              <a:ext uri="{FF2B5EF4-FFF2-40B4-BE49-F238E27FC236}">
                <a16:creationId xmlns:a16="http://schemas.microsoft.com/office/drawing/2014/main" id="{54C1DB60-293A-40B2-80A3-73AF06FC6078}"/>
              </a:ext>
            </a:extLst>
          </p:cNvPr>
          <p:cNvSpPr txBox="1">
            <a:spLocks noChangeArrowheads="1"/>
          </p:cNvSpPr>
          <p:nvPr/>
        </p:nvSpPr>
        <p:spPr bwMode="auto">
          <a:xfrm>
            <a:off x="5771356" y="5806985"/>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1</a:t>
            </a:r>
            <a:endParaRPr kumimoji="1" lang="en-US" altLang="zh-CN" sz="3200" b="1">
              <a:solidFill>
                <a:srgbClr val="000000"/>
              </a:solidFill>
              <a:latin typeface="楷体_GB2312" pitchFamily="49" charset="-122"/>
              <a:ea typeface="楷体_GB2312" pitchFamily="49" charset="-122"/>
            </a:endParaRPr>
          </a:p>
        </p:txBody>
      </p:sp>
      <p:sp>
        <p:nvSpPr>
          <p:cNvPr id="13" name="Text Box 68">
            <a:extLst>
              <a:ext uri="{FF2B5EF4-FFF2-40B4-BE49-F238E27FC236}">
                <a16:creationId xmlns:a16="http://schemas.microsoft.com/office/drawing/2014/main" id="{78C529F5-1D7F-4A5F-994C-6DE4152703A4}"/>
              </a:ext>
            </a:extLst>
          </p:cNvPr>
          <p:cNvSpPr txBox="1">
            <a:spLocks noChangeArrowheads="1"/>
          </p:cNvSpPr>
          <p:nvPr/>
        </p:nvSpPr>
        <p:spPr bwMode="auto">
          <a:xfrm>
            <a:off x="6634956" y="5797460"/>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3</a:t>
            </a:r>
            <a:endParaRPr kumimoji="1" lang="en-US" altLang="zh-CN" sz="3200" b="1">
              <a:solidFill>
                <a:srgbClr val="000000"/>
              </a:solidFill>
              <a:latin typeface="楷体_GB2312" pitchFamily="49" charset="-122"/>
              <a:ea typeface="楷体_GB2312" pitchFamily="49" charset="-122"/>
            </a:endParaRPr>
          </a:p>
        </p:txBody>
      </p:sp>
      <p:sp>
        <p:nvSpPr>
          <p:cNvPr id="14" name="Text Box 69">
            <a:extLst>
              <a:ext uri="{FF2B5EF4-FFF2-40B4-BE49-F238E27FC236}">
                <a16:creationId xmlns:a16="http://schemas.microsoft.com/office/drawing/2014/main" id="{1EE59D53-D189-46B7-88F9-A6AE7303DEBA}"/>
              </a:ext>
            </a:extLst>
          </p:cNvPr>
          <p:cNvSpPr txBox="1">
            <a:spLocks noChangeArrowheads="1"/>
          </p:cNvSpPr>
          <p:nvPr/>
        </p:nvSpPr>
        <p:spPr bwMode="auto">
          <a:xfrm>
            <a:off x="4907756" y="580698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5</a:t>
            </a:r>
            <a:endParaRPr kumimoji="1" lang="en-US" altLang="zh-CN" sz="3200" b="1">
              <a:solidFill>
                <a:srgbClr val="000000"/>
              </a:solidFill>
              <a:latin typeface="楷体_GB2312" pitchFamily="49" charset="-122"/>
              <a:ea typeface="楷体_GB2312" pitchFamily="49" charset="-122"/>
            </a:endParaRPr>
          </a:p>
        </p:txBody>
      </p:sp>
      <p:sp>
        <p:nvSpPr>
          <p:cNvPr id="15" name="Text Box 70">
            <a:extLst>
              <a:ext uri="{FF2B5EF4-FFF2-40B4-BE49-F238E27FC236}">
                <a16:creationId xmlns:a16="http://schemas.microsoft.com/office/drawing/2014/main" id="{4A3AD1D8-9B79-4A4F-9A53-D7DD113D6802}"/>
              </a:ext>
            </a:extLst>
          </p:cNvPr>
          <p:cNvSpPr txBox="1">
            <a:spLocks noChangeArrowheads="1"/>
          </p:cNvSpPr>
          <p:nvPr/>
        </p:nvSpPr>
        <p:spPr bwMode="auto">
          <a:xfrm>
            <a:off x="4115593" y="5806985"/>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ea typeface="楷体_GB2312" pitchFamily="49" charset="-122"/>
              </a:rPr>
              <a:t>2</a:t>
            </a:r>
          </a:p>
        </p:txBody>
      </p:sp>
      <p:sp>
        <p:nvSpPr>
          <p:cNvPr id="16" name="Text Box 71">
            <a:extLst>
              <a:ext uri="{FF2B5EF4-FFF2-40B4-BE49-F238E27FC236}">
                <a16:creationId xmlns:a16="http://schemas.microsoft.com/office/drawing/2014/main" id="{09676427-667A-48E3-B788-6634EDEEF914}"/>
              </a:ext>
            </a:extLst>
          </p:cNvPr>
          <p:cNvSpPr txBox="1">
            <a:spLocks noChangeArrowheads="1"/>
          </p:cNvSpPr>
          <p:nvPr/>
        </p:nvSpPr>
        <p:spPr bwMode="auto">
          <a:xfrm>
            <a:off x="8703468" y="4329023"/>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1</a:t>
            </a:r>
            <a:endParaRPr kumimoji="1" lang="en-US" altLang="zh-CN" sz="3200" b="1">
              <a:solidFill>
                <a:srgbClr val="000000"/>
              </a:solidFill>
              <a:latin typeface="楷体_GB2312" pitchFamily="49" charset="-122"/>
              <a:ea typeface="楷体_GB2312" pitchFamily="49" charset="-122"/>
            </a:endParaRPr>
          </a:p>
        </p:txBody>
      </p:sp>
      <p:sp>
        <p:nvSpPr>
          <p:cNvPr id="17" name="Oval 72">
            <a:extLst>
              <a:ext uri="{FF2B5EF4-FFF2-40B4-BE49-F238E27FC236}">
                <a16:creationId xmlns:a16="http://schemas.microsoft.com/office/drawing/2014/main" id="{9C2CFF3C-C6F9-437C-B585-95A9BDDE3ECE}"/>
              </a:ext>
            </a:extLst>
          </p:cNvPr>
          <p:cNvSpPr>
            <a:spLocks noChangeArrowheads="1"/>
          </p:cNvSpPr>
          <p:nvPr/>
        </p:nvSpPr>
        <p:spPr bwMode="auto">
          <a:xfrm>
            <a:off x="8627268" y="3770223"/>
            <a:ext cx="457200" cy="381000"/>
          </a:xfrm>
          <a:prstGeom prst="ellipse">
            <a:avLst/>
          </a:prstGeom>
          <a:noFill/>
          <a:ln w="28575">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Text Box 73">
            <a:extLst>
              <a:ext uri="{FF2B5EF4-FFF2-40B4-BE49-F238E27FC236}">
                <a16:creationId xmlns:a16="http://schemas.microsoft.com/office/drawing/2014/main" id="{14BE7290-9870-430F-88CA-17358A996456}"/>
              </a:ext>
            </a:extLst>
          </p:cNvPr>
          <p:cNvSpPr txBox="1">
            <a:spLocks noChangeArrowheads="1"/>
          </p:cNvSpPr>
          <p:nvPr/>
        </p:nvSpPr>
        <p:spPr bwMode="auto">
          <a:xfrm>
            <a:off x="5123656" y="4725898"/>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6</a:t>
            </a:r>
            <a:endParaRPr kumimoji="1" lang="en-US" altLang="zh-CN" sz="3200" b="1">
              <a:solidFill>
                <a:srgbClr val="000000"/>
              </a:solidFill>
              <a:latin typeface="楷体_GB2312" pitchFamily="49" charset="-122"/>
              <a:ea typeface="楷体_GB2312" pitchFamily="49" charset="-122"/>
            </a:endParaRPr>
          </a:p>
        </p:txBody>
      </p:sp>
      <p:sp>
        <p:nvSpPr>
          <p:cNvPr id="19" name="Oval 74">
            <a:extLst>
              <a:ext uri="{FF2B5EF4-FFF2-40B4-BE49-F238E27FC236}">
                <a16:creationId xmlns:a16="http://schemas.microsoft.com/office/drawing/2014/main" id="{9E356CEA-1E90-4C36-B588-DE48A7779F7F}"/>
              </a:ext>
            </a:extLst>
          </p:cNvPr>
          <p:cNvSpPr>
            <a:spLocks noChangeArrowheads="1"/>
          </p:cNvSpPr>
          <p:nvPr/>
        </p:nvSpPr>
        <p:spPr bwMode="auto">
          <a:xfrm>
            <a:off x="4834731" y="5806985"/>
            <a:ext cx="457200" cy="381000"/>
          </a:xfrm>
          <a:prstGeom prst="ellipse">
            <a:avLst/>
          </a:prstGeom>
          <a:noFill/>
          <a:ln w="381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10000"/>
              </a:spcBef>
              <a:buClr>
                <a:schemeClr val="accent1"/>
              </a:buClr>
              <a:buSzPct val="80000"/>
              <a:buFont typeface="Wingdings" panose="05000000000000000000" pitchFamily="2" charset="2"/>
              <a:buNone/>
            </a:pPr>
            <a:endParaRPr kumimoji="1" lang="zh-CN" altLang="zh-CN" sz="3200" b="1">
              <a:solidFill>
                <a:schemeClr val="bg1"/>
              </a:solidFill>
              <a:latin typeface="楷体_GB2312" pitchFamily="49" charset="-122"/>
              <a:ea typeface="楷体_GB2312" pitchFamily="49" charset="-122"/>
            </a:endParaRPr>
          </a:p>
        </p:txBody>
      </p:sp>
      <p:sp>
        <p:nvSpPr>
          <p:cNvPr id="20" name="Line 75">
            <a:extLst>
              <a:ext uri="{FF2B5EF4-FFF2-40B4-BE49-F238E27FC236}">
                <a16:creationId xmlns:a16="http://schemas.microsoft.com/office/drawing/2014/main" id="{85C0F9C6-D4B2-44E4-9B2C-3C6924541965}"/>
              </a:ext>
            </a:extLst>
          </p:cNvPr>
          <p:cNvSpPr>
            <a:spLocks noChangeShapeType="1"/>
          </p:cNvSpPr>
          <p:nvPr/>
        </p:nvSpPr>
        <p:spPr bwMode="auto">
          <a:xfrm>
            <a:off x="4979193" y="3717835"/>
            <a:ext cx="0" cy="252095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50459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ppt_x</p:attrName>
                                        </p:attrNameLst>
                                      </p:cBhvr>
                                      <p:tavLst>
                                        <p:tav tm="0">
                                          <p:val>
                                            <p:strVal val="#ppt_x"/>
                                          </p:val>
                                        </p:tav>
                                        <p:tav tm="100000">
                                          <p:val>
                                            <p:strVal val="#ppt_x"/>
                                          </p:val>
                                        </p:tav>
                                      </p:tavLst>
                                    </p:anim>
                                    <p:anim calcmode="lin" valueType="num">
                                      <p:cBhvr>
                                        <p:cTn id="19" dur="500" fill="hold"/>
                                        <p:tgtEl>
                                          <p:spTgt spid="20"/>
                                        </p:tgtEl>
                                        <p:attrNameLst>
                                          <p:attrName>ppt_y</p:attrName>
                                        </p:attrNameLst>
                                      </p:cBhvr>
                                      <p:tavLst>
                                        <p:tav tm="0">
                                          <p:val>
                                            <p:strVal val="#ppt_y-#ppt_h/2"/>
                                          </p:val>
                                        </p:tav>
                                        <p:tav tm="100000">
                                          <p:val>
                                            <p:strVal val="#ppt_y"/>
                                          </p:val>
                                        </p:tav>
                                      </p:tavLst>
                                    </p:anim>
                                    <p:anim calcmode="lin" valueType="num">
                                      <p:cBhvr>
                                        <p:cTn id="20" dur="500" fill="hold"/>
                                        <p:tgtEl>
                                          <p:spTgt spid="20"/>
                                        </p:tgtEl>
                                        <p:attrNameLst>
                                          <p:attrName>ppt_w</p:attrName>
                                        </p:attrNameLst>
                                      </p:cBhvr>
                                      <p:tavLst>
                                        <p:tav tm="0">
                                          <p:val>
                                            <p:strVal val="#ppt_w"/>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P spid="19"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Group 3">
            <a:extLst>
              <a:ext uri="{FF2B5EF4-FFF2-40B4-BE49-F238E27FC236}">
                <a16:creationId xmlns:a16="http://schemas.microsoft.com/office/drawing/2014/main" id="{A63F90EA-7317-414E-A051-5B4D6155AF36}"/>
              </a:ext>
            </a:extLst>
          </p:cNvPr>
          <p:cNvGraphicFramePr>
            <a:graphicFrameLocks noGrp="1"/>
          </p:cNvGraphicFramePr>
          <p:nvPr>
            <p:extLst>
              <p:ext uri="{D42A27DB-BD31-4B8C-83A1-F6EECF244321}">
                <p14:modId xmlns:p14="http://schemas.microsoft.com/office/powerpoint/2010/main" val="2650256499"/>
              </p:ext>
            </p:extLst>
          </p:nvPr>
        </p:nvGraphicFramePr>
        <p:xfrm>
          <a:off x="2560507" y="1216546"/>
          <a:ext cx="6838950" cy="3660521"/>
        </p:xfrm>
        <a:graphic>
          <a:graphicData uri="http://schemas.openxmlformats.org/drawingml/2006/table">
            <a:tbl>
              <a:tblPr/>
              <a:tblGrid>
                <a:gridCol w="1344613">
                  <a:extLst>
                    <a:ext uri="{9D8B030D-6E8A-4147-A177-3AD203B41FA5}">
                      <a16:colId xmlns:a16="http://schemas.microsoft.com/office/drawing/2014/main" val="1953562365"/>
                    </a:ext>
                  </a:extLst>
                </a:gridCol>
                <a:gridCol w="814387">
                  <a:extLst>
                    <a:ext uri="{9D8B030D-6E8A-4147-A177-3AD203B41FA5}">
                      <a16:colId xmlns:a16="http://schemas.microsoft.com/office/drawing/2014/main" val="4144191141"/>
                    </a:ext>
                  </a:extLst>
                </a:gridCol>
                <a:gridCol w="865188">
                  <a:extLst>
                    <a:ext uri="{9D8B030D-6E8A-4147-A177-3AD203B41FA5}">
                      <a16:colId xmlns:a16="http://schemas.microsoft.com/office/drawing/2014/main" val="2416396288"/>
                    </a:ext>
                  </a:extLst>
                </a:gridCol>
                <a:gridCol w="863600">
                  <a:extLst>
                    <a:ext uri="{9D8B030D-6E8A-4147-A177-3AD203B41FA5}">
                      <a16:colId xmlns:a16="http://schemas.microsoft.com/office/drawing/2014/main" val="20219767"/>
                    </a:ext>
                  </a:extLst>
                </a:gridCol>
                <a:gridCol w="792162">
                  <a:extLst>
                    <a:ext uri="{9D8B030D-6E8A-4147-A177-3AD203B41FA5}">
                      <a16:colId xmlns:a16="http://schemas.microsoft.com/office/drawing/2014/main" val="1024853656"/>
                    </a:ext>
                  </a:extLst>
                </a:gridCol>
                <a:gridCol w="1079500">
                  <a:extLst>
                    <a:ext uri="{9D8B030D-6E8A-4147-A177-3AD203B41FA5}">
                      <a16:colId xmlns:a16="http://schemas.microsoft.com/office/drawing/2014/main" val="91798511"/>
                    </a:ext>
                  </a:extLst>
                </a:gridCol>
                <a:gridCol w="1079500">
                  <a:extLst>
                    <a:ext uri="{9D8B030D-6E8A-4147-A177-3AD203B41FA5}">
                      <a16:colId xmlns:a16="http://schemas.microsoft.com/office/drawing/2014/main" val="2052256999"/>
                    </a:ext>
                  </a:extLst>
                </a:gridCol>
              </a:tblGrid>
              <a:tr h="96361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Arial" panose="020B0604020202020204" pitchFamily="34" charset="0"/>
                          <a:ea typeface="黑体" panose="02010609060101010101" pitchFamily="49" charset="-122"/>
                        </a:rPr>
                        <a:t>单位       销地</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Arial" panose="020B0604020202020204" pitchFamily="34" charset="0"/>
                          <a:ea typeface="黑体" panose="02010609060101010101" pitchFamily="49" charset="-122"/>
                        </a:rPr>
                        <a:t>    运价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Arial" panose="020B0604020202020204" pitchFamily="34" charset="0"/>
                          <a:ea typeface="黑体" panose="02010609060101010101" pitchFamily="49" charset="-122"/>
                        </a:rPr>
                        <a:t>产地</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产量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行差额</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625491191"/>
                  </a:ext>
                </a:extLst>
              </a:tr>
              <a:tr h="51752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rgbClr val="A5002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2051826"/>
                  </a:ext>
                </a:extLst>
              </a:tr>
              <a:tr h="51752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rgbClr val="A5002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9981964"/>
                  </a:ext>
                </a:extLst>
              </a:tr>
              <a:tr h="51752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rgbClr val="A5002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8821017"/>
                  </a:ext>
                </a:extLst>
              </a:tr>
              <a:tr h="51752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销量</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4284819"/>
                  </a:ext>
                </a:extLst>
              </a:tr>
              <a:tr h="51752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000000"/>
                          </a:solidFill>
                          <a:effectLst/>
                          <a:latin typeface="楷体_GB2312" pitchFamily="49" charset="-122"/>
                          <a:ea typeface="黑体" panose="02010609060101010101" pitchFamily="49" charset="-122"/>
                        </a:rPr>
                        <a:t>列差额</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rgbClr val="A5002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rgbClr val="A5002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4929381"/>
                  </a:ext>
                </a:extLst>
              </a:tr>
            </a:tbl>
          </a:graphicData>
        </a:graphic>
      </p:graphicFrame>
      <p:sp>
        <p:nvSpPr>
          <p:cNvPr id="24" name="Line 61">
            <a:extLst>
              <a:ext uri="{FF2B5EF4-FFF2-40B4-BE49-F238E27FC236}">
                <a16:creationId xmlns:a16="http://schemas.microsoft.com/office/drawing/2014/main" id="{BB5DAC9F-5DCF-403C-9138-6B9C164F5307}"/>
              </a:ext>
            </a:extLst>
          </p:cNvPr>
          <p:cNvSpPr>
            <a:spLocks noChangeShapeType="1"/>
          </p:cNvSpPr>
          <p:nvPr/>
        </p:nvSpPr>
        <p:spPr bwMode="auto">
          <a:xfrm flipH="1" flipV="1">
            <a:off x="3135182" y="1232421"/>
            <a:ext cx="720725" cy="863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62">
            <a:extLst>
              <a:ext uri="{FF2B5EF4-FFF2-40B4-BE49-F238E27FC236}">
                <a16:creationId xmlns:a16="http://schemas.microsoft.com/office/drawing/2014/main" id="{8D3685F9-5245-4D4A-A2E0-0CAF4F750DED}"/>
              </a:ext>
            </a:extLst>
          </p:cNvPr>
          <p:cNvSpPr>
            <a:spLocks noChangeShapeType="1"/>
          </p:cNvSpPr>
          <p:nvPr/>
        </p:nvSpPr>
        <p:spPr bwMode="auto">
          <a:xfrm flipH="1" flipV="1">
            <a:off x="2560507" y="1664221"/>
            <a:ext cx="1295400"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26" name="Object 63">
            <a:extLst>
              <a:ext uri="{FF2B5EF4-FFF2-40B4-BE49-F238E27FC236}">
                <a16:creationId xmlns:a16="http://schemas.microsoft.com/office/drawing/2014/main" id="{BDCE1644-67F4-49F5-8512-715967F0B3F7}"/>
              </a:ext>
            </a:extLst>
          </p:cNvPr>
          <p:cNvGraphicFramePr>
            <a:graphicFrameLocks noChangeAspect="1"/>
          </p:cNvGraphicFramePr>
          <p:nvPr>
            <p:extLst>
              <p:ext uri="{D42A27DB-BD31-4B8C-83A1-F6EECF244321}">
                <p14:modId xmlns:p14="http://schemas.microsoft.com/office/powerpoint/2010/main" val="2887187721"/>
              </p:ext>
            </p:extLst>
          </p:nvPr>
        </p:nvGraphicFramePr>
        <p:xfrm>
          <a:off x="4068632" y="1445146"/>
          <a:ext cx="3168650" cy="576263"/>
        </p:xfrm>
        <a:graphic>
          <a:graphicData uri="http://schemas.openxmlformats.org/presentationml/2006/ole">
            <mc:AlternateContent xmlns:mc="http://schemas.openxmlformats.org/markup-compatibility/2006">
              <mc:Choice xmlns:v="urn:schemas-microsoft-com:vml" Requires="v">
                <p:oleObj spid="_x0000_s7200" name="Equation" r:id="rId4" imgW="838200" imgH="228600" progId="Equation.3">
                  <p:embed/>
                </p:oleObj>
              </mc:Choice>
              <mc:Fallback>
                <p:oleObj name="Equation" r:id="rId4" imgW="838200" imgH="228600" progId="Equation.3">
                  <p:embed/>
                  <p:pic>
                    <p:nvPicPr>
                      <p:cNvPr id="3074" name="Object 63">
                        <a:extLst>
                          <a:ext uri="{FF2B5EF4-FFF2-40B4-BE49-F238E27FC236}">
                            <a16:creationId xmlns:a16="http://schemas.microsoft.com/office/drawing/2014/main" id="{9038353D-3D08-41E0-A29C-004B65A251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8632" y="1445146"/>
                        <a:ext cx="316865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64">
            <a:extLst>
              <a:ext uri="{FF2B5EF4-FFF2-40B4-BE49-F238E27FC236}">
                <a16:creationId xmlns:a16="http://schemas.microsoft.com/office/drawing/2014/main" id="{BB3D3116-7F61-4FA6-833B-91606358C53F}"/>
              </a:ext>
            </a:extLst>
          </p:cNvPr>
          <p:cNvGraphicFramePr>
            <a:graphicFrameLocks noChangeAspect="1"/>
          </p:cNvGraphicFramePr>
          <p:nvPr>
            <p:extLst>
              <p:ext uri="{D42A27DB-BD31-4B8C-83A1-F6EECF244321}">
                <p14:modId xmlns:p14="http://schemas.microsoft.com/office/powerpoint/2010/main" val="3708855311"/>
              </p:ext>
            </p:extLst>
          </p:nvPr>
        </p:nvGraphicFramePr>
        <p:xfrm>
          <a:off x="3043107" y="2203971"/>
          <a:ext cx="552450" cy="1512888"/>
        </p:xfrm>
        <a:graphic>
          <a:graphicData uri="http://schemas.openxmlformats.org/presentationml/2006/ole">
            <mc:AlternateContent xmlns:mc="http://schemas.openxmlformats.org/markup-compatibility/2006">
              <mc:Choice xmlns:v="urn:schemas-microsoft-com:vml" Requires="v">
                <p:oleObj spid="_x0000_s7201" name="公式" r:id="rId6" imgW="203112" imgH="609336" progId="Equation.3">
                  <p:embed/>
                </p:oleObj>
              </mc:Choice>
              <mc:Fallback>
                <p:oleObj name="公式" r:id="rId6" imgW="203112" imgH="609336" progId="Equation.3">
                  <p:embed/>
                  <p:pic>
                    <p:nvPicPr>
                      <p:cNvPr id="3075" name="Object 64">
                        <a:extLst>
                          <a:ext uri="{FF2B5EF4-FFF2-40B4-BE49-F238E27FC236}">
                            <a16:creationId xmlns:a16="http://schemas.microsoft.com/office/drawing/2014/main" id="{8CBC71B2-DCBE-4B22-BB32-EF4F81E989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3107" y="2203971"/>
                        <a:ext cx="552450" cy="151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Text Box 65">
            <a:extLst>
              <a:ext uri="{FF2B5EF4-FFF2-40B4-BE49-F238E27FC236}">
                <a16:creationId xmlns:a16="http://schemas.microsoft.com/office/drawing/2014/main" id="{DACE5D5E-562A-4D67-8899-E25A531478ED}"/>
              </a:ext>
            </a:extLst>
          </p:cNvPr>
          <p:cNvSpPr txBox="1">
            <a:spLocks noChangeArrowheads="1"/>
          </p:cNvSpPr>
          <p:nvPr/>
        </p:nvSpPr>
        <p:spPr bwMode="auto">
          <a:xfrm>
            <a:off x="8700957" y="2350021"/>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0</a:t>
            </a:r>
            <a:endParaRPr kumimoji="1" lang="en-US" altLang="zh-CN" sz="3200" b="1">
              <a:solidFill>
                <a:srgbClr val="000000"/>
              </a:solidFill>
              <a:latin typeface="楷体_GB2312" pitchFamily="49" charset="-122"/>
              <a:ea typeface="楷体_GB2312" pitchFamily="49" charset="-122"/>
            </a:endParaRPr>
          </a:p>
        </p:txBody>
      </p:sp>
      <p:sp>
        <p:nvSpPr>
          <p:cNvPr id="29" name="Text Box 66">
            <a:extLst>
              <a:ext uri="{FF2B5EF4-FFF2-40B4-BE49-F238E27FC236}">
                <a16:creationId xmlns:a16="http://schemas.microsoft.com/office/drawing/2014/main" id="{7D34BE8C-B7EB-4BA9-B33B-065CC81E8F15}"/>
              </a:ext>
            </a:extLst>
          </p:cNvPr>
          <p:cNvSpPr txBox="1">
            <a:spLocks noChangeArrowheads="1"/>
          </p:cNvSpPr>
          <p:nvPr/>
        </p:nvSpPr>
        <p:spPr bwMode="auto">
          <a:xfrm>
            <a:off x="8700957" y="3340621"/>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2</a:t>
            </a:r>
            <a:endParaRPr kumimoji="1" lang="en-US" altLang="zh-CN" sz="3200" b="1">
              <a:solidFill>
                <a:srgbClr val="000000"/>
              </a:solidFill>
              <a:latin typeface="楷体_GB2312" pitchFamily="49" charset="-122"/>
              <a:ea typeface="楷体_GB2312" pitchFamily="49" charset="-122"/>
            </a:endParaRPr>
          </a:p>
        </p:txBody>
      </p:sp>
      <p:sp>
        <p:nvSpPr>
          <p:cNvPr id="30" name="Text Box 67">
            <a:extLst>
              <a:ext uri="{FF2B5EF4-FFF2-40B4-BE49-F238E27FC236}">
                <a16:creationId xmlns:a16="http://schemas.microsoft.com/office/drawing/2014/main" id="{7178BA38-C8A2-4E04-BFD2-C4617A0B007A}"/>
              </a:ext>
            </a:extLst>
          </p:cNvPr>
          <p:cNvSpPr txBox="1">
            <a:spLocks noChangeArrowheads="1"/>
          </p:cNvSpPr>
          <p:nvPr/>
        </p:nvSpPr>
        <p:spPr bwMode="auto">
          <a:xfrm>
            <a:off x="6643557" y="4420121"/>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3</a:t>
            </a:r>
            <a:endParaRPr kumimoji="1" lang="en-US" altLang="zh-CN" sz="3200" b="1">
              <a:solidFill>
                <a:srgbClr val="000000"/>
              </a:solidFill>
              <a:latin typeface="楷体_GB2312" pitchFamily="49" charset="-122"/>
              <a:ea typeface="楷体_GB2312" pitchFamily="49" charset="-122"/>
            </a:endParaRPr>
          </a:p>
        </p:txBody>
      </p:sp>
      <p:sp>
        <p:nvSpPr>
          <p:cNvPr id="31" name="Text Box 68">
            <a:extLst>
              <a:ext uri="{FF2B5EF4-FFF2-40B4-BE49-F238E27FC236}">
                <a16:creationId xmlns:a16="http://schemas.microsoft.com/office/drawing/2014/main" id="{93C299D0-ACAF-45BA-B263-70906FEB975F}"/>
              </a:ext>
            </a:extLst>
          </p:cNvPr>
          <p:cNvSpPr txBox="1">
            <a:spLocks noChangeArrowheads="1"/>
          </p:cNvSpPr>
          <p:nvPr/>
        </p:nvSpPr>
        <p:spPr bwMode="auto">
          <a:xfrm>
            <a:off x="5800595" y="4456634"/>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1</a:t>
            </a:r>
            <a:endParaRPr kumimoji="1" lang="en-US" altLang="zh-CN" sz="3200" b="1">
              <a:solidFill>
                <a:srgbClr val="000000"/>
              </a:solidFill>
              <a:latin typeface="楷体_GB2312" pitchFamily="49" charset="-122"/>
              <a:ea typeface="楷体_GB2312" pitchFamily="49" charset="-122"/>
            </a:endParaRPr>
          </a:p>
        </p:txBody>
      </p:sp>
      <p:sp>
        <p:nvSpPr>
          <p:cNvPr id="32" name="Text Box 69">
            <a:extLst>
              <a:ext uri="{FF2B5EF4-FFF2-40B4-BE49-F238E27FC236}">
                <a16:creationId xmlns:a16="http://schemas.microsoft.com/office/drawing/2014/main" id="{2EFA9D35-8D26-4490-BBA4-E3985015579D}"/>
              </a:ext>
            </a:extLst>
          </p:cNvPr>
          <p:cNvSpPr txBox="1">
            <a:spLocks noChangeArrowheads="1"/>
          </p:cNvSpPr>
          <p:nvPr/>
        </p:nvSpPr>
        <p:spPr bwMode="auto">
          <a:xfrm>
            <a:off x="4128957" y="4420121"/>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ea typeface="楷体_GB2312" pitchFamily="49" charset="-122"/>
              </a:rPr>
              <a:t>2</a:t>
            </a:r>
          </a:p>
        </p:txBody>
      </p:sp>
      <p:sp>
        <p:nvSpPr>
          <p:cNvPr id="33" name="Text Box 70">
            <a:extLst>
              <a:ext uri="{FF2B5EF4-FFF2-40B4-BE49-F238E27FC236}">
                <a16:creationId xmlns:a16="http://schemas.microsoft.com/office/drawing/2014/main" id="{41B5539F-263F-4155-A84A-6EF1DA4384C6}"/>
              </a:ext>
            </a:extLst>
          </p:cNvPr>
          <p:cNvSpPr txBox="1">
            <a:spLocks noChangeArrowheads="1"/>
          </p:cNvSpPr>
          <p:nvPr/>
        </p:nvSpPr>
        <p:spPr bwMode="auto">
          <a:xfrm>
            <a:off x="8681907" y="2872309"/>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1</a:t>
            </a:r>
            <a:endParaRPr kumimoji="1" lang="en-US" altLang="zh-CN" sz="3200" b="1">
              <a:solidFill>
                <a:srgbClr val="000000"/>
              </a:solidFill>
              <a:latin typeface="楷体_GB2312" pitchFamily="49" charset="-122"/>
              <a:ea typeface="楷体_GB2312" pitchFamily="49" charset="-122"/>
            </a:endParaRPr>
          </a:p>
        </p:txBody>
      </p:sp>
      <p:sp>
        <p:nvSpPr>
          <p:cNvPr id="34" name="Oval 71">
            <a:extLst>
              <a:ext uri="{FF2B5EF4-FFF2-40B4-BE49-F238E27FC236}">
                <a16:creationId xmlns:a16="http://schemas.microsoft.com/office/drawing/2014/main" id="{5024780A-1A56-4EAB-89C0-D90B5E8CC216}"/>
              </a:ext>
            </a:extLst>
          </p:cNvPr>
          <p:cNvSpPr>
            <a:spLocks noChangeArrowheads="1"/>
          </p:cNvSpPr>
          <p:nvPr/>
        </p:nvSpPr>
        <p:spPr bwMode="auto">
          <a:xfrm>
            <a:off x="8608882" y="2851671"/>
            <a:ext cx="457200" cy="381000"/>
          </a:xfrm>
          <a:prstGeom prst="ellipse">
            <a:avLst/>
          </a:prstGeom>
          <a:noFill/>
          <a:ln w="28575">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Text Box 72">
            <a:extLst>
              <a:ext uri="{FF2B5EF4-FFF2-40B4-BE49-F238E27FC236}">
                <a16:creationId xmlns:a16="http://schemas.microsoft.com/office/drawing/2014/main" id="{128C5280-8799-48CD-ABAA-369FEA147743}"/>
              </a:ext>
            </a:extLst>
          </p:cNvPr>
          <p:cNvSpPr txBox="1">
            <a:spLocks noChangeArrowheads="1"/>
          </p:cNvSpPr>
          <p:nvPr/>
        </p:nvSpPr>
        <p:spPr bwMode="auto">
          <a:xfrm>
            <a:off x="5152895" y="3304109"/>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6</a:t>
            </a:r>
            <a:endParaRPr kumimoji="1" lang="en-US" altLang="zh-CN" sz="3200" b="1">
              <a:solidFill>
                <a:srgbClr val="000000"/>
              </a:solidFill>
              <a:latin typeface="楷体_GB2312" pitchFamily="49" charset="-122"/>
              <a:ea typeface="楷体_GB2312" pitchFamily="49" charset="-122"/>
            </a:endParaRPr>
          </a:p>
        </p:txBody>
      </p:sp>
      <p:sp>
        <p:nvSpPr>
          <p:cNvPr id="36" name="Line 73">
            <a:extLst>
              <a:ext uri="{FF2B5EF4-FFF2-40B4-BE49-F238E27FC236}">
                <a16:creationId xmlns:a16="http://schemas.microsoft.com/office/drawing/2014/main" id="{0F087E7C-41A2-4A09-8E93-A153C6296223}"/>
              </a:ext>
            </a:extLst>
          </p:cNvPr>
          <p:cNvSpPr>
            <a:spLocks noChangeShapeType="1"/>
          </p:cNvSpPr>
          <p:nvPr/>
        </p:nvSpPr>
        <p:spPr bwMode="auto">
          <a:xfrm>
            <a:off x="4936995" y="4672534"/>
            <a:ext cx="381000" cy="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Oval 74">
            <a:extLst>
              <a:ext uri="{FF2B5EF4-FFF2-40B4-BE49-F238E27FC236}">
                <a16:creationId xmlns:a16="http://schemas.microsoft.com/office/drawing/2014/main" id="{365BDB73-51EA-4321-89CF-9CFF7FD4D706}"/>
              </a:ext>
            </a:extLst>
          </p:cNvPr>
          <p:cNvSpPr>
            <a:spLocks noChangeArrowheads="1"/>
          </p:cNvSpPr>
          <p:nvPr/>
        </p:nvSpPr>
        <p:spPr bwMode="auto">
          <a:xfrm>
            <a:off x="6592757" y="4385196"/>
            <a:ext cx="457200" cy="381000"/>
          </a:xfrm>
          <a:prstGeom prst="ellipse">
            <a:avLst/>
          </a:prstGeom>
          <a:noFill/>
          <a:ln w="381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10000"/>
              </a:spcBef>
              <a:buClr>
                <a:schemeClr val="accent1"/>
              </a:buClr>
              <a:buSzPct val="80000"/>
              <a:buFont typeface="Wingdings" panose="05000000000000000000" pitchFamily="2" charset="2"/>
              <a:buNone/>
            </a:pPr>
            <a:endParaRPr kumimoji="1" lang="zh-CN" altLang="zh-CN" sz="3200" b="1">
              <a:solidFill>
                <a:schemeClr val="bg1"/>
              </a:solidFill>
              <a:latin typeface="楷体_GB2312" pitchFamily="49" charset="-122"/>
              <a:ea typeface="楷体_GB2312" pitchFamily="49" charset="-122"/>
            </a:endParaRPr>
          </a:p>
        </p:txBody>
      </p:sp>
      <p:sp>
        <p:nvSpPr>
          <p:cNvPr id="38" name="Text Box 75">
            <a:extLst>
              <a:ext uri="{FF2B5EF4-FFF2-40B4-BE49-F238E27FC236}">
                <a16:creationId xmlns:a16="http://schemas.microsoft.com/office/drawing/2014/main" id="{E7F04B51-1D48-4E6F-8329-D65F575DCC35}"/>
              </a:ext>
            </a:extLst>
          </p:cNvPr>
          <p:cNvSpPr txBox="1">
            <a:spLocks noChangeArrowheads="1"/>
          </p:cNvSpPr>
          <p:nvPr/>
        </p:nvSpPr>
        <p:spPr bwMode="auto">
          <a:xfrm>
            <a:off x="6881682" y="3304109"/>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3</a:t>
            </a:r>
            <a:endParaRPr kumimoji="1" lang="en-US" altLang="zh-CN" sz="3200" b="1">
              <a:solidFill>
                <a:srgbClr val="000000"/>
              </a:solidFill>
              <a:latin typeface="楷体_GB2312" pitchFamily="49" charset="-122"/>
              <a:ea typeface="楷体_GB2312" pitchFamily="49" charset="-122"/>
            </a:endParaRPr>
          </a:p>
        </p:txBody>
      </p:sp>
      <p:sp>
        <p:nvSpPr>
          <p:cNvPr id="39" name="Line 76">
            <a:extLst>
              <a:ext uri="{FF2B5EF4-FFF2-40B4-BE49-F238E27FC236}">
                <a16:creationId xmlns:a16="http://schemas.microsoft.com/office/drawing/2014/main" id="{1798C865-F2A8-47F5-9F4A-733893979FA7}"/>
              </a:ext>
            </a:extLst>
          </p:cNvPr>
          <p:cNvSpPr>
            <a:spLocks noChangeShapeType="1"/>
          </p:cNvSpPr>
          <p:nvPr/>
        </p:nvSpPr>
        <p:spPr bwMode="auto">
          <a:xfrm>
            <a:off x="4721095" y="2296046"/>
            <a:ext cx="0" cy="2520950"/>
          </a:xfrm>
          <a:prstGeom prst="line">
            <a:avLst/>
          </a:prstGeom>
          <a:noFill/>
          <a:ln w="9525">
            <a:solidFill>
              <a:srgbClr val="CC33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40" name="Line 77">
            <a:extLst>
              <a:ext uri="{FF2B5EF4-FFF2-40B4-BE49-F238E27FC236}">
                <a16:creationId xmlns:a16="http://schemas.microsoft.com/office/drawing/2014/main" id="{5CC35594-D427-4C33-95F5-F01152D7E585}"/>
              </a:ext>
            </a:extLst>
          </p:cNvPr>
          <p:cNvSpPr>
            <a:spLocks noChangeShapeType="1"/>
          </p:cNvSpPr>
          <p:nvPr/>
        </p:nvSpPr>
        <p:spPr bwMode="auto">
          <a:xfrm>
            <a:off x="4936995" y="2296046"/>
            <a:ext cx="0" cy="252095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78">
            <a:extLst>
              <a:ext uri="{FF2B5EF4-FFF2-40B4-BE49-F238E27FC236}">
                <a16:creationId xmlns:a16="http://schemas.microsoft.com/office/drawing/2014/main" id="{3FF5B1D6-517F-4E65-9F24-4E53B1365574}"/>
              </a:ext>
            </a:extLst>
          </p:cNvPr>
          <p:cNvSpPr>
            <a:spLocks noChangeShapeType="1"/>
          </p:cNvSpPr>
          <p:nvPr/>
        </p:nvSpPr>
        <p:spPr bwMode="auto">
          <a:xfrm flipV="1">
            <a:off x="3857495" y="3664471"/>
            <a:ext cx="5543550" cy="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67551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ox(in)">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ox(in)">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ox(in)">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barn(outHorizontal)">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blinds(horizontal)">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dissolve">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7" presetClass="entr" presetSubtype="1" fill="hold" nodeType="clickEffect">
                                  <p:stCondLst>
                                    <p:cond delay="0"/>
                                  </p:stCondLst>
                                  <p:childTnLst>
                                    <p:set>
                                      <p:cBhvr>
                                        <p:cTn id="55" dur="1" fill="hold">
                                          <p:stCondLst>
                                            <p:cond delay="0"/>
                                          </p:stCondLst>
                                        </p:cTn>
                                        <p:tgtEl>
                                          <p:spTgt spid="41"/>
                                        </p:tgtEl>
                                        <p:attrNameLst>
                                          <p:attrName>style.visibility</p:attrName>
                                        </p:attrNameLst>
                                      </p:cBhvr>
                                      <p:to>
                                        <p:strVal val="visible"/>
                                      </p:to>
                                    </p:set>
                                    <p:anim calcmode="lin" valueType="num">
                                      <p:cBhvr>
                                        <p:cTn id="56" dur="500" fill="hold"/>
                                        <p:tgtEl>
                                          <p:spTgt spid="41"/>
                                        </p:tgtEl>
                                        <p:attrNameLst>
                                          <p:attrName>ppt_x</p:attrName>
                                        </p:attrNameLst>
                                      </p:cBhvr>
                                      <p:tavLst>
                                        <p:tav tm="0">
                                          <p:val>
                                            <p:strVal val="#ppt_x"/>
                                          </p:val>
                                        </p:tav>
                                        <p:tav tm="100000">
                                          <p:val>
                                            <p:strVal val="#ppt_x"/>
                                          </p:val>
                                        </p:tav>
                                      </p:tavLst>
                                    </p:anim>
                                    <p:anim calcmode="lin" valueType="num">
                                      <p:cBhvr>
                                        <p:cTn id="57" dur="500" fill="hold"/>
                                        <p:tgtEl>
                                          <p:spTgt spid="41"/>
                                        </p:tgtEl>
                                        <p:attrNameLst>
                                          <p:attrName>ppt_y</p:attrName>
                                        </p:attrNameLst>
                                      </p:cBhvr>
                                      <p:tavLst>
                                        <p:tav tm="0">
                                          <p:val>
                                            <p:strVal val="#ppt_y-#ppt_h/2"/>
                                          </p:val>
                                        </p:tav>
                                        <p:tav tm="100000">
                                          <p:val>
                                            <p:strVal val="#ppt_y"/>
                                          </p:val>
                                        </p:tav>
                                      </p:tavLst>
                                    </p:anim>
                                    <p:anim calcmode="lin" valueType="num">
                                      <p:cBhvr>
                                        <p:cTn id="58" dur="500" fill="hold"/>
                                        <p:tgtEl>
                                          <p:spTgt spid="41"/>
                                        </p:tgtEl>
                                        <p:attrNameLst>
                                          <p:attrName>ppt_w</p:attrName>
                                        </p:attrNameLst>
                                      </p:cBhvr>
                                      <p:tavLst>
                                        <p:tav tm="0">
                                          <p:val>
                                            <p:strVal val="#ppt_w"/>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29" grpId="0" autoUpdateAnimBg="0"/>
      <p:bldP spid="30" grpId="0" autoUpdateAnimBg="0"/>
      <p:bldP spid="31" grpId="0" autoUpdateAnimBg="0"/>
      <p:bldP spid="32" grpId="0" autoUpdateAnimBg="0"/>
      <p:bldP spid="33" grpId="0" autoUpdateAnimBg="0"/>
      <p:bldP spid="37" grpId="0" animBg="1" autoUpdateAnimBg="0"/>
      <p:bldP spid="3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Group 3">
            <a:extLst>
              <a:ext uri="{FF2B5EF4-FFF2-40B4-BE49-F238E27FC236}">
                <a16:creationId xmlns:a16="http://schemas.microsoft.com/office/drawing/2014/main" id="{68C8044F-7D6E-4147-91ED-A6A0F313FA5F}"/>
              </a:ext>
            </a:extLst>
          </p:cNvPr>
          <p:cNvGraphicFramePr>
            <a:graphicFrameLocks noGrp="1"/>
          </p:cNvGraphicFramePr>
          <p:nvPr>
            <p:extLst>
              <p:ext uri="{D42A27DB-BD31-4B8C-83A1-F6EECF244321}">
                <p14:modId xmlns:p14="http://schemas.microsoft.com/office/powerpoint/2010/main" val="354858491"/>
              </p:ext>
            </p:extLst>
          </p:nvPr>
        </p:nvGraphicFramePr>
        <p:xfrm>
          <a:off x="2687455" y="1402492"/>
          <a:ext cx="6838950" cy="3660521"/>
        </p:xfrm>
        <a:graphic>
          <a:graphicData uri="http://schemas.openxmlformats.org/drawingml/2006/table">
            <a:tbl>
              <a:tblPr/>
              <a:tblGrid>
                <a:gridCol w="1344613">
                  <a:extLst>
                    <a:ext uri="{9D8B030D-6E8A-4147-A177-3AD203B41FA5}">
                      <a16:colId xmlns:a16="http://schemas.microsoft.com/office/drawing/2014/main" val="3800585538"/>
                    </a:ext>
                  </a:extLst>
                </a:gridCol>
                <a:gridCol w="814387">
                  <a:extLst>
                    <a:ext uri="{9D8B030D-6E8A-4147-A177-3AD203B41FA5}">
                      <a16:colId xmlns:a16="http://schemas.microsoft.com/office/drawing/2014/main" val="684957896"/>
                    </a:ext>
                  </a:extLst>
                </a:gridCol>
                <a:gridCol w="865188">
                  <a:extLst>
                    <a:ext uri="{9D8B030D-6E8A-4147-A177-3AD203B41FA5}">
                      <a16:colId xmlns:a16="http://schemas.microsoft.com/office/drawing/2014/main" val="2872171463"/>
                    </a:ext>
                  </a:extLst>
                </a:gridCol>
                <a:gridCol w="863600">
                  <a:extLst>
                    <a:ext uri="{9D8B030D-6E8A-4147-A177-3AD203B41FA5}">
                      <a16:colId xmlns:a16="http://schemas.microsoft.com/office/drawing/2014/main" val="1866106713"/>
                    </a:ext>
                  </a:extLst>
                </a:gridCol>
                <a:gridCol w="792162">
                  <a:extLst>
                    <a:ext uri="{9D8B030D-6E8A-4147-A177-3AD203B41FA5}">
                      <a16:colId xmlns:a16="http://schemas.microsoft.com/office/drawing/2014/main" val="766873921"/>
                    </a:ext>
                  </a:extLst>
                </a:gridCol>
                <a:gridCol w="1079500">
                  <a:extLst>
                    <a:ext uri="{9D8B030D-6E8A-4147-A177-3AD203B41FA5}">
                      <a16:colId xmlns:a16="http://schemas.microsoft.com/office/drawing/2014/main" val="396706258"/>
                    </a:ext>
                  </a:extLst>
                </a:gridCol>
                <a:gridCol w="1079500">
                  <a:extLst>
                    <a:ext uri="{9D8B030D-6E8A-4147-A177-3AD203B41FA5}">
                      <a16:colId xmlns:a16="http://schemas.microsoft.com/office/drawing/2014/main" val="4028928584"/>
                    </a:ext>
                  </a:extLst>
                </a:gridCol>
              </a:tblGrid>
              <a:tr h="96361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Arial" panose="020B0604020202020204" pitchFamily="34" charset="0"/>
                          <a:ea typeface="黑体" panose="02010609060101010101" pitchFamily="49" charset="-122"/>
                        </a:rPr>
                        <a:t>单位       销地</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Arial" panose="020B0604020202020204" pitchFamily="34" charset="0"/>
                          <a:ea typeface="黑体" panose="02010609060101010101" pitchFamily="49" charset="-122"/>
                        </a:rPr>
                        <a:t>    运价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Arial" panose="020B0604020202020204" pitchFamily="34" charset="0"/>
                          <a:ea typeface="黑体" panose="02010609060101010101" pitchFamily="49" charset="-122"/>
                        </a:rPr>
                        <a:t>产地</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产量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行差额</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3299578238"/>
                  </a:ext>
                </a:extLst>
              </a:tr>
              <a:tr h="51752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rgbClr val="A5002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2490923"/>
                  </a:ext>
                </a:extLst>
              </a:tr>
              <a:tr h="51752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rgbClr val="A5002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3999479"/>
                  </a:ext>
                </a:extLst>
              </a:tr>
              <a:tr h="51752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rgbClr val="A5002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1621340"/>
                  </a:ext>
                </a:extLst>
              </a:tr>
              <a:tr h="51752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销量</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47189022"/>
                  </a:ext>
                </a:extLst>
              </a:tr>
              <a:tr h="51752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000000"/>
                          </a:solidFill>
                          <a:effectLst/>
                          <a:latin typeface="楷体_GB2312" pitchFamily="49" charset="-122"/>
                          <a:ea typeface="黑体" panose="02010609060101010101" pitchFamily="49" charset="-122"/>
                        </a:rPr>
                        <a:t>列差额</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rgbClr val="A5002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rgbClr val="A5002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4970248"/>
                  </a:ext>
                </a:extLst>
              </a:tr>
            </a:tbl>
          </a:graphicData>
        </a:graphic>
      </p:graphicFrame>
      <p:sp>
        <p:nvSpPr>
          <p:cNvPr id="25" name="Line 61">
            <a:extLst>
              <a:ext uri="{FF2B5EF4-FFF2-40B4-BE49-F238E27FC236}">
                <a16:creationId xmlns:a16="http://schemas.microsoft.com/office/drawing/2014/main" id="{F6EF71C3-A2A0-4455-B5B7-2359456DADDC}"/>
              </a:ext>
            </a:extLst>
          </p:cNvPr>
          <p:cNvSpPr>
            <a:spLocks noChangeShapeType="1"/>
          </p:cNvSpPr>
          <p:nvPr/>
        </p:nvSpPr>
        <p:spPr bwMode="auto">
          <a:xfrm flipH="1" flipV="1">
            <a:off x="3262130" y="1489804"/>
            <a:ext cx="720725" cy="863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62">
            <a:extLst>
              <a:ext uri="{FF2B5EF4-FFF2-40B4-BE49-F238E27FC236}">
                <a16:creationId xmlns:a16="http://schemas.microsoft.com/office/drawing/2014/main" id="{F11CAA07-4551-4854-A9D1-1754E192A743}"/>
              </a:ext>
            </a:extLst>
          </p:cNvPr>
          <p:cNvSpPr>
            <a:spLocks noChangeShapeType="1"/>
          </p:cNvSpPr>
          <p:nvPr/>
        </p:nvSpPr>
        <p:spPr bwMode="auto">
          <a:xfrm flipH="1" flipV="1">
            <a:off x="2687455" y="1921604"/>
            <a:ext cx="1295400"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27" name="Object 63">
            <a:extLst>
              <a:ext uri="{FF2B5EF4-FFF2-40B4-BE49-F238E27FC236}">
                <a16:creationId xmlns:a16="http://schemas.microsoft.com/office/drawing/2014/main" id="{862AD3DA-BB5C-45A4-B1CC-47826424C5A5}"/>
              </a:ext>
            </a:extLst>
          </p:cNvPr>
          <p:cNvGraphicFramePr>
            <a:graphicFrameLocks noChangeAspect="1"/>
          </p:cNvGraphicFramePr>
          <p:nvPr>
            <p:extLst>
              <p:ext uri="{D42A27DB-BD31-4B8C-83A1-F6EECF244321}">
                <p14:modId xmlns:p14="http://schemas.microsoft.com/office/powerpoint/2010/main" val="3170095339"/>
              </p:ext>
            </p:extLst>
          </p:nvPr>
        </p:nvGraphicFramePr>
        <p:xfrm>
          <a:off x="4195580" y="1702529"/>
          <a:ext cx="3168650" cy="576263"/>
        </p:xfrm>
        <a:graphic>
          <a:graphicData uri="http://schemas.openxmlformats.org/presentationml/2006/ole">
            <mc:AlternateContent xmlns:mc="http://schemas.openxmlformats.org/markup-compatibility/2006">
              <mc:Choice xmlns:v="urn:schemas-microsoft-com:vml" Requires="v">
                <p:oleObj spid="_x0000_s8224" name="Equation" r:id="rId3" imgW="838200" imgH="228600" progId="Equation.3">
                  <p:embed/>
                </p:oleObj>
              </mc:Choice>
              <mc:Fallback>
                <p:oleObj name="Equation" r:id="rId3" imgW="838200" imgH="228600" progId="Equation.3">
                  <p:embed/>
                  <p:pic>
                    <p:nvPicPr>
                      <p:cNvPr id="4098" name="Object 63">
                        <a:extLst>
                          <a:ext uri="{FF2B5EF4-FFF2-40B4-BE49-F238E27FC236}">
                            <a16:creationId xmlns:a16="http://schemas.microsoft.com/office/drawing/2014/main" id="{4A40CB0C-1AEF-4BDC-996C-CCA2793170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5580" y="1702529"/>
                        <a:ext cx="316865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64">
            <a:extLst>
              <a:ext uri="{FF2B5EF4-FFF2-40B4-BE49-F238E27FC236}">
                <a16:creationId xmlns:a16="http://schemas.microsoft.com/office/drawing/2014/main" id="{7BE4740B-1D9B-4823-9D71-1DEB02EA1737}"/>
              </a:ext>
            </a:extLst>
          </p:cNvPr>
          <p:cNvGraphicFramePr>
            <a:graphicFrameLocks noChangeAspect="1"/>
          </p:cNvGraphicFramePr>
          <p:nvPr>
            <p:extLst>
              <p:ext uri="{D42A27DB-BD31-4B8C-83A1-F6EECF244321}">
                <p14:modId xmlns:p14="http://schemas.microsoft.com/office/powerpoint/2010/main" val="2150142967"/>
              </p:ext>
            </p:extLst>
          </p:nvPr>
        </p:nvGraphicFramePr>
        <p:xfrm>
          <a:off x="3141480" y="2493104"/>
          <a:ext cx="552450" cy="1512888"/>
        </p:xfrm>
        <a:graphic>
          <a:graphicData uri="http://schemas.openxmlformats.org/presentationml/2006/ole">
            <mc:AlternateContent xmlns:mc="http://schemas.openxmlformats.org/markup-compatibility/2006">
              <mc:Choice xmlns:v="urn:schemas-microsoft-com:vml" Requires="v">
                <p:oleObj spid="_x0000_s8225" name="公式" r:id="rId5" imgW="203112" imgH="609336" progId="Equation.3">
                  <p:embed/>
                </p:oleObj>
              </mc:Choice>
              <mc:Fallback>
                <p:oleObj name="公式" r:id="rId5" imgW="203112" imgH="609336" progId="Equation.3">
                  <p:embed/>
                  <p:pic>
                    <p:nvPicPr>
                      <p:cNvPr id="4099" name="Object 64">
                        <a:extLst>
                          <a:ext uri="{FF2B5EF4-FFF2-40B4-BE49-F238E27FC236}">
                            <a16:creationId xmlns:a16="http://schemas.microsoft.com/office/drawing/2014/main" id="{B1192C1F-6E1B-411D-B221-AEE14BE8C5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1480" y="2493104"/>
                        <a:ext cx="552450" cy="151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Text Box 65">
            <a:extLst>
              <a:ext uri="{FF2B5EF4-FFF2-40B4-BE49-F238E27FC236}">
                <a16:creationId xmlns:a16="http://schemas.microsoft.com/office/drawing/2014/main" id="{8FCFAC7D-496C-4ED9-9E29-55CB8D59983B}"/>
              </a:ext>
            </a:extLst>
          </p:cNvPr>
          <p:cNvSpPr txBox="1">
            <a:spLocks noChangeArrowheads="1"/>
          </p:cNvSpPr>
          <p:nvPr/>
        </p:nvSpPr>
        <p:spPr bwMode="auto">
          <a:xfrm>
            <a:off x="8827905" y="2455004"/>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0</a:t>
            </a:r>
            <a:endParaRPr kumimoji="1" lang="en-US" altLang="zh-CN" sz="3200" b="1">
              <a:solidFill>
                <a:srgbClr val="000000"/>
              </a:solidFill>
              <a:latin typeface="楷体_GB2312" pitchFamily="49" charset="-122"/>
              <a:ea typeface="楷体_GB2312" pitchFamily="49" charset="-122"/>
            </a:endParaRPr>
          </a:p>
        </p:txBody>
      </p:sp>
      <p:sp>
        <p:nvSpPr>
          <p:cNvPr id="30" name="Text Box 66">
            <a:extLst>
              <a:ext uri="{FF2B5EF4-FFF2-40B4-BE49-F238E27FC236}">
                <a16:creationId xmlns:a16="http://schemas.microsoft.com/office/drawing/2014/main" id="{A381208F-32AE-4B71-9CB5-5E8654F2F6ED}"/>
              </a:ext>
            </a:extLst>
          </p:cNvPr>
          <p:cNvSpPr txBox="1">
            <a:spLocks noChangeArrowheads="1"/>
          </p:cNvSpPr>
          <p:nvPr/>
        </p:nvSpPr>
        <p:spPr bwMode="auto">
          <a:xfrm>
            <a:off x="4270193" y="4604479"/>
            <a:ext cx="360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2</a:t>
            </a:r>
          </a:p>
        </p:txBody>
      </p:sp>
      <p:sp>
        <p:nvSpPr>
          <p:cNvPr id="31" name="Text Box 67">
            <a:extLst>
              <a:ext uri="{FF2B5EF4-FFF2-40B4-BE49-F238E27FC236}">
                <a16:creationId xmlns:a16="http://schemas.microsoft.com/office/drawing/2014/main" id="{D0B91026-E62A-46D0-A0E7-EE8840DD6032}"/>
              </a:ext>
            </a:extLst>
          </p:cNvPr>
          <p:cNvSpPr txBox="1">
            <a:spLocks noChangeArrowheads="1"/>
          </p:cNvSpPr>
          <p:nvPr/>
        </p:nvSpPr>
        <p:spPr bwMode="auto">
          <a:xfrm>
            <a:off x="6770505" y="4617179"/>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2</a:t>
            </a:r>
            <a:endParaRPr kumimoji="1" lang="en-US" altLang="zh-CN" sz="3200" b="1">
              <a:solidFill>
                <a:srgbClr val="000000"/>
              </a:solidFill>
              <a:latin typeface="楷体_GB2312" pitchFamily="49" charset="-122"/>
              <a:ea typeface="楷体_GB2312" pitchFamily="49" charset="-122"/>
            </a:endParaRPr>
          </a:p>
        </p:txBody>
      </p:sp>
      <p:sp>
        <p:nvSpPr>
          <p:cNvPr id="32" name="Text Box 68">
            <a:extLst>
              <a:ext uri="{FF2B5EF4-FFF2-40B4-BE49-F238E27FC236}">
                <a16:creationId xmlns:a16="http://schemas.microsoft.com/office/drawing/2014/main" id="{20E7FA8A-615C-47CF-8D7D-22F06F0F0965}"/>
              </a:ext>
            </a:extLst>
          </p:cNvPr>
          <p:cNvSpPr txBox="1">
            <a:spLocks noChangeArrowheads="1"/>
          </p:cNvSpPr>
          <p:nvPr/>
        </p:nvSpPr>
        <p:spPr bwMode="auto">
          <a:xfrm>
            <a:off x="8807268" y="3021742"/>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1</a:t>
            </a:r>
            <a:endParaRPr kumimoji="1" lang="en-US" altLang="zh-CN" sz="3200" b="1">
              <a:solidFill>
                <a:srgbClr val="000000"/>
              </a:solidFill>
              <a:latin typeface="楷体_GB2312" pitchFamily="49" charset="-122"/>
              <a:ea typeface="楷体_GB2312" pitchFamily="49" charset="-122"/>
            </a:endParaRPr>
          </a:p>
        </p:txBody>
      </p:sp>
      <p:sp>
        <p:nvSpPr>
          <p:cNvPr id="33" name="Oval 69">
            <a:extLst>
              <a:ext uri="{FF2B5EF4-FFF2-40B4-BE49-F238E27FC236}">
                <a16:creationId xmlns:a16="http://schemas.microsoft.com/office/drawing/2014/main" id="{7EC21453-376D-4CB8-B915-712CC12A7385}"/>
              </a:ext>
            </a:extLst>
          </p:cNvPr>
          <p:cNvSpPr>
            <a:spLocks noChangeArrowheads="1"/>
          </p:cNvSpPr>
          <p:nvPr/>
        </p:nvSpPr>
        <p:spPr bwMode="auto">
          <a:xfrm>
            <a:off x="5030605" y="4601304"/>
            <a:ext cx="457200" cy="381000"/>
          </a:xfrm>
          <a:prstGeom prst="ellipse">
            <a:avLst/>
          </a:prstGeom>
          <a:noFill/>
          <a:ln w="28575">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Line 70">
            <a:extLst>
              <a:ext uri="{FF2B5EF4-FFF2-40B4-BE49-F238E27FC236}">
                <a16:creationId xmlns:a16="http://schemas.microsoft.com/office/drawing/2014/main" id="{75FD0A23-3DBC-4644-A707-AB139DE58934}"/>
              </a:ext>
            </a:extLst>
          </p:cNvPr>
          <p:cNvSpPr>
            <a:spLocks noChangeShapeType="1"/>
          </p:cNvSpPr>
          <p:nvPr/>
        </p:nvSpPr>
        <p:spPr bwMode="auto">
          <a:xfrm>
            <a:off x="5062355" y="4748942"/>
            <a:ext cx="381000" cy="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Text Box 71">
            <a:extLst>
              <a:ext uri="{FF2B5EF4-FFF2-40B4-BE49-F238E27FC236}">
                <a16:creationId xmlns:a16="http://schemas.microsoft.com/office/drawing/2014/main" id="{66CF293C-0E43-4A05-A90E-22597FD172A4}"/>
              </a:ext>
            </a:extLst>
          </p:cNvPr>
          <p:cNvSpPr txBox="1">
            <a:spLocks noChangeArrowheads="1"/>
          </p:cNvSpPr>
          <p:nvPr/>
        </p:nvSpPr>
        <p:spPr bwMode="auto">
          <a:xfrm>
            <a:off x="4414655" y="3021742"/>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3</a:t>
            </a:r>
            <a:endParaRPr kumimoji="1" lang="en-US" altLang="zh-CN" sz="3200" b="1">
              <a:solidFill>
                <a:srgbClr val="000000"/>
              </a:solidFill>
              <a:latin typeface="楷体_GB2312" pitchFamily="49" charset="-122"/>
              <a:ea typeface="楷体_GB2312" pitchFamily="49" charset="-122"/>
            </a:endParaRPr>
          </a:p>
        </p:txBody>
      </p:sp>
      <p:sp>
        <p:nvSpPr>
          <p:cNvPr id="36" name="Line 72">
            <a:extLst>
              <a:ext uri="{FF2B5EF4-FFF2-40B4-BE49-F238E27FC236}">
                <a16:creationId xmlns:a16="http://schemas.microsoft.com/office/drawing/2014/main" id="{559ED8A6-2A6F-4F8A-9045-ECEFBA47030A}"/>
              </a:ext>
            </a:extLst>
          </p:cNvPr>
          <p:cNvSpPr>
            <a:spLocks noChangeShapeType="1"/>
          </p:cNvSpPr>
          <p:nvPr/>
        </p:nvSpPr>
        <p:spPr bwMode="auto">
          <a:xfrm>
            <a:off x="8878705" y="3813904"/>
            <a:ext cx="381000" cy="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Text Box 73">
            <a:extLst>
              <a:ext uri="{FF2B5EF4-FFF2-40B4-BE49-F238E27FC236}">
                <a16:creationId xmlns:a16="http://schemas.microsoft.com/office/drawing/2014/main" id="{391008C9-AAD6-4430-B8E8-1326E2CC2E76}"/>
              </a:ext>
            </a:extLst>
          </p:cNvPr>
          <p:cNvSpPr txBox="1">
            <a:spLocks noChangeArrowheads="1"/>
          </p:cNvSpPr>
          <p:nvPr/>
        </p:nvSpPr>
        <p:spPr bwMode="auto">
          <a:xfrm>
            <a:off x="5351280" y="3453542"/>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6</a:t>
            </a:r>
            <a:endParaRPr kumimoji="1" lang="en-US" altLang="zh-CN" sz="3200" b="1">
              <a:solidFill>
                <a:srgbClr val="000000"/>
              </a:solidFill>
              <a:latin typeface="楷体_GB2312" pitchFamily="49" charset="-122"/>
              <a:ea typeface="楷体_GB2312" pitchFamily="49" charset="-122"/>
            </a:endParaRPr>
          </a:p>
        </p:txBody>
      </p:sp>
      <p:sp>
        <p:nvSpPr>
          <p:cNvPr id="38" name="Text Box 74">
            <a:extLst>
              <a:ext uri="{FF2B5EF4-FFF2-40B4-BE49-F238E27FC236}">
                <a16:creationId xmlns:a16="http://schemas.microsoft.com/office/drawing/2014/main" id="{9CE5A3BC-5E94-440C-A486-91D06F7B2A70}"/>
              </a:ext>
            </a:extLst>
          </p:cNvPr>
          <p:cNvSpPr txBox="1">
            <a:spLocks noChangeArrowheads="1"/>
          </p:cNvSpPr>
          <p:nvPr/>
        </p:nvSpPr>
        <p:spPr bwMode="auto">
          <a:xfrm>
            <a:off x="6935605" y="3515454"/>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3</a:t>
            </a:r>
            <a:endParaRPr kumimoji="1" lang="en-US" altLang="zh-CN" sz="3200" b="1">
              <a:solidFill>
                <a:srgbClr val="000000"/>
              </a:solidFill>
              <a:latin typeface="楷体_GB2312" pitchFamily="49" charset="-122"/>
              <a:ea typeface="楷体_GB2312" pitchFamily="49" charset="-122"/>
            </a:endParaRPr>
          </a:p>
        </p:txBody>
      </p:sp>
      <p:sp>
        <p:nvSpPr>
          <p:cNvPr id="39" name="Oval 75">
            <a:extLst>
              <a:ext uri="{FF2B5EF4-FFF2-40B4-BE49-F238E27FC236}">
                <a16:creationId xmlns:a16="http://schemas.microsoft.com/office/drawing/2014/main" id="{F4EC572A-33F7-4CC3-9CE5-224747B0FE97}"/>
              </a:ext>
            </a:extLst>
          </p:cNvPr>
          <p:cNvSpPr>
            <a:spLocks noChangeArrowheads="1"/>
          </p:cNvSpPr>
          <p:nvPr/>
        </p:nvSpPr>
        <p:spPr bwMode="auto">
          <a:xfrm>
            <a:off x="4198755" y="4604479"/>
            <a:ext cx="381000" cy="381000"/>
          </a:xfrm>
          <a:prstGeom prst="ellipse">
            <a:avLst/>
          </a:prstGeom>
          <a:noFill/>
          <a:ln w="381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10000"/>
              </a:spcBef>
              <a:buClr>
                <a:schemeClr val="accent1"/>
              </a:buClr>
              <a:buSzPct val="80000"/>
              <a:buFont typeface="Wingdings" panose="05000000000000000000" pitchFamily="2" charset="2"/>
              <a:buNone/>
            </a:pPr>
            <a:endParaRPr kumimoji="1" lang="zh-CN" altLang="zh-CN" sz="3200" b="1">
              <a:solidFill>
                <a:schemeClr val="bg1"/>
              </a:solidFill>
              <a:latin typeface="楷体_GB2312" pitchFamily="49" charset="-122"/>
              <a:ea typeface="楷体_GB2312" pitchFamily="49" charset="-122"/>
            </a:endParaRPr>
          </a:p>
        </p:txBody>
      </p:sp>
      <p:sp>
        <p:nvSpPr>
          <p:cNvPr id="40" name="Text Box 76">
            <a:extLst>
              <a:ext uri="{FF2B5EF4-FFF2-40B4-BE49-F238E27FC236}">
                <a16:creationId xmlns:a16="http://schemas.microsoft.com/office/drawing/2014/main" id="{4CCBDF25-5CAA-4C25-88C2-AACC78645AA2}"/>
              </a:ext>
            </a:extLst>
          </p:cNvPr>
          <p:cNvSpPr txBox="1">
            <a:spLocks noChangeArrowheads="1"/>
          </p:cNvSpPr>
          <p:nvPr/>
        </p:nvSpPr>
        <p:spPr bwMode="auto">
          <a:xfrm>
            <a:off x="5998980" y="4604479"/>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1</a:t>
            </a:r>
          </a:p>
        </p:txBody>
      </p:sp>
      <p:sp>
        <p:nvSpPr>
          <p:cNvPr id="41" name="Line 77">
            <a:extLst>
              <a:ext uri="{FF2B5EF4-FFF2-40B4-BE49-F238E27FC236}">
                <a16:creationId xmlns:a16="http://schemas.microsoft.com/office/drawing/2014/main" id="{6AFC1671-B04D-4BD0-8351-7E7F1CF86332}"/>
              </a:ext>
            </a:extLst>
          </p:cNvPr>
          <p:cNvSpPr>
            <a:spLocks noChangeShapeType="1"/>
          </p:cNvSpPr>
          <p:nvPr/>
        </p:nvSpPr>
        <p:spPr bwMode="auto">
          <a:xfrm>
            <a:off x="5135380" y="2516917"/>
            <a:ext cx="0" cy="252095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78">
            <a:extLst>
              <a:ext uri="{FF2B5EF4-FFF2-40B4-BE49-F238E27FC236}">
                <a16:creationId xmlns:a16="http://schemas.microsoft.com/office/drawing/2014/main" id="{7645B4C7-A80A-43C3-A185-24B53927795C}"/>
              </a:ext>
            </a:extLst>
          </p:cNvPr>
          <p:cNvSpPr>
            <a:spLocks noChangeShapeType="1"/>
          </p:cNvSpPr>
          <p:nvPr/>
        </p:nvSpPr>
        <p:spPr bwMode="auto">
          <a:xfrm>
            <a:off x="4198755" y="2516917"/>
            <a:ext cx="0" cy="252095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79">
            <a:extLst>
              <a:ext uri="{FF2B5EF4-FFF2-40B4-BE49-F238E27FC236}">
                <a16:creationId xmlns:a16="http://schemas.microsoft.com/office/drawing/2014/main" id="{E6E28326-7CAA-4A30-8C99-89AD37A178F1}"/>
              </a:ext>
            </a:extLst>
          </p:cNvPr>
          <p:cNvSpPr>
            <a:spLocks noChangeShapeType="1"/>
          </p:cNvSpPr>
          <p:nvPr/>
        </p:nvSpPr>
        <p:spPr bwMode="auto">
          <a:xfrm>
            <a:off x="4054293" y="3813904"/>
            <a:ext cx="5472112" cy="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01918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ox(in)">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linds(horizontal)">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slide(fromBottom)">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p:cTn id="27" dur="1000" fill="hold"/>
                                        <p:tgtEl>
                                          <p:spTgt spid="33"/>
                                        </p:tgtEl>
                                        <p:attrNameLst>
                                          <p:attrName>ppt_w</p:attrName>
                                        </p:attrNameLst>
                                      </p:cBhvr>
                                      <p:tavLst>
                                        <p:tav tm="0">
                                          <p:val>
                                            <p:fltVal val="0"/>
                                          </p:val>
                                        </p:tav>
                                        <p:tav tm="100000">
                                          <p:val>
                                            <p:strVal val="#ppt_w"/>
                                          </p:val>
                                        </p:tav>
                                      </p:tavLst>
                                    </p:anim>
                                    <p:anim calcmode="lin" valueType="num">
                                      <p:cBhvr>
                                        <p:cTn id="28" dur="1000" fill="hold"/>
                                        <p:tgtEl>
                                          <p:spTgt spid="33"/>
                                        </p:tgtEl>
                                        <p:attrNameLst>
                                          <p:attrName>ppt_h</p:attrName>
                                        </p:attrNameLst>
                                      </p:cBhvr>
                                      <p:tavLst>
                                        <p:tav tm="0">
                                          <p:val>
                                            <p:fltVal val="0"/>
                                          </p:val>
                                        </p:tav>
                                        <p:tav tm="100000">
                                          <p:val>
                                            <p:strVal val="#ppt_h"/>
                                          </p:val>
                                        </p:tav>
                                      </p:tavLst>
                                    </p:anim>
                                    <p:anim calcmode="lin" valueType="num">
                                      <p:cBhvr>
                                        <p:cTn id="29" dur="1000" fill="hold"/>
                                        <p:tgtEl>
                                          <p:spTgt spid="33"/>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blinds(horizontal)">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box(in)">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box(in)">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blinds(horizontal)">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17" presetClass="entr" presetSubtype="1"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p:cTn id="55" dur="500" fill="hold"/>
                                        <p:tgtEl>
                                          <p:spTgt spid="42"/>
                                        </p:tgtEl>
                                        <p:attrNameLst>
                                          <p:attrName>ppt_x</p:attrName>
                                        </p:attrNameLst>
                                      </p:cBhvr>
                                      <p:tavLst>
                                        <p:tav tm="0">
                                          <p:val>
                                            <p:strVal val="#ppt_x"/>
                                          </p:val>
                                        </p:tav>
                                        <p:tav tm="100000">
                                          <p:val>
                                            <p:strVal val="#ppt_x"/>
                                          </p:val>
                                        </p:tav>
                                      </p:tavLst>
                                    </p:anim>
                                    <p:anim calcmode="lin" valueType="num">
                                      <p:cBhvr>
                                        <p:cTn id="56" dur="500" fill="hold"/>
                                        <p:tgtEl>
                                          <p:spTgt spid="42"/>
                                        </p:tgtEl>
                                        <p:attrNameLst>
                                          <p:attrName>ppt_y</p:attrName>
                                        </p:attrNameLst>
                                      </p:cBhvr>
                                      <p:tavLst>
                                        <p:tav tm="0">
                                          <p:val>
                                            <p:strVal val="#ppt_y-#ppt_h/2"/>
                                          </p:val>
                                        </p:tav>
                                        <p:tav tm="100000">
                                          <p:val>
                                            <p:strVal val="#ppt_y"/>
                                          </p:val>
                                        </p:tav>
                                      </p:tavLst>
                                    </p:anim>
                                    <p:anim calcmode="lin" valueType="num">
                                      <p:cBhvr>
                                        <p:cTn id="57" dur="500" fill="hold"/>
                                        <p:tgtEl>
                                          <p:spTgt spid="42"/>
                                        </p:tgtEl>
                                        <p:attrNameLst>
                                          <p:attrName>ppt_w</p:attrName>
                                        </p:attrNameLst>
                                      </p:cBhvr>
                                      <p:tavLst>
                                        <p:tav tm="0">
                                          <p:val>
                                            <p:strVal val="#ppt_w"/>
                                          </p:val>
                                        </p:tav>
                                        <p:tav tm="100000">
                                          <p:val>
                                            <p:strVal val="#ppt_w"/>
                                          </p:val>
                                        </p:tav>
                                      </p:tavLst>
                                    </p:anim>
                                    <p:anim calcmode="lin" valueType="num">
                                      <p:cBhvr>
                                        <p:cTn id="58" dur="500" fill="hold"/>
                                        <p:tgtEl>
                                          <p:spTgt spid="42"/>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1"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blinds(horizontal)">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utoUpdateAnimBg="0"/>
      <p:bldP spid="30" grpId="0" autoUpdateAnimBg="0"/>
      <p:bldP spid="31" grpId="0" autoUpdateAnimBg="0"/>
      <p:bldP spid="32" grpId="0" autoUpdateAnimBg="0"/>
      <p:bldP spid="35" grpId="0"/>
      <p:bldP spid="39" grpId="0" animBg="1" autoUpdateAnimBg="0"/>
      <p:bldP spid="40" grpId="0"/>
      <p:bldP spid="4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
            <a:extLst>
              <a:ext uri="{FF2B5EF4-FFF2-40B4-BE49-F238E27FC236}">
                <a16:creationId xmlns:a16="http://schemas.microsoft.com/office/drawing/2014/main" id="{DDA98FA3-EF25-40CD-A1A4-AA944826F199}"/>
              </a:ext>
            </a:extLst>
          </p:cNvPr>
          <p:cNvGraphicFramePr>
            <a:graphicFrameLocks noGrp="1"/>
          </p:cNvGraphicFramePr>
          <p:nvPr>
            <p:extLst>
              <p:ext uri="{D42A27DB-BD31-4B8C-83A1-F6EECF244321}">
                <p14:modId xmlns:p14="http://schemas.microsoft.com/office/powerpoint/2010/main" val="1553833926"/>
              </p:ext>
            </p:extLst>
          </p:nvPr>
        </p:nvGraphicFramePr>
        <p:xfrm>
          <a:off x="2500078" y="1140164"/>
          <a:ext cx="6838950" cy="3660521"/>
        </p:xfrm>
        <a:graphic>
          <a:graphicData uri="http://schemas.openxmlformats.org/drawingml/2006/table">
            <a:tbl>
              <a:tblPr/>
              <a:tblGrid>
                <a:gridCol w="1344613">
                  <a:extLst>
                    <a:ext uri="{9D8B030D-6E8A-4147-A177-3AD203B41FA5}">
                      <a16:colId xmlns:a16="http://schemas.microsoft.com/office/drawing/2014/main" val="1864623524"/>
                    </a:ext>
                  </a:extLst>
                </a:gridCol>
                <a:gridCol w="814387">
                  <a:extLst>
                    <a:ext uri="{9D8B030D-6E8A-4147-A177-3AD203B41FA5}">
                      <a16:colId xmlns:a16="http://schemas.microsoft.com/office/drawing/2014/main" val="705330268"/>
                    </a:ext>
                  </a:extLst>
                </a:gridCol>
                <a:gridCol w="865188">
                  <a:extLst>
                    <a:ext uri="{9D8B030D-6E8A-4147-A177-3AD203B41FA5}">
                      <a16:colId xmlns:a16="http://schemas.microsoft.com/office/drawing/2014/main" val="357137555"/>
                    </a:ext>
                  </a:extLst>
                </a:gridCol>
                <a:gridCol w="863600">
                  <a:extLst>
                    <a:ext uri="{9D8B030D-6E8A-4147-A177-3AD203B41FA5}">
                      <a16:colId xmlns:a16="http://schemas.microsoft.com/office/drawing/2014/main" val="1148198337"/>
                    </a:ext>
                  </a:extLst>
                </a:gridCol>
                <a:gridCol w="792162">
                  <a:extLst>
                    <a:ext uri="{9D8B030D-6E8A-4147-A177-3AD203B41FA5}">
                      <a16:colId xmlns:a16="http://schemas.microsoft.com/office/drawing/2014/main" val="2322912059"/>
                    </a:ext>
                  </a:extLst>
                </a:gridCol>
                <a:gridCol w="1079500">
                  <a:extLst>
                    <a:ext uri="{9D8B030D-6E8A-4147-A177-3AD203B41FA5}">
                      <a16:colId xmlns:a16="http://schemas.microsoft.com/office/drawing/2014/main" val="1246303750"/>
                    </a:ext>
                  </a:extLst>
                </a:gridCol>
                <a:gridCol w="1079500">
                  <a:extLst>
                    <a:ext uri="{9D8B030D-6E8A-4147-A177-3AD203B41FA5}">
                      <a16:colId xmlns:a16="http://schemas.microsoft.com/office/drawing/2014/main" val="543117767"/>
                    </a:ext>
                  </a:extLst>
                </a:gridCol>
              </a:tblGrid>
              <a:tr h="96361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Arial" panose="020B0604020202020204" pitchFamily="34" charset="0"/>
                          <a:ea typeface="黑体" panose="02010609060101010101" pitchFamily="49" charset="-122"/>
                        </a:rPr>
                        <a:t>单位       销地</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Arial" panose="020B0604020202020204" pitchFamily="34" charset="0"/>
                          <a:ea typeface="黑体" panose="02010609060101010101" pitchFamily="49" charset="-122"/>
                        </a:rPr>
                        <a:t>    运价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a:ln>
                            <a:noFill/>
                          </a:ln>
                          <a:solidFill>
                            <a:schemeClr val="tx1"/>
                          </a:solidFill>
                          <a:effectLst/>
                          <a:latin typeface="Arial" panose="020B0604020202020204" pitchFamily="34" charset="0"/>
                          <a:ea typeface="黑体" panose="02010609060101010101" pitchFamily="49" charset="-122"/>
                        </a:rPr>
                        <a:t>产地</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产量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行差额</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3533866823"/>
                  </a:ext>
                </a:extLst>
              </a:tr>
              <a:tr h="51752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 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rgbClr val="A5002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0000908"/>
                  </a:ext>
                </a:extLst>
              </a:tr>
              <a:tr h="51752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 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 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rgbClr val="A5002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2518206"/>
                  </a:ext>
                </a:extLst>
              </a:tr>
              <a:tr h="51752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 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rgbClr val="A5002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722968"/>
                  </a:ext>
                </a:extLst>
              </a:tr>
              <a:tr h="51752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销量</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3891032"/>
                  </a:ext>
                </a:extLst>
              </a:tr>
              <a:tr h="51752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000000"/>
                          </a:solidFill>
                          <a:effectLst/>
                          <a:latin typeface="楷体_GB2312" pitchFamily="49" charset="-122"/>
                          <a:ea typeface="黑体" panose="02010609060101010101" pitchFamily="49" charset="-122"/>
                        </a:rPr>
                        <a:t>列差额</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rgbClr val="A5002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rgbClr val="A5002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8542025"/>
                  </a:ext>
                </a:extLst>
              </a:tr>
            </a:tbl>
          </a:graphicData>
        </a:graphic>
      </p:graphicFrame>
      <p:sp>
        <p:nvSpPr>
          <p:cNvPr id="5" name="Line 61">
            <a:extLst>
              <a:ext uri="{FF2B5EF4-FFF2-40B4-BE49-F238E27FC236}">
                <a16:creationId xmlns:a16="http://schemas.microsoft.com/office/drawing/2014/main" id="{B1F0216C-32F1-4230-BA44-792DF680D8FF}"/>
              </a:ext>
            </a:extLst>
          </p:cNvPr>
          <p:cNvSpPr>
            <a:spLocks noChangeShapeType="1"/>
          </p:cNvSpPr>
          <p:nvPr/>
        </p:nvSpPr>
        <p:spPr bwMode="auto">
          <a:xfrm flipH="1" flipV="1">
            <a:off x="3074753" y="1227476"/>
            <a:ext cx="720725" cy="863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62">
            <a:extLst>
              <a:ext uri="{FF2B5EF4-FFF2-40B4-BE49-F238E27FC236}">
                <a16:creationId xmlns:a16="http://schemas.microsoft.com/office/drawing/2014/main" id="{2A122E66-AD93-4834-A8BA-5E43444DF09C}"/>
              </a:ext>
            </a:extLst>
          </p:cNvPr>
          <p:cNvSpPr>
            <a:spLocks noChangeShapeType="1"/>
          </p:cNvSpPr>
          <p:nvPr/>
        </p:nvSpPr>
        <p:spPr bwMode="auto">
          <a:xfrm flipH="1" flipV="1">
            <a:off x="2500078" y="1659276"/>
            <a:ext cx="1295400"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7" name="Object 63">
            <a:extLst>
              <a:ext uri="{FF2B5EF4-FFF2-40B4-BE49-F238E27FC236}">
                <a16:creationId xmlns:a16="http://schemas.microsoft.com/office/drawing/2014/main" id="{B44F9DB0-A754-4895-B7B1-DA488B46BCB1}"/>
              </a:ext>
            </a:extLst>
          </p:cNvPr>
          <p:cNvGraphicFramePr>
            <a:graphicFrameLocks noChangeAspect="1"/>
          </p:cNvGraphicFramePr>
          <p:nvPr>
            <p:extLst>
              <p:ext uri="{D42A27DB-BD31-4B8C-83A1-F6EECF244321}">
                <p14:modId xmlns:p14="http://schemas.microsoft.com/office/powerpoint/2010/main" val="1312900187"/>
              </p:ext>
            </p:extLst>
          </p:nvPr>
        </p:nvGraphicFramePr>
        <p:xfrm>
          <a:off x="4008203" y="1440201"/>
          <a:ext cx="3168650" cy="576263"/>
        </p:xfrm>
        <a:graphic>
          <a:graphicData uri="http://schemas.openxmlformats.org/presentationml/2006/ole">
            <mc:AlternateContent xmlns:mc="http://schemas.openxmlformats.org/markup-compatibility/2006">
              <mc:Choice xmlns:v="urn:schemas-microsoft-com:vml" Requires="v">
                <p:oleObj spid="_x0000_s9246" name="Equation" r:id="rId3" imgW="838200" imgH="228600" progId="Equation.3">
                  <p:embed/>
                </p:oleObj>
              </mc:Choice>
              <mc:Fallback>
                <p:oleObj name="Equation" r:id="rId3" imgW="838200" imgH="228600" progId="Equation.3">
                  <p:embed/>
                  <p:pic>
                    <p:nvPicPr>
                      <p:cNvPr id="5122" name="Object 63">
                        <a:extLst>
                          <a:ext uri="{FF2B5EF4-FFF2-40B4-BE49-F238E27FC236}">
                            <a16:creationId xmlns:a16="http://schemas.microsoft.com/office/drawing/2014/main" id="{A8E781B3-276F-4F1D-B0E2-8CB96F3903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203" y="1440201"/>
                        <a:ext cx="316865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64">
            <a:extLst>
              <a:ext uri="{FF2B5EF4-FFF2-40B4-BE49-F238E27FC236}">
                <a16:creationId xmlns:a16="http://schemas.microsoft.com/office/drawing/2014/main" id="{EF42E112-B9FD-4957-8107-F19519C76C1C}"/>
              </a:ext>
            </a:extLst>
          </p:cNvPr>
          <p:cNvGraphicFramePr>
            <a:graphicFrameLocks noChangeAspect="1"/>
          </p:cNvGraphicFramePr>
          <p:nvPr>
            <p:extLst>
              <p:ext uri="{D42A27DB-BD31-4B8C-83A1-F6EECF244321}">
                <p14:modId xmlns:p14="http://schemas.microsoft.com/office/powerpoint/2010/main" val="4276674422"/>
              </p:ext>
            </p:extLst>
          </p:nvPr>
        </p:nvGraphicFramePr>
        <p:xfrm>
          <a:off x="2954103" y="2230776"/>
          <a:ext cx="552450" cy="1512888"/>
        </p:xfrm>
        <a:graphic>
          <a:graphicData uri="http://schemas.openxmlformats.org/presentationml/2006/ole">
            <mc:AlternateContent xmlns:mc="http://schemas.openxmlformats.org/markup-compatibility/2006">
              <mc:Choice xmlns:v="urn:schemas-microsoft-com:vml" Requires="v">
                <p:oleObj spid="_x0000_s9247" name="公式" r:id="rId5" imgW="203112" imgH="609336" progId="Equation.3">
                  <p:embed/>
                </p:oleObj>
              </mc:Choice>
              <mc:Fallback>
                <p:oleObj name="公式" r:id="rId5" imgW="203112" imgH="609336" progId="Equation.3">
                  <p:embed/>
                  <p:pic>
                    <p:nvPicPr>
                      <p:cNvPr id="5123" name="Object 64">
                        <a:extLst>
                          <a:ext uri="{FF2B5EF4-FFF2-40B4-BE49-F238E27FC236}">
                            <a16:creationId xmlns:a16="http://schemas.microsoft.com/office/drawing/2014/main" id="{13EBE256-E1CB-4626-938B-9D1336A03D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4103" y="2230776"/>
                        <a:ext cx="552450" cy="151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65">
            <a:extLst>
              <a:ext uri="{FF2B5EF4-FFF2-40B4-BE49-F238E27FC236}">
                <a16:creationId xmlns:a16="http://schemas.microsoft.com/office/drawing/2014/main" id="{D8C92495-85C8-46E5-A753-4FC1DB45220F}"/>
              </a:ext>
            </a:extLst>
          </p:cNvPr>
          <p:cNvSpPr txBox="1">
            <a:spLocks noChangeArrowheads="1"/>
          </p:cNvSpPr>
          <p:nvPr/>
        </p:nvSpPr>
        <p:spPr bwMode="auto">
          <a:xfrm>
            <a:off x="8640528" y="2192676"/>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7</a:t>
            </a:r>
            <a:endParaRPr kumimoji="1" lang="en-US" altLang="zh-CN" sz="3200" b="1">
              <a:solidFill>
                <a:srgbClr val="000000"/>
              </a:solidFill>
              <a:latin typeface="楷体_GB2312" pitchFamily="49" charset="-122"/>
              <a:ea typeface="楷体_GB2312" pitchFamily="49" charset="-122"/>
            </a:endParaRPr>
          </a:p>
        </p:txBody>
      </p:sp>
      <p:sp>
        <p:nvSpPr>
          <p:cNvPr id="10" name="Text Box 66">
            <a:extLst>
              <a:ext uri="{FF2B5EF4-FFF2-40B4-BE49-F238E27FC236}">
                <a16:creationId xmlns:a16="http://schemas.microsoft.com/office/drawing/2014/main" id="{C0786FBD-8A6F-4E91-9A73-55D8C1526A14}"/>
              </a:ext>
            </a:extLst>
          </p:cNvPr>
          <p:cNvSpPr txBox="1">
            <a:spLocks noChangeArrowheads="1"/>
          </p:cNvSpPr>
          <p:nvPr/>
        </p:nvSpPr>
        <p:spPr bwMode="auto">
          <a:xfrm>
            <a:off x="6583128" y="4354851"/>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2</a:t>
            </a:r>
            <a:endParaRPr kumimoji="1" lang="en-US" altLang="zh-CN" sz="3200" b="1">
              <a:solidFill>
                <a:srgbClr val="000000"/>
              </a:solidFill>
              <a:latin typeface="楷体_GB2312" pitchFamily="49" charset="-122"/>
              <a:ea typeface="楷体_GB2312" pitchFamily="49" charset="-122"/>
            </a:endParaRPr>
          </a:p>
        </p:txBody>
      </p:sp>
      <p:sp>
        <p:nvSpPr>
          <p:cNvPr id="11" name="Text Box 67">
            <a:extLst>
              <a:ext uri="{FF2B5EF4-FFF2-40B4-BE49-F238E27FC236}">
                <a16:creationId xmlns:a16="http://schemas.microsoft.com/office/drawing/2014/main" id="{655206AD-36A8-4980-8153-B6D440B3C831}"/>
              </a:ext>
            </a:extLst>
          </p:cNvPr>
          <p:cNvSpPr txBox="1">
            <a:spLocks noChangeArrowheads="1"/>
          </p:cNvSpPr>
          <p:nvPr/>
        </p:nvSpPr>
        <p:spPr bwMode="auto">
          <a:xfrm>
            <a:off x="8619891" y="2759414"/>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6</a:t>
            </a:r>
            <a:endParaRPr kumimoji="1" lang="en-US" altLang="zh-CN" sz="3200" b="1">
              <a:solidFill>
                <a:srgbClr val="000000"/>
              </a:solidFill>
              <a:latin typeface="楷体_GB2312" pitchFamily="49" charset="-122"/>
              <a:ea typeface="楷体_GB2312" pitchFamily="49" charset="-122"/>
            </a:endParaRPr>
          </a:p>
        </p:txBody>
      </p:sp>
      <p:sp>
        <p:nvSpPr>
          <p:cNvPr id="12" name="Oval 68">
            <a:extLst>
              <a:ext uri="{FF2B5EF4-FFF2-40B4-BE49-F238E27FC236}">
                <a16:creationId xmlns:a16="http://schemas.microsoft.com/office/drawing/2014/main" id="{A79DAC82-8FE3-4DED-A227-D578A72E4DEF}"/>
              </a:ext>
            </a:extLst>
          </p:cNvPr>
          <p:cNvSpPr>
            <a:spLocks noChangeArrowheads="1"/>
          </p:cNvSpPr>
          <p:nvPr/>
        </p:nvSpPr>
        <p:spPr bwMode="auto">
          <a:xfrm>
            <a:off x="4843228" y="4338976"/>
            <a:ext cx="457200" cy="381000"/>
          </a:xfrm>
          <a:prstGeom prst="ellipse">
            <a:avLst/>
          </a:prstGeom>
          <a:noFill/>
          <a:ln w="28575">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Line 69">
            <a:extLst>
              <a:ext uri="{FF2B5EF4-FFF2-40B4-BE49-F238E27FC236}">
                <a16:creationId xmlns:a16="http://schemas.microsoft.com/office/drawing/2014/main" id="{8CAC6412-8CEA-4B3F-9D36-C40D5CE5EC88}"/>
              </a:ext>
            </a:extLst>
          </p:cNvPr>
          <p:cNvSpPr>
            <a:spLocks noChangeShapeType="1"/>
          </p:cNvSpPr>
          <p:nvPr/>
        </p:nvSpPr>
        <p:spPr bwMode="auto">
          <a:xfrm>
            <a:off x="4874978" y="4486614"/>
            <a:ext cx="381000" cy="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Text Box 70">
            <a:extLst>
              <a:ext uri="{FF2B5EF4-FFF2-40B4-BE49-F238E27FC236}">
                <a16:creationId xmlns:a16="http://schemas.microsoft.com/office/drawing/2014/main" id="{3E53F50C-7FE0-46F8-8081-655D4E43B89D}"/>
              </a:ext>
            </a:extLst>
          </p:cNvPr>
          <p:cNvSpPr txBox="1">
            <a:spLocks noChangeArrowheads="1"/>
          </p:cNvSpPr>
          <p:nvPr/>
        </p:nvSpPr>
        <p:spPr bwMode="auto">
          <a:xfrm>
            <a:off x="4227278" y="2759414"/>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3</a:t>
            </a:r>
            <a:endParaRPr kumimoji="1" lang="en-US" altLang="zh-CN" sz="3200" b="1">
              <a:solidFill>
                <a:srgbClr val="000000"/>
              </a:solidFill>
              <a:latin typeface="楷体_GB2312" pitchFamily="49" charset="-122"/>
              <a:ea typeface="楷体_GB2312" pitchFamily="49" charset="-122"/>
            </a:endParaRPr>
          </a:p>
        </p:txBody>
      </p:sp>
      <p:sp>
        <p:nvSpPr>
          <p:cNvPr id="15" name="Line 71">
            <a:extLst>
              <a:ext uri="{FF2B5EF4-FFF2-40B4-BE49-F238E27FC236}">
                <a16:creationId xmlns:a16="http://schemas.microsoft.com/office/drawing/2014/main" id="{4884C252-4CDF-44B2-B884-D0A97EB79935}"/>
              </a:ext>
            </a:extLst>
          </p:cNvPr>
          <p:cNvSpPr>
            <a:spLocks noChangeShapeType="1"/>
          </p:cNvSpPr>
          <p:nvPr/>
        </p:nvSpPr>
        <p:spPr bwMode="auto">
          <a:xfrm>
            <a:off x="8691328" y="3551576"/>
            <a:ext cx="381000" cy="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Text Box 72">
            <a:extLst>
              <a:ext uri="{FF2B5EF4-FFF2-40B4-BE49-F238E27FC236}">
                <a16:creationId xmlns:a16="http://schemas.microsoft.com/office/drawing/2014/main" id="{B507BE27-CFC4-4A5C-BFC6-7491C080E41A}"/>
              </a:ext>
            </a:extLst>
          </p:cNvPr>
          <p:cNvSpPr txBox="1">
            <a:spLocks noChangeArrowheads="1"/>
          </p:cNvSpPr>
          <p:nvPr/>
        </p:nvSpPr>
        <p:spPr bwMode="auto">
          <a:xfrm>
            <a:off x="5163903" y="3191214"/>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6</a:t>
            </a:r>
            <a:endParaRPr kumimoji="1" lang="en-US" altLang="zh-CN" sz="3200" b="1">
              <a:solidFill>
                <a:srgbClr val="000000"/>
              </a:solidFill>
              <a:latin typeface="楷体_GB2312" pitchFamily="49" charset="-122"/>
              <a:ea typeface="楷体_GB2312" pitchFamily="49" charset="-122"/>
            </a:endParaRPr>
          </a:p>
        </p:txBody>
      </p:sp>
      <p:sp>
        <p:nvSpPr>
          <p:cNvPr id="17" name="Text Box 73">
            <a:extLst>
              <a:ext uri="{FF2B5EF4-FFF2-40B4-BE49-F238E27FC236}">
                <a16:creationId xmlns:a16="http://schemas.microsoft.com/office/drawing/2014/main" id="{7612A1FF-F354-4649-9287-DE26CAE2821C}"/>
              </a:ext>
            </a:extLst>
          </p:cNvPr>
          <p:cNvSpPr txBox="1">
            <a:spLocks noChangeArrowheads="1"/>
          </p:cNvSpPr>
          <p:nvPr/>
        </p:nvSpPr>
        <p:spPr bwMode="auto">
          <a:xfrm>
            <a:off x="6819666" y="3191214"/>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3</a:t>
            </a:r>
            <a:endParaRPr kumimoji="1" lang="en-US" altLang="zh-CN" sz="3200" b="1">
              <a:solidFill>
                <a:srgbClr val="000000"/>
              </a:solidFill>
              <a:latin typeface="楷体_GB2312" pitchFamily="49" charset="-122"/>
              <a:ea typeface="楷体_GB2312" pitchFamily="49" charset="-122"/>
            </a:endParaRPr>
          </a:p>
        </p:txBody>
      </p:sp>
      <p:sp>
        <p:nvSpPr>
          <p:cNvPr id="18" name="Text Box 74">
            <a:extLst>
              <a:ext uri="{FF2B5EF4-FFF2-40B4-BE49-F238E27FC236}">
                <a16:creationId xmlns:a16="http://schemas.microsoft.com/office/drawing/2014/main" id="{E623C31C-0B27-48FA-B132-BCE2D7BA8F9E}"/>
              </a:ext>
            </a:extLst>
          </p:cNvPr>
          <p:cNvSpPr txBox="1">
            <a:spLocks noChangeArrowheads="1"/>
          </p:cNvSpPr>
          <p:nvPr/>
        </p:nvSpPr>
        <p:spPr bwMode="auto">
          <a:xfrm>
            <a:off x="5811603" y="4342151"/>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1</a:t>
            </a:r>
          </a:p>
        </p:txBody>
      </p:sp>
      <p:sp>
        <p:nvSpPr>
          <p:cNvPr id="19" name="Line 75">
            <a:extLst>
              <a:ext uri="{FF2B5EF4-FFF2-40B4-BE49-F238E27FC236}">
                <a16:creationId xmlns:a16="http://schemas.microsoft.com/office/drawing/2014/main" id="{36C73FBC-EA79-448F-820A-C68905D3F9DC}"/>
              </a:ext>
            </a:extLst>
          </p:cNvPr>
          <p:cNvSpPr>
            <a:spLocks noChangeShapeType="1"/>
          </p:cNvSpPr>
          <p:nvPr/>
        </p:nvSpPr>
        <p:spPr bwMode="auto">
          <a:xfrm>
            <a:off x="4948003" y="2254589"/>
            <a:ext cx="0" cy="252095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76">
            <a:extLst>
              <a:ext uri="{FF2B5EF4-FFF2-40B4-BE49-F238E27FC236}">
                <a16:creationId xmlns:a16="http://schemas.microsoft.com/office/drawing/2014/main" id="{9D13A644-A9B8-4F97-B053-32B73E325170}"/>
              </a:ext>
            </a:extLst>
          </p:cNvPr>
          <p:cNvSpPr>
            <a:spLocks noChangeShapeType="1"/>
          </p:cNvSpPr>
          <p:nvPr/>
        </p:nvSpPr>
        <p:spPr bwMode="auto">
          <a:xfrm>
            <a:off x="4011378" y="2254589"/>
            <a:ext cx="0" cy="252095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77">
            <a:extLst>
              <a:ext uri="{FF2B5EF4-FFF2-40B4-BE49-F238E27FC236}">
                <a16:creationId xmlns:a16="http://schemas.microsoft.com/office/drawing/2014/main" id="{BE393159-26F2-49C1-BC78-C60C8B27602B}"/>
              </a:ext>
            </a:extLst>
          </p:cNvPr>
          <p:cNvSpPr>
            <a:spLocks noChangeShapeType="1"/>
          </p:cNvSpPr>
          <p:nvPr/>
        </p:nvSpPr>
        <p:spPr bwMode="auto">
          <a:xfrm>
            <a:off x="3866916" y="3551576"/>
            <a:ext cx="5472112" cy="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78">
            <a:extLst>
              <a:ext uri="{FF2B5EF4-FFF2-40B4-BE49-F238E27FC236}">
                <a16:creationId xmlns:a16="http://schemas.microsoft.com/office/drawing/2014/main" id="{6DE35697-E49C-4375-B910-A30E317C8907}"/>
              </a:ext>
            </a:extLst>
          </p:cNvPr>
          <p:cNvSpPr>
            <a:spLocks noChangeShapeType="1"/>
          </p:cNvSpPr>
          <p:nvPr/>
        </p:nvSpPr>
        <p:spPr bwMode="auto">
          <a:xfrm>
            <a:off x="4082816" y="4559639"/>
            <a:ext cx="381000" cy="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Text Box 79">
            <a:extLst>
              <a:ext uri="{FF2B5EF4-FFF2-40B4-BE49-F238E27FC236}">
                <a16:creationId xmlns:a16="http://schemas.microsoft.com/office/drawing/2014/main" id="{6C215A3E-E654-48C2-A392-C5549107AB96}"/>
              </a:ext>
            </a:extLst>
          </p:cNvPr>
          <p:cNvSpPr txBox="1">
            <a:spLocks noChangeArrowheads="1"/>
          </p:cNvSpPr>
          <p:nvPr/>
        </p:nvSpPr>
        <p:spPr bwMode="auto">
          <a:xfrm>
            <a:off x="6027503" y="2254589"/>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5</a:t>
            </a:r>
            <a:endParaRPr kumimoji="1" lang="en-US" altLang="zh-CN" sz="3200" b="1">
              <a:solidFill>
                <a:srgbClr val="000000"/>
              </a:solidFill>
              <a:latin typeface="楷体_GB2312" pitchFamily="49" charset="-122"/>
              <a:ea typeface="楷体_GB2312" pitchFamily="49" charset="-122"/>
            </a:endParaRPr>
          </a:p>
        </p:txBody>
      </p:sp>
      <p:sp>
        <p:nvSpPr>
          <p:cNvPr id="24" name="Line 80">
            <a:extLst>
              <a:ext uri="{FF2B5EF4-FFF2-40B4-BE49-F238E27FC236}">
                <a16:creationId xmlns:a16="http://schemas.microsoft.com/office/drawing/2014/main" id="{3422FC56-E3F6-4DAE-8754-23ECA3E37B39}"/>
              </a:ext>
            </a:extLst>
          </p:cNvPr>
          <p:cNvSpPr>
            <a:spLocks noChangeShapeType="1"/>
          </p:cNvSpPr>
          <p:nvPr/>
        </p:nvSpPr>
        <p:spPr bwMode="auto">
          <a:xfrm>
            <a:off x="5811603" y="2183151"/>
            <a:ext cx="0" cy="2592388"/>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Text Box 81">
            <a:extLst>
              <a:ext uri="{FF2B5EF4-FFF2-40B4-BE49-F238E27FC236}">
                <a16:creationId xmlns:a16="http://schemas.microsoft.com/office/drawing/2014/main" id="{7C144C68-482D-4A29-BEC7-CCD818B13AEC}"/>
              </a:ext>
            </a:extLst>
          </p:cNvPr>
          <p:cNvSpPr txBox="1">
            <a:spLocks noChangeArrowheads="1"/>
          </p:cNvSpPr>
          <p:nvPr/>
        </p:nvSpPr>
        <p:spPr bwMode="auto">
          <a:xfrm>
            <a:off x="6748228" y="2172039"/>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solidFill>
                  <a:srgbClr val="A50021"/>
                </a:solidFill>
              </a:rPr>
              <a:t>2</a:t>
            </a:r>
          </a:p>
        </p:txBody>
      </p:sp>
      <p:sp>
        <p:nvSpPr>
          <p:cNvPr id="26" name="Text Box 82">
            <a:extLst>
              <a:ext uri="{FF2B5EF4-FFF2-40B4-BE49-F238E27FC236}">
                <a16:creationId xmlns:a16="http://schemas.microsoft.com/office/drawing/2014/main" id="{90E88FC8-656B-4BFB-9B5A-5557241CF7EA}"/>
              </a:ext>
            </a:extLst>
          </p:cNvPr>
          <p:cNvSpPr txBox="1">
            <a:spLocks noChangeArrowheads="1"/>
          </p:cNvSpPr>
          <p:nvPr/>
        </p:nvSpPr>
        <p:spPr bwMode="auto">
          <a:xfrm>
            <a:off x="6819666" y="2686389"/>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rPr>
              <a:t>1</a:t>
            </a:r>
            <a:endParaRPr kumimoji="1" lang="en-US" altLang="zh-CN" sz="3200" b="1">
              <a:solidFill>
                <a:srgbClr val="000000"/>
              </a:solidFill>
              <a:latin typeface="楷体_GB2312" pitchFamily="49" charset="-122"/>
              <a:ea typeface="楷体_GB2312" pitchFamily="49" charset="-122"/>
            </a:endParaRPr>
          </a:p>
        </p:txBody>
      </p:sp>
      <p:sp>
        <p:nvSpPr>
          <p:cNvPr id="27" name="Rectangle 83">
            <a:extLst>
              <a:ext uri="{FF2B5EF4-FFF2-40B4-BE49-F238E27FC236}">
                <a16:creationId xmlns:a16="http://schemas.microsoft.com/office/drawing/2014/main" id="{0E862C5C-08C5-4113-881B-93A35C45D355}"/>
              </a:ext>
            </a:extLst>
          </p:cNvPr>
          <p:cNvSpPr>
            <a:spLocks noChangeArrowheads="1"/>
          </p:cNvSpPr>
          <p:nvPr/>
        </p:nvSpPr>
        <p:spPr bwMode="auto">
          <a:xfrm>
            <a:off x="2088122" y="5061601"/>
            <a:ext cx="8208962" cy="1097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15000"/>
              </a:spcBef>
              <a:buSzPct val="85000"/>
            </a:pPr>
            <a:r>
              <a:rPr kumimoji="1" lang="zh-CN" altLang="en-US" sz="2800" dirty="0">
                <a:solidFill>
                  <a:srgbClr val="000000"/>
                </a:solidFill>
                <a:latin typeface="华文新魏" panose="02010800040101010101" pitchFamily="2" charset="-122"/>
                <a:ea typeface="华文新魏" panose="02010800040101010101" pitchFamily="2" charset="-122"/>
              </a:rPr>
              <a:t>该方案的总运费</a:t>
            </a:r>
            <a:r>
              <a:rPr kumimoji="1" lang="en-US" altLang="zh-CN" sz="2800" dirty="0">
                <a:solidFill>
                  <a:srgbClr val="000000"/>
                </a:solidFill>
                <a:latin typeface="华文新魏" panose="02010800040101010101" pitchFamily="2" charset="-122"/>
                <a:ea typeface="华文新魏" panose="02010800040101010101" pitchFamily="2" charset="-122"/>
              </a:rPr>
              <a:t>:(1×3)</a:t>
            </a:r>
            <a:r>
              <a:rPr kumimoji="1" lang="zh-CN" altLang="en-US" sz="2800" dirty="0">
                <a:solidFill>
                  <a:srgbClr val="000000"/>
                </a:solidFill>
                <a:latin typeface="华文新魏" panose="02010800040101010101" pitchFamily="2" charset="-122"/>
                <a:ea typeface="华文新魏" panose="02010800040101010101" pitchFamily="2" charset="-122"/>
              </a:rPr>
              <a:t>＋</a:t>
            </a:r>
            <a:r>
              <a:rPr kumimoji="1" lang="en-US" altLang="zh-CN" sz="2800" dirty="0">
                <a:solidFill>
                  <a:srgbClr val="000000"/>
                </a:solidFill>
                <a:latin typeface="华文新魏" panose="02010800040101010101" pitchFamily="2" charset="-122"/>
                <a:ea typeface="华文新魏" panose="02010800040101010101" pitchFamily="2" charset="-122"/>
              </a:rPr>
              <a:t>(4×6)</a:t>
            </a:r>
            <a:r>
              <a:rPr kumimoji="1" lang="zh-CN" altLang="en-US" sz="2800" dirty="0">
                <a:solidFill>
                  <a:srgbClr val="000000"/>
                </a:solidFill>
                <a:latin typeface="华文新魏" panose="02010800040101010101" pitchFamily="2" charset="-122"/>
                <a:ea typeface="华文新魏" panose="02010800040101010101" pitchFamily="2" charset="-122"/>
              </a:rPr>
              <a:t>＋</a:t>
            </a:r>
            <a:r>
              <a:rPr kumimoji="1" lang="en-US" altLang="zh-CN" sz="2800" dirty="0">
                <a:solidFill>
                  <a:srgbClr val="000000"/>
                </a:solidFill>
                <a:latin typeface="华文新魏" panose="02010800040101010101" pitchFamily="2" charset="-122"/>
                <a:ea typeface="华文新魏" panose="02010800040101010101" pitchFamily="2" charset="-122"/>
              </a:rPr>
              <a:t>(3×5)</a:t>
            </a:r>
            <a:r>
              <a:rPr kumimoji="1" lang="zh-CN" altLang="en-US" sz="2800" dirty="0">
                <a:solidFill>
                  <a:srgbClr val="000000"/>
                </a:solidFill>
                <a:latin typeface="华文新魏" panose="02010800040101010101" pitchFamily="2" charset="-122"/>
                <a:ea typeface="华文新魏" panose="02010800040101010101" pitchFamily="2" charset="-122"/>
              </a:rPr>
              <a:t>＋</a:t>
            </a:r>
            <a:r>
              <a:rPr kumimoji="1" lang="en-US" altLang="zh-CN" sz="2800" dirty="0">
                <a:solidFill>
                  <a:srgbClr val="000000"/>
                </a:solidFill>
                <a:latin typeface="华文新魏" panose="02010800040101010101" pitchFamily="2" charset="-122"/>
                <a:ea typeface="华文新魏" panose="02010800040101010101" pitchFamily="2" charset="-122"/>
              </a:rPr>
              <a:t>(2×10)</a:t>
            </a:r>
            <a:r>
              <a:rPr kumimoji="1" lang="zh-CN" altLang="en-US" sz="2800" dirty="0">
                <a:solidFill>
                  <a:srgbClr val="000000"/>
                </a:solidFill>
                <a:latin typeface="华文新魏" panose="02010800040101010101" pitchFamily="2" charset="-122"/>
                <a:ea typeface="华文新魏" panose="02010800040101010101" pitchFamily="2" charset="-122"/>
              </a:rPr>
              <a:t>＋</a:t>
            </a:r>
            <a:r>
              <a:rPr kumimoji="1" lang="en-US" altLang="zh-CN" sz="2800" dirty="0">
                <a:solidFill>
                  <a:srgbClr val="000000"/>
                </a:solidFill>
                <a:latin typeface="华文新魏" panose="02010800040101010101" pitchFamily="2" charset="-122"/>
                <a:ea typeface="华文新魏" panose="02010800040101010101" pitchFamily="2" charset="-122"/>
              </a:rPr>
              <a:t>(1×8)</a:t>
            </a:r>
            <a:r>
              <a:rPr kumimoji="1" lang="zh-CN" altLang="en-US" sz="2800" dirty="0">
                <a:solidFill>
                  <a:srgbClr val="000000"/>
                </a:solidFill>
                <a:latin typeface="华文新魏" panose="02010800040101010101" pitchFamily="2" charset="-122"/>
                <a:ea typeface="华文新魏" panose="02010800040101010101" pitchFamily="2" charset="-122"/>
              </a:rPr>
              <a:t>＋</a:t>
            </a:r>
            <a:r>
              <a:rPr kumimoji="1" lang="en-US" altLang="zh-CN" sz="2800" dirty="0">
                <a:solidFill>
                  <a:srgbClr val="000000"/>
                </a:solidFill>
                <a:latin typeface="华文新魏" panose="02010800040101010101" pitchFamily="2" charset="-122"/>
                <a:ea typeface="华文新魏" panose="02010800040101010101" pitchFamily="2" charset="-122"/>
              </a:rPr>
              <a:t>(3×5)</a:t>
            </a:r>
            <a:r>
              <a:rPr kumimoji="1" lang="zh-CN" altLang="en-US" sz="2800" dirty="0">
                <a:solidFill>
                  <a:srgbClr val="000000"/>
                </a:solidFill>
                <a:latin typeface="华文新魏" panose="02010800040101010101" pitchFamily="2" charset="-122"/>
                <a:ea typeface="华文新魏" panose="02010800040101010101" pitchFamily="2" charset="-122"/>
              </a:rPr>
              <a:t>＝</a:t>
            </a:r>
            <a:r>
              <a:rPr kumimoji="1" lang="en-US" altLang="zh-CN" sz="2800" dirty="0">
                <a:solidFill>
                  <a:srgbClr val="000000"/>
                </a:solidFill>
                <a:latin typeface="华文新魏" panose="02010800040101010101" pitchFamily="2" charset="-122"/>
                <a:ea typeface="华文新魏" panose="02010800040101010101" pitchFamily="2" charset="-122"/>
              </a:rPr>
              <a:t>85</a:t>
            </a:r>
            <a:r>
              <a:rPr kumimoji="1" lang="zh-CN" altLang="en-US" sz="2800" dirty="0">
                <a:solidFill>
                  <a:srgbClr val="000000"/>
                </a:solidFill>
                <a:latin typeface="华文新魏" panose="02010800040101010101" pitchFamily="2" charset="-122"/>
                <a:ea typeface="华文新魏" panose="02010800040101010101" pitchFamily="2" charset="-122"/>
              </a:rPr>
              <a:t>元</a:t>
            </a:r>
          </a:p>
        </p:txBody>
      </p:sp>
    </p:spTree>
    <p:extLst>
      <p:ext uri="{BB962C8B-B14F-4D97-AF65-F5344CB8AC3E}">
        <p14:creationId xmlns:p14="http://schemas.microsoft.com/office/powerpoint/2010/main" val="127781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arn(inHorizontal)">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blinds(horizontal)">
                                      <p:cBhvr>
                                        <p:cTn id="4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P spid="18" grpId="0"/>
      <p:bldP spid="23" grpId="0"/>
      <p:bldP spid="25" grpId="0" autoUpdateAnimBg="0"/>
      <p:bldP spid="26" grpId="0" autoUpdateAnimBg="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C0993-319F-41BF-A68F-D2C30711E6DC}"/>
              </a:ext>
            </a:extLst>
          </p:cNvPr>
          <p:cNvSpPr>
            <a:spLocks noGrp="1"/>
          </p:cNvSpPr>
          <p:nvPr>
            <p:ph type="title"/>
          </p:nvPr>
        </p:nvSpPr>
        <p:spPr/>
        <p:txBody>
          <a:bodyPr/>
          <a:lstStyle/>
          <a:p>
            <a:r>
              <a:rPr lang="en-US" altLang="zh-CN" dirty="0"/>
              <a:t>4.1 </a:t>
            </a:r>
            <a:r>
              <a:rPr lang="zh-CN" altLang="en-US" dirty="0"/>
              <a:t>运输问题的数学模型</a:t>
            </a:r>
            <a:endParaRPr lang="en-US" dirty="0"/>
          </a:p>
        </p:txBody>
      </p:sp>
      <p:sp>
        <p:nvSpPr>
          <p:cNvPr id="3" name="内容占位符 2">
            <a:extLst>
              <a:ext uri="{FF2B5EF4-FFF2-40B4-BE49-F238E27FC236}">
                <a16:creationId xmlns:a16="http://schemas.microsoft.com/office/drawing/2014/main" id="{039189AC-267E-4149-822C-EB042A470E93}"/>
              </a:ext>
            </a:extLst>
          </p:cNvPr>
          <p:cNvSpPr>
            <a:spLocks noGrp="1"/>
          </p:cNvSpPr>
          <p:nvPr>
            <p:ph idx="1"/>
          </p:nvPr>
        </p:nvSpPr>
        <p:spPr/>
        <p:txBody>
          <a:bodyPr/>
          <a:lstStyle/>
          <a:p>
            <a:r>
              <a:rPr lang="zh-CN" altLang="en-US" dirty="0"/>
              <a:t>引例：某公司从两个产地</a:t>
            </a:r>
            <a:r>
              <a:rPr lang="en-US" altLang="zh-CN" dirty="0"/>
              <a:t>A1</a:t>
            </a:r>
            <a:r>
              <a:rPr lang="zh-CN" altLang="en-US" dirty="0"/>
              <a:t>、</a:t>
            </a:r>
            <a:r>
              <a:rPr lang="en-US" altLang="zh-CN" dirty="0"/>
              <a:t>A2</a:t>
            </a:r>
            <a:r>
              <a:rPr lang="zh-CN" altLang="en-US" dirty="0"/>
              <a:t>将物品运往三个销地</a:t>
            </a:r>
            <a:r>
              <a:rPr lang="en-US" altLang="zh-CN" dirty="0"/>
              <a:t>B1, B2, B3</a:t>
            </a:r>
            <a:r>
              <a:rPr lang="zh-CN" altLang="en-US" dirty="0"/>
              <a:t>，各产地的产量、各销地的销量和各产地运往各销地每件物品的运费如下表所示，问：应如何调运可使总运输费用最小？</a:t>
            </a:r>
            <a:endParaRPr lang="en-US" dirty="0"/>
          </a:p>
        </p:txBody>
      </p:sp>
      <p:graphicFrame>
        <p:nvGraphicFramePr>
          <p:cNvPr id="4" name="Group 70">
            <a:extLst>
              <a:ext uri="{FF2B5EF4-FFF2-40B4-BE49-F238E27FC236}">
                <a16:creationId xmlns:a16="http://schemas.microsoft.com/office/drawing/2014/main" id="{78B42C1A-D284-483C-8057-8537D2F1EFD2}"/>
              </a:ext>
            </a:extLst>
          </p:cNvPr>
          <p:cNvGraphicFramePr>
            <a:graphicFrameLocks noGrp="1"/>
          </p:cNvGraphicFramePr>
          <p:nvPr>
            <p:extLst>
              <p:ext uri="{D42A27DB-BD31-4B8C-83A1-F6EECF244321}">
                <p14:modId xmlns:p14="http://schemas.microsoft.com/office/powerpoint/2010/main" val="3635341147"/>
              </p:ext>
            </p:extLst>
          </p:nvPr>
        </p:nvGraphicFramePr>
        <p:xfrm>
          <a:off x="3423865" y="3803276"/>
          <a:ext cx="5905500" cy="2024064"/>
        </p:xfrm>
        <a:graphic>
          <a:graphicData uri="http://schemas.openxmlformats.org/drawingml/2006/table">
            <a:tbl>
              <a:tblPr/>
              <a:tblGrid>
                <a:gridCol w="1598612">
                  <a:extLst>
                    <a:ext uri="{9D8B030D-6E8A-4147-A177-3AD203B41FA5}">
                      <a16:colId xmlns:a16="http://schemas.microsoft.com/office/drawing/2014/main" val="765051227"/>
                    </a:ext>
                  </a:extLst>
                </a:gridCol>
                <a:gridCol w="922338">
                  <a:extLst>
                    <a:ext uri="{9D8B030D-6E8A-4147-A177-3AD203B41FA5}">
                      <a16:colId xmlns:a16="http://schemas.microsoft.com/office/drawing/2014/main" val="1672722589"/>
                    </a:ext>
                  </a:extLst>
                </a:gridCol>
                <a:gridCol w="1074737">
                  <a:extLst>
                    <a:ext uri="{9D8B030D-6E8A-4147-A177-3AD203B41FA5}">
                      <a16:colId xmlns:a16="http://schemas.microsoft.com/office/drawing/2014/main" val="4072137771"/>
                    </a:ext>
                  </a:extLst>
                </a:gridCol>
                <a:gridCol w="1027113">
                  <a:extLst>
                    <a:ext uri="{9D8B030D-6E8A-4147-A177-3AD203B41FA5}">
                      <a16:colId xmlns:a16="http://schemas.microsoft.com/office/drawing/2014/main" val="2729611132"/>
                    </a:ext>
                  </a:extLst>
                </a:gridCol>
                <a:gridCol w="1282700">
                  <a:extLst>
                    <a:ext uri="{9D8B030D-6E8A-4147-A177-3AD203B41FA5}">
                      <a16:colId xmlns:a16="http://schemas.microsoft.com/office/drawing/2014/main" val="3010117439"/>
                    </a:ext>
                  </a:extLst>
                </a:gridCol>
              </a:tblGrid>
              <a:tr h="48895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运价</a:t>
                      </a: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B1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B2</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B3</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产量</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2277677465"/>
                  </a:ext>
                </a:extLst>
              </a:tr>
              <a:tr h="51276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A1</a:t>
                      </a: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6</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4</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6</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200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3355009769"/>
                  </a:ext>
                </a:extLst>
              </a:tr>
              <a:tr h="50958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A2</a:t>
                      </a: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6</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5</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5</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300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3769543853"/>
                  </a:ext>
                </a:extLst>
              </a:tr>
              <a:tr h="51276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销量</a:t>
                      </a: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150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150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200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华文细黑" panose="02010600040101010101" pitchFamily="2" charset="-122"/>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3379240687"/>
                  </a:ext>
                </a:extLst>
              </a:tr>
            </a:tbl>
          </a:graphicData>
        </a:graphic>
      </p:graphicFrame>
    </p:spTree>
    <p:extLst>
      <p:ext uri="{BB962C8B-B14F-4D97-AF65-F5344CB8AC3E}">
        <p14:creationId xmlns:p14="http://schemas.microsoft.com/office/powerpoint/2010/main" val="2314710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790B89-EBAE-471A-BE5A-A5E2A93DD09E}"/>
              </a:ext>
            </a:extLst>
          </p:cNvPr>
          <p:cNvSpPr>
            <a:spLocks noGrp="1"/>
          </p:cNvSpPr>
          <p:nvPr>
            <p:ph type="title"/>
          </p:nvPr>
        </p:nvSpPr>
        <p:spPr/>
        <p:txBody>
          <a:bodyPr/>
          <a:lstStyle/>
          <a:p>
            <a:r>
              <a:rPr lang="zh-CN" altLang="en-US" dirty="0"/>
              <a:t>第二步：最优解的判别（检验数的求法）</a:t>
            </a:r>
            <a:endParaRPr lang="en-US" dirty="0"/>
          </a:p>
        </p:txBody>
      </p:sp>
      <p:sp>
        <p:nvSpPr>
          <p:cNvPr id="3" name="内容占位符 2">
            <a:extLst>
              <a:ext uri="{FF2B5EF4-FFF2-40B4-BE49-F238E27FC236}">
                <a16:creationId xmlns:a16="http://schemas.microsoft.com/office/drawing/2014/main" id="{FA656976-ACD5-4656-9DE7-098AF3D99964}"/>
              </a:ext>
            </a:extLst>
          </p:cNvPr>
          <p:cNvSpPr>
            <a:spLocks noGrp="1"/>
          </p:cNvSpPr>
          <p:nvPr>
            <p:ph idx="1"/>
          </p:nvPr>
        </p:nvSpPr>
        <p:spPr/>
        <p:txBody>
          <a:bodyPr/>
          <a:lstStyle/>
          <a:p>
            <a:r>
              <a:rPr lang="en-US" dirty="0"/>
              <a:t>1.</a:t>
            </a:r>
            <a:r>
              <a:rPr lang="zh-CN" altLang="en-US" dirty="0"/>
              <a:t>闭回路法</a:t>
            </a:r>
            <a:endParaRPr lang="en-US" altLang="zh-CN" dirty="0"/>
          </a:p>
          <a:p>
            <a:pPr lvl="1"/>
            <a:r>
              <a:rPr lang="zh-CN" altLang="en-US" dirty="0"/>
              <a:t>闭回路：它是以某空格为起点。用水平或垂直线向前划，当碰到一数字格时可以转</a:t>
            </a:r>
            <a:r>
              <a:rPr lang="en-US" altLang="zh-CN" dirty="0"/>
              <a:t>90°</a:t>
            </a:r>
            <a:r>
              <a:rPr lang="zh-CN" altLang="en-US" dirty="0"/>
              <a:t>后，继续前进，直到回到起始空格为止。闭回路如下图的</a:t>
            </a:r>
            <a:r>
              <a:rPr lang="en-US" altLang="zh-CN" dirty="0"/>
              <a:t>(a),(b),(c)</a:t>
            </a:r>
            <a:r>
              <a:rPr lang="zh-CN" altLang="en-US" dirty="0"/>
              <a:t>等所示。</a:t>
            </a:r>
          </a:p>
          <a:p>
            <a:pPr lvl="1"/>
            <a:r>
              <a:rPr lang="zh-CN" altLang="en-US" dirty="0"/>
              <a:t>集合中的变量称为回路的顶点，相邻两个顶点的连线为闭回路的边。一条回路中的顶点数一定是偶数，回路遇到顶点必须转</a:t>
            </a:r>
            <a:r>
              <a:rPr lang="en-US" altLang="zh-CN" dirty="0"/>
              <a:t>90°</a:t>
            </a:r>
            <a:r>
              <a:rPr lang="zh-CN" altLang="en-US" dirty="0"/>
              <a:t>与另一顶点连接。 </a:t>
            </a:r>
          </a:p>
          <a:p>
            <a:pPr lvl="1"/>
            <a:endParaRPr lang="en-US" dirty="0"/>
          </a:p>
        </p:txBody>
      </p:sp>
      <p:pic>
        <p:nvPicPr>
          <p:cNvPr id="4" name="Picture 6">
            <a:extLst>
              <a:ext uri="{FF2B5EF4-FFF2-40B4-BE49-F238E27FC236}">
                <a16:creationId xmlns:a16="http://schemas.microsoft.com/office/drawing/2014/main" id="{BFD85A44-3FE7-4393-B8FB-EAD965216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891931"/>
            <a:ext cx="7010400" cy="165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072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28E8BA-B8D0-40CC-942A-6B5DAB066208}"/>
              </a:ext>
            </a:extLst>
          </p:cNvPr>
          <p:cNvSpPr>
            <a:spLocks noGrp="1"/>
          </p:cNvSpPr>
          <p:nvPr>
            <p:ph idx="1"/>
          </p:nvPr>
        </p:nvSpPr>
        <p:spPr>
          <a:xfrm>
            <a:off x="838200" y="841572"/>
            <a:ext cx="10515600" cy="5335391"/>
          </a:xfrm>
        </p:spPr>
        <p:txBody>
          <a:bodyPr>
            <a:normAutofit/>
          </a:bodyPr>
          <a:lstStyle/>
          <a:p>
            <a:r>
              <a:rPr kumimoji="1" lang="zh-CN" altLang="en-US" sz="2800" dirty="0">
                <a:solidFill>
                  <a:srgbClr val="000000"/>
                </a:solidFill>
                <a:latin typeface="Times New Roman" panose="02020603050405020304" pitchFamily="18" charset="0"/>
                <a:cs typeface="Times New Roman" panose="02020603050405020304" pitchFamily="18" charset="0"/>
              </a:rPr>
              <a:t>从每一空格出发一定存在和可以找到唯一的闭回路。（为什么？）因</a:t>
            </a:r>
            <a:r>
              <a:rPr kumimoji="1" lang="en-US" altLang="zh-CN" sz="2800" dirty="0">
                <a:solidFill>
                  <a:srgbClr val="000000"/>
                </a:solidFill>
                <a:latin typeface="Times New Roman" panose="02020603050405020304" pitchFamily="18" charset="0"/>
                <a:cs typeface="Times New Roman" panose="02020603050405020304" pitchFamily="18" charset="0"/>
              </a:rPr>
              <a:t>(m+n-1)</a:t>
            </a:r>
            <a:r>
              <a:rPr kumimoji="1" lang="zh-CN" altLang="en-US" sz="2800" dirty="0">
                <a:solidFill>
                  <a:srgbClr val="000000"/>
                </a:solidFill>
                <a:latin typeface="Times New Roman" panose="02020603050405020304" pitchFamily="18" charset="0"/>
                <a:cs typeface="Times New Roman" panose="02020603050405020304" pitchFamily="18" charset="0"/>
              </a:rPr>
              <a:t>个数字格</a:t>
            </a:r>
            <a:r>
              <a:rPr kumimoji="1" lang="en-US" altLang="zh-CN" sz="2800" dirty="0">
                <a:solidFill>
                  <a:srgbClr val="000000"/>
                </a:solidFill>
                <a:latin typeface="Times New Roman" panose="02020603050405020304" pitchFamily="18" charset="0"/>
                <a:cs typeface="Times New Roman" panose="02020603050405020304" pitchFamily="18" charset="0"/>
              </a:rPr>
              <a:t>(</a:t>
            </a:r>
            <a:r>
              <a:rPr kumimoji="1" lang="zh-CN" altLang="en-US" sz="2800" dirty="0">
                <a:solidFill>
                  <a:srgbClr val="000000"/>
                </a:solidFill>
                <a:latin typeface="Times New Roman" panose="02020603050405020304" pitchFamily="18" charset="0"/>
                <a:cs typeface="Times New Roman" panose="02020603050405020304" pitchFamily="18" charset="0"/>
              </a:rPr>
              <a:t>基变量</a:t>
            </a:r>
            <a:r>
              <a:rPr kumimoji="1" lang="en-US" altLang="zh-CN" sz="2800" dirty="0">
                <a:solidFill>
                  <a:srgbClr val="000000"/>
                </a:solidFill>
                <a:latin typeface="Times New Roman" panose="02020603050405020304" pitchFamily="18" charset="0"/>
                <a:cs typeface="Times New Roman" panose="02020603050405020304" pitchFamily="18" charset="0"/>
              </a:rPr>
              <a:t>)</a:t>
            </a:r>
            <a:r>
              <a:rPr kumimoji="1" lang="zh-CN" altLang="en-US" sz="2800" dirty="0">
                <a:solidFill>
                  <a:srgbClr val="000000"/>
                </a:solidFill>
                <a:latin typeface="Times New Roman" panose="02020603050405020304" pitchFamily="18" charset="0"/>
                <a:cs typeface="Times New Roman" panose="02020603050405020304" pitchFamily="18" charset="0"/>
              </a:rPr>
              <a:t>对应的系数向量是一个基。任一空格</a:t>
            </a:r>
            <a:r>
              <a:rPr kumimoji="1" lang="en-US" altLang="zh-CN" sz="2800" dirty="0">
                <a:solidFill>
                  <a:srgbClr val="000000"/>
                </a:solidFill>
                <a:latin typeface="Times New Roman" panose="02020603050405020304" pitchFamily="18" charset="0"/>
                <a:cs typeface="Times New Roman" panose="02020603050405020304" pitchFamily="18" charset="0"/>
              </a:rPr>
              <a:t>(</a:t>
            </a:r>
            <a:r>
              <a:rPr kumimoji="1" lang="zh-CN" altLang="en-US" sz="2800" dirty="0">
                <a:solidFill>
                  <a:srgbClr val="000000"/>
                </a:solidFill>
                <a:latin typeface="Times New Roman" panose="02020603050405020304" pitchFamily="18" charset="0"/>
                <a:cs typeface="Times New Roman" panose="02020603050405020304" pitchFamily="18" charset="0"/>
              </a:rPr>
              <a:t>非基变量</a:t>
            </a:r>
            <a:r>
              <a:rPr kumimoji="1" lang="en-US" altLang="zh-CN" sz="2800" dirty="0">
                <a:solidFill>
                  <a:srgbClr val="000000"/>
                </a:solidFill>
                <a:latin typeface="Times New Roman" panose="02020603050405020304" pitchFamily="18" charset="0"/>
                <a:cs typeface="Times New Roman" panose="02020603050405020304" pitchFamily="18" charset="0"/>
              </a:rPr>
              <a:t>)</a:t>
            </a:r>
            <a:r>
              <a:rPr kumimoji="1" lang="zh-CN" altLang="en-US" sz="2800" dirty="0">
                <a:solidFill>
                  <a:srgbClr val="000000"/>
                </a:solidFill>
                <a:latin typeface="Times New Roman" panose="02020603050405020304" pitchFamily="18" charset="0"/>
                <a:cs typeface="Times New Roman" panose="02020603050405020304" pitchFamily="18" charset="0"/>
              </a:rPr>
              <a:t>对应的系数向量是这个基的线性组合。如</a:t>
            </a:r>
            <a:r>
              <a:rPr kumimoji="1" lang="en-US" altLang="zh-CN" sz="2800" i="1" dirty="0" err="1">
                <a:solidFill>
                  <a:srgbClr val="000000"/>
                </a:solidFill>
                <a:latin typeface="Times New Roman" panose="02020603050405020304" pitchFamily="18" charset="0"/>
                <a:cs typeface="Times New Roman" panose="02020603050405020304" pitchFamily="18" charset="0"/>
              </a:rPr>
              <a:t>P</a:t>
            </a:r>
            <a:r>
              <a:rPr kumimoji="1" lang="en-US" altLang="zh-CN" sz="2800" i="1" baseline="-25000" dirty="0" err="1">
                <a:solidFill>
                  <a:srgbClr val="000000"/>
                </a:solidFill>
                <a:latin typeface="Times New Roman" panose="02020603050405020304" pitchFamily="18" charset="0"/>
                <a:cs typeface="Times New Roman" panose="02020603050405020304" pitchFamily="18" charset="0"/>
              </a:rPr>
              <a:t>ij</a:t>
            </a:r>
            <a:r>
              <a:rPr kumimoji="1" lang="en-US" altLang="zh-CN" sz="2800" i="1" dirty="0">
                <a:solidFill>
                  <a:srgbClr val="000000"/>
                </a:solidFill>
                <a:latin typeface="Times New Roman" panose="02020603050405020304" pitchFamily="18" charset="0"/>
                <a:cs typeface="Times New Roman" panose="02020603050405020304" pitchFamily="18" charset="0"/>
              </a:rPr>
              <a:t>, </a:t>
            </a:r>
            <a:r>
              <a:rPr kumimoji="1" lang="en-US" altLang="zh-CN" sz="2800" i="1" dirty="0" err="1">
                <a:solidFill>
                  <a:srgbClr val="000000"/>
                </a:solidFill>
                <a:latin typeface="Times New Roman" panose="02020603050405020304" pitchFamily="18" charset="0"/>
                <a:cs typeface="Times New Roman" panose="02020603050405020304" pitchFamily="18" charset="0"/>
              </a:rPr>
              <a:t>i,j</a:t>
            </a:r>
            <a:r>
              <a:rPr kumimoji="1" lang="en-US" altLang="zh-CN" sz="2800" dirty="0" err="1">
                <a:solidFill>
                  <a:srgbClr val="000000"/>
                </a:solidFill>
                <a:latin typeface="Times New Roman" panose="02020603050405020304" pitchFamily="18" charset="0"/>
                <a:cs typeface="Times New Roman" panose="02020603050405020304" pitchFamily="18" charset="0"/>
              </a:rPr>
              <a:t>∈</a:t>
            </a:r>
            <a:r>
              <a:rPr kumimoji="1" lang="en-US" altLang="zh-CN" sz="2800" i="1" dirty="0" err="1">
                <a:solidFill>
                  <a:srgbClr val="000000"/>
                </a:solidFill>
                <a:latin typeface="Times New Roman" panose="02020603050405020304" pitchFamily="18" charset="0"/>
                <a:cs typeface="Times New Roman" panose="02020603050405020304" pitchFamily="18" charset="0"/>
              </a:rPr>
              <a:t>N</a:t>
            </a:r>
            <a:r>
              <a:rPr kumimoji="1" lang="zh-CN" altLang="en-US" sz="2800" dirty="0">
                <a:solidFill>
                  <a:srgbClr val="000000"/>
                </a:solidFill>
                <a:latin typeface="Times New Roman" panose="02020603050405020304" pitchFamily="18" charset="0"/>
                <a:cs typeface="Times New Roman" panose="02020603050405020304" pitchFamily="18" charset="0"/>
              </a:rPr>
              <a:t>可表示为</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8D65A14B-4A50-4D6A-BF7C-2257F34C39ED}"/>
              </a:ext>
            </a:extLst>
          </p:cNvPr>
          <p:cNvGraphicFramePr>
            <a:graphicFrameLocks noChangeAspect="1"/>
          </p:cNvGraphicFramePr>
          <p:nvPr>
            <p:extLst>
              <p:ext uri="{D42A27DB-BD31-4B8C-83A1-F6EECF244321}">
                <p14:modId xmlns:p14="http://schemas.microsoft.com/office/powerpoint/2010/main" val="4286962607"/>
              </p:ext>
            </p:extLst>
          </p:nvPr>
        </p:nvGraphicFramePr>
        <p:xfrm>
          <a:off x="1365055" y="3509267"/>
          <a:ext cx="8348663" cy="2862263"/>
        </p:xfrm>
        <a:graphic>
          <a:graphicData uri="http://schemas.openxmlformats.org/presentationml/2006/ole">
            <mc:AlternateContent xmlns:mc="http://schemas.openxmlformats.org/markup-compatibility/2006">
              <mc:Choice xmlns:v="urn:schemas-microsoft-com:vml" Requires="v">
                <p:oleObj spid="_x0000_s10265" name="Equation" r:id="rId4" imgW="7112000" imgH="2438400" progId="Equation.DSMT4">
                  <p:embed/>
                </p:oleObj>
              </mc:Choice>
              <mc:Fallback>
                <p:oleObj name="Equation" r:id="rId4" imgW="7112000" imgH="2438400" progId="Equation.DSMT4">
                  <p:embed/>
                  <p:pic>
                    <p:nvPicPr>
                      <p:cNvPr id="658435" name="Object 3">
                        <a:extLst>
                          <a:ext uri="{FF2B5EF4-FFF2-40B4-BE49-F238E27FC236}">
                            <a16:creationId xmlns:a16="http://schemas.microsoft.com/office/drawing/2014/main" id="{C4B86C68-3337-41A3-81DF-4DA9418DE2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5055" y="3509267"/>
                        <a:ext cx="8348663"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图片 5">
            <a:extLst>
              <a:ext uri="{FF2B5EF4-FFF2-40B4-BE49-F238E27FC236}">
                <a16:creationId xmlns:a16="http://schemas.microsoft.com/office/drawing/2014/main" id="{856E14B3-0981-4435-9EFD-66BAB6DED2E7}"/>
              </a:ext>
            </a:extLst>
          </p:cNvPr>
          <p:cNvPicPr>
            <a:picLocks noChangeAspect="1"/>
          </p:cNvPicPr>
          <p:nvPr/>
        </p:nvPicPr>
        <p:blipFill>
          <a:blip r:embed="rId6"/>
          <a:stretch>
            <a:fillRect/>
          </a:stretch>
        </p:blipFill>
        <p:spPr>
          <a:xfrm>
            <a:off x="4965840" y="158067"/>
            <a:ext cx="6387959" cy="3958563"/>
          </a:xfrm>
          <a:prstGeom prst="rect">
            <a:avLst/>
          </a:prstGeom>
          <a:solidFill>
            <a:schemeClr val="bg1"/>
          </a:solidFill>
          <a:ln>
            <a:solidFill>
              <a:schemeClr val="tx1"/>
            </a:solidFill>
          </a:ln>
        </p:spPr>
      </p:pic>
    </p:spTree>
    <p:extLst>
      <p:ext uri="{BB962C8B-B14F-4D97-AF65-F5344CB8AC3E}">
        <p14:creationId xmlns:p14="http://schemas.microsoft.com/office/powerpoint/2010/main" val="44873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E0ABB4E-CA6D-4DB9-99B9-956F5BA2267B}"/>
              </a:ext>
            </a:extLst>
          </p:cNvPr>
          <p:cNvSpPr>
            <a:spLocks noGrp="1" noChangeArrowheads="1"/>
          </p:cNvSpPr>
          <p:nvPr>
            <p:ph type="title"/>
          </p:nvPr>
        </p:nvSpPr>
        <p:spPr>
          <a:xfrm>
            <a:off x="1702931" y="1501186"/>
            <a:ext cx="9096473" cy="519112"/>
          </a:xfrm>
        </p:spPr>
        <p:txBody>
          <a:bodyPr>
            <a:noAutofit/>
          </a:bodyPr>
          <a:lstStyle/>
          <a:p>
            <a:pPr algn="l" eaLnBrk="1" hangingPunct="1"/>
            <a:r>
              <a:rPr kumimoji="1" lang="zh-CN" altLang="en-US" sz="3200" dirty="0">
                <a:solidFill>
                  <a:srgbClr val="000000"/>
                </a:solidFill>
                <a:latin typeface="楷体_GB2312" pitchFamily="49" charset="-122"/>
                <a:ea typeface="楷体_GB2312" pitchFamily="49" charset="-122"/>
              </a:rPr>
              <a:t>其中</a:t>
            </a:r>
            <a:r>
              <a:rPr kumimoji="1" lang="en-US" altLang="zh-CN" sz="3200" i="1" dirty="0" err="1">
                <a:solidFill>
                  <a:srgbClr val="000000"/>
                </a:solidFill>
                <a:latin typeface="Times New Roman" panose="02020603050405020304" pitchFamily="18" charset="0"/>
                <a:ea typeface="楷体_GB2312" pitchFamily="49" charset="-122"/>
              </a:rPr>
              <a:t>P</a:t>
            </a:r>
            <a:r>
              <a:rPr kumimoji="1" lang="en-US" altLang="zh-CN" sz="3200" i="1" baseline="-25000" dirty="0" err="1">
                <a:solidFill>
                  <a:srgbClr val="000000"/>
                </a:solidFill>
                <a:latin typeface="Times New Roman" panose="02020603050405020304" pitchFamily="18" charset="0"/>
                <a:ea typeface="楷体_GB2312" pitchFamily="49" charset="-122"/>
              </a:rPr>
              <a:t>ik</a:t>
            </a:r>
            <a:r>
              <a:rPr kumimoji="1" lang="en-US" altLang="zh-CN" sz="3200" i="1" dirty="0" err="1">
                <a:solidFill>
                  <a:srgbClr val="000000"/>
                </a:solidFill>
                <a:latin typeface="Times New Roman" panose="02020603050405020304" pitchFamily="18" charset="0"/>
                <a:ea typeface="楷体_GB2312" pitchFamily="49" charset="-122"/>
              </a:rPr>
              <a:t>,P</a:t>
            </a:r>
            <a:r>
              <a:rPr kumimoji="1" lang="en-US" altLang="zh-CN" sz="3200" i="1" baseline="-25000" dirty="0" err="1">
                <a:solidFill>
                  <a:srgbClr val="000000"/>
                </a:solidFill>
                <a:latin typeface="Times New Roman" panose="02020603050405020304" pitchFamily="18" charset="0"/>
                <a:ea typeface="楷体_GB2312" pitchFamily="49" charset="-122"/>
              </a:rPr>
              <a:t>lk</a:t>
            </a:r>
            <a:r>
              <a:rPr kumimoji="1" lang="en-US" altLang="zh-CN" sz="3200" i="1" dirty="0" err="1">
                <a:solidFill>
                  <a:srgbClr val="000000"/>
                </a:solidFill>
                <a:latin typeface="Times New Roman" panose="02020603050405020304" pitchFamily="18" charset="0"/>
                <a:ea typeface="楷体_GB2312" pitchFamily="49" charset="-122"/>
              </a:rPr>
              <a:t>,P</a:t>
            </a:r>
            <a:r>
              <a:rPr kumimoji="1" lang="en-US" altLang="zh-CN" sz="3200" i="1" baseline="-25000" dirty="0" err="1">
                <a:solidFill>
                  <a:srgbClr val="000000"/>
                </a:solidFill>
                <a:latin typeface="Times New Roman" panose="02020603050405020304" pitchFamily="18" charset="0"/>
                <a:ea typeface="楷体_GB2312" pitchFamily="49" charset="-122"/>
              </a:rPr>
              <a:t>ls</a:t>
            </a:r>
            <a:r>
              <a:rPr kumimoji="1" lang="en-US" altLang="zh-CN" sz="3200" i="1" dirty="0" err="1">
                <a:solidFill>
                  <a:srgbClr val="000000"/>
                </a:solidFill>
                <a:latin typeface="Times New Roman" panose="02020603050405020304" pitchFamily="18" charset="0"/>
                <a:ea typeface="楷体_GB2312" pitchFamily="49" charset="-122"/>
              </a:rPr>
              <a:t>,P</a:t>
            </a:r>
            <a:r>
              <a:rPr kumimoji="1" lang="en-US" altLang="zh-CN" sz="3200" i="1" baseline="-25000" dirty="0" err="1">
                <a:solidFill>
                  <a:srgbClr val="000000"/>
                </a:solidFill>
                <a:latin typeface="Times New Roman" panose="02020603050405020304" pitchFamily="18" charset="0"/>
                <a:ea typeface="楷体_GB2312" pitchFamily="49" charset="-122"/>
              </a:rPr>
              <a:t>us</a:t>
            </a:r>
            <a:r>
              <a:rPr kumimoji="1" lang="en-US" altLang="zh-CN" sz="3200" i="1" dirty="0" err="1">
                <a:solidFill>
                  <a:srgbClr val="000000"/>
                </a:solidFill>
                <a:latin typeface="Times New Roman" panose="02020603050405020304" pitchFamily="18" charset="0"/>
                <a:ea typeface="楷体_GB2312" pitchFamily="49" charset="-122"/>
              </a:rPr>
              <a:t>,P</a:t>
            </a:r>
            <a:r>
              <a:rPr kumimoji="1" lang="en-US" altLang="zh-CN" sz="3200" i="1" baseline="-25000" dirty="0" err="1">
                <a:solidFill>
                  <a:srgbClr val="000000"/>
                </a:solidFill>
                <a:latin typeface="Times New Roman" panose="02020603050405020304" pitchFamily="18" charset="0"/>
                <a:ea typeface="楷体_GB2312" pitchFamily="49" charset="-122"/>
              </a:rPr>
              <a:t>uj</a:t>
            </a:r>
            <a:r>
              <a:rPr lang="en-US" altLang="zh-CN" sz="3200" dirty="0" err="1">
                <a:latin typeface="楷体_GB2312" pitchFamily="49" charset="-122"/>
              </a:rPr>
              <a:t>∈</a:t>
            </a:r>
            <a:r>
              <a:rPr kumimoji="1" lang="en-US" altLang="zh-CN" sz="3200" i="1" dirty="0" err="1">
                <a:solidFill>
                  <a:srgbClr val="000000"/>
                </a:solidFill>
                <a:latin typeface="Times New Roman" panose="02020603050405020304" pitchFamily="18" charset="0"/>
                <a:ea typeface="楷体_GB2312" pitchFamily="49" charset="-122"/>
              </a:rPr>
              <a:t>B</a:t>
            </a:r>
            <a:r>
              <a:rPr kumimoji="1" lang="zh-CN" altLang="en-US" sz="3200" dirty="0">
                <a:solidFill>
                  <a:srgbClr val="000000"/>
                </a:solidFill>
                <a:latin typeface="楷体_GB2312" pitchFamily="49" charset="-122"/>
                <a:ea typeface="楷体_GB2312" pitchFamily="49" charset="-122"/>
              </a:rPr>
              <a:t>。这些向量构成了闭回路</a:t>
            </a:r>
            <a:r>
              <a:rPr lang="zh-CN" altLang="en-US" sz="3200" dirty="0">
                <a:latin typeface="楷体_GB2312" pitchFamily="49" charset="-122"/>
              </a:rPr>
              <a:t>。</a:t>
            </a:r>
          </a:p>
        </p:txBody>
      </p:sp>
      <p:graphicFrame>
        <p:nvGraphicFramePr>
          <p:cNvPr id="5" name="Group 45">
            <a:extLst>
              <a:ext uri="{FF2B5EF4-FFF2-40B4-BE49-F238E27FC236}">
                <a16:creationId xmlns:a16="http://schemas.microsoft.com/office/drawing/2014/main" id="{16A11EC4-866C-4625-838C-9AFBE198C6DA}"/>
              </a:ext>
            </a:extLst>
          </p:cNvPr>
          <p:cNvGraphicFramePr>
            <a:graphicFrameLocks noGrp="1"/>
          </p:cNvGraphicFramePr>
          <p:nvPr>
            <p:extLst>
              <p:ext uri="{D42A27DB-BD31-4B8C-83A1-F6EECF244321}">
                <p14:modId xmlns:p14="http://schemas.microsoft.com/office/powerpoint/2010/main" val="776601683"/>
              </p:ext>
            </p:extLst>
          </p:nvPr>
        </p:nvGraphicFramePr>
        <p:xfrm>
          <a:off x="3731805" y="2783884"/>
          <a:ext cx="4343400" cy="2447926"/>
        </p:xfrm>
        <a:graphic>
          <a:graphicData uri="http://schemas.openxmlformats.org/drawingml/2006/table">
            <a:tbl>
              <a:tblPr/>
              <a:tblGrid>
                <a:gridCol w="1085850">
                  <a:extLst>
                    <a:ext uri="{9D8B030D-6E8A-4147-A177-3AD203B41FA5}">
                      <a16:colId xmlns:a16="http://schemas.microsoft.com/office/drawing/2014/main" val="20000"/>
                    </a:ext>
                  </a:extLst>
                </a:gridCol>
                <a:gridCol w="1146175">
                  <a:extLst>
                    <a:ext uri="{9D8B030D-6E8A-4147-A177-3AD203B41FA5}">
                      <a16:colId xmlns:a16="http://schemas.microsoft.com/office/drawing/2014/main" val="20001"/>
                    </a:ext>
                  </a:extLst>
                </a:gridCol>
                <a:gridCol w="1025525">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50323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2400" b="1" i="1" u="none" strike="noStrike" cap="none" normalizeH="0" baseline="-25000">
                          <a:ln>
                            <a:noFill/>
                          </a:ln>
                          <a:solidFill>
                            <a:srgbClr val="000000"/>
                          </a:solidFill>
                          <a:effectLst/>
                          <a:latin typeface="Times New Roman" panose="02020603050405020304" pitchFamily="18" charset="0"/>
                          <a:ea typeface="楷体_GB2312" pitchFamily="49" charset="-122"/>
                        </a:rPr>
                        <a:t>uj</a:t>
                      </a:r>
                      <a:endParaRPr kumimoji="0" lang="en-US" altLang="zh-CN" sz="20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1" u="none" strike="noStrike" cap="none" normalizeH="0" baseline="-2500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1" u="none" strike="noStrike" cap="none" normalizeH="0" baseline="-2500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2400" b="1" i="1" u="none" strike="noStrike" cap="none" normalizeH="0" baseline="-25000">
                          <a:ln>
                            <a:noFill/>
                          </a:ln>
                          <a:solidFill>
                            <a:srgbClr val="000000"/>
                          </a:solidFill>
                          <a:effectLst/>
                          <a:latin typeface="Times New Roman" panose="02020603050405020304" pitchFamily="18" charset="0"/>
                          <a:ea typeface="楷体_GB2312" pitchFamily="49" charset="-122"/>
                        </a:rPr>
                        <a:t>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1" u="none" strike="noStrike" cap="none" normalizeH="0" baseline="-25000">
                        <a:ln>
                          <a:noFill/>
                        </a:ln>
                        <a:solidFill>
                          <a:srgbClr val="000000"/>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25000">
                        <a:ln>
                          <a:noFill/>
                        </a:ln>
                        <a:solidFill>
                          <a:schemeClr val="tx1"/>
                        </a:solidFill>
                        <a:effectLst/>
                        <a:latin typeface="Arial" panose="020B0604020202020204" pitchFamily="34" charset="0"/>
                        <a:ea typeface="黑体" panose="02010609060101010101" pitchFamily="49"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1" u="none" strike="noStrike" cap="none" normalizeH="0" baseline="-25000">
                        <a:ln>
                          <a:noFill/>
                        </a:ln>
                        <a:solidFill>
                          <a:srgbClr val="000000"/>
                        </a:solidFill>
                        <a:effectLst/>
                        <a:latin typeface="Times New Roman" panose="02020603050405020304" pitchFamily="18" charset="0"/>
                        <a:ea typeface="楷体_GB2312" pitchFamily="49"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1" u="none" strike="noStrike" cap="none" normalizeH="0" baseline="0">
                          <a:ln>
                            <a:noFill/>
                          </a:ln>
                          <a:solidFill>
                            <a:srgbClr val="000000"/>
                          </a:solidFill>
                          <a:effectLst/>
                          <a:latin typeface="Times New Roman" panose="02020603050405020304" pitchFamily="18" charset="0"/>
                          <a:ea typeface="楷体_GB2312" pitchFamily="49" charset="-122"/>
                        </a:rPr>
                        <a:t>   </a:t>
                      </a:r>
                      <a:endParaRPr kumimoji="1" lang="en-US" altLang="zh-CN" sz="2400" b="1" i="1" u="none" strike="noStrike" cap="none" normalizeH="0" baseline="-25000">
                        <a:ln>
                          <a:noFill/>
                        </a:ln>
                        <a:solidFill>
                          <a:srgbClr val="000000"/>
                        </a:solidFill>
                        <a:effectLst/>
                        <a:latin typeface="Times New Roman" panose="02020603050405020304" pitchFamily="18" charset="0"/>
                        <a:ea typeface="楷体_GB2312" pitchFamily="49" charset="-122"/>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1" u="none" strike="noStrike" cap="none" normalizeH="0" baseline="-25000">
                        <a:ln>
                          <a:noFill/>
                        </a:ln>
                        <a:solidFill>
                          <a:srgbClr val="000000"/>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1" u="none" strike="noStrike" cap="none" normalizeH="0" baseline="0" dirty="0">
                          <a:ln>
                            <a:noFill/>
                          </a:ln>
                          <a:solidFill>
                            <a:srgbClr val="000000"/>
                          </a:solidFill>
                          <a:effectLst/>
                          <a:latin typeface="Times New Roman" panose="02020603050405020304" pitchFamily="18" charset="0"/>
                          <a:ea typeface="楷体_GB2312" pitchFamily="49" charset="-122"/>
                        </a:rPr>
                        <a:t>  </a:t>
                      </a:r>
                      <a:r>
                        <a:rPr kumimoji="1" lang="en-US" altLang="zh-CN" sz="2400" b="1" i="1" u="none" strike="noStrike" cap="none" normalizeH="0" baseline="0" dirty="0" err="1">
                          <a:ln>
                            <a:noFill/>
                          </a:ln>
                          <a:solidFill>
                            <a:srgbClr val="000000"/>
                          </a:solidFill>
                          <a:effectLst/>
                          <a:latin typeface="Times New Roman" panose="02020603050405020304" pitchFamily="18" charset="0"/>
                          <a:ea typeface="楷体_GB2312" pitchFamily="49" charset="-122"/>
                        </a:rPr>
                        <a:t>P</a:t>
                      </a:r>
                      <a:r>
                        <a:rPr kumimoji="1" lang="en-US" altLang="zh-CN" sz="2400" b="1" i="1" u="none" strike="noStrike" cap="none" normalizeH="0" baseline="-25000" dirty="0" err="1">
                          <a:ln>
                            <a:noFill/>
                          </a:ln>
                          <a:solidFill>
                            <a:srgbClr val="000000"/>
                          </a:solidFill>
                          <a:effectLst/>
                          <a:latin typeface="Times New Roman" panose="02020603050405020304" pitchFamily="18" charset="0"/>
                          <a:ea typeface="楷体_GB2312" pitchFamily="49" charset="-122"/>
                        </a:rPr>
                        <a:t>lk</a:t>
                      </a:r>
                      <a:endParaRPr kumimoji="1" lang="en-US" altLang="zh-CN" sz="2400" b="1" i="1" u="none" strike="noStrike" cap="none" normalizeH="0" baseline="-25000" dirty="0">
                        <a:ln>
                          <a:noFill/>
                        </a:ln>
                        <a:solidFill>
                          <a:srgbClr val="000000"/>
                        </a:solidFill>
                        <a:effectLst/>
                        <a:latin typeface="Times New Roman" panose="02020603050405020304" pitchFamily="18" charset="0"/>
                        <a:ea typeface="楷体_GB2312" pitchFamily="49"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1" u="none" strike="noStrike" cap="none" normalizeH="0" baseline="0">
                          <a:ln>
                            <a:noFill/>
                          </a:ln>
                          <a:solidFill>
                            <a:srgbClr val="000000"/>
                          </a:solidFill>
                          <a:effectLst/>
                          <a:latin typeface="Times New Roman" panose="02020603050405020304" pitchFamily="18" charset="0"/>
                          <a:ea typeface="楷体_GB2312" pitchFamily="49" charset="-122"/>
                        </a:rPr>
                        <a:t>    P</a:t>
                      </a:r>
                      <a:r>
                        <a:rPr kumimoji="1" lang="en-US" altLang="zh-CN" sz="2400" b="1" i="1" u="none" strike="noStrike" cap="none" normalizeH="0" baseline="-25000">
                          <a:ln>
                            <a:noFill/>
                          </a:ln>
                          <a:solidFill>
                            <a:srgbClr val="000000"/>
                          </a:solidFill>
                          <a:effectLst/>
                          <a:latin typeface="Times New Roman" panose="02020603050405020304" pitchFamily="18" charset="0"/>
                          <a:ea typeface="楷体_GB2312" pitchFamily="49" charset="-122"/>
                        </a:rPr>
                        <a:t>ls</a:t>
                      </a:r>
                      <a:endParaRPr kumimoji="0" lang="en-US" altLang="zh-CN" sz="20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0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1" u="none" strike="noStrike" cap="none" normalizeH="0" baseline="-25000">
                        <a:ln>
                          <a:noFill/>
                        </a:ln>
                        <a:solidFill>
                          <a:srgbClr val="000000"/>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25000">
                        <a:ln>
                          <a:noFill/>
                        </a:ln>
                        <a:solidFill>
                          <a:schemeClr val="tx1"/>
                        </a:solidFill>
                        <a:effectLst/>
                        <a:latin typeface="Arial" panose="020B0604020202020204" pitchFamily="34" charset="0"/>
                        <a:ea typeface="黑体" panose="02010609060101010101" pitchFamily="49"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25000">
                        <a:ln>
                          <a:noFill/>
                        </a:ln>
                        <a:solidFill>
                          <a:schemeClr val="tx1"/>
                        </a:solidFill>
                        <a:effectLst/>
                        <a:latin typeface="Arial" panose="020B0604020202020204" pitchFamily="34" charset="0"/>
                        <a:ea typeface="黑体" panose="02010609060101010101" pitchFamily="49" charset="-122"/>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688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2400" b="1" i="1" u="none" strike="noStrike" cap="none" normalizeH="0" baseline="-25000">
                          <a:ln>
                            <a:noFill/>
                          </a:ln>
                          <a:solidFill>
                            <a:srgbClr val="000000"/>
                          </a:solidFill>
                          <a:effectLst/>
                          <a:latin typeface="Times New Roman" panose="02020603050405020304" pitchFamily="18" charset="0"/>
                          <a:ea typeface="楷体_GB2312" pitchFamily="49" charset="-122"/>
                        </a:rPr>
                        <a:t>ij</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25000">
                        <a:ln>
                          <a:noFill/>
                        </a:ln>
                        <a:solidFill>
                          <a:schemeClr val="tx1"/>
                        </a:solidFill>
                        <a:effectLst/>
                        <a:latin typeface="Arial" panose="020B0604020202020204" pitchFamily="34" charset="0"/>
                        <a:ea typeface="黑体" panose="02010609060101010101" pitchFamily="49"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1" u="none" strike="noStrike" cap="none" normalizeH="0" baseline="0">
                          <a:ln>
                            <a:noFill/>
                          </a:ln>
                          <a:solidFill>
                            <a:srgbClr val="000000"/>
                          </a:solidFill>
                          <a:effectLst/>
                          <a:latin typeface="Times New Roman" panose="02020603050405020304" pitchFamily="18" charset="0"/>
                          <a:ea typeface="楷体_GB2312" pitchFamily="49" charset="-122"/>
                        </a:rPr>
                        <a:t>  P</a:t>
                      </a:r>
                      <a:r>
                        <a:rPr kumimoji="1" lang="en-US" altLang="zh-CN" sz="2400" b="1" i="1" u="none" strike="noStrike" cap="none" normalizeH="0" baseline="-25000">
                          <a:ln>
                            <a:noFill/>
                          </a:ln>
                          <a:solidFill>
                            <a:srgbClr val="000000"/>
                          </a:solidFill>
                          <a:effectLst/>
                          <a:latin typeface="Times New Roman" panose="02020603050405020304" pitchFamily="18" charset="0"/>
                          <a:ea typeface="楷体_GB2312" pitchFamily="49" charset="-122"/>
                        </a:rPr>
                        <a:t>ik</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25000" dirty="0">
                        <a:ln>
                          <a:noFill/>
                        </a:ln>
                        <a:solidFill>
                          <a:schemeClr val="tx1"/>
                        </a:solidFill>
                        <a:effectLst/>
                        <a:latin typeface="Arial" panose="020B0604020202020204" pitchFamily="34" charset="0"/>
                        <a:ea typeface="黑体" panose="02010609060101010101" pitchFamily="49" charset="-122"/>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Line 47">
            <a:extLst>
              <a:ext uri="{FF2B5EF4-FFF2-40B4-BE49-F238E27FC236}">
                <a16:creationId xmlns:a16="http://schemas.microsoft.com/office/drawing/2014/main" id="{5B6393FE-2499-408E-A6F9-810147917862}"/>
              </a:ext>
            </a:extLst>
          </p:cNvPr>
          <p:cNvSpPr>
            <a:spLocks noChangeShapeType="1"/>
          </p:cNvSpPr>
          <p:nvPr/>
        </p:nvSpPr>
        <p:spPr bwMode="auto">
          <a:xfrm>
            <a:off x="4450943" y="5015909"/>
            <a:ext cx="1800225" cy="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48">
            <a:extLst>
              <a:ext uri="{FF2B5EF4-FFF2-40B4-BE49-F238E27FC236}">
                <a16:creationId xmlns:a16="http://schemas.microsoft.com/office/drawing/2014/main" id="{F9E1A2C1-D25C-41B9-937D-52DAA7A6C9D6}"/>
              </a:ext>
            </a:extLst>
          </p:cNvPr>
          <p:cNvSpPr>
            <a:spLocks noChangeShapeType="1"/>
          </p:cNvSpPr>
          <p:nvPr/>
        </p:nvSpPr>
        <p:spPr bwMode="auto">
          <a:xfrm>
            <a:off x="6324193" y="4079284"/>
            <a:ext cx="0" cy="9906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49">
            <a:extLst>
              <a:ext uri="{FF2B5EF4-FFF2-40B4-BE49-F238E27FC236}">
                <a16:creationId xmlns:a16="http://schemas.microsoft.com/office/drawing/2014/main" id="{4AEA7C91-06DC-45EE-95F6-9DD3F167286B}"/>
              </a:ext>
            </a:extLst>
          </p:cNvPr>
          <p:cNvSpPr>
            <a:spLocks noChangeShapeType="1"/>
          </p:cNvSpPr>
          <p:nvPr/>
        </p:nvSpPr>
        <p:spPr bwMode="auto">
          <a:xfrm flipV="1">
            <a:off x="6395630" y="4079284"/>
            <a:ext cx="1081088" cy="1588"/>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50">
            <a:extLst>
              <a:ext uri="{FF2B5EF4-FFF2-40B4-BE49-F238E27FC236}">
                <a16:creationId xmlns:a16="http://schemas.microsoft.com/office/drawing/2014/main" id="{E0AEC09B-8152-4575-B053-AFA6AE452FB7}"/>
              </a:ext>
            </a:extLst>
          </p:cNvPr>
          <p:cNvSpPr>
            <a:spLocks noChangeShapeType="1"/>
          </p:cNvSpPr>
          <p:nvPr/>
        </p:nvSpPr>
        <p:spPr bwMode="auto">
          <a:xfrm>
            <a:off x="7476718" y="3142659"/>
            <a:ext cx="0" cy="9906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51">
            <a:extLst>
              <a:ext uri="{FF2B5EF4-FFF2-40B4-BE49-F238E27FC236}">
                <a16:creationId xmlns:a16="http://schemas.microsoft.com/office/drawing/2014/main" id="{464526C5-1AF0-4DBE-B7D0-AC0D771E2C95}"/>
              </a:ext>
            </a:extLst>
          </p:cNvPr>
          <p:cNvSpPr>
            <a:spLocks noChangeShapeType="1"/>
          </p:cNvSpPr>
          <p:nvPr/>
        </p:nvSpPr>
        <p:spPr bwMode="auto">
          <a:xfrm>
            <a:off x="4523968" y="3071222"/>
            <a:ext cx="2735262" cy="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52">
            <a:extLst>
              <a:ext uri="{FF2B5EF4-FFF2-40B4-BE49-F238E27FC236}">
                <a16:creationId xmlns:a16="http://schemas.microsoft.com/office/drawing/2014/main" id="{C2E79F67-2884-434B-A0A1-74CDFB8D1AF9}"/>
              </a:ext>
            </a:extLst>
          </p:cNvPr>
          <p:cNvSpPr>
            <a:spLocks noChangeShapeType="1"/>
          </p:cNvSpPr>
          <p:nvPr/>
        </p:nvSpPr>
        <p:spPr bwMode="auto">
          <a:xfrm>
            <a:off x="4235043" y="3215684"/>
            <a:ext cx="0" cy="15113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3580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out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lide(fromBottom)">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out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lide(fromBottom)">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out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slide(fromBottom)">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2808C35F-6AF6-4296-B20F-3BA3E81E1C4A}"/>
              </a:ext>
            </a:extLst>
          </p:cNvPr>
          <p:cNvSpPr txBox="1">
            <a:spLocks noChangeArrowheads="1"/>
          </p:cNvSpPr>
          <p:nvPr/>
        </p:nvSpPr>
        <p:spPr bwMode="auto">
          <a:xfrm>
            <a:off x="1716874" y="1152736"/>
            <a:ext cx="83534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SzPct val="85000"/>
            </a:pPr>
            <a:endParaRPr kumimoji="1" lang="zh-CN" altLang="zh-CN" sz="2400" b="1">
              <a:solidFill>
                <a:srgbClr val="000000"/>
              </a:solidFill>
              <a:latin typeface="Times New Roman" panose="02020603050405020304" pitchFamily="18" charset="0"/>
              <a:ea typeface="华文细黑" panose="02010600040101010101" pitchFamily="2" charset="-122"/>
            </a:endParaRPr>
          </a:p>
        </p:txBody>
      </p:sp>
      <p:graphicFrame>
        <p:nvGraphicFramePr>
          <p:cNvPr id="5" name="Group 70">
            <a:extLst>
              <a:ext uri="{FF2B5EF4-FFF2-40B4-BE49-F238E27FC236}">
                <a16:creationId xmlns:a16="http://schemas.microsoft.com/office/drawing/2014/main" id="{753103D5-2511-45C9-A3B5-9FCB8E93FA68}"/>
              </a:ext>
            </a:extLst>
          </p:cNvPr>
          <p:cNvGraphicFramePr>
            <a:graphicFrameLocks noGrp="1"/>
          </p:cNvGraphicFramePr>
          <p:nvPr>
            <p:extLst>
              <p:ext uri="{D42A27DB-BD31-4B8C-83A1-F6EECF244321}">
                <p14:modId xmlns:p14="http://schemas.microsoft.com/office/powerpoint/2010/main" val="1999106998"/>
              </p:ext>
            </p:extLst>
          </p:nvPr>
        </p:nvGraphicFramePr>
        <p:xfrm>
          <a:off x="2437599" y="3106709"/>
          <a:ext cx="6696075" cy="3306763"/>
        </p:xfrm>
        <a:graphic>
          <a:graphicData uri="http://schemas.openxmlformats.org/drawingml/2006/table">
            <a:tbl>
              <a:tblPr/>
              <a:tblGrid>
                <a:gridCol w="1030287">
                  <a:extLst>
                    <a:ext uri="{9D8B030D-6E8A-4147-A177-3AD203B41FA5}">
                      <a16:colId xmlns:a16="http://schemas.microsoft.com/office/drawing/2014/main" val="108315905"/>
                    </a:ext>
                  </a:extLst>
                </a:gridCol>
                <a:gridCol w="1203325">
                  <a:extLst>
                    <a:ext uri="{9D8B030D-6E8A-4147-A177-3AD203B41FA5}">
                      <a16:colId xmlns:a16="http://schemas.microsoft.com/office/drawing/2014/main" val="3370109229"/>
                    </a:ext>
                  </a:extLst>
                </a:gridCol>
                <a:gridCol w="1150938">
                  <a:extLst>
                    <a:ext uri="{9D8B030D-6E8A-4147-A177-3AD203B41FA5}">
                      <a16:colId xmlns:a16="http://schemas.microsoft.com/office/drawing/2014/main" val="1461213836"/>
                    </a:ext>
                  </a:extLst>
                </a:gridCol>
                <a:gridCol w="1177925">
                  <a:extLst>
                    <a:ext uri="{9D8B030D-6E8A-4147-A177-3AD203B41FA5}">
                      <a16:colId xmlns:a16="http://schemas.microsoft.com/office/drawing/2014/main" val="3864080106"/>
                    </a:ext>
                  </a:extLst>
                </a:gridCol>
                <a:gridCol w="1028700">
                  <a:extLst>
                    <a:ext uri="{9D8B030D-6E8A-4147-A177-3AD203B41FA5}">
                      <a16:colId xmlns:a16="http://schemas.microsoft.com/office/drawing/2014/main" val="4104229204"/>
                    </a:ext>
                  </a:extLst>
                </a:gridCol>
                <a:gridCol w="1104900">
                  <a:extLst>
                    <a:ext uri="{9D8B030D-6E8A-4147-A177-3AD203B41FA5}">
                      <a16:colId xmlns:a16="http://schemas.microsoft.com/office/drawing/2014/main" val="3765479678"/>
                    </a:ext>
                  </a:extLst>
                </a:gridCol>
              </a:tblGrid>
              <a:tr h="53975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产量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2192779269"/>
                  </a:ext>
                </a:extLst>
              </a:tr>
              <a:tr h="77470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t>
                      </a: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a:t>
                      </a: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t>
                      </a: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a:t>
                      </a: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2760636660"/>
                  </a:ext>
                </a:extLst>
              </a:tr>
              <a:tr h="77311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t>
                      </a: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a:t>
                      </a: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t>
                      </a: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a:t>
                      </a: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3875476407"/>
                  </a:ext>
                </a:extLst>
              </a:tr>
              <a:tr h="76200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35228314"/>
                  </a:ext>
                </a:extLst>
              </a:tr>
              <a:tr h="45243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销量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130478915"/>
                  </a:ext>
                </a:extLst>
              </a:tr>
            </a:tbl>
          </a:graphicData>
        </a:graphic>
      </p:graphicFrame>
      <p:sp>
        <p:nvSpPr>
          <p:cNvPr id="6" name="Rectangle 48">
            <a:extLst>
              <a:ext uri="{FF2B5EF4-FFF2-40B4-BE49-F238E27FC236}">
                <a16:creationId xmlns:a16="http://schemas.microsoft.com/office/drawing/2014/main" id="{66A6D694-E263-4649-BEF0-5827FE9B70B2}"/>
              </a:ext>
            </a:extLst>
          </p:cNvPr>
          <p:cNvSpPr>
            <a:spLocks noChangeArrowheads="1"/>
          </p:cNvSpPr>
          <p:nvPr/>
        </p:nvSpPr>
        <p:spPr bwMode="auto">
          <a:xfrm>
            <a:off x="3644099" y="3790921"/>
            <a:ext cx="498475" cy="4714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3</a:t>
            </a:r>
          </a:p>
        </p:txBody>
      </p:sp>
      <p:sp>
        <p:nvSpPr>
          <p:cNvPr id="7" name="Rectangle 49">
            <a:extLst>
              <a:ext uri="{FF2B5EF4-FFF2-40B4-BE49-F238E27FC236}">
                <a16:creationId xmlns:a16="http://schemas.microsoft.com/office/drawing/2014/main" id="{FA2BDB6B-FD1C-4E11-86F3-7B4C18A74D94}"/>
              </a:ext>
            </a:extLst>
          </p:cNvPr>
          <p:cNvSpPr>
            <a:spLocks noChangeArrowheads="1"/>
          </p:cNvSpPr>
          <p:nvPr/>
        </p:nvSpPr>
        <p:spPr bwMode="auto">
          <a:xfrm>
            <a:off x="4787099" y="3805209"/>
            <a:ext cx="498475" cy="4714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11</a:t>
            </a:r>
          </a:p>
        </p:txBody>
      </p:sp>
      <p:sp>
        <p:nvSpPr>
          <p:cNvPr id="8" name="Rectangle 50">
            <a:extLst>
              <a:ext uri="{FF2B5EF4-FFF2-40B4-BE49-F238E27FC236}">
                <a16:creationId xmlns:a16="http://schemas.microsoft.com/office/drawing/2014/main" id="{32F50470-AAE7-4331-BC48-DE184CDCBE85}"/>
              </a:ext>
            </a:extLst>
          </p:cNvPr>
          <p:cNvSpPr>
            <a:spLocks noChangeArrowheads="1"/>
          </p:cNvSpPr>
          <p:nvPr/>
        </p:nvSpPr>
        <p:spPr bwMode="auto">
          <a:xfrm>
            <a:off x="5930099" y="3805209"/>
            <a:ext cx="498475" cy="4714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3</a:t>
            </a:r>
          </a:p>
        </p:txBody>
      </p:sp>
      <p:sp>
        <p:nvSpPr>
          <p:cNvPr id="9" name="Rectangle 51">
            <a:extLst>
              <a:ext uri="{FF2B5EF4-FFF2-40B4-BE49-F238E27FC236}">
                <a16:creationId xmlns:a16="http://schemas.microsoft.com/office/drawing/2014/main" id="{6E571656-59E1-40DE-BD58-93469ABFD69A}"/>
              </a:ext>
            </a:extLst>
          </p:cNvPr>
          <p:cNvSpPr>
            <a:spLocks noChangeArrowheads="1"/>
          </p:cNvSpPr>
          <p:nvPr/>
        </p:nvSpPr>
        <p:spPr bwMode="auto">
          <a:xfrm>
            <a:off x="7073099" y="3805209"/>
            <a:ext cx="498475" cy="4714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10</a:t>
            </a:r>
          </a:p>
        </p:txBody>
      </p:sp>
      <p:sp>
        <p:nvSpPr>
          <p:cNvPr id="10" name="Rectangle 52">
            <a:extLst>
              <a:ext uri="{FF2B5EF4-FFF2-40B4-BE49-F238E27FC236}">
                <a16:creationId xmlns:a16="http://schemas.microsoft.com/office/drawing/2014/main" id="{BDF886EC-3F5F-46C0-8577-441FC4552DD5}"/>
              </a:ext>
            </a:extLst>
          </p:cNvPr>
          <p:cNvSpPr>
            <a:spLocks noChangeArrowheads="1"/>
          </p:cNvSpPr>
          <p:nvPr/>
        </p:nvSpPr>
        <p:spPr bwMode="auto">
          <a:xfrm>
            <a:off x="3644099" y="4629121"/>
            <a:ext cx="498475" cy="4714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1</a:t>
            </a:r>
          </a:p>
        </p:txBody>
      </p:sp>
      <p:sp>
        <p:nvSpPr>
          <p:cNvPr id="11" name="Rectangle 53">
            <a:extLst>
              <a:ext uri="{FF2B5EF4-FFF2-40B4-BE49-F238E27FC236}">
                <a16:creationId xmlns:a16="http://schemas.microsoft.com/office/drawing/2014/main" id="{CAEDED3E-F4E0-4E1F-8B35-78C67E009EFB}"/>
              </a:ext>
            </a:extLst>
          </p:cNvPr>
          <p:cNvSpPr>
            <a:spLocks noChangeArrowheads="1"/>
          </p:cNvSpPr>
          <p:nvPr/>
        </p:nvSpPr>
        <p:spPr bwMode="auto">
          <a:xfrm>
            <a:off x="4787099" y="4629121"/>
            <a:ext cx="498475" cy="4714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9</a:t>
            </a:r>
          </a:p>
        </p:txBody>
      </p:sp>
      <p:sp>
        <p:nvSpPr>
          <p:cNvPr id="12" name="Rectangle 54">
            <a:extLst>
              <a:ext uri="{FF2B5EF4-FFF2-40B4-BE49-F238E27FC236}">
                <a16:creationId xmlns:a16="http://schemas.microsoft.com/office/drawing/2014/main" id="{F246C2B0-9288-48CC-B82F-3892029C3675}"/>
              </a:ext>
            </a:extLst>
          </p:cNvPr>
          <p:cNvSpPr>
            <a:spLocks noChangeArrowheads="1"/>
          </p:cNvSpPr>
          <p:nvPr/>
        </p:nvSpPr>
        <p:spPr bwMode="auto">
          <a:xfrm>
            <a:off x="5930099" y="4629121"/>
            <a:ext cx="498475" cy="4714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2</a:t>
            </a:r>
          </a:p>
        </p:txBody>
      </p:sp>
      <p:sp>
        <p:nvSpPr>
          <p:cNvPr id="13" name="Rectangle 55">
            <a:extLst>
              <a:ext uri="{FF2B5EF4-FFF2-40B4-BE49-F238E27FC236}">
                <a16:creationId xmlns:a16="http://schemas.microsoft.com/office/drawing/2014/main" id="{76DEEBA5-EF49-4714-8D87-CC5E7F72C234}"/>
              </a:ext>
            </a:extLst>
          </p:cNvPr>
          <p:cNvSpPr>
            <a:spLocks noChangeArrowheads="1"/>
          </p:cNvSpPr>
          <p:nvPr/>
        </p:nvSpPr>
        <p:spPr bwMode="auto">
          <a:xfrm>
            <a:off x="3644099" y="5405409"/>
            <a:ext cx="498475" cy="4714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7</a:t>
            </a:r>
          </a:p>
        </p:txBody>
      </p:sp>
      <p:sp>
        <p:nvSpPr>
          <p:cNvPr id="14" name="Rectangle 56">
            <a:extLst>
              <a:ext uri="{FF2B5EF4-FFF2-40B4-BE49-F238E27FC236}">
                <a16:creationId xmlns:a16="http://schemas.microsoft.com/office/drawing/2014/main" id="{554D5F96-A55A-4F62-9E27-B0667E937266}"/>
              </a:ext>
            </a:extLst>
          </p:cNvPr>
          <p:cNvSpPr>
            <a:spLocks noChangeArrowheads="1"/>
          </p:cNvSpPr>
          <p:nvPr/>
        </p:nvSpPr>
        <p:spPr bwMode="auto">
          <a:xfrm>
            <a:off x="4787099" y="5391121"/>
            <a:ext cx="498475" cy="4714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4</a:t>
            </a:r>
          </a:p>
        </p:txBody>
      </p:sp>
      <p:sp>
        <p:nvSpPr>
          <p:cNvPr id="15" name="Rectangle 57">
            <a:extLst>
              <a:ext uri="{FF2B5EF4-FFF2-40B4-BE49-F238E27FC236}">
                <a16:creationId xmlns:a16="http://schemas.microsoft.com/office/drawing/2014/main" id="{E9E5FD02-63AA-4963-BE50-AB9A3A22BBFB}"/>
              </a:ext>
            </a:extLst>
          </p:cNvPr>
          <p:cNvSpPr>
            <a:spLocks noChangeArrowheads="1"/>
          </p:cNvSpPr>
          <p:nvPr/>
        </p:nvSpPr>
        <p:spPr bwMode="auto">
          <a:xfrm>
            <a:off x="5930099" y="5391121"/>
            <a:ext cx="498475" cy="4714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10</a:t>
            </a:r>
          </a:p>
        </p:txBody>
      </p:sp>
      <p:sp>
        <p:nvSpPr>
          <p:cNvPr id="16" name="Rectangle 58">
            <a:extLst>
              <a:ext uri="{FF2B5EF4-FFF2-40B4-BE49-F238E27FC236}">
                <a16:creationId xmlns:a16="http://schemas.microsoft.com/office/drawing/2014/main" id="{5DCD19BE-012E-4374-9576-373A9F61A06E}"/>
              </a:ext>
            </a:extLst>
          </p:cNvPr>
          <p:cNvSpPr>
            <a:spLocks noChangeArrowheads="1"/>
          </p:cNvSpPr>
          <p:nvPr/>
        </p:nvSpPr>
        <p:spPr bwMode="auto">
          <a:xfrm>
            <a:off x="7073099" y="5391121"/>
            <a:ext cx="498475" cy="4714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5</a:t>
            </a:r>
          </a:p>
        </p:txBody>
      </p:sp>
      <p:sp>
        <p:nvSpPr>
          <p:cNvPr id="17" name="Rectangle 59">
            <a:extLst>
              <a:ext uri="{FF2B5EF4-FFF2-40B4-BE49-F238E27FC236}">
                <a16:creationId xmlns:a16="http://schemas.microsoft.com/office/drawing/2014/main" id="{CC328D34-ACF8-45ED-9311-DDCB9E68DE84}"/>
              </a:ext>
            </a:extLst>
          </p:cNvPr>
          <p:cNvSpPr>
            <a:spLocks noChangeArrowheads="1"/>
          </p:cNvSpPr>
          <p:nvPr/>
        </p:nvSpPr>
        <p:spPr bwMode="auto">
          <a:xfrm>
            <a:off x="7073099" y="4629121"/>
            <a:ext cx="498475" cy="4714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00"/>
                </a:solidFill>
                <a:latin typeface="Times New Roman" panose="02020603050405020304" pitchFamily="18" charset="0"/>
              </a:rPr>
              <a:t>8</a:t>
            </a:r>
          </a:p>
        </p:txBody>
      </p:sp>
      <p:sp>
        <p:nvSpPr>
          <p:cNvPr id="18" name="Rectangle 60">
            <a:extLst>
              <a:ext uri="{FF2B5EF4-FFF2-40B4-BE49-F238E27FC236}">
                <a16:creationId xmlns:a16="http://schemas.microsoft.com/office/drawing/2014/main" id="{072567B6-689D-4739-AB79-5CF43DA4FE24}"/>
              </a:ext>
            </a:extLst>
          </p:cNvPr>
          <p:cNvSpPr>
            <a:spLocks noChangeArrowheads="1"/>
          </p:cNvSpPr>
          <p:nvPr/>
        </p:nvSpPr>
        <p:spPr bwMode="auto">
          <a:xfrm>
            <a:off x="4329899" y="4262409"/>
            <a:ext cx="49847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rgbClr val="CC0000"/>
                </a:solidFill>
                <a:latin typeface="Times New Roman" panose="02020603050405020304" pitchFamily="18" charset="0"/>
              </a:rPr>
              <a:t>3</a:t>
            </a:r>
          </a:p>
        </p:txBody>
      </p:sp>
      <p:sp>
        <p:nvSpPr>
          <p:cNvPr id="19" name="Rectangle 61">
            <a:extLst>
              <a:ext uri="{FF2B5EF4-FFF2-40B4-BE49-F238E27FC236}">
                <a16:creationId xmlns:a16="http://schemas.microsoft.com/office/drawing/2014/main" id="{77ABC09F-E286-4E08-A041-56A8BE512DE9}"/>
              </a:ext>
            </a:extLst>
          </p:cNvPr>
          <p:cNvSpPr>
            <a:spLocks noChangeArrowheads="1"/>
          </p:cNvSpPr>
          <p:nvPr/>
        </p:nvSpPr>
        <p:spPr bwMode="auto">
          <a:xfrm>
            <a:off x="6614311" y="3538509"/>
            <a:ext cx="4984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rgbClr val="CC0000"/>
                </a:solidFill>
                <a:latin typeface="Times New Roman" panose="02020603050405020304" pitchFamily="18" charset="0"/>
              </a:rPr>
              <a:t>4</a:t>
            </a:r>
          </a:p>
        </p:txBody>
      </p:sp>
      <p:sp>
        <p:nvSpPr>
          <p:cNvPr id="20" name="Rectangle 62">
            <a:extLst>
              <a:ext uri="{FF2B5EF4-FFF2-40B4-BE49-F238E27FC236}">
                <a16:creationId xmlns:a16="http://schemas.microsoft.com/office/drawing/2014/main" id="{0CED67F0-6050-4817-8DC6-328D82F72270}"/>
              </a:ext>
            </a:extLst>
          </p:cNvPr>
          <p:cNvSpPr>
            <a:spLocks noChangeArrowheads="1"/>
          </p:cNvSpPr>
          <p:nvPr/>
        </p:nvSpPr>
        <p:spPr bwMode="auto">
          <a:xfrm>
            <a:off x="6685749" y="4257646"/>
            <a:ext cx="422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rgbClr val="CC0000"/>
                </a:solidFill>
                <a:latin typeface="Times New Roman" panose="02020603050405020304" pitchFamily="18" charset="0"/>
              </a:rPr>
              <a:t>1</a:t>
            </a:r>
          </a:p>
        </p:txBody>
      </p:sp>
      <p:sp>
        <p:nvSpPr>
          <p:cNvPr id="21" name="Rectangle 63">
            <a:extLst>
              <a:ext uri="{FF2B5EF4-FFF2-40B4-BE49-F238E27FC236}">
                <a16:creationId xmlns:a16="http://schemas.microsoft.com/office/drawing/2014/main" id="{EBB3F16F-D3DF-4C8B-A3C0-CB844D64D79C}"/>
              </a:ext>
            </a:extLst>
          </p:cNvPr>
          <p:cNvSpPr>
            <a:spLocks noChangeArrowheads="1"/>
          </p:cNvSpPr>
          <p:nvPr/>
        </p:nvSpPr>
        <p:spPr bwMode="auto">
          <a:xfrm>
            <a:off x="5431624" y="5086321"/>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rgbClr val="CC0000"/>
                </a:solidFill>
                <a:latin typeface="Times New Roman" panose="02020603050405020304" pitchFamily="18" charset="0"/>
              </a:rPr>
              <a:t>6</a:t>
            </a:r>
          </a:p>
        </p:txBody>
      </p:sp>
      <p:sp>
        <p:nvSpPr>
          <p:cNvPr id="22" name="Rectangle 64">
            <a:extLst>
              <a:ext uri="{FF2B5EF4-FFF2-40B4-BE49-F238E27FC236}">
                <a16:creationId xmlns:a16="http://schemas.microsoft.com/office/drawing/2014/main" id="{E3FB79FA-42D6-472B-A52C-CA64AB15A7A1}"/>
              </a:ext>
            </a:extLst>
          </p:cNvPr>
          <p:cNvSpPr>
            <a:spLocks noChangeArrowheads="1"/>
          </p:cNvSpPr>
          <p:nvPr/>
        </p:nvSpPr>
        <p:spPr bwMode="auto">
          <a:xfrm>
            <a:off x="7606499" y="5086321"/>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rgbClr val="CC0000"/>
                </a:solidFill>
                <a:latin typeface="Times New Roman" panose="02020603050405020304" pitchFamily="18" charset="0"/>
              </a:rPr>
              <a:t>3</a:t>
            </a:r>
          </a:p>
        </p:txBody>
      </p:sp>
      <p:sp>
        <p:nvSpPr>
          <p:cNvPr id="23" name="Rectangle 65">
            <a:extLst>
              <a:ext uri="{FF2B5EF4-FFF2-40B4-BE49-F238E27FC236}">
                <a16:creationId xmlns:a16="http://schemas.microsoft.com/office/drawing/2014/main" id="{CA5ADAED-5DCC-46AB-8366-F17277173CA2}"/>
              </a:ext>
            </a:extLst>
          </p:cNvPr>
          <p:cNvSpPr>
            <a:spLocks noChangeArrowheads="1"/>
          </p:cNvSpPr>
          <p:nvPr/>
        </p:nvSpPr>
        <p:spPr bwMode="auto">
          <a:xfrm>
            <a:off x="7549349" y="3609946"/>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rgbClr val="CC0000"/>
                </a:solidFill>
                <a:latin typeface="Times New Roman" panose="02020603050405020304" pitchFamily="18" charset="0"/>
              </a:rPr>
              <a:t>3</a:t>
            </a:r>
          </a:p>
        </p:txBody>
      </p:sp>
      <p:pic>
        <p:nvPicPr>
          <p:cNvPr id="24" name="Ink 66">
            <a:extLst>
              <a:ext uri="{FF2B5EF4-FFF2-40B4-BE49-F238E27FC236}">
                <a16:creationId xmlns:a16="http://schemas.microsoft.com/office/drawing/2014/main" id="{98F1B7E9-16DF-4CFF-8104-594DB91BBAC2}"/>
              </a:ext>
            </a:extLst>
          </p:cNvPr>
          <p:cNvPicPr>
            <a:picLocks noRot="1" noChangeAspect="1" noEditPoints="1"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4118761" y="3857596"/>
            <a:ext cx="25352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Ink 67">
            <a:extLst>
              <a:ext uri="{FF2B5EF4-FFF2-40B4-BE49-F238E27FC236}">
                <a16:creationId xmlns:a16="http://schemas.microsoft.com/office/drawing/2014/main" id="{C73F7C95-FD35-4D5A-B915-CF6C36CCDFD7}"/>
              </a:ext>
            </a:extLst>
          </p:cNvPr>
          <p:cNvPicPr>
            <a:picLocks noRot="1" noChangeAspect="1" noEditPoints="1"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4225124" y="3848071"/>
            <a:ext cx="17938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68">
            <a:extLst>
              <a:ext uri="{FF2B5EF4-FFF2-40B4-BE49-F238E27FC236}">
                <a16:creationId xmlns:a16="http://schemas.microsoft.com/office/drawing/2014/main" id="{59B78C57-9229-4EB7-BC14-9F2D3E505B02}"/>
              </a:ext>
            </a:extLst>
          </p:cNvPr>
          <p:cNvSpPr>
            <a:spLocks noChangeArrowheads="1"/>
          </p:cNvSpPr>
          <p:nvPr/>
        </p:nvSpPr>
        <p:spPr bwMode="auto">
          <a:xfrm>
            <a:off x="1059174" y="803486"/>
            <a:ext cx="10073651"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800"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闭回路法计算检验数的操作方法</a:t>
            </a:r>
            <a:r>
              <a:rPr kumimoji="1" lang="en-US" altLang="zh-CN" sz="2800"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经济解释</a:t>
            </a:r>
            <a:r>
              <a:rPr kumimoji="1" lang="en-US" altLang="zh-CN" sz="2800"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：在已给出初始解的表中，可从任一空格如</a:t>
            </a:r>
            <a:r>
              <a:rPr kumimoji="1" lang="en-US" altLang="zh-CN"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(A1</a:t>
            </a:r>
            <a:r>
              <a:rPr kumimoji="1" lang="zh-CN" altLang="en-US"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B1)</a:t>
            </a:r>
            <a:r>
              <a:rPr kumimoji="1" lang="zh-CN" altLang="en-US"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出发，若</a:t>
            </a:r>
            <a:r>
              <a:rPr kumimoji="1" lang="en-US" altLang="zh-CN"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A1</a:t>
            </a:r>
            <a:r>
              <a:rPr kumimoji="1" lang="zh-CN" altLang="en-US"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的产品调运</a:t>
            </a:r>
            <a:r>
              <a:rPr kumimoji="1" lang="en-US" altLang="zh-CN"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zh-CN" altLang="en-US"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吨给</a:t>
            </a:r>
            <a:r>
              <a:rPr kumimoji="1" lang="en-US" altLang="zh-CN"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B1</a:t>
            </a:r>
            <a:r>
              <a:rPr kumimoji="1" lang="zh-CN" altLang="en-US"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。为了保持产销平衡，就要依次调整：</a:t>
            </a:r>
            <a:r>
              <a:rPr kumimoji="1" lang="en-US" altLang="zh-CN"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(A1</a:t>
            </a:r>
            <a:r>
              <a:rPr kumimoji="1" lang="zh-CN" altLang="en-US"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B3)</a:t>
            </a:r>
            <a:r>
              <a:rPr kumimoji="1" lang="zh-CN" altLang="en-US"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处减少</a:t>
            </a:r>
            <a:r>
              <a:rPr kumimoji="1" lang="en-US" altLang="zh-CN"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zh-CN" altLang="en-US"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吨，</a:t>
            </a:r>
            <a:r>
              <a:rPr kumimoji="1" lang="en-US" altLang="zh-CN"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(A2</a:t>
            </a:r>
            <a:r>
              <a:rPr kumimoji="1" lang="zh-CN" altLang="en-US"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B3)</a:t>
            </a:r>
            <a:r>
              <a:rPr kumimoji="1" lang="zh-CN" altLang="en-US"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处增加</a:t>
            </a:r>
            <a:r>
              <a:rPr kumimoji="1" lang="en-US" altLang="zh-CN"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zh-CN" altLang="en-US"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吨，</a:t>
            </a:r>
            <a:r>
              <a:rPr kumimoji="1" lang="en-US" altLang="zh-CN"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(A2</a:t>
            </a:r>
            <a:r>
              <a:rPr kumimoji="1" lang="zh-CN" altLang="en-US"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B1)</a:t>
            </a:r>
            <a:r>
              <a:rPr kumimoji="1" lang="zh-CN" altLang="en-US"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处减少</a:t>
            </a:r>
            <a:r>
              <a:rPr kumimoji="1" lang="en-US" altLang="zh-CN"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zh-CN" altLang="en-US" sz="2800" b="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吨，即构成了以空格为起点，其他为数字格的闭回路。</a:t>
            </a:r>
            <a:r>
              <a:rPr lang="zh-CN" altLang="en-US" sz="2800" b="1" dirty="0">
                <a:solidFill>
                  <a:schemeClr val="tx2"/>
                </a:solidFill>
                <a:latin typeface="Times New Roman" panose="02020603050405020304" pitchFamily="18" charset="0"/>
                <a:ea typeface="华文新魏" panose="02010800040101010101" pitchFamily="2" charset="-122"/>
                <a:cs typeface="Times New Roman" panose="02020603050405020304" pitchFamily="18" charset="0"/>
              </a:rPr>
              <a:t> </a:t>
            </a:r>
          </a:p>
        </p:txBody>
      </p:sp>
    </p:spTree>
    <p:extLst>
      <p:ext uri="{BB962C8B-B14F-4D97-AF65-F5344CB8AC3E}">
        <p14:creationId xmlns:p14="http://schemas.microsoft.com/office/powerpoint/2010/main" val="308855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P spid="18" grpId="0" autoUpdateAnimBg="0"/>
      <p:bldP spid="19" grpId="0" autoUpdateAnimBg="0"/>
      <p:bldP spid="20" grpId="0" autoUpdateAnimBg="0"/>
      <p:bldP spid="21" grpId="0" autoUpdateAnimBg="0"/>
      <p:bldP spid="22" grpId="0" autoUpdateAnimBg="0"/>
      <p:bldP spid="2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49083F5-E8DD-4F5C-A00D-7D57BA9EC1C4}"/>
              </a:ext>
            </a:extLst>
          </p:cNvPr>
          <p:cNvSpPr>
            <a:spLocks noGrp="1" noChangeArrowheads="1"/>
          </p:cNvSpPr>
          <p:nvPr>
            <p:ph type="title"/>
          </p:nvPr>
        </p:nvSpPr>
        <p:spPr>
          <a:xfrm>
            <a:off x="952500" y="814387"/>
            <a:ext cx="10287000" cy="1187450"/>
          </a:xfrm>
        </p:spPr>
        <p:txBody>
          <a:bodyPr>
            <a:noAutofit/>
          </a:bodyPr>
          <a:lstStyle/>
          <a:p>
            <a:pPr algn="l" eaLnBrk="1" hangingPunct="1"/>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可见调整的方案使运费增加</a:t>
            </a:r>
            <a:b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b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(+1)×3+(-1)×3+(+1)×2+(-1)×1=1(</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元</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这个数这就是</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(A1</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B1)</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的检验数。</a:t>
            </a:r>
            <a:endPar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5" name="Object 3">
            <a:extLst>
              <a:ext uri="{FF2B5EF4-FFF2-40B4-BE49-F238E27FC236}">
                <a16:creationId xmlns:a16="http://schemas.microsoft.com/office/drawing/2014/main" id="{F3FAD5D6-DAE8-4DA1-904E-3DF95A0BC32A}"/>
              </a:ext>
            </a:extLst>
          </p:cNvPr>
          <p:cNvGraphicFramePr>
            <a:graphicFrameLocks noChangeAspect="1"/>
          </p:cNvGraphicFramePr>
          <p:nvPr>
            <p:extLst>
              <p:ext uri="{D42A27DB-BD31-4B8C-83A1-F6EECF244321}">
                <p14:modId xmlns:p14="http://schemas.microsoft.com/office/powerpoint/2010/main" val="1371857250"/>
              </p:ext>
            </p:extLst>
          </p:nvPr>
        </p:nvGraphicFramePr>
        <p:xfrm>
          <a:off x="824115" y="3133725"/>
          <a:ext cx="10287000" cy="3044825"/>
        </p:xfrm>
        <a:graphic>
          <a:graphicData uri="http://schemas.openxmlformats.org/presentationml/2006/ole">
            <mc:AlternateContent xmlns:mc="http://schemas.openxmlformats.org/markup-compatibility/2006">
              <mc:Choice xmlns:v="urn:schemas-microsoft-com:vml" Requires="v">
                <p:oleObj spid="_x0000_s11286" name="Document" r:id="rId4" imgW="5419725" imgH="1600200" progId="Word.Document.8">
                  <p:embed/>
                </p:oleObj>
              </mc:Choice>
              <mc:Fallback>
                <p:oleObj name="Document" r:id="rId4" imgW="5419725" imgH="1600200" progId="Word.Document.8">
                  <p:embed/>
                  <p:pic>
                    <p:nvPicPr>
                      <p:cNvPr id="681987" name="Object 3">
                        <a:extLst>
                          <a:ext uri="{FF2B5EF4-FFF2-40B4-BE49-F238E27FC236}">
                            <a16:creationId xmlns:a16="http://schemas.microsoft.com/office/drawing/2014/main" id="{7F317694-F57D-4353-AF3A-994553A37A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115" y="3133725"/>
                        <a:ext cx="10287000"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4">
            <a:extLst>
              <a:ext uri="{FF2B5EF4-FFF2-40B4-BE49-F238E27FC236}">
                <a16:creationId xmlns:a16="http://schemas.microsoft.com/office/drawing/2014/main" id="{BB1A2164-36AE-4617-A309-F0EB518F6070}"/>
              </a:ext>
            </a:extLst>
          </p:cNvPr>
          <p:cNvSpPr txBox="1">
            <a:spLocks noChangeArrowheads="1"/>
          </p:cNvSpPr>
          <p:nvPr/>
        </p:nvSpPr>
        <p:spPr bwMode="ltGray">
          <a:xfrm>
            <a:off x="1380863" y="6024952"/>
            <a:ext cx="882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FF0000"/>
                </a:solidFill>
                <a:ea typeface="楷体_GB2312" pitchFamily="49" charset="-122"/>
              </a:rPr>
              <a:t>当检验数还存在负数时，说明原方案不是最优解，要继续改进。</a:t>
            </a:r>
          </a:p>
        </p:txBody>
      </p:sp>
      <p:sp>
        <p:nvSpPr>
          <p:cNvPr id="7" name="Text Box 5">
            <a:extLst>
              <a:ext uri="{FF2B5EF4-FFF2-40B4-BE49-F238E27FC236}">
                <a16:creationId xmlns:a16="http://schemas.microsoft.com/office/drawing/2014/main" id="{0DBBF75E-4A1C-47E7-A7DD-16F0569B428B}"/>
              </a:ext>
            </a:extLst>
          </p:cNvPr>
          <p:cNvSpPr txBox="1">
            <a:spLocks noChangeArrowheads="1"/>
          </p:cNvSpPr>
          <p:nvPr/>
        </p:nvSpPr>
        <p:spPr bwMode="ltGray">
          <a:xfrm>
            <a:off x="1046322" y="2368458"/>
            <a:ext cx="984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dirty="0">
                <a:solidFill>
                  <a:srgbClr val="000000"/>
                </a:solidFill>
                <a:ea typeface="楷体_GB2312" pitchFamily="49" charset="-122"/>
              </a:rPr>
              <a:t>       </a:t>
            </a:r>
            <a:r>
              <a:rPr lang="zh-CN" altLang="en-US" sz="2400" b="1" dirty="0">
                <a:solidFill>
                  <a:srgbClr val="0000FF"/>
                </a:solidFill>
                <a:ea typeface="楷体_GB2312" pitchFamily="49" charset="-122"/>
              </a:rPr>
              <a:t>故检验数为闭回路上奇数顶点的运价之和减去偶数顶点的运价之和。</a:t>
            </a:r>
          </a:p>
        </p:txBody>
      </p:sp>
      <p:pic>
        <p:nvPicPr>
          <p:cNvPr id="8" name="Picture 6" descr="52design_com_3d_06">
            <a:extLst>
              <a:ext uri="{FF2B5EF4-FFF2-40B4-BE49-F238E27FC236}">
                <a16:creationId xmlns:a16="http://schemas.microsoft.com/office/drawing/2014/main" id="{41E972C1-C001-492E-927B-D0763BC8A6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437" y="2187575"/>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499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28E8BA-B8D0-40CC-942A-6B5DAB066208}"/>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任一空格</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j)</a:t>
            </a:r>
            <a:r>
              <a:rPr lang="zh-CN" altLang="en-US" dirty="0">
                <a:latin typeface="Times New Roman" panose="02020603050405020304" pitchFamily="18" charset="0"/>
                <a:cs typeface="Times New Roman" panose="02020603050405020304" pitchFamily="18" charset="0"/>
              </a:rPr>
              <a:t>的检验数等于其所对应的闭回路的奇数顶点的单位运价之和减去偶数顶点的单位运价之和的代数和</a:t>
            </a:r>
          </a:p>
        </p:txBody>
      </p:sp>
      <p:sp>
        <p:nvSpPr>
          <p:cNvPr id="2" name="标题 1">
            <a:extLst>
              <a:ext uri="{FF2B5EF4-FFF2-40B4-BE49-F238E27FC236}">
                <a16:creationId xmlns:a16="http://schemas.microsoft.com/office/drawing/2014/main" id="{5E3B9688-F6E7-4007-B7A9-D1723EA81CD5}"/>
              </a:ext>
            </a:extLst>
          </p:cNvPr>
          <p:cNvSpPr>
            <a:spLocks noGrp="1"/>
          </p:cNvSpPr>
          <p:nvPr>
            <p:ph type="title"/>
          </p:nvPr>
        </p:nvSpPr>
        <p:spPr/>
        <p:txBody>
          <a:bodyPr/>
          <a:lstStyle/>
          <a:p>
            <a:r>
              <a:rPr lang="zh-CN" altLang="en-US" dirty="0"/>
              <a:t>闭回路法计算检验数的数学解释</a:t>
            </a:r>
          </a:p>
        </p:txBody>
      </p:sp>
      <p:pic>
        <p:nvPicPr>
          <p:cNvPr id="4" name="图片 3">
            <a:extLst>
              <a:ext uri="{FF2B5EF4-FFF2-40B4-BE49-F238E27FC236}">
                <a16:creationId xmlns:a16="http://schemas.microsoft.com/office/drawing/2014/main" id="{09545258-E02B-4707-9A72-D51F71BB9115}"/>
              </a:ext>
            </a:extLst>
          </p:cNvPr>
          <p:cNvPicPr>
            <a:picLocks noChangeAspect="1"/>
          </p:cNvPicPr>
          <p:nvPr/>
        </p:nvPicPr>
        <p:blipFill>
          <a:blip r:embed="rId3"/>
          <a:stretch>
            <a:fillRect/>
          </a:stretch>
        </p:blipFill>
        <p:spPr>
          <a:xfrm>
            <a:off x="23119" y="1601985"/>
            <a:ext cx="12145762" cy="5296237"/>
          </a:xfrm>
          <a:prstGeom prst="rect">
            <a:avLst/>
          </a:prstGeom>
        </p:spPr>
      </p:pic>
      <p:sp>
        <p:nvSpPr>
          <p:cNvPr id="5" name="矩形 4">
            <a:extLst>
              <a:ext uri="{FF2B5EF4-FFF2-40B4-BE49-F238E27FC236}">
                <a16:creationId xmlns:a16="http://schemas.microsoft.com/office/drawing/2014/main" id="{B5BEDEE9-9394-4BC9-BFD1-4E9709BF9006}"/>
              </a:ext>
            </a:extLst>
          </p:cNvPr>
          <p:cNvSpPr/>
          <p:nvPr/>
        </p:nvSpPr>
        <p:spPr>
          <a:xfrm>
            <a:off x="345115" y="3576680"/>
            <a:ext cx="2273862" cy="4531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
        <p:nvSpPr>
          <p:cNvPr id="6" name="矩形 5">
            <a:extLst>
              <a:ext uri="{FF2B5EF4-FFF2-40B4-BE49-F238E27FC236}">
                <a16:creationId xmlns:a16="http://schemas.microsoft.com/office/drawing/2014/main" id="{386C6EB7-D564-4696-9159-4A026A67A009}"/>
              </a:ext>
            </a:extLst>
          </p:cNvPr>
          <p:cNvSpPr/>
          <p:nvPr/>
        </p:nvSpPr>
        <p:spPr>
          <a:xfrm>
            <a:off x="3750513" y="5029438"/>
            <a:ext cx="4778491" cy="4531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Tree>
    <p:extLst>
      <p:ext uri="{BB962C8B-B14F-4D97-AF65-F5344CB8AC3E}">
        <p14:creationId xmlns:p14="http://schemas.microsoft.com/office/powerpoint/2010/main" val="360469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A386DC5-378F-452D-8027-FCF54F23283D}"/>
              </a:ext>
            </a:extLst>
          </p:cNvPr>
          <p:cNvPicPr>
            <a:picLocks noChangeAspect="1"/>
          </p:cNvPicPr>
          <p:nvPr/>
        </p:nvPicPr>
        <p:blipFill>
          <a:blip r:embed="rId3"/>
          <a:stretch>
            <a:fillRect/>
          </a:stretch>
        </p:blipFill>
        <p:spPr>
          <a:xfrm>
            <a:off x="166981" y="1233421"/>
            <a:ext cx="11858037" cy="1736356"/>
          </a:xfrm>
          <a:prstGeom prst="rect">
            <a:avLst/>
          </a:prstGeom>
        </p:spPr>
      </p:pic>
    </p:spTree>
    <p:extLst>
      <p:ext uri="{BB962C8B-B14F-4D97-AF65-F5344CB8AC3E}">
        <p14:creationId xmlns:p14="http://schemas.microsoft.com/office/powerpoint/2010/main" val="549858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1">
            <a:extLst>
              <a:ext uri="{FF2B5EF4-FFF2-40B4-BE49-F238E27FC236}">
                <a16:creationId xmlns:a16="http://schemas.microsoft.com/office/drawing/2014/main" id="{14FEE96D-606B-43C8-8662-C4676A350FCB}"/>
              </a:ext>
            </a:extLst>
          </p:cNvPr>
          <p:cNvGrpSpPr>
            <a:grpSpLocks/>
          </p:cNvGrpSpPr>
          <p:nvPr/>
        </p:nvGrpSpPr>
        <p:grpSpPr bwMode="auto">
          <a:xfrm>
            <a:off x="2468717" y="5138584"/>
            <a:ext cx="6629400" cy="665163"/>
            <a:chOff x="1008" y="3744"/>
            <a:chExt cx="4176" cy="419"/>
          </a:xfrm>
        </p:grpSpPr>
        <p:sp>
          <p:nvSpPr>
            <p:cNvPr id="7" name="Text Box 62">
              <a:extLst>
                <a:ext uri="{FF2B5EF4-FFF2-40B4-BE49-F238E27FC236}">
                  <a16:creationId xmlns:a16="http://schemas.microsoft.com/office/drawing/2014/main" id="{1F6BBC99-544B-46CD-B1F0-FF2010CE0A30}"/>
                </a:ext>
              </a:extLst>
            </p:cNvPr>
            <p:cNvSpPr txBox="1">
              <a:spLocks noChangeArrowheads="1"/>
            </p:cNvSpPr>
            <p:nvPr/>
          </p:nvSpPr>
          <p:spPr bwMode="auto">
            <a:xfrm>
              <a:off x="1008" y="3792"/>
              <a:ext cx="4176" cy="371"/>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1" lang="en-US" altLang="zh-CN" sz="3200" b="0" dirty="0">
                  <a:solidFill>
                    <a:schemeClr val="tx1"/>
                  </a:solidFill>
                  <a:latin typeface="Arial" pitchFamily="34" charset="0"/>
                  <a:ea typeface="楷体_GB2312" pitchFamily="49" charset="-122"/>
                </a:rPr>
                <a:t>                                      </a:t>
              </a:r>
              <a:r>
                <a:rPr kumimoji="1" lang="zh-CN" altLang="en-US" sz="3200" b="0" dirty="0">
                  <a:solidFill>
                    <a:schemeClr val="tx1"/>
                  </a:solidFill>
                  <a:latin typeface="Arial" pitchFamily="34" charset="0"/>
                  <a:ea typeface="楷体_GB2312" pitchFamily="49" charset="-122"/>
                </a:rPr>
                <a:t>称为闭回路 </a:t>
              </a:r>
              <a:endParaRPr kumimoji="1" lang="zh-CN" altLang="en-US" sz="2400" b="0" dirty="0">
                <a:solidFill>
                  <a:schemeClr val="tx1"/>
                </a:solidFill>
                <a:ea typeface="宋体" pitchFamily="2" charset="-122"/>
              </a:endParaRPr>
            </a:p>
          </p:txBody>
        </p:sp>
        <p:graphicFrame>
          <p:nvGraphicFramePr>
            <p:cNvPr id="8" name="Object 63">
              <a:extLst>
                <a:ext uri="{FF2B5EF4-FFF2-40B4-BE49-F238E27FC236}">
                  <a16:creationId xmlns:a16="http://schemas.microsoft.com/office/drawing/2014/main" id="{55D3AA96-DF5D-434D-A87B-5E275624BF1E}"/>
                </a:ext>
              </a:extLst>
            </p:cNvPr>
            <p:cNvGraphicFramePr>
              <a:graphicFrameLocks noChangeAspect="1"/>
            </p:cNvGraphicFramePr>
            <p:nvPr>
              <p:extLst>
                <p:ext uri="{D42A27DB-BD31-4B8C-83A1-F6EECF244321}">
                  <p14:modId xmlns:p14="http://schemas.microsoft.com/office/powerpoint/2010/main" val="2412217537"/>
                </p:ext>
              </p:extLst>
            </p:nvPr>
          </p:nvGraphicFramePr>
          <p:xfrm>
            <a:off x="1104" y="3744"/>
            <a:ext cx="2675" cy="384"/>
          </p:xfrm>
          <a:graphic>
            <a:graphicData uri="http://schemas.openxmlformats.org/presentationml/2006/ole">
              <mc:AlternateContent xmlns:mc="http://schemas.openxmlformats.org/markup-compatibility/2006">
                <mc:Choice xmlns:v="urn:schemas-microsoft-com:vml" Requires="v">
                  <p:oleObj spid="_x0000_s12302" name="公式" r:id="rId3" imgW="1358310" imgH="215806" progId="Equation.3">
                    <p:embed/>
                  </p:oleObj>
                </mc:Choice>
                <mc:Fallback>
                  <p:oleObj name="公式" r:id="rId3" imgW="1358310" imgH="215806" progId="Equation.3">
                    <p:embed/>
                    <p:pic>
                      <p:nvPicPr>
                        <p:cNvPr id="704575" name="Object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 y="3744"/>
                          <a:ext cx="2675"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9" name="Group 198">
            <a:extLst>
              <a:ext uri="{FF2B5EF4-FFF2-40B4-BE49-F238E27FC236}">
                <a16:creationId xmlns:a16="http://schemas.microsoft.com/office/drawing/2014/main" id="{DEDC6E47-8BF5-4F0E-B37C-74895E1DABE2}"/>
              </a:ext>
            </a:extLst>
          </p:cNvPr>
          <p:cNvGraphicFramePr>
            <a:graphicFrameLocks noGrp="1"/>
          </p:cNvGraphicFramePr>
          <p:nvPr>
            <p:extLst>
              <p:ext uri="{D42A27DB-BD31-4B8C-83A1-F6EECF244321}">
                <p14:modId xmlns:p14="http://schemas.microsoft.com/office/powerpoint/2010/main" val="476124067"/>
              </p:ext>
            </p:extLst>
          </p:nvPr>
        </p:nvGraphicFramePr>
        <p:xfrm>
          <a:off x="1779026" y="1002766"/>
          <a:ext cx="7848600" cy="3505581"/>
        </p:xfrm>
        <a:graphic>
          <a:graphicData uri="http://schemas.openxmlformats.org/drawingml/2006/table">
            <a:tbl>
              <a:tblPr/>
              <a:tblGrid>
                <a:gridCol w="1570037">
                  <a:extLst>
                    <a:ext uri="{9D8B030D-6E8A-4147-A177-3AD203B41FA5}">
                      <a16:colId xmlns:a16="http://schemas.microsoft.com/office/drawing/2014/main" val="20000"/>
                    </a:ext>
                  </a:extLst>
                </a:gridCol>
                <a:gridCol w="627063">
                  <a:extLst>
                    <a:ext uri="{9D8B030D-6E8A-4147-A177-3AD203B41FA5}">
                      <a16:colId xmlns:a16="http://schemas.microsoft.com/office/drawing/2014/main" val="20001"/>
                    </a:ext>
                  </a:extLst>
                </a:gridCol>
                <a:gridCol w="627062">
                  <a:extLst>
                    <a:ext uri="{9D8B030D-6E8A-4147-A177-3AD203B41FA5}">
                      <a16:colId xmlns:a16="http://schemas.microsoft.com/office/drawing/2014/main" val="20002"/>
                    </a:ext>
                  </a:extLst>
                </a:gridCol>
                <a:gridCol w="630238">
                  <a:extLst>
                    <a:ext uri="{9D8B030D-6E8A-4147-A177-3AD203B41FA5}">
                      <a16:colId xmlns:a16="http://schemas.microsoft.com/office/drawing/2014/main" val="20003"/>
                    </a:ext>
                  </a:extLst>
                </a:gridCol>
                <a:gridCol w="627062">
                  <a:extLst>
                    <a:ext uri="{9D8B030D-6E8A-4147-A177-3AD203B41FA5}">
                      <a16:colId xmlns:a16="http://schemas.microsoft.com/office/drawing/2014/main" val="20004"/>
                    </a:ext>
                  </a:extLst>
                </a:gridCol>
                <a:gridCol w="627063">
                  <a:extLst>
                    <a:ext uri="{9D8B030D-6E8A-4147-A177-3AD203B41FA5}">
                      <a16:colId xmlns:a16="http://schemas.microsoft.com/office/drawing/2014/main" val="20005"/>
                    </a:ext>
                  </a:extLst>
                </a:gridCol>
                <a:gridCol w="628650">
                  <a:extLst>
                    <a:ext uri="{9D8B030D-6E8A-4147-A177-3AD203B41FA5}">
                      <a16:colId xmlns:a16="http://schemas.microsoft.com/office/drawing/2014/main" val="20006"/>
                    </a:ext>
                  </a:extLst>
                </a:gridCol>
                <a:gridCol w="627062">
                  <a:extLst>
                    <a:ext uri="{9D8B030D-6E8A-4147-A177-3AD203B41FA5}">
                      <a16:colId xmlns:a16="http://schemas.microsoft.com/office/drawing/2014/main" val="20007"/>
                    </a:ext>
                  </a:extLst>
                </a:gridCol>
                <a:gridCol w="628650">
                  <a:extLst>
                    <a:ext uri="{9D8B030D-6E8A-4147-A177-3AD203B41FA5}">
                      <a16:colId xmlns:a16="http://schemas.microsoft.com/office/drawing/2014/main" val="20008"/>
                    </a:ext>
                  </a:extLst>
                </a:gridCol>
                <a:gridCol w="1255713">
                  <a:extLst>
                    <a:ext uri="{9D8B030D-6E8A-4147-A177-3AD203B41FA5}">
                      <a16:colId xmlns:a16="http://schemas.microsoft.com/office/drawing/2014/main" val="20009"/>
                    </a:ext>
                  </a:extLst>
                </a:gridCol>
              </a:tblGrid>
              <a:tr h="647700">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           </a:t>
                      </a: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销地</a:t>
                      </a:r>
                    </a:p>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产地    </a:t>
                      </a:r>
                    </a:p>
                  </a:txBody>
                  <a:tcP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w="38100" cap="flat" cmpd="sng" algn="ctr">
                      <a:solidFill>
                        <a:srgbClr val="33CCCC"/>
                      </a:solidFill>
                      <a:prstDash val="solid"/>
                      <a:round/>
                      <a:headEnd type="none" w="med" len="med"/>
                      <a:tailEnd type="none" w="med" len="med"/>
                    </a:lnTlToBr>
                    <a:lnBlToTr>
                      <a:noFill/>
                    </a:lnBlToTr>
                    <a:noFill/>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1</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2</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3</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4</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产量</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63">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A</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1</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4</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12</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4</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11</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16</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10</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FF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6</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355600">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A</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2</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2</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a:noFill/>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10</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a:noFill/>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3</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9</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10</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5600">
                <a:tc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8</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a:noFill/>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a:noFill/>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2</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4"/>
                  </a:ext>
                </a:extLst>
              </a:tr>
              <a:tr h="355600">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A</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3</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8</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5</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11</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6</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22</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4488">
                <a:tc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14</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8</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6"/>
                  </a:ext>
                </a:extLst>
              </a:tr>
              <a:tr h="355600">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销量</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8</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14</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12</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14</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rgbClr val="000000"/>
                          </a:solidFill>
                          <a:effectLst/>
                          <a:latin typeface="Times New Roman" pitchFamily="18" charset="0"/>
                          <a:ea typeface="华文细黑" pitchFamily="2" charset="-122"/>
                        </a:rPr>
                        <a:t>48</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10" name="Group 173">
            <a:extLst>
              <a:ext uri="{FF2B5EF4-FFF2-40B4-BE49-F238E27FC236}">
                <a16:creationId xmlns:a16="http://schemas.microsoft.com/office/drawing/2014/main" id="{62DBF535-620E-4994-A373-8720D1CEAF97}"/>
              </a:ext>
            </a:extLst>
          </p:cNvPr>
          <p:cNvGrpSpPr>
            <a:grpSpLocks/>
          </p:cNvGrpSpPr>
          <p:nvPr/>
        </p:nvGrpSpPr>
        <p:grpSpPr bwMode="auto">
          <a:xfrm>
            <a:off x="3652276" y="2442629"/>
            <a:ext cx="2519362" cy="887412"/>
            <a:chOff x="1728" y="1296"/>
            <a:chExt cx="1632" cy="384"/>
          </a:xfrm>
        </p:grpSpPr>
        <p:sp>
          <p:nvSpPr>
            <p:cNvPr id="11" name="Line 174">
              <a:extLst>
                <a:ext uri="{FF2B5EF4-FFF2-40B4-BE49-F238E27FC236}">
                  <a16:creationId xmlns:a16="http://schemas.microsoft.com/office/drawing/2014/main" id="{080DD167-136F-4289-B84D-4722868B5305}"/>
                </a:ext>
              </a:extLst>
            </p:cNvPr>
            <p:cNvSpPr>
              <a:spLocks noChangeShapeType="1"/>
            </p:cNvSpPr>
            <p:nvPr/>
          </p:nvSpPr>
          <p:spPr bwMode="auto">
            <a:xfrm>
              <a:off x="1776" y="1296"/>
              <a:ext cx="1584"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 name="Line 175">
              <a:extLst>
                <a:ext uri="{FF2B5EF4-FFF2-40B4-BE49-F238E27FC236}">
                  <a16:creationId xmlns:a16="http://schemas.microsoft.com/office/drawing/2014/main" id="{B36C49CF-7B18-40E8-A9CD-C0C29FEE0AA5}"/>
                </a:ext>
              </a:extLst>
            </p:cNvPr>
            <p:cNvSpPr>
              <a:spLocks noChangeShapeType="1"/>
            </p:cNvSpPr>
            <p:nvPr/>
          </p:nvSpPr>
          <p:spPr bwMode="auto">
            <a:xfrm rot="-10786138">
              <a:off x="1728" y="1679"/>
              <a:ext cx="1584" cy="1"/>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 name="Line 176">
              <a:extLst>
                <a:ext uri="{FF2B5EF4-FFF2-40B4-BE49-F238E27FC236}">
                  <a16:creationId xmlns:a16="http://schemas.microsoft.com/office/drawing/2014/main" id="{953E32D5-0335-470C-899E-4966ED147566}"/>
                </a:ext>
              </a:extLst>
            </p:cNvPr>
            <p:cNvSpPr>
              <a:spLocks noChangeShapeType="1"/>
            </p:cNvSpPr>
            <p:nvPr/>
          </p:nvSpPr>
          <p:spPr bwMode="auto">
            <a:xfrm rot="16200000" flipH="1">
              <a:off x="3168" y="1488"/>
              <a:ext cx="384"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 name="Line 177">
              <a:extLst>
                <a:ext uri="{FF2B5EF4-FFF2-40B4-BE49-F238E27FC236}">
                  <a16:creationId xmlns:a16="http://schemas.microsoft.com/office/drawing/2014/main" id="{50AF43F6-00FB-47D4-8CBD-BDA83F09BF34}"/>
                </a:ext>
              </a:extLst>
            </p:cNvPr>
            <p:cNvSpPr>
              <a:spLocks noChangeShapeType="1"/>
            </p:cNvSpPr>
            <p:nvPr/>
          </p:nvSpPr>
          <p:spPr bwMode="auto">
            <a:xfrm>
              <a:off x="1776" y="1344"/>
              <a:ext cx="0" cy="28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5" name="Oval 199">
            <a:extLst>
              <a:ext uri="{FF2B5EF4-FFF2-40B4-BE49-F238E27FC236}">
                <a16:creationId xmlns:a16="http://schemas.microsoft.com/office/drawing/2014/main" id="{A1A790ED-9F40-42CA-BB9A-3EF2078D6732}"/>
              </a:ext>
            </a:extLst>
          </p:cNvPr>
          <p:cNvSpPr>
            <a:spLocks noChangeArrowheads="1"/>
          </p:cNvSpPr>
          <p:nvPr/>
        </p:nvSpPr>
        <p:spPr bwMode="auto">
          <a:xfrm>
            <a:off x="3507813" y="2298166"/>
            <a:ext cx="360363" cy="360363"/>
          </a:xfrm>
          <a:prstGeom prst="ellipse">
            <a:avLst/>
          </a:prstGeom>
          <a:solidFill>
            <a:srgbClr val="CCFFCC"/>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SzPct val="85000"/>
            </a:pPr>
            <a:r>
              <a:rPr kumimoji="1" lang="en-US" altLang="zh-CN" sz="2400"/>
              <a:t>1</a:t>
            </a:r>
          </a:p>
        </p:txBody>
      </p:sp>
    </p:spTree>
    <p:extLst>
      <p:ext uri="{BB962C8B-B14F-4D97-AF65-F5344CB8AC3E}">
        <p14:creationId xmlns:p14="http://schemas.microsoft.com/office/powerpoint/2010/main" val="423624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36">
            <a:extLst>
              <a:ext uri="{FF2B5EF4-FFF2-40B4-BE49-F238E27FC236}">
                <a16:creationId xmlns:a16="http://schemas.microsoft.com/office/drawing/2014/main" id="{028DDF73-89B7-4DDE-BDE4-7E8A0B0101A8}"/>
              </a:ext>
            </a:extLst>
          </p:cNvPr>
          <p:cNvGraphicFramePr>
            <a:graphicFrameLocks noGrp="1"/>
          </p:cNvGraphicFramePr>
          <p:nvPr>
            <p:extLst>
              <p:ext uri="{D42A27DB-BD31-4B8C-83A1-F6EECF244321}">
                <p14:modId xmlns:p14="http://schemas.microsoft.com/office/powerpoint/2010/main" val="4263789711"/>
              </p:ext>
            </p:extLst>
          </p:nvPr>
        </p:nvGraphicFramePr>
        <p:xfrm>
          <a:off x="1682118" y="1157709"/>
          <a:ext cx="7848600" cy="3507359"/>
        </p:xfrm>
        <a:graphic>
          <a:graphicData uri="http://schemas.openxmlformats.org/drawingml/2006/table">
            <a:tbl>
              <a:tblPr/>
              <a:tblGrid>
                <a:gridCol w="1570037">
                  <a:extLst>
                    <a:ext uri="{9D8B030D-6E8A-4147-A177-3AD203B41FA5}">
                      <a16:colId xmlns:a16="http://schemas.microsoft.com/office/drawing/2014/main" val="20000"/>
                    </a:ext>
                  </a:extLst>
                </a:gridCol>
                <a:gridCol w="627063">
                  <a:extLst>
                    <a:ext uri="{9D8B030D-6E8A-4147-A177-3AD203B41FA5}">
                      <a16:colId xmlns:a16="http://schemas.microsoft.com/office/drawing/2014/main" val="20001"/>
                    </a:ext>
                  </a:extLst>
                </a:gridCol>
                <a:gridCol w="627062">
                  <a:extLst>
                    <a:ext uri="{9D8B030D-6E8A-4147-A177-3AD203B41FA5}">
                      <a16:colId xmlns:a16="http://schemas.microsoft.com/office/drawing/2014/main" val="20002"/>
                    </a:ext>
                  </a:extLst>
                </a:gridCol>
                <a:gridCol w="630238">
                  <a:extLst>
                    <a:ext uri="{9D8B030D-6E8A-4147-A177-3AD203B41FA5}">
                      <a16:colId xmlns:a16="http://schemas.microsoft.com/office/drawing/2014/main" val="20003"/>
                    </a:ext>
                  </a:extLst>
                </a:gridCol>
                <a:gridCol w="627062">
                  <a:extLst>
                    <a:ext uri="{9D8B030D-6E8A-4147-A177-3AD203B41FA5}">
                      <a16:colId xmlns:a16="http://schemas.microsoft.com/office/drawing/2014/main" val="20004"/>
                    </a:ext>
                  </a:extLst>
                </a:gridCol>
                <a:gridCol w="627063">
                  <a:extLst>
                    <a:ext uri="{9D8B030D-6E8A-4147-A177-3AD203B41FA5}">
                      <a16:colId xmlns:a16="http://schemas.microsoft.com/office/drawing/2014/main" val="20005"/>
                    </a:ext>
                  </a:extLst>
                </a:gridCol>
                <a:gridCol w="628650">
                  <a:extLst>
                    <a:ext uri="{9D8B030D-6E8A-4147-A177-3AD203B41FA5}">
                      <a16:colId xmlns:a16="http://schemas.microsoft.com/office/drawing/2014/main" val="20006"/>
                    </a:ext>
                  </a:extLst>
                </a:gridCol>
                <a:gridCol w="627062">
                  <a:extLst>
                    <a:ext uri="{9D8B030D-6E8A-4147-A177-3AD203B41FA5}">
                      <a16:colId xmlns:a16="http://schemas.microsoft.com/office/drawing/2014/main" val="20007"/>
                    </a:ext>
                  </a:extLst>
                </a:gridCol>
                <a:gridCol w="628650">
                  <a:extLst>
                    <a:ext uri="{9D8B030D-6E8A-4147-A177-3AD203B41FA5}">
                      <a16:colId xmlns:a16="http://schemas.microsoft.com/office/drawing/2014/main" val="20008"/>
                    </a:ext>
                  </a:extLst>
                </a:gridCol>
                <a:gridCol w="1255713">
                  <a:extLst>
                    <a:ext uri="{9D8B030D-6E8A-4147-A177-3AD203B41FA5}">
                      <a16:colId xmlns:a16="http://schemas.microsoft.com/office/drawing/2014/main" val="20009"/>
                    </a:ext>
                  </a:extLst>
                </a:gridCol>
              </a:tblGrid>
              <a:tr h="647700">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           </a:t>
                      </a: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销地</a:t>
                      </a:r>
                    </a:p>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产地    </a:t>
                      </a:r>
                    </a:p>
                  </a:txBody>
                  <a:tcP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w="38100" cap="flat" cmpd="sng" algn="ctr">
                      <a:solidFill>
                        <a:srgbClr val="33CCCC"/>
                      </a:solidFill>
                      <a:prstDash val="solid"/>
                      <a:round/>
                      <a:headEnd type="none" w="med" len="med"/>
                      <a:tailEnd type="none" w="med" len="med"/>
                    </a:lnTlToBr>
                    <a:lnBlToTr>
                      <a:noFill/>
                    </a:lnBlToTr>
                    <a:noFill/>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1</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2</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3</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4</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产量</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63">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A</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1</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4</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12</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4</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11</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16</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10</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FF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6</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355600">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A</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2</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2</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a:noFill/>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10</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a:noFill/>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3</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9</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10</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3700">
                <a:tc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8</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a:noFill/>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a:noFill/>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2</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4"/>
                  </a:ext>
                </a:extLst>
              </a:tr>
              <a:tr h="355600">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A</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3</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8</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5</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11</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6</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22</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4488">
                <a:tc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14</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8</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6"/>
                  </a:ext>
                </a:extLst>
              </a:tr>
              <a:tr h="355600">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销量</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8</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14</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12</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14</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48</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5" name="Group 118">
            <a:extLst>
              <a:ext uri="{FF2B5EF4-FFF2-40B4-BE49-F238E27FC236}">
                <a16:creationId xmlns:a16="http://schemas.microsoft.com/office/drawing/2014/main" id="{FBBBF9D5-F90A-4295-9AB7-098C1CF6779B}"/>
              </a:ext>
            </a:extLst>
          </p:cNvPr>
          <p:cNvGrpSpPr>
            <a:grpSpLocks/>
          </p:cNvGrpSpPr>
          <p:nvPr/>
        </p:nvGrpSpPr>
        <p:grpSpPr bwMode="auto">
          <a:xfrm>
            <a:off x="4777743" y="2597571"/>
            <a:ext cx="2519362" cy="1800225"/>
            <a:chOff x="1728" y="1296"/>
            <a:chExt cx="1632" cy="384"/>
          </a:xfrm>
        </p:grpSpPr>
        <p:sp>
          <p:nvSpPr>
            <p:cNvPr id="6" name="Line 119">
              <a:extLst>
                <a:ext uri="{FF2B5EF4-FFF2-40B4-BE49-F238E27FC236}">
                  <a16:creationId xmlns:a16="http://schemas.microsoft.com/office/drawing/2014/main" id="{0C13C8B6-3A64-4D63-B698-96AF253658B8}"/>
                </a:ext>
              </a:extLst>
            </p:cNvPr>
            <p:cNvSpPr>
              <a:spLocks noChangeShapeType="1"/>
            </p:cNvSpPr>
            <p:nvPr/>
          </p:nvSpPr>
          <p:spPr bwMode="auto">
            <a:xfrm>
              <a:off x="1776" y="1296"/>
              <a:ext cx="1584"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 name="Line 120">
              <a:extLst>
                <a:ext uri="{FF2B5EF4-FFF2-40B4-BE49-F238E27FC236}">
                  <a16:creationId xmlns:a16="http://schemas.microsoft.com/office/drawing/2014/main" id="{25036E8A-6D4E-4FFF-B4C3-BA26AAF6D5C4}"/>
                </a:ext>
              </a:extLst>
            </p:cNvPr>
            <p:cNvSpPr>
              <a:spLocks noChangeShapeType="1"/>
            </p:cNvSpPr>
            <p:nvPr/>
          </p:nvSpPr>
          <p:spPr bwMode="auto">
            <a:xfrm rot="-10786138">
              <a:off x="1728" y="1679"/>
              <a:ext cx="1584" cy="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 name="Line 121">
              <a:extLst>
                <a:ext uri="{FF2B5EF4-FFF2-40B4-BE49-F238E27FC236}">
                  <a16:creationId xmlns:a16="http://schemas.microsoft.com/office/drawing/2014/main" id="{9EBB45B9-C30A-41A8-BEE5-809D912DCCDE}"/>
                </a:ext>
              </a:extLst>
            </p:cNvPr>
            <p:cNvSpPr>
              <a:spLocks noChangeShapeType="1"/>
            </p:cNvSpPr>
            <p:nvPr/>
          </p:nvSpPr>
          <p:spPr bwMode="auto">
            <a:xfrm rot="16200000" flipH="1">
              <a:off x="3168" y="1488"/>
              <a:ext cx="384"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 name="Line 122">
              <a:extLst>
                <a:ext uri="{FF2B5EF4-FFF2-40B4-BE49-F238E27FC236}">
                  <a16:creationId xmlns:a16="http://schemas.microsoft.com/office/drawing/2014/main" id="{2726A45D-1B4B-41BC-9908-4958F83BBA7D}"/>
                </a:ext>
              </a:extLst>
            </p:cNvPr>
            <p:cNvSpPr>
              <a:spLocks noChangeShapeType="1"/>
            </p:cNvSpPr>
            <p:nvPr/>
          </p:nvSpPr>
          <p:spPr bwMode="auto">
            <a:xfrm>
              <a:off x="1776" y="1344"/>
              <a:ext cx="0" cy="288"/>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0" name="Oval 123">
            <a:extLst>
              <a:ext uri="{FF2B5EF4-FFF2-40B4-BE49-F238E27FC236}">
                <a16:creationId xmlns:a16="http://schemas.microsoft.com/office/drawing/2014/main" id="{B20ED544-752E-422E-9A3E-A67E4E96CA98}"/>
              </a:ext>
            </a:extLst>
          </p:cNvPr>
          <p:cNvSpPr>
            <a:spLocks noChangeArrowheads="1"/>
          </p:cNvSpPr>
          <p:nvPr/>
        </p:nvSpPr>
        <p:spPr bwMode="auto">
          <a:xfrm>
            <a:off x="3337880" y="2310234"/>
            <a:ext cx="360363" cy="360362"/>
          </a:xfrm>
          <a:prstGeom prst="ellipse">
            <a:avLst/>
          </a:prstGeom>
          <a:solidFill>
            <a:srgbClr val="CCFFCC"/>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SzPct val="85000"/>
            </a:pPr>
            <a:r>
              <a:rPr kumimoji="1" lang="en-US" altLang="zh-CN" sz="2400"/>
              <a:t>1</a:t>
            </a:r>
          </a:p>
        </p:txBody>
      </p:sp>
      <p:graphicFrame>
        <p:nvGraphicFramePr>
          <p:cNvPr id="11" name="Object 124">
            <a:extLst>
              <a:ext uri="{FF2B5EF4-FFF2-40B4-BE49-F238E27FC236}">
                <a16:creationId xmlns:a16="http://schemas.microsoft.com/office/drawing/2014/main" id="{A811C36E-D94F-48C7-BC8E-07AE4BC97384}"/>
              </a:ext>
            </a:extLst>
          </p:cNvPr>
          <p:cNvGraphicFramePr>
            <a:graphicFrameLocks noChangeAspect="1"/>
          </p:cNvGraphicFramePr>
          <p:nvPr>
            <p:extLst>
              <p:ext uri="{D42A27DB-BD31-4B8C-83A1-F6EECF244321}">
                <p14:modId xmlns:p14="http://schemas.microsoft.com/office/powerpoint/2010/main" val="294032832"/>
              </p:ext>
            </p:extLst>
          </p:nvPr>
        </p:nvGraphicFramePr>
        <p:xfrm>
          <a:off x="2690180" y="5047084"/>
          <a:ext cx="4191000" cy="533400"/>
        </p:xfrm>
        <a:graphic>
          <a:graphicData uri="http://schemas.openxmlformats.org/presentationml/2006/ole">
            <mc:AlternateContent xmlns:mc="http://schemas.openxmlformats.org/markup-compatibility/2006">
              <mc:Choice xmlns:v="urn:schemas-microsoft-com:vml" Requires="v">
                <p:oleObj spid="_x0000_s13331" name="公式" r:id="rId5" imgW="1434477" imgH="215806" progId="Equation.3">
                  <p:embed/>
                </p:oleObj>
              </mc:Choice>
              <mc:Fallback>
                <p:oleObj name="公式" r:id="rId5" imgW="1434477" imgH="215806" progId="Equation.3">
                  <p:embed/>
                  <p:pic>
                    <p:nvPicPr>
                      <p:cNvPr id="707708" name="Object 1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0180" y="5047084"/>
                        <a:ext cx="4191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Oval 126">
            <a:extLst>
              <a:ext uri="{FF2B5EF4-FFF2-40B4-BE49-F238E27FC236}">
                <a16:creationId xmlns:a16="http://schemas.microsoft.com/office/drawing/2014/main" id="{7E520ECE-F497-48CE-8F44-DEB81E18CE65}"/>
              </a:ext>
            </a:extLst>
          </p:cNvPr>
          <p:cNvSpPr>
            <a:spLocks noChangeArrowheads="1"/>
          </p:cNvSpPr>
          <p:nvPr/>
        </p:nvSpPr>
        <p:spPr bwMode="auto">
          <a:xfrm>
            <a:off x="4633280" y="2381671"/>
            <a:ext cx="360363" cy="360363"/>
          </a:xfrm>
          <a:prstGeom prst="ellipse">
            <a:avLst/>
          </a:prstGeom>
          <a:solidFill>
            <a:srgbClr val="CCFFCC"/>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SzPct val="85000"/>
            </a:pPr>
            <a:r>
              <a:rPr kumimoji="1" lang="en-US" altLang="zh-CN" sz="2400"/>
              <a:t>2</a:t>
            </a:r>
          </a:p>
        </p:txBody>
      </p:sp>
    </p:spTree>
    <p:extLst>
      <p:ext uri="{BB962C8B-B14F-4D97-AF65-F5344CB8AC3E}">
        <p14:creationId xmlns:p14="http://schemas.microsoft.com/office/powerpoint/2010/main" val="1689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ox(out)">
                                      <p:cBhvr>
                                        <p:cTn id="11" dur="500"/>
                                        <p:tgtEl>
                                          <p:spTgt spid="11"/>
                                        </p:tgtEl>
                                      </p:cBhvr>
                                    </p:animEffect>
                                  </p:childTnLst>
                                  <p:subTnLst>
                                    <p:audio>
                                      <p:cMediaNode>
                                        <p:cTn display="0" masterRel="sameClick">
                                          <p:stCondLst>
                                            <p:cond evt="begin" delay="0">
                                              <p:tn val="9"/>
                                            </p:cond>
                                          </p:stCondLst>
                                          <p:endCondLst>
                                            <p:cond evt="onStopAudio" delay="0">
                                              <p:tgtEl>
                                                <p:sldTgt/>
                                              </p:tgtEl>
                                            </p:cond>
                                          </p:endCondLst>
                                        </p:cTn>
                                        <p:tgtEl>
                                          <p:sndTgt r:embed="rId4" name="CAMERA.WAV"/>
                                        </p:tgtEl>
                                      </p:cMediaNode>
                                    </p:audio>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
            <a:extLst>
              <a:ext uri="{FF2B5EF4-FFF2-40B4-BE49-F238E27FC236}">
                <a16:creationId xmlns:a16="http://schemas.microsoft.com/office/drawing/2014/main" id="{5662EE4D-1EC4-428B-A622-CB048301168D}"/>
              </a:ext>
            </a:extLst>
          </p:cNvPr>
          <p:cNvGraphicFramePr>
            <a:graphicFrameLocks noGrp="1"/>
          </p:cNvGraphicFramePr>
          <p:nvPr>
            <p:extLst>
              <p:ext uri="{D42A27DB-BD31-4B8C-83A1-F6EECF244321}">
                <p14:modId xmlns:p14="http://schemas.microsoft.com/office/powerpoint/2010/main" val="2897920940"/>
              </p:ext>
            </p:extLst>
          </p:nvPr>
        </p:nvGraphicFramePr>
        <p:xfrm>
          <a:off x="2268805" y="1028236"/>
          <a:ext cx="7848600" cy="3507359"/>
        </p:xfrm>
        <a:graphic>
          <a:graphicData uri="http://schemas.openxmlformats.org/drawingml/2006/table">
            <a:tbl>
              <a:tblPr/>
              <a:tblGrid>
                <a:gridCol w="1570037">
                  <a:extLst>
                    <a:ext uri="{9D8B030D-6E8A-4147-A177-3AD203B41FA5}">
                      <a16:colId xmlns:a16="http://schemas.microsoft.com/office/drawing/2014/main" val="20000"/>
                    </a:ext>
                  </a:extLst>
                </a:gridCol>
                <a:gridCol w="627063">
                  <a:extLst>
                    <a:ext uri="{9D8B030D-6E8A-4147-A177-3AD203B41FA5}">
                      <a16:colId xmlns:a16="http://schemas.microsoft.com/office/drawing/2014/main" val="20001"/>
                    </a:ext>
                  </a:extLst>
                </a:gridCol>
                <a:gridCol w="627062">
                  <a:extLst>
                    <a:ext uri="{9D8B030D-6E8A-4147-A177-3AD203B41FA5}">
                      <a16:colId xmlns:a16="http://schemas.microsoft.com/office/drawing/2014/main" val="20002"/>
                    </a:ext>
                  </a:extLst>
                </a:gridCol>
                <a:gridCol w="630238">
                  <a:extLst>
                    <a:ext uri="{9D8B030D-6E8A-4147-A177-3AD203B41FA5}">
                      <a16:colId xmlns:a16="http://schemas.microsoft.com/office/drawing/2014/main" val="20003"/>
                    </a:ext>
                  </a:extLst>
                </a:gridCol>
                <a:gridCol w="627062">
                  <a:extLst>
                    <a:ext uri="{9D8B030D-6E8A-4147-A177-3AD203B41FA5}">
                      <a16:colId xmlns:a16="http://schemas.microsoft.com/office/drawing/2014/main" val="20004"/>
                    </a:ext>
                  </a:extLst>
                </a:gridCol>
                <a:gridCol w="627063">
                  <a:extLst>
                    <a:ext uri="{9D8B030D-6E8A-4147-A177-3AD203B41FA5}">
                      <a16:colId xmlns:a16="http://schemas.microsoft.com/office/drawing/2014/main" val="20005"/>
                    </a:ext>
                  </a:extLst>
                </a:gridCol>
                <a:gridCol w="628650">
                  <a:extLst>
                    <a:ext uri="{9D8B030D-6E8A-4147-A177-3AD203B41FA5}">
                      <a16:colId xmlns:a16="http://schemas.microsoft.com/office/drawing/2014/main" val="20006"/>
                    </a:ext>
                  </a:extLst>
                </a:gridCol>
                <a:gridCol w="627062">
                  <a:extLst>
                    <a:ext uri="{9D8B030D-6E8A-4147-A177-3AD203B41FA5}">
                      <a16:colId xmlns:a16="http://schemas.microsoft.com/office/drawing/2014/main" val="20007"/>
                    </a:ext>
                  </a:extLst>
                </a:gridCol>
                <a:gridCol w="628650">
                  <a:extLst>
                    <a:ext uri="{9D8B030D-6E8A-4147-A177-3AD203B41FA5}">
                      <a16:colId xmlns:a16="http://schemas.microsoft.com/office/drawing/2014/main" val="20008"/>
                    </a:ext>
                  </a:extLst>
                </a:gridCol>
                <a:gridCol w="1255713">
                  <a:extLst>
                    <a:ext uri="{9D8B030D-6E8A-4147-A177-3AD203B41FA5}">
                      <a16:colId xmlns:a16="http://schemas.microsoft.com/office/drawing/2014/main" val="20009"/>
                    </a:ext>
                  </a:extLst>
                </a:gridCol>
              </a:tblGrid>
              <a:tr h="647700">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           </a:t>
                      </a: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销地</a:t>
                      </a:r>
                    </a:p>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产地    </a:t>
                      </a:r>
                    </a:p>
                  </a:txBody>
                  <a:tcP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w="38100" cap="flat" cmpd="sng" algn="ctr">
                      <a:solidFill>
                        <a:srgbClr val="33CCCC"/>
                      </a:solidFill>
                      <a:prstDash val="solid"/>
                      <a:round/>
                      <a:headEnd type="none" w="med" len="med"/>
                      <a:tailEnd type="none" w="med" len="med"/>
                    </a:lnTlToBr>
                    <a:lnBlToTr>
                      <a:noFill/>
                    </a:lnBlToTr>
                    <a:noFill/>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1</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2</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3</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4</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产量</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63">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A</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1</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4</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12</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4</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11</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16</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10</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FF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6</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355600">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A</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2</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2</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a:noFill/>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10</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a:noFill/>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3</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9</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10</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3700">
                <a:tc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8</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a:noFill/>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a:noFill/>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2</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4"/>
                  </a:ext>
                </a:extLst>
              </a:tr>
              <a:tr h="355600">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A</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3</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8</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5</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11</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6</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22</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4488">
                <a:tc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14</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8</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6"/>
                  </a:ext>
                </a:extLst>
              </a:tr>
              <a:tr h="355600">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销量</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8</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14</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12</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14</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48</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 name="Oval 117">
            <a:extLst>
              <a:ext uri="{FF2B5EF4-FFF2-40B4-BE49-F238E27FC236}">
                <a16:creationId xmlns:a16="http://schemas.microsoft.com/office/drawing/2014/main" id="{7025CB67-878B-4A6E-9956-F35BFDA445F9}"/>
              </a:ext>
            </a:extLst>
          </p:cNvPr>
          <p:cNvSpPr>
            <a:spLocks noChangeArrowheads="1"/>
          </p:cNvSpPr>
          <p:nvPr/>
        </p:nvSpPr>
        <p:spPr bwMode="auto">
          <a:xfrm>
            <a:off x="3924567" y="2180761"/>
            <a:ext cx="360363" cy="360362"/>
          </a:xfrm>
          <a:prstGeom prst="ellipse">
            <a:avLst/>
          </a:prstGeom>
          <a:solidFill>
            <a:srgbClr val="CCFFCC"/>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SzPct val="85000"/>
            </a:pPr>
            <a:r>
              <a:rPr kumimoji="1" lang="en-US" altLang="zh-CN" sz="2400"/>
              <a:t>1</a:t>
            </a:r>
          </a:p>
        </p:txBody>
      </p:sp>
      <p:graphicFrame>
        <p:nvGraphicFramePr>
          <p:cNvPr id="6" name="Object 119">
            <a:extLst>
              <a:ext uri="{FF2B5EF4-FFF2-40B4-BE49-F238E27FC236}">
                <a16:creationId xmlns:a16="http://schemas.microsoft.com/office/drawing/2014/main" id="{B28259EF-A340-4453-A2FD-A05743864D97}"/>
              </a:ext>
            </a:extLst>
          </p:cNvPr>
          <p:cNvGraphicFramePr>
            <a:graphicFrameLocks noChangeAspect="1"/>
          </p:cNvGraphicFramePr>
          <p:nvPr>
            <p:extLst>
              <p:ext uri="{D42A27DB-BD31-4B8C-83A1-F6EECF244321}">
                <p14:modId xmlns:p14="http://schemas.microsoft.com/office/powerpoint/2010/main" val="2887054261"/>
              </p:ext>
            </p:extLst>
          </p:nvPr>
        </p:nvGraphicFramePr>
        <p:xfrm>
          <a:off x="3203842" y="4989048"/>
          <a:ext cx="5340350" cy="533400"/>
        </p:xfrm>
        <a:graphic>
          <a:graphicData uri="http://schemas.openxmlformats.org/presentationml/2006/ole">
            <mc:AlternateContent xmlns:mc="http://schemas.openxmlformats.org/markup-compatibility/2006">
              <mc:Choice xmlns:v="urn:schemas-microsoft-com:vml" Requires="v">
                <p:oleObj spid="_x0000_s14351" name="公式" r:id="rId4" imgW="1828800" imgH="215900" progId="Equation.3">
                  <p:embed/>
                </p:oleObj>
              </mc:Choice>
              <mc:Fallback>
                <p:oleObj name="公式" r:id="rId4" imgW="1828800" imgH="215900" progId="Equation.3">
                  <p:embed/>
                  <p:pic>
                    <p:nvPicPr>
                      <p:cNvPr id="708727" name="Object 1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2" y="4989048"/>
                        <a:ext cx="53403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120">
            <a:extLst>
              <a:ext uri="{FF2B5EF4-FFF2-40B4-BE49-F238E27FC236}">
                <a16:creationId xmlns:a16="http://schemas.microsoft.com/office/drawing/2014/main" id="{086A527F-2546-4731-BE45-9966B1507BFA}"/>
              </a:ext>
            </a:extLst>
          </p:cNvPr>
          <p:cNvSpPr>
            <a:spLocks noChangeArrowheads="1"/>
          </p:cNvSpPr>
          <p:nvPr/>
        </p:nvSpPr>
        <p:spPr bwMode="auto">
          <a:xfrm>
            <a:off x="5219967" y="2252198"/>
            <a:ext cx="360363" cy="360363"/>
          </a:xfrm>
          <a:prstGeom prst="ellipse">
            <a:avLst/>
          </a:prstGeom>
          <a:solidFill>
            <a:srgbClr val="CCFFCC"/>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SzPct val="85000"/>
            </a:pPr>
            <a:r>
              <a:rPr kumimoji="1" lang="en-US" altLang="zh-CN" sz="2400"/>
              <a:t>2</a:t>
            </a:r>
          </a:p>
        </p:txBody>
      </p:sp>
      <p:grpSp>
        <p:nvGrpSpPr>
          <p:cNvPr id="8" name="Group 121">
            <a:extLst>
              <a:ext uri="{FF2B5EF4-FFF2-40B4-BE49-F238E27FC236}">
                <a16:creationId xmlns:a16="http://schemas.microsoft.com/office/drawing/2014/main" id="{14BD9F9B-BC1E-4F4E-B934-5E47FE4D20AB}"/>
              </a:ext>
            </a:extLst>
          </p:cNvPr>
          <p:cNvGrpSpPr>
            <a:grpSpLocks/>
          </p:cNvGrpSpPr>
          <p:nvPr/>
        </p:nvGrpSpPr>
        <p:grpSpPr bwMode="auto">
          <a:xfrm>
            <a:off x="5364430" y="2368086"/>
            <a:ext cx="2519362" cy="1800225"/>
            <a:chOff x="2245" y="1507"/>
            <a:chExt cx="1587" cy="1134"/>
          </a:xfrm>
        </p:grpSpPr>
        <p:sp>
          <p:nvSpPr>
            <p:cNvPr id="9" name="Line 122">
              <a:extLst>
                <a:ext uri="{FF2B5EF4-FFF2-40B4-BE49-F238E27FC236}">
                  <a16:creationId xmlns:a16="http://schemas.microsoft.com/office/drawing/2014/main" id="{C48995CB-F64A-4B2C-9CE1-BD764C32578D}"/>
                </a:ext>
              </a:extLst>
            </p:cNvPr>
            <p:cNvSpPr>
              <a:spLocks noChangeShapeType="1"/>
            </p:cNvSpPr>
            <p:nvPr/>
          </p:nvSpPr>
          <p:spPr bwMode="auto">
            <a:xfrm>
              <a:off x="2245" y="2115"/>
              <a:ext cx="816" cy="0"/>
            </a:xfrm>
            <a:prstGeom prst="line">
              <a:avLst/>
            </a:prstGeom>
            <a:noFill/>
            <a:ln w="28575">
              <a:solidFill>
                <a:srgbClr val="D2668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 name="Line 123">
              <a:extLst>
                <a:ext uri="{FF2B5EF4-FFF2-40B4-BE49-F238E27FC236}">
                  <a16:creationId xmlns:a16="http://schemas.microsoft.com/office/drawing/2014/main" id="{34C7B025-C3BE-4CD5-A002-37359D81BD61}"/>
                </a:ext>
              </a:extLst>
            </p:cNvPr>
            <p:cNvSpPr>
              <a:spLocks noChangeShapeType="1"/>
            </p:cNvSpPr>
            <p:nvPr/>
          </p:nvSpPr>
          <p:spPr bwMode="auto">
            <a:xfrm>
              <a:off x="3016" y="1507"/>
              <a:ext cx="0" cy="608"/>
            </a:xfrm>
            <a:prstGeom prst="line">
              <a:avLst/>
            </a:prstGeom>
            <a:noFill/>
            <a:ln w="28575">
              <a:solidFill>
                <a:srgbClr val="D2668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 name="Line 124">
              <a:extLst>
                <a:ext uri="{FF2B5EF4-FFF2-40B4-BE49-F238E27FC236}">
                  <a16:creationId xmlns:a16="http://schemas.microsoft.com/office/drawing/2014/main" id="{CC1F1EA1-2EBC-4EF0-BF87-696EB5C44D26}"/>
                </a:ext>
              </a:extLst>
            </p:cNvPr>
            <p:cNvSpPr>
              <a:spLocks noChangeShapeType="1"/>
            </p:cNvSpPr>
            <p:nvPr/>
          </p:nvSpPr>
          <p:spPr bwMode="auto">
            <a:xfrm>
              <a:off x="3016" y="1507"/>
              <a:ext cx="816" cy="0"/>
            </a:xfrm>
            <a:prstGeom prst="line">
              <a:avLst/>
            </a:prstGeom>
            <a:noFill/>
            <a:ln w="28575">
              <a:solidFill>
                <a:srgbClr val="D2668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 name="Line 125">
              <a:extLst>
                <a:ext uri="{FF2B5EF4-FFF2-40B4-BE49-F238E27FC236}">
                  <a16:creationId xmlns:a16="http://schemas.microsoft.com/office/drawing/2014/main" id="{6A989D35-72BF-4776-BCDA-72B7E14BED65}"/>
                </a:ext>
              </a:extLst>
            </p:cNvPr>
            <p:cNvSpPr>
              <a:spLocks noChangeShapeType="1"/>
            </p:cNvSpPr>
            <p:nvPr/>
          </p:nvSpPr>
          <p:spPr bwMode="auto">
            <a:xfrm>
              <a:off x="3832" y="1507"/>
              <a:ext cx="0" cy="1134"/>
            </a:xfrm>
            <a:prstGeom prst="line">
              <a:avLst/>
            </a:prstGeom>
            <a:noFill/>
            <a:ln w="28575">
              <a:solidFill>
                <a:srgbClr val="D2668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 name="Line 126">
              <a:extLst>
                <a:ext uri="{FF2B5EF4-FFF2-40B4-BE49-F238E27FC236}">
                  <a16:creationId xmlns:a16="http://schemas.microsoft.com/office/drawing/2014/main" id="{CDB43606-B389-4984-9CF4-8CA29425860F}"/>
                </a:ext>
              </a:extLst>
            </p:cNvPr>
            <p:cNvSpPr>
              <a:spLocks noChangeShapeType="1"/>
            </p:cNvSpPr>
            <p:nvPr/>
          </p:nvSpPr>
          <p:spPr bwMode="auto">
            <a:xfrm>
              <a:off x="2248" y="2641"/>
              <a:ext cx="1584" cy="0"/>
            </a:xfrm>
            <a:prstGeom prst="line">
              <a:avLst/>
            </a:prstGeom>
            <a:noFill/>
            <a:ln w="28575">
              <a:solidFill>
                <a:srgbClr val="D2668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 name="Line 127">
              <a:extLst>
                <a:ext uri="{FF2B5EF4-FFF2-40B4-BE49-F238E27FC236}">
                  <a16:creationId xmlns:a16="http://schemas.microsoft.com/office/drawing/2014/main" id="{3E4A5F6F-CC64-4E2C-871F-F1FB8664934C}"/>
                </a:ext>
              </a:extLst>
            </p:cNvPr>
            <p:cNvSpPr>
              <a:spLocks noChangeShapeType="1"/>
            </p:cNvSpPr>
            <p:nvPr/>
          </p:nvSpPr>
          <p:spPr bwMode="auto">
            <a:xfrm>
              <a:off x="2245" y="2069"/>
              <a:ext cx="3" cy="572"/>
            </a:xfrm>
            <a:prstGeom prst="line">
              <a:avLst/>
            </a:prstGeom>
            <a:noFill/>
            <a:ln w="28575">
              <a:solidFill>
                <a:srgbClr val="D2668D"/>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5" name="Oval 128">
            <a:extLst>
              <a:ext uri="{FF2B5EF4-FFF2-40B4-BE49-F238E27FC236}">
                <a16:creationId xmlns:a16="http://schemas.microsoft.com/office/drawing/2014/main" id="{13D4E6F6-754E-4519-B677-263D24EFD90B}"/>
              </a:ext>
            </a:extLst>
          </p:cNvPr>
          <p:cNvSpPr>
            <a:spLocks noChangeArrowheads="1"/>
          </p:cNvSpPr>
          <p:nvPr/>
        </p:nvSpPr>
        <p:spPr bwMode="auto">
          <a:xfrm>
            <a:off x="5148530" y="3117386"/>
            <a:ext cx="360362" cy="360362"/>
          </a:xfrm>
          <a:prstGeom prst="ellipse">
            <a:avLst/>
          </a:prstGeom>
          <a:solidFill>
            <a:srgbClr val="CCFFCC"/>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SzPct val="85000"/>
            </a:pPr>
            <a:r>
              <a:rPr kumimoji="1" lang="en-US" altLang="zh-CN" sz="2400"/>
              <a:t>1</a:t>
            </a:r>
          </a:p>
        </p:txBody>
      </p:sp>
    </p:spTree>
    <p:extLst>
      <p:ext uri="{BB962C8B-B14F-4D97-AF65-F5344CB8AC3E}">
        <p14:creationId xmlns:p14="http://schemas.microsoft.com/office/powerpoint/2010/main" val="277943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out)">
                                      <p:cBhvr>
                                        <p:cTn id="11" dur="500"/>
                                        <p:tgtEl>
                                          <p:spTgt spid="6"/>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6">
            <a:extLst>
              <a:ext uri="{FF2B5EF4-FFF2-40B4-BE49-F238E27FC236}">
                <a16:creationId xmlns:a16="http://schemas.microsoft.com/office/drawing/2014/main" id="{75E6C90E-EDF2-42D3-AC1C-F6E30FB9EBE4}"/>
              </a:ext>
            </a:extLst>
          </p:cNvPr>
          <p:cNvSpPr>
            <a:spLocks noChangeArrowheads="1"/>
          </p:cNvSpPr>
          <p:nvPr/>
        </p:nvSpPr>
        <p:spPr bwMode="auto">
          <a:xfrm>
            <a:off x="918487" y="915572"/>
            <a:ext cx="82184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kumimoji="1" lang="zh-CN" altLang="en-US" sz="2400" b="1" dirty="0">
                <a:latin typeface="Times New Roman" panose="02020603050405020304" pitchFamily="18" charset="0"/>
                <a:ea typeface="华文细黑" panose="02010600040101010101" pitchFamily="2" charset="-122"/>
              </a:rPr>
              <a:t>解：产销平衡问题：总产量 </a:t>
            </a:r>
            <a:r>
              <a:rPr kumimoji="1" lang="en-US" altLang="zh-CN" sz="2400" b="1" dirty="0">
                <a:latin typeface="Times New Roman" panose="02020603050405020304" pitchFamily="18" charset="0"/>
                <a:ea typeface="华文细黑" panose="02010600040101010101" pitchFamily="2" charset="-122"/>
              </a:rPr>
              <a:t>= </a:t>
            </a:r>
            <a:r>
              <a:rPr kumimoji="1" lang="zh-CN" altLang="en-US" sz="2400" b="1" dirty="0">
                <a:latin typeface="Times New Roman" panose="02020603050405020304" pitchFamily="18" charset="0"/>
                <a:ea typeface="华文细黑" panose="02010600040101010101" pitchFamily="2" charset="-122"/>
              </a:rPr>
              <a:t>总销量＝</a:t>
            </a:r>
            <a:r>
              <a:rPr kumimoji="1" lang="en-US" altLang="zh-CN" sz="2400" b="1" dirty="0">
                <a:latin typeface="Times New Roman" panose="02020603050405020304" pitchFamily="18" charset="0"/>
                <a:ea typeface="华文细黑" panose="02010600040101010101" pitchFamily="2" charset="-122"/>
              </a:rPr>
              <a:t>500</a:t>
            </a:r>
          </a:p>
          <a:p>
            <a:pPr eaLnBrk="1" hangingPunct="1">
              <a:buFontTx/>
              <a:buNone/>
            </a:pPr>
            <a:r>
              <a:rPr kumimoji="1" lang="en-US" altLang="zh-CN" sz="2400" b="1" dirty="0">
                <a:latin typeface="Times New Roman" panose="02020603050405020304" pitchFamily="18" charset="0"/>
                <a:ea typeface="华文细黑" panose="02010600040101010101" pitchFamily="2" charset="-122"/>
              </a:rPr>
              <a:t>   </a:t>
            </a:r>
            <a:r>
              <a:rPr kumimoji="1" lang="zh-CN" altLang="en-US" sz="2400" b="1" dirty="0">
                <a:latin typeface="Times New Roman" panose="02020603050405020304" pitchFamily="18" charset="0"/>
                <a:ea typeface="华文细黑" panose="02010600040101010101" pitchFamily="2" charset="-122"/>
              </a:rPr>
              <a:t>设 </a:t>
            </a:r>
            <a:r>
              <a:rPr lang="en-US" altLang="zh-CN" sz="2400" b="1" i="1" dirty="0" err="1">
                <a:solidFill>
                  <a:srgbClr val="000000"/>
                </a:solidFill>
                <a:latin typeface="Times New Roman" panose="02020603050405020304" pitchFamily="18" charset="0"/>
              </a:rPr>
              <a:t>x</a:t>
            </a:r>
            <a:r>
              <a:rPr lang="en-US" altLang="zh-CN" sz="2400" b="1" i="1" baseline="-25000" dirty="0" err="1">
                <a:solidFill>
                  <a:srgbClr val="000000"/>
                </a:solidFill>
                <a:latin typeface="Times New Roman" panose="02020603050405020304" pitchFamily="18" charset="0"/>
              </a:rPr>
              <a:t>ij</a:t>
            </a:r>
            <a:r>
              <a:rPr lang="en-US" altLang="zh-CN" sz="2400" b="1" i="1" baseline="-25000" dirty="0">
                <a:solidFill>
                  <a:srgbClr val="000000"/>
                </a:solidFill>
                <a:latin typeface="Times New Roman" panose="02020603050405020304" pitchFamily="18" charset="0"/>
              </a:rPr>
              <a:t> </a:t>
            </a:r>
            <a:r>
              <a:rPr kumimoji="1" lang="zh-CN" altLang="en-US" sz="2400" b="1" dirty="0">
                <a:latin typeface="Times New Roman" panose="02020603050405020304" pitchFamily="18" charset="0"/>
                <a:ea typeface="华文细黑" panose="02010600040101010101" pitchFamily="2" charset="-122"/>
              </a:rPr>
              <a:t>为从产地</a:t>
            </a:r>
            <a:r>
              <a:rPr lang="en-US" altLang="zh-CN" sz="2400" b="1" dirty="0">
                <a:solidFill>
                  <a:srgbClr val="000000"/>
                </a:solidFill>
                <a:latin typeface="Times New Roman" panose="02020603050405020304" pitchFamily="18" charset="0"/>
              </a:rPr>
              <a:t>Ai</a:t>
            </a:r>
            <a:r>
              <a:rPr kumimoji="1" lang="zh-CN" altLang="en-US" sz="2400" b="1" dirty="0">
                <a:latin typeface="Times New Roman" panose="02020603050405020304" pitchFamily="18" charset="0"/>
                <a:ea typeface="华文细黑" panose="02010600040101010101" pitchFamily="2" charset="-122"/>
              </a:rPr>
              <a:t>运往销地</a:t>
            </a:r>
            <a:r>
              <a:rPr lang="en-US" altLang="zh-CN" sz="2400" b="1" dirty="0" err="1">
                <a:solidFill>
                  <a:srgbClr val="000000"/>
                </a:solidFill>
                <a:latin typeface="Times New Roman" panose="02020603050405020304" pitchFamily="18" charset="0"/>
              </a:rPr>
              <a:t>Bj</a:t>
            </a:r>
            <a:r>
              <a:rPr kumimoji="1" lang="zh-CN" altLang="en-US" sz="2400" b="1" dirty="0">
                <a:latin typeface="Times New Roman" panose="02020603050405020304" pitchFamily="18" charset="0"/>
                <a:ea typeface="华文细黑" panose="02010600040101010101" pitchFamily="2" charset="-122"/>
              </a:rPr>
              <a:t>的运输量，得下表：</a:t>
            </a:r>
          </a:p>
        </p:txBody>
      </p:sp>
      <p:graphicFrame>
        <p:nvGraphicFramePr>
          <p:cNvPr id="5" name="Group 93">
            <a:extLst>
              <a:ext uri="{FF2B5EF4-FFF2-40B4-BE49-F238E27FC236}">
                <a16:creationId xmlns:a16="http://schemas.microsoft.com/office/drawing/2014/main" id="{3C7AC4EF-36CB-497F-90F1-BC02F8F8C55C}"/>
              </a:ext>
            </a:extLst>
          </p:cNvPr>
          <p:cNvGraphicFramePr>
            <a:graphicFrameLocks noGrp="1"/>
          </p:cNvGraphicFramePr>
          <p:nvPr>
            <p:extLst>
              <p:ext uri="{D42A27DB-BD31-4B8C-83A1-F6EECF244321}">
                <p14:modId xmlns:p14="http://schemas.microsoft.com/office/powerpoint/2010/main" val="2595136809"/>
              </p:ext>
            </p:extLst>
          </p:nvPr>
        </p:nvGraphicFramePr>
        <p:xfrm>
          <a:off x="356239" y="1876971"/>
          <a:ext cx="5115173" cy="1837296"/>
        </p:xfrm>
        <a:graphic>
          <a:graphicData uri="http://schemas.openxmlformats.org/drawingml/2006/table">
            <a:tbl>
              <a:tblPr/>
              <a:tblGrid>
                <a:gridCol w="1384576">
                  <a:extLst>
                    <a:ext uri="{9D8B030D-6E8A-4147-A177-3AD203B41FA5}">
                      <a16:colId xmlns:a16="http://schemas.microsoft.com/office/drawing/2014/main" val="3461032124"/>
                    </a:ext>
                  </a:extLst>
                </a:gridCol>
                <a:gridCol w="838990">
                  <a:extLst>
                    <a:ext uri="{9D8B030D-6E8A-4147-A177-3AD203B41FA5}">
                      <a16:colId xmlns:a16="http://schemas.microsoft.com/office/drawing/2014/main" val="3328787025"/>
                    </a:ext>
                  </a:extLst>
                </a:gridCol>
                <a:gridCol w="889911">
                  <a:extLst>
                    <a:ext uri="{9D8B030D-6E8A-4147-A177-3AD203B41FA5}">
                      <a16:colId xmlns:a16="http://schemas.microsoft.com/office/drawing/2014/main" val="2217708929"/>
                    </a:ext>
                  </a:extLst>
                </a:gridCol>
                <a:gridCol w="891125">
                  <a:extLst>
                    <a:ext uri="{9D8B030D-6E8A-4147-A177-3AD203B41FA5}">
                      <a16:colId xmlns:a16="http://schemas.microsoft.com/office/drawing/2014/main" val="2361213510"/>
                    </a:ext>
                  </a:extLst>
                </a:gridCol>
                <a:gridCol w="1110571">
                  <a:extLst>
                    <a:ext uri="{9D8B030D-6E8A-4147-A177-3AD203B41FA5}">
                      <a16:colId xmlns:a16="http://schemas.microsoft.com/office/drawing/2014/main" val="2850805848"/>
                    </a:ext>
                  </a:extLst>
                </a:gridCol>
              </a:tblGrid>
              <a:tr h="411429">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a:ln>
                          <a:noFill/>
                        </a:ln>
                        <a:solidFill>
                          <a:schemeClr val="tx1"/>
                        </a:solidFill>
                        <a:effectLst/>
                        <a:latin typeface="华文细黑" panose="02010600040101010101" pitchFamily="2" charset="-122"/>
                        <a:ea typeface="黑体" panose="02010609060101010101" pitchFamily="49" charset="-122"/>
                      </a:endParaRPr>
                    </a:p>
                  </a:txBody>
                  <a:tcPr marL="90000" marR="90000" marT="46782" marB="46782"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B1</a:t>
                      </a:r>
                    </a:p>
                  </a:txBody>
                  <a:tcPr marL="90000" marR="90000" marT="46782" marB="4678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B2</a:t>
                      </a:r>
                    </a:p>
                  </a:txBody>
                  <a:tcPr marL="90000" marR="90000" marT="46782" marB="4678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B3</a:t>
                      </a:r>
                    </a:p>
                  </a:txBody>
                  <a:tcPr marL="90000" marR="90000" marT="46782" marB="4678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产量</a:t>
                      </a:r>
                    </a:p>
                  </a:txBody>
                  <a:tcPr marL="90000" marR="90000" marT="46782" marB="46782"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3704593397"/>
                  </a:ext>
                </a:extLst>
              </a:tr>
              <a:tr h="411429">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A1</a:t>
                      </a:r>
                    </a:p>
                  </a:txBody>
                  <a:tcPr marL="90000" marR="90000" marT="46782" marB="46782"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黑体" panose="02010609060101010101" pitchFamily="49" charset="-122"/>
                        </a:rPr>
                        <a:t>x</a:t>
                      </a:r>
                      <a:r>
                        <a:rPr kumimoji="0" lang="en-US" altLang="zh-CN" sz="2400" b="1" i="0" u="none" strike="noStrike" cap="none" normalizeH="0" baseline="-25000">
                          <a:ln>
                            <a:noFill/>
                          </a:ln>
                          <a:solidFill>
                            <a:srgbClr val="000000"/>
                          </a:solidFill>
                          <a:effectLst/>
                          <a:latin typeface="Times New Roman" panose="02020603050405020304" pitchFamily="18" charset="0"/>
                          <a:ea typeface="黑体" panose="02010609060101010101" pitchFamily="49" charset="-122"/>
                        </a:rPr>
                        <a:t>11</a:t>
                      </a:r>
                    </a:p>
                  </a:txBody>
                  <a:tcPr marL="90000" marR="90000" marT="46782" marB="4678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x</a:t>
                      </a:r>
                      <a:r>
                        <a:rPr kumimoji="0" lang="en-US" altLang="zh-CN" sz="2400" b="1" i="0" u="none" strike="noStrike" cap="none" normalizeH="0" baseline="-25000" dirty="0">
                          <a:ln>
                            <a:noFill/>
                          </a:ln>
                          <a:solidFill>
                            <a:srgbClr val="000000"/>
                          </a:solidFill>
                          <a:effectLst/>
                          <a:latin typeface="Times New Roman" panose="02020603050405020304" pitchFamily="18" charset="0"/>
                          <a:ea typeface="黑体" panose="02010609060101010101" pitchFamily="49" charset="-122"/>
                        </a:rPr>
                        <a:t>12</a:t>
                      </a:r>
                    </a:p>
                  </a:txBody>
                  <a:tcPr marL="90000" marR="90000" marT="46782" marB="4678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x</a:t>
                      </a:r>
                      <a:r>
                        <a:rPr kumimoji="0" lang="en-US" altLang="zh-CN" sz="2400" b="1" i="0" u="none" strike="noStrike" cap="none" normalizeH="0" baseline="-25000" dirty="0">
                          <a:ln>
                            <a:noFill/>
                          </a:ln>
                          <a:solidFill>
                            <a:srgbClr val="000000"/>
                          </a:solidFill>
                          <a:effectLst/>
                          <a:latin typeface="Times New Roman" panose="02020603050405020304" pitchFamily="18" charset="0"/>
                          <a:ea typeface="黑体" panose="02010609060101010101" pitchFamily="49" charset="-122"/>
                        </a:rPr>
                        <a:t>13</a:t>
                      </a:r>
                    </a:p>
                  </a:txBody>
                  <a:tcPr marL="90000" marR="90000" marT="46782" marB="4678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200</a:t>
                      </a:r>
                    </a:p>
                  </a:txBody>
                  <a:tcPr marL="90000" marR="90000" marT="46782" marB="46782"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3145335168"/>
                  </a:ext>
                </a:extLst>
              </a:tr>
              <a:tr h="411429">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A2</a:t>
                      </a:r>
                    </a:p>
                  </a:txBody>
                  <a:tcPr marL="90000" marR="90000" marT="46782" marB="46782"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黑体" panose="02010609060101010101" pitchFamily="49" charset="-122"/>
                        </a:rPr>
                        <a:t>x</a:t>
                      </a:r>
                      <a:r>
                        <a:rPr kumimoji="0" lang="en-US" altLang="zh-CN" sz="2400" b="1" i="0" u="none" strike="noStrike" cap="none" normalizeH="0" baseline="-25000">
                          <a:ln>
                            <a:noFill/>
                          </a:ln>
                          <a:solidFill>
                            <a:srgbClr val="000000"/>
                          </a:solidFill>
                          <a:effectLst/>
                          <a:latin typeface="Times New Roman" panose="02020603050405020304" pitchFamily="18" charset="0"/>
                          <a:ea typeface="黑体" panose="02010609060101010101" pitchFamily="49" charset="-122"/>
                        </a:rPr>
                        <a:t>21</a:t>
                      </a:r>
                    </a:p>
                  </a:txBody>
                  <a:tcPr marL="90000" marR="90000" marT="46782" marB="4678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黑体" panose="02010609060101010101" pitchFamily="49" charset="-122"/>
                        </a:rPr>
                        <a:t>x</a:t>
                      </a:r>
                      <a:r>
                        <a:rPr kumimoji="0" lang="en-US" altLang="zh-CN" sz="2400" b="1" i="0" u="none" strike="noStrike" cap="none" normalizeH="0" baseline="-25000">
                          <a:ln>
                            <a:noFill/>
                          </a:ln>
                          <a:solidFill>
                            <a:srgbClr val="000000"/>
                          </a:solidFill>
                          <a:effectLst/>
                          <a:latin typeface="Times New Roman" panose="02020603050405020304" pitchFamily="18" charset="0"/>
                          <a:ea typeface="黑体" panose="02010609060101010101" pitchFamily="49" charset="-122"/>
                        </a:rPr>
                        <a:t>22</a:t>
                      </a:r>
                    </a:p>
                  </a:txBody>
                  <a:tcPr marL="90000" marR="90000" marT="46782" marB="4678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黑体" panose="02010609060101010101" pitchFamily="49" charset="-122"/>
                        </a:rPr>
                        <a:t>x</a:t>
                      </a:r>
                      <a:r>
                        <a:rPr kumimoji="0" lang="en-US" altLang="zh-CN" sz="2400" b="1" i="0" u="none" strike="noStrike" cap="none" normalizeH="0" baseline="-25000">
                          <a:ln>
                            <a:noFill/>
                          </a:ln>
                          <a:solidFill>
                            <a:srgbClr val="000000"/>
                          </a:solidFill>
                          <a:effectLst/>
                          <a:latin typeface="Times New Roman" panose="02020603050405020304" pitchFamily="18" charset="0"/>
                          <a:ea typeface="黑体" panose="02010609060101010101" pitchFamily="49" charset="-122"/>
                        </a:rPr>
                        <a:t>23</a:t>
                      </a:r>
                    </a:p>
                  </a:txBody>
                  <a:tcPr marL="90000" marR="90000" marT="46782" marB="4678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300</a:t>
                      </a:r>
                    </a:p>
                  </a:txBody>
                  <a:tcPr marL="90000" marR="90000" marT="46782" marB="46782"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2156153196"/>
                  </a:ext>
                </a:extLst>
              </a:tr>
              <a:tr h="411429">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销量</a:t>
                      </a:r>
                    </a:p>
                  </a:txBody>
                  <a:tcPr marL="90000" marR="90000" marT="46782" marB="46782"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150</a:t>
                      </a:r>
                    </a:p>
                  </a:txBody>
                  <a:tcPr marL="90000" marR="90000" marT="46782" marB="4678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150</a:t>
                      </a:r>
                    </a:p>
                  </a:txBody>
                  <a:tcPr marL="90000" marR="90000" marT="46782" marB="4678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200</a:t>
                      </a:r>
                    </a:p>
                  </a:txBody>
                  <a:tcPr marL="90000" marR="90000" marT="46782" marB="46782"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华文细黑" panose="02010600040101010101" pitchFamily="2" charset="-122"/>
                        <a:ea typeface="黑体" panose="02010609060101010101" pitchFamily="49" charset="-122"/>
                      </a:endParaRPr>
                    </a:p>
                  </a:txBody>
                  <a:tcPr marL="90000" marR="90000" marT="46782" marB="46782"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3767194948"/>
                  </a:ext>
                </a:extLst>
              </a:tr>
            </a:tbl>
          </a:graphicData>
        </a:graphic>
      </p:graphicFrame>
      <p:graphicFrame>
        <p:nvGraphicFramePr>
          <p:cNvPr id="6" name="Object 92">
            <a:extLst>
              <a:ext uri="{FF2B5EF4-FFF2-40B4-BE49-F238E27FC236}">
                <a16:creationId xmlns:a16="http://schemas.microsoft.com/office/drawing/2014/main" id="{DB3DBD42-66F0-40F7-868D-3BCCC56D374D}"/>
              </a:ext>
            </a:extLst>
          </p:cNvPr>
          <p:cNvGraphicFramePr>
            <a:graphicFrameLocks noChangeAspect="1"/>
          </p:cNvGraphicFramePr>
          <p:nvPr>
            <p:extLst>
              <p:ext uri="{D42A27DB-BD31-4B8C-83A1-F6EECF244321}">
                <p14:modId xmlns:p14="http://schemas.microsoft.com/office/powerpoint/2010/main" val="3145577849"/>
              </p:ext>
            </p:extLst>
          </p:nvPr>
        </p:nvGraphicFramePr>
        <p:xfrm>
          <a:off x="5646293" y="2175556"/>
          <a:ext cx="6474656" cy="3796806"/>
        </p:xfrm>
        <a:graphic>
          <a:graphicData uri="http://schemas.openxmlformats.org/presentationml/2006/ole">
            <mc:AlternateContent xmlns:mc="http://schemas.openxmlformats.org/markup-compatibility/2006">
              <mc:Choice xmlns:v="urn:schemas-microsoft-com:vml" Requires="v">
                <p:oleObj spid="_x0000_s1047" name="Equation" r:id="rId4" imgW="6540500" imgH="3835400" progId="Equation.DSMT4">
                  <p:embed/>
                </p:oleObj>
              </mc:Choice>
              <mc:Fallback>
                <p:oleObj name="Equation" r:id="rId4" imgW="6540500" imgH="3835400" progId="Equation.DSMT4">
                  <p:embed/>
                  <p:pic>
                    <p:nvPicPr>
                      <p:cNvPr id="633948" name="Object 92">
                        <a:extLst>
                          <a:ext uri="{FF2B5EF4-FFF2-40B4-BE49-F238E27FC236}">
                            <a16:creationId xmlns:a16="http://schemas.microsoft.com/office/drawing/2014/main" id="{B30325C6-2513-4408-8276-99A29F530B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ltGray">
                      <a:xfrm>
                        <a:off x="5646293" y="2175556"/>
                        <a:ext cx="6474656" cy="379680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36056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
            <a:extLst>
              <a:ext uri="{FF2B5EF4-FFF2-40B4-BE49-F238E27FC236}">
                <a16:creationId xmlns:a16="http://schemas.microsoft.com/office/drawing/2014/main" id="{7CDC6DDA-E2BF-4A4A-87AC-BFCF57F336B1}"/>
              </a:ext>
            </a:extLst>
          </p:cNvPr>
          <p:cNvGraphicFramePr>
            <a:graphicFrameLocks noGrp="1"/>
          </p:cNvGraphicFramePr>
          <p:nvPr>
            <p:extLst>
              <p:ext uri="{D42A27DB-BD31-4B8C-83A1-F6EECF244321}">
                <p14:modId xmlns:p14="http://schemas.microsoft.com/office/powerpoint/2010/main" val="3410561670"/>
              </p:ext>
            </p:extLst>
          </p:nvPr>
        </p:nvGraphicFramePr>
        <p:xfrm>
          <a:off x="2094812" y="1157709"/>
          <a:ext cx="7848600" cy="3507359"/>
        </p:xfrm>
        <a:graphic>
          <a:graphicData uri="http://schemas.openxmlformats.org/drawingml/2006/table">
            <a:tbl>
              <a:tblPr/>
              <a:tblGrid>
                <a:gridCol w="1570037">
                  <a:extLst>
                    <a:ext uri="{9D8B030D-6E8A-4147-A177-3AD203B41FA5}">
                      <a16:colId xmlns:a16="http://schemas.microsoft.com/office/drawing/2014/main" val="20000"/>
                    </a:ext>
                  </a:extLst>
                </a:gridCol>
                <a:gridCol w="627063">
                  <a:extLst>
                    <a:ext uri="{9D8B030D-6E8A-4147-A177-3AD203B41FA5}">
                      <a16:colId xmlns:a16="http://schemas.microsoft.com/office/drawing/2014/main" val="20001"/>
                    </a:ext>
                  </a:extLst>
                </a:gridCol>
                <a:gridCol w="627062">
                  <a:extLst>
                    <a:ext uri="{9D8B030D-6E8A-4147-A177-3AD203B41FA5}">
                      <a16:colId xmlns:a16="http://schemas.microsoft.com/office/drawing/2014/main" val="20002"/>
                    </a:ext>
                  </a:extLst>
                </a:gridCol>
                <a:gridCol w="630238">
                  <a:extLst>
                    <a:ext uri="{9D8B030D-6E8A-4147-A177-3AD203B41FA5}">
                      <a16:colId xmlns:a16="http://schemas.microsoft.com/office/drawing/2014/main" val="20003"/>
                    </a:ext>
                  </a:extLst>
                </a:gridCol>
                <a:gridCol w="627062">
                  <a:extLst>
                    <a:ext uri="{9D8B030D-6E8A-4147-A177-3AD203B41FA5}">
                      <a16:colId xmlns:a16="http://schemas.microsoft.com/office/drawing/2014/main" val="20004"/>
                    </a:ext>
                  </a:extLst>
                </a:gridCol>
                <a:gridCol w="627063">
                  <a:extLst>
                    <a:ext uri="{9D8B030D-6E8A-4147-A177-3AD203B41FA5}">
                      <a16:colId xmlns:a16="http://schemas.microsoft.com/office/drawing/2014/main" val="20005"/>
                    </a:ext>
                  </a:extLst>
                </a:gridCol>
                <a:gridCol w="628650">
                  <a:extLst>
                    <a:ext uri="{9D8B030D-6E8A-4147-A177-3AD203B41FA5}">
                      <a16:colId xmlns:a16="http://schemas.microsoft.com/office/drawing/2014/main" val="20006"/>
                    </a:ext>
                  </a:extLst>
                </a:gridCol>
                <a:gridCol w="627062">
                  <a:extLst>
                    <a:ext uri="{9D8B030D-6E8A-4147-A177-3AD203B41FA5}">
                      <a16:colId xmlns:a16="http://schemas.microsoft.com/office/drawing/2014/main" val="20007"/>
                    </a:ext>
                  </a:extLst>
                </a:gridCol>
                <a:gridCol w="628650">
                  <a:extLst>
                    <a:ext uri="{9D8B030D-6E8A-4147-A177-3AD203B41FA5}">
                      <a16:colId xmlns:a16="http://schemas.microsoft.com/office/drawing/2014/main" val="20008"/>
                    </a:ext>
                  </a:extLst>
                </a:gridCol>
                <a:gridCol w="1255713">
                  <a:extLst>
                    <a:ext uri="{9D8B030D-6E8A-4147-A177-3AD203B41FA5}">
                      <a16:colId xmlns:a16="http://schemas.microsoft.com/office/drawing/2014/main" val="20009"/>
                    </a:ext>
                  </a:extLst>
                </a:gridCol>
              </a:tblGrid>
              <a:tr h="647700">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           </a:t>
                      </a: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销地</a:t>
                      </a:r>
                    </a:p>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产地    </a:t>
                      </a:r>
                    </a:p>
                  </a:txBody>
                  <a:tcP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w="38100" cap="flat" cmpd="sng" algn="ctr">
                      <a:solidFill>
                        <a:srgbClr val="33CCCC"/>
                      </a:solidFill>
                      <a:prstDash val="solid"/>
                      <a:round/>
                      <a:headEnd type="none" w="med" len="med"/>
                      <a:tailEnd type="none" w="med" len="med"/>
                    </a:lnTlToBr>
                    <a:lnBlToTr>
                      <a:noFill/>
                    </a:lnBlToTr>
                    <a:noFill/>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1</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2</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3</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4</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产量</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63">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A</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1</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4</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12</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4</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11</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16</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10</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FF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6</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355600">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A</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2</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2</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a:noFill/>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10</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a:noFill/>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3</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9</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10</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3700">
                <a:tc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8</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a:noFill/>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a:noFill/>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2</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4"/>
                  </a:ext>
                </a:extLst>
              </a:tr>
              <a:tr h="355600">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A</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3</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8</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5</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11</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6</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22</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4488">
                <a:tc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14</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8</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6"/>
                  </a:ext>
                </a:extLst>
              </a:tr>
              <a:tr h="355600">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销量</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8</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14</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12</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14</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48</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 name="Oval 112">
            <a:extLst>
              <a:ext uri="{FF2B5EF4-FFF2-40B4-BE49-F238E27FC236}">
                <a16:creationId xmlns:a16="http://schemas.microsoft.com/office/drawing/2014/main" id="{6C2C9767-88B4-4C34-BC62-838161D304BD}"/>
              </a:ext>
            </a:extLst>
          </p:cNvPr>
          <p:cNvSpPr>
            <a:spLocks noChangeArrowheads="1"/>
          </p:cNvSpPr>
          <p:nvPr/>
        </p:nvSpPr>
        <p:spPr bwMode="auto">
          <a:xfrm>
            <a:off x="3750574" y="4110459"/>
            <a:ext cx="360363" cy="360362"/>
          </a:xfrm>
          <a:prstGeom prst="ellipse">
            <a:avLst/>
          </a:prstGeom>
          <a:solidFill>
            <a:srgbClr val="CCFFCC"/>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SzPct val="85000"/>
            </a:pPr>
            <a:r>
              <a:rPr kumimoji="1" lang="en-US" altLang="zh-CN" sz="2400"/>
              <a:t>10</a:t>
            </a:r>
          </a:p>
        </p:txBody>
      </p:sp>
      <p:graphicFrame>
        <p:nvGraphicFramePr>
          <p:cNvPr id="6" name="Object 113">
            <a:extLst>
              <a:ext uri="{FF2B5EF4-FFF2-40B4-BE49-F238E27FC236}">
                <a16:creationId xmlns:a16="http://schemas.microsoft.com/office/drawing/2014/main" id="{65E3C327-EA36-43BF-B6CA-5A7406EDBA65}"/>
              </a:ext>
            </a:extLst>
          </p:cNvPr>
          <p:cNvGraphicFramePr>
            <a:graphicFrameLocks noChangeAspect="1"/>
          </p:cNvGraphicFramePr>
          <p:nvPr>
            <p:extLst>
              <p:ext uri="{D42A27DB-BD31-4B8C-83A1-F6EECF244321}">
                <p14:modId xmlns:p14="http://schemas.microsoft.com/office/powerpoint/2010/main" val="3468385514"/>
              </p:ext>
            </p:extLst>
          </p:nvPr>
        </p:nvGraphicFramePr>
        <p:xfrm>
          <a:off x="2899674" y="5102646"/>
          <a:ext cx="5600700" cy="565150"/>
        </p:xfrm>
        <a:graphic>
          <a:graphicData uri="http://schemas.openxmlformats.org/presentationml/2006/ole">
            <mc:AlternateContent xmlns:mc="http://schemas.openxmlformats.org/markup-compatibility/2006">
              <mc:Choice xmlns:v="urn:schemas-microsoft-com:vml" Requires="v">
                <p:oleObj spid="_x0000_s15374" name="Equation" r:id="rId4" imgW="1917360" imgH="228600" progId="Equation.DSMT4">
                  <p:embed/>
                </p:oleObj>
              </mc:Choice>
              <mc:Fallback>
                <p:oleObj name="Equation" r:id="rId4" imgW="1917360" imgH="228600" progId="Equation.DSMT4">
                  <p:embed/>
                  <p:pic>
                    <p:nvPicPr>
                      <p:cNvPr id="709745"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9674" y="5102646"/>
                        <a:ext cx="560070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114">
            <a:extLst>
              <a:ext uri="{FF2B5EF4-FFF2-40B4-BE49-F238E27FC236}">
                <a16:creationId xmlns:a16="http://schemas.microsoft.com/office/drawing/2014/main" id="{27F23B6C-FD55-4710-88FD-DD543614F947}"/>
              </a:ext>
            </a:extLst>
          </p:cNvPr>
          <p:cNvSpPr>
            <a:spLocks noChangeArrowheads="1"/>
          </p:cNvSpPr>
          <p:nvPr/>
        </p:nvSpPr>
        <p:spPr bwMode="auto">
          <a:xfrm>
            <a:off x="5045974" y="2381671"/>
            <a:ext cx="360363" cy="360363"/>
          </a:xfrm>
          <a:prstGeom prst="ellipse">
            <a:avLst/>
          </a:prstGeom>
          <a:solidFill>
            <a:srgbClr val="CCFFCC"/>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SzPct val="85000"/>
            </a:pPr>
            <a:r>
              <a:rPr kumimoji="1" lang="en-US" altLang="zh-CN" sz="2400"/>
              <a:t>2</a:t>
            </a:r>
          </a:p>
        </p:txBody>
      </p:sp>
      <p:sp>
        <p:nvSpPr>
          <p:cNvPr id="8" name="Oval 122">
            <a:extLst>
              <a:ext uri="{FF2B5EF4-FFF2-40B4-BE49-F238E27FC236}">
                <a16:creationId xmlns:a16="http://schemas.microsoft.com/office/drawing/2014/main" id="{56701F4E-DABC-4A2F-A90C-B913D47F1397}"/>
              </a:ext>
            </a:extLst>
          </p:cNvPr>
          <p:cNvSpPr>
            <a:spLocks noChangeArrowheads="1"/>
          </p:cNvSpPr>
          <p:nvPr/>
        </p:nvSpPr>
        <p:spPr bwMode="auto">
          <a:xfrm>
            <a:off x="4974537" y="3246859"/>
            <a:ext cx="360362" cy="360362"/>
          </a:xfrm>
          <a:prstGeom prst="ellipse">
            <a:avLst/>
          </a:prstGeom>
          <a:solidFill>
            <a:srgbClr val="CCFFCC"/>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SzPct val="85000"/>
            </a:pPr>
            <a:r>
              <a:rPr kumimoji="1" lang="en-US" altLang="zh-CN" sz="2400"/>
              <a:t>1</a:t>
            </a:r>
          </a:p>
        </p:txBody>
      </p:sp>
      <p:grpSp>
        <p:nvGrpSpPr>
          <p:cNvPr id="9" name="Group 136">
            <a:extLst>
              <a:ext uri="{FF2B5EF4-FFF2-40B4-BE49-F238E27FC236}">
                <a16:creationId xmlns:a16="http://schemas.microsoft.com/office/drawing/2014/main" id="{A73CC825-6F64-4C54-B01D-9332C5192326}"/>
              </a:ext>
            </a:extLst>
          </p:cNvPr>
          <p:cNvGrpSpPr>
            <a:grpSpLocks/>
          </p:cNvGrpSpPr>
          <p:nvPr/>
        </p:nvGrpSpPr>
        <p:grpSpPr bwMode="auto">
          <a:xfrm>
            <a:off x="3822012" y="2597571"/>
            <a:ext cx="3889375" cy="1752600"/>
            <a:chOff x="1383" y="1570"/>
            <a:chExt cx="2450" cy="1104"/>
          </a:xfrm>
        </p:grpSpPr>
        <p:sp>
          <p:nvSpPr>
            <p:cNvPr id="10" name="Line 125">
              <a:extLst>
                <a:ext uri="{FF2B5EF4-FFF2-40B4-BE49-F238E27FC236}">
                  <a16:creationId xmlns:a16="http://schemas.microsoft.com/office/drawing/2014/main" id="{F887A24C-E15C-45C3-8029-9158D259D88F}"/>
                </a:ext>
              </a:extLst>
            </p:cNvPr>
            <p:cNvSpPr>
              <a:spLocks noChangeShapeType="1"/>
            </p:cNvSpPr>
            <p:nvPr/>
          </p:nvSpPr>
          <p:spPr bwMode="auto">
            <a:xfrm rot="-10786138">
              <a:off x="1383" y="2673"/>
              <a:ext cx="2422" cy="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 name="Line 124">
              <a:extLst>
                <a:ext uri="{FF2B5EF4-FFF2-40B4-BE49-F238E27FC236}">
                  <a16:creationId xmlns:a16="http://schemas.microsoft.com/office/drawing/2014/main" id="{6D646677-4308-40E1-ABCB-DED97BAA7E79}"/>
                </a:ext>
              </a:extLst>
            </p:cNvPr>
            <p:cNvSpPr>
              <a:spLocks noChangeShapeType="1"/>
            </p:cNvSpPr>
            <p:nvPr/>
          </p:nvSpPr>
          <p:spPr bwMode="auto">
            <a:xfrm>
              <a:off x="3061" y="1570"/>
              <a:ext cx="7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 name="Line 127">
              <a:extLst>
                <a:ext uri="{FF2B5EF4-FFF2-40B4-BE49-F238E27FC236}">
                  <a16:creationId xmlns:a16="http://schemas.microsoft.com/office/drawing/2014/main" id="{24E4A4C3-819B-4657-8D8A-78ECC9FF432F}"/>
                </a:ext>
              </a:extLst>
            </p:cNvPr>
            <p:cNvSpPr>
              <a:spLocks noChangeShapeType="1"/>
            </p:cNvSpPr>
            <p:nvPr/>
          </p:nvSpPr>
          <p:spPr bwMode="auto">
            <a:xfrm>
              <a:off x="3833" y="1570"/>
              <a:ext cx="0" cy="1089"/>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 name="Line 129">
              <a:extLst>
                <a:ext uri="{FF2B5EF4-FFF2-40B4-BE49-F238E27FC236}">
                  <a16:creationId xmlns:a16="http://schemas.microsoft.com/office/drawing/2014/main" id="{502B089E-8E5E-4318-BDBF-5A44F07F975A}"/>
                </a:ext>
              </a:extLst>
            </p:cNvPr>
            <p:cNvSpPr>
              <a:spLocks noChangeShapeType="1"/>
            </p:cNvSpPr>
            <p:nvPr/>
          </p:nvSpPr>
          <p:spPr bwMode="auto">
            <a:xfrm>
              <a:off x="1429" y="2115"/>
              <a:ext cx="163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30">
              <a:extLst>
                <a:ext uri="{FF2B5EF4-FFF2-40B4-BE49-F238E27FC236}">
                  <a16:creationId xmlns:a16="http://schemas.microsoft.com/office/drawing/2014/main" id="{B31D7D01-EE3F-4C34-84E9-FC8A400C0528}"/>
                </a:ext>
              </a:extLst>
            </p:cNvPr>
            <p:cNvSpPr>
              <a:spLocks noChangeShapeType="1"/>
            </p:cNvSpPr>
            <p:nvPr/>
          </p:nvSpPr>
          <p:spPr bwMode="auto">
            <a:xfrm>
              <a:off x="1429" y="2115"/>
              <a:ext cx="0" cy="545"/>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2">
              <a:extLst>
                <a:ext uri="{FF2B5EF4-FFF2-40B4-BE49-F238E27FC236}">
                  <a16:creationId xmlns:a16="http://schemas.microsoft.com/office/drawing/2014/main" id="{BC1DE6C5-C77B-4B10-93B7-B34D3BD4298B}"/>
                </a:ext>
              </a:extLst>
            </p:cNvPr>
            <p:cNvSpPr>
              <a:spLocks noChangeShapeType="1"/>
            </p:cNvSpPr>
            <p:nvPr/>
          </p:nvSpPr>
          <p:spPr bwMode="auto">
            <a:xfrm>
              <a:off x="3016" y="1570"/>
              <a:ext cx="0" cy="545"/>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 name="Oval 135">
            <a:extLst>
              <a:ext uri="{FF2B5EF4-FFF2-40B4-BE49-F238E27FC236}">
                <a16:creationId xmlns:a16="http://schemas.microsoft.com/office/drawing/2014/main" id="{219CBC99-1A53-41CA-A14D-64DE4E70E407}"/>
              </a:ext>
            </a:extLst>
          </p:cNvPr>
          <p:cNvSpPr>
            <a:spLocks noChangeArrowheads="1"/>
          </p:cNvSpPr>
          <p:nvPr/>
        </p:nvSpPr>
        <p:spPr bwMode="auto">
          <a:xfrm>
            <a:off x="3750574" y="2381671"/>
            <a:ext cx="360363" cy="360363"/>
          </a:xfrm>
          <a:prstGeom prst="ellipse">
            <a:avLst/>
          </a:prstGeom>
          <a:solidFill>
            <a:srgbClr val="CCFFCC"/>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SzPct val="85000"/>
            </a:pPr>
            <a:r>
              <a:rPr kumimoji="1" lang="en-US" altLang="zh-CN" sz="2400"/>
              <a:t>1</a:t>
            </a:r>
          </a:p>
        </p:txBody>
      </p:sp>
    </p:spTree>
    <p:extLst>
      <p:ext uri="{BB962C8B-B14F-4D97-AF65-F5344CB8AC3E}">
        <p14:creationId xmlns:p14="http://schemas.microsoft.com/office/powerpoint/2010/main" val="183513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out)">
                                      <p:cBhvr>
                                        <p:cTn id="11" dur="500"/>
                                        <p:tgtEl>
                                          <p:spTgt spid="6"/>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
            <a:extLst>
              <a:ext uri="{FF2B5EF4-FFF2-40B4-BE49-F238E27FC236}">
                <a16:creationId xmlns:a16="http://schemas.microsoft.com/office/drawing/2014/main" id="{FFBB6FEF-76FD-492D-A578-48B18D064C72}"/>
              </a:ext>
            </a:extLst>
          </p:cNvPr>
          <p:cNvGraphicFramePr>
            <a:graphicFrameLocks noGrp="1"/>
          </p:cNvGraphicFramePr>
          <p:nvPr>
            <p:extLst>
              <p:ext uri="{D42A27DB-BD31-4B8C-83A1-F6EECF244321}">
                <p14:modId xmlns:p14="http://schemas.microsoft.com/office/powerpoint/2010/main" val="2608856269"/>
              </p:ext>
            </p:extLst>
          </p:nvPr>
        </p:nvGraphicFramePr>
        <p:xfrm>
          <a:off x="2171700" y="1060605"/>
          <a:ext cx="7848600" cy="3507359"/>
        </p:xfrm>
        <a:graphic>
          <a:graphicData uri="http://schemas.openxmlformats.org/drawingml/2006/table">
            <a:tbl>
              <a:tblPr/>
              <a:tblGrid>
                <a:gridCol w="1570037">
                  <a:extLst>
                    <a:ext uri="{9D8B030D-6E8A-4147-A177-3AD203B41FA5}">
                      <a16:colId xmlns:a16="http://schemas.microsoft.com/office/drawing/2014/main" val="20000"/>
                    </a:ext>
                  </a:extLst>
                </a:gridCol>
                <a:gridCol w="627063">
                  <a:extLst>
                    <a:ext uri="{9D8B030D-6E8A-4147-A177-3AD203B41FA5}">
                      <a16:colId xmlns:a16="http://schemas.microsoft.com/office/drawing/2014/main" val="20001"/>
                    </a:ext>
                  </a:extLst>
                </a:gridCol>
                <a:gridCol w="627062">
                  <a:extLst>
                    <a:ext uri="{9D8B030D-6E8A-4147-A177-3AD203B41FA5}">
                      <a16:colId xmlns:a16="http://schemas.microsoft.com/office/drawing/2014/main" val="20002"/>
                    </a:ext>
                  </a:extLst>
                </a:gridCol>
                <a:gridCol w="630238">
                  <a:extLst>
                    <a:ext uri="{9D8B030D-6E8A-4147-A177-3AD203B41FA5}">
                      <a16:colId xmlns:a16="http://schemas.microsoft.com/office/drawing/2014/main" val="20003"/>
                    </a:ext>
                  </a:extLst>
                </a:gridCol>
                <a:gridCol w="627062">
                  <a:extLst>
                    <a:ext uri="{9D8B030D-6E8A-4147-A177-3AD203B41FA5}">
                      <a16:colId xmlns:a16="http://schemas.microsoft.com/office/drawing/2014/main" val="20004"/>
                    </a:ext>
                  </a:extLst>
                </a:gridCol>
                <a:gridCol w="627063">
                  <a:extLst>
                    <a:ext uri="{9D8B030D-6E8A-4147-A177-3AD203B41FA5}">
                      <a16:colId xmlns:a16="http://schemas.microsoft.com/office/drawing/2014/main" val="20005"/>
                    </a:ext>
                  </a:extLst>
                </a:gridCol>
                <a:gridCol w="628650">
                  <a:extLst>
                    <a:ext uri="{9D8B030D-6E8A-4147-A177-3AD203B41FA5}">
                      <a16:colId xmlns:a16="http://schemas.microsoft.com/office/drawing/2014/main" val="20006"/>
                    </a:ext>
                  </a:extLst>
                </a:gridCol>
                <a:gridCol w="627062">
                  <a:extLst>
                    <a:ext uri="{9D8B030D-6E8A-4147-A177-3AD203B41FA5}">
                      <a16:colId xmlns:a16="http://schemas.microsoft.com/office/drawing/2014/main" val="20007"/>
                    </a:ext>
                  </a:extLst>
                </a:gridCol>
                <a:gridCol w="628650">
                  <a:extLst>
                    <a:ext uri="{9D8B030D-6E8A-4147-A177-3AD203B41FA5}">
                      <a16:colId xmlns:a16="http://schemas.microsoft.com/office/drawing/2014/main" val="20008"/>
                    </a:ext>
                  </a:extLst>
                </a:gridCol>
                <a:gridCol w="1255713">
                  <a:extLst>
                    <a:ext uri="{9D8B030D-6E8A-4147-A177-3AD203B41FA5}">
                      <a16:colId xmlns:a16="http://schemas.microsoft.com/office/drawing/2014/main" val="20009"/>
                    </a:ext>
                  </a:extLst>
                </a:gridCol>
              </a:tblGrid>
              <a:tr h="647700">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           </a:t>
                      </a: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销地</a:t>
                      </a:r>
                    </a:p>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产地    </a:t>
                      </a:r>
                    </a:p>
                  </a:txBody>
                  <a:tcP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w="38100" cap="flat" cmpd="sng" algn="ctr">
                      <a:solidFill>
                        <a:srgbClr val="33CCCC"/>
                      </a:solidFill>
                      <a:prstDash val="solid"/>
                      <a:round/>
                      <a:headEnd type="none" w="med" len="med"/>
                      <a:tailEnd type="none" w="med" len="med"/>
                    </a:lnTlToBr>
                    <a:lnBlToTr>
                      <a:noFill/>
                    </a:lnBlToTr>
                    <a:noFill/>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1</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2</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3</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4</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产量</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63">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A</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1</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4</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12</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4</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11</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16</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10</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FF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6</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355600">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A</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2</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2</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a:noFill/>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10</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a:noFill/>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3</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9</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10</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3700">
                <a:tc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8</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a:noFill/>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a:noFill/>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2</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4"/>
                  </a:ext>
                </a:extLst>
              </a:tr>
              <a:tr h="355600">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A</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3</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8</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5</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11</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6</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22</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4488">
                <a:tc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14</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8</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6"/>
                  </a:ext>
                </a:extLst>
              </a:tr>
              <a:tr h="355600">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销量</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8</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14</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12</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14</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48</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 name="Oval 112">
            <a:extLst>
              <a:ext uri="{FF2B5EF4-FFF2-40B4-BE49-F238E27FC236}">
                <a16:creationId xmlns:a16="http://schemas.microsoft.com/office/drawing/2014/main" id="{ECD9AFA8-37B2-4F05-83D3-D42615121BA9}"/>
              </a:ext>
            </a:extLst>
          </p:cNvPr>
          <p:cNvSpPr>
            <a:spLocks noChangeArrowheads="1"/>
          </p:cNvSpPr>
          <p:nvPr/>
        </p:nvSpPr>
        <p:spPr bwMode="auto">
          <a:xfrm>
            <a:off x="3827462" y="2213130"/>
            <a:ext cx="360363" cy="360362"/>
          </a:xfrm>
          <a:prstGeom prst="ellipse">
            <a:avLst/>
          </a:prstGeom>
          <a:solidFill>
            <a:srgbClr val="CCFFCC"/>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SzPct val="85000"/>
            </a:pPr>
            <a:r>
              <a:rPr kumimoji="1" lang="en-US" altLang="zh-CN" sz="2400"/>
              <a:t>1</a:t>
            </a:r>
          </a:p>
        </p:txBody>
      </p:sp>
      <p:graphicFrame>
        <p:nvGraphicFramePr>
          <p:cNvPr id="6" name="Object 113">
            <a:extLst>
              <a:ext uri="{FF2B5EF4-FFF2-40B4-BE49-F238E27FC236}">
                <a16:creationId xmlns:a16="http://schemas.microsoft.com/office/drawing/2014/main" id="{1D1EEEEF-4BAA-45BC-99B1-B9AC68870067}"/>
              </a:ext>
            </a:extLst>
          </p:cNvPr>
          <p:cNvGraphicFramePr>
            <a:graphicFrameLocks noChangeAspect="1"/>
          </p:cNvGraphicFramePr>
          <p:nvPr>
            <p:extLst>
              <p:ext uri="{D42A27DB-BD31-4B8C-83A1-F6EECF244321}">
                <p14:modId xmlns:p14="http://schemas.microsoft.com/office/powerpoint/2010/main" val="1380334759"/>
              </p:ext>
            </p:extLst>
          </p:nvPr>
        </p:nvGraphicFramePr>
        <p:xfrm>
          <a:off x="2603500" y="5021417"/>
          <a:ext cx="4525962" cy="565150"/>
        </p:xfrm>
        <a:graphic>
          <a:graphicData uri="http://schemas.openxmlformats.org/presentationml/2006/ole">
            <mc:AlternateContent xmlns:mc="http://schemas.openxmlformats.org/markup-compatibility/2006">
              <mc:Choice xmlns:v="urn:schemas-microsoft-com:vml" Requires="v">
                <p:oleObj spid="_x0000_s16398" name="Equation" r:id="rId4" imgW="1549080" imgH="228600" progId="Equation.DSMT4">
                  <p:embed/>
                </p:oleObj>
              </mc:Choice>
              <mc:Fallback>
                <p:oleObj name="Equation" r:id="rId4" imgW="1549080" imgH="228600" progId="Equation.DSMT4">
                  <p:embed/>
                  <p:pic>
                    <p:nvPicPr>
                      <p:cNvPr id="712817"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500" y="5021417"/>
                        <a:ext cx="4525962"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114">
            <a:extLst>
              <a:ext uri="{FF2B5EF4-FFF2-40B4-BE49-F238E27FC236}">
                <a16:creationId xmlns:a16="http://schemas.microsoft.com/office/drawing/2014/main" id="{67859A2D-C252-4455-A3A5-FA2477B40E83}"/>
              </a:ext>
            </a:extLst>
          </p:cNvPr>
          <p:cNvSpPr>
            <a:spLocks noChangeArrowheads="1"/>
          </p:cNvSpPr>
          <p:nvPr/>
        </p:nvSpPr>
        <p:spPr bwMode="auto">
          <a:xfrm>
            <a:off x="5122862" y="2284567"/>
            <a:ext cx="360363" cy="360363"/>
          </a:xfrm>
          <a:prstGeom prst="ellipse">
            <a:avLst/>
          </a:prstGeom>
          <a:solidFill>
            <a:srgbClr val="CCFFCC"/>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SzPct val="85000"/>
            </a:pPr>
            <a:r>
              <a:rPr kumimoji="1" lang="en-US" altLang="zh-CN" sz="2400"/>
              <a:t>2</a:t>
            </a:r>
          </a:p>
        </p:txBody>
      </p:sp>
      <p:sp>
        <p:nvSpPr>
          <p:cNvPr id="8" name="Oval 115">
            <a:extLst>
              <a:ext uri="{FF2B5EF4-FFF2-40B4-BE49-F238E27FC236}">
                <a16:creationId xmlns:a16="http://schemas.microsoft.com/office/drawing/2014/main" id="{07AF50A4-2C2F-419A-AC32-2A1DF1E13E1B}"/>
              </a:ext>
            </a:extLst>
          </p:cNvPr>
          <p:cNvSpPr>
            <a:spLocks noChangeArrowheads="1"/>
          </p:cNvSpPr>
          <p:nvPr/>
        </p:nvSpPr>
        <p:spPr bwMode="auto">
          <a:xfrm>
            <a:off x="5051425" y="3149755"/>
            <a:ext cx="360362" cy="360362"/>
          </a:xfrm>
          <a:prstGeom prst="ellipse">
            <a:avLst/>
          </a:prstGeom>
          <a:solidFill>
            <a:srgbClr val="CCFFCC"/>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SzPct val="85000"/>
            </a:pPr>
            <a:r>
              <a:rPr kumimoji="1" lang="en-US" altLang="zh-CN" sz="2400"/>
              <a:t>1</a:t>
            </a:r>
          </a:p>
        </p:txBody>
      </p:sp>
      <p:grpSp>
        <p:nvGrpSpPr>
          <p:cNvPr id="9" name="Group 116">
            <a:extLst>
              <a:ext uri="{FF2B5EF4-FFF2-40B4-BE49-F238E27FC236}">
                <a16:creationId xmlns:a16="http://schemas.microsoft.com/office/drawing/2014/main" id="{C585EDAF-016A-4DB7-A047-A083DD5C19E6}"/>
              </a:ext>
            </a:extLst>
          </p:cNvPr>
          <p:cNvGrpSpPr>
            <a:grpSpLocks/>
          </p:cNvGrpSpPr>
          <p:nvPr/>
        </p:nvGrpSpPr>
        <p:grpSpPr bwMode="auto">
          <a:xfrm>
            <a:off x="6562725" y="2500467"/>
            <a:ext cx="1223962" cy="1752600"/>
            <a:chOff x="1728" y="1296"/>
            <a:chExt cx="1632" cy="384"/>
          </a:xfrm>
        </p:grpSpPr>
        <p:sp>
          <p:nvSpPr>
            <p:cNvPr id="10" name="Line 117">
              <a:extLst>
                <a:ext uri="{FF2B5EF4-FFF2-40B4-BE49-F238E27FC236}">
                  <a16:creationId xmlns:a16="http://schemas.microsoft.com/office/drawing/2014/main" id="{FD22685C-2C09-4F80-B741-708155F3A5BB}"/>
                </a:ext>
              </a:extLst>
            </p:cNvPr>
            <p:cNvSpPr>
              <a:spLocks noChangeShapeType="1"/>
            </p:cNvSpPr>
            <p:nvPr/>
          </p:nvSpPr>
          <p:spPr bwMode="auto">
            <a:xfrm>
              <a:off x="1776" y="1296"/>
              <a:ext cx="1584"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 name="Line 118">
              <a:extLst>
                <a:ext uri="{FF2B5EF4-FFF2-40B4-BE49-F238E27FC236}">
                  <a16:creationId xmlns:a16="http://schemas.microsoft.com/office/drawing/2014/main" id="{3CF9AD13-0666-4528-AD17-0B3B686ECE24}"/>
                </a:ext>
              </a:extLst>
            </p:cNvPr>
            <p:cNvSpPr>
              <a:spLocks noChangeShapeType="1"/>
            </p:cNvSpPr>
            <p:nvPr/>
          </p:nvSpPr>
          <p:spPr bwMode="auto">
            <a:xfrm rot="-10786138">
              <a:off x="1728" y="1679"/>
              <a:ext cx="1584" cy="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 name="Line 119">
              <a:extLst>
                <a:ext uri="{FF2B5EF4-FFF2-40B4-BE49-F238E27FC236}">
                  <a16:creationId xmlns:a16="http://schemas.microsoft.com/office/drawing/2014/main" id="{C27E1298-E9C2-4EB6-A564-C5C38EBBDF1E}"/>
                </a:ext>
              </a:extLst>
            </p:cNvPr>
            <p:cNvSpPr>
              <a:spLocks noChangeShapeType="1"/>
            </p:cNvSpPr>
            <p:nvPr/>
          </p:nvSpPr>
          <p:spPr bwMode="auto">
            <a:xfrm rot="16200000" flipH="1">
              <a:off x="3168" y="1488"/>
              <a:ext cx="384"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 name="Line 120">
              <a:extLst>
                <a:ext uri="{FF2B5EF4-FFF2-40B4-BE49-F238E27FC236}">
                  <a16:creationId xmlns:a16="http://schemas.microsoft.com/office/drawing/2014/main" id="{5FC22C49-EBB6-4ED0-AB67-E1D64FEE1453}"/>
                </a:ext>
              </a:extLst>
            </p:cNvPr>
            <p:cNvSpPr>
              <a:spLocks noChangeShapeType="1"/>
            </p:cNvSpPr>
            <p:nvPr/>
          </p:nvSpPr>
          <p:spPr bwMode="auto">
            <a:xfrm>
              <a:off x="1776" y="1344"/>
              <a:ext cx="0" cy="288"/>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4" name="Oval 122">
            <a:extLst>
              <a:ext uri="{FF2B5EF4-FFF2-40B4-BE49-F238E27FC236}">
                <a16:creationId xmlns:a16="http://schemas.microsoft.com/office/drawing/2014/main" id="{D56BFB2B-BF21-44E2-AEC6-26A36B6172A3}"/>
              </a:ext>
            </a:extLst>
          </p:cNvPr>
          <p:cNvSpPr>
            <a:spLocks noChangeArrowheads="1"/>
          </p:cNvSpPr>
          <p:nvPr/>
        </p:nvSpPr>
        <p:spPr bwMode="auto">
          <a:xfrm>
            <a:off x="6419850" y="3941917"/>
            <a:ext cx="360362" cy="360363"/>
          </a:xfrm>
          <a:prstGeom prst="ellipse">
            <a:avLst/>
          </a:prstGeom>
          <a:solidFill>
            <a:srgbClr val="CCFFCC"/>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SzPct val="85000"/>
            </a:pPr>
            <a:r>
              <a:rPr kumimoji="1" lang="en-US" altLang="zh-CN" sz="2400"/>
              <a:t>12</a:t>
            </a:r>
          </a:p>
        </p:txBody>
      </p:sp>
      <p:sp>
        <p:nvSpPr>
          <p:cNvPr id="15" name="Oval 124">
            <a:extLst>
              <a:ext uri="{FF2B5EF4-FFF2-40B4-BE49-F238E27FC236}">
                <a16:creationId xmlns:a16="http://schemas.microsoft.com/office/drawing/2014/main" id="{D3320D4B-66BF-4132-AD90-05A8A8759B7C}"/>
              </a:ext>
            </a:extLst>
          </p:cNvPr>
          <p:cNvSpPr>
            <a:spLocks noChangeArrowheads="1"/>
          </p:cNvSpPr>
          <p:nvPr/>
        </p:nvSpPr>
        <p:spPr bwMode="auto">
          <a:xfrm>
            <a:off x="3898900" y="4013355"/>
            <a:ext cx="360362" cy="360362"/>
          </a:xfrm>
          <a:prstGeom prst="ellipse">
            <a:avLst/>
          </a:prstGeom>
          <a:solidFill>
            <a:srgbClr val="CCFFCC"/>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SzPct val="85000"/>
            </a:pPr>
            <a:r>
              <a:rPr kumimoji="1" lang="en-US" altLang="zh-CN" sz="2400"/>
              <a:t>10</a:t>
            </a:r>
          </a:p>
        </p:txBody>
      </p:sp>
    </p:spTree>
    <p:extLst>
      <p:ext uri="{BB962C8B-B14F-4D97-AF65-F5344CB8AC3E}">
        <p14:creationId xmlns:p14="http://schemas.microsoft.com/office/powerpoint/2010/main" val="341913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out)">
                                      <p:cBhvr>
                                        <p:cTn id="11" dur="500"/>
                                        <p:tgtEl>
                                          <p:spTgt spid="6"/>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
            <a:extLst>
              <a:ext uri="{FF2B5EF4-FFF2-40B4-BE49-F238E27FC236}">
                <a16:creationId xmlns:a16="http://schemas.microsoft.com/office/drawing/2014/main" id="{EAB5B63B-4451-407A-BD29-907004E8B7F8}"/>
              </a:ext>
            </a:extLst>
          </p:cNvPr>
          <p:cNvGraphicFramePr>
            <a:graphicFrameLocks noGrp="1"/>
          </p:cNvGraphicFramePr>
          <p:nvPr>
            <p:extLst>
              <p:ext uri="{D42A27DB-BD31-4B8C-83A1-F6EECF244321}">
                <p14:modId xmlns:p14="http://schemas.microsoft.com/office/powerpoint/2010/main" val="2971883892"/>
              </p:ext>
            </p:extLst>
          </p:nvPr>
        </p:nvGraphicFramePr>
        <p:xfrm>
          <a:off x="1585014" y="1068697"/>
          <a:ext cx="7848600" cy="3507359"/>
        </p:xfrm>
        <a:graphic>
          <a:graphicData uri="http://schemas.openxmlformats.org/drawingml/2006/table">
            <a:tbl>
              <a:tblPr/>
              <a:tblGrid>
                <a:gridCol w="1570037">
                  <a:extLst>
                    <a:ext uri="{9D8B030D-6E8A-4147-A177-3AD203B41FA5}">
                      <a16:colId xmlns:a16="http://schemas.microsoft.com/office/drawing/2014/main" val="20000"/>
                    </a:ext>
                  </a:extLst>
                </a:gridCol>
                <a:gridCol w="627063">
                  <a:extLst>
                    <a:ext uri="{9D8B030D-6E8A-4147-A177-3AD203B41FA5}">
                      <a16:colId xmlns:a16="http://schemas.microsoft.com/office/drawing/2014/main" val="20001"/>
                    </a:ext>
                  </a:extLst>
                </a:gridCol>
                <a:gridCol w="627062">
                  <a:extLst>
                    <a:ext uri="{9D8B030D-6E8A-4147-A177-3AD203B41FA5}">
                      <a16:colId xmlns:a16="http://schemas.microsoft.com/office/drawing/2014/main" val="20002"/>
                    </a:ext>
                  </a:extLst>
                </a:gridCol>
                <a:gridCol w="630238">
                  <a:extLst>
                    <a:ext uri="{9D8B030D-6E8A-4147-A177-3AD203B41FA5}">
                      <a16:colId xmlns:a16="http://schemas.microsoft.com/office/drawing/2014/main" val="20003"/>
                    </a:ext>
                  </a:extLst>
                </a:gridCol>
                <a:gridCol w="627062">
                  <a:extLst>
                    <a:ext uri="{9D8B030D-6E8A-4147-A177-3AD203B41FA5}">
                      <a16:colId xmlns:a16="http://schemas.microsoft.com/office/drawing/2014/main" val="20004"/>
                    </a:ext>
                  </a:extLst>
                </a:gridCol>
                <a:gridCol w="627063">
                  <a:extLst>
                    <a:ext uri="{9D8B030D-6E8A-4147-A177-3AD203B41FA5}">
                      <a16:colId xmlns:a16="http://schemas.microsoft.com/office/drawing/2014/main" val="20005"/>
                    </a:ext>
                  </a:extLst>
                </a:gridCol>
                <a:gridCol w="628650">
                  <a:extLst>
                    <a:ext uri="{9D8B030D-6E8A-4147-A177-3AD203B41FA5}">
                      <a16:colId xmlns:a16="http://schemas.microsoft.com/office/drawing/2014/main" val="20006"/>
                    </a:ext>
                  </a:extLst>
                </a:gridCol>
                <a:gridCol w="627062">
                  <a:extLst>
                    <a:ext uri="{9D8B030D-6E8A-4147-A177-3AD203B41FA5}">
                      <a16:colId xmlns:a16="http://schemas.microsoft.com/office/drawing/2014/main" val="20007"/>
                    </a:ext>
                  </a:extLst>
                </a:gridCol>
                <a:gridCol w="628650">
                  <a:extLst>
                    <a:ext uri="{9D8B030D-6E8A-4147-A177-3AD203B41FA5}">
                      <a16:colId xmlns:a16="http://schemas.microsoft.com/office/drawing/2014/main" val="20008"/>
                    </a:ext>
                  </a:extLst>
                </a:gridCol>
                <a:gridCol w="1255713">
                  <a:extLst>
                    <a:ext uri="{9D8B030D-6E8A-4147-A177-3AD203B41FA5}">
                      <a16:colId xmlns:a16="http://schemas.microsoft.com/office/drawing/2014/main" val="20009"/>
                    </a:ext>
                  </a:extLst>
                </a:gridCol>
              </a:tblGrid>
              <a:tr h="647700">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           </a:t>
                      </a: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销地</a:t>
                      </a:r>
                    </a:p>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产地    </a:t>
                      </a:r>
                    </a:p>
                  </a:txBody>
                  <a:tcP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w="38100" cap="flat" cmpd="sng" algn="ctr">
                      <a:solidFill>
                        <a:srgbClr val="33CCCC"/>
                      </a:solidFill>
                      <a:prstDash val="solid"/>
                      <a:round/>
                      <a:headEnd type="none" w="med" len="med"/>
                      <a:tailEnd type="none" w="med" len="med"/>
                    </a:lnTlToBr>
                    <a:lnBlToTr>
                      <a:noFill/>
                    </a:lnBlToTr>
                    <a:noFill/>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1</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2</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3</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B</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4</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产量</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57150"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63">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A</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1</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4</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12</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4</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11</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16</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10</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FF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6</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355600">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A</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2</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2</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a:noFill/>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10</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a:noFill/>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3</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9</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10</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3700">
                <a:tc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8</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a:noFill/>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a:noFill/>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2</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4"/>
                  </a:ext>
                </a:extLst>
              </a:tr>
              <a:tr h="355600">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A</a:t>
                      </a:r>
                      <a:r>
                        <a:rPr kumimoji="1" lang="en-US" altLang="zh-CN" sz="1800" b="1" i="0" u="none" strike="noStrike" cap="none" normalizeH="0" baseline="-25000">
                          <a:ln>
                            <a:noFill/>
                          </a:ln>
                          <a:solidFill>
                            <a:srgbClr val="000000"/>
                          </a:solidFill>
                          <a:effectLst/>
                          <a:latin typeface="Times New Roman" pitchFamily="18" charset="0"/>
                          <a:ea typeface="华文细黑" pitchFamily="2" charset="-122"/>
                        </a:rPr>
                        <a:t>3</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8</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5</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11</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6</a:t>
                      </a: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3175" cap="flat" cmpd="sng" algn="ctr">
                      <a:solidFill>
                        <a:schemeClr val="tx1"/>
                      </a:solidFill>
                      <a:prstDash val="dot"/>
                      <a:round/>
                      <a:headEnd type="none" w="med" len="med"/>
                      <a:tailEnd type="none" w="med" len="med"/>
                    </a:lnB>
                    <a:lnTlToBr>
                      <a:noFill/>
                    </a:lnTlToBr>
                    <a:lnBlToTr>
                      <a:noFill/>
                    </a:lnBlToTr>
                    <a:solidFill>
                      <a:srgbClr val="FFFF00"/>
                    </a:solidFill>
                  </a:tcPr>
                </a:tc>
                <a:tc row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22</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4488">
                <a:tc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14</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FF0000"/>
                          </a:solidFill>
                          <a:effectLst/>
                          <a:latin typeface="Times New Roman" pitchFamily="18" charset="0"/>
                          <a:ea typeface="华文细黑" pitchFamily="2" charset="-122"/>
                        </a:rPr>
                        <a:t>8</a:t>
                      </a:r>
                    </a:p>
                  </a:txBody>
                  <a:tcPr horzOverflow="overflow">
                    <a:lnL w="28575" cap="flat" cmpd="sng" algn="ctr">
                      <a:solidFill>
                        <a:srgbClr val="33CCCC"/>
                      </a:solidFill>
                      <a:prstDash val="solid"/>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itchFamily="18" charset="0"/>
                        <a:ea typeface="华文细黑" pitchFamily="2" charset="-122"/>
                      </a:endParaRPr>
                    </a:p>
                  </a:txBody>
                  <a:tcPr horzOverflow="overflow">
                    <a:lnL w="3175" cap="flat" cmpd="sng" algn="ctr">
                      <a:solidFill>
                        <a:schemeClr val="tx1"/>
                      </a:solidFill>
                      <a:prstDash val="dot"/>
                      <a:round/>
                      <a:headEnd type="none" w="med" len="med"/>
                      <a:tailEnd type="none" w="med" len="med"/>
                    </a:lnL>
                    <a:lnR w="28575" cap="flat" cmpd="sng" algn="ctr">
                      <a:solidFill>
                        <a:srgbClr val="33CCCC"/>
                      </a:solidFill>
                      <a:prstDash val="solid"/>
                      <a:round/>
                      <a:headEnd type="none" w="med" len="med"/>
                      <a:tailEnd type="none" w="med" len="med"/>
                    </a:lnR>
                    <a:lnT w="3175" cap="flat" cmpd="sng" algn="ctr">
                      <a:solidFill>
                        <a:schemeClr val="tx1"/>
                      </a:solidFill>
                      <a:prstDash val="dot"/>
                      <a:round/>
                      <a:headEnd type="none" w="med" len="med"/>
                      <a:tailEnd type="none" w="med" len="med"/>
                    </a:lnT>
                    <a:lnB w="28575" cap="flat" cmpd="sng" algn="ctr">
                      <a:solidFill>
                        <a:srgbClr val="33CCCC"/>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6"/>
                  </a:ext>
                </a:extLst>
              </a:tr>
              <a:tr h="355600">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itchFamily="18" charset="0"/>
                          <a:ea typeface="华文细黑" pitchFamily="2" charset="-122"/>
                        </a:rPr>
                        <a:t>销量</a:t>
                      </a:r>
                    </a:p>
                  </a:txBody>
                  <a:tcPr anchor="ctr" horzOverflow="overflow">
                    <a:lnL w="57150"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8</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14</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12</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14</a:t>
                      </a:r>
                    </a:p>
                  </a:txBody>
                  <a:tcPr anchor="ctr" horzOverflow="overflow">
                    <a:lnL w="28575" cap="flat" cmpd="sng" algn="ctr">
                      <a:solidFill>
                        <a:srgbClr val="33CCCC"/>
                      </a:solidFill>
                      <a:prstDash val="solid"/>
                      <a:round/>
                      <a:headEnd type="none" w="med" len="med"/>
                      <a:tailEnd type="none" w="med" len="med"/>
                    </a:lnL>
                    <a:lnR w="28575"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itchFamily="18" charset="0"/>
                          <a:ea typeface="华文细黑" pitchFamily="2" charset="-122"/>
                        </a:rPr>
                        <a:t>48</a:t>
                      </a:r>
                    </a:p>
                  </a:txBody>
                  <a:tcPr anchor="ctr" horzOverflow="overflow">
                    <a:lnL w="28575" cap="flat" cmpd="sng" algn="ctr">
                      <a:solidFill>
                        <a:srgbClr val="33CCCC"/>
                      </a:solidFill>
                      <a:prstDash val="solid"/>
                      <a:round/>
                      <a:headEnd type="none" w="med" len="med"/>
                      <a:tailEnd type="none" w="med" len="med"/>
                    </a:lnL>
                    <a:lnR w="57150" cap="flat" cmpd="sng" algn="ctr">
                      <a:solidFill>
                        <a:srgbClr val="33CCCC"/>
                      </a:solidFill>
                      <a:prstDash val="solid"/>
                      <a:round/>
                      <a:headEnd type="none" w="med" len="med"/>
                      <a:tailEnd type="none" w="med" len="med"/>
                    </a:lnR>
                    <a:lnT w="28575" cap="flat" cmpd="sng" algn="ctr">
                      <a:solidFill>
                        <a:srgbClr val="33CCCC"/>
                      </a:solidFill>
                      <a:prstDash val="solid"/>
                      <a:round/>
                      <a:headEnd type="none" w="med" len="med"/>
                      <a:tailEnd type="none" w="med" len="med"/>
                    </a:lnT>
                    <a:lnB w="57150" cap="flat" cmpd="sng" algn="ctr">
                      <a:solidFill>
                        <a:srgbClr val="33CC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 name="Oval 112">
            <a:extLst>
              <a:ext uri="{FF2B5EF4-FFF2-40B4-BE49-F238E27FC236}">
                <a16:creationId xmlns:a16="http://schemas.microsoft.com/office/drawing/2014/main" id="{09DF6086-0DE1-45DA-B226-E86ED1787621}"/>
              </a:ext>
            </a:extLst>
          </p:cNvPr>
          <p:cNvSpPr>
            <a:spLocks noChangeArrowheads="1"/>
          </p:cNvSpPr>
          <p:nvPr/>
        </p:nvSpPr>
        <p:spPr bwMode="auto">
          <a:xfrm>
            <a:off x="3240776" y="2221222"/>
            <a:ext cx="360363" cy="360362"/>
          </a:xfrm>
          <a:prstGeom prst="ellipse">
            <a:avLst/>
          </a:prstGeom>
          <a:solidFill>
            <a:srgbClr val="CCFFCC"/>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SzPct val="85000"/>
            </a:pPr>
            <a:r>
              <a:rPr kumimoji="1" lang="en-US" altLang="zh-CN" sz="2400"/>
              <a:t>1</a:t>
            </a:r>
          </a:p>
        </p:txBody>
      </p:sp>
      <p:graphicFrame>
        <p:nvGraphicFramePr>
          <p:cNvPr id="6" name="Object 113">
            <a:extLst>
              <a:ext uri="{FF2B5EF4-FFF2-40B4-BE49-F238E27FC236}">
                <a16:creationId xmlns:a16="http://schemas.microsoft.com/office/drawing/2014/main" id="{E6400677-BE5F-4466-A266-DA959EF5AF04}"/>
              </a:ext>
            </a:extLst>
          </p:cNvPr>
          <p:cNvGraphicFramePr>
            <a:graphicFrameLocks noChangeAspect="1"/>
          </p:cNvGraphicFramePr>
          <p:nvPr>
            <p:extLst>
              <p:ext uri="{D42A27DB-BD31-4B8C-83A1-F6EECF244321}">
                <p14:modId xmlns:p14="http://schemas.microsoft.com/office/powerpoint/2010/main" val="3881561094"/>
              </p:ext>
            </p:extLst>
          </p:nvPr>
        </p:nvGraphicFramePr>
        <p:xfrm>
          <a:off x="3001064" y="5013634"/>
          <a:ext cx="4376737" cy="565150"/>
        </p:xfrm>
        <a:graphic>
          <a:graphicData uri="http://schemas.openxmlformats.org/presentationml/2006/ole">
            <mc:AlternateContent xmlns:mc="http://schemas.openxmlformats.org/markup-compatibility/2006">
              <mc:Choice xmlns:v="urn:schemas-microsoft-com:vml" Requires="v">
                <p:oleObj spid="_x0000_s17422" name="Equation" r:id="rId4" imgW="1498320" imgH="228600" progId="Equation.DSMT4">
                  <p:embed/>
                </p:oleObj>
              </mc:Choice>
              <mc:Fallback>
                <p:oleObj name="Equation" r:id="rId4" imgW="1498320" imgH="228600" progId="Equation.DSMT4">
                  <p:embed/>
                  <p:pic>
                    <p:nvPicPr>
                      <p:cNvPr id="710769"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1064" y="5013634"/>
                        <a:ext cx="4376737"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114">
            <a:extLst>
              <a:ext uri="{FF2B5EF4-FFF2-40B4-BE49-F238E27FC236}">
                <a16:creationId xmlns:a16="http://schemas.microsoft.com/office/drawing/2014/main" id="{E37E35C3-F4A9-46D5-924E-B5859C9762A3}"/>
              </a:ext>
            </a:extLst>
          </p:cNvPr>
          <p:cNvSpPr>
            <a:spLocks noChangeArrowheads="1"/>
          </p:cNvSpPr>
          <p:nvPr/>
        </p:nvSpPr>
        <p:spPr bwMode="auto">
          <a:xfrm>
            <a:off x="4536176" y="2292659"/>
            <a:ext cx="360363" cy="360363"/>
          </a:xfrm>
          <a:prstGeom prst="ellipse">
            <a:avLst/>
          </a:prstGeom>
          <a:solidFill>
            <a:srgbClr val="CCFFCC"/>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SzPct val="85000"/>
            </a:pPr>
            <a:r>
              <a:rPr kumimoji="1" lang="en-US" altLang="zh-CN" sz="2400"/>
              <a:t>2</a:t>
            </a:r>
          </a:p>
        </p:txBody>
      </p:sp>
      <p:sp>
        <p:nvSpPr>
          <p:cNvPr id="8" name="Oval 115">
            <a:extLst>
              <a:ext uri="{FF2B5EF4-FFF2-40B4-BE49-F238E27FC236}">
                <a16:creationId xmlns:a16="http://schemas.microsoft.com/office/drawing/2014/main" id="{F5261C4C-DC5D-470B-A0BB-07E778CE71D8}"/>
              </a:ext>
            </a:extLst>
          </p:cNvPr>
          <p:cNvSpPr>
            <a:spLocks noChangeArrowheads="1"/>
          </p:cNvSpPr>
          <p:nvPr/>
        </p:nvSpPr>
        <p:spPr bwMode="auto">
          <a:xfrm>
            <a:off x="4464739" y="3157847"/>
            <a:ext cx="360362" cy="360362"/>
          </a:xfrm>
          <a:prstGeom prst="ellipse">
            <a:avLst/>
          </a:prstGeom>
          <a:solidFill>
            <a:srgbClr val="CCFFCC"/>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SzPct val="85000"/>
            </a:pPr>
            <a:r>
              <a:rPr kumimoji="1" lang="en-US" altLang="zh-CN" sz="2400"/>
              <a:t>1</a:t>
            </a:r>
          </a:p>
        </p:txBody>
      </p:sp>
      <p:grpSp>
        <p:nvGrpSpPr>
          <p:cNvPr id="9" name="Group 124">
            <a:extLst>
              <a:ext uri="{FF2B5EF4-FFF2-40B4-BE49-F238E27FC236}">
                <a16:creationId xmlns:a16="http://schemas.microsoft.com/office/drawing/2014/main" id="{0DDDBB4D-E25A-4F63-8967-C136FF984102}"/>
              </a:ext>
            </a:extLst>
          </p:cNvPr>
          <p:cNvGrpSpPr>
            <a:grpSpLocks/>
          </p:cNvGrpSpPr>
          <p:nvPr/>
        </p:nvGrpSpPr>
        <p:grpSpPr bwMode="auto">
          <a:xfrm>
            <a:off x="5976039" y="2437122"/>
            <a:ext cx="1223962" cy="887412"/>
            <a:chOff x="1728" y="1296"/>
            <a:chExt cx="1632" cy="384"/>
          </a:xfrm>
        </p:grpSpPr>
        <p:sp>
          <p:nvSpPr>
            <p:cNvPr id="10" name="Line 125">
              <a:extLst>
                <a:ext uri="{FF2B5EF4-FFF2-40B4-BE49-F238E27FC236}">
                  <a16:creationId xmlns:a16="http://schemas.microsoft.com/office/drawing/2014/main" id="{E1C63839-CC02-4427-9315-53A3B6A56AA2}"/>
                </a:ext>
              </a:extLst>
            </p:cNvPr>
            <p:cNvSpPr>
              <a:spLocks noChangeShapeType="1"/>
            </p:cNvSpPr>
            <p:nvPr/>
          </p:nvSpPr>
          <p:spPr bwMode="auto">
            <a:xfrm>
              <a:off x="1776" y="1296"/>
              <a:ext cx="1584"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 name="Line 126">
              <a:extLst>
                <a:ext uri="{FF2B5EF4-FFF2-40B4-BE49-F238E27FC236}">
                  <a16:creationId xmlns:a16="http://schemas.microsoft.com/office/drawing/2014/main" id="{165D31AA-B80D-4C44-8853-35630CADDEC5}"/>
                </a:ext>
              </a:extLst>
            </p:cNvPr>
            <p:cNvSpPr>
              <a:spLocks noChangeShapeType="1"/>
            </p:cNvSpPr>
            <p:nvPr/>
          </p:nvSpPr>
          <p:spPr bwMode="auto">
            <a:xfrm rot="-10786138">
              <a:off x="1728" y="1679"/>
              <a:ext cx="1584" cy="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 name="Line 127">
              <a:extLst>
                <a:ext uri="{FF2B5EF4-FFF2-40B4-BE49-F238E27FC236}">
                  <a16:creationId xmlns:a16="http://schemas.microsoft.com/office/drawing/2014/main" id="{73DB97FC-B796-4751-AD28-8520C2611DFB}"/>
                </a:ext>
              </a:extLst>
            </p:cNvPr>
            <p:cNvSpPr>
              <a:spLocks noChangeShapeType="1"/>
            </p:cNvSpPr>
            <p:nvPr/>
          </p:nvSpPr>
          <p:spPr bwMode="auto">
            <a:xfrm rot="16200000" flipH="1">
              <a:off x="3168" y="1488"/>
              <a:ext cx="384"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 name="Line 128">
              <a:extLst>
                <a:ext uri="{FF2B5EF4-FFF2-40B4-BE49-F238E27FC236}">
                  <a16:creationId xmlns:a16="http://schemas.microsoft.com/office/drawing/2014/main" id="{9931E7F1-E54D-4E7A-BD5A-70A01E778E32}"/>
                </a:ext>
              </a:extLst>
            </p:cNvPr>
            <p:cNvSpPr>
              <a:spLocks noChangeShapeType="1"/>
            </p:cNvSpPr>
            <p:nvPr/>
          </p:nvSpPr>
          <p:spPr bwMode="auto">
            <a:xfrm>
              <a:off x="1776" y="1344"/>
              <a:ext cx="0" cy="28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4" name="Oval 129">
            <a:extLst>
              <a:ext uri="{FF2B5EF4-FFF2-40B4-BE49-F238E27FC236}">
                <a16:creationId xmlns:a16="http://schemas.microsoft.com/office/drawing/2014/main" id="{9905031B-3D22-4EC9-8CE4-F63E714BFE3F}"/>
              </a:ext>
            </a:extLst>
          </p:cNvPr>
          <p:cNvSpPr>
            <a:spLocks noChangeArrowheads="1"/>
          </p:cNvSpPr>
          <p:nvPr/>
        </p:nvSpPr>
        <p:spPr bwMode="auto">
          <a:xfrm>
            <a:off x="7128564" y="3157847"/>
            <a:ext cx="360362" cy="360362"/>
          </a:xfrm>
          <a:prstGeom prst="ellipse">
            <a:avLst/>
          </a:prstGeom>
          <a:solidFill>
            <a:srgbClr val="CCFFCC"/>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SzPct val="85000"/>
            </a:pPr>
            <a:r>
              <a:rPr kumimoji="1" lang="en-US" altLang="zh-CN" sz="2400"/>
              <a:t>-1</a:t>
            </a:r>
          </a:p>
        </p:txBody>
      </p:sp>
      <p:sp>
        <p:nvSpPr>
          <p:cNvPr id="15" name="Oval 131">
            <a:extLst>
              <a:ext uri="{FF2B5EF4-FFF2-40B4-BE49-F238E27FC236}">
                <a16:creationId xmlns:a16="http://schemas.microsoft.com/office/drawing/2014/main" id="{4BF93504-31B5-464F-9797-DE139323E88E}"/>
              </a:ext>
            </a:extLst>
          </p:cNvPr>
          <p:cNvSpPr>
            <a:spLocks noChangeArrowheads="1"/>
          </p:cNvSpPr>
          <p:nvPr/>
        </p:nvSpPr>
        <p:spPr bwMode="auto">
          <a:xfrm>
            <a:off x="5833164" y="3950009"/>
            <a:ext cx="360362" cy="360363"/>
          </a:xfrm>
          <a:prstGeom prst="ellipse">
            <a:avLst/>
          </a:prstGeom>
          <a:solidFill>
            <a:srgbClr val="CCFFCC"/>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SzPct val="85000"/>
            </a:pPr>
            <a:r>
              <a:rPr kumimoji="1" lang="en-US" altLang="zh-CN" sz="2400"/>
              <a:t>12</a:t>
            </a:r>
          </a:p>
        </p:txBody>
      </p:sp>
      <p:sp>
        <p:nvSpPr>
          <p:cNvPr id="16" name="Oval 132">
            <a:extLst>
              <a:ext uri="{FF2B5EF4-FFF2-40B4-BE49-F238E27FC236}">
                <a16:creationId xmlns:a16="http://schemas.microsoft.com/office/drawing/2014/main" id="{42CE50B5-6941-49B4-A7E1-1CBD9896B31E}"/>
              </a:ext>
            </a:extLst>
          </p:cNvPr>
          <p:cNvSpPr>
            <a:spLocks noChangeArrowheads="1"/>
          </p:cNvSpPr>
          <p:nvPr/>
        </p:nvSpPr>
        <p:spPr bwMode="auto">
          <a:xfrm>
            <a:off x="3312214" y="4021447"/>
            <a:ext cx="360362" cy="360362"/>
          </a:xfrm>
          <a:prstGeom prst="ellipse">
            <a:avLst/>
          </a:prstGeom>
          <a:solidFill>
            <a:srgbClr val="CCFFCC"/>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SzPct val="85000"/>
            </a:pPr>
            <a:r>
              <a:rPr kumimoji="1" lang="en-US" altLang="zh-CN" sz="2400"/>
              <a:t>10</a:t>
            </a:r>
          </a:p>
        </p:txBody>
      </p:sp>
    </p:spTree>
    <p:extLst>
      <p:ext uri="{BB962C8B-B14F-4D97-AF65-F5344CB8AC3E}">
        <p14:creationId xmlns:p14="http://schemas.microsoft.com/office/powerpoint/2010/main" val="293537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out)">
                                      <p:cBhvr>
                                        <p:cTn id="11" dur="500"/>
                                        <p:tgtEl>
                                          <p:spTgt spid="6"/>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8BB66-5E7E-4074-B0FB-9B614D86F226}"/>
              </a:ext>
            </a:extLst>
          </p:cNvPr>
          <p:cNvSpPr>
            <a:spLocks noGrp="1"/>
          </p:cNvSpPr>
          <p:nvPr>
            <p:ph type="title"/>
          </p:nvPr>
        </p:nvSpPr>
        <p:spPr/>
        <p:txBody>
          <a:bodyPr/>
          <a:lstStyle/>
          <a:p>
            <a:r>
              <a:rPr lang="zh-CN" altLang="en-US" dirty="0"/>
              <a:t>第二步：最优解的判别（检验数的求法）</a:t>
            </a:r>
          </a:p>
        </p:txBody>
      </p:sp>
      <p:sp>
        <p:nvSpPr>
          <p:cNvPr id="3" name="内容占位符 2">
            <a:extLst>
              <a:ext uri="{FF2B5EF4-FFF2-40B4-BE49-F238E27FC236}">
                <a16:creationId xmlns:a16="http://schemas.microsoft.com/office/drawing/2014/main" id="{FF151214-E1AF-47DF-8971-061978D7B494}"/>
              </a:ext>
            </a:extLst>
          </p:cNvPr>
          <p:cNvSpPr>
            <a:spLocks noGrp="1"/>
          </p:cNvSpPr>
          <p:nvPr>
            <p:ph idx="1"/>
          </p:nvPr>
        </p:nvSpPr>
        <p:spPr/>
        <p:txBody>
          <a:bodyPr/>
          <a:lstStyle/>
          <a:p>
            <a:r>
              <a:rPr lang="en-US" altLang="zh-CN" dirty="0"/>
              <a:t>2.</a:t>
            </a:r>
            <a:r>
              <a:rPr lang="zh-CN" altLang="en-US" dirty="0"/>
              <a:t>位势法</a:t>
            </a:r>
            <a:r>
              <a:rPr lang="en-US" altLang="zh-CN" dirty="0"/>
              <a:t>(</a:t>
            </a:r>
            <a:r>
              <a:rPr lang="zh-CN" altLang="en-US" dirty="0"/>
              <a:t>对偶变量法</a:t>
            </a:r>
            <a:r>
              <a:rPr lang="en-US" altLang="zh-CN" dirty="0"/>
              <a:t>)</a:t>
            </a:r>
            <a:endParaRPr lang="zh-CN" altLang="en-US" dirty="0"/>
          </a:p>
        </p:txBody>
      </p:sp>
      <p:sp>
        <p:nvSpPr>
          <p:cNvPr id="4" name="Line 6">
            <a:extLst>
              <a:ext uri="{FF2B5EF4-FFF2-40B4-BE49-F238E27FC236}">
                <a16:creationId xmlns:a16="http://schemas.microsoft.com/office/drawing/2014/main" id="{86783AFA-3F38-400B-AD43-287C7DCB531F}"/>
              </a:ext>
            </a:extLst>
          </p:cNvPr>
          <p:cNvSpPr>
            <a:spLocks noChangeShapeType="1"/>
          </p:cNvSpPr>
          <p:nvPr/>
        </p:nvSpPr>
        <p:spPr bwMode="auto">
          <a:xfrm>
            <a:off x="3499721" y="4106863"/>
            <a:ext cx="5400675" cy="0"/>
          </a:xfrm>
          <a:prstGeom prst="line">
            <a:avLst/>
          </a:prstGeom>
          <a:noFill/>
          <a:ln w="2857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Text Box 7">
            <a:extLst>
              <a:ext uri="{FF2B5EF4-FFF2-40B4-BE49-F238E27FC236}">
                <a16:creationId xmlns:a16="http://schemas.microsoft.com/office/drawing/2014/main" id="{02188710-D610-4BF6-9B53-5C822B4A5A68}"/>
              </a:ext>
            </a:extLst>
          </p:cNvPr>
          <p:cNvSpPr txBox="1">
            <a:spLocks noChangeArrowheads="1"/>
          </p:cNvSpPr>
          <p:nvPr/>
        </p:nvSpPr>
        <p:spPr bwMode="auto">
          <a:xfrm>
            <a:off x="2634534" y="3243263"/>
            <a:ext cx="685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1" lang="en-US" altLang="zh-CN" sz="3200" i="1">
                <a:solidFill>
                  <a:srgbClr val="CC0000"/>
                </a:solidFill>
                <a:ea typeface="楷体_GB2312" pitchFamily="49" charset="-122"/>
              </a:rPr>
              <a:t>u</a:t>
            </a:r>
            <a:r>
              <a:rPr kumimoji="1" lang="en-US" altLang="zh-CN" sz="3200" i="1" baseline="-25000">
                <a:solidFill>
                  <a:srgbClr val="CC0000"/>
                </a:solidFill>
                <a:ea typeface="楷体_GB2312" pitchFamily="49" charset="-122"/>
              </a:rPr>
              <a:t>i</a:t>
            </a:r>
          </a:p>
        </p:txBody>
      </p:sp>
      <p:sp>
        <p:nvSpPr>
          <p:cNvPr id="6" name="Text Box 8">
            <a:extLst>
              <a:ext uri="{FF2B5EF4-FFF2-40B4-BE49-F238E27FC236}">
                <a16:creationId xmlns:a16="http://schemas.microsoft.com/office/drawing/2014/main" id="{F3D1CC8E-4AA9-4434-9EAA-2E96B7115777}"/>
              </a:ext>
            </a:extLst>
          </p:cNvPr>
          <p:cNvSpPr txBox="1">
            <a:spLocks noChangeArrowheads="1"/>
          </p:cNvSpPr>
          <p:nvPr/>
        </p:nvSpPr>
        <p:spPr bwMode="auto">
          <a:xfrm>
            <a:off x="2634534" y="4322763"/>
            <a:ext cx="76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1" lang="en-US" altLang="zh-CN" sz="2800" i="1">
                <a:solidFill>
                  <a:srgbClr val="CC0000"/>
                </a:solidFill>
                <a:ea typeface="楷体_GB2312" pitchFamily="49" charset="-122"/>
              </a:rPr>
              <a:t>v</a:t>
            </a:r>
            <a:r>
              <a:rPr kumimoji="1" lang="en-US" altLang="zh-CN" sz="2800" i="1" baseline="-25000">
                <a:solidFill>
                  <a:srgbClr val="CC0000"/>
                </a:solidFill>
                <a:ea typeface="楷体_GB2312" pitchFamily="49" charset="-122"/>
              </a:rPr>
              <a:t>j</a:t>
            </a:r>
          </a:p>
        </p:txBody>
      </p:sp>
      <p:sp>
        <p:nvSpPr>
          <p:cNvPr id="7" name="Text Box 12">
            <a:extLst>
              <a:ext uri="{FF2B5EF4-FFF2-40B4-BE49-F238E27FC236}">
                <a16:creationId xmlns:a16="http://schemas.microsoft.com/office/drawing/2014/main" id="{2F98FEF4-6751-494A-BF6D-F9E577C24C44}"/>
              </a:ext>
            </a:extLst>
          </p:cNvPr>
          <p:cNvSpPr txBox="1">
            <a:spLocks noChangeArrowheads="1"/>
          </p:cNvSpPr>
          <p:nvPr/>
        </p:nvSpPr>
        <p:spPr bwMode="auto">
          <a:xfrm>
            <a:off x="8971834" y="3243263"/>
            <a:ext cx="990600" cy="51911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1" lang="en-US" altLang="zh-CN" sz="2800">
                <a:solidFill>
                  <a:srgbClr val="CC0000"/>
                </a:solidFill>
                <a:ea typeface="楷体_GB2312" pitchFamily="49" charset="-122"/>
              </a:rPr>
              <a:t>m</a:t>
            </a:r>
            <a:r>
              <a:rPr kumimoji="1" lang="zh-CN" altLang="en-US" sz="2800">
                <a:solidFill>
                  <a:srgbClr val="CC0000"/>
                </a:solidFill>
                <a:ea typeface="楷体_GB2312" pitchFamily="49" charset="-122"/>
              </a:rPr>
              <a:t>个</a:t>
            </a:r>
          </a:p>
        </p:txBody>
      </p:sp>
      <p:sp>
        <p:nvSpPr>
          <p:cNvPr id="8" name="Text Box 13">
            <a:extLst>
              <a:ext uri="{FF2B5EF4-FFF2-40B4-BE49-F238E27FC236}">
                <a16:creationId xmlns:a16="http://schemas.microsoft.com/office/drawing/2014/main" id="{912CEB96-AA99-464C-99A0-527980B6D55E}"/>
              </a:ext>
            </a:extLst>
          </p:cNvPr>
          <p:cNvSpPr txBox="1">
            <a:spLocks noChangeArrowheads="1"/>
          </p:cNvSpPr>
          <p:nvPr/>
        </p:nvSpPr>
        <p:spPr bwMode="auto">
          <a:xfrm>
            <a:off x="8971834" y="4611688"/>
            <a:ext cx="914400" cy="51911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1" lang="en-US" altLang="zh-CN" sz="2800">
                <a:solidFill>
                  <a:srgbClr val="CC0000"/>
                </a:solidFill>
                <a:ea typeface="楷体_GB2312" pitchFamily="49" charset="-122"/>
              </a:rPr>
              <a:t> n</a:t>
            </a:r>
            <a:r>
              <a:rPr kumimoji="1" lang="zh-CN" altLang="en-US" sz="2800">
                <a:solidFill>
                  <a:srgbClr val="CC0000"/>
                </a:solidFill>
                <a:ea typeface="楷体_GB2312" pitchFamily="49" charset="-122"/>
              </a:rPr>
              <a:t>个</a:t>
            </a:r>
          </a:p>
        </p:txBody>
      </p:sp>
      <p:graphicFrame>
        <p:nvGraphicFramePr>
          <p:cNvPr id="9" name="Object 14">
            <a:extLst>
              <a:ext uri="{FF2B5EF4-FFF2-40B4-BE49-F238E27FC236}">
                <a16:creationId xmlns:a16="http://schemas.microsoft.com/office/drawing/2014/main" id="{AAEB76EA-4B16-4E25-A198-1E7D1D782F91}"/>
              </a:ext>
            </a:extLst>
          </p:cNvPr>
          <p:cNvGraphicFramePr>
            <a:graphicFrameLocks noChangeAspect="1"/>
          </p:cNvGraphicFramePr>
          <p:nvPr>
            <p:extLst>
              <p:ext uri="{D42A27DB-BD31-4B8C-83A1-F6EECF244321}">
                <p14:modId xmlns:p14="http://schemas.microsoft.com/office/powerpoint/2010/main" val="2237958010"/>
              </p:ext>
            </p:extLst>
          </p:nvPr>
        </p:nvGraphicFramePr>
        <p:xfrm>
          <a:off x="2418634" y="2595563"/>
          <a:ext cx="6108700" cy="2882900"/>
        </p:xfrm>
        <a:graphic>
          <a:graphicData uri="http://schemas.openxmlformats.org/presentationml/2006/ole">
            <mc:AlternateContent xmlns:mc="http://schemas.openxmlformats.org/markup-compatibility/2006">
              <mc:Choice xmlns:v="urn:schemas-microsoft-com:vml" Requires="v">
                <p:oleObj spid="_x0000_s18470" name="文档" r:id="rId3" imgW="7163440" imgH="3381187" progId="Word.Document.8">
                  <p:embed/>
                </p:oleObj>
              </mc:Choice>
              <mc:Fallback>
                <p:oleObj name="文档" r:id="rId3" imgW="7163440" imgH="3381187" progId="Word.Document.8">
                  <p:embed/>
                  <p:pic>
                    <p:nvPicPr>
                      <p:cNvPr id="713742"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8634" y="2595563"/>
                        <a:ext cx="6108700" cy="288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7">
            <a:extLst>
              <a:ext uri="{FF2B5EF4-FFF2-40B4-BE49-F238E27FC236}">
                <a16:creationId xmlns:a16="http://schemas.microsoft.com/office/drawing/2014/main" id="{E0BA539E-4E88-4554-8DF8-4B45453E8EB0}"/>
              </a:ext>
            </a:extLst>
          </p:cNvPr>
          <p:cNvSpPr txBox="1">
            <a:spLocks noChangeArrowheads="1"/>
          </p:cNvSpPr>
          <p:nvPr/>
        </p:nvSpPr>
        <p:spPr bwMode="auto">
          <a:xfrm>
            <a:off x="1613926" y="5668242"/>
            <a:ext cx="2965295" cy="580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spcBef>
                <a:spcPct val="20000"/>
              </a:spcBef>
            </a:pPr>
            <a:r>
              <a:rPr kumimoji="1" lang="zh-CN" altLang="en-US" sz="2800" dirty="0">
                <a:latin typeface="华文新魏" panose="02010800040101010101" pitchFamily="2" charset="-122"/>
                <a:ea typeface="华文新魏" panose="02010800040101010101" pitchFamily="2" charset="-122"/>
              </a:rPr>
              <a:t>设其对偶变量为：</a:t>
            </a:r>
          </a:p>
        </p:txBody>
      </p:sp>
      <p:graphicFrame>
        <p:nvGraphicFramePr>
          <p:cNvPr id="11" name="Object 19">
            <a:extLst>
              <a:ext uri="{FF2B5EF4-FFF2-40B4-BE49-F238E27FC236}">
                <a16:creationId xmlns:a16="http://schemas.microsoft.com/office/drawing/2014/main" id="{A64C1102-92BB-4C90-BA46-BA0FC4E9CF9D}"/>
              </a:ext>
            </a:extLst>
          </p:cNvPr>
          <p:cNvGraphicFramePr>
            <a:graphicFrameLocks noChangeAspect="1"/>
          </p:cNvGraphicFramePr>
          <p:nvPr>
            <p:extLst>
              <p:ext uri="{D42A27DB-BD31-4B8C-83A1-F6EECF244321}">
                <p14:modId xmlns:p14="http://schemas.microsoft.com/office/powerpoint/2010/main" val="3191468056"/>
              </p:ext>
            </p:extLst>
          </p:nvPr>
        </p:nvGraphicFramePr>
        <p:xfrm>
          <a:off x="5890496" y="3946525"/>
          <a:ext cx="114300" cy="177800"/>
        </p:xfrm>
        <a:graphic>
          <a:graphicData uri="http://schemas.openxmlformats.org/presentationml/2006/ole">
            <mc:AlternateContent xmlns:mc="http://schemas.openxmlformats.org/markup-compatibility/2006">
              <mc:Choice xmlns:v="urn:schemas-microsoft-com:vml" Requires="v">
                <p:oleObj spid="_x0000_s18471" name="Equation" r:id="rId5" imgW="114120" imgH="177480" progId="Equation.DSMT4">
                  <p:embed/>
                </p:oleObj>
              </mc:Choice>
              <mc:Fallback>
                <p:oleObj name="Equation" r:id="rId5" imgW="114120" imgH="177480" progId="Equation.DSMT4">
                  <p:embed/>
                  <p:pic>
                    <p:nvPicPr>
                      <p:cNvPr id="713747"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0496" y="3946525"/>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21">
            <a:extLst>
              <a:ext uri="{FF2B5EF4-FFF2-40B4-BE49-F238E27FC236}">
                <a16:creationId xmlns:a16="http://schemas.microsoft.com/office/drawing/2014/main" id="{006D0377-72E8-4E34-BFF8-33E0B9C4C61D}"/>
              </a:ext>
            </a:extLst>
          </p:cNvPr>
          <p:cNvGraphicFramePr>
            <a:graphicFrameLocks noChangeAspect="1"/>
          </p:cNvGraphicFramePr>
          <p:nvPr>
            <p:extLst>
              <p:ext uri="{D42A27DB-BD31-4B8C-83A1-F6EECF244321}">
                <p14:modId xmlns:p14="http://schemas.microsoft.com/office/powerpoint/2010/main" val="1435539945"/>
              </p:ext>
            </p:extLst>
          </p:nvPr>
        </p:nvGraphicFramePr>
        <p:xfrm>
          <a:off x="4579221" y="5764213"/>
          <a:ext cx="4506913" cy="547687"/>
        </p:xfrm>
        <a:graphic>
          <a:graphicData uri="http://schemas.openxmlformats.org/presentationml/2006/ole">
            <mc:AlternateContent xmlns:mc="http://schemas.openxmlformats.org/markup-compatibility/2006">
              <mc:Choice xmlns:v="urn:schemas-microsoft-com:vml" Requires="v">
                <p:oleObj spid="_x0000_s18472" name="Equation" r:id="rId7" imgW="1879560" imgH="228600" progId="Equation.DSMT4">
                  <p:embed/>
                </p:oleObj>
              </mc:Choice>
              <mc:Fallback>
                <p:oleObj name="Equation" r:id="rId7" imgW="1879560" imgH="228600" progId="Equation.DSMT4">
                  <p:embed/>
                  <p:pic>
                    <p:nvPicPr>
                      <p:cNvPr id="713749"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9221" y="5764213"/>
                        <a:ext cx="4506913"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2271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ppt_x-#ppt_w/2"/>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lide(fromLeft)">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slide(fromLeft)">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utoUpdateAnimBg="0"/>
      <p:bldP spid="6" grpId="0" autoUpdateAnimBg="0"/>
      <p:bldP spid="7" grpId="0" animBg="1" autoUpdateAnimBg="0"/>
      <p:bldP spid="8" grpId="0" animBg="1" autoUpdateAnimBg="0"/>
      <p:bldP spid="1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
            <a:extLst>
              <a:ext uri="{FF2B5EF4-FFF2-40B4-BE49-F238E27FC236}">
                <a16:creationId xmlns:a16="http://schemas.microsoft.com/office/drawing/2014/main" id="{242EEBEE-E5F7-4B19-A501-49A98475EE29}"/>
              </a:ext>
            </a:extLst>
          </p:cNvPr>
          <p:cNvSpPr txBox="1">
            <a:spLocks noChangeArrowheads="1"/>
          </p:cNvSpPr>
          <p:nvPr/>
        </p:nvSpPr>
        <p:spPr bwMode="auto">
          <a:xfrm>
            <a:off x="-907530" y="3025627"/>
            <a:ext cx="6781800" cy="50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20000"/>
              </a:spcBef>
              <a:buSzPct val="85000"/>
            </a:pPr>
            <a:r>
              <a:rPr kumimoji="1"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400" dirty="0" err="1">
                <a:latin typeface="Times New Roman" panose="02020603050405020304" pitchFamily="18" charset="0"/>
                <a:ea typeface="华文新魏" panose="02010800040101010101" pitchFamily="2" charset="-122"/>
                <a:cs typeface="Times New Roman" panose="02020603050405020304" pitchFamily="18" charset="0"/>
              </a:rPr>
              <a:t>u</a:t>
            </a:r>
            <a:r>
              <a:rPr kumimoji="1" lang="en-US" altLang="zh-CN" sz="2400" baseline="-25000" dirty="0" err="1">
                <a:latin typeface="Times New Roman" panose="02020603050405020304" pitchFamily="18" charset="0"/>
                <a:ea typeface="华文新魏" panose="02010800040101010101" pitchFamily="2" charset="-122"/>
                <a:cs typeface="Times New Roman" panose="02020603050405020304" pitchFamily="18" charset="0"/>
              </a:rPr>
              <a:t>i</a:t>
            </a:r>
            <a:r>
              <a:rPr kumimoji="1" lang="en-US" altLang="zh-CN" sz="2400" dirty="0" err="1">
                <a:latin typeface="Times New Roman" panose="02020603050405020304" pitchFamily="18" charset="0"/>
                <a:ea typeface="华文新魏" panose="02010800040101010101" pitchFamily="2" charset="-122"/>
                <a:cs typeface="Times New Roman" panose="02020603050405020304" pitchFamily="18" charset="0"/>
              </a:rPr>
              <a:t>‚v</a:t>
            </a:r>
            <a:r>
              <a:rPr kumimoji="1" lang="en-US" altLang="zh-CN" sz="2400" baseline="-25000" dirty="0" err="1">
                <a:latin typeface="Times New Roman" panose="02020603050405020304" pitchFamily="18" charset="0"/>
                <a:ea typeface="华文新魏" panose="02010800040101010101" pitchFamily="2" charset="-122"/>
                <a:cs typeface="Times New Roman" panose="02020603050405020304" pitchFamily="18" charset="0"/>
              </a:rPr>
              <a:t>j</a:t>
            </a:r>
            <a:r>
              <a:rPr kumimoji="1" lang="zh-CN" altLang="zh-CN" sz="2400" dirty="0">
                <a:latin typeface="Times New Roman" panose="02020603050405020304" pitchFamily="18" charset="0"/>
                <a:ea typeface="华文新魏" panose="02010800040101010101" pitchFamily="2" charset="-122"/>
                <a:cs typeface="Times New Roman" panose="02020603050405020304" pitchFamily="18" charset="0"/>
              </a:rPr>
              <a:t>无约束</a:t>
            </a:r>
            <a:r>
              <a:rPr kumimoji="1" lang="zh-CN" altLang="en-US" sz="2400" dirty="0">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400" dirty="0" err="1">
                <a:latin typeface="Times New Roman" panose="02020603050405020304" pitchFamily="18" charset="0"/>
                <a:ea typeface="华文新魏" panose="02010800040101010101" pitchFamily="2" charset="-122"/>
                <a:cs typeface="Times New Roman" panose="02020603050405020304" pitchFamily="18" charset="0"/>
              </a:rPr>
              <a:t>i</a:t>
            </a:r>
            <a:r>
              <a:rPr kumimoji="1" lang="en-US" altLang="zh-CN" sz="2400" dirty="0">
                <a:latin typeface="Times New Roman" panose="02020603050405020304" pitchFamily="18" charset="0"/>
                <a:ea typeface="华文新魏" panose="02010800040101010101" pitchFamily="2" charset="-122"/>
                <a:cs typeface="Times New Roman" panose="02020603050405020304" pitchFamily="18" charset="0"/>
              </a:rPr>
              <a:t>=1,2, …,</a:t>
            </a:r>
            <a:r>
              <a:rPr kumimoji="1" lang="en-US" altLang="zh-CN" sz="2400" dirty="0" err="1">
                <a:latin typeface="Times New Roman" panose="02020603050405020304" pitchFamily="18" charset="0"/>
                <a:ea typeface="华文新魏" panose="02010800040101010101" pitchFamily="2" charset="-122"/>
                <a:cs typeface="Times New Roman" panose="02020603050405020304" pitchFamily="18" charset="0"/>
              </a:rPr>
              <a:t>m;j</a:t>
            </a:r>
            <a:r>
              <a:rPr kumimoji="1" lang="en-US" altLang="zh-CN" sz="2400" dirty="0">
                <a:latin typeface="Times New Roman" panose="02020603050405020304" pitchFamily="18" charset="0"/>
                <a:ea typeface="华文新魏" panose="02010800040101010101" pitchFamily="2" charset="-122"/>
                <a:cs typeface="Times New Roman" panose="02020603050405020304" pitchFamily="18" charset="0"/>
              </a:rPr>
              <a:t>=1,2, …,n)</a:t>
            </a:r>
          </a:p>
        </p:txBody>
      </p:sp>
      <p:sp>
        <p:nvSpPr>
          <p:cNvPr id="5" name="Text Box 13">
            <a:extLst>
              <a:ext uri="{FF2B5EF4-FFF2-40B4-BE49-F238E27FC236}">
                <a16:creationId xmlns:a16="http://schemas.microsoft.com/office/drawing/2014/main" id="{20898310-4D17-4FD4-9F2B-F62DFA00CB13}"/>
              </a:ext>
            </a:extLst>
          </p:cNvPr>
          <p:cNvSpPr txBox="1">
            <a:spLocks noChangeArrowheads="1"/>
          </p:cNvSpPr>
          <p:nvPr/>
        </p:nvSpPr>
        <p:spPr bwMode="auto">
          <a:xfrm>
            <a:off x="663519" y="913754"/>
            <a:ext cx="7878763" cy="580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20000"/>
              </a:spcBef>
              <a:buSzPct val="85000"/>
            </a:pPr>
            <a:r>
              <a:rPr kumimoji="1" lang="zh-CN" altLang="en-US" sz="2800" dirty="0">
                <a:latin typeface="华文新魏" panose="02010800040101010101" pitchFamily="2" charset="-122"/>
                <a:ea typeface="华文新魏" panose="02010800040101010101" pitchFamily="2" charset="-122"/>
              </a:rPr>
              <a:t>标准型运输问题的对偶问题模型为：</a:t>
            </a:r>
          </a:p>
        </p:txBody>
      </p:sp>
      <p:graphicFrame>
        <p:nvGraphicFramePr>
          <p:cNvPr id="6" name="Object 14">
            <a:extLst>
              <a:ext uri="{FF2B5EF4-FFF2-40B4-BE49-F238E27FC236}">
                <a16:creationId xmlns:a16="http://schemas.microsoft.com/office/drawing/2014/main" id="{625237A5-10E5-4782-AFD5-058C6B650140}"/>
              </a:ext>
            </a:extLst>
          </p:cNvPr>
          <p:cNvGraphicFramePr>
            <a:graphicFrameLocks noChangeAspect="1"/>
          </p:cNvGraphicFramePr>
          <p:nvPr>
            <p:extLst>
              <p:ext uri="{D42A27DB-BD31-4B8C-83A1-F6EECF244321}">
                <p14:modId xmlns:p14="http://schemas.microsoft.com/office/powerpoint/2010/main" val="1876334209"/>
              </p:ext>
            </p:extLst>
          </p:nvPr>
        </p:nvGraphicFramePr>
        <p:xfrm>
          <a:off x="807982" y="1411966"/>
          <a:ext cx="4406900" cy="1193800"/>
        </p:xfrm>
        <a:graphic>
          <a:graphicData uri="http://schemas.openxmlformats.org/presentationml/2006/ole">
            <mc:AlternateContent xmlns:mc="http://schemas.openxmlformats.org/markup-compatibility/2006">
              <mc:Choice xmlns:v="urn:schemas-microsoft-com:vml" Requires="v">
                <p:oleObj spid="_x0000_s19578" name="Equation" r:id="rId4" imgW="1562040" imgH="469800" progId="Equation.3">
                  <p:embed/>
                </p:oleObj>
              </mc:Choice>
              <mc:Fallback>
                <p:oleObj name="Equation" r:id="rId4" imgW="1562040" imgH="469800" progId="Equation.3">
                  <p:embed/>
                  <p:pic>
                    <p:nvPicPr>
                      <p:cNvPr id="714766"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982" y="1411966"/>
                        <a:ext cx="44069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5">
            <a:extLst>
              <a:ext uri="{FF2B5EF4-FFF2-40B4-BE49-F238E27FC236}">
                <a16:creationId xmlns:a16="http://schemas.microsoft.com/office/drawing/2014/main" id="{3F6E6C81-1C28-40EA-9628-C4A61B38991B}"/>
              </a:ext>
            </a:extLst>
          </p:cNvPr>
          <p:cNvGraphicFramePr>
            <a:graphicFrameLocks noChangeAspect="1"/>
          </p:cNvGraphicFramePr>
          <p:nvPr>
            <p:extLst>
              <p:ext uri="{D42A27DB-BD31-4B8C-83A1-F6EECF244321}">
                <p14:modId xmlns:p14="http://schemas.microsoft.com/office/powerpoint/2010/main" val="2339020846"/>
              </p:ext>
            </p:extLst>
          </p:nvPr>
        </p:nvGraphicFramePr>
        <p:xfrm>
          <a:off x="823857" y="2390096"/>
          <a:ext cx="2187575" cy="755650"/>
        </p:xfrm>
        <a:graphic>
          <a:graphicData uri="http://schemas.openxmlformats.org/presentationml/2006/ole">
            <mc:AlternateContent xmlns:mc="http://schemas.openxmlformats.org/markup-compatibility/2006">
              <mc:Choice xmlns:v="urn:schemas-microsoft-com:vml" Requires="v">
                <p:oleObj spid="_x0000_s19579" name="Equation" r:id="rId6" imgW="698400" imgH="241200" progId="Equation.3">
                  <p:embed/>
                </p:oleObj>
              </mc:Choice>
              <mc:Fallback>
                <p:oleObj name="Equation" r:id="rId6" imgW="698400" imgH="241200" progId="Equation.3">
                  <p:embed/>
                  <p:pic>
                    <p:nvPicPr>
                      <p:cNvPr id="714767"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3857" y="2390096"/>
                        <a:ext cx="2187575"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17">
            <a:extLst>
              <a:ext uri="{FF2B5EF4-FFF2-40B4-BE49-F238E27FC236}">
                <a16:creationId xmlns:a16="http://schemas.microsoft.com/office/drawing/2014/main" id="{D2A5B584-95B9-4259-80EC-0E424DCC8F6A}"/>
              </a:ext>
            </a:extLst>
          </p:cNvPr>
          <p:cNvSpPr txBox="1">
            <a:spLocks noChangeArrowheads="1"/>
          </p:cNvSpPr>
          <p:nvPr/>
        </p:nvSpPr>
        <p:spPr bwMode="auto">
          <a:xfrm>
            <a:off x="6442146" y="917345"/>
            <a:ext cx="4941872" cy="576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spcBef>
                <a:spcPct val="20000"/>
              </a:spcBef>
              <a:buSzPct val="85000"/>
            </a:pPr>
            <a:r>
              <a:rPr kumimoji="1" lang="zh-CN" altLang="en-US" sz="2800" dirty="0">
                <a:latin typeface="Times New Roman" panose="02020603050405020304" pitchFamily="18" charset="0"/>
                <a:ea typeface="华文新魏" panose="02010800040101010101" pitchFamily="2" charset="-122"/>
                <a:cs typeface="Times New Roman" panose="02020603050405020304" pitchFamily="18" charset="0"/>
              </a:rPr>
              <a:t>则运输问题变量</a:t>
            </a:r>
            <a:r>
              <a:rPr kumimoji="1" lang="en-US" altLang="zh-CN" sz="2800" dirty="0" err="1">
                <a:latin typeface="Times New Roman" panose="02020603050405020304" pitchFamily="18" charset="0"/>
                <a:ea typeface="华文新魏" panose="02010800040101010101" pitchFamily="2" charset="-122"/>
                <a:cs typeface="Times New Roman" panose="02020603050405020304" pitchFamily="18" charset="0"/>
              </a:rPr>
              <a:t>x</a:t>
            </a:r>
            <a:r>
              <a:rPr kumimoji="1" lang="en-US" altLang="zh-CN" sz="2800" baseline="-25000" dirty="0" err="1">
                <a:latin typeface="Times New Roman" panose="02020603050405020304" pitchFamily="18" charset="0"/>
                <a:ea typeface="华文新魏" panose="02010800040101010101" pitchFamily="2" charset="-122"/>
                <a:cs typeface="Times New Roman" panose="02020603050405020304" pitchFamily="18" charset="0"/>
              </a:rPr>
              <a:t>ij</a:t>
            </a:r>
            <a:r>
              <a:rPr kumimoji="1" lang="zh-CN" altLang="en-US" sz="2800" dirty="0">
                <a:latin typeface="Times New Roman" panose="02020603050405020304" pitchFamily="18" charset="0"/>
                <a:ea typeface="华文新魏" panose="02010800040101010101" pitchFamily="2" charset="-122"/>
                <a:cs typeface="Times New Roman" panose="02020603050405020304" pitchFamily="18" charset="0"/>
              </a:rPr>
              <a:t>的检验数为：</a:t>
            </a:r>
          </a:p>
        </p:txBody>
      </p:sp>
      <p:graphicFrame>
        <p:nvGraphicFramePr>
          <p:cNvPr id="9" name="Object 19">
            <a:extLst>
              <a:ext uri="{FF2B5EF4-FFF2-40B4-BE49-F238E27FC236}">
                <a16:creationId xmlns:a16="http://schemas.microsoft.com/office/drawing/2014/main" id="{BE796548-633C-4166-B4F6-439CDAC44B1D}"/>
              </a:ext>
            </a:extLst>
          </p:cNvPr>
          <p:cNvGraphicFramePr>
            <a:graphicFrameLocks noChangeAspect="1"/>
          </p:cNvGraphicFramePr>
          <p:nvPr>
            <p:extLst>
              <p:ext uri="{D42A27DB-BD31-4B8C-83A1-F6EECF244321}">
                <p14:modId xmlns:p14="http://schemas.microsoft.com/office/powerpoint/2010/main" val="4246109485"/>
              </p:ext>
            </p:extLst>
          </p:nvPr>
        </p:nvGraphicFramePr>
        <p:xfrm>
          <a:off x="6317732" y="1932759"/>
          <a:ext cx="5841534" cy="1496241"/>
        </p:xfrm>
        <a:graphic>
          <a:graphicData uri="http://schemas.openxmlformats.org/presentationml/2006/ole">
            <mc:AlternateContent xmlns:mc="http://schemas.openxmlformats.org/markup-compatibility/2006">
              <mc:Choice xmlns:v="urn:schemas-microsoft-com:vml" Requires="v">
                <p:oleObj spid="_x0000_s19580" name="Equation" r:id="rId8" imgW="2209680" imgH="749160" progId="Equation.DSMT4">
                  <p:embed/>
                </p:oleObj>
              </mc:Choice>
              <mc:Fallback>
                <p:oleObj name="Equation" r:id="rId8" imgW="2209680" imgH="749160" progId="Equation.DSMT4">
                  <p:embed/>
                  <p:pic>
                    <p:nvPicPr>
                      <p:cNvPr id="714771"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17732" y="1932759"/>
                        <a:ext cx="5841534" cy="1496241"/>
                      </a:xfrm>
                      <a:prstGeom prst="rect">
                        <a:avLst/>
                      </a:prstGeom>
                      <a:noFill/>
                      <a:ln>
                        <a:noFill/>
                      </a:ln>
                      <a:effectLst/>
                      <a:extLst/>
                    </p:spPr>
                  </p:pic>
                </p:oleObj>
              </mc:Fallback>
            </mc:AlternateContent>
          </a:graphicData>
        </a:graphic>
      </p:graphicFrame>
      <p:graphicFrame>
        <p:nvGraphicFramePr>
          <p:cNvPr id="10" name="Object 24">
            <a:extLst>
              <a:ext uri="{FF2B5EF4-FFF2-40B4-BE49-F238E27FC236}">
                <a16:creationId xmlns:a16="http://schemas.microsoft.com/office/drawing/2014/main" id="{01FC6C2C-C54D-4EB8-9360-CF328D36CF9C}"/>
              </a:ext>
            </a:extLst>
          </p:cNvPr>
          <p:cNvGraphicFramePr>
            <a:graphicFrameLocks noChangeAspect="1"/>
          </p:cNvGraphicFramePr>
          <p:nvPr>
            <p:extLst>
              <p:ext uri="{D42A27DB-BD31-4B8C-83A1-F6EECF244321}">
                <p14:modId xmlns:p14="http://schemas.microsoft.com/office/powerpoint/2010/main" val="706649977"/>
              </p:ext>
            </p:extLst>
          </p:nvPr>
        </p:nvGraphicFramePr>
        <p:xfrm>
          <a:off x="823857" y="4080965"/>
          <a:ext cx="5365750" cy="511175"/>
        </p:xfrm>
        <a:graphic>
          <a:graphicData uri="http://schemas.openxmlformats.org/presentationml/2006/ole">
            <mc:AlternateContent xmlns:mc="http://schemas.openxmlformats.org/markup-compatibility/2006">
              <mc:Choice xmlns:v="urn:schemas-microsoft-com:vml" Requires="v">
                <p:oleObj spid="_x0000_s19581" name="Equation" r:id="rId10" imgW="4533900" imgH="431800" progId="Equation.DSMT4">
                  <p:embed/>
                </p:oleObj>
              </mc:Choice>
              <mc:Fallback>
                <p:oleObj name="Equation" r:id="rId10" imgW="4533900" imgH="431800" progId="Equation.DSMT4">
                  <p:embed/>
                  <p:pic>
                    <p:nvPicPr>
                      <p:cNvPr id="688152" name="Object 24">
                        <a:extLst>
                          <a:ext uri="{FF2B5EF4-FFF2-40B4-BE49-F238E27FC236}">
                            <a16:creationId xmlns:a16="http://schemas.microsoft.com/office/drawing/2014/main" id="{42E0C7EC-856B-4974-BFB0-F3BA72240F3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ltGray">
                      <a:xfrm>
                        <a:off x="823857" y="4080965"/>
                        <a:ext cx="53657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25">
            <a:extLst>
              <a:ext uri="{FF2B5EF4-FFF2-40B4-BE49-F238E27FC236}">
                <a16:creationId xmlns:a16="http://schemas.microsoft.com/office/drawing/2014/main" id="{ACD68EC8-6603-4A9D-83BC-875286F50850}"/>
              </a:ext>
            </a:extLst>
          </p:cNvPr>
          <p:cNvGraphicFramePr>
            <a:graphicFrameLocks noChangeAspect="1"/>
          </p:cNvGraphicFramePr>
          <p:nvPr>
            <p:extLst>
              <p:ext uri="{D42A27DB-BD31-4B8C-83A1-F6EECF244321}">
                <p14:modId xmlns:p14="http://schemas.microsoft.com/office/powerpoint/2010/main" val="3614199048"/>
              </p:ext>
            </p:extLst>
          </p:nvPr>
        </p:nvGraphicFramePr>
        <p:xfrm>
          <a:off x="807982" y="4707043"/>
          <a:ext cx="4530725" cy="485775"/>
        </p:xfrm>
        <a:graphic>
          <a:graphicData uri="http://schemas.openxmlformats.org/presentationml/2006/ole">
            <mc:AlternateContent xmlns:mc="http://schemas.openxmlformats.org/markup-compatibility/2006">
              <mc:Choice xmlns:v="urn:schemas-microsoft-com:vml" Requires="v">
                <p:oleObj spid="_x0000_s19582" name="Equation" r:id="rId12" imgW="4025900" imgH="431800" progId="Equation.DSMT4">
                  <p:embed/>
                </p:oleObj>
              </mc:Choice>
              <mc:Fallback>
                <p:oleObj name="Equation" r:id="rId12" imgW="4025900" imgH="431800" progId="Equation.DSMT4">
                  <p:embed/>
                  <p:pic>
                    <p:nvPicPr>
                      <p:cNvPr id="688153" name="Object 25">
                        <a:extLst>
                          <a:ext uri="{FF2B5EF4-FFF2-40B4-BE49-F238E27FC236}">
                            <a16:creationId xmlns:a16="http://schemas.microsoft.com/office/drawing/2014/main" id="{D56A7BC9-F96F-41ED-8459-F474B4BA9B2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807982" y="4707043"/>
                        <a:ext cx="45307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28">
            <a:extLst>
              <a:ext uri="{FF2B5EF4-FFF2-40B4-BE49-F238E27FC236}">
                <a16:creationId xmlns:a16="http://schemas.microsoft.com/office/drawing/2014/main" id="{A17DE3B8-7536-4A6F-ABBA-13F358E26489}"/>
              </a:ext>
            </a:extLst>
          </p:cNvPr>
          <p:cNvSpPr txBox="1">
            <a:spLocks noChangeArrowheads="1"/>
          </p:cNvSpPr>
          <p:nvPr/>
        </p:nvSpPr>
        <p:spPr>
          <a:xfrm>
            <a:off x="663519" y="5446034"/>
            <a:ext cx="9744074" cy="79216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华文新魏" panose="02010800040101010101" pitchFamily="2" charset="-122"/>
                <a:ea typeface="华文新魏" panose="020108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kumimoji="1" lang="zh-CN" altLang="en-US" sz="2800" dirty="0">
                <a:solidFill>
                  <a:srgbClr val="000000"/>
                </a:solidFill>
                <a:latin typeface="Times New Roman" panose="02020603050405020304" pitchFamily="18" charset="0"/>
                <a:cs typeface="Times New Roman" panose="02020603050405020304" pitchFamily="18" charset="0"/>
              </a:rPr>
              <a:t>由（</a:t>
            </a:r>
            <a:r>
              <a:rPr kumimoji="1" lang="en-US" altLang="zh-CN" sz="2800" dirty="0">
                <a:solidFill>
                  <a:srgbClr val="000000"/>
                </a:solidFill>
                <a:latin typeface="Times New Roman" panose="02020603050405020304" pitchFamily="18" charset="0"/>
                <a:cs typeface="Times New Roman" panose="02020603050405020304" pitchFamily="18" charset="0"/>
              </a:rPr>
              <a:t>1</a:t>
            </a:r>
            <a:r>
              <a:rPr kumimoji="1" lang="zh-CN" altLang="en-US" sz="2800" dirty="0">
                <a:solidFill>
                  <a:srgbClr val="000000"/>
                </a:solidFill>
                <a:latin typeface="Times New Roman" panose="02020603050405020304" pitchFamily="18" charset="0"/>
                <a:cs typeface="Times New Roman" panose="02020603050405020304" pitchFamily="18" charset="0"/>
              </a:rPr>
              <a:t>）式，令         便可求出所有的   和  值。再由公式</a:t>
            </a:r>
          </a:p>
          <a:p>
            <a:pPr>
              <a:buFontTx/>
              <a:buNone/>
            </a:pPr>
            <a:r>
              <a:rPr kumimoji="1" lang="zh-CN" altLang="en-US" sz="2800" dirty="0">
                <a:solidFill>
                  <a:srgbClr val="000000"/>
                </a:solidFill>
                <a:latin typeface="Times New Roman" panose="02020603050405020304" pitchFamily="18" charset="0"/>
                <a:cs typeface="Times New Roman" panose="02020603050405020304" pitchFamily="18" charset="0"/>
              </a:rPr>
              <a:t>（</a:t>
            </a:r>
            <a:r>
              <a:rPr kumimoji="1" lang="en-US" altLang="zh-CN" sz="2800" dirty="0">
                <a:solidFill>
                  <a:srgbClr val="000000"/>
                </a:solidFill>
                <a:latin typeface="Times New Roman" panose="02020603050405020304" pitchFamily="18" charset="0"/>
                <a:cs typeface="Times New Roman" panose="02020603050405020304" pitchFamily="18" charset="0"/>
              </a:rPr>
              <a:t>2</a:t>
            </a:r>
            <a:r>
              <a:rPr kumimoji="1" lang="zh-CN" altLang="en-US" sz="2800" dirty="0">
                <a:solidFill>
                  <a:srgbClr val="000000"/>
                </a:solidFill>
                <a:latin typeface="Times New Roman" panose="02020603050405020304" pitchFamily="18" charset="0"/>
                <a:cs typeface="Times New Roman" panose="02020603050405020304" pitchFamily="18" charset="0"/>
              </a:rPr>
              <a:t>），便可以计算出所有非基变量的检验数。</a:t>
            </a:r>
          </a:p>
        </p:txBody>
      </p:sp>
      <p:graphicFrame>
        <p:nvGraphicFramePr>
          <p:cNvPr id="13" name="Object 29">
            <a:extLst>
              <a:ext uri="{FF2B5EF4-FFF2-40B4-BE49-F238E27FC236}">
                <a16:creationId xmlns:a16="http://schemas.microsoft.com/office/drawing/2014/main" id="{551B715D-284D-4C23-B9F9-08036E106F2F}"/>
              </a:ext>
            </a:extLst>
          </p:cNvPr>
          <p:cNvGraphicFramePr>
            <a:graphicFrameLocks noChangeAspect="1"/>
          </p:cNvGraphicFramePr>
          <p:nvPr>
            <p:extLst>
              <p:ext uri="{D42A27DB-BD31-4B8C-83A1-F6EECF244321}">
                <p14:modId xmlns:p14="http://schemas.microsoft.com/office/powerpoint/2010/main" val="251327428"/>
              </p:ext>
            </p:extLst>
          </p:nvPr>
        </p:nvGraphicFramePr>
        <p:xfrm>
          <a:off x="3073344" y="5532438"/>
          <a:ext cx="774700" cy="381000"/>
        </p:xfrm>
        <a:graphic>
          <a:graphicData uri="http://schemas.openxmlformats.org/presentationml/2006/ole">
            <mc:AlternateContent xmlns:mc="http://schemas.openxmlformats.org/markup-compatibility/2006">
              <mc:Choice xmlns:v="urn:schemas-microsoft-com:vml" Requires="v">
                <p:oleObj spid="_x0000_s19583" name="Equation" r:id="rId14" imgW="774364" imgH="380835" progId="Equation.DSMT4">
                  <p:embed/>
                </p:oleObj>
              </mc:Choice>
              <mc:Fallback>
                <p:oleObj name="Equation" r:id="rId14" imgW="774364" imgH="380835" progId="Equation.DSMT4">
                  <p:embed/>
                  <p:pic>
                    <p:nvPicPr>
                      <p:cNvPr id="9225" name="Object 29">
                        <a:extLst>
                          <a:ext uri="{FF2B5EF4-FFF2-40B4-BE49-F238E27FC236}">
                            <a16:creationId xmlns:a16="http://schemas.microsoft.com/office/drawing/2014/main" id="{93FC4E88-EFC7-44CE-A1E4-AF12A98925E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ltGray">
                      <a:xfrm>
                        <a:off x="3073344" y="5532438"/>
                        <a:ext cx="7747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30">
            <a:extLst>
              <a:ext uri="{FF2B5EF4-FFF2-40B4-BE49-F238E27FC236}">
                <a16:creationId xmlns:a16="http://schemas.microsoft.com/office/drawing/2014/main" id="{C40BCCA3-3F05-489B-9A00-E5898F2AD4CD}"/>
              </a:ext>
            </a:extLst>
          </p:cNvPr>
          <p:cNvGraphicFramePr>
            <a:graphicFrameLocks noChangeAspect="1"/>
          </p:cNvGraphicFramePr>
          <p:nvPr>
            <p:extLst>
              <p:ext uri="{D42A27DB-BD31-4B8C-83A1-F6EECF244321}">
                <p14:modId xmlns:p14="http://schemas.microsoft.com/office/powerpoint/2010/main" val="430879615"/>
              </p:ext>
            </p:extLst>
          </p:nvPr>
        </p:nvGraphicFramePr>
        <p:xfrm>
          <a:off x="6383465" y="5510031"/>
          <a:ext cx="254000" cy="381000"/>
        </p:xfrm>
        <a:graphic>
          <a:graphicData uri="http://schemas.openxmlformats.org/presentationml/2006/ole">
            <mc:AlternateContent xmlns:mc="http://schemas.openxmlformats.org/markup-compatibility/2006">
              <mc:Choice xmlns:v="urn:schemas-microsoft-com:vml" Requires="v">
                <p:oleObj spid="_x0000_s19584" name="Equation" r:id="rId16" imgW="253890" imgH="380835" progId="Equation.DSMT4">
                  <p:embed/>
                </p:oleObj>
              </mc:Choice>
              <mc:Fallback>
                <p:oleObj name="Equation" r:id="rId16" imgW="253890" imgH="380835" progId="Equation.DSMT4">
                  <p:embed/>
                  <p:pic>
                    <p:nvPicPr>
                      <p:cNvPr id="9226" name="Object 30">
                        <a:extLst>
                          <a:ext uri="{FF2B5EF4-FFF2-40B4-BE49-F238E27FC236}">
                            <a16:creationId xmlns:a16="http://schemas.microsoft.com/office/drawing/2014/main" id="{D9546620-4FA5-4403-B41E-499173912A1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ltGray">
                      <a:xfrm>
                        <a:off x="6383465" y="5510031"/>
                        <a:ext cx="254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31">
            <a:extLst>
              <a:ext uri="{FF2B5EF4-FFF2-40B4-BE49-F238E27FC236}">
                <a16:creationId xmlns:a16="http://schemas.microsoft.com/office/drawing/2014/main" id="{4D3A470B-CCEC-4F35-95A5-C4D0CA046E96}"/>
              </a:ext>
            </a:extLst>
          </p:cNvPr>
          <p:cNvGraphicFramePr>
            <a:graphicFrameLocks noChangeAspect="1"/>
          </p:cNvGraphicFramePr>
          <p:nvPr>
            <p:extLst>
              <p:ext uri="{D42A27DB-BD31-4B8C-83A1-F6EECF244321}">
                <p14:modId xmlns:p14="http://schemas.microsoft.com/office/powerpoint/2010/main" val="856384373"/>
              </p:ext>
            </p:extLst>
          </p:nvPr>
        </p:nvGraphicFramePr>
        <p:xfrm>
          <a:off x="6954008" y="5510031"/>
          <a:ext cx="266700" cy="419100"/>
        </p:xfrm>
        <a:graphic>
          <a:graphicData uri="http://schemas.openxmlformats.org/presentationml/2006/ole">
            <mc:AlternateContent xmlns:mc="http://schemas.openxmlformats.org/markup-compatibility/2006">
              <mc:Choice xmlns:v="urn:schemas-microsoft-com:vml" Requires="v">
                <p:oleObj spid="_x0000_s19585" name="Equation" r:id="rId18" imgW="266584" imgH="418918" progId="Equation.DSMT4">
                  <p:embed/>
                </p:oleObj>
              </mc:Choice>
              <mc:Fallback>
                <p:oleObj name="Equation" r:id="rId18" imgW="266584" imgH="418918" progId="Equation.DSMT4">
                  <p:embed/>
                  <p:pic>
                    <p:nvPicPr>
                      <p:cNvPr id="9227" name="Object 31">
                        <a:extLst>
                          <a:ext uri="{FF2B5EF4-FFF2-40B4-BE49-F238E27FC236}">
                            <a16:creationId xmlns:a16="http://schemas.microsoft.com/office/drawing/2014/main" id="{BC95192B-D7A3-450C-8BF4-C4D9DC9EC5F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ltGray">
                      <a:xfrm>
                        <a:off x="6954008" y="5510031"/>
                        <a:ext cx="2667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2003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ppt_w</p:attrName>
                                        </p:attrNameLst>
                                      </p:cBhvr>
                                      <p:tavLst>
                                        <p:tav tm="0">
                                          <p:val>
                                            <p:fltVal val="0"/>
                                          </p:val>
                                        </p:tav>
                                        <p:tav tm="100000">
                                          <p:val>
                                            <p:strVal val="#ppt_w"/>
                                          </p:val>
                                        </p:tav>
                                      </p:tavLst>
                                    </p:anim>
                                    <p:anim calcmode="lin" valueType="num">
                                      <p:cBhvr>
                                        <p:cTn id="10"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ppt_x</p:attrName>
                                        </p:attrNameLst>
                                      </p:cBhvr>
                                      <p:tavLst>
                                        <p:tav tm="0">
                                          <p:val>
                                            <p:strVal val="#ppt_x-#ppt_w/2"/>
                                          </p:val>
                                        </p:tav>
                                        <p:tav tm="100000">
                                          <p:val>
                                            <p:strVal val="#ppt_x"/>
                                          </p:val>
                                        </p:tav>
                                      </p:tavLst>
                                    </p:anim>
                                    <p:anim calcmode="lin" valueType="num">
                                      <p:cBhvr>
                                        <p:cTn id="16" dur="500" fill="hold"/>
                                        <p:tgtEl>
                                          <p:spTgt spid="6"/>
                                        </p:tgtEl>
                                        <p:attrNameLst>
                                          <p:attrName>ppt_y</p:attrName>
                                        </p:attrNameLst>
                                      </p:cBhvr>
                                      <p:tavLst>
                                        <p:tav tm="0">
                                          <p:val>
                                            <p:strVal val="#ppt_y"/>
                                          </p:val>
                                        </p:tav>
                                        <p:tav tm="100000">
                                          <p:val>
                                            <p:strVal val="#ppt_y"/>
                                          </p:val>
                                        </p:tav>
                                      </p:tavLst>
                                    </p:anim>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ppt_w/2"/>
                                          </p:val>
                                        </p:tav>
                                        <p:tav tm="100000">
                                          <p:val>
                                            <p:strVal val="#ppt_x"/>
                                          </p:val>
                                        </p:tav>
                                      </p:tavLst>
                                    </p:anim>
                                    <p:anim calcmode="lin" valueType="num">
                                      <p:cBhvr>
                                        <p:cTn id="24" dur="500" fill="hold"/>
                                        <p:tgtEl>
                                          <p:spTgt spid="7"/>
                                        </p:tgtEl>
                                        <p:attrNameLst>
                                          <p:attrName>ppt_y</p:attrName>
                                        </p:attrNameLst>
                                      </p:cBhvr>
                                      <p:tavLst>
                                        <p:tav tm="0">
                                          <p:val>
                                            <p:strVal val="#ppt_y"/>
                                          </p:val>
                                        </p:tav>
                                        <p:tav tm="100000">
                                          <p:val>
                                            <p:strVal val="#ppt_y"/>
                                          </p:val>
                                        </p:tav>
                                      </p:tavLst>
                                    </p:anim>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ppt_x</p:attrName>
                                        </p:attrNameLst>
                                      </p:cBhvr>
                                      <p:tavLst>
                                        <p:tav tm="0">
                                          <p:val>
                                            <p:strVal val="#ppt_x-#ppt_w/2"/>
                                          </p:val>
                                        </p:tav>
                                        <p:tav tm="100000">
                                          <p:val>
                                            <p:strVal val="#ppt_x"/>
                                          </p:val>
                                        </p:tav>
                                      </p:tavLst>
                                    </p:anim>
                                    <p:anim calcmode="lin" valueType="num">
                                      <p:cBhvr>
                                        <p:cTn id="32" dur="500" fill="hold"/>
                                        <p:tgtEl>
                                          <p:spTgt spid="4"/>
                                        </p:tgtEl>
                                        <p:attrNameLst>
                                          <p:attrName>ppt_y</p:attrName>
                                        </p:attrNameLst>
                                      </p:cBhvr>
                                      <p:tavLst>
                                        <p:tav tm="0">
                                          <p:val>
                                            <p:strVal val="#ppt_y"/>
                                          </p:val>
                                        </p:tav>
                                        <p:tav tm="100000">
                                          <p:val>
                                            <p:strVal val="#ppt_y"/>
                                          </p:val>
                                        </p:tav>
                                      </p:tavLst>
                                    </p:anim>
                                    <p:anim calcmode="lin" valueType="num">
                                      <p:cBhvr>
                                        <p:cTn id="33" dur="500" fill="hold"/>
                                        <p:tgtEl>
                                          <p:spTgt spid="4"/>
                                        </p:tgtEl>
                                        <p:attrNameLst>
                                          <p:attrName>ppt_w</p:attrName>
                                        </p:attrNameLst>
                                      </p:cBhvr>
                                      <p:tavLst>
                                        <p:tav tm="0">
                                          <p:val>
                                            <p:fltVal val="0"/>
                                          </p:val>
                                        </p:tav>
                                        <p:tav tm="100000">
                                          <p:val>
                                            <p:strVal val="#ppt_w"/>
                                          </p:val>
                                        </p:tav>
                                      </p:tavLst>
                                    </p:anim>
                                    <p:anim calcmode="lin" valueType="num">
                                      <p:cBhvr>
                                        <p:cTn id="34"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arn(outHorizontal)">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linds(horizontal)">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blinds(horizontal)">
                                      <p:cBhvr>
                                        <p:cTn id="5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B2A358-1085-4FF0-A0F1-1A68B16210E6}"/>
              </a:ext>
            </a:extLst>
          </p:cNvPr>
          <p:cNvSpPr>
            <a:spLocks noGrp="1" noChangeArrowheads="1"/>
          </p:cNvSpPr>
          <p:nvPr/>
        </p:nvSpPr>
        <p:spPr bwMode="auto">
          <a:xfrm>
            <a:off x="631179" y="934244"/>
            <a:ext cx="10940432"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90000"/>
              <a:buBlip>
                <a:blip r:embed="rId3"/>
              </a:buBlip>
              <a:defRPr kumimoji="1" sz="3200" kern="1200">
                <a:solidFill>
                  <a:schemeClr val="tx1"/>
                </a:solidFill>
                <a:latin typeface="+mn-lt"/>
                <a:ea typeface="+mn-ea"/>
                <a:cs typeface="+mn-cs"/>
              </a:defRPr>
            </a:lvl1pPr>
            <a:lvl2pPr marL="742950" indent="-285750" algn="l" rtl="0" fontAlgn="base">
              <a:spcBef>
                <a:spcPct val="20000"/>
              </a:spcBef>
              <a:spcAft>
                <a:spcPct val="0"/>
              </a:spcAft>
              <a:buSzPct val="80000"/>
              <a:buBlip>
                <a:blip r:embed="rId4"/>
              </a:buBlip>
              <a:defRPr kumimoji="1" sz="2800" kern="1200">
                <a:solidFill>
                  <a:schemeClr val="tx1"/>
                </a:solidFill>
                <a:latin typeface="+mn-lt"/>
                <a:ea typeface="+mn-ea"/>
                <a:cs typeface="+mn-cs"/>
              </a:defRPr>
            </a:lvl2pPr>
            <a:lvl3pPr marL="1143000" indent="-228600" algn="l" rtl="0" fontAlgn="base">
              <a:spcBef>
                <a:spcPct val="20000"/>
              </a:spcBef>
              <a:spcAft>
                <a:spcPct val="0"/>
              </a:spcAft>
              <a:buSzPct val="70000"/>
              <a:buBlip>
                <a:blip r:embed="rId5"/>
              </a:buBlip>
              <a:defRPr kumimoji="1" sz="2400" kern="1200">
                <a:solidFill>
                  <a:schemeClr val="tx1"/>
                </a:solidFill>
                <a:latin typeface="+mn-lt"/>
                <a:ea typeface="+mn-ea"/>
                <a:cs typeface="+mn-cs"/>
              </a:defRPr>
            </a:lvl3pPr>
            <a:lvl4pPr marL="1600200" indent="-228600" algn="l" rtl="0" fontAlgn="base">
              <a:spcBef>
                <a:spcPct val="20000"/>
              </a:spcBef>
              <a:spcAft>
                <a:spcPct val="0"/>
              </a:spcAft>
              <a:buSzPct val="70000"/>
              <a:buBlip>
                <a:blip r:embed="rId6"/>
              </a:buBlip>
              <a:defRPr kumimoji="1" sz="2000" kern="1200">
                <a:solidFill>
                  <a:schemeClr val="tx1"/>
                </a:solidFill>
                <a:latin typeface="+mn-lt"/>
                <a:ea typeface="+mn-ea"/>
                <a:cs typeface="+mn-cs"/>
              </a:defRPr>
            </a:lvl4pPr>
            <a:lvl5pPr marL="2057400" indent="-228600" algn="l" rtl="0" fontAlgn="base">
              <a:spcBef>
                <a:spcPct val="20000"/>
              </a:spcBef>
              <a:spcAft>
                <a:spcPct val="0"/>
              </a:spcAft>
              <a:buSzPct val="70000"/>
              <a:buBlip>
                <a:blip r:embed="rId7"/>
              </a:buBlip>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003300"/>
              </a:buClr>
              <a:buFont typeface="Wingdings" panose="05000000000000000000" pitchFamily="2" charset="2"/>
              <a:buChar char="n"/>
            </a:pPr>
            <a:r>
              <a:rPr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对于一个具有</a:t>
            </a:r>
            <a:r>
              <a:rPr lang="en-US" altLang="zh-CN"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m</a:t>
            </a:r>
            <a:r>
              <a:rPr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个产地、</a:t>
            </a:r>
            <a:r>
              <a:rPr lang="en-US" altLang="zh-CN"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n</a:t>
            </a:r>
            <a:r>
              <a:rPr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个销地的运输问题，应具有</a:t>
            </a:r>
            <a:r>
              <a:rPr lang="en-US" altLang="zh-CN"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m</a:t>
            </a:r>
            <a:r>
              <a:rPr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个行位势、</a:t>
            </a:r>
            <a:r>
              <a:rPr lang="en-US" altLang="zh-CN"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n</a:t>
            </a:r>
            <a:r>
              <a:rPr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个列位势，即具有“</a:t>
            </a:r>
            <a:r>
              <a:rPr lang="en-US" altLang="zh-CN"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m+n</a:t>
            </a:r>
            <a:r>
              <a:rPr lang="en-US" altLang="zh-CN"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个位势。</a:t>
            </a:r>
            <a:r>
              <a:rPr lang="zh-CN" altLang="en-US"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运输问题基变量的个数只有“</a:t>
            </a:r>
            <a:r>
              <a:rPr lang="en-US" altLang="zh-CN"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m+n-1”</a:t>
            </a:r>
            <a:r>
              <a:rPr lang="zh-CN" altLang="en-US"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个</a:t>
            </a:r>
            <a:r>
              <a:rPr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，所以利用基变量所对应的“</a:t>
            </a:r>
            <a:r>
              <a:rPr lang="en-US" altLang="zh-CN"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m+n-1”</a:t>
            </a:r>
            <a:r>
              <a:rPr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个方程，求出“</a:t>
            </a:r>
            <a:r>
              <a:rPr lang="en-US" altLang="zh-CN"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m+n</a:t>
            </a:r>
            <a:r>
              <a:rPr lang="en-US" altLang="zh-CN"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个位势，进而计算各非基变量的检验数是不现实的。</a:t>
            </a:r>
            <a:r>
              <a:rPr lang="en-US" altLang="zh-CN"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无穷解</a:t>
            </a:r>
            <a:r>
              <a:rPr lang="en-US" altLang="zh-CN"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Rectangle 4">
            <a:extLst>
              <a:ext uri="{FF2B5EF4-FFF2-40B4-BE49-F238E27FC236}">
                <a16:creationId xmlns:a16="http://schemas.microsoft.com/office/drawing/2014/main" id="{94F8895D-9CC1-4807-8BF7-2CA5C73A2F42}"/>
              </a:ext>
            </a:extLst>
          </p:cNvPr>
          <p:cNvSpPr>
            <a:spLocks noChangeArrowheads="1"/>
          </p:cNvSpPr>
          <p:nvPr/>
        </p:nvSpPr>
        <p:spPr bwMode="auto">
          <a:xfrm>
            <a:off x="625784" y="4058630"/>
            <a:ext cx="10940432"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nSpc>
                <a:spcPct val="90000"/>
              </a:lnSpc>
              <a:spcBef>
                <a:spcPct val="20000"/>
              </a:spcBef>
              <a:buClr>
                <a:srgbClr val="003300"/>
              </a:buClr>
              <a:buSzPct val="90000"/>
              <a:buFont typeface="Wingdings" panose="05000000000000000000" pitchFamily="2" charset="2"/>
              <a:buChar char="n"/>
            </a:pPr>
            <a:r>
              <a:rPr lang="zh-CN" altLang="en-US" sz="3200" dirty="0">
                <a:solidFill>
                  <a:srgbClr val="000000"/>
                </a:solidFill>
                <a:ea typeface="华文新魏" panose="02010800040101010101" pitchFamily="2" charset="-122"/>
                <a:cs typeface="Times New Roman" panose="02020603050405020304" pitchFamily="18" charset="0"/>
              </a:rPr>
              <a:t>通常可以通过在这些方程中对任意一个因子假定一个任意的值（如</a:t>
            </a:r>
            <a:r>
              <a:rPr lang="en-US" altLang="zh-CN" sz="3200" i="1" dirty="0">
                <a:solidFill>
                  <a:srgbClr val="000000"/>
                </a:solidFill>
                <a:ea typeface="华文新魏" panose="02010800040101010101" pitchFamily="2" charset="-122"/>
                <a:cs typeface="Times New Roman" panose="02020603050405020304" pitchFamily="18" charset="0"/>
              </a:rPr>
              <a:t>u</a:t>
            </a:r>
            <a:r>
              <a:rPr lang="en-US" altLang="zh-CN" sz="3200" baseline="-25000" dirty="0">
                <a:solidFill>
                  <a:srgbClr val="000000"/>
                </a:solidFill>
                <a:ea typeface="华文新魏" panose="02010800040101010101" pitchFamily="2" charset="-122"/>
                <a:cs typeface="Times New Roman" panose="02020603050405020304" pitchFamily="18" charset="0"/>
              </a:rPr>
              <a:t>1</a:t>
            </a:r>
            <a:r>
              <a:rPr lang="en-US" altLang="zh-CN" sz="3200" dirty="0">
                <a:solidFill>
                  <a:srgbClr val="000000"/>
                </a:solidFill>
                <a:ea typeface="华文新魏" panose="02010800040101010101" pitchFamily="2" charset="-122"/>
                <a:cs typeface="Times New Roman" panose="02020603050405020304" pitchFamily="18" charset="0"/>
              </a:rPr>
              <a:t>=0</a:t>
            </a:r>
            <a:r>
              <a:rPr lang="zh-CN" altLang="en-US" sz="3200" dirty="0">
                <a:solidFill>
                  <a:srgbClr val="000000"/>
                </a:solidFill>
                <a:ea typeface="华文新魏" panose="02010800040101010101" pitchFamily="2" charset="-122"/>
                <a:cs typeface="Times New Roman" panose="02020603050405020304" pitchFamily="18" charset="0"/>
              </a:rPr>
              <a:t>等等），再求解其余的“</a:t>
            </a:r>
            <a:r>
              <a:rPr lang="en-US" altLang="zh-CN" sz="3200" dirty="0">
                <a:solidFill>
                  <a:srgbClr val="000000"/>
                </a:solidFill>
                <a:ea typeface="华文新魏" panose="02010800040101010101" pitchFamily="2" charset="-122"/>
                <a:cs typeface="Times New Roman" panose="02020603050405020304" pitchFamily="18" charset="0"/>
              </a:rPr>
              <a:t>m+n-1”</a:t>
            </a:r>
            <a:r>
              <a:rPr lang="zh-CN" altLang="en-US" sz="3200" dirty="0">
                <a:solidFill>
                  <a:srgbClr val="000000"/>
                </a:solidFill>
                <a:ea typeface="华文新魏" panose="02010800040101010101" pitchFamily="2" charset="-122"/>
                <a:cs typeface="Times New Roman" panose="02020603050405020304" pitchFamily="18" charset="0"/>
              </a:rPr>
              <a:t>个未知因子，这样就可求得所有空格（非基变量）的检验数。（相当于给原问题加了个人工基得到唯一解）</a:t>
            </a:r>
          </a:p>
        </p:txBody>
      </p:sp>
    </p:spTree>
    <p:extLst>
      <p:ext uri="{BB962C8B-B14F-4D97-AF65-F5344CB8AC3E}">
        <p14:creationId xmlns:p14="http://schemas.microsoft.com/office/powerpoint/2010/main" val="3405490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6">
            <a:extLst>
              <a:ext uri="{FF2B5EF4-FFF2-40B4-BE49-F238E27FC236}">
                <a16:creationId xmlns:a16="http://schemas.microsoft.com/office/drawing/2014/main" id="{14585900-A582-422F-B77D-F72E916EFC92}"/>
              </a:ext>
            </a:extLst>
          </p:cNvPr>
          <p:cNvGraphicFramePr>
            <a:graphicFrameLocks noGrp="1"/>
          </p:cNvGraphicFramePr>
          <p:nvPr>
            <p:extLst>
              <p:ext uri="{D42A27DB-BD31-4B8C-83A1-F6EECF244321}">
                <p14:modId xmlns:p14="http://schemas.microsoft.com/office/powerpoint/2010/main" val="626633048"/>
              </p:ext>
            </p:extLst>
          </p:nvPr>
        </p:nvGraphicFramePr>
        <p:xfrm>
          <a:off x="2923122" y="1355725"/>
          <a:ext cx="6427787" cy="3357563"/>
        </p:xfrm>
        <a:graphic>
          <a:graphicData uri="http://schemas.openxmlformats.org/drawingml/2006/table">
            <a:tbl>
              <a:tblPr/>
              <a:tblGrid>
                <a:gridCol w="1119187">
                  <a:extLst>
                    <a:ext uri="{9D8B030D-6E8A-4147-A177-3AD203B41FA5}">
                      <a16:colId xmlns:a16="http://schemas.microsoft.com/office/drawing/2014/main" val="20000"/>
                    </a:ext>
                  </a:extLst>
                </a:gridCol>
                <a:gridCol w="1119188">
                  <a:extLst>
                    <a:ext uri="{9D8B030D-6E8A-4147-A177-3AD203B41FA5}">
                      <a16:colId xmlns:a16="http://schemas.microsoft.com/office/drawing/2014/main" val="20001"/>
                    </a:ext>
                  </a:extLst>
                </a:gridCol>
                <a:gridCol w="1119187">
                  <a:extLst>
                    <a:ext uri="{9D8B030D-6E8A-4147-A177-3AD203B41FA5}">
                      <a16:colId xmlns:a16="http://schemas.microsoft.com/office/drawing/2014/main" val="20002"/>
                    </a:ext>
                  </a:extLst>
                </a:gridCol>
                <a:gridCol w="1119188">
                  <a:extLst>
                    <a:ext uri="{9D8B030D-6E8A-4147-A177-3AD203B41FA5}">
                      <a16:colId xmlns:a16="http://schemas.microsoft.com/office/drawing/2014/main" val="20003"/>
                    </a:ext>
                  </a:extLst>
                </a:gridCol>
                <a:gridCol w="1119187">
                  <a:extLst>
                    <a:ext uri="{9D8B030D-6E8A-4147-A177-3AD203B41FA5}">
                      <a16:colId xmlns:a16="http://schemas.microsoft.com/office/drawing/2014/main" val="20004"/>
                    </a:ext>
                  </a:extLst>
                </a:gridCol>
                <a:gridCol w="831850">
                  <a:extLst>
                    <a:ext uri="{9D8B030D-6E8A-4147-A177-3AD203B41FA5}">
                      <a16:colId xmlns:a16="http://schemas.microsoft.com/office/drawing/2014/main" val="20005"/>
                    </a:ext>
                  </a:extLst>
                </a:gridCol>
              </a:tblGrid>
              <a:tr h="546100">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华文细黑"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华文细黑" pitchFamily="2" charset="-122"/>
                        </a:rPr>
                        <a:t>B</a:t>
                      </a:r>
                      <a:r>
                        <a:rPr kumimoji="1" lang="en-US" altLang="zh-CN" sz="2000" b="1" i="0" u="none" strike="noStrike" cap="none" normalizeH="0" baseline="-25000" dirty="0">
                          <a:ln>
                            <a:noFill/>
                          </a:ln>
                          <a:solidFill>
                            <a:schemeClr val="tx1"/>
                          </a:solidFill>
                          <a:effectLst/>
                          <a:latin typeface="Times New Roman" pitchFamily="18" charset="0"/>
                          <a:ea typeface="华文细黑"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华文细黑" pitchFamily="2" charset="-122"/>
                        </a:rPr>
                        <a:t>B</a:t>
                      </a:r>
                      <a:r>
                        <a:rPr kumimoji="1" lang="en-US" altLang="zh-CN" sz="2000" b="1" i="0" u="none" strike="noStrike" cap="none" normalizeH="0" baseline="-25000" dirty="0">
                          <a:ln>
                            <a:noFill/>
                          </a:ln>
                          <a:solidFill>
                            <a:schemeClr val="tx1"/>
                          </a:solidFill>
                          <a:effectLst/>
                          <a:latin typeface="Times New Roman" pitchFamily="18" charset="0"/>
                          <a:ea typeface="华文细黑" pitchFamily="2" charset="-122"/>
                        </a:rPr>
                        <a:t>2</a:t>
                      </a:r>
                      <a:endParaRPr kumimoji="1" lang="en-US" altLang="zh-CN" sz="2000" b="1" i="0" u="none" strike="noStrike" cap="none" normalizeH="0" baseline="0" dirty="0">
                        <a:ln>
                          <a:noFill/>
                        </a:ln>
                        <a:solidFill>
                          <a:schemeClr val="tx1"/>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华文细黑" pitchFamily="2" charset="-122"/>
                        </a:rPr>
                        <a:t>B</a:t>
                      </a:r>
                      <a:r>
                        <a:rPr kumimoji="1" lang="en-US" altLang="zh-CN" sz="2000" b="1" i="0" u="none" strike="noStrike" cap="none" normalizeH="0" baseline="-25000" dirty="0">
                          <a:ln>
                            <a:noFill/>
                          </a:ln>
                          <a:solidFill>
                            <a:schemeClr val="tx1"/>
                          </a:solidFill>
                          <a:effectLst/>
                          <a:latin typeface="Times New Roman" pitchFamily="18" charset="0"/>
                          <a:ea typeface="华文细黑" pitchFamily="2" charset="-122"/>
                        </a:rPr>
                        <a:t>3</a:t>
                      </a:r>
                      <a:endParaRPr kumimoji="1" lang="en-US" altLang="zh-CN" sz="2000" b="1" i="0" u="none" strike="noStrike" cap="none" normalizeH="0" baseline="0" dirty="0">
                        <a:ln>
                          <a:noFill/>
                        </a:ln>
                        <a:solidFill>
                          <a:schemeClr val="tx1"/>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华文细黑" pitchFamily="2" charset="-122"/>
                        </a:rPr>
                        <a:t>B</a:t>
                      </a:r>
                      <a:r>
                        <a:rPr kumimoji="1" lang="en-US" altLang="zh-CN" sz="2000" b="1" i="0" u="none" strike="noStrike" cap="none" normalizeH="0" baseline="-25000" dirty="0">
                          <a:ln>
                            <a:noFill/>
                          </a:ln>
                          <a:solidFill>
                            <a:schemeClr val="tx1"/>
                          </a:solidFill>
                          <a:effectLst/>
                          <a:latin typeface="Times New Roman" pitchFamily="18" charset="0"/>
                          <a:ea typeface="华文细黑" pitchFamily="2" charset="-122"/>
                        </a:rPr>
                        <a:t>4</a:t>
                      </a:r>
                      <a:endParaRPr kumimoji="1" lang="en-US" altLang="zh-CN" sz="2000" b="1" i="0" u="none" strike="noStrike" cap="none" normalizeH="0" baseline="0" dirty="0">
                        <a:ln>
                          <a:noFill/>
                        </a:ln>
                        <a:solidFill>
                          <a:schemeClr val="tx1"/>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rPr>
                        <a:t>u</a:t>
                      </a:r>
                      <a:r>
                        <a:rPr kumimoji="1" lang="en-US" altLang="zh-CN" sz="2000" b="1" i="0" u="none" strike="noStrike" cap="none" normalizeH="0" baseline="-25000">
                          <a:ln>
                            <a:noFill/>
                          </a:ln>
                          <a:solidFill>
                            <a:srgbClr val="000000"/>
                          </a:solidFill>
                          <a:effectLst/>
                          <a:latin typeface="Times New Roman" pitchFamily="18" charset="0"/>
                          <a:ea typeface="宋体" pitchFamily="2" charset="-122"/>
                        </a:rPr>
                        <a:t>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0888">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华文细黑" pitchFamily="2" charset="-122"/>
                        </a:rPr>
                        <a:t>A</a:t>
                      </a:r>
                      <a:r>
                        <a:rPr kumimoji="1" lang="en-US" altLang="zh-CN" sz="2000" b="1" i="0" u="none" strike="noStrike" cap="none" normalizeH="0" baseline="-25000" dirty="0">
                          <a:ln>
                            <a:noFill/>
                          </a:ln>
                          <a:solidFill>
                            <a:schemeClr val="tx1"/>
                          </a:solidFill>
                          <a:effectLst/>
                          <a:latin typeface="Times New Roman" pitchFamily="18" charset="0"/>
                          <a:ea typeface="华文细黑"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dirty="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00">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华文细黑" pitchFamily="2" charset="-122"/>
                        </a:rPr>
                        <a:t>A</a:t>
                      </a:r>
                      <a:r>
                        <a:rPr kumimoji="1" lang="en-US" altLang="zh-CN" sz="2000" b="1" i="0" u="none" strike="noStrike" cap="none" normalizeH="0" baseline="-25000" dirty="0">
                          <a:ln>
                            <a:noFill/>
                          </a:ln>
                          <a:solidFill>
                            <a:schemeClr val="tx1"/>
                          </a:solidFill>
                          <a:effectLst/>
                          <a:latin typeface="Times New Roman" pitchFamily="18" charset="0"/>
                          <a:ea typeface="华文细黑"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华文细黑" pitchFamily="2" charset="-122"/>
                        </a:rPr>
                        <a:t>A</a:t>
                      </a:r>
                      <a:r>
                        <a:rPr kumimoji="1" lang="en-US" altLang="zh-CN" sz="2000" b="1" i="0" u="none" strike="noStrike" cap="none" normalizeH="0" baseline="-25000" dirty="0">
                          <a:ln>
                            <a:noFill/>
                          </a:ln>
                          <a:solidFill>
                            <a:schemeClr val="tx1"/>
                          </a:solidFill>
                          <a:effectLst/>
                          <a:latin typeface="Times New Roman" pitchFamily="18" charset="0"/>
                          <a:ea typeface="华文细黑" pitchFamily="2"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6575">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err="1">
                          <a:ln>
                            <a:noFill/>
                          </a:ln>
                          <a:solidFill>
                            <a:schemeClr val="tx1"/>
                          </a:solidFill>
                          <a:effectLst/>
                          <a:latin typeface="Times New Roman" pitchFamily="18" charset="0"/>
                          <a:ea typeface="华文细黑" pitchFamily="2" charset="-122"/>
                        </a:rPr>
                        <a:t>v</a:t>
                      </a:r>
                      <a:r>
                        <a:rPr kumimoji="1" lang="en-US" altLang="zh-CN" sz="2000" b="1" i="0" u="none" strike="noStrike" cap="none" normalizeH="0" baseline="-25000" dirty="0" err="1">
                          <a:ln>
                            <a:noFill/>
                          </a:ln>
                          <a:solidFill>
                            <a:schemeClr val="tx1"/>
                          </a:solidFill>
                          <a:effectLst/>
                          <a:latin typeface="Times New Roman" pitchFamily="18" charset="0"/>
                          <a:ea typeface="华文细黑" pitchFamily="2" charset="-122"/>
                        </a:rPr>
                        <a:t>j</a:t>
                      </a:r>
                      <a:endParaRPr kumimoji="1" lang="en-US" altLang="zh-CN" sz="2000" b="1" i="0" u="none" strike="noStrike" cap="none" normalizeH="0" baseline="-25000" dirty="0">
                        <a:ln>
                          <a:noFill/>
                        </a:ln>
                        <a:solidFill>
                          <a:schemeClr val="tx1"/>
                        </a:solidFill>
                        <a:effectLst/>
                        <a:latin typeface="Times New Roman" pitchFamily="18" charset="0"/>
                        <a:ea typeface="华文细黑"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dirty="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Rectangle 50">
            <a:extLst>
              <a:ext uri="{FF2B5EF4-FFF2-40B4-BE49-F238E27FC236}">
                <a16:creationId xmlns:a16="http://schemas.microsoft.com/office/drawing/2014/main" id="{49E8C846-BE02-4C3C-8B9A-EAF1148026CE}"/>
              </a:ext>
            </a:extLst>
          </p:cNvPr>
          <p:cNvSpPr>
            <a:spLocks noChangeArrowheads="1"/>
          </p:cNvSpPr>
          <p:nvPr/>
        </p:nvSpPr>
        <p:spPr bwMode="auto">
          <a:xfrm>
            <a:off x="4675722" y="1943100"/>
            <a:ext cx="498475" cy="47148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3</a:t>
            </a:r>
          </a:p>
        </p:txBody>
      </p:sp>
      <p:sp>
        <p:nvSpPr>
          <p:cNvPr id="6" name="Rectangle 51">
            <a:extLst>
              <a:ext uri="{FF2B5EF4-FFF2-40B4-BE49-F238E27FC236}">
                <a16:creationId xmlns:a16="http://schemas.microsoft.com/office/drawing/2014/main" id="{20D1F257-6E35-4AAF-9618-E774386329E1}"/>
              </a:ext>
            </a:extLst>
          </p:cNvPr>
          <p:cNvSpPr>
            <a:spLocks noChangeArrowheads="1"/>
          </p:cNvSpPr>
          <p:nvPr/>
        </p:nvSpPr>
        <p:spPr bwMode="auto">
          <a:xfrm>
            <a:off x="5794909" y="1943100"/>
            <a:ext cx="498475" cy="471488"/>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11</a:t>
            </a:r>
          </a:p>
        </p:txBody>
      </p:sp>
      <p:sp>
        <p:nvSpPr>
          <p:cNvPr id="7" name="Rectangle 52">
            <a:extLst>
              <a:ext uri="{FF2B5EF4-FFF2-40B4-BE49-F238E27FC236}">
                <a16:creationId xmlns:a16="http://schemas.microsoft.com/office/drawing/2014/main" id="{0B8D35AA-9331-413E-BB5F-657FB6E4A1D8}"/>
              </a:ext>
            </a:extLst>
          </p:cNvPr>
          <p:cNvSpPr>
            <a:spLocks noChangeArrowheads="1"/>
          </p:cNvSpPr>
          <p:nvPr/>
        </p:nvSpPr>
        <p:spPr bwMode="auto">
          <a:xfrm>
            <a:off x="6899809" y="1943100"/>
            <a:ext cx="498475" cy="471488"/>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3</a:t>
            </a:r>
          </a:p>
        </p:txBody>
      </p:sp>
      <p:sp>
        <p:nvSpPr>
          <p:cNvPr id="8" name="Rectangle 53">
            <a:extLst>
              <a:ext uri="{FF2B5EF4-FFF2-40B4-BE49-F238E27FC236}">
                <a16:creationId xmlns:a16="http://schemas.microsoft.com/office/drawing/2014/main" id="{35C9313E-549A-41FD-A351-588234026A11}"/>
              </a:ext>
            </a:extLst>
          </p:cNvPr>
          <p:cNvSpPr>
            <a:spLocks noChangeArrowheads="1"/>
          </p:cNvSpPr>
          <p:nvPr/>
        </p:nvSpPr>
        <p:spPr bwMode="auto">
          <a:xfrm>
            <a:off x="8041222" y="1927225"/>
            <a:ext cx="498475" cy="471488"/>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10</a:t>
            </a:r>
          </a:p>
        </p:txBody>
      </p:sp>
      <p:sp>
        <p:nvSpPr>
          <p:cNvPr id="9" name="Rectangle 54">
            <a:extLst>
              <a:ext uri="{FF2B5EF4-FFF2-40B4-BE49-F238E27FC236}">
                <a16:creationId xmlns:a16="http://schemas.microsoft.com/office/drawing/2014/main" id="{06D1248D-2EFA-488F-831D-80A30047E56D}"/>
              </a:ext>
            </a:extLst>
          </p:cNvPr>
          <p:cNvSpPr>
            <a:spLocks noChangeArrowheads="1"/>
          </p:cNvSpPr>
          <p:nvPr/>
        </p:nvSpPr>
        <p:spPr bwMode="auto">
          <a:xfrm>
            <a:off x="4680484" y="2717800"/>
            <a:ext cx="498475" cy="471488"/>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1</a:t>
            </a:r>
          </a:p>
        </p:txBody>
      </p:sp>
      <p:sp>
        <p:nvSpPr>
          <p:cNvPr id="10" name="Rectangle 55">
            <a:extLst>
              <a:ext uri="{FF2B5EF4-FFF2-40B4-BE49-F238E27FC236}">
                <a16:creationId xmlns:a16="http://schemas.microsoft.com/office/drawing/2014/main" id="{4117CC06-078E-4E61-8F5E-EB7C6B7ED7AA}"/>
              </a:ext>
            </a:extLst>
          </p:cNvPr>
          <p:cNvSpPr>
            <a:spLocks noChangeArrowheads="1"/>
          </p:cNvSpPr>
          <p:nvPr/>
        </p:nvSpPr>
        <p:spPr bwMode="auto">
          <a:xfrm>
            <a:off x="5810784" y="2701925"/>
            <a:ext cx="498475" cy="471488"/>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9</a:t>
            </a:r>
          </a:p>
        </p:txBody>
      </p:sp>
      <p:sp>
        <p:nvSpPr>
          <p:cNvPr id="11" name="Rectangle 56">
            <a:extLst>
              <a:ext uri="{FF2B5EF4-FFF2-40B4-BE49-F238E27FC236}">
                <a16:creationId xmlns:a16="http://schemas.microsoft.com/office/drawing/2014/main" id="{7C2E5128-CB88-45AF-BDCD-9D4DA355124F}"/>
              </a:ext>
            </a:extLst>
          </p:cNvPr>
          <p:cNvSpPr>
            <a:spLocks noChangeArrowheads="1"/>
          </p:cNvSpPr>
          <p:nvPr/>
        </p:nvSpPr>
        <p:spPr bwMode="auto">
          <a:xfrm>
            <a:off x="6922034" y="2735263"/>
            <a:ext cx="498475" cy="471487"/>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2</a:t>
            </a:r>
          </a:p>
        </p:txBody>
      </p:sp>
      <p:sp>
        <p:nvSpPr>
          <p:cNvPr id="12" name="Rectangle 57">
            <a:extLst>
              <a:ext uri="{FF2B5EF4-FFF2-40B4-BE49-F238E27FC236}">
                <a16:creationId xmlns:a16="http://schemas.microsoft.com/office/drawing/2014/main" id="{3C26BBE5-1FE2-4571-A9EF-FEBCBE9B9AA7}"/>
              </a:ext>
            </a:extLst>
          </p:cNvPr>
          <p:cNvSpPr>
            <a:spLocks noChangeArrowheads="1"/>
          </p:cNvSpPr>
          <p:nvPr/>
        </p:nvSpPr>
        <p:spPr bwMode="auto">
          <a:xfrm>
            <a:off x="4685247" y="3476625"/>
            <a:ext cx="498475" cy="471488"/>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7</a:t>
            </a:r>
          </a:p>
        </p:txBody>
      </p:sp>
      <p:sp>
        <p:nvSpPr>
          <p:cNvPr id="13" name="Rectangle 58">
            <a:extLst>
              <a:ext uri="{FF2B5EF4-FFF2-40B4-BE49-F238E27FC236}">
                <a16:creationId xmlns:a16="http://schemas.microsoft.com/office/drawing/2014/main" id="{38AB5014-F064-4EBE-A2DA-F1267C846E96}"/>
              </a:ext>
            </a:extLst>
          </p:cNvPr>
          <p:cNvSpPr>
            <a:spLocks noChangeArrowheads="1"/>
          </p:cNvSpPr>
          <p:nvPr/>
        </p:nvSpPr>
        <p:spPr bwMode="auto">
          <a:xfrm>
            <a:off x="5810784" y="3465513"/>
            <a:ext cx="498475" cy="471487"/>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4</a:t>
            </a:r>
          </a:p>
        </p:txBody>
      </p:sp>
      <p:sp>
        <p:nvSpPr>
          <p:cNvPr id="14" name="Rectangle 59">
            <a:extLst>
              <a:ext uri="{FF2B5EF4-FFF2-40B4-BE49-F238E27FC236}">
                <a16:creationId xmlns:a16="http://schemas.microsoft.com/office/drawing/2014/main" id="{E5A786D3-39C8-4942-B9C2-E154CD3B25DE}"/>
              </a:ext>
            </a:extLst>
          </p:cNvPr>
          <p:cNvSpPr>
            <a:spLocks noChangeArrowheads="1"/>
          </p:cNvSpPr>
          <p:nvPr/>
        </p:nvSpPr>
        <p:spPr bwMode="auto">
          <a:xfrm>
            <a:off x="6920447" y="3463925"/>
            <a:ext cx="498475" cy="471488"/>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10</a:t>
            </a:r>
          </a:p>
        </p:txBody>
      </p:sp>
      <p:sp>
        <p:nvSpPr>
          <p:cNvPr id="15" name="Rectangle 60">
            <a:extLst>
              <a:ext uri="{FF2B5EF4-FFF2-40B4-BE49-F238E27FC236}">
                <a16:creationId xmlns:a16="http://schemas.microsoft.com/office/drawing/2014/main" id="{034C3CC8-61F6-441B-ACC1-E5804BA63197}"/>
              </a:ext>
            </a:extLst>
          </p:cNvPr>
          <p:cNvSpPr>
            <a:spLocks noChangeArrowheads="1"/>
          </p:cNvSpPr>
          <p:nvPr/>
        </p:nvSpPr>
        <p:spPr bwMode="auto">
          <a:xfrm>
            <a:off x="8033284" y="3467100"/>
            <a:ext cx="498475" cy="471488"/>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5</a:t>
            </a:r>
          </a:p>
        </p:txBody>
      </p:sp>
      <p:sp>
        <p:nvSpPr>
          <p:cNvPr id="16" name="Rectangle 61">
            <a:extLst>
              <a:ext uri="{FF2B5EF4-FFF2-40B4-BE49-F238E27FC236}">
                <a16:creationId xmlns:a16="http://schemas.microsoft.com/office/drawing/2014/main" id="{E7015CE6-142E-40A5-BBFD-A305417B930C}"/>
              </a:ext>
            </a:extLst>
          </p:cNvPr>
          <p:cNvSpPr>
            <a:spLocks noChangeArrowheads="1"/>
          </p:cNvSpPr>
          <p:nvPr/>
        </p:nvSpPr>
        <p:spPr bwMode="auto">
          <a:xfrm>
            <a:off x="8033284" y="2701925"/>
            <a:ext cx="498475" cy="471488"/>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8</a:t>
            </a:r>
          </a:p>
        </p:txBody>
      </p:sp>
      <p:sp>
        <p:nvSpPr>
          <p:cNvPr id="17" name="Rectangle 68">
            <a:extLst>
              <a:ext uri="{FF2B5EF4-FFF2-40B4-BE49-F238E27FC236}">
                <a16:creationId xmlns:a16="http://schemas.microsoft.com/office/drawing/2014/main" id="{1AF9373D-6A30-4CC0-83AF-983AEAAD0985}"/>
              </a:ext>
            </a:extLst>
          </p:cNvPr>
          <p:cNvSpPr>
            <a:spLocks noChangeArrowheads="1"/>
          </p:cNvSpPr>
          <p:nvPr/>
        </p:nvSpPr>
        <p:spPr bwMode="auto">
          <a:xfrm>
            <a:off x="8539697" y="1916113"/>
            <a:ext cx="833437" cy="735012"/>
          </a:xfrm>
          <a:prstGeom prst="rect">
            <a:avLst/>
          </a:prstGeom>
          <a:solidFill>
            <a:srgbClr val="00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solidFill>
                  <a:srgbClr val="3333FF"/>
                </a:solidFill>
                <a:effectLst>
                  <a:outerShdw blurRad="38100" dist="38100" dir="2700000" algn="tl">
                    <a:srgbClr val="000000"/>
                  </a:outerShdw>
                </a:effectLst>
                <a:ea typeface="宋体" pitchFamily="2" charset="-122"/>
              </a:rPr>
              <a:t>u</a:t>
            </a:r>
            <a:r>
              <a:rPr kumimoji="1" lang="en-US" altLang="zh-CN" sz="2400" baseline="-25000">
                <a:solidFill>
                  <a:srgbClr val="3333FF"/>
                </a:solidFill>
                <a:effectLst>
                  <a:outerShdw blurRad="38100" dist="38100" dir="2700000" algn="tl">
                    <a:srgbClr val="000000"/>
                  </a:outerShdw>
                </a:effectLst>
                <a:ea typeface="宋体" pitchFamily="2" charset="-122"/>
              </a:rPr>
              <a:t>1</a:t>
            </a:r>
          </a:p>
        </p:txBody>
      </p:sp>
      <p:sp>
        <p:nvSpPr>
          <p:cNvPr id="18" name="Rectangle 69">
            <a:extLst>
              <a:ext uri="{FF2B5EF4-FFF2-40B4-BE49-F238E27FC236}">
                <a16:creationId xmlns:a16="http://schemas.microsoft.com/office/drawing/2014/main" id="{D88BF48E-5BB9-4188-A15A-C2C1FBF6C52A}"/>
              </a:ext>
            </a:extLst>
          </p:cNvPr>
          <p:cNvSpPr>
            <a:spLocks noChangeArrowheads="1"/>
          </p:cNvSpPr>
          <p:nvPr/>
        </p:nvSpPr>
        <p:spPr bwMode="auto">
          <a:xfrm>
            <a:off x="8539697" y="2651125"/>
            <a:ext cx="833437" cy="752475"/>
          </a:xfrm>
          <a:prstGeom prst="rect">
            <a:avLst/>
          </a:prstGeom>
          <a:solidFill>
            <a:srgbClr val="00FF00"/>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solidFill>
                  <a:srgbClr val="3333FF"/>
                </a:solidFill>
                <a:effectLst>
                  <a:outerShdw blurRad="38100" dist="38100" dir="2700000" algn="tl">
                    <a:srgbClr val="000000"/>
                  </a:outerShdw>
                </a:effectLst>
                <a:ea typeface="宋体" pitchFamily="2" charset="-122"/>
              </a:rPr>
              <a:t>u</a:t>
            </a:r>
            <a:r>
              <a:rPr kumimoji="1" lang="en-US" altLang="zh-CN" sz="2400" baseline="-25000">
                <a:solidFill>
                  <a:srgbClr val="3333FF"/>
                </a:solidFill>
                <a:effectLst>
                  <a:outerShdw blurRad="38100" dist="38100" dir="2700000" algn="tl">
                    <a:srgbClr val="000000"/>
                  </a:outerShdw>
                </a:effectLst>
                <a:ea typeface="宋体" pitchFamily="2" charset="-122"/>
              </a:rPr>
              <a:t>2</a:t>
            </a:r>
          </a:p>
        </p:txBody>
      </p:sp>
      <p:sp>
        <p:nvSpPr>
          <p:cNvPr id="19" name="Rectangle 70">
            <a:extLst>
              <a:ext uri="{FF2B5EF4-FFF2-40B4-BE49-F238E27FC236}">
                <a16:creationId xmlns:a16="http://schemas.microsoft.com/office/drawing/2014/main" id="{395294D7-1BE9-46A5-855B-A005FDAC234C}"/>
              </a:ext>
            </a:extLst>
          </p:cNvPr>
          <p:cNvSpPr>
            <a:spLocks noChangeArrowheads="1"/>
          </p:cNvSpPr>
          <p:nvPr/>
        </p:nvSpPr>
        <p:spPr bwMode="auto">
          <a:xfrm>
            <a:off x="8539697" y="3429000"/>
            <a:ext cx="833437" cy="735013"/>
          </a:xfrm>
          <a:prstGeom prst="rect">
            <a:avLst/>
          </a:prstGeom>
          <a:solidFill>
            <a:srgbClr val="00FF00"/>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solidFill>
                  <a:srgbClr val="3333FF"/>
                </a:solidFill>
                <a:effectLst>
                  <a:outerShdw blurRad="38100" dist="38100" dir="2700000" algn="tl">
                    <a:srgbClr val="000000"/>
                  </a:outerShdw>
                </a:effectLst>
                <a:ea typeface="宋体" pitchFamily="2" charset="-122"/>
              </a:rPr>
              <a:t>u</a:t>
            </a:r>
            <a:r>
              <a:rPr kumimoji="1" lang="en-US" altLang="zh-CN" sz="2400" baseline="-25000">
                <a:solidFill>
                  <a:srgbClr val="3333FF"/>
                </a:solidFill>
                <a:effectLst>
                  <a:outerShdw blurRad="38100" dist="38100" dir="2700000" algn="tl">
                    <a:srgbClr val="000000"/>
                  </a:outerShdw>
                </a:effectLst>
                <a:ea typeface="宋体" pitchFamily="2" charset="-122"/>
              </a:rPr>
              <a:t>3</a:t>
            </a:r>
          </a:p>
        </p:txBody>
      </p:sp>
      <p:sp>
        <p:nvSpPr>
          <p:cNvPr id="20" name="Rectangle 71">
            <a:extLst>
              <a:ext uri="{FF2B5EF4-FFF2-40B4-BE49-F238E27FC236}">
                <a16:creationId xmlns:a16="http://schemas.microsoft.com/office/drawing/2014/main" id="{46784FC7-756E-4F51-95B0-E65AA3A9BEBA}"/>
              </a:ext>
            </a:extLst>
          </p:cNvPr>
          <p:cNvSpPr>
            <a:spLocks noChangeArrowheads="1"/>
          </p:cNvSpPr>
          <p:nvPr/>
        </p:nvSpPr>
        <p:spPr bwMode="auto">
          <a:xfrm>
            <a:off x="6306084" y="4181475"/>
            <a:ext cx="1125538" cy="520700"/>
          </a:xfrm>
          <a:prstGeom prst="rect">
            <a:avLst/>
          </a:prstGeom>
          <a:solidFill>
            <a:srgbClr val="FF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solidFill>
                  <a:srgbClr val="0000FF"/>
                </a:solidFill>
                <a:effectLst>
                  <a:outerShdw blurRad="38100" dist="38100" dir="2700000" algn="tl">
                    <a:srgbClr val="000000"/>
                  </a:outerShdw>
                </a:effectLst>
                <a:ea typeface="宋体" pitchFamily="2" charset="-122"/>
              </a:rPr>
              <a:t>v</a:t>
            </a:r>
            <a:r>
              <a:rPr kumimoji="1" lang="en-US" altLang="zh-CN" sz="2000" baseline="-25000">
                <a:solidFill>
                  <a:srgbClr val="0000FF"/>
                </a:solidFill>
                <a:effectLst>
                  <a:outerShdw blurRad="38100" dist="38100" dir="2700000" algn="tl">
                    <a:srgbClr val="000000"/>
                  </a:outerShdw>
                </a:effectLst>
                <a:ea typeface="宋体" pitchFamily="2" charset="-122"/>
              </a:rPr>
              <a:t>3</a:t>
            </a:r>
          </a:p>
        </p:txBody>
      </p:sp>
      <p:sp>
        <p:nvSpPr>
          <p:cNvPr id="21" name="Rectangle 72">
            <a:extLst>
              <a:ext uri="{FF2B5EF4-FFF2-40B4-BE49-F238E27FC236}">
                <a16:creationId xmlns:a16="http://schemas.microsoft.com/office/drawing/2014/main" id="{113503E2-D15F-42F2-8523-689EB65CD1C6}"/>
              </a:ext>
            </a:extLst>
          </p:cNvPr>
          <p:cNvSpPr>
            <a:spLocks noChangeArrowheads="1"/>
          </p:cNvSpPr>
          <p:nvPr/>
        </p:nvSpPr>
        <p:spPr bwMode="auto">
          <a:xfrm>
            <a:off x="7414159" y="4179888"/>
            <a:ext cx="1125538" cy="520700"/>
          </a:xfrm>
          <a:prstGeom prst="rect">
            <a:avLst/>
          </a:prstGeom>
          <a:solidFill>
            <a:srgbClr val="FF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solidFill>
                  <a:srgbClr val="0000FF"/>
                </a:solidFill>
                <a:effectLst>
                  <a:outerShdw blurRad="38100" dist="38100" dir="2700000" algn="tl">
                    <a:srgbClr val="000000"/>
                  </a:outerShdw>
                </a:effectLst>
                <a:ea typeface="宋体" pitchFamily="2" charset="-122"/>
              </a:rPr>
              <a:t>v</a:t>
            </a:r>
            <a:r>
              <a:rPr kumimoji="1" lang="en-US" altLang="zh-CN" sz="2000" baseline="-25000">
                <a:solidFill>
                  <a:srgbClr val="0000FF"/>
                </a:solidFill>
                <a:effectLst>
                  <a:outerShdw blurRad="38100" dist="38100" dir="2700000" algn="tl">
                    <a:srgbClr val="000000"/>
                  </a:outerShdw>
                </a:effectLst>
                <a:ea typeface="宋体" pitchFamily="2" charset="-122"/>
              </a:rPr>
              <a:t>4</a:t>
            </a:r>
          </a:p>
        </p:txBody>
      </p:sp>
      <p:sp>
        <p:nvSpPr>
          <p:cNvPr id="22" name="Rectangle 73">
            <a:extLst>
              <a:ext uri="{FF2B5EF4-FFF2-40B4-BE49-F238E27FC236}">
                <a16:creationId xmlns:a16="http://schemas.microsoft.com/office/drawing/2014/main" id="{069EB1BE-65F3-438A-8853-98DF35C15CE9}"/>
              </a:ext>
            </a:extLst>
          </p:cNvPr>
          <p:cNvSpPr>
            <a:spLocks noChangeArrowheads="1"/>
          </p:cNvSpPr>
          <p:nvPr/>
        </p:nvSpPr>
        <p:spPr bwMode="auto">
          <a:xfrm>
            <a:off x="4002622" y="4164013"/>
            <a:ext cx="1125537" cy="520700"/>
          </a:xfrm>
          <a:prstGeom prst="rect">
            <a:avLst/>
          </a:prstGeom>
          <a:solidFill>
            <a:srgbClr val="FF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solidFill>
                  <a:srgbClr val="0000FF"/>
                </a:solidFill>
                <a:effectLst>
                  <a:outerShdw blurRad="38100" dist="38100" dir="2700000" algn="tl">
                    <a:srgbClr val="000000"/>
                  </a:outerShdw>
                </a:effectLst>
                <a:ea typeface="宋体" pitchFamily="2" charset="-122"/>
              </a:rPr>
              <a:t>v</a:t>
            </a:r>
            <a:r>
              <a:rPr kumimoji="1" lang="en-US" altLang="zh-CN" sz="2000" baseline="-25000">
                <a:solidFill>
                  <a:srgbClr val="0000FF"/>
                </a:solidFill>
                <a:effectLst>
                  <a:outerShdw blurRad="38100" dist="38100" dir="2700000" algn="tl">
                    <a:srgbClr val="000000"/>
                  </a:outerShdw>
                </a:effectLst>
                <a:ea typeface="宋体" pitchFamily="2" charset="-122"/>
              </a:rPr>
              <a:t>1</a:t>
            </a:r>
          </a:p>
        </p:txBody>
      </p:sp>
      <p:sp>
        <p:nvSpPr>
          <p:cNvPr id="23" name="Rectangle 74">
            <a:extLst>
              <a:ext uri="{FF2B5EF4-FFF2-40B4-BE49-F238E27FC236}">
                <a16:creationId xmlns:a16="http://schemas.microsoft.com/office/drawing/2014/main" id="{7FD60C2A-C501-4202-B3A3-4E3DBE6DF46B}"/>
              </a:ext>
            </a:extLst>
          </p:cNvPr>
          <p:cNvSpPr>
            <a:spLocks noChangeArrowheads="1"/>
          </p:cNvSpPr>
          <p:nvPr/>
        </p:nvSpPr>
        <p:spPr bwMode="auto">
          <a:xfrm>
            <a:off x="5155147" y="4164013"/>
            <a:ext cx="1125537" cy="520700"/>
          </a:xfrm>
          <a:prstGeom prst="rect">
            <a:avLst/>
          </a:prstGeom>
          <a:solidFill>
            <a:srgbClr val="FF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solidFill>
                  <a:srgbClr val="0000FF"/>
                </a:solidFill>
                <a:effectLst>
                  <a:outerShdw blurRad="38100" dist="38100" dir="2700000" algn="tl">
                    <a:srgbClr val="000000"/>
                  </a:outerShdw>
                </a:effectLst>
                <a:ea typeface="宋体" pitchFamily="2" charset="-122"/>
              </a:rPr>
              <a:t>v</a:t>
            </a:r>
            <a:r>
              <a:rPr kumimoji="1" lang="en-US" altLang="zh-CN" sz="2000" baseline="-25000">
                <a:solidFill>
                  <a:srgbClr val="0000FF"/>
                </a:solidFill>
                <a:effectLst>
                  <a:outerShdw blurRad="38100" dist="38100" dir="2700000" algn="tl">
                    <a:srgbClr val="000000"/>
                  </a:outerShdw>
                </a:effectLst>
                <a:ea typeface="宋体" pitchFamily="2" charset="-122"/>
              </a:rPr>
              <a:t>2</a:t>
            </a:r>
          </a:p>
        </p:txBody>
      </p:sp>
      <p:sp>
        <p:nvSpPr>
          <p:cNvPr id="24" name="Text Box 84">
            <a:extLst>
              <a:ext uri="{FF2B5EF4-FFF2-40B4-BE49-F238E27FC236}">
                <a16:creationId xmlns:a16="http://schemas.microsoft.com/office/drawing/2014/main" id="{3511F1CF-1EC5-492A-8763-B858B57F9F19}"/>
              </a:ext>
            </a:extLst>
          </p:cNvPr>
          <p:cNvSpPr txBox="1">
            <a:spLocks noChangeArrowheads="1"/>
          </p:cNvSpPr>
          <p:nvPr/>
        </p:nvSpPr>
        <p:spPr bwMode="auto">
          <a:xfrm>
            <a:off x="6285447" y="2292350"/>
            <a:ext cx="304800" cy="396875"/>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1"/>
              </a:buClr>
              <a:buSzPct val="80000"/>
              <a:buFont typeface="Wingdings" pitchFamily="2" charset="2"/>
              <a:buNone/>
            </a:pPr>
            <a:r>
              <a:rPr kumimoji="1" lang="en-US" altLang="zh-CN" sz="2000">
                <a:solidFill>
                  <a:srgbClr val="A50021"/>
                </a:solidFill>
                <a:latin typeface="Arial" pitchFamily="34" charset="0"/>
                <a:ea typeface="宋体" pitchFamily="2" charset="-122"/>
              </a:rPr>
              <a:t>4</a:t>
            </a:r>
            <a:endParaRPr kumimoji="1" lang="en-US" altLang="zh-CN" sz="3200">
              <a:latin typeface="楷体_GB2312" pitchFamily="49" charset="-122"/>
              <a:ea typeface="楷体_GB2312" pitchFamily="49" charset="-122"/>
            </a:endParaRPr>
          </a:p>
        </p:txBody>
      </p:sp>
      <p:sp>
        <p:nvSpPr>
          <p:cNvPr id="25" name="Text Box 85">
            <a:extLst>
              <a:ext uri="{FF2B5EF4-FFF2-40B4-BE49-F238E27FC236}">
                <a16:creationId xmlns:a16="http://schemas.microsoft.com/office/drawing/2014/main" id="{92DFDF0D-6447-4C3B-95D9-2C5A087A16C6}"/>
              </a:ext>
            </a:extLst>
          </p:cNvPr>
          <p:cNvSpPr txBox="1">
            <a:spLocks noChangeArrowheads="1"/>
          </p:cNvSpPr>
          <p:nvPr/>
        </p:nvSpPr>
        <p:spPr bwMode="auto">
          <a:xfrm>
            <a:off x="4104222" y="2974975"/>
            <a:ext cx="381000" cy="396875"/>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1"/>
              </a:buClr>
              <a:buSzPct val="80000"/>
              <a:buFont typeface="Wingdings" pitchFamily="2" charset="2"/>
              <a:buNone/>
            </a:pPr>
            <a:r>
              <a:rPr kumimoji="1" lang="en-US" altLang="zh-CN" sz="2000">
                <a:solidFill>
                  <a:srgbClr val="A50021"/>
                </a:solidFill>
                <a:latin typeface="Arial" pitchFamily="34" charset="0"/>
                <a:ea typeface="宋体" pitchFamily="2" charset="-122"/>
              </a:rPr>
              <a:t>3</a:t>
            </a:r>
            <a:endParaRPr kumimoji="1" lang="en-US" altLang="zh-CN" sz="3200">
              <a:latin typeface="楷体_GB2312" pitchFamily="49" charset="-122"/>
              <a:ea typeface="楷体_GB2312" pitchFamily="49" charset="-122"/>
            </a:endParaRPr>
          </a:p>
        </p:txBody>
      </p:sp>
      <p:sp>
        <p:nvSpPr>
          <p:cNvPr id="26" name="Text Box 86">
            <a:extLst>
              <a:ext uri="{FF2B5EF4-FFF2-40B4-BE49-F238E27FC236}">
                <a16:creationId xmlns:a16="http://schemas.microsoft.com/office/drawing/2014/main" id="{4BD5C2CC-E31A-4635-85D5-254B3CED8C8B}"/>
              </a:ext>
            </a:extLst>
          </p:cNvPr>
          <p:cNvSpPr txBox="1">
            <a:spLocks noChangeArrowheads="1"/>
          </p:cNvSpPr>
          <p:nvPr/>
        </p:nvSpPr>
        <p:spPr bwMode="auto">
          <a:xfrm>
            <a:off x="5204359" y="3767138"/>
            <a:ext cx="381000" cy="396875"/>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1"/>
              </a:buClr>
              <a:buSzPct val="80000"/>
              <a:buFont typeface="Wingdings" pitchFamily="2" charset="2"/>
              <a:buNone/>
            </a:pPr>
            <a:r>
              <a:rPr kumimoji="1" lang="en-US" altLang="zh-CN" sz="2000">
                <a:solidFill>
                  <a:srgbClr val="A50021"/>
                </a:solidFill>
                <a:latin typeface="Arial" pitchFamily="34" charset="0"/>
                <a:ea typeface="宋体" pitchFamily="2" charset="-122"/>
              </a:rPr>
              <a:t>6</a:t>
            </a:r>
            <a:endParaRPr kumimoji="1" lang="en-US" altLang="zh-CN" sz="3200">
              <a:latin typeface="楷体_GB2312" pitchFamily="49" charset="-122"/>
              <a:ea typeface="楷体_GB2312" pitchFamily="49" charset="-122"/>
            </a:endParaRPr>
          </a:p>
        </p:txBody>
      </p:sp>
      <p:sp>
        <p:nvSpPr>
          <p:cNvPr id="27" name="Text Box 87">
            <a:extLst>
              <a:ext uri="{FF2B5EF4-FFF2-40B4-BE49-F238E27FC236}">
                <a16:creationId xmlns:a16="http://schemas.microsoft.com/office/drawing/2014/main" id="{D46440E3-4B3C-4764-97BB-1A408E1AD51E}"/>
              </a:ext>
            </a:extLst>
          </p:cNvPr>
          <p:cNvSpPr txBox="1">
            <a:spLocks noChangeArrowheads="1"/>
          </p:cNvSpPr>
          <p:nvPr/>
        </p:nvSpPr>
        <p:spPr bwMode="auto">
          <a:xfrm>
            <a:off x="7437972" y="3767138"/>
            <a:ext cx="381000" cy="396875"/>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1"/>
              </a:buClr>
              <a:buSzPct val="80000"/>
              <a:buFont typeface="Wingdings" pitchFamily="2" charset="2"/>
              <a:buNone/>
            </a:pPr>
            <a:r>
              <a:rPr kumimoji="1" lang="en-US" altLang="zh-CN" sz="2000">
                <a:solidFill>
                  <a:srgbClr val="A50021"/>
                </a:solidFill>
                <a:latin typeface="Arial" pitchFamily="34" charset="0"/>
                <a:ea typeface="宋体" pitchFamily="2" charset="-122"/>
              </a:rPr>
              <a:t>3</a:t>
            </a:r>
            <a:endParaRPr kumimoji="1" lang="en-US" altLang="zh-CN" sz="3200">
              <a:latin typeface="楷体_GB2312" pitchFamily="49" charset="-122"/>
              <a:ea typeface="楷体_GB2312" pitchFamily="49" charset="-122"/>
            </a:endParaRPr>
          </a:p>
        </p:txBody>
      </p:sp>
      <p:sp>
        <p:nvSpPr>
          <p:cNvPr id="28" name="Text Box 88">
            <a:extLst>
              <a:ext uri="{FF2B5EF4-FFF2-40B4-BE49-F238E27FC236}">
                <a16:creationId xmlns:a16="http://schemas.microsoft.com/office/drawing/2014/main" id="{3E7F09C4-22AB-4C8E-A27C-09FF4A7896DE}"/>
              </a:ext>
            </a:extLst>
          </p:cNvPr>
          <p:cNvSpPr txBox="1">
            <a:spLocks noChangeArrowheads="1"/>
          </p:cNvSpPr>
          <p:nvPr/>
        </p:nvSpPr>
        <p:spPr bwMode="auto">
          <a:xfrm>
            <a:off x="6264809" y="2974975"/>
            <a:ext cx="381000" cy="396875"/>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1"/>
              </a:buClr>
              <a:buSzPct val="80000"/>
              <a:buFont typeface="Wingdings" pitchFamily="2" charset="2"/>
              <a:buNone/>
            </a:pPr>
            <a:r>
              <a:rPr kumimoji="1" lang="en-US" altLang="zh-CN" sz="2000">
                <a:solidFill>
                  <a:srgbClr val="A50021"/>
                </a:solidFill>
                <a:latin typeface="Arial" pitchFamily="34" charset="0"/>
                <a:ea typeface="宋体" pitchFamily="2" charset="-122"/>
              </a:rPr>
              <a:t>1</a:t>
            </a:r>
            <a:endParaRPr kumimoji="1" lang="en-US" altLang="zh-CN" sz="3200">
              <a:latin typeface="楷体_GB2312" pitchFamily="49" charset="-122"/>
              <a:ea typeface="楷体_GB2312" pitchFamily="49" charset="-122"/>
            </a:endParaRPr>
          </a:p>
        </p:txBody>
      </p:sp>
      <p:sp>
        <p:nvSpPr>
          <p:cNvPr id="29" name="Text Box 89">
            <a:extLst>
              <a:ext uri="{FF2B5EF4-FFF2-40B4-BE49-F238E27FC236}">
                <a16:creationId xmlns:a16="http://schemas.microsoft.com/office/drawing/2014/main" id="{8AD3BF24-038A-41E6-A9C3-BE89C4638148}"/>
              </a:ext>
            </a:extLst>
          </p:cNvPr>
          <p:cNvSpPr txBox="1">
            <a:spLocks noChangeArrowheads="1"/>
          </p:cNvSpPr>
          <p:nvPr/>
        </p:nvSpPr>
        <p:spPr bwMode="auto">
          <a:xfrm>
            <a:off x="7437972" y="2292350"/>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A50021"/>
                </a:solidFill>
                <a:latin typeface="Arial" pitchFamily="34" charset="0"/>
                <a:ea typeface="宋体" pitchFamily="2" charset="-122"/>
              </a:rPr>
              <a:t>3</a:t>
            </a:r>
          </a:p>
        </p:txBody>
      </p:sp>
    </p:spTree>
    <p:extLst>
      <p:ext uri="{BB962C8B-B14F-4D97-AF65-F5344CB8AC3E}">
        <p14:creationId xmlns:p14="http://schemas.microsoft.com/office/powerpoint/2010/main" val="1327709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
            <a:extLst>
              <a:ext uri="{FF2B5EF4-FFF2-40B4-BE49-F238E27FC236}">
                <a16:creationId xmlns:a16="http://schemas.microsoft.com/office/drawing/2014/main" id="{F19D580D-C412-466F-B41C-EC0B118FD6EB}"/>
              </a:ext>
            </a:extLst>
          </p:cNvPr>
          <p:cNvGraphicFramePr>
            <a:graphicFrameLocks noGrp="1"/>
          </p:cNvGraphicFramePr>
          <p:nvPr>
            <p:extLst>
              <p:ext uri="{D42A27DB-BD31-4B8C-83A1-F6EECF244321}">
                <p14:modId xmlns:p14="http://schemas.microsoft.com/office/powerpoint/2010/main" val="1752139350"/>
              </p:ext>
            </p:extLst>
          </p:nvPr>
        </p:nvGraphicFramePr>
        <p:xfrm>
          <a:off x="2267667" y="1133433"/>
          <a:ext cx="6427787" cy="3357563"/>
        </p:xfrm>
        <a:graphic>
          <a:graphicData uri="http://schemas.openxmlformats.org/drawingml/2006/table">
            <a:tbl>
              <a:tblPr/>
              <a:tblGrid>
                <a:gridCol w="1119187">
                  <a:extLst>
                    <a:ext uri="{9D8B030D-6E8A-4147-A177-3AD203B41FA5}">
                      <a16:colId xmlns:a16="http://schemas.microsoft.com/office/drawing/2014/main" val="20000"/>
                    </a:ext>
                  </a:extLst>
                </a:gridCol>
                <a:gridCol w="1119188">
                  <a:extLst>
                    <a:ext uri="{9D8B030D-6E8A-4147-A177-3AD203B41FA5}">
                      <a16:colId xmlns:a16="http://schemas.microsoft.com/office/drawing/2014/main" val="20001"/>
                    </a:ext>
                  </a:extLst>
                </a:gridCol>
                <a:gridCol w="1119187">
                  <a:extLst>
                    <a:ext uri="{9D8B030D-6E8A-4147-A177-3AD203B41FA5}">
                      <a16:colId xmlns:a16="http://schemas.microsoft.com/office/drawing/2014/main" val="20002"/>
                    </a:ext>
                  </a:extLst>
                </a:gridCol>
                <a:gridCol w="1119188">
                  <a:extLst>
                    <a:ext uri="{9D8B030D-6E8A-4147-A177-3AD203B41FA5}">
                      <a16:colId xmlns:a16="http://schemas.microsoft.com/office/drawing/2014/main" val="20003"/>
                    </a:ext>
                  </a:extLst>
                </a:gridCol>
                <a:gridCol w="1119187">
                  <a:extLst>
                    <a:ext uri="{9D8B030D-6E8A-4147-A177-3AD203B41FA5}">
                      <a16:colId xmlns:a16="http://schemas.microsoft.com/office/drawing/2014/main" val="20004"/>
                    </a:ext>
                  </a:extLst>
                </a:gridCol>
                <a:gridCol w="831850">
                  <a:extLst>
                    <a:ext uri="{9D8B030D-6E8A-4147-A177-3AD203B41FA5}">
                      <a16:colId xmlns:a16="http://schemas.microsoft.com/office/drawing/2014/main" val="20005"/>
                    </a:ext>
                  </a:extLst>
                </a:gridCol>
              </a:tblGrid>
              <a:tr h="546100">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华文细黑" pitchFamily="2" charset="-122"/>
                        </a:rPr>
                        <a:t>B</a:t>
                      </a:r>
                      <a:r>
                        <a:rPr kumimoji="1" lang="en-US" altLang="zh-CN" sz="2000" b="1" i="0" u="none" strike="noStrike" cap="none" normalizeH="0" baseline="-25000" dirty="0">
                          <a:ln>
                            <a:noFill/>
                          </a:ln>
                          <a:solidFill>
                            <a:schemeClr val="tx1"/>
                          </a:solidFill>
                          <a:effectLst/>
                          <a:latin typeface="Times New Roman" pitchFamily="18" charset="0"/>
                          <a:ea typeface="华文细黑"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华文细黑" pitchFamily="2" charset="-122"/>
                        </a:rPr>
                        <a:t>B</a:t>
                      </a:r>
                      <a:r>
                        <a:rPr kumimoji="1" lang="en-US" altLang="zh-CN" sz="2000" b="1" i="0" u="none" strike="noStrike" cap="none" normalizeH="0" baseline="-25000" dirty="0">
                          <a:ln>
                            <a:noFill/>
                          </a:ln>
                          <a:solidFill>
                            <a:schemeClr val="tx1"/>
                          </a:solidFill>
                          <a:effectLst/>
                          <a:latin typeface="Times New Roman" pitchFamily="18" charset="0"/>
                          <a:ea typeface="华文细黑" pitchFamily="2" charset="-122"/>
                        </a:rPr>
                        <a:t>2</a:t>
                      </a:r>
                      <a:endParaRPr kumimoji="1" lang="en-US" altLang="zh-CN" sz="2000" b="1" i="0" u="none" strike="noStrike" cap="none" normalizeH="0" baseline="0" dirty="0">
                        <a:ln>
                          <a:noFill/>
                        </a:ln>
                        <a:solidFill>
                          <a:schemeClr val="tx1"/>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华文细黑" pitchFamily="2" charset="-122"/>
                        </a:rPr>
                        <a:t>B</a:t>
                      </a:r>
                      <a:r>
                        <a:rPr kumimoji="1" lang="en-US" altLang="zh-CN" sz="2000" b="1" i="0" u="none" strike="noStrike" cap="none" normalizeH="0" baseline="-25000" dirty="0">
                          <a:ln>
                            <a:noFill/>
                          </a:ln>
                          <a:solidFill>
                            <a:schemeClr val="tx1"/>
                          </a:solidFill>
                          <a:effectLst/>
                          <a:latin typeface="Times New Roman" pitchFamily="18" charset="0"/>
                          <a:ea typeface="华文细黑" pitchFamily="2" charset="-122"/>
                        </a:rPr>
                        <a:t>3</a:t>
                      </a:r>
                      <a:endParaRPr kumimoji="1" lang="en-US" altLang="zh-CN" sz="2000" b="1" i="0" u="none" strike="noStrike" cap="none" normalizeH="0" baseline="0" dirty="0">
                        <a:ln>
                          <a:noFill/>
                        </a:ln>
                        <a:solidFill>
                          <a:schemeClr val="tx1"/>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华文细黑" pitchFamily="2" charset="-122"/>
                        </a:rPr>
                        <a:t>B</a:t>
                      </a:r>
                      <a:r>
                        <a:rPr kumimoji="1" lang="en-US" altLang="zh-CN" sz="2000" b="1" i="0" u="none" strike="noStrike" cap="none" normalizeH="0" baseline="-25000" dirty="0">
                          <a:ln>
                            <a:noFill/>
                          </a:ln>
                          <a:solidFill>
                            <a:schemeClr val="tx1"/>
                          </a:solidFill>
                          <a:effectLst/>
                          <a:latin typeface="Times New Roman" pitchFamily="18" charset="0"/>
                          <a:ea typeface="华文细黑" pitchFamily="2" charset="-122"/>
                        </a:rPr>
                        <a:t>4</a:t>
                      </a:r>
                      <a:endParaRPr kumimoji="1" lang="en-US" altLang="zh-CN" sz="2000" b="1" i="0" u="none" strike="noStrike" cap="none" normalizeH="0" baseline="0" dirty="0">
                        <a:ln>
                          <a:noFill/>
                        </a:ln>
                        <a:solidFill>
                          <a:schemeClr val="tx1"/>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err="1">
                          <a:ln>
                            <a:noFill/>
                          </a:ln>
                          <a:solidFill>
                            <a:schemeClr val="tx1"/>
                          </a:solidFill>
                          <a:effectLst/>
                          <a:latin typeface="Times New Roman" pitchFamily="18" charset="0"/>
                          <a:ea typeface="宋体" pitchFamily="2" charset="-122"/>
                        </a:rPr>
                        <a:t>u</a:t>
                      </a:r>
                      <a:r>
                        <a:rPr kumimoji="1" lang="en-US" altLang="zh-CN" sz="2000" b="1" i="0" u="none" strike="noStrike" cap="none" normalizeH="0" baseline="-25000" dirty="0" err="1">
                          <a:ln>
                            <a:noFill/>
                          </a:ln>
                          <a:solidFill>
                            <a:schemeClr val="tx1"/>
                          </a:solidFill>
                          <a:effectLst/>
                          <a:latin typeface="Times New Roman" pitchFamily="18" charset="0"/>
                          <a:ea typeface="宋体" pitchFamily="2" charset="-122"/>
                        </a:rPr>
                        <a:t>i</a:t>
                      </a:r>
                      <a:endParaRPr kumimoji="1" lang="en-US" altLang="zh-CN" sz="2000" b="1" i="0" u="none" strike="noStrike" cap="none" normalizeH="0" baseline="-2500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0888">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华文细黑" pitchFamily="2" charset="-122"/>
                        </a:rPr>
                        <a:t>A</a:t>
                      </a:r>
                      <a:r>
                        <a:rPr kumimoji="1" lang="en-US" altLang="zh-CN" sz="2000" b="1" i="0" u="none" strike="noStrike" cap="none" normalizeH="0" baseline="-25000" dirty="0">
                          <a:ln>
                            <a:noFill/>
                          </a:ln>
                          <a:solidFill>
                            <a:schemeClr val="tx1"/>
                          </a:solidFill>
                          <a:effectLst/>
                          <a:latin typeface="Times New Roman" pitchFamily="18" charset="0"/>
                          <a:ea typeface="华文细黑"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00">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华文细黑" pitchFamily="2" charset="-122"/>
                        </a:rPr>
                        <a:t>A</a:t>
                      </a:r>
                      <a:r>
                        <a:rPr kumimoji="1" lang="en-US" altLang="zh-CN" sz="2000" b="1" i="0" u="none" strike="noStrike" cap="none" normalizeH="0" baseline="-25000" dirty="0">
                          <a:ln>
                            <a:noFill/>
                          </a:ln>
                          <a:solidFill>
                            <a:schemeClr val="tx1"/>
                          </a:solidFill>
                          <a:effectLst/>
                          <a:latin typeface="Times New Roman" pitchFamily="18" charset="0"/>
                          <a:ea typeface="华文细黑"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a:ln>
                            <a:noFill/>
                          </a:ln>
                          <a:solidFill>
                            <a:schemeClr val="tx1"/>
                          </a:solidFill>
                          <a:effectLst/>
                          <a:latin typeface="Times New Roman" pitchFamily="18" charset="0"/>
                          <a:ea typeface="华文细黑" pitchFamily="2" charset="-122"/>
                        </a:rPr>
                        <a:t>A</a:t>
                      </a:r>
                      <a:r>
                        <a:rPr kumimoji="1" lang="en-US" altLang="zh-CN" sz="2000" b="1" i="0" u="none" strike="noStrike" cap="none" normalizeH="0" baseline="-25000" dirty="0">
                          <a:ln>
                            <a:noFill/>
                          </a:ln>
                          <a:solidFill>
                            <a:schemeClr val="tx1"/>
                          </a:solidFill>
                          <a:effectLst/>
                          <a:latin typeface="Times New Roman" pitchFamily="18" charset="0"/>
                          <a:ea typeface="华文细黑" pitchFamily="2"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6575">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dirty="0" err="1">
                          <a:ln>
                            <a:noFill/>
                          </a:ln>
                          <a:solidFill>
                            <a:schemeClr val="tx1"/>
                          </a:solidFill>
                          <a:effectLst/>
                          <a:latin typeface="Times New Roman" pitchFamily="18" charset="0"/>
                          <a:ea typeface="华文细黑" pitchFamily="2" charset="-122"/>
                        </a:rPr>
                        <a:t>v</a:t>
                      </a:r>
                      <a:r>
                        <a:rPr kumimoji="1" lang="en-US" altLang="zh-CN" sz="2000" b="1" i="0" u="none" strike="noStrike" cap="none" normalizeH="0" baseline="-25000" dirty="0" err="1">
                          <a:ln>
                            <a:noFill/>
                          </a:ln>
                          <a:solidFill>
                            <a:schemeClr val="tx1"/>
                          </a:solidFill>
                          <a:effectLst/>
                          <a:latin typeface="Times New Roman" pitchFamily="18" charset="0"/>
                          <a:ea typeface="华文细黑" pitchFamily="2" charset="-122"/>
                        </a:rPr>
                        <a:t>j</a:t>
                      </a:r>
                      <a:endParaRPr kumimoji="1" lang="en-US" altLang="zh-CN" sz="2000" b="1" i="0" u="none" strike="noStrike" cap="none" normalizeH="0" baseline="-25000" dirty="0">
                        <a:ln>
                          <a:noFill/>
                        </a:ln>
                        <a:solidFill>
                          <a:schemeClr val="tx1"/>
                        </a:solidFill>
                        <a:effectLst/>
                        <a:latin typeface="Times New Roman" pitchFamily="18" charset="0"/>
                        <a:ea typeface="华文细黑"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0" u="none" strike="noStrike" cap="none" normalizeH="0" baseline="0" dirty="0">
                        <a:ln>
                          <a:noFill/>
                        </a:ln>
                        <a:solidFill>
                          <a:schemeClr val="bg2"/>
                        </a:solidFill>
                        <a:effectLst/>
                        <a:latin typeface="Times New Roman" pitchFamily="18" charset="0"/>
                        <a:ea typeface="华文细黑"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Rectangle 47">
            <a:extLst>
              <a:ext uri="{FF2B5EF4-FFF2-40B4-BE49-F238E27FC236}">
                <a16:creationId xmlns:a16="http://schemas.microsoft.com/office/drawing/2014/main" id="{BA14EB97-5675-4E14-BD2F-40B158DEB541}"/>
              </a:ext>
            </a:extLst>
          </p:cNvPr>
          <p:cNvSpPr>
            <a:spLocks noChangeArrowheads="1"/>
          </p:cNvSpPr>
          <p:nvPr/>
        </p:nvSpPr>
        <p:spPr bwMode="auto">
          <a:xfrm>
            <a:off x="4020267" y="1654133"/>
            <a:ext cx="498475" cy="471487"/>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3</a:t>
            </a:r>
          </a:p>
        </p:txBody>
      </p:sp>
      <p:sp>
        <p:nvSpPr>
          <p:cNvPr id="6" name="Rectangle 48">
            <a:extLst>
              <a:ext uri="{FF2B5EF4-FFF2-40B4-BE49-F238E27FC236}">
                <a16:creationId xmlns:a16="http://schemas.microsoft.com/office/drawing/2014/main" id="{3825C417-B189-4D8A-B637-5D1434DB276A}"/>
              </a:ext>
            </a:extLst>
          </p:cNvPr>
          <p:cNvSpPr>
            <a:spLocks noChangeArrowheads="1"/>
          </p:cNvSpPr>
          <p:nvPr/>
        </p:nvSpPr>
        <p:spPr bwMode="auto">
          <a:xfrm>
            <a:off x="5139454" y="1654133"/>
            <a:ext cx="498475" cy="471487"/>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11</a:t>
            </a:r>
          </a:p>
        </p:txBody>
      </p:sp>
      <p:sp>
        <p:nvSpPr>
          <p:cNvPr id="7" name="Rectangle 49">
            <a:extLst>
              <a:ext uri="{FF2B5EF4-FFF2-40B4-BE49-F238E27FC236}">
                <a16:creationId xmlns:a16="http://schemas.microsoft.com/office/drawing/2014/main" id="{8DDE4C39-78C9-4164-8A26-4A71FAFFCF52}"/>
              </a:ext>
            </a:extLst>
          </p:cNvPr>
          <p:cNvSpPr>
            <a:spLocks noChangeArrowheads="1"/>
          </p:cNvSpPr>
          <p:nvPr/>
        </p:nvSpPr>
        <p:spPr bwMode="auto">
          <a:xfrm>
            <a:off x="6244354" y="1654133"/>
            <a:ext cx="498475" cy="471487"/>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3</a:t>
            </a:r>
          </a:p>
        </p:txBody>
      </p:sp>
      <p:sp>
        <p:nvSpPr>
          <p:cNvPr id="8" name="Rectangle 50">
            <a:extLst>
              <a:ext uri="{FF2B5EF4-FFF2-40B4-BE49-F238E27FC236}">
                <a16:creationId xmlns:a16="http://schemas.microsoft.com/office/drawing/2014/main" id="{05B43F64-DBF5-40E5-ACCA-7A55DFADCDFF}"/>
              </a:ext>
            </a:extLst>
          </p:cNvPr>
          <p:cNvSpPr>
            <a:spLocks noChangeArrowheads="1"/>
          </p:cNvSpPr>
          <p:nvPr/>
        </p:nvSpPr>
        <p:spPr bwMode="auto">
          <a:xfrm>
            <a:off x="7385767" y="1638258"/>
            <a:ext cx="498475" cy="471487"/>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10</a:t>
            </a:r>
          </a:p>
        </p:txBody>
      </p:sp>
      <p:sp>
        <p:nvSpPr>
          <p:cNvPr id="9" name="Rectangle 51">
            <a:extLst>
              <a:ext uri="{FF2B5EF4-FFF2-40B4-BE49-F238E27FC236}">
                <a16:creationId xmlns:a16="http://schemas.microsoft.com/office/drawing/2014/main" id="{F91C69F1-3A53-4ADA-AC02-FCB2527AB0B7}"/>
              </a:ext>
            </a:extLst>
          </p:cNvPr>
          <p:cNvSpPr>
            <a:spLocks noChangeArrowheads="1"/>
          </p:cNvSpPr>
          <p:nvPr/>
        </p:nvSpPr>
        <p:spPr bwMode="auto">
          <a:xfrm>
            <a:off x="4025029" y="2428833"/>
            <a:ext cx="498475" cy="471487"/>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1</a:t>
            </a:r>
          </a:p>
        </p:txBody>
      </p:sp>
      <p:sp>
        <p:nvSpPr>
          <p:cNvPr id="10" name="Rectangle 52">
            <a:extLst>
              <a:ext uri="{FF2B5EF4-FFF2-40B4-BE49-F238E27FC236}">
                <a16:creationId xmlns:a16="http://schemas.microsoft.com/office/drawing/2014/main" id="{204B9082-6F32-4631-B0DF-4E5A135ADC6B}"/>
              </a:ext>
            </a:extLst>
          </p:cNvPr>
          <p:cNvSpPr>
            <a:spLocks noChangeArrowheads="1"/>
          </p:cNvSpPr>
          <p:nvPr/>
        </p:nvSpPr>
        <p:spPr bwMode="auto">
          <a:xfrm>
            <a:off x="5155329" y="2412958"/>
            <a:ext cx="498475" cy="471487"/>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9</a:t>
            </a:r>
          </a:p>
        </p:txBody>
      </p:sp>
      <p:sp>
        <p:nvSpPr>
          <p:cNvPr id="11" name="Rectangle 53">
            <a:extLst>
              <a:ext uri="{FF2B5EF4-FFF2-40B4-BE49-F238E27FC236}">
                <a16:creationId xmlns:a16="http://schemas.microsoft.com/office/drawing/2014/main" id="{EDE3C427-0CB1-47CA-8C04-5493FE073194}"/>
              </a:ext>
            </a:extLst>
          </p:cNvPr>
          <p:cNvSpPr>
            <a:spLocks noChangeArrowheads="1"/>
          </p:cNvSpPr>
          <p:nvPr/>
        </p:nvSpPr>
        <p:spPr bwMode="auto">
          <a:xfrm>
            <a:off x="6266579" y="2446295"/>
            <a:ext cx="498475" cy="471488"/>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2</a:t>
            </a:r>
          </a:p>
        </p:txBody>
      </p:sp>
      <p:sp>
        <p:nvSpPr>
          <p:cNvPr id="12" name="Rectangle 54">
            <a:extLst>
              <a:ext uri="{FF2B5EF4-FFF2-40B4-BE49-F238E27FC236}">
                <a16:creationId xmlns:a16="http://schemas.microsoft.com/office/drawing/2014/main" id="{023FECC6-4179-4366-B84C-88DC10B143E4}"/>
              </a:ext>
            </a:extLst>
          </p:cNvPr>
          <p:cNvSpPr>
            <a:spLocks noChangeArrowheads="1"/>
          </p:cNvSpPr>
          <p:nvPr/>
        </p:nvSpPr>
        <p:spPr bwMode="auto">
          <a:xfrm>
            <a:off x="4029792" y="3187658"/>
            <a:ext cx="498475" cy="471487"/>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7</a:t>
            </a:r>
          </a:p>
        </p:txBody>
      </p:sp>
      <p:sp>
        <p:nvSpPr>
          <p:cNvPr id="13" name="Rectangle 55">
            <a:extLst>
              <a:ext uri="{FF2B5EF4-FFF2-40B4-BE49-F238E27FC236}">
                <a16:creationId xmlns:a16="http://schemas.microsoft.com/office/drawing/2014/main" id="{FDDD86AC-7164-4897-B739-F956F0D79356}"/>
              </a:ext>
            </a:extLst>
          </p:cNvPr>
          <p:cNvSpPr>
            <a:spLocks noChangeArrowheads="1"/>
          </p:cNvSpPr>
          <p:nvPr/>
        </p:nvSpPr>
        <p:spPr bwMode="auto">
          <a:xfrm>
            <a:off x="5155329" y="3176545"/>
            <a:ext cx="498475" cy="471488"/>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4</a:t>
            </a:r>
          </a:p>
        </p:txBody>
      </p:sp>
      <p:sp>
        <p:nvSpPr>
          <p:cNvPr id="14" name="Rectangle 56">
            <a:extLst>
              <a:ext uri="{FF2B5EF4-FFF2-40B4-BE49-F238E27FC236}">
                <a16:creationId xmlns:a16="http://schemas.microsoft.com/office/drawing/2014/main" id="{A3EA3595-65EF-4010-BEA0-57A7B7F45111}"/>
              </a:ext>
            </a:extLst>
          </p:cNvPr>
          <p:cNvSpPr>
            <a:spLocks noChangeArrowheads="1"/>
          </p:cNvSpPr>
          <p:nvPr/>
        </p:nvSpPr>
        <p:spPr bwMode="auto">
          <a:xfrm>
            <a:off x="6264992" y="3174958"/>
            <a:ext cx="498475" cy="471487"/>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10</a:t>
            </a:r>
          </a:p>
        </p:txBody>
      </p:sp>
      <p:sp>
        <p:nvSpPr>
          <p:cNvPr id="15" name="Rectangle 57">
            <a:extLst>
              <a:ext uri="{FF2B5EF4-FFF2-40B4-BE49-F238E27FC236}">
                <a16:creationId xmlns:a16="http://schemas.microsoft.com/office/drawing/2014/main" id="{0A84299E-9399-4F47-B7A2-7284B32B0F2A}"/>
              </a:ext>
            </a:extLst>
          </p:cNvPr>
          <p:cNvSpPr>
            <a:spLocks noChangeArrowheads="1"/>
          </p:cNvSpPr>
          <p:nvPr/>
        </p:nvSpPr>
        <p:spPr bwMode="auto">
          <a:xfrm>
            <a:off x="7377829" y="3178133"/>
            <a:ext cx="498475" cy="471487"/>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5</a:t>
            </a:r>
          </a:p>
        </p:txBody>
      </p:sp>
      <p:sp>
        <p:nvSpPr>
          <p:cNvPr id="16" name="Rectangle 58">
            <a:extLst>
              <a:ext uri="{FF2B5EF4-FFF2-40B4-BE49-F238E27FC236}">
                <a16:creationId xmlns:a16="http://schemas.microsoft.com/office/drawing/2014/main" id="{65563CA0-ABDD-4D62-979D-61CAF627989C}"/>
              </a:ext>
            </a:extLst>
          </p:cNvPr>
          <p:cNvSpPr>
            <a:spLocks noChangeArrowheads="1"/>
          </p:cNvSpPr>
          <p:nvPr/>
        </p:nvSpPr>
        <p:spPr bwMode="auto">
          <a:xfrm>
            <a:off x="7377829" y="2412958"/>
            <a:ext cx="498475" cy="471487"/>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8</a:t>
            </a:r>
          </a:p>
        </p:txBody>
      </p:sp>
      <p:sp>
        <p:nvSpPr>
          <p:cNvPr id="17" name="Rectangle 65">
            <a:extLst>
              <a:ext uri="{FF2B5EF4-FFF2-40B4-BE49-F238E27FC236}">
                <a16:creationId xmlns:a16="http://schemas.microsoft.com/office/drawing/2014/main" id="{2BFAAB6A-D31C-4D81-B0D8-89A79BBD20D0}"/>
              </a:ext>
            </a:extLst>
          </p:cNvPr>
          <p:cNvSpPr>
            <a:spLocks noChangeArrowheads="1"/>
          </p:cNvSpPr>
          <p:nvPr/>
        </p:nvSpPr>
        <p:spPr bwMode="auto">
          <a:xfrm>
            <a:off x="7884242" y="1709695"/>
            <a:ext cx="833437" cy="735013"/>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solidFill>
                  <a:srgbClr val="3333FF"/>
                </a:solidFill>
                <a:effectLst>
                  <a:outerShdw blurRad="38100" dist="38100" dir="2700000" algn="tl">
                    <a:srgbClr val="000000"/>
                  </a:outerShdw>
                </a:effectLst>
                <a:ea typeface="宋体" pitchFamily="2" charset="-122"/>
              </a:rPr>
              <a:t>0</a:t>
            </a:r>
            <a:endParaRPr kumimoji="1" lang="en-US" altLang="zh-CN" sz="2400" baseline="-25000">
              <a:solidFill>
                <a:srgbClr val="3333FF"/>
              </a:solidFill>
              <a:effectLst>
                <a:outerShdw blurRad="38100" dist="38100" dir="2700000" algn="tl">
                  <a:srgbClr val="000000"/>
                </a:outerShdw>
              </a:effectLst>
              <a:ea typeface="宋体" pitchFamily="2" charset="-122"/>
            </a:endParaRPr>
          </a:p>
        </p:txBody>
      </p:sp>
      <p:sp>
        <p:nvSpPr>
          <p:cNvPr id="18" name="Rectangle 66">
            <a:extLst>
              <a:ext uri="{FF2B5EF4-FFF2-40B4-BE49-F238E27FC236}">
                <a16:creationId xmlns:a16="http://schemas.microsoft.com/office/drawing/2014/main" id="{3C12FAB2-95D1-4F79-8A0A-AAACBD5F32A0}"/>
              </a:ext>
            </a:extLst>
          </p:cNvPr>
          <p:cNvSpPr>
            <a:spLocks noChangeArrowheads="1"/>
          </p:cNvSpPr>
          <p:nvPr/>
        </p:nvSpPr>
        <p:spPr bwMode="auto">
          <a:xfrm>
            <a:off x="7884242" y="2428833"/>
            <a:ext cx="833437" cy="752475"/>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solidFill>
                  <a:srgbClr val="3333FF"/>
                </a:solidFill>
                <a:effectLst>
                  <a:outerShdw blurRad="38100" dist="38100" dir="2700000" algn="tl">
                    <a:srgbClr val="000000"/>
                  </a:outerShdw>
                </a:effectLst>
                <a:ea typeface="宋体" pitchFamily="2" charset="-122"/>
              </a:rPr>
              <a:t>-1</a:t>
            </a:r>
            <a:endParaRPr kumimoji="1" lang="en-US" altLang="zh-CN" sz="2400" baseline="-25000">
              <a:solidFill>
                <a:srgbClr val="3333FF"/>
              </a:solidFill>
              <a:effectLst>
                <a:outerShdw blurRad="38100" dist="38100" dir="2700000" algn="tl">
                  <a:srgbClr val="000000"/>
                </a:outerShdw>
              </a:effectLst>
              <a:ea typeface="宋体" pitchFamily="2" charset="-122"/>
            </a:endParaRPr>
          </a:p>
        </p:txBody>
      </p:sp>
      <p:sp>
        <p:nvSpPr>
          <p:cNvPr id="19" name="Rectangle 67">
            <a:extLst>
              <a:ext uri="{FF2B5EF4-FFF2-40B4-BE49-F238E27FC236}">
                <a16:creationId xmlns:a16="http://schemas.microsoft.com/office/drawing/2014/main" id="{1F2D0F5F-FCAA-4CE7-A0CA-EAF76DDEE9D5}"/>
              </a:ext>
            </a:extLst>
          </p:cNvPr>
          <p:cNvSpPr>
            <a:spLocks noChangeArrowheads="1"/>
          </p:cNvSpPr>
          <p:nvPr/>
        </p:nvSpPr>
        <p:spPr bwMode="auto">
          <a:xfrm>
            <a:off x="7884242" y="3206708"/>
            <a:ext cx="833437" cy="735012"/>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solidFill>
                  <a:srgbClr val="3333FF"/>
                </a:solidFill>
                <a:effectLst>
                  <a:outerShdw blurRad="38100" dist="38100" dir="2700000" algn="tl">
                    <a:srgbClr val="000000"/>
                  </a:outerShdw>
                </a:effectLst>
                <a:ea typeface="宋体" pitchFamily="2" charset="-122"/>
              </a:rPr>
              <a:t>-5</a:t>
            </a:r>
            <a:endParaRPr kumimoji="1" lang="en-US" altLang="zh-CN" sz="2400" baseline="-25000">
              <a:solidFill>
                <a:srgbClr val="3333FF"/>
              </a:solidFill>
              <a:effectLst>
                <a:outerShdw blurRad="38100" dist="38100" dir="2700000" algn="tl">
                  <a:srgbClr val="000000"/>
                </a:outerShdw>
              </a:effectLst>
              <a:ea typeface="宋体" pitchFamily="2" charset="-122"/>
            </a:endParaRPr>
          </a:p>
        </p:txBody>
      </p:sp>
      <p:sp>
        <p:nvSpPr>
          <p:cNvPr id="20" name="Rectangle 68">
            <a:extLst>
              <a:ext uri="{FF2B5EF4-FFF2-40B4-BE49-F238E27FC236}">
                <a16:creationId xmlns:a16="http://schemas.microsoft.com/office/drawing/2014/main" id="{8F4DFBA5-A221-4C39-8334-63A4E5ACEAD1}"/>
              </a:ext>
            </a:extLst>
          </p:cNvPr>
          <p:cNvSpPr>
            <a:spLocks noChangeArrowheads="1"/>
          </p:cNvSpPr>
          <p:nvPr/>
        </p:nvSpPr>
        <p:spPr bwMode="auto">
          <a:xfrm>
            <a:off x="5650629" y="3959183"/>
            <a:ext cx="1125538" cy="520700"/>
          </a:xfrm>
          <a:prstGeom prst="rect">
            <a:avLst/>
          </a:prstGeom>
          <a:solidFill>
            <a:srgbClr val="FF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solidFill>
                  <a:srgbClr val="0000FF"/>
                </a:solidFill>
                <a:effectLst>
                  <a:outerShdw blurRad="38100" dist="38100" dir="2700000" algn="tl">
                    <a:srgbClr val="000000"/>
                  </a:outerShdw>
                </a:effectLst>
                <a:ea typeface="宋体" pitchFamily="2" charset="-122"/>
              </a:rPr>
              <a:t>3</a:t>
            </a:r>
            <a:endParaRPr kumimoji="1" lang="en-US" altLang="zh-CN" sz="2000" baseline="-25000">
              <a:solidFill>
                <a:srgbClr val="0000FF"/>
              </a:solidFill>
              <a:effectLst>
                <a:outerShdw blurRad="38100" dist="38100" dir="2700000" algn="tl">
                  <a:srgbClr val="000000"/>
                </a:outerShdw>
              </a:effectLst>
              <a:ea typeface="宋体" pitchFamily="2" charset="-122"/>
            </a:endParaRPr>
          </a:p>
        </p:txBody>
      </p:sp>
      <p:sp>
        <p:nvSpPr>
          <p:cNvPr id="21" name="Rectangle 69">
            <a:extLst>
              <a:ext uri="{FF2B5EF4-FFF2-40B4-BE49-F238E27FC236}">
                <a16:creationId xmlns:a16="http://schemas.microsoft.com/office/drawing/2014/main" id="{77844D0B-A031-4567-99A1-13AEE37DDD46}"/>
              </a:ext>
            </a:extLst>
          </p:cNvPr>
          <p:cNvSpPr>
            <a:spLocks noChangeArrowheads="1"/>
          </p:cNvSpPr>
          <p:nvPr/>
        </p:nvSpPr>
        <p:spPr bwMode="auto">
          <a:xfrm>
            <a:off x="6758704" y="3957595"/>
            <a:ext cx="1125538" cy="520700"/>
          </a:xfrm>
          <a:prstGeom prst="rect">
            <a:avLst/>
          </a:prstGeom>
          <a:solidFill>
            <a:srgbClr val="FF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solidFill>
                  <a:srgbClr val="0000FF"/>
                </a:solidFill>
                <a:effectLst>
                  <a:outerShdw blurRad="38100" dist="38100" dir="2700000" algn="tl">
                    <a:srgbClr val="000000"/>
                  </a:outerShdw>
                </a:effectLst>
                <a:ea typeface="宋体" pitchFamily="2" charset="-122"/>
              </a:rPr>
              <a:t>10</a:t>
            </a:r>
            <a:endParaRPr kumimoji="1" lang="en-US" altLang="zh-CN" sz="2000" baseline="-25000">
              <a:solidFill>
                <a:srgbClr val="0000FF"/>
              </a:solidFill>
              <a:effectLst>
                <a:outerShdw blurRad="38100" dist="38100" dir="2700000" algn="tl">
                  <a:srgbClr val="000000"/>
                </a:outerShdw>
              </a:effectLst>
              <a:ea typeface="宋体" pitchFamily="2" charset="-122"/>
            </a:endParaRPr>
          </a:p>
        </p:txBody>
      </p:sp>
      <p:sp>
        <p:nvSpPr>
          <p:cNvPr id="22" name="Rectangle 70">
            <a:extLst>
              <a:ext uri="{FF2B5EF4-FFF2-40B4-BE49-F238E27FC236}">
                <a16:creationId xmlns:a16="http://schemas.microsoft.com/office/drawing/2014/main" id="{2F3A6EF6-CA33-406A-84FE-D54821663B8F}"/>
              </a:ext>
            </a:extLst>
          </p:cNvPr>
          <p:cNvSpPr>
            <a:spLocks noChangeArrowheads="1"/>
          </p:cNvSpPr>
          <p:nvPr/>
        </p:nvSpPr>
        <p:spPr bwMode="auto">
          <a:xfrm>
            <a:off x="3375742" y="3941720"/>
            <a:ext cx="1125537" cy="520700"/>
          </a:xfrm>
          <a:prstGeom prst="rect">
            <a:avLst/>
          </a:prstGeom>
          <a:solidFill>
            <a:srgbClr val="FF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solidFill>
                  <a:srgbClr val="0000FF"/>
                </a:solidFill>
                <a:effectLst>
                  <a:outerShdw blurRad="38100" dist="38100" dir="2700000" algn="tl">
                    <a:srgbClr val="000000"/>
                  </a:outerShdw>
                </a:effectLst>
                <a:ea typeface="宋体" pitchFamily="2" charset="-122"/>
              </a:rPr>
              <a:t>2</a:t>
            </a:r>
            <a:endParaRPr kumimoji="1" lang="en-US" altLang="zh-CN" sz="2000" baseline="-25000">
              <a:solidFill>
                <a:srgbClr val="0000FF"/>
              </a:solidFill>
              <a:effectLst>
                <a:outerShdw blurRad="38100" dist="38100" dir="2700000" algn="tl">
                  <a:srgbClr val="000000"/>
                </a:outerShdw>
              </a:effectLst>
              <a:ea typeface="宋体" pitchFamily="2" charset="-122"/>
            </a:endParaRPr>
          </a:p>
        </p:txBody>
      </p:sp>
      <p:sp>
        <p:nvSpPr>
          <p:cNvPr id="23" name="Rectangle 71">
            <a:extLst>
              <a:ext uri="{FF2B5EF4-FFF2-40B4-BE49-F238E27FC236}">
                <a16:creationId xmlns:a16="http://schemas.microsoft.com/office/drawing/2014/main" id="{D4F20795-D08B-4630-BA88-D965DF1824BB}"/>
              </a:ext>
            </a:extLst>
          </p:cNvPr>
          <p:cNvSpPr>
            <a:spLocks noChangeArrowheads="1"/>
          </p:cNvSpPr>
          <p:nvPr/>
        </p:nvSpPr>
        <p:spPr bwMode="auto">
          <a:xfrm>
            <a:off x="4499692" y="3941720"/>
            <a:ext cx="1125537" cy="520700"/>
          </a:xfrm>
          <a:prstGeom prst="rect">
            <a:avLst/>
          </a:prstGeom>
          <a:solidFill>
            <a:srgbClr val="FF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solidFill>
                  <a:srgbClr val="0000FF"/>
                </a:solidFill>
                <a:effectLst>
                  <a:outerShdw blurRad="38100" dist="38100" dir="2700000" algn="tl">
                    <a:srgbClr val="000000"/>
                  </a:outerShdw>
                </a:effectLst>
                <a:ea typeface="宋体" pitchFamily="2" charset="-122"/>
              </a:rPr>
              <a:t>9</a:t>
            </a:r>
            <a:endParaRPr kumimoji="1" lang="en-US" altLang="zh-CN" sz="2000" baseline="-25000">
              <a:solidFill>
                <a:srgbClr val="0000FF"/>
              </a:solidFill>
              <a:effectLst>
                <a:outerShdw blurRad="38100" dist="38100" dir="2700000" algn="tl">
                  <a:srgbClr val="000000"/>
                </a:outerShdw>
              </a:effectLst>
              <a:ea typeface="宋体" pitchFamily="2" charset="-122"/>
            </a:endParaRPr>
          </a:p>
        </p:txBody>
      </p:sp>
      <p:sp>
        <p:nvSpPr>
          <p:cNvPr id="24" name="AutoShape 74">
            <a:extLst>
              <a:ext uri="{FF2B5EF4-FFF2-40B4-BE49-F238E27FC236}">
                <a16:creationId xmlns:a16="http://schemas.microsoft.com/office/drawing/2014/main" id="{4E43F026-FF6C-4748-9333-83658FCE66E7}"/>
              </a:ext>
            </a:extLst>
          </p:cNvPr>
          <p:cNvSpPr>
            <a:spLocks noChangeArrowheads="1"/>
          </p:cNvSpPr>
          <p:nvPr/>
        </p:nvSpPr>
        <p:spPr bwMode="auto">
          <a:xfrm>
            <a:off x="9395542" y="1422358"/>
            <a:ext cx="936625" cy="431800"/>
          </a:xfrm>
          <a:prstGeom prst="wedgeRectCallout">
            <a:avLst>
              <a:gd name="adj1" fmla="val -163560"/>
              <a:gd name="adj2" fmla="val 96690"/>
            </a:avLst>
          </a:prstGeom>
          <a:solidFill>
            <a:srgbClr val="FFFF00"/>
          </a:solidFill>
          <a:ln>
            <a:noFill/>
          </a:ln>
          <a:effectLst/>
          <a:extLst>
            <a:ext uri="{91240B29-F687-4F45-9708-019B960494DF}">
              <a14:hiddenLine xmlns:a14="http://schemas.microsoft.com/office/drawing/2010/main" w="2857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spcBef>
                <a:spcPct val="50000"/>
              </a:spcBef>
              <a:buSzPct val="85000"/>
            </a:pPr>
            <a:r>
              <a:rPr kumimoji="1" lang="zh-CN" altLang="en-US" sz="2000">
                <a:solidFill>
                  <a:srgbClr val="FF0000"/>
                </a:solidFill>
              </a:rPr>
              <a:t>令</a:t>
            </a:r>
            <a:r>
              <a:rPr kumimoji="1" lang="en-US" altLang="zh-CN" sz="2000">
                <a:solidFill>
                  <a:srgbClr val="FF0000"/>
                </a:solidFill>
              </a:rPr>
              <a:t>u</a:t>
            </a:r>
            <a:r>
              <a:rPr kumimoji="1" lang="en-US" altLang="zh-CN" sz="2000" baseline="-25000">
                <a:solidFill>
                  <a:srgbClr val="FF0000"/>
                </a:solidFill>
              </a:rPr>
              <a:t>1</a:t>
            </a:r>
            <a:r>
              <a:rPr kumimoji="1" lang="en-US" altLang="zh-CN" sz="2000">
                <a:solidFill>
                  <a:srgbClr val="FF0000"/>
                </a:solidFill>
              </a:rPr>
              <a:t>=0</a:t>
            </a:r>
          </a:p>
        </p:txBody>
      </p:sp>
      <p:sp>
        <p:nvSpPr>
          <p:cNvPr id="25" name="AutoShape 75">
            <a:extLst>
              <a:ext uri="{FF2B5EF4-FFF2-40B4-BE49-F238E27FC236}">
                <a16:creationId xmlns:a16="http://schemas.microsoft.com/office/drawing/2014/main" id="{D851761D-7FA2-42DB-970A-A13A9B8B19B8}"/>
              </a:ext>
            </a:extLst>
          </p:cNvPr>
          <p:cNvSpPr>
            <a:spLocks noChangeArrowheads="1"/>
          </p:cNvSpPr>
          <p:nvPr/>
        </p:nvSpPr>
        <p:spPr bwMode="auto">
          <a:xfrm flipH="1">
            <a:off x="5579192" y="5238708"/>
            <a:ext cx="1871662" cy="576262"/>
          </a:xfrm>
          <a:prstGeom prst="wedgeRectCallout">
            <a:avLst>
              <a:gd name="adj1" fmla="val 11153"/>
              <a:gd name="adj2" fmla="val -217495"/>
            </a:avLst>
          </a:prstGeom>
          <a:solidFill>
            <a:srgbClr val="FFFF00"/>
          </a:solidFill>
          <a:ln>
            <a:noFill/>
          </a:ln>
          <a:effectLst/>
          <a:extLst>
            <a:ext uri="{91240B29-F687-4F45-9708-019B960494DF}">
              <a14:hiddenLine xmlns:a14="http://schemas.microsoft.com/office/drawing/2010/main" w="2857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spcBef>
                <a:spcPct val="50000"/>
              </a:spcBef>
              <a:buSzPct val="85000"/>
            </a:pPr>
            <a:r>
              <a:rPr kumimoji="1" lang="en-US" altLang="zh-CN" sz="2000">
                <a:solidFill>
                  <a:srgbClr val="FF0000"/>
                </a:solidFill>
              </a:rPr>
              <a:t>u</a:t>
            </a:r>
            <a:r>
              <a:rPr kumimoji="1" lang="en-US" altLang="zh-CN" sz="2000" baseline="-25000">
                <a:solidFill>
                  <a:srgbClr val="FF0000"/>
                </a:solidFill>
              </a:rPr>
              <a:t>1</a:t>
            </a:r>
            <a:r>
              <a:rPr kumimoji="1" lang="en-US" altLang="zh-CN" sz="2000">
                <a:solidFill>
                  <a:srgbClr val="FF0000"/>
                </a:solidFill>
              </a:rPr>
              <a:t>+v</a:t>
            </a:r>
            <a:r>
              <a:rPr kumimoji="1" lang="en-US" altLang="zh-CN" sz="2000" baseline="-25000">
                <a:solidFill>
                  <a:srgbClr val="FF0000"/>
                </a:solidFill>
              </a:rPr>
              <a:t>3</a:t>
            </a:r>
            <a:r>
              <a:rPr kumimoji="1" lang="en-US" altLang="zh-CN" sz="2000">
                <a:solidFill>
                  <a:srgbClr val="FF0000"/>
                </a:solidFill>
              </a:rPr>
              <a:t>=3</a:t>
            </a:r>
          </a:p>
        </p:txBody>
      </p:sp>
      <p:sp>
        <p:nvSpPr>
          <p:cNvPr id="26" name="AutoShape 76">
            <a:extLst>
              <a:ext uri="{FF2B5EF4-FFF2-40B4-BE49-F238E27FC236}">
                <a16:creationId xmlns:a16="http://schemas.microsoft.com/office/drawing/2014/main" id="{33EA8C05-2CC0-4970-9706-F76117395C71}"/>
              </a:ext>
            </a:extLst>
          </p:cNvPr>
          <p:cNvSpPr>
            <a:spLocks noChangeArrowheads="1"/>
          </p:cNvSpPr>
          <p:nvPr/>
        </p:nvSpPr>
        <p:spPr bwMode="auto">
          <a:xfrm>
            <a:off x="8244604" y="5310145"/>
            <a:ext cx="1727200" cy="576263"/>
          </a:xfrm>
          <a:prstGeom prst="wedgeRectCallout">
            <a:avLst>
              <a:gd name="adj1" fmla="val -99722"/>
              <a:gd name="adj2" fmla="val -229616"/>
            </a:avLst>
          </a:prstGeom>
          <a:solidFill>
            <a:srgbClr val="FFFF00"/>
          </a:solidFill>
          <a:ln>
            <a:noFill/>
          </a:ln>
          <a:effectLst/>
          <a:extLst>
            <a:ext uri="{91240B29-F687-4F45-9708-019B960494DF}">
              <a14:hiddenLine xmlns:a14="http://schemas.microsoft.com/office/drawing/2010/main" w="2857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spcBef>
                <a:spcPct val="50000"/>
              </a:spcBef>
              <a:buSzPct val="85000"/>
            </a:pPr>
            <a:r>
              <a:rPr kumimoji="1" lang="en-US" altLang="zh-CN" sz="2000">
                <a:solidFill>
                  <a:srgbClr val="FF0000"/>
                </a:solidFill>
              </a:rPr>
              <a:t>u</a:t>
            </a:r>
            <a:r>
              <a:rPr kumimoji="1" lang="en-US" altLang="zh-CN" sz="2000" baseline="-25000">
                <a:solidFill>
                  <a:srgbClr val="FF0000"/>
                </a:solidFill>
              </a:rPr>
              <a:t>1</a:t>
            </a:r>
            <a:r>
              <a:rPr kumimoji="1" lang="en-US" altLang="zh-CN" sz="2000">
                <a:solidFill>
                  <a:srgbClr val="FF0000"/>
                </a:solidFill>
              </a:rPr>
              <a:t>+ v</a:t>
            </a:r>
            <a:r>
              <a:rPr kumimoji="1" lang="en-US" altLang="zh-CN" sz="2000" baseline="-25000">
                <a:solidFill>
                  <a:srgbClr val="FF0000"/>
                </a:solidFill>
              </a:rPr>
              <a:t>4 </a:t>
            </a:r>
            <a:r>
              <a:rPr kumimoji="1" lang="en-US" altLang="zh-CN" sz="2000">
                <a:solidFill>
                  <a:srgbClr val="FF0000"/>
                </a:solidFill>
              </a:rPr>
              <a:t>=10</a:t>
            </a:r>
          </a:p>
        </p:txBody>
      </p:sp>
      <p:sp>
        <p:nvSpPr>
          <p:cNvPr id="27" name="AutoShape 77">
            <a:extLst>
              <a:ext uri="{FF2B5EF4-FFF2-40B4-BE49-F238E27FC236}">
                <a16:creationId xmlns:a16="http://schemas.microsoft.com/office/drawing/2014/main" id="{864FBAC7-C686-42A8-AA7B-7CA5F3B708A4}"/>
              </a:ext>
            </a:extLst>
          </p:cNvPr>
          <p:cNvSpPr>
            <a:spLocks noChangeArrowheads="1"/>
          </p:cNvSpPr>
          <p:nvPr/>
        </p:nvSpPr>
        <p:spPr bwMode="auto">
          <a:xfrm>
            <a:off x="8784354" y="2357395"/>
            <a:ext cx="1727200" cy="576263"/>
          </a:xfrm>
          <a:prstGeom prst="wedgeRectCallout">
            <a:avLst>
              <a:gd name="adj1" fmla="val -77940"/>
              <a:gd name="adj2" fmla="val 26310"/>
            </a:avLst>
          </a:prstGeom>
          <a:solidFill>
            <a:srgbClr val="FFFF00"/>
          </a:solidFill>
          <a:ln>
            <a:noFill/>
          </a:ln>
          <a:effectLst/>
          <a:extLst>
            <a:ext uri="{91240B29-F687-4F45-9708-019B960494DF}">
              <a14:hiddenLine xmlns:a14="http://schemas.microsoft.com/office/drawing/2010/main" w="2857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spcBef>
                <a:spcPct val="50000"/>
              </a:spcBef>
              <a:buSzPct val="85000"/>
            </a:pPr>
            <a:r>
              <a:rPr kumimoji="1" lang="en-US" altLang="zh-CN" sz="2000">
                <a:solidFill>
                  <a:srgbClr val="FF0000"/>
                </a:solidFill>
              </a:rPr>
              <a:t>u</a:t>
            </a:r>
            <a:r>
              <a:rPr kumimoji="1" lang="en-US" altLang="zh-CN" sz="2000" baseline="-25000">
                <a:solidFill>
                  <a:srgbClr val="FF0000"/>
                </a:solidFill>
              </a:rPr>
              <a:t>2</a:t>
            </a:r>
            <a:r>
              <a:rPr kumimoji="1" lang="en-US" altLang="zh-CN" sz="2000">
                <a:solidFill>
                  <a:srgbClr val="FF0000"/>
                </a:solidFill>
              </a:rPr>
              <a:t>+ v</a:t>
            </a:r>
            <a:r>
              <a:rPr kumimoji="1" lang="en-US" altLang="zh-CN" sz="2000" baseline="-25000">
                <a:solidFill>
                  <a:srgbClr val="FF0000"/>
                </a:solidFill>
              </a:rPr>
              <a:t>3</a:t>
            </a:r>
            <a:r>
              <a:rPr kumimoji="1" lang="en-US" altLang="zh-CN" sz="2000">
                <a:solidFill>
                  <a:srgbClr val="FF0000"/>
                </a:solidFill>
              </a:rPr>
              <a:t>=2</a:t>
            </a:r>
          </a:p>
        </p:txBody>
      </p:sp>
      <p:sp>
        <p:nvSpPr>
          <p:cNvPr id="28" name="AutoShape 78">
            <a:extLst>
              <a:ext uri="{FF2B5EF4-FFF2-40B4-BE49-F238E27FC236}">
                <a16:creationId xmlns:a16="http://schemas.microsoft.com/office/drawing/2014/main" id="{5442B10E-1123-486A-9670-8D3FD76F747E}"/>
              </a:ext>
            </a:extLst>
          </p:cNvPr>
          <p:cNvSpPr>
            <a:spLocks noChangeArrowheads="1"/>
          </p:cNvSpPr>
          <p:nvPr/>
        </p:nvSpPr>
        <p:spPr bwMode="auto">
          <a:xfrm flipH="1">
            <a:off x="1618379" y="4733883"/>
            <a:ext cx="1871663" cy="576262"/>
          </a:xfrm>
          <a:prstGeom prst="wedgeRectCallout">
            <a:avLst>
              <a:gd name="adj1" fmla="val -73583"/>
              <a:gd name="adj2" fmla="val -117773"/>
            </a:avLst>
          </a:prstGeom>
          <a:solidFill>
            <a:srgbClr val="FFFF00"/>
          </a:solidFill>
          <a:ln>
            <a:noFill/>
          </a:ln>
          <a:effectLst/>
          <a:extLst>
            <a:ext uri="{91240B29-F687-4F45-9708-019B960494DF}">
              <a14:hiddenLine xmlns:a14="http://schemas.microsoft.com/office/drawing/2010/main" w="2857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spcBef>
                <a:spcPct val="50000"/>
              </a:spcBef>
              <a:buSzPct val="85000"/>
            </a:pPr>
            <a:r>
              <a:rPr kumimoji="1" lang="en-US" altLang="zh-CN" sz="2000">
                <a:solidFill>
                  <a:srgbClr val="FF0000"/>
                </a:solidFill>
              </a:rPr>
              <a:t>u</a:t>
            </a:r>
            <a:r>
              <a:rPr kumimoji="1" lang="en-US" altLang="zh-CN" sz="2000" baseline="-25000">
                <a:solidFill>
                  <a:srgbClr val="FF0000"/>
                </a:solidFill>
              </a:rPr>
              <a:t>2</a:t>
            </a:r>
            <a:r>
              <a:rPr kumimoji="1" lang="en-US" altLang="zh-CN" sz="2000">
                <a:solidFill>
                  <a:srgbClr val="FF0000"/>
                </a:solidFill>
              </a:rPr>
              <a:t>+v</a:t>
            </a:r>
            <a:r>
              <a:rPr kumimoji="1" lang="en-US" altLang="zh-CN" sz="2000" baseline="-25000">
                <a:solidFill>
                  <a:srgbClr val="FF0000"/>
                </a:solidFill>
              </a:rPr>
              <a:t>1</a:t>
            </a:r>
            <a:r>
              <a:rPr kumimoji="1" lang="en-US" altLang="zh-CN" sz="2000">
                <a:solidFill>
                  <a:srgbClr val="FF0000"/>
                </a:solidFill>
              </a:rPr>
              <a:t>=1</a:t>
            </a:r>
          </a:p>
        </p:txBody>
      </p:sp>
      <p:sp>
        <p:nvSpPr>
          <p:cNvPr id="29" name="AutoShape 79">
            <a:extLst>
              <a:ext uri="{FF2B5EF4-FFF2-40B4-BE49-F238E27FC236}">
                <a16:creationId xmlns:a16="http://schemas.microsoft.com/office/drawing/2014/main" id="{3A20A3AF-D84A-4470-B2EB-8CA2891074D7}"/>
              </a:ext>
            </a:extLst>
          </p:cNvPr>
          <p:cNvSpPr>
            <a:spLocks noChangeArrowheads="1"/>
          </p:cNvSpPr>
          <p:nvPr/>
        </p:nvSpPr>
        <p:spPr bwMode="auto">
          <a:xfrm flipH="1">
            <a:off x="3418604" y="5238708"/>
            <a:ext cx="1871663" cy="576262"/>
          </a:xfrm>
          <a:prstGeom prst="wedgeRectCallout">
            <a:avLst>
              <a:gd name="adj1" fmla="val -50681"/>
              <a:gd name="adj2" fmla="val -218324"/>
            </a:avLst>
          </a:prstGeom>
          <a:solidFill>
            <a:srgbClr val="FFFF00"/>
          </a:solidFill>
          <a:ln>
            <a:noFill/>
          </a:ln>
          <a:effectLst/>
          <a:extLst>
            <a:ext uri="{91240B29-F687-4F45-9708-019B960494DF}">
              <a14:hiddenLine xmlns:a14="http://schemas.microsoft.com/office/drawing/2010/main" w="2857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spcBef>
                <a:spcPct val="50000"/>
              </a:spcBef>
              <a:buSzPct val="85000"/>
            </a:pPr>
            <a:r>
              <a:rPr kumimoji="1" lang="en-US" altLang="zh-CN" sz="2000">
                <a:solidFill>
                  <a:srgbClr val="FF0000"/>
                </a:solidFill>
              </a:rPr>
              <a:t>u</a:t>
            </a:r>
            <a:r>
              <a:rPr kumimoji="1" lang="en-US" altLang="zh-CN" sz="2000" baseline="-25000">
                <a:solidFill>
                  <a:srgbClr val="FF0000"/>
                </a:solidFill>
              </a:rPr>
              <a:t>3</a:t>
            </a:r>
            <a:r>
              <a:rPr kumimoji="1" lang="en-US" altLang="zh-CN" sz="2000">
                <a:solidFill>
                  <a:srgbClr val="FF0000"/>
                </a:solidFill>
              </a:rPr>
              <a:t>+v</a:t>
            </a:r>
            <a:r>
              <a:rPr kumimoji="1" lang="en-US" altLang="zh-CN" sz="2000" baseline="-25000">
                <a:solidFill>
                  <a:srgbClr val="FF0000"/>
                </a:solidFill>
              </a:rPr>
              <a:t>2</a:t>
            </a:r>
            <a:r>
              <a:rPr kumimoji="1" lang="en-US" altLang="zh-CN" sz="2000">
                <a:solidFill>
                  <a:srgbClr val="FF0000"/>
                </a:solidFill>
              </a:rPr>
              <a:t>=4</a:t>
            </a:r>
          </a:p>
        </p:txBody>
      </p:sp>
      <p:sp>
        <p:nvSpPr>
          <p:cNvPr id="30" name="AutoShape 80">
            <a:extLst>
              <a:ext uri="{FF2B5EF4-FFF2-40B4-BE49-F238E27FC236}">
                <a16:creationId xmlns:a16="http://schemas.microsoft.com/office/drawing/2014/main" id="{FEB700F7-3BCA-411A-889C-A69E0A31FA01}"/>
              </a:ext>
            </a:extLst>
          </p:cNvPr>
          <p:cNvSpPr>
            <a:spLocks noChangeArrowheads="1"/>
          </p:cNvSpPr>
          <p:nvPr/>
        </p:nvSpPr>
        <p:spPr bwMode="auto">
          <a:xfrm>
            <a:off x="8784354" y="3365458"/>
            <a:ext cx="1727200" cy="576262"/>
          </a:xfrm>
          <a:prstGeom prst="wedgeRectCallout">
            <a:avLst>
              <a:gd name="adj1" fmla="val -77940"/>
              <a:gd name="adj2" fmla="val 26310"/>
            </a:avLst>
          </a:prstGeom>
          <a:solidFill>
            <a:srgbClr val="FFFF00"/>
          </a:solidFill>
          <a:ln>
            <a:noFill/>
          </a:ln>
          <a:effectLst/>
          <a:extLst>
            <a:ext uri="{91240B29-F687-4F45-9708-019B960494DF}">
              <a14:hiddenLine xmlns:a14="http://schemas.microsoft.com/office/drawing/2010/main" w="2857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spcBef>
                <a:spcPct val="50000"/>
              </a:spcBef>
              <a:buSzPct val="85000"/>
            </a:pPr>
            <a:r>
              <a:rPr kumimoji="1" lang="en-US" altLang="zh-CN" sz="2000">
                <a:solidFill>
                  <a:srgbClr val="FF0000"/>
                </a:solidFill>
              </a:rPr>
              <a:t>u</a:t>
            </a:r>
            <a:r>
              <a:rPr kumimoji="1" lang="en-US" altLang="zh-CN" sz="2000" baseline="-25000">
                <a:solidFill>
                  <a:srgbClr val="FF0000"/>
                </a:solidFill>
              </a:rPr>
              <a:t>3</a:t>
            </a:r>
            <a:r>
              <a:rPr kumimoji="1" lang="en-US" altLang="zh-CN" sz="2000">
                <a:solidFill>
                  <a:srgbClr val="FF0000"/>
                </a:solidFill>
              </a:rPr>
              <a:t>+ v</a:t>
            </a:r>
            <a:r>
              <a:rPr kumimoji="1" lang="en-US" altLang="zh-CN" sz="2000" baseline="-25000">
                <a:solidFill>
                  <a:srgbClr val="FF0000"/>
                </a:solidFill>
              </a:rPr>
              <a:t>4</a:t>
            </a:r>
            <a:r>
              <a:rPr kumimoji="1" lang="en-US" altLang="zh-CN" sz="2000">
                <a:solidFill>
                  <a:srgbClr val="FF0000"/>
                </a:solidFill>
              </a:rPr>
              <a:t>=5</a:t>
            </a:r>
          </a:p>
        </p:txBody>
      </p:sp>
      <p:sp>
        <p:nvSpPr>
          <p:cNvPr id="31" name="Text Box 81">
            <a:extLst>
              <a:ext uri="{FF2B5EF4-FFF2-40B4-BE49-F238E27FC236}">
                <a16:creationId xmlns:a16="http://schemas.microsoft.com/office/drawing/2014/main" id="{A0EBED1B-EC55-4C22-ADD0-461AA52D267A}"/>
              </a:ext>
            </a:extLst>
          </p:cNvPr>
          <p:cNvSpPr txBox="1">
            <a:spLocks noChangeArrowheads="1"/>
          </p:cNvSpPr>
          <p:nvPr/>
        </p:nvSpPr>
        <p:spPr bwMode="auto">
          <a:xfrm>
            <a:off x="5599829" y="2143083"/>
            <a:ext cx="304800" cy="396875"/>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1"/>
              </a:buClr>
              <a:buSzPct val="80000"/>
              <a:buFont typeface="Wingdings" pitchFamily="2" charset="2"/>
              <a:buNone/>
            </a:pPr>
            <a:r>
              <a:rPr kumimoji="1" lang="en-US" altLang="zh-CN" sz="2000">
                <a:solidFill>
                  <a:srgbClr val="A50021"/>
                </a:solidFill>
                <a:latin typeface="Arial" pitchFamily="34" charset="0"/>
                <a:ea typeface="宋体" pitchFamily="2" charset="-122"/>
              </a:rPr>
              <a:t>4</a:t>
            </a:r>
            <a:endParaRPr kumimoji="1" lang="en-US" altLang="zh-CN" sz="3200">
              <a:latin typeface="楷体_GB2312" pitchFamily="49" charset="-122"/>
              <a:ea typeface="楷体_GB2312" pitchFamily="49" charset="-122"/>
            </a:endParaRPr>
          </a:p>
        </p:txBody>
      </p:sp>
      <p:sp>
        <p:nvSpPr>
          <p:cNvPr id="32" name="Text Box 82">
            <a:extLst>
              <a:ext uri="{FF2B5EF4-FFF2-40B4-BE49-F238E27FC236}">
                <a16:creationId xmlns:a16="http://schemas.microsoft.com/office/drawing/2014/main" id="{FB53FF98-CA53-4D27-98EB-F8F59A684B4F}"/>
              </a:ext>
            </a:extLst>
          </p:cNvPr>
          <p:cNvSpPr txBox="1">
            <a:spLocks noChangeArrowheads="1"/>
          </p:cNvSpPr>
          <p:nvPr/>
        </p:nvSpPr>
        <p:spPr bwMode="auto">
          <a:xfrm>
            <a:off x="3418604" y="2825708"/>
            <a:ext cx="381000" cy="396875"/>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1"/>
              </a:buClr>
              <a:buSzPct val="80000"/>
              <a:buFont typeface="Wingdings" pitchFamily="2" charset="2"/>
              <a:buNone/>
            </a:pPr>
            <a:r>
              <a:rPr kumimoji="1" lang="en-US" altLang="zh-CN" sz="2000">
                <a:solidFill>
                  <a:srgbClr val="A50021"/>
                </a:solidFill>
                <a:latin typeface="Arial" pitchFamily="34" charset="0"/>
                <a:ea typeface="宋体" pitchFamily="2" charset="-122"/>
              </a:rPr>
              <a:t>3</a:t>
            </a:r>
            <a:endParaRPr kumimoji="1" lang="en-US" altLang="zh-CN" sz="3200">
              <a:latin typeface="楷体_GB2312" pitchFamily="49" charset="-122"/>
              <a:ea typeface="楷体_GB2312" pitchFamily="49" charset="-122"/>
            </a:endParaRPr>
          </a:p>
        </p:txBody>
      </p:sp>
      <p:sp>
        <p:nvSpPr>
          <p:cNvPr id="33" name="Text Box 83">
            <a:extLst>
              <a:ext uri="{FF2B5EF4-FFF2-40B4-BE49-F238E27FC236}">
                <a16:creationId xmlns:a16="http://schemas.microsoft.com/office/drawing/2014/main" id="{9D6E88BB-BA03-4C7C-BD02-77AE5915546B}"/>
              </a:ext>
            </a:extLst>
          </p:cNvPr>
          <p:cNvSpPr txBox="1">
            <a:spLocks noChangeArrowheads="1"/>
          </p:cNvSpPr>
          <p:nvPr/>
        </p:nvSpPr>
        <p:spPr bwMode="auto">
          <a:xfrm>
            <a:off x="4518742" y="3617870"/>
            <a:ext cx="381000" cy="396875"/>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1"/>
              </a:buClr>
              <a:buSzPct val="80000"/>
              <a:buFont typeface="Wingdings" pitchFamily="2" charset="2"/>
              <a:buNone/>
            </a:pPr>
            <a:r>
              <a:rPr kumimoji="1" lang="en-US" altLang="zh-CN" sz="2000">
                <a:solidFill>
                  <a:srgbClr val="A50021"/>
                </a:solidFill>
                <a:latin typeface="Arial" pitchFamily="34" charset="0"/>
                <a:ea typeface="宋体" pitchFamily="2" charset="-122"/>
              </a:rPr>
              <a:t>6</a:t>
            </a:r>
            <a:endParaRPr kumimoji="1" lang="en-US" altLang="zh-CN" sz="3200">
              <a:latin typeface="楷体_GB2312" pitchFamily="49" charset="-122"/>
              <a:ea typeface="楷体_GB2312" pitchFamily="49" charset="-122"/>
            </a:endParaRPr>
          </a:p>
        </p:txBody>
      </p:sp>
      <p:sp>
        <p:nvSpPr>
          <p:cNvPr id="34" name="Text Box 84">
            <a:extLst>
              <a:ext uri="{FF2B5EF4-FFF2-40B4-BE49-F238E27FC236}">
                <a16:creationId xmlns:a16="http://schemas.microsoft.com/office/drawing/2014/main" id="{6E0E64C2-582B-41D7-A314-1EB5DF43934C}"/>
              </a:ext>
            </a:extLst>
          </p:cNvPr>
          <p:cNvSpPr txBox="1">
            <a:spLocks noChangeArrowheads="1"/>
          </p:cNvSpPr>
          <p:nvPr/>
        </p:nvSpPr>
        <p:spPr bwMode="auto">
          <a:xfrm>
            <a:off x="6752354" y="3617870"/>
            <a:ext cx="381000" cy="396875"/>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1"/>
              </a:buClr>
              <a:buSzPct val="80000"/>
              <a:buFont typeface="Wingdings" pitchFamily="2" charset="2"/>
              <a:buNone/>
            </a:pPr>
            <a:r>
              <a:rPr kumimoji="1" lang="en-US" altLang="zh-CN" sz="2000">
                <a:solidFill>
                  <a:srgbClr val="A50021"/>
                </a:solidFill>
                <a:latin typeface="Arial" pitchFamily="34" charset="0"/>
                <a:ea typeface="宋体" pitchFamily="2" charset="-122"/>
              </a:rPr>
              <a:t>3</a:t>
            </a:r>
            <a:endParaRPr kumimoji="1" lang="en-US" altLang="zh-CN" sz="3200">
              <a:latin typeface="楷体_GB2312" pitchFamily="49" charset="-122"/>
              <a:ea typeface="楷体_GB2312" pitchFamily="49" charset="-122"/>
            </a:endParaRPr>
          </a:p>
        </p:txBody>
      </p:sp>
      <p:sp>
        <p:nvSpPr>
          <p:cNvPr id="35" name="Text Box 85">
            <a:extLst>
              <a:ext uri="{FF2B5EF4-FFF2-40B4-BE49-F238E27FC236}">
                <a16:creationId xmlns:a16="http://schemas.microsoft.com/office/drawing/2014/main" id="{C932C81F-F62B-429D-B2A6-1643041696E9}"/>
              </a:ext>
            </a:extLst>
          </p:cNvPr>
          <p:cNvSpPr txBox="1">
            <a:spLocks noChangeArrowheads="1"/>
          </p:cNvSpPr>
          <p:nvPr/>
        </p:nvSpPr>
        <p:spPr bwMode="auto">
          <a:xfrm>
            <a:off x="5579192" y="2825708"/>
            <a:ext cx="381000" cy="396875"/>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1"/>
              </a:buClr>
              <a:buSzPct val="80000"/>
              <a:buFont typeface="Wingdings" pitchFamily="2" charset="2"/>
              <a:buNone/>
            </a:pPr>
            <a:r>
              <a:rPr kumimoji="1" lang="en-US" altLang="zh-CN" sz="2000">
                <a:solidFill>
                  <a:srgbClr val="A50021"/>
                </a:solidFill>
                <a:latin typeface="Arial" pitchFamily="34" charset="0"/>
                <a:ea typeface="宋体" pitchFamily="2" charset="-122"/>
              </a:rPr>
              <a:t>1</a:t>
            </a:r>
            <a:endParaRPr kumimoji="1" lang="en-US" altLang="zh-CN" sz="3200">
              <a:latin typeface="楷体_GB2312" pitchFamily="49" charset="-122"/>
              <a:ea typeface="楷体_GB2312" pitchFamily="49" charset="-122"/>
            </a:endParaRPr>
          </a:p>
        </p:txBody>
      </p:sp>
      <p:sp>
        <p:nvSpPr>
          <p:cNvPr id="36" name="Text Box 86">
            <a:extLst>
              <a:ext uri="{FF2B5EF4-FFF2-40B4-BE49-F238E27FC236}">
                <a16:creationId xmlns:a16="http://schemas.microsoft.com/office/drawing/2014/main" id="{B3687B69-3EE2-4125-98F0-85E500917E28}"/>
              </a:ext>
            </a:extLst>
          </p:cNvPr>
          <p:cNvSpPr txBox="1">
            <a:spLocks noChangeArrowheads="1"/>
          </p:cNvSpPr>
          <p:nvPr/>
        </p:nvSpPr>
        <p:spPr bwMode="auto">
          <a:xfrm>
            <a:off x="6752354" y="2143083"/>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A50021"/>
                </a:solidFill>
                <a:latin typeface="Arial" pitchFamily="34" charset="0"/>
                <a:ea typeface="宋体" pitchFamily="2" charset="-122"/>
              </a:rPr>
              <a:t>3</a:t>
            </a:r>
          </a:p>
        </p:txBody>
      </p:sp>
    </p:spTree>
    <p:extLst>
      <p:ext uri="{BB962C8B-B14F-4D97-AF65-F5344CB8AC3E}">
        <p14:creationId xmlns:p14="http://schemas.microsoft.com/office/powerpoint/2010/main" val="324232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left)">
                                      <p:cBhvr>
                                        <p:cTn id="6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autoUpdateAnimBg="0"/>
      <p:bldP spid="21" grpId="0" animBg="1" autoUpdateAnimBg="0"/>
      <p:bldP spid="22" grpId="0" animBg="1" autoUpdateAnimBg="0"/>
      <p:bldP spid="23" grpId="0" animBg="1" autoUpdateAnimBg="0"/>
      <p:bldP spid="24" grpId="0" animBg="1"/>
      <p:bldP spid="25" grpId="0" animBg="1"/>
      <p:bldP spid="26" grpId="0" animBg="1"/>
      <p:bldP spid="27" grpId="0" animBg="1"/>
      <p:bldP spid="28" grpId="0" animBg="1"/>
      <p:bldP spid="29" grpId="0" animBg="1"/>
      <p:bldP spid="3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68A04C56-6B3B-46A2-92AD-7AFB5D7FC5F7}"/>
              </a:ext>
            </a:extLst>
          </p:cNvPr>
          <p:cNvSpPr>
            <a:spLocks noChangeArrowheads="1"/>
          </p:cNvSpPr>
          <p:nvPr/>
        </p:nvSpPr>
        <p:spPr bwMode="auto">
          <a:xfrm>
            <a:off x="3829050" y="4318758"/>
            <a:ext cx="1119188"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r>
              <a:rPr lang="en-US" altLang="zh-CN">
                <a:solidFill>
                  <a:srgbClr val="FF0000"/>
                </a:solidFill>
              </a:rPr>
              <a:t>2</a:t>
            </a:r>
          </a:p>
        </p:txBody>
      </p:sp>
      <p:grpSp>
        <p:nvGrpSpPr>
          <p:cNvPr id="6" name="Group 84">
            <a:extLst>
              <a:ext uri="{FF2B5EF4-FFF2-40B4-BE49-F238E27FC236}">
                <a16:creationId xmlns:a16="http://schemas.microsoft.com/office/drawing/2014/main" id="{D5F90699-2819-41D2-B25A-40D02615CF7E}"/>
              </a:ext>
            </a:extLst>
          </p:cNvPr>
          <p:cNvGrpSpPr>
            <a:grpSpLocks/>
          </p:cNvGrpSpPr>
          <p:nvPr/>
        </p:nvGrpSpPr>
        <p:grpSpPr bwMode="auto">
          <a:xfrm>
            <a:off x="2709863" y="1497771"/>
            <a:ext cx="6427787" cy="3357562"/>
            <a:chOff x="567" y="709"/>
            <a:chExt cx="4049" cy="2115"/>
          </a:xfrm>
        </p:grpSpPr>
        <p:sp>
          <p:nvSpPr>
            <p:cNvPr id="7" name="Rectangle 4">
              <a:extLst>
                <a:ext uri="{FF2B5EF4-FFF2-40B4-BE49-F238E27FC236}">
                  <a16:creationId xmlns:a16="http://schemas.microsoft.com/office/drawing/2014/main" id="{53743DE2-5122-4DD5-A9AF-DC7B530C9087}"/>
                </a:ext>
              </a:extLst>
            </p:cNvPr>
            <p:cNvSpPr>
              <a:spLocks noChangeArrowheads="1"/>
            </p:cNvSpPr>
            <p:nvPr/>
          </p:nvSpPr>
          <p:spPr bwMode="auto">
            <a:xfrm>
              <a:off x="4092" y="2486"/>
              <a:ext cx="524"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endParaRPr lang="zh-CN" altLang="zh-CN"/>
            </a:p>
          </p:txBody>
        </p:sp>
        <p:sp>
          <p:nvSpPr>
            <p:cNvPr id="8" name="Rectangle 5">
              <a:extLst>
                <a:ext uri="{FF2B5EF4-FFF2-40B4-BE49-F238E27FC236}">
                  <a16:creationId xmlns:a16="http://schemas.microsoft.com/office/drawing/2014/main" id="{95E60A90-3A2C-4A92-A516-4610418271FB}"/>
                </a:ext>
              </a:extLst>
            </p:cNvPr>
            <p:cNvSpPr>
              <a:spLocks noChangeArrowheads="1"/>
            </p:cNvSpPr>
            <p:nvPr/>
          </p:nvSpPr>
          <p:spPr bwMode="auto">
            <a:xfrm>
              <a:off x="3387" y="2486"/>
              <a:ext cx="705"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r>
                <a:rPr lang="en-US" altLang="zh-CN">
                  <a:solidFill>
                    <a:srgbClr val="FF0000"/>
                  </a:solidFill>
                </a:rPr>
                <a:t>10</a:t>
              </a:r>
            </a:p>
          </p:txBody>
        </p:sp>
        <p:sp>
          <p:nvSpPr>
            <p:cNvPr id="9" name="Rectangle 6">
              <a:extLst>
                <a:ext uri="{FF2B5EF4-FFF2-40B4-BE49-F238E27FC236}">
                  <a16:creationId xmlns:a16="http://schemas.microsoft.com/office/drawing/2014/main" id="{A189900F-83DE-4EEE-8135-35BC1B218D6E}"/>
                </a:ext>
              </a:extLst>
            </p:cNvPr>
            <p:cNvSpPr>
              <a:spLocks noChangeArrowheads="1"/>
            </p:cNvSpPr>
            <p:nvPr/>
          </p:nvSpPr>
          <p:spPr bwMode="auto">
            <a:xfrm>
              <a:off x="2682" y="2486"/>
              <a:ext cx="705"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r>
                <a:rPr lang="en-US" altLang="zh-CN">
                  <a:solidFill>
                    <a:srgbClr val="FF0000"/>
                  </a:solidFill>
                </a:rPr>
                <a:t>3</a:t>
              </a:r>
            </a:p>
          </p:txBody>
        </p:sp>
        <p:sp>
          <p:nvSpPr>
            <p:cNvPr id="10" name="Rectangle 7">
              <a:extLst>
                <a:ext uri="{FF2B5EF4-FFF2-40B4-BE49-F238E27FC236}">
                  <a16:creationId xmlns:a16="http://schemas.microsoft.com/office/drawing/2014/main" id="{8E9A8A15-63D9-4F59-BE50-499354D9680C}"/>
                </a:ext>
              </a:extLst>
            </p:cNvPr>
            <p:cNvSpPr>
              <a:spLocks noChangeArrowheads="1"/>
            </p:cNvSpPr>
            <p:nvPr/>
          </p:nvSpPr>
          <p:spPr bwMode="auto">
            <a:xfrm>
              <a:off x="1977" y="2486"/>
              <a:ext cx="705"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r>
                <a:rPr lang="en-US" altLang="zh-CN">
                  <a:solidFill>
                    <a:srgbClr val="FF0000"/>
                  </a:solidFill>
                </a:rPr>
                <a:t>9</a:t>
              </a:r>
            </a:p>
          </p:txBody>
        </p:sp>
        <p:sp>
          <p:nvSpPr>
            <p:cNvPr id="11" name="Rectangle 9">
              <a:extLst>
                <a:ext uri="{FF2B5EF4-FFF2-40B4-BE49-F238E27FC236}">
                  <a16:creationId xmlns:a16="http://schemas.microsoft.com/office/drawing/2014/main" id="{48C8EA14-FFB3-4EFC-944F-354EF496BA9E}"/>
                </a:ext>
              </a:extLst>
            </p:cNvPr>
            <p:cNvSpPr>
              <a:spLocks noChangeArrowheads="1"/>
            </p:cNvSpPr>
            <p:nvPr/>
          </p:nvSpPr>
          <p:spPr bwMode="auto">
            <a:xfrm>
              <a:off x="567" y="2486"/>
              <a:ext cx="705"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r>
                <a:rPr lang="en-US" altLang="zh-CN" dirty="0" err="1">
                  <a:solidFill>
                    <a:schemeClr val="tx1"/>
                  </a:solidFill>
                </a:rPr>
                <a:t>v</a:t>
              </a:r>
              <a:r>
                <a:rPr lang="en-US" altLang="zh-CN" baseline="-25000" dirty="0" err="1">
                  <a:solidFill>
                    <a:schemeClr val="tx1"/>
                  </a:solidFill>
                </a:rPr>
                <a:t>j</a:t>
              </a:r>
              <a:endParaRPr lang="en-US" altLang="zh-CN" baseline="-25000" dirty="0">
                <a:solidFill>
                  <a:schemeClr val="tx1"/>
                </a:solidFill>
              </a:endParaRPr>
            </a:p>
          </p:txBody>
        </p:sp>
        <p:sp>
          <p:nvSpPr>
            <p:cNvPr id="12" name="Rectangle 10">
              <a:extLst>
                <a:ext uri="{FF2B5EF4-FFF2-40B4-BE49-F238E27FC236}">
                  <a16:creationId xmlns:a16="http://schemas.microsoft.com/office/drawing/2014/main" id="{AB9A6F9A-1FC4-4498-9167-4972B9DA6465}"/>
                </a:ext>
              </a:extLst>
            </p:cNvPr>
            <p:cNvSpPr>
              <a:spLocks noChangeArrowheads="1"/>
            </p:cNvSpPr>
            <p:nvPr/>
          </p:nvSpPr>
          <p:spPr bwMode="auto">
            <a:xfrm>
              <a:off x="4092" y="2006"/>
              <a:ext cx="5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r>
                <a:rPr lang="en-US" altLang="zh-CN">
                  <a:solidFill>
                    <a:srgbClr val="FF0000"/>
                  </a:solidFill>
                </a:rPr>
                <a:t>-5</a:t>
              </a:r>
            </a:p>
          </p:txBody>
        </p:sp>
        <p:sp>
          <p:nvSpPr>
            <p:cNvPr id="13" name="Rectangle 11">
              <a:extLst>
                <a:ext uri="{FF2B5EF4-FFF2-40B4-BE49-F238E27FC236}">
                  <a16:creationId xmlns:a16="http://schemas.microsoft.com/office/drawing/2014/main" id="{0C78C5E1-A632-47F4-9318-E1B945D61537}"/>
                </a:ext>
              </a:extLst>
            </p:cNvPr>
            <p:cNvSpPr>
              <a:spLocks noChangeArrowheads="1"/>
            </p:cNvSpPr>
            <p:nvPr/>
          </p:nvSpPr>
          <p:spPr bwMode="auto">
            <a:xfrm>
              <a:off x="3387" y="2006"/>
              <a:ext cx="70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endParaRPr lang="zh-CN" altLang="zh-CN"/>
            </a:p>
          </p:txBody>
        </p:sp>
        <p:sp>
          <p:nvSpPr>
            <p:cNvPr id="14" name="Rectangle 12">
              <a:extLst>
                <a:ext uri="{FF2B5EF4-FFF2-40B4-BE49-F238E27FC236}">
                  <a16:creationId xmlns:a16="http://schemas.microsoft.com/office/drawing/2014/main" id="{0CFB6FA6-AB48-4C38-8257-4B2288D4B0CE}"/>
                </a:ext>
              </a:extLst>
            </p:cNvPr>
            <p:cNvSpPr>
              <a:spLocks noChangeArrowheads="1"/>
            </p:cNvSpPr>
            <p:nvPr/>
          </p:nvSpPr>
          <p:spPr bwMode="auto">
            <a:xfrm>
              <a:off x="2682" y="2006"/>
              <a:ext cx="70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endParaRPr lang="zh-CN" altLang="zh-CN"/>
            </a:p>
          </p:txBody>
        </p:sp>
        <p:sp>
          <p:nvSpPr>
            <p:cNvPr id="15" name="Rectangle 13">
              <a:extLst>
                <a:ext uri="{FF2B5EF4-FFF2-40B4-BE49-F238E27FC236}">
                  <a16:creationId xmlns:a16="http://schemas.microsoft.com/office/drawing/2014/main" id="{E23AF18F-BCA7-441B-9D52-2AACD1666CFC}"/>
                </a:ext>
              </a:extLst>
            </p:cNvPr>
            <p:cNvSpPr>
              <a:spLocks noChangeArrowheads="1"/>
            </p:cNvSpPr>
            <p:nvPr/>
          </p:nvSpPr>
          <p:spPr bwMode="auto">
            <a:xfrm>
              <a:off x="1977" y="2006"/>
              <a:ext cx="70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endParaRPr lang="zh-CN" altLang="zh-CN"/>
            </a:p>
          </p:txBody>
        </p:sp>
        <p:sp>
          <p:nvSpPr>
            <p:cNvPr id="16" name="Rectangle 14">
              <a:extLst>
                <a:ext uri="{FF2B5EF4-FFF2-40B4-BE49-F238E27FC236}">
                  <a16:creationId xmlns:a16="http://schemas.microsoft.com/office/drawing/2014/main" id="{22BAF7DE-997E-4893-B036-98FD13D14F71}"/>
                </a:ext>
              </a:extLst>
            </p:cNvPr>
            <p:cNvSpPr>
              <a:spLocks noChangeArrowheads="1"/>
            </p:cNvSpPr>
            <p:nvPr/>
          </p:nvSpPr>
          <p:spPr bwMode="auto">
            <a:xfrm>
              <a:off x="1272" y="2006"/>
              <a:ext cx="70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endParaRPr lang="zh-CN" altLang="zh-CN"/>
            </a:p>
          </p:txBody>
        </p:sp>
        <p:sp>
          <p:nvSpPr>
            <p:cNvPr id="17" name="Rectangle 15">
              <a:extLst>
                <a:ext uri="{FF2B5EF4-FFF2-40B4-BE49-F238E27FC236}">
                  <a16:creationId xmlns:a16="http://schemas.microsoft.com/office/drawing/2014/main" id="{214B3262-1E2D-4E46-AC41-350D80FBF32A}"/>
                </a:ext>
              </a:extLst>
            </p:cNvPr>
            <p:cNvSpPr>
              <a:spLocks noChangeArrowheads="1"/>
            </p:cNvSpPr>
            <p:nvPr/>
          </p:nvSpPr>
          <p:spPr bwMode="auto">
            <a:xfrm>
              <a:off x="567" y="2006"/>
              <a:ext cx="70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r>
                <a:rPr lang="en-US" altLang="zh-CN" dirty="0">
                  <a:solidFill>
                    <a:schemeClr val="tx1"/>
                  </a:solidFill>
                </a:rPr>
                <a:t>A</a:t>
              </a:r>
              <a:r>
                <a:rPr lang="en-US" altLang="zh-CN" baseline="-25000" dirty="0">
                  <a:solidFill>
                    <a:schemeClr val="tx1"/>
                  </a:solidFill>
                </a:rPr>
                <a:t>3</a:t>
              </a:r>
            </a:p>
          </p:txBody>
        </p:sp>
        <p:sp>
          <p:nvSpPr>
            <p:cNvPr id="18" name="Rectangle 16">
              <a:extLst>
                <a:ext uri="{FF2B5EF4-FFF2-40B4-BE49-F238E27FC236}">
                  <a16:creationId xmlns:a16="http://schemas.microsoft.com/office/drawing/2014/main" id="{FD57C9B2-658F-42FD-AB85-79FC3C695786}"/>
                </a:ext>
              </a:extLst>
            </p:cNvPr>
            <p:cNvSpPr>
              <a:spLocks noChangeArrowheads="1"/>
            </p:cNvSpPr>
            <p:nvPr/>
          </p:nvSpPr>
          <p:spPr bwMode="auto">
            <a:xfrm>
              <a:off x="4092" y="1526"/>
              <a:ext cx="5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r>
                <a:rPr lang="en-US" altLang="zh-CN">
                  <a:solidFill>
                    <a:srgbClr val="FF0000"/>
                  </a:solidFill>
                </a:rPr>
                <a:t>-1</a:t>
              </a:r>
            </a:p>
          </p:txBody>
        </p:sp>
        <p:sp>
          <p:nvSpPr>
            <p:cNvPr id="19" name="Rectangle 17">
              <a:extLst>
                <a:ext uri="{FF2B5EF4-FFF2-40B4-BE49-F238E27FC236}">
                  <a16:creationId xmlns:a16="http://schemas.microsoft.com/office/drawing/2014/main" id="{D85ED348-722E-423D-9780-95DD1B2B14F1}"/>
                </a:ext>
              </a:extLst>
            </p:cNvPr>
            <p:cNvSpPr>
              <a:spLocks noChangeArrowheads="1"/>
            </p:cNvSpPr>
            <p:nvPr/>
          </p:nvSpPr>
          <p:spPr bwMode="auto">
            <a:xfrm>
              <a:off x="3387" y="1526"/>
              <a:ext cx="70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endParaRPr lang="zh-CN" altLang="zh-CN"/>
            </a:p>
          </p:txBody>
        </p:sp>
        <p:sp>
          <p:nvSpPr>
            <p:cNvPr id="20" name="Rectangle 18">
              <a:extLst>
                <a:ext uri="{FF2B5EF4-FFF2-40B4-BE49-F238E27FC236}">
                  <a16:creationId xmlns:a16="http://schemas.microsoft.com/office/drawing/2014/main" id="{FD519298-256C-4E10-8C84-F2CB9976E878}"/>
                </a:ext>
              </a:extLst>
            </p:cNvPr>
            <p:cNvSpPr>
              <a:spLocks noChangeArrowheads="1"/>
            </p:cNvSpPr>
            <p:nvPr/>
          </p:nvSpPr>
          <p:spPr bwMode="auto">
            <a:xfrm>
              <a:off x="2682" y="1526"/>
              <a:ext cx="70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endParaRPr lang="zh-CN" altLang="zh-CN"/>
            </a:p>
          </p:txBody>
        </p:sp>
        <p:sp>
          <p:nvSpPr>
            <p:cNvPr id="21" name="Rectangle 19">
              <a:extLst>
                <a:ext uri="{FF2B5EF4-FFF2-40B4-BE49-F238E27FC236}">
                  <a16:creationId xmlns:a16="http://schemas.microsoft.com/office/drawing/2014/main" id="{839FA01D-6F95-4E37-B686-C9CD96D25308}"/>
                </a:ext>
              </a:extLst>
            </p:cNvPr>
            <p:cNvSpPr>
              <a:spLocks noChangeArrowheads="1"/>
            </p:cNvSpPr>
            <p:nvPr/>
          </p:nvSpPr>
          <p:spPr bwMode="auto">
            <a:xfrm>
              <a:off x="1977" y="1526"/>
              <a:ext cx="70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endParaRPr lang="zh-CN" altLang="zh-CN"/>
            </a:p>
          </p:txBody>
        </p:sp>
        <p:sp>
          <p:nvSpPr>
            <p:cNvPr id="22" name="Rectangle 20">
              <a:extLst>
                <a:ext uri="{FF2B5EF4-FFF2-40B4-BE49-F238E27FC236}">
                  <a16:creationId xmlns:a16="http://schemas.microsoft.com/office/drawing/2014/main" id="{CD67630C-BC38-436E-B0F0-0C4F126D2FF8}"/>
                </a:ext>
              </a:extLst>
            </p:cNvPr>
            <p:cNvSpPr>
              <a:spLocks noChangeArrowheads="1"/>
            </p:cNvSpPr>
            <p:nvPr/>
          </p:nvSpPr>
          <p:spPr bwMode="auto">
            <a:xfrm>
              <a:off x="1272" y="1526"/>
              <a:ext cx="70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endParaRPr lang="zh-CN" altLang="zh-CN"/>
            </a:p>
          </p:txBody>
        </p:sp>
        <p:sp>
          <p:nvSpPr>
            <p:cNvPr id="23" name="Rectangle 21">
              <a:extLst>
                <a:ext uri="{FF2B5EF4-FFF2-40B4-BE49-F238E27FC236}">
                  <a16:creationId xmlns:a16="http://schemas.microsoft.com/office/drawing/2014/main" id="{D8F0E98C-C4D1-4069-926E-465E77B53DD9}"/>
                </a:ext>
              </a:extLst>
            </p:cNvPr>
            <p:cNvSpPr>
              <a:spLocks noChangeArrowheads="1"/>
            </p:cNvSpPr>
            <p:nvPr/>
          </p:nvSpPr>
          <p:spPr bwMode="auto">
            <a:xfrm>
              <a:off x="567" y="1526"/>
              <a:ext cx="70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r>
                <a:rPr lang="en-US" altLang="zh-CN" dirty="0">
                  <a:solidFill>
                    <a:schemeClr val="tx1"/>
                  </a:solidFill>
                </a:rPr>
                <a:t>A</a:t>
              </a:r>
              <a:r>
                <a:rPr lang="en-US" altLang="zh-CN" baseline="-25000" dirty="0">
                  <a:solidFill>
                    <a:schemeClr val="tx1"/>
                  </a:solidFill>
                </a:rPr>
                <a:t>2</a:t>
              </a:r>
            </a:p>
          </p:txBody>
        </p:sp>
        <p:sp>
          <p:nvSpPr>
            <p:cNvPr id="24" name="Rectangle 22">
              <a:extLst>
                <a:ext uri="{FF2B5EF4-FFF2-40B4-BE49-F238E27FC236}">
                  <a16:creationId xmlns:a16="http://schemas.microsoft.com/office/drawing/2014/main" id="{6271C077-ED06-4B2E-B81E-7A4D0E4C5167}"/>
                </a:ext>
              </a:extLst>
            </p:cNvPr>
            <p:cNvSpPr>
              <a:spLocks noChangeArrowheads="1"/>
            </p:cNvSpPr>
            <p:nvPr/>
          </p:nvSpPr>
          <p:spPr bwMode="auto">
            <a:xfrm>
              <a:off x="4092" y="1053"/>
              <a:ext cx="524"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r>
                <a:rPr lang="en-US" altLang="zh-CN">
                  <a:solidFill>
                    <a:srgbClr val="FF0000"/>
                  </a:solidFill>
                </a:rPr>
                <a:t>0</a:t>
              </a:r>
            </a:p>
          </p:txBody>
        </p:sp>
        <p:sp>
          <p:nvSpPr>
            <p:cNvPr id="25" name="Rectangle 23">
              <a:extLst>
                <a:ext uri="{FF2B5EF4-FFF2-40B4-BE49-F238E27FC236}">
                  <a16:creationId xmlns:a16="http://schemas.microsoft.com/office/drawing/2014/main" id="{7B7835B5-6902-4AEB-B966-BB46454811BD}"/>
                </a:ext>
              </a:extLst>
            </p:cNvPr>
            <p:cNvSpPr>
              <a:spLocks noChangeArrowheads="1"/>
            </p:cNvSpPr>
            <p:nvPr/>
          </p:nvSpPr>
          <p:spPr bwMode="auto">
            <a:xfrm>
              <a:off x="3387" y="1053"/>
              <a:ext cx="705"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endParaRPr lang="zh-CN" altLang="zh-CN"/>
            </a:p>
          </p:txBody>
        </p:sp>
        <p:sp>
          <p:nvSpPr>
            <p:cNvPr id="26" name="Rectangle 24">
              <a:extLst>
                <a:ext uri="{FF2B5EF4-FFF2-40B4-BE49-F238E27FC236}">
                  <a16:creationId xmlns:a16="http://schemas.microsoft.com/office/drawing/2014/main" id="{930E298D-9192-48EE-BA05-30788B060213}"/>
                </a:ext>
              </a:extLst>
            </p:cNvPr>
            <p:cNvSpPr>
              <a:spLocks noChangeArrowheads="1"/>
            </p:cNvSpPr>
            <p:nvPr/>
          </p:nvSpPr>
          <p:spPr bwMode="auto">
            <a:xfrm>
              <a:off x="2682" y="1053"/>
              <a:ext cx="705"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endParaRPr lang="zh-CN" altLang="zh-CN"/>
            </a:p>
          </p:txBody>
        </p:sp>
        <p:sp>
          <p:nvSpPr>
            <p:cNvPr id="27" name="Rectangle 25">
              <a:extLst>
                <a:ext uri="{FF2B5EF4-FFF2-40B4-BE49-F238E27FC236}">
                  <a16:creationId xmlns:a16="http://schemas.microsoft.com/office/drawing/2014/main" id="{22D3FF12-F80F-4D1D-A1FD-5037EBCFFA44}"/>
                </a:ext>
              </a:extLst>
            </p:cNvPr>
            <p:cNvSpPr>
              <a:spLocks noChangeArrowheads="1"/>
            </p:cNvSpPr>
            <p:nvPr/>
          </p:nvSpPr>
          <p:spPr bwMode="auto">
            <a:xfrm>
              <a:off x="1977" y="1053"/>
              <a:ext cx="705"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endParaRPr lang="zh-CN" altLang="zh-CN"/>
            </a:p>
          </p:txBody>
        </p:sp>
        <p:sp>
          <p:nvSpPr>
            <p:cNvPr id="28" name="Rectangle 26">
              <a:extLst>
                <a:ext uri="{FF2B5EF4-FFF2-40B4-BE49-F238E27FC236}">
                  <a16:creationId xmlns:a16="http://schemas.microsoft.com/office/drawing/2014/main" id="{3C95BCFC-0B6A-43B7-B20A-93B5A025DEED}"/>
                </a:ext>
              </a:extLst>
            </p:cNvPr>
            <p:cNvSpPr>
              <a:spLocks noChangeArrowheads="1"/>
            </p:cNvSpPr>
            <p:nvPr/>
          </p:nvSpPr>
          <p:spPr bwMode="auto">
            <a:xfrm>
              <a:off x="1272" y="1053"/>
              <a:ext cx="705"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endParaRPr lang="zh-CN" altLang="zh-CN"/>
            </a:p>
          </p:txBody>
        </p:sp>
        <p:sp>
          <p:nvSpPr>
            <p:cNvPr id="29" name="Rectangle 27">
              <a:extLst>
                <a:ext uri="{FF2B5EF4-FFF2-40B4-BE49-F238E27FC236}">
                  <a16:creationId xmlns:a16="http://schemas.microsoft.com/office/drawing/2014/main" id="{E55D526C-75B6-49E6-B960-842BD51FAA07}"/>
                </a:ext>
              </a:extLst>
            </p:cNvPr>
            <p:cNvSpPr>
              <a:spLocks noChangeArrowheads="1"/>
            </p:cNvSpPr>
            <p:nvPr/>
          </p:nvSpPr>
          <p:spPr bwMode="auto">
            <a:xfrm>
              <a:off x="567" y="1053"/>
              <a:ext cx="705"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r>
                <a:rPr lang="en-US" altLang="zh-CN" dirty="0">
                  <a:solidFill>
                    <a:schemeClr val="tx1"/>
                  </a:solidFill>
                </a:rPr>
                <a:t>A</a:t>
              </a:r>
              <a:r>
                <a:rPr lang="en-US" altLang="zh-CN" baseline="-25000" dirty="0">
                  <a:solidFill>
                    <a:schemeClr val="tx1"/>
                  </a:solidFill>
                </a:rPr>
                <a:t>1</a:t>
              </a:r>
            </a:p>
          </p:txBody>
        </p:sp>
        <p:sp>
          <p:nvSpPr>
            <p:cNvPr id="30" name="Rectangle 28">
              <a:extLst>
                <a:ext uri="{FF2B5EF4-FFF2-40B4-BE49-F238E27FC236}">
                  <a16:creationId xmlns:a16="http://schemas.microsoft.com/office/drawing/2014/main" id="{835BF729-16F1-4F31-A79D-5EA681B4E6A4}"/>
                </a:ext>
              </a:extLst>
            </p:cNvPr>
            <p:cNvSpPr>
              <a:spLocks noChangeArrowheads="1"/>
            </p:cNvSpPr>
            <p:nvPr/>
          </p:nvSpPr>
          <p:spPr bwMode="auto">
            <a:xfrm>
              <a:off x="4092" y="709"/>
              <a:ext cx="524"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r>
                <a:rPr lang="en-US" altLang="zh-CN">
                  <a:solidFill>
                    <a:srgbClr val="000000"/>
                  </a:solidFill>
                  <a:ea typeface="宋体" pitchFamily="2" charset="-122"/>
                </a:rPr>
                <a:t>u</a:t>
              </a:r>
              <a:r>
                <a:rPr lang="en-US" altLang="zh-CN" baseline="-25000">
                  <a:solidFill>
                    <a:srgbClr val="000000"/>
                  </a:solidFill>
                  <a:ea typeface="宋体" pitchFamily="2" charset="-122"/>
                </a:rPr>
                <a:t>i</a:t>
              </a:r>
            </a:p>
          </p:txBody>
        </p:sp>
        <p:sp>
          <p:nvSpPr>
            <p:cNvPr id="31" name="Rectangle 29">
              <a:extLst>
                <a:ext uri="{FF2B5EF4-FFF2-40B4-BE49-F238E27FC236}">
                  <a16:creationId xmlns:a16="http://schemas.microsoft.com/office/drawing/2014/main" id="{61EB6AA9-A7E1-4526-95D5-1318D2956305}"/>
                </a:ext>
              </a:extLst>
            </p:cNvPr>
            <p:cNvSpPr>
              <a:spLocks noChangeArrowheads="1"/>
            </p:cNvSpPr>
            <p:nvPr/>
          </p:nvSpPr>
          <p:spPr bwMode="auto">
            <a:xfrm>
              <a:off x="3387" y="709"/>
              <a:ext cx="705"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r>
                <a:rPr lang="en-US" altLang="zh-CN" dirty="0">
                  <a:solidFill>
                    <a:schemeClr val="tx1"/>
                  </a:solidFill>
                </a:rPr>
                <a:t>B</a:t>
              </a:r>
              <a:r>
                <a:rPr lang="en-US" altLang="zh-CN" baseline="-25000" dirty="0">
                  <a:solidFill>
                    <a:schemeClr val="tx1"/>
                  </a:solidFill>
                </a:rPr>
                <a:t>4</a:t>
              </a:r>
              <a:endParaRPr lang="en-US" altLang="zh-CN" dirty="0">
                <a:solidFill>
                  <a:schemeClr val="tx1"/>
                </a:solidFill>
              </a:endParaRPr>
            </a:p>
          </p:txBody>
        </p:sp>
        <p:sp>
          <p:nvSpPr>
            <p:cNvPr id="32" name="Rectangle 30">
              <a:extLst>
                <a:ext uri="{FF2B5EF4-FFF2-40B4-BE49-F238E27FC236}">
                  <a16:creationId xmlns:a16="http://schemas.microsoft.com/office/drawing/2014/main" id="{8F76FC0C-A53A-4891-BD39-C41273841C94}"/>
                </a:ext>
              </a:extLst>
            </p:cNvPr>
            <p:cNvSpPr>
              <a:spLocks noChangeArrowheads="1"/>
            </p:cNvSpPr>
            <p:nvPr/>
          </p:nvSpPr>
          <p:spPr bwMode="auto">
            <a:xfrm>
              <a:off x="2682" y="709"/>
              <a:ext cx="705"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r>
                <a:rPr lang="en-US" altLang="zh-CN" dirty="0">
                  <a:solidFill>
                    <a:schemeClr val="tx1"/>
                  </a:solidFill>
                </a:rPr>
                <a:t>B</a:t>
              </a:r>
              <a:r>
                <a:rPr lang="en-US" altLang="zh-CN" baseline="-25000" dirty="0">
                  <a:solidFill>
                    <a:schemeClr val="tx1"/>
                  </a:solidFill>
                </a:rPr>
                <a:t>3</a:t>
              </a:r>
              <a:endParaRPr lang="en-US" altLang="zh-CN" dirty="0">
                <a:solidFill>
                  <a:schemeClr val="tx1"/>
                </a:solidFill>
              </a:endParaRPr>
            </a:p>
          </p:txBody>
        </p:sp>
        <p:sp>
          <p:nvSpPr>
            <p:cNvPr id="33" name="Rectangle 31">
              <a:extLst>
                <a:ext uri="{FF2B5EF4-FFF2-40B4-BE49-F238E27FC236}">
                  <a16:creationId xmlns:a16="http://schemas.microsoft.com/office/drawing/2014/main" id="{251B3CCE-EF40-4500-801E-98A49CF3CA32}"/>
                </a:ext>
              </a:extLst>
            </p:cNvPr>
            <p:cNvSpPr>
              <a:spLocks noChangeArrowheads="1"/>
            </p:cNvSpPr>
            <p:nvPr/>
          </p:nvSpPr>
          <p:spPr bwMode="auto">
            <a:xfrm>
              <a:off x="1977" y="709"/>
              <a:ext cx="705"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r>
                <a:rPr lang="en-US" altLang="zh-CN" dirty="0">
                  <a:solidFill>
                    <a:schemeClr val="tx1"/>
                  </a:solidFill>
                </a:rPr>
                <a:t>B</a:t>
              </a:r>
              <a:r>
                <a:rPr lang="en-US" altLang="zh-CN" baseline="-25000" dirty="0">
                  <a:solidFill>
                    <a:schemeClr val="tx1"/>
                  </a:solidFill>
                </a:rPr>
                <a:t>2</a:t>
              </a:r>
              <a:endParaRPr lang="en-US" altLang="zh-CN" dirty="0">
                <a:solidFill>
                  <a:schemeClr val="tx1"/>
                </a:solidFill>
              </a:endParaRPr>
            </a:p>
          </p:txBody>
        </p:sp>
        <p:sp>
          <p:nvSpPr>
            <p:cNvPr id="34" name="Rectangle 32">
              <a:extLst>
                <a:ext uri="{FF2B5EF4-FFF2-40B4-BE49-F238E27FC236}">
                  <a16:creationId xmlns:a16="http://schemas.microsoft.com/office/drawing/2014/main" id="{E923C1C2-B39B-42EE-ACE4-28FAB61F9D15}"/>
                </a:ext>
              </a:extLst>
            </p:cNvPr>
            <p:cNvSpPr>
              <a:spLocks noChangeArrowheads="1"/>
            </p:cNvSpPr>
            <p:nvPr/>
          </p:nvSpPr>
          <p:spPr bwMode="auto">
            <a:xfrm>
              <a:off x="1272" y="709"/>
              <a:ext cx="705"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r>
                <a:rPr lang="en-US" altLang="zh-CN" dirty="0">
                  <a:solidFill>
                    <a:schemeClr val="tx1"/>
                  </a:solidFill>
                </a:rPr>
                <a:t>B</a:t>
              </a:r>
              <a:r>
                <a:rPr lang="en-US" altLang="zh-CN" baseline="-25000" dirty="0">
                  <a:solidFill>
                    <a:schemeClr val="tx1"/>
                  </a:solidFill>
                </a:rPr>
                <a:t>1</a:t>
              </a:r>
            </a:p>
          </p:txBody>
        </p:sp>
        <p:sp>
          <p:nvSpPr>
            <p:cNvPr id="35" name="Rectangle 33">
              <a:extLst>
                <a:ext uri="{FF2B5EF4-FFF2-40B4-BE49-F238E27FC236}">
                  <a16:creationId xmlns:a16="http://schemas.microsoft.com/office/drawing/2014/main" id="{6C2908BF-46F4-42CC-BEC4-FDDC82685B15}"/>
                </a:ext>
              </a:extLst>
            </p:cNvPr>
            <p:cNvSpPr>
              <a:spLocks noChangeArrowheads="1"/>
            </p:cNvSpPr>
            <p:nvPr/>
          </p:nvSpPr>
          <p:spPr bwMode="auto">
            <a:xfrm>
              <a:off x="567" y="709"/>
              <a:ext cx="705"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120000"/>
                </a:lnSpc>
                <a:spcBef>
                  <a:spcPct val="15000"/>
                </a:spcBef>
                <a:buSzPct val="85000"/>
                <a:defRPr kumimoji="1" sz="2000" b="1">
                  <a:solidFill>
                    <a:schemeClr val="bg2"/>
                  </a:solidFill>
                  <a:latin typeface="Times New Roman" pitchFamily="18" charset="0"/>
                  <a:ea typeface="华文细黑" pitchFamily="2" charset="-122"/>
                </a:defRPr>
              </a:lvl1pPr>
              <a:lvl2pPr marL="544513" algn="l">
                <a:spcBef>
                  <a:spcPct val="20000"/>
                </a:spcBef>
                <a:buClr>
                  <a:schemeClr val="bg2"/>
                </a:buClr>
                <a:buSzPct val="70000"/>
                <a:buFont typeface="Wingdings" pitchFamily="2" charset="2"/>
                <a:buChar char="n"/>
                <a:defRPr kumimoji="1" sz="2200" b="1">
                  <a:solidFill>
                    <a:srgbClr val="003300"/>
                  </a:solidFill>
                  <a:effectLst>
                    <a:outerShdw blurRad="38100" dist="38100" dir="2700000" algn="tl">
                      <a:srgbClr val="000000"/>
                    </a:outerShdw>
                  </a:effectLst>
                  <a:latin typeface="Times New Roman" pitchFamily="18" charset="0"/>
                  <a:ea typeface="华文细黑" pitchFamily="2" charset="-122"/>
                </a:defRPr>
              </a:lvl2pPr>
              <a:lvl3pPr marL="1009650" algn="l">
                <a:spcBef>
                  <a:spcPct val="20000"/>
                </a:spcBef>
                <a:buSzPct val="70000"/>
                <a:buFont typeface="Wingdings" pitchFamily="2" charset="2"/>
                <a:defRPr kumimoji="1" sz="2000" b="1">
                  <a:solidFill>
                    <a:srgbClr val="003300"/>
                  </a:solidFill>
                  <a:effectLst>
                    <a:outerShdw blurRad="38100" dist="38100" dir="2700000" algn="tl">
                      <a:srgbClr val="000000"/>
                    </a:outerShdw>
                  </a:effectLst>
                  <a:latin typeface="Times New Roman" pitchFamily="18" charset="0"/>
                  <a:ea typeface="华文细黑" pitchFamily="2" charset="-122"/>
                </a:defRPr>
              </a:lvl3pPr>
              <a:lvl4pPr marL="1417638" algn="l">
                <a:spcBef>
                  <a:spcPct val="20000"/>
                </a:spcBef>
                <a:buSzPct val="70000"/>
                <a:buFont typeface="Wingdings" pitchFamily="2" charset="2"/>
                <a:buChar char="n"/>
                <a:defRPr kumimoji="1">
                  <a:solidFill>
                    <a:schemeClr val="tx1"/>
                  </a:solidFill>
                  <a:latin typeface="Times New Roman" pitchFamily="18" charset="0"/>
                  <a:ea typeface="宋体" pitchFamily="2" charset="-122"/>
                </a:defRPr>
              </a:lvl4pPr>
              <a:lvl5pPr algn="l">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endParaRPr lang="zh-CN" altLang="zh-CN"/>
            </a:p>
          </p:txBody>
        </p:sp>
        <p:sp>
          <p:nvSpPr>
            <p:cNvPr id="36" name="Line 34">
              <a:extLst>
                <a:ext uri="{FF2B5EF4-FFF2-40B4-BE49-F238E27FC236}">
                  <a16:creationId xmlns:a16="http://schemas.microsoft.com/office/drawing/2014/main" id="{ED042385-F70B-4BD9-B3CF-C1EC62F0804B}"/>
                </a:ext>
              </a:extLst>
            </p:cNvPr>
            <p:cNvSpPr>
              <a:spLocks noChangeShapeType="1"/>
            </p:cNvSpPr>
            <p:nvPr/>
          </p:nvSpPr>
          <p:spPr bwMode="auto">
            <a:xfrm>
              <a:off x="567" y="709"/>
              <a:ext cx="404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7" name="Line 35">
              <a:extLst>
                <a:ext uri="{FF2B5EF4-FFF2-40B4-BE49-F238E27FC236}">
                  <a16:creationId xmlns:a16="http://schemas.microsoft.com/office/drawing/2014/main" id="{8049B75A-5734-486D-8F0C-4D93B71392C9}"/>
                </a:ext>
              </a:extLst>
            </p:cNvPr>
            <p:cNvSpPr>
              <a:spLocks noChangeShapeType="1"/>
            </p:cNvSpPr>
            <p:nvPr/>
          </p:nvSpPr>
          <p:spPr bwMode="auto">
            <a:xfrm>
              <a:off x="567" y="1053"/>
              <a:ext cx="40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 name="Line 36">
              <a:extLst>
                <a:ext uri="{FF2B5EF4-FFF2-40B4-BE49-F238E27FC236}">
                  <a16:creationId xmlns:a16="http://schemas.microsoft.com/office/drawing/2014/main" id="{B402E036-64F9-482A-9F32-85FEF41C707E}"/>
                </a:ext>
              </a:extLst>
            </p:cNvPr>
            <p:cNvSpPr>
              <a:spLocks noChangeShapeType="1"/>
            </p:cNvSpPr>
            <p:nvPr/>
          </p:nvSpPr>
          <p:spPr bwMode="auto">
            <a:xfrm>
              <a:off x="567" y="2824"/>
              <a:ext cx="404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9" name="Line 37">
              <a:extLst>
                <a:ext uri="{FF2B5EF4-FFF2-40B4-BE49-F238E27FC236}">
                  <a16:creationId xmlns:a16="http://schemas.microsoft.com/office/drawing/2014/main" id="{D0D60EE4-7CC4-44BC-B3D3-760727E6B545}"/>
                </a:ext>
              </a:extLst>
            </p:cNvPr>
            <p:cNvSpPr>
              <a:spLocks noChangeShapeType="1"/>
            </p:cNvSpPr>
            <p:nvPr/>
          </p:nvSpPr>
          <p:spPr bwMode="auto">
            <a:xfrm>
              <a:off x="567" y="709"/>
              <a:ext cx="0" cy="21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 name="Line 38">
              <a:extLst>
                <a:ext uri="{FF2B5EF4-FFF2-40B4-BE49-F238E27FC236}">
                  <a16:creationId xmlns:a16="http://schemas.microsoft.com/office/drawing/2014/main" id="{757007DB-E8F4-48AF-A649-FE51DB9E80DC}"/>
                </a:ext>
              </a:extLst>
            </p:cNvPr>
            <p:cNvSpPr>
              <a:spLocks noChangeShapeType="1"/>
            </p:cNvSpPr>
            <p:nvPr/>
          </p:nvSpPr>
          <p:spPr bwMode="auto">
            <a:xfrm>
              <a:off x="1272" y="709"/>
              <a:ext cx="0" cy="21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 name="Line 39">
              <a:extLst>
                <a:ext uri="{FF2B5EF4-FFF2-40B4-BE49-F238E27FC236}">
                  <a16:creationId xmlns:a16="http://schemas.microsoft.com/office/drawing/2014/main" id="{F348DC41-DBB0-4F09-9E13-8D4C8A938E9A}"/>
                </a:ext>
              </a:extLst>
            </p:cNvPr>
            <p:cNvSpPr>
              <a:spLocks noChangeShapeType="1"/>
            </p:cNvSpPr>
            <p:nvPr/>
          </p:nvSpPr>
          <p:spPr bwMode="auto">
            <a:xfrm>
              <a:off x="1977" y="709"/>
              <a:ext cx="0" cy="21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 name="Line 40">
              <a:extLst>
                <a:ext uri="{FF2B5EF4-FFF2-40B4-BE49-F238E27FC236}">
                  <a16:creationId xmlns:a16="http://schemas.microsoft.com/office/drawing/2014/main" id="{32C98D94-A8C1-4C2F-9AE9-871F1350C08C}"/>
                </a:ext>
              </a:extLst>
            </p:cNvPr>
            <p:cNvSpPr>
              <a:spLocks noChangeShapeType="1"/>
            </p:cNvSpPr>
            <p:nvPr/>
          </p:nvSpPr>
          <p:spPr bwMode="auto">
            <a:xfrm>
              <a:off x="2682" y="709"/>
              <a:ext cx="0" cy="21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 name="Line 41">
              <a:extLst>
                <a:ext uri="{FF2B5EF4-FFF2-40B4-BE49-F238E27FC236}">
                  <a16:creationId xmlns:a16="http://schemas.microsoft.com/office/drawing/2014/main" id="{41FE7E01-A716-4F28-8645-1E34A4A26CCF}"/>
                </a:ext>
              </a:extLst>
            </p:cNvPr>
            <p:cNvSpPr>
              <a:spLocks noChangeShapeType="1"/>
            </p:cNvSpPr>
            <p:nvPr/>
          </p:nvSpPr>
          <p:spPr bwMode="auto">
            <a:xfrm>
              <a:off x="3387" y="709"/>
              <a:ext cx="0" cy="21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 name="Line 42">
              <a:extLst>
                <a:ext uri="{FF2B5EF4-FFF2-40B4-BE49-F238E27FC236}">
                  <a16:creationId xmlns:a16="http://schemas.microsoft.com/office/drawing/2014/main" id="{12601439-0D0E-4DF9-87E4-1E40E10D5D9A}"/>
                </a:ext>
              </a:extLst>
            </p:cNvPr>
            <p:cNvSpPr>
              <a:spLocks noChangeShapeType="1"/>
            </p:cNvSpPr>
            <p:nvPr/>
          </p:nvSpPr>
          <p:spPr bwMode="auto">
            <a:xfrm>
              <a:off x="4092" y="709"/>
              <a:ext cx="0" cy="21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5" name="Line 43">
              <a:extLst>
                <a:ext uri="{FF2B5EF4-FFF2-40B4-BE49-F238E27FC236}">
                  <a16:creationId xmlns:a16="http://schemas.microsoft.com/office/drawing/2014/main" id="{294A35C8-704E-46D1-98ED-5C3F695B1466}"/>
                </a:ext>
              </a:extLst>
            </p:cNvPr>
            <p:cNvSpPr>
              <a:spLocks noChangeShapeType="1"/>
            </p:cNvSpPr>
            <p:nvPr/>
          </p:nvSpPr>
          <p:spPr bwMode="auto">
            <a:xfrm>
              <a:off x="4616" y="709"/>
              <a:ext cx="0" cy="211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 name="Line 44">
              <a:extLst>
                <a:ext uri="{FF2B5EF4-FFF2-40B4-BE49-F238E27FC236}">
                  <a16:creationId xmlns:a16="http://schemas.microsoft.com/office/drawing/2014/main" id="{6F7FE62F-E2A4-4A16-99DE-FDA94938E9F6}"/>
                </a:ext>
              </a:extLst>
            </p:cNvPr>
            <p:cNvSpPr>
              <a:spLocks noChangeShapeType="1"/>
            </p:cNvSpPr>
            <p:nvPr/>
          </p:nvSpPr>
          <p:spPr bwMode="auto">
            <a:xfrm>
              <a:off x="567" y="1526"/>
              <a:ext cx="40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 name="Line 45">
              <a:extLst>
                <a:ext uri="{FF2B5EF4-FFF2-40B4-BE49-F238E27FC236}">
                  <a16:creationId xmlns:a16="http://schemas.microsoft.com/office/drawing/2014/main" id="{E41AF19E-03E5-4246-870B-0F53D88BC79E}"/>
                </a:ext>
              </a:extLst>
            </p:cNvPr>
            <p:cNvSpPr>
              <a:spLocks noChangeShapeType="1"/>
            </p:cNvSpPr>
            <p:nvPr/>
          </p:nvSpPr>
          <p:spPr bwMode="auto">
            <a:xfrm>
              <a:off x="567" y="2006"/>
              <a:ext cx="40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8" name="Line 46">
              <a:extLst>
                <a:ext uri="{FF2B5EF4-FFF2-40B4-BE49-F238E27FC236}">
                  <a16:creationId xmlns:a16="http://schemas.microsoft.com/office/drawing/2014/main" id="{D094F2A0-0919-4062-9309-3DD0EFABCF7F}"/>
                </a:ext>
              </a:extLst>
            </p:cNvPr>
            <p:cNvSpPr>
              <a:spLocks noChangeShapeType="1"/>
            </p:cNvSpPr>
            <p:nvPr/>
          </p:nvSpPr>
          <p:spPr bwMode="auto">
            <a:xfrm>
              <a:off x="567" y="2486"/>
              <a:ext cx="40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9" name="Text Box 59">
            <a:extLst>
              <a:ext uri="{FF2B5EF4-FFF2-40B4-BE49-F238E27FC236}">
                <a16:creationId xmlns:a16="http://schemas.microsoft.com/office/drawing/2014/main" id="{BA4E3E31-7249-439C-B848-A57060E468EB}"/>
              </a:ext>
            </a:extLst>
          </p:cNvPr>
          <p:cNvSpPr txBox="1">
            <a:spLocks noChangeArrowheads="1"/>
          </p:cNvSpPr>
          <p:nvPr/>
        </p:nvSpPr>
        <p:spPr bwMode="auto">
          <a:xfrm>
            <a:off x="6094413" y="2469321"/>
            <a:ext cx="304800" cy="396875"/>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1"/>
              </a:buClr>
              <a:buSzPct val="80000"/>
              <a:buFont typeface="Wingdings" pitchFamily="2" charset="2"/>
              <a:buNone/>
            </a:pPr>
            <a:r>
              <a:rPr kumimoji="1" lang="en-US" altLang="zh-CN" sz="2000">
                <a:solidFill>
                  <a:srgbClr val="A50021"/>
                </a:solidFill>
                <a:latin typeface="Arial" pitchFamily="34" charset="0"/>
                <a:ea typeface="宋体" pitchFamily="2" charset="-122"/>
              </a:rPr>
              <a:t>4</a:t>
            </a:r>
            <a:endParaRPr kumimoji="1" lang="en-US" altLang="zh-CN" sz="3200">
              <a:latin typeface="楷体_GB2312" pitchFamily="49" charset="-122"/>
              <a:ea typeface="楷体_GB2312" pitchFamily="49" charset="-122"/>
            </a:endParaRPr>
          </a:p>
        </p:txBody>
      </p:sp>
      <p:sp>
        <p:nvSpPr>
          <p:cNvPr id="50" name="Text Box 60">
            <a:extLst>
              <a:ext uri="{FF2B5EF4-FFF2-40B4-BE49-F238E27FC236}">
                <a16:creationId xmlns:a16="http://schemas.microsoft.com/office/drawing/2014/main" id="{41B05A12-16F5-420B-8FA2-F87E886BA8F7}"/>
              </a:ext>
            </a:extLst>
          </p:cNvPr>
          <p:cNvSpPr txBox="1">
            <a:spLocks noChangeArrowheads="1"/>
          </p:cNvSpPr>
          <p:nvPr/>
        </p:nvSpPr>
        <p:spPr bwMode="auto">
          <a:xfrm>
            <a:off x="3933825" y="3226558"/>
            <a:ext cx="381000" cy="396875"/>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1"/>
              </a:buClr>
              <a:buSzPct val="80000"/>
              <a:buFont typeface="Wingdings" pitchFamily="2" charset="2"/>
              <a:buNone/>
            </a:pPr>
            <a:r>
              <a:rPr kumimoji="1" lang="en-US" altLang="zh-CN" sz="2000">
                <a:solidFill>
                  <a:srgbClr val="A50021"/>
                </a:solidFill>
                <a:latin typeface="Arial" pitchFamily="34" charset="0"/>
                <a:ea typeface="宋体" pitchFamily="2" charset="-122"/>
              </a:rPr>
              <a:t>3</a:t>
            </a:r>
            <a:endParaRPr kumimoji="1" lang="en-US" altLang="zh-CN" sz="3200">
              <a:latin typeface="楷体_GB2312" pitchFamily="49" charset="-122"/>
              <a:ea typeface="楷体_GB2312" pitchFamily="49" charset="-122"/>
            </a:endParaRPr>
          </a:p>
        </p:txBody>
      </p:sp>
      <p:sp>
        <p:nvSpPr>
          <p:cNvPr id="51" name="Text Box 61">
            <a:extLst>
              <a:ext uri="{FF2B5EF4-FFF2-40B4-BE49-F238E27FC236}">
                <a16:creationId xmlns:a16="http://schemas.microsoft.com/office/drawing/2014/main" id="{70F372C5-33AF-4614-9459-026D9615167E}"/>
              </a:ext>
            </a:extLst>
          </p:cNvPr>
          <p:cNvSpPr txBox="1">
            <a:spLocks noChangeArrowheads="1"/>
          </p:cNvSpPr>
          <p:nvPr/>
        </p:nvSpPr>
        <p:spPr bwMode="auto">
          <a:xfrm>
            <a:off x="5013325" y="4018721"/>
            <a:ext cx="381000" cy="396875"/>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1"/>
              </a:buClr>
              <a:buSzPct val="80000"/>
              <a:buFont typeface="Wingdings" pitchFamily="2" charset="2"/>
              <a:buNone/>
            </a:pPr>
            <a:r>
              <a:rPr kumimoji="1" lang="en-US" altLang="zh-CN" sz="2000">
                <a:solidFill>
                  <a:srgbClr val="A50021"/>
                </a:solidFill>
                <a:latin typeface="Arial" pitchFamily="34" charset="0"/>
                <a:ea typeface="宋体" pitchFamily="2" charset="-122"/>
              </a:rPr>
              <a:t>6</a:t>
            </a:r>
            <a:endParaRPr kumimoji="1" lang="en-US" altLang="zh-CN" sz="3200">
              <a:latin typeface="楷体_GB2312" pitchFamily="49" charset="-122"/>
              <a:ea typeface="楷体_GB2312" pitchFamily="49" charset="-122"/>
            </a:endParaRPr>
          </a:p>
        </p:txBody>
      </p:sp>
      <p:sp>
        <p:nvSpPr>
          <p:cNvPr id="52" name="Text Box 62">
            <a:extLst>
              <a:ext uri="{FF2B5EF4-FFF2-40B4-BE49-F238E27FC236}">
                <a16:creationId xmlns:a16="http://schemas.microsoft.com/office/drawing/2014/main" id="{83CCF20B-BBCC-40DB-BFDE-D85B3B3D235F}"/>
              </a:ext>
            </a:extLst>
          </p:cNvPr>
          <p:cNvSpPr txBox="1">
            <a:spLocks noChangeArrowheads="1"/>
          </p:cNvSpPr>
          <p:nvPr/>
        </p:nvSpPr>
        <p:spPr bwMode="auto">
          <a:xfrm>
            <a:off x="7153275" y="3980621"/>
            <a:ext cx="381000" cy="396875"/>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1"/>
              </a:buClr>
              <a:buSzPct val="80000"/>
              <a:buFont typeface="Wingdings" pitchFamily="2" charset="2"/>
              <a:buNone/>
            </a:pPr>
            <a:r>
              <a:rPr kumimoji="1" lang="en-US" altLang="zh-CN" sz="2000">
                <a:solidFill>
                  <a:srgbClr val="A50021"/>
                </a:solidFill>
                <a:latin typeface="Arial" pitchFamily="34" charset="0"/>
                <a:ea typeface="宋体" pitchFamily="2" charset="-122"/>
              </a:rPr>
              <a:t>3</a:t>
            </a:r>
            <a:endParaRPr kumimoji="1" lang="en-US" altLang="zh-CN" sz="3200">
              <a:latin typeface="楷体_GB2312" pitchFamily="49" charset="-122"/>
              <a:ea typeface="楷体_GB2312" pitchFamily="49" charset="-122"/>
            </a:endParaRPr>
          </a:p>
        </p:txBody>
      </p:sp>
      <p:sp>
        <p:nvSpPr>
          <p:cNvPr id="53" name="Text Box 63">
            <a:extLst>
              <a:ext uri="{FF2B5EF4-FFF2-40B4-BE49-F238E27FC236}">
                <a16:creationId xmlns:a16="http://schemas.microsoft.com/office/drawing/2014/main" id="{8AB2E28A-3C33-4F9D-BE5C-CF9AAB01439D}"/>
              </a:ext>
            </a:extLst>
          </p:cNvPr>
          <p:cNvSpPr txBox="1">
            <a:spLocks noChangeArrowheads="1"/>
          </p:cNvSpPr>
          <p:nvPr/>
        </p:nvSpPr>
        <p:spPr bwMode="auto">
          <a:xfrm>
            <a:off x="6094413" y="3188458"/>
            <a:ext cx="381000" cy="396875"/>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1"/>
              </a:buClr>
              <a:buSzPct val="80000"/>
              <a:buFont typeface="Wingdings" pitchFamily="2" charset="2"/>
              <a:buNone/>
            </a:pPr>
            <a:r>
              <a:rPr kumimoji="1" lang="en-US" altLang="zh-CN" sz="2000">
                <a:solidFill>
                  <a:srgbClr val="A50021"/>
                </a:solidFill>
                <a:latin typeface="Arial" pitchFamily="34" charset="0"/>
                <a:ea typeface="宋体" pitchFamily="2" charset="-122"/>
              </a:rPr>
              <a:t>1</a:t>
            </a:r>
            <a:endParaRPr kumimoji="1" lang="en-US" altLang="zh-CN" sz="3200">
              <a:latin typeface="楷体_GB2312" pitchFamily="49" charset="-122"/>
              <a:ea typeface="楷体_GB2312" pitchFamily="49" charset="-122"/>
            </a:endParaRPr>
          </a:p>
        </p:txBody>
      </p:sp>
      <p:sp>
        <p:nvSpPr>
          <p:cNvPr id="54" name="Text Box 64">
            <a:extLst>
              <a:ext uri="{FF2B5EF4-FFF2-40B4-BE49-F238E27FC236}">
                <a16:creationId xmlns:a16="http://schemas.microsoft.com/office/drawing/2014/main" id="{56FE006D-8A32-4201-9E57-D18F0E92621A}"/>
              </a:ext>
            </a:extLst>
          </p:cNvPr>
          <p:cNvSpPr txBox="1">
            <a:spLocks noChangeArrowheads="1"/>
          </p:cNvSpPr>
          <p:nvPr/>
        </p:nvSpPr>
        <p:spPr bwMode="auto">
          <a:xfrm>
            <a:off x="7245350" y="2469321"/>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A50021"/>
                </a:solidFill>
                <a:latin typeface="Arial" pitchFamily="34" charset="0"/>
                <a:ea typeface="宋体" pitchFamily="2" charset="-122"/>
              </a:rPr>
              <a:t>3</a:t>
            </a:r>
          </a:p>
        </p:txBody>
      </p:sp>
      <p:sp>
        <p:nvSpPr>
          <p:cNvPr id="55" name="Rectangle 72">
            <a:extLst>
              <a:ext uri="{FF2B5EF4-FFF2-40B4-BE49-F238E27FC236}">
                <a16:creationId xmlns:a16="http://schemas.microsoft.com/office/drawing/2014/main" id="{6D6A511C-D0B6-4FE0-ABA0-67B0228E37E3}"/>
              </a:ext>
            </a:extLst>
          </p:cNvPr>
          <p:cNvSpPr>
            <a:spLocks noChangeArrowheads="1"/>
          </p:cNvSpPr>
          <p:nvPr/>
        </p:nvSpPr>
        <p:spPr bwMode="auto">
          <a:xfrm>
            <a:off x="3789363" y="2394708"/>
            <a:ext cx="498475" cy="4714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000">
                <a:solidFill>
                  <a:srgbClr val="3333FF"/>
                </a:solidFill>
                <a:effectLst>
                  <a:outerShdw blurRad="38100" dist="38100" dir="2700000" algn="tl">
                    <a:srgbClr val="000000"/>
                  </a:outerShdw>
                </a:effectLst>
                <a:ea typeface="宋体" pitchFamily="2" charset="-122"/>
              </a:rPr>
              <a:t>（</a:t>
            </a:r>
            <a:r>
              <a:rPr kumimoji="1" lang="en-US" altLang="zh-CN" sz="2000">
                <a:solidFill>
                  <a:srgbClr val="3333FF"/>
                </a:solidFill>
                <a:effectLst>
                  <a:outerShdw blurRad="38100" dist="38100" dir="2700000" algn="tl">
                    <a:srgbClr val="000000"/>
                  </a:outerShdw>
                </a:effectLst>
                <a:ea typeface="宋体" pitchFamily="2" charset="-122"/>
              </a:rPr>
              <a:t>1</a:t>
            </a:r>
            <a:r>
              <a:rPr kumimoji="1" lang="zh-CN" altLang="en-US" sz="2000">
                <a:solidFill>
                  <a:srgbClr val="3333FF"/>
                </a:solidFill>
                <a:effectLst>
                  <a:outerShdw blurRad="38100" dist="38100" dir="2700000" algn="tl">
                    <a:srgbClr val="000000"/>
                  </a:outerShdw>
                </a:effectLst>
                <a:ea typeface="宋体" pitchFamily="2" charset="-122"/>
              </a:rPr>
              <a:t>）</a:t>
            </a:r>
          </a:p>
        </p:txBody>
      </p:sp>
      <p:sp>
        <p:nvSpPr>
          <p:cNvPr id="56" name="Rectangle 73">
            <a:extLst>
              <a:ext uri="{FF2B5EF4-FFF2-40B4-BE49-F238E27FC236}">
                <a16:creationId xmlns:a16="http://schemas.microsoft.com/office/drawing/2014/main" id="{D731B5FC-9F63-4E86-970B-D89E8C045274}"/>
              </a:ext>
            </a:extLst>
          </p:cNvPr>
          <p:cNvSpPr>
            <a:spLocks noChangeArrowheads="1"/>
          </p:cNvSpPr>
          <p:nvPr/>
        </p:nvSpPr>
        <p:spPr bwMode="auto">
          <a:xfrm>
            <a:off x="4868863" y="2394708"/>
            <a:ext cx="498475" cy="4714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000">
                <a:solidFill>
                  <a:srgbClr val="3333FF"/>
                </a:solidFill>
                <a:effectLst>
                  <a:outerShdw blurRad="38100" dist="38100" dir="2700000" algn="tl">
                    <a:srgbClr val="000000"/>
                  </a:outerShdw>
                </a:effectLst>
                <a:ea typeface="宋体" pitchFamily="2" charset="-122"/>
              </a:rPr>
              <a:t>（</a:t>
            </a:r>
            <a:r>
              <a:rPr kumimoji="1" lang="en-US" altLang="zh-CN" sz="2000">
                <a:solidFill>
                  <a:srgbClr val="3333FF"/>
                </a:solidFill>
                <a:effectLst>
                  <a:outerShdw blurRad="38100" dist="38100" dir="2700000" algn="tl">
                    <a:srgbClr val="000000"/>
                  </a:outerShdw>
                </a:effectLst>
                <a:ea typeface="宋体" pitchFamily="2" charset="-122"/>
              </a:rPr>
              <a:t>2</a:t>
            </a:r>
            <a:r>
              <a:rPr kumimoji="1" lang="zh-CN" altLang="en-US" sz="2000">
                <a:solidFill>
                  <a:srgbClr val="3333FF"/>
                </a:solidFill>
                <a:effectLst>
                  <a:outerShdw blurRad="38100" dist="38100" dir="2700000" algn="tl">
                    <a:srgbClr val="000000"/>
                  </a:outerShdw>
                </a:effectLst>
                <a:ea typeface="宋体" pitchFamily="2" charset="-122"/>
              </a:rPr>
              <a:t>）</a:t>
            </a:r>
          </a:p>
        </p:txBody>
      </p:sp>
      <p:sp>
        <p:nvSpPr>
          <p:cNvPr id="57" name="Rectangle 74">
            <a:extLst>
              <a:ext uri="{FF2B5EF4-FFF2-40B4-BE49-F238E27FC236}">
                <a16:creationId xmlns:a16="http://schemas.microsoft.com/office/drawing/2014/main" id="{6CD0B220-C54B-40A0-9576-A04A3427F1AA}"/>
              </a:ext>
            </a:extLst>
          </p:cNvPr>
          <p:cNvSpPr>
            <a:spLocks noChangeArrowheads="1"/>
          </p:cNvSpPr>
          <p:nvPr/>
        </p:nvSpPr>
        <p:spPr bwMode="auto">
          <a:xfrm>
            <a:off x="4868863" y="3186871"/>
            <a:ext cx="498475" cy="47148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000">
                <a:solidFill>
                  <a:srgbClr val="3333FF"/>
                </a:solidFill>
                <a:effectLst>
                  <a:outerShdw blurRad="38100" dist="38100" dir="2700000" algn="tl">
                    <a:srgbClr val="000000"/>
                  </a:outerShdw>
                </a:effectLst>
                <a:ea typeface="宋体" pitchFamily="2" charset="-122"/>
              </a:rPr>
              <a:t>（</a:t>
            </a:r>
            <a:r>
              <a:rPr kumimoji="1" lang="en-US" altLang="zh-CN" sz="2000">
                <a:solidFill>
                  <a:srgbClr val="3333FF"/>
                </a:solidFill>
                <a:effectLst>
                  <a:outerShdw blurRad="38100" dist="38100" dir="2700000" algn="tl">
                    <a:srgbClr val="000000"/>
                  </a:outerShdw>
                </a:effectLst>
                <a:ea typeface="宋体" pitchFamily="2" charset="-122"/>
              </a:rPr>
              <a:t>1</a:t>
            </a:r>
            <a:r>
              <a:rPr kumimoji="1" lang="zh-CN" altLang="en-US" sz="2000">
                <a:solidFill>
                  <a:srgbClr val="3333FF"/>
                </a:solidFill>
                <a:effectLst>
                  <a:outerShdw blurRad="38100" dist="38100" dir="2700000" algn="tl">
                    <a:srgbClr val="000000"/>
                  </a:outerShdw>
                </a:effectLst>
                <a:ea typeface="宋体" pitchFamily="2" charset="-122"/>
              </a:rPr>
              <a:t>）</a:t>
            </a:r>
          </a:p>
        </p:txBody>
      </p:sp>
      <p:sp>
        <p:nvSpPr>
          <p:cNvPr id="58" name="Rectangle 75">
            <a:extLst>
              <a:ext uri="{FF2B5EF4-FFF2-40B4-BE49-F238E27FC236}">
                <a16:creationId xmlns:a16="http://schemas.microsoft.com/office/drawing/2014/main" id="{C686F4B2-97CA-4DAB-85C8-1AB9AE7B880B}"/>
              </a:ext>
            </a:extLst>
          </p:cNvPr>
          <p:cNvSpPr>
            <a:spLocks noChangeArrowheads="1"/>
          </p:cNvSpPr>
          <p:nvPr/>
        </p:nvSpPr>
        <p:spPr bwMode="auto">
          <a:xfrm>
            <a:off x="7173913" y="3186871"/>
            <a:ext cx="498475" cy="47148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000">
                <a:solidFill>
                  <a:srgbClr val="3333FF"/>
                </a:solidFill>
                <a:effectLst>
                  <a:outerShdw blurRad="38100" dist="38100" dir="2700000" algn="tl">
                    <a:srgbClr val="000000"/>
                  </a:outerShdw>
                </a:effectLst>
                <a:ea typeface="宋体" pitchFamily="2" charset="-122"/>
              </a:rPr>
              <a:t>（</a:t>
            </a:r>
            <a:r>
              <a:rPr kumimoji="1" lang="en-US" altLang="zh-CN" sz="2000">
                <a:solidFill>
                  <a:srgbClr val="3333FF"/>
                </a:solidFill>
                <a:effectLst>
                  <a:outerShdw blurRad="38100" dist="38100" dir="2700000" algn="tl">
                    <a:srgbClr val="000000"/>
                  </a:outerShdw>
                </a:effectLst>
                <a:ea typeface="宋体" pitchFamily="2" charset="-122"/>
              </a:rPr>
              <a:t>-1</a:t>
            </a:r>
            <a:r>
              <a:rPr kumimoji="1" lang="zh-CN" altLang="en-US" sz="2000">
                <a:solidFill>
                  <a:srgbClr val="3333FF"/>
                </a:solidFill>
                <a:effectLst>
                  <a:outerShdw blurRad="38100" dist="38100" dir="2700000" algn="tl">
                    <a:srgbClr val="000000"/>
                  </a:outerShdw>
                </a:effectLst>
                <a:ea typeface="宋体" pitchFamily="2" charset="-122"/>
              </a:rPr>
              <a:t>）</a:t>
            </a:r>
          </a:p>
        </p:txBody>
      </p:sp>
      <p:sp>
        <p:nvSpPr>
          <p:cNvPr id="59" name="Rectangle 76">
            <a:extLst>
              <a:ext uri="{FF2B5EF4-FFF2-40B4-BE49-F238E27FC236}">
                <a16:creationId xmlns:a16="http://schemas.microsoft.com/office/drawing/2014/main" id="{6C4661B6-477F-49C0-934E-195E2D18EE2F}"/>
              </a:ext>
            </a:extLst>
          </p:cNvPr>
          <p:cNvSpPr>
            <a:spLocks noChangeArrowheads="1"/>
          </p:cNvSpPr>
          <p:nvPr/>
        </p:nvSpPr>
        <p:spPr bwMode="auto">
          <a:xfrm>
            <a:off x="3867150" y="3979033"/>
            <a:ext cx="498475" cy="4714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000">
                <a:solidFill>
                  <a:srgbClr val="3333FF"/>
                </a:solidFill>
                <a:effectLst>
                  <a:outerShdw blurRad="38100" dist="38100" dir="2700000" algn="tl">
                    <a:srgbClr val="000000"/>
                  </a:outerShdw>
                </a:effectLst>
                <a:ea typeface="宋体" pitchFamily="2" charset="-122"/>
              </a:rPr>
              <a:t>（</a:t>
            </a:r>
            <a:r>
              <a:rPr kumimoji="1" lang="en-US" altLang="zh-CN" sz="2000">
                <a:solidFill>
                  <a:srgbClr val="3333FF"/>
                </a:solidFill>
                <a:effectLst>
                  <a:outerShdw blurRad="38100" dist="38100" dir="2700000" algn="tl">
                    <a:srgbClr val="000000"/>
                  </a:outerShdw>
                </a:effectLst>
                <a:ea typeface="宋体" pitchFamily="2" charset="-122"/>
              </a:rPr>
              <a:t>10</a:t>
            </a:r>
            <a:r>
              <a:rPr kumimoji="1" lang="zh-CN" altLang="en-US" sz="2000">
                <a:solidFill>
                  <a:srgbClr val="3333FF"/>
                </a:solidFill>
                <a:effectLst>
                  <a:outerShdw blurRad="38100" dist="38100" dir="2700000" algn="tl">
                    <a:srgbClr val="000000"/>
                  </a:outerShdw>
                </a:effectLst>
                <a:ea typeface="宋体" pitchFamily="2" charset="-122"/>
              </a:rPr>
              <a:t>）</a:t>
            </a:r>
          </a:p>
        </p:txBody>
      </p:sp>
      <p:sp>
        <p:nvSpPr>
          <p:cNvPr id="60" name="Rectangle 77">
            <a:extLst>
              <a:ext uri="{FF2B5EF4-FFF2-40B4-BE49-F238E27FC236}">
                <a16:creationId xmlns:a16="http://schemas.microsoft.com/office/drawing/2014/main" id="{33857F26-0E61-4182-A1A7-DD5177C43859}"/>
              </a:ext>
            </a:extLst>
          </p:cNvPr>
          <p:cNvSpPr>
            <a:spLocks noChangeArrowheads="1"/>
          </p:cNvSpPr>
          <p:nvPr/>
        </p:nvSpPr>
        <p:spPr bwMode="auto">
          <a:xfrm>
            <a:off x="6094413" y="3979033"/>
            <a:ext cx="498475" cy="4714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000">
                <a:solidFill>
                  <a:srgbClr val="3333FF"/>
                </a:solidFill>
                <a:effectLst>
                  <a:outerShdw blurRad="38100" dist="38100" dir="2700000" algn="tl">
                    <a:srgbClr val="000000"/>
                  </a:outerShdw>
                </a:effectLst>
                <a:ea typeface="宋体" pitchFamily="2" charset="-122"/>
              </a:rPr>
              <a:t>（</a:t>
            </a:r>
            <a:r>
              <a:rPr kumimoji="1" lang="en-US" altLang="zh-CN" sz="2000">
                <a:solidFill>
                  <a:srgbClr val="3333FF"/>
                </a:solidFill>
                <a:effectLst>
                  <a:outerShdw blurRad="38100" dist="38100" dir="2700000" algn="tl">
                    <a:srgbClr val="000000"/>
                  </a:outerShdw>
                </a:effectLst>
                <a:ea typeface="宋体" pitchFamily="2" charset="-122"/>
              </a:rPr>
              <a:t>12</a:t>
            </a:r>
            <a:r>
              <a:rPr kumimoji="1" lang="zh-CN" altLang="en-US" sz="2000">
                <a:solidFill>
                  <a:srgbClr val="3333FF"/>
                </a:solidFill>
                <a:effectLst>
                  <a:outerShdw blurRad="38100" dist="38100" dir="2700000" algn="tl">
                    <a:srgbClr val="000000"/>
                  </a:outerShdw>
                </a:effectLst>
                <a:ea typeface="宋体" pitchFamily="2" charset="-122"/>
              </a:rPr>
              <a:t>）</a:t>
            </a:r>
          </a:p>
        </p:txBody>
      </p:sp>
      <p:sp>
        <p:nvSpPr>
          <p:cNvPr id="62" name="Rectangle 82">
            <a:extLst>
              <a:ext uri="{FF2B5EF4-FFF2-40B4-BE49-F238E27FC236}">
                <a16:creationId xmlns:a16="http://schemas.microsoft.com/office/drawing/2014/main" id="{F66C355B-0D8A-4AB2-A6D0-7F3405AAAAC1}"/>
              </a:ext>
            </a:extLst>
          </p:cNvPr>
          <p:cNvSpPr>
            <a:spLocks noChangeArrowheads="1"/>
          </p:cNvSpPr>
          <p:nvPr/>
        </p:nvSpPr>
        <p:spPr bwMode="auto">
          <a:xfrm>
            <a:off x="2709863" y="4953758"/>
            <a:ext cx="669766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20000"/>
              </a:spcBef>
              <a:buSzPct val="85000"/>
            </a:pPr>
            <a:r>
              <a:rPr kumimoji="1" lang="zh-CN" altLang="en-US" sz="2400"/>
              <a:t>注意：非基变量的检验数</a:t>
            </a:r>
            <a:r>
              <a:rPr kumimoji="1" lang="zh-CN" altLang="en-US" sz="2400">
                <a:sym typeface="Symbol" pitchFamily="18" charset="2"/>
              </a:rPr>
              <a:t></a:t>
            </a:r>
            <a:r>
              <a:rPr kumimoji="1" lang="en-US" altLang="zh-CN" sz="2400" baseline="-25000">
                <a:sym typeface="Symbol" pitchFamily="18" charset="2"/>
              </a:rPr>
              <a:t>i</a:t>
            </a:r>
            <a:r>
              <a:rPr kumimoji="1" lang="en-US" altLang="zh-CN" sz="2400">
                <a:sym typeface="Symbol" pitchFamily="18" charset="2"/>
              </a:rPr>
              <a:t> </a:t>
            </a:r>
            <a:r>
              <a:rPr kumimoji="1" lang="en-US" altLang="zh-CN" sz="2400" baseline="-25000">
                <a:sym typeface="Symbol" pitchFamily="18" charset="2"/>
              </a:rPr>
              <a:t>j</a:t>
            </a:r>
            <a:r>
              <a:rPr kumimoji="1" lang="en-US" altLang="zh-CN" sz="2400">
                <a:sym typeface="Symbol" pitchFamily="18" charset="2"/>
              </a:rPr>
              <a:t>=c</a:t>
            </a:r>
            <a:r>
              <a:rPr kumimoji="1" lang="en-US" altLang="zh-CN" sz="2400" baseline="-25000">
                <a:sym typeface="Symbol" pitchFamily="18" charset="2"/>
              </a:rPr>
              <a:t>i j</a:t>
            </a:r>
            <a:r>
              <a:rPr kumimoji="1" lang="en-US" altLang="zh-CN" sz="2400">
                <a:sym typeface="Symbol" pitchFamily="18" charset="2"/>
              </a:rPr>
              <a:t> -</a:t>
            </a:r>
            <a:r>
              <a:rPr kumimoji="1" lang="zh-CN" altLang="en-US" sz="2400">
                <a:sym typeface="Symbol" pitchFamily="18" charset="2"/>
              </a:rPr>
              <a:t>（</a:t>
            </a:r>
            <a:r>
              <a:rPr kumimoji="1" lang="en-US" altLang="zh-CN" sz="2400"/>
              <a:t>u</a:t>
            </a:r>
            <a:r>
              <a:rPr kumimoji="1" lang="en-US" altLang="zh-CN" sz="2400" baseline="-25000"/>
              <a:t>i</a:t>
            </a:r>
            <a:r>
              <a:rPr kumimoji="1" lang="en-US" altLang="zh-CN" sz="2400"/>
              <a:t>+v</a:t>
            </a:r>
            <a:r>
              <a:rPr kumimoji="1" lang="en-US" altLang="zh-CN" sz="2400" baseline="-25000"/>
              <a:t>j</a:t>
            </a:r>
            <a:r>
              <a:rPr kumimoji="1" lang="zh-CN" altLang="en-US" sz="2400"/>
              <a:t>）</a:t>
            </a:r>
          </a:p>
        </p:txBody>
      </p:sp>
      <p:sp>
        <p:nvSpPr>
          <p:cNvPr id="63" name="AutoShape 85">
            <a:extLst>
              <a:ext uri="{FF2B5EF4-FFF2-40B4-BE49-F238E27FC236}">
                <a16:creationId xmlns:a16="http://schemas.microsoft.com/office/drawing/2014/main" id="{20315B8F-6A49-4546-9D75-5B4485BFCDF0}"/>
              </a:ext>
            </a:extLst>
          </p:cNvPr>
          <p:cNvSpPr>
            <a:spLocks noChangeArrowheads="1"/>
          </p:cNvSpPr>
          <p:nvPr/>
        </p:nvSpPr>
        <p:spPr bwMode="auto">
          <a:xfrm flipH="1">
            <a:off x="2038155" y="1435023"/>
            <a:ext cx="4356100" cy="576262"/>
          </a:xfrm>
          <a:prstGeom prst="wedgeRectCallout">
            <a:avLst>
              <a:gd name="adj1" fmla="val 2292"/>
              <a:gd name="adj2" fmla="val 135398"/>
            </a:avLst>
          </a:prstGeom>
          <a:solidFill>
            <a:srgbClr val="FFFF00"/>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20000"/>
              </a:lnSpc>
              <a:spcBef>
                <a:spcPct val="50000"/>
              </a:spcBef>
              <a:buSzPct val="85000"/>
            </a:pPr>
            <a:r>
              <a:rPr kumimoji="1" lang="en-US" altLang="zh-CN" sz="2400" dirty="0">
                <a:solidFill>
                  <a:srgbClr val="FF0000"/>
                </a:solidFill>
                <a:sym typeface="Symbol" pitchFamily="18" charset="2"/>
              </a:rPr>
              <a:t></a:t>
            </a:r>
            <a:r>
              <a:rPr kumimoji="1" lang="en-US" altLang="zh-CN" sz="2400" baseline="-25000" dirty="0">
                <a:solidFill>
                  <a:srgbClr val="FF0000"/>
                </a:solidFill>
                <a:sym typeface="Symbol" pitchFamily="18" charset="2"/>
              </a:rPr>
              <a:t>11</a:t>
            </a:r>
            <a:r>
              <a:rPr kumimoji="1" lang="en-US" altLang="zh-CN" sz="2400" dirty="0">
                <a:solidFill>
                  <a:srgbClr val="FF0000"/>
                </a:solidFill>
                <a:sym typeface="Symbol" pitchFamily="18" charset="2"/>
              </a:rPr>
              <a:t>=c</a:t>
            </a:r>
            <a:r>
              <a:rPr kumimoji="1" lang="en-US" altLang="zh-CN" sz="2400" baseline="-25000" dirty="0">
                <a:solidFill>
                  <a:srgbClr val="FF0000"/>
                </a:solidFill>
                <a:sym typeface="Symbol" pitchFamily="18" charset="2"/>
              </a:rPr>
              <a:t>11</a:t>
            </a:r>
            <a:r>
              <a:rPr kumimoji="1" lang="en-US" altLang="zh-CN" sz="2400" dirty="0">
                <a:solidFill>
                  <a:srgbClr val="FF0000"/>
                </a:solidFill>
                <a:sym typeface="Symbol" pitchFamily="18" charset="2"/>
              </a:rPr>
              <a:t> -</a:t>
            </a:r>
            <a:r>
              <a:rPr kumimoji="1" lang="zh-CN" altLang="en-US" sz="2400" dirty="0">
                <a:solidFill>
                  <a:srgbClr val="FF0000"/>
                </a:solidFill>
                <a:sym typeface="Symbol" pitchFamily="18" charset="2"/>
              </a:rPr>
              <a:t>（</a:t>
            </a:r>
            <a:r>
              <a:rPr kumimoji="1" lang="en-US" altLang="zh-CN" sz="2400" dirty="0">
                <a:solidFill>
                  <a:srgbClr val="FF0000"/>
                </a:solidFill>
              </a:rPr>
              <a:t>u</a:t>
            </a:r>
            <a:r>
              <a:rPr kumimoji="1" lang="en-US" altLang="zh-CN" sz="2400" baseline="-25000" dirty="0">
                <a:solidFill>
                  <a:srgbClr val="FF0000"/>
                </a:solidFill>
              </a:rPr>
              <a:t>1</a:t>
            </a:r>
            <a:r>
              <a:rPr kumimoji="1" lang="en-US" altLang="zh-CN" sz="2400" dirty="0">
                <a:solidFill>
                  <a:srgbClr val="FF0000"/>
                </a:solidFill>
              </a:rPr>
              <a:t>+v</a:t>
            </a:r>
            <a:r>
              <a:rPr kumimoji="1" lang="en-US" altLang="zh-CN" sz="2400" baseline="-25000" dirty="0">
                <a:solidFill>
                  <a:srgbClr val="FF0000"/>
                </a:solidFill>
              </a:rPr>
              <a:t>1</a:t>
            </a:r>
            <a:r>
              <a:rPr kumimoji="1" lang="zh-CN" altLang="en-US" sz="2400" dirty="0">
                <a:solidFill>
                  <a:srgbClr val="FF0000"/>
                </a:solidFill>
              </a:rPr>
              <a:t>）</a:t>
            </a:r>
            <a:r>
              <a:rPr kumimoji="1" lang="en-US" altLang="zh-CN" sz="2400" dirty="0">
                <a:solidFill>
                  <a:srgbClr val="FF0000"/>
                </a:solidFill>
              </a:rPr>
              <a:t>=3-(0+2)=1</a:t>
            </a:r>
          </a:p>
        </p:txBody>
      </p:sp>
      <p:sp>
        <p:nvSpPr>
          <p:cNvPr id="64" name="AutoShape 86">
            <a:extLst>
              <a:ext uri="{FF2B5EF4-FFF2-40B4-BE49-F238E27FC236}">
                <a16:creationId xmlns:a16="http://schemas.microsoft.com/office/drawing/2014/main" id="{4263D4DB-E8CD-4D18-BF20-76053C54D45A}"/>
              </a:ext>
            </a:extLst>
          </p:cNvPr>
          <p:cNvSpPr>
            <a:spLocks noChangeArrowheads="1"/>
          </p:cNvSpPr>
          <p:nvPr/>
        </p:nvSpPr>
        <p:spPr bwMode="auto">
          <a:xfrm flipH="1">
            <a:off x="1809750" y="4953758"/>
            <a:ext cx="4356100" cy="576263"/>
          </a:xfrm>
          <a:prstGeom prst="wedgeRectCallout">
            <a:avLst>
              <a:gd name="adj1" fmla="val -3903"/>
              <a:gd name="adj2" fmla="val -184713"/>
            </a:avLst>
          </a:prstGeom>
          <a:solidFill>
            <a:srgbClr val="FFFF00"/>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20000"/>
              </a:lnSpc>
              <a:spcBef>
                <a:spcPct val="50000"/>
              </a:spcBef>
              <a:buSzPct val="85000"/>
            </a:pPr>
            <a:r>
              <a:rPr kumimoji="1" lang="en-US" altLang="zh-CN" sz="2400">
                <a:solidFill>
                  <a:srgbClr val="FF0000"/>
                </a:solidFill>
                <a:sym typeface="Symbol" pitchFamily="18" charset="2"/>
              </a:rPr>
              <a:t></a:t>
            </a:r>
            <a:r>
              <a:rPr kumimoji="1" lang="en-US" altLang="zh-CN" sz="2400" baseline="-25000">
                <a:solidFill>
                  <a:srgbClr val="FF0000"/>
                </a:solidFill>
                <a:sym typeface="Symbol" pitchFamily="18" charset="2"/>
              </a:rPr>
              <a:t>31</a:t>
            </a:r>
            <a:r>
              <a:rPr kumimoji="1" lang="en-US" altLang="zh-CN" sz="2400">
                <a:solidFill>
                  <a:srgbClr val="FF0000"/>
                </a:solidFill>
                <a:sym typeface="Symbol" pitchFamily="18" charset="2"/>
              </a:rPr>
              <a:t>=c</a:t>
            </a:r>
            <a:r>
              <a:rPr kumimoji="1" lang="en-US" altLang="zh-CN" sz="2400" baseline="-25000">
                <a:solidFill>
                  <a:srgbClr val="FF0000"/>
                </a:solidFill>
                <a:sym typeface="Symbol" pitchFamily="18" charset="2"/>
              </a:rPr>
              <a:t>31</a:t>
            </a:r>
            <a:r>
              <a:rPr kumimoji="1" lang="en-US" altLang="zh-CN" sz="2400">
                <a:solidFill>
                  <a:srgbClr val="FF0000"/>
                </a:solidFill>
                <a:sym typeface="Symbol" pitchFamily="18" charset="2"/>
              </a:rPr>
              <a:t> -</a:t>
            </a:r>
            <a:r>
              <a:rPr kumimoji="1" lang="zh-CN" altLang="en-US" sz="2400">
                <a:solidFill>
                  <a:srgbClr val="FF0000"/>
                </a:solidFill>
                <a:sym typeface="Symbol" pitchFamily="18" charset="2"/>
              </a:rPr>
              <a:t>（</a:t>
            </a:r>
            <a:r>
              <a:rPr kumimoji="1" lang="en-US" altLang="zh-CN" sz="2400">
                <a:solidFill>
                  <a:srgbClr val="FF0000"/>
                </a:solidFill>
              </a:rPr>
              <a:t>u</a:t>
            </a:r>
            <a:r>
              <a:rPr kumimoji="1" lang="en-US" altLang="zh-CN" sz="2400" baseline="-25000">
                <a:solidFill>
                  <a:srgbClr val="FF0000"/>
                </a:solidFill>
              </a:rPr>
              <a:t>3</a:t>
            </a:r>
            <a:r>
              <a:rPr kumimoji="1" lang="en-US" altLang="zh-CN" sz="2400">
                <a:solidFill>
                  <a:srgbClr val="FF0000"/>
                </a:solidFill>
              </a:rPr>
              <a:t>+v</a:t>
            </a:r>
            <a:r>
              <a:rPr kumimoji="1" lang="en-US" altLang="zh-CN" sz="2400" baseline="-25000">
                <a:solidFill>
                  <a:srgbClr val="FF0000"/>
                </a:solidFill>
              </a:rPr>
              <a:t>1</a:t>
            </a:r>
            <a:r>
              <a:rPr kumimoji="1" lang="zh-CN" altLang="en-US" sz="2400">
                <a:solidFill>
                  <a:srgbClr val="FF0000"/>
                </a:solidFill>
              </a:rPr>
              <a:t>）</a:t>
            </a:r>
            <a:r>
              <a:rPr kumimoji="1" lang="en-US" altLang="zh-CN" sz="2400">
                <a:solidFill>
                  <a:srgbClr val="FF0000"/>
                </a:solidFill>
              </a:rPr>
              <a:t>=7-(2-5)=10</a:t>
            </a:r>
          </a:p>
        </p:txBody>
      </p:sp>
      <p:sp>
        <p:nvSpPr>
          <p:cNvPr id="65" name="AutoShape 87">
            <a:extLst>
              <a:ext uri="{FF2B5EF4-FFF2-40B4-BE49-F238E27FC236}">
                <a16:creationId xmlns:a16="http://schemas.microsoft.com/office/drawing/2014/main" id="{F579FE9B-B03B-4319-AFE0-DE62A50FD5AD}"/>
              </a:ext>
            </a:extLst>
          </p:cNvPr>
          <p:cNvSpPr>
            <a:spLocks noChangeArrowheads="1"/>
          </p:cNvSpPr>
          <p:nvPr/>
        </p:nvSpPr>
        <p:spPr bwMode="auto">
          <a:xfrm flipH="1">
            <a:off x="6597650" y="5745921"/>
            <a:ext cx="4356100" cy="576262"/>
          </a:xfrm>
          <a:prstGeom prst="wedgeRectCallout">
            <a:avLst>
              <a:gd name="adj1" fmla="val 29370"/>
              <a:gd name="adj2" fmla="val -453032"/>
            </a:avLst>
          </a:prstGeom>
          <a:solidFill>
            <a:srgbClr val="FFFF00"/>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20000"/>
              </a:lnSpc>
              <a:spcBef>
                <a:spcPct val="50000"/>
              </a:spcBef>
              <a:buSzPct val="85000"/>
            </a:pPr>
            <a:r>
              <a:rPr kumimoji="1" lang="en-US" altLang="zh-CN" sz="2400">
                <a:solidFill>
                  <a:srgbClr val="FF0000"/>
                </a:solidFill>
                <a:sym typeface="Symbol" pitchFamily="18" charset="2"/>
              </a:rPr>
              <a:t></a:t>
            </a:r>
            <a:r>
              <a:rPr kumimoji="1" lang="en-US" altLang="zh-CN" sz="2400" baseline="-25000">
                <a:solidFill>
                  <a:srgbClr val="FF0000"/>
                </a:solidFill>
                <a:sym typeface="Symbol" pitchFamily="18" charset="2"/>
              </a:rPr>
              <a:t>24</a:t>
            </a:r>
            <a:r>
              <a:rPr kumimoji="1" lang="en-US" altLang="zh-CN" sz="2400">
                <a:solidFill>
                  <a:srgbClr val="FF0000"/>
                </a:solidFill>
                <a:sym typeface="Symbol" pitchFamily="18" charset="2"/>
              </a:rPr>
              <a:t>=c</a:t>
            </a:r>
            <a:r>
              <a:rPr kumimoji="1" lang="en-US" altLang="zh-CN" sz="2400" baseline="-25000">
                <a:solidFill>
                  <a:srgbClr val="FF0000"/>
                </a:solidFill>
                <a:sym typeface="Symbol" pitchFamily="18" charset="2"/>
              </a:rPr>
              <a:t>24</a:t>
            </a:r>
            <a:r>
              <a:rPr kumimoji="1" lang="en-US" altLang="zh-CN" sz="2400">
                <a:solidFill>
                  <a:srgbClr val="FF0000"/>
                </a:solidFill>
                <a:sym typeface="Symbol" pitchFamily="18" charset="2"/>
              </a:rPr>
              <a:t> -</a:t>
            </a:r>
            <a:r>
              <a:rPr kumimoji="1" lang="zh-CN" altLang="en-US" sz="2400">
                <a:solidFill>
                  <a:srgbClr val="FF0000"/>
                </a:solidFill>
                <a:sym typeface="Symbol" pitchFamily="18" charset="2"/>
              </a:rPr>
              <a:t>（</a:t>
            </a:r>
            <a:r>
              <a:rPr kumimoji="1" lang="en-US" altLang="zh-CN" sz="2400">
                <a:solidFill>
                  <a:srgbClr val="FF0000"/>
                </a:solidFill>
              </a:rPr>
              <a:t>u</a:t>
            </a:r>
            <a:r>
              <a:rPr kumimoji="1" lang="en-US" altLang="zh-CN" sz="2400" baseline="-25000">
                <a:solidFill>
                  <a:srgbClr val="FF0000"/>
                </a:solidFill>
              </a:rPr>
              <a:t>2</a:t>
            </a:r>
            <a:r>
              <a:rPr kumimoji="1" lang="en-US" altLang="zh-CN" sz="2400">
                <a:solidFill>
                  <a:srgbClr val="FF0000"/>
                </a:solidFill>
              </a:rPr>
              <a:t>+v</a:t>
            </a:r>
            <a:r>
              <a:rPr kumimoji="1" lang="en-US" altLang="zh-CN" sz="2400" baseline="-25000">
                <a:solidFill>
                  <a:srgbClr val="FF0000"/>
                </a:solidFill>
              </a:rPr>
              <a:t>4</a:t>
            </a:r>
            <a:r>
              <a:rPr kumimoji="1" lang="zh-CN" altLang="en-US" sz="2400">
                <a:solidFill>
                  <a:srgbClr val="FF0000"/>
                </a:solidFill>
              </a:rPr>
              <a:t>）</a:t>
            </a:r>
            <a:r>
              <a:rPr kumimoji="1" lang="en-US" altLang="zh-CN" sz="2400">
                <a:solidFill>
                  <a:srgbClr val="FF0000"/>
                </a:solidFill>
              </a:rPr>
              <a:t>=8-(10-1)=-1</a:t>
            </a:r>
          </a:p>
        </p:txBody>
      </p:sp>
      <p:sp>
        <p:nvSpPr>
          <p:cNvPr id="66" name="AutoShape 88">
            <a:extLst>
              <a:ext uri="{FF2B5EF4-FFF2-40B4-BE49-F238E27FC236}">
                <a16:creationId xmlns:a16="http://schemas.microsoft.com/office/drawing/2014/main" id="{F2C83C83-2BBC-4492-9B2A-05D39A3FB10C}"/>
              </a:ext>
            </a:extLst>
          </p:cNvPr>
          <p:cNvSpPr>
            <a:spLocks noChangeArrowheads="1"/>
          </p:cNvSpPr>
          <p:nvPr/>
        </p:nvSpPr>
        <p:spPr bwMode="auto">
          <a:xfrm flipH="1">
            <a:off x="6597650" y="2001008"/>
            <a:ext cx="4356100" cy="576263"/>
          </a:xfrm>
          <a:prstGeom prst="wedgeRectCallout">
            <a:avLst>
              <a:gd name="adj1" fmla="val 83597"/>
              <a:gd name="adj2" fmla="val 207574"/>
            </a:avLst>
          </a:prstGeom>
          <a:solidFill>
            <a:srgbClr val="FFFF00"/>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20000"/>
              </a:lnSpc>
              <a:spcBef>
                <a:spcPct val="50000"/>
              </a:spcBef>
              <a:buSzPct val="85000"/>
            </a:pPr>
            <a:r>
              <a:rPr kumimoji="1" lang="en-US" altLang="zh-CN" sz="2400">
                <a:solidFill>
                  <a:srgbClr val="FF0000"/>
                </a:solidFill>
                <a:sym typeface="Symbol" pitchFamily="18" charset="2"/>
              </a:rPr>
              <a:t></a:t>
            </a:r>
            <a:r>
              <a:rPr kumimoji="1" lang="en-US" altLang="zh-CN" sz="2400" baseline="-25000">
                <a:solidFill>
                  <a:srgbClr val="FF0000"/>
                </a:solidFill>
                <a:sym typeface="Symbol" pitchFamily="18" charset="2"/>
              </a:rPr>
              <a:t>22</a:t>
            </a:r>
            <a:r>
              <a:rPr kumimoji="1" lang="en-US" altLang="zh-CN" sz="2400">
                <a:solidFill>
                  <a:srgbClr val="FF0000"/>
                </a:solidFill>
                <a:sym typeface="Symbol" pitchFamily="18" charset="2"/>
              </a:rPr>
              <a:t>=c</a:t>
            </a:r>
            <a:r>
              <a:rPr kumimoji="1" lang="en-US" altLang="zh-CN" sz="2400" baseline="-25000">
                <a:solidFill>
                  <a:srgbClr val="FF0000"/>
                </a:solidFill>
                <a:sym typeface="Symbol" pitchFamily="18" charset="2"/>
              </a:rPr>
              <a:t>22</a:t>
            </a:r>
            <a:r>
              <a:rPr kumimoji="1" lang="en-US" altLang="zh-CN" sz="2400">
                <a:solidFill>
                  <a:srgbClr val="FF0000"/>
                </a:solidFill>
                <a:sym typeface="Symbol" pitchFamily="18" charset="2"/>
              </a:rPr>
              <a:t> -</a:t>
            </a:r>
            <a:r>
              <a:rPr kumimoji="1" lang="zh-CN" altLang="en-US" sz="2400">
                <a:solidFill>
                  <a:srgbClr val="FF0000"/>
                </a:solidFill>
                <a:sym typeface="Symbol" pitchFamily="18" charset="2"/>
              </a:rPr>
              <a:t>（</a:t>
            </a:r>
            <a:r>
              <a:rPr kumimoji="1" lang="en-US" altLang="zh-CN" sz="2400">
                <a:solidFill>
                  <a:srgbClr val="FF0000"/>
                </a:solidFill>
              </a:rPr>
              <a:t>u</a:t>
            </a:r>
            <a:r>
              <a:rPr kumimoji="1" lang="en-US" altLang="zh-CN" sz="2400" baseline="-25000">
                <a:solidFill>
                  <a:srgbClr val="FF0000"/>
                </a:solidFill>
              </a:rPr>
              <a:t>2</a:t>
            </a:r>
            <a:r>
              <a:rPr kumimoji="1" lang="en-US" altLang="zh-CN" sz="2400">
                <a:solidFill>
                  <a:srgbClr val="FF0000"/>
                </a:solidFill>
              </a:rPr>
              <a:t>+v</a:t>
            </a:r>
            <a:r>
              <a:rPr kumimoji="1" lang="en-US" altLang="zh-CN" sz="2400" baseline="-25000">
                <a:solidFill>
                  <a:srgbClr val="FF0000"/>
                </a:solidFill>
              </a:rPr>
              <a:t>2</a:t>
            </a:r>
            <a:r>
              <a:rPr kumimoji="1" lang="zh-CN" altLang="en-US" sz="2400">
                <a:solidFill>
                  <a:srgbClr val="FF0000"/>
                </a:solidFill>
              </a:rPr>
              <a:t>）</a:t>
            </a:r>
            <a:r>
              <a:rPr kumimoji="1" lang="en-US" altLang="zh-CN" sz="2400">
                <a:solidFill>
                  <a:srgbClr val="FF0000"/>
                </a:solidFill>
              </a:rPr>
              <a:t>=9-(9-1)=1</a:t>
            </a:r>
          </a:p>
        </p:txBody>
      </p:sp>
      <p:sp>
        <p:nvSpPr>
          <p:cNvPr id="67" name="AutoShape 89">
            <a:extLst>
              <a:ext uri="{FF2B5EF4-FFF2-40B4-BE49-F238E27FC236}">
                <a16:creationId xmlns:a16="http://schemas.microsoft.com/office/drawing/2014/main" id="{640323BE-BEBC-47F4-80AA-55C58975C008}"/>
              </a:ext>
            </a:extLst>
          </p:cNvPr>
          <p:cNvSpPr>
            <a:spLocks noChangeArrowheads="1"/>
          </p:cNvSpPr>
          <p:nvPr/>
        </p:nvSpPr>
        <p:spPr bwMode="auto">
          <a:xfrm flipH="1">
            <a:off x="6083258" y="436486"/>
            <a:ext cx="4356100" cy="576263"/>
          </a:xfrm>
          <a:prstGeom prst="wedgeRectCallout">
            <a:avLst>
              <a:gd name="adj1" fmla="val 66981"/>
              <a:gd name="adj2" fmla="val 325204"/>
            </a:avLst>
          </a:prstGeom>
          <a:solidFill>
            <a:srgbClr val="FFFF00"/>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20000"/>
              </a:lnSpc>
              <a:spcBef>
                <a:spcPct val="50000"/>
              </a:spcBef>
              <a:buSzPct val="85000"/>
            </a:pPr>
            <a:r>
              <a:rPr kumimoji="1" lang="en-US" altLang="zh-CN" sz="2400">
                <a:solidFill>
                  <a:srgbClr val="FF0000"/>
                </a:solidFill>
                <a:sym typeface="Symbol" pitchFamily="18" charset="2"/>
              </a:rPr>
              <a:t></a:t>
            </a:r>
            <a:r>
              <a:rPr kumimoji="1" lang="en-US" altLang="zh-CN" sz="2400" baseline="-25000">
                <a:solidFill>
                  <a:srgbClr val="FF0000"/>
                </a:solidFill>
                <a:sym typeface="Symbol" pitchFamily="18" charset="2"/>
              </a:rPr>
              <a:t>12</a:t>
            </a:r>
            <a:r>
              <a:rPr kumimoji="1" lang="en-US" altLang="zh-CN" sz="2400">
                <a:solidFill>
                  <a:srgbClr val="FF0000"/>
                </a:solidFill>
                <a:sym typeface="Symbol" pitchFamily="18" charset="2"/>
              </a:rPr>
              <a:t>=c</a:t>
            </a:r>
            <a:r>
              <a:rPr kumimoji="1" lang="en-US" altLang="zh-CN" sz="2400" baseline="-25000">
                <a:solidFill>
                  <a:srgbClr val="FF0000"/>
                </a:solidFill>
                <a:sym typeface="Symbol" pitchFamily="18" charset="2"/>
              </a:rPr>
              <a:t>12</a:t>
            </a:r>
            <a:r>
              <a:rPr kumimoji="1" lang="en-US" altLang="zh-CN" sz="2400">
                <a:solidFill>
                  <a:srgbClr val="FF0000"/>
                </a:solidFill>
                <a:sym typeface="Symbol" pitchFamily="18" charset="2"/>
              </a:rPr>
              <a:t> -</a:t>
            </a:r>
            <a:r>
              <a:rPr kumimoji="1" lang="zh-CN" altLang="en-US" sz="2400">
                <a:solidFill>
                  <a:srgbClr val="FF0000"/>
                </a:solidFill>
                <a:sym typeface="Symbol" pitchFamily="18" charset="2"/>
              </a:rPr>
              <a:t>（</a:t>
            </a:r>
            <a:r>
              <a:rPr kumimoji="1" lang="en-US" altLang="zh-CN" sz="2400">
                <a:solidFill>
                  <a:srgbClr val="FF0000"/>
                </a:solidFill>
              </a:rPr>
              <a:t>u</a:t>
            </a:r>
            <a:r>
              <a:rPr kumimoji="1" lang="en-US" altLang="zh-CN" sz="2400" baseline="-25000">
                <a:solidFill>
                  <a:srgbClr val="FF0000"/>
                </a:solidFill>
              </a:rPr>
              <a:t>1</a:t>
            </a:r>
            <a:r>
              <a:rPr kumimoji="1" lang="en-US" altLang="zh-CN" sz="2400">
                <a:solidFill>
                  <a:srgbClr val="FF0000"/>
                </a:solidFill>
              </a:rPr>
              <a:t>+v</a:t>
            </a:r>
            <a:r>
              <a:rPr kumimoji="1" lang="en-US" altLang="zh-CN" sz="2400" baseline="-25000">
                <a:solidFill>
                  <a:srgbClr val="FF0000"/>
                </a:solidFill>
              </a:rPr>
              <a:t>2</a:t>
            </a:r>
            <a:r>
              <a:rPr kumimoji="1" lang="zh-CN" altLang="en-US" sz="2400">
                <a:solidFill>
                  <a:srgbClr val="FF0000"/>
                </a:solidFill>
              </a:rPr>
              <a:t>）</a:t>
            </a:r>
            <a:r>
              <a:rPr kumimoji="1" lang="en-US" altLang="zh-CN" sz="2400">
                <a:solidFill>
                  <a:srgbClr val="FF0000"/>
                </a:solidFill>
              </a:rPr>
              <a:t>=11-(0+9)=2</a:t>
            </a:r>
          </a:p>
        </p:txBody>
      </p:sp>
      <p:sp>
        <p:nvSpPr>
          <p:cNvPr id="68" name="AutoShape 90">
            <a:extLst>
              <a:ext uri="{FF2B5EF4-FFF2-40B4-BE49-F238E27FC236}">
                <a16:creationId xmlns:a16="http://schemas.microsoft.com/office/drawing/2014/main" id="{6B8ED78A-87A8-4CC1-8EE3-BC275EF4F6F9}"/>
              </a:ext>
            </a:extLst>
          </p:cNvPr>
          <p:cNvSpPr>
            <a:spLocks noChangeArrowheads="1"/>
          </p:cNvSpPr>
          <p:nvPr/>
        </p:nvSpPr>
        <p:spPr bwMode="auto">
          <a:xfrm flipH="1">
            <a:off x="6021388" y="5025196"/>
            <a:ext cx="4356100" cy="576262"/>
          </a:xfrm>
          <a:prstGeom prst="wedgeRectCallout">
            <a:avLst>
              <a:gd name="adj1" fmla="val 42491"/>
              <a:gd name="adj2" fmla="val -197662"/>
            </a:avLst>
          </a:prstGeom>
          <a:solidFill>
            <a:srgbClr val="FFFF00"/>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20000"/>
              </a:lnSpc>
              <a:spcBef>
                <a:spcPct val="50000"/>
              </a:spcBef>
              <a:buSzPct val="85000"/>
            </a:pPr>
            <a:r>
              <a:rPr kumimoji="1" lang="en-US" altLang="zh-CN" sz="2400">
                <a:solidFill>
                  <a:srgbClr val="FF0000"/>
                </a:solidFill>
                <a:sym typeface="Symbol" pitchFamily="18" charset="2"/>
              </a:rPr>
              <a:t></a:t>
            </a:r>
            <a:r>
              <a:rPr kumimoji="1" lang="en-US" altLang="zh-CN" sz="2400" baseline="-25000">
                <a:solidFill>
                  <a:srgbClr val="FF0000"/>
                </a:solidFill>
                <a:sym typeface="Symbol" pitchFamily="18" charset="2"/>
              </a:rPr>
              <a:t>33</a:t>
            </a:r>
            <a:r>
              <a:rPr kumimoji="1" lang="en-US" altLang="zh-CN" sz="2400">
                <a:solidFill>
                  <a:srgbClr val="FF0000"/>
                </a:solidFill>
                <a:sym typeface="Symbol" pitchFamily="18" charset="2"/>
              </a:rPr>
              <a:t>=c</a:t>
            </a:r>
            <a:r>
              <a:rPr kumimoji="1" lang="en-US" altLang="zh-CN" sz="2400" baseline="-25000">
                <a:solidFill>
                  <a:srgbClr val="FF0000"/>
                </a:solidFill>
                <a:sym typeface="Symbol" pitchFamily="18" charset="2"/>
              </a:rPr>
              <a:t>33</a:t>
            </a:r>
            <a:r>
              <a:rPr kumimoji="1" lang="en-US" altLang="zh-CN" sz="2400">
                <a:solidFill>
                  <a:srgbClr val="FF0000"/>
                </a:solidFill>
                <a:sym typeface="Symbol" pitchFamily="18" charset="2"/>
              </a:rPr>
              <a:t> -</a:t>
            </a:r>
            <a:r>
              <a:rPr kumimoji="1" lang="zh-CN" altLang="en-US" sz="2400">
                <a:solidFill>
                  <a:srgbClr val="FF0000"/>
                </a:solidFill>
                <a:sym typeface="Symbol" pitchFamily="18" charset="2"/>
              </a:rPr>
              <a:t>（</a:t>
            </a:r>
            <a:r>
              <a:rPr kumimoji="1" lang="en-US" altLang="zh-CN" sz="2400">
                <a:solidFill>
                  <a:srgbClr val="FF0000"/>
                </a:solidFill>
              </a:rPr>
              <a:t>u</a:t>
            </a:r>
            <a:r>
              <a:rPr kumimoji="1" lang="en-US" altLang="zh-CN" sz="2400" baseline="-25000">
                <a:solidFill>
                  <a:srgbClr val="FF0000"/>
                </a:solidFill>
              </a:rPr>
              <a:t>3</a:t>
            </a:r>
            <a:r>
              <a:rPr kumimoji="1" lang="en-US" altLang="zh-CN" sz="2400">
                <a:solidFill>
                  <a:srgbClr val="FF0000"/>
                </a:solidFill>
              </a:rPr>
              <a:t>+v</a:t>
            </a:r>
            <a:r>
              <a:rPr kumimoji="1" lang="en-US" altLang="zh-CN" sz="2400" baseline="-25000">
                <a:solidFill>
                  <a:srgbClr val="FF0000"/>
                </a:solidFill>
              </a:rPr>
              <a:t>3</a:t>
            </a:r>
            <a:r>
              <a:rPr kumimoji="1" lang="zh-CN" altLang="en-US" sz="2400">
                <a:solidFill>
                  <a:srgbClr val="FF0000"/>
                </a:solidFill>
              </a:rPr>
              <a:t>）</a:t>
            </a:r>
            <a:r>
              <a:rPr kumimoji="1" lang="en-US" altLang="zh-CN" sz="2400">
                <a:solidFill>
                  <a:srgbClr val="FF0000"/>
                </a:solidFill>
              </a:rPr>
              <a:t>=10-(3-5)=12</a:t>
            </a:r>
          </a:p>
        </p:txBody>
      </p:sp>
      <p:sp>
        <p:nvSpPr>
          <p:cNvPr id="69" name="Rectangle 91">
            <a:extLst>
              <a:ext uri="{FF2B5EF4-FFF2-40B4-BE49-F238E27FC236}">
                <a16:creationId xmlns:a16="http://schemas.microsoft.com/office/drawing/2014/main" id="{4F0B3AC9-D686-438A-977E-352E4D4957F5}"/>
              </a:ext>
            </a:extLst>
          </p:cNvPr>
          <p:cNvSpPr>
            <a:spLocks noChangeArrowheads="1"/>
          </p:cNvSpPr>
          <p:nvPr/>
        </p:nvSpPr>
        <p:spPr bwMode="auto">
          <a:xfrm>
            <a:off x="4462463" y="2012121"/>
            <a:ext cx="498475" cy="471487"/>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3</a:t>
            </a:r>
          </a:p>
        </p:txBody>
      </p:sp>
      <p:sp>
        <p:nvSpPr>
          <p:cNvPr id="70" name="Rectangle 92">
            <a:extLst>
              <a:ext uri="{FF2B5EF4-FFF2-40B4-BE49-F238E27FC236}">
                <a16:creationId xmlns:a16="http://schemas.microsoft.com/office/drawing/2014/main" id="{0CDA1E7E-78F8-4D6A-8FFE-879EF8AB5BF5}"/>
              </a:ext>
            </a:extLst>
          </p:cNvPr>
          <p:cNvSpPr>
            <a:spLocks noChangeArrowheads="1"/>
          </p:cNvSpPr>
          <p:nvPr/>
        </p:nvSpPr>
        <p:spPr bwMode="auto">
          <a:xfrm>
            <a:off x="5581650" y="2012121"/>
            <a:ext cx="498475" cy="471487"/>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11</a:t>
            </a:r>
          </a:p>
        </p:txBody>
      </p:sp>
      <p:sp>
        <p:nvSpPr>
          <p:cNvPr id="71" name="Rectangle 93">
            <a:extLst>
              <a:ext uri="{FF2B5EF4-FFF2-40B4-BE49-F238E27FC236}">
                <a16:creationId xmlns:a16="http://schemas.microsoft.com/office/drawing/2014/main" id="{2C95351A-066B-4512-9966-A76610932810}"/>
              </a:ext>
            </a:extLst>
          </p:cNvPr>
          <p:cNvSpPr>
            <a:spLocks noChangeArrowheads="1"/>
          </p:cNvSpPr>
          <p:nvPr/>
        </p:nvSpPr>
        <p:spPr bwMode="auto">
          <a:xfrm>
            <a:off x="6686550" y="2012121"/>
            <a:ext cx="498475" cy="471487"/>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3</a:t>
            </a:r>
          </a:p>
        </p:txBody>
      </p:sp>
      <p:sp>
        <p:nvSpPr>
          <p:cNvPr id="72" name="Rectangle 94">
            <a:extLst>
              <a:ext uri="{FF2B5EF4-FFF2-40B4-BE49-F238E27FC236}">
                <a16:creationId xmlns:a16="http://schemas.microsoft.com/office/drawing/2014/main" id="{B161B12D-B7F6-41DE-845B-6D1B9B34546A}"/>
              </a:ext>
            </a:extLst>
          </p:cNvPr>
          <p:cNvSpPr>
            <a:spLocks noChangeArrowheads="1"/>
          </p:cNvSpPr>
          <p:nvPr/>
        </p:nvSpPr>
        <p:spPr bwMode="auto">
          <a:xfrm>
            <a:off x="7827963" y="1996246"/>
            <a:ext cx="498475" cy="471487"/>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10</a:t>
            </a:r>
          </a:p>
        </p:txBody>
      </p:sp>
      <p:sp>
        <p:nvSpPr>
          <p:cNvPr id="73" name="Rectangle 95">
            <a:extLst>
              <a:ext uri="{FF2B5EF4-FFF2-40B4-BE49-F238E27FC236}">
                <a16:creationId xmlns:a16="http://schemas.microsoft.com/office/drawing/2014/main" id="{403A179A-87A5-4222-B9BC-8CDBB2ABB34A}"/>
              </a:ext>
            </a:extLst>
          </p:cNvPr>
          <p:cNvSpPr>
            <a:spLocks noChangeArrowheads="1"/>
          </p:cNvSpPr>
          <p:nvPr/>
        </p:nvSpPr>
        <p:spPr bwMode="auto">
          <a:xfrm>
            <a:off x="4467225" y="2786821"/>
            <a:ext cx="498475" cy="471487"/>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1</a:t>
            </a:r>
          </a:p>
        </p:txBody>
      </p:sp>
      <p:sp>
        <p:nvSpPr>
          <p:cNvPr id="74" name="Rectangle 96">
            <a:extLst>
              <a:ext uri="{FF2B5EF4-FFF2-40B4-BE49-F238E27FC236}">
                <a16:creationId xmlns:a16="http://schemas.microsoft.com/office/drawing/2014/main" id="{5869B3D1-4B44-4C51-B6AD-D569E3EF11D8}"/>
              </a:ext>
            </a:extLst>
          </p:cNvPr>
          <p:cNvSpPr>
            <a:spLocks noChangeArrowheads="1"/>
          </p:cNvSpPr>
          <p:nvPr/>
        </p:nvSpPr>
        <p:spPr bwMode="auto">
          <a:xfrm>
            <a:off x="5597525" y="2770946"/>
            <a:ext cx="498475" cy="471487"/>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9</a:t>
            </a:r>
          </a:p>
        </p:txBody>
      </p:sp>
      <p:sp>
        <p:nvSpPr>
          <p:cNvPr id="75" name="Rectangle 97">
            <a:extLst>
              <a:ext uri="{FF2B5EF4-FFF2-40B4-BE49-F238E27FC236}">
                <a16:creationId xmlns:a16="http://schemas.microsoft.com/office/drawing/2014/main" id="{0F528B7A-16E1-46A0-90DC-80B4D82D75B5}"/>
              </a:ext>
            </a:extLst>
          </p:cNvPr>
          <p:cNvSpPr>
            <a:spLocks noChangeArrowheads="1"/>
          </p:cNvSpPr>
          <p:nvPr/>
        </p:nvSpPr>
        <p:spPr bwMode="auto">
          <a:xfrm>
            <a:off x="6708775" y="2804283"/>
            <a:ext cx="498475" cy="471488"/>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2</a:t>
            </a:r>
          </a:p>
        </p:txBody>
      </p:sp>
      <p:sp>
        <p:nvSpPr>
          <p:cNvPr id="76" name="Rectangle 98">
            <a:extLst>
              <a:ext uri="{FF2B5EF4-FFF2-40B4-BE49-F238E27FC236}">
                <a16:creationId xmlns:a16="http://schemas.microsoft.com/office/drawing/2014/main" id="{AE5A3D49-5207-4C46-8953-AFCF568043E3}"/>
              </a:ext>
            </a:extLst>
          </p:cNvPr>
          <p:cNvSpPr>
            <a:spLocks noChangeArrowheads="1"/>
          </p:cNvSpPr>
          <p:nvPr/>
        </p:nvSpPr>
        <p:spPr bwMode="auto">
          <a:xfrm>
            <a:off x="4471988" y="3545646"/>
            <a:ext cx="498475" cy="471487"/>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7</a:t>
            </a:r>
          </a:p>
        </p:txBody>
      </p:sp>
      <p:sp>
        <p:nvSpPr>
          <p:cNvPr id="77" name="Rectangle 99">
            <a:extLst>
              <a:ext uri="{FF2B5EF4-FFF2-40B4-BE49-F238E27FC236}">
                <a16:creationId xmlns:a16="http://schemas.microsoft.com/office/drawing/2014/main" id="{DB41A15A-C91E-4B23-8E7C-40BC0F625CCD}"/>
              </a:ext>
            </a:extLst>
          </p:cNvPr>
          <p:cNvSpPr>
            <a:spLocks noChangeArrowheads="1"/>
          </p:cNvSpPr>
          <p:nvPr/>
        </p:nvSpPr>
        <p:spPr bwMode="auto">
          <a:xfrm>
            <a:off x="5597525" y="3534533"/>
            <a:ext cx="498475" cy="471488"/>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4</a:t>
            </a:r>
          </a:p>
        </p:txBody>
      </p:sp>
      <p:sp>
        <p:nvSpPr>
          <p:cNvPr id="78" name="Rectangle 100">
            <a:extLst>
              <a:ext uri="{FF2B5EF4-FFF2-40B4-BE49-F238E27FC236}">
                <a16:creationId xmlns:a16="http://schemas.microsoft.com/office/drawing/2014/main" id="{6BB3FD4A-D810-4B49-A26C-CF5552716E2E}"/>
              </a:ext>
            </a:extLst>
          </p:cNvPr>
          <p:cNvSpPr>
            <a:spLocks noChangeArrowheads="1"/>
          </p:cNvSpPr>
          <p:nvPr/>
        </p:nvSpPr>
        <p:spPr bwMode="auto">
          <a:xfrm>
            <a:off x="6707188" y="3532946"/>
            <a:ext cx="498475" cy="471487"/>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10</a:t>
            </a:r>
          </a:p>
        </p:txBody>
      </p:sp>
      <p:sp>
        <p:nvSpPr>
          <p:cNvPr id="79" name="Rectangle 101">
            <a:extLst>
              <a:ext uri="{FF2B5EF4-FFF2-40B4-BE49-F238E27FC236}">
                <a16:creationId xmlns:a16="http://schemas.microsoft.com/office/drawing/2014/main" id="{4622C0FB-AA68-4B4F-B7A2-00F42160C603}"/>
              </a:ext>
            </a:extLst>
          </p:cNvPr>
          <p:cNvSpPr>
            <a:spLocks noChangeArrowheads="1"/>
          </p:cNvSpPr>
          <p:nvPr/>
        </p:nvSpPr>
        <p:spPr bwMode="auto">
          <a:xfrm>
            <a:off x="7820025" y="3536121"/>
            <a:ext cx="498475" cy="471487"/>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5</a:t>
            </a:r>
          </a:p>
        </p:txBody>
      </p:sp>
      <p:sp>
        <p:nvSpPr>
          <p:cNvPr id="80" name="Rectangle 102">
            <a:extLst>
              <a:ext uri="{FF2B5EF4-FFF2-40B4-BE49-F238E27FC236}">
                <a16:creationId xmlns:a16="http://schemas.microsoft.com/office/drawing/2014/main" id="{86DE4006-EE79-474E-BCEA-ABE68751702F}"/>
              </a:ext>
            </a:extLst>
          </p:cNvPr>
          <p:cNvSpPr>
            <a:spLocks noChangeArrowheads="1"/>
          </p:cNvSpPr>
          <p:nvPr/>
        </p:nvSpPr>
        <p:spPr bwMode="auto">
          <a:xfrm>
            <a:off x="7820025" y="2770946"/>
            <a:ext cx="498475" cy="471487"/>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8</a:t>
            </a:r>
          </a:p>
        </p:txBody>
      </p:sp>
    </p:spTree>
    <p:extLst>
      <p:ext uri="{BB962C8B-B14F-4D97-AF65-F5344CB8AC3E}">
        <p14:creationId xmlns:p14="http://schemas.microsoft.com/office/powerpoint/2010/main" val="229131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down)">
                                      <p:cBhvr>
                                        <p:cTn id="15" dur="500"/>
                                        <p:tgtEl>
                                          <p:spTgt spid="5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7"/>
                                        </p:tgtEl>
                                        <p:attrNameLst>
                                          <p:attrName>style.visibility</p:attrName>
                                        </p:attrNameLst>
                                      </p:cBhvr>
                                      <p:to>
                                        <p:strVal val="visible"/>
                                      </p:to>
                                    </p:se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wipe(down)">
                                      <p:cBhvr>
                                        <p:cTn id="24" dur="500"/>
                                        <p:tgtEl>
                                          <p:spTgt spid="5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6"/>
                                        </p:tgtEl>
                                        <p:attrNameLst>
                                          <p:attrName>style.visibility</p:attrName>
                                        </p:attrNameLst>
                                      </p:cBhvr>
                                      <p:to>
                                        <p:strVal val="visible"/>
                                      </p:to>
                                    </p:se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wipe(down)">
                                      <p:cBhvr>
                                        <p:cTn id="33" dur="500"/>
                                        <p:tgtEl>
                                          <p:spTgt spid="5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5"/>
                                        </p:tgtEl>
                                        <p:attrNameLst>
                                          <p:attrName>style.visibility</p:attrName>
                                        </p:attrNameLst>
                                      </p:cBhvr>
                                      <p:to>
                                        <p:strVal val="visible"/>
                                      </p:to>
                                    </p:se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wipe(down)">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wipe(down)">
                                      <p:cBhvr>
                                        <p:cTn id="51" dur="500"/>
                                        <p:tgtEl>
                                          <p:spTgt spid="59"/>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8"/>
                                        </p:tgtEl>
                                        <p:attrNameLst>
                                          <p:attrName>style.visibility</p:attrName>
                                        </p:attrNameLst>
                                      </p:cBhvr>
                                      <p:to>
                                        <p:strVal val="visible"/>
                                      </p:to>
                                    </p:set>
                                  </p:childTnLst>
                                  <p:subTnLst>
                                    <p:set>
                                      <p:cBhvr override="childStyle">
                                        <p:cTn dur="1" fill="hold" display="0" masterRel="nextClick" afterEffect="1"/>
                                        <p:tgtEl>
                                          <p:spTgt spid="68"/>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wipe(down)">
                                      <p:cBhvr>
                                        <p:cTn id="6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8" grpId="0"/>
      <p:bldP spid="59" grpId="0"/>
      <p:bldP spid="60" grpId="0"/>
      <p:bldP spid="62" grpId="0"/>
      <p:bldP spid="63" grpId="0" animBg="1"/>
      <p:bldP spid="64" grpId="0" animBg="1"/>
      <p:bldP spid="65" grpId="0" animBg="1"/>
      <p:bldP spid="66" grpId="0" animBg="1"/>
      <p:bldP spid="67" grpId="0" animBg="1"/>
      <p:bldP spid="6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C1138-E64E-47BF-83E5-BE82BB3F7D84}"/>
              </a:ext>
            </a:extLst>
          </p:cNvPr>
          <p:cNvSpPr>
            <a:spLocks noGrp="1"/>
          </p:cNvSpPr>
          <p:nvPr>
            <p:ph type="title"/>
          </p:nvPr>
        </p:nvSpPr>
        <p:spPr/>
        <p:txBody>
          <a:bodyPr/>
          <a:lstStyle/>
          <a:p>
            <a:r>
              <a:rPr lang="zh-CN" altLang="en-US" dirty="0"/>
              <a:t>第三步：解的改进</a:t>
            </a:r>
          </a:p>
        </p:txBody>
      </p:sp>
      <p:sp>
        <p:nvSpPr>
          <p:cNvPr id="3" name="内容占位符 2">
            <a:extLst>
              <a:ext uri="{FF2B5EF4-FFF2-40B4-BE49-F238E27FC236}">
                <a16:creationId xmlns:a16="http://schemas.microsoft.com/office/drawing/2014/main" id="{F5524326-D032-410F-B068-B90B58540970}"/>
              </a:ext>
            </a:extLst>
          </p:cNvPr>
          <p:cNvSpPr>
            <a:spLocks noGrp="1"/>
          </p:cNvSpPr>
          <p:nvPr>
            <p:ph idx="1"/>
          </p:nvPr>
        </p:nvSpPr>
        <p:spPr>
          <a:xfrm>
            <a:off x="838200" y="1825625"/>
            <a:ext cx="10515600" cy="4351338"/>
          </a:xfrm>
        </p:spPr>
        <p:txBody>
          <a:bodyPr/>
          <a:lstStyle/>
          <a:p>
            <a:r>
              <a:rPr lang="zh-CN" altLang="en-US" dirty="0"/>
              <a:t>闭回路调整法（基变换）</a:t>
            </a:r>
          </a:p>
        </p:txBody>
      </p:sp>
      <p:sp>
        <p:nvSpPr>
          <p:cNvPr id="4" name="Text Box 7">
            <a:extLst>
              <a:ext uri="{FF2B5EF4-FFF2-40B4-BE49-F238E27FC236}">
                <a16:creationId xmlns:a16="http://schemas.microsoft.com/office/drawing/2014/main" id="{BA1BDEDC-B3B2-4F51-BE16-83478BBA60B6}"/>
              </a:ext>
            </a:extLst>
          </p:cNvPr>
          <p:cNvSpPr txBox="1">
            <a:spLocks noChangeArrowheads="1"/>
          </p:cNvSpPr>
          <p:nvPr/>
        </p:nvSpPr>
        <p:spPr bwMode="auto">
          <a:xfrm>
            <a:off x="1341485" y="5190575"/>
            <a:ext cx="9509025" cy="830997"/>
          </a:xfrm>
          <a:prstGeom prst="rect">
            <a:avLst/>
          </a:prstGeom>
          <a:solidFill>
            <a:srgbClr val="66FFFF"/>
          </a:solidFill>
          <a:ln w="28575" algn="ctr">
            <a:solidFill>
              <a:schemeClr val="bg2"/>
            </a:solidFill>
            <a:miter lim="800000"/>
            <a:headEnd/>
            <a:tailE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Pct val="80000"/>
              <a:buFont typeface="Wingdings" panose="05000000000000000000" pitchFamily="2" charset="2"/>
              <a:buNone/>
            </a:pPr>
            <a:r>
              <a:rPr kumimoji="1" lang="zh-CN" altLang="en-US" sz="2400" b="1" dirty="0">
                <a:solidFill>
                  <a:srgbClr val="000000"/>
                </a:solidFill>
                <a:latin typeface="楷体_GB2312" pitchFamily="49" charset="-122"/>
                <a:ea typeface="楷体_GB2312" pitchFamily="49" charset="-122"/>
              </a:rPr>
              <a:t>以进基变量</a:t>
            </a:r>
            <a:r>
              <a:rPr kumimoji="1" lang="en-US" altLang="zh-CN" sz="2400" b="1" i="1" dirty="0" err="1">
                <a:solidFill>
                  <a:srgbClr val="000000"/>
                </a:solidFill>
                <a:latin typeface="楷体_GB2312" pitchFamily="49" charset="-122"/>
                <a:ea typeface="楷体_GB2312" pitchFamily="49" charset="-122"/>
              </a:rPr>
              <a:t>x</a:t>
            </a:r>
            <a:r>
              <a:rPr kumimoji="1" lang="en-US" altLang="zh-CN" sz="2400" b="1" i="1" baseline="-30000" dirty="0" err="1">
                <a:solidFill>
                  <a:srgbClr val="000000"/>
                </a:solidFill>
                <a:latin typeface="楷体_GB2312" pitchFamily="49" charset="-122"/>
                <a:ea typeface="楷体_GB2312" pitchFamily="49" charset="-122"/>
              </a:rPr>
              <a:t>ik</a:t>
            </a:r>
            <a:r>
              <a:rPr kumimoji="1" lang="zh-CN" altLang="en-US" sz="2400" b="1" dirty="0">
                <a:solidFill>
                  <a:srgbClr val="000000"/>
                </a:solidFill>
                <a:latin typeface="楷体_GB2312" pitchFamily="49" charset="-122"/>
                <a:ea typeface="楷体_GB2312" pitchFamily="49" charset="-122"/>
              </a:rPr>
              <a:t>为起点的闭回路中，标有负号的最小运量作为调整量</a:t>
            </a:r>
            <a:r>
              <a:rPr kumimoji="1" lang="en-US" altLang="zh-CN" sz="2400" b="1" i="1" dirty="0">
                <a:solidFill>
                  <a:srgbClr val="000000"/>
                </a:solidFill>
                <a:latin typeface="楷体_GB2312" pitchFamily="49" charset="-122"/>
                <a:ea typeface="楷体_GB2312" pitchFamily="49" charset="-122"/>
              </a:rPr>
              <a:t>θ</a:t>
            </a:r>
            <a:r>
              <a:rPr kumimoji="1" lang="zh-CN" altLang="en-US" sz="2400" b="1" dirty="0">
                <a:solidFill>
                  <a:srgbClr val="000000"/>
                </a:solidFill>
                <a:latin typeface="楷体_GB2312" pitchFamily="49" charset="-122"/>
                <a:ea typeface="楷体_GB2312" pitchFamily="49" charset="-122"/>
              </a:rPr>
              <a:t>，</a:t>
            </a:r>
            <a:r>
              <a:rPr kumimoji="1" lang="en-US" altLang="zh-CN" sz="2400" b="1" i="1" dirty="0">
                <a:solidFill>
                  <a:srgbClr val="000000"/>
                </a:solidFill>
                <a:latin typeface="楷体_GB2312" pitchFamily="49" charset="-122"/>
                <a:ea typeface="楷体_GB2312" pitchFamily="49" charset="-122"/>
              </a:rPr>
              <a:t>θ</a:t>
            </a:r>
            <a:r>
              <a:rPr kumimoji="1" lang="zh-CN" altLang="en-US" sz="2400" b="1" dirty="0">
                <a:solidFill>
                  <a:srgbClr val="000000"/>
                </a:solidFill>
                <a:latin typeface="楷体_GB2312" pitchFamily="49" charset="-122"/>
                <a:ea typeface="楷体_GB2312" pitchFamily="49" charset="-122"/>
              </a:rPr>
              <a:t>对应的基变量为出基变量，并打上</a:t>
            </a:r>
            <a:r>
              <a:rPr kumimoji="1" lang="zh-CN" altLang="en-US" sz="2400" b="1" dirty="0">
                <a:solidFill>
                  <a:srgbClr val="000000"/>
                </a:solidFill>
                <a:latin typeface="Times New Roman" panose="02020603050405020304" pitchFamily="18" charset="0"/>
                <a:ea typeface="楷体_GB2312" pitchFamily="49" charset="-122"/>
              </a:rPr>
              <a:t>“</a:t>
            </a:r>
            <a:r>
              <a:rPr kumimoji="1" lang="en-US" altLang="zh-CN" sz="2400" b="1" dirty="0">
                <a:solidFill>
                  <a:srgbClr val="000000"/>
                </a:solidFill>
                <a:latin typeface="楷体_GB2312" pitchFamily="49" charset="-122"/>
                <a:ea typeface="楷体_GB2312" pitchFamily="49" charset="-122"/>
              </a:rPr>
              <a:t>×</a:t>
            </a:r>
            <a:r>
              <a:rPr kumimoji="1" lang="en-US" altLang="zh-CN" sz="2400" b="1" dirty="0">
                <a:solidFill>
                  <a:srgbClr val="000000"/>
                </a:solidFill>
                <a:latin typeface="Times New Roman" panose="02020603050405020304" pitchFamily="18" charset="0"/>
                <a:ea typeface="楷体_GB2312" pitchFamily="49" charset="-122"/>
              </a:rPr>
              <a:t>”</a:t>
            </a:r>
            <a:r>
              <a:rPr kumimoji="1" lang="zh-CN" altLang="en-US" sz="2400" b="1" dirty="0">
                <a:solidFill>
                  <a:srgbClr val="000000"/>
                </a:solidFill>
                <a:latin typeface="楷体_GB2312" pitchFamily="49" charset="-122"/>
                <a:ea typeface="楷体_GB2312" pitchFamily="49" charset="-122"/>
              </a:rPr>
              <a:t>以示换出作为非基变量</a:t>
            </a:r>
            <a:r>
              <a:rPr kumimoji="1" lang="zh-CN" altLang="en-US" sz="2400" b="1" dirty="0">
                <a:solidFill>
                  <a:srgbClr val="000000"/>
                </a:solidFill>
                <a:latin typeface="Times New Roman" panose="02020603050405020304" pitchFamily="18" charset="0"/>
                <a:ea typeface="楷体_GB2312" pitchFamily="49" charset="-122"/>
              </a:rPr>
              <a:t>。</a:t>
            </a:r>
          </a:p>
        </p:txBody>
      </p:sp>
      <p:sp>
        <p:nvSpPr>
          <p:cNvPr id="5" name="Text Box 8">
            <a:extLst>
              <a:ext uri="{FF2B5EF4-FFF2-40B4-BE49-F238E27FC236}">
                <a16:creationId xmlns:a16="http://schemas.microsoft.com/office/drawing/2014/main" id="{20C48EB5-CA5B-4711-A5D6-69F6E53F8A48}"/>
              </a:ext>
            </a:extLst>
          </p:cNvPr>
          <p:cNvSpPr txBox="1">
            <a:spLocks noChangeArrowheads="1"/>
          </p:cNvSpPr>
          <p:nvPr/>
        </p:nvSpPr>
        <p:spPr bwMode="auto">
          <a:xfrm>
            <a:off x="4654672" y="2412097"/>
            <a:ext cx="2687579"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SzPct val="85000"/>
            </a:pPr>
            <a:r>
              <a:rPr kumimoji="1" lang="zh-CN" altLang="en-US" sz="2400" b="1" dirty="0">
                <a:solidFill>
                  <a:srgbClr val="000000"/>
                </a:solidFill>
                <a:latin typeface="楷体_GB2312" pitchFamily="49" charset="-122"/>
                <a:ea typeface="楷体_GB2312" pitchFamily="49" charset="-122"/>
              </a:rPr>
              <a:t>确定换入基的变量</a:t>
            </a:r>
          </a:p>
        </p:txBody>
      </p:sp>
      <p:sp>
        <p:nvSpPr>
          <p:cNvPr id="6" name="Text Box 9">
            <a:extLst>
              <a:ext uri="{FF2B5EF4-FFF2-40B4-BE49-F238E27FC236}">
                <a16:creationId xmlns:a16="http://schemas.microsoft.com/office/drawing/2014/main" id="{AC156508-D774-47D8-9536-6A8C0FB90BCC}"/>
              </a:ext>
            </a:extLst>
          </p:cNvPr>
          <p:cNvSpPr txBox="1">
            <a:spLocks noChangeArrowheads="1"/>
          </p:cNvSpPr>
          <p:nvPr/>
        </p:nvSpPr>
        <p:spPr bwMode="auto">
          <a:xfrm>
            <a:off x="4763651" y="4419322"/>
            <a:ext cx="2664695"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SzPct val="85000"/>
            </a:pPr>
            <a:r>
              <a:rPr kumimoji="1" lang="zh-CN" altLang="en-US" sz="2400" b="1" dirty="0">
                <a:solidFill>
                  <a:srgbClr val="000000"/>
                </a:solidFill>
                <a:latin typeface="楷体_GB2312" pitchFamily="49" charset="-122"/>
                <a:ea typeface="楷体_GB2312" pitchFamily="49" charset="-122"/>
              </a:rPr>
              <a:t>确定换出基的变量</a:t>
            </a:r>
          </a:p>
        </p:txBody>
      </p:sp>
      <p:sp>
        <p:nvSpPr>
          <p:cNvPr id="7" name="Rectangle 10">
            <a:extLst>
              <a:ext uri="{FF2B5EF4-FFF2-40B4-BE49-F238E27FC236}">
                <a16:creationId xmlns:a16="http://schemas.microsoft.com/office/drawing/2014/main" id="{3EF26FE4-5847-447B-A28B-07CA767F7B2E}"/>
              </a:ext>
            </a:extLst>
          </p:cNvPr>
          <p:cNvSpPr>
            <a:spLocks noChangeArrowheads="1"/>
          </p:cNvSpPr>
          <p:nvPr/>
        </p:nvSpPr>
        <p:spPr bwMode="auto">
          <a:xfrm>
            <a:off x="1664402" y="3044991"/>
            <a:ext cx="8863195" cy="1208410"/>
          </a:xfrm>
          <a:prstGeom prst="rect">
            <a:avLst/>
          </a:prstGeom>
          <a:solidFill>
            <a:srgbClr val="66FFFF"/>
          </a:solidFill>
          <a:ln w="28575">
            <a:solidFill>
              <a:srgbClr val="000000"/>
            </a:solidFill>
            <a:miter lim="800000"/>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20000"/>
              </a:spcBef>
            </a:pPr>
            <a:r>
              <a:rPr kumimoji="1" lang="zh-CN" altLang="en-US" sz="2400" b="1" dirty="0">
                <a:solidFill>
                  <a:srgbClr val="000000"/>
                </a:solidFill>
                <a:latin typeface="楷体_GB2312" pitchFamily="49" charset="-122"/>
                <a:ea typeface="楷体_GB2312" pitchFamily="49" charset="-122"/>
              </a:rPr>
              <a:t>当在表中空格处出现负检验数时，表明未得最优解。若有两个和两个以上的负检验数时，一般选</a:t>
            </a:r>
            <a:r>
              <a:rPr kumimoji="1" lang="zh-CN" altLang="en-US" sz="2400" b="1" dirty="0">
                <a:solidFill>
                  <a:srgbClr val="CC3300"/>
                </a:solidFill>
                <a:latin typeface="楷体_GB2312" pitchFamily="49" charset="-122"/>
                <a:ea typeface="楷体_GB2312" pitchFamily="49" charset="-122"/>
              </a:rPr>
              <a:t>其中最小的负检验数</a:t>
            </a:r>
            <a:r>
              <a:rPr kumimoji="1" lang="zh-CN" altLang="en-US" sz="2400" b="1" dirty="0">
                <a:solidFill>
                  <a:srgbClr val="000000"/>
                </a:solidFill>
                <a:latin typeface="楷体_GB2312" pitchFamily="49" charset="-122"/>
                <a:ea typeface="楷体_GB2312" pitchFamily="49" charset="-122"/>
              </a:rPr>
              <a:t>，</a:t>
            </a:r>
            <a:r>
              <a:rPr kumimoji="1" lang="zh-CN" altLang="en-US" sz="2400" b="1" dirty="0">
                <a:solidFill>
                  <a:srgbClr val="CC3300"/>
                </a:solidFill>
                <a:latin typeface="楷体_GB2312" pitchFamily="49" charset="-122"/>
                <a:ea typeface="楷体_GB2312" pitchFamily="49" charset="-122"/>
              </a:rPr>
              <a:t>以它对应的空格为调入格</a:t>
            </a:r>
            <a:r>
              <a:rPr kumimoji="1" lang="zh-CN" altLang="en-US" sz="2400" b="1" dirty="0">
                <a:solidFill>
                  <a:srgbClr val="000000"/>
                </a:solidFill>
                <a:latin typeface="楷体_GB2312" pitchFamily="49" charset="-122"/>
                <a:ea typeface="楷体_GB2312" pitchFamily="49" charset="-122"/>
              </a:rPr>
              <a:t>。即以它对应的非基变量为换入量</a:t>
            </a:r>
            <a:r>
              <a:rPr kumimoji="1" lang="zh-CN" altLang="zh-CN" sz="2400" b="1" dirty="0">
                <a:solidFill>
                  <a:srgbClr val="000000"/>
                </a:solidFill>
                <a:latin typeface="楷体_GB2312" pitchFamily="49" charset="-122"/>
                <a:ea typeface="楷体_GB2312" pitchFamily="49" charset="-122"/>
                <a:sym typeface="Symbol" panose="05050102010706020507" pitchFamily="18" charset="2"/>
              </a:rPr>
              <a:t>。</a:t>
            </a:r>
            <a:endParaRPr kumimoji="1" lang="zh-CN" altLang="en-US" sz="2400" b="1" dirty="0">
              <a:solidFill>
                <a:srgbClr val="000000"/>
              </a:solidFill>
              <a:latin typeface="楷体_GB2312" pitchFamily="49" charset="-122"/>
              <a:ea typeface="楷体_GB2312" pitchFamily="49" charset="-122"/>
              <a:sym typeface="Symbol" panose="05050102010706020507" pitchFamily="18" charset="2"/>
            </a:endParaRPr>
          </a:p>
        </p:txBody>
      </p:sp>
    </p:spTree>
    <p:extLst>
      <p:ext uri="{BB962C8B-B14F-4D97-AF65-F5344CB8AC3E}">
        <p14:creationId xmlns:p14="http://schemas.microsoft.com/office/powerpoint/2010/main" val="17924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C0993-319F-41BF-A68F-D2C30711E6DC}"/>
              </a:ext>
            </a:extLst>
          </p:cNvPr>
          <p:cNvSpPr>
            <a:spLocks noGrp="1"/>
          </p:cNvSpPr>
          <p:nvPr>
            <p:ph type="title"/>
          </p:nvPr>
        </p:nvSpPr>
        <p:spPr/>
        <p:txBody>
          <a:bodyPr/>
          <a:lstStyle/>
          <a:p>
            <a:r>
              <a:rPr lang="zh-CN" altLang="en-US" dirty="0"/>
              <a:t>通用模型</a:t>
            </a:r>
            <a:endParaRPr lang="en-US" dirty="0"/>
          </a:p>
        </p:txBody>
      </p:sp>
      <p:sp>
        <p:nvSpPr>
          <p:cNvPr id="4" name="Rectangle 27">
            <a:extLst>
              <a:ext uri="{FF2B5EF4-FFF2-40B4-BE49-F238E27FC236}">
                <a16:creationId xmlns:a16="http://schemas.microsoft.com/office/drawing/2014/main" id="{AC4DDAE7-A42A-4265-B0E9-AF6113AA7F79}"/>
              </a:ext>
            </a:extLst>
          </p:cNvPr>
          <p:cNvSpPr>
            <a:spLocks noChangeArrowheads="1"/>
          </p:cNvSpPr>
          <p:nvPr/>
        </p:nvSpPr>
        <p:spPr bwMode="auto">
          <a:xfrm>
            <a:off x="638605" y="1557338"/>
            <a:ext cx="1091479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eaLnBrk="1" hangingPunct="1">
              <a:spcBef>
                <a:spcPts val="0"/>
              </a:spcBef>
              <a:buFontTx/>
              <a:buNone/>
            </a:pPr>
            <a:r>
              <a:rPr kumimoji="1" lang="zh-CN" altLang="en-US" dirty="0">
                <a:latin typeface="Times New Roman" panose="02020603050405020304" pitchFamily="18" charset="0"/>
                <a:ea typeface="华文新魏" panose="02010800040101010101" pitchFamily="2" charset="-122"/>
                <a:cs typeface="Times New Roman" panose="02020603050405020304" pitchFamily="18" charset="0"/>
              </a:rPr>
              <a:t>已知有</a:t>
            </a:r>
            <a:r>
              <a:rPr lang="en-US" altLang="zh-CN"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m</a:t>
            </a:r>
            <a:r>
              <a:rPr kumimoji="1" lang="zh-CN" altLang="en-US" dirty="0">
                <a:latin typeface="Times New Roman" panose="02020603050405020304" pitchFamily="18" charset="0"/>
                <a:ea typeface="华文新魏" panose="02010800040101010101" pitchFamily="2" charset="-122"/>
                <a:cs typeface="Times New Roman" panose="02020603050405020304" pitchFamily="18" charset="0"/>
              </a:rPr>
              <a:t>个生产地点</a:t>
            </a:r>
            <a:r>
              <a:rPr lang="en-US" altLang="zh-CN"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a:t>
            </a:r>
            <a:r>
              <a:rPr lang="en-US" altLang="zh-CN"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i,i</a:t>
            </a:r>
            <a:r>
              <a:rPr lang="en-US" altLang="zh-CN"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=1,2,…</a:t>
            </a:r>
            <a:r>
              <a:rPr lang="zh-CN" altLang="en-US"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m</a:t>
            </a:r>
            <a:r>
              <a:rPr lang="zh-CN" altLang="en-US"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dirty="0">
                <a:latin typeface="Times New Roman" panose="02020603050405020304" pitchFamily="18" charset="0"/>
                <a:ea typeface="华文新魏" panose="02010800040101010101" pitchFamily="2" charset="-122"/>
                <a:cs typeface="Times New Roman" panose="02020603050405020304" pitchFamily="18" charset="0"/>
              </a:rPr>
              <a:t>可供应某种物资，其供应量分别为</a:t>
            </a:r>
            <a:r>
              <a:rPr lang="en-US" altLang="zh-CN"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a:t>
            </a:r>
            <a:r>
              <a:rPr lang="en-US" altLang="zh-CN" i="1"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i</a:t>
            </a:r>
            <a:r>
              <a:rPr lang="zh-CN" altLang="en-US"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i</a:t>
            </a:r>
            <a:r>
              <a:rPr lang="en-US" altLang="zh-CN"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lang="zh-CN" altLang="en-US"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a:t>
            </a:r>
            <a:r>
              <a:rPr lang="zh-CN" altLang="en-US"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m</a:t>
            </a:r>
            <a:r>
              <a:rPr lang="zh-CN" altLang="en-US"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dirty="0">
                <a:latin typeface="Times New Roman" panose="02020603050405020304" pitchFamily="18" charset="0"/>
                <a:ea typeface="华文新魏" panose="02010800040101010101" pitchFamily="2" charset="-122"/>
                <a:cs typeface="Times New Roman" panose="02020603050405020304" pitchFamily="18" charset="0"/>
              </a:rPr>
              <a:t>有</a:t>
            </a:r>
            <a:r>
              <a:rPr lang="en-US" altLang="zh-CN"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n</a:t>
            </a:r>
            <a:r>
              <a:rPr kumimoji="1" lang="zh-CN" altLang="en-US" dirty="0">
                <a:latin typeface="Times New Roman" panose="02020603050405020304" pitchFamily="18" charset="0"/>
                <a:ea typeface="华文新魏" panose="02010800040101010101" pitchFamily="2" charset="-122"/>
                <a:cs typeface="Times New Roman" panose="02020603050405020304" pitchFamily="18" charset="0"/>
              </a:rPr>
              <a:t>个销地</a:t>
            </a:r>
            <a:r>
              <a:rPr lang="en-US" altLang="zh-CN"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B</a:t>
            </a:r>
            <a:r>
              <a:rPr lang="en-US" altLang="zh-CN"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j</a:t>
            </a:r>
            <a:r>
              <a:rPr kumimoji="1"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j=1,2,…,n</a:t>
            </a:r>
            <a:r>
              <a:rPr lang="zh-CN" altLang="en-US"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dirty="0">
                <a:latin typeface="Times New Roman" panose="02020603050405020304" pitchFamily="18" charset="0"/>
                <a:ea typeface="华文新魏" panose="02010800040101010101" pitchFamily="2" charset="-122"/>
                <a:cs typeface="Times New Roman" panose="02020603050405020304" pitchFamily="18" charset="0"/>
              </a:rPr>
              <a:t>其需要量分别为</a:t>
            </a:r>
            <a:r>
              <a:rPr lang="en-US" altLang="zh-CN"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b</a:t>
            </a:r>
            <a:r>
              <a:rPr lang="en-US" altLang="zh-CN" i="1"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j</a:t>
            </a:r>
            <a:r>
              <a:rPr lang="zh-CN" altLang="en-US"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j=1,2,…,n</a:t>
            </a:r>
            <a:r>
              <a:rPr lang="zh-CN" altLang="en-US"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dirty="0">
                <a:latin typeface="Times New Roman" panose="02020603050405020304" pitchFamily="18" charset="0"/>
                <a:ea typeface="华文新魏" panose="02010800040101010101" pitchFamily="2" charset="-122"/>
                <a:cs typeface="Times New Roman" panose="02020603050405020304" pitchFamily="18" charset="0"/>
              </a:rPr>
              <a:t>从</a:t>
            </a:r>
            <a:r>
              <a:rPr kumimoji="1" lang="en-US" altLang="zh-CN" dirty="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i</a:t>
            </a:r>
            <a:r>
              <a:rPr kumimoji="1" lang="zh-CN" altLang="en-US" dirty="0">
                <a:latin typeface="Times New Roman" panose="02020603050405020304" pitchFamily="18" charset="0"/>
                <a:ea typeface="华文新魏" panose="02010800040101010101" pitchFamily="2" charset="-122"/>
                <a:cs typeface="Times New Roman" panose="02020603050405020304" pitchFamily="18" charset="0"/>
              </a:rPr>
              <a:t>到</a:t>
            </a:r>
            <a:r>
              <a:rPr kumimoji="1" lang="en-US" altLang="zh-CN" dirty="0" err="1">
                <a:latin typeface="Times New Roman" panose="02020603050405020304" pitchFamily="18" charset="0"/>
                <a:ea typeface="华文新魏" panose="02010800040101010101" pitchFamily="2" charset="-122"/>
                <a:cs typeface="Times New Roman" panose="02020603050405020304" pitchFamily="18" charset="0"/>
              </a:rPr>
              <a:t>B</a:t>
            </a:r>
            <a:r>
              <a:rPr lang="en-US" altLang="zh-CN"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j</a:t>
            </a:r>
            <a:r>
              <a:rPr kumimoji="1" lang="zh-CN" altLang="en-US" dirty="0">
                <a:latin typeface="Times New Roman" panose="02020603050405020304" pitchFamily="18" charset="0"/>
                <a:ea typeface="华文新魏" panose="02010800040101010101" pitchFamily="2" charset="-122"/>
                <a:cs typeface="Times New Roman" panose="02020603050405020304" pitchFamily="18" charset="0"/>
              </a:rPr>
              <a:t>运输单位物资的运价为</a:t>
            </a:r>
            <a:r>
              <a:rPr lang="en-US" altLang="zh-CN"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c</a:t>
            </a:r>
            <a:r>
              <a:rPr lang="en-US" altLang="zh-CN" i="1"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ij</a:t>
            </a:r>
            <a:r>
              <a:rPr kumimoji="1" lang="zh-CN" altLang="en-US" dirty="0">
                <a:latin typeface="Times New Roman" panose="02020603050405020304" pitchFamily="18" charset="0"/>
                <a:ea typeface="华文新魏" panose="02010800040101010101" pitchFamily="2" charset="-122"/>
                <a:cs typeface="Times New Roman" panose="02020603050405020304" pitchFamily="18" charset="0"/>
              </a:rPr>
              <a:t>，见表</a:t>
            </a:r>
            <a:r>
              <a:rPr kumimoji="1" lang="en-US" altLang="zh-CN" dirty="0">
                <a:latin typeface="Times New Roman" panose="02020603050405020304" pitchFamily="18" charset="0"/>
                <a:ea typeface="华文新魏" panose="02010800040101010101" pitchFamily="2" charset="-122"/>
                <a:cs typeface="Times New Roman" panose="02020603050405020304" pitchFamily="18" charset="0"/>
              </a:rPr>
              <a:t>4-1</a:t>
            </a:r>
            <a:r>
              <a:rPr kumimoji="1" lang="zh-CN" altLang="en-US" dirty="0">
                <a:latin typeface="Times New Roman" panose="02020603050405020304" pitchFamily="18" charset="0"/>
                <a:ea typeface="华文新魏" panose="02010800040101010101" pitchFamily="2" charset="-122"/>
                <a:cs typeface="Times New Roman" panose="02020603050405020304" pitchFamily="18" charset="0"/>
              </a:rPr>
              <a:t>和表</a:t>
            </a:r>
            <a:r>
              <a:rPr kumimoji="1" lang="en-US" altLang="zh-CN" dirty="0">
                <a:latin typeface="Times New Roman" panose="02020603050405020304" pitchFamily="18" charset="0"/>
                <a:ea typeface="华文新魏" panose="02010800040101010101" pitchFamily="2" charset="-122"/>
                <a:cs typeface="Times New Roman" panose="02020603050405020304" pitchFamily="18" charset="0"/>
              </a:rPr>
              <a:t>4-2</a:t>
            </a:r>
            <a:r>
              <a:rPr kumimoji="1"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dirty="0">
                <a:latin typeface="Times New Roman" panose="02020603050405020304" pitchFamily="18" charset="0"/>
                <a:ea typeface="华文新魏" panose="02010800040101010101" pitchFamily="2" charset="-122"/>
                <a:cs typeface="Times New Roman" panose="02020603050405020304" pitchFamily="18" charset="0"/>
              </a:rPr>
              <a:t>P92</a:t>
            </a:r>
            <a:r>
              <a:rPr kumimoji="1" lang="zh-CN" altLang="en-US" dirty="0">
                <a:latin typeface="Times New Roman" panose="02020603050405020304" pitchFamily="18" charset="0"/>
                <a:ea typeface="华文新魏" panose="02010800040101010101" pitchFamily="2" charset="-122"/>
                <a:cs typeface="Times New Roman" panose="02020603050405020304" pitchFamily="18" charset="0"/>
              </a:rPr>
              <a:t>）</a:t>
            </a:r>
          </a:p>
        </p:txBody>
      </p:sp>
      <p:pic>
        <p:nvPicPr>
          <p:cNvPr id="6" name="图片 5">
            <a:extLst>
              <a:ext uri="{FF2B5EF4-FFF2-40B4-BE49-F238E27FC236}">
                <a16:creationId xmlns:a16="http://schemas.microsoft.com/office/drawing/2014/main" id="{C22C1F6B-0EF8-4FDD-8D0F-FCDACDDEDE03}"/>
              </a:ext>
            </a:extLst>
          </p:cNvPr>
          <p:cNvPicPr>
            <a:picLocks noChangeAspect="1"/>
          </p:cNvPicPr>
          <p:nvPr/>
        </p:nvPicPr>
        <p:blipFill>
          <a:blip r:embed="rId3"/>
          <a:stretch>
            <a:fillRect/>
          </a:stretch>
        </p:blipFill>
        <p:spPr>
          <a:xfrm>
            <a:off x="298554" y="3494894"/>
            <a:ext cx="5558947" cy="2176401"/>
          </a:xfrm>
          <a:prstGeom prst="rect">
            <a:avLst/>
          </a:prstGeom>
        </p:spPr>
      </p:pic>
      <p:pic>
        <p:nvPicPr>
          <p:cNvPr id="7" name="图片 6">
            <a:extLst>
              <a:ext uri="{FF2B5EF4-FFF2-40B4-BE49-F238E27FC236}">
                <a16:creationId xmlns:a16="http://schemas.microsoft.com/office/drawing/2014/main" id="{6F1C4EBA-6D14-433B-9177-5FBE8652EF77}"/>
              </a:ext>
            </a:extLst>
          </p:cNvPr>
          <p:cNvPicPr>
            <a:picLocks noChangeAspect="1"/>
          </p:cNvPicPr>
          <p:nvPr/>
        </p:nvPicPr>
        <p:blipFill>
          <a:blip r:embed="rId4"/>
          <a:stretch>
            <a:fillRect/>
          </a:stretch>
        </p:blipFill>
        <p:spPr>
          <a:xfrm>
            <a:off x="6334501" y="3080374"/>
            <a:ext cx="5286794" cy="2848236"/>
          </a:xfrm>
          <a:prstGeom prst="rect">
            <a:avLst/>
          </a:prstGeom>
        </p:spPr>
      </p:pic>
    </p:spTree>
    <p:extLst>
      <p:ext uri="{BB962C8B-B14F-4D97-AF65-F5344CB8AC3E}">
        <p14:creationId xmlns:p14="http://schemas.microsoft.com/office/powerpoint/2010/main" val="228823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5B498D2E-DBFF-4340-95E2-97676044338E}"/>
              </a:ext>
            </a:extLst>
          </p:cNvPr>
          <p:cNvSpPr>
            <a:spLocks noChangeArrowheads="1"/>
          </p:cNvSpPr>
          <p:nvPr/>
        </p:nvSpPr>
        <p:spPr bwMode="auto">
          <a:xfrm>
            <a:off x="1124793" y="945357"/>
            <a:ext cx="1006649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20000"/>
              </a:spcBef>
            </a:pP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4)</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为调入格。以此格为出发点，作一闭回路，按顺序对每个顶点标记</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 (2</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4)</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格的调入量</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θ</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是选择闭回路上具有</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的数字格中的最小者。即</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θ</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=min(1,3)=1(</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其原理与单纯形法中按</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θ</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规划来确定换出变量相同</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graphicFrame>
        <p:nvGraphicFramePr>
          <p:cNvPr id="5" name="Group 78">
            <a:extLst>
              <a:ext uri="{FF2B5EF4-FFF2-40B4-BE49-F238E27FC236}">
                <a16:creationId xmlns:a16="http://schemas.microsoft.com/office/drawing/2014/main" id="{BB90E108-666F-4124-B4F1-81C33EFF25C3}"/>
              </a:ext>
            </a:extLst>
          </p:cNvPr>
          <p:cNvGraphicFramePr>
            <a:graphicFrameLocks noGrp="1"/>
          </p:cNvGraphicFramePr>
          <p:nvPr>
            <p:extLst>
              <p:ext uri="{D42A27DB-BD31-4B8C-83A1-F6EECF244321}">
                <p14:modId xmlns:p14="http://schemas.microsoft.com/office/powerpoint/2010/main" val="354821129"/>
              </p:ext>
            </p:extLst>
          </p:nvPr>
        </p:nvGraphicFramePr>
        <p:xfrm>
          <a:off x="2820847" y="3109294"/>
          <a:ext cx="6696075" cy="3287713"/>
        </p:xfrm>
        <a:graphic>
          <a:graphicData uri="http://schemas.openxmlformats.org/drawingml/2006/table">
            <a:tbl>
              <a:tblPr/>
              <a:tblGrid>
                <a:gridCol w="936625">
                  <a:extLst>
                    <a:ext uri="{9D8B030D-6E8A-4147-A177-3AD203B41FA5}">
                      <a16:colId xmlns:a16="http://schemas.microsoft.com/office/drawing/2014/main" val="345793076"/>
                    </a:ext>
                  </a:extLst>
                </a:gridCol>
                <a:gridCol w="1079500">
                  <a:extLst>
                    <a:ext uri="{9D8B030D-6E8A-4147-A177-3AD203B41FA5}">
                      <a16:colId xmlns:a16="http://schemas.microsoft.com/office/drawing/2014/main" val="1481780121"/>
                    </a:ext>
                  </a:extLst>
                </a:gridCol>
                <a:gridCol w="936625">
                  <a:extLst>
                    <a:ext uri="{9D8B030D-6E8A-4147-A177-3AD203B41FA5}">
                      <a16:colId xmlns:a16="http://schemas.microsoft.com/office/drawing/2014/main" val="2803039683"/>
                    </a:ext>
                  </a:extLst>
                </a:gridCol>
                <a:gridCol w="1368425">
                  <a:extLst>
                    <a:ext uri="{9D8B030D-6E8A-4147-A177-3AD203B41FA5}">
                      <a16:colId xmlns:a16="http://schemas.microsoft.com/office/drawing/2014/main" val="3815084996"/>
                    </a:ext>
                  </a:extLst>
                </a:gridCol>
                <a:gridCol w="1511300">
                  <a:extLst>
                    <a:ext uri="{9D8B030D-6E8A-4147-A177-3AD203B41FA5}">
                      <a16:colId xmlns:a16="http://schemas.microsoft.com/office/drawing/2014/main" val="439056952"/>
                    </a:ext>
                  </a:extLst>
                </a:gridCol>
                <a:gridCol w="863600">
                  <a:extLst>
                    <a:ext uri="{9D8B030D-6E8A-4147-A177-3AD203B41FA5}">
                      <a16:colId xmlns:a16="http://schemas.microsoft.com/office/drawing/2014/main" val="465877585"/>
                    </a:ext>
                  </a:extLst>
                </a:gridCol>
              </a:tblGrid>
              <a:tr h="53975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产量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806440152"/>
                  </a:ext>
                </a:extLst>
              </a:tr>
              <a:tr h="75565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4</a:t>
                      </a: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t>
                      </a: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a:t>
                      </a: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 </a:t>
                      </a: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t>
                      </a: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a:t>
                      </a: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2159217974"/>
                  </a:ext>
                </a:extLst>
              </a:tr>
              <a:tr h="77311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a:t>
                      </a: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t>
                      </a: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a:t>
                      </a: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t>
                      </a: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a:t>
                      </a: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3988468871"/>
                  </a:ext>
                </a:extLst>
              </a:tr>
              <a:tr h="76200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3286006094"/>
                  </a:ext>
                </a:extLst>
              </a:tr>
              <a:tr h="45243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销量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610821831"/>
                  </a:ext>
                </a:extLst>
              </a:tr>
            </a:tbl>
          </a:graphicData>
        </a:graphic>
      </p:graphicFrame>
      <p:sp>
        <p:nvSpPr>
          <p:cNvPr id="6" name="Line 72">
            <a:extLst>
              <a:ext uri="{FF2B5EF4-FFF2-40B4-BE49-F238E27FC236}">
                <a16:creationId xmlns:a16="http://schemas.microsoft.com/office/drawing/2014/main" id="{69BE8FAC-A298-484D-A9F4-9F763E32539B}"/>
              </a:ext>
            </a:extLst>
          </p:cNvPr>
          <p:cNvSpPr>
            <a:spLocks noChangeShapeType="1"/>
          </p:cNvSpPr>
          <p:nvPr/>
        </p:nvSpPr>
        <p:spPr bwMode="auto">
          <a:xfrm>
            <a:off x="6708634" y="3901456"/>
            <a:ext cx="647700" cy="0"/>
          </a:xfrm>
          <a:prstGeom prst="line">
            <a:avLst/>
          </a:prstGeom>
          <a:noFill/>
          <a:ln w="28575">
            <a:solidFill>
              <a:srgbClr val="A5002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73">
            <a:extLst>
              <a:ext uri="{FF2B5EF4-FFF2-40B4-BE49-F238E27FC236}">
                <a16:creationId xmlns:a16="http://schemas.microsoft.com/office/drawing/2014/main" id="{4E89C42B-09AC-4247-9735-B9E3D42859D6}"/>
              </a:ext>
            </a:extLst>
          </p:cNvPr>
          <p:cNvSpPr>
            <a:spLocks noChangeShapeType="1"/>
          </p:cNvSpPr>
          <p:nvPr/>
        </p:nvSpPr>
        <p:spPr bwMode="auto">
          <a:xfrm>
            <a:off x="6781659" y="4620594"/>
            <a:ext cx="719138" cy="0"/>
          </a:xfrm>
          <a:prstGeom prst="line">
            <a:avLst/>
          </a:prstGeom>
          <a:noFill/>
          <a:ln w="28575">
            <a:solidFill>
              <a:srgbClr val="A5002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74">
            <a:extLst>
              <a:ext uri="{FF2B5EF4-FFF2-40B4-BE49-F238E27FC236}">
                <a16:creationId xmlns:a16="http://schemas.microsoft.com/office/drawing/2014/main" id="{35D46E33-DD2D-4E06-B7C5-22D6C248C8D0}"/>
              </a:ext>
            </a:extLst>
          </p:cNvPr>
          <p:cNvSpPr>
            <a:spLocks noChangeShapeType="1"/>
          </p:cNvSpPr>
          <p:nvPr/>
        </p:nvSpPr>
        <p:spPr bwMode="auto">
          <a:xfrm flipH="1" flipV="1">
            <a:off x="7645259" y="4044331"/>
            <a:ext cx="0" cy="649288"/>
          </a:xfrm>
          <a:prstGeom prst="line">
            <a:avLst/>
          </a:prstGeom>
          <a:noFill/>
          <a:ln w="28575">
            <a:solidFill>
              <a:srgbClr val="A5002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75">
            <a:extLst>
              <a:ext uri="{FF2B5EF4-FFF2-40B4-BE49-F238E27FC236}">
                <a16:creationId xmlns:a16="http://schemas.microsoft.com/office/drawing/2014/main" id="{14071F82-3A77-4A3F-8BC6-FC6A931BC504}"/>
              </a:ext>
            </a:extLst>
          </p:cNvPr>
          <p:cNvSpPr>
            <a:spLocks noChangeShapeType="1"/>
          </p:cNvSpPr>
          <p:nvPr/>
        </p:nvSpPr>
        <p:spPr bwMode="auto">
          <a:xfrm flipH="1" flipV="1">
            <a:off x="6205397" y="3901456"/>
            <a:ext cx="0" cy="649288"/>
          </a:xfrm>
          <a:prstGeom prst="line">
            <a:avLst/>
          </a:prstGeom>
          <a:noFill/>
          <a:ln w="28575">
            <a:solidFill>
              <a:srgbClr val="A5002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62318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out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out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8">
            <a:extLst>
              <a:ext uri="{FF2B5EF4-FFF2-40B4-BE49-F238E27FC236}">
                <a16:creationId xmlns:a16="http://schemas.microsoft.com/office/drawing/2014/main" id="{FA485D2C-D54D-4FB8-8222-631694800187}"/>
              </a:ext>
            </a:extLst>
          </p:cNvPr>
          <p:cNvGraphicFramePr>
            <a:graphicFrameLocks noGrp="1"/>
          </p:cNvGraphicFramePr>
          <p:nvPr>
            <p:extLst>
              <p:ext uri="{D42A27DB-BD31-4B8C-83A1-F6EECF244321}">
                <p14:modId xmlns:p14="http://schemas.microsoft.com/office/powerpoint/2010/main" val="2169963351"/>
              </p:ext>
            </p:extLst>
          </p:nvPr>
        </p:nvGraphicFramePr>
        <p:xfrm>
          <a:off x="2747962" y="2864806"/>
          <a:ext cx="6696075" cy="3306763"/>
        </p:xfrm>
        <a:graphic>
          <a:graphicData uri="http://schemas.openxmlformats.org/drawingml/2006/table">
            <a:tbl>
              <a:tblPr/>
              <a:tblGrid>
                <a:gridCol w="1030287">
                  <a:extLst>
                    <a:ext uri="{9D8B030D-6E8A-4147-A177-3AD203B41FA5}">
                      <a16:colId xmlns:a16="http://schemas.microsoft.com/office/drawing/2014/main" val="2696411593"/>
                    </a:ext>
                  </a:extLst>
                </a:gridCol>
                <a:gridCol w="1203325">
                  <a:extLst>
                    <a:ext uri="{9D8B030D-6E8A-4147-A177-3AD203B41FA5}">
                      <a16:colId xmlns:a16="http://schemas.microsoft.com/office/drawing/2014/main" val="3598892400"/>
                    </a:ext>
                  </a:extLst>
                </a:gridCol>
                <a:gridCol w="1150938">
                  <a:extLst>
                    <a:ext uri="{9D8B030D-6E8A-4147-A177-3AD203B41FA5}">
                      <a16:colId xmlns:a16="http://schemas.microsoft.com/office/drawing/2014/main" val="2251886892"/>
                    </a:ext>
                  </a:extLst>
                </a:gridCol>
                <a:gridCol w="1177925">
                  <a:extLst>
                    <a:ext uri="{9D8B030D-6E8A-4147-A177-3AD203B41FA5}">
                      <a16:colId xmlns:a16="http://schemas.microsoft.com/office/drawing/2014/main" val="2890685968"/>
                    </a:ext>
                  </a:extLst>
                </a:gridCol>
                <a:gridCol w="1028700">
                  <a:extLst>
                    <a:ext uri="{9D8B030D-6E8A-4147-A177-3AD203B41FA5}">
                      <a16:colId xmlns:a16="http://schemas.microsoft.com/office/drawing/2014/main" val="3917954105"/>
                    </a:ext>
                  </a:extLst>
                </a:gridCol>
                <a:gridCol w="1104900">
                  <a:extLst>
                    <a:ext uri="{9D8B030D-6E8A-4147-A177-3AD203B41FA5}">
                      <a16:colId xmlns:a16="http://schemas.microsoft.com/office/drawing/2014/main" val="3800845119"/>
                    </a:ext>
                  </a:extLst>
                </a:gridCol>
              </a:tblGrid>
              <a:tr h="53975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产量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196491261"/>
                  </a:ext>
                </a:extLst>
              </a:tr>
              <a:tr h="77470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3267044461"/>
                  </a:ext>
                </a:extLst>
              </a:tr>
              <a:tr h="77311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564985979"/>
                  </a:ext>
                </a:extLst>
              </a:tr>
              <a:tr h="76200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30000">
                          <a:ln>
                            <a:noFill/>
                          </a:ln>
                          <a:solidFill>
                            <a:schemeClr val="tx1"/>
                          </a:solidFill>
                          <a:effectLst/>
                          <a:latin typeface="Arial" panose="020B0604020202020204" pitchFamily="34" charset="0"/>
                          <a:ea typeface="黑体" panose="02010609060101010101"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890482263"/>
                  </a:ext>
                </a:extLst>
              </a:tr>
              <a:tr h="45243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销量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866687315"/>
                  </a:ext>
                </a:extLst>
              </a:tr>
            </a:tbl>
          </a:graphicData>
        </a:graphic>
      </p:graphicFrame>
      <p:sp>
        <p:nvSpPr>
          <p:cNvPr id="5" name="Rectangle 93">
            <a:extLst>
              <a:ext uri="{FF2B5EF4-FFF2-40B4-BE49-F238E27FC236}">
                <a16:creationId xmlns:a16="http://schemas.microsoft.com/office/drawing/2014/main" id="{6320B0CB-CC84-41EB-8C32-97D2C298D892}"/>
              </a:ext>
            </a:extLst>
          </p:cNvPr>
          <p:cNvSpPr>
            <a:spLocks noChangeArrowheads="1"/>
          </p:cNvSpPr>
          <p:nvPr/>
        </p:nvSpPr>
        <p:spPr bwMode="auto">
          <a:xfrm>
            <a:off x="888761" y="1052513"/>
            <a:ext cx="1041447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kumimoji="1"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调整步骤为：在进基变量的闭回路中标有正号的变量加上调整量</a:t>
            </a:r>
            <a:r>
              <a:rPr kumimoji="1" lang="en-US" altLang="zh-CN"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θ</a:t>
            </a:r>
            <a:r>
              <a:rPr kumimoji="1"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，标有负号的变量减去调整量</a:t>
            </a:r>
            <a:r>
              <a:rPr kumimoji="1" lang="en-US" altLang="zh-CN"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θ</a:t>
            </a:r>
            <a:r>
              <a:rPr kumimoji="1"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，其余变量不变，得到一组新的基可行解。然后求所有非基变量的检验数重新检验。</a:t>
            </a:r>
          </a:p>
        </p:txBody>
      </p:sp>
    </p:spTree>
    <p:extLst>
      <p:ext uri="{BB962C8B-B14F-4D97-AF65-F5344CB8AC3E}">
        <p14:creationId xmlns:p14="http://schemas.microsoft.com/office/powerpoint/2010/main" val="22195234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AF6601E-B73F-44BE-8DD5-716BED27E382}"/>
              </a:ext>
            </a:extLst>
          </p:cNvPr>
          <p:cNvSpPr>
            <a:spLocks noChangeArrowheads="1"/>
          </p:cNvSpPr>
          <p:nvPr/>
        </p:nvSpPr>
        <p:spPr bwMode="auto">
          <a:xfrm>
            <a:off x="1263692" y="4730400"/>
            <a:ext cx="9750903"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15000"/>
              </a:spcBef>
              <a:buSzPct val="85000"/>
              <a:buFontTx/>
              <a:buNone/>
            </a:pPr>
            <a:r>
              <a:rPr kumimoji="1" lang="zh-CN" altLang="en-US" sz="2400" b="1" dirty="0">
                <a:solidFill>
                  <a:srgbClr val="000000"/>
                </a:solidFill>
                <a:latin typeface="Times New Roman" panose="02020603050405020304" pitchFamily="18" charset="0"/>
                <a:ea typeface="华文细黑" panose="02010600040101010101" pitchFamily="2" charset="-122"/>
              </a:rPr>
              <a:t>再用闭回路法或位势法求各空格的检验数，表中的所有检验数都非负，则当前方案为最优方案，此时最小总运费：</a:t>
            </a:r>
          </a:p>
          <a:p>
            <a:pPr eaLnBrk="1" hangingPunct="1">
              <a:lnSpc>
                <a:spcPct val="120000"/>
              </a:lnSpc>
              <a:spcBef>
                <a:spcPct val="15000"/>
              </a:spcBef>
              <a:buSzPct val="85000"/>
              <a:buFontTx/>
              <a:buNone/>
            </a:pPr>
            <a:r>
              <a:rPr kumimoji="1" lang="en-US" altLang="zh-CN" sz="2400" b="1" dirty="0">
                <a:solidFill>
                  <a:srgbClr val="000000"/>
                </a:solidFill>
                <a:latin typeface="Times New Roman" panose="02020603050405020304" pitchFamily="18" charset="0"/>
                <a:ea typeface="华文细黑" panose="02010600040101010101" pitchFamily="2" charset="-122"/>
              </a:rPr>
              <a:t>Z =</a:t>
            </a:r>
            <a:r>
              <a:rPr kumimoji="1" lang="en-US" altLang="en-US" sz="2400" b="1" dirty="0">
                <a:solidFill>
                  <a:srgbClr val="000000"/>
                </a:solidFill>
                <a:latin typeface="Times New Roman" panose="02020603050405020304" pitchFamily="18" charset="0"/>
                <a:ea typeface="华文细黑" panose="02010600040101010101" pitchFamily="2" charset="-122"/>
              </a:rPr>
              <a:t>(1×3)＋(4×6)＋(3×5)＋(2×10)＋(1×8)＋(3×5)＝85元</a:t>
            </a:r>
          </a:p>
        </p:txBody>
      </p:sp>
      <p:graphicFrame>
        <p:nvGraphicFramePr>
          <p:cNvPr id="5" name="Group 3">
            <a:extLst>
              <a:ext uri="{FF2B5EF4-FFF2-40B4-BE49-F238E27FC236}">
                <a16:creationId xmlns:a16="http://schemas.microsoft.com/office/drawing/2014/main" id="{E5ACC85F-19E3-48D2-B85B-8843F3E9D8E2}"/>
              </a:ext>
            </a:extLst>
          </p:cNvPr>
          <p:cNvGraphicFramePr>
            <a:graphicFrameLocks noGrp="1"/>
          </p:cNvGraphicFramePr>
          <p:nvPr>
            <p:extLst>
              <p:ext uri="{D42A27DB-BD31-4B8C-83A1-F6EECF244321}">
                <p14:modId xmlns:p14="http://schemas.microsoft.com/office/powerpoint/2010/main" val="2746822478"/>
              </p:ext>
            </p:extLst>
          </p:nvPr>
        </p:nvGraphicFramePr>
        <p:xfrm>
          <a:off x="2781581" y="1002697"/>
          <a:ext cx="6427788" cy="3357563"/>
        </p:xfrm>
        <a:graphic>
          <a:graphicData uri="http://schemas.openxmlformats.org/drawingml/2006/table">
            <a:tbl>
              <a:tblPr/>
              <a:tblGrid>
                <a:gridCol w="1119188">
                  <a:extLst>
                    <a:ext uri="{9D8B030D-6E8A-4147-A177-3AD203B41FA5}">
                      <a16:colId xmlns:a16="http://schemas.microsoft.com/office/drawing/2014/main" val="20000"/>
                    </a:ext>
                  </a:extLst>
                </a:gridCol>
                <a:gridCol w="1119187">
                  <a:extLst>
                    <a:ext uri="{9D8B030D-6E8A-4147-A177-3AD203B41FA5}">
                      <a16:colId xmlns:a16="http://schemas.microsoft.com/office/drawing/2014/main" val="20001"/>
                    </a:ext>
                  </a:extLst>
                </a:gridCol>
                <a:gridCol w="1119188">
                  <a:extLst>
                    <a:ext uri="{9D8B030D-6E8A-4147-A177-3AD203B41FA5}">
                      <a16:colId xmlns:a16="http://schemas.microsoft.com/office/drawing/2014/main" val="20002"/>
                    </a:ext>
                  </a:extLst>
                </a:gridCol>
                <a:gridCol w="1119187">
                  <a:extLst>
                    <a:ext uri="{9D8B030D-6E8A-4147-A177-3AD203B41FA5}">
                      <a16:colId xmlns:a16="http://schemas.microsoft.com/office/drawing/2014/main" val="20003"/>
                    </a:ext>
                  </a:extLst>
                </a:gridCol>
                <a:gridCol w="1119188">
                  <a:extLst>
                    <a:ext uri="{9D8B030D-6E8A-4147-A177-3AD203B41FA5}">
                      <a16:colId xmlns:a16="http://schemas.microsoft.com/office/drawing/2014/main" val="20004"/>
                    </a:ext>
                  </a:extLst>
                </a:gridCol>
                <a:gridCol w="831850">
                  <a:extLst>
                    <a:ext uri="{9D8B030D-6E8A-4147-A177-3AD203B41FA5}">
                      <a16:colId xmlns:a16="http://schemas.microsoft.com/office/drawing/2014/main" val="20005"/>
                    </a:ext>
                  </a:extLst>
                </a:gridCol>
              </a:tblGrid>
              <a:tr h="54610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00"/>
                          </a:solidFill>
                          <a:effectLst/>
                          <a:latin typeface="Arial" panose="020B0604020202020204" pitchFamily="34" charset="0"/>
                          <a:ea typeface="黑体" panose="02010609060101010101" pitchFamily="49" charset="-122"/>
                        </a:rPr>
                        <a:t>U</a:t>
                      </a:r>
                      <a:r>
                        <a:rPr kumimoji="0" lang="en-US" altLang="zh-CN" sz="2400" b="0" i="0" u="none" strike="noStrike" cap="none" normalizeH="0" baseline="-25000">
                          <a:ln>
                            <a:noFill/>
                          </a:ln>
                          <a:solidFill>
                            <a:srgbClr val="000000"/>
                          </a:solidFill>
                          <a:effectLst/>
                          <a:latin typeface="Arial" panose="020B0604020202020204" pitchFamily="34" charset="0"/>
                          <a:ea typeface="黑体" panose="02010609060101010101" pitchFamily="49" charset="-122"/>
                        </a:rPr>
                        <a:t>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088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0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657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Vj</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47">
            <a:extLst>
              <a:ext uri="{FF2B5EF4-FFF2-40B4-BE49-F238E27FC236}">
                <a16:creationId xmlns:a16="http://schemas.microsoft.com/office/drawing/2014/main" id="{483A6EC6-1713-4E12-B920-F491C55DA134}"/>
              </a:ext>
            </a:extLst>
          </p:cNvPr>
          <p:cNvSpPr>
            <a:spLocks noChangeArrowheads="1"/>
          </p:cNvSpPr>
          <p:nvPr/>
        </p:nvSpPr>
        <p:spPr bwMode="auto">
          <a:xfrm>
            <a:off x="3894419" y="1828197"/>
            <a:ext cx="498475" cy="4714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kumimoji="1" lang="en-US" altLang="zh-CN" sz="2400" b="1">
                <a:solidFill>
                  <a:srgbClr val="FFFF00"/>
                </a:solidFill>
                <a:latin typeface="Times New Roman" panose="02020603050405020304" pitchFamily="18" charset="0"/>
                <a:ea typeface="宋体" panose="02010600030101010101" pitchFamily="2" charset="-122"/>
              </a:rPr>
              <a:t>3</a:t>
            </a:r>
          </a:p>
        </p:txBody>
      </p:sp>
      <p:sp>
        <p:nvSpPr>
          <p:cNvPr id="7" name="Rectangle 48">
            <a:extLst>
              <a:ext uri="{FF2B5EF4-FFF2-40B4-BE49-F238E27FC236}">
                <a16:creationId xmlns:a16="http://schemas.microsoft.com/office/drawing/2014/main" id="{53FC8BB3-E5DF-4E6E-A4E9-8ED2AB9DB294}"/>
              </a:ext>
            </a:extLst>
          </p:cNvPr>
          <p:cNvSpPr>
            <a:spLocks noChangeArrowheads="1"/>
          </p:cNvSpPr>
          <p:nvPr/>
        </p:nvSpPr>
        <p:spPr bwMode="auto">
          <a:xfrm>
            <a:off x="5013606" y="1828197"/>
            <a:ext cx="498475" cy="4714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kumimoji="1" lang="en-US" altLang="zh-CN" sz="2400" b="1">
                <a:solidFill>
                  <a:srgbClr val="FFFF00"/>
                </a:solidFill>
                <a:latin typeface="Times New Roman" panose="02020603050405020304" pitchFamily="18" charset="0"/>
                <a:ea typeface="宋体" panose="02010600030101010101" pitchFamily="2" charset="-122"/>
              </a:rPr>
              <a:t>11</a:t>
            </a:r>
          </a:p>
        </p:txBody>
      </p:sp>
      <p:sp>
        <p:nvSpPr>
          <p:cNvPr id="8" name="Rectangle 49">
            <a:extLst>
              <a:ext uri="{FF2B5EF4-FFF2-40B4-BE49-F238E27FC236}">
                <a16:creationId xmlns:a16="http://schemas.microsoft.com/office/drawing/2014/main" id="{6C92927B-556E-4788-90D7-037A9870766A}"/>
              </a:ext>
            </a:extLst>
          </p:cNvPr>
          <p:cNvSpPr>
            <a:spLocks noChangeArrowheads="1"/>
          </p:cNvSpPr>
          <p:nvPr/>
        </p:nvSpPr>
        <p:spPr bwMode="auto">
          <a:xfrm>
            <a:off x="6118506" y="1828197"/>
            <a:ext cx="498475" cy="4714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kumimoji="1" lang="en-US" altLang="zh-CN" sz="2400" b="1">
                <a:solidFill>
                  <a:srgbClr val="FFFF00"/>
                </a:solidFill>
                <a:latin typeface="Times New Roman" panose="02020603050405020304" pitchFamily="18" charset="0"/>
                <a:ea typeface="宋体" panose="02010600030101010101" pitchFamily="2" charset="-122"/>
              </a:rPr>
              <a:t>3</a:t>
            </a:r>
          </a:p>
        </p:txBody>
      </p:sp>
      <p:sp>
        <p:nvSpPr>
          <p:cNvPr id="9" name="Rectangle 50">
            <a:extLst>
              <a:ext uri="{FF2B5EF4-FFF2-40B4-BE49-F238E27FC236}">
                <a16:creationId xmlns:a16="http://schemas.microsoft.com/office/drawing/2014/main" id="{E410B8C5-C06E-4B10-9442-AEC0D9A7708B}"/>
              </a:ext>
            </a:extLst>
          </p:cNvPr>
          <p:cNvSpPr>
            <a:spLocks noChangeArrowheads="1"/>
          </p:cNvSpPr>
          <p:nvPr/>
        </p:nvSpPr>
        <p:spPr bwMode="auto">
          <a:xfrm>
            <a:off x="7259919" y="1812322"/>
            <a:ext cx="498475" cy="4714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kumimoji="1" lang="en-US" altLang="zh-CN" sz="2400" b="1">
                <a:solidFill>
                  <a:srgbClr val="FFFF00"/>
                </a:solidFill>
                <a:latin typeface="Times New Roman" panose="02020603050405020304" pitchFamily="18" charset="0"/>
                <a:ea typeface="宋体" panose="02010600030101010101" pitchFamily="2" charset="-122"/>
              </a:rPr>
              <a:t>10</a:t>
            </a:r>
          </a:p>
        </p:txBody>
      </p:sp>
      <p:sp>
        <p:nvSpPr>
          <p:cNvPr id="10" name="Rectangle 51">
            <a:extLst>
              <a:ext uri="{FF2B5EF4-FFF2-40B4-BE49-F238E27FC236}">
                <a16:creationId xmlns:a16="http://schemas.microsoft.com/office/drawing/2014/main" id="{9CC9E69C-3443-46A7-A6C0-CB7444F0F72A}"/>
              </a:ext>
            </a:extLst>
          </p:cNvPr>
          <p:cNvSpPr>
            <a:spLocks noChangeArrowheads="1"/>
          </p:cNvSpPr>
          <p:nvPr/>
        </p:nvSpPr>
        <p:spPr bwMode="auto">
          <a:xfrm>
            <a:off x="3899181" y="2602897"/>
            <a:ext cx="498475" cy="4714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kumimoji="1" lang="en-US" altLang="zh-CN" sz="2400" b="1">
                <a:solidFill>
                  <a:srgbClr val="FFFF00"/>
                </a:solidFill>
                <a:latin typeface="Times New Roman" panose="02020603050405020304" pitchFamily="18" charset="0"/>
                <a:ea typeface="宋体" panose="02010600030101010101" pitchFamily="2" charset="-122"/>
              </a:rPr>
              <a:t>1</a:t>
            </a:r>
          </a:p>
        </p:txBody>
      </p:sp>
      <p:sp>
        <p:nvSpPr>
          <p:cNvPr id="11" name="Rectangle 52">
            <a:extLst>
              <a:ext uri="{FF2B5EF4-FFF2-40B4-BE49-F238E27FC236}">
                <a16:creationId xmlns:a16="http://schemas.microsoft.com/office/drawing/2014/main" id="{0F4B3466-FF33-421D-B7A1-5EB26BC45260}"/>
              </a:ext>
            </a:extLst>
          </p:cNvPr>
          <p:cNvSpPr>
            <a:spLocks noChangeArrowheads="1"/>
          </p:cNvSpPr>
          <p:nvPr/>
        </p:nvSpPr>
        <p:spPr bwMode="auto">
          <a:xfrm>
            <a:off x="5029481" y="2587022"/>
            <a:ext cx="498475" cy="4714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kumimoji="1" lang="en-US" altLang="zh-CN" sz="2400" b="1">
                <a:solidFill>
                  <a:srgbClr val="FFFF00"/>
                </a:solidFill>
                <a:latin typeface="Times New Roman" panose="02020603050405020304" pitchFamily="18" charset="0"/>
                <a:ea typeface="宋体" panose="02010600030101010101" pitchFamily="2" charset="-122"/>
              </a:rPr>
              <a:t>9</a:t>
            </a:r>
          </a:p>
        </p:txBody>
      </p:sp>
      <p:sp>
        <p:nvSpPr>
          <p:cNvPr id="12" name="Rectangle 53">
            <a:extLst>
              <a:ext uri="{FF2B5EF4-FFF2-40B4-BE49-F238E27FC236}">
                <a16:creationId xmlns:a16="http://schemas.microsoft.com/office/drawing/2014/main" id="{9B93F9BC-CED3-4CA5-99FE-D189181F3071}"/>
              </a:ext>
            </a:extLst>
          </p:cNvPr>
          <p:cNvSpPr>
            <a:spLocks noChangeArrowheads="1"/>
          </p:cNvSpPr>
          <p:nvPr/>
        </p:nvSpPr>
        <p:spPr bwMode="auto">
          <a:xfrm>
            <a:off x="6140731" y="2620359"/>
            <a:ext cx="498475" cy="4714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kumimoji="1" lang="en-US" altLang="zh-CN" sz="2400" b="1">
                <a:solidFill>
                  <a:srgbClr val="FFFF00"/>
                </a:solidFill>
                <a:latin typeface="Times New Roman" panose="02020603050405020304" pitchFamily="18" charset="0"/>
                <a:ea typeface="宋体" panose="02010600030101010101" pitchFamily="2" charset="-122"/>
              </a:rPr>
              <a:t>2</a:t>
            </a:r>
          </a:p>
        </p:txBody>
      </p:sp>
      <p:sp>
        <p:nvSpPr>
          <p:cNvPr id="13" name="Rectangle 54">
            <a:extLst>
              <a:ext uri="{FF2B5EF4-FFF2-40B4-BE49-F238E27FC236}">
                <a16:creationId xmlns:a16="http://schemas.microsoft.com/office/drawing/2014/main" id="{65EA26A3-FB1D-4910-9974-4C0393F3DDDA}"/>
              </a:ext>
            </a:extLst>
          </p:cNvPr>
          <p:cNvSpPr>
            <a:spLocks noChangeArrowheads="1"/>
          </p:cNvSpPr>
          <p:nvPr/>
        </p:nvSpPr>
        <p:spPr bwMode="auto">
          <a:xfrm>
            <a:off x="3903944" y="3361722"/>
            <a:ext cx="498475" cy="4714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kumimoji="1" lang="en-US" altLang="zh-CN" sz="2400" b="1">
                <a:solidFill>
                  <a:srgbClr val="FFFF00"/>
                </a:solidFill>
                <a:latin typeface="Times New Roman" panose="02020603050405020304" pitchFamily="18" charset="0"/>
                <a:ea typeface="宋体" panose="02010600030101010101" pitchFamily="2" charset="-122"/>
              </a:rPr>
              <a:t>7</a:t>
            </a:r>
          </a:p>
        </p:txBody>
      </p:sp>
      <p:sp>
        <p:nvSpPr>
          <p:cNvPr id="14" name="Rectangle 55">
            <a:extLst>
              <a:ext uri="{FF2B5EF4-FFF2-40B4-BE49-F238E27FC236}">
                <a16:creationId xmlns:a16="http://schemas.microsoft.com/office/drawing/2014/main" id="{91FEA730-14D9-4315-AA90-6F932B6CFEF8}"/>
              </a:ext>
            </a:extLst>
          </p:cNvPr>
          <p:cNvSpPr>
            <a:spLocks noChangeArrowheads="1"/>
          </p:cNvSpPr>
          <p:nvPr/>
        </p:nvSpPr>
        <p:spPr bwMode="auto">
          <a:xfrm>
            <a:off x="5029481" y="3350609"/>
            <a:ext cx="498475" cy="4714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kumimoji="1" lang="en-US" altLang="zh-CN" sz="2400" b="1">
                <a:solidFill>
                  <a:srgbClr val="FFFF00"/>
                </a:solidFill>
                <a:latin typeface="Times New Roman" panose="02020603050405020304" pitchFamily="18" charset="0"/>
                <a:ea typeface="宋体" panose="02010600030101010101" pitchFamily="2" charset="-122"/>
              </a:rPr>
              <a:t>4</a:t>
            </a:r>
          </a:p>
        </p:txBody>
      </p:sp>
      <p:sp>
        <p:nvSpPr>
          <p:cNvPr id="15" name="Rectangle 56">
            <a:extLst>
              <a:ext uri="{FF2B5EF4-FFF2-40B4-BE49-F238E27FC236}">
                <a16:creationId xmlns:a16="http://schemas.microsoft.com/office/drawing/2014/main" id="{486E9BCA-B6BA-4AE9-8F62-7B049F390DD3}"/>
              </a:ext>
            </a:extLst>
          </p:cNvPr>
          <p:cNvSpPr>
            <a:spLocks noChangeArrowheads="1"/>
          </p:cNvSpPr>
          <p:nvPr/>
        </p:nvSpPr>
        <p:spPr bwMode="auto">
          <a:xfrm>
            <a:off x="6139144" y="3349022"/>
            <a:ext cx="498475" cy="4714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kumimoji="1" lang="en-US" altLang="zh-CN" sz="2400" b="1">
                <a:solidFill>
                  <a:srgbClr val="FFFF00"/>
                </a:solidFill>
                <a:latin typeface="Times New Roman" panose="02020603050405020304" pitchFamily="18" charset="0"/>
                <a:ea typeface="宋体" panose="02010600030101010101" pitchFamily="2" charset="-122"/>
              </a:rPr>
              <a:t>10</a:t>
            </a:r>
          </a:p>
        </p:txBody>
      </p:sp>
      <p:sp>
        <p:nvSpPr>
          <p:cNvPr id="16" name="Rectangle 57">
            <a:extLst>
              <a:ext uri="{FF2B5EF4-FFF2-40B4-BE49-F238E27FC236}">
                <a16:creationId xmlns:a16="http://schemas.microsoft.com/office/drawing/2014/main" id="{76830BFB-E6C4-4734-8E20-CB1F0ADD80A1}"/>
              </a:ext>
            </a:extLst>
          </p:cNvPr>
          <p:cNvSpPr>
            <a:spLocks noChangeArrowheads="1"/>
          </p:cNvSpPr>
          <p:nvPr/>
        </p:nvSpPr>
        <p:spPr bwMode="auto">
          <a:xfrm>
            <a:off x="7251981" y="3352197"/>
            <a:ext cx="498475" cy="4714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kumimoji="1" lang="en-US" altLang="zh-CN" sz="2400" b="1">
                <a:solidFill>
                  <a:srgbClr val="FFFF00"/>
                </a:solidFill>
                <a:latin typeface="Times New Roman" panose="02020603050405020304" pitchFamily="18" charset="0"/>
                <a:ea typeface="宋体" panose="02010600030101010101" pitchFamily="2" charset="-122"/>
              </a:rPr>
              <a:t>5</a:t>
            </a:r>
          </a:p>
        </p:txBody>
      </p:sp>
      <p:sp>
        <p:nvSpPr>
          <p:cNvPr id="17" name="Rectangle 58">
            <a:extLst>
              <a:ext uri="{FF2B5EF4-FFF2-40B4-BE49-F238E27FC236}">
                <a16:creationId xmlns:a16="http://schemas.microsoft.com/office/drawing/2014/main" id="{0BA2D0FB-73EF-4083-8E35-C058364CDCB5}"/>
              </a:ext>
            </a:extLst>
          </p:cNvPr>
          <p:cNvSpPr>
            <a:spLocks noChangeArrowheads="1"/>
          </p:cNvSpPr>
          <p:nvPr/>
        </p:nvSpPr>
        <p:spPr bwMode="auto">
          <a:xfrm>
            <a:off x="7251981" y="2587022"/>
            <a:ext cx="498475" cy="4714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kumimoji="1" lang="en-US" altLang="zh-CN" sz="2400" b="1">
                <a:solidFill>
                  <a:srgbClr val="FFFF00"/>
                </a:solidFill>
                <a:latin typeface="Times New Roman" panose="02020603050405020304" pitchFamily="18" charset="0"/>
                <a:ea typeface="宋体" panose="02010600030101010101" pitchFamily="2" charset="-122"/>
              </a:rPr>
              <a:t>8</a:t>
            </a:r>
          </a:p>
        </p:txBody>
      </p:sp>
      <p:sp>
        <p:nvSpPr>
          <p:cNvPr id="18" name="Text Box 59">
            <a:extLst>
              <a:ext uri="{FF2B5EF4-FFF2-40B4-BE49-F238E27FC236}">
                <a16:creationId xmlns:a16="http://schemas.microsoft.com/office/drawing/2014/main" id="{E1DF83F8-BB07-46B3-B275-7686948DED44}"/>
              </a:ext>
            </a:extLst>
          </p:cNvPr>
          <p:cNvSpPr txBox="1">
            <a:spLocks noChangeArrowheads="1"/>
          </p:cNvSpPr>
          <p:nvPr/>
        </p:nvSpPr>
        <p:spPr bwMode="auto">
          <a:xfrm>
            <a:off x="6832881" y="1650397"/>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ea typeface="宋体" panose="02010600030101010101" pitchFamily="2" charset="-122"/>
              </a:rPr>
              <a:t>5</a:t>
            </a:r>
            <a:endParaRPr kumimoji="1" lang="en-US" altLang="zh-CN" sz="3200" b="1">
              <a:solidFill>
                <a:srgbClr val="000000"/>
              </a:solidFill>
              <a:latin typeface="楷体_GB2312" pitchFamily="49" charset="-122"/>
              <a:ea typeface="楷体_GB2312" pitchFamily="49" charset="-122"/>
            </a:endParaRPr>
          </a:p>
        </p:txBody>
      </p:sp>
      <p:sp>
        <p:nvSpPr>
          <p:cNvPr id="19" name="Text Box 60">
            <a:extLst>
              <a:ext uri="{FF2B5EF4-FFF2-40B4-BE49-F238E27FC236}">
                <a16:creationId xmlns:a16="http://schemas.microsoft.com/office/drawing/2014/main" id="{C73368A4-8251-4709-AE78-52099266AF09}"/>
              </a:ext>
            </a:extLst>
          </p:cNvPr>
          <p:cNvSpPr txBox="1">
            <a:spLocks noChangeArrowheads="1"/>
          </p:cNvSpPr>
          <p:nvPr/>
        </p:nvSpPr>
        <p:spPr bwMode="auto">
          <a:xfrm>
            <a:off x="4651656" y="2333022"/>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ea typeface="宋体" panose="02010600030101010101" pitchFamily="2" charset="-122"/>
              </a:rPr>
              <a:t>3</a:t>
            </a:r>
            <a:endParaRPr kumimoji="1" lang="en-US" altLang="zh-CN" sz="3200" b="1">
              <a:solidFill>
                <a:srgbClr val="000000"/>
              </a:solidFill>
              <a:latin typeface="楷体_GB2312" pitchFamily="49" charset="-122"/>
              <a:ea typeface="楷体_GB2312" pitchFamily="49" charset="-122"/>
            </a:endParaRPr>
          </a:p>
        </p:txBody>
      </p:sp>
      <p:sp>
        <p:nvSpPr>
          <p:cNvPr id="20" name="Text Box 61">
            <a:extLst>
              <a:ext uri="{FF2B5EF4-FFF2-40B4-BE49-F238E27FC236}">
                <a16:creationId xmlns:a16="http://schemas.microsoft.com/office/drawing/2014/main" id="{6FFB1369-391E-4436-9FF0-AF319B1E3DC1}"/>
              </a:ext>
            </a:extLst>
          </p:cNvPr>
          <p:cNvSpPr txBox="1">
            <a:spLocks noChangeArrowheads="1"/>
          </p:cNvSpPr>
          <p:nvPr/>
        </p:nvSpPr>
        <p:spPr bwMode="auto">
          <a:xfrm>
            <a:off x="5751794" y="3125184"/>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ea typeface="宋体" panose="02010600030101010101" pitchFamily="2" charset="-122"/>
              </a:rPr>
              <a:t>6</a:t>
            </a:r>
            <a:endParaRPr kumimoji="1" lang="en-US" altLang="zh-CN" sz="3200" b="1">
              <a:solidFill>
                <a:srgbClr val="000000"/>
              </a:solidFill>
              <a:latin typeface="楷体_GB2312" pitchFamily="49" charset="-122"/>
              <a:ea typeface="楷体_GB2312" pitchFamily="49" charset="-122"/>
            </a:endParaRPr>
          </a:p>
        </p:txBody>
      </p:sp>
      <p:sp>
        <p:nvSpPr>
          <p:cNvPr id="21" name="Text Box 62">
            <a:extLst>
              <a:ext uri="{FF2B5EF4-FFF2-40B4-BE49-F238E27FC236}">
                <a16:creationId xmlns:a16="http://schemas.microsoft.com/office/drawing/2014/main" id="{7B89B63C-2BF8-4DC0-98D3-094E7043E6B0}"/>
              </a:ext>
            </a:extLst>
          </p:cNvPr>
          <p:cNvSpPr txBox="1">
            <a:spLocks noChangeArrowheads="1"/>
          </p:cNvSpPr>
          <p:nvPr/>
        </p:nvSpPr>
        <p:spPr bwMode="auto">
          <a:xfrm>
            <a:off x="7985406" y="3125184"/>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ea typeface="宋体" panose="02010600030101010101" pitchFamily="2" charset="-122"/>
              </a:rPr>
              <a:t>3</a:t>
            </a:r>
            <a:endParaRPr kumimoji="1" lang="en-US" altLang="zh-CN" sz="3200" b="1">
              <a:solidFill>
                <a:srgbClr val="000000"/>
              </a:solidFill>
              <a:latin typeface="楷体_GB2312" pitchFamily="49" charset="-122"/>
              <a:ea typeface="楷体_GB2312" pitchFamily="49" charset="-122"/>
            </a:endParaRPr>
          </a:p>
        </p:txBody>
      </p:sp>
      <p:sp>
        <p:nvSpPr>
          <p:cNvPr id="22" name="Text Box 63">
            <a:extLst>
              <a:ext uri="{FF2B5EF4-FFF2-40B4-BE49-F238E27FC236}">
                <a16:creationId xmlns:a16="http://schemas.microsoft.com/office/drawing/2014/main" id="{D0393ECD-2F23-441C-B468-7761C78830DD}"/>
              </a:ext>
            </a:extLst>
          </p:cNvPr>
          <p:cNvSpPr txBox="1">
            <a:spLocks noChangeArrowheads="1"/>
          </p:cNvSpPr>
          <p:nvPr/>
        </p:nvSpPr>
        <p:spPr bwMode="auto">
          <a:xfrm>
            <a:off x="7985406" y="2333022"/>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
                <a:schemeClr val="accent1"/>
              </a:buClr>
              <a:buSzPct val="80000"/>
              <a:buFont typeface="Wingdings" panose="05000000000000000000" pitchFamily="2" charset="2"/>
              <a:buNone/>
            </a:pPr>
            <a:r>
              <a:rPr kumimoji="1" lang="en-US" altLang="zh-CN" sz="2000" b="1">
                <a:solidFill>
                  <a:srgbClr val="A50021"/>
                </a:solidFill>
                <a:ea typeface="宋体" panose="02010600030101010101" pitchFamily="2" charset="-122"/>
              </a:rPr>
              <a:t>1</a:t>
            </a:r>
            <a:endParaRPr kumimoji="1" lang="en-US" altLang="zh-CN" sz="3200" b="1">
              <a:solidFill>
                <a:srgbClr val="000000"/>
              </a:solidFill>
              <a:latin typeface="楷体_GB2312" pitchFamily="49" charset="-122"/>
              <a:ea typeface="楷体_GB2312" pitchFamily="49" charset="-122"/>
            </a:endParaRPr>
          </a:p>
        </p:txBody>
      </p:sp>
      <p:sp>
        <p:nvSpPr>
          <p:cNvPr id="23" name="Text Box 64">
            <a:extLst>
              <a:ext uri="{FF2B5EF4-FFF2-40B4-BE49-F238E27FC236}">
                <a16:creationId xmlns:a16="http://schemas.microsoft.com/office/drawing/2014/main" id="{316BD437-73C4-4BE5-AF20-EDE87615E89D}"/>
              </a:ext>
            </a:extLst>
          </p:cNvPr>
          <p:cNvSpPr txBox="1">
            <a:spLocks noChangeArrowheads="1"/>
          </p:cNvSpPr>
          <p:nvPr/>
        </p:nvSpPr>
        <p:spPr bwMode="auto">
          <a:xfrm>
            <a:off x="7985406" y="1650397"/>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kumimoji="1" lang="en-US" altLang="zh-CN" sz="2000" b="1">
                <a:solidFill>
                  <a:srgbClr val="A50021"/>
                </a:solidFill>
                <a:ea typeface="宋体" panose="02010600030101010101" pitchFamily="2" charset="-122"/>
              </a:rPr>
              <a:t>2</a:t>
            </a:r>
          </a:p>
        </p:txBody>
      </p:sp>
      <p:sp>
        <p:nvSpPr>
          <p:cNvPr id="24" name="Rectangle 65">
            <a:extLst>
              <a:ext uri="{FF2B5EF4-FFF2-40B4-BE49-F238E27FC236}">
                <a16:creationId xmlns:a16="http://schemas.microsoft.com/office/drawing/2014/main" id="{316DB16D-FE12-42B8-9135-2B889755DBA4}"/>
              </a:ext>
            </a:extLst>
          </p:cNvPr>
          <p:cNvSpPr>
            <a:spLocks noChangeArrowheads="1"/>
          </p:cNvSpPr>
          <p:nvPr/>
        </p:nvSpPr>
        <p:spPr bwMode="auto">
          <a:xfrm>
            <a:off x="8375931" y="1563084"/>
            <a:ext cx="833438" cy="735013"/>
          </a:xfrm>
          <a:prstGeom prst="rect">
            <a:avLst/>
          </a:prstGeom>
          <a:solidFill>
            <a:srgbClr val="FFFF99"/>
          </a:solidFill>
          <a:ln w="19050">
            <a:solidFill>
              <a:schemeClr val="tx1"/>
            </a:solidFill>
            <a:miter lim="800000"/>
            <a:headEnd/>
            <a:tailEnd/>
          </a:ln>
          <a:effectLs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kumimoji="1" lang="en-US" altLang="zh-CN" sz="2400" b="1">
                <a:solidFill>
                  <a:srgbClr val="3333FF"/>
                </a:solidFill>
                <a:effectLst>
                  <a:outerShdw blurRad="38100" dist="38100" dir="2700000" algn="tl">
                    <a:srgbClr val="000000"/>
                  </a:outerShdw>
                </a:effectLst>
                <a:latin typeface="Times New Roman" panose="02020603050405020304" pitchFamily="18" charset="0"/>
              </a:rPr>
              <a:t>0</a:t>
            </a:r>
          </a:p>
        </p:txBody>
      </p:sp>
      <p:sp>
        <p:nvSpPr>
          <p:cNvPr id="25" name="Rectangle 66">
            <a:extLst>
              <a:ext uri="{FF2B5EF4-FFF2-40B4-BE49-F238E27FC236}">
                <a16:creationId xmlns:a16="http://schemas.microsoft.com/office/drawing/2014/main" id="{DD447858-B772-4E8F-B3C2-C106B6B3708A}"/>
              </a:ext>
            </a:extLst>
          </p:cNvPr>
          <p:cNvSpPr>
            <a:spLocks noChangeArrowheads="1"/>
          </p:cNvSpPr>
          <p:nvPr/>
        </p:nvSpPr>
        <p:spPr bwMode="auto">
          <a:xfrm>
            <a:off x="8375931" y="2298097"/>
            <a:ext cx="833438" cy="752475"/>
          </a:xfrm>
          <a:prstGeom prst="rect">
            <a:avLst/>
          </a:prstGeom>
          <a:solidFill>
            <a:srgbClr val="FFFF99"/>
          </a:solidFill>
          <a:ln w="19050">
            <a:solidFill>
              <a:schemeClr val="tx1"/>
            </a:solidFill>
            <a:miter lim="800000"/>
            <a:headEnd/>
            <a:tailEnd/>
          </a:ln>
          <a:effectLst/>
          <a:extLst/>
        </p:spPr>
        <p:txBody>
          <a:bodyPr wrap="none" anchor="ctr"/>
          <a:lstStyle/>
          <a:p>
            <a:pPr algn="ctr" eaLnBrk="1" hangingPunct="1">
              <a:defRPr/>
            </a:pPr>
            <a:r>
              <a:rPr kumimoji="1" lang="en-US" altLang="zh-CN" sz="2400" b="1">
                <a:solidFill>
                  <a:srgbClr val="3333FF"/>
                </a:solidFill>
                <a:effectLst>
                  <a:outerShdw blurRad="38100" dist="38100" dir="2700000" algn="tl">
                    <a:srgbClr val="000000"/>
                  </a:outerShdw>
                </a:effectLst>
                <a:latin typeface="Times New Roman" panose="02020603050405020304" pitchFamily="18" charset="0"/>
              </a:rPr>
              <a:t>-2</a:t>
            </a:r>
          </a:p>
        </p:txBody>
      </p:sp>
      <p:sp>
        <p:nvSpPr>
          <p:cNvPr id="26" name="Rectangle 67">
            <a:extLst>
              <a:ext uri="{FF2B5EF4-FFF2-40B4-BE49-F238E27FC236}">
                <a16:creationId xmlns:a16="http://schemas.microsoft.com/office/drawing/2014/main" id="{3838625C-E7E2-41A4-A21F-A45A7B3B2F3A}"/>
              </a:ext>
            </a:extLst>
          </p:cNvPr>
          <p:cNvSpPr>
            <a:spLocks noChangeArrowheads="1"/>
          </p:cNvSpPr>
          <p:nvPr/>
        </p:nvSpPr>
        <p:spPr bwMode="auto">
          <a:xfrm>
            <a:off x="8375931" y="3075972"/>
            <a:ext cx="833438" cy="735012"/>
          </a:xfrm>
          <a:prstGeom prst="rect">
            <a:avLst/>
          </a:prstGeom>
          <a:solidFill>
            <a:srgbClr val="FFFF99"/>
          </a:solidFill>
          <a:ln w="19050">
            <a:solidFill>
              <a:schemeClr val="tx1"/>
            </a:solidFill>
            <a:miter lim="800000"/>
            <a:headEnd/>
            <a:tailEnd/>
          </a:ln>
          <a:effectLst/>
          <a:extLst/>
        </p:spPr>
        <p:txBody>
          <a:bodyPr wrap="none" anchor="ctr"/>
          <a:lstStyle/>
          <a:p>
            <a:pPr algn="ctr" eaLnBrk="1" hangingPunct="1">
              <a:defRPr/>
            </a:pPr>
            <a:r>
              <a:rPr kumimoji="1" lang="en-US" altLang="zh-CN" sz="2400" b="1">
                <a:solidFill>
                  <a:srgbClr val="3333FF"/>
                </a:solidFill>
                <a:effectLst>
                  <a:outerShdw blurRad="38100" dist="38100" dir="2700000" algn="tl">
                    <a:srgbClr val="000000"/>
                  </a:outerShdw>
                </a:effectLst>
                <a:latin typeface="Times New Roman" panose="02020603050405020304" pitchFamily="18" charset="0"/>
              </a:rPr>
              <a:t>-5</a:t>
            </a:r>
          </a:p>
        </p:txBody>
      </p:sp>
      <p:sp>
        <p:nvSpPr>
          <p:cNvPr id="27" name="Rectangle 68">
            <a:extLst>
              <a:ext uri="{FF2B5EF4-FFF2-40B4-BE49-F238E27FC236}">
                <a16:creationId xmlns:a16="http://schemas.microsoft.com/office/drawing/2014/main" id="{949393EB-CE4D-4E1A-88D6-FE8515FD8939}"/>
              </a:ext>
            </a:extLst>
          </p:cNvPr>
          <p:cNvSpPr>
            <a:spLocks noChangeArrowheads="1"/>
          </p:cNvSpPr>
          <p:nvPr/>
        </p:nvSpPr>
        <p:spPr bwMode="auto">
          <a:xfrm>
            <a:off x="6135969" y="3828447"/>
            <a:ext cx="1125537" cy="520700"/>
          </a:xfrm>
          <a:prstGeom prst="rect">
            <a:avLst/>
          </a:prstGeom>
          <a:solidFill>
            <a:srgbClr val="FFFFCC"/>
          </a:solidFill>
          <a:ln w="19050">
            <a:solidFill>
              <a:schemeClr val="tx1"/>
            </a:solidFill>
            <a:miter lim="800000"/>
            <a:headEnd/>
            <a:tailEnd/>
          </a:ln>
          <a:effectLs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kumimoji="1" lang="en-US" altLang="zh-CN" sz="2000" b="1">
                <a:solidFill>
                  <a:srgbClr val="0000FF"/>
                </a:solidFill>
                <a:effectLst>
                  <a:outerShdw blurRad="38100" dist="38100" dir="2700000" algn="tl">
                    <a:srgbClr val="000000"/>
                  </a:outerShdw>
                </a:effectLst>
                <a:latin typeface="Times New Roman" panose="02020603050405020304" pitchFamily="18" charset="0"/>
              </a:rPr>
              <a:t>3</a:t>
            </a:r>
          </a:p>
        </p:txBody>
      </p:sp>
      <p:sp>
        <p:nvSpPr>
          <p:cNvPr id="28" name="Rectangle 69">
            <a:extLst>
              <a:ext uri="{FF2B5EF4-FFF2-40B4-BE49-F238E27FC236}">
                <a16:creationId xmlns:a16="http://schemas.microsoft.com/office/drawing/2014/main" id="{4DA5CBF7-03C3-4765-A988-CFAD57C80AE8}"/>
              </a:ext>
            </a:extLst>
          </p:cNvPr>
          <p:cNvSpPr>
            <a:spLocks noChangeArrowheads="1"/>
          </p:cNvSpPr>
          <p:nvPr/>
        </p:nvSpPr>
        <p:spPr bwMode="auto">
          <a:xfrm>
            <a:off x="7244044" y="3826859"/>
            <a:ext cx="1125537" cy="520700"/>
          </a:xfrm>
          <a:prstGeom prst="rect">
            <a:avLst/>
          </a:prstGeom>
          <a:solidFill>
            <a:srgbClr val="FFFFCC"/>
          </a:solidFill>
          <a:ln w="19050">
            <a:solidFill>
              <a:schemeClr val="tx1"/>
            </a:solidFill>
            <a:miter lim="800000"/>
            <a:headEnd/>
            <a:tailEnd/>
          </a:ln>
          <a:effectLst/>
          <a:extLst/>
        </p:spPr>
        <p:txBody>
          <a:bodyPr wrap="none" anchor="ctr"/>
          <a:lstStyle/>
          <a:p>
            <a:pPr algn="ctr" eaLnBrk="1" hangingPunct="1">
              <a:defRPr/>
            </a:pPr>
            <a:r>
              <a:rPr kumimoji="1" lang="en-US" altLang="zh-CN" sz="2000" b="1">
                <a:solidFill>
                  <a:srgbClr val="0000FF"/>
                </a:solidFill>
                <a:effectLst>
                  <a:outerShdw blurRad="38100" dist="38100" dir="2700000" algn="tl">
                    <a:srgbClr val="000000"/>
                  </a:outerShdw>
                </a:effectLst>
                <a:latin typeface="Times New Roman" panose="02020603050405020304" pitchFamily="18" charset="0"/>
              </a:rPr>
              <a:t>10</a:t>
            </a:r>
          </a:p>
        </p:txBody>
      </p:sp>
      <p:sp>
        <p:nvSpPr>
          <p:cNvPr id="29" name="Rectangle 70">
            <a:extLst>
              <a:ext uri="{FF2B5EF4-FFF2-40B4-BE49-F238E27FC236}">
                <a16:creationId xmlns:a16="http://schemas.microsoft.com/office/drawing/2014/main" id="{5F92E538-7896-44A8-A311-BBBFFBAA451A}"/>
              </a:ext>
            </a:extLst>
          </p:cNvPr>
          <p:cNvSpPr>
            <a:spLocks noChangeArrowheads="1"/>
          </p:cNvSpPr>
          <p:nvPr/>
        </p:nvSpPr>
        <p:spPr bwMode="auto">
          <a:xfrm>
            <a:off x="3896006" y="3826859"/>
            <a:ext cx="1125538" cy="520700"/>
          </a:xfrm>
          <a:prstGeom prst="rect">
            <a:avLst/>
          </a:prstGeom>
          <a:solidFill>
            <a:srgbClr val="FFFFCC"/>
          </a:solidFill>
          <a:ln w="19050">
            <a:solidFill>
              <a:schemeClr val="tx1"/>
            </a:solidFill>
            <a:miter lim="800000"/>
            <a:headEnd/>
            <a:tailEnd/>
          </a:ln>
          <a:effectLs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kumimoji="1" lang="en-US" altLang="zh-CN" sz="2000" b="1">
                <a:solidFill>
                  <a:srgbClr val="0000FF"/>
                </a:solidFill>
                <a:effectLst>
                  <a:outerShdw blurRad="38100" dist="38100" dir="2700000" algn="tl">
                    <a:srgbClr val="000000"/>
                  </a:outerShdw>
                </a:effectLst>
                <a:latin typeface="Times New Roman" panose="02020603050405020304" pitchFamily="18" charset="0"/>
              </a:rPr>
              <a:t>3</a:t>
            </a:r>
          </a:p>
        </p:txBody>
      </p:sp>
      <p:sp>
        <p:nvSpPr>
          <p:cNvPr id="30" name="Rectangle 71">
            <a:extLst>
              <a:ext uri="{FF2B5EF4-FFF2-40B4-BE49-F238E27FC236}">
                <a16:creationId xmlns:a16="http://schemas.microsoft.com/office/drawing/2014/main" id="{AACEED5E-D210-4747-AFBE-E146D93B0359}"/>
              </a:ext>
            </a:extLst>
          </p:cNvPr>
          <p:cNvSpPr>
            <a:spLocks noChangeArrowheads="1"/>
          </p:cNvSpPr>
          <p:nvPr/>
        </p:nvSpPr>
        <p:spPr bwMode="auto">
          <a:xfrm>
            <a:off x="5018369" y="3837972"/>
            <a:ext cx="1125537" cy="520700"/>
          </a:xfrm>
          <a:prstGeom prst="rect">
            <a:avLst/>
          </a:prstGeom>
          <a:solidFill>
            <a:srgbClr val="FFFFCC"/>
          </a:solidFill>
          <a:ln w="19050">
            <a:solidFill>
              <a:schemeClr val="tx1"/>
            </a:solidFill>
            <a:miter lim="800000"/>
            <a:headEnd/>
            <a:tailEnd/>
          </a:ln>
          <a:effectLs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kumimoji="1" lang="en-US" altLang="zh-CN" sz="2000" b="1">
                <a:solidFill>
                  <a:srgbClr val="0000FF"/>
                </a:solidFill>
                <a:effectLst>
                  <a:outerShdw blurRad="38100" dist="38100" dir="2700000" algn="tl">
                    <a:srgbClr val="000000"/>
                  </a:outerShdw>
                </a:effectLst>
                <a:latin typeface="Times New Roman" panose="02020603050405020304" pitchFamily="18" charset="0"/>
              </a:rPr>
              <a:t>9</a:t>
            </a:r>
          </a:p>
        </p:txBody>
      </p:sp>
      <p:sp>
        <p:nvSpPr>
          <p:cNvPr id="31" name="Rectangle 72">
            <a:extLst>
              <a:ext uri="{FF2B5EF4-FFF2-40B4-BE49-F238E27FC236}">
                <a16:creationId xmlns:a16="http://schemas.microsoft.com/office/drawing/2014/main" id="{07587EE5-5844-49DA-9973-E6CDED1F5692}"/>
              </a:ext>
            </a:extLst>
          </p:cNvPr>
          <p:cNvSpPr>
            <a:spLocks noChangeArrowheads="1"/>
          </p:cNvSpPr>
          <p:nvPr/>
        </p:nvSpPr>
        <p:spPr bwMode="auto">
          <a:xfrm>
            <a:off x="4462744" y="1539272"/>
            <a:ext cx="498475" cy="471487"/>
          </a:xfrm>
          <a:prstGeom prst="rect">
            <a:avLst/>
          </a:prstGeom>
          <a:noFill/>
          <a:ln>
            <a:noFill/>
          </a:ln>
          <a:effectLst/>
          <a:extLst/>
        </p:spPr>
        <p:txBody>
          <a:bodyPr wrap="none" anchor="ctr"/>
          <a:lstStyle/>
          <a:p>
            <a:pPr algn="ctr" eaLnBrk="1" hangingPunct="1">
              <a:defRPr/>
            </a:pPr>
            <a:r>
              <a:rPr kumimoji="1" lang="zh-CN" altLang="en-US" sz="2000" b="1">
                <a:solidFill>
                  <a:srgbClr val="3333FF"/>
                </a:solidFill>
                <a:effectLst>
                  <a:outerShdw blurRad="38100" dist="38100" dir="2700000" algn="tl">
                    <a:srgbClr val="C0C0C0"/>
                  </a:outerShdw>
                </a:effectLst>
                <a:latin typeface="Times New Roman" panose="02020603050405020304" pitchFamily="18" charset="0"/>
              </a:rPr>
              <a:t>（</a:t>
            </a:r>
            <a:r>
              <a:rPr kumimoji="1" lang="en-US" altLang="zh-CN" sz="2000" b="1">
                <a:solidFill>
                  <a:srgbClr val="3333FF"/>
                </a:solidFill>
                <a:effectLst>
                  <a:outerShdw blurRad="38100" dist="38100" dir="2700000" algn="tl">
                    <a:srgbClr val="C0C0C0"/>
                  </a:outerShdw>
                </a:effectLst>
                <a:latin typeface="Times New Roman" panose="02020603050405020304" pitchFamily="18" charset="0"/>
              </a:rPr>
              <a:t>0</a:t>
            </a:r>
            <a:r>
              <a:rPr kumimoji="1" lang="zh-CN" altLang="en-US" sz="2000" b="1">
                <a:solidFill>
                  <a:srgbClr val="3333FF"/>
                </a:solidFill>
                <a:effectLst>
                  <a:outerShdw blurRad="38100" dist="38100" dir="2700000" algn="tl">
                    <a:srgbClr val="C0C0C0"/>
                  </a:outerShdw>
                </a:effectLst>
                <a:latin typeface="Times New Roman" panose="02020603050405020304" pitchFamily="18" charset="0"/>
              </a:rPr>
              <a:t>）</a:t>
            </a:r>
          </a:p>
        </p:txBody>
      </p:sp>
      <p:sp>
        <p:nvSpPr>
          <p:cNvPr id="32" name="Rectangle 73">
            <a:extLst>
              <a:ext uri="{FF2B5EF4-FFF2-40B4-BE49-F238E27FC236}">
                <a16:creationId xmlns:a16="http://schemas.microsoft.com/office/drawing/2014/main" id="{7C70F03E-532B-49D0-BE55-2B76587CF502}"/>
              </a:ext>
            </a:extLst>
          </p:cNvPr>
          <p:cNvSpPr>
            <a:spLocks noChangeArrowheads="1"/>
          </p:cNvSpPr>
          <p:nvPr/>
        </p:nvSpPr>
        <p:spPr bwMode="auto">
          <a:xfrm>
            <a:off x="5613681" y="1539272"/>
            <a:ext cx="498475" cy="471487"/>
          </a:xfrm>
          <a:prstGeom prst="rect">
            <a:avLst/>
          </a:prstGeom>
          <a:noFill/>
          <a:ln>
            <a:noFill/>
          </a:ln>
          <a:effectLst/>
          <a:extLst/>
        </p:spPr>
        <p:txBody>
          <a:bodyPr wrap="none" anchor="ctr"/>
          <a:lstStyle/>
          <a:p>
            <a:pPr algn="ctr" eaLnBrk="1" hangingPunct="1">
              <a:defRPr/>
            </a:pPr>
            <a:r>
              <a:rPr kumimoji="1" lang="zh-CN" altLang="en-US" sz="2000" b="1">
                <a:solidFill>
                  <a:srgbClr val="3333FF"/>
                </a:solidFill>
                <a:effectLst>
                  <a:outerShdw blurRad="38100" dist="38100" dir="2700000" algn="tl">
                    <a:srgbClr val="C0C0C0"/>
                  </a:outerShdw>
                </a:effectLst>
                <a:latin typeface="Times New Roman" panose="02020603050405020304" pitchFamily="18" charset="0"/>
              </a:rPr>
              <a:t>（</a:t>
            </a:r>
            <a:r>
              <a:rPr kumimoji="1" lang="en-US" altLang="zh-CN" sz="2000" b="1">
                <a:solidFill>
                  <a:srgbClr val="3333FF"/>
                </a:solidFill>
                <a:effectLst>
                  <a:outerShdw blurRad="38100" dist="38100" dir="2700000" algn="tl">
                    <a:srgbClr val="C0C0C0"/>
                  </a:outerShdw>
                </a:effectLst>
                <a:latin typeface="Times New Roman" panose="02020603050405020304" pitchFamily="18" charset="0"/>
              </a:rPr>
              <a:t>2</a:t>
            </a:r>
            <a:r>
              <a:rPr kumimoji="1" lang="zh-CN" altLang="en-US" sz="2000" b="1">
                <a:solidFill>
                  <a:srgbClr val="3333FF"/>
                </a:solidFill>
                <a:effectLst>
                  <a:outerShdw blurRad="38100" dist="38100" dir="2700000" algn="tl">
                    <a:srgbClr val="C0C0C0"/>
                  </a:outerShdw>
                </a:effectLst>
                <a:latin typeface="Times New Roman" panose="02020603050405020304" pitchFamily="18" charset="0"/>
              </a:rPr>
              <a:t>）</a:t>
            </a:r>
          </a:p>
        </p:txBody>
      </p:sp>
      <p:sp>
        <p:nvSpPr>
          <p:cNvPr id="33" name="Rectangle 74">
            <a:extLst>
              <a:ext uri="{FF2B5EF4-FFF2-40B4-BE49-F238E27FC236}">
                <a16:creationId xmlns:a16="http://schemas.microsoft.com/office/drawing/2014/main" id="{3264980D-E4D1-438B-BD89-47FC2D16AE9F}"/>
              </a:ext>
            </a:extLst>
          </p:cNvPr>
          <p:cNvSpPr>
            <a:spLocks noChangeArrowheads="1"/>
          </p:cNvSpPr>
          <p:nvPr/>
        </p:nvSpPr>
        <p:spPr bwMode="auto">
          <a:xfrm>
            <a:off x="5613681" y="2298097"/>
            <a:ext cx="498475" cy="471487"/>
          </a:xfrm>
          <a:prstGeom prst="rect">
            <a:avLst/>
          </a:prstGeom>
          <a:noFill/>
          <a:ln>
            <a:noFill/>
          </a:ln>
          <a:effectLst/>
          <a:extLst/>
        </p:spPr>
        <p:txBody>
          <a:bodyPr wrap="none" anchor="ctr"/>
          <a:lstStyle/>
          <a:p>
            <a:pPr algn="ctr" eaLnBrk="1" hangingPunct="1">
              <a:defRPr/>
            </a:pPr>
            <a:r>
              <a:rPr kumimoji="1" lang="zh-CN" altLang="en-US" sz="2000" b="1">
                <a:solidFill>
                  <a:srgbClr val="3333FF"/>
                </a:solidFill>
                <a:effectLst>
                  <a:outerShdw blurRad="38100" dist="38100" dir="2700000" algn="tl">
                    <a:srgbClr val="C0C0C0"/>
                  </a:outerShdw>
                </a:effectLst>
                <a:latin typeface="Times New Roman" panose="02020603050405020304" pitchFamily="18" charset="0"/>
              </a:rPr>
              <a:t>（</a:t>
            </a:r>
            <a:r>
              <a:rPr kumimoji="1" lang="en-US" altLang="zh-CN" sz="2000" b="1">
                <a:solidFill>
                  <a:srgbClr val="3333FF"/>
                </a:solidFill>
                <a:effectLst>
                  <a:outerShdw blurRad="38100" dist="38100" dir="2700000" algn="tl">
                    <a:srgbClr val="C0C0C0"/>
                  </a:outerShdw>
                </a:effectLst>
                <a:latin typeface="Times New Roman" panose="02020603050405020304" pitchFamily="18" charset="0"/>
              </a:rPr>
              <a:t>2</a:t>
            </a:r>
            <a:r>
              <a:rPr kumimoji="1" lang="zh-CN" altLang="en-US" sz="2000" b="1">
                <a:solidFill>
                  <a:srgbClr val="3333FF"/>
                </a:solidFill>
                <a:effectLst>
                  <a:outerShdw blurRad="38100" dist="38100" dir="2700000" algn="tl">
                    <a:srgbClr val="C0C0C0"/>
                  </a:outerShdw>
                </a:effectLst>
                <a:latin typeface="Times New Roman" panose="02020603050405020304" pitchFamily="18" charset="0"/>
              </a:rPr>
              <a:t>）</a:t>
            </a:r>
          </a:p>
        </p:txBody>
      </p:sp>
      <p:sp>
        <p:nvSpPr>
          <p:cNvPr id="34" name="Rectangle 75">
            <a:extLst>
              <a:ext uri="{FF2B5EF4-FFF2-40B4-BE49-F238E27FC236}">
                <a16:creationId xmlns:a16="http://schemas.microsoft.com/office/drawing/2014/main" id="{52B1FAF7-F4D6-4629-A22F-0C3901A47881}"/>
              </a:ext>
            </a:extLst>
          </p:cNvPr>
          <p:cNvSpPr>
            <a:spLocks noChangeArrowheads="1"/>
          </p:cNvSpPr>
          <p:nvPr/>
        </p:nvSpPr>
        <p:spPr bwMode="auto">
          <a:xfrm>
            <a:off x="6694769" y="2298097"/>
            <a:ext cx="498475" cy="471487"/>
          </a:xfrm>
          <a:prstGeom prst="rect">
            <a:avLst/>
          </a:prstGeom>
          <a:noFill/>
          <a:ln>
            <a:noFill/>
          </a:ln>
          <a:effectLst/>
          <a:extLst/>
        </p:spPr>
        <p:txBody>
          <a:bodyPr wrap="none" anchor="ctr"/>
          <a:lstStyle/>
          <a:p>
            <a:pPr algn="ctr" eaLnBrk="1" hangingPunct="1">
              <a:defRPr/>
            </a:pPr>
            <a:r>
              <a:rPr kumimoji="1" lang="zh-CN" altLang="en-US" sz="2000" b="1">
                <a:solidFill>
                  <a:srgbClr val="3333FF"/>
                </a:solidFill>
                <a:effectLst>
                  <a:outerShdw blurRad="38100" dist="38100" dir="2700000" algn="tl">
                    <a:srgbClr val="C0C0C0"/>
                  </a:outerShdw>
                </a:effectLst>
                <a:latin typeface="Times New Roman" panose="02020603050405020304" pitchFamily="18" charset="0"/>
              </a:rPr>
              <a:t>（</a:t>
            </a:r>
            <a:r>
              <a:rPr kumimoji="1" lang="en-US" altLang="zh-CN" sz="2000" b="1">
                <a:solidFill>
                  <a:srgbClr val="3333FF"/>
                </a:solidFill>
                <a:effectLst>
                  <a:outerShdw blurRad="38100" dist="38100" dir="2700000" algn="tl">
                    <a:srgbClr val="C0C0C0"/>
                  </a:outerShdw>
                </a:effectLst>
                <a:latin typeface="Times New Roman" panose="02020603050405020304" pitchFamily="18" charset="0"/>
              </a:rPr>
              <a:t>1</a:t>
            </a:r>
            <a:r>
              <a:rPr kumimoji="1" lang="zh-CN" altLang="en-US" sz="2000" b="1">
                <a:solidFill>
                  <a:srgbClr val="3333FF"/>
                </a:solidFill>
                <a:effectLst>
                  <a:outerShdw blurRad="38100" dist="38100" dir="2700000" algn="tl">
                    <a:srgbClr val="C0C0C0"/>
                  </a:outerShdw>
                </a:effectLst>
                <a:latin typeface="Times New Roman" panose="02020603050405020304" pitchFamily="18" charset="0"/>
              </a:rPr>
              <a:t>）</a:t>
            </a:r>
          </a:p>
        </p:txBody>
      </p:sp>
      <p:sp>
        <p:nvSpPr>
          <p:cNvPr id="35" name="Rectangle 76">
            <a:extLst>
              <a:ext uri="{FF2B5EF4-FFF2-40B4-BE49-F238E27FC236}">
                <a16:creationId xmlns:a16="http://schemas.microsoft.com/office/drawing/2014/main" id="{DF9FDBFF-1418-4239-BDF4-D0C473F0AE41}"/>
              </a:ext>
            </a:extLst>
          </p:cNvPr>
          <p:cNvSpPr>
            <a:spLocks noChangeArrowheads="1"/>
          </p:cNvSpPr>
          <p:nvPr/>
        </p:nvSpPr>
        <p:spPr bwMode="auto">
          <a:xfrm>
            <a:off x="6694769" y="3090259"/>
            <a:ext cx="498475" cy="471488"/>
          </a:xfrm>
          <a:prstGeom prst="rect">
            <a:avLst/>
          </a:prstGeom>
          <a:noFill/>
          <a:ln>
            <a:noFill/>
          </a:ln>
          <a:effectLst/>
          <a:extLst/>
        </p:spPr>
        <p:txBody>
          <a:bodyPr wrap="none" anchor="ctr"/>
          <a:lstStyle/>
          <a:p>
            <a:pPr algn="ctr" eaLnBrk="1" hangingPunct="1">
              <a:defRPr/>
            </a:pPr>
            <a:r>
              <a:rPr kumimoji="1" lang="zh-CN" altLang="en-US" sz="2000" b="1">
                <a:solidFill>
                  <a:srgbClr val="3333FF"/>
                </a:solidFill>
                <a:effectLst>
                  <a:outerShdw blurRad="38100" dist="38100" dir="2700000" algn="tl">
                    <a:srgbClr val="C0C0C0"/>
                  </a:outerShdw>
                </a:effectLst>
                <a:latin typeface="Times New Roman" panose="02020603050405020304" pitchFamily="18" charset="0"/>
              </a:rPr>
              <a:t>（</a:t>
            </a:r>
            <a:r>
              <a:rPr kumimoji="1" lang="en-US" altLang="zh-CN" sz="2000" b="1">
                <a:solidFill>
                  <a:srgbClr val="3333FF"/>
                </a:solidFill>
                <a:effectLst>
                  <a:outerShdw blurRad="38100" dist="38100" dir="2700000" algn="tl">
                    <a:srgbClr val="C0C0C0"/>
                  </a:outerShdw>
                </a:effectLst>
                <a:latin typeface="Times New Roman" panose="02020603050405020304" pitchFamily="18" charset="0"/>
              </a:rPr>
              <a:t>12</a:t>
            </a:r>
            <a:r>
              <a:rPr kumimoji="1" lang="zh-CN" altLang="en-US" sz="2000" b="1">
                <a:solidFill>
                  <a:srgbClr val="3333FF"/>
                </a:solidFill>
                <a:effectLst>
                  <a:outerShdw blurRad="38100" dist="38100" dir="2700000" algn="tl">
                    <a:srgbClr val="C0C0C0"/>
                  </a:outerShdw>
                </a:effectLst>
                <a:latin typeface="Times New Roman" panose="02020603050405020304" pitchFamily="18" charset="0"/>
              </a:rPr>
              <a:t>）</a:t>
            </a:r>
          </a:p>
        </p:txBody>
      </p:sp>
      <p:sp>
        <p:nvSpPr>
          <p:cNvPr id="36" name="Rectangle 77">
            <a:extLst>
              <a:ext uri="{FF2B5EF4-FFF2-40B4-BE49-F238E27FC236}">
                <a16:creationId xmlns:a16="http://schemas.microsoft.com/office/drawing/2014/main" id="{E5AA07C8-3B0C-40C3-B1B2-4516A03C54EE}"/>
              </a:ext>
            </a:extLst>
          </p:cNvPr>
          <p:cNvSpPr>
            <a:spLocks noChangeArrowheads="1"/>
          </p:cNvSpPr>
          <p:nvPr/>
        </p:nvSpPr>
        <p:spPr bwMode="auto">
          <a:xfrm>
            <a:off x="4462744" y="3018822"/>
            <a:ext cx="498475" cy="471487"/>
          </a:xfrm>
          <a:prstGeom prst="rect">
            <a:avLst/>
          </a:prstGeom>
          <a:noFill/>
          <a:ln>
            <a:noFill/>
          </a:ln>
          <a:effectLst/>
          <a:extLst/>
        </p:spPr>
        <p:txBody>
          <a:bodyPr wrap="none" anchor="ctr"/>
          <a:lstStyle/>
          <a:p>
            <a:pPr algn="ctr" eaLnBrk="1" hangingPunct="1">
              <a:defRPr/>
            </a:pPr>
            <a:r>
              <a:rPr kumimoji="1" lang="zh-CN" altLang="en-US" sz="2000" b="1">
                <a:solidFill>
                  <a:srgbClr val="3333FF"/>
                </a:solidFill>
                <a:effectLst>
                  <a:outerShdw blurRad="38100" dist="38100" dir="2700000" algn="tl">
                    <a:srgbClr val="C0C0C0"/>
                  </a:outerShdw>
                </a:effectLst>
                <a:latin typeface="Times New Roman" panose="02020603050405020304" pitchFamily="18" charset="0"/>
              </a:rPr>
              <a:t>（</a:t>
            </a:r>
            <a:r>
              <a:rPr kumimoji="1" lang="en-US" altLang="zh-CN" sz="2000" b="1">
                <a:solidFill>
                  <a:srgbClr val="3333FF"/>
                </a:solidFill>
                <a:effectLst>
                  <a:outerShdw blurRad="38100" dist="38100" dir="2700000" algn="tl">
                    <a:srgbClr val="C0C0C0"/>
                  </a:outerShdw>
                </a:effectLst>
                <a:latin typeface="Times New Roman" panose="02020603050405020304" pitchFamily="18" charset="0"/>
              </a:rPr>
              <a:t>9</a:t>
            </a:r>
            <a:r>
              <a:rPr kumimoji="1" lang="zh-CN" altLang="en-US" sz="2000" b="1">
                <a:solidFill>
                  <a:srgbClr val="3333FF"/>
                </a:solidFill>
                <a:effectLst>
                  <a:outerShdw blurRad="38100" dist="38100" dir="2700000" algn="tl">
                    <a:srgbClr val="C0C0C0"/>
                  </a:outerShdw>
                </a:effectLst>
                <a:latin typeface="Times New Roman" panose="02020603050405020304" pitchFamily="18" charset="0"/>
              </a:rPr>
              <a:t>）</a:t>
            </a:r>
          </a:p>
        </p:txBody>
      </p:sp>
    </p:spTree>
    <p:extLst>
      <p:ext uri="{BB962C8B-B14F-4D97-AF65-F5344CB8AC3E}">
        <p14:creationId xmlns:p14="http://schemas.microsoft.com/office/powerpoint/2010/main" val="52184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down)">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down)">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wipe(down)">
                                      <p:cBhvr>
                                        <p:cTn id="57" dur="500"/>
                                        <p:tgtEl>
                                          <p:spTgt spid="3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down)">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down)">
                                      <p:cBhvr>
                                        <p:cTn id="6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autoUpdateAnimBg="0"/>
      <p:bldP spid="28" grpId="0" animBg="1" autoUpdateAnimBg="0"/>
      <p:bldP spid="29" grpId="0" animBg="1" autoUpdateAnimBg="0"/>
      <p:bldP spid="30" grpId="0" animBg="1" autoUpdateAnimBg="0"/>
      <p:bldP spid="31" grpId="0"/>
      <p:bldP spid="32" grpId="0"/>
      <p:bldP spid="33" grpId="0"/>
      <p:bldP spid="34" grpId="0"/>
      <p:bldP spid="35" grpId="0"/>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E790B0-698A-4F94-904C-719F3A73BA8E}"/>
              </a:ext>
            </a:extLst>
          </p:cNvPr>
          <p:cNvSpPr txBox="1">
            <a:spLocks noChangeArrowheads="1"/>
          </p:cNvSpPr>
          <p:nvPr/>
        </p:nvSpPr>
        <p:spPr>
          <a:xfrm>
            <a:off x="682681" y="972323"/>
            <a:ext cx="4593325" cy="5746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华文新魏" panose="02010800040101010101" pitchFamily="2" charset="-122"/>
                <a:ea typeface="华文新魏" panose="020108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rgbClr val="000000"/>
                </a:solidFill>
              </a:rPr>
              <a:t>表上作业法的计算步骤：</a:t>
            </a:r>
          </a:p>
        </p:txBody>
      </p:sp>
      <p:grpSp>
        <p:nvGrpSpPr>
          <p:cNvPr id="5" name="组合 17">
            <a:extLst>
              <a:ext uri="{FF2B5EF4-FFF2-40B4-BE49-F238E27FC236}">
                <a16:creationId xmlns:a16="http://schemas.microsoft.com/office/drawing/2014/main" id="{9D0F21EC-7BE1-4EE7-8554-6637B0A554DA}"/>
              </a:ext>
            </a:extLst>
          </p:cNvPr>
          <p:cNvGrpSpPr>
            <a:grpSpLocks/>
          </p:cNvGrpSpPr>
          <p:nvPr/>
        </p:nvGrpSpPr>
        <p:grpSpPr bwMode="auto">
          <a:xfrm>
            <a:off x="4024117" y="1546998"/>
            <a:ext cx="6227762" cy="4995863"/>
            <a:chOff x="2122470" y="1601785"/>
            <a:chExt cx="6227762" cy="4995863"/>
          </a:xfrm>
        </p:grpSpPr>
        <p:sp>
          <p:nvSpPr>
            <p:cNvPr id="6" name="Text Box 5">
              <a:extLst>
                <a:ext uri="{FF2B5EF4-FFF2-40B4-BE49-F238E27FC236}">
                  <a16:creationId xmlns:a16="http://schemas.microsoft.com/office/drawing/2014/main" id="{093FAE63-4AB1-47C1-A8A0-87EEC9038CF8}"/>
                </a:ext>
              </a:extLst>
            </p:cNvPr>
            <p:cNvSpPr txBox="1">
              <a:spLocks noChangeArrowheads="1"/>
            </p:cNvSpPr>
            <p:nvPr/>
          </p:nvSpPr>
          <p:spPr bwMode="auto">
            <a:xfrm>
              <a:off x="2662220" y="1601785"/>
              <a:ext cx="2806700" cy="781050"/>
            </a:xfrm>
            <a:prstGeom prst="rect">
              <a:avLst/>
            </a:prstGeom>
            <a:solidFill>
              <a:schemeClr val="folHlink"/>
            </a:solidFill>
            <a:ln w="28575" algn="ctr">
              <a:solidFill>
                <a:srgbClr val="A50021"/>
              </a:solidFill>
              <a:miter lim="800000"/>
              <a:headEnd/>
              <a:tailEnd/>
            </a:ln>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50000"/>
                </a:spcBef>
                <a:buSzPct val="85000"/>
                <a:buFontTx/>
                <a:buNone/>
              </a:pPr>
              <a:r>
                <a:rPr kumimoji="1" lang="zh-CN" altLang="en-US" sz="1800" b="1" dirty="0">
                  <a:solidFill>
                    <a:srgbClr val="FFFF00"/>
                  </a:solidFill>
                  <a:latin typeface="Times New Roman" panose="02020603050405020304" pitchFamily="18" charset="0"/>
                  <a:ea typeface="华文细黑" panose="02010600040101010101" pitchFamily="2" charset="-122"/>
                </a:rPr>
                <a:t>分析实际问题列出产销平衡表及单位运价表</a:t>
              </a:r>
            </a:p>
          </p:txBody>
        </p:sp>
        <p:sp>
          <p:nvSpPr>
            <p:cNvPr id="7" name="Text Box 6">
              <a:extLst>
                <a:ext uri="{FF2B5EF4-FFF2-40B4-BE49-F238E27FC236}">
                  <a16:creationId xmlns:a16="http://schemas.microsoft.com/office/drawing/2014/main" id="{EBCFDC44-2E2A-40A9-854D-33EDD888F7AB}"/>
                </a:ext>
              </a:extLst>
            </p:cNvPr>
            <p:cNvSpPr txBox="1">
              <a:spLocks noChangeArrowheads="1"/>
            </p:cNvSpPr>
            <p:nvPr/>
          </p:nvSpPr>
          <p:spPr bwMode="auto">
            <a:xfrm>
              <a:off x="2662220" y="2752723"/>
              <a:ext cx="2806700" cy="781050"/>
            </a:xfrm>
            <a:prstGeom prst="rect">
              <a:avLst/>
            </a:prstGeom>
            <a:solidFill>
              <a:schemeClr val="folHlink"/>
            </a:solidFill>
            <a:ln w="28575" algn="ctr">
              <a:solidFill>
                <a:srgbClr val="A50021"/>
              </a:solidFill>
              <a:miter lim="800000"/>
              <a:headEnd/>
              <a:tailEnd/>
            </a:ln>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50000"/>
                </a:spcBef>
                <a:buSzPct val="85000"/>
                <a:buFontTx/>
                <a:buNone/>
              </a:pPr>
              <a:r>
                <a:rPr kumimoji="1" lang="zh-CN" altLang="en-US" sz="1800" b="1">
                  <a:solidFill>
                    <a:srgbClr val="FFFF00"/>
                  </a:solidFill>
                  <a:latin typeface="Times New Roman" panose="02020603050405020304" pitchFamily="18" charset="0"/>
                  <a:ea typeface="华文细黑" panose="02010600040101010101" pitchFamily="2" charset="-122"/>
                </a:rPr>
                <a:t>确定初始调运方案（最小元素法或</a:t>
              </a:r>
              <a:r>
                <a:rPr kumimoji="1" lang="en-US" altLang="zh-CN" sz="1800" b="1">
                  <a:solidFill>
                    <a:srgbClr val="FFFF00"/>
                  </a:solidFill>
                  <a:latin typeface="Times New Roman" panose="02020603050405020304" pitchFamily="18" charset="0"/>
                  <a:ea typeface="华文细黑" panose="02010600040101010101" pitchFamily="2" charset="-122"/>
                </a:rPr>
                <a:t>Vogel</a:t>
              </a:r>
              <a:r>
                <a:rPr kumimoji="1" lang="zh-CN" altLang="en-US" sz="1800" b="1">
                  <a:solidFill>
                    <a:srgbClr val="FFFF00"/>
                  </a:solidFill>
                  <a:latin typeface="Times New Roman" panose="02020603050405020304" pitchFamily="18" charset="0"/>
                  <a:ea typeface="华文细黑" panose="02010600040101010101" pitchFamily="2" charset="-122"/>
                </a:rPr>
                <a:t>法）</a:t>
              </a:r>
            </a:p>
          </p:txBody>
        </p:sp>
        <p:sp>
          <p:nvSpPr>
            <p:cNvPr id="8" name="Text Box 7">
              <a:extLst>
                <a:ext uri="{FF2B5EF4-FFF2-40B4-BE49-F238E27FC236}">
                  <a16:creationId xmlns:a16="http://schemas.microsoft.com/office/drawing/2014/main" id="{1E718310-8ACA-4250-B915-3D4EB9A5B37C}"/>
                </a:ext>
              </a:extLst>
            </p:cNvPr>
            <p:cNvSpPr txBox="1">
              <a:spLocks noChangeArrowheads="1"/>
            </p:cNvSpPr>
            <p:nvPr/>
          </p:nvSpPr>
          <p:spPr bwMode="auto">
            <a:xfrm>
              <a:off x="2524107" y="3916360"/>
              <a:ext cx="3082925" cy="395621"/>
            </a:xfrm>
            <a:prstGeom prst="rect">
              <a:avLst/>
            </a:prstGeom>
            <a:solidFill>
              <a:schemeClr val="folHlink"/>
            </a:solidFill>
            <a:ln w="28575" algn="ctr">
              <a:solidFill>
                <a:srgbClr val="A50021"/>
              </a:solidFill>
              <a:miter lim="800000"/>
              <a:headEnd/>
              <a:tailEnd/>
            </a:ln>
          </p:spPr>
          <p:txBody>
            <a:bodyPr wrap="square">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zh-CN" altLang="en-US" sz="1800" b="1" dirty="0">
                  <a:solidFill>
                    <a:srgbClr val="FFFF00"/>
                  </a:solidFill>
                  <a:latin typeface="Times New Roman" panose="02020603050405020304" pitchFamily="18" charset="0"/>
                  <a:ea typeface="华文细黑" panose="02010600040101010101" pitchFamily="2" charset="-122"/>
                </a:rPr>
                <a:t>求检验数（闭回路或位势法）</a:t>
              </a:r>
            </a:p>
          </p:txBody>
        </p:sp>
        <p:sp>
          <p:nvSpPr>
            <p:cNvPr id="9" name="AutoShape 8">
              <a:extLst>
                <a:ext uri="{FF2B5EF4-FFF2-40B4-BE49-F238E27FC236}">
                  <a16:creationId xmlns:a16="http://schemas.microsoft.com/office/drawing/2014/main" id="{6A19F449-EDD8-4AB2-A992-4AD7627FEA22}"/>
                </a:ext>
              </a:extLst>
            </p:cNvPr>
            <p:cNvSpPr>
              <a:spLocks noChangeArrowheads="1"/>
            </p:cNvSpPr>
            <p:nvPr/>
          </p:nvSpPr>
          <p:spPr bwMode="auto">
            <a:xfrm>
              <a:off x="2387581" y="4697410"/>
              <a:ext cx="3355975" cy="781050"/>
            </a:xfrm>
            <a:prstGeom prst="flowChartDecision">
              <a:avLst/>
            </a:prstGeom>
            <a:solidFill>
              <a:schemeClr val="folHlink"/>
            </a:solidFill>
            <a:ln w="28575" algn="ctr">
              <a:solidFill>
                <a:srgbClr val="A50021"/>
              </a:solidFill>
              <a:miter lim="800000"/>
              <a:headEnd/>
              <a:tailEnd/>
            </a:ln>
          </p:spPr>
          <p:txBody>
            <a:bodyPr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buSzPct val="85000"/>
                <a:buFontTx/>
                <a:buNone/>
              </a:pPr>
              <a:r>
                <a:rPr kumimoji="1" lang="zh-CN" altLang="en-US" sz="1800" b="1">
                  <a:solidFill>
                    <a:srgbClr val="FFFF00"/>
                  </a:solidFill>
                  <a:latin typeface="Times New Roman" panose="02020603050405020304" pitchFamily="18" charset="0"/>
                  <a:ea typeface="华文细黑" panose="02010600040101010101" pitchFamily="2" charset="-122"/>
                </a:rPr>
                <a:t>所有检验数≥</a:t>
              </a:r>
              <a:r>
                <a:rPr kumimoji="1" lang="en-US" altLang="zh-CN" sz="1800" b="1">
                  <a:solidFill>
                    <a:srgbClr val="FFFF00"/>
                  </a:solidFill>
                  <a:latin typeface="Times New Roman" panose="02020603050405020304" pitchFamily="18" charset="0"/>
                  <a:ea typeface="华文细黑" panose="02010600040101010101" pitchFamily="2" charset="-122"/>
                </a:rPr>
                <a:t>0</a:t>
              </a:r>
            </a:p>
          </p:txBody>
        </p:sp>
        <p:sp>
          <p:nvSpPr>
            <p:cNvPr id="10" name="Text Box 9">
              <a:extLst>
                <a:ext uri="{FF2B5EF4-FFF2-40B4-BE49-F238E27FC236}">
                  <a16:creationId xmlns:a16="http://schemas.microsoft.com/office/drawing/2014/main" id="{1FC17797-8241-4874-977C-63AC9B2252A6}"/>
                </a:ext>
              </a:extLst>
            </p:cNvPr>
            <p:cNvSpPr txBox="1">
              <a:spLocks noChangeArrowheads="1"/>
            </p:cNvSpPr>
            <p:nvPr/>
          </p:nvSpPr>
          <p:spPr bwMode="auto">
            <a:xfrm>
              <a:off x="2122470" y="5816598"/>
              <a:ext cx="3886200" cy="781050"/>
            </a:xfrm>
            <a:prstGeom prst="rect">
              <a:avLst/>
            </a:prstGeom>
            <a:solidFill>
              <a:schemeClr val="folHlink"/>
            </a:solidFill>
            <a:ln w="28575" algn="ctr">
              <a:solidFill>
                <a:srgbClr val="A50021"/>
              </a:solidFill>
              <a:miter lim="800000"/>
              <a:headEnd/>
              <a:tailEnd/>
            </a:ln>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50000"/>
                </a:spcBef>
                <a:buSzPct val="85000"/>
                <a:buFontTx/>
                <a:buNone/>
              </a:pPr>
              <a:r>
                <a:rPr kumimoji="1" lang="zh-CN" altLang="en-US" sz="1800" b="1" dirty="0">
                  <a:solidFill>
                    <a:srgbClr val="FFFF00"/>
                  </a:solidFill>
                  <a:latin typeface="Times New Roman" panose="02020603050405020304" pitchFamily="18" charset="0"/>
                  <a:ea typeface="华文细黑" panose="02010600040101010101" pitchFamily="2" charset="-122"/>
                </a:rPr>
                <a:t>找出绝对值最大的负检验数，用闭合回路调整，得到新的调运方案</a:t>
              </a:r>
            </a:p>
          </p:txBody>
        </p:sp>
        <p:cxnSp>
          <p:nvCxnSpPr>
            <p:cNvPr id="11" name="AutoShape 10">
              <a:extLst>
                <a:ext uri="{FF2B5EF4-FFF2-40B4-BE49-F238E27FC236}">
                  <a16:creationId xmlns:a16="http://schemas.microsoft.com/office/drawing/2014/main" id="{DA040496-E5D8-401A-9B83-F823CCFD55AE}"/>
                </a:ext>
              </a:extLst>
            </p:cNvPr>
            <p:cNvCxnSpPr>
              <a:cxnSpLocks noChangeShapeType="1"/>
              <a:stCxn id="10" idx="1"/>
              <a:endCxn id="7" idx="1"/>
            </p:cNvCxnSpPr>
            <p:nvPr/>
          </p:nvCxnSpPr>
          <p:spPr bwMode="auto">
            <a:xfrm rot="10800000" flipH="1">
              <a:off x="2122470" y="3143249"/>
              <a:ext cx="539750" cy="3063875"/>
            </a:xfrm>
            <a:prstGeom prst="bentConnector3">
              <a:avLst>
                <a:gd name="adj1" fmla="val -42353"/>
              </a:avLst>
            </a:prstGeom>
            <a:noFill/>
            <a:ln w="28575">
              <a:solidFill>
                <a:srgbClr val="A50021"/>
              </a:solidFill>
              <a:miter lim="800000"/>
              <a:headEnd/>
              <a:tailEnd type="triangle" w="med" len="med"/>
            </a:ln>
            <a:extLst>
              <a:ext uri="{909E8E84-426E-40DD-AFC4-6F175D3DCCD1}">
                <a14:hiddenFill xmlns:a14="http://schemas.microsoft.com/office/drawing/2010/main">
                  <a:noFill/>
                </a14:hiddenFill>
              </a:ext>
            </a:extLst>
          </p:spPr>
        </p:cxnSp>
        <p:sp>
          <p:nvSpPr>
            <p:cNvPr id="12" name="Text Box 11">
              <a:extLst>
                <a:ext uri="{FF2B5EF4-FFF2-40B4-BE49-F238E27FC236}">
                  <a16:creationId xmlns:a16="http://schemas.microsoft.com/office/drawing/2014/main" id="{BB3D8C8D-483B-4F15-8369-DCC2A2E852A0}"/>
                </a:ext>
              </a:extLst>
            </p:cNvPr>
            <p:cNvSpPr txBox="1">
              <a:spLocks noChangeArrowheads="1"/>
            </p:cNvSpPr>
            <p:nvPr/>
          </p:nvSpPr>
          <p:spPr bwMode="auto">
            <a:xfrm>
              <a:off x="6407132" y="4679948"/>
              <a:ext cx="1943100" cy="781050"/>
            </a:xfrm>
            <a:prstGeom prst="rect">
              <a:avLst/>
            </a:prstGeom>
            <a:solidFill>
              <a:schemeClr val="folHlink"/>
            </a:solidFill>
            <a:ln w="28575" algn="ctr">
              <a:solidFill>
                <a:srgbClr val="A50021"/>
              </a:solidFill>
              <a:miter lim="800000"/>
              <a:headEnd/>
              <a:tailEnd/>
            </a:ln>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50000"/>
                </a:spcBef>
                <a:buSzPct val="85000"/>
                <a:buFontTx/>
                <a:buNone/>
              </a:pPr>
              <a:r>
                <a:rPr kumimoji="1" lang="zh-CN" altLang="en-US" sz="1800" b="1">
                  <a:solidFill>
                    <a:srgbClr val="FFFF00"/>
                  </a:solidFill>
                  <a:latin typeface="Times New Roman" panose="02020603050405020304" pitchFamily="18" charset="0"/>
                  <a:ea typeface="华文细黑" panose="02010600040101010101" pitchFamily="2" charset="-122"/>
                </a:rPr>
                <a:t>得到最优方案，算出总运价</a:t>
              </a:r>
            </a:p>
          </p:txBody>
        </p:sp>
        <p:cxnSp>
          <p:nvCxnSpPr>
            <p:cNvPr id="13" name="AutoShape 12">
              <a:extLst>
                <a:ext uri="{FF2B5EF4-FFF2-40B4-BE49-F238E27FC236}">
                  <a16:creationId xmlns:a16="http://schemas.microsoft.com/office/drawing/2014/main" id="{C7A57BEA-FE51-4F89-9CD0-120DE05052C2}"/>
                </a:ext>
              </a:extLst>
            </p:cNvPr>
            <p:cNvCxnSpPr>
              <a:cxnSpLocks noChangeShapeType="1"/>
              <a:stCxn id="9" idx="3"/>
              <a:endCxn id="12" idx="1"/>
            </p:cNvCxnSpPr>
            <p:nvPr/>
          </p:nvCxnSpPr>
          <p:spPr bwMode="auto">
            <a:xfrm flipV="1">
              <a:off x="5743556" y="5070473"/>
              <a:ext cx="663576" cy="17462"/>
            </a:xfrm>
            <a:prstGeom prst="straightConnector1">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cxnSp>
        <p:cxnSp>
          <p:nvCxnSpPr>
            <p:cNvPr id="14" name="AutoShape 13">
              <a:extLst>
                <a:ext uri="{FF2B5EF4-FFF2-40B4-BE49-F238E27FC236}">
                  <a16:creationId xmlns:a16="http://schemas.microsoft.com/office/drawing/2014/main" id="{11877C27-92FD-4D1D-BA08-6B729155FF60}"/>
                </a:ext>
              </a:extLst>
            </p:cNvPr>
            <p:cNvCxnSpPr>
              <a:cxnSpLocks noChangeShapeType="1"/>
              <a:stCxn id="6" idx="2"/>
              <a:endCxn id="7" idx="0"/>
            </p:cNvCxnSpPr>
            <p:nvPr/>
          </p:nvCxnSpPr>
          <p:spPr bwMode="auto">
            <a:xfrm>
              <a:off x="4065570" y="2397123"/>
              <a:ext cx="0" cy="341313"/>
            </a:xfrm>
            <a:prstGeom prst="straightConnector1">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cxnSp>
        <p:cxnSp>
          <p:nvCxnSpPr>
            <p:cNvPr id="15" name="AutoShape 14">
              <a:extLst>
                <a:ext uri="{FF2B5EF4-FFF2-40B4-BE49-F238E27FC236}">
                  <a16:creationId xmlns:a16="http://schemas.microsoft.com/office/drawing/2014/main" id="{487DD7F6-9B7E-44E1-B50C-518DF6DA4529}"/>
                </a:ext>
              </a:extLst>
            </p:cNvPr>
            <p:cNvCxnSpPr>
              <a:cxnSpLocks noChangeShapeType="1"/>
              <a:stCxn id="7" idx="2"/>
              <a:endCxn id="8" idx="0"/>
            </p:cNvCxnSpPr>
            <p:nvPr/>
          </p:nvCxnSpPr>
          <p:spPr bwMode="auto">
            <a:xfrm>
              <a:off x="4065570" y="3533773"/>
              <a:ext cx="0" cy="382587"/>
            </a:xfrm>
            <a:prstGeom prst="straightConnector1">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cxnSp>
        <p:cxnSp>
          <p:nvCxnSpPr>
            <p:cNvPr id="16" name="AutoShape 15">
              <a:extLst>
                <a:ext uri="{FF2B5EF4-FFF2-40B4-BE49-F238E27FC236}">
                  <a16:creationId xmlns:a16="http://schemas.microsoft.com/office/drawing/2014/main" id="{ACFF71A4-7D69-46E7-B4D4-E33CD8D5D625}"/>
                </a:ext>
              </a:extLst>
            </p:cNvPr>
            <p:cNvCxnSpPr>
              <a:cxnSpLocks noChangeShapeType="1"/>
              <a:stCxn id="8" idx="2"/>
              <a:endCxn id="9" idx="0"/>
            </p:cNvCxnSpPr>
            <p:nvPr/>
          </p:nvCxnSpPr>
          <p:spPr bwMode="auto">
            <a:xfrm flipH="1">
              <a:off x="4065569" y="4311981"/>
              <a:ext cx="1" cy="385429"/>
            </a:xfrm>
            <a:prstGeom prst="straightConnector1">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cxnSp>
        <p:cxnSp>
          <p:nvCxnSpPr>
            <p:cNvPr id="17" name="AutoShape 16">
              <a:extLst>
                <a:ext uri="{FF2B5EF4-FFF2-40B4-BE49-F238E27FC236}">
                  <a16:creationId xmlns:a16="http://schemas.microsoft.com/office/drawing/2014/main" id="{971CFA3D-7049-4335-A33B-654F8360AA72}"/>
                </a:ext>
              </a:extLst>
            </p:cNvPr>
            <p:cNvCxnSpPr>
              <a:cxnSpLocks noChangeShapeType="1"/>
              <a:stCxn id="9" idx="2"/>
              <a:endCxn id="10" idx="2"/>
            </p:cNvCxnSpPr>
            <p:nvPr/>
          </p:nvCxnSpPr>
          <p:spPr bwMode="auto">
            <a:xfrm>
              <a:off x="4065569" y="5478460"/>
              <a:ext cx="1" cy="1119188"/>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type="triangle" w="med" len="med"/>
                </a14:hiddenLine>
              </a:ext>
            </a:extLst>
          </p:spPr>
        </p:cxnSp>
        <p:cxnSp>
          <p:nvCxnSpPr>
            <p:cNvPr id="18" name="AutoShape 17">
              <a:extLst>
                <a:ext uri="{FF2B5EF4-FFF2-40B4-BE49-F238E27FC236}">
                  <a16:creationId xmlns:a16="http://schemas.microsoft.com/office/drawing/2014/main" id="{FB69CE16-A39D-4217-9158-EBE53160FAF5}"/>
                </a:ext>
              </a:extLst>
            </p:cNvPr>
            <p:cNvCxnSpPr>
              <a:cxnSpLocks noChangeShapeType="1"/>
              <a:stCxn id="9" idx="2"/>
              <a:endCxn id="10" idx="0"/>
            </p:cNvCxnSpPr>
            <p:nvPr/>
          </p:nvCxnSpPr>
          <p:spPr bwMode="auto">
            <a:xfrm>
              <a:off x="4065569" y="5478460"/>
              <a:ext cx="1" cy="338138"/>
            </a:xfrm>
            <a:prstGeom prst="straightConnector1">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914456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1D5BF-F259-4FA7-A6D1-FE8358A0F26D}"/>
              </a:ext>
            </a:extLst>
          </p:cNvPr>
          <p:cNvSpPr>
            <a:spLocks noGrp="1"/>
          </p:cNvSpPr>
          <p:nvPr>
            <p:ph type="title"/>
          </p:nvPr>
        </p:nvSpPr>
        <p:spPr/>
        <p:txBody>
          <a:bodyPr/>
          <a:lstStyle/>
          <a:p>
            <a:r>
              <a:rPr lang="zh-CN" altLang="en-US" dirty="0"/>
              <a:t>表上作业法计算中的问题解决</a:t>
            </a:r>
          </a:p>
        </p:txBody>
      </p:sp>
      <p:sp>
        <p:nvSpPr>
          <p:cNvPr id="3" name="内容占位符 2">
            <a:extLst>
              <a:ext uri="{FF2B5EF4-FFF2-40B4-BE49-F238E27FC236}">
                <a16:creationId xmlns:a16="http://schemas.microsoft.com/office/drawing/2014/main" id="{6B95D92A-5869-4C48-9204-C8B35BCAB203}"/>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若运输问题的某一基可行解有多个非基变量的检验数为负，在继续迭代时，取它们中任一变量为换入变量均可使目标函数值得到改善，但通常取</a:t>
            </a:r>
            <a:r>
              <a:rPr lang="en-US" altLang="zh-CN" dirty="0" err="1">
                <a:solidFill>
                  <a:srgbClr val="FF0000"/>
                </a:solidFill>
                <a:latin typeface="Times New Roman" panose="02020603050405020304" pitchFamily="18" charset="0"/>
                <a:cs typeface="Times New Roman" panose="02020603050405020304" pitchFamily="18" charset="0"/>
              </a:rPr>
              <a:t>σ</a:t>
            </a:r>
            <a:r>
              <a:rPr lang="en-US" altLang="zh-CN" baseline="-25000" dirty="0" err="1">
                <a:solidFill>
                  <a:srgbClr val="FF0000"/>
                </a:solidFill>
                <a:latin typeface="Times New Roman" panose="02020603050405020304" pitchFamily="18" charset="0"/>
                <a:cs typeface="Times New Roman" panose="02020603050405020304" pitchFamily="18" charset="0"/>
              </a:rPr>
              <a:t>ij</a:t>
            </a:r>
            <a:r>
              <a:rPr lang="en-US" altLang="zh-CN" dirty="0">
                <a:solidFill>
                  <a:srgbClr val="FF0000"/>
                </a:solidFill>
                <a:latin typeface="Times New Roman" panose="02020603050405020304" pitchFamily="18" charset="0"/>
                <a:cs typeface="Times New Roman" panose="02020603050405020304" pitchFamily="18" charset="0"/>
              </a:rPr>
              <a:t>&lt;0</a:t>
            </a:r>
            <a:r>
              <a:rPr lang="zh-CN" altLang="en-US" dirty="0">
                <a:solidFill>
                  <a:srgbClr val="FF0000"/>
                </a:solidFill>
                <a:latin typeface="Times New Roman" panose="02020603050405020304" pitchFamily="18" charset="0"/>
                <a:cs typeface="Times New Roman" panose="02020603050405020304" pitchFamily="18" charset="0"/>
              </a:rPr>
              <a:t>中最小者</a:t>
            </a:r>
            <a:r>
              <a:rPr lang="zh-CN" altLang="en-US" dirty="0">
                <a:latin typeface="Times New Roman" panose="02020603050405020304" pitchFamily="18" charset="0"/>
                <a:cs typeface="Times New Roman" panose="02020603050405020304" pitchFamily="18" charset="0"/>
              </a:rPr>
              <a:t>对应的变量为换入变量。</a:t>
            </a: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无穷多最优解</a:t>
            </a:r>
          </a:p>
          <a:p>
            <a:r>
              <a:rPr lang="zh-CN" altLang="en-US" dirty="0">
                <a:latin typeface="Times New Roman" panose="02020603050405020304" pitchFamily="18" charset="0"/>
                <a:cs typeface="Times New Roman" panose="02020603050405020304" pitchFamily="18" charset="0"/>
              </a:rPr>
              <a:t>产销平衡的运输问题必定存最优解。如果非基变量的</a:t>
            </a:r>
            <a:r>
              <a:rPr lang="en-US" altLang="zh-CN" dirty="0" err="1">
                <a:latin typeface="Times New Roman" panose="02020603050405020304" pitchFamily="18" charset="0"/>
                <a:cs typeface="Times New Roman" panose="02020603050405020304" pitchFamily="18" charset="0"/>
              </a:rPr>
              <a:t>σ</a:t>
            </a:r>
            <a:r>
              <a:rPr lang="en-US" altLang="zh-CN" baseline="-25000" dirty="0" err="1">
                <a:latin typeface="Times New Roman" panose="02020603050405020304" pitchFamily="18" charset="0"/>
                <a:cs typeface="Times New Roman" panose="02020603050405020304" pitchFamily="18" charset="0"/>
              </a:rPr>
              <a:t>ij</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，则该问题有无穷多最优解。</a:t>
            </a:r>
          </a:p>
          <a:p>
            <a:endParaRPr lang="zh-CN" altLang="en-US" dirty="0"/>
          </a:p>
        </p:txBody>
      </p:sp>
    </p:spTree>
    <p:extLst>
      <p:ext uri="{BB962C8B-B14F-4D97-AF65-F5344CB8AC3E}">
        <p14:creationId xmlns:p14="http://schemas.microsoft.com/office/powerpoint/2010/main" val="25759227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566AC31-F73B-4A60-A73D-1F4C73EDBB52}"/>
              </a:ext>
            </a:extLst>
          </p:cNvPr>
          <p:cNvSpPr>
            <a:spLocks noGrp="1"/>
          </p:cNvSpPr>
          <p:nvPr>
            <p:ph idx="1"/>
          </p:nvPr>
        </p:nvSpPr>
        <p:spPr>
          <a:xfrm>
            <a:off x="838200" y="876925"/>
            <a:ext cx="10515600" cy="5300038"/>
          </a:xfrm>
        </p:spPr>
        <p:txBody>
          <a:bodyPr/>
          <a:lstStyle/>
          <a:p>
            <a:pPr marL="0" lvl="0" indent="0" fontAlgn="base">
              <a:lnSpc>
                <a:spcPct val="120000"/>
              </a:lnSpc>
              <a:spcBef>
                <a:spcPct val="0"/>
              </a:spcBef>
              <a:spcAft>
                <a:spcPct val="0"/>
              </a:spcAft>
              <a:buSzPct val="85000"/>
              <a:buNone/>
            </a:pPr>
            <a:r>
              <a:rPr kumimoji="1" lang="en-US" altLang="zh-CN" sz="2800" dirty="0">
                <a:solidFill>
                  <a:srgbClr val="000000"/>
                </a:solidFill>
                <a:latin typeface="Times New Roman" panose="02020603050405020304" pitchFamily="18" charset="0"/>
                <a:cs typeface="Times New Roman" panose="02020603050405020304" pitchFamily="18" charset="0"/>
              </a:rPr>
              <a:t>(3) </a:t>
            </a:r>
            <a:r>
              <a:rPr kumimoji="1" lang="zh-CN" altLang="en-US" sz="2800" dirty="0">
                <a:solidFill>
                  <a:srgbClr val="000000"/>
                </a:solidFill>
                <a:latin typeface="Times New Roman" panose="02020603050405020304" pitchFamily="18" charset="0"/>
                <a:cs typeface="Times New Roman" panose="02020603050405020304" pitchFamily="18" charset="0"/>
              </a:rPr>
              <a:t>退化解：</a:t>
            </a:r>
          </a:p>
          <a:p>
            <a:pPr marL="0" lvl="0" indent="0" fontAlgn="base">
              <a:lnSpc>
                <a:spcPct val="120000"/>
              </a:lnSpc>
              <a:spcBef>
                <a:spcPct val="0"/>
              </a:spcBef>
              <a:spcAft>
                <a:spcPct val="0"/>
              </a:spcAft>
              <a:buSzPct val="85000"/>
              <a:buNone/>
            </a:pPr>
            <a:r>
              <a:rPr kumimoji="1" lang="zh-CN" altLang="en-US" sz="2800" dirty="0">
                <a:solidFill>
                  <a:srgbClr val="000000"/>
                </a:solidFill>
                <a:latin typeface="Times New Roman" panose="02020603050405020304" pitchFamily="18" charset="0"/>
                <a:cs typeface="Times New Roman" panose="02020603050405020304" pitchFamily="18" charset="0"/>
              </a:rPr>
              <a:t>	</a:t>
            </a:r>
            <a:r>
              <a:rPr kumimoji="1" lang="en-US" altLang="zh-CN" sz="2800" dirty="0">
                <a:solidFill>
                  <a:srgbClr val="808080"/>
                </a:solidFill>
                <a:latin typeface="Times New Roman" panose="02020603050405020304" pitchFamily="18" charset="0"/>
                <a:cs typeface="Times New Roman" panose="02020603050405020304" pitchFamily="18" charset="0"/>
              </a:rPr>
              <a:t>※ </a:t>
            </a:r>
            <a:r>
              <a:rPr kumimoji="1" lang="zh-CN" altLang="en-US" sz="2800" dirty="0">
                <a:solidFill>
                  <a:srgbClr val="000000"/>
                </a:solidFill>
                <a:latin typeface="Times New Roman" panose="02020603050405020304" pitchFamily="18" charset="0"/>
                <a:cs typeface="Times New Roman" panose="02020603050405020304" pitchFamily="18" charset="0"/>
              </a:rPr>
              <a:t>表格中一般要有</a:t>
            </a:r>
            <a:r>
              <a:rPr kumimoji="1" lang="en-US" altLang="zh-CN" sz="2800" dirty="0">
                <a:solidFill>
                  <a:srgbClr val="000000"/>
                </a:solidFill>
                <a:latin typeface="Times New Roman" panose="02020603050405020304" pitchFamily="18" charset="0"/>
                <a:cs typeface="Times New Roman" panose="02020603050405020304" pitchFamily="18" charset="0"/>
              </a:rPr>
              <a:t>(m+n-1)</a:t>
            </a:r>
            <a:r>
              <a:rPr kumimoji="1" lang="zh-CN" altLang="en-US" sz="2800" dirty="0">
                <a:solidFill>
                  <a:srgbClr val="000000"/>
                </a:solidFill>
                <a:latin typeface="Times New Roman" panose="02020603050405020304" pitchFamily="18" charset="0"/>
                <a:cs typeface="Times New Roman" panose="02020603050405020304" pitchFamily="18" charset="0"/>
              </a:rPr>
              <a:t>个数字格。但有时在分配运量时则需要同时划去一行和一列，这时需要补一个</a:t>
            </a:r>
            <a:r>
              <a:rPr kumimoji="1" lang="en-US" altLang="zh-CN" sz="2800" dirty="0">
                <a:solidFill>
                  <a:srgbClr val="000000"/>
                </a:solidFill>
                <a:latin typeface="Times New Roman" panose="02020603050405020304" pitchFamily="18" charset="0"/>
                <a:cs typeface="Times New Roman" panose="02020603050405020304" pitchFamily="18" charset="0"/>
              </a:rPr>
              <a:t>0</a:t>
            </a:r>
            <a:r>
              <a:rPr kumimoji="1" lang="zh-CN" altLang="en-US" sz="2800" dirty="0">
                <a:solidFill>
                  <a:srgbClr val="000000"/>
                </a:solidFill>
                <a:latin typeface="Times New Roman" panose="02020603050405020304" pitchFamily="18" charset="0"/>
                <a:cs typeface="Times New Roman" panose="02020603050405020304" pitchFamily="18" charset="0"/>
              </a:rPr>
              <a:t>，以保证有</a:t>
            </a:r>
            <a:r>
              <a:rPr kumimoji="1" lang="en-US" altLang="zh-CN" sz="2800" dirty="0">
                <a:solidFill>
                  <a:srgbClr val="000000"/>
                </a:solidFill>
                <a:latin typeface="Times New Roman" panose="02020603050405020304" pitchFamily="18" charset="0"/>
                <a:cs typeface="Times New Roman" panose="02020603050405020304" pitchFamily="18" charset="0"/>
              </a:rPr>
              <a:t>(m+n-1)</a:t>
            </a:r>
            <a:r>
              <a:rPr kumimoji="1" lang="zh-CN" altLang="en-US" sz="2800" dirty="0">
                <a:solidFill>
                  <a:srgbClr val="000000"/>
                </a:solidFill>
                <a:latin typeface="Times New Roman" panose="02020603050405020304" pitchFamily="18" charset="0"/>
                <a:cs typeface="Times New Roman" panose="02020603050405020304" pitchFamily="18" charset="0"/>
              </a:rPr>
              <a:t>个数字格作为基变量。一般可在划去的行和列的</a:t>
            </a:r>
            <a:r>
              <a:rPr kumimoji="1" lang="zh-CN" altLang="en-US" sz="2800" dirty="0">
                <a:solidFill>
                  <a:srgbClr val="FF0000"/>
                </a:solidFill>
                <a:latin typeface="Times New Roman" panose="02020603050405020304" pitchFamily="18" charset="0"/>
                <a:cs typeface="Times New Roman" panose="02020603050405020304" pitchFamily="18" charset="0"/>
              </a:rPr>
              <a:t>任意空格处</a:t>
            </a:r>
            <a:r>
              <a:rPr kumimoji="1" lang="zh-CN" altLang="en-US" sz="2800" dirty="0">
                <a:solidFill>
                  <a:srgbClr val="000000"/>
                </a:solidFill>
                <a:latin typeface="Times New Roman" panose="02020603050405020304" pitchFamily="18" charset="0"/>
                <a:cs typeface="Times New Roman" panose="02020603050405020304" pitchFamily="18" charset="0"/>
              </a:rPr>
              <a:t>加一个</a:t>
            </a:r>
            <a:r>
              <a:rPr kumimoji="1" lang="en-US" altLang="zh-CN" sz="2800" dirty="0">
                <a:solidFill>
                  <a:srgbClr val="000000"/>
                </a:solidFill>
                <a:latin typeface="Times New Roman" panose="02020603050405020304" pitchFamily="18" charset="0"/>
                <a:cs typeface="Times New Roman" panose="02020603050405020304" pitchFamily="18" charset="0"/>
              </a:rPr>
              <a:t>0</a:t>
            </a:r>
            <a:r>
              <a:rPr kumimoji="1" lang="zh-CN" altLang="en-US" sz="2800" dirty="0">
                <a:solidFill>
                  <a:srgbClr val="000000"/>
                </a:solidFill>
                <a:latin typeface="Times New Roman" panose="02020603050405020304" pitchFamily="18" charset="0"/>
                <a:cs typeface="Times New Roman" panose="02020603050405020304" pitchFamily="18" charset="0"/>
              </a:rPr>
              <a:t>即可。</a:t>
            </a:r>
            <a:r>
              <a:rPr kumimoji="1" lang="en-US" altLang="zh-CN" sz="2800" dirty="0">
                <a:solidFill>
                  <a:srgbClr val="000000"/>
                </a:solidFill>
                <a:latin typeface="Times New Roman" panose="02020603050405020304" pitchFamily="18" charset="0"/>
                <a:cs typeface="Times New Roman" panose="02020603050405020304" pitchFamily="18" charset="0"/>
              </a:rPr>
              <a:t>(</a:t>
            </a:r>
            <a:r>
              <a:rPr kumimoji="1" lang="zh-CN" altLang="en-US" sz="2800" dirty="0">
                <a:solidFill>
                  <a:srgbClr val="FF0000"/>
                </a:solidFill>
                <a:latin typeface="Times New Roman" panose="02020603050405020304" pitchFamily="18" charset="0"/>
                <a:cs typeface="Times New Roman" panose="02020603050405020304" pitchFamily="18" charset="0"/>
              </a:rPr>
              <a:t>通常选一个单位运价最小的空格</a:t>
            </a:r>
            <a:r>
              <a:rPr kumimoji="1" lang="en-US" altLang="zh-CN" sz="2800" dirty="0">
                <a:solidFill>
                  <a:srgbClr val="000000"/>
                </a:solidFill>
                <a:latin typeface="Times New Roman" panose="02020603050405020304" pitchFamily="18" charset="0"/>
                <a:cs typeface="Times New Roman" panose="02020603050405020304" pitchFamily="18" charset="0"/>
              </a:rPr>
              <a:t>)</a:t>
            </a:r>
            <a:endParaRPr kumimoji="1" lang="zh-CN" altLang="en-US" sz="2800" dirty="0">
              <a:solidFill>
                <a:srgbClr val="000000"/>
              </a:solidFill>
              <a:latin typeface="Times New Roman" panose="02020603050405020304" pitchFamily="18" charset="0"/>
              <a:cs typeface="Times New Roman" panose="02020603050405020304" pitchFamily="18" charset="0"/>
            </a:endParaRPr>
          </a:p>
          <a:p>
            <a:pPr marL="0" lvl="0" indent="0" fontAlgn="base">
              <a:lnSpc>
                <a:spcPct val="120000"/>
              </a:lnSpc>
              <a:spcBef>
                <a:spcPct val="0"/>
              </a:spcBef>
              <a:spcAft>
                <a:spcPct val="0"/>
              </a:spcAft>
              <a:buSzPct val="85000"/>
              <a:buNone/>
            </a:pPr>
            <a:r>
              <a:rPr kumimoji="1" lang="zh-CN" altLang="en-US" sz="2800" dirty="0">
                <a:solidFill>
                  <a:srgbClr val="000000"/>
                </a:solidFill>
                <a:latin typeface="Times New Roman" panose="02020603050405020304" pitchFamily="18" charset="0"/>
                <a:cs typeface="Times New Roman" panose="02020603050405020304" pitchFamily="18" charset="0"/>
              </a:rPr>
              <a:t> 	</a:t>
            </a:r>
            <a:r>
              <a:rPr kumimoji="1" lang="en-US" altLang="zh-CN" sz="2800" dirty="0">
                <a:solidFill>
                  <a:srgbClr val="808080"/>
                </a:solidFill>
                <a:latin typeface="Times New Roman" panose="02020603050405020304" pitchFamily="18" charset="0"/>
                <a:cs typeface="Times New Roman" panose="02020603050405020304" pitchFamily="18" charset="0"/>
              </a:rPr>
              <a:t>※ </a:t>
            </a:r>
            <a:r>
              <a:rPr kumimoji="1" lang="zh-CN" altLang="en-US" sz="2800" dirty="0">
                <a:solidFill>
                  <a:srgbClr val="000000"/>
                </a:solidFill>
                <a:latin typeface="Times New Roman" panose="02020603050405020304" pitchFamily="18" charset="0"/>
                <a:cs typeface="Times New Roman" panose="02020603050405020304" pitchFamily="18" charset="0"/>
              </a:rPr>
              <a:t>利用进基变量的闭回路对解进行调整时，标有负号的最小运量（超过</a:t>
            </a:r>
            <a:r>
              <a:rPr kumimoji="1" lang="en-US" altLang="zh-CN" sz="2800" dirty="0">
                <a:solidFill>
                  <a:srgbClr val="000000"/>
                </a:solidFill>
                <a:latin typeface="Times New Roman" panose="02020603050405020304" pitchFamily="18" charset="0"/>
                <a:cs typeface="Times New Roman" panose="02020603050405020304" pitchFamily="18" charset="0"/>
              </a:rPr>
              <a:t>2</a:t>
            </a:r>
            <a:r>
              <a:rPr kumimoji="1" lang="zh-CN" altLang="en-US" sz="2800" dirty="0">
                <a:solidFill>
                  <a:srgbClr val="000000"/>
                </a:solidFill>
                <a:latin typeface="Times New Roman" panose="02020603050405020304" pitchFamily="18" charset="0"/>
                <a:cs typeface="Times New Roman" panose="02020603050405020304" pitchFamily="18" charset="0"/>
              </a:rPr>
              <a:t>个最小值）作为调整量</a:t>
            </a:r>
            <a:r>
              <a:rPr kumimoji="1" lang="en-US" altLang="zh-CN" sz="2800" dirty="0">
                <a:solidFill>
                  <a:srgbClr val="000000"/>
                </a:solidFill>
                <a:latin typeface="Times New Roman" panose="02020603050405020304" pitchFamily="18" charset="0"/>
                <a:cs typeface="Times New Roman" panose="02020603050405020304" pitchFamily="18" charset="0"/>
              </a:rPr>
              <a:t>θ</a:t>
            </a:r>
            <a:r>
              <a:rPr kumimoji="1" lang="zh-CN" altLang="en-US" sz="2800" dirty="0">
                <a:solidFill>
                  <a:srgbClr val="000000"/>
                </a:solidFill>
                <a:latin typeface="Times New Roman" panose="02020603050405020304" pitchFamily="18" charset="0"/>
                <a:cs typeface="Times New Roman" panose="02020603050405020304" pitchFamily="18" charset="0"/>
              </a:rPr>
              <a:t>，选择任意一个最小运量对应的基变量作为出基变量，并打上“</a:t>
            </a:r>
            <a:r>
              <a:rPr kumimoji="1" lang="en-US" altLang="zh-CN" sz="2800" dirty="0">
                <a:solidFill>
                  <a:srgbClr val="000000"/>
                </a:solidFill>
                <a:latin typeface="Times New Roman" panose="02020603050405020304" pitchFamily="18" charset="0"/>
                <a:cs typeface="Times New Roman" panose="02020603050405020304" pitchFamily="18" charset="0"/>
              </a:rPr>
              <a:t>×”</a:t>
            </a:r>
            <a:r>
              <a:rPr kumimoji="1" lang="zh-CN" altLang="en-US" sz="2800" dirty="0">
                <a:solidFill>
                  <a:srgbClr val="000000"/>
                </a:solidFill>
                <a:latin typeface="Times New Roman" panose="02020603050405020304" pitchFamily="18" charset="0"/>
                <a:cs typeface="Times New Roman" panose="02020603050405020304" pitchFamily="18" charset="0"/>
              </a:rPr>
              <a:t>以示作为非基变量。当出现退化解后，可能在某闭回路上有标记为</a:t>
            </a:r>
            <a:r>
              <a:rPr kumimoji="1" lang="en-US" altLang="zh-CN" sz="2800" dirty="0">
                <a:solidFill>
                  <a:srgbClr val="000000"/>
                </a:solidFill>
                <a:latin typeface="Times New Roman" panose="02020603050405020304" pitchFamily="18" charset="0"/>
                <a:cs typeface="Times New Roman" panose="02020603050405020304" pitchFamily="18" charset="0"/>
              </a:rPr>
              <a:t>(-1)</a:t>
            </a:r>
            <a:r>
              <a:rPr kumimoji="1" lang="zh-CN" altLang="en-US" sz="2800" dirty="0">
                <a:solidFill>
                  <a:srgbClr val="000000"/>
                </a:solidFill>
                <a:latin typeface="Times New Roman" panose="02020603050405020304" pitchFamily="18" charset="0"/>
                <a:cs typeface="Times New Roman" panose="02020603050405020304" pitchFamily="18" charset="0"/>
              </a:rPr>
              <a:t>的取值为</a:t>
            </a:r>
            <a:r>
              <a:rPr kumimoji="1" lang="en-US" altLang="zh-CN" sz="2800" dirty="0">
                <a:solidFill>
                  <a:srgbClr val="000000"/>
                </a:solidFill>
                <a:latin typeface="Times New Roman" panose="02020603050405020304" pitchFamily="18" charset="0"/>
                <a:cs typeface="Times New Roman" panose="02020603050405020304" pitchFamily="18" charset="0"/>
              </a:rPr>
              <a:t>0</a:t>
            </a:r>
            <a:r>
              <a:rPr kumimoji="1" lang="zh-CN" altLang="en-US" sz="2800" dirty="0">
                <a:solidFill>
                  <a:srgbClr val="000000"/>
                </a:solidFill>
                <a:latin typeface="Times New Roman" panose="02020603050405020304" pitchFamily="18" charset="0"/>
                <a:cs typeface="Times New Roman" panose="02020603050405020304" pitchFamily="18" charset="0"/>
              </a:rPr>
              <a:t>的数字格，这时应取调整量</a:t>
            </a:r>
            <a:r>
              <a:rPr kumimoji="1" lang="en-US" altLang="zh-CN" sz="2800" dirty="0">
                <a:solidFill>
                  <a:srgbClr val="000000"/>
                </a:solidFill>
                <a:latin typeface="Times New Roman" panose="02020603050405020304" pitchFamily="18" charset="0"/>
                <a:cs typeface="Times New Roman" panose="02020603050405020304" pitchFamily="18" charset="0"/>
              </a:rPr>
              <a:t>=0.</a:t>
            </a:r>
            <a:endParaRPr kumimoji="1" lang="zh-CN" altLang="en-US" sz="2800" dirty="0">
              <a:solidFill>
                <a:srgbClr val="80808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849245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
            <a:extLst>
              <a:ext uri="{FF2B5EF4-FFF2-40B4-BE49-F238E27FC236}">
                <a16:creationId xmlns:a16="http://schemas.microsoft.com/office/drawing/2014/main" id="{591A3776-A16E-4846-BC30-18B0604E649D}"/>
              </a:ext>
            </a:extLst>
          </p:cNvPr>
          <p:cNvGraphicFramePr>
            <a:graphicFrameLocks noGrp="1"/>
          </p:cNvGraphicFramePr>
          <p:nvPr>
            <p:extLst>
              <p:ext uri="{D42A27DB-BD31-4B8C-83A1-F6EECF244321}">
                <p14:modId xmlns:p14="http://schemas.microsoft.com/office/powerpoint/2010/main" val="3617307195"/>
              </p:ext>
            </p:extLst>
          </p:nvPr>
        </p:nvGraphicFramePr>
        <p:xfrm>
          <a:off x="2177660" y="1784715"/>
          <a:ext cx="7345362" cy="3603626"/>
        </p:xfrm>
        <a:graphic>
          <a:graphicData uri="http://schemas.openxmlformats.org/drawingml/2006/table">
            <a:tbl>
              <a:tblPr/>
              <a:tblGrid>
                <a:gridCol w="1223962">
                  <a:extLst>
                    <a:ext uri="{9D8B030D-6E8A-4147-A177-3AD203B41FA5}">
                      <a16:colId xmlns:a16="http://schemas.microsoft.com/office/drawing/2014/main" val="1307951323"/>
                    </a:ext>
                  </a:extLst>
                </a:gridCol>
                <a:gridCol w="1223963">
                  <a:extLst>
                    <a:ext uri="{9D8B030D-6E8A-4147-A177-3AD203B41FA5}">
                      <a16:colId xmlns:a16="http://schemas.microsoft.com/office/drawing/2014/main" val="2582001636"/>
                    </a:ext>
                  </a:extLst>
                </a:gridCol>
                <a:gridCol w="1225550">
                  <a:extLst>
                    <a:ext uri="{9D8B030D-6E8A-4147-A177-3AD203B41FA5}">
                      <a16:colId xmlns:a16="http://schemas.microsoft.com/office/drawing/2014/main" val="3030693183"/>
                    </a:ext>
                  </a:extLst>
                </a:gridCol>
                <a:gridCol w="1223962">
                  <a:extLst>
                    <a:ext uri="{9D8B030D-6E8A-4147-A177-3AD203B41FA5}">
                      <a16:colId xmlns:a16="http://schemas.microsoft.com/office/drawing/2014/main" val="410847680"/>
                    </a:ext>
                  </a:extLst>
                </a:gridCol>
                <a:gridCol w="1223963">
                  <a:extLst>
                    <a:ext uri="{9D8B030D-6E8A-4147-A177-3AD203B41FA5}">
                      <a16:colId xmlns:a16="http://schemas.microsoft.com/office/drawing/2014/main" val="4060459291"/>
                    </a:ext>
                  </a:extLst>
                </a:gridCol>
                <a:gridCol w="1223962">
                  <a:extLst>
                    <a:ext uri="{9D8B030D-6E8A-4147-A177-3AD203B41FA5}">
                      <a16:colId xmlns:a16="http://schemas.microsoft.com/office/drawing/2014/main" val="4278176694"/>
                    </a:ext>
                  </a:extLst>
                </a:gridCol>
              </a:tblGrid>
              <a:tr h="126193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        </a:t>
                      </a: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销地</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产地</a:t>
                      </a:r>
                    </a:p>
                  </a:txBody>
                  <a:tcPr marT="45722" marB="4572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1</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000000"/>
                          </a:solidFill>
                          <a:effectLst/>
                          <a:latin typeface="Arial" panose="020B0604020202020204" pitchFamily="34" charset="0"/>
                          <a:ea typeface="黑体" panose="02010609060101010101" pitchFamily="49" charset="-122"/>
                        </a:rPr>
                        <a:t>产量</a:t>
                      </a:r>
                      <a:endParaRPr kumimoji="0" lang="zh-CN" altLang="en-US" sz="2400" b="0" i="0" u="none" strike="noStrike" cap="none" normalizeH="0" baseline="-25000">
                        <a:ln>
                          <a:noFill/>
                        </a:ln>
                        <a:solidFill>
                          <a:srgbClr val="000000"/>
                        </a:solidFill>
                        <a:effectLst/>
                        <a:latin typeface="Arial" panose="020B0604020202020204" pitchFamily="34" charset="0"/>
                        <a:ea typeface="黑体" panose="02010609060101010101" pitchFamily="49" charset="-122"/>
                      </a:endParaRP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9493550"/>
                  </a:ext>
                </a:extLst>
              </a:tr>
              <a:tr h="585819">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1</a:t>
                      </a:r>
                    </a:p>
                  </a:txBody>
                  <a:tcPr marT="45722" marB="4572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16</a:t>
                      </a: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76201206"/>
                  </a:ext>
                </a:extLst>
              </a:tr>
              <a:tr h="584231">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2</a:t>
                      </a:r>
                    </a:p>
                  </a:txBody>
                  <a:tcPr marT="45722" marB="4572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10</a:t>
                      </a: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8531704"/>
                  </a:ext>
                </a:extLst>
              </a:tr>
              <a:tr h="585819">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3</a:t>
                      </a:r>
                    </a:p>
                  </a:txBody>
                  <a:tcPr marT="45722" marB="4572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22</a:t>
                      </a: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58281937"/>
                  </a:ext>
                </a:extLst>
              </a:tr>
              <a:tr h="585819">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销量</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8</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14</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12</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14</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38273786"/>
                  </a:ext>
                </a:extLst>
              </a:tr>
            </a:tbl>
          </a:graphicData>
        </a:graphic>
      </p:graphicFrame>
      <p:sp>
        <p:nvSpPr>
          <p:cNvPr id="5" name="Line 47">
            <a:extLst>
              <a:ext uri="{FF2B5EF4-FFF2-40B4-BE49-F238E27FC236}">
                <a16:creationId xmlns:a16="http://schemas.microsoft.com/office/drawing/2014/main" id="{C1A920C8-2C53-4CB1-B3C0-5A2C347B5564}"/>
              </a:ext>
            </a:extLst>
          </p:cNvPr>
          <p:cNvSpPr>
            <a:spLocks noChangeShapeType="1"/>
          </p:cNvSpPr>
          <p:nvPr/>
        </p:nvSpPr>
        <p:spPr bwMode="auto">
          <a:xfrm>
            <a:off x="2177660" y="1784715"/>
            <a:ext cx="1223962" cy="1079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 name="Text Box 48">
            <a:extLst>
              <a:ext uri="{FF2B5EF4-FFF2-40B4-BE49-F238E27FC236}">
                <a16:creationId xmlns:a16="http://schemas.microsoft.com/office/drawing/2014/main" id="{CD415706-2484-4EE3-BE2C-C7C99589B6A9}"/>
              </a:ext>
            </a:extLst>
          </p:cNvPr>
          <p:cNvSpPr txBox="1">
            <a:spLocks noChangeArrowheads="1"/>
          </p:cNvSpPr>
          <p:nvPr/>
        </p:nvSpPr>
        <p:spPr bwMode="auto">
          <a:xfrm>
            <a:off x="4627172" y="3166532"/>
            <a:ext cx="611188"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dirty="0">
                <a:latin typeface="Times New Roman" panose="02020603050405020304" pitchFamily="18" charset="0"/>
                <a:ea typeface="华文细黑" panose="02010600040101010101" pitchFamily="2" charset="-122"/>
              </a:rPr>
              <a:t>12</a:t>
            </a:r>
          </a:p>
        </p:txBody>
      </p:sp>
      <p:sp>
        <p:nvSpPr>
          <p:cNvPr id="7" name="Text Box 49">
            <a:extLst>
              <a:ext uri="{FF2B5EF4-FFF2-40B4-BE49-F238E27FC236}">
                <a16:creationId xmlns:a16="http://schemas.microsoft.com/office/drawing/2014/main" id="{345E768C-3528-4E99-9B3A-D8C48F23D66A}"/>
              </a:ext>
            </a:extLst>
          </p:cNvPr>
          <p:cNvSpPr txBox="1">
            <a:spLocks noChangeArrowheads="1"/>
          </p:cNvSpPr>
          <p:nvPr/>
        </p:nvSpPr>
        <p:spPr bwMode="auto">
          <a:xfrm>
            <a:off x="5851135" y="3166532"/>
            <a:ext cx="611187"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dirty="0">
                <a:latin typeface="Times New Roman" panose="02020603050405020304" pitchFamily="18" charset="0"/>
                <a:ea typeface="华文细黑" panose="02010600040101010101" pitchFamily="2" charset="-122"/>
              </a:rPr>
              <a:t>4</a:t>
            </a:r>
          </a:p>
        </p:txBody>
      </p:sp>
      <p:sp>
        <p:nvSpPr>
          <p:cNvPr id="8" name="Text Box 50">
            <a:extLst>
              <a:ext uri="{FF2B5EF4-FFF2-40B4-BE49-F238E27FC236}">
                <a16:creationId xmlns:a16="http://schemas.microsoft.com/office/drawing/2014/main" id="{727D9470-7DBF-4E1E-9974-FBCA6C8AD043}"/>
              </a:ext>
            </a:extLst>
          </p:cNvPr>
          <p:cNvSpPr txBox="1">
            <a:spLocks noChangeArrowheads="1"/>
          </p:cNvSpPr>
          <p:nvPr/>
        </p:nvSpPr>
        <p:spPr bwMode="auto">
          <a:xfrm>
            <a:off x="7075097" y="3166532"/>
            <a:ext cx="611188"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dirty="0">
                <a:latin typeface="Times New Roman" panose="02020603050405020304" pitchFamily="18" charset="0"/>
                <a:ea typeface="华文细黑" panose="02010600040101010101" pitchFamily="2" charset="-122"/>
              </a:rPr>
              <a:t>11</a:t>
            </a:r>
          </a:p>
        </p:txBody>
      </p:sp>
      <p:sp>
        <p:nvSpPr>
          <p:cNvPr id="9" name="Text Box 51">
            <a:extLst>
              <a:ext uri="{FF2B5EF4-FFF2-40B4-BE49-F238E27FC236}">
                <a16:creationId xmlns:a16="http://schemas.microsoft.com/office/drawing/2014/main" id="{FA59AEA5-77FA-427F-BDAA-24392B46BF74}"/>
              </a:ext>
            </a:extLst>
          </p:cNvPr>
          <p:cNvSpPr txBox="1">
            <a:spLocks noChangeArrowheads="1"/>
          </p:cNvSpPr>
          <p:nvPr/>
        </p:nvSpPr>
        <p:spPr bwMode="auto">
          <a:xfrm>
            <a:off x="3401622" y="3166532"/>
            <a:ext cx="611188"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dirty="0">
                <a:latin typeface="Times New Roman" panose="02020603050405020304" pitchFamily="18" charset="0"/>
                <a:ea typeface="华文细黑" panose="02010600040101010101" pitchFamily="2" charset="-122"/>
              </a:rPr>
              <a:t>4</a:t>
            </a:r>
          </a:p>
        </p:txBody>
      </p:sp>
      <p:sp>
        <p:nvSpPr>
          <p:cNvPr id="10" name="Text Box 52">
            <a:extLst>
              <a:ext uri="{FF2B5EF4-FFF2-40B4-BE49-F238E27FC236}">
                <a16:creationId xmlns:a16="http://schemas.microsoft.com/office/drawing/2014/main" id="{747F6C2A-C923-49C8-8193-F722FFB9E564}"/>
              </a:ext>
            </a:extLst>
          </p:cNvPr>
          <p:cNvSpPr txBox="1">
            <a:spLocks noChangeArrowheads="1"/>
          </p:cNvSpPr>
          <p:nvPr/>
        </p:nvSpPr>
        <p:spPr bwMode="auto">
          <a:xfrm>
            <a:off x="3401622" y="4346044"/>
            <a:ext cx="611188"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dirty="0">
                <a:latin typeface="Times New Roman" panose="02020603050405020304" pitchFamily="18" charset="0"/>
                <a:ea typeface="华文细黑" panose="02010600040101010101" pitchFamily="2" charset="-122"/>
              </a:rPr>
              <a:t>8</a:t>
            </a:r>
          </a:p>
        </p:txBody>
      </p:sp>
      <p:sp>
        <p:nvSpPr>
          <p:cNvPr id="11" name="Text Box 53">
            <a:extLst>
              <a:ext uri="{FF2B5EF4-FFF2-40B4-BE49-F238E27FC236}">
                <a16:creationId xmlns:a16="http://schemas.microsoft.com/office/drawing/2014/main" id="{14AA25CA-60BE-4425-967B-E620E62D53D3}"/>
              </a:ext>
            </a:extLst>
          </p:cNvPr>
          <p:cNvSpPr txBox="1">
            <a:spLocks noChangeArrowheads="1"/>
          </p:cNvSpPr>
          <p:nvPr/>
        </p:nvSpPr>
        <p:spPr bwMode="auto">
          <a:xfrm>
            <a:off x="5851135" y="3752319"/>
            <a:ext cx="611187"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dirty="0">
                <a:latin typeface="Times New Roman" panose="02020603050405020304" pitchFamily="18" charset="0"/>
                <a:ea typeface="华文细黑" panose="02010600040101010101" pitchFamily="2" charset="-122"/>
              </a:rPr>
              <a:t>3</a:t>
            </a:r>
          </a:p>
        </p:txBody>
      </p:sp>
      <p:sp>
        <p:nvSpPr>
          <p:cNvPr id="12" name="Text Box 54">
            <a:extLst>
              <a:ext uri="{FF2B5EF4-FFF2-40B4-BE49-F238E27FC236}">
                <a16:creationId xmlns:a16="http://schemas.microsoft.com/office/drawing/2014/main" id="{254A606D-BDD9-495A-B788-9DCE1A5F4046}"/>
              </a:ext>
            </a:extLst>
          </p:cNvPr>
          <p:cNvSpPr txBox="1">
            <a:spLocks noChangeArrowheads="1"/>
          </p:cNvSpPr>
          <p:nvPr/>
        </p:nvSpPr>
        <p:spPr bwMode="auto">
          <a:xfrm>
            <a:off x="4627172" y="3760257"/>
            <a:ext cx="611188"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dirty="0">
                <a:latin typeface="Times New Roman" panose="02020603050405020304" pitchFamily="18" charset="0"/>
                <a:ea typeface="华文细黑" panose="02010600040101010101" pitchFamily="2" charset="-122"/>
              </a:rPr>
              <a:t>10</a:t>
            </a:r>
          </a:p>
        </p:txBody>
      </p:sp>
      <p:sp>
        <p:nvSpPr>
          <p:cNvPr id="13" name="Text Box 55">
            <a:extLst>
              <a:ext uri="{FF2B5EF4-FFF2-40B4-BE49-F238E27FC236}">
                <a16:creationId xmlns:a16="http://schemas.microsoft.com/office/drawing/2014/main" id="{D22FAC8C-E1C9-4948-821D-F5401651D41B}"/>
              </a:ext>
            </a:extLst>
          </p:cNvPr>
          <p:cNvSpPr txBox="1">
            <a:spLocks noChangeArrowheads="1"/>
          </p:cNvSpPr>
          <p:nvPr/>
        </p:nvSpPr>
        <p:spPr bwMode="auto">
          <a:xfrm>
            <a:off x="3401622" y="3742794"/>
            <a:ext cx="611188"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dirty="0">
                <a:latin typeface="Times New Roman" panose="02020603050405020304" pitchFamily="18" charset="0"/>
                <a:ea typeface="华文细黑" panose="02010600040101010101" pitchFamily="2" charset="-122"/>
              </a:rPr>
              <a:t>2</a:t>
            </a:r>
          </a:p>
        </p:txBody>
      </p:sp>
      <p:sp>
        <p:nvSpPr>
          <p:cNvPr id="14" name="Text Box 56">
            <a:extLst>
              <a:ext uri="{FF2B5EF4-FFF2-40B4-BE49-F238E27FC236}">
                <a16:creationId xmlns:a16="http://schemas.microsoft.com/office/drawing/2014/main" id="{23441215-940C-4C22-BBA6-1275CC644236}"/>
              </a:ext>
            </a:extLst>
          </p:cNvPr>
          <p:cNvSpPr txBox="1">
            <a:spLocks noChangeArrowheads="1"/>
          </p:cNvSpPr>
          <p:nvPr/>
        </p:nvSpPr>
        <p:spPr bwMode="auto">
          <a:xfrm>
            <a:off x="7075097" y="3741207"/>
            <a:ext cx="611188"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dirty="0">
                <a:latin typeface="Times New Roman" panose="02020603050405020304" pitchFamily="18" charset="0"/>
                <a:ea typeface="华文细黑" panose="02010600040101010101" pitchFamily="2" charset="-122"/>
              </a:rPr>
              <a:t>9</a:t>
            </a:r>
          </a:p>
        </p:txBody>
      </p:sp>
      <p:sp>
        <p:nvSpPr>
          <p:cNvPr id="15" name="Text Box 57">
            <a:extLst>
              <a:ext uri="{FF2B5EF4-FFF2-40B4-BE49-F238E27FC236}">
                <a16:creationId xmlns:a16="http://schemas.microsoft.com/office/drawing/2014/main" id="{5EDC5080-1626-47B1-93F6-5A49861F8240}"/>
              </a:ext>
            </a:extLst>
          </p:cNvPr>
          <p:cNvSpPr txBox="1">
            <a:spLocks noChangeArrowheads="1"/>
          </p:cNvSpPr>
          <p:nvPr/>
        </p:nvSpPr>
        <p:spPr bwMode="auto">
          <a:xfrm>
            <a:off x="4627172" y="4334932"/>
            <a:ext cx="611188"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dirty="0">
                <a:latin typeface="Times New Roman" panose="02020603050405020304" pitchFamily="18" charset="0"/>
                <a:ea typeface="华文细黑" panose="02010600040101010101" pitchFamily="2" charset="-122"/>
              </a:rPr>
              <a:t>5</a:t>
            </a:r>
          </a:p>
        </p:txBody>
      </p:sp>
      <p:sp>
        <p:nvSpPr>
          <p:cNvPr id="16" name="Text Box 58">
            <a:extLst>
              <a:ext uri="{FF2B5EF4-FFF2-40B4-BE49-F238E27FC236}">
                <a16:creationId xmlns:a16="http://schemas.microsoft.com/office/drawing/2014/main" id="{783CBD82-B18B-414A-BC20-0585B5201F75}"/>
              </a:ext>
            </a:extLst>
          </p:cNvPr>
          <p:cNvSpPr txBox="1">
            <a:spLocks noChangeArrowheads="1"/>
          </p:cNvSpPr>
          <p:nvPr/>
        </p:nvSpPr>
        <p:spPr bwMode="auto">
          <a:xfrm>
            <a:off x="5851135" y="4334932"/>
            <a:ext cx="611187"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dirty="0">
                <a:latin typeface="Times New Roman" panose="02020603050405020304" pitchFamily="18" charset="0"/>
                <a:ea typeface="华文细黑" panose="02010600040101010101" pitchFamily="2" charset="-122"/>
              </a:rPr>
              <a:t>11</a:t>
            </a:r>
          </a:p>
        </p:txBody>
      </p:sp>
      <p:sp>
        <p:nvSpPr>
          <p:cNvPr id="17" name="Text Box 59">
            <a:extLst>
              <a:ext uri="{FF2B5EF4-FFF2-40B4-BE49-F238E27FC236}">
                <a16:creationId xmlns:a16="http://schemas.microsoft.com/office/drawing/2014/main" id="{85E23181-4AC3-4590-BDA6-1992C82677F4}"/>
              </a:ext>
            </a:extLst>
          </p:cNvPr>
          <p:cNvSpPr txBox="1">
            <a:spLocks noChangeArrowheads="1"/>
          </p:cNvSpPr>
          <p:nvPr/>
        </p:nvSpPr>
        <p:spPr bwMode="auto">
          <a:xfrm>
            <a:off x="7075097" y="4334932"/>
            <a:ext cx="611188"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dirty="0">
                <a:latin typeface="Times New Roman" panose="02020603050405020304" pitchFamily="18" charset="0"/>
                <a:ea typeface="华文细黑" panose="02010600040101010101" pitchFamily="2" charset="-122"/>
              </a:rPr>
              <a:t>6</a:t>
            </a:r>
          </a:p>
        </p:txBody>
      </p:sp>
      <p:sp>
        <p:nvSpPr>
          <p:cNvPr id="18" name="Text Box 60">
            <a:extLst>
              <a:ext uri="{FF2B5EF4-FFF2-40B4-BE49-F238E27FC236}">
                <a16:creationId xmlns:a16="http://schemas.microsoft.com/office/drawing/2014/main" id="{342896D8-DBC8-4E05-AAD9-02460CE50ACD}"/>
              </a:ext>
            </a:extLst>
          </p:cNvPr>
          <p:cNvSpPr txBox="1">
            <a:spLocks noChangeArrowheads="1"/>
          </p:cNvSpPr>
          <p:nvPr/>
        </p:nvSpPr>
        <p:spPr bwMode="auto">
          <a:xfrm>
            <a:off x="3979472" y="2935653"/>
            <a:ext cx="6477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dirty="0">
                <a:solidFill>
                  <a:srgbClr val="336600"/>
                </a:solidFill>
                <a:latin typeface="Times New Roman" panose="02020603050405020304" pitchFamily="18" charset="0"/>
                <a:ea typeface="华文细黑" panose="02010600040101010101" pitchFamily="2" charset="-122"/>
              </a:rPr>
              <a:t>(0)</a:t>
            </a:r>
          </a:p>
        </p:txBody>
      </p:sp>
      <p:sp>
        <p:nvSpPr>
          <p:cNvPr id="19" name="Text Box 61">
            <a:extLst>
              <a:ext uri="{FF2B5EF4-FFF2-40B4-BE49-F238E27FC236}">
                <a16:creationId xmlns:a16="http://schemas.microsoft.com/office/drawing/2014/main" id="{A9E66026-AB2C-477E-9F75-95B4C537F8CA}"/>
              </a:ext>
            </a:extLst>
          </p:cNvPr>
          <p:cNvSpPr txBox="1">
            <a:spLocks noChangeArrowheads="1"/>
          </p:cNvSpPr>
          <p:nvPr/>
        </p:nvSpPr>
        <p:spPr bwMode="auto">
          <a:xfrm>
            <a:off x="5203435" y="2935653"/>
            <a:ext cx="6477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a:solidFill>
                  <a:srgbClr val="336600"/>
                </a:solidFill>
                <a:latin typeface="Times New Roman" panose="02020603050405020304" pitchFamily="18" charset="0"/>
                <a:ea typeface="华文细黑" panose="02010600040101010101" pitchFamily="2" charset="-122"/>
              </a:rPr>
              <a:t>(2)</a:t>
            </a:r>
          </a:p>
        </p:txBody>
      </p:sp>
      <p:sp>
        <p:nvSpPr>
          <p:cNvPr id="20" name="Text Box 62">
            <a:extLst>
              <a:ext uri="{FF2B5EF4-FFF2-40B4-BE49-F238E27FC236}">
                <a16:creationId xmlns:a16="http://schemas.microsoft.com/office/drawing/2014/main" id="{7FA6D9AE-ADB0-49B8-97AF-97CE6525B425}"/>
              </a:ext>
            </a:extLst>
          </p:cNvPr>
          <p:cNvSpPr txBox="1">
            <a:spLocks noChangeArrowheads="1"/>
          </p:cNvSpPr>
          <p:nvPr/>
        </p:nvSpPr>
        <p:spPr bwMode="auto">
          <a:xfrm>
            <a:off x="3977092" y="4106760"/>
            <a:ext cx="6477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dirty="0">
                <a:solidFill>
                  <a:srgbClr val="336600"/>
                </a:solidFill>
                <a:latin typeface="Times New Roman" panose="02020603050405020304" pitchFamily="18" charset="0"/>
                <a:ea typeface="华文细黑" panose="02010600040101010101" pitchFamily="2" charset="-122"/>
              </a:rPr>
              <a:t>(9)</a:t>
            </a:r>
          </a:p>
        </p:txBody>
      </p:sp>
      <p:sp>
        <p:nvSpPr>
          <p:cNvPr id="21" name="Text Box 63">
            <a:extLst>
              <a:ext uri="{FF2B5EF4-FFF2-40B4-BE49-F238E27FC236}">
                <a16:creationId xmlns:a16="http://schemas.microsoft.com/office/drawing/2014/main" id="{7B787118-D6B1-4C1C-A950-29F093FC54FC}"/>
              </a:ext>
            </a:extLst>
          </p:cNvPr>
          <p:cNvSpPr txBox="1">
            <a:spLocks noChangeArrowheads="1"/>
          </p:cNvSpPr>
          <p:nvPr/>
        </p:nvSpPr>
        <p:spPr bwMode="auto">
          <a:xfrm>
            <a:off x="5203435" y="3521440"/>
            <a:ext cx="6477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a:solidFill>
                  <a:srgbClr val="336600"/>
                </a:solidFill>
                <a:latin typeface="Times New Roman" panose="02020603050405020304" pitchFamily="18" charset="0"/>
                <a:ea typeface="华文细黑" panose="02010600040101010101" pitchFamily="2" charset="-122"/>
              </a:rPr>
              <a:t>(2)</a:t>
            </a:r>
          </a:p>
        </p:txBody>
      </p:sp>
      <p:sp>
        <p:nvSpPr>
          <p:cNvPr id="22" name="Text Box 64">
            <a:extLst>
              <a:ext uri="{FF2B5EF4-FFF2-40B4-BE49-F238E27FC236}">
                <a16:creationId xmlns:a16="http://schemas.microsoft.com/office/drawing/2014/main" id="{EBCC5E33-4084-4A3F-8391-D2BAD3CD6D6A}"/>
              </a:ext>
            </a:extLst>
          </p:cNvPr>
          <p:cNvSpPr txBox="1">
            <a:spLocks noChangeArrowheads="1"/>
          </p:cNvSpPr>
          <p:nvPr/>
        </p:nvSpPr>
        <p:spPr bwMode="auto">
          <a:xfrm>
            <a:off x="6427397" y="3521440"/>
            <a:ext cx="6477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a:solidFill>
                  <a:srgbClr val="336600"/>
                </a:solidFill>
                <a:latin typeface="Times New Roman" panose="02020603050405020304" pitchFamily="18" charset="0"/>
                <a:ea typeface="华文细黑" panose="02010600040101010101" pitchFamily="2" charset="-122"/>
              </a:rPr>
              <a:t>(1)</a:t>
            </a:r>
          </a:p>
        </p:txBody>
      </p:sp>
      <p:sp>
        <p:nvSpPr>
          <p:cNvPr id="23" name="Text Box 65">
            <a:extLst>
              <a:ext uri="{FF2B5EF4-FFF2-40B4-BE49-F238E27FC236}">
                <a16:creationId xmlns:a16="http://schemas.microsoft.com/office/drawing/2014/main" id="{A20CDB2D-8FEE-4F34-BECE-AB35491596BA}"/>
              </a:ext>
            </a:extLst>
          </p:cNvPr>
          <p:cNvSpPr txBox="1">
            <a:spLocks noChangeArrowheads="1"/>
          </p:cNvSpPr>
          <p:nvPr/>
        </p:nvSpPr>
        <p:spPr bwMode="auto">
          <a:xfrm>
            <a:off x="6426604" y="4106760"/>
            <a:ext cx="6477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dirty="0">
                <a:solidFill>
                  <a:srgbClr val="336600"/>
                </a:solidFill>
                <a:latin typeface="Times New Roman" panose="02020603050405020304" pitchFamily="18" charset="0"/>
                <a:ea typeface="华文细黑" panose="02010600040101010101" pitchFamily="2" charset="-122"/>
              </a:rPr>
              <a:t>(12)</a:t>
            </a:r>
          </a:p>
        </p:txBody>
      </p:sp>
      <p:sp>
        <p:nvSpPr>
          <p:cNvPr id="24" name="Text Box 66">
            <a:extLst>
              <a:ext uri="{FF2B5EF4-FFF2-40B4-BE49-F238E27FC236}">
                <a16:creationId xmlns:a16="http://schemas.microsoft.com/office/drawing/2014/main" id="{891264B2-E081-45AC-97F8-D76E7510F732}"/>
              </a:ext>
            </a:extLst>
          </p:cNvPr>
          <p:cNvSpPr txBox="1">
            <a:spLocks noChangeArrowheads="1"/>
          </p:cNvSpPr>
          <p:nvPr/>
        </p:nvSpPr>
        <p:spPr bwMode="auto">
          <a:xfrm>
            <a:off x="3977885" y="3493191"/>
            <a:ext cx="647700" cy="457200"/>
          </a:xfrm>
          <a:prstGeom prst="rect">
            <a:avLst/>
          </a:prstGeom>
          <a:noFill/>
          <a:ln>
            <a:noFill/>
          </a:ln>
          <a:effectLs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Bef>
                <a:spcPct val="50000"/>
              </a:spcBef>
              <a:buSzPct val="85000"/>
              <a:defRPr/>
            </a:pPr>
            <a:r>
              <a:rPr kumimoji="1" lang="en-US" altLang="zh-CN" sz="2000" b="1" dirty="0">
                <a:solidFill>
                  <a:srgbClr val="CC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8</a:t>
            </a:r>
          </a:p>
        </p:txBody>
      </p:sp>
      <p:sp>
        <p:nvSpPr>
          <p:cNvPr id="25" name="Text Box 67">
            <a:extLst>
              <a:ext uri="{FF2B5EF4-FFF2-40B4-BE49-F238E27FC236}">
                <a16:creationId xmlns:a16="http://schemas.microsoft.com/office/drawing/2014/main" id="{6E24CA17-E757-46BC-8633-27E5225FF17E}"/>
              </a:ext>
            </a:extLst>
          </p:cNvPr>
          <p:cNvSpPr txBox="1">
            <a:spLocks noChangeArrowheads="1"/>
          </p:cNvSpPr>
          <p:nvPr/>
        </p:nvSpPr>
        <p:spPr bwMode="auto">
          <a:xfrm>
            <a:off x="6427397" y="2911840"/>
            <a:ext cx="647700" cy="457200"/>
          </a:xfrm>
          <a:prstGeom prst="rect">
            <a:avLst/>
          </a:prstGeom>
          <a:noFill/>
          <a:ln>
            <a:noFill/>
          </a:ln>
          <a:effectLst/>
          <a:extLst/>
        </p:spPr>
        <p:txBody>
          <a:bodyPr>
            <a:spAutoFit/>
          </a:bodyPr>
          <a:lstStyle/>
          <a:p>
            <a:pPr algn="ctr" eaLnBrk="1" hangingPunct="1">
              <a:lnSpc>
                <a:spcPct val="120000"/>
              </a:lnSpc>
              <a:spcBef>
                <a:spcPct val="50000"/>
              </a:spcBef>
              <a:buSzPct val="85000"/>
              <a:defRPr/>
            </a:pPr>
            <a:r>
              <a:rPr kumimoji="1" lang="en-US" altLang="zh-CN" sz="2000" b="1">
                <a:solidFill>
                  <a:srgbClr val="CC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12</a:t>
            </a:r>
          </a:p>
        </p:txBody>
      </p:sp>
      <p:sp>
        <p:nvSpPr>
          <p:cNvPr id="26" name="Text Box 68">
            <a:extLst>
              <a:ext uri="{FF2B5EF4-FFF2-40B4-BE49-F238E27FC236}">
                <a16:creationId xmlns:a16="http://schemas.microsoft.com/office/drawing/2014/main" id="{4E3ACB9F-01F4-43E7-A641-95C124FB215A}"/>
              </a:ext>
            </a:extLst>
          </p:cNvPr>
          <p:cNvSpPr txBox="1">
            <a:spLocks noChangeArrowheads="1"/>
          </p:cNvSpPr>
          <p:nvPr/>
        </p:nvSpPr>
        <p:spPr bwMode="auto">
          <a:xfrm>
            <a:off x="7651360" y="2935653"/>
            <a:ext cx="647700" cy="457200"/>
          </a:xfrm>
          <a:prstGeom prst="rect">
            <a:avLst/>
          </a:prstGeom>
          <a:noFill/>
          <a:ln>
            <a:noFill/>
          </a:ln>
          <a:effectLs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Bef>
                <a:spcPct val="50000"/>
              </a:spcBef>
              <a:buSzPct val="85000"/>
              <a:defRPr/>
            </a:pPr>
            <a:r>
              <a:rPr kumimoji="1" lang="en-US" altLang="zh-CN" sz="2000" b="1">
                <a:solidFill>
                  <a:srgbClr val="CC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p:txBody>
      </p:sp>
      <p:sp>
        <p:nvSpPr>
          <p:cNvPr id="27" name="Text Box 69">
            <a:extLst>
              <a:ext uri="{FF2B5EF4-FFF2-40B4-BE49-F238E27FC236}">
                <a16:creationId xmlns:a16="http://schemas.microsoft.com/office/drawing/2014/main" id="{A8DCF8C9-5B34-43C4-8924-74A47449E285}"/>
              </a:ext>
            </a:extLst>
          </p:cNvPr>
          <p:cNvSpPr txBox="1">
            <a:spLocks noChangeArrowheads="1"/>
          </p:cNvSpPr>
          <p:nvPr/>
        </p:nvSpPr>
        <p:spPr bwMode="auto">
          <a:xfrm>
            <a:off x="7651360" y="3511915"/>
            <a:ext cx="647700" cy="457200"/>
          </a:xfrm>
          <a:prstGeom prst="rect">
            <a:avLst/>
          </a:prstGeom>
          <a:noFill/>
          <a:ln>
            <a:noFill/>
          </a:ln>
          <a:effectLs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Bef>
                <a:spcPct val="50000"/>
              </a:spcBef>
              <a:buSzPct val="85000"/>
              <a:defRPr/>
            </a:pPr>
            <a:r>
              <a:rPr kumimoji="1" lang="en-US" altLang="zh-CN" sz="2000" b="1">
                <a:solidFill>
                  <a:srgbClr val="CC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p:txBody>
      </p:sp>
      <p:sp>
        <p:nvSpPr>
          <p:cNvPr id="28" name="Text Box 70">
            <a:extLst>
              <a:ext uri="{FF2B5EF4-FFF2-40B4-BE49-F238E27FC236}">
                <a16:creationId xmlns:a16="http://schemas.microsoft.com/office/drawing/2014/main" id="{8467FAA4-DB49-41C2-80EE-6431C3B01BF5}"/>
              </a:ext>
            </a:extLst>
          </p:cNvPr>
          <p:cNvSpPr txBox="1">
            <a:spLocks noChangeArrowheads="1"/>
          </p:cNvSpPr>
          <p:nvPr/>
        </p:nvSpPr>
        <p:spPr bwMode="auto">
          <a:xfrm>
            <a:off x="7651360" y="4116753"/>
            <a:ext cx="647700" cy="457200"/>
          </a:xfrm>
          <a:prstGeom prst="rect">
            <a:avLst/>
          </a:prstGeom>
          <a:noFill/>
          <a:ln>
            <a:noFill/>
          </a:ln>
          <a:effectLs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Bef>
                <a:spcPct val="50000"/>
              </a:spcBef>
              <a:buSzPct val="85000"/>
              <a:defRPr/>
            </a:pPr>
            <a:r>
              <a:rPr kumimoji="1" lang="en-US" altLang="zh-CN" sz="2000" b="1">
                <a:solidFill>
                  <a:srgbClr val="CC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8</a:t>
            </a:r>
          </a:p>
        </p:txBody>
      </p:sp>
      <p:sp>
        <p:nvSpPr>
          <p:cNvPr id="29" name="Text Box 71">
            <a:extLst>
              <a:ext uri="{FF2B5EF4-FFF2-40B4-BE49-F238E27FC236}">
                <a16:creationId xmlns:a16="http://schemas.microsoft.com/office/drawing/2014/main" id="{4E7189DD-079A-475A-962F-1FF746663096}"/>
              </a:ext>
            </a:extLst>
          </p:cNvPr>
          <p:cNvSpPr txBox="1">
            <a:spLocks noChangeArrowheads="1"/>
          </p:cNvSpPr>
          <p:nvPr/>
        </p:nvSpPr>
        <p:spPr bwMode="auto">
          <a:xfrm>
            <a:off x="5201054" y="4091353"/>
            <a:ext cx="647700" cy="457200"/>
          </a:xfrm>
          <a:prstGeom prst="rect">
            <a:avLst/>
          </a:prstGeom>
          <a:noFill/>
          <a:ln>
            <a:noFill/>
          </a:ln>
          <a:effectLst/>
          <a:extLst/>
        </p:spPr>
        <p:txBody>
          <a:bodyPr>
            <a:spAutoFit/>
          </a:bodyPr>
          <a:lstStyle/>
          <a:p>
            <a:pPr algn="ctr" eaLnBrk="1" hangingPunct="1">
              <a:lnSpc>
                <a:spcPct val="120000"/>
              </a:lnSpc>
              <a:spcBef>
                <a:spcPct val="50000"/>
              </a:spcBef>
              <a:buSzPct val="85000"/>
              <a:defRPr/>
            </a:pPr>
            <a:r>
              <a:rPr kumimoji="1" lang="en-US" altLang="zh-CN" sz="2000" b="1">
                <a:solidFill>
                  <a:srgbClr val="CC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14</a:t>
            </a:r>
          </a:p>
        </p:txBody>
      </p:sp>
      <p:sp>
        <p:nvSpPr>
          <p:cNvPr id="30" name="Rectangle 72">
            <a:extLst>
              <a:ext uri="{FF2B5EF4-FFF2-40B4-BE49-F238E27FC236}">
                <a16:creationId xmlns:a16="http://schemas.microsoft.com/office/drawing/2014/main" id="{144F973D-EFCE-4B35-ADB3-6ACADD18F3FD}"/>
              </a:ext>
            </a:extLst>
          </p:cNvPr>
          <p:cNvSpPr>
            <a:spLocks noChangeArrowheads="1"/>
          </p:cNvSpPr>
          <p:nvPr/>
        </p:nvSpPr>
        <p:spPr bwMode="auto">
          <a:xfrm>
            <a:off x="1745860" y="1065578"/>
            <a:ext cx="821531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buSzPct val="85000"/>
              <a:buFontTx/>
              <a:buNone/>
            </a:pPr>
            <a:r>
              <a:rPr kumimoji="1" lang="zh-CN" altLang="en-US" sz="2400" b="1">
                <a:solidFill>
                  <a:srgbClr val="000000"/>
                </a:solidFill>
                <a:latin typeface="Times New Roman" panose="02020603050405020304" pitchFamily="18" charset="0"/>
                <a:ea typeface="华文细黑" panose="02010600040101010101" pitchFamily="2" charset="-122"/>
              </a:rPr>
              <a:t>如下例中</a:t>
            </a:r>
            <a:r>
              <a:rPr kumimoji="1" lang="en-US" altLang="zh-CN" sz="2400" b="1">
                <a:solidFill>
                  <a:srgbClr val="000000"/>
                </a:solidFill>
                <a:latin typeface="Times New Roman" panose="02020603050405020304" pitchFamily="18" charset="0"/>
                <a:ea typeface="华文细黑" panose="02010600040101010101" pitchFamily="2" charset="-122"/>
              </a:rPr>
              <a:t>σ</a:t>
            </a:r>
            <a:r>
              <a:rPr kumimoji="1" lang="en-US" altLang="zh-CN" sz="2400" b="1" baseline="-25000">
                <a:solidFill>
                  <a:srgbClr val="000000"/>
                </a:solidFill>
                <a:latin typeface="Times New Roman" panose="02020603050405020304" pitchFamily="18" charset="0"/>
                <a:ea typeface="华文细黑" panose="02010600040101010101" pitchFamily="2" charset="-122"/>
              </a:rPr>
              <a:t>11</a:t>
            </a:r>
            <a:r>
              <a:rPr kumimoji="1" lang="zh-CN" altLang="en-US" sz="2400" b="1">
                <a:solidFill>
                  <a:srgbClr val="000000"/>
                </a:solidFill>
                <a:latin typeface="Times New Roman" panose="02020603050405020304" pitchFamily="18" charset="0"/>
                <a:ea typeface="华文细黑" panose="02010600040101010101" pitchFamily="2" charset="-122"/>
              </a:rPr>
              <a:t>检验数是 </a:t>
            </a:r>
            <a:r>
              <a:rPr kumimoji="1" lang="en-US" altLang="zh-CN" sz="2400" b="1">
                <a:solidFill>
                  <a:srgbClr val="000000"/>
                </a:solidFill>
                <a:latin typeface="Times New Roman" panose="02020603050405020304" pitchFamily="18" charset="0"/>
                <a:ea typeface="华文细黑" panose="02010600040101010101" pitchFamily="2" charset="-122"/>
              </a:rPr>
              <a:t>0</a:t>
            </a:r>
            <a:r>
              <a:rPr kumimoji="1" lang="zh-CN" altLang="en-US" sz="2400" b="1">
                <a:solidFill>
                  <a:srgbClr val="000000"/>
                </a:solidFill>
                <a:latin typeface="Times New Roman" panose="02020603050405020304" pitchFamily="18" charset="0"/>
                <a:ea typeface="华文细黑" panose="02010600040101010101" pitchFamily="2" charset="-122"/>
              </a:rPr>
              <a:t>，经过调整，可得到另一个最优解。</a:t>
            </a:r>
            <a:r>
              <a:rPr kumimoji="1" lang="zh-CN" altLang="en-US" sz="2400" b="1">
                <a:solidFill>
                  <a:schemeClr val="bg2"/>
                </a:solidFill>
                <a:latin typeface="Times New Roman" panose="02020603050405020304" pitchFamily="18" charset="0"/>
                <a:ea typeface="华文细黑" panose="02010600040101010101" pitchFamily="2" charset="-122"/>
              </a:rPr>
              <a:t> </a:t>
            </a:r>
          </a:p>
        </p:txBody>
      </p:sp>
    </p:spTree>
    <p:extLst>
      <p:ext uri="{BB962C8B-B14F-4D97-AF65-F5344CB8AC3E}">
        <p14:creationId xmlns:p14="http://schemas.microsoft.com/office/powerpoint/2010/main" val="2335157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
            <a:extLst>
              <a:ext uri="{FF2B5EF4-FFF2-40B4-BE49-F238E27FC236}">
                <a16:creationId xmlns:a16="http://schemas.microsoft.com/office/drawing/2014/main" id="{4E80DFF2-30A1-4D4E-9B4D-8660D1F12B11}"/>
              </a:ext>
            </a:extLst>
          </p:cNvPr>
          <p:cNvGraphicFramePr>
            <a:graphicFrameLocks noGrp="1"/>
          </p:cNvGraphicFramePr>
          <p:nvPr>
            <p:extLst>
              <p:ext uri="{D42A27DB-BD31-4B8C-83A1-F6EECF244321}">
                <p14:modId xmlns:p14="http://schemas.microsoft.com/office/powerpoint/2010/main" val="1656987064"/>
              </p:ext>
            </p:extLst>
          </p:nvPr>
        </p:nvGraphicFramePr>
        <p:xfrm>
          <a:off x="2245116" y="1343580"/>
          <a:ext cx="7345362" cy="3603626"/>
        </p:xfrm>
        <a:graphic>
          <a:graphicData uri="http://schemas.openxmlformats.org/drawingml/2006/table">
            <a:tbl>
              <a:tblPr/>
              <a:tblGrid>
                <a:gridCol w="1223962">
                  <a:extLst>
                    <a:ext uri="{9D8B030D-6E8A-4147-A177-3AD203B41FA5}">
                      <a16:colId xmlns:a16="http://schemas.microsoft.com/office/drawing/2014/main" val="2984397005"/>
                    </a:ext>
                  </a:extLst>
                </a:gridCol>
                <a:gridCol w="1223963">
                  <a:extLst>
                    <a:ext uri="{9D8B030D-6E8A-4147-A177-3AD203B41FA5}">
                      <a16:colId xmlns:a16="http://schemas.microsoft.com/office/drawing/2014/main" val="2236462181"/>
                    </a:ext>
                  </a:extLst>
                </a:gridCol>
                <a:gridCol w="1225550">
                  <a:extLst>
                    <a:ext uri="{9D8B030D-6E8A-4147-A177-3AD203B41FA5}">
                      <a16:colId xmlns:a16="http://schemas.microsoft.com/office/drawing/2014/main" val="2444510424"/>
                    </a:ext>
                  </a:extLst>
                </a:gridCol>
                <a:gridCol w="1223962">
                  <a:extLst>
                    <a:ext uri="{9D8B030D-6E8A-4147-A177-3AD203B41FA5}">
                      <a16:colId xmlns:a16="http://schemas.microsoft.com/office/drawing/2014/main" val="3022093980"/>
                    </a:ext>
                  </a:extLst>
                </a:gridCol>
                <a:gridCol w="1223963">
                  <a:extLst>
                    <a:ext uri="{9D8B030D-6E8A-4147-A177-3AD203B41FA5}">
                      <a16:colId xmlns:a16="http://schemas.microsoft.com/office/drawing/2014/main" val="3844726852"/>
                    </a:ext>
                  </a:extLst>
                </a:gridCol>
                <a:gridCol w="1223962">
                  <a:extLst>
                    <a:ext uri="{9D8B030D-6E8A-4147-A177-3AD203B41FA5}">
                      <a16:colId xmlns:a16="http://schemas.microsoft.com/office/drawing/2014/main" val="1473214800"/>
                    </a:ext>
                  </a:extLst>
                </a:gridCol>
              </a:tblGrid>
              <a:tr h="126193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        </a:t>
                      </a: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销地</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产地</a:t>
                      </a:r>
                    </a:p>
                  </a:txBody>
                  <a:tcPr marT="45722" marB="4572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1</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000000"/>
                          </a:solidFill>
                          <a:effectLst/>
                          <a:latin typeface="Arial" panose="020B0604020202020204" pitchFamily="34" charset="0"/>
                          <a:ea typeface="黑体" panose="02010609060101010101" pitchFamily="49" charset="-122"/>
                        </a:rPr>
                        <a:t>产量</a:t>
                      </a:r>
                      <a:endParaRPr kumimoji="0" lang="zh-CN" altLang="en-US" sz="2400" b="0" i="0" u="none" strike="noStrike" cap="none" normalizeH="0" baseline="-25000">
                        <a:ln>
                          <a:noFill/>
                        </a:ln>
                        <a:solidFill>
                          <a:srgbClr val="000000"/>
                        </a:solidFill>
                        <a:effectLst/>
                        <a:latin typeface="Arial" panose="020B0604020202020204" pitchFamily="34" charset="0"/>
                        <a:ea typeface="黑体" panose="02010609060101010101" pitchFamily="49" charset="-122"/>
                      </a:endParaRP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2304873797"/>
                  </a:ext>
                </a:extLst>
              </a:tr>
              <a:tr h="585819">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1</a:t>
                      </a:r>
                    </a:p>
                  </a:txBody>
                  <a:tcPr marT="45722" marB="4572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7</a:t>
                      </a: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6473534"/>
                  </a:ext>
                </a:extLst>
              </a:tr>
              <a:tr h="584231">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2</a:t>
                      </a:r>
                    </a:p>
                  </a:txBody>
                  <a:tcPr marT="45722" marB="4572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4</a:t>
                      </a: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4901330"/>
                  </a:ext>
                </a:extLst>
              </a:tr>
              <a:tr h="585819">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3</a:t>
                      </a:r>
                    </a:p>
                  </a:txBody>
                  <a:tcPr marT="45722" marB="4572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9</a:t>
                      </a: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4606529"/>
                  </a:ext>
                </a:extLst>
              </a:tr>
              <a:tr h="585819">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销量</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6</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5</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6</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defRPr>
                          <a:solidFill>
                            <a:schemeClr val="tx1"/>
                          </a:solidFill>
                          <a:latin typeface="Arial" panose="020B0604020202020204" pitchFamily="34" charset="0"/>
                          <a:ea typeface="黑体" panose="02010609060101010101" pitchFamily="49" charset="-122"/>
                        </a:defRPr>
                      </a:lvl3pPr>
                      <a:lvl4pPr marL="1600200" indent="-228600">
                        <a:spcBef>
                          <a:spcPct val="20000"/>
                        </a:spcBef>
                        <a:defRPr>
                          <a:solidFill>
                            <a:schemeClr val="tx1"/>
                          </a:solidFill>
                          <a:latin typeface="Arial" panose="020B0604020202020204" pitchFamily="34" charset="0"/>
                          <a:ea typeface="黑体" panose="02010609060101010101" pitchFamily="49" charset="-122"/>
                        </a:defRPr>
                      </a:lvl4pPr>
                      <a:lvl5pPr marL="2057400" indent="-228600">
                        <a:spcBef>
                          <a:spcPct val="20000"/>
                        </a:spcBef>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
                          <a:schemeClr val="bg1"/>
                        </a:buClr>
                        <a:buSzTx/>
                        <a:buFontTx/>
                        <a:buNone/>
                        <a:tabLst/>
                      </a:pPr>
                      <a:r>
                        <a:rPr kumimoji="0" lang="en-US" altLang="zh-CN" sz="2400" b="1" i="0" u="none" strike="noStrike" cap="none" normalizeH="0" baseline="0" dirty="0">
                          <a:ln>
                            <a:noFill/>
                          </a:ln>
                          <a:solidFill>
                            <a:srgbClr val="000000"/>
                          </a:solidFill>
                          <a:effectLst/>
                          <a:latin typeface="Arial" panose="020B0604020202020204" pitchFamily="34" charset="0"/>
                          <a:ea typeface="黑体" panose="02010609060101010101" pitchFamily="49" charset="-122"/>
                        </a:rPr>
                        <a:t>20</a:t>
                      </a:r>
                      <a:endParaRPr kumimoji="0" lang="en-US" altLang="zh-CN"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44266226"/>
                  </a:ext>
                </a:extLst>
              </a:tr>
            </a:tbl>
          </a:graphicData>
        </a:graphic>
      </p:graphicFrame>
      <p:sp>
        <p:nvSpPr>
          <p:cNvPr id="5" name="Line 47">
            <a:extLst>
              <a:ext uri="{FF2B5EF4-FFF2-40B4-BE49-F238E27FC236}">
                <a16:creationId xmlns:a16="http://schemas.microsoft.com/office/drawing/2014/main" id="{67F1CF90-F49F-4B17-A24F-D3F08480BE8D}"/>
              </a:ext>
            </a:extLst>
          </p:cNvPr>
          <p:cNvSpPr>
            <a:spLocks noChangeShapeType="1"/>
          </p:cNvSpPr>
          <p:nvPr/>
        </p:nvSpPr>
        <p:spPr bwMode="auto">
          <a:xfrm>
            <a:off x="2245116" y="1343580"/>
            <a:ext cx="1223962" cy="1079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 name="Text Box 48">
            <a:extLst>
              <a:ext uri="{FF2B5EF4-FFF2-40B4-BE49-F238E27FC236}">
                <a16:creationId xmlns:a16="http://schemas.microsoft.com/office/drawing/2014/main" id="{4E8D89F3-AF10-4E38-9161-D5ABA8B52A8C}"/>
              </a:ext>
            </a:extLst>
          </p:cNvPr>
          <p:cNvSpPr txBox="1">
            <a:spLocks noChangeArrowheads="1"/>
          </p:cNvSpPr>
          <p:nvPr/>
        </p:nvSpPr>
        <p:spPr bwMode="auto">
          <a:xfrm>
            <a:off x="4694628" y="2725397"/>
            <a:ext cx="611188"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a:latin typeface="Times New Roman" panose="02020603050405020304" pitchFamily="18" charset="0"/>
                <a:ea typeface="华文细黑" panose="02010600040101010101" pitchFamily="2" charset="-122"/>
              </a:rPr>
              <a:t>11</a:t>
            </a:r>
          </a:p>
        </p:txBody>
      </p:sp>
      <p:sp>
        <p:nvSpPr>
          <p:cNvPr id="7" name="Text Box 49">
            <a:extLst>
              <a:ext uri="{FF2B5EF4-FFF2-40B4-BE49-F238E27FC236}">
                <a16:creationId xmlns:a16="http://schemas.microsoft.com/office/drawing/2014/main" id="{389D165E-C4A6-44EF-A45D-77C7613B7757}"/>
              </a:ext>
            </a:extLst>
          </p:cNvPr>
          <p:cNvSpPr txBox="1">
            <a:spLocks noChangeArrowheads="1"/>
          </p:cNvSpPr>
          <p:nvPr/>
        </p:nvSpPr>
        <p:spPr bwMode="auto">
          <a:xfrm>
            <a:off x="5918591" y="2725397"/>
            <a:ext cx="611187"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a:latin typeface="Times New Roman" panose="02020603050405020304" pitchFamily="18" charset="0"/>
                <a:ea typeface="华文细黑" panose="02010600040101010101" pitchFamily="2" charset="-122"/>
              </a:rPr>
              <a:t>4</a:t>
            </a:r>
          </a:p>
        </p:txBody>
      </p:sp>
      <p:sp>
        <p:nvSpPr>
          <p:cNvPr id="8" name="Text Box 50">
            <a:extLst>
              <a:ext uri="{FF2B5EF4-FFF2-40B4-BE49-F238E27FC236}">
                <a16:creationId xmlns:a16="http://schemas.microsoft.com/office/drawing/2014/main" id="{A1CEA28C-8295-4763-BA8B-7C666031932E}"/>
              </a:ext>
            </a:extLst>
          </p:cNvPr>
          <p:cNvSpPr txBox="1">
            <a:spLocks noChangeArrowheads="1"/>
          </p:cNvSpPr>
          <p:nvPr/>
        </p:nvSpPr>
        <p:spPr bwMode="auto">
          <a:xfrm>
            <a:off x="7142553" y="2725397"/>
            <a:ext cx="611188"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a:latin typeface="Times New Roman" panose="02020603050405020304" pitchFamily="18" charset="0"/>
                <a:ea typeface="华文细黑" panose="02010600040101010101" pitchFamily="2" charset="-122"/>
              </a:rPr>
              <a:t>4</a:t>
            </a:r>
          </a:p>
        </p:txBody>
      </p:sp>
      <p:sp>
        <p:nvSpPr>
          <p:cNvPr id="9" name="Text Box 51">
            <a:extLst>
              <a:ext uri="{FF2B5EF4-FFF2-40B4-BE49-F238E27FC236}">
                <a16:creationId xmlns:a16="http://schemas.microsoft.com/office/drawing/2014/main" id="{3C89D17B-4137-42B9-B871-1A524CEBDF3B}"/>
              </a:ext>
            </a:extLst>
          </p:cNvPr>
          <p:cNvSpPr txBox="1">
            <a:spLocks noChangeArrowheads="1"/>
          </p:cNvSpPr>
          <p:nvPr/>
        </p:nvSpPr>
        <p:spPr bwMode="auto">
          <a:xfrm>
            <a:off x="3469078" y="2725397"/>
            <a:ext cx="611188"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dirty="0">
                <a:latin typeface="Times New Roman" panose="02020603050405020304" pitchFamily="18" charset="0"/>
                <a:ea typeface="华文细黑" panose="02010600040101010101" pitchFamily="2" charset="-122"/>
              </a:rPr>
              <a:t>3</a:t>
            </a:r>
          </a:p>
        </p:txBody>
      </p:sp>
      <p:sp>
        <p:nvSpPr>
          <p:cNvPr id="10" name="Text Box 52">
            <a:extLst>
              <a:ext uri="{FF2B5EF4-FFF2-40B4-BE49-F238E27FC236}">
                <a16:creationId xmlns:a16="http://schemas.microsoft.com/office/drawing/2014/main" id="{E2A12B4A-CA92-4E02-BA40-D69CAAAAEE88}"/>
              </a:ext>
            </a:extLst>
          </p:cNvPr>
          <p:cNvSpPr txBox="1">
            <a:spLocks noChangeArrowheads="1"/>
          </p:cNvSpPr>
          <p:nvPr/>
        </p:nvSpPr>
        <p:spPr bwMode="auto">
          <a:xfrm>
            <a:off x="3469078" y="3904909"/>
            <a:ext cx="611188"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a:latin typeface="Times New Roman" panose="02020603050405020304" pitchFamily="18" charset="0"/>
                <a:ea typeface="华文细黑" panose="02010600040101010101" pitchFamily="2" charset="-122"/>
              </a:rPr>
              <a:t>1</a:t>
            </a:r>
          </a:p>
        </p:txBody>
      </p:sp>
      <p:sp>
        <p:nvSpPr>
          <p:cNvPr id="11" name="Text Box 53">
            <a:extLst>
              <a:ext uri="{FF2B5EF4-FFF2-40B4-BE49-F238E27FC236}">
                <a16:creationId xmlns:a16="http://schemas.microsoft.com/office/drawing/2014/main" id="{284524BB-7EF6-43E4-9B3F-CD5608A1ABA2}"/>
              </a:ext>
            </a:extLst>
          </p:cNvPr>
          <p:cNvSpPr txBox="1">
            <a:spLocks noChangeArrowheads="1"/>
          </p:cNvSpPr>
          <p:nvPr/>
        </p:nvSpPr>
        <p:spPr bwMode="auto">
          <a:xfrm>
            <a:off x="5918591" y="3311184"/>
            <a:ext cx="611187"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dirty="0">
                <a:latin typeface="Times New Roman" panose="02020603050405020304" pitchFamily="18" charset="0"/>
                <a:ea typeface="华文细黑" panose="02010600040101010101" pitchFamily="2" charset="-122"/>
              </a:rPr>
              <a:t>3</a:t>
            </a:r>
          </a:p>
        </p:txBody>
      </p:sp>
      <p:sp>
        <p:nvSpPr>
          <p:cNvPr id="12" name="Text Box 54">
            <a:extLst>
              <a:ext uri="{FF2B5EF4-FFF2-40B4-BE49-F238E27FC236}">
                <a16:creationId xmlns:a16="http://schemas.microsoft.com/office/drawing/2014/main" id="{B2159772-A151-48F0-935F-AFE43F10E93D}"/>
              </a:ext>
            </a:extLst>
          </p:cNvPr>
          <p:cNvSpPr txBox="1">
            <a:spLocks noChangeArrowheads="1"/>
          </p:cNvSpPr>
          <p:nvPr/>
        </p:nvSpPr>
        <p:spPr bwMode="auto">
          <a:xfrm>
            <a:off x="4694628" y="3319122"/>
            <a:ext cx="611188"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a:latin typeface="Times New Roman" panose="02020603050405020304" pitchFamily="18" charset="0"/>
                <a:ea typeface="华文细黑" panose="02010600040101010101" pitchFamily="2" charset="-122"/>
              </a:rPr>
              <a:t>7</a:t>
            </a:r>
          </a:p>
        </p:txBody>
      </p:sp>
      <p:sp>
        <p:nvSpPr>
          <p:cNvPr id="13" name="Text Box 55">
            <a:extLst>
              <a:ext uri="{FF2B5EF4-FFF2-40B4-BE49-F238E27FC236}">
                <a16:creationId xmlns:a16="http://schemas.microsoft.com/office/drawing/2014/main" id="{49C66838-F31D-4D5E-8BD3-E23C666ABF11}"/>
              </a:ext>
            </a:extLst>
          </p:cNvPr>
          <p:cNvSpPr txBox="1">
            <a:spLocks noChangeArrowheads="1"/>
          </p:cNvSpPr>
          <p:nvPr/>
        </p:nvSpPr>
        <p:spPr bwMode="auto">
          <a:xfrm>
            <a:off x="3469078" y="3301659"/>
            <a:ext cx="611188"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dirty="0">
                <a:latin typeface="Times New Roman" panose="02020603050405020304" pitchFamily="18" charset="0"/>
                <a:ea typeface="华文细黑" panose="02010600040101010101" pitchFamily="2" charset="-122"/>
              </a:rPr>
              <a:t>7</a:t>
            </a:r>
          </a:p>
        </p:txBody>
      </p:sp>
      <p:sp>
        <p:nvSpPr>
          <p:cNvPr id="14" name="Text Box 56">
            <a:extLst>
              <a:ext uri="{FF2B5EF4-FFF2-40B4-BE49-F238E27FC236}">
                <a16:creationId xmlns:a16="http://schemas.microsoft.com/office/drawing/2014/main" id="{3C9826A4-A5C3-4F1D-900B-08E7B3F906A5}"/>
              </a:ext>
            </a:extLst>
          </p:cNvPr>
          <p:cNvSpPr txBox="1">
            <a:spLocks noChangeArrowheads="1"/>
          </p:cNvSpPr>
          <p:nvPr/>
        </p:nvSpPr>
        <p:spPr bwMode="auto">
          <a:xfrm>
            <a:off x="7142553" y="3300072"/>
            <a:ext cx="611188"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dirty="0">
                <a:latin typeface="Times New Roman" panose="02020603050405020304" pitchFamily="18" charset="0"/>
                <a:ea typeface="华文细黑" panose="02010600040101010101" pitchFamily="2" charset="-122"/>
              </a:rPr>
              <a:t>8</a:t>
            </a:r>
          </a:p>
        </p:txBody>
      </p:sp>
      <p:sp>
        <p:nvSpPr>
          <p:cNvPr id="15" name="Text Box 57">
            <a:extLst>
              <a:ext uri="{FF2B5EF4-FFF2-40B4-BE49-F238E27FC236}">
                <a16:creationId xmlns:a16="http://schemas.microsoft.com/office/drawing/2014/main" id="{0A339EC5-90D0-43A7-B3C8-CD347B71F5E4}"/>
              </a:ext>
            </a:extLst>
          </p:cNvPr>
          <p:cNvSpPr txBox="1">
            <a:spLocks noChangeArrowheads="1"/>
          </p:cNvSpPr>
          <p:nvPr/>
        </p:nvSpPr>
        <p:spPr bwMode="auto">
          <a:xfrm>
            <a:off x="4694628" y="3893797"/>
            <a:ext cx="611188"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a:latin typeface="Times New Roman" panose="02020603050405020304" pitchFamily="18" charset="0"/>
                <a:ea typeface="华文细黑" panose="02010600040101010101" pitchFamily="2" charset="-122"/>
              </a:rPr>
              <a:t>2</a:t>
            </a:r>
          </a:p>
        </p:txBody>
      </p:sp>
      <p:sp>
        <p:nvSpPr>
          <p:cNvPr id="16" name="Text Box 58">
            <a:extLst>
              <a:ext uri="{FF2B5EF4-FFF2-40B4-BE49-F238E27FC236}">
                <a16:creationId xmlns:a16="http://schemas.microsoft.com/office/drawing/2014/main" id="{4C5D96D7-EC40-4D7D-92C4-56A50FFBE425}"/>
              </a:ext>
            </a:extLst>
          </p:cNvPr>
          <p:cNvSpPr txBox="1">
            <a:spLocks noChangeArrowheads="1"/>
          </p:cNvSpPr>
          <p:nvPr/>
        </p:nvSpPr>
        <p:spPr bwMode="auto">
          <a:xfrm>
            <a:off x="5918591" y="3893797"/>
            <a:ext cx="611187"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a:latin typeface="Times New Roman" panose="02020603050405020304" pitchFamily="18" charset="0"/>
                <a:ea typeface="华文细黑" panose="02010600040101010101" pitchFamily="2" charset="-122"/>
              </a:rPr>
              <a:t>10</a:t>
            </a:r>
          </a:p>
        </p:txBody>
      </p:sp>
      <p:sp>
        <p:nvSpPr>
          <p:cNvPr id="17" name="Text Box 59">
            <a:extLst>
              <a:ext uri="{FF2B5EF4-FFF2-40B4-BE49-F238E27FC236}">
                <a16:creationId xmlns:a16="http://schemas.microsoft.com/office/drawing/2014/main" id="{CA71C200-2AD2-421C-90F4-778165A65EA8}"/>
              </a:ext>
            </a:extLst>
          </p:cNvPr>
          <p:cNvSpPr txBox="1">
            <a:spLocks noChangeArrowheads="1"/>
          </p:cNvSpPr>
          <p:nvPr/>
        </p:nvSpPr>
        <p:spPr bwMode="auto">
          <a:xfrm>
            <a:off x="7142553" y="3893797"/>
            <a:ext cx="611188" cy="303416"/>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1800" b="1">
                <a:latin typeface="Times New Roman" panose="02020603050405020304" pitchFamily="18" charset="0"/>
                <a:ea typeface="华文细黑" panose="02010600040101010101" pitchFamily="2" charset="-122"/>
              </a:rPr>
              <a:t>6</a:t>
            </a:r>
          </a:p>
        </p:txBody>
      </p:sp>
      <p:sp>
        <p:nvSpPr>
          <p:cNvPr id="18" name="Text Box 60">
            <a:extLst>
              <a:ext uri="{FF2B5EF4-FFF2-40B4-BE49-F238E27FC236}">
                <a16:creationId xmlns:a16="http://schemas.microsoft.com/office/drawing/2014/main" id="{8B2FC265-EBB8-4EDC-8456-5E0FE97D64B1}"/>
              </a:ext>
            </a:extLst>
          </p:cNvPr>
          <p:cNvSpPr txBox="1">
            <a:spLocks noChangeArrowheads="1"/>
          </p:cNvSpPr>
          <p:nvPr/>
        </p:nvSpPr>
        <p:spPr bwMode="auto">
          <a:xfrm>
            <a:off x="5270891" y="2494518"/>
            <a:ext cx="647700" cy="49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2400" b="1" dirty="0">
                <a:latin typeface="Times New Roman" panose="02020603050405020304" pitchFamily="18" charset="0"/>
                <a:ea typeface="华文细黑" panose="02010600040101010101" pitchFamily="2" charset="-122"/>
              </a:rPr>
              <a:t>×</a:t>
            </a:r>
          </a:p>
        </p:txBody>
      </p:sp>
      <p:sp>
        <p:nvSpPr>
          <p:cNvPr id="19" name="Text Box 61">
            <a:extLst>
              <a:ext uri="{FF2B5EF4-FFF2-40B4-BE49-F238E27FC236}">
                <a16:creationId xmlns:a16="http://schemas.microsoft.com/office/drawing/2014/main" id="{FCB502EC-BFC2-4CB4-A5D9-7B4B69C13ECC}"/>
              </a:ext>
            </a:extLst>
          </p:cNvPr>
          <p:cNvSpPr txBox="1">
            <a:spLocks noChangeArrowheads="1"/>
          </p:cNvSpPr>
          <p:nvPr/>
        </p:nvSpPr>
        <p:spPr bwMode="auto">
          <a:xfrm>
            <a:off x="4045341" y="3621643"/>
            <a:ext cx="647700" cy="457200"/>
          </a:xfrm>
          <a:prstGeom prst="rect">
            <a:avLst/>
          </a:prstGeom>
          <a:noFill/>
          <a:ln>
            <a:noFill/>
          </a:ln>
          <a:effectLs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Bef>
                <a:spcPct val="50000"/>
              </a:spcBef>
              <a:buSzPct val="85000"/>
              <a:defRPr/>
            </a:pPr>
            <a:r>
              <a:rPr kumimoji="1" lang="en-US" altLang="zh-CN" sz="2000" b="1">
                <a:solidFill>
                  <a:srgbClr val="CC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p:txBody>
      </p:sp>
      <p:sp>
        <p:nvSpPr>
          <p:cNvPr id="20" name="Text Box 62">
            <a:extLst>
              <a:ext uri="{FF2B5EF4-FFF2-40B4-BE49-F238E27FC236}">
                <a16:creationId xmlns:a16="http://schemas.microsoft.com/office/drawing/2014/main" id="{8720A471-A761-4A86-B6F3-3BE327A67126}"/>
              </a:ext>
            </a:extLst>
          </p:cNvPr>
          <p:cNvSpPr txBox="1">
            <a:spLocks noChangeArrowheads="1"/>
          </p:cNvSpPr>
          <p:nvPr/>
        </p:nvSpPr>
        <p:spPr bwMode="auto">
          <a:xfrm>
            <a:off x="5270891" y="3080305"/>
            <a:ext cx="647700" cy="49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2400" b="1" dirty="0">
                <a:latin typeface="Times New Roman" panose="02020603050405020304" pitchFamily="18" charset="0"/>
                <a:ea typeface="华文细黑" panose="02010600040101010101" pitchFamily="2" charset="-122"/>
              </a:rPr>
              <a:t>×</a:t>
            </a:r>
          </a:p>
        </p:txBody>
      </p:sp>
      <p:sp>
        <p:nvSpPr>
          <p:cNvPr id="21" name="Text Box 63">
            <a:extLst>
              <a:ext uri="{FF2B5EF4-FFF2-40B4-BE49-F238E27FC236}">
                <a16:creationId xmlns:a16="http://schemas.microsoft.com/office/drawing/2014/main" id="{DA99AD6B-8198-4A5C-BBBA-70E075E13B79}"/>
              </a:ext>
            </a:extLst>
          </p:cNvPr>
          <p:cNvSpPr txBox="1">
            <a:spLocks noChangeArrowheads="1"/>
          </p:cNvSpPr>
          <p:nvPr/>
        </p:nvSpPr>
        <p:spPr bwMode="auto">
          <a:xfrm>
            <a:off x="6494853" y="3080305"/>
            <a:ext cx="647700" cy="457200"/>
          </a:xfrm>
          <a:prstGeom prst="rect">
            <a:avLst/>
          </a:prstGeom>
          <a:noFill/>
          <a:ln>
            <a:noFill/>
          </a:ln>
          <a:effectLs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Bef>
                <a:spcPct val="50000"/>
              </a:spcBef>
              <a:buSzPct val="85000"/>
              <a:defRPr/>
            </a:pPr>
            <a:r>
              <a:rPr kumimoji="1" lang="en-US" altLang="zh-CN" sz="2000" b="1">
                <a:solidFill>
                  <a:srgbClr val="CC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p:txBody>
      </p:sp>
      <p:sp>
        <p:nvSpPr>
          <p:cNvPr id="22" name="Text Box 64">
            <a:extLst>
              <a:ext uri="{FF2B5EF4-FFF2-40B4-BE49-F238E27FC236}">
                <a16:creationId xmlns:a16="http://schemas.microsoft.com/office/drawing/2014/main" id="{E0933902-26C9-41CF-9A1A-7FEAE7FB7A97}"/>
              </a:ext>
            </a:extLst>
          </p:cNvPr>
          <p:cNvSpPr txBox="1">
            <a:spLocks noChangeArrowheads="1"/>
          </p:cNvSpPr>
          <p:nvPr/>
        </p:nvSpPr>
        <p:spPr bwMode="auto">
          <a:xfrm>
            <a:off x="6494853" y="2470705"/>
            <a:ext cx="647700" cy="457200"/>
          </a:xfrm>
          <a:prstGeom prst="rect">
            <a:avLst/>
          </a:prstGeom>
          <a:noFill/>
          <a:ln>
            <a:noFill/>
          </a:ln>
          <a:effectLs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Bef>
                <a:spcPct val="50000"/>
              </a:spcBef>
              <a:buSzPct val="85000"/>
              <a:defRPr/>
            </a:pPr>
            <a:r>
              <a:rPr kumimoji="1" lang="en-US" altLang="zh-CN" sz="2000" b="1">
                <a:solidFill>
                  <a:srgbClr val="CC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p:txBody>
      </p:sp>
      <p:sp>
        <p:nvSpPr>
          <p:cNvPr id="23" name="Text Box 65">
            <a:extLst>
              <a:ext uri="{FF2B5EF4-FFF2-40B4-BE49-F238E27FC236}">
                <a16:creationId xmlns:a16="http://schemas.microsoft.com/office/drawing/2014/main" id="{7BEB504A-80B6-4E9B-BF7D-9372264EF789}"/>
              </a:ext>
            </a:extLst>
          </p:cNvPr>
          <p:cNvSpPr txBox="1">
            <a:spLocks noChangeArrowheads="1"/>
          </p:cNvSpPr>
          <p:nvPr/>
        </p:nvSpPr>
        <p:spPr bwMode="auto">
          <a:xfrm>
            <a:off x="7718816" y="2494518"/>
            <a:ext cx="647700" cy="457200"/>
          </a:xfrm>
          <a:prstGeom prst="rect">
            <a:avLst/>
          </a:prstGeom>
          <a:noFill/>
          <a:ln>
            <a:noFill/>
          </a:ln>
          <a:effectLs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Bef>
                <a:spcPct val="50000"/>
              </a:spcBef>
              <a:buSzPct val="85000"/>
              <a:defRPr/>
            </a:pPr>
            <a:r>
              <a:rPr kumimoji="1" lang="en-US" altLang="zh-CN" sz="2000" b="1">
                <a:solidFill>
                  <a:srgbClr val="CC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p:txBody>
      </p:sp>
      <p:sp>
        <p:nvSpPr>
          <p:cNvPr id="24" name="Text Box 66">
            <a:extLst>
              <a:ext uri="{FF2B5EF4-FFF2-40B4-BE49-F238E27FC236}">
                <a16:creationId xmlns:a16="http://schemas.microsoft.com/office/drawing/2014/main" id="{0D4EB968-1E1E-47F6-B15B-1DF9CE0F718E}"/>
              </a:ext>
            </a:extLst>
          </p:cNvPr>
          <p:cNvSpPr txBox="1">
            <a:spLocks noChangeArrowheads="1"/>
          </p:cNvSpPr>
          <p:nvPr/>
        </p:nvSpPr>
        <p:spPr bwMode="auto">
          <a:xfrm>
            <a:off x="7718816" y="3070780"/>
            <a:ext cx="647700" cy="496674"/>
          </a:xfrm>
          <a:prstGeom prst="rect">
            <a:avLst/>
          </a:prstGeom>
          <a:noFill/>
          <a:ln>
            <a:noFill/>
          </a:ln>
          <a:effectLst/>
          <a:extLst/>
        </p:spPr>
        <p:txBody>
          <a:bodyPr>
            <a:spAutoFit/>
          </a:bodyPr>
          <a:lstStyle/>
          <a:p>
            <a:pPr algn="ctr" eaLnBrk="1" hangingPunct="1">
              <a:lnSpc>
                <a:spcPct val="120000"/>
              </a:lnSpc>
              <a:spcBef>
                <a:spcPct val="50000"/>
              </a:spcBef>
              <a:buSzPct val="85000"/>
              <a:defRPr/>
            </a:pPr>
            <a:r>
              <a:rPr kumimoji="1" lang="en-US" altLang="zh-CN" sz="2400" b="1" dirty="0">
                <a:effectLst>
                  <a:outerShdw blurRad="38100" dist="38100" dir="2700000" algn="tl">
                    <a:srgbClr val="C0C0C0"/>
                  </a:outerShdw>
                </a:effectLst>
                <a:latin typeface="Times New Roman" panose="02020603050405020304" pitchFamily="18" charset="0"/>
                <a:ea typeface="华文细黑" panose="02010600040101010101" pitchFamily="2" charset="-122"/>
              </a:rPr>
              <a:t>×</a:t>
            </a:r>
          </a:p>
        </p:txBody>
      </p:sp>
      <p:sp>
        <p:nvSpPr>
          <p:cNvPr id="25" name="Text Box 67">
            <a:extLst>
              <a:ext uri="{FF2B5EF4-FFF2-40B4-BE49-F238E27FC236}">
                <a16:creationId xmlns:a16="http://schemas.microsoft.com/office/drawing/2014/main" id="{2051C107-951F-46D7-8028-E342D12D3D6A}"/>
              </a:ext>
            </a:extLst>
          </p:cNvPr>
          <p:cNvSpPr txBox="1">
            <a:spLocks noChangeArrowheads="1"/>
          </p:cNvSpPr>
          <p:nvPr/>
        </p:nvSpPr>
        <p:spPr bwMode="auto">
          <a:xfrm>
            <a:off x="7718816" y="3647043"/>
            <a:ext cx="647700" cy="496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2400" b="1" dirty="0">
                <a:solidFill>
                  <a:srgbClr val="FF0000"/>
                </a:solidFill>
                <a:latin typeface="Times New Roman" panose="02020603050405020304" pitchFamily="18" charset="0"/>
                <a:ea typeface="华文细黑" panose="02010600040101010101" pitchFamily="2" charset="-122"/>
              </a:rPr>
              <a:t>0</a:t>
            </a:r>
          </a:p>
        </p:txBody>
      </p:sp>
      <p:sp>
        <p:nvSpPr>
          <p:cNvPr id="26" name="Text Box 68">
            <a:extLst>
              <a:ext uri="{FF2B5EF4-FFF2-40B4-BE49-F238E27FC236}">
                <a16:creationId xmlns:a16="http://schemas.microsoft.com/office/drawing/2014/main" id="{ABB97862-E951-4D92-918C-CFFE247564B1}"/>
              </a:ext>
            </a:extLst>
          </p:cNvPr>
          <p:cNvSpPr txBox="1">
            <a:spLocks noChangeArrowheads="1"/>
          </p:cNvSpPr>
          <p:nvPr/>
        </p:nvSpPr>
        <p:spPr bwMode="auto">
          <a:xfrm>
            <a:off x="5269303" y="3621643"/>
            <a:ext cx="647700" cy="457200"/>
          </a:xfrm>
          <a:prstGeom prst="rect">
            <a:avLst/>
          </a:prstGeom>
          <a:noFill/>
          <a:ln>
            <a:noFill/>
          </a:ln>
          <a:effectLs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Bef>
                <a:spcPct val="50000"/>
              </a:spcBef>
              <a:buSzPct val="85000"/>
              <a:defRPr/>
            </a:pPr>
            <a:r>
              <a:rPr kumimoji="1" lang="en-US" altLang="zh-CN" sz="2000" b="1" dirty="0">
                <a:solidFill>
                  <a:srgbClr val="CC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p:txBody>
      </p:sp>
      <p:sp>
        <p:nvSpPr>
          <p:cNvPr id="27" name="Text Box 69">
            <a:extLst>
              <a:ext uri="{FF2B5EF4-FFF2-40B4-BE49-F238E27FC236}">
                <a16:creationId xmlns:a16="http://schemas.microsoft.com/office/drawing/2014/main" id="{032903E6-3A28-41A1-A569-4F66D7C9826C}"/>
              </a:ext>
            </a:extLst>
          </p:cNvPr>
          <p:cNvSpPr txBox="1">
            <a:spLocks noChangeArrowheads="1"/>
          </p:cNvSpPr>
          <p:nvPr/>
        </p:nvSpPr>
        <p:spPr bwMode="auto">
          <a:xfrm>
            <a:off x="4045341" y="3080305"/>
            <a:ext cx="647700" cy="49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2400" b="1" dirty="0">
                <a:latin typeface="Times New Roman" panose="02020603050405020304" pitchFamily="18" charset="0"/>
                <a:ea typeface="华文细黑" panose="02010600040101010101" pitchFamily="2" charset="-122"/>
              </a:rPr>
              <a:t>×</a:t>
            </a:r>
          </a:p>
        </p:txBody>
      </p:sp>
      <p:sp>
        <p:nvSpPr>
          <p:cNvPr id="28" name="Text Box 70">
            <a:extLst>
              <a:ext uri="{FF2B5EF4-FFF2-40B4-BE49-F238E27FC236}">
                <a16:creationId xmlns:a16="http://schemas.microsoft.com/office/drawing/2014/main" id="{3C0EFA9D-8298-4619-BB2F-EF5A3F18FA7F}"/>
              </a:ext>
            </a:extLst>
          </p:cNvPr>
          <p:cNvSpPr txBox="1">
            <a:spLocks noChangeArrowheads="1"/>
          </p:cNvSpPr>
          <p:nvPr/>
        </p:nvSpPr>
        <p:spPr bwMode="auto">
          <a:xfrm>
            <a:off x="4045341" y="2494518"/>
            <a:ext cx="647700" cy="49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2400" b="1" dirty="0">
                <a:latin typeface="Times New Roman" panose="02020603050405020304" pitchFamily="18" charset="0"/>
                <a:ea typeface="华文细黑" panose="02010600040101010101" pitchFamily="2" charset="-122"/>
              </a:rPr>
              <a:t>×</a:t>
            </a:r>
          </a:p>
        </p:txBody>
      </p:sp>
      <p:sp>
        <p:nvSpPr>
          <p:cNvPr id="29" name="Text Box 71">
            <a:extLst>
              <a:ext uri="{FF2B5EF4-FFF2-40B4-BE49-F238E27FC236}">
                <a16:creationId xmlns:a16="http://schemas.microsoft.com/office/drawing/2014/main" id="{41728E55-31B5-40F7-9BD2-4B8BBF06DA8F}"/>
              </a:ext>
            </a:extLst>
          </p:cNvPr>
          <p:cNvSpPr txBox="1">
            <a:spLocks noChangeArrowheads="1"/>
          </p:cNvSpPr>
          <p:nvPr/>
        </p:nvSpPr>
        <p:spPr bwMode="auto">
          <a:xfrm>
            <a:off x="6493266" y="3647043"/>
            <a:ext cx="647700" cy="49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50000"/>
              </a:spcBef>
              <a:buSzPct val="85000"/>
              <a:buFontTx/>
              <a:buNone/>
            </a:pPr>
            <a:r>
              <a:rPr kumimoji="1" lang="en-US" altLang="zh-CN" sz="2400" b="1" dirty="0">
                <a:latin typeface="Times New Roman" panose="02020603050405020304" pitchFamily="18" charset="0"/>
                <a:ea typeface="华文细黑" panose="02010600040101010101" pitchFamily="2" charset="-122"/>
              </a:rPr>
              <a:t>×</a:t>
            </a:r>
          </a:p>
        </p:txBody>
      </p:sp>
      <p:grpSp>
        <p:nvGrpSpPr>
          <p:cNvPr id="30" name="Group 72">
            <a:extLst>
              <a:ext uri="{FF2B5EF4-FFF2-40B4-BE49-F238E27FC236}">
                <a16:creationId xmlns:a16="http://schemas.microsoft.com/office/drawing/2014/main" id="{1C44B8B1-E8C4-410A-95A7-9A14E83561AF}"/>
              </a:ext>
            </a:extLst>
          </p:cNvPr>
          <p:cNvGrpSpPr>
            <a:grpSpLocks/>
          </p:cNvGrpSpPr>
          <p:nvPr/>
        </p:nvGrpSpPr>
        <p:grpSpPr bwMode="auto">
          <a:xfrm>
            <a:off x="5334390" y="2551669"/>
            <a:ext cx="2854325" cy="1697038"/>
            <a:chOff x="2422" y="1939"/>
            <a:chExt cx="1798" cy="1069"/>
          </a:xfrm>
        </p:grpSpPr>
        <p:sp>
          <p:nvSpPr>
            <p:cNvPr id="31" name="Rectangle 73">
              <a:extLst>
                <a:ext uri="{FF2B5EF4-FFF2-40B4-BE49-F238E27FC236}">
                  <a16:creationId xmlns:a16="http://schemas.microsoft.com/office/drawing/2014/main" id="{AB714E79-6761-4A5C-B24E-F0288B93F86C}"/>
                </a:ext>
              </a:extLst>
            </p:cNvPr>
            <p:cNvSpPr>
              <a:spLocks noChangeArrowheads="1"/>
            </p:cNvSpPr>
            <p:nvPr/>
          </p:nvSpPr>
          <p:spPr bwMode="auto">
            <a:xfrm>
              <a:off x="2422" y="1939"/>
              <a:ext cx="307" cy="752"/>
            </a:xfrm>
            <a:prstGeom prst="rect">
              <a:avLst/>
            </a:prstGeom>
            <a:solidFill>
              <a:srgbClr val="FF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dirty="0">
                <a:ea typeface="宋体" panose="02010600030101010101" pitchFamily="2" charset="-122"/>
              </a:endParaRPr>
            </a:p>
          </p:txBody>
        </p:sp>
        <p:sp>
          <p:nvSpPr>
            <p:cNvPr id="32" name="Rectangle 74">
              <a:extLst>
                <a:ext uri="{FF2B5EF4-FFF2-40B4-BE49-F238E27FC236}">
                  <a16:creationId xmlns:a16="http://schemas.microsoft.com/office/drawing/2014/main" id="{3D5F1E17-44AD-4BDB-9D19-54F347A52188}"/>
                </a:ext>
              </a:extLst>
            </p:cNvPr>
            <p:cNvSpPr>
              <a:spLocks noChangeArrowheads="1"/>
            </p:cNvSpPr>
            <p:nvPr/>
          </p:nvSpPr>
          <p:spPr bwMode="auto">
            <a:xfrm>
              <a:off x="2780" y="2720"/>
              <a:ext cx="1440" cy="288"/>
            </a:xfrm>
            <a:prstGeom prst="rect">
              <a:avLst/>
            </a:prstGeom>
            <a:solidFill>
              <a:srgbClr val="FF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dirty="0">
                <a:ea typeface="宋体" panose="02010600030101010101" pitchFamily="2" charset="-122"/>
              </a:endParaRPr>
            </a:p>
          </p:txBody>
        </p:sp>
      </p:grpSp>
      <p:sp>
        <p:nvSpPr>
          <p:cNvPr id="33" name="Text Box 75">
            <a:extLst>
              <a:ext uri="{FF2B5EF4-FFF2-40B4-BE49-F238E27FC236}">
                <a16:creationId xmlns:a16="http://schemas.microsoft.com/office/drawing/2014/main" id="{3A2F023E-D367-445A-8650-08DEF82580CF}"/>
              </a:ext>
            </a:extLst>
          </p:cNvPr>
          <p:cNvSpPr txBox="1">
            <a:spLocks noChangeArrowheads="1"/>
          </p:cNvSpPr>
          <p:nvPr/>
        </p:nvSpPr>
        <p:spPr bwMode="auto">
          <a:xfrm>
            <a:off x="1718065" y="5091704"/>
            <a:ext cx="839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kumimoji="1" lang="zh-CN" altLang="en-US" sz="2400" b="1" dirty="0">
                <a:solidFill>
                  <a:srgbClr val="000000"/>
                </a:solidFill>
                <a:latin typeface="Times New Roman" panose="02020603050405020304" pitchFamily="18" charset="0"/>
                <a:ea typeface="华文细黑" panose="02010600040101010101" pitchFamily="2" charset="-122"/>
              </a:rPr>
              <a:t>在</a:t>
            </a:r>
            <a:r>
              <a:rPr kumimoji="1" lang="en-US" altLang="zh-CN" sz="2400" b="1" i="1" dirty="0">
                <a:solidFill>
                  <a:srgbClr val="000000"/>
                </a:solidFill>
                <a:latin typeface="Times New Roman" panose="02020603050405020304" pitchFamily="18" charset="0"/>
                <a:ea typeface="华文细黑" panose="02010600040101010101" pitchFamily="2" charset="-122"/>
              </a:rPr>
              <a:t>x</a:t>
            </a:r>
            <a:r>
              <a:rPr kumimoji="1" lang="en-US" altLang="zh-CN" sz="2400" b="1" baseline="-25000" dirty="0">
                <a:solidFill>
                  <a:srgbClr val="000000"/>
                </a:solidFill>
                <a:latin typeface="Times New Roman" panose="02020603050405020304" pitchFamily="18" charset="0"/>
                <a:ea typeface="华文细黑" panose="02010600040101010101" pitchFamily="2" charset="-122"/>
              </a:rPr>
              <a:t>12</a:t>
            </a:r>
            <a:r>
              <a:rPr kumimoji="1" lang="zh-CN" altLang="en-US" sz="2400" b="1" dirty="0">
                <a:solidFill>
                  <a:srgbClr val="000000"/>
                </a:solidFill>
                <a:latin typeface="Times New Roman" panose="02020603050405020304" pitchFamily="18" charset="0"/>
                <a:ea typeface="华文细黑" panose="02010600040101010101" pitchFamily="2" charset="-122"/>
              </a:rPr>
              <a:t>、</a:t>
            </a:r>
            <a:r>
              <a:rPr kumimoji="1" lang="en-US" altLang="zh-CN" sz="2400" b="1" i="1" dirty="0">
                <a:solidFill>
                  <a:srgbClr val="000000"/>
                </a:solidFill>
                <a:latin typeface="Times New Roman" panose="02020603050405020304" pitchFamily="18" charset="0"/>
                <a:ea typeface="华文细黑" panose="02010600040101010101" pitchFamily="2" charset="-122"/>
              </a:rPr>
              <a:t>x</a:t>
            </a:r>
            <a:r>
              <a:rPr kumimoji="1" lang="en-US" altLang="zh-CN" sz="2400" b="1" baseline="-25000" dirty="0">
                <a:solidFill>
                  <a:srgbClr val="000000"/>
                </a:solidFill>
                <a:latin typeface="Times New Roman" panose="02020603050405020304" pitchFamily="18" charset="0"/>
                <a:ea typeface="华文细黑" panose="02010600040101010101" pitchFamily="2" charset="-122"/>
              </a:rPr>
              <a:t>22</a:t>
            </a:r>
            <a:r>
              <a:rPr kumimoji="1" lang="zh-CN" altLang="en-US" sz="2400" b="1" i="1" dirty="0">
                <a:solidFill>
                  <a:srgbClr val="000000"/>
                </a:solidFill>
                <a:latin typeface="Times New Roman" panose="02020603050405020304" pitchFamily="18" charset="0"/>
                <a:ea typeface="华文细黑" panose="02010600040101010101" pitchFamily="2" charset="-122"/>
              </a:rPr>
              <a:t>、</a:t>
            </a:r>
            <a:r>
              <a:rPr kumimoji="1" lang="en-US" altLang="zh-CN" sz="2400" b="1" i="1" dirty="0">
                <a:solidFill>
                  <a:srgbClr val="000000"/>
                </a:solidFill>
                <a:latin typeface="Times New Roman" panose="02020603050405020304" pitchFamily="18" charset="0"/>
                <a:ea typeface="华文细黑" panose="02010600040101010101" pitchFamily="2" charset="-122"/>
              </a:rPr>
              <a:t>x</a:t>
            </a:r>
            <a:r>
              <a:rPr kumimoji="1" lang="en-US" altLang="zh-CN" sz="2400" b="1" baseline="-25000" dirty="0">
                <a:solidFill>
                  <a:srgbClr val="000000"/>
                </a:solidFill>
                <a:latin typeface="Times New Roman" panose="02020603050405020304" pitchFamily="18" charset="0"/>
                <a:ea typeface="华文细黑" panose="02010600040101010101" pitchFamily="2" charset="-122"/>
              </a:rPr>
              <a:t>33</a:t>
            </a:r>
            <a:r>
              <a:rPr kumimoji="1" lang="zh-CN" altLang="en-US" sz="2400" b="1" i="1" dirty="0">
                <a:solidFill>
                  <a:srgbClr val="000000"/>
                </a:solidFill>
                <a:latin typeface="Times New Roman" panose="02020603050405020304" pitchFamily="18" charset="0"/>
                <a:ea typeface="华文细黑" panose="02010600040101010101" pitchFamily="2" charset="-122"/>
              </a:rPr>
              <a:t>、</a:t>
            </a:r>
            <a:r>
              <a:rPr kumimoji="1" lang="en-US" altLang="zh-CN" sz="2400" b="1" i="1" dirty="0">
                <a:solidFill>
                  <a:srgbClr val="000000"/>
                </a:solidFill>
                <a:latin typeface="Times New Roman" panose="02020603050405020304" pitchFamily="18" charset="0"/>
                <a:ea typeface="华文细黑" panose="02010600040101010101" pitchFamily="2" charset="-122"/>
              </a:rPr>
              <a:t>x</a:t>
            </a:r>
            <a:r>
              <a:rPr kumimoji="1" lang="en-US" altLang="zh-CN" sz="2400" b="1" baseline="-25000" dirty="0">
                <a:solidFill>
                  <a:srgbClr val="000000"/>
                </a:solidFill>
                <a:latin typeface="Times New Roman" panose="02020603050405020304" pitchFamily="18" charset="0"/>
                <a:ea typeface="华文细黑" panose="02010600040101010101" pitchFamily="2" charset="-122"/>
              </a:rPr>
              <a:t>34</a:t>
            </a:r>
            <a:r>
              <a:rPr kumimoji="1" lang="zh-CN" altLang="en-US" sz="2400" b="1" dirty="0">
                <a:solidFill>
                  <a:srgbClr val="000000"/>
                </a:solidFill>
                <a:latin typeface="Times New Roman" panose="02020603050405020304" pitchFamily="18" charset="0"/>
                <a:ea typeface="华文细黑" panose="02010600040101010101" pitchFamily="2" charset="-122"/>
              </a:rPr>
              <a:t>中任选一个变量作为基变量，例如选</a:t>
            </a:r>
            <a:r>
              <a:rPr kumimoji="1" lang="en-US" altLang="zh-CN" sz="2400" b="1" i="1" dirty="0">
                <a:solidFill>
                  <a:srgbClr val="000000"/>
                </a:solidFill>
                <a:latin typeface="Times New Roman" panose="02020603050405020304" pitchFamily="18" charset="0"/>
                <a:ea typeface="华文细黑" panose="02010600040101010101" pitchFamily="2" charset="-122"/>
              </a:rPr>
              <a:t>x</a:t>
            </a:r>
            <a:r>
              <a:rPr kumimoji="1" lang="en-US" altLang="zh-CN" sz="2400" b="1" baseline="-25000" dirty="0">
                <a:solidFill>
                  <a:srgbClr val="000000"/>
                </a:solidFill>
                <a:latin typeface="Times New Roman" panose="02020603050405020304" pitchFamily="18" charset="0"/>
                <a:ea typeface="华文细黑" panose="02010600040101010101" pitchFamily="2" charset="-122"/>
              </a:rPr>
              <a:t>34</a:t>
            </a:r>
          </a:p>
        </p:txBody>
      </p:sp>
      <p:sp>
        <p:nvSpPr>
          <p:cNvPr id="34" name="Rectangle 76">
            <a:extLst>
              <a:ext uri="{FF2B5EF4-FFF2-40B4-BE49-F238E27FC236}">
                <a16:creationId xmlns:a16="http://schemas.microsoft.com/office/drawing/2014/main" id="{ECA8EC26-4E2B-4EEB-A8A7-3C3A4E3843E7}"/>
              </a:ext>
            </a:extLst>
          </p:cNvPr>
          <p:cNvSpPr>
            <a:spLocks noChangeArrowheads="1"/>
          </p:cNvSpPr>
          <p:nvPr/>
        </p:nvSpPr>
        <p:spPr bwMode="auto">
          <a:xfrm>
            <a:off x="999396" y="813355"/>
            <a:ext cx="44513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buSzPct val="85000"/>
              <a:buFontTx/>
              <a:buNone/>
            </a:pPr>
            <a:r>
              <a:rPr kumimoji="1" lang="zh-CN" altLang="en-US" sz="2400" b="1" dirty="0">
                <a:solidFill>
                  <a:srgbClr val="000000"/>
                </a:solidFill>
                <a:latin typeface="Times New Roman" panose="02020603050405020304" pitchFamily="18" charset="0"/>
                <a:ea typeface="华文细黑" panose="02010600040101010101" pitchFamily="2" charset="-122"/>
              </a:rPr>
              <a:t>例：用最小元素法求初始可行解</a:t>
            </a:r>
          </a:p>
        </p:txBody>
      </p:sp>
    </p:spTree>
    <p:extLst>
      <p:ext uri="{BB962C8B-B14F-4D97-AF65-F5344CB8AC3E}">
        <p14:creationId xmlns:p14="http://schemas.microsoft.com/office/powerpoint/2010/main" val="88302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down)">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iterate type="lt">
                                    <p:tmPct val="5000"/>
                                  </p:iterate>
                                  <p:childTnLst>
                                    <p:set>
                                      <p:cBhvr>
                                        <p:cTn id="26" dur="1" fill="hold">
                                          <p:stCondLst>
                                            <p:cond delay="0"/>
                                          </p:stCondLst>
                                        </p:cTn>
                                        <p:tgtEl>
                                          <p:spTgt spid="30"/>
                                        </p:tgtEl>
                                        <p:attrNameLst>
                                          <p:attrName>style.visibility</p:attrName>
                                        </p:attrNameLst>
                                      </p:cBhvr>
                                      <p:to>
                                        <p:strVal val="visible"/>
                                      </p:to>
                                    </p:set>
                                    <p:anim calcmode="lin" valueType="num">
                                      <p:cBhvr>
                                        <p:cTn id="27" dur="1000" fill="hold"/>
                                        <p:tgtEl>
                                          <p:spTgt spid="30"/>
                                        </p:tgtEl>
                                        <p:attrNameLst>
                                          <p:attrName>ppt_w</p:attrName>
                                        </p:attrNameLst>
                                      </p:cBhvr>
                                      <p:tavLst>
                                        <p:tav tm="0">
                                          <p:val>
                                            <p:fltVal val="0"/>
                                          </p:val>
                                        </p:tav>
                                        <p:tav tm="100000">
                                          <p:val>
                                            <p:strVal val="#ppt_w"/>
                                          </p:val>
                                        </p:tav>
                                      </p:tavLst>
                                    </p:anim>
                                    <p:anim calcmode="lin" valueType="num">
                                      <p:cBhvr>
                                        <p:cTn id="28" dur="1000" fill="hold"/>
                                        <p:tgtEl>
                                          <p:spTgt spid="30"/>
                                        </p:tgtEl>
                                        <p:attrNameLst>
                                          <p:attrName>ppt_h</p:attrName>
                                        </p:attrNameLst>
                                      </p:cBhvr>
                                      <p:tavLst>
                                        <p:tav tm="0">
                                          <p:val>
                                            <p:fltVal val="0"/>
                                          </p:val>
                                        </p:tav>
                                        <p:tav tm="100000">
                                          <p:val>
                                            <p:strVal val="#ppt_h"/>
                                          </p:val>
                                        </p:tav>
                                      </p:tavLst>
                                    </p:anim>
                                    <p:anim calcmode="lin" valueType="num">
                                      <p:cBhvr>
                                        <p:cTn id="29" dur="1000" fill="hold"/>
                                        <p:tgtEl>
                                          <p:spTgt spid="30"/>
                                        </p:tgtEl>
                                        <p:attrNameLst>
                                          <p:attrName>style.rotation</p:attrName>
                                        </p:attrNameLst>
                                      </p:cBhvr>
                                      <p:tavLst>
                                        <p:tav tm="0">
                                          <p:val>
                                            <p:fltVal val="90"/>
                                          </p:val>
                                        </p:tav>
                                        <p:tav tm="100000">
                                          <p:val>
                                            <p:fltVal val="0"/>
                                          </p:val>
                                        </p:tav>
                                      </p:tavLst>
                                    </p:anim>
                                    <p:animEffect transition="in" filter="fade">
                                      <p:cBhvr>
                                        <p:cTn id="30" dur="10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blinds(horizontal)">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blinds(horizontal)">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linds(horizontal)">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down)">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down)">
                                      <p:cBhvr>
                                        <p:cTn id="65" dur="500"/>
                                        <p:tgtEl>
                                          <p:spTgt spid="2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down)">
                                      <p:cBhvr>
                                        <p:cTn id="70" dur="500"/>
                                        <p:tgtEl>
                                          <p:spTgt spid="23"/>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blinds(horizontal)">
                                      <p:cBhvr>
                                        <p:cTn id="7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P spid="25" grpId="0"/>
      <p:bldP spid="26" grpId="0"/>
      <p:bldP spid="27" grpId="0"/>
      <p:bldP spid="28" grpId="0"/>
      <p:bldP spid="29" grpId="0"/>
      <p:bldP spid="3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EA7601-320D-4414-BBE8-D837752E4318}"/>
              </a:ext>
            </a:extLst>
          </p:cNvPr>
          <p:cNvSpPr>
            <a:spLocks noGrp="1"/>
          </p:cNvSpPr>
          <p:nvPr>
            <p:ph type="title"/>
          </p:nvPr>
        </p:nvSpPr>
        <p:spPr/>
        <p:txBody>
          <a:bodyPr/>
          <a:lstStyle/>
          <a:p>
            <a:r>
              <a:rPr lang="zh-CN" altLang="en-US" dirty="0"/>
              <a:t>产销不平衡问题及其解法</a:t>
            </a:r>
            <a:endParaRPr lang="en-US" dirty="0"/>
          </a:p>
        </p:txBody>
      </p:sp>
      <p:sp>
        <p:nvSpPr>
          <p:cNvPr id="3" name="内容占位符 2">
            <a:extLst>
              <a:ext uri="{FF2B5EF4-FFF2-40B4-BE49-F238E27FC236}">
                <a16:creationId xmlns:a16="http://schemas.microsoft.com/office/drawing/2014/main" id="{4566AC31-F73B-4A60-A73D-1F4C73EDBB52}"/>
              </a:ext>
            </a:extLst>
          </p:cNvPr>
          <p:cNvSpPr>
            <a:spLocks noGrp="1"/>
          </p:cNvSpPr>
          <p:nvPr>
            <p:ph idx="1"/>
          </p:nvPr>
        </p:nvSpPr>
        <p:spPr/>
        <p:txBody>
          <a:bodyPr/>
          <a:lstStyle/>
          <a:p>
            <a:r>
              <a:rPr lang="zh-CN" altLang="en-US" dirty="0"/>
              <a:t>当总产量与总销量不相等时</a:t>
            </a:r>
            <a:r>
              <a:rPr lang="en-US" altLang="zh-CN" dirty="0"/>
              <a:t>,</a:t>
            </a:r>
            <a:r>
              <a:rPr lang="zh-CN" altLang="en-US" dirty="0"/>
              <a:t>称为不平衡运输问题，它的求解方法是将不平衡问题化为平衡问题再按平衡问题求解。</a:t>
            </a:r>
            <a:endParaRPr lang="en-US" dirty="0"/>
          </a:p>
        </p:txBody>
      </p:sp>
    </p:spTree>
    <p:extLst>
      <p:ext uri="{BB962C8B-B14F-4D97-AF65-F5344CB8AC3E}">
        <p14:creationId xmlns:p14="http://schemas.microsoft.com/office/powerpoint/2010/main" val="2688826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EA7601-320D-4414-BBE8-D837752E4318}"/>
              </a:ext>
            </a:extLst>
          </p:cNvPr>
          <p:cNvSpPr>
            <a:spLocks noGrp="1"/>
          </p:cNvSpPr>
          <p:nvPr>
            <p:ph type="title"/>
          </p:nvPr>
        </p:nvSpPr>
        <p:spPr/>
        <p:txBody>
          <a:bodyPr/>
          <a:lstStyle/>
          <a:p>
            <a:r>
              <a:rPr lang="zh-CN" altLang="en-US" dirty="0"/>
              <a:t>产大于销</a:t>
            </a:r>
            <a:endParaRPr lang="en-US" dirty="0"/>
          </a:p>
        </p:txBody>
      </p:sp>
      <p:sp>
        <p:nvSpPr>
          <p:cNvPr id="4" name="Rectangle 4">
            <a:extLst>
              <a:ext uri="{FF2B5EF4-FFF2-40B4-BE49-F238E27FC236}">
                <a16:creationId xmlns:a16="http://schemas.microsoft.com/office/drawing/2014/main" id="{0DAC4E91-DC9F-41A1-851A-A71D68262208}"/>
              </a:ext>
            </a:extLst>
          </p:cNvPr>
          <p:cNvSpPr>
            <a:spLocks noChangeArrowheads="1"/>
          </p:cNvSpPr>
          <p:nvPr/>
        </p:nvSpPr>
        <p:spPr bwMode="auto">
          <a:xfrm>
            <a:off x="3451945" y="1747950"/>
            <a:ext cx="2843212" cy="649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buSzPct val="85000"/>
              <a:buFontTx/>
              <a:buNone/>
            </a:pPr>
            <a:r>
              <a:rPr lang="zh-CN" altLang="en-US" sz="3200" dirty="0">
                <a:solidFill>
                  <a:srgbClr val="000000"/>
                </a:solidFill>
                <a:latin typeface="华文新魏" panose="02010800040101010101" pitchFamily="2" charset="-122"/>
                <a:ea typeface="华文新魏" panose="02010800040101010101" pitchFamily="2" charset="-122"/>
              </a:rPr>
              <a:t>则数学模型为：</a:t>
            </a:r>
          </a:p>
        </p:txBody>
      </p:sp>
      <p:graphicFrame>
        <p:nvGraphicFramePr>
          <p:cNvPr id="5" name="Object 8">
            <a:extLst>
              <a:ext uri="{FF2B5EF4-FFF2-40B4-BE49-F238E27FC236}">
                <a16:creationId xmlns:a16="http://schemas.microsoft.com/office/drawing/2014/main" id="{91733D5C-A450-4707-BF7E-8F853D33E977}"/>
              </a:ext>
            </a:extLst>
          </p:cNvPr>
          <p:cNvGraphicFramePr>
            <a:graphicFrameLocks noChangeAspect="1"/>
          </p:cNvGraphicFramePr>
          <p:nvPr>
            <p:extLst>
              <p:ext uri="{D42A27DB-BD31-4B8C-83A1-F6EECF244321}">
                <p14:modId xmlns:p14="http://schemas.microsoft.com/office/powerpoint/2010/main" val="2402105811"/>
              </p:ext>
            </p:extLst>
          </p:nvPr>
        </p:nvGraphicFramePr>
        <p:xfrm>
          <a:off x="1024079" y="1615280"/>
          <a:ext cx="2427866" cy="1063183"/>
        </p:xfrm>
        <a:graphic>
          <a:graphicData uri="http://schemas.openxmlformats.org/presentationml/2006/ole">
            <mc:AlternateContent xmlns:mc="http://schemas.openxmlformats.org/markup-compatibility/2006">
              <mc:Choice xmlns:v="urn:schemas-microsoft-com:vml" Requires="v">
                <p:oleObj spid="_x0000_s20486" name="Equation" r:id="rId3" imgW="1943100" imgH="850900" progId="Equation.DSMT4">
                  <p:embed/>
                </p:oleObj>
              </mc:Choice>
              <mc:Fallback>
                <p:oleObj name="Equation" r:id="rId3" imgW="1943100" imgH="850900" progId="Equation.DSMT4">
                  <p:embed/>
                  <p:pic>
                    <p:nvPicPr>
                      <p:cNvPr id="6" name="Object 8">
                        <a:extLst>
                          <a:ext uri="{FF2B5EF4-FFF2-40B4-BE49-F238E27FC236}">
                            <a16:creationId xmlns:a16="http://schemas.microsoft.com/office/drawing/2014/main" id="{73E5F45A-4392-4261-98C2-CC5B3BEC3C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1024079" y="1615280"/>
                        <a:ext cx="2427866" cy="1063183"/>
                      </a:xfrm>
                      <a:prstGeom prst="rect">
                        <a:avLst/>
                      </a:prstGeom>
                      <a:noFill/>
                      <a:ln>
                        <a:noFill/>
                      </a:ln>
                      <a:effectLst/>
                    </p:spPr>
                  </p:pic>
                </p:oleObj>
              </mc:Fallback>
            </mc:AlternateContent>
          </a:graphicData>
        </a:graphic>
      </p:graphicFrame>
      <p:graphicFrame>
        <p:nvGraphicFramePr>
          <p:cNvPr id="6" name="Object 9">
            <a:extLst>
              <a:ext uri="{FF2B5EF4-FFF2-40B4-BE49-F238E27FC236}">
                <a16:creationId xmlns:a16="http://schemas.microsoft.com/office/drawing/2014/main" id="{AAA1EB7B-BD0A-48FF-8283-27A11FC24543}"/>
              </a:ext>
            </a:extLst>
          </p:cNvPr>
          <p:cNvGraphicFramePr>
            <a:graphicFrameLocks noChangeAspect="1"/>
          </p:cNvGraphicFramePr>
          <p:nvPr>
            <p:extLst>
              <p:ext uri="{D42A27DB-BD31-4B8C-83A1-F6EECF244321}">
                <p14:modId xmlns:p14="http://schemas.microsoft.com/office/powerpoint/2010/main" val="235065395"/>
              </p:ext>
            </p:extLst>
          </p:nvPr>
        </p:nvGraphicFramePr>
        <p:xfrm>
          <a:off x="2056754" y="2618757"/>
          <a:ext cx="4839474" cy="4032895"/>
        </p:xfrm>
        <a:graphic>
          <a:graphicData uri="http://schemas.openxmlformats.org/presentationml/2006/ole">
            <mc:AlternateContent xmlns:mc="http://schemas.openxmlformats.org/markup-compatibility/2006">
              <mc:Choice xmlns:v="urn:schemas-microsoft-com:vml" Requires="v">
                <p:oleObj spid="_x0000_s20487" name="Equation" r:id="rId5" imgW="4419600" imgH="3683000" progId="Equation.DSMT4">
                  <p:embed/>
                </p:oleObj>
              </mc:Choice>
              <mc:Fallback>
                <p:oleObj name="Equation" r:id="rId5" imgW="4419600" imgH="3683000" progId="Equation.DSMT4">
                  <p:embed/>
                  <p:pic>
                    <p:nvPicPr>
                      <p:cNvPr id="7" name="Object 9">
                        <a:extLst>
                          <a:ext uri="{FF2B5EF4-FFF2-40B4-BE49-F238E27FC236}">
                            <a16:creationId xmlns:a16="http://schemas.microsoft.com/office/drawing/2014/main" id="{9799768B-36D9-4C13-B6D5-BDCD4CE6D0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ltGray">
                      <a:xfrm>
                        <a:off x="2056754" y="2618757"/>
                        <a:ext cx="4839474" cy="403289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9016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6" descr="Ricebk">
            <a:extLst>
              <a:ext uri="{FF2B5EF4-FFF2-40B4-BE49-F238E27FC236}">
                <a16:creationId xmlns:a16="http://schemas.microsoft.com/office/drawing/2014/main" id="{584D0E38-DCD6-4E4B-AF72-B82C38365B77}"/>
              </a:ext>
            </a:extLst>
          </p:cNvPr>
          <p:cNvGraphicFramePr>
            <a:graphicFrameLocks noGrp="1" noChangeAspect="1"/>
          </p:cNvGraphicFramePr>
          <p:nvPr>
            <p:ph idx="1"/>
            <p:extLst>
              <p:ext uri="{D42A27DB-BD31-4B8C-83A1-F6EECF244321}">
                <p14:modId xmlns:p14="http://schemas.microsoft.com/office/powerpoint/2010/main" val="3880080800"/>
              </p:ext>
            </p:extLst>
          </p:nvPr>
        </p:nvGraphicFramePr>
        <p:xfrm>
          <a:off x="2049463" y="857250"/>
          <a:ext cx="7686675" cy="5764213"/>
        </p:xfrm>
        <a:graphic>
          <a:graphicData uri="http://schemas.openxmlformats.org/presentationml/2006/ole">
            <mc:AlternateContent xmlns:mc="http://schemas.openxmlformats.org/markup-compatibility/2006">
              <mc:Choice xmlns:v="urn:schemas-microsoft-com:vml" Requires="v">
                <p:oleObj spid="_x0000_s2065" name="Slide" r:id="rId3" imgW="6474003" imgH="4854054" progId="PowerPoint.Slide.8">
                  <p:embed/>
                </p:oleObj>
              </mc:Choice>
              <mc:Fallback>
                <p:oleObj name="Slide" r:id="rId3" imgW="6474003" imgH="4854054" progId="PowerPoint.Slide.8">
                  <p:embed/>
                  <p:pic>
                    <p:nvPicPr>
                      <p:cNvPr id="670726" name="Object 6" descr="Ricebk"/>
                      <p:cNvPicPr>
                        <a:picLocks noChangeAspect="1" noChangeArrowheads="1"/>
                      </p:cNvPicPr>
                      <p:nvPr/>
                    </p:nvPicPr>
                    <p:blipFill>
                      <a:blip r:embed="rId4"/>
                      <a:srcRect/>
                      <a:stretch>
                        <a:fillRect/>
                      </a:stretch>
                    </p:blipFill>
                    <p:spPr bwMode="auto">
                      <a:xfrm>
                        <a:off x="2049463" y="857250"/>
                        <a:ext cx="7686675" cy="5764213"/>
                      </a:xfrm>
                      <a:prstGeom prst="rect">
                        <a:avLst/>
                      </a:prstGeom>
                      <a:noFill/>
                      <a:ln w="9525">
                        <a:solidFill>
                          <a:srgbClr val="FF0000"/>
                        </a:solidFill>
                        <a:miter lim="800000"/>
                        <a:headEnd/>
                        <a:tailEnd/>
                      </a:ln>
                      <a:effectLst/>
                      <a:extLst/>
                    </p:spPr>
                  </p:pic>
                </p:oleObj>
              </mc:Fallback>
            </mc:AlternateContent>
          </a:graphicData>
        </a:graphic>
      </p:graphicFrame>
    </p:spTree>
    <p:extLst>
      <p:ext uri="{BB962C8B-B14F-4D97-AF65-F5344CB8AC3E}">
        <p14:creationId xmlns:p14="http://schemas.microsoft.com/office/powerpoint/2010/main" val="2271914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D01388-A94C-43E2-94BF-1145B5CCB813}"/>
              </a:ext>
            </a:extLst>
          </p:cNvPr>
          <p:cNvSpPr>
            <a:spLocks noGrp="1"/>
          </p:cNvSpPr>
          <p:nvPr>
            <p:ph idx="1"/>
          </p:nvPr>
        </p:nvSpPr>
        <p:spPr>
          <a:xfrm>
            <a:off x="838200" y="954860"/>
            <a:ext cx="10515600" cy="5222103"/>
          </a:xfrm>
        </p:spPr>
        <p:txBody>
          <a:bodyPr/>
          <a:lstStyle/>
          <a:p>
            <a:pPr marL="0" indent="0" algn="just">
              <a:spcBef>
                <a:spcPts val="0"/>
              </a:spcBef>
              <a:buNone/>
            </a:pPr>
            <a:r>
              <a:rPr lang="zh-CN" altLang="en-US" dirty="0">
                <a:solidFill>
                  <a:srgbClr val="000000"/>
                </a:solidFill>
                <a:latin typeface="Times New Roman" panose="02020603050405020304" pitchFamily="18" charset="0"/>
                <a:cs typeface="Times New Roman" panose="02020603050405020304" pitchFamily="18" charset="0"/>
              </a:rPr>
              <a:t>由于产量大于销量，必有部分产地的产量不能全部运送完，必须就地库存，即每个产地设一个仓库，假设该仓库为一个虚拟销地</a:t>
            </a:r>
            <a:r>
              <a:rPr lang="en-US" altLang="zh-CN" i="1" dirty="0">
                <a:solidFill>
                  <a:srgbClr val="000000"/>
                </a:solidFill>
                <a:latin typeface="Times New Roman" panose="02020603050405020304" pitchFamily="18" charset="0"/>
                <a:cs typeface="Times New Roman" panose="02020603050405020304" pitchFamily="18" charset="0"/>
              </a:rPr>
              <a:t>B</a:t>
            </a:r>
            <a:r>
              <a:rPr lang="en-US" altLang="zh-CN" i="1" baseline="-25000" dirty="0">
                <a:solidFill>
                  <a:srgbClr val="000000"/>
                </a:solidFill>
                <a:latin typeface="Times New Roman" panose="02020603050405020304" pitchFamily="18" charset="0"/>
                <a:cs typeface="Times New Roman" panose="02020603050405020304" pitchFamily="18" charset="0"/>
              </a:rPr>
              <a:t>n+1</a:t>
            </a:r>
            <a:r>
              <a:rPr lang="zh-CN" altLang="en-US" dirty="0">
                <a:solidFill>
                  <a:srgbClr val="000000"/>
                </a:solidFill>
                <a:latin typeface="Times New Roman" panose="02020603050405020304" pitchFamily="18" charset="0"/>
                <a:cs typeface="Times New Roman" panose="02020603050405020304" pitchFamily="18" charset="0"/>
              </a:rPr>
              <a:t>， </a:t>
            </a:r>
            <a:r>
              <a:rPr lang="en-US" altLang="zh-CN" i="1" dirty="0">
                <a:solidFill>
                  <a:srgbClr val="000000"/>
                </a:solidFill>
                <a:latin typeface="Times New Roman" panose="02020603050405020304" pitchFamily="18" charset="0"/>
                <a:cs typeface="Times New Roman" panose="02020603050405020304" pitchFamily="18" charset="0"/>
              </a:rPr>
              <a:t>b</a:t>
            </a:r>
            <a:r>
              <a:rPr lang="en-US" altLang="zh-CN" i="1" baseline="-25000" dirty="0">
                <a:solidFill>
                  <a:srgbClr val="000000"/>
                </a:solidFill>
                <a:latin typeface="Times New Roman" panose="02020603050405020304" pitchFamily="18" charset="0"/>
                <a:cs typeface="Times New Roman" panose="02020603050405020304" pitchFamily="18" charset="0"/>
              </a:rPr>
              <a:t>n+1</a:t>
            </a:r>
            <a:r>
              <a:rPr lang="zh-CN" altLang="en-US" dirty="0">
                <a:solidFill>
                  <a:srgbClr val="000000"/>
                </a:solidFill>
                <a:latin typeface="Times New Roman" panose="02020603050405020304" pitchFamily="18" charset="0"/>
                <a:cs typeface="Times New Roman" panose="02020603050405020304" pitchFamily="18" charset="0"/>
              </a:rPr>
              <a:t>作为一个虚设销地</a:t>
            </a:r>
            <a:r>
              <a:rPr lang="en-US" altLang="zh-CN" i="1" dirty="0">
                <a:solidFill>
                  <a:srgbClr val="000000"/>
                </a:solidFill>
                <a:latin typeface="Times New Roman" panose="02020603050405020304" pitchFamily="18" charset="0"/>
                <a:cs typeface="Times New Roman" panose="02020603050405020304" pitchFamily="18" charset="0"/>
              </a:rPr>
              <a:t>B</a:t>
            </a:r>
            <a:r>
              <a:rPr lang="en-US" altLang="zh-CN" i="1" baseline="-25000" dirty="0">
                <a:solidFill>
                  <a:srgbClr val="000000"/>
                </a:solidFill>
                <a:latin typeface="Times New Roman" panose="02020603050405020304" pitchFamily="18" charset="0"/>
                <a:cs typeface="Times New Roman" panose="02020603050405020304" pitchFamily="18" charset="0"/>
              </a:rPr>
              <a:t>n+1</a:t>
            </a:r>
            <a:r>
              <a:rPr lang="zh-CN" altLang="en-US" dirty="0">
                <a:solidFill>
                  <a:srgbClr val="000000"/>
                </a:solidFill>
                <a:latin typeface="Times New Roman" panose="02020603050405020304" pitchFamily="18" charset="0"/>
                <a:cs typeface="Times New Roman" panose="02020603050405020304" pitchFamily="18" charset="0"/>
              </a:rPr>
              <a:t>的销量</a:t>
            </a:r>
            <a:r>
              <a:rPr lang="en-US" altLang="zh-CN" dirty="0">
                <a:solidFill>
                  <a:srgbClr val="000000"/>
                </a:solidFill>
                <a:latin typeface="Times New Roman" panose="02020603050405020304" pitchFamily="18" charset="0"/>
                <a:cs typeface="Times New Roman" panose="02020603050405020304" pitchFamily="18" charset="0"/>
              </a:rPr>
              <a:t>(</a:t>
            </a:r>
            <a:r>
              <a:rPr lang="zh-CN" altLang="en-US" dirty="0">
                <a:solidFill>
                  <a:srgbClr val="000000"/>
                </a:solidFill>
                <a:latin typeface="Times New Roman" panose="02020603050405020304" pitchFamily="18" charset="0"/>
                <a:cs typeface="Times New Roman" panose="02020603050405020304" pitchFamily="18" charset="0"/>
              </a:rPr>
              <a:t>即库存量</a:t>
            </a:r>
            <a:r>
              <a:rPr lang="en-US" altLang="zh-CN" dirty="0">
                <a:solidFill>
                  <a:srgbClr val="000000"/>
                </a:solidFill>
                <a:latin typeface="Times New Roman" panose="02020603050405020304" pitchFamily="18" charset="0"/>
                <a:cs typeface="Times New Roman" panose="02020603050405020304" pitchFamily="18" charset="0"/>
              </a:rPr>
              <a:t>)</a:t>
            </a:r>
            <a:r>
              <a:rPr lang="zh-CN" altLang="en-US"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A</a:t>
            </a:r>
            <a:r>
              <a:rPr lang="en-US" altLang="zh-CN" i="1" baseline="-25000" dirty="0">
                <a:solidFill>
                  <a:srgbClr val="000000"/>
                </a:solidFill>
                <a:latin typeface="Times New Roman" panose="02020603050405020304" pitchFamily="18" charset="0"/>
                <a:cs typeface="Times New Roman" panose="02020603050405020304" pitchFamily="18" charset="0"/>
              </a:rPr>
              <a:t>i</a:t>
            </a:r>
            <a:r>
              <a:rPr lang="zh-CN" altLang="en-US" dirty="0">
                <a:solidFill>
                  <a:srgbClr val="000000"/>
                </a:solidFill>
                <a:latin typeface="Times New Roman" panose="02020603050405020304" pitchFamily="18" charset="0"/>
                <a:cs typeface="Times New Roman" panose="02020603050405020304" pitchFamily="18" charset="0"/>
              </a:rPr>
              <a:t>到</a:t>
            </a:r>
            <a:r>
              <a:rPr lang="en-US" altLang="zh-CN" i="1" dirty="0">
                <a:solidFill>
                  <a:srgbClr val="000000"/>
                </a:solidFill>
                <a:latin typeface="Times New Roman" panose="02020603050405020304" pitchFamily="18" charset="0"/>
                <a:cs typeface="Times New Roman" panose="02020603050405020304" pitchFamily="18" charset="0"/>
              </a:rPr>
              <a:t>B</a:t>
            </a:r>
            <a:r>
              <a:rPr lang="en-US" altLang="zh-CN" i="1" baseline="-25000" dirty="0">
                <a:solidFill>
                  <a:srgbClr val="000000"/>
                </a:solidFill>
                <a:latin typeface="Times New Roman" panose="02020603050405020304" pitchFamily="18" charset="0"/>
                <a:cs typeface="Times New Roman" panose="02020603050405020304" pitchFamily="18" charset="0"/>
              </a:rPr>
              <a:t>n+1</a:t>
            </a:r>
            <a:r>
              <a:rPr lang="zh-CN" altLang="en-US" dirty="0">
                <a:solidFill>
                  <a:srgbClr val="000000"/>
                </a:solidFill>
                <a:latin typeface="Times New Roman" panose="02020603050405020304" pitchFamily="18" charset="0"/>
                <a:cs typeface="Times New Roman" panose="02020603050405020304" pitchFamily="18" charset="0"/>
              </a:rPr>
              <a:t>的运价</a:t>
            </a:r>
            <a:r>
              <a:rPr lang="en-US" altLang="zh-CN" i="1" dirty="0">
                <a:solidFill>
                  <a:srgbClr val="000000"/>
                </a:solidFill>
                <a:latin typeface="Times New Roman" panose="02020603050405020304" pitchFamily="18" charset="0"/>
                <a:cs typeface="Times New Roman" panose="02020603050405020304" pitchFamily="18" charset="0"/>
              </a:rPr>
              <a:t>C</a:t>
            </a:r>
            <a:r>
              <a:rPr lang="en-US" altLang="zh-CN" i="1" baseline="-25000" dirty="0">
                <a:solidFill>
                  <a:srgbClr val="000000"/>
                </a:solidFill>
                <a:latin typeface="Times New Roman" panose="02020603050405020304" pitchFamily="18" charset="0"/>
                <a:cs typeface="Times New Roman" panose="02020603050405020304" pitchFamily="18" charset="0"/>
              </a:rPr>
              <a:t>i,n+1</a:t>
            </a:r>
            <a:r>
              <a:rPr lang="en-US" altLang="zh-CN" i="1" dirty="0">
                <a:solidFill>
                  <a:srgbClr val="000000"/>
                </a:solidFill>
                <a:latin typeface="Times New Roman" panose="02020603050405020304" pitchFamily="18" charset="0"/>
                <a:cs typeface="Times New Roman" panose="02020603050405020304" pitchFamily="18" charset="0"/>
              </a:rPr>
              <a:t>=0,(</a:t>
            </a:r>
            <a:r>
              <a:rPr lang="en-US" altLang="zh-CN" i="1" dirty="0" err="1">
                <a:solidFill>
                  <a:srgbClr val="000000"/>
                </a:solidFill>
                <a:latin typeface="Times New Roman" panose="02020603050405020304" pitchFamily="18" charset="0"/>
                <a:cs typeface="Times New Roman" panose="02020603050405020304" pitchFamily="18" charset="0"/>
              </a:rPr>
              <a:t>i</a:t>
            </a:r>
            <a:r>
              <a:rPr lang="en-US" altLang="zh-CN" i="1" dirty="0">
                <a:solidFill>
                  <a:srgbClr val="000000"/>
                </a:solidFill>
                <a:latin typeface="Times New Roman" panose="02020603050405020304" pitchFamily="18" charset="0"/>
                <a:cs typeface="Times New Roman" panose="02020603050405020304" pitchFamily="18" charset="0"/>
              </a:rPr>
              <a:t>=1</a:t>
            </a:r>
            <a:r>
              <a:rPr lang="zh-CN" altLang="en-US" i="1"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a:t>
            </a:r>
            <a:r>
              <a:rPr lang="zh-CN" altLang="en-US" i="1"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m)</a:t>
            </a:r>
            <a:r>
              <a:rPr lang="zh-CN" altLang="en-US" i="1" dirty="0">
                <a:solidFill>
                  <a:srgbClr val="000000"/>
                </a:solidFill>
                <a:latin typeface="Times New Roman" panose="02020603050405020304" pitchFamily="18" charset="0"/>
                <a:cs typeface="Times New Roman" panose="02020603050405020304" pitchFamily="18" charset="0"/>
              </a:rPr>
              <a:t>。</a:t>
            </a:r>
            <a:r>
              <a:rPr lang="zh-CN" altLang="en-US" dirty="0">
                <a:solidFill>
                  <a:srgbClr val="000000"/>
                </a:solidFill>
                <a:latin typeface="Times New Roman" panose="02020603050405020304" pitchFamily="18" charset="0"/>
                <a:cs typeface="Times New Roman" panose="02020603050405020304" pitchFamily="18" charset="0"/>
              </a:rPr>
              <a:t>则平衡问题的数学模型为：</a:t>
            </a:r>
          </a:p>
          <a:p>
            <a:endParaRPr lang="zh-CN" altLang="en-US" dirty="0"/>
          </a:p>
        </p:txBody>
      </p:sp>
      <p:sp>
        <p:nvSpPr>
          <p:cNvPr id="4" name="Rectangle 4">
            <a:extLst>
              <a:ext uri="{FF2B5EF4-FFF2-40B4-BE49-F238E27FC236}">
                <a16:creationId xmlns:a16="http://schemas.microsoft.com/office/drawing/2014/main" id="{12412EA7-3042-489D-AD6C-7FCF9F60DE0F}"/>
              </a:ext>
            </a:extLst>
          </p:cNvPr>
          <p:cNvSpPr>
            <a:spLocks noChangeArrowheads="1"/>
          </p:cNvSpPr>
          <p:nvPr/>
        </p:nvSpPr>
        <p:spPr bwMode="auto">
          <a:xfrm>
            <a:off x="8241401" y="3660154"/>
            <a:ext cx="3112399" cy="1815882"/>
          </a:xfrm>
          <a:prstGeom prst="rect">
            <a:avLst/>
          </a:prstGeom>
          <a:solidFill>
            <a:schemeClr val="folHlink"/>
          </a:solidFill>
          <a:ln>
            <a:noFill/>
          </a:ln>
          <a:effectLst/>
          <a:extLst>
            <a:ext uri="{91240B29-F687-4F45-9708-019B960494DF}">
              <a14:hiddenLine xmlns:a14="http://schemas.microsoft.com/office/drawing/2010/main" w="28575" algn="ctr">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kumimoji="1" lang="zh-CN" altLang="en-US" b="1" dirty="0">
                <a:solidFill>
                  <a:srgbClr val="FFFF00"/>
                </a:solidFill>
                <a:latin typeface="华文细黑" panose="02010600040101010101" pitchFamily="2" charset="-122"/>
                <a:ea typeface="华文细黑" panose="02010600040101010101" pitchFamily="2" charset="-122"/>
              </a:rPr>
              <a:t>具体求解时</a:t>
            </a:r>
            <a:r>
              <a:rPr kumimoji="1" lang="en-US" altLang="zh-CN" b="1" dirty="0">
                <a:solidFill>
                  <a:srgbClr val="FFFF00"/>
                </a:solidFill>
                <a:latin typeface="华文细黑" panose="02010600040101010101" pitchFamily="2" charset="-122"/>
                <a:ea typeface="华文细黑" panose="02010600040101010101" pitchFamily="2" charset="-122"/>
              </a:rPr>
              <a:t>,</a:t>
            </a:r>
            <a:r>
              <a:rPr kumimoji="1" lang="zh-CN" altLang="en-US" b="1" dirty="0">
                <a:solidFill>
                  <a:srgbClr val="FFFF00"/>
                </a:solidFill>
                <a:latin typeface="华文细黑" panose="02010600040101010101" pitchFamily="2" charset="-122"/>
                <a:ea typeface="华文细黑" panose="02010600040101010101" pitchFamily="2" charset="-122"/>
              </a:rPr>
              <a:t>只在运价表右端增加一列</a:t>
            </a:r>
            <a:r>
              <a:rPr kumimoji="1" lang="en-US" altLang="zh-CN" b="1" dirty="0">
                <a:solidFill>
                  <a:srgbClr val="FFFF00"/>
                </a:solidFill>
                <a:latin typeface="华文细黑" panose="02010600040101010101" pitchFamily="2" charset="-122"/>
                <a:ea typeface="华文细黑" panose="02010600040101010101" pitchFamily="2" charset="-122"/>
              </a:rPr>
              <a:t>B</a:t>
            </a:r>
            <a:r>
              <a:rPr kumimoji="1" lang="en-US" altLang="zh-CN" b="1" baseline="-30000" dirty="0">
                <a:solidFill>
                  <a:srgbClr val="FFFF00"/>
                </a:solidFill>
                <a:latin typeface="华文细黑" panose="02010600040101010101" pitchFamily="2" charset="-122"/>
                <a:ea typeface="华文细黑" panose="02010600040101010101" pitchFamily="2" charset="-122"/>
              </a:rPr>
              <a:t>n+1</a:t>
            </a:r>
            <a:r>
              <a:rPr kumimoji="1" lang="zh-CN" altLang="en-US" b="1" dirty="0">
                <a:solidFill>
                  <a:srgbClr val="FFFF00"/>
                </a:solidFill>
                <a:latin typeface="华文细黑" panose="02010600040101010101" pitchFamily="2" charset="-122"/>
                <a:ea typeface="华文细黑" panose="02010600040101010101" pitchFamily="2" charset="-122"/>
              </a:rPr>
              <a:t>，运价为零</a:t>
            </a:r>
            <a:r>
              <a:rPr kumimoji="1" lang="en-US" altLang="zh-CN" b="1" dirty="0">
                <a:solidFill>
                  <a:srgbClr val="FFFF00"/>
                </a:solidFill>
                <a:latin typeface="华文细黑" panose="02010600040101010101" pitchFamily="2" charset="-122"/>
                <a:ea typeface="华文细黑" panose="02010600040101010101" pitchFamily="2" charset="-122"/>
              </a:rPr>
              <a:t>,</a:t>
            </a:r>
            <a:r>
              <a:rPr kumimoji="1" lang="zh-CN" altLang="en-US" b="1" dirty="0">
                <a:solidFill>
                  <a:srgbClr val="FFFF00"/>
                </a:solidFill>
                <a:latin typeface="华文细黑" panose="02010600040101010101" pitchFamily="2" charset="-122"/>
                <a:ea typeface="华文细黑" panose="02010600040101010101" pitchFamily="2" charset="-122"/>
              </a:rPr>
              <a:t>销量为</a:t>
            </a:r>
            <a:r>
              <a:rPr kumimoji="1" lang="en-US" altLang="zh-CN" b="1" dirty="0">
                <a:solidFill>
                  <a:srgbClr val="FFFF00"/>
                </a:solidFill>
                <a:latin typeface="华文细黑" panose="02010600040101010101" pitchFamily="2" charset="-122"/>
                <a:ea typeface="华文细黑" panose="02010600040101010101" pitchFamily="2" charset="-122"/>
              </a:rPr>
              <a:t>b</a:t>
            </a:r>
            <a:r>
              <a:rPr kumimoji="1" lang="en-US" altLang="zh-CN" b="1" baseline="-30000" dirty="0">
                <a:solidFill>
                  <a:srgbClr val="FFFF00"/>
                </a:solidFill>
                <a:latin typeface="华文细黑" panose="02010600040101010101" pitchFamily="2" charset="-122"/>
                <a:ea typeface="华文细黑" panose="02010600040101010101" pitchFamily="2" charset="-122"/>
              </a:rPr>
              <a:t>n+1</a:t>
            </a:r>
            <a:r>
              <a:rPr kumimoji="1" lang="zh-CN" altLang="en-US" b="1" dirty="0">
                <a:solidFill>
                  <a:srgbClr val="FFFF00"/>
                </a:solidFill>
                <a:latin typeface="华文细黑" panose="02010600040101010101" pitchFamily="2" charset="-122"/>
                <a:ea typeface="华文细黑" panose="02010600040101010101" pitchFamily="2" charset="-122"/>
              </a:rPr>
              <a:t>即可</a:t>
            </a:r>
          </a:p>
        </p:txBody>
      </p:sp>
      <p:graphicFrame>
        <p:nvGraphicFramePr>
          <p:cNvPr id="5" name="Object 7">
            <a:extLst>
              <a:ext uri="{FF2B5EF4-FFF2-40B4-BE49-F238E27FC236}">
                <a16:creationId xmlns:a16="http://schemas.microsoft.com/office/drawing/2014/main" id="{1F0197D7-EE31-4F21-BFBF-890F112D2D31}"/>
              </a:ext>
            </a:extLst>
          </p:cNvPr>
          <p:cNvGraphicFramePr>
            <a:graphicFrameLocks noChangeAspect="1"/>
          </p:cNvGraphicFramePr>
          <p:nvPr>
            <p:extLst>
              <p:ext uri="{D42A27DB-BD31-4B8C-83A1-F6EECF244321}">
                <p14:modId xmlns:p14="http://schemas.microsoft.com/office/powerpoint/2010/main" val="654369225"/>
              </p:ext>
            </p:extLst>
          </p:nvPr>
        </p:nvGraphicFramePr>
        <p:xfrm>
          <a:off x="3723376" y="2907991"/>
          <a:ext cx="4064000" cy="3683000"/>
        </p:xfrm>
        <a:graphic>
          <a:graphicData uri="http://schemas.openxmlformats.org/presentationml/2006/ole">
            <mc:AlternateContent xmlns:mc="http://schemas.openxmlformats.org/markup-compatibility/2006">
              <mc:Choice xmlns:v="urn:schemas-microsoft-com:vml" Requires="v">
                <p:oleObj spid="_x0000_s21511" name="Equation" r:id="rId4" imgW="4064000" imgH="3683000" progId="Equation.DSMT4">
                  <p:embed/>
                </p:oleObj>
              </mc:Choice>
              <mc:Fallback>
                <p:oleObj name="Equation" r:id="rId4" imgW="4064000" imgH="3683000" progId="Equation.DSMT4">
                  <p:embed/>
                  <p:pic>
                    <p:nvPicPr>
                      <p:cNvPr id="659463" name="Object 7">
                        <a:extLst>
                          <a:ext uri="{FF2B5EF4-FFF2-40B4-BE49-F238E27FC236}">
                            <a16:creationId xmlns:a16="http://schemas.microsoft.com/office/drawing/2014/main" id="{72FB29CA-FC7C-4F04-B34E-5D4A05807F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ltGray">
                      <a:xfrm>
                        <a:off x="3723376" y="2907991"/>
                        <a:ext cx="4064000"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5537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BDA6A-9A05-4418-95CC-7F2CC165C438}"/>
              </a:ext>
            </a:extLst>
          </p:cNvPr>
          <p:cNvSpPr>
            <a:spLocks noGrp="1"/>
          </p:cNvSpPr>
          <p:nvPr>
            <p:ph type="title"/>
          </p:nvPr>
        </p:nvSpPr>
        <p:spPr/>
        <p:txBody>
          <a:bodyPr/>
          <a:lstStyle/>
          <a:p>
            <a:r>
              <a:rPr lang="zh-CN" altLang="en-US" dirty="0"/>
              <a:t>销大于产</a:t>
            </a:r>
          </a:p>
        </p:txBody>
      </p:sp>
      <p:sp>
        <p:nvSpPr>
          <p:cNvPr id="4" name="Rectangle 3">
            <a:extLst>
              <a:ext uri="{FF2B5EF4-FFF2-40B4-BE49-F238E27FC236}">
                <a16:creationId xmlns:a16="http://schemas.microsoft.com/office/drawing/2014/main" id="{A8F508CB-9C93-42B6-88F4-7D2996A449E7}"/>
              </a:ext>
            </a:extLst>
          </p:cNvPr>
          <p:cNvSpPr txBox="1">
            <a:spLocks noChangeArrowheads="1"/>
          </p:cNvSpPr>
          <p:nvPr/>
        </p:nvSpPr>
        <p:spPr>
          <a:xfrm>
            <a:off x="3059113" y="1844675"/>
            <a:ext cx="2726692" cy="630238"/>
          </a:xfrm>
          <a:prstGeom prst="rect">
            <a:avLst/>
          </a:prstGeom>
          <a:noFill/>
          <a:extLst>
            <a:ext uri="{91240B29-F687-4F45-9708-019B960494DF}">
              <a14:hiddenLine xmlns:a14="http://schemas.microsoft.com/office/drawing/2010/main" w="28575" cap="flat" cmpd="sng" algn="ctr">
                <a:solidFill>
                  <a:srgbClr val="CC3300"/>
                </a:solidFill>
                <a:prstDash val="solid"/>
                <a:miter lim="800000"/>
                <a:headEnd type="none" w="med" len="med"/>
                <a:tailEnd type="none" w="med" len="med"/>
              </a14:hiddenLine>
            </a:ext>
          </a:ex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华文新魏" panose="02010800040101010101" pitchFamily="2" charset="-122"/>
                <a:ea typeface="华文新魏" panose="020108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zh-CN" altLang="en-US" dirty="0">
                <a:solidFill>
                  <a:srgbClr val="000000"/>
                </a:solidFill>
              </a:rPr>
              <a:t>则数学模型为</a:t>
            </a:r>
          </a:p>
        </p:txBody>
      </p:sp>
      <p:sp>
        <p:nvSpPr>
          <p:cNvPr id="5" name="Rectangle 4">
            <a:extLst>
              <a:ext uri="{FF2B5EF4-FFF2-40B4-BE49-F238E27FC236}">
                <a16:creationId xmlns:a16="http://schemas.microsoft.com/office/drawing/2014/main" id="{10478120-1837-42BF-AF5F-F5BCCDCA9D4C}"/>
              </a:ext>
            </a:extLst>
          </p:cNvPr>
          <p:cNvSpPr>
            <a:spLocks noChangeArrowheads="1"/>
          </p:cNvSpPr>
          <p:nvPr/>
        </p:nvSpPr>
        <p:spPr bwMode="auto">
          <a:xfrm>
            <a:off x="5965896" y="2650722"/>
            <a:ext cx="5767555" cy="1827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buSzPct val="85000"/>
              <a:buFontTx/>
              <a:buNone/>
            </a:pPr>
            <a:r>
              <a:rPr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由于总销量大于总产量</a:t>
            </a:r>
            <a:r>
              <a:rPr lang="en-US" altLang="zh-CN"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故一定有些需求地不完全满足</a:t>
            </a:r>
            <a:r>
              <a:rPr lang="en-US" altLang="zh-CN"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这时虚设一个产地</a:t>
            </a:r>
            <a:r>
              <a:rPr lang="en-US" altLang="zh-CN" sz="32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Am+1</a:t>
            </a:r>
            <a:r>
              <a:rPr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，产量为：</a:t>
            </a:r>
          </a:p>
        </p:txBody>
      </p:sp>
      <p:graphicFrame>
        <p:nvGraphicFramePr>
          <p:cNvPr id="6" name="Object 10">
            <a:extLst>
              <a:ext uri="{FF2B5EF4-FFF2-40B4-BE49-F238E27FC236}">
                <a16:creationId xmlns:a16="http://schemas.microsoft.com/office/drawing/2014/main" id="{EE724088-CB5B-4668-9304-DAB993E49683}"/>
              </a:ext>
            </a:extLst>
          </p:cNvPr>
          <p:cNvGraphicFramePr>
            <a:graphicFrameLocks noChangeAspect="1"/>
          </p:cNvGraphicFramePr>
          <p:nvPr>
            <p:extLst>
              <p:ext uri="{D42A27DB-BD31-4B8C-83A1-F6EECF244321}">
                <p14:modId xmlns:p14="http://schemas.microsoft.com/office/powerpoint/2010/main" val="1183508848"/>
              </p:ext>
            </p:extLst>
          </p:nvPr>
        </p:nvGraphicFramePr>
        <p:xfrm>
          <a:off x="1285749" y="2636837"/>
          <a:ext cx="4500056" cy="3966615"/>
        </p:xfrm>
        <a:graphic>
          <a:graphicData uri="http://schemas.openxmlformats.org/presentationml/2006/ole">
            <mc:AlternateContent xmlns:mc="http://schemas.openxmlformats.org/markup-compatibility/2006">
              <mc:Choice xmlns:v="urn:schemas-microsoft-com:vml" Requires="v">
                <p:oleObj spid="_x0000_s22536" name="Equation" r:id="rId3" imgW="4178300" imgH="3683000" progId="Equation.DSMT4">
                  <p:embed/>
                </p:oleObj>
              </mc:Choice>
              <mc:Fallback>
                <p:oleObj name="Equation" r:id="rId3" imgW="4178300" imgH="3683000" progId="Equation.DSMT4">
                  <p:embed/>
                  <p:pic>
                    <p:nvPicPr>
                      <p:cNvPr id="660490" name="Object 10">
                        <a:extLst>
                          <a:ext uri="{FF2B5EF4-FFF2-40B4-BE49-F238E27FC236}">
                            <a16:creationId xmlns:a16="http://schemas.microsoft.com/office/drawing/2014/main" id="{37D0C892-CD73-46E7-9ACE-785AD076F6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1285749" y="2636837"/>
                        <a:ext cx="4500056" cy="3966615"/>
                      </a:xfrm>
                      <a:prstGeom prst="rect">
                        <a:avLst/>
                      </a:prstGeom>
                      <a:noFill/>
                      <a:ln>
                        <a:noFill/>
                      </a:ln>
                      <a:effectLst/>
                    </p:spPr>
                  </p:pic>
                </p:oleObj>
              </mc:Fallback>
            </mc:AlternateContent>
          </a:graphicData>
        </a:graphic>
      </p:graphicFrame>
      <p:graphicFrame>
        <p:nvGraphicFramePr>
          <p:cNvPr id="7" name="Object 11">
            <a:extLst>
              <a:ext uri="{FF2B5EF4-FFF2-40B4-BE49-F238E27FC236}">
                <a16:creationId xmlns:a16="http://schemas.microsoft.com/office/drawing/2014/main" id="{9068D3EE-0A91-4627-9482-1E709CAD66F2}"/>
              </a:ext>
            </a:extLst>
          </p:cNvPr>
          <p:cNvGraphicFramePr>
            <a:graphicFrameLocks noChangeAspect="1"/>
          </p:cNvGraphicFramePr>
          <p:nvPr>
            <p:extLst>
              <p:ext uri="{D42A27DB-BD31-4B8C-83A1-F6EECF244321}">
                <p14:modId xmlns:p14="http://schemas.microsoft.com/office/powerpoint/2010/main" val="4046876211"/>
              </p:ext>
            </p:extLst>
          </p:nvPr>
        </p:nvGraphicFramePr>
        <p:xfrm>
          <a:off x="912813" y="1700213"/>
          <a:ext cx="1981200" cy="850900"/>
        </p:xfrm>
        <a:graphic>
          <a:graphicData uri="http://schemas.openxmlformats.org/presentationml/2006/ole">
            <mc:AlternateContent xmlns:mc="http://schemas.openxmlformats.org/markup-compatibility/2006">
              <mc:Choice xmlns:v="urn:schemas-microsoft-com:vml" Requires="v">
                <p:oleObj spid="_x0000_s22537" name="Equation" r:id="rId5" imgW="1981200" imgH="850900" progId="Equation.DSMT4">
                  <p:embed/>
                </p:oleObj>
              </mc:Choice>
              <mc:Fallback>
                <p:oleObj name="Equation" r:id="rId5" imgW="1981200" imgH="850900" progId="Equation.DSMT4">
                  <p:embed/>
                  <p:pic>
                    <p:nvPicPr>
                      <p:cNvPr id="660491" name="Object 11">
                        <a:extLst>
                          <a:ext uri="{FF2B5EF4-FFF2-40B4-BE49-F238E27FC236}">
                            <a16:creationId xmlns:a16="http://schemas.microsoft.com/office/drawing/2014/main" id="{67369D04-43C7-4FBA-9440-004198A0EA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ltGray">
                      <a:xfrm>
                        <a:off x="912813" y="1700213"/>
                        <a:ext cx="19812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2">
            <a:extLst>
              <a:ext uri="{FF2B5EF4-FFF2-40B4-BE49-F238E27FC236}">
                <a16:creationId xmlns:a16="http://schemas.microsoft.com/office/drawing/2014/main" id="{95F4DA0E-0791-4F9A-9A61-DF347B920B46}"/>
              </a:ext>
            </a:extLst>
          </p:cNvPr>
          <p:cNvGraphicFramePr>
            <a:graphicFrameLocks noChangeAspect="1"/>
          </p:cNvGraphicFramePr>
          <p:nvPr>
            <p:extLst>
              <p:ext uri="{D42A27DB-BD31-4B8C-83A1-F6EECF244321}">
                <p14:modId xmlns:p14="http://schemas.microsoft.com/office/powerpoint/2010/main" val="1461007574"/>
              </p:ext>
            </p:extLst>
          </p:nvPr>
        </p:nvGraphicFramePr>
        <p:xfrm>
          <a:off x="6096000" y="4680358"/>
          <a:ext cx="1756294" cy="964522"/>
        </p:xfrm>
        <a:graphic>
          <a:graphicData uri="http://schemas.openxmlformats.org/presentationml/2006/ole">
            <mc:AlternateContent xmlns:mc="http://schemas.openxmlformats.org/markup-compatibility/2006">
              <mc:Choice xmlns:v="urn:schemas-microsoft-com:vml" Requires="v">
                <p:oleObj spid="_x0000_s22538" name="Equation" r:id="rId7" imgW="1548728" imgH="850531" progId="Equation.DSMT4">
                  <p:embed/>
                </p:oleObj>
              </mc:Choice>
              <mc:Fallback>
                <p:oleObj name="Equation" r:id="rId7" imgW="1548728" imgH="850531" progId="Equation.DSMT4">
                  <p:embed/>
                  <p:pic>
                    <p:nvPicPr>
                      <p:cNvPr id="9223" name="Object 12">
                        <a:extLst>
                          <a:ext uri="{FF2B5EF4-FFF2-40B4-BE49-F238E27FC236}">
                            <a16:creationId xmlns:a16="http://schemas.microsoft.com/office/drawing/2014/main" id="{AAB5EA27-4047-4A2A-9E79-3785D10FFF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ltGray">
                      <a:xfrm>
                        <a:off x="6096000" y="4680358"/>
                        <a:ext cx="1756294" cy="96452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9548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7D8E9907-1ED4-4F25-A4E7-4CE5C7F02B34}"/>
              </a:ext>
            </a:extLst>
          </p:cNvPr>
          <p:cNvSpPr txBox="1">
            <a:spLocks noChangeArrowheads="1"/>
          </p:cNvSpPr>
          <p:nvPr/>
        </p:nvSpPr>
        <p:spPr bwMode="auto">
          <a:xfrm>
            <a:off x="810565" y="1020144"/>
            <a:ext cx="9037441" cy="649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50000"/>
              </a:spcBef>
              <a:buSzPct val="85000"/>
              <a:buFontTx/>
              <a:buNone/>
            </a:pPr>
            <a:r>
              <a:rPr lang="zh-CN" altLang="en-US" sz="3200" dirty="0">
                <a:solidFill>
                  <a:srgbClr val="000000"/>
                </a:solidFill>
                <a:latin typeface="华文新魏" panose="02010800040101010101" pitchFamily="2" charset="-122"/>
                <a:ea typeface="华文新魏" panose="02010800040101010101" pitchFamily="2" charset="-122"/>
              </a:rPr>
              <a:t>销大于产的运输问题化为平衡问题的数学模型为</a:t>
            </a:r>
            <a:r>
              <a:rPr kumimoji="1" lang="zh-CN" altLang="en-US" sz="3200" dirty="0">
                <a:solidFill>
                  <a:srgbClr val="000000"/>
                </a:solidFill>
                <a:latin typeface="华文新魏" panose="02010800040101010101" pitchFamily="2" charset="-122"/>
                <a:ea typeface="华文新魏" panose="02010800040101010101" pitchFamily="2" charset="-122"/>
              </a:rPr>
              <a:t> ：</a:t>
            </a:r>
          </a:p>
        </p:txBody>
      </p:sp>
      <p:sp>
        <p:nvSpPr>
          <p:cNvPr id="5" name="Rectangle 5">
            <a:extLst>
              <a:ext uri="{FF2B5EF4-FFF2-40B4-BE49-F238E27FC236}">
                <a16:creationId xmlns:a16="http://schemas.microsoft.com/office/drawing/2014/main" id="{28BC1DFC-97DD-4DE2-BF5C-0CCDFB1286B3}"/>
              </a:ext>
            </a:extLst>
          </p:cNvPr>
          <p:cNvSpPr>
            <a:spLocks noChangeArrowheads="1"/>
          </p:cNvSpPr>
          <p:nvPr/>
        </p:nvSpPr>
        <p:spPr bwMode="auto">
          <a:xfrm>
            <a:off x="882002" y="5196856"/>
            <a:ext cx="10131257" cy="1236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buSzPct val="85000"/>
              <a:buFontTx/>
              <a:buNone/>
            </a:pPr>
            <a:r>
              <a:rPr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具体计算时，在运价表的下方增加一行</a:t>
            </a:r>
            <a:r>
              <a:rPr lang="en-US" altLang="zh-CN" sz="32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3200" i="1"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m+1</a:t>
            </a:r>
            <a:r>
              <a:rPr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，运价为零。产量为</a:t>
            </a:r>
            <a:r>
              <a:rPr lang="en-US" altLang="zh-CN" sz="32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3200" i="1"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m+1</a:t>
            </a:r>
            <a:r>
              <a:rPr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即可。</a:t>
            </a:r>
            <a:r>
              <a:rPr kumimoji="1"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p>
        </p:txBody>
      </p:sp>
      <p:graphicFrame>
        <p:nvGraphicFramePr>
          <p:cNvPr id="6" name="Object 9">
            <a:extLst>
              <a:ext uri="{FF2B5EF4-FFF2-40B4-BE49-F238E27FC236}">
                <a16:creationId xmlns:a16="http://schemas.microsoft.com/office/drawing/2014/main" id="{8920DBBE-EF4B-4821-B64E-B5BEFFB8109A}"/>
              </a:ext>
            </a:extLst>
          </p:cNvPr>
          <p:cNvGraphicFramePr>
            <a:graphicFrameLocks noChangeAspect="1"/>
          </p:cNvGraphicFramePr>
          <p:nvPr>
            <p:extLst>
              <p:ext uri="{D42A27DB-BD31-4B8C-83A1-F6EECF244321}">
                <p14:modId xmlns:p14="http://schemas.microsoft.com/office/powerpoint/2010/main" val="3618117456"/>
              </p:ext>
            </p:extLst>
          </p:nvPr>
        </p:nvGraphicFramePr>
        <p:xfrm>
          <a:off x="2771128" y="1555131"/>
          <a:ext cx="4864100" cy="3683000"/>
        </p:xfrm>
        <a:graphic>
          <a:graphicData uri="http://schemas.openxmlformats.org/presentationml/2006/ole">
            <mc:AlternateContent xmlns:mc="http://schemas.openxmlformats.org/markup-compatibility/2006">
              <mc:Choice xmlns:v="urn:schemas-microsoft-com:vml" Requires="v">
                <p:oleObj spid="_x0000_s23557" name="Equation" r:id="rId3" imgW="4864100" imgH="3683000" progId="Equation.DSMT4">
                  <p:embed/>
                </p:oleObj>
              </mc:Choice>
              <mc:Fallback>
                <p:oleObj name="Equation" r:id="rId3" imgW="4864100" imgH="3683000" progId="Equation.DSMT4">
                  <p:embed/>
                  <p:pic>
                    <p:nvPicPr>
                      <p:cNvPr id="661513" name="Object 9">
                        <a:extLst>
                          <a:ext uri="{FF2B5EF4-FFF2-40B4-BE49-F238E27FC236}">
                            <a16:creationId xmlns:a16="http://schemas.microsoft.com/office/drawing/2014/main" id="{EFBF78A2-8B58-4A0F-AA91-1CCCD07849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2771128" y="1555131"/>
                        <a:ext cx="4864100"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1728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E8D764-4D48-4ECC-B8ED-5525F36D7148}"/>
              </a:ext>
            </a:extLst>
          </p:cNvPr>
          <p:cNvSpPr txBox="1">
            <a:spLocks noChangeArrowheads="1"/>
          </p:cNvSpPr>
          <p:nvPr/>
        </p:nvSpPr>
        <p:spPr>
          <a:xfrm>
            <a:off x="457200" y="1052513"/>
            <a:ext cx="7499350" cy="711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华文新魏" panose="02010800040101010101" pitchFamily="2" charset="-122"/>
                <a:ea typeface="华文新魏" panose="020108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zh-CN" altLang="en-US" sz="2800" b="1" dirty="0">
                <a:solidFill>
                  <a:srgbClr val="000000"/>
                </a:solidFill>
                <a:latin typeface="楷体_GB2312" pitchFamily="49" charset="-122"/>
                <a:ea typeface="华文细黑" panose="02010600040101010101" pitchFamily="2" charset="-122"/>
              </a:rPr>
              <a:t>例</a:t>
            </a:r>
            <a:r>
              <a:rPr lang="en-US" altLang="zh-CN" sz="2800" b="1" dirty="0">
                <a:solidFill>
                  <a:srgbClr val="000000"/>
                </a:solidFill>
                <a:latin typeface="楷体_GB2312" pitchFamily="49" charset="-122"/>
                <a:ea typeface="华文细黑" panose="02010600040101010101" pitchFamily="2" charset="-122"/>
              </a:rPr>
              <a:t>  </a:t>
            </a:r>
            <a:r>
              <a:rPr lang="zh-CN" altLang="en-US" sz="2800" b="1" dirty="0">
                <a:solidFill>
                  <a:srgbClr val="000000"/>
                </a:solidFill>
                <a:latin typeface="楷体_GB2312" pitchFamily="49" charset="-122"/>
                <a:ea typeface="华文细黑" panose="02010600040101010101" pitchFamily="2" charset="-122"/>
              </a:rPr>
              <a:t>求下列表中极小化运输问题的最优解。</a:t>
            </a:r>
            <a:r>
              <a:rPr lang="zh-CN" altLang="en-US" sz="3600" dirty="0">
                <a:solidFill>
                  <a:srgbClr val="000000"/>
                </a:solidFill>
              </a:rPr>
              <a:t> </a:t>
            </a:r>
          </a:p>
        </p:txBody>
      </p:sp>
      <p:graphicFrame>
        <p:nvGraphicFramePr>
          <p:cNvPr id="5" name="Group 4">
            <a:extLst>
              <a:ext uri="{FF2B5EF4-FFF2-40B4-BE49-F238E27FC236}">
                <a16:creationId xmlns:a16="http://schemas.microsoft.com/office/drawing/2014/main" id="{70B901CF-0204-46F3-A5CE-D7AC7544EE32}"/>
              </a:ext>
            </a:extLst>
          </p:cNvPr>
          <p:cNvGraphicFramePr>
            <a:graphicFrameLocks noGrp="1"/>
          </p:cNvGraphicFramePr>
          <p:nvPr>
            <p:extLst>
              <p:ext uri="{D42A27DB-BD31-4B8C-83A1-F6EECF244321}">
                <p14:modId xmlns:p14="http://schemas.microsoft.com/office/powerpoint/2010/main" val="3884834827"/>
              </p:ext>
            </p:extLst>
          </p:nvPr>
        </p:nvGraphicFramePr>
        <p:xfrm>
          <a:off x="1702414" y="1916113"/>
          <a:ext cx="7162800" cy="3181872"/>
        </p:xfrm>
        <a:graphic>
          <a:graphicData uri="http://schemas.openxmlformats.org/drawingml/2006/table">
            <a:tbl>
              <a:tblPr/>
              <a:tblGrid>
                <a:gridCol w="1193800">
                  <a:extLst>
                    <a:ext uri="{9D8B030D-6E8A-4147-A177-3AD203B41FA5}">
                      <a16:colId xmlns:a16="http://schemas.microsoft.com/office/drawing/2014/main" val="313731524"/>
                    </a:ext>
                  </a:extLst>
                </a:gridCol>
                <a:gridCol w="1193800">
                  <a:extLst>
                    <a:ext uri="{9D8B030D-6E8A-4147-A177-3AD203B41FA5}">
                      <a16:colId xmlns:a16="http://schemas.microsoft.com/office/drawing/2014/main" val="2301895716"/>
                    </a:ext>
                  </a:extLst>
                </a:gridCol>
                <a:gridCol w="1193800">
                  <a:extLst>
                    <a:ext uri="{9D8B030D-6E8A-4147-A177-3AD203B41FA5}">
                      <a16:colId xmlns:a16="http://schemas.microsoft.com/office/drawing/2014/main" val="96205203"/>
                    </a:ext>
                  </a:extLst>
                </a:gridCol>
                <a:gridCol w="1193800">
                  <a:extLst>
                    <a:ext uri="{9D8B030D-6E8A-4147-A177-3AD203B41FA5}">
                      <a16:colId xmlns:a16="http://schemas.microsoft.com/office/drawing/2014/main" val="2007113471"/>
                    </a:ext>
                  </a:extLst>
                </a:gridCol>
                <a:gridCol w="1193800">
                  <a:extLst>
                    <a:ext uri="{9D8B030D-6E8A-4147-A177-3AD203B41FA5}">
                      <a16:colId xmlns:a16="http://schemas.microsoft.com/office/drawing/2014/main" val="1826638377"/>
                    </a:ext>
                  </a:extLst>
                </a:gridCol>
                <a:gridCol w="1193800">
                  <a:extLst>
                    <a:ext uri="{9D8B030D-6E8A-4147-A177-3AD203B41FA5}">
                      <a16:colId xmlns:a16="http://schemas.microsoft.com/office/drawing/2014/main" val="176232142"/>
                    </a:ext>
                  </a:extLst>
                </a:gridCol>
              </a:tblGrid>
              <a:tr h="457087">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txBody>
                  <a:tcPr marT="45700" marB="457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B1</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B2</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B3</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B4</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1" u="none" strike="noStrike" cap="none" normalizeH="0" baseline="-25000">
                          <a:ln>
                            <a:noFill/>
                          </a:ln>
                          <a:solidFill>
                            <a:schemeClr val="tx1"/>
                          </a:solidFill>
                          <a:effectLst/>
                          <a:latin typeface="Arial" panose="020B0604020202020204" pitchFamily="34" charset="0"/>
                          <a:ea typeface="黑体" panose="02010609060101010101" pitchFamily="49" charset="-122"/>
                        </a:rPr>
                        <a:t>i</a:t>
                      </a:r>
                    </a:p>
                  </a:txBody>
                  <a:tcPr marT="45700" marB="457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65699340"/>
                  </a:ext>
                </a:extLst>
              </a:tr>
              <a:tr h="457087">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A1</a:t>
                      </a:r>
                    </a:p>
                  </a:txBody>
                  <a:tcPr marT="45700" marB="457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5</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9</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2</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60</a:t>
                      </a:r>
                    </a:p>
                  </a:txBody>
                  <a:tcPr marT="45700" marB="457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3157781"/>
                  </a:ext>
                </a:extLst>
              </a:tr>
              <a:tr h="457087">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A2</a:t>
                      </a:r>
                    </a:p>
                  </a:txBody>
                  <a:tcPr marT="45700" marB="457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4</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7</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8</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40</a:t>
                      </a:r>
                    </a:p>
                  </a:txBody>
                  <a:tcPr marT="45700" marB="457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5450259"/>
                  </a:ext>
                </a:extLst>
              </a:tr>
              <a:tr h="457087">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A3</a:t>
                      </a:r>
                    </a:p>
                  </a:txBody>
                  <a:tcPr marT="45700" marB="457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6</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4</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2</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30</a:t>
                      </a:r>
                    </a:p>
                  </a:txBody>
                  <a:tcPr marT="45700" marB="457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0040842"/>
                  </a:ext>
                </a:extLst>
              </a:tr>
              <a:tr h="457087">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A4</a:t>
                      </a:r>
                    </a:p>
                  </a:txBody>
                  <a:tcPr marT="45700" marB="457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4</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8</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10</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11</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50</a:t>
                      </a:r>
                    </a:p>
                  </a:txBody>
                  <a:tcPr marT="45700" marB="457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86232615"/>
                  </a:ext>
                </a:extLst>
              </a:tr>
              <a:tr h="89591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1" u="none" strike="noStrike" cap="none" normalizeH="0" baseline="-25000">
                          <a:ln>
                            <a:noFill/>
                          </a:ln>
                          <a:solidFill>
                            <a:schemeClr val="tx1"/>
                          </a:solidFill>
                          <a:effectLst/>
                          <a:latin typeface="Arial" panose="020B0604020202020204" pitchFamily="34" charset="0"/>
                          <a:ea typeface="黑体" panose="02010609060101010101" pitchFamily="49" charset="-122"/>
                        </a:rPr>
                        <a:t>j</a:t>
                      </a:r>
                    </a:p>
                  </a:txBody>
                  <a:tcPr marT="45700" marB="457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20</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60</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35</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45</a:t>
                      </a:r>
                    </a:p>
                  </a:txBody>
                  <a:tcPr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180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160</a:t>
                      </a:r>
                    </a:p>
                  </a:txBody>
                  <a:tcPr marT="45700" marB="457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extLst>
                  <a:ext uri="{0D108BD9-81ED-4DB2-BD59-A6C34878D82A}">
                    <a16:rowId xmlns:a16="http://schemas.microsoft.com/office/drawing/2014/main" val="3505302789"/>
                  </a:ext>
                </a:extLst>
              </a:tr>
            </a:tbl>
          </a:graphicData>
        </a:graphic>
      </p:graphicFrame>
      <p:sp>
        <p:nvSpPr>
          <p:cNvPr id="6" name="Rectangle 60">
            <a:extLst>
              <a:ext uri="{FF2B5EF4-FFF2-40B4-BE49-F238E27FC236}">
                <a16:creationId xmlns:a16="http://schemas.microsoft.com/office/drawing/2014/main" id="{2E9F5864-DE6F-4CC6-97AE-9B03B37609D1}"/>
              </a:ext>
            </a:extLst>
          </p:cNvPr>
          <p:cNvSpPr>
            <a:spLocks noChangeArrowheads="1"/>
          </p:cNvSpPr>
          <p:nvPr/>
        </p:nvSpPr>
        <p:spPr bwMode="ltGray">
          <a:xfrm>
            <a:off x="5086964" y="5508625"/>
            <a:ext cx="468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b="1" dirty="0">
                <a:solidFill>
                  <a:srgbClr val="000000"/>
                </a:solidFill>
                <a:latin typeface="楷体_GB2312" pitchFamily="49" charset="-122"/>
                <a:ea typeface="华文细黑" panose="02010600040101010101" pitchFamily="2" charset="-122"/>
              </a:rPr>
              <a:t>所以是一个产大于销的运输问题</a:t>
            </a:r>
            <a:r>
              <a:rPr lang="zh-CN" altLang="en-US" sz="1800" b="1" dirty="0">
                <a:solidFill>
                  <a:srgbClr val="000000"/>
                </a:solidFill>
                <a:ea typeface="宋体" panose="02010600030101010101" pitchFamily="2" charset="-122"/>
              </a:rPr>
              <a:t>。</a:t>
            </a:r>
          </a:p>
        </p:txBody>
      </p:sp>
      <p:graphicFrame>
        <p:nvGraphicFramePr>
          <p:cNvPr id="7" name="Object 62">
            <a:extLst>
              <a:ext uri="{FF2B5EF4-FFF2-40B4-BE49-F238E27FC236}">
                <a16:creationId xmlns:a16="http://schemas.microsoft.com/office/drawing/2014/main" id="{EF4B4825-A95D-4125-8AD2-5819D8F22B06}"/>
              </a:ext>
            </a:extLst>
          </p:cNvPr>
          <p:cNvGraphicFramePr>
            <a:graphicFrameLocks noChangeAspect="1"/>
          </p:cNvGraphicFramePr>
          <p:nvPr>
            <p:extLst>
              <p:ext uri="{D42A27DB-BD31-4B8C-83A1-F6EECF244321}">
                <p14:modId xmlns:p14="http://schemas.microsoft.com/office/powerpoint/2010/main" val="2304001019"/>
              </p:ext>
            </p:extLst>
          </p:nvPr>
        </p:nvGraphicFramePr>
        <p:xfrm>
          <a:off x="1599227" y="5373688"/>
          <a:ext cx="3403600" cy="850900"/>
        </p:xfrm>
        <a:graphic>
          <a:graphicData uri="http://schemas.openxmlformats.org/presentationml/2006/ole">
            <mc:AlternateContent xmlns:mc="http://schemas.openxmlformats.org/markup-compatibility/2006">
              <mc:Choice xmlns:v="urn:schemas-microsoft-com:vml" Requires="v">
                <p:oleObj spid="_x0000_s24580" name="Equation" r:id="rId3" imgW="3403600" imgH="850900" progId="Equation.DSMT4">
                  <p:embed/>
                </p:oleObj>
              </mc:Choice>
              <mc:Fallback>
                <p:oleObj name="Equation" r:id="rId3" imgW="3403600" imgH="850900" progId="Equation.DSMT4">
                  <p:embed/>
                  <p:pic>
                    <p:nvPicPr>
                      <p:cNvPr id="662590" name="Object 62">
                        <a:extLst>
                          <a:ext uri="{FF2B5EF4-FFF2-40B4-BE49-F238E27FC236}">
                            <a16:creationId xmlns:a16="http://schemas.microsoft.com/office/drawing/2014/main" id="{B1EB72DC-8FBB-482B-A645-F009F72D54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1599227" y="5373688"/>
                        <a:ext cx="34036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3757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481740-D66C-4857-A600-723A18057311}"/>
              </a:ext>
            </a:extLst>
          </p:cNvPr>
          <p:cNvSpPr txBox="1">
            <a:spLocks noChangeArrowheads="1"/>
          </p:cNvSpPr>
          <p:nvPr/>
        </p:nvSpPr>
        <p:spPr>
          <a:xfrm>
            <a:off x="1022545" y="1052513"/>
            <a:ext cx="9990713" cy="151288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华文新魏" panose="02010800040101010101" pitchFamily="2" charset="-122"/>
                <a:ea typeface="华文新魏" panose="020108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sz="2400" b="1" dirty="0">
                <a:solidFill>
                  <a:srgbClr val="000000"/>
                </a:solidFill>
                <a:latin typeface="楷体_GB2312" pitchFamily="49" charset="-122"/>
                <a:ea typeface="华文细黑" panose="02010600040101010101" pitchFamily="2" charset="-122"/>
              </a:rPr>
              <a:t>    </a:t>
            </a:r>
            <a:r>
              <a:rPr lang="zh-CN" altLang="en-US" sz="3300" b="1" dirty="0">
                <a:solidFill>
                  <a:srgbClr val="000000"/>
                </a:solidFill>
                <a:latin typeface="楷体_GB2312" pitchFamily="49" charset="-122"/>
                <a:ea typeface="华文细黑" panose="02010600040101010101" pitchFamily="2" charset="-122"/>
              </a:rPr>
              <a:t>表中</a:t>
            </a:r>
            <a:r>
              <a:rPr lang="en-US" altLang="zh-CN" sz="3300" b="1" i="1" dirty="0">
                <a:solidFill>
                  <a:srgbClr val="000000"/>
                </a:solidFill>
                <a:latin typeface="Times New Roman" panose="02020603050405020304" pitchFamily="18" charset="0"/>
                <a:ea typeface="华文细黑" panose="02010600040101010101" pitchFamily="2" charset="-122"/>
              </a:rPr>
              <a:t>A2</a:t>
            </a:r>
            <a:r>
              <a:rPr lang="zh-CN" altLang="en-US" sz="3300" b="1" dirty="0">
                <a:solidFill>
                  <a:srgbClr val="000000"/>
                </a:solidFill>
                <a:latin typeface="楷体_GB2312" pitchFamily="49" charset="-122"/>
                <a:ea typeface="华文细黑" panose="02010600040101010101" pitchFamily="2" charset="-122"/>
              </a:rPr>
              <a:t>不可达</a:t>
            </a:r>
            <a:r>
              <a:rPr lang="en-US" altLang="zh-CN" sz="3300" b="1" i="1" dirty="0">
                <a:solidFill>
                  <a:srgbClr val="000000"/>
                </a:solidFill>
                <a:latin typeface="Times New Roman" panose="02020603050405020304" pitchFamily="18" charset="0"/>
                <a:ea typeface="华文细黑" panose="02010600040101010101" pitchFamily="2" charset="-122"/>
              </a:rPr>
              <a:t>B1</a:t>
            </a:r>
            <a:r>
              <a:rPr lang="zh-CN" altLang="en-US" sz="3800" dirty="0">
                <a:solidFill>
                  <a:srgbClr val="000000"/>
                </a:solidFill>
              </a:rPr>
              <a:t>，</a:t>
            </a:r>
            <a:r>
              <a:rPr lang="zh-CN" altLang="en-US" sz="3300" b="1" dirty="0">
                <a:solidFill>
                  <a:srgbClr val="000000"/>
                </a:solidFill>
                <a:latin typeface="楷体_GB2312" pitchFamily="49" charset="-122"/>
                <a:ea typeface="华文细黑" panose="02010600040101010101" pitchFamily="2" charset="-122"/>
              </a:rPr>
              <a:t>用一个很大的正数</a:t>
            </a:r>
            <a:r>
              <a:rPr lang="en-US" altLang="zh-CN" sz="3300" b="1" i="1" dirty="0">
                <a:solidFill>
                  <a:srgbClr val="000000"/>
                </a:solidFill>
                <a:latin typeface="Times New Roman" panose="02020603050405020304" pitchFamily="18" charset="0"/>
                <a:ea typeface="华文细黑" panose="02010600040101010101" pitchFamily="2" charset="-122"/>
              </a:rPr>
              <a:t>M</a:t>
            </a:r>
            <a:r>
              <a:rPr lang="zh-CN" altLang="en-US" sz="3300" b="1" dirty="0">
                <a:solidFill>
                  <a:srgbClr val="000000"/>
                </a:solidFill>
                <a:latin typeface="楷体_GB2312" pitchFamily="49" charset="-122"/>
                <a:ea typeface="华文细黑" panose="02010600040101010101" pitchFamily="2" charset="-122"/>
              </a:rPr>
              <a:t>表示运价</a:t>
            </a:r>
            <a:r>
              <a:rPr lang="en-US" altLang="zh-CN" sz="3300" b="1" i="1" dirty="0">
                <a:solidFill>
                  <a:srgbClr val="000000"/>
                </a:solidFill>
                <a:latin typeface="Times New Roman" panose="02020603050405020304" pitchFamily="18" charset="0"/>
                <a:ea typeface="华文细黑" panose="02010600040101010101" pitchFamily="2" charset="-122"/>
              </a:rPr>
              <a:t>C</a:t>
            </a:r>
            <a:r>
              <a:rPr lang="en-US" altLang="zh-CN" sz="3300" b="1" i="1" baseline="-25000" dirty="0">
                <a:solidFill>
                  <a:srgbClr val="000000"/>
                </a:solidFill>
                <a:latin typeface="Times New Roman" panose="02020603050405020304" pitchFamily="18" charset="0"/>
                <a:ea typeface="华文细黑" panose="02010600040101010101" pitchFamily="2" charset="-122"/>
              </a:rPr>
              <a:t>21</a:t>
            </a:r>
            <a:r>
              <a:rPr lang="zh-CN" altLang="en-US" sz="3800" dirty="0">
                <a:solidFill>
                  <a:srgbClr val="000000"/>
                </a:solidFill>
              </a:rPr>
              <a:t>。</a:t>
            </a:r>
          </a:p>
          <a:p>
            <a:pPr>
              <a:buFontTx/>
              <a:buNone/>
            </a:pPr>
            <a:r>
              <a:rPr lang="zh-CN" altLang="en-US" sz="3300" b="1" dirty="0">
                <a:solidFill>
                  <a:srgbClr val="000000"/>
                </a:solidFill>
                <a:latin typeface="楷体_GB2312" pitchFamily="49" charset="-122"/>
                <a:ea typeface="华文细黑" panose="02010600040101010101" pitchFamily="2" charset="-122"/>
              </a:rPr>
              <a:t>虚设一个销量为</a:t>
            </a:r>
            <a:r>
              <a:rPr lang="en-US" altLang="zh-CN" sz="3300" b="1" i="1" dirty="0">
                <a:solidFill>
                  <a:srgbClr val="000000"/>
                </a:solidFill>
                <a:latin typeface="Times New Roman" panose="02020603050405020304" pitchFamily="18" charset="0"/>
                <a:ea typeface="华文细黑" panose="02010600040101010101" pitchFamily="2" charset="-122"/>
              </a:rPr>
              <a:t>b</a:t>
            </a:r>
            <a:r>
              <a:rPr lang="en-US" altLang="zh-CN" sz="3300" b="1" i="1" baseline="-25000" dirty="0">
                <a:solidFill>
                  <a:srgbClr val="000000"/>
                </a:solidFill>
                <a:latin typeface="Times New Roman" panose="02020603050405020304" pitchFamily="18" charset="0"/>
                <a:ea typeface="华文细黑" panose="02010600040101010101" pitchFamily="2" charset="-122"/>
              </a:rPr>
              <a:t>5</a:t>
            </a:r>
            <a:r>
              <a:rPr lang="en-US" altLang="zh-CN" sz="3300" b="1" i="1" dirty="0">
                <a:solidFill>
                  <a:srgbClr val="000000"/>
                </a:solidFill>
                <a:latin typeface="Times New Roman" panose="02020603050405020304" pitchFamily="18" charset="0"/>
                <a:ea typeface="华文细黑" panose="02010600040101010101" pitchFamily="2" charset="-122"/>
              </a:rPr>
              <a:t>=180-160=20</a:t>
            </a:r>
            <a:r>
              <a:rPr lang="zh-CN" altLang="en-US" sz="3300" b="1" i="1" dirty="0">
                <a:solidFill>
                  <a:srgbClr val="000000"/>
                </a:solidFill>
                <a:latin typeface="Times New Roman" panose="02020603050405020304" pitchFamily="18" charset="0"/>
                <a:ea typeface="华文细黑" panose="02010600040101010101" pitchFamily="2" charset="-122"/>
              </a:rPr>
              <a:t>，</a:t>
            </a:r>
            <a:r>
              <a:rPr lang="en-US" altLang="zh-CN" sz="3300" b="1" i="1" dirty="0">
                <a:solidFill>
                  <a:srgbClr val="000000"/>
                </a:solidFill>
                <a:latin typeface="Times New Roman" panose="02020603050405020304" pitchFamily="18" charset="0"/>
                <a:ea typeface="华文细黑" panose="02010600040101010101" pitchFamily="2" charset="-122"/>
              </a:rPr>
              <a:t>C</a:t>
            </a:r>
            <a:r>
              <a:rPr lang="en-US" altLang="zh-CN" sz="3300" b="1" i="1" baseline="-25000" dirty="0">
                <a:solidFill>
                  <a:srgbClr val="000000"/>
                </a:solidFill>
                <a:latin typeface="Times New Roman" panose="02020603050405020304" pitchFamily="18" charset="0"/>
                <a:ea typeface="华文细黑" panose="02010600040101010101" pitchFamily="2" charset="-122"/>
              </a:rPr>
              <a:t>i5</a:t>
            </a:r>
            <a:r>
              <a:rPr lang="en-US" altLang="zh-CN" sz="3300" b="1" i="1" dirty="0">
                <a:solidFill>
                  <a:srgbClr val="000000"/>
                </a:solidFill>
                <a:latin typeface="Times New Roman" panose="02020603050405020304" pitchFamily="18" charset="0"/>
                <a:ea typeface="华文细黑" panose="02010600040101010101" pitchFamily="2" charset="-122"/>
              </a:rPr>
              <a:t>=0</a:t>
            </a:r>
            <a:r>
              <a:rPr lang="zh-CN" altLang="en-US" sz="3300" b="1" i="1" dirty="0">
                <a:solidFill>
                  <a:srgbClr val="000000"/>
                </a:solidFill>
                <a:latin typeface="Times New Roman" panose="02020603050405020304" pitchFamily="18" charset="0"/>
                <a:ea typeface="华文细黑" panose="02010600040101010101" pitchFamily="2" charset="-122"/>
              </a:rPr>
              <a:t>，</a:t>
            </a:r>
            <a:r>
              <a:rPr lang="en-US" altLang="zh-CN" sz="3300" b="1" i="1" dirty="0" err="1">
                <a:solidFill>
                  <a:srgbClr val="000000"/>
                </a:solidFill>
                <a:latin typeface="Times New Roman" panose="02020603050405020304" pitchFamily="18" charset="0"/>
                <a:ea typeface="华文细黑" panose="02010600040101010101" pitchFamily="2" charset="-122"/>
              </a:rPr>
              <a:t>i</a:t>
            </a:r>
            <a:r>
              <a:rPr lang="en-US" altLang="zh-CN" sz="3300" b="1" i="1" dirty="0">
                <a:solidFill>
                  <a:srgbClr val="000000"/>
                </a:solidFill>
                <a:latin typeface="Times New Roman" panose="02020603050405020304" pitchFamily="18" charset="0"/>
                <a:ea typeface="华文细黑" panose="02010600040101010101" pitchFamily="2" charset="-122"/>
              </a:rPr>
              <a:t>=1,2,3,4</a:t>
            </a:r>
            <a:r>
              <a:rPr lang="zh-CN" altLang="en-US" sz="3300" b="1" i="1" dirty="0">
                <a:solidFill>
                  <a:srgbClr val="000000"/>
                </a:solidFill>
                <a:latin typeface="Times New Roman" panose="02020603050405020304" pitchFamily="18" charset="0"/>
                <a:ea typeface="华文细黑" panose="02010600040101010101" pitchFamily="2" charset="-122"/>
              </a:rPr>
              <a:t>，</a:t>
            </a:r>
            <a:r>
              <a:rPr lang="zh-CN" altLang="en-US" sz="3300" b="1" dirty="0">
                <a:solidFill>
                  <a:srgbClr val="000000"/>
                </a:solidFill>
                <a:latin typeface="楷体_GB2312" pitchFamily="49" charset="-122"/>
                <a:ea typeface="华文细黑" panose="02010600040101010101" pitchFamily="2" charset="-122"/>
              </a:rPr>
              <a:t>表的右边</a:t>
            </a:r>
          </a:p>
          <a:p>
            <a:pPr>
              <a:buFontTx/>
              <a:buNone/>
            </a:pPr>
            <a:r>
              <a:rPr lang="zh-CN" altLang="en-US" sz="3300" b="1" dirty="0">
                <a:solidFill>
                  <a:srgbClr val="000000"/>
                </a:solidFill>
                <a:latin typeface="楷体_GB2312" pitchFamily="49" charset="-122"/>
                <a:ea typeface="华文细黑" panose="02010600040101010101" pitchFamily="2" charset="-122"/>
              </a:rPr>
              <a:t>增添一列 ，得到新的运价表。</a:t>
            </a:r>
          </a:p>
        </p:txBody>
      </p:sp>
      <p:graphicFrame>
        <p:nvGraphicFramePr>
          <p:cNvPr id="5" name="Group 68">
            <a:extLst>
              <a:ext uri="{FF2B5EF4-FFF2-40B4-BE49-F238E27FC236}">
                <a16:creationId xmlns:a16="http://schemas.microsoft.com/office/drawing/2014/main" id="{4054B137-E38D-4C8E-8F72-DF73726242CF}"/>
              </a:ext>
            </a:extLst>
          </p:cNvPr>
          <p:cNvGraphicFramePr>
            <a:graphicFrameLocks noGrp="1"/>
          </p:cNvGraphicFramePr>
          <p:nvPr>
            <p:extLst>
              <p:ext uri="{D42A27DB-BD31-4B8C-83A1-F6EECF244321}">
                <p14:modId xmlns:p14="http://schemas.microsoft.com/office/powerpoint/2010/main" val="3351800433"/>
              </p:ext>
            </p:extLst>
          </p:nvPr>
        </p:nvGraphicFramePr>
        <p:xfrm>
          <a:off x="1978736" y="3036467"/>
          <a:ext cx="7696200" cy="2789238"/>
        </p:xfrm>
        <a:graphic>
          <a:graphicData uri="http://schemas.openxmlformats.org/drawingml/2006/table">
            <a:tbl>
              <a:tblPr/>
              <a:tblGrid>
                <a:gridCol w="1036637">
                  <a:extLst>
                    <a:ext uri="{9D8B030D-6E8A-4147-A177-3AD203B41FA5}">
                      <a16:colId xmlns:a16="http://schemas.microsoft.com/office/drawing/2014/main" val="1153782983"/>
                    </a:ext>
                  </a:extLst>
                </a:gridCol>
                <a:gridCol w="1108075">
                  <a:extLst>
                    <a:ext uri="{9D8B030D-6E8A-4147-A177-3AD203B41FA5}">
                      <a16:colId xmlns:a16="http://schemas.microsoft.com/office/drawing/2014/main" val="1382788634"/>
                    </a:ext>
                  </a:extLst>
                </a:gridCol>
                <a:gridCol w="1111250">
                  <a:extLst>
                    <a:ext uri="{9D8B030D-6E8A-4147-A177-3AD203B41FA5}">
                      <a16:colId xmlns:a16="http://schemas.microsoft.com/office/drawing/2014/main" val="2338894122"/>
                    </a:ext>
                  </a:extLst>
                </a:gridCol>
                <a:gridCol w="1109663">
                  <a:extLst>
                    <a:ext uri="{9D8B030D-6E8A-4147-A177-3AD203B41FA5}">
                      <a16:colId xmlns:a16="http://schemas.microsoft.com/office/drawing/2014/main" val="454985891"/>
                    </a:ext>
                  </a:extLst>
                </a:gridCol>
                <a:gridCol w="1111250">
                  <a:extLst>
                    <a:ext uri="{9D8B030D-6E8A-4147-A177-3AD203B41FA5}">
                      <a16:colId xmlns:a16="http://schemas.microsoft.com/office/drawing/2014/main" val="261772328"/>
                    </a:ext>
                  </a:extLst>
                </a:gridCol>
                <a:gridCol w="1108075">
                  <a:extLst>
                    <a:ext uri="{9D8B030D-6E8A-4147-A177-3AD203B41FA5}">
                      <a16:colId xmlns:a16="http://schemas.microsoft.com/office/drawing/2014/main" val="2181954845"/>
                    </a:ext>
                  </a:extLst>
                </a:gridCol>
                <a:gridCol w="1111250">
                  <a:extLst>
                    <a:ext uri="{9D8B030D-6E8A-4147-A177-3AD203B41FA5}">
                      <a16:colId xmlns:a16="http://schemas.microsoft.com/office/drawing/2014/main" val="3500734378"/>
                    </a:ext>
                  </a:extLst>
                </a:gridCol>
              </a:tblGrid>
              <a:tr h="50323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B1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B2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B3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B4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B5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a:t>
                      </a:r>
                      <a:r>
                        <a:rPr kumimoji="0" lang="en-US" altLang="zh-CN" sz="2400" b="1" i="1" u="none" strike="noStrike" cap="none" normalizeH="0" baseline="-25000">
                          <a:ln>
                            <a:noFill/>
                          </a:ln>
                          <a:solidFill>
                            <a:srgbClr val="000000"/>
                          </a:solidFill>
                          <a:effectLst/>
                          <a:latin typeface="Times New Roman" panose="02020603050405020304" pitchFamily="18" charset="0"/>
                          <a:ea typeface="华文细黑" panose="02010600040101010101" pitchFamily="2" charset="-122"/>
                        </a:rPr>
                        <a:t>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1113998446"/>
                  </a:ext>
                </a:extLst>
              </a:tr>
              <a:tr h="45720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60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3076771873"/>
                  </a:ext>
                </a:extLst>
              </a:tr>
              <a:tr h="45720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40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3932089983"/>
                  </a:ext>
                </a:extLst>
              </a:tr>
              <a:tr h="45720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1909357666"/>
                  </a:ext>
                </a:extLst>
              </a:tr>
              <a:tr h="45720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50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4213194767"/>
                  </a:ext>
                </a:extLst>
              </a:tr>
              <a:tr h="45720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b</a:t>
                      </a:r>
                      <a:r>
                        <a:rPr kumimoji="0" lang="en-US" altLang="zh-CN" sz="2400" b="1" i="1" u="none" strike="noStrike" cap="none" normalizeH="0" baseline="-25000">
                          <a:ln>
                            <a:noFill/>
                          </a:ln>
                          <a:solidFill>
                            <a:srgbClr val="000000"/>
                          </a:solidFill>
                          <a:effectLst/>
                          <a:latin typeface="Times New Roman" panose="02020603050405020304" pitchFamily="18" charset="0"/>
                          <a:ea typeface="华文细黑" panose="02010600040101010101" pitchFamily="2" charset="-122"/>
                        </a:rPr>
                        <a:t>j</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180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1699346741"/>
                  </a:ext>
                </a:extLst>
              </a:tr>
            </a:tbl>
          </a:graphicData>
        </a:graphic>
      </p:graphicFrame>
    </p:spTree>
    <p:extLst>
      <p:ext uri="{BB962C8B-B14F-4D97-AF65-F5344CB8AC3E}">
        <p14:creationId xmlns:p14="http://schemas.microsoft.com/office/powerpoint/2010/main" val="220534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7C7AA6-B888-464C-B05B-50CCFA55B6A3}"/>
              </a:ext>
            </a:extLst>
          </p:cNvPr>
          <p:cNvSpPr txBox="1">
            <a:spLocks noChangeArrowheads="1"/>
          </p:cNvSpPr>
          <p:nvPr/>
        </p:nvSpPr>
        <p:spPr>
          <a:xfrm>
            <a:off x="735349" y="1196975"/>
            <a:ext cx="9323050" cy="5032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华文新魏" panose="02010800040101010101" pitchFamily="2" charset="-122"/>
                <a:ea typeface="华文新魏" panose="020108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zh-CN" altLang="en-US" sz="2800" b="1" dirty="0">
                <a:solidFill>
                  <a:srgbClr val="000000"/>
                </a:solidFill>
                <a:latin typeface="楷体_GB2312" pitchFamily="49" charset="-122"/>
                <a:ea typeface="华文细黑" panose="02010600040101010101" pitchFamily="2" charset="-122"/>
              </a:rPr>
              <a:t>下表为计算结果。可看出：产地</a:t>
            </a:r>
            <a:r>
              <a:rPr lang="en-US" altLang="zh-CN" sz="2800" b="1" i="1" dirty="0">
                <a:solidFill>
                  <a:srgbClr val="000000"/>
                </a:solidFill>
                <a:latin typeface="Times New Roman" panose="02020603050405020304" pitchFamily="18" charset="0"/>
                <a:ea typeface="华文细黑" panose="02010600040101010101" pitchFamily="2" charset="-122"/>
              </a:rPr>
              <a:t>A4</a:t>
            </a:r>
            <a:r>
              <a:rPr lang="zh-CN" altLang="en-US" sz="2800" b="1" dirty="0">
                <a:solidFill>
                  <a:srgbClr val="000000"/>
                </a:solidFill>
                <a:latin typeface="楷体_GB2312" pitchFamily="49" charset="-122"/>
                <a:ea typeface="华文细黑" panose="02010600040101010101" pitchFamily="2" charset="-122"/>
              </a:rPr>
              <a:t>还有</a:t>
            </a:r>
            <a:r>
              <a:rPr lang="en-US" altLang="zh-CN" sz="2800" b="1" dirty="0">
                <a:solidFill>
                  <a:srgbClr val="000000"/>
                </a:solidFill>
                <a:latin typeface="楷体_GB2312" pitchFamily="49" charset="-122"/>
                <a:ea typeface="华文细黑" panose="02010600040101010101" pitchFamily="2" charset="-122"/>
              </a:rPr>
              <a:t>20</a:t>
            </a:r>
            <a:r>
              <a:rPr lang="zh-CN" altLang="en-US" sz="2800" b="1" dirty="0">
                <a:solidFill>
                  <a:srgbClr val="000000"/>
                </a:solidFill>
                <a:latin typeface="楷体_GB2312" pitchFamily="49" charset="-122"/>
                <a:ea typeface="华文细黑" panose="02010600040101010101" pitchFamily="2" charset="-122"/>
              </a:rPr>
              <a:t>个单位没有运出。</a:t>
            </a:r>
          </a:p>
        </p:txBody>
      </p:sp>
      <p:graphicFrame>
        <p:nvGraphicFramePr>
          <p:cNvPr id="5" name="Group 63">
            <a:extLst>
              <a:ext uri="{FF2B5EF4-FFF2-40B4-BE49-F238E27FC236}">
                <a16:creationId xmlns:a16="http://schemas.microsoft.com/office/drawing/2014/main" id="{34FDDD6C-90C2-4E86-B62A-22B1D5ACDC4B}"/>
              </a:ext>
            </a:extLst>
          </p:cNvPr>
          <p:cNvGraphicFramePr>
            <a:graphicFrameLocks noGrp="1"/>
          </p:cNvGraphicFramePr>
          <p:nvPr>
            <p:extLst>
              <p:ext uri="{D42A27DB-BD31-4B8C-83A1-F6EECF244321}">
                <p14:modId xmlns:p14="http://schemas.microsoft.com/office/powerpoint/2010/main" val="1043587606"/>
              </p:ext>
            </p:extLst>
          </p:nvPr>
        </p:nvGraphicFramePr>
        <p:xfrm>
          <a:off x="1618913" y="2244304"/>
          <a:ext cx="6913563" cy="2765425"/>
        </p:xfrm>
        <a:graphic>
          <a:graphicData uri="http://schemas.openxmlformats.org/drawingml/2006/table">
            <a:tbl>
              <a:tblPr/>
              <a:tblGrid>
                <a:gridCol w="973138">
                  <a:extLst>
                    <a:ext uri="{9D8B030D-6E8A-4147-A177-3AD203B41FA5}">
                      <a16:colId xmlns:a16="http://schemas.microsoft.com/office/drawing/2014/main" val="3283480036"/>
                    </a:ext>
                  </a:extLst>
                </a:gridCol>
                <a:gridCol w="971550">
                  <a:extLst>
                    <a:ext uri="{9D8B030D-6E8A-4147-A177-3AD203B41FA5}">
                      <a16:colId xmlns:a16="http://schemas.microsoft.com/office/drawing/2014/main" val="2141483570"/>
                    </a:ext>
                  </a:extLst>
                </a:gridCol>
                <a:gridCol w="1008062">
                  <a:extLst>
                    <a:ext uri="{9D8B030D-6E8A-4147-A177-3AD203B41FA5}">
                      <a16:colId xmlns:a16="http://schemas.microsoft.com/office/drawing/2014/main" val="3233439695"/>
                    </a:ext>
                  </a:extLst>
                </a:gridCol>
                <a:gridCol w="990600">
                  <a:extLst>
                    <a:ext uri="{9D8B030D-6E8A-4147-A177-3AD203B41FA5}">
                      <a16:colId xmlns:a16="http://schemas.microsoft.com/office/drawing/2014/main" val="3422597688"/>
                    </a:ext>
                  </a:extLst>
                </a:gridCol>
                <a:gridCol w="990600">
                  <a:extLst>
                    <a:ext uri="{9D8B030D-6E8A-4147-A177-3AD203B41FA5}">
                      <a16:colId xmlns:a16="http://schemas.microsoft.com/office/drawing/2014/main" val="343192339"/>
                    </a:ext>
                  </a:extLst>
                </a:gridCol>
                <a:gridCol w="989013">
                  <a:extLst>
                    <a:ext uri="{9D8B030D-6E8A-4147-A177-3AD203B41FA5}">
                      <a16:colId xmlns:a16="http://schemas.microsoft.com/office/drawing/2014/main" val="3775262326"/>
                    </a:ext>
                  </a:extLst>
                </a:gridCol>
                <a:gridCol w="990600">
                  <a:extLst>
                    <a:ext uri="{9D8B030D-6E8A-4147-A177-3AD203B41FA5}">
                      <a16:colId xmlns:a16="http://schemas.microsoft.com/office/drawing/2014/main" val="1736476234"/>
                    </a:ext>
                  </a:extLst>
                </a:gridCol>
              </a:tblGrid>
              <a:tr h="36988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accent2"/>
                        </a:solidFill>
                        <a:effectLst/>
                        <a:latin typeface="Arial" panose="020B0604020202020204" pitchFamily="34" charset="0"/>
                        <a:ea typeface="黑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B1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B2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B3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B4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B5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12299797"/>
                  </a:ext>
                </a:extLst>
              </a:tr>
              <a:tr h="47942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rgbClr val="0000FF"/>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rgbClr val="0000FF"/>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60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1532649"/>
                  </a:ext>
                </a:extLst>
              </a:tr>
              <a:tr h="36988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rgbClr val="0000FF"/>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40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7471839"/>
                  </a:ext>
                </a:extLst>
              </a:tr>
              <a:tr h="36988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rgbClr val="0000FF"/>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90934652"/>
                  </a:ext>
                </a:extLst>
              </a:tr>
              <a:tr h="368300">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50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46723536"/>
                  </a:ext>
                </a:extLst>
              </a:tr>
              <a:tr h="40163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Bj</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a:spcBef>
                          <a:spcPct val="20000"/>
                        </a:spcBef>
                        <a:defRPr sz="2000">
                          <a:solidFill>
                            <a:schemeClr val="tx1"/>
                          </a:solidFill>
                          <a:latin typeface="Arial" panose="020B0604020202020204" pitchFamily="34" charset="0"/>
                          <a:ea typeface="黑体" panose="02010609060101010101" pitchFamily="49" charset="-122"/>
                        </a:defRPr>
                      </a:lvl2pPr>
                      <a:lvl3pPr>
                        <a:spcBef>
                          <a:spcPct val="20000"/>
                        </a:spcBef>
                        <a:defRPr>
                          <a:solidFill>
                            <a:schemeClr val="tx1"/>
                          </a:solidFill>
                          <a:latin typeface="Arial" panose="020B0604020202020204" pitchFamily="34" charset="0"/>
                          <a:ea typeface="黑体" panose="02010609060101010101" pitchFamily="49" charset="-122"/>
                        </a:defRPr>
                      </a:lvl3pPr>
                      <a:lvl4pPr>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180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5342454"/>
                  </a:ext>
                </a:extLst>
              </a:tr>
            </a:tbl>
          </a:graphicData>
        </a:graphic>
      </p:graphicFrame>
    </p:spTree>
    <p:extLst>
      <p:ext uri="{BB962C8B-B14F-4D97-AF65-F5344CB8AC3E}">
        <p14:creationId xmlns:p14="http://schemas.microsoft.com/office/powerpoint/2010/main" val="121426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7075B2F-6913-4ED1-B008-161F1160B1F5}"/>
              </a:ext>
            </a:extLst>
          </p:cNvPr>
          <p:cNvSpPr>
            <a:spLocks noGrp="1" noChangeArrowheads="1"/>
          </p:cNvSpPr>
          <p:nvPr>
            <p:ph type="title"/>
          </p:nvPr>
        </p:nvSpPr>
        <p:spPr>
          <a:xfrm>
            <a:off x="782976" y="960646"/>
            <a:ext cx="10339726" cy="822325"/>
          </a:xfrm>
        </p:spPr>
        <p:txBody>
          <a:bodyPr>
            <a:noAutofit/>
          </a:bodyPr>
          <a:lstStyle/>
          <a:p>
            <a:pPr algn="l" eaLnBrk="1" hangingPunct="1"/>
            <a:r>
              <a:rPr kumimoji="1" lang="zh-CN" altLang="en-US"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若用</a:t>
            </a:r>
            <a:r>
              <a:rPr kumimoji="1" lang="en-US" altLang="zh-CN" sz="28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en-US" altLang="zh-CN" sz="2800" i="1" baseline="-250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ij</a:t>
            </a:r>
            <a:r>
              <a:rPr kumimoji="1" lang="zh-CN" altLang="en-US"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表示从</a:t>
            </a:r>
            <a:r>
              <a:rPr kumimoji="1" lang="en-US" altLang="zh-CN"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a:t>
            </a:r>
            <a:r>
              <a:rPr kumimoji="1" lang="en-US" altLang="zh-CN" sz="2800" i="1"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i</a:t>
            </a:r>
            <a:r>
              <a:rPr kumimoji="1" lang="zh-CN" altLang="en-US"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到</a:t>
            </a:r>
            <a:r>
              <a:rPr kumimoji="1" lang="en-US" altLang="zh-CN" sz="28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B</a:t>
            </a:r>
            <a:r>
              <a:rPr kumimoji="1" lang="en-US" altLang="zh-CN" sz="28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j</a:t>
            </a:r>
            <a:r>
              <a:rPr kumimoji="1" lang="zh-CN" altLang="en-US"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的运量，那么在产销平衡的条件下，要求得总运费最小的调运方案，可得到数学模型</a:t>
            </a:r>
          </a:p>
        </p:txBody>
      </p:sp>
      <p:graphicFrame>
        <p:nvGraphicFramePr>
          <p:cNvPr id="5" name="Object 3">
            <a:extLst>
              <a:ext uri="{FF2B5EF4-FFF2-40B4-BE49-F238E27FC236}">
                <a16:creationId xmlns:a16="http://schemas.microsoft.com/office/drawing/2014/main" id="{78029536-523D-4475-A38E-4F655C937DAF}"/>
              </a:ext>
            </a:extLst>
          </p:cNvPr>
          <p:cNvGraphicFramePr>
            <a:graphicFrameLocks noChangeAspect="1"/>
          </p:cNvGraphicFramePr>
          <p:nvPr>
            <p:extLst>
              <p:ext uri="{D42A27DB-BD31-4B8C-83A1-F6EECF244321}">
                <p14:modId xmlns:p14="http://schemas.microsoft.com/office/powerpoint/2010/main" val="3608724822"/>
              </p:ext>
            </p:extLst>
          </p:nvPr>
        </p:nvGraphicFramePr>
        <p:xfrm>
          <a:off x="3287712" y="1937790"/>
          <a:ext cx="5616575" cy="3240088"/>
        </p:xfrm>
        <a:graphic>
          <a:graphicData uri="http://schemas.openxmlformats.org/presentationml/2006/ole">
            <mc:AlternateContent xmlns:mc="http://schemas.openxmlformats.org/markup-compatibility/2006">
              <mc:Choice xmlns:v="urn:schemas-microsoft-com:vml" Requires="v">
                <p:oleObj spid="_x0000_s3090" name="Equation" r:id="rId3" imgW="6426200" imgH="4191000" progId="Equation.DSMT4">
                  <p:embed/>
                </p:oleObj>
              </mc:Choice>
              <mc:Fallback>
                <p:oleObj name="Equation" r:id="rId3" imgW="6426200" imgH="4191000" progId="Equation.DSMT4">
                  <p:embed/>
                  <p:pic>
                    <p:nvPicPr>
                      <p:cNvPr id="636931" name="Object 3">
                        <a:extLst>
                          <a:ext uri="{FF2B5EF4-FFF2-40B4-BE49-F238E27FC236}">
                            <a16:creationId xmlns:a16="http://schemas.microsoft.com/office/drawing/2014/main" id="{2EE67DA3-F3C8-4299-A417-571BC96604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712" y="1937790"/>
                        <a:ext cx="5616575" cy="32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4">
            <a:extLst>
              <a:ext uri="{FF2B5EF4-FFF2-40B4-BE49-F238E27FC236}">
                <a16:creationId xmlns:a16="http://schemas.microsoft.com/office/drawing/2014/main" id="{5EE740B1-083F-4090-AEFD-5688C0B2FD46}"/>
              </a:ext>
            </a:extLst>
          </p:cNvPr>
          <p:cNvSpPr>
            <a:spLocks noChangeArrowheads="1"/>
          </p:cNvSpPr>
          <p:nvPr/>
        </p:nvSpPr>
        <p:spPr bwMode="auto">
          <a:xfrm>
            <a:off x="872917" y="5332698"/>
            <a:ext cx="10339726"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latin typeface="Times New Roman" panose="02020603050405020304" pitchFamily="18" charset="0"/>
                <a:ea typeface="华文新魏" panose="02010800040101010101" pitchFamily="2" charset="-122"/>
                <a:cs typeface="Times New Roman" panose="02020603050405020304" pitchFamily="18" charset="0"/>
              </a:rPr>
              <a:t>这就是运输问题的数学模型。它包含</a:t>
            </a:r>
            <a:r>
              <a:rPr kumimoji="1" lang="en-US" altLang="zh-CN" sz="2800" i="1" dirty="0" err="1">
                <a:latin typeface="Times New Roman" panose="02020603050405020304" pitchFamily="18" charset="0"/>
                <a:ea typeface="华文新魏" panose="02010800040101010101" pitchFamily="2" charset="-122"/>
                <a:cs typeface="Times New Roman" panose="02020603050405020304" pitchFamily="18" charset="0"/>
              </a:rPr>
              <a:t>m×n</a:t>
            </a:r>
            <a:r>
              <a:rPr kumimoji="1" lang="zh-CN" altLang="en-US" sz="2800" dirty="0">
                <a:latin typeface="Times New Roman" panose="02020603050405020304" pitchFamily="18" charset="0"/>
                <a:ea typeface="华文新魏" panose="02010800040101010101" pitchFamily="2" charset="-122"/>
                <a:cs typeface="Times New Roman" panose="02020603050405020304" pitchFamily="18" charset="0"/>
              </a:rPr>
              <a:t>个变量，</a:t>
            </a:r>
            <a:r>
              <a:rPr kumimoji="1" lang="en-US" altLang="zh-CN" sz="2800" dirty="0">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err="1">
                <a:latin typeface="Times New Roman" panose="02020603050405020304" pitchFamily="18" charset="0"/>
                <a:ea typeface="华文新魏" panose="02010800040101010101" pitchFamily="2" charset="-122"/>
                <a:cs typeface="Times New Roman" panose="02020603050405020304" pitchFamily="18" charset="0"/>
              </a:rPr>
              <a:t>m+n</a:t>
            </a:r>
            <a:r>
              <a:rPr kumimoji="1" lang="en-US" altLang="zh-CN" sz="2800" dirty="0">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dirty="0">
                <a:latin typeface="Times New Roman" panose="02020603050405020304" pitchFamily="18" charset="0"/>
                <a:ea typeface="华文新魏" panose="02010800040101010101" pitchFamily="2" charset="-122"/>
                <a:cs typeface="Times New Roman" panose="02020603050405020304" pitchFamily="18" charset="0"/>
              </a:rPr>
              <a:t>个约束方程。其系数矩阵的结构比较松散，且特殊。</a:t>
            </a:r>
            <a:r>
              <a:rPr lang="zh-CN" altLang="en-US" sz="2800" dirty="0">
                <a:solidFill>
                  <a:schemeClr val="tx2"/>
                </a:solidFill>
                <a:latin typeface="Times New Roman" panose="02020603050405020304" pitchFamily="18" charset="0"/>
                <a:ea typeface="华文新魏" panose="02010800040101010101" pitchFamily="2" charset="-122"/>
                <a:cs typeface="Times New Roman" panose="02020603050405020304" pitchFamily="18" charset="0"/>
              </a:rPr>
              <a:t> </a:t>
            </a:r>
          </a:p>
        </p:txBody>
      </p:sp>
    </p:spTree>
    <p:extLst>
      <p:ext uri="{BB962C8B-B14F-4D97-AF65-F5344CB8AC3E}">
        <p14:creationId xmlns:p14="http://schemas.microsoft.com/office/powerpoint/2010/main" val="337800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id="{991A086C-C518-4648-A758-4CB9917A9850}"/>
              </a:ext>
            </a:extLst>
          </p:cNvPr>
          <p:cNvGraphicFramePr>
            <a:graphicFrameLocks noChangeAspect="1"/>
          </p:cNvGraphicFramePr>
          <p:nvPr>
            <p:extLst>
              <p:ext uri="{D42A27DB-BD31-4B8C-83A1-F6EECF244321}">
                <p14:modId xmlns:p14="http://schemas.microsoft.com/office/powerpoint/2010/main" val="1358105135"/>
              </p:ext>
            </p:extLst>
          </p:nvPr>
        </p:nvGraphicFramePr>
        <p:xfrm>
          <a:off x="359764" y="1009857"/>
          <a:ext cx="7793884" cy="4838285"/>
        </p:xfrm>
        <a:graphic>
          <a:graphicData uri="http://schemas.openxmlformats.org/presentationml/2006/ole">
            <mc:AlternateContent xmlns:mc="http://schemas.openxmlformats.org/markup-compatibility/2006">
              <mc:Choice xmlns:v="urn:schemas-microsoft-com:vml" Requires="v">
                <p:oleObj spid="_x0000_s4145" name="Equation" r:id="rId3" imgW="8572500" imgH="5321300" progId="Equation.DSMT4">
                  <p:embed/>
                </p:oleObj>
              </mc:Choice>
              <mc:Fallback>
                <p:oleObj name="Equation" r:id="rId3" imgW="8572500" imgH="5321300" progId="Equation.DSMT4">
                  <p:embed/>
                  <p:pic>
                    <p:nvPicPr>
                      <p:cNvPr id="637954" name="Object 2">
                        <a:extLst>
                          <a:ext uri="{FF2B5EF4-FFF2-40B4-BE49-F238E27FC236}">
                            <a16:creationId xmlns:a16="http://schemas.microsoft.com/office/drawing/2014/main" id="{5B19917E-893B-49E1-8C7C-41DF0300AD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764" y="1009857"/>
                        <a:ext cx="7793884" cy="4838285"/>
                      </a:xfrm>
                      <a:prstGeom prst="rect">
                        <a:avLst/>
                      </a:prstGeom>
                      <a:noFill/>
                      <a:ln>
                        <a:noFill/>
                      </a:ln>
                      <a:effectLst/>
                    </p:spPr>
                  </p:pic>
                </p:oleObj>
              </mc:Fallback>
            </mc:AlternateContent>
          </a:graphicData>
        </a:graphic>
      </p:graphicFrame>
      <p:graphicFrame>
        <p:nvGraphicFramePr>
          <p:cNvPr id="5" name="Object 6">
            <a:extLst>
              <a:ext uri="{FF2B5EF4-FFF2-40B4-BE49-F238E27FC236}">
                <a16:creationId xmlns:a16="http://schemas.microsoft.com/office/drawing/2014/main" id="{0D220C1B-C9A7-480E-A949-9FDAC8B1A610}"/>
              </a:ext>
            </a:extLst>
          </p:cNvPr>
          <p:cNvGraphicFramePr>
            <a:graphicFrameLocks noChangeAspect="1"/>
          </p:cNvGraphicFramePr>
          <p:nvPr>
            <p:extLst>
              <p:ext uri="{D42A27DB-BD31-4B8C-83A1-F6EECF244321}">
                <p14:modId xmlns:p14="http://schemas.microsoft.com/office/powerpoint/2010/main" val="4205662608"/>
              </p:ext>
            </p:extLst>
          </p:nvPr>
        </p:nvGraphicFramePr>
        <p:xfrm>
          <a:off x="1448110" y="5837394"/>
          <a:ext cx="9787017" cy="567364"/>
        </p:xfrm>
        <a:graphic>
          <a:graphicData uri="http://schemas.openxmlformats.org/presentationml/2006/ole">
            <mc:AlternateContent xmlns:mc="http://schemas.openxmlformats.org/markup-compatibility/2006">
              <mc:Choice xmlns:v="urn:schemas-microsoft-com:vml" Requires="v">
                <p:oleObj spid="_x0000_s4146" name="Equation" r:id="rId5" imgW="7886700" imgH="457200" progId="Equation.DSMT4">
                  <p:embed/>
                </p:oleObj>
              </mc:Choice>
              <mc:Fallback>
                <p:oleObj name="Equation" r:id="rId5" imgW="7886700" imgH="457200" progId="Equation.DSMT4">
                  <p:embed/>
                  <p:pic>
                    <p:nvPicPr>
                      <p:cNvPr id="637958" name="Object 6">
                        <a:extLst>
                          <a:ext uri="{FF2B5EF4-FFF2-40B4-BE49-F238E27FC236}">
                            <a16:creationId xmlns:a16="http://schemas.microsoft.com/office/drawing/2014/main" id="{4E776C53-AAB3-4366-86B0-0EC28EBF6C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8110" y="5837394"/>
                        <a:ext cx="9787017" cy="567364"/>
                      </a:xfrm>
                      <a:prstGeom prst="rect">
                        <a:avLst/>
                      </a:prstGeom>
                      <a:noFill/>
                      <a:ln>
                        <a:noFill/>
                      </a:ln>
                      <a:effectLst/>
                    </p:spPr>
                  </p:pic>
                </p:oleObj>
              </mc:Fallback>
            </mc:AlternateContent>
          </a:graphicData>
        </a:graphic>
      </p:graphicFrame>
      <p:graphicFrame>
        <p:nvGraphicFramePr>
          <p:cNvPr id="6" name="Object 3">
            <a:extLst>
              <a:ext uri="{FF2B5EF4-FFF2-40B4-BE49-F238E27FC236}">
                <a16:creationId xmlns:a16="http://schemas.microsoft.com/office/drawing/2014/main" id="{E91B2405-D542-4CDA-98B0-75B873AE987D}"/>
              </a:ext>
            </a:extLst>
          </p:cNvPr>
          <p:cNvGraphicFramePr>
            <a:graphicFrameLocks noChangeAspect="1"/>
          </p:cNvGraphicFramePr>
          <p:nvPr>
            <p:extLst>
              <p:ext uri="{D42A27DB-BD31-4B8C-83A1-F6EECF244321}">
                <p14:modId xmlns:p14="http://schemas.microsoft.com/office/powerpoint/2010/main" val="604998620"/>
              </p:ext>
            </p:extLst>
          </p:nvPr>
        </p:nvGraphicFramePr>
        <p:xfrm>
          <a:off x="8341025" y="1132328"/>
          <a:ext cx="3678588" cy="3348257"/>
        </p:xfrm>
        <a:graphic>
          <a:graphicData uri="http://schemas.openxmlformats.org/presentationml/2006/ole">
            <mc:AlternateContent xmlns:mc="http://schemas.openxmlformats.org/markup-compatibility/2006">
              <mc:Choice xmlns:v="urn:schemas-microsoft-com:vml" Requires="v">
                <p:oleObj spid="_x0000_s4147" name="Equation" r:id="rId7" imgW="4063680" imgH="4178160" progId="Equation.DSMT4">
                  <p:embed/>
                </p:oleObj>
              </mc:Choice>
              <mc:Fallback>
                <p:oleObj name="Equation" r:id="rId7" imgW="4063680" imgH="4178160" progId="Equation.DSMT4">
                  <p:embed/>
                  <p:pic>
                    <p:nvPicPr>
                      <p:cNvPr id="5" name="Object 3">
                        <a:extLst>
                          <a:ext uri="{FF2B5EF4-FFF2-40B4-BE49-F238E27FC236}">
                            <a16:creationId xmlns:a16="http://schemas.microsoft.com/office/drawing/2014/main" id="{78029536-523D-4475-A38E-4F655C937DAF}"/>
                          </a:ext>
                        </a:extLst>
                      </p:cNvPr>
                      <p:cNvPicPr>
                        <a:picLocks noChangeAspect="1" noChangeArrowheads="1"/>
                      </p:cNvPicPr>
                      <p:nvPr/>
                    </p:nvPicPr>
                    <p:blipFill>
                      <a:blip r:embed="rId8"/>
                      <a:srcRect/>
                      <a:stretch>
                        <a:fillRect/>
                      </a:stretch>
                    </p:blipFill>
                    <p:spPr bwMode="auto">
                      <a:xfrm>
                        <a:off x="8341025" y="1132328"/>
                        <a:ext cx="3678588" cy="3348257"/>
                      </a:xfrm>
                      <a:prstGeom prst="rect">
                        <a:avLst/>
                      </a:prstGeom>
                      <a:noFill/>
                      <a:ln>
                        <a:noFill/>
                      </a:ln>
                      <a:effectLst/>
                    </p:spPr>
                  </p:pic>
                </p:oleObj>
              </mc:Fallback>
            </mc:AlternateContent>
          </a:graphicData>
        </a:graphic>
      </p:graphicFrame>
      <p:cxnSp>
        <p:nvCxnSpPr>
          <p:cNvPr id="8" name="直接箭头连接符 7">
            <a:extLst>
              <a:ext uri="{FF2B5EF4-FFF2-40B4-BE49-F238E27FC236}">
                <a16:creationId xmlns:a16="http://schemas.microsoft.com/office/drawing/2014/main" id="{BA55DB1E-ACF2-4FCF-9C82-A04FB5AA920C}"/>
              </a:ext>
            </a:extLst>
          </p:cNvPr>
          <p:cNvCxnSpPr>
            <a:cxnSpLocks/>
          </p:cNvCxnSpPr>
          <p:nvPr/>
        </p:nvCxnSpPr>
        <p:spPr>
          <a:xfrm flipV="1">
            <a:off x="8153648" y="2488367"/>
            <a:ext cx="855441" cy="199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6E19732-6262-4427-B14D-21ED7941C73A}"/>
              </a:ext>
            </a:extLst>
          </p:cNvPr>
          <p:cNvCxnSpPr>
            <a:cxnSpLocks/>
          </p:cNvCxnSpPr>
          <p:nvPr/>
        </p:nvCxnSpPr>
        <p:spPr>
          <a:xfrm>
            <a:off x="7853344" y="2615784"/>
            <a:ext cx="1155745" cy="637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87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82635587-8B1C-46B4-8FDF-8A5535522B32}"/>
              </a:ext>
            </a:extLst>
          </p:cNvPr>
          <p:cNvGraphicFramePr>
            <a:graphicFrameLocks noGrp="1" noChangeAspect="1"/>
          </p:cNvGraphicFramePr>
          <p:nvPr>
            <p:ph type="title"/>
            <p:extLst>
              <p:ext uri="{D42A27DB-BD31-4B8C-83A1-F6EECF244321}">
                <p14:modId xmlns:p14="http://schemas.microsoft.com/office/powerpoint/2010/main" val="701928473"/>
              </p:ext>
            </p:extLst>
          </p:nvPr>
        </p:nvGraphicFramePr>
        <p:xfrm>
          <a:off x="2987870" y="1781201"/>
          <a:ext cx="5130800" cy="957262"/>
        </p:xfrm>
        <a:graphic>
          <a:graphicData uri="http://schemas.openxmlformats.org/presentationml/2006/ole">
            <mc:AlternateContent xmlns:mc="http://schemas.openxmlformats.org/markup-compatibility/2006">
              <mc:Choice xmlns:v="urn:schemas-microsoft-com:vml" Requires="v">
                <p:oleObj spid="_x0000_s5140" name="Equation" r:id="rId4" imgW="5715000" imgH="1066800" progId="Equation.DSMT4">
                  <p:embed/>
                </p:oleObj>
              </mc:Choice>
              <mc:Fallback>
                <p:oleObj name="Equation" r:id="rId4" imgW="5715000" imgH="1066800" progId="Equation.DSMT4">
                  <p:embed/>
                  <p:pic>
                    <p:nvPicPr>
                      <p:cNvPr id="638979" name="Object 3">
                        <a:extLst>
                          <a:ext uri="{FF2B5EF4-FFF2-40B4-BE49-F238E27FC236}">
                            <a16:creationId xmlns:a16="http://schemas.microsoft.com/office/drawing/2014/main" id="{A82A4604-AF25-447E-A415-A984E520A8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70" y="1781201"/>
                        <a:ext cx="5130800" cy="957262"/>
                      </a:xfrm>
                      <a:prstGeom prst="rect">
                        <a:avLst/>
                      </a:prstGeom>
                      <a:noFill/>
                      <a:ln>
                        <a:noFill/>
                      </a:ln>
                      <a:effectLst/>
                    </p:spPr>
                  </p:pic>
                </p:oleObj>
              </mc:Fallback>
            </mc:AlternateContent>
          </a:graphicData>
        </a:graphic>
      </p:graphicFrame>
      <p:sp>
        <p:nvSpPr>
          <p:cNvPr id="5" name="Rectangle 5">
            <a:extLst>
              <a:ext uri="{FF2B5EF4-FFF2-40B4-BE49-F238E27FC236}">
                <a16:creationId xmlns:a16="http://schemas.microsoft.com/office/drawing/2014/main" id="{8D662A2A-3155-4D5F-AAA2-95F2C2D4458E}"/>
              </a:ext>
            </a:extLst>
          </p:cNvPr>
          <p:cNvSpPr>
            <a:spLocks noChangeArrowheads="1"/>
          </p:cNvSpPr>
          <p:nvPr/>
        </p:nvSpPr>
        <p:spPr bwMode="ltGray">
          <a:xfrm>
            <a:off x="700660" y="2774084"/>
            <a:ext cx="94511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800" dirty="0">
                <a:latin typeface="Times New Roman" panose="02020603050405020304" pitchFamily="18" charset="0"/>
                <a:ea typeface="华文新魏" panose="02010800040101010101" pitchFamily="2" charset="-122"/>
                <a:cs typeface="Times New Roman" panose="02020603050405020304" pitchFamily="18" charset="0"/>
              </a:rPr>
              <a:t>所以模型最多只有</a:t>
            </a:r>
            <a:r>
              <a:rPr lang="en-US" altLang="zh-CN" sz="2800" i="1" dirty="0">
                <a:latin typeface="Times New Roman" panose="02020603050405020304" pitchFamily="18" charset="0"/>
                <a:ea typeface="华文新魏" panose="02010800040101010101" pitchFamily="2" charset="-122"/>
                <a:cs typeface="Times New Roman" panose="02020603050405020304" pitchFamily="18" charset="0"/>
              </a:rPr>
              <a:t>m+n-1</a:t>
            </a:r>
            <a:r>
              <a:rPr kumimoji="1" lang="zh-CN" altLang="en-US" sz="2800" dirty="0">
                <a:latin typeface="Times New Roman" panose="02020603050405020304" pitchFamily="18" charset="0"/>
                <a:ea typeface="华文新魏" panose="02010800040101010101" pitchFamily="2" charset="-122"/>
                <a:cs typeface="Times New Roman" panose="02020603050405020304" pitchFamily="18" charset="0"/>
              </a:rPr>
              <a:t>个独立约束方程。即系数矩阵的秩</a:t>
            </a:r>
            <a:endParaRPr lang="zh-CN" altLang="en-US" sz="2800" i="1" dirty="0">
              <a:latin typeface="Times New Roman" panose="02020603050405020304" pitchFamily="18" charset="0"/>
              <a:ea typeface="华文新魏" panose="02010800040101010101" pitchFamily="2" charset="-122"/>
              <a:cs typeface="Times New Roman" panose="02020603050405020304" pitchFamily="18" charset="0"/>
            </a:endParaRPr>
          </a:p>
          <a:p>
            <a:pPr eaLnBrk="1" hangingPunct="1"/>
            <a:r>
              <a:rPr lang="zh-CN" altLang="en-US" sz="2800" i="1"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800" i="1" dirty="0">
                <a:latin typeface="Times New Roman" panose="02020603050405020304" pitchFamily="18" charset="0"/>
                <a:ea typeface="华文新魏" panose="02010800040101010101" pitchFamily="2" charset="-122"/>
                <a:cs typeface="Times New Roman" panose="02020603050405020304" pitchFamily="18" charset="0"/>
              </a:rPr>
              <a:t>m+n-1</a:t>
            </a:r>
            <a:r>
              <a:rPr kumimoji="1" lang="zh-CN" altLang="en-US" sz="2800" dirty="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Rectangle 6">
            <a:extLst>
              <a:ext uri="{FF2B5EF4-FFF2-40B4-BE49-F238E27FC236}">
                <a16:creationId xmlns:a16="http://schemas.microsoft.com/office/drawing/2014/main" id="{E3E4AB7E-EB50-4BA6-AE32-0A0B08443263}"/>
              </a:ext>
            </a:extLst>
          </p:cNvPr>
          <p:cNvSpPr>
            <a:spLocks noChangeArrowheads="1"/>
          </p:cNvSpPr>
          <p:nvPr/>
        </p:nvSpPr>
        <p:spPr bwMode="ltGray">
          <a:xfrm>
            <a:off x="700660" y="1013022"/>
            <a:ext cx="4852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latin typeface="华文新魏" panose="02010800040101010101" pitchFamily="2" charset="-122"/>
                <a:ea typeface="华文新魏" panose="02010800040101010101" pitchFamily="2" charset="-122"/>
              </a:rPr>
              <a:t>对产销平衡的运输问题，由于</a:t>
            </a:r>
          </a:p>
        </p:txBody>
      </p:sp>
      <p:sp>
        <p:nvSpPr>
          <p:cNvPr id="7" name="Rectangle 10">
            <a:extLst>
              <a:ext uri="{FF2B5EF4-FFF2-40B4-BE49-F238E27FC236}">
                <a16:creationId xmlns:a16="http://schemas.microsoft.com/office/drawing/2014/main" id="{0E7AE873-424C-4133-9C09-2DDB19440D33}"/>
              </a:ext>
            </a:extLst>
          </p:cNvPr>
          <p:cNvSpPr txBox="1">
            <a:spLocks noChangeArrowheads="1"/>
          </p:cNvSpPr>
          <p:nvPr/>
        </p:nvSpPr>
        <p:spPr>
          <a:xfrm>
            <a:off x="772097" y="4197220"/>
            <a:ext cx="9379758" cy="1106487"/>
          </a:xfrm>
          <a:prstGeom prst="rect">
            <a:avLst/>
          </a:prstGeom>
          <a:no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华文新魏" panose="02010800040101010101" pitchFamily="2" charset="-122"/>
                <a:ea typeface="华文新魏" panose="020108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800" dirty="0">
                <a:latin typeface="Times New Roman" panose="02020603050405020304" pitchFamily="18" charset="0"/>
                <a:cs typeface="Times New Roman" panose="02020603050405020304" pitchFamily="18" charset="0"/>
              </a:rPr>
              <a:t>定理</a:t>
            </a:r>
            <a:r>
              <a:rPr kumimoji="1" lang="en-US" altLang="zh-CN" sz="2800" dirty="0">
                <a:latin typeface="Times New Roman" panose="02020603050405020304" pitchFamily="18" charset="0"/>
                <a:cs typeface="Times New Roman" panose="02020603050405020304" pitchFamily="18" charset="0"/>
              </a:rPr>
              <a:t>: </a:t>
            </a:r>
            <a:r>
              <a:rPr kumimoji="1" lang="zh-CN" altLang="en-US" sz="2800" dirty="0">
                <a:latin typeface="Times New Roman" panose="02020603050405020304" pitchFamily="18" charset="0"/>
                <a:cs typeface="Times New Roman" panose="02020603050405020304" pitchFamily="18" charset="0"/>
              </a:rPr>
              <a:t>设有</a:t>
            </a:r>
            <a:r>
              <a:rPr lang="en-US" altLang="zh-CN" sz="2800" i="1" dirty="0">
                <a:latin typeface="Times New Roman" panose="02020603050405020304" pitchFamily="18" charset="0"/>
                <a:cs typeface="Times New Roman" panose="02020603050405020304" pitchFamily="18" charset="0"/>
              </a:rPr>
              <a:t>m</a:t>
            </a:r>
            <a:r>
              <a:rPr kumimoji="1" lang="zh-CN" altLang="en-US" sz="2800" dirty="0">
                <a:latin typeface="Times New Roman" panose="02020603050405020304" pitchFamily="18" charset="0"/>
                <a:cs typeface="Times New Roman" panose="02020603050405020304" pitchFamily="18" charset="0"/>
              </a:rPr>
              <a:t>个产地</a:t>
            </a:r>
            <a:r>
              <a:rPr lang="en-US" altLang="zh-CN" sz="2800" i="1" dirty="0">
                <a:latin typeface="Times New Roman" panose="02020603050405020304" pitchFamily="18" charset="0"/>
                <a:cs typeface="Times New Roman" panose="02020603050405020304" pitchFamily="18" charset="0"/>
              </a:rPr>
              <a:t>n</a:t>
            </a:r>
            <a:r>
              <a:rPr kumimoji="1" lang="zh-CN" altLang="en-US" sz="2800" dirty="0">
                <a:latin typeface="Times New Roman" panose="02020603050405020304" pitchFamily="18" charset="0"/>
                <a:cs typeface="Times New Roman" panose="02020603050405020304" pitchFamily="18" charset="0"/>
              </a:rPr>
              <a:t>个销地且产销平衡的运输问题，则基变量数为</a:t>
            </a:r>
            <a:r>
              <a:rPr lang="en-US" altLang="zh-CN" sz="2800" i="1" dirty="0">
                <a:latin typeface="Times New Roman" panose="02020603050405020304" pitchFamily="18" charset="0"/>
                <a:cs typeface="Times New Roman" panose="02020603050405020304" pitchFamily="18" charset="0"/>
              </a:rPr>
              <a:t>m+n-1</a:t>
            </a:r>
            <a:r>
              <a:rPr lang="zh-CN" alt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3610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blinds(horizontal)">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DB8FB68B-A0E5-4177-8EE9-B4BA5E7D6F3A}"/>
              </a:ext>
            </a:extLst>
          </p:cNvPr>
          <p:cNvSpPr txBox="1">
            <a:spLocks noChangeArrowheads="1"/>
          </p:cNvSpPr>
          <p:nvPr/>
        </p:nvSpPr>
        <p:spPr bwMode="auto">
          <a:xfrm>
            <a:off x="678043" y="993333"/>
            <a:ext cx="10549589" cy="3807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15000"/>
              </a:spcBef>
              <a:buSzPct val="85000"/>
            </a:pPr>
            <a:r>
              <a:rPr kumimoji="1" lang="zh-CN" altLang="en-US" sz="3200" dirty="0">
                <a:solidFill>
                  <a:srgbClr val="660033"/>
                </a:solidFill>
                <a:latin typeface="华文新魏" panose="02010800040101010101" pitchFamily="2" charset="-122"/>
                <a:ea typeface="华文新魏" panose="02010800040101010101" pitchFamily="2" charset="-122"/>
              </a:rPr>
              <a:t>变化：</a:t>
            </a:r>
          </a:p>
          <a:p>
            <a:pPr eaLnBrk="1" hangingPunct="1">
              <a:lnSpc>
                <a:spcPct val="120000"/>
              </a:lnSpc>
              <a:spcBef>
                <a:spcPct val="15000"/>
              </a:spcBef>
              <a:buSzPct val="85000"/>
            </a:pPr>
            <a:r>
              <a:rPr kumimoji="1" lang="zh-CN" altLang="en-US" sz="3200" dirty="0">
                <a:solidFill>
                  <a:schemeClr val="bg2"/>
                </a:solidFill>
                <a:latin typeface="华文新魏" panose="02010800040101010101" pitchFamily="2" charset="-122"/>
                <a:ea typeface="华文新魏" panose="02010800040101010101" pitchFamily="2" charset="-122"/>
              </a:rPr>
              <a:t>  </a:t>
            </a:r>
            <a:r>
              <a:rPr kumimoji="1" lang="en-US" altLang="zh-CN" sz="3200" dirty="0">
                <a:solidFill>
                  <a:srgbClr val="000000"/>
                </a:solidFill>
                <a:latin typeface="华文新魏" panose="02010800040101010101" pitchFamily="2" charset="-122"/>
                <a:ea typeface="华文新魏" panose="02010800040101010101" pitchFamily="2" charset="-122"/>
              </a:rPr>
              <a:t>1</a:t>
            </a:r>
            <a:r>
              <a:rPr kumimoji="1" lang="zh-CN" altLang="en-US" sz="3200" dirty="0">
                <a:solidFill>
                  <a:srgbClr val="000000"/>
                </a:solidFill>
                <a:latin typeface="华文新魏" panose="02010800040101010101" pitchFamily="2" charset="-122"/>
                <a:ea typeface="华文新魏" panose="02010800040101010101" pitchFamily="2" charset="-122"/>
              </a:rPr>
              <a:t>）有时目标函数求最大。如求利润最大或营业额最大等；</a:t>
            </a:r>
          </a:p>
          <a:p>
            <a:pPr eaLnBrk="1" hangingPunct="1">
              <a:lnSpc>
                <a:spcPct val="120000"/>
              </a:lnSpc>
              <a:spcBef>
                <a:spcPct val="15000"/>
              </a:spcBef>
              <a:buSzPct val="85000"/>
            </a:pPr>
            <a:r>
              <a:rPr kumimoji="1" lang="zh-CN" altLang="en-US" sz="3200" dirty="0">
                <a:solidFill>
                  <a:srgbClr val="000000"/>
                </a:solidFill>
                <a:latin typeface="华文新魏" panose="02010800040101010101" pitchFamily="2" charset="-122"/>
                <a:ea typeface="华文新魏" panose="02010800040101010101" pitchFamily="2" charset="-122"/>
              </a:rPr>
              <a:t>  </a:t>
            </a:r>
            <a:r>
              <a:rPr kumimoji="1" lang="en-US" altLang="zh-CN" sz="3200" dirty="0">
                <a:solidFill>
                  <a:srgbClr val="000000"/>
                </a:solidFill>
                <a:latin typeface="华文新魏" panose="02010800040101010101" pitchFamily="2" charset="-122"/>
                <a:ea typeface="华文新魏" panose="02010800040101010101" pitchFamily="2" charset="-122"/>
              </a:rPr>
              <a:t>2</a:t>
            </a:r>
            <a:r>
              <a:rPr kumimoji="1" lang="zh-CN" altLang="en-US" sz="3200" dirty="0">
                <a:solidFill>
                  <a:srgbClr val="000000"/>
                </a:solidFill>
                <a:latin typeface="华文新魏" panose="02010800040101010101" pitchFamily="2" charset="-122"/>
                <a:ea typeface="华文新魏" panose="02010800040101010101" pitchFamily="2" charset="-122"/>
              </a:rPr>
              <a:t>）当某些运输线路上的能力有限制时，在模型中直接加入约束条件（等式或不等式约束</a:t>
            </a:r>
            <a:r>
              <a:rPr kumimoji="1" lang="en-US" altLang="zh-CN" sz="3200" dirty="0">
                <a:solidFill>
                  <a:srgbClr val="000000"/>
                </a:solidFill>
                <a:latin typeface="华文新魏" panose="02010800040101010101" pitchFamily="2" charset="-122"/>
                <a:ea typeface="华文新魏" panose="02010800040101010101" pitchFamily="2" charset="-122"/>
              </a:rPr>
              <a:t>)</a:t>
            </a:r>
            <a:r>
              <a:rPr kumimoji="1" lang="zh-CN" altLang="en-US" sz="3200" dirty="0">
                <a:solidFill>
                  <a:srgbClr val="000000"/>
                </a:solidFill>
                <a:latin typeface="华文新魏" panose="02010800040101010101" pitchFamily="2" charset="-122"/>
                <a:ea typeface="华文新魏" panose="02010800040101010101" pitchFamily="2" charset="-122"/>
              </a:rPr>
              <a:t>；</a:t>
            </a:r>
          </a:p>
          <a:p>
            <a:pPr eaLnBrk="1" hangingPunct="1">
              <a:lnSpc>
                <a:spcPct val="120000"/>
              </a:lnSpc>
              <a:spcBef>
                <a:spcPct val="15000"/>
              </a:spcBef>
              <a:buSzPct val="85000"/>
            </a:pPr>
            <a:r>
              <a:rPr kumimoji="1" lang="zh-CN" altLang="en-US" sz="3200" dirty="0">
                <a:solidFill>
                  <a:srgbClr val="000000"/>
                </a:solidFill>
                <a:latin typeface="华文新魏" panose="02010800040101010101" pitchFamily="2" charset="-122"/>
                <a:ea typeface="华文新魏" panose="02010800040101010101" pitchFamily="2" charset="-122"/>
              </a:rPr>
              <a:t>  </a:t>
            </a:r>
            <a:r>
              <a:rPr kumimoji="1" lang="en-US" altLang="zh-CN" sz="3200" dirty="0">
                <a:solidFill>
                  <a:srgbClr val="000000"/>
                </a:solidFill>
                <a:latin typeface="华文新魏" panose="02010800040101010101" pitchFamily="2" charset="-122"/>
                <a:ea typeface="华文新魏" panose="02010800040101010101" pitchFamily="2" charset="-122"/>
              </a:rPr>
              <a:t>3</a:t>
            </a:r>
            <a:r>
              <a:rPr kumimoji="1" lang="zh-CN" altLang="en-US" sz="3200" dirty="0">
                <a:solidFill>
                  <a:srgbClr val="000000"/>
                </a:solidFill>
                <a:latin typeface="华文新魏" panose="02010800040101010101" pitchFamily="2" charset="-122"/>
                <a:ea typeface="华文新魏" panose="02010800040101010101" pitchFamily="2" charset="-122"/>
              </a:rPr>
              <a:t>）产销不平衡时，可加入假想的产地（销大于产时）或销地（产大于销时）。</a:t>
            </a:r>
          </a:p>
        </p:txBody>
      </p:sp>
    </p:spTree>
    <p:extLst>
      <p:ext uri="{BB962C8B-B14F-4D97-AF65-F5344CB8AC3E}">
        <p14:creationId xmlns:p14="http://schemas.microsoft.com/office/powerpoint/2010/main" val="3451847768"/>
      </p:ext>
    </p:extLst>
  </p:cSld>
  <p:clrMapOvr>
    <a:masterClrMapping/>
  </p:clrMapOvr>
</p:sld>
</file>

<file path=ppt/theme/theme1.xml><?xml version="1.0" encoding="utf-8"?>
<a:theme xmlns:a="http://schemas.openxmlformats.org/drawingml/2006/main" name="母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母版.pptx" id="{8D31AD28-33B7-4E85-9F5B-0BCF1F26B00C}" vid="{60F0E0E6-C0CE-4F25-90BB-BD94FE3E8FD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母版</Template>
  <TotalTime>1482</TotalTime>
  <Words>3950</Words>
  <Application>Microsoft Office PowerPoint</Application>
  <PresentationFormat>宽屏</PresentationFormat>
  <Paragraphs>1177</Paragraphs>
  <Slides>55</Slides>
  <Notes>24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55</vt:i4>
      </vt:variant>
    </vt:vector>
  </HeadingPairs>
  <TitlesOfParts>
    <vt:vector size="70" baseType="lpstr">
      <vt:lpstr>华文新魏</vt:lpstr>
      <vt:lpstr>华文细黑</vt:lpstr>
      <vt:lpstr>微软雅黑</vt:lpstr>
      <vt:lpstr>楷体_GB2312</vt:lpstr>
      <vt:lpstr>Arial</vt:lpstr>
      <vt:lpstr>Calibri</vt:lpstr>
      <vt:lpstr>Calibri Light</vt:lpstr>
      <vt:lpstr>Times New Roman</vt:lpstr>
      <vt:lpstr>Wingdings</vt:lpstr>
      <vt:lpstr>母版</vt:lpstr>
      <vt:lpstr>Equation</vt:lpstr>
      <vt:lpstr>Slide</vt:lpstr>
      <vt:lpstr>公式</vt:lpstr>
      <vt:lpstr>Document</vt:lpstr>
      <vt:lpstr>文档</vt:lpstr>
      <vt:lpstr>运输问题</vt:lpstr>
      <vt:lpstr>4.1 运输问题的数学模型</vt:lpstr>
      <vt:lpstr>PowerPoint 演示文稿</vt:lpstr>
      <vt:lpstr>通用模型</vt:lpstr>
      <vt:lpstr>PowerPoint 演示文稿</vt:lpstr>
      <vt:lpstr>若用xij表示从Ai到Bj的运量，那么在产销平衡的条件下，要求得总运费最小的调运方案，可得到数学模型</vt:lpstr>
      <vt:lpstr>PowerPoint 演示文稿</vt:lpstr>
      <vt:lpstr>PowerPoint 演示文稿</vt:lpstr>
      <vt:lpstr>PowerPoint 演示文稿</vt:lpstr>
      <vt:lpstr>4.2 表上作业法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第二步：最优解的判别（检验数的求法）</vt:lpstr>
      <vt:lpstr>PowerPoint 演示文稿</vt:lpstr>
      <vt:lpstr>其中Pik,Plk,Pls,Pus,Puj∈B。这些向量构成了闭回路。</vt:lpstr>
      <vt:lpstr>PowerPoint 演示文稿</vt:lpstr>
      <vt:lpstr>可见调整的方案使运费增加 (+1)×3+(-1)×3+(+1)×2+(-1)×1=1(元)，“1”这个数这就是(A1，B1)的检验数。</vt:lpstr>
      <vt:lpstr>闭回路法计算检验数的数学解释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第二步：最优解的判别（检验数的求法）</vt:lpstr>
      <vt:lpstr>PowerPoint 演示文稿</vt:lpstr>
      <vt:lpstr>PowerPoint 演示文稿</vt:lpstr>
      <vt:lpstr>PowerPoint 演示文稿</vt:lpstr>
      <vt:lpstr>PowerPoint 演示文稿</vt:lpstr>
      <vt:lpstr>PowerPoint 演示文稿</vt:lpstr>
      <vt:lpstr>第三步：解的改进</vt:lpstr>
      <vt:lpstr>PowerPoint 演示文稿</vt:lpstr>
      <vt:lpstr>PowerPoint 演示文稿</vt:lpstr>
      <vt:lpstr>PowerPoint 演示文稿</vt:lpstr>
      <vt:lpstr>PowerPoint 演示文稿</vt:lpstr>
      <vt:lpstr>表上作业法计算中的问题解决</vt:lpstr>
      <vt:lpstr>PowerPoint 演示文稿</vt:lpstr>
      <vt:lpstr>PowerPoint 演示文稿</vt:lpstr>
      <vt:lpstr>PowerPoint 演示文稿</vt:lpstr>
      <vt:lpstr>产销不平衡问题及其解法</vt:lpstr>
      <vt:lpstr>产大于销</vt:lpstr>
      <vt:lpstr>PowerPoint 演示文稿</vt:lpstr>
      <vt:lpstr>销大于产</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运输问题</dc:title>
  <dc:creator>Shancheng Jiang</dc:creator>
  <cp:lastModifiedBy>Shancheng Jiang</cp:lastModifiedBy>
  <cp:revision>35</cp:revision>
  <dcterms:created xsi:type="dcterms:W3CDTF">2019-11-03T03:22:44Z</dcterms:created>
  <dcterms:modified xsi:type="dcterms:W3CDTF">2019-11-13T02:07:12Z</dcterms:modified>
</cp:coreProperties>
</file>