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1" autoAdjust="0"/>
  </p:normalViewPr>
  <p:slideViewPr>
    <p:cSldViewPr snapToGrid="0">
      <p:cViewPr varScale="1">
        <p:scale>
          <a:sx n="56" d="100"/>
          <a:sy n="56" d="100"/>
        </p:scale>
        <p:origin x="104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B44A8-5D86-474E-A91E-F514A01222C0}"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5B2B4-80FB-4996-9618-0EDA823AD341}" type="slidenum">
              <a:rPr lang="zh-CN" altLang="en-US" smtClean="0"/>
              <a:t>‹#›</a:t>
            </a:fld>
            <a:endParaRPr lang="zh-CN" altLang="en-US"/>
          </a:p>
        </p:txBody>
      </p:sp>
    </p:spTree>
    <p:extLst>
      <p:ext uri="{BB962C8B-B14F-4D97-AF65-F5344CB8AC3E}">
        <p14:creationId xmlns:p14="http://schemas.microsoft.com/office/powerpoint/2010/main" val="2472216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产销不平衡进一步扩展</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2</a:t>
            </a:fld>
            <a:endParaRPr lang="zh-CN" altLang="en-US"/>
          </a:p>
        </p:txBody>
      </p:sp>
    </p:spTree>
    <p:extLst>
      <p:ext uri="{BB962C8B-B14F-4D97-AF65-F5344CB8AC3E}">
        <p14:creationId xmlns:p14="http://schemas.microsoft.com/office/powerpoint/2010/main" val="3044720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需要航程天数个空船刚好把路线填充</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14</a:t>
            </a:fld>
            <a:endParaRPr lang="zh-CN" altLang="en-US"/>
          </a:p>
        </p:txBody>
      </p:sp>
    </p:spTree>
    <p:extLst>
      <p:ext uri="{BB962C8B-B14F-4D97-AF65-F5344CB8AC3E}">
        <p14:creationId xmlns:p14="http://schemas.microsoft.com/office/powerpoint/2010/main" val="1014532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
            </a:r>
            <a:r>
              <a:rPr lang="zh-CN" altLang="en-US" dirty="0"/>
              <a:t>选整个运价最大的数</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17</a:t>
            </a:fld>
            <a:endParaRPr lang="zh-CN" altLang="en-US"/>
          </a:p>
        </p:txBody>
      </p:sp>
    </p:spTree>
    <p:extLst>
      <p:ext uri="{BB962C8B-B14F-4D97-AF65-F5344CB8AC3E}">
        <p14:creationId xmlns:p14="http://schemas.microsoft.com/office/powerpoint/2010/main" val="52425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无限变成</a:t>
            </a:r>
            <a:r>
              <a:rPr lang="en-US" altLang="zh-CN" dirty="0"/>
              <a:t>60</a:t>
            </a:r>
            <a:endParaRPr lang="zh-CN" altLang="en-US" dirty="0"/>
          </a:p>
        </p:txBody>
      </p:sp>
      <p:sp>
        <p:nvSpPr>
          <p:cNvPr id="4" name="灯片编号占位符 3"/>
          <p:cNvSpPr>
            <a:spLocks noGrp="1"/>
          </p:cNvSpPr>
          <p:nvPr>
            <p:ph type="sldNum" sz="quarter" idx="5"/>
          </p:nvPr>
        </p:nvSpPr>
        <p:spPr/>
        <p:txBody>
          <a:bodyPr/>
          <a:lstStyle/>
          <a:p>
            <a:fld id="{B7A5B2B4-80FB-4996-9618-0EDA823AD341}" type="slidenum">
              <a:rPr lang="zh-CN" altLang="en-US" smtClean="0"/>
              <a:t>3</a:t>
            </a:fld>
            <a:endParaRPr lang="zh-CN" altLang="en-US"/>
          </a:p>
        </p:txBody>
      </p:sp>
    </p:spTree>
    <p:extLst>
      <p:ext uri="{BB962C8B-B14F-4D97-AF65-F5344CB8AC3E}">
        <p14:creationId xmlns:p14="http://schemas.microsoft.com/office/powerpoint/2010/main" val="179311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最低需求和最高需求均存在且不相等</a:t>
            </a:r>
            <a:r>
              <a:rPr lang="en-US" altLang="zh-CN" dirty="0"/>
              <a:t>---</a:t>
            </a:r>
            <a:r>
              <a:rPr lang="zh-CN" altLang="en-US" dirty="0"/>
              <a:t>分成两部分（第二部分是差值）</a:t>
            </a:r>
            <a:endParaRPr lang="en-US" altLang="zh-CN" dirty="0"/>
          </a:p>
          <a:p>
            <a:r>
              <a:rPr lang="zh-CN" altLang="en-US" dirty="0"/>
              <a:t>最低需求不存在 只写最高需求 可以由</a:t>
            </a:r>
            <a:r>
              <a:rPr lang="en-US" altLang="zh-CN" dirty="0"/>
              <a:t>D</a:t>
            </a:r>
            <a:r>
              <a:rPr lang="zh-CN" altLang="en-US" dirty="0"/>
              <a:t>送</a:t>
            </a:r>
            <a:endParaRPr lang="en-US" altLang="zh-CN" dirty="0"/>
          </a:p>
          <a:p>
            <a:r>
              <a:rPr lang="zh-CN" altLang="en-US" dirty="0"/>
              <a:t>最高需求等于最低需求 不可由</a:t>
            </a:r>
            <a:r>
              <a:rPr lang="en-US" altLang="zh-CN" dirty="0"/>
              <a:t>D</a:t>
            </a:r>
            <a:r>
              <a:rPr lang="zh-CN" altLang="en-US" dirty="0"/>
              <a:t>送</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4</a:t>
            </a:fld>
            <a:endParaRPr lang="zh-CN" altLang="en-US"/>
          </a:p>
        </p:txBody>
      </p:sp>
    </p:spTree>
    <p:extLst>
      <p:ext uri="{BB962C8B-B14F-4D97-AF65-F5344CB8AC3E}">
        <p14:creationId xmlns:p14="http://schemas.microsoft.com/office/powerpoint/2010/main" val="14869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没有给</a:t>
            </a:r>
            <a:r>
              <a:rPr lang="en-US" altLang="zh-CN" dirty="0"/>
              <a:t>3</a:t>
            </a:r>
            <a:r>
              <a:rPr lang="zh-CN" altLang="en-US" dirty="0"/>
              <a:t>安排送货 也没有给</a:t>
            </a:r>
            <a:r>
              <a:rPr lang="en-US" altLang="zh-CN" dirty="0"/>
              <a:t>4</a:t>
            </a:r>
            <a:r>
              <a:rPr lang="zh-CN" altLang="en-US" dirty="0"/>
              <a:t>送满</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5</a:t>
            </a:fld>
            <a:endParaRPr lang="zh-CN" altLang="en-US"/>
          </a:p>
        </p:txBody>
      </p:sp>
    </p:spTree>
    <p:extLst>
      <p:ext uri="{BB962C8B-B14F-4D97-AF65-F5344CB8AC3E}">
        <p14:creationId xmlns:p14="http://schemas.microsoft.com/office/powerpoint/2010/main" val="275327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产量是供应 销量是需求</a:t>
            </a:r>
            <a:endParaRPr lang="en-US" altLang="zh-CN" dirty="0"/>
          </a:p>
          <a:p>
            <a:r>
              <a:rPr lang="zh-CN" altLang="en-US" dirty="0"/>
              <a:t>供需问题转化为运输问题</a:t>
            </a:r>
            <a:endParaRPr lang="en-US" altLang="zh-CN" dirty="0"/>
          </a:p>
          <a:p>
            <a:r>
              <a:rPr lang="zh-CN" altLang="en-US" dirty="0"/>
              <a:t>后季度产出的不能供给前面的</a:t>
            </a:r>
          </a:p>
          <a:p>
            <a:endParaRPr lang="zh-CN" altLang="en-US" dirty="0"/>
          </a:p>
        </p:txBody>
      </p:sp>
      <p:sp>
        <p:nvSpPr>
          <p:cNvPr id="4" name="灯片编号占位符 3"/>
          <p:cNvSpPr>
            <a:spLocks noGrp="1"/>
          </p:cNvSpPr>
          <p:nvPr>
            <p:ph type="sldNum" sz="quarter" idx="5"/>
          </p:nvPr>
        </p:nvSpPr>
        <p:spPr/>
        <p:txBody>
          <a:bodyPr/>
          <a:lstStyle/>
          <a:p>
            <a:fld id="{B7A5B2B4-80FB-4996-9618-0EDA823AD341}" type="slidenum">
              <a:rPr lang="zh-CN" altLang="en-US" smtClean="0"/>
              <a:t>8</a:t>
            </a:fld>
            <a:endParaRPr lang="zh-CN" altLang="en-US"/>
          </a:p>
        </p:txBody>
      </p:sp>
    </p:spTree>
    <p:extLst>
      <p:ext uri="{BB962C8B-B14F-4D97-AF65-F5344CB8AC3E}">
        <p14:creationId xmlns:p14="http://schemas.microsoft.com/office/powerpoint/2010/main" val="260633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二季度产能过剩</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9</a:t>
            </a:fld>
            <a:endParaRPr lang="zh-CN" altLang="en-US"/>
          </a:p>
        </p:txBody>
      </p:sp>
    </p:spTree>
    <p:extLst>
      <p:ext uri="{BB962C8B-B14F-4D97-AF65-F5344CB8AC3E}">
        <p14:creationId xmlns:p14="http://schemas.microsoft.com/office/powerpoint/2010/main" val="76760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时间表是对称的</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11</a:t>
            </a:fld>
            <a:endParaRPr lang="zh-CN" altLang="en-US"/>
          </a:p>
        </p:txBody>
      </p:sp>
    </p:spTree>
    <p:extLst>
      <p:ext uri="{BB962C8B-B14F-4D97-AF65-F5344CB8AC3E}">
        <p14:creationId xmlns:p14="http://schemas.microsoft.com/office/powerpoint/2010/main" val="880614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装东西的船 满足任务基本需求</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12</a:t>
            </a:fld>
            <a:endParaRPr lang="zh-CN" altLang="en-US"/>
          </a:p>
        </p:txBody>
      </p:sp>
    </p:spTree>
    <p:extLst>
      <p:ext uri="{BB962C8B-B14F-4D97-AF65-F5344CB8AC3E}">
        <p14:creationId xmlns:p14="http://schemas.microsoft.com/office/powerpoint/2010/main" val="270369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每个港口 每日需求</a:t>
            </a:r>
            <a:r>
              <a:rPr lang="en-US" altLang="zh-CN" dirty="0"/>
              <a:t>/</a:t>
            </a:r>
            <a:r>
              <a:rPr lang="zh-CN" altLang="en-US" dirty="0"/>
              <a:t>剩余的空船不平衡 需要调配</a:t>
            </a:r>
            <a:endParaRPr lang="en-US" altLang="zh-CN" dirty="0"/>
          </a:p>
          <a:p>
            <a:r>
              <a:rPr lang="zh-CN" altLang="en-US" dirty="0"/>
              <a:t>如何空船调配</a:t>
            </a:r>
          </a:p>
        </p:txBody>
      </p:sp>
      <p:sp>
        <p:nvSpPr>
          <p:cNvPr id="4" name="灯片编号占位符 3"/>
          <p:cNvSpPr>
            <a:spLocks noGrp="1"/>
          </p:cNvSpPr>
          <p:nvPr>
            <p:ph type="sldNum" sz="quarter" idx="5"/>
          </p:nvPr>
        </p:nvSpPr>
        <p:spPr/>
        <p:txBody>
          <a:bodyPr/>
          <a:lstStyle/>
          <a:p>
            <a:fld id="{B7A5B2B4-80FB-4996-9618-0EDA823AD341}" type="slidenum">
              <a:rPr lang="zh-CN" altLang="en-US" smtClean="0"/>
              <a:t>13</a:t>
            </a:fld>
            <a:endParaRPr lang="zh-CN" altLang="en-US"/>
          </a:p>
        </p:txBody>
      </p:sp>
    </p:spTree>
    <p:extLst>
      <p:ext uri="{BB962C8B-B14F-4D97-AF65-F5344CB8AC3E}">
        <p14:creationId xmlns:p14="http://schemas.microsoft.com/office/powerpoint/2010/main" val="1130442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0BACD-40FA-4AD5-8404-85A6FEFDA95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5EDAAC7C-9D1A-4B20-8D6B-A05763A00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a:extLst>
              <a:ext uri="{FF2B5EF4-FFF2-40B4-BE49-F238E27FC236}">
                <a16:creationId xmlns:a16="http://schemas.microsoft.com/office/drawing/2014/main" id="{DB80C4BC-1617-4C80-9E51-C73410E23A7D}"/>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5" name="页脚占位符 4">
            <a:extLst>
              <a:ext uri="{FF2B5EF4-FFF2-40B4-BE49-F238E27FC236}">
                <a16:creationId xmlns:a16="http://schemas.microsoft.com/office/drawing/2014/main" id="{C6C55F71-8D67-4CE9-9B07-58E2AFD1A650}"/>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CD67DCC2-E57E-449C-8E66-5B3FF477E067}"/>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pic>
        <p:nvPicPr>
          <p:cNvPr id="7" name="图片 6">
            <a:extLst>
              <a:ext uri="{FF2B5EF4-FFF2-40B4-BE49-F238E27FC236}">
                <a16:creationId xmlns:a16="http://schemas.microsoft.com/office/drawing/2014/main" id="{E655B855-9395-4D63-8284-574D104A6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9" y="23813"/>
            <a:ext cx="5853200" cy="945517"/>
          </a:xfrm>
          <a:prstGeom prst="rect">
            <a:avLst/>
          </a:prstGeom>
        </p:spPr>
      </p:pic>
    </p:spTree>
    <p:extLst>
      <p:ext uri="{BB962C8B-B14F-4D97-AF65-F5344CB8AC3E}">
        <p14:creationId xmlns:p14="http://schemas.microsoft.com/office/powerpoint/2010/main" val="296267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EC993-2E3D-4C1E-A049-A74029F687A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5E888B-112D-461C-9D04-32D1E7E0A3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C7916EF-D0A2-4430-96CD-72FA619FB520}"/>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5" name="页脚占位符 4">
            <a:extLst>
              <a:ext uri="{FF2B5EF4-FFF2-40B4-BE49-F238E27FC236}">
                <a16:creationId xmlns:a16="http://schemas.microsoft.com/office/drawing/2014/main" id="{BFC953DF-7718-42F0-9E8F-D72BC74C96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AADAD6-10DF-4174-AA21-9268EC712E4C}"/>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95692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4CA93-A1D1-4B9E-8B20-BF94F43F0B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738F4F1-571A-4879-88AF-C534EEBA24F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DC10745-4972-4DA2-A327-DA9BA35755AB}"/>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5" name="页脚占位符 4">
            <a:extLst>
              <a:ext uri="{FF2B5EF4-FFF2-40B4-BE49-F238E27FC236}">
                <a16:creationId xmlns:a16="http://schemas.microsoft.com/office/drawing/2014/main" id="{9CD9C5F1-7473-4FC7-9BE3-18BB684E8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0C7B43-2034-4263-AE56-B285003E8063}"/>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383709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9306-126F-455B-BB26-655310896358}"/>
              </a:ext>
            </a:extLst>
          </p:cNvPr>
          <p:cNvSpPr>
            <a:spLocks noGrp="1"/>
          </p:cNvSpPr>
          <p:nvPr>
            <p:ph type="title"/>
          </p:nvPr>
        </p:nvSpPr>
        <p:spPr>
          <a:xfrm>
            <a:off x="838200" y="836428"/>
            <a:ext cx="10515600" cy="854260"/>
          </a:xfrm>
        </p:spPr>
        <p:txBody>
          <a:bodyPr>
            <a:normAutofit/>
          </a:bodyPr>
          <a:lstStyle>
            <a:lvl1pPr>
              <a:defRPr sz="4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FE87DF09-6191-4721-8C62-88A0A371E3BB}"/>
              </a:ext>
            </a:extLst>
          </p:cNvPr>
          <p:cNvSpPr>
            <a:spLocks noGrp="1"/>
          </p:cNvSpPr>
          <p:nvPr>
            <p:ph idx="1"/>
          </p:nvPr>
        </p:nvSpPr>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400">
                <a:latin typeface="华文新魏" panose="02010800040101010101" pitchFamily="2" charset="-122"/>
                <a:ea typeface="华文新魏" panose="02010800040101010101" pitchFamily="2" charset="-122"/>
              </a:defRPr>
            </a:lvl3pPr>
            <a:lvl4pPr>
              <a:defRPr>
                <a:latin typeface="华文新魏" panose="02010800040101010101" pitchFamily="2" charset="-122"/>
                <a:ea typeface="华文新魏" panose="02010800040101010101" pitchFamily="2" charset="-122"/>
              </a:defRPr>
            </a:lvl4pPr>
            <a:lvl5pPr>
              <a:defRPr>
                <a:latin typeface="华文新魏" panose="02010800040101010101" pitchFamily="2" charset="-122"/>
                <a:ea typeface="华文新魏" panose="020108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75C5CC9F-6D31-4CA4-8AA9-5680062C43EF}"/>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5" name="页脚占位符 4">
            <a:extLst>
              <a:ext uri="{FF2B5EF4-FFF2-40B4-BE49-F238E27FC236}">
                <a16:creationId xmlns:a16="http://schemas.microsoft.com/office/drawing/2014/main" id="{BFD7B116-34B4-4CAA-8F93-62A2B2B8AF0B}"/>
              </a:ext>
            </a:extLst>
          </p:cNvPr>
          <p:cNvSpPr>
            <a:spLocks noGrp="1"/>
          </p:cNvSpPr>
          <p:nvPr>
            <p:ph type="ftr" sz="quarter" idx="11"/>
          </p:nvPr>
        </p:nvSpPr>
        <p:spPr/>
        <p:txBody>
          <a:bodyPr/>
          <a:lstStyle>
            <a:lvl1pPr>
              <a:defRPr sz="140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24E75AC7-7A8C-4C2E-8823-73E8CBF6CA0C}"/>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pic>
        <p:nvPicPr>
          <p:cNvPr id="10" name="图片 9">
            <a:extLst>
              <a:ext uri="{FF2B5EF4-FFF2-40B4-BE49-F238E27FC236}">
                <a16:creationId xmlns:a16="http://schemas.microsoft.com/office/drawing/2014/main" id="{434EA279-09EC-427E-8275-28BB6049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00" y="-32082"/>
            <a:ext cx="5853200" cy="945517"/>
          </a:xfrm>
          <a:prstGeom prst="rect">
            <a:avLst/>
          </a:prstGeom>
        </p:spPr>
      </p:pic>
    </p:spTree>
    <p:extLst>
      <p:ext uri="{BB962C8B-B14F-4D97-AF65-F5344CB8AC3E}">
        <p14:creationId xmlns:p14="http://schemas.microsoft.com/office/powerpoint/2010/main" val="123175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0607F-0F2D-4BC5-A862-54262D08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E1D22-B37B-4A04-9A7C-BACB290D1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21DD707-8BD1-4EF5-9913-AE5F500F43E4}"/>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5" name="页脚占位符 4">
            <a:extLst>
              <a:ext uri="{FF2B5EF4-FFF2-40B4-BE49-F238E27FC236}">
                <a16:creationId xmlns:a16="http://schemas.microsoft.com/office/drawing/2014/main" id="{91B6F00A-8917-4316-855F-999820BDB4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04F3EA-43C9-4625-9921-B2EB271A50E6}"/>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250154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9C58-4BBC-4801-931B-5C0BC066C7D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C49573E-60BF-4917-B99E-91FCBE3F1A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1C14F06-0D5F-4E1B-B948-BD2E5019A7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86376C4-5A6D-4ED5-AF52-1AEC8B732C63}"/>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6" name="页脚占位符 5">
            <a:extLst>
              <a:ext uri="{FF2B5EF4-FFF2-40B4-BE49-F238E27FC236}">
                <a16:creationId xmlns:a16="http://schemas.microsoft.com/office/drawing/2014/main" id="{BBE07252-D961-4DD7-95C3-87FF245280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7CDC18-BA37-47A0-BA72-A7148DC8D4BB}"/>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35152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763C0-390E-497A-BF1A-716DF4C3D2F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865E320-C918-49F1-BB32-D4DB4D98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49EDBB2-806E-4707-9F68-E6510D8930F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4CF084C-8FEF-4F08-A2CF-C31B60AD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C281BEB-6E15-478D-A1F2-FD6DE0384C8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E213A41D-BE07-4FFC-A7AB-24FC467D4FAD}"/>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8" name="页脚占位符 7">
            <a:extLst>
              <a:ext uri="{FF2B5EF4-FFF2-40B4-BE49-F238E27FC236}">
                <a16:creationId xmlns:a16="http://schemas.microsoft.com/office/drawing/2014/main" id="{D6C34861-7DB4-4E8B-A047-49E6D0F747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898C92-F0A9-4914-BA9D-F61A747110C8}"/>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350394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D3848-3C19-4B7B-8CD7-0316C0887D3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14ADBF8-A9C0-4F2E-BF7A-12C1C6DC9978}"/>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4" name="页脚占位符 3">
            <a:extLst>
              <a:ext uri="{FF2B5EF4-FFF2-40B4-BE49-F238E27FC236}">
                <a16:creationId xmlns:a16="http://schemas.microsoft.com/office/drawing/2014/main" id="{AFDD5559-A1AC-40B7-AF47-184B30BF8E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A743EB-600C-4080-8EB2-68D0B86CE0B4}"/>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5994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88A5A-C638-46BE-846E-14CAAE579183}"/>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3" name="页脚占位符 2">
            <a:extLst>
              <a:ext uri="{FF2B5EF4-FFF2-40B4-BE49-F238E27FC236}">
                <a16:creationId xmlns:a16="http://schemas.microsoft.com/office/drawing/2014/main" id="{44DA839E-85CC-40DA-A5F9-1DC7275A50A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BE9B15-8B97-4C44-8E83-D99FB2A8B965}"/>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151259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27AE8-837C-43DD-955C-791A17B59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E92447C-C72E-4A6C-B658-B236C9528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85FE0D19-F050-4A4B-BB3B-BB497FAFB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1DCF5B0-383C-478C-B79D-EF9155F98903}"/>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6" name="页脚占位符 5">
            <a:extLst>
              <a:ext uri="{FF2B5EF4-FFF2-40B4-BE49-F238E27FC236}">
                <a16:creationId xmlns:a16="http://schemas.microsoft.com/office/drawing/2014/main" id="{D7EA0B90-8769-4FF2-97B4-F5C996CFC1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9A7B11-A6C4-4085-B74D-4A842DA20BEE}"/>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80533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D54D-1AE9-41F9-94CB-0E79CD7FB1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E4FF7A9-1C84-43F0-8240-9DAEAEF89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a:extLst>
              <a:ext uri="{FF2B5EF4-FFF2-40B4-BE49-F238E27FC236}">
                <a16:creationId xmlns:a16="http://schemas.microsoft.com/office/drawing/2014/main" id="{8DFCF0D7-1A95-420F-B195-B22C401B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36123D-FCB7-4526-B784-78874B7F2AC2}"/>
              </a:ext>
            </a:extLst>
          </p:cNvPr>
          <p:cNvSpPr>
            <a:spLocks noGrp="1"/>
          </p:cNvSpPr>
          <p:nvPr>
            <p:ph type="dt" sz="half" idx="10"/>
          </p:nvPr>
        </p:nvSpPr>
        <p:spPr/>
        <p:txBody>
          <a:bodyPr/>
          <a:lstStyle/>
          <a:p>
            <a:fld id="{C2DA2C71-1D7E-4017-968F-9CCC452E2C2F}" type="datetimeFigureOut">
              <a:rPr lang="zh-CN" altLang="en-US" smtClean="0"/>
              <a:t>2019/11/18</a:t>
            </a:fld>
            <a:endParaRPr lang="zh-CN" altLang="en-US"/>
          </a:p>
        </p:txBody>
      </p:sp>
      <p:sp>
        <p:nvSpPr>
          <p:cNvPr id="6" name="页脚占位符 5">
            <a:extLst>
              <a:ext uri="{FF2B5EF4-FFF2-40B4-BE49-F238E27FC236}">
                <a16:creationId xmlns:a16="http://schemas.microsoft.com/office/drawing/2014/main" id="{68EC9F85-7C33-41E6-8A39-073FE6B425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54900D-D9C7-4DB3-A412-7531450FC7D3}"/>
              </a:ext>
            </a:extLst>
          </p:cNvPr>
          <p:cNvSpPr>
            <a:spLocks noGrp="1"/>
          </p:cNvSpPr>
          <p:nvPr>
            <p:ph type="sldNum" sz="quarter" idx="12"/>
          </p:nvPr>
        </p:nvSpPr>
        <p:spPr/>
        <p:txBody>
          <a:body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427614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FF8D7B-5313-49F2-B292-41E0FA9D4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67411D7-5CAC-45F2-9980-79D01B087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8B493F0-FFFC-4A9A-9B37-15DB8AE69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A2C71-1D7E-4017-968F-9CCC452E2C2F}" type="datetimeFigureOut">
              <a:rPr lang="zh-CN" altLang="en-US" smtClean="0"/>
              <a:t>2019/11/18</a:t>
            </a:fld>
            <a:endParaRPr lang="zh-CN" altLang="en-US"/>
          </a:p>
        </p:txBody>
      </p:sp>
      <p:sp>
        <p:nvSpPr>
          <p:cNvPr id="5" name="页脚占位符 4">
            <a:extLst>
              <a:ext uri="{FF2B5EF4-FFF2-40B4-BE49-F238E27FC236}">
                <a16:creationId xmlns:a16="http://schemas.microsoft.com/office/drawing/2014/main" id="{C5EE5F3F-DBEC-4E00-921F-5A51A0CCB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CEA4B6-79E9-4824-83CA-1A5360572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E4BA-85CB-4714-83BD-1AFFCEAF7551}" type="slidenum">
              <a:rPr lang="zh-CN" altLang="en-US" smtClean="0"/>
              <a:t>‹#›</a:t>
            </a:fld>
            <a:endParaRPr lang="zh-CN" altLang="en-US"/>
          </a:p>
        </p:txBody>
      </p:sp>
    </p:spTree>
    <p:extLst>
      <p:ext uri="{BB962C8B-B14F-4D97-AF65-F5344CB8AC3E}">
        <p14:creationId xmlns:p14="http://schemas.microsoft.com/office/powerpoint/2010/main" val="616499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87974-7F72-4B57-9AEF-02695C1CA2D5}"/>
              </a:ext>
            </a:extLst>
          </p:cNvPr>
          <p:cNvSpPr>
            <a:spLocks noGrp="1"/>
          </p:cNvSpPr>
          <p:nvPr>
            <p:ph type="ctrTitle"/>
          </p:nvPr>
        </p:nvSpPr>
        <p:spPr/>
        <p:txBody>
          <a:bodyPr/>
          <a:lstStyle/>
          <a:p>
            <a:r>
              <a:rPr lang="zh-CN" altLang="en-US" dirty="0"/>
              <a:t>运输问题的应用（建模）</a:t>
            </a:r>
          </a:p>
        </p:txBody>
      </p:sp>
      <p:sp>
        <p:nvSpPr>
          <p:cNvPr id="3" name="副标题 2">
            <a:extLst>
              <a:ext uri="{FF2B5EF4-FFF2-40B4-BE49-F238E27FC236}">
                <a16:creationId xmlns:a16="http://schemas.microsoft.com/office/drawing/2014/main" id="{7A348B1B-F3EE-4894-93F4-1EC3743DFEE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4568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7D82B05-4A05-4D36-8079-4A977C6357BF}"/>
              </a:ext>
            </a:extLst>
          </p:cNvPr>
          <p:cNvSpPr>
            <a:spLocks noGrp="1" noChangeArrowheads="1"/>
          </p:cNvSpPr>
          <p:nvPr>
            <p:ph type="title"/>
          </p:nvPr>
        </p:nvSpPr>
        <p:spPr>
          <a:xfrm>
            <a:off x="1053315" y="1016372"/>
            <a:ext cx="9945122" cy="1187450"/>
          </a:xfrm>
        </p:spPr>
        <p:txBody>
          <a:bodyPr>
            <a:noAutofit/>
          </a:bodyPr>
          <a:lstStyle/>
          <a:p>
            <a:pPr algn="l" eaLnBrk="1" hangingPunct="1"/>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例</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某航运公司承担六个港口城市</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D</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E</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的四条固定航线的物资运输任务。已知各条航线的起点、终点城市及每天航班数见下表。</a:t>
            </a:r>
          </a:p>
        </p:txBody>
      </p:sp>
      <p:graphicFrame>
        <p:nvGraphicFramePr>
          <p:cNvPr id="5" name="Object 3">
            <a:extLst>
              <a:ext uri="{FF2B5EF4-FFF2-40B4-BE49-F238E27FC236}">
                <a16:creationId xmlns:a16="http://schemas.microsoft.com/office/drawing/2014/main" id="{DE3F7E04-1B8B-443F-98CF-7461F3425E9B}"/>
              </a:ext>
            </a:extLst>
          </p:cNvPr>
          <p:cNvGraphicFramePr>
            <a:graphicFrameLocks noChangeAspect="1"/>
          </p:cNvGraphicFramePr>
          <p:nvPr>
            <p:extLst>
              <p:ext uri="{D42A27DB-BD31-4B8C-83A1-F6EECF244321}">
                <p14:modId xmlns:p14="http://schemas.microsoft.com/office/powerpoint/2010/main" val="502841994"/>
              </p:ext>
            </p:extLst>
          </p:nvPr>
        </p:nvGraphicFramePr>
        <p:xfrm>
          <a:off x="2675383" y="2346163"/>
          <a:ext cx="13056824" cy="2524821"/>
        </p:xfrm>
        <a:graphic>
          <a:graphicData uri="http://schemas.openxmlformats.org/presentationml/2006/ole">
            <mc:AlternateContent xmlns:mc="http://schemas.openxmlformats.org/markup-compatibility/2006">
              <mc:Choice xmlns:v="urn:schemas-microsoft-com:vml" Requires="v">
                <p:oleObj spid="_x0000_s5124" name="Document" r:id="rId3" imgW="5419725" imgH="1219200" progId="Word.Document.8">
                  <p:embed/>
                </p:oleObj>
              </mc:Choice>
              <mc:Fallback>
                <p:oleObj name="Document" r:id="rId3" imgW="5419725" imgH="1219200" progId="Word.Document.8">
                  <p:embed/>
                  <p:pic>
                    <p:nvPicPr>
                      <p:cNvPr id="25603" name="Object 3">
                        <a:extLst>
                          <a:ext uri="{FF2B5EF4-FFF2-40B4-BE49-F238E27FC236}">
                            <a16:creationId xmlns:a16="http://schemas.microsoft.com/office/drawing/2014/main" id="{61D35058-4DEF-4640-AAE0-2BC85A0AF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383" y="2346163"/>
                        <a:ext cx="13056824" cy="2524821"/>
                      </a:xfrm>
                      <a:prstGeom prst="rect">
                        <a:avLst/>
                      </a:prstGeom>
                      <a:noFill/>
                      <a:ln>
                        <a:noFill/>
                      </a:ln>
                    </p:spPr>
                  </p:pic>
                </p:oleObj>
              </mc:Fallback>
            </mc:AlternateContent>
          </a:graphicData>
        </a:graphic>
      </p:graphicFrame>
      <p:sp>
        <p:nvSpPr>
          <p:cNvPr id="6" name="Rectangle 5">
            <a:extLst>
              <a:ext uri="{FF2B5EF4-FFF2-40B4-BE49-F238E27FC236}">
                <a16:creationId xmlns:a16="http://schemas.microsoft.com/office/drawing/2014/main" id="{376A729B-3568-4036-BE7F-F36655736F5D}"/>
              </a:ext>
            </a:extLst>
          </p:cNvPr>
          <p:cNvSpPr>
            <a:spLocks noChangeArrowheads="1"/>
          </p:cNvSpPr>
          <p:nvPr/>
        </p:nvSpPr>
        <p:spPr bwMode="auto">
          <a:xfrm>
            <a:off x="1321858" y="5013325"/>
            <a:ext cx="9368931"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假定各条航线使用相同型号的船只，又各城市间的航程天数见表</a:t>
            </a:r>
            <a:r>
              <a:rPr kumimoji="1"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4-34</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(P109)</a:t>
            </a:r>
            <a:endParaRPr lang="zh-CN" altLang="en-US"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8579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id="{D139D334-6E23-4409-9AC8-765FE3351CC5}"/>
              </a:ext>
            </a:extLst>
          </p:cNvPr>
          <p:cNvGraphicFramePr>
            <a:graphicFrameLocks noChangeAspect="1"/>
          </p:cNvGraphicFramePr>
          <p:nvPr>
            <p:extLst>
              <p:ext uri="{D42A27DB-BD31-4B8C-83A1-F6EECF244321}">
                <p14:modId xmlns:p14="http://schemas.microsoft.com/office/powerpoint/2010/main" val="4267267677"/>
              </p:ext>
            </p:extLst>
          </p:nvPr>
        </p:nvGraphicFramePr>
        <p:xfrm>
          <a:off x="1972223" y="848037"/>
          <a:ext cx="14202511" cy="4322168"/>
        </p:xfrm>
        <a:graphic>
          <a:graphicData uri="http://schemas.openxmlformats.org/presentationml/2006/ole">
            <mc:AlternateContent xmlns:mc="http://schemas.openxmlformats.org/markup-compatibility/2006">
              <mc:Choice xmlns:v="urn:schemas-microsoft-com:vml" Requires="v">
                <p:oleObj spid="_x0000_s6148" name="Document" r:id="rId4" imgW="5419725" imgH="1809750" progId="Word.Document.8">
                  <p:embed/>
                </p:oleObj>
              </mc:Choice>
              <mc:Fallback>
                <p:oleObj name="Document" r:id="rId4" imgW="5419725" imgH="1809750" progId="Word.Document.8">
                  <p:embed/>
                  <p:pic>
                    <p:nvPicPr>
                      <p:cNvPr id="26626" name="Object 2">
                        <a:extLst>
                          <a:ext uri="{FF2B5EF4-FFF2-40B4-BE49-F238E27FC236}">
                            <a16:creationId xmlns:a16="http://schemas.microsoft.com/office/drawing/2014/main" id="{51AD6B56-20F4-45A3-B346-52C8851788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2223" y="848037"/>
                        <a:ext cx="14202511" cy="4322168"/>
                      </a:xfrm>
                      <a:prstGeom prst="rect">
                        <a:avLst/>
                      </a:prstGeom>
                      <a:noFill/>
                      <a:ln>
                        <a:noFill/>
                      </a:ln>
                    </p:spPr>
                  </p:pic>
                </p:oleObj>
              </mc:Fallback>
            </mc:AlternateContent>
          </a:graphicData>
        </a:graphic>
      </p:graphicFrame>
      <p:sp>
        <p:nvSpPr>
          <p:cNvPr id="5" name="Rectangle 3">
            <a:extLst>
              <a:ext uri="{FF2B5EF4-FFF2-40B4-BE49-F238E27FC236}">
                <a16:creationId xmlns:a16="http://schemas.microsoft.com/office/drawing/2014/main" id="{E53A5DF5-9AB3-4D1A-A3EE-47224F1707D7}"/>
              </a:ext>
            </a:extLst>
          </p:cNvPr>
          <p:cNvSpPr>
            <a:spLocks noChangeArrowheads="1"/>
          </p:cNvSpPr>
          <p:nvPr/>
        </p:nvSpPr>
        <p:spPr bwMode="auto">
          <a:xfrm>
            <a:off x="1733738" y="5170204"/>
            <a:ext cx="8734860" cy="131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zh-CN" altLang="en-US" dirty="0">
                <a:solidFill>
                  <a:srgbClr val="000000"/>
                </a:solidFill>
                <a:latin typeface="华文新魏" panose="02010800040101010101" pitchFamily="2" charset="-122"/>
                <a:ea typeface="华文新魏" panose="02010800040101010101" pitchFamily="2" charset="-122"/>
              </a:rPr>
              <a:t>又知每条船只每次装卸货的时间各需</a:t>
            </a:r>
            <a:r>
              <a:rPr kumimoji="1" lang="en-US" altLang="zh-CN" dirty="0">
                <a:solidFill>
                  <a:srgbClr val="000000"/>
                </a:solidFill>
                <a:latin typeface="华文新魏" panose="02010800040101010101" pitchFamily="2" charset="-122"/>
                <a:ea typeface="华文新魏" panose="02010800040101010101" pitchFamily="2" charset="-122"/>
              </a:rPr>
              <a:t>1</a:t>
            </a:r>
            <a:r>
              <a:rPr kumimoji="1" lang="zh-CN" altLang="en-US" dirty="0">
                <a:solidFill>
                  <a:srgbClr val="000000"/>
                </a:solidFill>
                <a:latin typeface="华文新魏" panose="02010800040101010101" pitchFamily="2" charset="-122"/>
                <a:ea typeface="华文新魏" panose="02010800040101010101" pitchFamily="2" charset="-122"/>
              </a:rPr>
              <a:t>天，则该航运公司至少应配备多少条船，才能满足所有航线的运货需求</a:t>
            </a:r>
            <a:r>
              <a:rPr kumimoji="1" lang="en-US" altLang="zh-CN" dirty="0">
                <a:solidFill>
                  <a:srgbClr val="00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9882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49D569-D93A-4A54-8A5B-650C2B2DC128}"/>
              </a:ext>
            </a:extLst>
          </p:cNvPr>
          <p:cNvSpPr txBox="1">
            <a:spLocks noChangeArrowheads="1"/>
          </p:cNvSpPr>
          <p:nvPr/>
        </p:nvSpPr>
        <p:spPr>
          <a:xfrm>
            <a:off x="618295" y="985044"/>
            <a:ext cx="10636517" cy="2078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kumimoji="1" lang="zh-CN" altLang="en-US" sz="2800" b="1" dirty="0">
                <a:solidFill>
                  <a:srgbClr val="000000"/>
                </a:solidFill>
                <a:latin typeface="Times New Roman" panose="02020603050405020304" pitchFamily="18" charset="0"/>
                <a:ea typeface="华文细黑" panose="02010600040101010101" pitchFamily="2" charset="-122"/>
              </a:rPr>
              <a:t>解  该公司所需配备船只分两部分。</a:t>
            </a:r>
          </a:p>
          <a:p>
            <a:pPr>
              <a:buFontTx/>
              <a:buNone/>
            </a:pPr>
            <a:r>
              <a:rPr kumimoji="1" lang="zh-CN" altLang="en-US" sz="2800" b="1" dirty="0">
                <a:solidFill>
                  <a:srgbClr val="000000"/>
                </a:solidFill>
                <a:latin typeface="Times New Roman" panose="02020603050405020304" pitchFamily="18" charset="0"/>
                <a:ea typeface="华文细黑" panose="02010600040101010101" pitchFamily="2" charset="-122"/>
              </a:rPr>
              <a:t>（</a:t>
            </a:r>
            <a:r>
              <a:rPr kumimoji="1" lang="en-US" altLang="zh-CN" sz="2800" b="1" dirty="0">
                <a:solidFill>
                  <a:srgbClr val="000000"/>
                </a:solidFill>
                <a:latin typeface="Times New Roman" panose="02020603050405020304" pitchFamily="18" charset="0"/>
                <a:ea typeface="华文细黑" panose="02010600040101010101" pitchFamily="2" charset="-122"/>
              </a:rPr>
              <a:t>1) </a:t>
            </a:r>
            <a:r>
              <a:rPr kumimoji="1" lang="zh-CN" altLang="en-US" sz="2800" b="1" dirty="0">
                <a:solidFill>
                  <a:srgbClr val="000000"/>
                </a:solidFill>
                <a:latin typeface="Times New Roman" panose="02020603050405020304" pitchFamily="18" charset="0"/>
                <a:ea typeface="华文细黑" panose="02010600040101010101" pitchFamily="2" charset="-122"/>
              </a:rPr>
              <a:t>载货航程需要的周转船只数。例如航线</a:t>
            </a:r>
            <a:r>
              <a:rPr kumimoji="1" lang="en-US" altLang="zh-CN" sz="2800" b="1" dirty="0">
                <a:solidFill>
                  <a:srgbClr val="000000"/>
                </a:solidFill>
                <a:latin typeface="Times New Roman" panose="02020603050405020304" pitchFamily="18" charset="0"/>
                <a:ea typeface="华文细黑" panose="02010600040101010101" pitchFamily="2" charset="-122"/>
              </a:rPr>
              <a:t>1</a:t>
            </a:r>
            <a:r>
              <a:rPr kumimoji="1" lang="zh-CN" altLang="en-US" sz="2800" b="1" dirty="0">
                <a:solidFill>
                  <a:srgbClr val="000000"/>
                </a:solidFill>
                <a:latin typeface="Times New Roman" panose="02020603050405020304" pitchFamily="18" charset="0"/>
                <a:ea typeface="华文细黑" panose="02010600040101010101" pitchFamily="2" charset="-122"/>
              </a:rPr>
              <a:t>，</a:t>
            </a:r>
            <a:r>
              <a:rPr kumimoji="1" lang="zh-CN" altLang="en-US" sz="2800" b="1" dirty="0">
                <a:solidFill>
                  <a:srgbClr val="FF0000"/>
                </a:solidFill>
                <a:latin typeface="Times New Roman" panose="02020603050405020304" pitchFamily="18" charset="0"/>
                <a:ea typeface="华文细黑" panose="02010600040101010101" pitchFamily="2" charset="-122"/>
              </a:rPr>
              <a:t>在港口</a:t>
            </a:r>
            <a:r>
              <a:rPr kumimoji="1" lang="en-US" altLang="zh-CN" sz="2800" b="1" dirty="0">
                <a:solidFill>
                  <a:srgbClr val="FF0000"/>
                </a:solidFill>
                <a:latin typeface="Times New Roman" panose="02020603050405020304" pitchFamily="18" charset="0"/>
                <a:ea typeface="华文细黑" panose="02010600040101010101" pitchFamily="2" charset="-122"/>
              </a:rPr>
              <a:t>E</a:t>
            </a:r>
            <a:r>
              <a:rPr kumimoji="1" lang="zh-CN" altLang="en-US" sz="2800" b="1" dirty="0">
                <a:solidFill>
                  <a:srgbClr val="FF0000"/>
                </a:solidFill>
                <a:latin typeface="Times New Roman" panose="02020603050405020304" pitchFamily="18" charset="0"/>
                <a:ea typeface="华文细黑" panose="02010600040101010101" pitchFamily="2" charset="-122"/>
              </a:rPr>
              <a:t>装货</a:t>
            </a:r>
            <a:r>
              <a:rPr kumimoji="1" lang="en-US" altLang="zh-CN" sz="2800" b="1" dirty="0">
                <a:solidFill>
                  <a:srgbClr val="FF0000"/>
                </a:solidFill>
                <a:latin typeface="Times New Roman" panose="02020603050405020304" pitchFamily="18" charset="0"/>
                <a:ea typeface="华文细黑" panose="02010600040101010101" pitchFamily="2" charset="-122"/>
              </a:rPr>
              <a:t>1</a:t>
            </a:r>
            <a:r>
              <a:rPr kumimoji="1" lang="zh-CN" altLang="en-US" sz="2800" b="1" dirty="0">
                <a:solidFill>
                  <a:srgbClr val="FF0000"/>
                </a:solidFill>
                <a:latin typeface="Times New Roman" panose="02020603050405020304" pitchFamily="18" charset="0"/>
                <a:ea typeface="华文细黑" panose="02010600040101010101" pitchFamily="2" charset="-122"/>
              </a:rPr>
              <a:t>天，</a:t>
            </a:r>
            <a:r>
              <a:rPr kumimoji="1" lang="en-US" altLang="zh-CN" sz="2800" b="1" dirty="0">
                <a:solidFill>
                  <a:srgbClr val="FF0000"/>
                </a:solidFill>
                <a:latin typeface="Times New Roman" panose="02020603050405020304" pitchFamily="18" charset="0"/>
                <a:ea typeface="华文细黑" panose="02010600040101010101" pitchFamily="2" charset="-122"/>
              </a:rPr>
              <a:t>E→D</a:t>
            </a:r>
            <a:r>
              <a:rPr kumimoji="1" lang="zh-CN" altLang="en-US" sz="2800" b="1" dirty="0">
                <a:solidFill>
                  <a:srgbClr val="FF0000"/>
                </a:solidFill>
                <a:latin typeface="Times New Roman" panose="02020603050405020304" pitchFamily="18" charset="0"/>
                <a:ea typeface="华文细黑" panose="02010600040101010101" pitchFamily="2" charset="-122"/>
              </a:rPr>
              <a:t>航程</a:t>
            </a:r>
            <a:r>
              <a:rPr kumimoji="1" lang="en-US" altLang="zh-CN" sz="2800" b="1" dirty="0">
                <a:solidFill>
                  <a:srgbClr val="FF0000"/>
                </a:solidFill>
                <a:latin typeface="Times New Roman" panose="02020603050405020304" pitchFamily="18" charset="0"/>
                <a:ea typeface="华文细黑" panose="02010600040101010101" pitchFamily="2" charset="-122"/>
              </a:rPr>
              <a:t>17</a:t>
            </a:r>
            <a:r>
              <a:rPr kumimoji="1" lang="zh-CN" altLang="en-US" sz="2800" b="1" dirty="0">
                <a:solidFill>
                  <a:srgbClr val="FF0000"/>
                </a:solidFill>
                <a:latin typeface="Times New Roman" panose="02020603050405020304" pitchFamily="18" charset="0"/>
                <a:ea typeface="华文细黑" panose="02010600040101010101" pitchFamily="2" charset="-122"/>
              </a:rPr>
              <a:t>天，在</a:t>
            </a:r>
            <a:r>
              <a:rPr kumimoji="1" lang="en-US" altLang="zh-CN" sz="2800" b="1" dirty="0">
                <a:solidFill>
                  <a:srgbClr val="FF0000"/>
                </a:solidFill>
                <a:latin typeface="Times New Roman" panose="02020603050405020304" pitchFamily="18" charset="0"/>
                <a:ea typeface="华文细黑" panose="02010600040101010101" pitchFamily="2" charset="-122"/>
              </a:rPr>
              <a:t>D</a:t>
            </a:r>
            <a:r>
              <a:rPr kumimoji="1" lang="zh-CN" altLang="en-US" sz="2800" b="1" dirty="0">
                <a:solidFill>
                  <a:srgbClr val="FF0000"/>
                </a:solidFill>
                <a:latin typeface="Times New Roman" panose="02020603050405020304" pitchFamily="18" charset="0"/>
                <a:ea typeface="华文细黑" panose="02010600040101010101" pitchFamily="2" charset="-122"/>
              </a:rPr>
              <a:t>卸货</a:t>
            </a:r>
            <a:r>
              <a:rPr kumimoji="1" lang="en-US" altLang="zh-CN" sz="2800" b="1" dirty="0">
                <a:solidFill>
                  <a:srgbClr val="FF0000"/>
                </a:solidFill>
                <a:latin typeface="Times New Roman" panose="02020603050405020304" pitchFamily="18" charset="0"/>
                <a:ea typeface="华文细黑" panose="02010600040101010101" pitchFamily="2" charset="-122"/>
              </a:rPr>
              <a:t>1</a:t>
            </a:r>
            <a:r>
              <a:rPr kumimoji="1" lang="zh-CN" altLang="en-US" sz="2800" b="1" dirty="0">
                <a:solidFill>
                  <a:srgbClr val="FF0000"/>
                </a:solidFill>
                <a:latin typeface="Times New Roman" panose="02020603050405020304" pitchFamily="18" charset="0"/>
                <a:ea typeface="华文细黑" panose="02010600040101010101" pitchFamily="2" charset="-122"/>
              </a:rPr>
              <a:t>天，总计</a:t>
            </a:r>
            <a:r>
              <a:rPr kumimoji="1" lang="en-US" altLang="zh-CN" sz="2800" b="1" dirty="0">
                <a:solidFill>
                  <a:srgbClr val="FF0000"/>
                </a:solidFill>
                <a:latin typeface="Times New Roman" panose="02020603050405020304" pitchFamily="18" charset="0"/>
                <a:ea typeface="华文细黑" panose="02010600040101010101" pitchFamily="2" charset="-122"/>
              </a:rPr>
              <a:t>19</a:t>
            </a:r>
            <a:r>
              <a:rPr kumimoji="1" lang="zh-CN" altLang="en-US" sz="2800" b="1" dirty="0">
                <a:solidFill>
                  <a:srgbClr val="FF0000"/>
                </a:solidFill>
                <a:latin typeface="Times New Roman" panose="02020603050405020304" pitchFamily="18" charset="0"/>
                <a:ea typeface="华文细黑" panose="02010600040101010101" pitchFamily="2" charset="-122"/>
              </a:rPr>
              <a:t>天</a:t>
            </a:r>
            <a:r>
              <a:rPr kumimoji="1" lang="zh-CN" altLang="en-US" sz="2800" b="1" dirty="0">
                <a:solidFill>
                  <a:srgbClr val="000000"/>
                </a:solidFill>
                <a:latin typeface="Times New Roman" panose="02020603050405020304" pitchFamily="18" charset="0"/>
                <a:ea typeface="华文细黑" panose="02010600040101010101" pitchFamily="2" charset="-122"/>
              </a:rPr>
              <a:t>。每天</a:t>
            </a:r>
            <a:r>
              <a:rPr kumimoji="1" lang="en-US" altLang="zh-CN" sz="2800" b="1" dirty="0">
                <a:solidFill>
                  <a:srgbClr val="000000"/>
                </a:solidFill>
                <a:latin typeface="Times New Roman" panose="02020603050405020304" pitchFamily="18" charset="0"/>
                <a:ea typeface="华文细黑" panose="02010600040101010101" pitchFamily="2" charset="-122"/>
              </a:rPr>
              <a:t>3</a:t>
            </a:r>
            <a:r>
              <a:rPr kumimoji="1" lang="zh-CN" altLang="en-US" sz="2800" b="1" dirty="0">
                <a:solidFill>
                  <a:srgbClr val="000000"/>
                </a:solidFill>
                <a:latin typeface="Times New Roman" panose="02020603050405020304" pitchFamily="18" charset="0"/>
                <a:ea typeface="华文细黑" panose="02010600040101010101" pitchFamily="2" charset="-122"/>
              </a:rPr>
              <a:t>航班，故该航线周转船只需</a:t>
            </a:r>
            <a:r>
              <a:rPr kumimoji="1" lang="en-US" altLang="zh-CN" sz="2800" b="1" dirty="0">
                <a:solidFill>
                  <a:srgbClr val="000000"/>
                </a:solidFill>
                <a:latin typeface="Times New Roman" panose="02020603050405020304" pitchFamily="18" charset="0"/>
                <a:ea typeface="华文细黑" panose="02010600040101010101" pitchFamily="2" charset="-122"/>
              </a:rPr>
              <a:t>57</a:t>
            </a:r>
            <a:r>
              <a:rPr kumimoji="1" lang="zh-CN" altLang="en-US" sz="2800" b="1" dirty="0">
                <a:solidFill>
                  <a:srgbClr val="000000"/>
                </a:solidFill>
                <a:latin typeface="Times New Roman" panose="02020603050405020304" pitchFamily="18" charset="0"/>
                <a:ea typeface="华文细黑" panose="02010600040101010101" pitchFamily="2" charset="-122"/>
              </a:rPr>
              <a:t>条。各条航线周转所需船只数见表。</a:t>
            </a:r>
          </a:p>
        </p:txBody>
      </p:sp>
      <p:graphicFrame>
        <p:nvGraphicFramePr>
          <p:cNvPr id="5" name="Object 4">
            <a:extLst>
              <a:ext uri="{FF2B5EF4-FFF2-40B4-BE49-F238E27FC236}">
                <a16:creationId xmlns:a16="http://schemas.microsoft.com/office/drawing/2014/main" id="{5851D1BA-7D42-440D-ADA7-0A3182B85E4C}"/>
              </a:ext>
            </a:extLst>
          </p:cNvPr>
          <p:cNvGraphicFramePr>
            <a:graphicFrameLocks noChangeAspect="1"/>
          </p:cNvGraphicFramePr>
          <p:nvPr>
            <p:extLst>
              <p:ext uri="{D42A27DB-BD31-4B8C-83A1-F6EECF244321}">
                <p14:modId xmlns:p14="http://schemas.microsoft.com/office/powerpoint/2010/main" val="2733633767"/>
              </p:ext>
            </p:extLst>
          </p:nvPr>
        </p:nvGraphicFramePr>
        <p:xfrm>
          <a:off x="1545637" y="2934021"/>
          <a:ext cx="10028068" cy="3227357"/>
        </p:xfrm>
        <a:graphic>
          <a:graphicData uri="http://schemas.openxmlformats.org/presentationml/2006/ole">
            <mc:AlternateContent xmlns:mc="http://schemas.openxmlformats.org/markup-compatibility/2006">
              <mc:Choice xmlns:v="urn:schemas-microsoft-com:vml" Requires="v">
                <p:oleObj spid="_x0000_s7172" name="Document" r:id="rId4" imgW="5419725" imgH="1419225" progId="Word.Document.8">
                  <p:embed/>
                </p:oleObj>
              </mc:Choice>
              <mc:Fallback>
                <p:oleObj name="Document" r:id="rId4" imgW="5419725" imgH="1419225" progId="Word.Document.8">
                  <p:embed/>
                  <p:pic>
                    <p:nvPicPr>
                      <p:cNvPr id="28676" name="Object 4">
                        <a:extLst>
                          <a:ext uri="{FF2B5EF4-FFF2-40B4-BE49-F238E27FC236}">
                            <a16:creationId xmlns:a16="http://schemas.microsoft.com/office/drawing/2014/main" id="{39061F2D-38AD-473A-987E-4EC953E46E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5637" y="2934021"/>
                        <a:ext cx="10028068" cy="3227357"/>
                      </a:xfrm>
                      <a:prstGeom prst="rect">
                        <a:avLst/>
                      </a:prstGeom>
                      <a:noFill/>
                      <a:ln>
                        <a:noFill/>
                      </a:ln>
                      <a:effectLst/>
                    </p:spPr>
                  </p:pic>
                </p:oleObj>
              </mc:Fallback>
            </mc:AlternateContent>
          </a:graphicData>
        </a:graphic>
      </p:graphicFrame>
      <p:sp>
        <p:nvSpPr>
          <p:cNvPr id="6" name="Rectangle 5">
            <a:extLst>
              <a:ext uri="{FF2B5EF4-FFF2-40B4-BE49-F238E27FC236}">
                <a16:creationId xmlns:a16="http://schemas.microsoft.com/office/drawing/2014/main" id="{7772B43F-86B6-41DB-919D-D285D647392B}"/>
              </a:ext>
            </a:extLst>
          </p:cNvPr>
          <p:cNvSpPr>
            <a:spLocks noChangeArrowheads="1"/>
          </p:cNvSpPr>
          <p:nvPr/>
        </p:nvSpPr>
        <p:spPr bwMode="auto">
          <a:xfrm>
            <a:off x="900113" y="5872956"/>
            <a:ext cx="5878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以上累计共需周转船只数</a:t>
            </a:r>
            <a:r>
              <a:rPr kumimoji="1" lang="en-US" altLang="zh-CN" sz="2400" b="1" dirty="0">
                <a:solidFill>
                  <a:srgbClr val="000000"/>
                </a:solidFill>
                <a:latin typeface="Times New Roman" panose="02020603050405020304" pitchFamily="18" charset="0"/>
                <a:ea typeface="华文细黑" panose="02010600040101010101" pitchFamily="2" charset="-122"/>
              </a:rPr>
              <a:t>91</a:t>
            </a:r>
            <a:r>
              <a:rPr kumimoji="1" lang="zh-CN" altLang="en-US" sz="2400" b="1" dirty="0">
                <a:solidFill>
                  <a:srgbClr val="000000"/>
                </a:solidFill>
                <a:latin typeface="Times New Roman" panose="02020603050405020304" pitchFamily="18" charset="0"/>
                <a:ea typeface="华文细黑" panose="02010600040101010101" pitchFamily="2" charset="-122"/>
              </a:rPr>
              <a:t>条。</a:t>
            </a:r>
          </a:p>
        </p:txBody>
      </p:sp>
    </p:spTree>
    <p:extLst>
      <p:ext uri="{BB962C8B-B14F-4D97-AF65-F5344CB8AC3E}">
        <p14:creationId xmlns:p14="http://schemas.microsoft.com/office/powerpoint/2010/main" val="411998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824AA6-DE1F-4622-B3B0-86026996ECA1}"/>
              </a:ext>
            </a:extLst>
          </p:cNvPr>
          <p:cNvSpPr>
            <a:spLocks noGrp="1" noChangeArrowheads="1"/>
          </p:cNvSpPr>
          <p:nvPr>
            <p:ph type="title"/>
          </p:nvPr>
        </p:nvSpPr>
        <p:spPr>
          <a:xfrm>
            <a:off x="914400" y="914963"/>
            <a:ext cx="9844755" cy="1552575"/>
          </a:xfrm>
        </p:spPr>
        <p:txBody>
          <a:bodyPr/>
          <a:lstStyle/>
          <a:p>
            <a:pPr algn="l" eaLnBrk="1" hangingPunct="1"/>
            <a:r>
              <a:rPr kumimoji="1" lang="en-US" altLang="zh-CN" sz="2400" b="1" dirty="0">
                <a:solidFill>
                  <a:srgbClr val="000000"/>
                </a:solidFill>
                <a:latin typeface="Times New Roman" panose="02020603050405020304" pitchFamily="18" charset="0"/>
                <a:ea typeface="华文细黑" panose="02010600040101010101" pitchFamily="2" charset="-122"/>
              </a:rPr>
              <a:t>(2) </a:t>
            </a:r>
            <a:r>
              <a:rPr kumimoji="1" lang="zh-CN" altLang="en-US" sz="2400" b="1" dirty="0">
                <a:solidFill>
                  <a:srgbClr val="000000"/>
                </a:solidFill>
                <a:latin typeface="Times New Roman" panose="02020603050405020304" pitchFamily="18" charset="0"/>
                <a:ea typeface="华文细黑" panose="02010600040101010101" pitchFamily="2" charset="-122"/>
              </a:rPr>
              <a:t>各港口间调度所需船只数。有些港口每天到达船数多于需要船数，例如港口</a:t>
            </a:r>
            <a:r>
              <a:rPr kumimoji="1" lang="en-US" altLang="zh-CN" sz="2400" b="1" dirty="0">
                <a:solidFill>
                  <a:srgbClr val="000000"/>
                </a:solidFill>
                <a:latin typeface="Times New Roman" panose="02020603050405020304" pitchFamily="18" charset="0"/>
                <a:ea typeface="华文细黑" panose="02010600040101010101" pitchFamily="2" charset="-122"/>
              </a:rPr>
              <a:t>D</a:t>
            </a:r>
            <a:r>
              <a:rPr kumimoji="1" lang="zh-CN" altLang="en-US" sz="2400" b="1" dirty="0">
                <a:solidFill>
                  <a:srgbClr val="000000"/>
                </a:solidFill>
                <a:latin typeface="Times New Roman" panose="02020603050405020304" pitchFamily="18" charset="0"/>
                <a:ea typeface="华文细黑" panose="02010600040101010101" pitchFamily="2" charset="-122"/>
              </a:rPr>
              <a:t>，每天到达</a:t>
            </a:r>
            <a:r>
              <a:rPr kumimoji="1" lang="en-US" altLang="zh-CN" sz="2400" b="1" dirty="0">
                <a:solidFill>
                  <a:srgbClr val="000000"/>
                </a:solidFill>
                <a:latin typeface="Times New Roman" panose="02020603050405020304" pitchFamily="18" charset="0"/>
                <a:ea typeface="华文细黑" panose="02010600040101010101" pitchFamily="2" charset="-122"/>
              </a:rPr>
              <a:t>3</a:t>
            </a:r>
            <a:r>
              <a:rPr kumimoji="1" lang="zh-CN" altLang="en-US" sz="2400" b="1" dirty="0">
                <a:solidFill>
                  <a:srgbClr val="000000"/>
                </a:solidFill>
                <a:latin typeface="Times New Roman" panose="02020603050405020304" pitchFamily="18" charset="0"/>
                <a:ea typeface="华文细黑" panose="02010600040101010101" pitchFamily="2" charset="-122"/>
              </a:rPr>
              <a:t>条，需求</a:t>
            </a:r>
            <a:r>
              <a:rPr kumimoji="1" lang="en-US" altLang="zh-CN" sz="2400" b="1" dirty="0">
                <a:solidFill>
                  <a:srgbClr val="000000"/>
                </a:solidFill>
                <a:latin typeface="Times New Roman" panose="02020603050405020304" pitchFamily="18" charset="0"/>
                <a:ea typeface="华文细黑" panose="02010600040101010101" pitchFamily="2" charset="-122"/>
              </a:rPr>
              <a:t>1</a:t>
            </a:r>
            <a:r>
              <a:rPr kumimoji="1" lang="zh-CN" altLang="en-US" sz="2400" b="1" dirty="0">
                <a:solidFill>
                  <a:srgbClr val="000000"/>
                </a:solidFill>
                <a:latin typeface="Times New Roman" panose="02020603050405020304" pitchFamily="18" charset="0"/>
                <a:ea typeface="华文细黑" panose="02010600040101010101" pitchFamily="2" charset="-122"/>
              </a:rPr>
              <a:t>条；而有些港口到达数少于需求数，例如港口</a:t>
            </a:r>
            <a:r>
              <a:rPr kumimoji="1" lang="en-US" altLang="zh-CN" sz="2400" b="1" dirty="0">
                <a:solidFill>
                  <a:srgbClr val="000000"/>
                </a:solidFill>
                <a:latin typeface="Times New Roman" panose="02020603050405020304" pitchFamily="18" charset="0"/>
                <a:ea typeface="华文细黑" panose="02010600040101010101" pitchFamily="2" charset="-122"/>
              </a:rPr>
              <a:t>B</a:t>
            </a:r>
            <a:r>
              <a:rPr kumimoji="1" lang="zh-CN" altLang="en-US" sz="2400" b="1" dirty="0">
                <a:solidFill>
                  <a:srgbClr val="000000"/>
                </a:solidFill>
                <a:latin typeface="Times New Roman" panose="02020603050405020304" pitchFamily="18" charset="0"/>
                <a:ea typeface="华文细黑" panose="02010600040101010101" pitchFamily="2" charset="-122"/>
              </a:rPr>
              <a:t>。各港口每天余缺船只数的计算见。</a:t>
            </a:r>
            <a:endParaRPr lang="zh-CN" altLang="en-US" sz="2800" b="1" dirty="0">
              <a:latin typeface="楷体_GB2312" pitchFamily="49" charset="-122"/>
            </a:endParaRPr>
          </a:p>
        </p:txBody>
      </p:sp>
      <p:graphicFrame>
        <p:nvGraphicFramePr>
          <p:cNvPr id="5" name="Object 3">
            <a:extLst>
              <a:ext uri="{FF2B5EF4-FFF2-40B4-BE49-F238E27FC236}">
                <a16:creationId xmlns:a16="http://schemas.microsoft.com/office/drawing/2014/main" id="{DFE31306-61B7-4E7C-800B-0C0D709DFBB0}"/>
              </a:ext>
            </a:extLst>
          </p:cNvPr>
          <p:cNvGraphicFramePr>
            <a:graphicFrameLocks noChangeAspect="1"/>
          </p:cNvGraphicFramePr>
          <p:nvPr>
            <p:extLst>
              <p:ext uri="{D42A27DB-BD31-4B8C-83A1-F6EECF244321}">
                <p14:modId xmlns:p14="http://schemas.microsoft.com/office/powerpoint/2010/main" val="15379278"/>
              </p:ext>
            </p:extLst>
          </p:nvPr>
        </p:nvGraphicFramePr>
        <p:xfrm>
          <a:off x="1828800" y="2467538"/>
          <a:ext cx="13480310" cy="4010174"/>
        </p:xfrm>
        <a:graphic>
          <a:graphicData uri="http://schemas.openxmlformats.org/presentationml/2006/ole">
            <mc:AlternateContent xmlns:mc="http://schemas.openxmlformats.org/markup-compatibility/2006">
              <mc:Choice xmlns:v="urn:schemas-microsoft-com:vml" Requires="v">
                <p:oleObj spid="_x0000_s8196" name="Document" r:id="rId4" imgW="5419725" imgH="1609725" progId="Word.Document.8">
                  <p:embed/>
                </p:oleObj>
              </mc:Choice>
              <mc:Fallback>
                <p:oleObj name="Document" r:id="rId4" imgW="5419725" imgH="1609725" progId="Word.Document.8">
                  <p:embed/>
                  <p:pic>
                    <p:nvPicPr>
                      <p:cNvPr id="30723" name="Object 3">
                        <a:extLst>
                          <a:ext uri="{FF2B5EF4-FFF2-40B4-BE49-F238E27FC236}">
                            <a16:creationId xmlns:a16="http://schemas.microsoft.com/office/drawing/2014/main" id="{613E7CB3-A977-4143-BC9B-943E4B047E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467538"/>
                        <a:ext cx="13480310" cy="40101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0943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728C02A-AD2E-42D2-8AA4-7811500C7E11}"/>
              </a:ext>
            </a:extLst>
          </p:cNvPr>
          <p:cNvSpPr>
            <a:spLocks noGrp="1" noChangeArrowheads="1"/>
          </p:cNvSpPr>
          <p:nvPr>
            <p:ph type="title"/>
          </p:nvPr>
        </p:nvSpPr>
        <p:spPr>
          <a:xfrm>
            <a:off x="780665" y="1015392"/>
            <a:ext cx="10397234" cy="822325"/>
          </a:xfrm>
        </p:spPr>
        <p:txBody>
          <a:bodyPr>
            <a:noAutofit/>
          </a:bodyPr>
          <a:lstStyle/>
          <a:p>
            <a:pPr algn="l" eaLnBrk="1" hangingPunct="1"/>
            <a:r>
              <a:rPr kumimoji="1" lang="zh-CN" altLang="en-US" sz="2800" b="1" dirty="0">
                <a:solidFill>
                  <a:srgbClr val="000000"/>
                </a:solidFill>
                <a:latin typeface="Times New Roman" panose="02020603050405020304" pitchFamily="18" charset="0"/>
                <a:ea typeface="华文细黑" panose="02010600040101010101" pitchFamily="2" charset="-122"/>
              </a:rPr>
              <a:t>为使配备船只数最少，应做到周转的空船数为最少。因此建立以下运输问题，其产销平衡表。</a:t>
            </a:r>
          </a:p>
        </p:txBody>
      </p:sp>
      <p:graphicFrame>
        <p:nvGraphicFramePr>
          <p:cNvPr id="5" name="Object 3">
            <a:extLst>
              <a:ext uri="{FF2B5EF4-FFF2-40B4-BE49-F238E27FC236}">
                <a16:creationId xmlns:a16="http://schemas.microsoft.com/office/drawing/2014/main" id="{83AC8D16-B08B-4CC9-93B4-7549CA42773B}"/>
              </a:ext>
            </a:extLst>
          </p:cNvPr>
          <p:cNvGraphicFramePr>
            <a:graphicFrameLocks noChangeAspect="1"/>
          </p:cNvGraphicFramePr>
          <p:nvPr>
            <p:extLst>
              <p:ext uri="{D42A27DB-BD31-4B8C-83A1-F6EECF244321}">
                <p14:modId xmlns:p14="http://schemas.microsoft.com/office/powerpoint/2010/main" val="2078114188"/>
              </p:ext>
            </p:extLst>
          </p:nvPr>
        </p:nvGraphicFramePr>
        <p:xfrm>
          <a:off x="687350" y="2085128"/>
          <a:ext cx="10583863" cy="2159000"/>
        </p:xfrm>
        <a:graphic>
          <a:graphicData uri="http://schemas.openxmlformats.org/presentationml/2006/ole">
            <mc:AlternateContent xmlns:mc="http://schemas.openxmlformats.org/markup-compatibility/2006">
              <mc:Choice xmlns:v="urn:schemas-microsoft-com:vml" Requires="v">
                <p:oleObj spid="_x0000_s9222" name="Document" r:id="rId4" imgW="5419725" imgH="1228725" progId="Word.Document.8">
                  <p:embed/>
                </p:oleObj>
              </mc:Choice>
              <mc:Fallback>
                <p:oleObj name="Document" r:id="rId4" imgW="5419725" imgH="1228725" progId="Word.Document.8">
                  <p:embed/>
                  <p:pic>
                    <p:nvPicPr>
                      <p:cNvPr id="32771" name="Object 3">
                        <a:extLst>
                          <a:ext uri="{FF2B5EF4-FFF2-40B4-BE49-F238E27FC236}">
                            <a16:creationId xmlns:a16="http://schemas.microsoft.com/office/drawing/2014/main" id="{4BA5703B-1C58-4D9A-B982-2950F0B6E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50" y="2085128"/>
                        <a:ext cx="10583863" cy="215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a:extLst>
              <a:ext uri="{FF2B5EF4-FFF2-40B4-BE49-F238E27FC236}">
                <a16:creationId xmlns:a16="http://schemas.microsoft.com/office/drawing/2014/main" id="{0570367B-0375-4A08-B215-62D4E6C13C3A}"/>
              </a:ext>
            </a:extLst>
          </p:cNvPr>
          <p:cNvGraphicFramePr>
            <a:graphicFrameLocks noChangeAspect="1"/>
          </p:cNvGraphicFramePr>
          <p:nvPr>
            <p:ph idx="1"/>
            <p:extLst>
              <p:ext uri="{D42A27DB-BD31-4B8C-83A1-F6EECF244321}">
                <p14:modId xmlns:p14="http://schemas.microsoft.com/office/powerpoint/2010/main" val="3188687531"/>
              </p:ext>
            </p:extLst>
          </p:nvPr>
        </p:nvGraphicFramePr>
        <p:xfrm>
          <a:off x="-1012023" y="5086257"/>
          <a:ext cx="14016791" cy="1836130"/>
        </p:xfrm>
        <a:graphic>
          <a:graphicData uri="http://schemas.openxmlformats.org/presentationml/2006/ole">
            <mc:AlternateContent xmlns:mc="http://schemas.openxmlformats.org/markup-compatibility/2006">
              <mc:Choice xmlns:v="urn:schemas-microsoft-com:vml" Requires="v">
                <p:oleObj spid="_x0000_s9223" name="Document" r:id="rId6" imgW="5419725" imgH="1019175" progId="Word.Document.8">
                  <p:embed/>
                </p:oleObj>
              </mc:Choice>
              <mc:Fallback>
                <p:oleObj name="Document" r:id="rId6" imgW="5419725" imgH="1019175" progId="Word.Document.8">
                  <p:embed/>
                  <p:pic>
                    <p:nvPicPr>
                      <p:cNvPr id="32772" name="Object 4">
                        <a:extLst>
                          <a:ext uri="{FF2B5EF4-FFF2-40B4-BE49-F238E27FC236}">
                            <a16:creationId xmlns:a16="http://schemas.microsoft.com/office/drawing/2014/main" id="{B514669D-5CF6-45F9-85C7-487C7B095D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2023" y="5086257"/>
                        <a:ext cx="14016791" cy="1836130"/>
                      </a:xfrm>
                      <a:prstGeom prst="rect">
                        <a:avLst/>
                      </a:prstGeom>
                      <a:noFill/>
                      <a:ln>
                        <a:noFill/>
                      </a:ln>
                      <a:effectLst/>
                    </p:spPr>
                  </p:pic>
                </p:oleObj>
              </mc:Fallback>
            </mc:AlternateContent>
          </a:graphicData>
        </a:graphic>
      </p:graphicFrame>
      <p:sp>
        <p:nvSpPr>
          <p:cNvPr id="7" name="Rectangle 5">
            <a:extLst>
              <a:ext uri="{FF2B5EF4-FFF2-40B4-BE49-F238E27FC236}">
                <a16:creationId xmlns:a16="http://schemas.microsoft.com/office/drawing/2014/main" id="{523D9DD4-BF97-4B7E-AD84-AB775BC2C052}"/>
              </a:ext>
            </a:extLst>
          </p:cNvPr>
          <p:cNvSpPr>
            <a:spLocks noChangeArrowheads="1"/>
          </p:cNvSpPr>
          <p:nvPr/>
        </p:nvSpPr>
        <p:spPr bwMode="auto">
          <a:xfrm>
            <a:off x="975586" y="3996716"/>
            <a:ext cx="9834844" cy="80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kumimoji="1" lang="zh-CN" altLang="en-US" b="1" dirty="0">
                <a:solidFill>
                  <a:srgbClr val="FF0000"/>
                </a:solidFill>
                <a:latin typeface="Times New Roman" panose="02020603050405020304" pitchFamily="18" charset="0"/>
                <a:ea typeface="华文细黑" panose="02010600040101010101" pitchFamily="2" charset="-122"/>
              </a:rPr>
              <a:t>单位运价表应为相应各港口之间的船只航程天数</a:t>
            </a:r>
            <a:r>
              <a:rPr kumimoji="1" lang="zh-CN" altLang="en-US" b="1" dirty="0">
                <a:solidFill>
                  <a:srgbClr val="000000"/>
                </a:solidFill>
                <a:latin typeface="Times New Roman" panose="02020603050405020304" pitchFamily="18" charset="0"/>
                <a:ea typeface="华文细黑" panose="02010600040101010101" pitchFamily="2" charset="-122"/>
              </a:rPr>
              <a:t>。（为什么？）</a:t>
            </a:r>
            <a:endParaRPr lang="zh-CN" altLang="en-US" b="1" dirty="0">
              <a:solidFill>
                <a:srgbClr val="000000"/>
              </a:solidFill>
              <a:latin typeface="宋体" panose="02010600030101010101" pitchFamily="2" charset="-122"/>
            </a:endParaRPr>
          </a:p>
        </p:txBody>
      </p:sp>
    </p:spTree>
    <p:extLst>
      <p:ext uri="{BB962C8B-B14F-4D97-AF65-F5344CB8AC3E}">
        <p14:creationId xmlns:p14="http://schemas.microsoft.com/office/powerpoint/2010/main" val="15592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9296CE-241B-4D92-B264-1525031B69D6}"/>
              </a:ext>
            </a:extLst>
          </p:cNvPr>
          <p:cNvSpPr>
            <a:spLocks noGrp="1" noChangeArrowheads="1"/>
          </p:cNvSpPr>
          <p:nvPr>
            <p:ph type="title"/>
          </p:nvPr>
        </p:nvSpPr>
        <p:spPr>
          <a:xfrm>
            <a:off x="1034591" y="925513"/>
            <a:ext cx="7162800" cy="457200"/>
          </a:xfrm>
        </p:spPr>
        <p:txBody>
          <a:bodyPr>
            <a:noAutofit/>
          </a:bodyPr>
          <a:lstStyle/>
          <a:p>
            <a:pPr algn="l" eaLnBrk="1" hangingPunct="1"/>
            <a:r>
              <a:rPr kumimoji="1" lang="zh-CN" altLang="en-US" sz="2800" b="1" dirty="0">
                <a:solidFill>
                  <a:srgbClr val="000000"/>
                </a:solidFill>
                <a:latin typeface="Times New Roman" panose="02020603050405020304" pitchFamily="18" charset="0"/>
                <a:ea typeface="华文细黑" panose="02010600040101010101" pitchFamily="2" charset="-122"/>
              </a:rPr>
              <a:t>用表上作业法求出空船的最优调度方案。</a:t>
            </a:r>
            <a:endParaRPr lang="zh-CN" altLang="en-US" sz="2800" b="1" dirty="0">
              <a:latin typeface="楷体_GB2312" pitchFamily="49" charset="-122"/>
            </a:endParaRPr>
          </a:p>
        </p:txBody>
      </p:sp>
      <p:graphicFrame>
        <p:nvGraphicFramePr>
          <p:cNvPr id="5" name="Object 3">
            <a:extLst>
              <a:ext uri="{FF2B5EF4-FFF2-40B4-BE49-F238E27FC236}">
                <a16:creationId xmlns:a16="http://schemas.microsoft.com/office/drawing/2014/main" id="{5586FA16-34A0-4320-AAEE-A435A959B26C}"/>
              </a:ext>
            </a:extLst>
          </p:cNvPr>
          <p:cNvGraphicFramePr>
            <a:graphicFrameLocks noChangeAspect="1"/>
          </p:cNvGraphicFramePr>
          <p:nvPr>
            <p:extLst>
              <p:ext uri="{D42A27DB-BD31-4B8C-83A1-F6EECF244321}">
                <p14:modId xmlns:p14="http://schemas.microsoft.com/office/powerpoint/2010/main" val="4197057796"/>
              </p:ext>
            </p:extLst>
          </p:nvPr>
        </p:nvGraphicFramePr>
        <p:xfrm>
          <a:off x="-1326022" y="1676400"/>
          <a:ext cx="12573000" cy="2846388"/>
        </p:xfrm>
        <a:graphic>
          <a:graphicData uri="http://schemas.openxmlformats.org/presentationml/2006/ole">
            <mc:AlternateContent xmlns:mc="http://schemas.openxmlformats.org/markup-compatibility/2006">
              <mc:Choice xmlns:v="urn:schemas-microsoft-com:vml" Requires="v">
                <p:oleObj spid="_x0000_s10244" name="Document" r:id="rId3" imgW="5419725" imgH="1228725" progId="Word.Document.8">
                  <p:embed/>
                </p:oleObj>
              </mc:Choice>
              <mc:Fallback>
                <p:oleObj name="Document" r:id="rId3" imgW="5419725" imgH="1228725" progId="Word.Document.8">
                  <p:embed/>
                  <p:pic>
                    <p:nvPicPr>
                      <p:cNvPr id="34819" name="Object 3">
                        <a:extLst>
                          <a:ext uri="{FF2B5EF4-FFF2-40B4-BE49-F238E27FC236}">
                            <a16:creationId xmlns:a16="http://schemas.microsoft.com/office/drawing/2014/main" id="{53CC458E-A758-4DDC-99AF-ACD4FA544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022" y="1676400"/>
                        <a:ext cx="12573000" cy="2846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4">
            <a:extLst>
              <a:ext uri="{FF2B5EF4-FFF2-40B4-BE49-F238E27FC236}">
                <a16:creationId xmlns:a16="http://schemas.microsoft.com/office/drawing/2014/main" id="{48326BCA-C972-4937-B819-DCAAAE6A9B6C}"/>
              </a:ext>
            </a:extLst>
          </p:cNvPr>
          <p:cNvSpPr txBox="1">
            <a:spLocks noChangeArrowheads="1"/>
          </p:cNvSpPr>
          <p:nvPr/>
        </p:nvSpPr>
        <p:spPr bwMode="ltGray">
          <a:xfrm>
            <a:off x="1034591" y="4437063"/>
            <a:ext cx="453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由上表知最少需周转的空船数为</a:t>
            </a:r>
          </a:p>
        </p:txBody>
      </p:sp>
      <p:graphicFrame>
        <p:nvGraphicFramePr>
          <p:cNvPr id="7" name="Object 5">
            <a:extLst>
              <a:ext uri="{FF2B5EF4-FFF2-40B4-BE49-F238E27FC236}">
                <a16:creationId xmlns:a16="http://schemas.microsoft.com/office/drawing/2014/main" id="{9CBBE3A2-9724-4488-AA99-8A1CFAA86C6D}"/>
              </a:ext>
            </a:extLst>
          </p:cNvPr>
          <p:cNvGraphicFramePr>
            <a:graphicFrameLocks noChangeAspect="1"/>
          </p:cNvGraphicFramePr>
          <p:nvPr>
            <p:extLst>
              <p:ext uri="{D42A27DB-BD31-4B8C-83A1-F6EECF244321}">
                <p14:modId xmlns:p14="http://schemas.microsoft.com/office/powerpoint/2010/main" val="2428192922"/>
              </p:ext>
            </p:extLst>
          </p:nvPr>
        </p:nvGraphicFramePr>
        <p:xfrm>
          <a:off x="2114091" y="5084763"/>
          <a:ext cx="5041900" cy="355600"/>
        </p:xfrm>
        <a:graphic>
          <a:graphicData uri="http://schemas.openxmlformats.org/presentationml/2006/ole">
            <mc:AlternateContent xmlns:mc="http://schemas.openxmlformats.org/markup-compatibility/2006">
              <mc:Choice xmlns:v="urn:schemas-microsoft-com:vml" Requires="v">
                <p:oleObj spid="_x0000_s10245" name="Equation" r:id="rId5" imgW="2705100" imgH="190500" progId="Equation.DSMT4">
                  <p:embed/>
                </p:oleObj>
              </mc:Choice>
              <mc:Fallback>
                <p:oleObj name="Equation" r:id="rId5" imgW="2705100" imgH="190500" progId="Equation.DSMT4">
                  <p:embed/>
                  <p:pic>
                    <p:nvPicPr>
                      <p:cNvPr id="34821" name="Object 5">
                        <a:extLst>
                          <a:ext uri="{FF2B5EF4-FFF2-40B4-BE49-F238E27FC236}">
                            <a16:creationId xmlns:a16="http://schemas.microsoft.com/office/drawing/2014/main" id="{92276DCC-0049-41AF-913C-8CFBB1A714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091" y="5084763"/>
                        <a:ext cx="50419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30435BC8-A9E9-45EB-BFA2-B1C4FF1D5836}"/>
              </a:ext>
            </a:extLst>
          </p:cNvPr>
          <p:cNvSpPr txBox="1">
            <a:spLocks noChangeArrowheads="1"/>
          </p:cNvSpPr>
          <p:nvPr/>
        </p:nvSpPr>
        <p:spPr bwMode="ltGray">
          <a:xfrm>
            <a:off x="1106028" y="5734050"/>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kumimoji="1" lang="zh-CN" altLang="en-US" sz="2400" b="1">
                <a:solidFill>
                  <a:srgbClr val="000000"/>
                </a:solidFill>
                <a:latin typeface="Times New Roman" panose="02020603050405020304" pitchFamily="18" charset="0"/>
                <a:ea typeface="华文细黑" panose="02010600040101010101" pitchFamily="2" charset="-122"/>
              </a:rPr>
              <a:t>所以该公司至少要配备</a:t>
            </a:r>
            <a:r>
              <a:rPr kumimoji="1" lang="en-US" altLang="zh-CN" sz="2400" b="1">
                <a:solidFill>
                  <a:srgbClr val="000000"/>
                </a:solidFill>
                <a:latin typeface="Times New Roman" panose="02020603050405020304" pitchFamily="18" charset="0"/>
                <a:ea typeface="华文细黑" panose="02010600040101010101" pitchFamily="2" charset="-122"/>
              </a:rPr>
              <a:t>131</a:t>
            </a:r>
            <a:r>
              <a:rPr kumimoji="1" lang="zh-CN" altLang="en-US" sz="2400" b="1">
                <a:solidFill>
                  <a:srgbClr val="000000"/>
                </a:solidFill>
                <a:latin typeface="Times New Roman" panose="02020603050405020304" pitchFamily="18" charset="0"/>
                <a:ea typeface="华文细黑" panose="02010600040101010101" pitchFamily="2" charset="-122"/>
              </a:rPr>
              <a:t>条船。</a:t>
            </a:r>
          </a:p>
        </p:txBody>
      </p:sp>
    </p:spTree>
    <p:extLst>
      <p:ext uri="{BB962C8B-B14F-4D97-AF65-F5344CB8AC3E}">
        <p14:creationId xmlns:p14="http://schemas.microsoft.com/office/powerpoint/2010/main" val="280769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17AC1F-4173-4975-9972-9B247B942CE2}"/>
              </a:ext>
            </a:extLst>
          </p:cNvPr>
          <p:cNvSpPr txBox="1">
            <a:spLocks noChangeArrowheads="1"/>
          </p:cNvSpPr>
          <p:nvPr/>
        </p:nvSpPr>
        <p:spPr>
          <a:xfrm>
            <a:off x="891760" y="1069605"/>
            <a:ext cx="8135938" cy="10810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AutoNum type="arabicPeriod"/>
              <a:defRPr/>
            </a:pPr>
            <a:r>
              <a:rPr lang="en-US" altLang="zh-CN">
                <a:solidFill>
                  <a:srgbClr val="CC3300"/>
                </a:solidFill>
                <a:effectLst>
                  <a:outerShdw blurRad="38100" dist="38100" dir="2700000" algn="tl">
                    <a:srgbClr val="C0C0C0"/>
                  </a:outerShdw>
                </a:effectLst>
              </a:rPr>
              <a:t>  </a:t>
            </a:r>
            <a:r>
              <a:rPr lang="zh-CN" altLang="en-US">
                <a:solidFill>
                  <a:srgbClr val="CC3300"/>
                </a:solidFill>
                <a:effectLst>
                  <a:outerShdw blurRad="38100" dist="38100" dir="2700000" algn="tl">
                    <a:srgbClr val="C0C0C0"/>
                  </a:outerShdw>
                </a:effectLst>
              </a:rPr>
              <a:t>求极大值问题</a:t>
            </a:r>
          </a:p>
          <a:p>
            <a:pPr marL="0" indent="0">
              <a:buFontTx/>
              <a:buAutoNum type="arabicPeriod"/>
              <a:defRPr/>
            </a:pPr>
            <a:r>
              <a:rPr lang="zh-CN" altLang="en-US"/>
              <a:t>目标函数求利润最大或营业额最大等问题。</a:t>
            </a:r>
            <a:endParaRPr lang="zh-CN" altLang="en-US" dirty="0"/>
          </a:p>
        </p:txBody>
      </p:sp>
      <p:graphicFrame>
        <p:nvGraphicFramePr>
          <p:cNvPr id="5" name="Object 5">
            <a:extLst>
              <a:ext uri="{FF2B5EF4-FFF2-40B4-BE49-F238E27FC236}">
                <a16:creationId xmlns:a16="http://schemas.microsoft.com/office/drawing/2014/main" id="{C0466FBE-7735-451C-846F-65269C299CB9}"/>
              </a:ext>
            </a:extLst>
          </p:cNvPr>
          <p:cNvGraphicFramePr>
            <a:graphicFrameLocks noChangeAspect="1"/>
          </p:cNvGraphicFramePr>
          <p:nvPr>
            <p:extLst>
              <p:ext uri="{D42A27DB-BD31-4B8C-83A1-F6EECF244321}">
                <p14:modId xmlns:p14="http://schemas.microsoft.com/office/powerpoint/2010/main" val="2838561773"/>
              </p:ext>
            </p:extLst>
          </p:nvPr>
        </p:nvGraphicFramePr>
        <p:xfrm>
          <a:off x="2909473" y="2509467"/>
          <a:ext cx="4419600" cy="3683000"/>
        </p:xfrm>
        <a:graphic>
          <a:graphicData uri="http://schemas.openxmlformats.org/presentationml/2006/ole">
            <mc:AlternateContent xmlns:mc="http://schemas.openxmlformats.org/markup-compatibility/2006">
              <mc:Choice xmlns:v="urn:schemas-microsoft-com:vml" Requires="v">
                <p:oleObj spid="_x0000_s11266" name="Equation" r:id="rId3" imgW="4419600" imgH="3683000" progId="Equation.DSMT4">
                  <p:embed/>
                </p:oleObj>
              </mc:Choice>
              <mc:Fallback>
                <p:oleObj name="Equation" r:id="rId3" imgW="4419600" imgH="3683000" progId="Equation.DSMT4">
                  <p:embed/>
                  <p:pic>
                    <p:nvPicPr>
                      <p:cNvPr id="35844" name="Object 5">
                        <a:extLst>
                          <a:ext uri="{FF2B5EF4-FFF2-40B4-BE49-F238E27FC236}">
                            <a16:creationId xmlns:a16="http://schemas.microsoft.com/office/drawing/2014/main" id="{ABCCEE2E-41EF-4940-811B-454134CEF3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909473" y="2509467"/>
                        <a:ext cx="44196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951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9CF7F-91A9-4B2C-B8C5-6931AEBC74FC}"/>
              </a:ext>
            </a:extLst>
          </p:cNvPr>
          <p:cNvSpPr>
            <a:spLocks noGrp="1"/>
          </p:cNvSpPr>
          <p:nvPr>
            <p:ph type="title"/>
          </p:nvPr>
        </p:nvSpPr>
        <p:spPr/>
        <p:txBody>
          <a:bodyPr/>
          <a:lstStyle/>
          <a:p>
            <a:r>
              <a:rPr lang="zh-CN" altLang="en-US" dirty="0"/>
              <a:t>求极大值问题</a:t>
            </a:r>
          </a:p>
        </p:txBody>
      </p:sp>
      <p:sp>
        <p:nvSpPr>
          <p:cNvPr id="4" name="Rectangle 3">
            <a:extLst>
              <a:ext uri="{FF2B5EF4-FFF2-40B4-BE49-F238E27FC236}">
                <a16:creationId xmlns:a16="http://schemas.microsoft.com/office/drawing/2014/main" id="{B3120980-C0D1-40E0-82DB-C115E16D0784}"/>
              </a:ext>
            </a:extLst>
          </p:cNvPr>
          <p:cNvSpPr txBox="1">
            <a:spLocks noChangeArrowheads="1"/>
          </p:cNvSpPr>
          <p:nvPr/>
        </p:nvSpPr>
        <p:spPr>
          <a:xfrm>
            <a:off x="838200" y="1838725"/>
            <a:ext cx="10809718" cy="3613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20713">
              <a:lnSpc>
                <a:spcPct val="150000"/>
              </a:lnSpc>
              <a:buFontTx/>
              <a:buNone/>
            </a:pPr>
            <a:r>
              <a:rPr lang="zh-CN" altLang="en-US" dirty="0">
                <a:latin typeface="Times New Roman" panose="02020603050405020304" pitchFamily="18" charset="0"/>
                <a:cs typeface="Times New Roman" panose="02020603050405020304" pitchFamily="18" charset="0"/>
              </a:rPr>
              <a:t>将极大化问题转化为极小化问题。设极大化问题的运价表为</a:t>
            </a:r>
            <a:r>
              <a:rPr lang="en-US" altLang="zh-CN" i="1" dirty="0">
                <a:latin typeface="Times New Roman" panose="02020603050405020304" pitchFamily="18" charset="0"/>
                <a:cs typeface="Times New Roman" panose="02020603050405020304" pitchFamily="18" charset="0"/>
              </a:rPr>
              <a:t>C </a:t>
            </a:r>
            <a:r>
              <a:rPr lang="zh-CN" altLang="en-US" dirty="0">
                <a:latin typeface="Times New Roman" panose="02020603050405020304" pitchFamily="18" charset="0"/>
                <a:cs typeface="Times New Roman" panose="02020603050405020304" pitchFamily="18" charset="0"/>
              </a:rPr>
              <a:t>，用一个较大的数</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≥max</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ij</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）去减每一个</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ij</a:t>
            </a:r>
            <a:r>
              <a:rPr lang="zh-CN" altLang="en-US" dirty="0">
                <a:latin typeface="Times New Roman" panose="02020603050405020304" pitchFamily="18" charset="0"/>
                <a:cs typeface="Times New Roman" panose="02020603050405020304" pitchFamily="18" charset="0"/>
              </a:rPr>
              <a:t>得到矩阵</a:t>
            </a:r>
            <a:r>
              <a:rPr lang="en-US" altLang="zh-CN" dirty="0">
                <a:latin typeface="Times New Roman" panose="02020603050405020304" pitchFamily="18" charset="0"/>
                <a:cs typeface="Times New Roman" panose="02020603050405020304" pitchFamily="18" charset="0"/>
              </a:rPr>
              <a:t>C</a:t>
            </a:r>
            <a:r>
              <a:rPr lang="en-US" altLang="zh-CN" i="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，其中</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ij</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将</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作为极小化问题的运价表，用表上用业法求出最优解。</a:t>
            </a:r>
          </a:p>
        </p:txBody>
      </p:sp>
    </p:spTree>
    <p:extLst>
      <p:ext uri="{BB962C8B-B14F-4D97-AF65-F5344CB8AC3E}">
        <p14:creationId xmlns:p14="http://schemas.microsoft.com/office/powerpoint/2010/main" val="230490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442AEB-8D11-437D-9E8D-98DEA2521BBC}"/>
              </a:ext>
            </a:extLst>
          </p:cNvPr>
          <p:cNvSpPr txBox="1">
            <a:spLocks noChangeArrowheads="1"/>
          </p:cNvSpPr>
          <p:nvPr/>
        </p:nvSpPr>
        <p:spPr>
          <a:xfrm>
            <a:off x="567018" y="984147"/>
            <a:ext cx="10397235" cy="1150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chemeClr val="bg1"/>
              </a:buClr>
            </a:pPr>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下列矩阵</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(I=1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到</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的吨公里利润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运输部门如何安排运输方案使总利润最大</a:t>
            </a:r>
            <a:r>
              <a:rPr lang="en-US" altLang="zh-CN" dirty="0">
                <a:latin typeface="Times New Roman" panose="02020603050405020304" pitchFamily="18" charset="0"/>
                <a:cs typeface="Times New Roman" panose="02020603050405020304" pitchFamily="18" charset="0"/>
              </a:rPr>
              <a:t>.</a:t>
            </a:r>
          </a:p>
          <a:p>
            <a:endParaRPr lang="en-US" altLang="zh-CN" dirty="0"/>
          </a:p>
        </p:txBody>
      </p:sp>
      <p:graphicFrame>
        <p:nvGraphicFramePr>
          <p:cNvPr id="5" name="Group 4">
            <a:extLst>
              <a:ext uri="{FF2B5EF4-FFF2-40B4-BE49-F238E27FC236}">
                <a16:creationId xmlns:a16="http://schemas.microsoft.com/office/drawing/2014/main" id="{399F737E-0BD1-49B8-B6C3-5121712DB1BF}"/>
              </a:ext>
            </a:extLst>
          </p:cNvPr>
          <p:cNvGraphicFramePr>
            <a:graphicFrameLocks noGrp="1"/>
          </p:cNvGraphicFramePr>
          <p:nvPr>
            <p:extLst>
              <p:ext uri="{D42A27DB-BD31-4B8C-83A1-F6EECF244321}">
                <p14:modId xmlns:p14="http://schemas.microsoft.com/office/powerpoint/2010/main" val="750063926"/>
              </p:ext>
            </p:extLst>
          </p:nvPr>
        </p:nvGraphicFramePr>
        <p:xfrm>
          <a:off x="2286000" y="2310659"/>
          <a:ext cx="7620000" cy="3155949"/>
        </p:xfrm>
        <a:graphic>
          <a:graphicData uri="http://schemas.openxmlformats.org/drawingml/2006/table">
            <a:tbl>
              <a:tblPr/>
              <a:tblGrid>
                <a:gridCol w="1524000">
                  <a:extLst>
                    <a:ext uri="{9D8B030D-6E8A-4147-A177-3AD203B41FA5}">
                      <a16:colId xmlns:a16="http://schemas.microsoft.com/office/drawing/2014/main" val="3334366768"/>
                    </a:ext>
                  </a:extLst>
                </a:gridCol>
                <a:gridCol w="1524000">
                  <a:extLst>
                    <a:ext uri="{9D8B030D-6E8A-4147-A177-3AD203B41FA5}">
                      <a16:colId xmlns:a16="http://schemas.microsoft.com/office/drawing/2014/main" val="2155571272"/>
                    </a:ext>
                  </a:extLst>
                </a:gridCol>
                <a:gridCol w="1524000">
                  <a:extLst>
                    <a:ext uri="{9D8B030D-6E8A-4147-A177-3AD203B41FA5}">
                      <a16:colId xmlns:a16="http://schemas.microsoft.com/office/drawing/2014/main" val="3661003740"/>
                    </a:ext>
                  </a:extLst>
                </a:gridCol>
                <a:gridCol w="1524000">
                  <a:extLst>
                    <a:ext uri="{9D8B030D-6E8A-4147-A177-3AD203B41FA5}">
                      <a16:colId xmlns:a16="http://schemas.microsoft.com/office/drawing/2014/main" val="4047151896"/>
                    </a:ext>
                  </a:extLst>
                </a:gridCol>
                <a:gridCol w="1524000">
                  <a:extLst>
                    <a:ext uri="{9D8B030D-6E8A-4147-A177-3AD203B41FA5}">
                      <a16:colId xmlns:a16="http://schemas.microsoft.com/office/drawing/2014/main" val="559494825"/>
                    </a:ext>
                  </a:extLst>
                </a:gridCol>
              </a:tblGrid>
              <a:tr h="126194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产地</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黑体" panose="02010609060101010101" pitchFamily="49" charset="-122"/>
                        </a:rPr>
                        <a:t>产量</a:t>
                      </a:r>
                      <a:endParaRPr kumimoji="0" lang="zh-CN" altLang="en-US" sz="2400" b="0" i="0" u="none" strike="noStrike" cap="none" normalizeH="0" baseline="-25000">
                        <a:ln>
                          <a:noFill/>
                        </a:ln>
                        <a:solidFill>
                          <a:srgbClr val="000000"/>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4244067447"/>
                  </a:ext>
                </a:extLst>
              </a:tr>
              <a:tr h="47310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9</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8485701"/>
                  </a:ext>
                </a:extLst>
              </a:tr>
              <a:tr h="47469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6265093"/>
                  </a:ext>
                </a:extLst>
              </a:tr>
              <a:tr h="47310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dirty="0">
                          <a:ln>
                            <a:noFill/>
                          </a:ln>
                          <a:solidFill>
                            <a:schemeClr val="tx1"/>
                          </a:solidFill>
                          <a:effectLst/>
                          <a:latin typeface="Arial" panose="020B0604020202020204" pitchFamily="34" charset="0"/>
                          <a:ea typeface="黑体" panose="02010609060101010101" pitchFamily="49" charset="-122"/>
                        </a:rPr>
                        <a:t>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646254"/>
                  </a:ext>
                </a:extLst>
              </a:tr>
              <a:tr h="47310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销量</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3284707"/>
                  </a:ext>
                </a:extLst>
              </a:tr>
            </a:tbl>
          </a:graphicData>
        </a:graphic>
      </p:graphicFrame>
      <p:graphicFrame>
        <p:nvGraphicFramePr>
          <p:cNvPr id="6" name="Object 43">
            <a:extLst>
              <a:ext uri="{FF2B5EF4-FFF2-40B4-BE49-F238E27FC236}">
                <a16:creationId xmlns:a16="http://schemas.microsoft.com/office/drawing/2014/main" id="{D2153E09-5809-4C0F-BFB6-F54711624229}"/>
              </a:ext>
            </a:extLst>
          </p:cNvPr>
          <p:cNvGraphicFramePr>
            <a:graphicFrameLocks noChangeAspect="1"/>
          </p:cNvGraphicFramePr>
          <p:nvPr>
            <p:extLst>
              <p:ext uri="{D42A27DB-BD31-4B8C-83A1-F6EECF244321}">
                <p14:modId xmlns:p14="http://schemas.microsoft.com/office/powerpoint/2010/main" val="660183348"/>
              </p:ext>
            </p:extLst>
          </p:nvPr>
        </p:nvGraphicFramePr>
        <p:xfrm>
          <a:off x="972515" y="5933674"/>
          <a:ext cx="5673725" cy="515937"/>
        </p:xfrm>
        <a:graphic>
          <a:graphicData uri="http://schemas.openxmlformats.org/presentationml/2006/ole">
            <mc:AlternateContent xmlns:mc="http://schemas.openxmlformats.org/markup-compatibility/2006">
              <mc:Choice xmlns:v="urn:schemas-microsoft-com:vml" Requires="v">
                <p:oleObj spid="_x0000_s12290" name="公式" r:id="rId3" imgW="2057302" imgH="190369" progId="Equation.3">
                  <p:embed/>
                </p:oleObj>
              </mc:Choice>
              <mc:Fallback>
                <p:oleObj name="公式" r:id="rId3" imgW="2057302" imgH="190369" progId="Equation.3">
                  <p:embed/>
                  <p:pic>
                    <p:nvPicPr>
                      <p:cNvPr id="37931" name="Object 43">
                        <a:extLst>
                          <a:ext uri="{FF2B5EF4-FFF2-40B4-BE49-F238E27FC236}">
                            <a16:creationId xmlns:a16="http://schemas.microsoft.com/office/drawing/2014/main" id="{5303C975-933E-4F8C-B939-298B997CF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515" y="5933674"/>
                        <a:ext cx="56737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130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F379031B-C9A6-473C-AE3B-3D18F8DEE535}"/>
              </a:ext>
            </a:extLst>
          </p:cNvPr>
          <p:cNvGraphicFramePr>
            <a:graphicFrameLocks noGrp="1"/>
          </p:cNvGraphicFramePr>
          <p:nvPr>
            <p:extLst>
              <p:ext uri="{D42A27DB-BD31-4B8C-83A1-F6EECF244321}">
                <p14:modId xmlns:p14="http://schemas.microsoft.com/office/powerpoint/2010/main" val="2272529031"/>
              </p:ext>
            </p:extLst>
          </p:nvPr>
        </p:nvGraphicFramePr>
        <p:xfrm>
          <a:off x="1130227" y="1851025"/>
          <a:ext cx="7620000" cy="3155949"/>
        </p:xfrm>
        <a:graphic>
          <a:graphicData uri="http://schemas.openxmlformats.org/drawingml/2006/table">
            <a:tbl>
              <a:tblPr/>
              <a:tblGrid>
                <a:gridCol w="1524000">
                  <a:extLst>
                    <a:ext uri="{9D8B030D-6E8A-4147-A177-3AD203B41FA5}">
                      <a16:colId xmlns:a16="http://schemas.microsoft.com/office/drawing/2014/main" val="2449747194"/>
                    </a:ext>
                  </a:extLst>
                </a:gridCol>
                <a:gridCol w="1524000">
                  <a:extLst>
                    <a:ext uri="{9D8B030D-6E8A-4147-A177-3AD203B41FA5}">
                      <a16:colId xmlns:a16="http://schemas.microsoft.com/office/drawing/2014/main" val="337697167"/>
                    </a:ext>
                  </a:extLst>
                </a:gridCol>
                <a:gridCol w="1524000">
                  <a:extLst>
                    <a:ext uri="{9D8B030D-6E8A-4147-A177-3AD203B41FA5}">
                      <a16:colId xmlns:a16="http://schemas.microsoft.com/office/drawing/2014/main" val="704142479"/>
                    </a:ext>
                  </a:extLst>
                </a:gridCol>
                <a:gridCol w="1524000">
                  <a:extLst>
                    <a:ext uri="{9D8B030D-6E8A-4147-A177-3AD203B41FA5}">
                      <a16:colId xmlns:a16="http://schemas.microsoft.com/office/drawing/2014/main" val="385891298"/>
                    </a:ext>
                  </a:extLst>
                </a:gridCol>
                <a:gridCol w="1524000">
                  <a:extLst>
                    <a:ext uri="{9D8B030D-6E8A-4147-A177-3AD203B41FA5}">
                      <a16:colId xmlns:a16="http://schemas.microsoft.com/office/drawing/2014/main" val="3999594704"/>
                    </a:ext>
                  </a:extLst>
                </a:gridCol>
              </a:tblGrid>
              <a:tr h="126194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            </a:t>
                      </a: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产地</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dirty="0">
                          <a:ln>
                            <a:noFill/>
                          </a:ln>
                          <a:solidFill>
                            <a:schemeClr val="tx1"/>
                          </a:solidFill>
                          <a:effectLst/>
                          <a:latin typeface="Arial" panose="020B0604020202020204" pitchFamily="34" charset="0"/>
                          <a:ea typeface="黑体" panose="02010609060101010101" pitchFamily="49" charset="-122"/>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B</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00"/>
                          </a:solidFill>
                          <a:effectLst/>
                          <a:latin typeface="Arial" panose="020B0604020202020204" pitchFamily="34" charset="0"/>
                          <a:ea typeface="黑体" panose="02010609060101010101" pitchFamily="49" charset="-122"/>
                        </a:rPr>
                        <a:t>产量</a:t>
                      </a:r>
                      <a:endParaRPr kumimoji="0" lang="zh-CN" altLang="en-US" sz="2400" b="0" i="0" u="none" strike="noStrike" cap="none" normalizeH="0" baseline="-25000">
                        <a:ln>
                          <a:noFill/>
                        </a:ln>
                        <a:solidFill>
                          <a:srgbClr val="000000"/>
                        </a:solidFill>
                        <a:effectLst/>
                        <a:latin typeface="Arial" panose="020B0604020202020204" pitchFamily="34" charset="0"/>
                        <a:ea typeface="黑体" panose="02010609060101010101" pitchFamily="49"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273549605"/>
                  </a:ext>
                </a:extLst>
              </a:tr>
              <a:tr h="47310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1</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9</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6889012"/>
                  </a:ext>
                </a:extLst>
              </a:tr>
              <a:tr h="47469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2</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3193484"/>
                  </a:ext>
                </a:extLst>
              </a:tr>
              <a:tr h="47310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A</a:t>
                      </a:r>
                      <a:r>
                        <a:rPr kumimoji="0" lang="en-US" altLang="zh-CN" sz="2400" b="0" i="0" u="none" strike="noStrike" cap="none" normalizeH="0" baseline="-25000">
                          <a:ln>
                            <a:noFill/>
                          </a:ln>
                          <a:solidFill>
                            <a:schemeClr val="tx1"/>
                          </a:solidFill>
                          <a:effectLst/>
                          <a:latin typeface="Arial" panose="020B0604020202020204" pitchFamily="34" charset="0"/>
                          <a:ea typeface="黑体" panose="02010609060101010101" pitchFamily="49" charset="-122"/>
                        </a:rPr>
                        <a:t>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12</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0812995"/>
                  </a:ext>
                </a:extLst>
              </a:tr>
              <a:tr h="473103">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anose="020B0604020202020204" pitchFamily="34" charset="0"/>
                          <a:ea typeface="黑体" panose="02010609060101010101" pitchFamily="49" charset="-122"/>
                        </a:rPr>
                        <a:t>销量</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14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rPr>
                        <a:t>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87230"/>
                  </a:ext>
                </a:extLst>
              </a:tr>
            </a:tbl>
          </a:graphicData>
        </a:graphic>
      </p:graphicFrame>
      <p:sp>
        <p:nvSpPr>
          <p:cNvPr id="5" name="Text Box 42">
            <a:extLst>
              <a:ext uri="{FF2B5EF4-FFF2-40B4-BE49-F238E27FC236}">
                <a16:creationId xmlns:a16="http://schemas.microsoft.com/office/drawing/2014/main" id="{D0B90981-F01B-4BEF-8C1A-FE46F1B73CB0}"/>
              </a:ext>
            </a:extLst>
          </p:cNvPr>
          <p:cNvSpPr txBox="1">
            <a:spLocks noChangeArrowheads="1"/>
          </p:cNvSpPr>
          <p:nvPr/>
        </p:nvSpPr>
        <p:spPr bwMode="auto">
          <a:xfrm>
            <a:off x="985764" y="1057275"/>
            <a:ext cx="77041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得到新的最小化运输问题，用表上作业法求解即可。</a:t>
            </a:r>
          </a:p>
        </p:txBody>
      </p:sp>
    </p:spTree>
    <p:extLst>
      <p:ext uri="{BB962C8B-B14F-4D97-AF65-F5344CB8AC3E}">
        <p14:creationId xmlns:p14="http://schemas.microsoft.com/office/powerpoint/2010/main" val="118710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55B0D3-B455-44AD-BFF9-92F5D45A3403}"/>
              </a:ext>
            </a:extLst>
          </p:cNvPr>
          <p:cNvSpPr>
            <a:spLocks noChangeArrowheads="1"/>
          </p:cNvSpPr>
          <p:nvPr/>
        </p:nvSpPr>
        <p:spPr bwMode="auto">
          <a:xfrm>
            <a:off x="1025865" y="906462"/>
            <a:ext cx="1014026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dirty="0">
                <a:solidFill>
                  <a:srgbClr val="000000"/>
                </a:solidFill>
                <a:latin typeface="华文新魏" panose="02010800040101010101" pitchFamily="2" charset="-122"/>
                <a:ea typeface="华文新魏" panose="02010800040101010101" pitchFamily="2" charset="-122"/>
              </a:rPr>
              <a:t>例</a:t>
            </a:r>
            <a:r>
              <a:rPr lang="en-US" altLang="zh-CN" dirty="0">
                <a:solidFill>
                  <a:srgbClr val="000000"/>
                </a:solidFill>
                <a:latin typeface="华文新魏" panose="02010800040101010101" pitchFamily="2" charset="-122"/>
                <a:ea typeface="华文新魏" panose="02010800040101010101" pitchFamily="2" charset="-122"/>
              </a:rPr>
              <a:t>1  </a:t>
            </a:r>
            <a:r>
              <a:rPr lang="zh-CN" altLang="en-US" dirty="0">
                <a:solidFill>
                  <a:srgbClr val="000000"/>
                </a:solidFill>
                <a:latin typeface="华文新魏" panose="02010800040101010101" pitchFamily="2" charset="-122"/>
                <a:ea typeface="华文新魏" panose="02010800040101010101" pitchFamily="2" charset="-122"/>
              </a:rPr>
              <a:t>设有三个化肥厂</a:t>
            </a:r>
            <a:r>
              <a:rPr lang="en-US" altLang="zh-CN" dirty="0">
                <a:solidFill>
                  <a:srgbClr val="000000"/>
                </a:solidFill>
                <a:latin typeface="华文新魏" panose="02010800040101010101" pitchFamily="2" charset="-122"/>
                <a:ea typeface="华文新魏" panose="02010800040101010101" pitchFamily="2" charset="-122"/>
              </a:rPr>
              <a:t>(A</a:t>
            </a:r>
            <a:r>
              <a:rPr lang="zh-CN" altLang="en-US" dirty="0">
                <a:solidFill>
                  <a:srgbClr val="000000"/>
                </a:solidFill>
                <a:latin typeface="华文新魏" panose="02010800040101010101" pitchFamily="2" charset="-122"/>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B</a:t>
            </a:r>
            <a:r>
              <a:rPr lang="zh-CN" altLang="en-US" dirty="0">
                <a:solidFill>
                  <a:srgbClr val="000000"/>
                </a:solidFill>
                <a:latin typeface="华文新魏" panose="02010800040101010101" pitchFamily="2" charset="-122"/>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C)</a:t>
            </a:r>
            <a:r>
              <a:rPr lang="zh-CN" altLang="en-US" dirty="0">
                <a:solidFill>
                  <a:srgbClr val="000000"/>
                </a:solidFill>
                <a:latin typeface="华文新魏" panose="02010800040101010101" pitchFamily="2" charset="-122"/>
                <a:ea typeface="华文新魏" panose="02010800040101010101" pitchFamily="2" charset="-122"/>
              </a:rPr>
              <a:t>供应四个地区</a:t>
            </a:r>
            <a:r>
              <a:rPr lang="en-US" altLang="zh-CN" dirty="0">
                <a:solidFill>
                  <a:srgbClr val="000000"/>
                </a:solidFill>
                <a:latin typeface="华文新魏" panose="02010800040101010101" pitchFamily="2" charset="-122"/>
                <a:ea typeface="华文新魏" panose="02010800040101010101" pitchFamily="2" charset="-122"/>
              </a:rPr>
              <a:t>(Ⅰ</a:t>
            </a:r>
            <a:r>
              <a:rPr lang="zh-CN" altLang="en-US" dirty="0">
                <a:solidFill>
                  <a:srgbClr val="000000"/>
                </a:solidFill>
                <a:latin typeface="华文新魏" panose="02010800040101010101" pitchFamily="2" charset="-122"/>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Ⅱ</a:t>
            </a:r>
            <a:r>
              <a:rPr lang="zh-CN" altLang="en-US" dirty="0">
                <a:solidFill>
                  <a:srgbClr val="000000"/>
                </a:solidFill>
                <a:latin typeface="华文新魏" panose="02010800040101010101" pitchFamily="2" charset="-122"/>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Ⅲ</a:t>
            </a:r>
            <a:r>
              <a:rPr lang="zh-CN" altLang="en-US" dirty="0">
                <a:solidFill>
                  <a:srgbClr val="000000"/>
                </a:solidFill>
                <a:latin typeface="华文新魏" panose="02010800040101010101" pitchFamily="2" charset="-122"/>
                <a:ea typeface="华文新魏" panose="02010800040101010101" pitchFamily="2" charset="-122"/>
              </a:rPr>
              <a:t>，</a:t>
            </a:r>
            <a:r>
              <a:rPr lang="en-US" altLang="zh-CN" dirty="0">
                <a:solidFill>
                  <a:srgbClr val="000000"/>
                </a:solidFill>
                <a:latin typeface="华文新魏" panose="02010800040101010101" pitchFamily="2" charset="-122"/>
                <a:ea typeface="华文新魏" panose="02010800040101010101" pitchFamily="2" charset="-122"/>
              </a:rPr>
              <a:t>Ⅳ)</a:t>
            </a:r>
            <a:r>
              <a:rPr lang="zh-CN" altLang="en-US" dirty="0">
                <a:solidFill>
                  <a:srgbClr val="000000"/>
                </a:solidFill>
                <a:latin typeface="华文新魏" panose="02010800040101010101" pitchFamily="2" charset="-122"/>
                <a:ea typeface="华文新魏" panose="02010800040101010101" pitchFamily="2" charset="-122"/>
              </a:rPr>
              <a:t>的农用化肥。假定等量的化肥在这些地区使用效果相同。各化肥厂年产量，各地区年需要量及从各化肥厂到各地区运送单位化肥的运价如下表所示。试求出总的运费最节省的化肥调拨方案。</a:t>
            </a:r>
          </a:p>
        </p:txBody>
      </p:sp>
      <p:graphicFrame>
        <p:nvGraphicFramePr>
          <p:cNvPr id="5" name="Object 4">
            <a:extLst>
              <a:ext uri="{FF2B5EF4-FFF2-40B4-BE49-F238E27FC236}">
                <a16:creationId xmlns:a16="http://schemas.microsoft.com/office/drawing/2014/main" id="{84D5195F-0F23-43DC-8D37-7F4FA25FEFE3}"/>
              </a:ext>
            </a:extLst>
          </p:cNvPr>
          <p:cNvGraphicFramePr>
            <a:graphicFrameLocks noChangeAspect="1"/>
          </p:cNvGraphicFramePr>
          <p:nvPr>
            <p:ph idx="1"/>
            <p:extLst>
              <p:ext uri="{D42A27DB-BD31-4B8C-83A1-F6EECF244321}">
                <p14:modId xmlns:p14="http://schemas.microsoft.com/office/powerpoint/2010/main" val="2860527967"/>
              </p:ext>
            </p:extLst>
          </p:nvPr>
        </p:nvGraphicFramePr>
        <p:xfrm>
          <a:off x="2305731" y="3306763"/>
          <a:ext cx="9124547" cy="2593975"/>
        </p:xfrm>
        <a:graphic>
          <a:graphicData uri="http://schemas.openxmlformats.org/presentationml/2006/ole">
            <mc:AlternateContent xmlns:mc="http://schemas.openxmlformats.org/markup-compatibility/2006">
              <mc:Choice xmlns:v="urn:schemas-microsoft-com:vml" Requires="v">
                <p:oleObj spid="_x0000_s1032" name="文档" r:id="rId4" imgW="5428383" imgH="1624737" progId="Word.Document.8">
                  <p:embed/>
                </p:oleObj>
              </mc:Choice>
              <mc:Fallback>
                <p:oleObj name="文档" r:id="rId4" imgW="5428383" imgH="1624737" progId="Word.Document.8">
                  <p:embed/>
                  <p:pic>
                    <p:nvPicPr>
                      <p:cNvPr id="14339" name="Object 4">
                        <a:extLst>
                          <a:ext uri="{FF2B5EF4-FFF2-40B4-BE49-F238E27FC236}">
                            <a16:creationId xmlns:a16="http://schemas.microsoft.com/office/drawing/2014/main" id="{477728BA-EF31-4078-BBB6-32252663F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731" y="3306763"/>
                        <a:ext cx="9124547" cy="25939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18275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9CF7F-91A9-4B2C-B8C5-6931AEBC74FC}"/>
              </a:ext>
            </a:extLst>
          </p:cNvPr>
          <p:cNvSpPr>
            <a:spLocks noGrp="1"/>
          </p:cNvSpPr>
          <p:nvPr>
            <p:ph type="title"/>
          </p:nvPr>
        </p:nvSpPr>
        <p:spPr/>
        <p:txBody>
          <a:bodyPr/>
          <a:lstStyle/>
          <a:p>
            <a:r>
              <a:rPr lang="zh-CN" altLang="en-US" dirty="0"/>
              <a:t>本章小结</a:t>
            </a:r>
          </a:p>
        </p:txBody>
      </p:sp>
      <p:sp>
        <p:nvSpPr>
          <p:cNvPr id="3" name="内容占位符 2">
            <a:extLst>
              <a:ext uri="{FF2B5EF4-FFF2-40B4-BE49-F238E27FC236}">
                <a16:creationId xmlns:a16="http://schemas.microsoft.com/office/drawing/2014/main" id="{5AE5A3BD-E5DD-4855-8AC1-C7A73C060965}"/>
              </a:ext>
            </a:extLst>
          </p:cNvPr>
          <p:cNvSpPr>
            <a:spLocks noGrp="1"/>
          </p:cNvSpPr>
          <p:nvPr>
            <p:ph idx="1"/>
          </p:nvPr>
        </p:nvSpPr>
        <p:spPr/>
        <p:txBody>
          <a:bodyPr/>
          <a:lstStyle/>
          <a:p>
            <a:r>
              <a:rPr lang="zh-CN" altLang="en-US" dirty="0"/>
              <a:t>表上作业法</a:t>
            </a:r>
            <a:endParaRPr lang="en-US" altLang="zh-CN" dirty="0"/>
          </a:p>
          <a:p>
            <a:pPr lvl="1"/>
            <a:r>
              <a:rPr lang="zh-CN" altLang="en-US" dirty="0"/>
              <a:t>每一步骤如何操作</a:t>
            </a:r>
            <a:endParaRPr lang="en-US" altLang="zh-CN" dirty="0"/>
          </a:p>
          <a:p>
            <a:pPr lvl="1"/>
            <a:r>
              <a:rPr lang="zh-CN" altLang="en-US" dirty="0"/>
              <a:t>和单纯形法类别，检验数，调整方法原理</a:t>
            </a:r>
            <a:endParaRPr lang="en-US" altLang="zh-CN" dirty="0"/>
          </a:p>
          <a:p>
            <a:r>
              <a:rPr lang="zh-CN" altLang="en-US" dirty="0"/>
              <a:t>建模思路</a:t>
            </a:r>
            <a:endParaRPr lang="en-US" altLang="zh-CN" dirty="0"/>
          </a:p>
          <a:p>
            <a:pPr lvl="1"/>
            <a:r>
              <a:rPr lang="zh-CN" altLang="en-US" dirty="0"/>
              <a:t>供需关系</a:t>
            </a:r>
            <a:r>
              <a:rPr lang="en-US" altLang="zh-CN" dirty="0"/>
              <a:t>——</a:t>
            </a:r>
            <a:r>
              <a:rPr lang="zh-CN" altLang="en-US" dirty="0"/>
              <a:t>产地销地</a:t>
            </a:r>
            <a:endParaRPr lang="en-US" altLang="zh-CN" dirty="0"/>
          </a:p>
          <a:p>
            <a:pPr lvl="1"/>
            <a:r>
              <a:rPr lang="zh-CN" altLang="en-US"/>
              <a:t>产销不平衡处理</a:t>
            </a:r>
            <a:endParaRPr lang="zh-CN" altLang="en-US" dirty="0"/>
          </a:p>
        </p:txBody>
      </p:sp>
    </p:spTree>
    <p:extLst>
      <p:ext uri="{BB962C8B-B14F-4D97-AF65-F5344CB8AC3E}">
        <p14:creationId xmlns:p14="http://schemas.microsoft.com/office/powerpoint/2010/main" val="387834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5BC567-10FA-4C34-8DCF-0EC73104C74E}"/>
              </a:ext>
            </a:extLst>
          </p:cNvPr>
          <p:cNvSpPr>
            <a:spLocks noGrp="1"/>
          </p:cNvSpPr>
          <p:nvPr>
            <p:ph idx="1"/>
          </p:nvPr>
        </p:nvSpPr>
        <p:spPr>
          <a:xfrm>
            <a:off x="838200" y="986971"/>
            <a:ext cx="10515600" cy="5189992"/>
          </a:xfrm>
        </p:spPr>
        <p:txBody>
          <a:bodyPr>
            <a:normAutofit fontScale="92500" lnSpcReduction="10000"/>
          </a:bodyPr>
          <a:lstStyle/>
          <a:p>
            <a:r>
              <a:rPr lang="zh-CN" altLang="en-US" dirty="0">
                <a:latin typeface="Times New Roman" panose="02020603050405020304" pitchFamily="18" charset="0"/>
                <a:cs typeface="Times New Roman" panose="02020603050405020304" pitchFamily="18" charset="0"/>
              </a:rPr>
              <a:t>这是一个产销不平衡的运输问题，总产量为</a:t>
            </a:r>
            <a:r>
              <a:rPr lang="en-US" altLang="zh-CN" dirty="0">
                <a:latin typeface="Times New Roman" panose="02020603050405020304" pitchFamily="18" charset="0"/>
                <a:cs typeface="Times New Roman" panose="02020603050405020304" pitchFamily="18" charset="0"/>
              </a:rPr>
              <a:t>160</a:t>
            </a:r>
            <a:r>
              <a:rPr lang="zh-CN" altLang="en-US" dirty="0">
                <a:latin typeface="Times New Roman" panose="02020603050405020304" pitchFamily="18" charset="0"/>
                <a:cs typeface="Times New Roman" panose="02020603050405020304" pitchFamily="18" charset="0"/>
              </a:rPr>
              <a:t>万吨，四个地区的最低需求为</a:t>
            </a:r>
            <a:r>
              <a:rPr lang="en-US" altLang="zh-CN" dirty="0">
                <a:latin typeface="Times New Roman" panose="02020603050405020304" pitchFamily="18" charset="0"/>
                <a:cs typeface="Times New Roman" panose="02020603050405020304" pitchFamily="18" charset="0"/>
              </a:rPr>
              <a:t>110</a:t>
            </a:r>
            <a:r>
              <a:rPr lang="zh-CN" altLang="en-US" dirty="0">
                <a:latin typeface="Times New Roman" panose="02020603050405020304" pitchFamily="18" charset="0"/>
                <a:cs typeface="Times New Roman" panose="02020603050405020304" pitchFamily="18" charset="0"/>
              </a:rPr>
              <a:t>万吨，最高需求为无限。据现有产量，第</a:t>
            </a:r>
            <a:r>
              <a:rPr lang="en-US" altLang="zh-CN" dirty="0">
                <a:latin typeface="Times New Roman" panose="02020603050405020304" pitchFamily="18" charset="0"/>
                <a:cs typeface="Times New Roman" panose="02020603050405020304" pitchFamily="18" charset="0"/>
              </a:rPr>
              <a:t>Ⅳ</a:t>
            </a:r>
            <a:r>
              <a:rPr lang="zh-CN" altLang="en-US" dirty="0">
                <a:latin typeface="Times New Roman" panose="02020603050405020304" pitchFamily="18" charset="0"/>
                <a:cs typeface="Times New Roman" panose="02020603050405020304" pitchFamily="18" charset="0"/>
              </a:rPr>
              <a:t>个地区每年最多能分配到</a:t>
            </a:r>
            <a:r>
              <a:rPr lang="en-US" altLang="zh-CN" dirty="0">
                <a:latin typeface="Times New Roman" panose="02020603050405020304" pitchFamily="18" charset="0"/>
                <a:cs typeface="Times New Roman" panose="02020603050405020304" pitchFamily="18" charset="0"/>
              </a:rPr>
              <a:t>60</a:t>
            </a:r>
            <a:r>
              <a:rPr lang="zh-CN" altLang="en-US" dirty="0">
                <a:latin typeface="Times New Roman" panose="02020603050405020304" pitchFamily="18" charset="0"/>
                <a:cs typeface="Times New Roman" panose="02020603050405020304" pitchFamily="18" charset="0"/>
              </a:rPr>
              <a:t>万吨，这样最高需求为</a:t>
            </a:r>
            <a:r>
              <a:rPr lang="en-US" altLang="zh-CN" dirty="0">
                <a:latin typeface="Times New Roman" panose="02020603050405020304" pitchFamily="18" charset="0"/>
                <a:cs typeface="Times New Roman" panose="02020603050405020304" pitchFamily="18" charset="0"/>
              </a:rPr>
              <a:t>210</a:t>
            </a:r>
            <a:r>
              <a:rPr lang="zh-CN" altLang="en-US" dirty="0">
                <a:latin typeface="Times New Roman" panose="02020603050405020304" pitchFamily="18" charset="0"/>
                <a:cs typeface="Times New Roman" panose="02020603050405020304" pitchFamily="18" charset="0"/>
              </a:rPr>
              <a:t>万吨，大于产量。</a:t>
            </a:r>
            <a:r>
              <a:rPr lang="en-US" altLang="zh-CN"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总产量</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最低需求</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为了求得平衡，在产销平衡表中增加一个假想的化肥厂</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，其年产量为</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万吨。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由于各地区的需要量包含两部分，如地区</a:t>
            </a:r>
            <a:r>
              <a:rPr lang="en-US" altLang="zh-CN" dirty="0">
                <a:latin typeface="Times New Roman" panose="02020603050405020304" pitchFamily="18" charset="0"/>
                <a:cs typeface="Times New Roman" panose="02020603050405020304" pitchFamily="18" charset="0"/>
              </a:rPr>
              <a:t>Ⅰ</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其中</a:t>
            </a:r>
            <a:r>
              <a:rPr lang="en-US" altLang="zh-CN" dirty="0">
                <a:solidFill>
                  <a:srgbClr val="FF0000"/>
                </a:solidFill>
                <a:latin typeface="Times New Roman" panose="02020603050405020304" pitchFamily="18" charset="0"/>
                <a:cs typeface="Times New Roman" panose="02020603050405020304" pitchFamily="18" charset="0"/>
              </a:rPr>
              <a:t>30</a:t>
            </a:r>
            <a:r>
              <a:rPr lang="zh-CN" altLang="en-US" dirty="0">
                <a:solidFill>
                  <a:srgbClr val="FF0000"/>
                </a:solidFill>
                <a:latin typeface="Times New Roman" panose="02020603050405020304" pitchFamily="18" charset="0"/>
                <a:cs typeface="Times New Roman" panose="02020603050405020304" pitchFamily="18" charset="0"/>
              </a:rPr>
              <a:t>万吨是最低需求，故不能由假想化肥厂</a:t>
            </a:r>
            <a:r>
              <a:rPr lang="en-US" altLang="zh-CN" dirty="0">
                <a:solidFill>
                  <a:srgbClr val="FF0000"/>
                </a:solidFill>
                <a:latin typeface="Times New Roman" panose="02020603050405020304" pitchFamily="18" charset="0"/>
                <a:cs typeface="Times New Roman" panose="02020603050405020304" pitchFamily="18" charset="0"/>
              </a:rPr>
              <a:t>D</a:t>
            </a:r>
            <a:r>
              <a:rPr lang="zh-CN" altLang="en-US" dirty="0">
                <a:solidFill>
                  <a:srgbClr val="FF0000"/>
                </a:solidFill>
                <a:latin typeface="Times New Roman" panose="02020603050405020304" pitchFamily="18" charset="0"/>
                <a:cs typeface="Times New Roman" panose="02020603050405020304" pitchFamily="18" charset="0"/>
              </a:rPr>
              <a:t>供给，令相应运价为</a:t>
            </a:r>
            <a:r>
              <a:rPr lang="en-US" altLang="zh-CN" dirty="0">
                <a:solidFill>
                  <a:srgbClr val="FF0000"/>
                </a:solidFill>
                <a:latin typeface="Times New Roman" panose="02020603050405020304" pitchFamily="18" charset="0"/>
                <a:cs typeface="Times New Roman" panose="02020603050405020304" pitchFamily="18" charset="0"/>
              </a:rPr>
              <a:t>M(</a:t>
            </a:r>
            <a:r>
              <a:rPr lang="zh-CN" altLang="en-US" dirty="0">
                <a:solidFill>
                  <a:srgbClr val="FF0000"/>
                </a:solidFill>
                <a:latin typeface="Times New Roman" panose="02020603050405020304" pitchFamily="18" charset="0"/>
                <a:cs typeface="Times New Roman" panose="02020603050405020304" pitchFamily="18" charset="0"/>
              </a:rPr>
              <a:t>任意大正数</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，而另一部分</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万吨满足或不满足均可以，因此可以由假想化肥厂</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供给，令相应运价为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。对凡是需求分两种情况的地区，实际上可按照两个地区看待。这样可以写出这个问题的产销平衡表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a:t>
            </a:r>
            <a:r>
              <a:rPr lang="en-US" altLang="zh-CN" dirty="0">
                <a:latin typeface="Times New Roman" panose="02020603050405020304" pitchFamily="18" charset="0"/>
                <a:cs typeface="Times New Roman" panose="02020603050405020304" pitchFamily="18" charset="0"/>
              </a:rPr>
              <a:t>4-26)</a:t>
            </a:r>
            <a:r>
              <a:rPr lang="zh-CN" altLang="en-US" dirty="0">
                <a:latin typeface="Times New Roman" panose="02020603050405020304" pitchFamily="18" charset="0"/>
                <a:cs typeface="Times New Roman" panose="02020603050405020304" pitchFamily="18" charset="0"/>
              </a:rPr>
              <a:t>和单位运价表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a:t>
            </a:r>
            <a:r>
              <a:rPr lang="en-US" altLang="zh-CN" dirty="0">
                <a:latin typeface="Times New Roman" panose="02020603050405020304" pitchFamily="18" charset="0"/>
                <a:cs typeface="Times New Roman" panose="02020603050405020304" pitchFamily="18" charset="0"/>
              </a:rPr>
              <a:t>4-27)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(P-106)</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15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E2C0B1D3-FCE8-4B61-B94B-C0A0CC5BF1C0}"/>
              </a:ext>
            </a:extLst>
          </p:cNvPr>
          <p:cNvGraphicFramePr>
            <a:graphicFrameLocks noChangeAspect="1"/>
          </p:cNvGraphicFramePr>
          <p:nvPr>
            <p:ph sz="half" idx="1"/>
            <p:extLst>
              <p:ext uri="{D42A27DB-BD31-4B8C-83A1-F6EECF244321}">
                <p14:modId xmlns:p14="http://schemas.microsoft.com/office/powerpoint/2010/main" val="3887928003"/>
              </p:ext>
            </p:extLst>
          </p:nvPr>
        </p:nvGraphicFramePr>
        <p:xfrm>
          <a:off x="1449952" y="898526"/>
          <a:ext cx="9292096" cy="3081791"/>
        </p:xfrm>
        <a:graphic>
          <a:graphicData uri="http://schemas.openxmlformats.org/presentationml/2006/ole">
            <mc:AlternateContent xmlns:mc="http://schemas.openxmlformats.org/markup-compatibility/2006">
              <mc:Choice xmlns:v="urn:schemas-microsoft-com:vml" Requires="v">
                <p:oleObj spid="_x0000_s2060" name="文档" r:id="rId4" imgW="5428383" imgH="1823412" progId="Word.Document.8">
                  <p:embed/>
                </p:oleObj>
              </mc:Choice>
              <mc:Fallback>
                <p:oleObj name="文档" r:id="rId4" imgW="5428383" imgH="1823412" progId="Word.Document.8">
                  <p:embed/>
                  <p:pic>
                    <p:nvPicPr>
                      <p:cNvPr id="16386" name="Object 3">
                        <a:extLst>
                          <a:ext uri="{FF2B5EF4-FFF2-40B4-BE49-F238E27FC236}">
                            <a16:creationId xmlns:a16="http://schemas.microsoft.com/office/drawing/2014/main" id="{D77FA4F6-C713-40B2-BB78-B6C5FCCBE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9952" y="898526"/>
                        <a:ext cx="9292096" cy="3081791"/>
                      </a:xfrm>
                      <a:prstGeom prst="rect">
                        <a:avLst/>
                      </a:prstGeom>
                      <a:noFill/>
                      <a:ln>
                        <a:noFill/>
                      </a:ln>
                      <a:effectLst/>
                    </p:spPr>
                  </p:pic>
                </p:oleObj>
              </mc:Fallback>
            </mc:AlternateContent>
          </a:graphicData>
        </a:graphic>
      </p:graphicFrame>
      <p:graphicFrame>
        <p:nvGraphicFramePr>
          <p:cNvPr id="5" name="Object 4">
            <a:extLst>
              <a:ext uri="{FF2B5EF4-FFF2-40B4-BE49-F238E27FC236}">
                <a16:creationId xmlns:a16="http://schemas.microsoft.com/office/drawing/2014/main" id="{42A69F74-4094-4411-AEFF-666BE4225787}"/>
              </a:ext>
            </a:extLst>
          </p:cNvPr>
          <p:cNvGraphicFramePr>
            <a:graphicFrameLocks noChangeAspect="1"/>
          </p:cNvGraphicFramePr>
          <p:nvPr>
            <p:extLst>
              <p:ext uri="{D42A27DB-BD31-4B8C-83A1-F6EECF244321}">
                <p14:modId xmlns:p14="http://schemas.microsoft.com/office/powerpoint/2010/main" val="523610330"/>
              </p:ext>
            </p:extLst>
          </p:nvPr>
        </p:nvGraphicFramePr>
        <p:xfrm>
          <a:off x="1313542" y="4153063"/>
          <a:ext cx="10428515" cy="3119501"/>
        </p:xfrm>
        <a:graphic>
          <a:graphicData uri="http://schemas.openxmlformats.org/presentationml/2006/ole">
            <mc:AlternateContent xmlns:mc="http://schemas.openxmlformats.org/markup-compatibility/2006">
              <mc:Choice xmlns:v="urn:schemas-microsoft-com:vml" Requires="v">
                <p:oleObj spid="_x0000_s2061" name="文档" r:id="rId6" imgW="5428383" imgH="1417769" progId="Word.Document.8">
                  <p:embed/>
                </p:oleObj>
              </mc:Choice>
              <mc:Fallback>
                <p:oleObj name="文档" r:id="rId6" imgW="5428383" imgH="1417769" progId="Word.Document.8">
                  <p:embed/>
                  <p:pic>
                    <p:nvPicPr>
                      <p:cNvPr id="16387" name="Object 4">
                        <a:extLst>
                          <a:ext uri="{FF2B5EF4-FFF2-40B4-BE49-F238E27FC236}">
                            <a16:creationId xmlns:a16="http://schemas.microsoft.com/office/drawing/2014/main" id="{BF80722E-992D-4EE2-8EB5-836CE1562F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3542" y="4153063"/>
                        <a:ext cx="10428515" cy="31195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390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94BD9E-772F-4786-8C9C-AE2451E6F8AD}"/>
              </a:ext>
            </a:extLst>
          </p:cNvPr>
          <p:cNvSpPr>
            <a:spLocks noChangeArrowheads="1"/>
          </p:cNvSpPr>
          <p:nvPr/>
        </p:nvSpPr>
        <p:spPr bwMode="auto">
          <a:xfrm>
            <a:off x="780664" y="1076518"/>
            <a:ext cx="91821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eaLnBrk="1" hangingPunct="1">
              <a:buFontTx/>
              <a:buNone/>
            </a:pPr>
            <a:r>
              <a:rPr lang="zh-CN" altLang="en-US" sz="3200" dirty="0">
                <a:solidFill>
                  <a:srgbClr val="000000"/>
                </a:solidFill>
                <a:latin typeface="华文新魏" panose="02010800040101010101" pitchFamily="2" charset="-122"/>
                <a:ea typeface="华文新魏" panose="02010800040101010101" pitchFamily="2" charset="-122"/>
              </a:rPr>
              <a:t>据表上作业法计算，可求得这个问题的最优方案</a:t>
            </a:r>
            <a:endParaRPr lang="en-US" altLang="zh-CN" sz="3200" dirty="0">
              <a:solidFill>
                <a:srgbClr val="000000"/>
              </a:solidFill>
              <a:latin typeface="华文新魏" panose="02010800040101010101" pitchFamily="2" charset="-122"/>
              <a:ea typeface="华文新魏" panose="02010800040101010101" pitchFamily="2" charset="-122"/>
            </a:endParaRPr>
          </a:p>
        </p:txBody>
      </p:sp>
      <p:graphicFrame>
        <p:nvGraphicFramePr>
          <p:cNvPr id="5" name="Object 4">
            <a:extLst>
              <a:ext uri="{FF2B5EF4-FFF2-40B4-BE49-F238E27FC236}">
                <a16:creationId xmlns:a16="http://schemas.microsoft.com/office/drawing/2014/main" id="{6504B014-6BF5-4D90-8DCA-91668FEC2903}"/>
              </a:ext>
            </a:extLst>
          </p:cNvPr>
          <p:cNvGraphicFramePr>
            <a:graphicFrameLocks noChangeAspect="1"/>
          </p:cNvGraphicFramePr>
          <p:nvPr>
            <p:ph idx="1"/>
            <p:extLst>
              <p:ext uri="{D42A27DB-BD31-4B8C-83A1-F6EECF244321}">
                <p14:modId xmlns:p14="http://schemas.microsoft.com/office/powerpoint/2010/main" val="3183852605"/>
              </p:ext>
            </p:extLst>
          </p:nvPr>
        </p:nvGraphicFramePr>
        <p:xfrm>
          <a:off x="-609333" y="2166001"/>
          <a:ext cx="12350988" cy="3927149"/>
        </p:xfrm>
        <a:graphic>
          <a:graphicData uri="http://schemas.openxmlformats.org/presentationml/2006/ole">
            <mc:AlternateContent xmlns:mc="http://schemas.openxmlformats.org/markup-compatibility/2006">
              <mc:Choice xmlns:v="urn:schemas-microsoft-com:vml" Requires="v">
                <p:oleObj spid="_x0000_s3078" name="文档" r:id="rId4" imgW="5428383" imgH="1624737" progId="Word.Document.8">
                  <p:embed/>
                </p:oleObj>
              </mc:Choice>
              <mc:Fallback>
                <p:oleObj name="文档" r:id="rId4" imgW="5428383" imgH="1624737" progId="Word.Document.8">
                  <p:embed/>
                  <p:pic>
                    <p:nvPicPr>
                      <p:cNvPr id="17411" name="Object 4">
                        <a:extLst>
                          <a:ext uri="{FF2B5EF4-FFF2-40B4-BE49-F238E27FC236}">
                            <a16:creationId xmlns:a16="http://schemas.microsoft.com/office/drawing/2014/main" id="{AE53AE6A-E728-4C02-BCF8-E8BDEDE2C7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333" y="2166001"/>
                        <a:ext cx="12350988" cy="39271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9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F827377F-3AED-4A66-86C0-FE5C9FDFDA0A}"/>
              </a:ext>
            </a:extLst>
          </p:cNvPr>
          <p:cNvSpPr txBox="1">
            <a:spLocks noChangeArrowheads="1"/>
          </p:cNvSpPr>
          <p:nvPr/>
        </p:nvSpPr>
        <p:spPr bwMode="auto">
          <a:xfrm>
            <a:off x="827088" y="647382"/>
            <a:ext cx="1097061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ts val="0"/>
              </a:spcBef>
              <a:buSzPct val="85000"/>
              <a:buFontTx/>
              <a:buNone/>
            </a:pP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例</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  </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某厂按合同规定须于当年每个季度末分别提供</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10</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15</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25</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台同一规格的柴油机。已知该厂各季度的生产能力及生产每台柴油机的成本如右表。如果生产出来的柴油机当季不交货，每台每积压一个季度需储存、维护等费用</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0.15</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万元。试求在完成合同的情况下，使该厂全年生产总费用为最小的决策方案。</a:t>
            </a:r>
          </a:p>
        </p:txBody>
      </p:sp>
      <p:graphicFrame>
        <p:nvGraphicFramePr>
          <p:cNvPr id="5" name="Group 36">
            <a:extLst>
              <a:ext uri="{FF2B5EF4-FFF2-40B4-BE49-F238E27FC236}">
                <a16:creationId xmlns:a16="http://schemas.microsoft.com/office/drawing/2014/main" id="{DD06A440-5306-417F-AE18-C3E22802F9D6}"/>
              </a:ext>
            </a:extLst>
          </p:cNvPr>
          <p:cNvGraphicFramePr>
            <a:graphicFrameLocks noGrp="1"/>
          </p:cNvGraphicFramePr>
          <p:nvPr>
            <p:extLst>
              <p:ext uri="{D42A27DB-BD31-4B8C-83A1-F6EECF244321}">
                <p14:modId xmlns:p14="http://schemas.microsoft.com/office/powerpoint/2010/main" val="1307959455"/>
              </p:ext>
            </p:extLst>
          </p:nvPr>
        </p:nvGraphicFramePr>
        <p:xfrm>
          <a:off x="2202961" y="3694370"/>
          <a:ext cx="7488237" cy="2286000"/>
        </p:xfrm>
        <a:graphic>
          <a:graphicData uri="http://schemas.openxmlformats.org/drawingml/2006/table">
            <a:tbl>
              <a:tblPr/>
              <a:tblGrid>
                <a:gridCol w="2495550">
                  <a:extLst>
                    <a:ext uri="{9D8B030D-6E8A-4147-A177-3AD203B41FA5}">
                      <a16:colId xmlns:a16="http://schemas.microsoft.com/office/drawing/2014/main" val="3111490517"/>
                    </a:ext>
                  </a:extLst>
                </a:gridCol>
                <a:gridCol w="2497137">
                  <a:extLst>
                    <a:ext uri="{9D8B030D-6E8A-4147-A177-3AD203B41FA5}">
                      <a16:colId xmlns:a16="http://schemas.microsoft.com/office/drawing/2014/main" val="2739298369"/>
                    </a:ext>
                  </a:extLst>
                </a:gridCol>
                <a:gridCol w="2495550">
                  <a:extLst>
                    <a:ext uri="{9D8B030D-6E8A-4147-A177-3AD203B41FA5}">
                      <a16:colId xmlns:a16="http://schemas.microsoft.com/office/drawing/2014/main" val="3692134506"/>
                    </a:ext>
                  </a:extLst>
                </a:gridCol>
              </a:tblGrid>
              <a:tr h="2047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季度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生产能力</a:t>
                      </a: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a:t>
                      </a: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单位成本</a:t>
                      </a: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a:t>
                      </a:r>
                      <a:r>
                        <a:rPr kumimoji="1" lang="zh-CN" altLang="en-US"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万元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extLst>
                  <a:ext uri="{0D108BD9-81ED-4DB2-BD59-A6C34878D82A}">
                    <a16:rowId xmlns:a16="http://schemas.microsoft.com/office/drawing/2014/main" val="2024940557"/>
                  </a:ext>
                </a:extLst>
              </a:tr>
              <a:tr h="2047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3288301524"/>
                  </a:ext>
                </a:extLst>
              </a:tr>
              <a:tr h="2047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2178025773"/>
                  </a:ext>
                </a:extLst>
              </a:tr>
              <a:tr h="2047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Ⅲ</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1785524724"/>
                  </a:ext>
                </a:extLst>
              </a:tr>
              <a:tr h="20478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11.3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547202581"/>
                  </a:ext>
                </a:extLst>
              </a:tr>
            </a:tbl>
          </a:graphicData>
        </a:graphic>
      </p:graphicFrame>
    </p:spTree>
    <p:extLst>
      <p:ext uri="{BB962C8B-B14F-4D97-AF65-F5344CB8AC3E}">
        <p14:creationId xmlns:p14="http://schemas.microsoft.com/office/powerpoint/2010/main" val="167956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89C5AB-E55B-4699-AA1D-9D5B5C0C6A32}"/>
              </a:ext>
            </a:extLst>
          </p:cNvPr>
          <p:cNvSpPr txBox="1">
            <a:spLocks noChangeArrowheads="1"/>
          </p:cNvSpPr>
          <p:nvPr/>
        </p:nvSpPr>
        <p:spPr>
          <a:xfrm>
            <a:off x="819506" y="997351"/>
            <a:ext cx="9085070" cy="504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9138">
              <a:spcBef>
                <a:spcPct val="0"/>
              </a:spcBef>
              <a:buFontTx/>
              <a:buNone/>
              <a:tabLst>
                <a:tab pos="1338263" algn="l"/>
              </a:tabLst>
            </a:pPr>
            <a:r>
              <a:rPr kumimoji="1" lang="zh-CN" altLang="en-US" sz="2800" dirty="0">
                <a:solidFill>
                  <a:srgbClr val="000000"/>
                </a:solidFill>
                <a:latin typeface="Times New Roman" panose="02020603050405020304" pitchFamily="18" charset="0"/>
                <a:cs typeface="Times New Roman" panose="02020603050405020304" pitchFamily="18" charset="0"/>
              </a:rPr>
              <a:t>解</a:t>
            </a:r>
            <a:r>
              <a:rPr kumimoji="1" lang="en-US" altLang="zh-CN" sz="2800" dirty="0">
                <a:solidFill>
                  <a:srgbClr val="000000"/>
                </a:solidFill>
                <a:latin typeface="Times New Roman" panose="02020603050405020304" pitchFamily="18" charset="0"/>
                <a:cs typeface="Times New Roman" panose="02020603050405020304" pitchFamily="18" charset="0"/>
              </a:rPr>
              <a:t>:</a:t>
            </a:r>
            <a:r>
              <a:rPr kumimoji="1" lang="zh-CN" altLang="en-US" sz="2800" dirty="0">
                <a:solidFill>
                  <a:srgbClr val="000000"/>
                </a:solidFill>
                <a:latin typeface="Times New Roman" panose="02020603050405020304" pitchFamily="18" charset="0"/>
                <a:cs typeface="Times New Roman" panose="02020603050405020304" pitchFamily="18" charset="0"/>
              </a:rPr>
              <a:t>设 </a:t>
            </a:r>
            <a:r>
              <a:rPr kumimoji="1" lang="en-US" altLang="zh-CN" sz="2800" i="1" dirty="0" err="1">
                <a:solidFill>
                  <a:srgbClr val="000000"/>
                </a:solidFill>
                <a:latin typeface="Times New Roman" panose="02020603050405020304" pitchFamily="18" charset="0"/>
                <a:cs typeface="Times New Roman" panose="02020603050405020304" pitchFamily="18" charset="0"/>
              </a:rPr>
              <a:t>x</a:t>
            </a:r>
            <a:r>
              <a:rPr kumimoji="1" lang="en-US" altLang="zh-CN" sz="2800" i="1" baseline="-25000" dirty="0" err="1">
                <a:solidFill>
                  <a:srgbClr val="000000"/>
                </a:solidFill>
                <a:latin typeface="Times New Roman" panose="02020603050405020304" pitchFamily="18" charset="0"/>
                <a:cs typeface="Times New Roman" panose="02020603050405020304" pitchFamily="18" charset="0"/>
              </a:rPr>
              <a:t>ij</a:t>
            </a:r>
            <a:r>
              <a:rPr kumimoji="1" lang="zh-CN" altLang="en-US" sz="2800" dirty="0">
                <a:solidFill>
                  <a:srgbClr val="000000"/>
                </a:solidFill>
                <a:latin typeface="Times New Roman" panose="02020603050405020304" pitchFamily="18" charset="0"/>
                <a:cs typeface="Times New Roman" panose="02020603050405020304" pitchFamily="18" charset="0"/>
              </a:rPr>
              <a:t>为第</a:t>
            </a:r>
            <a:r>
              <a:rPr kumimoji="1" lang="zh-CN" altLang="en-US" sz="2800" i="1" dirty="0">
                <a:solidFill>
                  <a:srgbClr val="000000"/>
                </a:solidFill>
                <a:latin typeface="Times New Roman" panose="02020603050405020304" pitchFamily="18" charset="0"/>
                <a:cs typeface="Times New Roman" panose="02020603050405020304" pitchFamily="18" charset="0"/>
              </a:rPr>
              <a:t> </a:t>
            </a:r>
            <a:r>
              <a:rPr kumimoji="1" lang="en-US" altLang="zh-CN" sz="2800" i="1" dirty="0" err="1">
                <a:solidFill>
                  <a:srgbClr val="000000"/>
                </a:solidFill>
                <a:latin typeface="Times New Roman" panose="02020603050405020304" pitchFamily="18" charset="0"/>
                <a:cs typeface="Times New Roman" panose="02020603050405020304" pitchFamily="18" charset="0"/>
              </a:rPr>
              <a:t>i</a:t>
            </a:r>
            <a:r>
              <a:rPr kumimoji="1" lang="en-US" altLang="zh-CN" sz="2800" dirty="0">
                <a:solidFill>
                  <a:srgbClr val="000000"/>
                </a:solidFill>
                <a:latin typeface="Times New Roman" panose="02020603050405020304" pitchFamily="18" charset="0"/>
                <a:cs typeface="Times New Roman" panose="02020603050405020304" pitchFamily="18" charset="0"/>
              </a:rPr>
              <a:t> </a:t>
            </a:r>
            <a:r>
              <a:rPr kumimoji="1" lang="zh-CN" altLang="en-US" sz="2800" dirty="0">
                <a:solidFill>
                  <a:srgbClr val="000000"/>
                </a:solidFill>
                <a:latin typeface="Times New Roman" panose="02020603050405020304" pitchFamily="18" charset="0"/>
                <a:cs typeface="Times New Roman" panose="02020603050405020304" pitchFamily="18" charset="0"/>
              </a:rPr>
              <a:t>季度生产的第 </a:t>
            </a:r>
            <a:r>
              <a:rPr kumimoji="1" lang="en-US" altLang="zh-CN" sz="2800" i="1" dirty="0">
                <a:solidFill>
                  <a:srgbClr val="000000"/>
                </a:solidFill>
                <a:latin typeface="Times New Roman" panose="02020603050405020304" pitchFamily="18" charset="0"/>
                <a:cs typeface="Times New Roman" panose="02020603050405020304" pitchFamily="18" charset="0"/>
              </a:rPr>
              <a:t>j </a:t>
            </a:r>
            <a:r>
              <a:rPr kumimoji="1" lang="zh-CN" altLang="en-US" sz="2800" dirty="0">
                <a:solidFill>
                  <a:srgbClr val="000000"/>
                </a:solidFill>
                <a:latin typeface="Times New Roman" panose="02020603050405020304" pitchFamily="18" charset="0"/>
                <a:cs typeface="Times New Roman" panose="02020603050405020304" pitchFamily="18" charset="0"/>
              </a:rPr>
              <a:t>季度交货的柴油机数目，则：</a:t>
            </a:r>
          </a:p>
        </p:txBody>
      </p:sp>
      <p:sp>
        <p:nvSpPr>
          <p:cNvPr id="5" name="Text Box 4">
            <a:extLst>
              <a:ext uri="{FF2B5EF4-FFF2-40B4-BE49-F238E27FC236}">
                <a16:creationId xmlns:a16="http://schemas.microsoft.com/office/drawing/2014/main" id="{E177BE36-200C-42A9-A21A-DF115B88CBAD}"/>
              </a:ext>
            </a:extLst>
          </p:cNvPr>
          <p:cNvSpPr txBox="1">
            <a:spLocks noChangeArrowheads="1"/>
          </p:cNvSpPr>
          <p:nvPr/>
        </p:nvSpPr>
        <p:spPr bwMode="auto">
          <a:xfrm>
            <a:off x="1109529" y="4161385"/>
            <a:ext cx="9972942" cy="212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eaLnBrk="1" hangingPunct="1">
              <a:lnSpc>
                <a:spcPct val="120000"/>
              </a:lnSpc>
              <a:buSzPct val="85000"/>
              <a:buFontTx/>
              <a:buNone/>
            </a:pP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把第 </a:t>
            </a:r>
            <a:r>
              <a:rPr kumimoji="1"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季度生产的柴油机数目看作第 </a:t>
            </a:r>
            <a:r>
              <a:rPr kumimoji="1"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个生产厂的产量；把第 </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季度交货的柴油机数目看作第 </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en-US" altLang="zh-CN"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个销售点的销量；设</a:t>
            </a:r>
            <a:r>
              <a:rPr kumimoji="1"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a:t>
            </a:r>
            <a:r>
              <a:rPr kumimoji="1" lang="en-US" altLang="zh-CN"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ij</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是第</a:t>
            </a:r>
            <a:r>
              <a:rPr kumimoji="1" lang="en-US" altLang="zh-CN"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季度生产的第</a:t>
            </a:r>
            <a:r>
              <a:rPr kumimoji="1" lang="en-US" altLang="zh-CN"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j</a:t>
            </a:r>
            <a:r>
              <a:rPr kumimoji="1" lang="zh-CN" altLang="en-US"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季度交货的每台柴油机的实际成本，应该等于该季度单位成本加上储存、维护等费用。可构造下列产销平衡问题：</a:t>
            </a:r>
          </a:p>
        </p:txBody>
      </p:sp>
      <p:graphicFrame>
        <p:nvGraphicFramePr>
          <p:cNvPr id="6" name="Object 5">
            <a:extLst>
              <a:ext uri="{FF2B5EF4-FFF2-40B4-BE49-F238E27FC236}">
                <a16:creationId xmlns:a16="http://schemas.microsoft.com/office/drawing/2014/main" id="{2A750501-47D2-4653-A220-A604144A7325}"/>
              </a:ext>
            </a:extLst>
          </p:cNvPr>
          <p:cNvGraphicFramePr>
            <a:graphicFrameLocks noChangeAspect="1"/>
          </p:cNvGraphicFramePr>
          <p:nvPr>
            <p:extLst>
              <p:ext uri="{D42A27DB-BD31-4B8C-83A1-F6EECF244321}">
                <p14:modId xmlns:p14="http://schemas.microsoft.com/office/powerpoint/2010/main" val="2680936171"/>
              </p:ext>
            </p:extLst>
          </p:nvPr>
        </p:nvGraphicFramePr>
        <p:xfrm>
          <a:off x="1236025" y="1758134"/>
          <a:ext cx="9441944" cy="2127762"/>
        </p:xfrm>
        <a:graphic>
          <a:graphicData uri="http://schemas.openxmlformats.org/presentationml/2006/ole">
            <mc:AlternateContent xmlns:mc="http://schemas.openxmlformats.org/markup-compatibility/2006">
              <mc:Choice xmlns:v="urn:schemas-microsoft-com:vml" Requires="v">
                <p:oleObj spid="_x0000_s4099" name="Equation" r:id="rId3" imgW="8115300" imgH="1828800" progId="Equation.DSMT4">
                  <p:embed/>
                </p:oleObj>
              </mc:Choice>
              <mc:Fallback>
                <p:oleObj name="Equation" r:id="rId3" imgW="8115300" imgH="1828800" progId="Equation.DSMT4">
                  <p:embed/>
                  <p:pic>
                    <p:nvPicPr>
                      <p:cNvPr id="671749" name="Object 5">
                        <a:extLst>
                          <a:ext uri="{FF2B5EF4-FFF2-40B4-BE49-F238E27FC236}">
                            <a16:creationId xmlns:a16="http://schemas.microsoft.com/office/drawing/2014/main" id="{AA0D0BED-4498-4D84-8E9A-5BAD83E92F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025" y="1758134"/>
                        <a:ext cx="9441944" cy="21277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2932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9">
            <a:extLst>
              <a:ext uri="{FF2B5EF4-FFF2-40B4-BE49-F238E27FC236}">
                <a16:creationId xmlns:a16="http://schemas.microsoft.com/office/drawing/2014/main" id="{4C0DDFB3-3077-4931-8689-6FFAA1DBC581}"/>
              </a:ext>
            </a:extLst>
          </p:cNvPr>
          <p:cNvGraphicFramePr>
            <a:graphicFrameLocks noGrp="1"/>
          </p:cNvGraphicFramePr>
          <p:nvPr>
            <p:extLst>
              <p:ext uri="{D42A27DB-BD31-4B8C-83A1-F6EECF244321}">
                <p14:modId xmlns:p14="http://schemas.microsoft.com/office/powerpoint/2010/main" val="731212489"/>
              </p:ext>
            </p:extLst>
          </p:nvPr>
        </p:nvGraphicFramePr>
        <p:xfrm>
          <a:off x="1782591" y="1063624"/>
          <a:ext cx="8626818" cy="4730751"/>
        </p:xfrm>
        <a:graphic>
          <a:graphicData uri="http://schemas.openxmlformats.org/drawingml/2006/table">
            <a:tbl>
              <a:tblPr/>
              <a:tblGrid>
                <a:gridCol w="1437803">
                  <a:extLst>
                    <a:ext uri="{9D8B030D-6E8A-4147-A177-3AD203B41FA5}">
                      <a16:colId xmlns:a16="http://schemas.microsoft.com/office/drawing/2014/main" val="1737671984"/>
                    </a:ext>
                  </a:extLst>
                </a:gridCol>
                <a:gridCol w="1437803">
                  <a:extLst>
                    <a:ext uri="{9D8B030D-6E8A-4147-A177-3AD203B41FA5}">
                      <a16:colId xmlns:a16="http://schemas.microsoft.com/office/drawing/2014/main" val="536187694"/>
                    </a:ext>
                  </a:extLst>
                </a:gridCol>
                <a:gridCol w="1437803">
                  <a:extLst>
                    <a:ext uri="{9D8B030D-6E8A-4147-A177-3AD203B41FA5}">
                      <a16:colId xmlns:a16="http://schemas.microsoft.com/office/drawing/2014/main" val="3814673342"/>
                    </a:ext>
                  </a:extLst>
                </a:gridCol>
                <a:gridCol w="1437803">
                  <a:extLst>
                    <a:ext uri="{9D8B030D-6E8A-4147-A177-3AD203B41FA5}">
                      <a16:colId xmlns:a16="http://schemas.microsoft.com/office/drawing/2014/main" val="2355084795"/>
                    </a:ext>
                  </a:extLst>
                </a:gridCol>
                <a:gridCol w="1437803">
                  <a:extLst>
                    <a:ext uri="{9D8B030D-6E8A-4147-A177-3AD203B41FA5}">
                      <a16:colId xmlns:a16="http://schemas.microsoft.com/office/drawing/2014/main" val="4239543315"/>
                    </a:ext>
                  </a:extLst>
                </a:gridCol>
                <a:gridCol w="1437803">
                  <a:extLst>
                    <a:ext uri="{9D8B030D-6E8A-4147-A177-3AD203B41FA5}">
                      <a16:colId xmlns:a16="http://schemas.microsoft.com/office/drawing/2014/main" val="3870529903"/>
                    </a:ext>
                  </a:extLst>
                </a:gridCol>
              </a:tblGrid>
              <a:tr h="1193405">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            j</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err="1">
                          <a:ln>
                            <a:noFill/>
                          </a:ln>
                          <a:solidFill>
                            <a:srgbClr val="000000"/>
                          </a:solidFill>
                          <a:effectLst/>
                          <a:latin typeface="Times New Roman" panose="02020603050405020304" pitchFamily="18" charset="0"/>
                          <a:ea typeface="华文细黑" panose="02010600040101010101" pitchFamily="2" charset="-122"/>
                        </a:rPr>
                        <a:t>i</a:t>
                      </a:r>
                      <a:endPar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97" marB="467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Ⅰ</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Ⅱ</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Ⅲ</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Ⅳ</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产量</a:t>
                      </a:r>
                    </a:p>
                  </a:txBody>
                  <a:tcPr marL="90000" marR="90000" marT="46797" marB="467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extLst>
                  <a:ext uri="{0D108BD9-81ED-4DB2-BD59-A6C34878D82A}">
                    <a16:rowId xmlns:a16="http://schemas.microsoft.com/office/drawing/2014/main" val="2803081913"/>
                  </a:ext>
                </a:extLst>
              </a:tr>
              <a:tr h="61028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Ⅰ</a:t>
                      </a:r>
                    </a:p>
                  </a:txBody>
                  <a:tcPr marL="90000" marR="90000" marT="46797" marB="467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10.8</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10.95</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11.1</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11.25</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L="90000" marR="90000" marT="46797" marB="467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3759530586"/>
                  </a:ext>
                </a:extLst>
              </a:tr>
              <a:tr h="61028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Ⅱ</a:t>
                      </a:r>
                    </a:p>
                  </a:txBody>
                  <a:tcPr marL="90000" marR="90000" marT="46797" marB="467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M</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11.10</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11.25</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11.40</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35</a:t>
                      </a:r>
                    </a:p>
                  </a:txBody>
                  <a:tcPr marL="90000" marR="90000" marT="46797" marB="467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2481905485"/>
                  </a:ext>
                </a:extLst>
              </a:tr>
              <a:tr h="61028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Ⅲ</a:t>
                      </a:r>
                    </a:p>
                  </a:txBody>
                  <a:tcPr marL="90000" marR="90000" marT="46797" marB="467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M</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M</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11.00</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11.15</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L="90000" marR="90000" marT="46797" marB="467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386504305"/>
                  </a:ext>
                </a:extLst>
              </a:tr>
              <a:tr h="61028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Ⅳ</a:t>
                      </a:r>
                    </a:p>
                  </a:txBody>
                  <a:tcPr marL="90000" marR="90000" marT="46797" marB="467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M</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M</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M</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11.30</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0000" marR="90000" marT="46797" marB="467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1388387018"/>
                  </a:ext>
                </a:extLst>
              </a:tr>
              <a:tr h="1096218">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销量</a:t>
                      </a:r>
                    </a:p>
                  </a:txBody>
                  <a:tcPr marL="90000" marR="90000" marT="46797" marB="467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15</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marL="90000" marR="90000" marT="46797" marB="4679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70</a:t>
                      </a:r>
                    </a:p>
                  </a:txBody>
                  <a:tcPr marL="90000" marR="90000" marT="46797" marB="467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9999"/>
                    </a:solidFill>
                  </a:tcPr>
                </a:tc>
                <a:extLst>
                  <a:ext uri="{0D108BD9-81ED-4DB2-BD59-A6C34878D82A}">
                    <a16:rowId xmlns:a16="http://schemas.microsoft.com/office/drawing/2014/main" val="1928221665"/>
                  </a:ext>
                </a:extLst>
              </a:tr>
            </a:tbl>
          </a:graphicData>
        </a:graphic>
      </p:graphicFrame>
      <p:sp>
        <p:nvSpPr>
          <p:cNvPr id="5" name="Text Box 62">
            <a:extLst>
              <a:ext uri="{FF2B5EF4-FFF2-40B4-BE49-F238E27FC236}">
                <a16:creationId xmlns:a16="http://schemas.microsoft.com/office/drawing/2014/main" id="{25A73657-A268-4445-81AB-007CDB57D6EE}"/>
              </a:ext>
            </a:extLst>
          </p:cNvPr>
          <p:cNvSpPr txBox="1">
            <a:spLocks noChangeArrowheads="1"/>
          </p:cNvSpPr>
          <p:nvPr/>
        </p:nvSpPr>
        <p:spPr bwMode="auto">
          <a:xfrm>
            <a:off x="1298961" y="5889625"/>
            <a:ext cx="9477286"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2400" b="1" dirty="0">
                <a:solidFill>
                  <a:srgbClr val="000000"/>
                </a:solidFill>
                <a:latin typeface="Times New Roman" panose="02020603050405020304" pitchFamily="18" charset="0"/>
                <a:ea typeface="华文细黑" panose="02010600040101010101" pitchFamily="2" charset="-122"/>
              </a:rPr>
              <a:t>由于产大于销，加上一个虚拟的销地</a:t>
            </a:r>
            <a:r>
              <a:rPr kumimoji="1" lang="en-US" altLang="zh-CN" sz="2400" b="1" dirty="0">
                <a:solidFill>
                  <a:srgbClr val="000000"/>
                </a:solidFill>
                <a:latin typeface="Times New Roman" panose="02020603050405020304" pitchFamily="18" charset="0"/>
                <a:ea typeface="华文细黑" panose="02010600040101010101" pitchFamily="2" charset="-122"/>
              </a:rPr>
              <a:t>D</a:t>
            </a:r>
            <a:r>
              <a:rPr kumimoji="1" lang="zh-CN" altLang="en-US" sz="2400" b="1" dirty="0">
                <a:solidFill>
                  <a:srgbClr val="000000"/>
                </a:solidFill>
                <a:latin typeface="Times New Roman" panose="02020603050405020304" pitchFamily="18" charset="0"/>
                <a:ea typeface="华文细黑" panose="02010600040101010101" pitchFamily="2" charset="-122"/>
              </a:rPr>
              <a:t>，化为平衡问题，即可应用表上作业法求解。</a:t>
            </a:r>
          </a:p>
        </p:txBody>
      </p:sp>
    </p:spTree>
    <p:extLst>
      <p:ext uri="{BB962C8B-B14F-4D97-AF65-F5344CB8AC3E}">
        <p14:creationId xmlns:p14="http://schemas.microsoft.com/office/powerpoint/2010/main" val="308779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9">
            <a:extLst>
              <a:ext uri="{FF2B5EF4-FFF2-40B4-BE49-F238E27FC236}">
                <a16:creationId xmlns:a16="http://schemas.microsoft.com/office/drawing/2014/main" id="{78B5A775-112D-401D-B472-BA10D47C4B53}"/>
              </a:ext>
            </a:extLst>
          </p:cNvPr>
          <p:cNvGraphicFramePr>
            <a:graphicFrameLocks/>
          </p:cNvGraphicFramePr>
          <p:nvPr>
            <p:extLst>
              <p:ext uri="{D42A27DB-BD31-4B8C-83A1-F6EECF244321}">
                <p14:modId xmlns:p14="http://schemas.microsoft.com/office/powerpoint/2010/main" val="425084200"/>
              </p:ext>
            </p:extLst>
          </p:nvPr>
        </p:nvGraphicFramePr>
        <p:xfrm>
          <a:off x="2380790" y="2056687"/>
          <a:ext cx="7233228" cy="4053556"/>
        </p:xfrm>
        <a:graphic>
          <a:graphicData uri="http://schemas.openxmlformats.org/drawingml/2006/table">
            <a:tbl>
              <a:tblPr/>
              <a:tblGrid>
                <a:gridCol w="1032338">
                  <a:extLst>
                    <a:ext uri="{9D8B030D-6E8A-4147-A177-3AD203B41FA5}">
                      <a16:colId xmlns:a16="http://schemas.microsoft.com/office/drawing/2014/main" val="2983153563"/>
                    </a:ext>
                  </a:extLst>
                </a:gridCol>
                <a:gridCol w="1034053">
                  <a:extLst>
                    <a:ext uri="{9D8B030D-6E8A-4147-A177-3AD203B41FA5}">
                      <a16:colId xmlns:a16="http://schemas.microsoft.com/office/drawing/2014/main" val="3157096263"/>
                    </a:ext>
                  </a:extLst>
                </a:gridCol>
                <a:gridCol w="1032338">
                  <a:extLst>
                    <a:ext uri="{9D8B030D-6E8A-4147-A177-3AD203B41FA5}">
                      <a16:colId xmlns:a16="http://schemas.microsoft.com/office/drawing/2014/main" val="1221493654"/>
                    </a:ext>
                  </a:extLst>
                </a:gridCol>
                <a:gridCol w="1023765">
                  <a:extLst>
                    <a:ext uri="{9D8B030D-6E8A-4147-A177-3AD203B41FA5}">
                      <a16:colId xmlns:a16="http://schemas.microsoft.com/office/drawing/2014/main" val="1567970397"/>
                    </a:ext>
                  </a:extLst>
                </a:gridCol>
                <a:gridCol w="1044342">
                  <a:extLst>
                    <a:ext uri="{9D8B030D-6E8A-4147-A177-3AD203B41FA5}">
                      <a16:colId xmlns:a16="http://schemas.microsoft.com/office/drawing/2014/main" val="1223475225"/>
                    </a:ext>
                  </a:extLst>
                </a:gridCol>
                <a:gridCol w="1034054">
                  <a:extLst>
                    <a:ext uri="{9D8B030D-6E8A-4147-A177-3AD203B41FA5}">
                      <a16:colId xmlns:a16="http://schemas.microsoft.com/office/drawing/2014/main" val="352376715"/>
                    </a:ext>
                  </a:extLst>
                </a:gridCol>
                <a:gridCol w="1032338">
                  <a:extLst>
                    <a:ext uri="{9D8B030D-6E8A-4147-A177-3AD203B41FA5}">
                      <a16:colId xmlns:a16="http://schemas.microsoft.com/office/drawing/2014/main" val="3917655815"/>
                    </a:ext>
                  </a:extLst>
                </a:gridCol>
              </a:tblGrid>
              <a:tr h="1018444">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        j</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i</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Ⅰ</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Ⅱ</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Ⅲ</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Ⅳ</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D</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产量</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extLst>
                  <a:ext uri="{0D108BD9-81ED-4DB2-BD59-A6C34878D82A}">
                    <a16:rowId xmlns:a16="http://schemas.microsoft.com/office/drawing/2014/main" val="3198837511"/>
                  </a:ext>
                </a:extLst>
              </a:tr>
              <a:tr h="534407">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Ⅰ</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15</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2345399932"/>
                  </a:ext>
                </a:extLst>
              </a:tr>
              <a:tr h="520796">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Ⅱ</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35</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515100484"/>
                  </a:ext>
                </a:extLst>
              </a:tr>
              <a:tr h="520796">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Ⅲ</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5</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797831391"/>
                  </a:ext>
                </a:extLst>
              </a:tr>
              <a:tr h="523611">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Ⅳ</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endParaRP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2252431615"/>
                  </a:ext>
                </a:extLst>
              </a:tr>
              <a:tr h="935502">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销量</a:t>
                      </a:r>
                    </a:p>
                  </a:txBody>
                  <a:tcPr marL="90000" marR="90000" marT="46784" marB="4678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EB4E6"/>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10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15</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25</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20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000000"/>
                          </a:solidFill>
                          <a:effectLst/>
                          <a:latin typeface="Times New Roman" panose="02020603050405020304" pitchFamily="18" charset="0"/>
                          <a:ea typeface="华文细黑" panose="02010600040101010101" pitchFamily="2" charset="-122"/>
                        </a:rPr>
                        <a:t>30</a:t>
                      </a:r>
                    </a:p>
                  </a:txBody>
                  <a:tcPr marL="90000" marR="90000" marT="46784" marB="467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lvl1pPr>
                        <a:spcBef>
                          <a:spcPct val="20000"/>
                        </a:spcBef>
                        <a:defRPr sz="2400">
                          <a:solidFill>
                            <a:schemeClr val="tx1"/>
                          </a:solidFill>
                          <a:latin typeface="Arial" panose="020B0604020202020204" pitchFamily="34" charset="0"/>
                          <a:ea typeface="黑体" panose="02010609060101010101" pitchFamily="49" charset="-122"/>
                        </a:defRPr>
                      </a:lvl1pPr>
                      <a:lvl2pPr marL="544513">
                        <a:spcBef>
                          <a:spcPct val="20000"/>
                        </a:spcBef>
                        <a:defRPr sz="2000">
                          <a:solidFill>
                            <a:schemeClr val="tx1"/>
                          </a:solidFill>
                          <a:latin typeface="Arial" panose="020B0604020202020204" pitchFamily="34" charset="0"/>
                          <a:ea typeface="黑体" panose="02010609060101010101" pitchFamily="49" charset="-122"/>
                        </a:defRPr>
                      </a:lvl2pPr>
                      <a:lvl3pPr marL="1009650">
                        <a:spcBef>
                          <a:spcPct val="20000"/>
                        </a:spcBef>
                        <a:defRPr>
                          <a:solidFill>
                            <a:schemeClr val="tx1"/>
                          </a:solidFill>
                          <a:latin typeface="Arial" panose="020B0604020202020204" pitchFamily="34" charset="0"/>
                          <a:ea typeface="黑体" panose="02010609060101010101" pitchFamily="49" charset="-122"/>
                        </a:defRPr>
                      </a:lvl3pPr>
                      <a:lvl4pPr marL="1417638">
                        <a:spcBef>
                          <a:spcPct val="20000"/>
                        </a:spcBef>
                        <a:defRPr sz="1600">
                          <a:solidFill>
                            <a:schemeClr val="tx1"/>
                          </a:solidFill>
                          <a:latin typeface="Arial" panose="020B0604020202020204" pitchFamily="34" charset="0"/>
                          <a:ea typeface="黑体" panose="02010609060101010101" pitchFamily="49" charset="-122"/>
                        </a:defRPr>
                      </a:lvl4pPr>
                      <a:lvl5pPr>
                        <a:spcBef>
                          <a:spcPct val="20000"/>
                        </a:spcBef>
                        <a:defRPr sz="1400">
                          <a:solidFill>
                            <a:schemeClr val="tx1"/>
                          </a:solidFill>
                          <a:latin typeface="Arial" panose="020B0604020202020204" pitchFamily="34" charset="0"/>
                          <a:ea typeface="黑体" panose="02010609060101010101" pitchFamily="49" charset="-122"/>
                        </a:defRPr>
                      </a:lvl5pPr>
                      <a:lvl6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6pPr>
                      <a:lvl7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7pPr>
                      <a:lvl8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8pPr>
                      <a:lvl9pPr fontAlgn="base">
                        <a:spcBef>
                          <a:spcPct val="20000"/>
                        </a:spcBef>
                        <a:spcAft>
                          <a:spcPct val="0"/>
                        </a:spcAft>
                        <a:defRPr sz="14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00"/>
                          </a:solidFill>
                          <a:effectLst/>
                          <a:latin typeface="Times New Roman" panose="02020603050405020304" pitchFamily="18" charset="0"/>
                          <a:ea typeface="华文细黑" panose="02010600040101010101" pitchFamily="2" charset="-122"/>
                        </a:rPr>
                        <a:t>100</a:t>
                      </a:r>
                    </a:p>
                  </a:txBody>
                  <a:tcPr marL="90000" marR="90000" marT="46784" marB="467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9999"/>
                    </a:solidFill>
                  </a:tcPr>
                </a:tc>
                <a:extLst>
                  <a:ext uri="{0D108BD9-81ED-4DB2-BD59-A6C34878D82A}">
                    <a16:rowId xmlns:a16="http://schemas.microsoft.com/office/drawing/2014/main" val="187810596"/>
                  </a:ext>
                </a:extLst>
              </a:tr>
            </a:tbl>
          </a:graphicData>
        </a:graphic>
      </p:graphicFrame>
      <p:sp>
        <p:nvSpPr>
          <p:cNvPr id="5" name="Text Box 69">
            <a:extLst>
              <a:ext uri="{FF2B5EF4-FFF2-40B4-BE49-F238E27FC236}">
                <a16:creationId xmlns:a16="http://schemas.microsoft.com/office/drawing/2014/main" id="{38AD30BD-502A-4E6F-87F1-02D82244587A}"/>
              </a:ext>
            </a:extLst>
          </p:cNvPr>
          <p:cNvSpPr txBox="1">
            <a:spLocks noChangeArrowheads="1"/>
          </p:cNvSpPr>
          <p:nvPr/>
        </p:nvSpPr>
        <p:spPr bwMode="auto">
          <a:xfrm>
            <a:off x="683418" y="957693"/>
            <a:ext cx="8340941" cy="64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4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0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50000"/>
              </a:spcBef>
              <a:buSzPct val="85000"/>
              <a:buFontTx/>
              <a:buNone/>
            </a:pP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最优生产决策如下表，最小费用</a:t>
            </a:r>
            <a:r>
              <a:rPr kumimoji="1" lang="en-US" altLang="zh-CN"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zh-CN" altLang="en-US" sz="32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773</a:t>
            </a:r>
            <a:r>
              <a:rPr kumimoji="1" lang="zh-CN" altLang="en-US" sz="32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万元。</a:t>
            </a:r>
          </a:p>
        </p:txBody>
      </p:sp>
    </p:spTree>
    <p:extLst>
      <p:ext uri="{BB962C8B-B14F-4D97-AF65-F5344CB8AC3E}">
        <p14:creationId xmlns:p14="http://schemas.microsoft.com/office/powerpoint/2010/main" val="39283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母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母版.pptx" id="{8D31AD28-33B7-4E85-9F5B-0BCF1F26B00C}" vid="{60F0E0E6-C0CE-4F25-90BB-BD94FE3E8F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母版</Template>
  <TotalTime>89</TotalTime>
  <Words>1285</Words>
  <Application>Microsoft Office PowerPoint</Application>
  <PresentationFormat>宽屏</PresentationFormat>
  <Paragraphs>199</Paragraphs>
  <Slides>20</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6" baseType="lpstr">
      <vt:lpstr>华文新魏</vt:lpstr>
      <vt:lpstr>华文细黑</vt:lpstr>
      <vt:lpstr>宋体</vt:lpstr>
      <vt:lpstr>微软雅黑</vt:lpstr>
      <vt:lpstr>楷体_GB2312</vt:lpstr>
      <vt:lpstr>等线</vt:lpstr>
      <vt:lpstr>等线 Light</vt:lpstr>
      <vt:lpstr>黑体</vt:lpstr>
      <vt:lpstr>Arial</vt:lpstr>
      <vt:lpstr>Calibri</vt:lpstr>
      <vt:lpstr>Calibri Light</vt:lpstr>
      <vt:lpstr>Times New Roman</vt:lpstr>
      <vt:lpstr>母版</vt:lpstr>
      <vt:lpstr>Microsoft Word 文档</vt:lpstr>
      <vt:lpstr>MathType 6.0 Equation</vt:lpstr>
      <vt:lpstr>Microsoft 公式 3.0</vt:lpstr>
      <vt:lpstr>运输问题的应用（建模）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  某航运公司承担六个港口城市A、B、C、D、E、F的四条固定航线的物资运输任务。已知各条航线的起点、终点城市及每天航班数见下表。</vt:lpstr>
      <vt:lpstr>PowerPoint 演示文稿</vt:lpstr>
      <vt:lpstr>PowerPoint 演示文稿</vt:lpstr>
      <vt:lpstr>(2) 各港口间调度所需船只数。有些港口每天到达船数多于需要船数，例如港口D，每天到达3条，需求1条；而有些港口到达数少于需求数，例如港口B。各港口每天余缺船只数的计算见。</vt:lpstr>
      <vt:lpstr>为使配备船只数最少，应做到周转的空船数为最少。因此建立以下运输问题，其产销平衡表。</vt:lpstr>
      <vt:lpstr>用表上作业法求出空船的最优调度方案。</vt:lpstr>
      <vt:lpstr>PowerPoint 演示文稿</vt:lpstr>
      <vt:lpstr>求极大值问题</vt:lpstr>
      <vt:lpstr>PowerPoint 演示文稿</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davion knight</dc:creator>
  <cp:lastModifiedBy>davion knight</cp:lastModifiedBy>
  <cp:revision>8</cp:revision>
  <dcterms:created xsi:type="dcterms:W3CDTF">2019-11-16T02:56:52Z</dcterms:created>
  <dcterms:modified xsi:type="dcterms:W3CDTF">2019-11-18T04:23:18Z</dcterms:modified>
</cp:coreProperties>
</file>