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0" r:id="rId23"/>
    <p:sldId id="27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4" r:id="rId51"/>
    <p:sldId id="305" r:id="rId52"/>
    <p:sldId id="306" r:id="rId53"/>
    <p:sldId id="309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7" autoAdjust="0"/>
  </p:normalViewPr>
  <p:slideViewPr>
    <p:cSldViewPr snapToGrid="0">
      <p:cViewPr varScale="1">
        <p:scale>
          <a:sx n="88" d="100"/>
          <a:sy n="88" d="100"/>
        </p:scale>
        <p:origin x="9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2.wmf"/><Relationship Id="rId7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5.wmf"/><Relationship Id="rId6" Type="http://schemas.openxmlformats.org/officeDocument/2006/relationships/image" Target="../media/image76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8.wmf"/><Relationship Id="rId11" Type="http://schemas.openxmlformats.org/officeDocument/2006/relationships/image" Target="../media/image122.wmf"/><Relationship Id="rId5" Type="http://schemas.openxmlformats.org/officeDocument/2006/relationships/image" Target="../media/image100.wmf"/><Relationship Id="rId10" Type="http://schemas.openxmlformats.org/officeDocument/2006/relationships/image" Target="../media/image121.wmf"/><Relationship Id="rId4" Type="http://schemas.openxmlformats.org/officeDocument/2006/relationships/image" Target="../media/image99.wmf"/><Relationship Id="rId9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7.wmf"/><Relationship Id="rId3" Type="http://schemas.openxmlformats.org/officeDocument/2006/relationships/image" Target="../media/image118.wmf"/><Relationship Id="rId7" Type="http://schemas.openxmlformats.org/officeDocument/2006/relationships/image" Target="../media/image116.wmf"/><Relationship Id="rId12" Type="http://schemas.openxmlformats.org/officeDocument/2006/relationships/image" Target="../media/image126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03.wmf"/><Relationship Id="rId10" Type="http://schemas.openxmlformats.org/officeDocument/2006/relationships/image" Target="../media/image124.wmf"/><Relationship Id="rId4" Type="http://schemas.openxmlformats.org/officeDocument/2006/relationships/image" Target="../media/image119.wmf"/><Relationship Id="rId9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08.w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03.wmf"/><Relationship Id="rId10" Type="http://schemas.openxmlformats.org/officeDocument/2006/relationships/image" Target="../media/image129.wmf"/><Relationship Id="rId4" Type="http://schemas.openxmlformats.org/officeDocument/2006/relationships/image" Target="../media/image124.wmf"/><Relationship Id="rId9" Type="http://schemas.openxmlformats.org/officeDocument/2006/relationships/image" Target="../media/image128.wmf"/><Relationship Id="rId14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0.wmf"/><Relationship Id="rId3" Type="http://schemas.openxmlformats.org/officeDocument/2006/relationships/image" Target="../media/image133.wmf"/><Relationship Id="rId7" Type="http://schemas.openxmlformats.org/officeDocument/2006/relationships/image" Target="../media/image126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00.wmf"/><Relationship Id="rId16" Type="http://schemas.openxmlformats.org/officeDocument/2006/relationships/image" Target="../media/image143.wmf"/><Relationship Id="rId1" Type="http://schemas.openxmlformats.org/officeDocument/2006/relationships/image" Target="../media/image99.wmf"/><Relationship Id="rId6" Type="http://schemas.openxmlformats.org/officeDocument/2006/relationships/image" Target="../media/image135.wmf"/><Relationship Id="rId11" Type="http://schemas.openxmlformats.org/officeDocument/2006/relationships/image" Target="../media/image138.wmf"/><Relationship Id="rId5" Type="http://schemas.openxmlformats.org/officeDocument/2006/relationships/image" Target="../media/image103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image" Target="../media/image130.wmf"/><Relationship Id="rId14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E381C-3F80-4368-AB22-CCFB8BC85B2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7821F-762E-4655-AE6F-2E9F219C7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加新的松弛变量 凑基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最优值检验数同号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检验数不变 有个解是不可行</a:t>
            </a:r>
            <a:r>
              <a:rPr lang="en-US" altLang="zh-CN" dirty="0"/>
              <a:t>—</a:t>
            </a:r>
            <a:r>
              <a:rPr lang="zh-CN" altLang="en-US" dirty="0"/>
              <a:t>对偶单纯形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</a:t>
            </a:r>
            <a:r>
              <a:rPr lang="en-US" altLang="zh-CN" dirty="0"/>
              <a:t>x1</a:t>
            </a:r>
            <a:r>
              <a:rPr lang="zh-CN" altLang="en-US" dirty="0"/>
              <a:t>作为割平面来源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均存在非整数解 所以</a:t>
            </a:r>
            <a:r>
              <a:rPr lang="en-US" altLang="zh-CN" dirty="0"/>
              <a:t>B1 B2</a:t>
            </a:r>
            <a:r>
              <a:rPr lang="zh-CN" altLang="en-US" dirty="0"/>
              <a:t>均需要往下分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求最大值问题 大于另一支的整数解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下界提升的意义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没必要往下分了 因为当前解小于下界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解题过程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深度搜索 </a:t>
            </a:r>
            <a:r>
              <a:rPr lang="en-US" altLang="zh-CN" dirty="0"/>
              <a:t>or </a:t>
            </a:r>
            <a:r>
              <a:rPr lang="zh-CN" altLang="en-US" dirty="0"/>
              <a:t>广度搜索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</a:t>
            </a:r>
            <a:r>
              <a:rPr lang="en-US" altLang="zh-CN" dirty="0"/>
              <a:t>or</a:t>
            </a:r>
            <a:r>
              <a:rPr lang="zh-CN" altLang="en-US" dirty="0"/>
              <a:t>广度优先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分离约束方程整数和非整数部分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7821F-762E-4655-AE6F-2E9F219C71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ACD-40FA-4AD5-8404-85A6FEFD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AAC7C-9D1A-4B20-8D6B-A05763A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0C4BC-1617-4C80-9E51-C73410E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5F71-8D67-4CE9-9B07-58E2AF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DCC2-E57E-449C-8E66-5B3FF47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5B855-9395-4D63-8284-574D10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" y="23813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C993-2E3D-4C1E-A049-A74029F6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888B-112D-461C-9D04-32D1E7E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916EF-D0A2-4430-96CD-72FA619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953DF-7718-42F0-9E8F-D72BC74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DAD6-10DF-4174-AA21-9268EC7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4CA93-A1D1-4B9E-8B20-BF94F43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F4F1-571A-4879-88AF-C534EEBA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45-4972-4DA2-A327-DA9BA357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C5F1-7473-4FC7-9BE3-18BB684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7B43-2034-4263-AE56-B285003E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9306-126F-455B-BB26-6553108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DF09-6191-4721-8C62-88A0A371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C9F-6D31-4CA4-8AA9-5680062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B116-34B4-4CAA-8F93-62A2B2B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5AC7-7A8C-4C2E-8823-73E8CBF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EA279-09EC-427E-8275-28BB6049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" y="-32082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607F-0F2D-4BC5-A862-54262D0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1D22-B37B-4A04-9A7C-BACB290D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D707-8BD1-4EF5-9913-AE5F50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F00A-8917-4316-855F-999820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F3EA-43C9-4625-9921-B2EB27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C58-4BBC-4801-931B-5C0BC06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573E-60BF-4917-B99E-91FCBE3F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4F06-0D5F-4E1B-B948-BD2E501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76C4-5A6D-4ED5-AF52-1AEC8B73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7252-D961-4DD7-95C3-87FF245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DC18-BA37-47A0-BA72-A7148DC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3C0-390E-497A-BF1A-716DF4C3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E320-C918-49F1-BB32-D4DB4D9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EDBB2-806E-4707-9F68-E6510D89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084C-8FEF-4F08-A2CF-C31B60AD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81BEB-6E15-478D-A1F2-FD6DE03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3A41D-BE07-4FFC-A7AB-24FC467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34861-7DB4-4E8B-A047-49E6D0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98C92-F0A9-4914-BA9D-F61A747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3848-3C19-4B7B-8CD7-0316C08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ADBF8-A9C0-4F2E-BF7A-12C1C6D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D5559-A1AC-40B7-AF47-184B30B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743EB-600C-4080-8EB2-68D0B86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88A5A-C638-46BE-846E-14CAAE5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A839E-85CC-40DA-A5F9-1DC7275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9B15-8B97-4C44-8E83-D99FB2A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7AE8-837C-43DD-955C-791A17B5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447C-C72E-4A6C-B658-B236C95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0D19-F050-4A4B-BB3B-BB497FAF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F5B0-383C-478C-B79D-EF9155F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A0B90-8769-4FF2-97B4-F5C996C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A7B11-A6C4-4085-B74D-4A842D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D54D-1AE9-41F9-94CB-0E79CD7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FF7A9-1C84-43F0-8240-9DAEAEF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F0D7-1A95-420F-B195-B22C401B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23D-FCB7-4526-B784-78874B7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C9F85-7C33-41E6-8A39-073FE6B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00D-D9C7-4DB3-A412-7531450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8D7B-5313-49F2-B292-41E0FA9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1D7-5CAC-45F2-9980-79D01B08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93F0-FFFC-4A9A-9B37-15DB8AE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4B87-75B8-400A-9A5B-B8EC868FAF2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5F3F-DBEC-4E00-921F-5A51A0C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A4B6-79E9-4824-83CA-1A536057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8ACF-DBD7-482E-9C70-479F4112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6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1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6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Document.doc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Document1.doc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Microsoft_Word_97_-_2003_Document3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Document5.doc"/><Relationship Id="rId4" Type="http://schemas.openxmlformats.org/officeDocument/2006/relationships/image" Target="../media/image5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Document6.doc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Microsoft_Word_97_-_2003_Document9.doc"/><Relationship Id="rId18" Type="http://schemas.openxmlformats.org/officeDocument/2006/relationships/image" Target="../media/image68.wmf"/><Relationship Id="rId3" Type="http://schemas.openxmlformats.org/officeDocument/2006/relationships/oleObject" Target="../embeddings/Microsoft_Word_97_-_2003_Document7.doc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Microsoft_Word_97_-_2003_Document8.doc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Document11.doc"/><Relationship Id="rId11" Type="http://schemas.openxmlformats.org/officeDocument/2006/relationships/image" Target="../media/image72.wmf"/><Relationship Id="rId5" Type="http://schemas.openxmlformats.org/officeDocument/2006/relationships/image" Target="../media/image69.e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Microsoft_Word_97_-_2003_Document10.doc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3.wmf"/><Relationship Id="rId5" Type="http://schemas.openxmlformats.org/officeDocument/2006/relationships/image" Target="../media/image79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Document13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14.wmf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101.wmf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0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77.bin"/><Relationship Id="rId26" Type="http://schemas.openxmlformats.org/officeDocument/2006/relationships/image" Target="../media/image122.wmf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20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119.wmf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99.wmf"/><Relationship Id="rId24" Type="http://schemas.openxmlformats.org/officeDocument/2006/relationships/image" Target="../media/image121.wmf"/><Relationship Id="rId5" Type="http://schemas.openxmlformats.org/officeDocument/2006/relationships/image" Target="../media/image115.wmf"/><Relationship Id="rId15" Type="http://schemas.openxmlformats.org/officeDocument/2006/relationships/image" Target="../media/image118.wmf"/><Relationship Id="rId23" Type="http://schemas.openxmlformats.org/officeDocument/2006/relationships/oleObject" Target="../embeddings/oleObject80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21.wmf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12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6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90.bin"/><Relationship Id="rId31" Type="http://schemas.openxmlformats.org/officeDocument/2006/relationships/image" Target="../media/image127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20.wmf"/><Relationship Id="rId22" Type="http://schemas.openxmlformats.org/officeDocument/2006/relationships/image" Target="../media/image123.wmf"/><Relationship Id="rId27" Type="http://schemas.openxmlformats.org/officeDocument/2006/relationships/image" Target="../media/image125.wmf"/><Relationship Id="rId30" Type="http://schemas.openxmlformats.org/officeDocument/2006/relationships/oleObject" Target="../embeddings/oleObject9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28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image" Target="../media/image108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08.bin"/><Relationship Id="rId5" Type="http://schemas.openxmlformats.org/officeDocument/2006/relationships/image" Target="../media/image99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110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27.wmf"/><Relationship Id="rId31" Type="http://schemas.openxmlformats.org/officeDocument/2006/relationships/image" Target="../media/image132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131.wmf"/><Relationship Id="rId30" Type="http://schemas.openxmlformats.org/officeDocument/2006/relationships/oleObject" Target="../embeddings/oleObject111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36.wmf"/><Relationship Id="rId26" Type="http://schemas.openxmlformats.org/officeDocument/2006/relationships/oleObject" Target="../embeddings/oleObject125.bin"/><Relationship Id="rId39" Type="http://schemas.openxmlformats.org/officeDocument/2006/relationships/oleObject" Target="../embeddings/oleObject132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141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6.bin"/><Relationship Id="rId24" Type="http://schemas.openxmlformats.org/officeDocument/2006/relationships/oleObject" Target="../embeddings/oleObject123.bin"/><Relationship Id="rId32" Type="http://schemas.openxmlformats.org/officeDocument/2006/relationships/image" Target="../media/image140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144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6.bin"/><Relationship Id="rId36" Type="http://schemas.openxmlformats.org/officeDocument/2006/relationships/image" Target="../media/image142.wmf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5.wmf"/><Relationship Id="rId22" Type="http://schemas.openxmlformats.org/officeDocument/2006/relationships/image" Target="../media/image137.wmf"/><Relationship Id="rId27" Type="http://schemas.openxmlformats.org/officeDocument/2006/relationships/image" Target="../media/image138.wmf"/><Relationship Id="rId30" Type="http://schemas.openxmlformats.org/officeDocument/2006/relationships/image" Target="../media/image139.wmf"/><Relationship Id="rId35" Type="http://schemas.openxmlformats.org/officeDocument/2006/relationships/oleObject" Target="../embeddings/oleObject130.bin"/><Relationship Id="rId8" Type="http://schemas.openxmlformats.org/officeDocument/2006/relationships/image" Target="../media/image133.wmf"/><Relationship Id="rId3" Type="http://schemas.openxmlformats.org/officeDocument/2006/relationships/oleObject" Target="../embeddings/oleObject1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3FC1D-F098-4E36-B0F8-43FADB18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整数线性规划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23B0B-FA70-4001-9BA4-80CFE9EA8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zh-CN" altLang="en-US" dirty="0"/>
              <a:t>分支定界解法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F7E5-7463-4EBC-B981-66AA765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求整数规划的松弛问题最优解；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若松弛问题的最优解满足整数要求，得到整数规划的最优解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否则转下一步；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分支与定界：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任意选一个非整数解的变量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，在松弛问题中加上约束：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xi≤[xi]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xi≥[xi]+1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组成两个新的松弛问题，称为分枝。新的松弛问题具有特征：当原问题是求最大值时，目标值是分枝问题的上界；当原问题是求最小值时，目标值是分枝问题的下界。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检查所有分枝的解及目标函数值，若某分枝的解是整数并且目标函数值大于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等于其它分枝的目标值，则将其它分枝剪去不再计算，若还存在非整数解并且目标值大于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整数解的目标值，需要继续分枝，再检查，直到得到最优解。</a:t>
            </a:r>
          </a:p>
        </p:txBody>
      </p:sp>
    </p:spTree>
    <p:extLst>
      <p:ext uri="{BB962C8B-B14F-4D97-AF65-F5344CB8AC3E}">
        <p14:creationId xmlns:p14="http://schemas.microsoft.com/office/powerpoint/2010/main" val="248733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上下界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42059C5-7BBA-463C-9CF9-601DF62FC11A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820244"/>
              </p:ext>
            </p:extLst>
          </p:nvPr>
        </p:nvGraphicFramePr>
        <p:xfrm>
          <a:off x="3845718" y="1957572"/>
          <a:ext cx="45005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3" imgW="1308100" imgH="1181100" progId="Equation.3">
                  <p:embed/>
                </p:oleObj>
              </mc:Choice>
              <mc:Fallback>
                <p:oleObj name="公式" r:id="rId3" imgW="1308100" imgH="1181100" progId="Equation.3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B55E3E40-3B74-4191-9DE2-2E360F9D8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718" y="1957572"/>
                        <a:ext cx="45005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43C6AC42-26BE-4985-A8C8-3CB1C61B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531" y="4051484"/>
            <a:ext cx="1663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600" b="1">
                <a:solidFill>
                  <a:srgbClr val="FF3300"/>
                </a:solidFill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67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>
            <a:extLst>
              <a:ext uri="{FF2B5EF4-FFF2-40B4-BE49-F238E27FC236}">
                <a16:creationId xmlns:a16="http://schemas.microsoft.com/office/drawing/2014/main" id="{1F9FE7C4-5068-44F7-B308-1A0B8109A5AA}"/>
              </a:ext>
            </a:extLst>
          </p:cNvPr>
          <p:cNvSpPr>
            <a:spLocks/>
          </p:cNvSpPr>
          <p:nvPr/>
        </p:nvSpPr>
        <p:spPr bwMode="auto">
          <a:xfrm>
            <a:off x="1238394" y="4510087"/>
            <a:ext cx="3014662" cy="1619250"/>
          </a:xfrm>
          <a:custGeom>
            <a:avLst/>
            <a:gdLst>
              <a:gd name="T0" fmla="*/ 0 w 1899"/>
              <a:gd name="T1" fmla="*/ 0 h 1020"/>
              <a:gd name="T2" fmla="*/ 0 w 1899"/>
              <a:gd name="T3" fmla="*/ 2147483647 h 1020"/>
              <a:gd name="T4" fmla="*/ 2147483647 w 1899"/>
              <a:gd name="T5" fmla="*/ 2147483647 h 1020"/>
              <a:gd name="T6" fmla="*/ 2147483647 w 1899"/>
              <a:gd name="T7" fmla="*/ 2147483647 h 1020"/>
              <a:gd name="T8" fmla="*/ 0 w 1899"/>
              <a:gd name="T9" fmla="*/ 0 h 1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9" h="1020">
                <a:moveTo>
                  <a:pt x="0" y="0"/>
                </a:moveTo>
                <a:lnTo>
                  <a:pt x="0" y="1020"/>
                </a:lnTo>
                <a:lnTo>
                  <a:pt x="1899" y="1020"/>
                </a:lnTo>
                <a:lnTo>
                  <a:pt x="1531" y="5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71C54BC5-1FF8-44C2-8C0D-FB2F84A1C033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5587667"/>
              </p:ext>
            </p:extLst>
          </p:nvPr>
        </p:nvGraphicFramePr>
        <p:xfrm>
          <a:off x="7921769" y="258185"/>
          <a:ext cx="31051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1308100" imgH="939800" progId="Equation.3">
                  <p:embed/>
                </p:oleObj>
              </mc:Choice>
              <mc:Fallback>
                <p:oleObj name="公式" r:id="rId3" imgW="1308100" imgH="939800" progId="Equation.3">
                  <p:embed/>
                  <p:pic>
                    <p:nvPicPr>
                      <p:cNvPr id="46083" name="Object 7">
                        <a:extLst>
                          <a:ext uri="{FF2B5EF4-FFF2-40B4-BE49-F238E27FC236}">
                            <a16:creationId xmlns:a16="http://schemas.microsoft.com/office/drawing/2014/main" id="{BA2DDFBA-DB03-4ACC-812C-3C4BCCE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769" y="258185"/>
                        <a:ext cx="31051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>
            <a:extLst>
              <a:ext uri="{FF2B5EF4-FFF2-40B4-BE49-F238E27FC236}">
                <a16:creationId xmlns:a16="http://schemas.microsoft.com/office/drawing/2014/main" id="{2C50B883-3921-4DF5-A169-4FAE0DDD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988" y="1053522"/>
            <a:ext cx="1663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FF33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FF33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solidFill>
                  <a:srgbClr val="FF3300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45FE2DC5-EF03-4BC9-9FF4-F866DFDB9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394" y="6129337"/>
            <a:ext cx="494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B0FD2A6-4936-4388-955C-771C081F1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8394" y="1944687"/>
            <a:ext cx="44450" cy="418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078AA7EA-CF41-4C14-BEAE-A9EA4D929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394" y="4510087"/>
            <a:ext cx="4410075" cy="175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E6CA922A-061C-4751-A717-3E50AABA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906" y="2574925"/>
            <a:ext cx="3240088" cy="3735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0D0230C3-3B28-4502-814B-8E740F14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731" y="6084887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6.2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3E28B31-4EB0-4D4C-A6B4-A3BCC631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781" y="6084887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9E9C841-D97C-4A60-AD35-9F45963F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6" y="4240212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3.5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77C84843-1E6F-489A-96ED-DF030DEF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31" y="2484437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8</a:t>
            </a:r>
          </a:p>
        </p:txBody>
      </p:sp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EA40C93F-2DD1-486A-9D09-A9F3F0AD5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50096"/>
              </p:ext>
            </p:extLst>
          </p:nvPr>
        </p:nvGraphicFramePr>
        <p:xfrm>
          <a:off x="1508269" y="2798762"/>
          <a:ext cx="1917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5" imgW="952087" imgH="215806" progId="Equation.3">
                  <p:embed/>
                </p:oleObj>
              </mc:Choice>
              <mc:Fallback>
                <p:oleObj name="公式" r:id="rId5" imgW="952087" imgH="215806" progId="Equation.3">
                  <p:embed/>
                  <p:pic>
                    <p:nvPicPr>
                      <p:cNvPr id="46093" name="Object 18">
                        <a:extLst>
                          <a:ext uri="{FF2B5EF4-FFF2-40B4-BE49-F238E27FC236}">
                            <a16:creationId xmlns:a16="http://schemas.microsoft.com/office/drawing/2014/main" id="{BEC1F86B-C441-4D30-BF86-06BF818F4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269" y="2798762"/>
                        <a:ext cx="19177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51DD1A6F-6E7A-4C28-A52D-D62D63684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21056"/>
              </p:ext>
            </p:extLst>
          </p:nvPr>
        </p:nvGraphicFramePr>
        <p:xfrm>
          <a:off x="4402281" y="5364162"/>
          <a:ext cx="20716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7" imgW="1028254" imgH="215806" progId="Equation.3">
                  <p:embed/>
                </p:oleObj>
              </mc:Choice>
              <mc:Fallback>
                <p:oleObj name="公式" r:id="rId7" imgW="1028254" imgH="215806" progId="Equation.3">
                  <p:embed/>
                  <p:pic>
                    <p:nvPicPr>
                      <p:cNvPr id="46094" name="Object 21">
                        <a:extLst>
                          <a:ext uri="{FF2B5EF4-FFF2-40B4-BE49-F238E27FC236}">
                            <a16:creationId xmlns:a16="http://schemas.microsoft.com/office/drawing/2014/main" id="{DB90B7AA-556C-493E-B9FB-68AB15711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281" y="5364162"/>
                        <a:ext cx="20716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2">
            <a:extLst>
              <a:ext uri="{FF2B5EF4-FFF2-40B4-BE49-F238E27FC236}">
                <a16:creationId xmlns:a16="http://schemas.microsoft.com/office/drawing/2014/main" id="{B5AF80D1-5300-4BF6-AFAC-8D9C8CD7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519" y="6040437"/>
            <a:ext cx="1214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024FCB32-7913-4E38-AB4F-F3251A6BA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881" y="4105275"/>
            <a:ext cx="4140200" cy="2428875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36651B79-ABEE-4545-ABBA-B102CB76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494" y="5094287"/>
            <a:ext cx="72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474C9B1-3510-4808-900E-2DCB8BA1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919" y="4868862"/>
            <a:ext cx="719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FF3300"/>
                </a:solidFill>
                <a:ea typeface="宋体" panose="02010600030101010101" pitchFamily="2" charset="-122"/>
              </a:rPr>
              <a:t>B</a:t>
            </a:r>
            <a:endParaRPr lang="en-US" altLang="zh-CN" sz="3600" b="1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A51F5522-D6A5-41BB-8734-5A9D6A24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06" y="1674812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4403A3F6-EB93-48B2-AA9F-6FC72226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319" y="6040437"/>
            <a:ext cx="1214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973FED9A-7E53-4035-881D-1CD5F676A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19" y="4701164"/>
            <a:ext cx="25479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u="sng" dirty="0">
                <a:solidFill>
                  <a:srgbClr val="FF33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=0≤Z* ≤Z</a:t>
            </a:r>
            <a:r>
              <a:rPr lang="en-US" altLang="zh-CN" sz="2400" b="1" baseline="-25000" dirty="0">
                <a:solidFill>
                  <a:srgbClr val="FF33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=356</a:t>
            </a:r>
            <a:endParaRPr lang="en-US" altLang="zh-CN" sz="2400" b="1" baseline="-2500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485953F9-7604-4281-BF3C-4E6C6853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4" y="2528887"/>
            <a:ext cx="28813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 </a:t>
            </a:r>
            <a:r>
              <a:rPr lang="zh-CN" altLang="en-US" b="1" dirty="0">
                <a:ea typeface="宋体" panose="02010600030101010101" pitchFamily="2" charset="-122"/>
              </a:rPr>
              <a:t>的最优解：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=4.81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=1.82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Z</a:t>
            </a:r>
            <a:r>
              <a:rPr lang="en-US" altLang="zh-CN" b="1" baseline="-25000" dirty="0">
                <a:ea typeface="宋体" panose="02010600030101010101" pitchFamily="2" charset="-122"/>
              </a:rPr>
              <a:t>0</a:t>
            </a:r>
            <a:r>
              <a:rPr lang="en-US" altLang="zh-CN" b="1" dirty="0">
                <a:ea typeface="宋体" panose="02010600030101010101" pitchFamily="2" charset="-122"/>
              </a:rPr>
              <a:t>=356</a:t>
            </a:r>
          </a:p>
        </p:txBody>
      </p:sp>
    </p:spTree>
    <p:extLst>
      <p:ext uri="{BB962C8B-B14F-4D97-AF65-F5344CB8AC3E}">
        <p14:creationId xmlns:p14="http://schemas.microsoft.com/office/powerpoint/2010/main" val="3884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分支定界法的解题步骤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0A403-3C57-4FC1-8B49-1E3DD30B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6" y="1628775"/>
            <a:ext cx="11430288" cy="313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en-US" altLang="zh-CN" sz="2400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求整数规划</a:t>
            </a:r>
            <a:r>
              <a:rPr lang="en-US" altLang="zh-CN" sz="2400" i="1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的相应的</a:t>
            </a:r>
            <a:r>
              <a:rPr lang="en-US" altLang="zh-CN" sz="2400" i="1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solidFill>
                  <a:srgbClr val="0066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的最优解；</a:t>
            </a:r>
          </a:p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①若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无可行解，则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也没有可行解；</a:t>
            </a:r>
          </a:p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②若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有最优解且满足整数要求，则即为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的最优解</a:t>
            </a:r>
            <a:r>
              <a:rPr lang="en-US" altLang="zh-CN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有最优解但不满足整数要求，则转下一步；</a:t>
            </a:r>
          </a:p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en-US" altLang="zh-CN" sz="2400" kern="0" dirty="0">
                <a:solidFill>
                  <a:schemeClr val="accent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kern="0" dirty="0">
                <a:solidFill>
                  <a:schemeClr val="accent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进行迭代：</a:t>
            </a:r>
          </a:p>
          <a:p>
            <a:pPr marL="0" indent="0" defTabSz="357188" eaLnBrk="1" hangingPunct="1">
              <a:lnSpc>
                <a:spcPct val="120000"/>
              </a:lnSpc>
              <a:buFontTx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①分支与定界：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的最优解中任选一个非整数解的变量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sz="2400" kern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问题中加上约束：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A3F44CC-175E-4DB2-AF80-909D0A1C07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0856" y="5551383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组成两个新的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问题，称为分枝。</a:t>
            </a:r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B03E7068-7212-4EF1-A7AE-E2326E77D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261344"/>
              </p:ext>
            </p:extLst>
          </p:nvPr>
        </p:nvGraphicFramePr>
        <p:xfrm>
          <a:off x="4870450" y="4827732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451100" imgH="393700" progId="Equation.DSMT4">
                  <p:embed/>
                </p:oleObj>
              </mc:Choice>
              <mc:Fallback>
                <p:oleObj name="Equation" r:id="rId3" imgW="2451100" imgH="393700" progId="Equation.DSMT4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9DC3BDAA-170F-4DB9-9281-0BCA75A0C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870450" y="4827732"/>
                        <a:ext cx="245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7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C5178F-CBA8-485D-9260-9713DD5A5560}"/>
              </a:ext>
            </a:extLst>
          </p:cNvPr>
          <p:cNvSpPr txBox="1">
            <a:spLocks noChangeArrowheads="1"/>
          </p:cNvSpPr>
          <p:nvPr/>
        </p:nvSpPr>
        <p:spPr>
          <a:xfrm>
            <a:off x="449912" y="1044575"/>
            <a:ext cx="11292176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求各分支解和目标值，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原问题是求最大值时，各分支最优目标值中最大的为新上界；符合整数条件的分支中目标值最大的为新下界，若无整数分支，若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z≥0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，可令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问题，与之相反）。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②比较与剪枝：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检查所有分枝的解及目标函数值，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若上界等于下界，则停止；否则剪去小于下界的分支，对于大于下界的分支继续重复（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），直到找到最优解（目标值优的先分支）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3CF63-E7C0-4FBD-B12E-1273E8A6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34" y="1049338"/>
            <a:ext cx="37433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6-2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求解整数规划问题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9153170-C115-4C89-A199-8ADFDFF586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2889" y="3175867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解：解相应的线性规划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得最优解</a:t>
            </a:r>
            <a:endParaRPr kumimoji="1"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E1F87B-12FD-4A07-9EA5-BD1D182F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30" y="4704186"/>
            <a:ext cx="10633940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是问题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的一个整数可行解，这时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一个下界，记作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06836D3A-D157-45AD-B24E-764BAC4D0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43411"/>
              </p:ext>
            </p:extLst>
          </p:nvPr>
        </p:nvGraphicFramePr>
        <p:xfrm>
          <a:off x="4622800" y="1093788"/>
          <a:ext cx="3886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3886200" imgH="1879600" progId="Equation.DSMT4">
                  <p:embed/>
                </p:oleObj>
              </mc:Choice>
              <mc:Fallback>
                <p:oleObj name="Equation" r:id="rId3" imgW="3886200" imgH="1879600" progId="Equation.DSMT4">
                  <p:embed/>
                  <p:pic>
                    <p:nvPicPr>
                      <p:cNvPr id="50182" name="Object 19">
                        <a:extLst>
                          <a:ext uri="{FF2B5EF4-FFF2-40B4-BE49-F238E27FC236}">
                            <a16:creationId xmlns:a16="http://schemas.microsoft.com/office/drawing/2014/main" id="{22285D40-F246-41CE-8C20-213669371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622800" y="1093788"/>
                        <a:ext cx="3886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3F0357DE-8F9F-4C9B-9EFC-818DCCC49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32201"/>
              </p:ext>
            </p:extLst>
          </p:nvPr>
        </p:nvGraphicFramePr>
        <p:xfrm>
          <a:off x="5528253" y="3205163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3632200" imgH="419100" progId="Equation.DSMT4">
                  <p:embed/>
                </p:oleObj>
              </mc:Choice>
              <mc:Fallback>
                <p:oleObj name="Equation" r:id="rId5" imgW="3632200" imgH="419100" progId="Equation.DSMT4">
                  <p:embed/>
                  <p:pic>
                    <p:nvPicPr>
                      <p:cNvPr id="682009" name="Object 25">
                        <a:extLst>
                          <a:ext uri="{FF2B5EF4-FFF2-40B4-BE49-F238E27FC236}">
                            <a16:creationId xmlns:a16="http://schemas.microsoft.com/office/drawing/2014/main" id="{3F4844B0-4B5E-437A-9A0F-4BD6C211B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5528253" y="3205163"/>
                        <a:ext cx="363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7">
            <a:extLst>
              <a:ext uri="{FF2B5EF4-FFF2-40B4-BE49-F238E27FC236}">
                <a16:creationId xmlns:a16="http://schemas.microsoft.com/office/drawing/2014/main" id="{06DF668A-F3BE-4296-95D5-478CA3633B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24540" y="3624263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可见它不符合整数条件</a:t>
            </a:r>
            <a:r>
              <a:rPr kumimoji="1" lang="zh-CN" altLang="en-US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33BC7E2B-5852-4346-9C70-7FE47BAD99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24540" y="4206009"/>
            <a:ext cx="67874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这时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是问题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的最优目标函数值</a:t>
            </a: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的上界，记作</a:t>
            </a:r>
          </a:p>
        </p:txBody>
      </p:sp>
      <p:graphicFrame>
        <p:nvGraphicFramePr>
          <p:cNvPr id="11" name="Object 35">
            <a:extLst>
              <a:ext uri="{FF2B5EF4-FFF2-40B4-BE49-F238E27FC236}">
                <a16:creationId xmlns:a16="http://schemas.microsoft.com/office/drawing/2014/main" id="{462019FF-A7D8-4988-9307-EAFEC772A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39882"/>
              </p:ext>
            </p:extLst>
          </p:nvPr>
        </p:nvGraphicFramePr>
        <p:xfrm>
          <a:off x="10549083" y="4768916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710891" imgH="380835" progId="Equation.DSMT4">
                  <p:embed/>
                </p:oleObj>
              </mc:Choice>
              <mc:Fallback>
                <p:oleObj name="Equation" r:id="rId7" imgW="710891" imgH="380835" progId="Equation.DSMT4">
                  <p:embed/>
                  <p:pic>
                    <p:nvPicPr>
                      <p:cNvPr id="682019" name="Object 35">
                        <a:extLst>
                          <a:ext uri="{FF2B5EF4-FFF2-40B4-BE49-F238E27FC236}">
                            <a16:creationId xmlns:a16="http://schemas.microsoft.com/office/drawing/2014/main" id="{9CD68C3C-AD48-45E9-AEE4-B0ED1DF12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0549083" y="4768916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8">
            <a:extLst>
              <a:ext uri="{FF2B5EF4-FFF2-40B4-BE49-F238E27FC236}">
                <a16:creationId xmlns:a16="http://schemas.microsoft.com/office/drawing/2014/main" id="{B8C5C958-9205-4B5F-8D46-2633FE6DC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39961"/>
              </p:ext>
            </p:extLst>
          </p:nvPr>
        </p:nvGraphicFramePr>
        <p:xfrm>
          <a:off x="1268845" y="5423872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1854200" imgH="368300" progId="Equation.DSMT4">
                  <p:embed/>
                </p:oleObj>
              </mc:Choice>
              <mc:Fallback>
                <p:oleObj name="Equation" r:id="rId9" imgW="1854200" imgH="368300" progId="Equation.DSMT4">
                  <p:embed/>
                  <p:pic>
                    <p:nvPicPr>
                      <p:cNvPr id="682022" name="Object 38">
                        <a:extLst>
                          <a:ext uri="{FF2B5EF4-FFF2-40B4-BE49-F238E27FC236}">
                            <a16:creationId xmlns:a16="http://schemas.microsoft.com/office/drawing/2014/main" id="{F1E6096D-F98C-4A58-9646-BFFA702B3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268845" y="5423872"/>
                        <a:ext cx="185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>
            <a:extLst>
              <a:ext uri="{FF2B5EF4-FFF2-40B4-BE49-F238E27FC236}">
                <a16:creationId xmlns:a16="http://schemas.microsoft.com/office/drawing/2014/main" id="{DAD7C217-C490-4B21-A348-07C44211C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709525"/>
              </p:ext>
            </p:extLst>
          </p:nvPr>
        </p:nvGraphicFramePr>
        <p:xfrm>
          <a:off x="7798667" y="4197205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1" imgW="812447" imgH="444307" progId="Equation.DSMT4">
                  <p:embed/>
                </p:oleObj>
              </mc:Choice>
              <mc:Fallback>
                <p:oleObj name="Equation" r:id="rId11" imgW="812447" imgH="444307" progId="Equation.DSMT4">
                  <p:embed/>
                  <p:pic>
                    <p:nvPicPr>
                      <p:cNvPr id="682025" name="Object 41">
                        <a:extLst>
                          <a:ext uri="{FF2B5EF4-FFF2-40B4-BE49-F238E27FC236}">
                            <a16:creationId xmlns:a16="http://schemas.microsoft.com/office/drawing/2014/main" id="{41DABD2C-4690-4607-9741-F9F4B0AFA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798667" y="4197205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9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0C1A2-A8C9-4ED9-B7D8-8ACC8A8C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95" y="1530512"/>
            <a:ext cx="1069744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的解中有一个非整数变量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=4.81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。则在原问题中增加分别两个约束条件：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≤4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≥5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分解为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Picture 4" descr="5g3">
            <a:extLst>
              <a:ext uri="{FF2B5EF4-FFF2-40B4-BE49-F238E27FC236}">
                <a16:creationId xmlns:a16="http://schemas.microsoft.com/office/drawing/2014/main" id="{8BBEC895-095A-4189-8982-6C050D22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77" y="2683037"/>
            <a:ext cx="525621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829319-0945-49FD-AEC8-4D1B5C04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927" y="3619662"/>
            <a:ext cx="2663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≤4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734D7D4-0B16-4D0E-8396-B050E137CC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364" y="3835562"/>
            <a:ext cx="215900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1FB234D-39DF-4316-B278-33A703D00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0227" y="4195924"/>
            <a:ext cx="1800225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7A2E013-F0E0-4E47-8C7D-CA70C41FE4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0229" y="880919"/>
            <a:ext cx="2400016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分支与定界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A4CF5D7-D48B-4156-9564-57BB8A4A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114" y="3943512"/>
            <a:ext cx="1511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x</a:t>
            </a:r>
            <a:r>
              <a:rPr lang="en-US" altLang="zh-CN" sz="2400" b="1" baseline="-2500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≥5</a:t>
            </a:r>
          </a:p>
        </p:txBody>
      </p:sp>
    </p:spTree>
    <p:extLst>
      <p:ext uri="{BB962C8B-B14F-4D97-AF65-F5344CB8AC3E}">
        <p14:creationId xmlns:p14="http://schemas.microsoft.com/office/powerpoint/2010/main" val="9811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D0A421-461C-4585-A76C-D787CE8F1A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88084" y="1027112"/>
            <a:ext cx="9752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仍然不考虑整数条件约束，解问题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，得到最优解为：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B6A0AA-76A3-415D-A658-F425F7204C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9750" y="3985556"/>
            <a:ext cx="4895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定界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显然没得到全部整数解。</a:t>
            </a: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332EAF12-83D6-4833-970B-60F09CC3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75338"/>
              </p:ext>
            </p:extLst>
          </p:nvPr>
        </p:nvGraphicFramePr>
        <p:xfrm>
          <a:off x="3636168" y="1742420"/>
          <a:ext cx="3455987" cy="1941511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B1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B2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=2.1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1.57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=349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341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35">
            <a:extLst>
              <a:ext uri="{FF2B5EF4-FFF2-40B4-BE49-F238E27FC236}">
                <a16:creationId xmlns:a16="http://schemas.microsoft.com/office/drawing/2014/main" id="{08CB96E6-3A94-40E3-9B49-2D263684F4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13477" y="4810401"/>
            <a:ext cx="45817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那么必存在最优整数解，且 </a:t>
            </a:r>
          </a:p>
        </p:txBody>
      </p:sp>
      <p:graphicFrame>
        <p:nvGraphicFramePr>
          <p:cNvPr id="8" name="Object 38">
            <a:extLst>
              <a:ext uri="{FF2B5EF4-FFF2-40B4-BE49-F238E27FC236}">
                <a16:creationId xmlns:a16="http://schemas.microsoft.com/office/drawing/2014/main" id="{173E95CA-3E1B-4FA3-843F-9CAFDAE7E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5664"/>
              </p:ext>
            </p:extLst>
          </p:nvPr>
        </p:nvGraphicFramePr>
        <p:xfrm>
          <a:off x="6242629" y="4894211"/>
          <a:ext cx="158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1586811" imgH="355446" progId="Equation.DSMT4">
                  <p:embed/>
                </p:oleObj>
              </mc:Choice>
              <mc:Fallback>
                <p:oleObj name="Equation" r:id="rId4" imgW="1586811" imgH="355446" progId="Equation.DSMT4">
                  <p:embed/>
                  <p:pic>
                    <p:nvPicPr>
                      <p:cNvPr id="685094" name="Object 38">
                        <a:extLst>
                          <a:ext uri="{FF2B5EF4-FFF2-40B4-BE49-F238E27FC236}">
                            <a16:creationId xmlns:a16="http://schemas.microsoft.com/office/drawing/2014/main" id="{EFF298F4-D58D-4EF6-B035-02AB8DB3D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6242629" y="4894211"/>
                        <a:ext cx="158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>
            <a:extLst>
              <a:ext uri="{FF2B5EF4-FFF2-40B4-BE49-F238E27FC236}">
                <a16:creationId xmlns:a16="http://schemas.microsoft.com/office/drawing/2014/main" id="{7ADAAEAC-326B-4170-981B-81D96C416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50432"/>
              </p:ext>
            </p:extLst>
          </p:nvPr>
        </p:nvGraphicFramePr>
        <p:xfrm>
          <a:off x="5575302" y="4056666"/>
          <a:ext cx="236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6" imgW="2362200" imgH="381000" progId="Equation.DSMT4">
                  <p:embed/>
                </p:oleObj>
              </mc:Choice>
              <mc:Fallback>
                <p:oleObj name="Equation" r:id="rId6" imgW="2362200" imgH="381000" progId="Equation.DSMT4">
                  <p:embed/>
                  <p:pic>
                    <p:nvPicPr>
                      <p:cNvPr id="685097" name="Object 41">
                        <a:extLst>
                          <a:ext uri="{FF2B5EF4-FFF2-40B4-BE49-F238E27FC236}">
                            <a16:creationId xmlns:a16="http://schemas.microsoft.com/office/drawing/2014/main" id="{E5BCE13D-8B93-4B2C-80C2-DB5BB0295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5575302" y="4056666"/>
                        <a:ext cx="236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7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2A1E9D-64FC-4D12-AB9C-361BC66E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53" y="1621848"/>
            <a:ext cx="10826894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分支：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，故先分解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为两支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增加条件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称为问题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增加条件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≥3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称为问题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Picture 4" descr="5g3-1">
            <a:extLst>
              <a:ext uri="{FF2B5EF4-FFF2-40B4-BE49-F238E27FC236}">
                <a16:creationId xmlns:a16="http://schemas.microsoft.com/office/drawing/2014/main" id="{3AA7487C-68F0-4CFA-BC13-65C18F80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845811"/>
            <a:ext cx="56165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48A29284-1044-4333-8556-F673E6F8D0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80159" y="954959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）分支与定界</a:t>
            </a:r>
          </a:p>
        </p:txBody>
      </p:sp>
    </p:spTree>
    <p:extLst>
      <p:ext uri="{BB962C8B-B14F-4D97-AF65-F5344CB8AC3E}">
        <p14:creationId xmlns:p14="http://schemas.microsoft.com/office/powerpoint/2010/main" val="27689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75FE8EB-7722-496E-B70F-1DF64D635D9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833" y="1001713"/>
            <a:ext cx="835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求解问题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，得到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700D8-36BE-43D6-A4DC-0F87865E40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8313" y="4221163"/>
            <a:ext cx="8931996" cy="60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定界：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显然问题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已得到整数解。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=340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，故将</a:t>
            </a:r>
          </a:p>
        </p:txBody>
      </p:sp>
      <p:graphicFrame>
        <p:nvGraphicFramePr>
          <p:cNvPr id="6" name="Group 39">
            <a:extLst>
              <a:ext uri="{FF2B5EF4-FFF2-40B4-BE49-F238E27FC236}">
                <a16:creationId xmlns:a16="http://schemas.microsoft.com/office/drawing/2014/main" id="{51441F10-5509-4FD8-82E2-6687E678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21638"/>
              </p:ext>
            </p:extLst>
          </p:nvPr>
        </p:nvGraphicFramePr>
        <p:xfrm>
          <a:off x="4368006" y="1701145"/>
          <a:ext cx="3455987" cy="1941511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1.42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=2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=340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327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9">
            <a:extLst>
              <a:ext uri="{FF2B5EF4-FFF2-40B4-BE49-F238E27FC236}">
                <a16:creationId xmlns:a16="http://schemas.microsoft.com/office/drawing/2014/main" id="{2BC3E7E8-7596-4142-B51F-906B4D3A3B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8313" y="5625352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而它大于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=327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，所以问题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没有必要分解。</a:t>
            </a:r>
          </a:p>
        </p:txBody>
      </p:sp>
      <p:graphicFrame>
        <p:nvGraphicFramePr>
          <p:cNvPr id="8" name="Object 33">
            <a:extLst>
              <a:ext uri="{FF2B5EF4-FFF2-40B4-BE49-F238E27FC236}">
                <a16:creationId xmlns:a16="http://schemas.microsoft.com/office/drawing/2014/main" id="{D715D3F6-70F1-46FB-8BC0-DBD49BFCE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00001"/>
              </p:ext>
            </p:extLst>
          </p:nvPr>
        </p:nvGraphicFramePr>
        <p:xfrm>
          <a:off x="8052593" y="4385906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952087" imgH="380835" progId="Equation.DSMT4">
                  <p:embed/>
                </p:oleObj>
              </mc:Choice>
              <mc:Fallback>
                <p:oleObj name="Equation" r:id="rId4" imgW="952087" imgH="380835" progId="Equation.DSMT4">
                  <p:embed/>
                  <p:pic>
                    <p:nvPicPr>
                      <p:cNvPr id="687137" name="Object 33">
                        <a:extLst>
                          <a:ext uri="{FF2B5EF4-FFF2-40B4-BE49-F238E27FC236}">
                            <a16:creationId xmlns:a16="http://schemas.microsoft.com/office/drawing/2014/main" id="{172C1918-613B-4A03-9D6F-02CD4FCF6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052593" y="4385906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5">
            <a:extLst>
              <a:ext uri="{FF2B5EF4-FFF2-40B4-BE49-F238E27FC236}">
                <a16:creationId xmlns:a16="http://schemas.microsoft.com/office/drawing/2014/main" id="{B7C4B79A-22A3-440F-820C-E74C327841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68313" y="4918075"/>
            <a:ext cx="4493538" cy="6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那么必存在最优整数解，且</a:t>
            </a:r>
          </a:p>
        </p:txBody>
      </p:sp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77BE578A-BCB3-41A7-9A5D-394502DB1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53221"/>
              </p:ext>
            </p:extLst>
          </p:nvPr>
        </p:nvGraphicFramePr>
        <p:xfrm>
          <a:off x="4934311" y="5067736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6" imgW="1892300" imgH="355600" progId="Equation.DSMT4">
                  <p:embed/>
                </p:oleObj>
              </mc:Choice>
              <mc:Fallback>
                <p:oleObj name="Equation" r:id="rId6" imgW="1892300" imgH="355600" progId="Equation.DSMT4">
                  <p:embed/>
                  <p:pic>
                    <p:nvPicPr>
                      <p:cNvPr id="687142" name="Object 38">
                        <a:extLst>
                          <a:ext uri="{FF2B5EF4-FFF2-40B4-BE49-F238E27FC236}">
                            <a16:creationId xmlns:a16="http://schemas.microsoft.com/office/drawing/2014/main" id="{36C51D85-0EB0-4726-8C0C-722BDAC9A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934311" y="5067736"/>
                        <a:ext cx="1892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3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66E1-A648-41EA-9776-356E7A70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9D0D47-330D-461D-A84F-6753FD2A4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86743"/>
            <a:ext cx="76327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§6.1  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整数线性规划问题的提出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§6.2   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分支定界解法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§6.3   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割平面解法、其他解法举例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§6.4   0-1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型整数线性规划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§6.5   </a:t>
            </a:r>
            <a:r>
              <a:rPr kumimoji="1"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指派问题等整数规划的应用</a:t>
            </a:r>
            <a:endParaRPr kumimoji="1" lang="en-US" altLang="zh-CN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26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E584FF4-FC1B-4AD2-A2E9-5522ADB9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35" y="1492606"/>
            <a:ext cx="1116633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分支：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继续对问题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进行分支，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增加条件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≤1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称为问题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增加条件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≥2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称为问题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Picture 4" descr="5g3-2">
            <a:extLst>
              <a:ext uri="{FF2B5EF4-FFF2-40B4-BE49-F238E27FC236}">
                <a16:creationId xmlns:a16="http://schemas.microsoft.com/office/drawing/2014/main" id="{4457024D-A127-4DEA-884B-ADD6CD91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9" y="3007663"/>
            <a:ext cx="4679950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51A24174-93D6-401C-85C4-472118E03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27492"/>
              </p:ext>
            </p:extLst>
          </p:nvPr>
        </p:nvGraphicFramePr>
        <p:xfrm>
          <a:off x="6150625" y="2287731"/>
          <a:ext cx="3455988" cy="1941511"/>
        </p:xfrm>
        <a:graphic>
          <a:graphicData uri="http://schemas.openxmlformats.org/drawingml/2006/table">
            <a:tbl>
              <a:tblPr/>
              <a:tblGrid>
                <a:gridCol w="176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B5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B6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5.44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无可行解</a:t>
                      </a:r>
                    </a:p>
                  </a:txBody>
                  <a:tcPr marL="90000" marR="90000" marT="46783" marB="467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=1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=308</a:t>
                      </a:r>
                    </a:p>
                  </a:txBody>
                  <a:tcPr marL="90000" marR="90000" marT="46783" marB="467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30">
            <a:extLst>
              <a:ext uri="{FF2B5EF4-FFF2-40B4-BE49-F238E27FC236}">
                <a16:creationId xmlns:a16="http://schemas.microsoft.com/office/drawing/2014/main" id="{0156D9C6-0C5E-41A0-930A-9DC417DEF4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06243" y="969386"/>
            <a:ext cx="2903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）分支与定界</a:t>
            </a:r>
          </a:p>
        </p:txBody>
      </p:sp>
      <p:graphicFrame>
        <p:nvGraphicFramePr>
          <p:cNvPr id="15" name="Object 31">
            <a:extLst>
              <a:ext uri="{FF2B5EF4-FFF2-40B4-BE49-F238E27FC236}">
                <a16:creationId xmlns:a16="http://schemas.microsoft.com/office/drawing/2014/main" id="{77663DEF-C41F-42A5-B52A-2C45A66DE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36329"/>
              </p:ext>
            </p:extLst>
          </p:nvPr>
        </p:nvGraphicFramePr>
        <p:xfrm>
          <a:off x="5732319" y="4602307"/>
          <a:ext cx="2146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2145369" imgH="355446" progId="Equation.DSMT4">
                  <p:embed/>
                </p:oleObj>
              </mc:Choice>
              <mc:Fallback>
                <p:oleObj name="Equation" r:id="rId5" imgW="2145369" imgH="355446" progId="Equation.DSMT4">
                  <p:embed/>
                  <p:pic>
                    <p:nvPicPr>
                      <p:cNvPr id="688159" name="Object 31">
                        <a:extLst>
                          <a:ext uri="{FF2B5EF4-FFF2-40B4-BE49-F238E27FC236}">
                            <a16:creationId xmlns:a16="http://schemas.microsoft.com/office/drawing/2014/main" id="{53B19D95-A230-4FA1-9B3E-3890BA84A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5732319" y="4602307"/>
                        <a:ext cx="2146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3">
            <a:extLst>
              <a:ext uri="{FF2B5EF4-FFF2-40B4-BE49-F238E27FC236}">
                <a16:creationId xmlns:a16="http://schemas.microsoft.com/office/drawing/2014/main" id="{8985726A-48D7-4791-BAED-36CFB3C299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32319" y="5185497"/>
            <a:ext cx="4019049" cy="125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故最优解为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*=340.</a:t>
            </a:r>
          </a:p>
        </p:txBody>
      </p:sp>
    </p:spTree>
    <p:extLst>
      <p:ext uri="{BB962C8B-B14F-4D97-AF65-F5344CB8AC3E}">
        <p14:creationId xmlns:p14="http://schemas.microsoft.com/office/powerpoint/2010/main" val="27539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g4">
            <a:extLst>
              <a:ext uri="{FF2B5EF4-FFF2-40B4-BE49-F238E27FC236}">
                <a16:creationId xmlns:a16="http://schemas.microsoft.com/office/drawing/2014/main" id="{5A9D9D52-C93A-4370-B0DE-3208760D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4" y="772120"/>
            <a:ext cx="7567323" cy="608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6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一些原则</a:t>
            </a:r>
            <a:endParaRPr lang="en-US" dirty="0"/>
          </a:p>
        </p:txBody>
      </p:sp>
      <p:graphicFrame>
        <p:nvGraphicFramePr>
          <p:cNvPr id="5" name="Group 90">
            <a:extLst>
              <a:ext uri="{FF2B5EF4-FFF2-40B4-BE49-F238E27FC236}">
                <a16:creationId xmlns:a16="http://schemas.microsoft.com/office/drawing/2014/main" id="{BE77BA29-EB51-4B4B-904F-13F61B04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142386"/>
              </p:ext>
            </p:extLst>
          </p:nvPr>
        </p:nvGraphicFramePr>
        <p:xfrm>
          <a:off x="3377768" y="1203902"/>
          <a:ext cx="7920037" cy="524034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分支问题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分支问题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无可行解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无可行解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原问题无可行解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无可行解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此整数解为最优解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无可行解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继续分支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较优的为最优解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整数解，优于问题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为最优解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非整数解，优于问题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停止分支，继续对问题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非整数解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继续分支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较优的先分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25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40130-EC1B-4D52-98D4-1E5D76AF605C}"/>
              </a:ext>
            </a:extLst>
          </p:cNvPr>
          <p:cNvSpPr txBox="1">
            <a:spLocks noChangeArrowheads="1"/>
          </p:cNvSpPr>
          <p:nvPr/>
        </p:nvSpPr>
        <p:spPr>
          <a:xfrm>
            <a:off x="616528" y="1067663"/>
            <a:ext cx="4103688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用分枝定界法求解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1203FE-ECD1-4463-B8B1-2B78A86F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28" y="3087396"/>
            <a:ext cx="3756156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先求对应的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LP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956BD4A-8C5E-4F8E-B7F9-6F1A3B18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95" y="5150860"/>
            <a:ext cx="3598862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用图解法得到最优解：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0C08AC97-89B7-4BC4-982A-4374FF106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06673"/>
              </p:ext>
            </p:extLst>
          </p:nvPr>
        </p:nvGraphicFramePr>
        <p:xfrm>
          <a:off x="4621357" y="3273496"/>
          <a:ext cx="3225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3225800" imgH="1828800" progId="Equation.DSMT4">
                  <p:embed/>
                </p:oleObj>
              </mc:Choice>
              <mc:Fallback>
                <p:oleObj name="Equation" r:id="rId3" imgW="3225800" imgH="1828800" progId="Equation.DSMT4">
                  <p:embed/>
                  <p:pic>
                    <p:nvPicPr>
                      <p:cNvPr id="690186" name="Object 10">
                        <a:extLst>
                          <a:ext uri="{FF2B5EF4-FFF2-40B4-BE49-F238E27FC236}">
                            <a16:creationId xmlns:a16="http://schemas.microsoft.com/office/drawing/2014/main" id="{97497394-8EB0-46E5-8439-6C756F560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621357" y="3273496"/>
                        <a:ext cx="3225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0AB5D594-F82F-49AD-A594-02BB17132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44819"/>
              </p:ext>
            </p:extLst>
          </p:nvPr>
        </p:nvGraphicFramePr>
        <p:xfrm>
          <a:off x="4621357" y="1139247"/>
          <a:ext cx="4241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4241800" imgH="1879600" progId="Equation.DSMT4">
                  <p:embed/>
                </p:oleObj>
              </mc:Choice>
              <mc:Fallback>
                <p:oleObj name="Equation" r:id="rId5" imgW="4241800" imgH="1879600" progId="Equation.DSMT4">
                  <p:embed/>
                  <p:pic>
                    <p:nvPicPr>
                      <p:cNvPr id="58375" name="Object 11">
                        <a:extLst>
                          <a:ext uri="{FF2B5EF4-FFF2-40B4-BE49-F238E27FC236}">
                            <a16:creationId xmlns:a16="http://schemas.microsoft.com/office/drawing/2014/main" id="{F33F29A7-8D83-4681-9670-DC1A2B873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621357" y="1139247"/>
                        <a:ext cx="42418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21FBA4C6-83F0-4E0A-9C04-7AD6C5493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34291"/>
              </p:ext>
            </p:extLst>
          </p:nvPr>
        </p:nvGraphicFramePr>
        <p:xfrm>
          <a:off x="4372684" y="5509203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3746500" imgH="419100" progId="Equation.DSMT4">
                  <p:embed/>
                </p:oleObj>
              </mc:Choice>
              <mc:Fallback>
                <p:oleObj name="Equation" r:id="rId7" imgW="3746500" imgH="419100" progId="Equation.DSMT4">
                  <p:embed/>
                  <p:pic>
                    <p:nvPicPr>
                      <p:cNvPr id="690190" name="Object 14">
                        <a:extLst>
                          <a:ext uri="{FF2B5EF4-FFF2-40B4-BE49-F238E27FC236}">
                            <a16:creationId xmlns:a16="http://schemas.microsoft.com/office/drawing/2014/main" id="{73C70561-872A-4858-8565-A10C6031F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372684" y="5509203"/>
                        <a:ext cx="374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81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821D0D15-6E40-4DB9-9D4C-63D5E0AFB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505" y="2265652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6E4C9DC-0367-4237-9026-985D6D52F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5230" y="6037552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6310E2D-8BDC-481E-B4DC-2A0C75995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205" y="1949739"/>
            <a:ext cx="5670550" cy="462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39A3A59-8A94-4898-8E7F-ED978E25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355" y="6132802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B30D982-595E-499A-8040-A52DB9F3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155" y="2018002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67398CE-6E9D-417B-90E7-E621D8AC9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73801"/>
              </p:ext>
            </p:extLst>
          </p:nvPr>
        </p:nvGraphicFramePr>
        <p:xfrm>
          <a:off x="2979305" y="1086139"/>
          <a:ext cx="2433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990170" imgH="190417" progId="Equation.3">
                  <p:embed/>
                </p:oleObj>
              </mc:Choice>
              <mc:Fallback>
                <p:oleObj name="公式" r:id="rId3" imgW="990170" imgH="190417" progId="Equation.3">
                  <p:embed/>
                  <p:pic>
                    <p:nvPicPr>
                      <p:cNvPr id="59399" name="Object 8">
                        <a:extLst>
                          <a:ext uri="{FF2B5EF4-FFF2-40B4-BE49-F238E27FC236}">
                            <a16:creationId xmlns:a16="http://schemas.microsoft.com/office/drawing/2014/main" id="{676517C8-32F5-4182-BB77-F8300A30A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305" y="1086139"/>
                        <a:ext cx="2433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>
            <a:extLst>
              <a:ext uri="{FF2B5EF4-FFF2-40B4-BE49-F238E27FC236}">
                <a16:creationId xmlns:a16="http://schemas.microsoft.com/office/drawing/2014/main" id="{27017530-B37C-4909-9485-7D7481523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880" y="1579852"/>
            <a:ext cx="2562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F5E949C-EB51-45B8-8EF7-2B5DAEB90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8605" y="1579852"/>
            <a:ext cx="54927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D15F8B2-6D6E-464C-833F-963922402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86874"/>
              </p:ext>
            </p:extLst>
          </p:nvPr>
        </p:nvGraphicFramePr>
        <p:xfrm>
          <a:off x="6060643" y="4110327"/>
          <a:ext cx="2247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914400" imgH="190500" progId="Equation.3">
                  <p:embed/>
                </p:oleObj>
              </mc:Choice>
              <mc:Fallback>
                <p:oleObj name="公式" r:id="rId5" imgW="914400" imgH="190500" progId="Equation.3">
                  <p:embed/>
                  <p:pic>
                    <p:nvPicPr>
                      <p:cNvPr id="59402" name="Object 11">
                        <a:extLst>
                          <a:ext uri="{FF2B5EF4-FFF2-40B4-BE49-F238E27FC236}">
                            <a16:creationId xmlns:a16="http://schemas.microsoft.com/office/drawing/2014/main" id="{8A71083F-7320-4BF2-ADD7-A24E79945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643" y="4110327"/>
                        <a:ext cx="22479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2">
            <a:extLst>
              <a:ext uri="{FF2B5EF4-FFF2-40B4-BE49-F238E27FC236}">
                <a16:creationId xmlns:a16="http://schemas.microsoft.com/office/drawing/2014/main" id="{BA5CC3F1-FF41-4260-9BF8-F94106054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6205" y="4665952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6DBC2EC7-A946-4D7E-B016-3B0BA46180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0105" y="4665952"/>
            <a:ext cx="5461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D41667E-6798-4E7D-A077-9221F4059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505" y="2265652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901A41AA-7669-4A37-B78F-5B4B6CD6D5BF}"/>
              </a:ext>
            </a:extLst>
          </p:cNvPr>
          <p:cNvSpPr>
            <a:spLocks/>
          </p:cNvSpPr>
          <p:nvPr/>
        </p:nvSpPr>
        <p:spPr bwMode="auto">
          <a:xfrm>
            <a:off x="4655705" y="1941802"/>
            <a:ext cx="3365500" cy="990600"/>
          </a:xfrm>
          <a:prstGeom prst="borderCallout2">
            <a:avLst>
              <a:gd name="adj1" fmla="val 11537"/>
              <a:gd name="adj2" fmla="val -2264"/>
              <a:gd name="adj3" fmla="val 11537"/>
              <a:gd name="adj4" fmla="val -22690"/>
              <a:gd name="adj5" fmla="val 125963"/>
              <a:gd name="adj6" fmla="val -44056"/>
            </a:avLst>
          </a:prstGeom>
          <a:solidFill>
            <a:srgbClr val="FFFFCC"/>
          </a:solidFill>
          <a:ln w="12700">
            <a:solidFill>
              <a:srgbClr val="FF3399"/>
            </a:solidFill>
            <a:miter lim="800000"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/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的最优解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=(3.57,7.14),Z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=35.7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A865C9-5FE9-46B0-A0D1-D915D99DFB5B}"/>
              </a:ext>
            </a:extLst>
          </p:cNvPr>
          <p:cNvGrpSpPr>
            <a:grpSpLocks/>
          </p:cNvGrpSpPr>
          <p:nvPr/>
        </p:nvGrpSpPr>
        <p:grpSpPr bwMode="auto">
          <a:xfrm>
            <a:off x="1912505" y="2256127"/>
            <a:ext cx="3289300" cy="3952875"/>
            <a:chOff x="288" y="624"/>
            <a:chExt cx="864" cy="1104"/>
          </a:xfrm>
        </p:grpSpPr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C77075D8-6699-47A4-8B59-4E3B1B0F8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336" cy="288"/>
            </a:xfrm>
            <a:prstGeom prst="rtTriangle">
              <a:avLst/>
            </a:prstGeom>
            <a:solidFill>
              <a:srgbClr val="99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436A75-E11E-4BDE-A9D6-0BA97ADB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336" cy="81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6E2E0B3F-C0C0-46E7-A564-5CCD0EBA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528" cy="816"/>
            </a:xfrm>
            <a:prstGeom prst="rtTriangle">
              <a:avLst/>
            </a:prstGeom>
            <a:solidFill>
              <a:srgbClr val="99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21" name="Line 20">
            <a:extLst>
              <a:ext uri="{FF2B5EF4-FFF2-40B4-BE49-F238E27FC236}">
                <a16:creationId xmlns:a16="http://schemas.microsoft.com/office/drawing/2014/main" id="{B2C03145-F490-48C5-A257-9408B49B2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9805" y="1230602"/>
            <a:ext cx="12700" cy="5149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C9BFB7C-9CBD-491A-80CB-2D8626C81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230" y="6209002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F8B39D6-2536-49EB-8FAD-3CF227BB0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468" y="1086139"/>
            <a:ext cx="3957637" cy="563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9B7BAE2-4DB3-4C50-923A-382383D1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880" y="6085177"/>
            <a:ext cx="762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FF700F00-4CCA-424B-B73D-FD8B77C2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743" y="941677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A97EBEC-4938-44B8-874A-D69CA6FD1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555" y="6031202"/>
            <a:ext cx="57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6C8F5C-D6B9-47FB-A942-78F2523A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355" y="1802102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EC20CB4C-11E0-4198-B96A-E72379326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930" y="2913352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E1EB370C-EAA7-412C-BDC7-CA9B2478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730" y="5656552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4483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7563C1CD-33D6-4827-B754-702A9501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80" y="3691659"/>
            <a:ext cx="1828800" cy="2663825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B079B98-A5AD-47ED-861C-8297733150D9}"/>
              </a:ext>
            </a:extLst>
          </p:cNvPr>
          <p:cNvGrpSpPr>
            <a:grpSpLocks/>
          </p:cNvGrpSpPr>
          <p:nvPr/>
        </p:nvGrpSpPr>
        <p:grpSpPr bwMode="auto">
          <a:xfrm>
            <a:off x="1864880" y="2320059"/>
            <a:ext cx="1066800" cy="4044950"/>
            <a:chOff x="336" y="672"/>
            <a:chExt cx="336" cy="1267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CF1E769F-680F-44A5-89F1-2C735C7D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336" cy="288"/>
            </a:xfrm>
            <a:prstGeom prst="rtTriangle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3E63BAB-E7EE-49AA-9564-ECF2B941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336" cy="979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8" name="Line 8">
            <a:extLst>
              <a:ext uri="{FF2B5EF4-FFF2-40B4-BE49-F238E27FC236}">
                <a16:creationId xmlns:a16="http://schemas.microsoft.com/office/drawing/2014/main" id="{952836E6-A3D5-4F05-9A61-1A432F91A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330" y="2072409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7AA56B6-C85E-4021-963F-356A9D53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280" y="2167659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88D8FF07-56AA-4709-9060-8AF908CB1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4880" y="2320059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345E6B6-E2AC-43A1-99DE-3429356EB2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243" y="1129434"/>
            <a:ext cx="20637" cy="534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C7D06377-EB2F-4E3C-A9E7-9055484E4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7355" y="6358659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41C81CED-6007-4D19-8B80-E01D53CAF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080" y="1100859"/>
            <a:ext cx="3810000" cy="548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C0742D7-2FA8-4658-A353-9FB41B2B0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368" y="794472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F05975C-9C7A-4F5D-B84E-EA7802DD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680" y="6180859"/>
            <a:ext cx="57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37851BA-FDEF-48D4-BF16-F90B1EC90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480" y="1862859"/>
            <a:ext cx="60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D2B986B-062F-4371-98CA-B71EA379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480" y="3132859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F41DF2F2-95DF-44FD-9E70-DE146382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855" y="5898284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85590BE1-1ACE-4248-A0ED-EB348A1CC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1680" y="216765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61ED9A05-324E-45FE-80A2-87EE06BDC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880" y="3082059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9BF598D1-64E1-4EF9-B0BE-8E334D59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680" y="4453659"/>
            <a:ext cx="365125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16C88324-B15D-4D84-9869-474EECBEB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680" y="5215659"/>
            <a:ext cx="365125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117782C2-2EA7-4E11-982C-9E79AB11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205" y="6333259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A673A821-EB32-48B6-AB50-6E07B4B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880" y="6333259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39F9E6A4-4217-4E70-A3A7-2C72A625CB0A}"/>
              </a:ext>
            </a:extLst>
          </p:cNvPr>
          <p:cNvSpPr>
            <a:spLocks/>
          </p:cNvSpPr>
          <p:nvPr/>
        </p:nvSpPr>
        <p:spPr bwMode="auto">
          <a:xfrm>
            <a:off x="3768293" y="2134322"/>
            <a:ext cx="2897187" cy="533400"/>
          </a:xfrm>
          <a:prstGeom prst="borderCallout2">
            <a:avLst>
              <a:gd name="adj1" fmla="val 21431"/>
              <a:gd name="adj2" fmla="val -2630"/>
              <a:gd name="adj3" fmla="val 21431"/>
              <a:gd name="adj4" fmla="val -15671"/>
              <a:gd name="adj5" fmla="val 194347"/>
              <a:gd name="adj6" fmla="val -28875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1:</a:t>
            </a:r>
            <a:r>
              <a:rPr lang="en-US" altLang="zh-CN" sz="22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=(3,7.6),z</a:t>
            </a:r>
            <a:r>
              <a:rPr lang="en-US" altLang="zh-CN" sz="22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=34.8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B91B414C-9CE7-4A8F-B306-BDCA071A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55" y="6250709"/>
            <a:ext cx="6715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D2922942-C1F9-4EC3-A902-752A8270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918" y="6215784"/>
            <a:ext cx="60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1856E6D5-7242-4724-955E-BCF4D92412A3}"/>
              </a:ext>
            </a:extLst>
          </p:cNvPr>
          <p:cNvSpPr>
            <a:spLocks/>
          </p:cNvSpPr>
          <p:nvPr/>
        </p:nvSpPr>
        <p:spPr bwMode="auto">
          <a:xfrm>
            <a:off x="4128655" y="3885334"/>
            <a:ext cx="2879725" cy="431800"/>
          </a:xfrm>
          <a:prstGeom prst="borderCallout2">
            <a:avLst>
              <a:gd name="adj1" fmla="val 26472"/>
              <a:gd name="adj2" fmla="val -2648"/>
              <a:gd name="adj3" fmla="val 26472"/>
              <a:gd name="adj4" fmla="val -13727"/>
              <a:gd name="adj5" fmla="val -27204"/>
              <a:gd name="adj6" fmla="val -25468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/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2:</a:t>
            </a:r>
            <a:r>
              <a:rPr lang="en-US" altLang="zh-CN" sz="22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=(4,6.5),z</a:t>
            </a:r>
            <a:r>
              <a:rPr lang="en-US" altLang="zh-CN" sz="22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=35.5</a:t>
            </a:r>
          </a:p>
        </p:txBody>
      </p:sp>
      <p:pic>
        <p:nvPicPr>
          <p:cNvPr id="29" name="Picture 31" descr="BD14868_">
            <a:extLst>
              <a:ext uri="{FF2B5EF4-FFF2-40B4-BE49-F238E27FC236}">
                <a16:creationId xmlns:a16="http://schemas.microsoft.com/office/drawing/2014/main" id="{5A6BE8EF-71EC-414B-AAAB-E94C51A5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8" y="316460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2" descr="BD14868_">
            <a:extLst>
              <a:ext uri="{FF2B5EF4-FFF2-40B4-BE49-F238E27FC236}">
                <a16:creationId xmlns:a16="http://schemas.microsoft.com/office/drawing/2014/main" id="{CB8E7BA7-7EE0-4B59-9844-DC68D0069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68" y="36694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Object 35">
            <a:extLst>
              <a:ext uri="{FF2B5EF4-FFF2-40B4-BE49-F238E27FC236}">
                <a16:creationId xmlns:a16="http://schemas.microsoft.com/office/drawing/2014/main" id="{C8A4F7CC-2D0F-43BA-B0B7-8769EEBA6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60347"/>
              </p:ext>
            </p:extLst>
          </p:nvPr>
        </p:nvGraphicFramePr>
        <p:xfrm>
          <a:off x="6959168" y="1632672"/>
          <a:ext cx="2387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387600" imgH="1943100" progId="Equation.DSMT4">
                  <p:embed/>
                </p:oleObj>
              </mc:Choice>
              <mc:Fallback>
                <p:oleObj name="Equation" r:id="rId4" imgW="2387600" imgH="1943100" progId="Equation.DSMT4">
                  <p:embed/>
                  <p:pic>
                    <p:nvPicPr>
                      <p:cNvPr id="692259" name="Object 35">
                        <a:extLst>
                          <a:ext uri="{FF2B5EF4-FFF2-40B4-BE49-F238E27FC236}">
                            <a16:creationId xmlns:a16="http://schemas.microsoft.com/office/drawing/2014/main" id="{2C8F8EB2-BCB2-4904-8F5E-7E07031A7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6959168" y="1632672"/>
                        <a:ext cx="2387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6">
            <a:extLst>
              <a:ext uri="{FF2B5EF4-FFF2-40B4-BE49-F238E27FC236}">
                <a16:creationId xmlns:a16="http://schemas.microsoft.com/office/drawing/2014/main" id="{FE9BFF45-89C6-4F71-88A6-E233BE287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66333"/>
              </p:ext>
            </p:extLst>
          </p:nvPr>
        </p:nvGraphicFramePr>
        <p:xfrm>
          <a:off x="7287780" y="3812309"/>
          <a:ext cx="2387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2387600" imgH="1943100" progId="Equation.DSMT4">
                  <p:embed/>
                </p:oleObj>
              </mc:Choice>
              <mc:Fallback>
                <p:oleObj name="Equation" r:id="rId6" imgW="2387600" imgH="1943100" progId="Equation.DSMT4">
                  <p:embed/>
                  <p:pic>
                    <p:nvPicPr>
                      <p:cNvPr id="692260" name="Object 36">
                        <a:extLst>
                          <a:ext uri="{FF2B5EF4-FFF2-40B4-BE49-F238E27FC236}">
                            <a16:creationId xmlns:a16="http://schemas.microsoft.com/office/drawing/2014/main" id="{05DC55C9-0596-4F04-9F8A-357BC9592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87780" y="3812309"/>
                        <a:ext cx="2387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370C1CF6-94B7-4EFA-B7E3-862CD3DA6998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987487"/>
              </p:ext>
            </p:extLst>
          </p:nvPr>
        </p:nvGraphicFramePr>
        <p:xfrm>
          <a:off x="3120593" y="1077047"/>
          <a:ext cx="464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8" imgW="4648200" imgH="393700" progId="Equation.DSMT4">
                  <p:embed/>
                </p:oleObj>
              </mc:Choice>
              <mc:Fallback>
                <p:oleObj name="Equation" r:id="rId8" imgW="4648200" imgH="393700" progId="Equation.DSMT4">
                  <p:embed/>
                  <p:pic>
                    <p:nvPicPr>
                      <p:cNvPr id="692262" name="Object 38">
                        <a:extLst>
                          <a:ext uri="{FF2B5EF4-FFF2-40B4-BE49-F238E27FC236}">
                            <a16:creationId xmlns:a16="http://schemas.microsoft.com/office/drawing/2014/main" id="{B9E498DC-9D81-46DA-9985-A80BEA9B7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3120593" y="1077047"/>
                        <a:ext cx="464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 autoUpdateAnimBg="0"/>
      <p:bldP spid="22" grpId="0" animBg="1" autoUpdateAnimBg="0"/>
      <p:bldP spid="25" grpId="0" animBg="1" autoUpdateAnimBg="0"/>
      <p:bldP spid="2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2EE9926-67ED-4EA5-B4E1-CB87ED4E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382" y="3679247"/>
            <a:ext cx="1828800" cy="2663825"/>
          </a:xfrm>
          <a:prstGeom prst="rtTriangl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6F9349-14DF-4288-A2E6-A16E6BF15715}"/>
              </a:ext>
            </a:extLst>
          </p:cNvPr>
          <p:cNvGrpSpPr>
            <a:grpSpLocks/>
          </p:cNvGrpSpPr>
          <p:nvPr/>
        </p:nvGrpSpPr>
        <p:grpSpPr bwMode="auto">
          <a:xfrm>
            <a:off x="2154382" y="2307647"/>
            <a:ext cx="1066800" cy="4044950"/>
            <a:chOff x="336" y="672"/>
            <a:chExt cx="336" cy="1267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3B6BFCCD-FDB6-4F38-B860-72DA9686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336" cy="288"/>
            </a:xfrm>
            <a:prstGeom prst="rtTriangle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C88DFB-FA72-4040-8395-2A4AF240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336" cy="979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8" name="Line 7">
            <a:extLst>
              <a:ext uri="{FF2B5EF4-FFF2-40B4-BE49-F238E27FC236}">
                <a16:creationId xmlns:a16="http://schemas.microsoft.com/office/drawing/2014/main" id="{BD72EB2D-5E7E-4AEF-A979-80705AAD90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8857" y="6174797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6F62111-72E4-42D0-ADF1-21196765D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832" y="2059997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B5A0C6B6-E022-4028-8463-F8449FC35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82" y="2155247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DB2061F-7F7D-47F3-A827-AB0B5A27A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382" y="2307647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E219E7D-7F5A-4A52-8932-4FC59D68E9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0570" y="966210"/>
            <a:ext cx="23812" cy="549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68D4EDC-EB5B-4671-B099-E4B57123E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857" y="6346247"/>
            <a:ext cx="8045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A2EB876-3E55-4D6F-B0C7-9428697E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495" y="6149397"/>
            <a:ext cx="762000" cy="5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A6BFE52-D165-46EC-85A8-6616DFFC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5" y="747135"/>
            <a:ext cx="914400" cy="5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54BC6CB-28C6-444D-9F7F-A185FEFAE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182" y="6168447"/>
            <a:ext cx="57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F74A738-51F1-4B8F-9103-D789522E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982" y="1850447"/>
            <a:ext cx="60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8334A34-0759-4A8A-B7B5-BFC0B911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82" y="3120447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CB29366-DF0F-4ABD-B4F9-2E29D431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357" y="5793797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A03E2A1-56F1-478A-A53D-A3607DDD2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1182" y="2155247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BB6996E2-EF39-48F6-8AFC-D3A57838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182" y="4441247"/>
            <a:ext cx="365125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D441B2D-5B74-4649-933B-A836F1A7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945" y="5076247"/>
            <a:ext cx="433387" cy="49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D59FBA5F-CFA7-48F8-B78F-7FBCA1AE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357" y="6293860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EE35C641-3918-4AB1-B17C-8F742F5CE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382" y="6300210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DF28FED6-1ADA-4371-A741-57FCF69F5DB2}"/>
              </a:ext>
            </a:extLst>
          </p:cNvPr>
          <p:cNvSpPr>
            <a:spLocks/>
          </p:cNvSpPr>
          <p:nvPr/>
        </p:nvSpPr>
        <p:spPr bwMode="auto">
          <a:xfrm>
            <a:off x="5049982" y="3755447"/>
            <a:ext cx="3201988" cy="457200"/>
          </a:xfrm>
          <a:prstGeom prst="borderCallout2">
            <a:avLst>
              <a:gd name="adj1" fmla="val 25000"/>
              <a:gd name="adj2" fmla="val -2380"/>
              <a:gd name="adj3" fmla="val 25000"/>
              <a:gd name="adj4" fmla="val -22407"/>
              <a:gd name="adj5" fmla="val 49306"/>
              <a:gd name="adj6" fmla="val -37134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/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21: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=(4.33,6),z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=35.33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DF1322A9-A5F3-485A-8D4E-B893C8D50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982" y="3984047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29CB1A1B-62EF-4E99-A44E-C9A0FAC2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82" y="3831647"/>
            <a:ext cx="520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id="{D142488E-B97E-44A2-9940-23ED2982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382" y="3679247"/>
            <a:ext cx="304800" cy="3048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EA886E5E-6928-459A-8BC7-F696805DE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382" y="3069647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685AA3BB-F91A-494B-83D9-F2AF098F2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982" y="1240847"/>
            <a:ext cx="3657600" cy="533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2">
            <a:extLst>
              <a:ext uri="{FF2B5EF4-FFF2-40B4-BE49-F238E27FC236}">
                <a16:creationId xmlns:a16="http://schemas.microsoft.com/office/drawing/2014/main" id="{A2884655-5CC4-478A-BFF9-59BC7A6DD33E}"/>
              </a:ext>
            </a:extLst>
          </p:cNvPr>
          <p:cNvGrpSpPr>
            <a:grpSpLocks/>
          </p:cNvGrpSpPr>
          <p:nvPr/>
        </p:nvGrpSpPr>
        <p:grpSpPr bwMode="auto">
          <a:xfrm>
            <a:off x="3211657" y="2045710"/>
            <a:ext cx="3505200" cy="774700"/>
            <a:chOff x="528" y="1174"/>
            <a:chExt cx="2877" cy="986"/>
          </a:xfrm>
        </p:grpSpPr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89AD764-9EDD-441B-A6BC-78695D8F6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60"/>
              <a:ext cx="220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DB10B338-E1B8-42B2-B63D-91C7F8401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920"/>
              <a:ext cx="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4" name="Object 35">
              <a:extLst>
                <a:ext uri="{FF2B5EF4-FFF2-40B4-BE49-F238E27FC236}">
                  <a16:creationId xmlns:a16="http://schemas.microsoft.com/office/drawing/2014/main" id="{E999635C-E31E-473B-8C7E-C006BF515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8" y="1174"/>
            <a:ext cx="186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Equation" r:id="rId3" imgW="1727200" imgH="381000" progId="Equation.DSMT4">
                    <p:embed/>
                  </p:oleObj>
                </mc:Choice>
                <mc:Fallback>
                  <p:oleObj name="Equation" r:id="rId3" imgW="1727200" imgH="381000" progId="Equation.DSMT4">
                    <p:embed/>
                    <p:pic>
                      <p:nvPicPr>
                        <p:cNvPr id="61475" name="Object 35">
                          <a:extLst>
                            <a:ext uri="{FF2B5EF4-FFF2-40B4-BE49-F238E27FC236}">
                              <a16:creationId xmlns:a16="http://schemas.microsoft.com/office/drawing/2014/main" id="{67F90ED0-4894-4C7E-8917-1778C2D8D9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174"/>
                          <a:ext cx="1867" cy="42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905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D09A1665-5351-4BB1-A372-48F722E9F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536"/>
              <a:ext cx="144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6" name="Picture 38" descr="BD14868_">
            <a:extLst>
              <a:ext uri="{FF2B5EF4-FFF2-40B4-BE49-F238E27FC236}">
                <a16:creationId xmlns:a16="http://schemas.microsoft.com/office/drawing/2014/main" id="{4FA8D4F3-1D66-45A8-A31A-BE87EFF1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32" y="390784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Object 41">
            <a:extLst>
              <a:ext uri="{FF2B5EF4-FFF2-40B4-BE49-F238E27FC236}">
                <a16:creationId xmlns:a16="http://schemas.microsoft.com/office/drawing/2014/main" id="{F2299D65-3C06-4D24-AAB9-9205830DB8A9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96126"/>
              </p:ext>
            </p:extLst>
          </p:nvPr>
        </p:nvGraphicFramePr>
        <p:xfrm>
          <a:off x="6596207" y="4277735"/>
          <a:ext cx="25273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6" imgW="2527300" imgH="1943100" progId="Equation.DSMT4">
                  <p:embed/>
                </p:oleObj>
              </mc:Choice>
              <mc:Fallback>
                <p:oleObj name="Equation" r:id="rId6" imgW="2527300" imgH="1943100" progId="Equation.DSMT4">
                  <p:embed/>
                  <p:pic>
                    <p:nvPicPr>
                      <p:cNvPr id="693289" name="Object 41">
                        <a:extLst>
                          <a:ext uri="{FF2B5EF4-FFF2-40B4-BE49-F238E27FC236}">
                            <a16:creationId xmlns:a16="http://schemas.microsoft.com/office/drawing/2014/main" id="{8D084E82-2C0E-4830-B3A8-BDA035729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6596207" y="4277735"/>
                        <a:ext cx="25273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5">
            <a:extLst>
              <a:ext uri="{FF2B5EF4-FFF2-40B4-BE49-F238E27FC236}">
                <a16:creationId xmlns:a16="http://schemas.microsoft.com/office/drawing/2014/main" id="{2A9BC9AE-D476-4EC9-8E96-7052B6F39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15156"/>
              </p:ext>
            </p:extLst>
          </p:nvPr>
        </p:nvGraphicFramePr>
        <p:xfrm>
          <a:off x="7243907" y="1540885"/>
          <a:ext cx="2514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8" imgW="2514600" imgH="1943100" progId="Equation.DSMT4">
                  <p:embed/>
                </p:oleObj>
              </mc:Choice>
              <mc:Fallback>
                <p:oleObj name="Equation" r:id="rId8" imgW="2514600" imgH="1943100" progId="Equation.DSMT4">
                  <p:embed/>
                  <p:pic>
                    <p:nvPicPr>
                      <p:cNvPr id="693293" name="Object 45">
                        <a:extLst>
                          <a:ext uri="{FF2B5EF4-FFF2-40B4-BE49-F238E27FC236}">
                            <a16:creationId xmlns:a16="http://schemas.microsoft.com/office/drawing/2014/main" id="{B19FAE34-17DE-4E7A-9732-E26E849D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43907" y="1540885"/>
                        <a:ext cx="2514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8">
            <a:extLst>
              <a:ext uri="{FF2B5EF4-FFF2-40B4-BE49-F238E27FC236}">
                <a16:creationId xmlns:a16="http://schemas.microsoft.com/office/drawing/2014/main" id="{8B78A36E-7575-4B5D-8DB9-5CD238984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52758"/>
              </p:ext>
            </p:extLst>
          </p:nvPr>
        </p:nvGraphicFramePr>
        <p:xfrm>
          <a:off x="2346470" y="893185"/>
          <a:ext cx="7502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0" imgW="7010400" imgH="393700" progId="Equation.DSMT4">
                  <p:embed/>
                </p:oleObj>
              </mc:Choice>
              <mc:Fallback>
                <p:oleObj name="Equation" r:id="rId10" imgW="7010400" imgH="393700" progId="Equation.DSMT4">
                  <p:embed/>
                  <p:pic>
                    <p:nvPicPr>
                      <p:cNvPr id="693296" name="Object 48">
                        <a:extLst>
                          <a:ext uri="{FF2B5EF4-FFF2-40B4-BE49-F238E27FC236}">
                            <a16:creationId xmlns:a16="http://schemas.microsoft.com/office/drawing/2014/main" id="{F759F448-0D4C-4E12-9D67-6AC4A66AE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2346470" y="893185"/>
                        <a:ext cx="75025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5" grpId="0" animBg="1" autoUpdateAnimBg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5B60BC-FC3B-4098-A832-6480D5247EB2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2352675"/>
            <a:ext cx="1066800" cy="4044950"/>
            <a:chOff x="336" y="672"/>
            <a:chExt cx="336" cy="1267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8FC3C99-981F-4DDA-B62B-7A11C532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336" cy="288"/>
            </a:xfrm>
            <a:prstGeom prst="rtTriangle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BC8F5E-8DB4-497B-9590-7834451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336" cy="979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7" name="Line 6">
            <a:extLst>
              <a:ext uri="{FF2B5EF4-FFF2-40B4-BE49-F238E27FC236}">
                <a16:creationId xmlns:a16="http://schemas.microsoft.com/office/drawing/2014/main" id="{71CDBA15-E994-44B2-8ED6-F042E7620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8563" y="62198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194853C-004F-406C-9AA3-74080F51C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2105025"/>
            <a:ext cx="5518150" cy="451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F6287E7-2263-44F1-B2BE-A89AC68D6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200275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B72C116-195D-4F10-880E-3A4EAFA7E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352675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BEEFF88-EE2B-48E0-8FE0-076406A273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8850" y="1027113"/>
            <a:ext cx="25400" cy="547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549802B-1D51-45CC-92C6-34C2C3858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6563" y="6380163"/>
            <a:ext cx="6669087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D10E4BC-C8AA-4CC6-98E0-5FECFCB8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6164263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D3F44DD-C606-43FE-94B9-059B3F0E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769938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44F4CBB-E49C-4528-9E28-17AA2694F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6213475"/>
            <a:ext cx="57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A371BC3C-4135-49F2-85EF-2E276B7E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895475"/>
            <a:ext cx="60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A680C9BE-2D6F-4C60-97BC-9C43252A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5838825"/>
            <a:ext cx="6286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13348" tIns="106674" rIns="213348" bIns="106674">
            <a:spAutoFit/>
          </a:bodyPr>
          <a:lstStyle>
            <a:lvl1pPr defTabSz="2133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133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133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133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133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133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C46AA-D598-4FF2-BC5B-F52D3E167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2200275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A40CC6D-0555-4075-98C3-55B3DCBC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4486275"/>
            <a:ext cx="365125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379B6FE-91A3-48D7-B5A8-C04878D3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6375400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5321A30-0343-423B-9E53-D99FAAC6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635952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1141670B-287D-4981-9C09-1531677DF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1688" y="4029075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F8EBEDC4-3316-4BC1-BE2D-592FB42B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3876675"/>
            <a:ext cx="520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3EC028BD-12E2-4939-990E-8DA474B1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724275"/>
            <a:ext cx="304800" cy="3048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B0D5F037-6E02-49C9-BB72-35D7DA277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3114675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AC2D1C6A-C0B1-49D5-A92D-C84E965E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1688" y="1285875"/>
            <a:ext cx="3657600" cy="533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C0B7A9A9-A596-4F9D-9ED3-BC0E5F768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4029075"/>
            <a:ext cx="0" cy="23622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96AD24E2-8DD0-47D5-BC81-F82C5072F114}"/>
              </a:ext>
            </a:extLst>
          </p:cNvPr>
          <p:cNvSpPr>
            <a:spLocks/>
          </p:cNvSpPr>
          <p:nvPr/>
        </p:nvSpPr>
        <p:spPr bwMode="auto">
          <a:xfrm>
            <a:off x="4357688" y="2233613"/>
            <a:ext cx="2433637" cy="762000"/>
          </a:xfrm>
          <a:prstGeom prst="borderCallout2">
            <a:avLst>
              <a:gd name="adj1" fmla="val 15000"/>
              <a:gd name="adj2" fmla="val -3130"/>
              <a:gd name="adj3" fmla="val 15000"/>
              <a:gd name="adj4" fmla="val -9718"/>
              <a:gd name="adj5" fmla="val 230625"/>
              <a:gd name="adj6" fmla="val -23352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/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B211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=(4,6),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=34</a:t>
            </a: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23BEC40B-4CE6-4FA1-AFEF-88CA9B0AA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5288" y="357187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EBB9038B-A9A4-4A83-B967-C9F2FB77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429125"/>
            <a:ext cx="1371600" cy="1965325"/>
          </a:xfrm>
          <a:prstGeom prst="rtTriangle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74E8B799-24D1-4C7B-9D92-6A055203B0EB}"/>
              </a:ext>
            </a:extLst>
          </p:cNvPr>
          <p:cNvSpPr>
            <a:spLocks/>
          </p:cNvSpPr>
          <p:nvPr/>
        </p:nvSpPr>
        <p:spPr bwMode="auto">
          <a:xfrm>
            <a:off x="5062538" y="3429000"/>
            <a:ext cx="1728787" cy="744538"/>
          </a:xfrm>
          <a:prstGeom prst="borderCallout2">
            <a:avLst>
              <a:gd name="adj1" fmla="val 15352"/>
              <a:gd name="adj2" fmla="val -4407"/>
              <a:gd name="adj3" fmla="val 15352"/>
              <a:gd name="adj4" fmla="val -25069"/>
              <a:gd name="adj5" fmla="val 129426"/>
              <a:gd name="adj6" fmla="val -47292"/>
            </a:avLst>
          </a:prstGeom>
          <a:solidFill>
            <a:srgbClr val="FFFFCC"/>
          </a:solidFill>
          <a:ln w="9525">
            <a:solidFill>
              <a:srgbClr val="FF3399"/>
            </a:solidFill>
            <a:miter lim="800000"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/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B212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=(5,5),z</a:t>
            </a:r>
            <a:r>
              <a:rPr lang="en-US" altLang="zh-CN" sz="2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=35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F7148ED-F5F2-423B-B929-1F061A5B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6308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AF5FE4CA-5D8E-488E-94D5-3B80D8C5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5594350"/>
            <a:ext cx="306388" cy="49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91440" rIns="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pic>
        <p:nvPicPr>
          <p:cNvPr id="34" name="Picture 36" descr="BD14868_">
            <a:extLst>
              <a:ext uri="{FF2B5EF4-FFF2-40B4-BE49-F238E27FC236}">
                <a16:creationId xmlns:a16="http://schemas.microsoft.com/office/drawing/2014/main" id="{0F4E5913-22D7-4267-847D-3DBF561D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932238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7" descr="BD14868_">
            <a:extLst>
              <a:ext uri="{FF2B5EF4-FFF2-40B4-BE49-F238E27FC236}">
                <a16:creationId xmlns:a16="http://schemas.microsoft.com/office/drawing/2014/main" id="{56149E6E-01A8-4DAF-854B-3D7815D9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429260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Object 40">
            <a:extLst>
              <a:ext uri="{FF2B5EF4-FFF2-40B4-BE49-F238E27FC236}">
                <a16:creationId xmlns:a16="http://schemas.microsoft.com/office/drawing/2014/main" id="{0E0093A6-83CC-4B94-A3A3-72F07D48D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80517"/>
              </p:ext>
            </p:extLst>
          </p:nvPr>
        </p:nvGraphicFramePr>
        <p:xfrm>
          <a:off x="6862763" y="1700213"/>
          <a:ext cx="30353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3035300" imgH="2349500" progId="Equation.DSMT4">
                  <p:embed/>
                </p:oleObj>
              </mc:Choice>
              <mc:Fallback>
                <p:oleObj name="Equation" r:id="rId4" imgW="3035300" imgH="2349500" progId="Equation.DSMT4">
                  <p:embed/>
                  <p:pic>
                    <p:nvPicPr>
                      <p:cNvPr id="694312" name="Object 40">
                        <a:extLst>
                          <a:ext uri="{FF2B5EF4-FFF2-40B4-BE49-F238E27FC236}">
                            <a16:creationId xmlns:a16="http://schemas.microsoft.com/office/drawing/2014/main" id="{F7D7AE9F-3455-41A5-B2E2-86DC016AF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6862763" y="1700213"/>
                        <a:ext cx="30353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1">
            <a:extLst>
              <a:ext uri="{FF2B5EF4-FFF2-40B4-BE49-F238E27FC236}">
                <a16:creationId xmlns:a16="http://schemas.microsoft.com/office/drawing/2014/main" id="{234B1864-2A6F-48C7-BE98-1AEDCE470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60598"/>
              </p:ext>
            </p:extLst>
          </p:nvPr>
        </p:nvGraphicFramePr>
        <p:xfrm>
          <a:off x="7151688" y="4219575"/>
          <a:ext cx="2641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2641600" imgH="1943100" progId="Equation.DSMT4">
                  <p:embed/>
                </p:oleObj>
              </mc:Choice>
              <mc:Fallback>
                <p:oleObj name="Equation" r:id="rId6" imgW="2641600" imgH="1943100" progId="Equation.DSMT4">
                  <p:embed/>
                  <p:pic>
                    <p:nvPicPr>
                      <p:cNvPr id="694313" name="Object 41">
                        <a:extLst>
                          <a:ext uri="{FF2B5EF4-FFF2-40B4-BE49-F238E27FC236}">
                            <a16:creationId xmlns:a16="http://schemas.microsoft.com/office/drawing/2014/main" id="{0C6EF58E-58D7-4EB4-8796-A1237CD18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151688" y="4219575"/>
                        <a:ext cx="2641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2">
            <a:extLst>
              <a:ext uri="{FF2B5EF4-FFF2-40B4-BE49-F238E27FC236}">
                <a16:creationId xmlns:a16="http://schemas.microsoft.com/office/drawing/2014/main" id="{E112051C-AED9-452F-9B22-6B1B0409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23143"/>
              </p:ext>
            </p:extLst>
          </p:nvPr>
        </p:nvGraphicFramePr>
        <p:xfrm>
          <a:off x="2686050" y="966788"/>
          <a:ext cx="4338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8" imgW="3517900" imgH="889000" progId="Equation.DSMT4">
                  <p:embed/>
                </p:oleObj>
              </mc:Choice>
              <mc:Fallback>
                <p:oleObj name="Equation" r:id="rId8" imgW="3517900" imgH="889000" progId="Equation.DSMT4">
                  <p:embed/>
                  <p:pic>
                    <p:nvPicPr>
                      <p:cNvPr id="694314" name="Object 42">
                        <a:extLst>
                          <a:ext uri="{FF2B5EF4-FFF2-40B4-BE49-F238E27FC236}">
                            <a16:creationId xmlns:a16="http://schemas.microsoft.com/office/drawing/2014/main" id="{3A3FB062-1504-4352-85C9-F692324CA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2686050" y="966788"/>
                        <a:ext cx="4338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0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30" grpId="0" animBg="1"/>
      <p:bldP spid="3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77F7795-0C7A-4D88-8F43-EC7A39AEBA32}"/>
              </a:ext>
            </a:extLst>
          </p:cNvPr>
          <p:cNvSpPr txBox="1">
            <a:spLocks noChangeArrowheads="1"/>
          </p:cNvSpPr>
          <p:nvPr/>
        </p:nvSpPr>
        <p:spPr>
          <a:xfrm>
            <a:off x="884093" y="916421"/>
            <a:ext cx="4968875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9144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8288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27432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36576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41148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2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-228600" algn="l" defTabSz="1828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bg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上述分枝过程可用下图表示：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5F576D0-5CD3-4279-A9EA-6C4E8CC5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968" y="1622425"/>
            <a:ext cx="365760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=(3.57,7.14),Z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=35.7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77D2C7D-391B-4F85-BDE4-D1BE6FFC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768" y="2841625"/>
            <a:ext cx="25908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1: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=(3,7.6)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Z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=34.8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F551C65-B02C-4A22-821C-B84A25A22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68" y="2841625"/>
            <a:ext cx="24384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2: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=(4,6.5)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Z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=35.5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B483F405-042B-4632-8ECB-B905E4E8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6968" y="2079625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F2B346B-1500-4251-AF71-84F60652C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168" y="20796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C580263-ACA5-4B5A-9966-982692FE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018" y="2000250"/>
            <a:ext cx="1077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≤3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3B07BD5-37E0-422C-8E7A-D02CE9D4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368" y="2079625"/>
            <a:ext cx="1077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≥4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75BEDD4-0D6E-4ACA-A12C-177BC829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68" y="4213225"/>
            <a:ext cx="25908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B21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=(4.33,6)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Z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=35.33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70013C3-A758-4306-A006-41AB96440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0968" y="3603625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995839D-7ADF-46D2-B183-C64BAF83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768" y="3603625"/>
            <a:ext cx="1077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≤6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DAD2D53-94F2-4DD2-9117-503A67E60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1768" y="49752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6D722B2-E2DB-4E0C-86D7-D248E8A9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568" y="5729288"/>
            <a:ext cx="22860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B211</a:t>
            </a:r>
            <a:r>
              <a:rPr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=(4,6)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Z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=34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6B75BA30-20B9-4DA7-A7B5-8FCFF4EB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68" y="5737225"/>
            <a:ext cx="21336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B212</a:t>
            </a:r>
            <a:r>
              <a:rPr lang="en-US" altLang="zh-CN" sz="2400" b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=(5,5)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Z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=35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0F98B57-3791-46C5-B463-38C78431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2968" y="4975225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BD0704A-38A1-447B-BB57-55AF913C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56" y="5013325"/>
            <a:ext cx="1077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≤4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764013AF-C110-4CE9-BD82-D3EBF10A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568" y="4975225"/>
            <a:ext cx="1077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≥5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64D6282-C115-4280-B1BC-7220AEF6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368" y="4213225"/>
            <a:ext cx="1447800" cy="739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B22</a:t>
            </a:r>
            <a:endParaRPr kumimoji="1" lang="en-US" altLang="zh-CN" sz="2400" b="1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无可行解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9052CEBC-9D62-401A-BA61-F78728CD3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568" y="3603625"/>
            <a:ext cx="1077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91440" rIns="182880" bIns="91440">
            <a:spAutoFit/>
          </a:bodyPr>
          <a:lstStyle>
            <a:lvl1pPr defTabSz="1828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828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828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8288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828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≥7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1E80D277-FADE-4C6D-A595-F4CE158E7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968" y="36036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 autoUpdateAnimBg="0"/>
      <p:bldP spid="10" grpId="0" autoUpdateAnimBg="0"/>
      <p:bldP spid="11" grpId="0" autoUpdateAnimBg="0"/>
      <p:bldP spid="12" grpId="0" animBg="1" autoUpdateAnimBg="0"/>
      <p:bldP spid="14" grpId="0" autoUpdateAnimBg="0"/>
      <p:bldP spid="16" grpId="0" animBg="1" autoUpdateAnimBg="0"/>
      <p:bldP spid="17" grpId="0" animBg="1" autoUpdateAnimBg="0"/>
      <p:bldP spid="19" grpId="0" autoUpdateAnimBg="0"/>
      <p:bldP spid="20" grpId="0" autoUpdateAnimBg="0"/>
      <p:bldP spid="21" grpId="0" animBg="1" autoUpdateAnimBg="0"/>
      <p:bldP spid="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29C0B4F7-D2EA-4D3A-90F4-6F96FD7F6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18" y="915122"/>
            <a:ext cx="10785763" cy="649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从对求解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5]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的过程，可归纳出求解整数规划的分枝定界法有下述特点：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既可求解全整数规划，亦可求解混合整数规划。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(ii)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求解每个子集的最优整数解，都是首先放弃整数约束，用线性规划解法求出无整数约束时的最优解，此时的目标函数值即为该子集所有可行解的目标下界（对于求极小值的规划而言）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上界（求极大值）。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(iii)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如果子集的非整数最优解的下界（上界）超过（小于）迄今已得到的最好可行整数解目标值，或者子集无解，则这个子集将被剪掉，又称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剪枝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56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66E1-A648-41EA-9776-356E7A70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整数线性规划问题的提出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82915-FF66-446B-AC0C-AEA1579ED9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7477"/>
            <a:ext cx="11014363" cy="1893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2925">
              <a:lnSpc>
                <a:spcPct val="12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整数规划</a:t>
            </a:r>
            <a:r>
              <a:rPr lang="en-US" altLang="zh-CN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interger</a:t>
            </a:r>
            <a:r>
              <a:rPr lang="en-US" altLang="zh-CN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programming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en-US" altLang="zh-CN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542925">
              <a:lnSpc>
                <a:spcPct val="12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要求部分或全部决策变量取整数值的规划问题称为整数规划。</a:t>
            </a:r>
          </a:p>
          <a:p>
            <a:pPr marL="0" indent="0" defTabSz="542925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变量限制为整数的线性规划则称为整数线性规划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interger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programming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ILP)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5DE71DA-75ED-48AD-8C67-7B521C0C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87989"/>
            <a:ext cx="493236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整数线性规划问题的种类：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6377FCE9-4215-4018-9FB7-0D2449FD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687473"/>
            <a:ext cx="11068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纯整数线性规划（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pure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interger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linear  programming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）：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全部决策变量都必须取整数值的整数线性规划。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混合整数线性规划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(mixed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interger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linear programming)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决策变量中仅有部分取整数值的整数线性规划。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(3)0-1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型整数线性规划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(0-1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interger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linear  programming)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buSzPct val="85000"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决策变量只能取值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的整数线性规划。</a:t>
            </a:r>
          </a:p>
        </p:txBody>
      </p:sp>
    </p:spTree>
    <p:extLst>
      <p:ext uri="{BB962C8B-B14F-4D97-AF65-F5344CB8AC3E}">
        <p14:creationId xmlns:p14="http://schemas.microsoft.com/office/powerpoint/2010/main" val="15288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D3470513-F391-4887-B1F9-32991D9E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54" y="1087582"/>
            <a:ext cx="1086889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00"/>
              </a:buClr>
              <a:buSzPct val="95000"/>
              <a:buChar char="•"/>
              <a:defRPr sz="3200" b="1">
                <a:solidFill>
                  <a:srgbClr val="005E5C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D9F1F"/>
              </a:buClr>
              <a:buChar char="•"/>
              <a:defRPr sz="2800" b="1" i="1">
                <a:solidFill>
                  <a:srgbClr val="4055F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sz="2400" b="1">
                <a:solidFill>
                  <a:srgbClr val="005E5C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667B0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rgbClr val="005E5C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(iv)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如果子集的非整数最优解符合变量整数要求，则称为整数规划的可行解，其目标函数值若优于已得的最好可行整数解目标，则取代原最好解，否则，该子集被剪掉。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如果子集的非整数最优解不符合整数要求，但又未被剪掉，则任选一个不符合整数要求的变量进行分枝。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(vi)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该法只能用于整数线性规划。</a:t>
            </a:r>
          </a:p>
        </p:txBody>
      </p:sp>
    </p:spTree>
    <p:extLst>
      <p:ext uri="{BB962C8B-B14F-4D97-AF65-F5344CB8AC3E}">
        <p14:creationId xmlns:p14="http://schemas.microsoft.com/office/powerpoint/2010/main" val="3439472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EB9E-727A-4F8A-8228-B7DE5EE8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Gomory</a:t>
            </a:r>
            <a:r>
              <a:rPr lang="zh-CN" altLang="en-US" dirty="0"/>
              <a:t>割平面法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4F369-3AB9-41EB-AF50-F35F0528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割平面法的基本思想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Gomory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割平面法计算步骤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EB9E-727A-4F8A-8228-B7DE5EE8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C9DA7-90F5-4C56-B5FD-BC940B98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" y="6223000"/>
            <a:ext cx="3790950" cy="457200"/>
          </a:xfrm>
        </p:spPr>
        <p:txBody>
          <a:bodyPr/>
          <a:lstStyle/>
          <a:p>
            <a:r>
              <a:rPr lang="zh-CN" altLang="en-US"/>
              <a:t>精品课程</a:t>
            </a:r>
            <a:r>
              <a:rPr lang="en-US" altLang="zh-CN"/>
              <a:t>《</a:t>
            </a:r>
            <a:r>
              <a:rPr lang="zh-CN" altLang="en-US"/>
              <a:t>运筹学</a:t>
            </a:r>
            <a:r>
              <a:rPr lang="en-US" altLang="zh-CN"/>
              <a:t>》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F069E00-44CB-4A1B-9216-9E4EF2D2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1528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考虑纯整数线性规划问题 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1D5538B-505B-48E4-B24D-C1A57FFE1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2971800"/>
          <a:ext cx="552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459780" name="Object 4">
                        <a:extLst>
                          <a:ext uri="{FF2B5EF4-FFF2-40B4-BE49-F238E27FC236}">
                            <a16:creationId xmlns:a16="http://schemas.microsoft.com/office/drawing/2014/main" id="{85C32A25-FE5C-4F82-A920-58BCFA335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971800"/>
                        <a:ext cx="5524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46C04269-70AC-4B18-90DB-24BB7AE95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可行区域记为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8CFD647-2DD5-4C71-B0A5-527C815D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2" y="161528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的松弛问题 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05FE99C5-AB9B-459F-92AE-7B1310BC3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5610"/>
              </p:ext>
            </p:extLst>
          </p:nvPr>
        </p:nvGraphicFramePr>
        <p:xfrm>
          <a:off x="6832602" y="2886769"/>
          <a:ext cx="628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622080" imgH="431640" progId="Equation.3">
                  <p:embed/>
                </p:oleObj>
              </mc:Choice>
              <mc:Fallback>
                <p:oleObj name="Equation" r:id="rId5" imgW="622080" imgH="431640" progId="Equation.3">
                  <p:embed/>
                  <p:pic>
                    <p:nvPicPr>
                      <p:cNvPr id="459783" name="Object 7">
                        <a:extLst>
                          <a:ext uri="{FF2B5EF4-FFF2-40B4-BE49-F238E27FC236}">
                            <a16:creationId xmlns:a16="http://schemas.microsoft.com/office/drawing/2014/main" id="{6DACFF5F-DFA1-4E34-ACBB-8F215C7A8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2" y="2886769"/>
                        <a:ext cx="628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>
            <a:extLst>
              <a:ext uri="{FF2B5EF4-FFF2-40B4-BE49-F238E27FC236}">
                <a16:creationId xmlns:a16="http://schemas.microsoft.com/office/drawing/2014/main" id="{C00D1390-0B1E-4AAA-AD26-87ADEAC2B954}"/>
              </a:ext>
            </a:extLst>
          </p:cNvPr>
          <p:cNvGrpSpPr>
            <a:grpSpLocks/>
          </p:cNvGrpSpPr>
          <p:nvPr/>
        </p:nvGrpSpPr>
        <p:grpSpPr bwMode="auto">
          <a:xfrm>
            <a:off x="6742547" y="4343400"/>
            <a:ext cx="3352800" cy="519113"/>
            <a:chOff x="2976" y="2784"/>
            <a:chExt cx="2112" cy="327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5E622E0A-34A2-4E4E-A483-8B27C97C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84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可行区域 </a:t>
              </a:r>
            </a:p>
          </p:txBody>
        </p:sp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C9538186-D712-4533-9313-6607169A4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32"/>
            <a:ext cx="2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7" imgW="406080" imgH="431640" progId="Equation.3">
                    <p:embed/>
                  </p:oleObj>
                </mc:Choice>
                <mc:Fallback>
                  <p:oleObj name="Equation" r:id="rId7" imgW="406080" imgH="431640" progId="Equation.3">
                    <p:embed/>
                    <p:pic>
                      <p:nvPicPr>
                        <p:cNvPr id="459786" name="Object 10">
                          <a:extLst>
                            <a:ext uri="{FF2B5EF4-FFF2-40B4-BE49-F238E27FC236}">
                              <a16:creationId xmlns:a16="http://schemas.microsoft.com/office/drawing/2014/main" id="{0F888DC1-6A04-4C40-86C0-FDFA917DB6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32"/>
                          <a:ext cx="2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1">
            <a:extLst>
              <a:ext uri="{FF2B5EF4-FFF2-40B4-BE49-F238E27FC236}">
                <a16:creationId xmlns:a16="http://schemas.microsoft.com/office/drawing/2014/main" id="{6A876015-61E8-4237-9A4C-A058E9F3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97425"/>
            <a:ext cx="38862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由有限个或可数的格点构成的集合 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4686625-DC6A-49F0-AFBD-4AE90018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2" y="5037399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多面凸集 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314D9326-4FFA-455B-B796-521DB1444729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101851"/>
            <a:ext cx="2901950" cy="2076450"/>
            <a:chOff x="972" y="1324"/>
            <a:chExt cx="1828" cy="1308"/>
          </a:xfrm>
        </p:grpSpPr>
        <p:graphicFrame>
          <p:nvGraphicFramePr>
            <p:cNvPr id="16" name="Object 14">
              <a:extLst>
                <a:ext uri="{FF2B5EF4-FFF2-40B4-BE49-F238E27FC236}">
                  <a16:creationId xmlns:a16="http://schemas.microsoft.com/office/drawing/2014/main" id="{D085E91E-21C8-4484-BCBD-D9AD472D7E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3723800"/>
                </p:ext>
              </p:extLst>
            </p:nvPr>
          </p:nvGraphicFramePr>
          <p:xfrm>
            <a:off x="972" y="1324"/>
            <a:ext cx="1828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9" imgW="2908080" imgH="2070000" progId="Equation.3">
                    <p:embed/>
                  </p:oleObj>
                </mc:Choice>
                <mc:Fallback>
                  <p:oleObj name="Equation" r:id="rId9" imgW="2908080" imgH="2070000" progId="Equation.3">
                    <p:embed/>
                    <p:pic>
                      <p:nvPicPr>
                        <p:cNvPr id="459790" name="Object 14">
                          <a:extLst>
                            <a:ext uri="{FF2B5EF4-FFF2-40B4-BE49-F238E27FC236}">
                              <a16:creationId xmlns:a16="http://schemas.microsoft.com/office/drawing/2014/main" id="{9E95ECA8-515B-4BD9-AAD2-54263F368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324"/>
                          <a:ext cx="1828" cy="1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CC288B0B-E116-4466-AEF9-28841A460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728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1B55602-7D52-4B33-8B23-9AA3860B7A72}"/>
              </a:ext>
            </a:extLst>
          </p:cNvPr>
          <p:cNvGrpSpPr>
            <a:grpSpLocks/>
          </p:cNvGrpSpPr>
          <p:nvPr/>
        </p:nvGrpSpPr>
        <p:grpSpPr bwMode="auto">
          <a:xfrm>
            <a:off x="7747002" y="2312556"/>
            <a:ext cx="1892300" cy="1528762"/>
            <a:chOff x="3860" y="1461"/>
            <a:chExt cx="1192" cy="963"/>
          </a:xfrm>
        </p:grpSpPr>
        <p:graphicFrame>
          <p:nvGraphicFramePr>
            <p:cNvPr id="19" name="Object 17">
              <a:extLst>
                <a:ext uri="{FF2B5EF4-FFF2-40B4-BE49-F238E27FC236}">
                  <a16:creationId xmlns:a16="http://schemas.microsoft.com/office/drawing/2014/main" id="{4B4CE967-6782-46A3-B248-24B89D482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0" y="1461"/>
            <a:ext cx="1192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1" imgW="1892160" imgH="1536480" progId="Equation.3">
                    <p:embed/>
                  </p:oleObj>
                </mc:Choice>
                <mc:Fallback>
                  <p:oleObj name="Equation" r:id="rId11" imgW="1892160" imgH="1536480" progId="Equation.3">
                    <p:embed/>
                    <p:pic>
                      <p:nvPicPr>
                        <p:cNvPr id="459793" name="Object 17">
                          <a:extLst>
                            <a:ext uri="{FF2B5EF4-FFF2-40B4-BE49-F238E27FC236}">
                              <a16:creationId xmlns:a16="http://schemas.microsoft.com/office/drawing/2014/main" id="{39E11CAD-F8D4-466B-A8C0-501FA850F8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1461"/>
                          <a:ext cx="1192" cy="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FBAC9746-5693-42DB-A1E3-BD86CE6A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872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1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13" grpId="0" autoUpdateAnimBg="0"/>
      <p:bldP spid="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EB9E-727A-4F8A-8228-B7DE5EE8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的关系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D22F4F-1DCE-4F43-8FA4-A80DC8966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15503"/>
              </p:ext>
            </p:extLst>
          </p:nvPr>
        </p:nvGraphicFramePr>
        <p:xfrm>
          <a:off x="965057" y="1977954"/>
          <a:ext cx="25860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2586433" imgH="547580" progId="Word.Document.8">
                  <p:embed/>
                </p:oleObj>
              </mc:Choice>
              <mc:Fallback>
                <p:oleObj name="Document" r:id="rId3" imgW="2586433" imgH="547580" progId="Word.Document.8">
                  <p:embed/>
                  <p:pic>
                    <p:nvPicPr>
                      <p:cNvPr id="460803" name="Object 3">
                        <a:extLst>
                          <a:ext uri="{FF2B5EF4-FFF2-40B4-BE49-F238E27FC236}">
                            <a16:creationId xmlns:a16="http://schemas.microsoft.com/office/drawing/2014/main" id="{254DD1A0-182A-414D-84C3-6B34BBCF6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57" y="1977954"/>
                        <a:ext cx="25860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0CB534-AE61-405D-B012-B63E50B46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39334"/>
              </p:ext>
            </p:extLst>
          </p:nvPr>
        </p:nvGraphicFramePr>
        <p:xfrm>
          <a:off x="965057" y="2702250"/>
          <a:ext cx="6035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5" imgW="6098259" imgH="577785" progId="Word.Document.8">
                  <p:embed/>
                </p:oleObj>
              </mc:Choice>
              <mc:Fallback>
                <p:oleObj name="Document" r:id="rId5" imgW="6098259" imgH="577785" progId="Word.Document.8">
                  <p:embed/>
                  <p:pic>
                    <p:nvPicPr>
                      <p:cNvPr id="460804" name="Object 4">
                        <a:extLst>
                          <a:ext uri="{FF2B5EF4-FFF2-40B4-BE49-F238E27FC236}">
                            <a16:creationId xmlns:a16="http://schemas.microsoft.com/office/drawing/2014/main" id="{CE06151E-21FA-4A6A-8CA4-06AADB090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57" y="2702250"/>
                        <a:ext cx="6035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FFEBFD-4428-4378-91B4-9F003729B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07304"/>
              </p:ext>
            </p:extLst>
          </p:nvPr>
        </p:nvGraphicFramePr>
        <p:xfrm>
          <a:off x="965057" y="3450359"/>
          <a:ext cx="74183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7" imgW="7490069" imgH="692262" progId="Word.Document.8">
                  <p:embed/>
                </p:oleObj>
              </mc:Choice>
              <mc:Fallback>
                <p:oleObj name="Document" r:id="rId7" imgW="7490069" imgH="692262" progId="Word.Document.8">
                  <p:embed/>
                  <p:pic>
                    <p:nvPicPr>
                      <p:cNvPr id="460805" name="Object 5">
                        <a:extLst>
                          <a:ext uri="{FF2B5EF4-FFF2-40B4-BE49-F238E27FC236}">
                            <a16:creationId xmlns:a16="http://schemas.microsoft.com/office/drawing/2014/main" id="{17FA7BD5-39BC-448C-A110-D0BE2B81D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57" y="3450359"/>
                        <a:ext cx="741838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D13E50B-84D1-46CA-818C-B3BA8F8EF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5603"/>
              </p:ext>
            </p:extLst>
          </p:nvPr>
        </p:nvGraphicFramePr>
        <p:xfrm>
          <a:off x="965057" y="4131396"/>
          <a:ext cx="96424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Document" r:id="rId9" imgW="9733132" imgH="1545172" progId="Word.Document.8">
                  <p:embed/>
                </p:oleObj>
              </mc:Choice>
              <mc:Fallback>
                <p:oleObj name="Document" r:id="rId9" imgW="9733132" imgH="1545172" progId="Word.Document.8">
                  <p:embed/>
                  <p:pic>
                    <p:nvPicPr>
                      <p:cNvPr id="460806" name="Object 6">
                        <a:extLst>
                          <a:ext uri="{FF2B5EF4-FFF2-40B4-BE49-F238E27FC236}">
                            <a16:creationId xmlns:a16="http://schemas.microsoft.com/office/drawing/2014/main" id="{DF98FD39-FA75-47D4-9858-9E72C0822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57" y="4131396"/>
                        <a:ext cx="964247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3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3953D8-0B0F-469D-9737-C0A779D15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32593"/>
              </p:ext>
            </p:extLst>
          </p:nvPr>
        </p:nvGraphicFramePr>
        <p:xfrm>
          <a:off x="952559" y="1127837"/>
          <a:ext cx="10336213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10434087" imgH="2136419" progId="Word.Document.8">
                  <p:embed/>
                </p:oleObj>
              </mc:Choice>
              <mc:Fallback>
                <p:oleObj name="Document" r:id="rId3" imgW="10434087" imgH="2136419" progId="Word.Document.8">
                  <p:embed/>
                  <p:pic>
                    <p:nvPicPr>
                      <p:cNvPr id="461827" name="Object 3">
                        <a:extLst>
                          <a:ext uri="{FF2B5EF4-FFF2-40B4-BE49-F238E27FC236}">
                            <a16:creationId xmlns:a16="http://schemas.microsoft.com/office/drawing/2014/main" id="{3F2868A1-641C-406E-A83D-235D1C6E5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59" y="1127837"/>
                        <a:ext cx="10336213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FEEC099-DBB4-4CBF-A528-DCAB63A0078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639290"/>
            <a:ext cx="3352800" cy="3429000"/>
            <a:chOff x="1872" y="1824"/>
            <a:chExt cx="2112" cy="2160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DA54DC7-5CF5-4A18-A4DC-2766C34D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824"/>
              <a:ext cx="155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费用减小方向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788BC8-6F50-477F-88C8-6EB3AE820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2" y="2256"/>
              <a:ext cx="1812" cy="1548"/>
              <a:chOff x="2076" y="2484"/>
              <a:chExt cx="804" cy="712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46E8B968-BCF7-448E-AEEF-9F250F4F2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2484"/>
                <a:ext cx="786" cy="690"/>
              </a:xfrm>
              <a:custGeom>
                <a:avLst/>
                <a:gdLst>
                  <a:gd name="T0" fmla="*/ 435 w 1965"/>
                  <a:gd name="T1" fmla="*/ 0 h 1725"/>
                  <a:gd name="T2" fmla="*/ 1965 w 1965"/>
                  <a:gd name="T3" fmla="*/ 0 h 1725"/>
                  <a:gd name="T4" fmla="*/ 1965 w 1965"/>
                  <a:gd name="T5" fmla="*/ 1283 h 1725"/>
                  <a:gd name="T6" fmla="*/ 0 w 1965"/>
                  <a:gd name="T7" fmla="*/ 1725 h 1725"/>
                  <a:gd name="T8" fmla="*/ 435 w 1965"/>
                  <a:gd name="T9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5" h="1725">
                    <a:moveTo>
                      <a:pt x="435" y="0"/>
                    </a:moveTo>
                    <a:lnTo>
                      <a:pt x="1965" y="0"/>
                    </a:lnTo>
                    <a:lnTo>
                      <a:pt x="1965" y="1283"/>
                    </a:lnTo>
                    <a:lnTo>
                      <a:pt x="0" y="1725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FF00"/>
              </a:solidFill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284ECB04-941B-4E1C-844A-47357A98C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2532"/>
                <a:ext cx="57" cy="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2384816E-889A-45F7-ACD8-9AD5F63F0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2907"/>
                <a:ext cx="57" cy="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04522A26-4EBF-42AA-AA3E-A19DF4C30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6" y="2532"/>
                <a:ext cx="57" cy="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8D92C769-78AE-4BDF-B4E4-72C563D2E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6" y="2907"/>
                <a:ext cx="57" cy="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CD310C06-A12C-43FB-909D-0D158A4D0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168"/>
                <a:ext cx="28" cy="28"/>
              </a:xfrm>
              <a:prstGeom prst="ellipse">
                <a:avLst/>
              </a:prstGeom>
              <a:solidFill>
                <a:srgbClr val="333333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6C3004FA-E522-4791-AFD4-3F9123ADC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7" y="2208"/>
              <a:ext cx="393" cy="5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" name="Object 14">
              <a:extLst>
                <a:ext uri="{FF2B5EF4-FFF2-40B4-BE49-F238E27FC236}">
                  <a16:creationId xmlns:a16="http://schemas.microsoft.com/office/drawing/2014/main" id="{C3C624CE-0FBD-4648-A5F6-6CFEDFE46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736"/>
            <a:ext cx="2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5" imgW="380880" imgH="393480" progId="Equation.3">
                    <p:embed/>
                  </p:oleObj>
                </mc:Choice>
                <mc:Fallback>
                  <p:oleObj name="Equation" r:id="rId5" imgW="380880" imgH="393480" progId="Equation.3">
                    <p:embed/>
                    <p:pic>
                      <p:nvPicPr>
                        <p:cNvPr id="461838" name="Object 14">
                          <a:extLst>
                            <a:ext uri="{FF2B5EF4-FFF2-40B4-BE49-F238E27FC236}">
                              <a16:creationId xmlns:a16="http://schemas.microsoft.com/office/drawing/2014/main" id="{F0585671-4A1D-472C-8037-02CAD4460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736"/>
                          <a:ext cx="2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264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84537D7-CFE9-4443-9E36-BA2D86E17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072" y="3429000"/>
            <a:ext cx="623887" cy="823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3493534-9A77-4BDF-BE68-0C0E8D48A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848944"/>
              </p:ext>
            </p:extLst>
          </p:nvPr>
        </p:nvGraphicFramePr>
        <p:xfrm>
          <a:off x="4447309" y="5854700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380880" imgH="393480" progId="Equation.3">
                  <p:embed/>
                </p:oleObj>
              </mc:Choice>
              <mc:Fallback>
                <p:oleObj name="Equation" r:id="rId3" imgW="380880" imgH="393480" progId="Equation.3">
                  <p:embed/>
                  <p:pic>
                    <p:nvPicPr>
                      <p:cNvPr id="462851" name="Object 3">
                        <a:extLst>
                          <a:ext uri="{FF2B5EF4-FFF2-40B4-BE49-F238E27FC236}">
                            <a16:creationId xmlns:a16="http://schemas.microsoft.com/office/drawing/2014/main" id="{261BCEFA-1243-481F-9C7E-2A9D7EE2F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309" y="5854700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95DF19B-D775-4FBA-B45E-5554112BE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37746"/>
              </p:ext>
            </p:extLst>
          </p:nvPr>
        </p:nvGraphicFramePr>
        <p:xfrm>
          <a:off x="1189037" y="1004888"/>
          <a:ext cx="102711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5" imgW="10369317" imgH="2846275" progId="Word.Document.8">
                  <p:embed/>
                </p:oleObj>
              </mc:Choice>
              <mc:Fallback>
                <p:oleObj name="Document" r:id="rId5" imgW="10369317" imgH="2846275" progId="Word.Document.8">
                  <p:embed/>
                  <p:pic>
                    <p:nvPicPr>
                      <p:cNvPr id="462852" name="Object 4">
                        <a:extLst>
                          <a:ext uri="{FF2B5EF4-FFF2-40B4-BE49-F238E27FC236}">
                            <a16:creationId xmlns:a16="http://schemas.microsoft.com/office/drawing/2014/main" id="{A458D29A-DF3B-4B43-BF98-01C88950C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7" y="1004888"/>
                        <a:ext cx="10271125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">
            <a:extLst>
              <a:ext uri="{FF2B5EF4-FFF2-40B4-BE49-F238E27FC236}">
                <a16:creationId xmlns:a16="http://schemas.microsoft.com/office/drawing/2014/main" id="{0FD024EF-16C6-4775-B57E-C65B7CA51AF9}"/>
              </a:ext>
            </a:extLst>
          </p:cNvPr>
          <p:cNvSpPr>
            <a:spLocks/>
          </p:cNvSpPr>
          <p:nvPr/>
        </p:nvSpPr>
        <p:spPr bwMode="auto">
          <a:xfrm>
            <a:off x="5818909" y="3505200"/>
            <a:ext cx="2003425" cy="2209800"/>
          </a:xfrm>
          <a:custGeom>
            <a:avLst/>
            <a:gdLst>
              <a:gd name="T0" fmla="*/ 14 w 1262"/>
              <a:gd name="T1" fmla="*/ 96 h 1392"/>
              <a:gd name="T2" fmla="*/ 14 w 1262"/>
              <a:gd name="T3" fmla="*/ 0 h 1392"/>
              <a:gd name="T4" fmla="*/ 1262 w 1262"/>
              <a:gd name="T5" fmla="*/ 0 h 1392"/>
              <a:gd name="T6" fmla="*/ 1262 w 1262"/>
              <a:gd name="T7" fmla="*/ 1104 h 1392"/>
              <a:gd name="T8" fmla="*/ 14 w 1262"/>
              <a:gd name="T9" fmla="*/ 1392 h 1392"/>
              <a:gd name="T10" fmla="*/ 26 w 1262"/>
              <a:gd name="T11" fmla="*/ 1056 h 1392"/>
              <a:gd name="T12" fmla="*/ 56 w 1262"/>
              <a:gd name="T13" fmla="*/ 1050 h 1392"/>
              <a:gd name="T14" fmla="*/ 80 w 1262"/>
              <a:gd name="T15" fmla="*/ 1014 h 1392"/>
              <a:gd name="T16" fmla="*/ 22 w 1262"/>
              <a:gd name="T17" fmla="*/ 900 h 1392"/>
              <a:gd name="T18" fmla="*/ 14 w 1262"/>
              <a:gd name="T19" fmla="*/ 560 h 1392"/>
              <a:gd name="T20" fmla="*/ 20 w 1262"/>
              <a:gd name="T21" fmla="*/ 246 h 1392"/>
              <a:gd name="T22" fmla="*/ 80 w 1262"/>
              <a:gd name="T23" fmla="*/ 168 h 1392"/>
              <a:gd name="T24" fmla="*/ 14 w 1262"/>
              <a:gd name="T25" fmla="*/ 96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2" h="1392">
                <a:moveTo>
                  <a:pt x="14" y="96"/>
                </a:moveTo>
                <a:lnTo>
                  <a:pt x="14" y="0"/>
                </a:lnTo>
                <a:lnTo>
                  <a:pt x="1262" y="0"/>
                </a:lnTo>
                <a:lnTo>
                  <a:pt x="1262" y="1104"/>
                </a:lnTo>
                <a:lnTo>
                  <a:pt x="14" y="1392"/>
                </a:lnTo>
                <a:cubicBezTo>
                  <a:pt x="18" y="1280"/>
                  <a:pt x="12" y="1167"/>
                  <a:pt x="26" y="1056"/>
                </a:cubicBezTo>
                <a:cubicBezTo>
                  <a:pt x="27" y="1046"/>
                  <a:pt x="48" y="1056"/>
                  <a:pt x="56" y="1050"/>
                </a:cubicBezTo>
                <a:cubicBezTo>
                  <a:pt x="67" y="1041"/>
                  <a:pt x="80" y="1014"/>
                  <a:pt x="80" y="1014"/>
                </a:cubicBezTo>
                <a:cubicBezTo>
                  <a:pt x="76" y="954"/>
                  <a:pt x="95" y="900"/>
                  <a:pt x="22" y="900"/>
                </a:cubicBezTo>
                <a:cubicBezTo>
                  <a:pt x="0" y="828"/>
                  <a:pt x="14" y="669"/>
                  <a:pt x="14" y="560"/>
                </a:cubicBezTo>
                <a:cubicBezTo>
                  <a:pt x="14" y="451"/>
                  <a:pt x="9" y="311"/>
                  <a:pt x="20" y="246"/>
                </a:cubicBezTo>
                <a:cubicBezTo>
                  <a:pt x="27" y="226"/>
                  <a:pt x="73" y="188"/>
                  <a:pt x="80" y="168"/>
                </a:cubicBezTo>
                <a:cubicBezTo>
                  <a:pt x="70" y="129"/>
                  <a:pt x="49" y="114"/>
                  <a:pt x="14" y="96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D1EE9CC5-34FB-4520-8F0E-94907DF3B0E3}"/>
              </a:ext>
            </a:extLst>
          </p:cNvPr>
          <p:cNvSpPr>
            <a:spLocks/>
          </p:cNvSpPr>
          <p:nvPr/>
        </p:nvSpPr>
        <p:spPr bwMode="auto">
          <a:xfrm>
            <a:off x="4988647" y="3505200"/>
            <a:ext cx="2811462" cy="2381250"/>
          </a:xfrm>
          <a:custGeom>
            <a:avLst/>
            <a:gdLst>
              <a:gd name="T0" fmla="*/ 435 w 1965"/>
              <a:gd name="T1" fmla="*/ 0 h 1725"/>
              <a:gd name="T2" fmla="*/ 1965 w 1965"/>
              <a:gd name="T3" fmla="*/ 0 h 1725"/>
              <a:gd name="T4" fmla="*/ 1965 w 1965"/>
              <a:gd name="T5" fmla="*/ 1283 h 1725"/>
              <a:gd name="T6" fmla="*/ 0 w 1965"/>
              <a:gd name="T7" fmla="*/ 1725 h 1725"/>
              <a:gd name="T8" fmla="*/ 435 w 1965"/>
              <a:gd name="T9" fmla="*/ 0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5" h="1725">
                <a:moveTo>
                  <a:pt x="435" y="0"/>
                </a:moveTo>
                <a:lnTo>
                  <a:pt x="1965" y="0"/>
                </a:lnTo>
                <a:lnTo>
                  <a:pt x="1965" y="1283"/>
                </a:lnTo>
                <a:lnTo>
                  <a:pt x="0" y="1725"/>
                </a:lnTo>
                <a:lnTo>
                  <a:pt x="435" y="0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95F65C9-1893-4FAA-BF5D-E26F0EED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4" y="3670300"/>
            <a:ext cx="203200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D8A8AC7D-151E-4890-B90A-2B45EF17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4" y="4965700"/>
            <a:ext cx="203200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3E1D288-49D6-4EDD-B912-D7C1ACAC1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22" y="3670300"/>
            <a:ext cx="204787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D4C203F5-0E88-4A8A-A1DF-BC5AA5F4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22" y="4965700"/>
            <a:ext cx="204787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2F0F0602-7966-4771-B3CE-A6AD8343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559" y="5865813"/>
            <a:ext cx="100013" cy="96837"/>
          </a:xfrm>
          <a:prstGeom prst="ellipse">
            <a:avLst/>
          </a:prstGeom>
          <a:solidFill>
            <a:srgbClr val="33333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C069D63-AAD9-4A02-971E-F988F2A95772}"/>
              </a:ext>
            </a:extLst>
          </p:cNvPr>
          <p:cNvGrpSpPr>
            <a:grpSpLocks/>
          </p:cNvGrpSpPr>
          <p:nvPr/>
        </p:nvGrpSpPr>
        <p:grpSpPr bwMode="auto">
          <a:xfrm>
            <a:off x="5818909" y="3200400"/>
            <a:ext cx="0" cy="2895600"/>
            <a:chOff x="2736" y="2064"/>
            <a:chExt cx="0" cy="1824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E291A5E-36CA-4674-B93C-9D2529408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B8235F3F-BBAA-452D-926D-2FAEEA2C2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3DD79D1-DAF0-433F-8065-8CF37820D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5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C2AC03E3-9A43-4492-83A4-277AC628E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072" y="3276600"/>
            <a:ext cx="623887" cy="823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916DF44-4B4A-47DC-868A-8DCF5D4AB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97410"/>
              </p:ext>
            </p:extLst>
          </p:nvPr>
        </p:nvGraphicFramePr>
        <p:xfrm>
          <a:off x="5907809" y="5638800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463875" name="Object 3">
                        <a:extLst>
                          <a:ext uri="{FF2B5EF4-FFF2-40B4-BE49-F238E27FC236}">
                            <a16:creationId xmlns:a16="http://schemas.microsoft.com/office/drawing/2014/main" id="{D7892CE3-9930-4767-8EBE-0D00334AE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809" y="5638800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4">
            <a:extLst>
              <a:ext uri="{FF2B5EF4-FFF2-40B4-BE49-F238E27FC236}">
                <a16:creationId xmlns:a16="http://schemas.microsoft.com/office/drawing/2014/main" id="{156DA517-9A94-4143-8C6B-C9D8407EE9DD}"/>
              </a:ext>
            </a:extLst>
          </p:cNvPr>
          <p:cNvSpPr>
            <a:spLocks/>
          </p:cNvSpPr>
          <p:nvPr/>
        </p:nvSpPr>
        <p:spPr bwMode="auto">
          <a:xfrm>
            <a:off x="5818909" y="3352800"/>
            <a:ext cx="2003425" cy="2209800"/>
          </a:xfrm>
          <a:custGeom>
            <a:avLst/>
            <a:gdLst>
              <a:gd name="T0" fmla="*/ 14 w 1262"/>
              <a:gd name="T1" fmla="*/ 96 h 1392"/>
              <a:gd name="T2" fmla="*/ 14 w 1262"/>
              <a:gd name="T3" fmla="*/ 0 h 1392"/>
              <a:gd name="T4" fmla="*/ 1262 w 1262"/>
              <a:gd name="T5" fmla="*/ 0 h 1392"/>
              <a:gd name="T6" fmla="*/ 1262 w 1262"/>
              <a:gd name="T7" fmla="*/ 1104 h 1392"/>
              <a:gd name="T8" fmla="*/ 14 w 1262"/>
              <a:gd name="T9" fmla="*/ 1392 h 1392"/>
              <a:gd name="T10" fmla="*/ 26 w 1262"/>
              <a:gd name="T11" fmla="*/ 1056 h 1392"/>
              <a:gd name="T12" fmla="*/ 56 w 1262"/>
              <a:gd name="T13" fmla="*/ 1050 h 1392"/>
              <a:gd name="T14" fmla="*/ 80 w 1262"/>
              <a:gd name="T15" fmla="*/ 1014 h 1392"/>
              <a:gd name="T16" fmla="*/ 22 w 1262"/>
              <a:gd name="T17" fmla="*/ 900 h 1392"/>
              <a:gd name="T18" fmla="*/ 14 w 1262"/>
              <a:gd name="T19" fmla="*/ 560 h 1392"/>
              <a:gd name="T20" fmla="*/ 20 w 1262"/>
              <a:gd name="T21" fmla="*/ 246 h 1392"/>
              <a:gd name="T22" fmla="*/ 80 w 1262"/>
              <a:gd name="T23" fmla="*/ 168 h 1392"/>
              <a:gd name="T24" fmla="*/ 14 w 1262"/>
              <a:gd name="T25" fmla="*/ 96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2" h="1392">
                <a:moveTo>
                  <a:pt x="14" y="96"/>
                </a:moveTo>
                <a:lnTo>
                  <a:pt x="14" y="0"/>
                </a:lnTo>
                <a:lnTo>
                  <a:pt x="1262" y="0"/>
                </a:lnTo>
                <a:lnTo>
                  <a:pt x="1262" y="1104"/>
                </a:lnTo>
                <a:lnTo>
                  <a:pt x="14" y="1392"/>
                </a:lnTo>
                <a:cubicBezTo>
                  <a:pt x="18" y="1280"/>
                  <a:pt x="12" y="1167"/>
                  <a:pt x="26" y="1056"/>
                </a:cubicBezTo>
                <a:cubicBezTo>
                  <a:pt x="27" y="1046"/>
                  <a:pt x="48" y="1056"/>
                  <a:pt x="56" y="1050"/>
                </a:cubicBezTo>
                <a:cubicBezTo>
                  <a:pt x="67" y="1041"/>
                  <a:pt x="80" y="1014"/>
                  <a:pt x="80" y="1014"/>
                </a:cubicBezTo>
                <a:cubicBezTo>
                  <a:pt x="76" y="954"/>
                  <a:pt x="95" y="900"/>
                  <a:pt x="22" y="900"/>
                </a:cubicBezTo>
                <a:cubicBezTo>
                  <a:pt x="0" y="828"/>
                  <a:pt x="14" y="669"/>
                  <a:pt x="14" y="560"/>
                </a:cubicBezTo>
                <a:cubicBezTo>
                  <a:pt x="14" y="451"/>
                  <a:pt x="9" y="311"/>
                  <a:pt x="20" y="246"/>
                </a:cubicBezTo>
                <a:cubicBezTo>
                  <a:pt x="27" y="226"/>
                  <a:pt x="73" y="188"/>
                  <a:pt x="80" y="168"/>
                </a:cubicBezTo>
                <a:cubicBezTo>
                  <a:pt x="70" y="129"/>
                  <a:pt x="49" y="114"/>
                  <a:pt x="14" y="96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B11AC9C-522C-44F7-9D81-E21EC52902CB}"/>
              </a:ext>
            </a:extLst>
          </p:cNvPr>
          <p:cNvSpPr>
            <a:spLocks/>
          </p:cNvSpPr>
          <p:nvPr/>
        </p:nvSpPr>
        <p:spPr bwMode="auto">
          <a:xfrm>
            <a:off x="4988647" y="3352800"/>
            <a:ext cx="2811462" cy="2381250"/>
          </a:xfrm>
          <a:custGeom>
            <a:avLst/>
            <a:gdLst>
              <a:gd name="T0" fmla="*/ 435 w 1965"/>
              <a:gd name="T1" fmla="*/ 0 h 1725"/>
              <a:gd name="T2" fmla="*/ 1965 w 1965"/>
              <a:gd name="T3" fmla="*/ 0 h 1725"/>
              <a:gd name="T4" fmla="*/ 1965 w 1965"/>
              <a:gd name="T5" fmla="*/ 1283 h 1725"/>
              <a:gd name="T6" fmla="*/ 0 w 1965"/>
              <a:gd name="T7" fmla="*/ 1725 h 1725"/>
              <a:gd name="T8" fmla="*/ 435 w 1965"/>
              <a:gd name="T9" fmla="*/ 0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5" h="1725">
                <a:moveTo>
                  <a:pt x="435" y="0"/>
                </a:moveTo>
                <a:lnTo>
                  <a:pt x="1965" y="0"/>
                </a:lnTo>
                <a:lnTo>
                  <a:pt x="1965" y="1283"/>
                </a:lnTo>
                <a:lnTo>
                  <a:pt x="0" y="1725"/>
                </a:lnTo>
                <a:lnTo>
                  <a:pt x="435" y="0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968D03C-A8F4-41AE-9746-881F3C29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4" y="3517900"/>
            <a:ext cx="203200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15D475E-49DE-4F26-9562-F0DB50EB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4" y="4813300"/>
            <a:ext cx="203200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40FC4168-E9E0-422A-B1D0-59ECE3AF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22" y="3517900"/>
            <a:ext cx="204787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1F40B2F-45DD-4072-B15A-8F47161F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22" y="4813300"/>
            <a:ext cx="204787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2F82153-863A-41A0-B79F-2B4F0334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559" y="5713413"/>
            <a:ext cx="100013" cy="96837"/>
          </a:xfrm>
          <a:prstGeom prst="ellipse">
            <a:avLst/>
          </a:prstGeom>
          <a:solidFill>
            <a:srgbClr val="33333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EEF87601-050B-472A-B5E4-965E6D23A5BC}"/>
              </a:ext>
            </a:extLst>
          </p:cNvPr>
          <p:cNvGrpSpPr>
            <a:grpSpLocks/>
          </p:cNvGrpSpPr>
          <p:nvPr/>
        </p:nvGrpSpPr>
        <p:grpSpPr bwMode="auto">
          <a:xfrm>
            <a:off x="5818909" y="3048000"/>
            <a:ext cx="0" cy="2895600"/>
            <a:chOff x="2736" y="2064"/>
            <a:chExt cx="0" cy="1824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8FF07E7-3F71-4F29-9F0E-19EF0AF24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A11CD6F-DBBC-48E0-ABE2-C9CF6DC48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17405BA-3D85-41F4-BAD8-2023861C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9A7E62E3-E64C-4453-AE5F-4CDA381F6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195567"/>
              </p:ext>
            </p:extLst>
          </p:nvPr>
        </p:nvGraphicFramePr>
        <p:xfrm>
          <a:off x="824706" y="946150"/>
          <a:ext cx="103886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5" imgW="10556430" imgH="2171749" progId="Word.Document.8">
                  <p:embed/>
                </p:oleObj>
              </mc:Choice>
              <mc:Fallback>
                <p:oleObj name="Document" r:id="rId5" imgW="10556430" imgH="2171749" progId="Word.Document.8">
                  <p:embed/>
                  <p:pic>
                    <p:nvPicPr>
                      <p:cNvPr id="463887" name="Object 15">
                        <a:extLst>
                          <a:ext uri="{FF2B5EF4-FFF2-40B4-BE49-F238E27FC236}">
                            <a16:creationId xmlns:a16="http://schemas.microsoft.com/office/drawing/2014/main" id="{A34C3418-6EA2-45AE-B970-FDE791DFB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" y="946150"/>
                        <a:ext cx="103886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6">
            <a:extLst>
              <a:ext uri="{FF2B5EF4-FFF2-40B4-BE49-F238E27FC236}">
                <a16:creationId xmlns:a16="http://schemas.microsoft.com/office/drawing/2014/main" id="{C564AD3D-09C3-469D-8D35-D1C4A41C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709" y="5486400"/>
            <a:ext cx="100013" cy="96838"/>
          </a:xfrm>
          <a:prstGeom prst="ellipse">
            <a:avLst/>
          </a:prstGeom>
          <a:solidFill>
            <a:srgbClr val="33333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67E41BC-C71D-47CC-94B5-FC643B097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072" y="3512127"/>
            <a:ext cx="623887" cy="823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9203762-6219-4673-ADDF-0A5AE322804A}"/>
              </a:ext>
            </a:extLst>
          </p:cNvPr>
          <p:cNvSpPr>
            <a:spLocks/>
          </p:cNvSpPr>
          <p:nvPr/>
        </p:nvSpPr>
        <p:spPr bwMode="auto">
          <a:xfrm>
            <a:off x="5437909" y="3588327"/>
            <a:ext cx="2003425" cy="1852613"/>
          </a:xfrm>
          <a:custGeom>
            <a:avLst/>
            <a:gdLst>
              <a:gd name="T0" fmla="*/ 14 w 1262"/>
              <a:gd name="T1" fmla="*/ 96 h 1167"/>
              <a:gd name="T2" fmla="*/ 14 w 1262"/>
              <a:gd name="T3" fmla="*/ 0 h 1167"/>
              <a:gd name="T4" fmla="*/ 1262 w 1262"/>
              <a:gd name="T5" fmla="*/ 0 h 1167"/>
              <a:gd name="T6" fmla="*/ 1262 w 1262"/>
              <a:gd name="T7" fmla="*/ 1104 h 1167"/>
              <a:gd name="T8" fmla="*/ 84 w 1262"/>
              <a:gd name="T9" fmla="*/ 984 h 1167"/>
              <a:gd name="T10" fmla="*/ 26 w 1262"/>
              <a:gd name="T11" fmla="*/ 1056 h 1167"/>
              <a:gd name="T12" fmla="*/ 56 w 1262"/>
              <a:gd name="T13" fmla="*/ 1050 h 1167"/>
              <a:gd name="T14" fmla="*/ 80 w 1262"/>
              <a:gd name="T15" fmla="*/ 1014 h 1167"/>
              <a:gd name="T16" fmla="*/ 22 w 1262"/>
              <a:gd name="T17" fmla="*/ 900 h 1167"/>
              <a:gd name="T18" fmla="*/ 14 w 1262"/>
              <a:gd name="T19" fmla="*/ 560 h 1167"/>
              <a:gd name="T20" fmla="*/ 20 w 1262"/>
              <a:gd name="T21" fmla="*/ 246 h 1167"/>
              <a:gd name="T22" fmla="*/ 80 w 1262"/>
              <a:gd name="T23" fmla="*/ 168 h 1167"/>
              <a:gd name="T24" fmla="*/ 14 w 1262"/>
              <a:gd name="T25" fmla="*/ 9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2" h="1167">
                <a:moveTo>
                  <a:pt x="14" y="96"/>
                </a:moveTo>
                <a:lnTo>
                  <a:pt x="14" y="0"/>
                </a:lnTo>
                <a:lnTo>
                  <a:pt x="1262" y="0"/>
                </a:lnTo>
                <a:lnTo>
                  <a:pt x="1262" y="1104"/>
                </a:lnTo>
                <a:lnTo>
                  <a:pt x="84" y="984"/>
                </a:lnTo>
                <a:cubicBezTo>
                  <a:pt x="88" y="872"/>
                  <a:pt x="12" y="1167"/>
                  <a:pt x="26" y="1056"/>
                </a:cubicBezTo>
                <a:cubicBezTo>
                  <a:pt x="27" y="1046"/>
                  <a:pt x="48" y="1056"/>
                  <a:pt x="56" y="1050"/>
                </a:cubicBezTo>
                <a:cubicBezTo>
                  <a:pt x="67" y="1041"/>
                  <a:pt x="80" y="1014"/>
                  <a:pt x="80" y="1014"/>
                </a:cubicBezTo>
                <a:cubicBezTo>
                  <a:pt x="76" y="954"/>
                  <a:pt x="95" y="900"/>
                  <a:pt x="22" y="900"/>
                </a:cubicBezTo>
                <a:cubicBezTo>
                  <a:pt x="0" y="828"/>
                  <a:pt x="14" y="669"/>
                  <a:pt x="14" y="560"/>
                </a:cubicBezTo>
                <a:cubicBezTo>
                  <a:pt x="14" y="451"/>
                  <a:pt x="9" y="311"/>
                  <a:pt x="20" y="246"/>
                </a:cubicBezTo>
                <a:cubicBezTo>
                  <a:pt x="27" y="226"/>
                  <a:pt x="73" y="188"/>
                  <a:pt x="80" y="168"/>
                </a:cubicBezTo>
                <a:cubicBezTo>
                  <a:pt x="70" y="129"/>
                  <a:pt x="49" y="114"/>
                  <a:pt x="14" y="96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108F2378-58F7-4803-BFEB-F17C96C0F5A5}"/>
              </a:ext>
            </a:extLst>
          </p:cNvPr>
          <p:cNvSpPr>
            <a:spLocks/>
          </p:cNvSpPr>
          <p:nvPr/>
        </p:nvSpPr>
        <p:spPr bwMode="auto">
          <a:xfrm>
            <a:off x="4607647" y="3588327"/>
            <a:ext cx="2811462" cy="2381250"/>
          </a:xfrm>
          <a:custGeom>
            <a:avLst/>
            <a:gdLst>
              <a:gd name="T0" fmla="*/ 435 w 1965"/>
              <a:gd name="T1" fmla="*/ 0 h 1725"/>
              <a:gd name="T2" fmla="*/ 1965 w 1965"/>
              <a:gd name="T3" fmla="*/ 0 h 1725"/>
              <a:gd name="T4" fmla="*/ 1965 w 1965"/>
              <a:gd name="T5" fmla="*/ 1283 h 1725"/>
              <a:gd name="T6" fmla="*/ 0 w 1965"/>
              <a:gd name="T7" fmla="*/ 1725 h 1725"/>
              <a:gd name="T8" fmla="*/ 435 w 1965"/>
              <a:gd name="T9" fmla="*/ 0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5" h="1725">
                <a:moveTo>
                  <a:pt x="435" y="0"/>
                </a:moveTo>
                <a:lnTo>
                  <a:pt x="1965" y="0"/>
                </a:lnTo>
                <a:lnTo>
                  <a:pt x="1965" y="1283"/>
                </a:lnTo>
                <a:lnTo>
                  <a:pt x="0" y="1725"/>
                </a:lnTo>
                <a:lnTo>
                  <a:pt x="435" y="0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A447CB4-9F74-46B3-A2A3-380F50E3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784" y="3753427"/>
            <a:ext cx="203200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EBB9049-40A3-4BCB-BCF0-DD9B900B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22" y="3753427"/>
            <a:ext cx="204787" cy="207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524EDB8-1CC7-4D8F-B4EA-65671056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122" y="5048827"/>
            <a:ext cx="204787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3E123068-B755-42FE-A3F7-B085CAB0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559" y="5948940"/>
            <a:ext cx="100013" cy="96837"/>
          </a:xfrm>
          <a:prstGeom prst="ellipse">
            <a:avLst/>
          </a:prstGeom>
          <a:solidFill>
            <a:srgbClr val="33333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86E78744-7FD8-471A-9262-2925BDB42C9C}"/>
              </a:ext>
            </a:extLst>
          </p:cNvPr>
          <p:cNvGrpSpPr>
            <a:grpSpLocks/>
          </p:cNvGrpSpPr>
          <p:nvPr/>
        </p:nvGrpSpPr>
        <p:grpSpPr bwMode="auto">
          <a:xfrm>
            <a:off x="5437909" y="3283527"/>
            <a:ext cx="0" cy="2895600"/>
            <a:chOff x="2736" y="2064"/>
            <a:chExt cx="0" cy="1824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0BEAA9E3-4C30-4135-9918-EFD41DE2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CBEE58E0-C471-4F8A-A2A6-97A1D2948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31CAFE2-0A97-42BC-9240-283DD4858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" name="Line 13">
            <a:extLst>
              <a:ext uri="{FF2B5EF4-FFF2-40B4-BE49-F238E27FC236}">
                <a16:creationId xmlns:a16="http://schemas.microsoft.com/office/drawing/2014/main" id="{93618A50-4EA8-4F77-9B36-70198DB13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3509" y="5036127"/>
            <a:ext cx="3352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8F83E255-7FB0-46C5-BD9B-4F6FD378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709" y="5721927"/>
            <a:ext cx="100013" cy="96838"/>
          </a:xfrm>
          <a:prstGeom prst="ellipse">
            <a:avLst/>
          </a:prstGeom>
          <a:solidFill>
            <a:srgbClr val="333333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D68F5071-EB0B-4E5F-AAE3-EFF114AE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784" y="5048827"/>
            <a:ext cx="203200" cy="206375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2F505E7-89D6-4E0C-9E73-C1AD72FF9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85177"/>
              </p:ext>
            </p:extLst>
          </p:nvPr>
        </p:nvGraphicFramePr>
        <p:xfrm>
          <a:off x="5583959" y="4655127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368280" imgH="393480" progId="Equation.3">
                  <p:embed/>
                </p:oleObj>
              </mc:Choice>
              <mc:Fallback>
                <p:oleObj name="Equation" r:id="rId3" imgW="368280" imgH="393480" progId="Equation.3">
                  <p:embed/>
                  <p:pic>
                    <p:nvPicPr>
                      <p:cNvPr id="464913" name="Object 17">
                        <a:extLst>
                          <a:ext uri="{FF2B5EF4-FFF2-40B4-BE49-F238E27FC236}">
                            <a16:creationId xmlns:a16="http://schemas.microsoft.com/office/drawing/2014/main" id="{02873C2A-C5FC-4656-8E71-2385A8F10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959" y="4655127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D378B3A-703A-4872-BCB4-7E4CDC204E60}"/>
              </a:ext>
            </a:extLst>
          </p:cNvPr>
          <p:cNvSpPr txBox="1"/>
          <p:nvPr/>
        </p:nvSpPr>
        <p:spPr>
          <a:xfrm>
            <a:off x="5618018" y="33631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229E4C-81A3-4B8B-ADA6-868DD09F773D}"/>
              </a:ext>
            </a:extLst>
          </p:cNvPr>
          <p:cNvSpPr txBox="1"/>
          <p:nvPr/>
        </p:nvSpPr>
        <p:spPr>
          <a:xfrm>
            <a:off x="2119745" y="1440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1AD054B-6356-48EF-A180-5F711EFE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668" y="1003231"/>
            <a:ext cx="10038664" cy="21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CB2E-9DC6-4BEB-A969-73D3D2DA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生成割平面条件的代数方法</a:t>
            </a:r>
            <a:r>
              <a:rPr lang="en-US" altLang="zh-CN" dirty="0"/>
              <a:t>(</a:t>
            </a:r>
            <a:r>
              <a:rPr lang="en-US" dirty="0" err="1"/>
              <a:t>Gomory</a:t>
            </a:r>
            <a:r>
              <a:rPr lang="en-US" dirty="0"/>
              <a:t>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8B5BB5-E588-4478-8BA0-EF6010BEE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64381"/>
              </p:ext>
            </p:extLst>
          </p:nvPr>
        </p:nvGraphicFramePr>
        <p:xfrm>
          <a:off x="838200" y="1791133"/>
          <a:ext cx="57007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Document" r:id="rId3" imgW="5740268" imgH="519139" progId="Word.Document.8">
                  <p:embed/>
                </p:oleObj>
              </mc:Choice>
              <mc:Fallback>
                <p:oleObj name="Document" r:id="rId3" imgW="5740268" imgH="519139" progId="Word.Document.8">
                  <p:embed/>
                  <p:pic>
                    <p:nvPicPr>
                      <p:cNvPr id="465923" name="Object 3">
                        <a:extLst>
                          <a:ext uri="{FF2B5EF4-FFF2-40B4-BE49-F238E27FC236}">
                            <a16:creationId xmlns:a16="http://schemas.microsoft.com/office/drawing/2014/main" id="{AE3F6F0B-2F2B-4227-B600-AB32DA705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91133"/>
                        <a:ext cx="57007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E8FBC0-BCAE-4B09-833B-FE0779ECB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574474"/>
              </p:ext>
            </p:extLst>
          </p:nvPr>
        </p:nvGraphicFramePr>
        <p:xfrm>
          <a:off x="886691" y="2398784"/>
          <a:ext cx="3106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Document" r:id="rId5" imgW="3107752" imgH="533539" progId="Word.Document.8">
                  <p:embed/>
                </p:oleObj>
              </mc:Choice>
              <mc:Fallback>
                <p:oleObj name="Document" r:id="rId5" imgW="3107752" imgH="533539" progId="Word.Document.8">
                  <p:embed/>
                  <p:pic>
                    <p:nvPicPr>
                      <p:cNvPr id="465924" name="Object 4">
                        <a:extLst>
                          <a:ext uri="{FF2B5EF4-FFF2-40B4-BE49-F238E27FC236}">
                            <a16:creationId xmlns:a16="http://schemas.microsoft.com/office/drawing/2014/main" id="{03989ABB-E372-443D-817D-4A5777AAB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91" y="2398784"/>
                        <a:ext cx="3106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0B4F256-3011-4A2D-9721-221F88E3B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49723"/>
              </p:ext>
            </p:extLst>
          </p:nvPr>
        </p:nvGraphicFramePr>
        <p:xfrm>
          <a:off x="3868738" y="2457560"/>
          <a:ext cx="2559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7" imgW="2565360" imgH="482400" progId="Equation.3">
                  <p:embed/>
                </p:oleObj>
              </mc:Choice>
              <mc:Fallback>
                <p:oleObj name="Equation" r:id="rId7" imgW="2565360" imgH="482400" progId="Equation.3">
                  <p:embed/>
                  <p:pic>
                    <p:nvPicPr>
                      <p:cNvPr id="465925" name="Object 5">
                        <a:extLst>
                          <a:ext uri="{FF2B5EF4-FFF2-40B4-BE49-F238E27FC236}">
                            <a16:creationId xmlns:a16="http://schemas.microsoft.com/office/drawing/2014/main" id="{65150AC8-B989-41E9-8A3C-0E1236C36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457560"/>
                        <a:ext cx="25590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617D343-36D6-45ED-8543-BD55E4D27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96201"/>
              </p:ext>
            </p:extLst>
          </p:nvPr>
        </p:nvGraphicFramePr>
        <p:xfrm>
          <a:off x="6739804" y="2398784"/>
          <a:ext cx="160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9" imgW="1600200" imgH="482400" progId="Equation.3">
                  <p:embed/>
                </p:oleObj>
              </mc:Choice>
              <mc:Fallback>
                <p:oleObj name="Equation" r:id="rId9" imgW="1600200" imgH="482400" progId="Equation.3">
                  <p:embed/>
                  <p:pic>
                    <p:nvPicPr>
                      <p:cNvPr id="465926" name="Object 6">
                        <a:extLst>
                          <a:ext uri="{FF2B5EF4-FFF2-40B4-BE49-F238E27FC236}">
                            <a16:creationId xmlns:a16="http://schemas.microsoft.com/office/drawing/2014/main" id="{A8B39B3D-1369-4BE3-852A-28995B8EE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804" y="2398784"/>
                        <a:ext cx="1600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EBB786A9-6A0D-44F9-BC99-806209F1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6" y="3077222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基变量的下标集合为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4413D2-8837-42D8-ADDB-3A4575EF07EB}"/>
              </a:ext>
            </a:extLst>
          </p:cNvPr>
          <p:cNvGrpSpPr>
            <a:grpSpLocks/>
          </p:cNvGrpSpPr>
          <p:nvPr/>
        </p:nvGrpSpPr>
        <p:grpSpPr bwMode="auto">
          <a:xfrm>
            <a:off x="4849091" y="3096491"/>
            <a:ext cx="3962400" cy="519113"/>
            <a:chOff x="3072" y="1728"/>
            <a:chExt cx="2496" cy="327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218DAF0-CB1B-4283-9B16-3F315AE6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728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非基变量的下标集合为 </a:t>
              </a:r>
              <a:endParaRPr lang="zh-CN" altLang="en-US" sz="28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BCEFBBFC-6CDB-47DA-B3D0-928DD734A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4" y="1776"/>
            <a:ext cx="18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" name="Equation" r:id="rId11" imgW="291960" imgH="342720" progId="Equation.3">
                    <p:embed/>
                  </p:oleObj>
                </mc:Choice>
                <mc:Fallback>
                  <p:oleObj name="Equation" r:id="rId11" imgW="291960" imgH="342720" progId="Equation.3">
                    <p:embed/>
                    <p:pic>
                      <p:nvPicPr>
                        <p:cNvPr id="465930" name="Object 10">
                          <a:extLst>
                            <a:ext uri="{FF2B5EF4-FFF2-40B4-BE49-F238E27FC236}">
                              <a16:creationId xmlns:a16="http://schemas.microsoft.com/office/drawing/2014/main" id="{07CF5588-096E-401F-A138-42284E83FC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776"/>
                          <a:ext cx="18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BE3B556-843D-4EEE-8A50-516E2CB19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40244"/>
              </p:ext>
            </p:extLst>
          </p:nvPr>
        </p:nvGraphicFramePr>
        <p:xfrm>
          <a:off x="886691" y="3799754"/>
          <a:ext cx="6035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Document" r:id="rId13" imgW="6098259" imgH="519106" progId="Word.Document.8">
                  <p:embed/>
                </p:oleObj>
              </mc:Choice>
              <mc:Fallback>
                <p:oleObj name="Document" r:id="rId13" imgW="6098259" imgH="519106" progId="Word.Document.8">
                  <p:embed/>
                  <p:pic>
                    <p:nvPicPr>
                      <p:cNvPr id="465931" name="Object 11">
                        <a:extLst>
                          <a:ext uri="{FF2B5EF4-FFF2-40B4-BE49-F238E27FC236}">
                            <a16:creationId xmlns:a16="http://schemas.microsoft.com/office/drawing/2014/main" id="{00A529C4-167B-4FEC-B878-8CB2635B0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91" y="3799754"/>
                        <a:ext cx="6035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C755852-4769-4217-9B18-EA41152F1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776665"/>
              </p:ext>
            </p:extLst>
          </p:nvPr>
        </p:nvGraphicFramePr>
        <p:xfrm>
          <a:off x="3080616" y="4387129"/>
          <a:ext cx="23177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5" imgW="2311200" imgH="774360" progId="Equation.3">
                  <p:embed/>
                </p:oleObj>
              </mc:Choice>
              <mc:Fallback>
                <p:oleObj name="Equation" r:id="rId15" imgW="2311200" imgH="774360" progId="Equation.3">
                  <p:embed/>
                  <p:pic>
                    <p:nvPicPr>
                      <p:cNvPr id="465932" name="Object 12">
                        <a:extLst>
                          <a:ext uri="{FF2B5EF4-FFF2-40B4-BE49-F238E27FC236}">
                            <a16:creationId xmlns:a16="http://schemas.microsoft.com/office/drawing/2014/main" id="{25BD34D8-A472-4104-A5B0-5F3B5CB87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616" y="4387129"/>
                        <a:ext cx="2317750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4E65B8E-39B7-4AD0-8593-32327129D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09322"/>
              </p:ext>
            </p:extLst>
          </p:nvPr>
        </p:nvGraphicFramePr>
        <p:xfrm>
          <a:off x="2502766" y="5285654"/>
          <a:ext cx="423703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7" imgW="4228920" imgH="774360" progId="Equation.3">
                  <p:embed/>
                </p:oleObj>
              </mc:Choice>
              <mc:Fallback>
                <p:oleObj name="Equation" r:id="rId17" imgW="4228920" imgH="774360" progId="Equation.3">
                  <p:embed/>
                  <p:pic>
                    <p:nvPicPr>
                      <p:cNvPr id="465933" name="Object 13">
                        <a:extLst>
                          <a:ext uri="{FF2B5EF4-FFF2-40B4-BE49-F238E27FC236}">
                            <a16:creationId xmlns:a16="http://schemas.microsoft.com/office/drawing/2014/main" id="{62DFD6EC-68AF-47F1-9414-D087F1E8F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66" y="5285654"/>
                        <a:ext cx="4237038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9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6E634F-C811-46C8-8EC2-67D44BC0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597"/>
            <a:ext cx="1219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BEDBE79-4045-43F4-85D4-FF89C3EE5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25565"/>
              </p:ext>
            </p:extLst>
          </p:nvPr>
        </p:nvGraphicFramePr>
        <p:xfrm>
          <a:off x="889000" y="937419"/>
          <a:ext cx="102854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Document" r:id="rId4" imgW="10378673" imgH="1433773" progId="Word.Document.8">
                  <p:embed/>
                </p:oleObj>
              </mc:Choice>
              <mc:Fallback>
                <p:oleObj name="Document" r:id="rId4" imgW="10378673" imgH="1433773" progId="Word.Document.8">
                  <p:embed/>
                  <p:pic>
                    <p:nvPicPr>
                      <p:cNvPr id="466947" name="Object 3">
                        <a:extLst>
                          <a:ext uri="{FF2B5EF4-FFF2-40B4-BE49-F238E27FC236}">
                            <a16:creationId xmlns:a16="http://schemas.microsoft.com/office/drawing/2014/main" id="{A08618E2-033C-42E8-BCF9-47CC2F089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937419"/>
                        <a:ext cx="10285413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559B615-6021-41A9-98DE-A712FB133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52499"/>
              </p:ext>
            </p:extLst>
          </p:nvPr>
        </p:nvGraphicFramePr>
        <p:xfrm>
          <a:off x="889000" y="2128044"/>
          <a:ext cx="102346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Document" r:id="rId6" imgW="10313183" imgH="1412142" progId="Word.Document.8">
                  <p:embed/>
                </p:oleObj>
              </mc:Choice>
              <mc:Fallback>
                <p:oleObj name="Document" r:id="rId6" imgW="10313183" imgH="1412142" progId="Word.Document.8">
                  <p:embed/>
                  <p:pic>
                    <p:nvPicPr>
                      <p:cNvPr id="466948" name="Object 4">
                        <a:extLst>
                          <a:ext uri="{FF2B5EF4-FFF2-40B4-BE49-F238E27FC236}">
                            <a16:creationId xmlns:a16="http://schemas.microsoft.com/office/drawing/2014/main" id="{5DF693D5-120E-4554-82F7-F7E2E1E3F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128044"/>
                        <a:ext cx="102346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9B67960-AF8F-495C-A557-272A35AC6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39872"/>
              </p:ext>
            </p:extLst>
          </p:nvPr>
        </p:nvGraphicFramePr>
        <p:xfrm>
          <a:off x="4800600" y="3276997"/>
          <a:ext cx="2590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8" imgW="2590560" imgH="774360" progId="Equation.3">
                  <p:embed/>
                </p:oleObj>
              </mc:Choice>
              <mc:Fallback>
                <p:oleObj name="Equation" r:id="rId8" imgW="2590560" imgH="774360" progId="Equation.3">
                  <p:embed/>
                  <p:pic>
                    <p:nvPicPr>
                      <p:cNvPr id="466949" name="Object 5">
                        <a:extLst>
                          <a:ext uri="{FF2B5EF4-FFF2-40B4-BE49-F238E27FC236}">
                            <a16:creationId xmlns:a16="http://schemas.microsoft.com/office/drawing/2014/main" id="{1E6AB339-4176-480D-9865-2DD818D3A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997"/>
                        <a:ext cx="25908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64C98F1A-507D-4663-8F9A-3F91DA613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65661"/>
              </p:ext>
            </p:extLst>
          </p:nvPr>
        </p:nvGraphicFramePr>
        <p:xfrm>
          <a:off x="3325091" y="4577051"/>
          <a:ext cx="2914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10" imgW="2920680" imgH="1206360" progId="Equation.3">
                  <p:embed/>
                </p:oleObj>
              </mc:Choice>
              <mc:Fallback>
                <p:oleObj name="Equation" r:id="rId10" imgW="2920680" imgH="1206360" progId="Equation.3">
                  <p:embed/>
                  <p:pic>
                    <p:nvPicPr>
                      <p:cNvPr id="466950" name="Object 6">
                        <a:extLst>
                          <a:ext uri="{FF2B5EF4-FFF2-40B4-BE49-F238E27FC236}">
                            <a16:creationId xmlns:a16="http://schemas.microsoft.com/office/drawing/2014/main" id="{1A50A3AD-8094-4A6C-919E-7537E7B9B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91" y="4577051"/>
                        <a:ext cx="29146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5295CA7F-10D4-4EF0-9893-BFDFB682D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81959"/>
              </p:ext>
            </p:extLst>
          </p:nvPr>
        </p:nvGraphicFramePr>
        <p:xfrm>
          <a:off x="6609629" y="4615151"/>
          <a:ext cx="235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12" imgW="2361960" imgH="469800" progId="Equation.3">
                  <p:embed/>
                </p:oleObj>
              </mc:Choice>
              <mc:Fallback>
                <p:oleObj name="Equation" r:id="rId12" imgW="2361960" imgH="469800" progId="Equation.3">
                  <p:embed/>
                  <p:pic>
                    <p:nvPicPr>
                      <p:cNvPr id="466951" name="Object 7">
                        <a:extLst>
                          <a:ext uri="{FF2B5EF4-FFF2-40B4-BE49-F238E27FC236}">
                            <a16:creationId xmlns:a16="http://schemas.microsoft.com/office/drawing/2014/main" id="{B757528A-DA83-40FD-A600-5A3A3082A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629" y="4615151"/>
                        <a:ext cx="23542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501DF000-8CED-414A-A646-C891BFC4B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65579"/>
              </p:ext>
            </p:extLst>
          </p:nvPr>
        </p:nvGraphicFramePr>
        <p:xfrm>
          <a:off x="6601691" y="5345401"/>
          <a:ext cx="1389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14" imgW="1396800" imgH="431640" progId="Equation.3">
                  <p:embed/>
                </p:oleObj>
              </mc:Choice>
              <mc:Fallback>
                <p:oleObj name="Equation" r:id="rId14" imgW="1396800" imgH="431640" progId="Equation.3">
                  <p:embed/>
                  <p:pic>
                    <p:nvPicPr>
                      <p:cNvPr id="466952" name="Object 8">
                        <a:extLst>
                          <a:ext uri="{FF2B5EF4-FFF2-40B4-BE49-F238E27FC236}">
                            <a16:creationId xmlns:a16="http://schemas.microsoft.com/office/drawing/2014/main" id="{55413BB3-6EBB-4E01-8AF2-98126F504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691" y="5345401"/>
                        <a:ext cx="1389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9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1DD12B06-86D7-41E4-824A-522D6B220192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863600"/>
            <a:ext cx="6238875" cy="390525"/>
            <a:chOff x="280" y="365"/>
            <a:chExt cx="3930" cy="246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1341343-137A-4DAB-8FAD-EB4A6283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371"/>
              <a:ext cx="1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一般地，整数线性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F41C1AD4-0066-4962-BD6E-988EFCA8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371"/>
              <a:ext cx="4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规划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2E1F074-4089-46D1-A834-F105EA69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71"/>
              <a:ext cx="1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问题的数学模型为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92C9E6F2-5D8A-454A-8A77-7B954404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36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9" name="Rectangle 12">
            <a:extLst>
              <a:ext uri="{FF2B5EF4-FFF2-40B4-BE49-F238E27FC236}">
                <a16:creationId xmlns:a16="http://schemas.microsoft.com/office/drawing/2014/main" id="{BE353016-2E0A-4F86-A17F-647E9227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3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37A3994-3C16-4E94-93DA-1F673C6DF84F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1196974"/>
            <a:ext cx="7496175" cy="2947988"/>
            <a:chOff x="793" y="618"/>
            <a:chExt cx="4722" cy="1857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E200569-1182-4534-BEF6-C81EA4D9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1712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67FCB0EB-D1CF-4ADE-87C3-FF4E4888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" y="1706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Object 19">
              <a:extLst>
                <a:ext uri="{FF2B5EF4-FFF2-40B4-BE49-F238E27FC236}">
                  <a16:creationId xmlns:a16="http://schemas.microsoft.com/office/drawing/2014/main" id="{41E3FBF2-CF84-40EC-B703-38E8954928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427932"/>
                </p:ext>
              </p:extLst>
            </p:nvPr>
          </p:nvGraphicFramePr>
          <p:xfrm>
            <a:off x="793" y="618"/>
            <a:ext cx="2586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3" imgW="2159000" imgH="1549400" progId="Equation.DSMT4">
                    <p:embed/>
                  </p:oleObj>
                </mc:Choice>
                <mc:Fallback>
                  <p:oleObj name="Equation" r:id="rId3" imgW="2159000" imgH="1549400" progId="Equation.DSMT4">
                    <p:embed/>
                    <p:pic>
                      <p:nvPicPr>
                        <p:cNvPr id="31780" name="Object 19">
                          <a:extLst>
                            <a:ext uri="{FF2B5EF4-FFF2-40B4-BE49-F238E27FC236}">
                              <a16:creationId xmlns:a16="http://schemas.microsoft.com/office/drawing/2014/main" id="{3B9ED85A-2B0B-4635-87F4-6AC8D1E99D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618"/>
                          <a:ext cx="2586" cy="1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BE5693A8-2AA6-49A1-A287-DDFA027CABFC}"/>
              </a:ext>
            </a:extLst>
          </p:cNvPr>
          <p:cNvGrpSpPr>
            <a:grpSpLocks/>
          </p:cNvGrpSpPr>
          <p:nvPr/>
        </p:nvGrpSpPr>
        <p:grpSpPr bwMode="auto">
          <a:xfrm>
            <a:off x="1750580" y="4122737"/>
            <a:ext cx="8356600" cy="2735263"/>
            <a:chOff x="113" y="2418"/>
            <a:chExt cx="5264" cy="1723"/>
          </a:xfrm>
        </p:grpSpPr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53DD2413-A956-4FB0-A98A-DA8EFE290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2418"/>
              <a:ext cx="34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整数规划与线性规划在形式上相差不多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395B3506-3A4F-40D0-A379-898B443C06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69" y="2432"/>
              <a:ext cx="23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C841F1D7-74D2-44D9-9705-49011770F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432"/>
              <a:ext cx="10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但是由于整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BE1B5902-B1B0-40A8-8682-7F940DB1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63"/>
              <a:ext cx="24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数规划的解是离散的正整数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6731CB83-2D90-4749-BBAD-9C310D3A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757"/>
              <a:ext cx="5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FA4722CA-1CD2-4E71-BA75-FB0397F9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763"/>
              <a:ext cx="2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实质上它属于非线性规划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5ECF3FF-37AD-43C6-A001-40A2B1D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2757"/>
              <a:ext cx="5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6E61655F-7C55-40E3-AC2D-9BD873E9A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763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若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C1E00A97-E6E7-4758-90B3-7B3661C2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168"/>
              <a:ext cx="2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去掉整数规划的整数约束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9FF284A6-0A49-4DFD-85A3-CAABC69B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6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———</a:t>
              </a:r>
              <a:endPara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3D6FA0FA-98BD-4B34-ACB3-14EEE5540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3168"/>
              <a:ext cx="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为整数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D0845E5F-67C5-49DC-8FAC-D875B185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162"/>
              <a:ext cx="5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C3E2FBFA-53C5-4F97-9C39-FFDED477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168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则该规划就变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6FDA7C7A-2E59-4BE2-8DF7-0262433D5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556"/>
              <a:ext cx="16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成了一个线性规划</a:t>
              </a:r>
              <a:endPara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89E81B6-07AF-4836-9284-F7554957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3550"/>
              <a:ext cx="5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48D5BD2C-3C02-4D9E-AC1F-35D4735A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3556"/>
              <a:ext cx="3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一般称这个线性规划为该整数规划的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3A347C71-A1DF-49E9-A7FF-3DE2F2A9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901"/>
              <a:ext cx="8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5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松弛</a:t>
              </a:r>
              <a:r>
                <a:rPr kumimoji="1" lang="zh-CN" altLang="en-US" sz="25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  <a:endPara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D14255C4-215F-4A61-BD1E-47D61ADB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3895"/>
              <a:ext cx="10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 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58CA1804-E16A-40A3-8805-F2C66426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389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5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37" name="Object 40">
              <a:extLst>
                <a:ext uri="{FF2B5EF4-FFF2-40B4-BE49-F238E27FC236}">
                  <a16:creationId xmlns:a16="http://schemas.microsoft.com/office/drawing/2014/main" id="{60F4C911-B87E-4764-B7EC-C6EFFEF02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3113"/>
            <a:ext cx="2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31774" name="Object 40">
                          <a:extLst>
                            <a:ext uri="{FF2B5EF4-FFF2-40B4-BE49-F238E27FC236}">
                              <a16:creationId xmlns:a16="http://schemas.microsoft.com/office/drawing/2014/main" id="{E01E9F75-1D3D-41C3-8697-10B7C11D4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113"/>
                          <a:ext cx="21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0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21F6902-180F-4208-9F90-8990E77C9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93905"/>
              </p:ext>
            </p:extLst>
          </p:nvPr>
        </p:nvGraphicFramePr>
        <p:xfrm>
          <a:off x="863600" y="893762"/>
          <a:ext cx="2844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2844720" imgH="774360" progId="Equation.3">
                  <p:embed/>
                </p:oleObj>
              </mc:Choice>
              <mc:Fallback>
                <p:oleObj name="Equation" r:id="rId3" imgW="2844720" imgH="774360" progId="Equation.3">
                  <p:embed/>
                  <p:pic>
                    <p:nvPicPr>
                      <p:cNvPr id="467970" name="Object 2">
                        <a:extLst>
                          <a:ext uri="{FF2B5EF4-FFF2-40B4-BE49-F238E27FC236}">
                            <a16:creationId xmlns:a16="http://schemas.microsoft.com/office/drawing/2014/main" id="{7F31CC6E-8AD3-4180-BE07-03A615403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893762"/>
                        <a:ext cx="28448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A932DA85-87EB-430B-A35C-9FAB6586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944" y="3803650"/>
            <a:ext cx="1219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EE46C1D-85DB-494A-854B-3A6408F0A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7847"/>
              </p:ext>
            </p:extLst>
          </p:nvPr>
        </p:nvGraphicFramePr>
        <p:xfrm>
          <a:off x="4491944" y="3956050"/>
          <a:ext cx="2590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2590560" imgH="774360" progId="Equation.3">
                  <p:embed/>
                </p:oleObj>
              </mc:Choice>
              <mc:Fallback>
                <p:oleObj name="Equation" r:id="rId5" imgW="2590560" imgH="774360" progId="Equation.3">
                  <p:embed/>
                  <p:pic>
                    <p:nvPicPr>
                      <p:cNvPr id="467972" name="Object 4">
                        <a:extLst>
                          <a:ext uri="{FF2B5EF4-FFF2-40B4-BE49-F238E27FC236}">
                            <a16:creationId xmlns:a16="http://schemas.microsoft.com/office/drawing/2014/main" id="{DD188CE3-AF8E-4599-ABA2-99DE757ED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44" y="3956050"/>
                        <a:ext cx="25908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01E1649-6D84-40DB-83F4-10DE81802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1943"/>
              </p:ext>
            </p:extLst>
          </p:nvPr>
        </p:nvGraphicFramePr>
        <p:xfrm>
          <a:off x="3501344" y="4910138"/>
          <a:ext cx="2914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2920680" imgH="1206360" progId="Equation.3">
                  <p:embed/>
                </p:oleObj>
              </mc:Choice>
              <mc:Fallback>
                <p:oleObj name="Equation" r:id="rId7" imgW="2920680" imgH="1206360" progId="Equation.3">
                  <p:embed/>
                  <p:pic>
                    <p:nvPicPr>
                      <p:cNvPr id="467973" name="Object 5">
                        <a:extLst>
                          <a:ext uri="{FF2B5EF4-FFF2-40B4-BE49-F238E27FC236}">
                            <a16:creationId xmlns:a16="http://schemas.microsoft.com/office/drawing/2014/main" id="{7D6818AD-AF9A-4593-A733-DBEB5BB33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344" y="4910138"/>
                        <a:ext cx="29146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47F2537-8ED8-459B-A497-D77E440C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1109"/>
              </p:ext>
            </p:extLst>
          </p:nvPr>
        </p:nvGraphicFramePr>
        <p:xfrm>
          <a:off x="6785882" y="4948238"/>
          <a:ext cx="235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9" imgW="2361960" imgH="469800" progId="Equation.3">
                  <p:embed/>
                </p:oleObj>
              </mc:Choice>
              <mc:Fallback>
                <p:oleObj name="Equation" r:id="rId9" imgW="2361960" imgH="469800" progId="Equation.3">
                  <p:embed/>
                  <p:pic>
                    <p:nvPicPr>
                      <p:cNvPr id="467974" name="Object 6">
                        <a:extLst>
                          <a:ext uri="{FF2B5EF4-FFF2-40B4-BE49-F238E27FC236}">
                            <a16:creationId xmlns:a16="http://schemas.microsoft.com/office/drawing/2014/main" id="{9932EFE1-DA2C-4B0B-B3C2-606F0F9A7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882" y="4948238"/>
                        <a:ext cx="23542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041B460-2D32-4023-9ABE-617B02F25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93836"/>
              </p:ext>
            </p:extLst>
          </p:nvPr>
        </p:nvGraphicFramePr>
        <p:xfrm>
          <a:off x="6777944" y="5678488"/>
          <a:ext cx="1389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11" imgW="1396800" imgH="431640" progId="Equation.3">
                  <p:embed/>
                </p:oleObj>
              </mc:Choice>
              <mc:Fallback>
                <p:oleObj name="Equation" r:id="rId11" imgW="1396800" imgH="431640" progId="Equation.3">
                  <p:embed/>
                  <p:pic>
                    <p:nvPicPr>
                      <p:cNvPr id="467975" name="Object 7">
                        <a:extLst>
                          <a:ext uri="{FF2B5EF4-FFF2-40B4-BE49-F238E27FC236}">
                            <a16:creationId xmlns:a16="http://schemas.microsoft.com/office/drawing/2014/main" id="{D5F74CF5-F79F-486B-A5C7-4B6908C5D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944" y="5678488"/>
                        <a:ext cx="1389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9DC9EAD4-F06A-4B9C-8A24-D0FF7A648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10441"/>
              </p:ext>
            </p:extLst>
          </p:nvPr>
        </p:nvGraphicFramePr>
        <p:xfrm>
          <a:off x="4958669" y="890813"/>
          <a:ext cx="28146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3" imgW="2806560" imgH="774360" progId="Equation.3">
                  <p:embed/>
                </p:oleObj>
              </mc:Choice>
              <mc:Fallback>
                <p:oleObj name="Equation" r:id="rId13" imgW="2806560" imgH="774360" progId="Equation.3">
                  <p:embed/>
                  <p:pic>
                    <p:nvPicPr>
                      <p:cNvPr id="467976" name="Object 8">
                        <a:extLst>
                          <a:ext uri="{FF2B5EF4-FFF2-40B4-BE49-F238E27FC236}">
                            <a16:creationId xmlns:a16="http://schemas.microsoft.com/office/drawing/2014/main" id="{161F6F6D-398D-4BFD-BBF8-90814DBB7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669" y="890813"/>
                        <a:ext cx="281463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516AB8CE-E92F-4E06-9C4E-0823ED79F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87149"/>
              </p:ext>
            </p:extLst>
          </p:nvPr>
        </p:nvGraphicFramePr>
        <p:xfrm>
          <a:off x="8668658" y="854187"/>
          <a:ext cx="30099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15" imgW="3009600" imgH="774360" progId="Equation.3">
                  <p:embed/>
                </p:oleObj>
              </mc:Choice>
              <mc:Fallback>
                <p:oleObj name="Equation" r:id="rId15" imgW="3009600" imgH="774360" progId="Equation.3">
                  <p:embed/>
                  <p:pic>
                    <p:nvPicPr>
                      <p:cNvPr id="467977" name="Object 9">
                        <a:extLst>
                          <a:ext uri="{FF2B5EF4-FFF2-40B4-BE49-F238E27FC236}">
                            <a16:creationId xmlns:a16="http://schemas.microsoft.com/office/drawing/2014/main" id="{564C63D3-8252-40C7-B3A6-69EE69D06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658" y="854187"/>
                        <a:ext cx="30099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29E03EE8-E29A-4D21-B1A9-30574393F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83082"/>
              </p:ext>
            </p:extLst>
          </p:nvPr>
        </p:nvGraphicFramePr>
        <p:xfrm>
          <a:off x="3878263" y="2570163"/>
          <a:ext cx="37417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17" imgW="3733560" imgH="774360" progId="Equation.3">
                  <p:embed/>
                </p:oleObj>
              </mc:Choice>
              <mc:Fallback>
                <p:oleObj name="Equation" r:id="rId17" imgW="3733560" imgH="774360" progId="Equation.3">
                  <p:embed/>
                  <p:pic>
                    <p:nvPicPr>
                      <p:cNvPr id="467978" name="Object 10">
                        <a:extLst>
                          <a:ext uri="{FF2B5EF4-FFF2-40B4-BE49-F238E27FC236}">
                            <a16:creationId xmlns:a16="http://schemas.microsoft.com/office/drawing/2014/main" id="{71D80E82-3682-42DC-809F-33C0F8833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570163"/>
                        <a:ext cx="3741737" cy="782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>
            <a:extLst>
              <a:ext uri="{FF2B5EF4-FFF2-40B4-BE49-F238E27FC236}">
                <a16:creationId xmlns:a16="http://schemas.microsoft.com/office/drawing/2014/main" id="{612B1196-DFC4-4ABC-A341-657F16D0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475" y="1577043"/>
            <a:ext cx="3009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整数约束</a:t>
            </a:r>
          </a:p>
        </p:txBody>
      </p: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DA0DA873-CCE3-4ABB-9FE5-711876F1FB54}"/>
              </a:ext>
            </a:extLst>
          </p:cNvPr>
          <p:cNvSpPr/>
          <p:nvPr/>
        </p:nvSpPr>
        <p:spPr>
          <a:xfrm>
            <a:off x="3949700" y="1048656"/>
            <a:ext cx="767669" cy="3937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头: 燕尾形 14">
            <a:extLst>
              <a:ext uri="{FF2B5EF4-FFF2-40B4-BE49-F238E27FC236}">
                <a16:creationId xmlns:a16="http://schemas.microsoft.com/office/drawing/2014/main" id="{1038A819-C80A-4B93-880C-7ED2F0ACE380}"/>
              </a:ext>
            </a:extLst>
          </p:cNvPr>
          <p:cNvSpPr/>
          <p:nvPr/>
        </p:nvSpPr>
        <p:spPr>
          <a:xfrm>
            <a:off x="7837148" y="1011508"/>
            <a:ext cx="767669" cy="3937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967B402A-4EED-42A5-A0CE-2B09A4F27952}"/>
              </a:ext>
            </a:extLst>
          </p:cNvPr>
          <p:cNvCxnSpPr>
            <a:cxnSpLocks/>
          </p:cNvCxnSpPr>
          <p:nvPr/>
        </p:nvCxnSpPr>
        <p:spPr>
          <a:xfrm flipV="1">
            <a:off x="7741613" y="1814278"/>
            <a:ext cx="2797061" cy="2508716"/>
          </a:xfrm>
          <a:prstGeom prst="curvedConnector3">
            <a:avLst>
              <a:gd name="adj1" fmla="val 10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58817ABA-6B91-411E-977F-026CD1CE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961" y="4037340"/>
            <a:ext cx="113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相减</a:t>
            </a:r>
          </a:p>
        </p:txBody>
      </p:sp>
      <p:sp>
        <p:nvSpPr>
          <p:cNvPr id="24" name="箭头: 燕尾形 23">
            <a:extLst>
              <a:ext uri="{FF2B5EF4-FFF2-40B4-BE49-F238E27FC236}">
                <a16:creationId xmlns:a16="http://schemas.microsoft.com/office/drawing/2014/main" id="{4C7142B3-69C4-4E40-9EDA-686F19A3C23B}"/>
              </a:ext>
            </a:extLst>
          </p:cNvPr>
          <p:cNvSpPr/>
          <p:nvPr/>
        </p:nvSpPr>
        <p:spPr>
          <a:xfrm rot="9035773">
            <a:off x="8173610" y="2143089"/>
            <a:ext cx="1397968" cy="3937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8DC508-C4A3-4FE7-B3C2-4219367654E8}"/>
              </a:ext>
            </a:extLst>
          </p:cNvPr>
          <p:cNvSpPr/>
          <p:nvPr/>
        </p:nvSpPr>
        <p:spPr>
          <a:xfrm>
            <a:off x="4965926" y="4910138"/>
            <a:ext cx="522514" cy="12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0BC5AE7-F44B-4276-9146-6565A6B43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96142"/>
              </p:ext>
            </p:extLst>
          </p:nvPr>
        </p:nvGraphicFramePr>
        <p:xfrm>
          <a:off x="7234795" y="4363729"/>
          <a:ext cx="1816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4" imgW="1815840" imgH="774360" progId="Equation.3">
                  <p:embed/>
                </p:oleObj>
              </mc:Choice>
              <mc:Fallback>
                <p:oleObj name="Equation" r:id="rId4" imgW="1815840" imgH="774360" progId="Equation.3">
                  <p:embed/>
                  <p:pic>
                    <p:nvPicPr>
                      <p:cNvPr id="468994" name="Object 2">
                        <a:extLst>
                          <a:ext uri="{FF2B5EF4-FFF2-40B4-BE49-F238E27FC236}">
                            <a16:creationId xmlns:a16="http://schemas.microsoft.com/office/drawing/2014/main" id="{3155230B-20CF-4AE7-9ABF-AD3E29E07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795" y="4363729"/>
                        <a:ext cx="18161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CB465662-46F9-41DA-A5F2-BE23F259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095" y="4363729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Gomory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割平面条件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5CA3E06-A548-4AAF-BCCA-CC6F8B17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26335"/>
              </p:ext>
            </p:extLst>
          </p:nvPr>
        </p:nvGraphicFramePr>
        <p:xfrm>
          <a:off x="6460095" y="5424179"/>
          <a:ext cx="28067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6" imgW="2806560" imgH="774360" progId="Equation.3">
                  <p:embed/>
                </p:oleObj>
              </mc:Choice>
              <mc:Fallback>
                <p:oleObj name="Equation" r:id="rId6" imgW="2806560" imgH="774360" progId="Equation.3">
                  <p:embed/>
                  <p:pic>
                    <p:nvPicPr>
                      <p:cNvPr id="469001" name="Object 9">
                        <a:extLst>
                          <a:ext uri="{FF2B5EF4-FFF2-40B4-BE49-F238E27FC236}">
                            <a16:creationId xmlns:a16="http://schemas.microsoft.com/office/drawing/2014/main" id="{5E3E6F27-89F9-4D1A-944E-CE5552E49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095" y="5424179"/>
                        <a:ext cx="28067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E339E9BE-6F76-4884-9022-4505DE96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695" y="543052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割平面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3A79177-2156-4429-BB2C-3272117D8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88728"/>
              </p:ext>
            </p:extLst>
          </p:nvPr>
        </p:nvGraphicFramePr>
        <p:xfrm>
          <a:off x="3731803" y="2382528"/>
          <a:ext cx="2914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8" imgW="2920680" imgH="1206360" progId="Equation.3">
                  <p:embed/>
                </p:oleObj>
              </mc:Choice>
              <mc:Fallback>
                <p:oleObj name="Equation" r:id="rId8" imgW="2920680" imgH="12063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01E1649-6D84-40DB-83F4-10DE81802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03" y="2382528"/>
                        <a:ext cx="29146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43C6ECD-EF1A-4345-8FC4-8C03D41F9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58304"/>
              </p:ext>
            </p:extLst>
          </p:nvPr>
        </p:nvGraphicFramePr>
        <p:xfrm>
          <a:off x="7016341" y="2420628"/>
          <a:ext cx="235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10" imgW="2361960" imgH="469800" progId="Equation.3">
                  <p:embed/>
                </p:oleObj>
              </mc:Choice>
              <mc:Fallback>
                <p:oleObj name="Equation" r:id="rId10" imgW="2361960" imgH="46980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D47F2537-8ED8-459B-A497-D77E440C3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341" y="2420628"/>
                        <a:ext cx="23542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D6CBE59B-038B-4740-89A0-63EC35CC9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704284"/>
              </p:ext>
            </p:extLst>
          </p:nvPr>
        </p:nvGraphicFramePr>
        <p:xfrm>
          <a:off x="7008403" y="3150878"/>
          <a:ext cx="1389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12" imgW="1396800" imgH="431640" progId="Equation.3">
                  <p:embed/>
                </p:oleObj>
              </mc:Choice>
              <mc:Fallback>
                <p:oleObj name="Equation" r:id="rId12" imgW="1396800" imgH="431640" progId="Equation.3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1041B460-2D32-4023-9ABE-617B02F25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403" y="3150878"/>
                        <a:ext cx="1389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4789B1-F9A0-4FAC-9AA8-4F421DA59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266410"/>
              </p:ext>
            </p:extLst>
          </p:nvPr>
        </p:nvGraphicFramePr>
        <p:xfrm>
          <a:off x="4181294" y="901390"/>
          <a:ext cx="37417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14" imgW="3733560" imgH="774360" progId="Equation.3">
                  <p:embed/>
                </p:oleObj>
              </mc:Choice>
              <mc:Fallback>
                <p:oleObj name="Equation" r:id="rId14" imgW="3733560" imgH="77436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29E03EE8-E29A-4D21-B1A9-30574393F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294" y="901390"/>
                        <a:ext cx="3741737" cy="782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4A65C5F-E647-49B0-B121-C0A0C84BEA20}"/>
              </a:ext>
            </a:extLst>
          </p:cNvPr>
          <p:cNvSpPr/>
          <p:nvPr/>
        </p:nvSpPr>
        <p:spPr>
          <a:xfrm>
            <a:off x="5196385" y="2382528"/>
            <a:ext cx="522514" cy="12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CB2E-9DC6-4BEB-A969-73D3D2DA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相关定理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3101F5-8B28-4234-BC70-7654F0982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89289"/>
              </p:ext>
            </p:extLst>
          </p:nvPr>
        </p:nvGraphicFramePr>
        <p:xfrm>
          <a:off x="878681" y="2116592"/>
          <a:ext cx="10434637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10519008" imgH="3667891" progId="Word.Document.8">
                  <p:embed/>
                </p:oleObj>
              </mc:Choice>
              <mc:Fallback>
                <p:oleObj name="Document" r:id="rId3" imgW="10519008" imgH="3667891" progId="Word.Document.8">
                  <p:embed/>
                  <p:pic>
                    <p:nvPicPr>
                      <p:cNvPr id="470019" name="Object 3">
                        <a:extLst>
                          <a:ext uri="{FF2B5EF4-FFF2-40B4-BE49-F238E27FC236}">
                            <a16:creationId xmlns:a16="http://schemas.microsoft.com/office/drawing/2014/main" id="{B6E5DF97-B7D5-4E06-887D-C744EF202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681" y="2116592"/>
                        <a:ext cx="10434637" cy="36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68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152F5-14D9-44C8-B487-4324F379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定理证明</a:t>
            </a:r>
            <a:endParaRPr 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492A428-2391-47A2-BEC8-131F1437C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16057"/>
              </p:ext>
            </p:extLst>
          </p:nvPr>
        </p:nvGraphicFramePr>
        <p:xfrm>
          <a:off x="942749" y="1969181"/>
          <a:ext cx="10612437" cy="52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10696766" imgH="5272909" progId="Word.Document.8">
                  <p:embed/>
                </p:oleObj>
              </mc:Choice>
              <mc:Fallback>
                <p:oleObj name="Document" r:id="rId4" imgW="10696766" imgH="5272909" progId="Word.Document.8">
                  <p:embed/>
                  <p:pic>
                    <p:nvPicPr>
                      <p:cNvPr id="471042" name="Object 2">
                        <a:extLst>
                          <a:ext uri="{FF2B5EF4-FFF2-40B4-BE49-F238E27FC236}">
                            <a16:creationId xmlns:a16="http://schemas.microsoft.com/office/drawing/2014/main" id="{CA3BAADD-C79C-44AF-BA85-DFE827711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49" y="1969181"/>
                        <a:ext cx="10612437" cy="521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409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BCD6-D223-4733-88DB-EF509C0E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Gomory</a:t>
            </a:r>
            <a:r>
              <a:rPr lang="zh-CN" altLang="en-US" dirty="0"/>
              <a:t>割平面法计算步骤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EF773F-C813-4B20-ACB5-F0889E24D2B2}"/>
              </a:ext>
            </a:extLst>
          </p:cNvPr>
          <p:cNvGrpSpPr>
            <a:grpSpLocks/>
          </p:cNvGrpSpPr>
          <p:nvPr/>
        </p:nvGrpSpPr>
        <p:grpSpPr bwMode="auto">
          <a:xfrm>
            <a:off x="2173515" y="1785258"/>
            <a:ext cx="7897813" cy="2663825"/>
            <a:chOff x="528" y="960"/>
            <a:chExt cx="4975" cy="1678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D32A4290-8F4E-46B0-9FB1-CF48554A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6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步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0A1DE-FB34-430E-BBDE-83A964D28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019"/>
              <a:ext cx="13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用单纯形法解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A4454-B091-47E5-A7FF-AF90E3E9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010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ILP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F001E7-8B3D-4128-BA34-8396C7D7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019"/>
              <a:ext cx="4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22CAF8-7F57-409C-A47E-4784049AD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1" y="1013"/>
              <a:ext cx="329" cy="271"/>
              <a:chOff x="3531" y="1013"/>
              <a:chExt cx="329" cy="271"/>
            </a:xfrm>
          </p:grpSpPr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64CA5E60-06D7-4E49-B34E-2DF8DA70A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1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10">
                <a:extLst>
                  <a:ext uri="{FF2B5EF4-FFF2-40B4-BE49-F238E27FC236}">
                    <a16:creationId xmlns:a16="http://schemas.microsoft.com/office/drawing/2014/main" id="{B36A5C5F-1FD3-48F3-AA39-38666A1E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101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168F9A77-55DE-41BC-A794-56FEF884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1013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20CD157A-9A84-485C-BB93-960C02EB9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019"/>
              <a:ext cx="11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的松弛问题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91383D1E-7306-461C-AC09-AD4BDEE96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1" y="1009"/>
              <a:ext cx="376" cy="299"/>
              <a:chOff x="5001" y="1009"/>
              <a:chExt cx="376" cy="299"/>
            </a:xfrm>
          </p:grpSpPr>
          <p:sp>
            <p:nvSpPr>
              <p:cNvPr id="59" name="Rectangle 14">
                <a:extLst>
                  <a:ext uri="{FF2B5EF4-FFF2-40B4-BE49-F238E27FC236}">
                    <a16:creationId xmlns:a16="http://schemas.microsoft.com/office/drawing/2014/main" id="{D03A713E-29DC-4003-BEAC-FC0EAC4A2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" y="1009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E5AD6AEF-2F1F-48FB-AF88-921F4196B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009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6BE4050A-4E29-4C55-989A-A94D5C683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1143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F6D357C4-0E67-4528-A2C4-205C8EBD8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009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BFF9E98E-323C-4114-9EB5-61547966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010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D455E790-C1F6-41AF-95A0-8377876D2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69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若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C5524F46-048E-4C19-87E3-0E7F40C06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" y="1458"/>
              <a:ext cx="376" cy="299"/>
              <a:chOff x="810" y="1458"/>
              <a:chExt cx="376" cy="299"/>
            </a:xfrm>
          </p:grpSpPr>
          <p:sp>
            <p:nvSpPr>
              <p:cNvPr id="55" name="Rectangle 21">
                <a:extLst>
                  <a:ext uri="{FF2B5EF4-FFF2-40B4-BE49-F238E27FC236}">
                    <a16:creationId xmlns:a16="http://schemas.microsoft.com/office/drawing/2014/main" id="{82253854-D607-411F-BAAF-8207231EA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1458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22">
                <a:extLst>
                  <a:ext uri="{FF2B5EF4-FFF2-40B4-BE49-F238E27FC236}">
                    <a16:creationId xmlns:a16="http://schemas.microsoft.com/office/drawing/2014/main" id="{A9749825-7A4A-4FBE-8E3D-FDB1C5B6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458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23">
                <a:extLst>
                  <a:ext uri="{FF2B5EF4-FFF2-40B4-BE49-F238E27FC236}">
                    <a16:creationId xmlns:a16="http://schemas.microsoft.com/office/drawing/2014/main" id="{69227188-BE0F-4818-A084-8AB93F97C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" y="1592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24">
                <a:extLst>
                  <a:ext uri="{FF2B5EF4-FFF2-40B4-BE49-F238E27FC236}">
                    <a16:creationId xmlns:a16="http://schemas.microsoft.com/office/drawing/2014/main" id="{96048C33-4AE8-4DBE-87EA-515BE14A7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1458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F4D8FE1-13CF-4FD5-97B2-E5776D86D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69"/>
              <a:ext cx="27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没有最优解，则计算停止，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26">
              <a:extLst>
                <a:ext uri="{FF2B5EF4-FFF2-40B4-BE49-F238E27FC236}">
                  <a16:creationId xmlns:a16="http://schemas.microsoft.com/office/drawing/2014/main" id="{93955941-E319-4048-8A74-D3DBC2250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" y="1463"/>
              <a:ext cx="328" cy="271"/>
              <a:chOff x="3954" y="1463"/>
              <a:chExt cx="328" cy="271"/>
            </a:xfrm>
          </p:grpSpPr>
          <p:sp>
            <p:nvSpPr>
              <p:cNvPr id="52" name="Rectangle 27">
                <a:extLst>
                  <a:ext uri="{FF2B5EF4-FFF2-40B4-BE49-F238E27FC236}">
                    <a16:creationId xmlns:a16="http://schemas.microsoft.com/office/drawing/2014/main" id="{AD1D59F0-CC79-4CF7-BEEE-737A539D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146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8">
                <a:extLst>
                  <a:ext uri="{FF2B5EF4-FFF2-40B4-BE49-F238E27FC236}">
                    <a16:creationId xmlns:a16="http://schemas.microsoft.com/office/drawing/2014/main" id="{4C89DE47-2F00-4BA0-AC4F-029BA569A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146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D9857240-B6E5-489C-92E2-47130E476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463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3C80862F-4803-46C4-BF19-B354A09C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1469"/>
              <a:ext cx="11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也没有最优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A69207D3-E473-4C18-A91A-2BB2DEDFB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21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7D26EB68-9A81-4519-899D-3540A8B3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12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DFB0808C-CA90-4613-9DCC-F995F9D80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921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若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FA76A64B-D09C-4A5F-8A58-E3535C78C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6" y="1910"/>
              <a:ext cx="377" cy="299"/>
              <a:chOff x="1086" y="1910"/>
              <a:chExt cx="377" cy="299"/>
            </a:xfrm>
          </p:grpSpPr>
          <p:sp>
            <p:nvSpPr>
              <p:cNvPr id="48" name="Rectangle 35">
                <a:extLst>
                  <a:ext uri="{FF2B5EF4-FFF2-40B4-BE49-F238E27FC236}">
                    <a16:creationId xmlns:a16="http://schemas.microsoft.com/office/drawing/2014/main" id="{D77D1844-BAD9-4117-9032-7E130616D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36">
                <a:extLst>
                  <a:ext uri="{FF2B5EF4-FFF2-40B4-BE49-F238E27FC236}">
                    <a16:creationId xmlns:a16="http://schemas.microsoft.com/office/drawing/2014/main" id="{99775A47-847E-4D76-B2EC-03D5F943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1910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37">
                <a:extLst>
                  <a:ext uri="{FF2B5EF4-FFF2-40B4-BE49-F238E27FC236}">
                    <a16:creationId xmlns:a16="http://schemas.microsoft.com/office/drawing/2014/main" id="{9660A539-6AA5-4FD2-BBE2-475DA5E3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044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38">
                <a:extLst>
                  <a:ext uri="{FF2B5EF4-FFF2-40B4-BE49-F238E27FC236}">
                    <a16:creationId xmlns:a16="http://schemas.microsoft.com/office/drawing/2014/main" id="{229B1C0B-0EF7-484D-9DC6-28FC1FE8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910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F9A04051-E16C-45CB-8340-5772F6AB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21"/>
              <a:ext cx="9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有最优解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40">
              <a:extLst>
                <a:ext uri="{FF2B5EF4-FFF2-40B4-BE49-F238E27FC236}">
                  <a16:creationId xmlns:a16="http://schemas.microsoft.com/office/drawing/2014/main" id="{A019B42E-1689-4F7A-B900-6C952E4C7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" y="1891"/>
              <a:ext cx="194" cy="294"/>
              <a:chOff x="2405" y="1891"/>
              <a:chExt cx="194" cy="294"/>
            </a:xfrm>
          </p:grpSpPr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1B0442E8-F1CF-4603-A159-65EBCCFC9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891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2">
                <a:extLst>
                  <a:ext uri="{FF2B5EF4-FFF2-40B4-BE49-F238E27FC236}">
                    <a16:creationId xmlns:a16="http://schemas.microsoft.com/office/drawing/2014/main" id="{2D824B36-802F-4E77-B2D1-89D7D1D43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914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6BD50417-FA0B-4B7B-895B-B0131E5A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1921"/>
              <a:ext cx="67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，假若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4BBC8F73-EDB8-4350-B576-AF6EF3003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1891"/>
              <a:ext cx="195" cy="294"/>
              <a:chOff x="3257" y="1891"/>
              <a:chExt cx="195" cy="294"/>
            </a:xfrm>
          </p:grpSpPr>
          <p:sp>
            <p:nvSpPr>
              <p:cNvPr id="44" name="Rectangle 45">
                <a:extLst>
                  <a:ext uri="{FF2B5EF4-FFF2-40B4-BE49-F238E27FC236}">
                    <a16:creationId xmlns:a16="http://schemas.microsoft.com/office/drawing/2014/main" id="{8D4080F3-605C-4901-9B50-C0BAA9EAE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1891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6">
                <a:extLst>
                  <a:ext uri="{FF2B5EF4-FFF2-40B4-BE49-F238E27FC236}">
                    <a16:creationId xmlns:a16="http://schemas.microsoft.com/office/drawing/2014/main" id="{57B190E1-F191-43CB-B8BD-6495DDAF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1914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A01B2B2D-A0B6-4F0D-B19A-D8069CADA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921"/>
              <a:ext cx="15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是整数向量，则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48">
              <a:extLst>
                <a:ext uri="{FF2B5EF4-FFF2-40B4-BE49-F238E27FC236}">
                  <a16:creationId xmlns:a16="http://schemas.microsoft.com/office/drawing/2014/main" id="{1CF927A1-65B9-4FAD-98CD-9176DCAD7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1" y="1891"/>
              <a:ext cx="195" cy="294"/>
              <a:chOff x="5011" y="1891"/>
              <a:chExt cx="195" cy="294"/>
            </a:xfrm>
          </p:grpSpPr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D3016032-4487-4A4E-A2B6-FE9374F1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7" y="1891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DD2FB6DC-FB55-47A2-8A96-6FD0FEE51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1914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Rectangle 51">
              <a:extLst>
                <a:ext uri="{FF2B5EF4-FFF2-40B4-BE49-F238E27FC236}">
                  <a16:creationId xmlns:a16="http://schemas.microsoft.com/office/drawing/2014/main" id="{297B3E30-0FC1-4914-ABF3-FB4E460C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921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6D0CED1-3DF3-404C-A85C-76685DB46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2363"/>
              <a:ext cx="328" cy="271"/>
              <a:chOff x="582" y="2363"/>
              <a:chExt cx="328" cy="271"/>
            </a:xfrm>
          </p:grpSpPr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4485226D-4025-49AE-8326-2C9B8CC51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236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AAAB3E9A-BEB5-467F-BBD6-F4C420A8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" y="2363"/>
                <a:ext cx="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55">
                <a:extLst>
                  <a:ext uri="{FF2B5EF4-FFF2-40B4-BE49-F238E27FC236}">
                    <a16:creationId xmlns:a16="http://schemas.microsoft.com/office/drawing/2014/main" id="{5B0821DC-1771-4318-ABCE-00B50E0A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2363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4E11B6D2-D160-4FBB-AA6E-0A5693D67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2367"/>
              <a:ext cx="27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的最优解，计算停止，输出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57">
              <a:extLst>
                <a:ext uri="{FF2B5EF4-FFF2-40B4-BE49-F238E27FC236}">
                  <a16:creationId xmlns:a16="http://schemas.microsoft.com/office/drawing/2014/main" id="{C849E771-CEB2-4596-8495-3385337B5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338"/>
              <a:ext cx="194" cy="294"/>
              <a:chOff x="3622" y="2338"/>
              <a:chExt cx="194" cy="294"/>
            </a:xfrm>
          </p:grpSpPr>
          <p:sp>
            <p:nvSpPr>
              <p:cNvPr id="37" name="Rectangle 58">
                <a:extLst>
                  <a:ext uri="{FF2B5EF4-FFF2-40B4-BE49-F238E27FC236}">
                    <a16:creationId xmlns:a16="http://schemas.microsoft.com/office/drawing/2014/main" id="{FFFA12FD-07A0-4B4F-81BF-2B358797E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338"/>
                <a:ext cx="6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7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13514423-ADDB-461A-B82A-2F8BFF61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61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Rectangle 60">
              <a:extLst>
                <a:ext uri="{FF2B5EF4-FFF2-40B4-BE49-F238E27FC236}">
                  <a16:creationId xmlns:a16="http://schemas.microsoft.com/office/drawing/2014/main" id="{793B8999-531A-40D5-B099-5F030E98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367"/>
              <a:ext cx="11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；否则转第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95FE98F4-8124-451C-B9D0-BFD73460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2358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B3DBD19D-D1D0-42A9-8370-0376542F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2367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步</a:t>
              </a:r>
              <a:endPara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63">
              <a:extLst>
                <a:ext uri="{FF2B5EF4-FFF2-40B4-BE49-F238E27FC236}">
                  <a16:creationId xmlns:a16="http://schemas.microsoft.com/office/drawing/2014/main" id="{702B9987-19D2-4A5E-9364-01267113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2358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1139759-2A18-4888-9358-8EFEDC5AA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2358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Text Box 65">
            <a:extLst>
              <a:ext uri="{FF2B5EF4-FFF2-40B4-BE49-F238E27FC236}">
                <a16:creationId xmlns:a16="http://schemas.microsoft.com/office/drawing/2014/main" id="{8D4B771A-057C-4F54-8C90-19FC7AAE6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15" y="461894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 </a:t>
            </a:r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5748AFE0-4D75-49E7-BB8A-E23A3F1BF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515" y="4604658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求割平面方程 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1B17011-0DD7-421D-95A8-37210632C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09569"/>
              </p:ext>
            </p:extLst>
          </p:nvPr>
        </p:nvGraphicFramePr>
        <p:xfrm>
          <a:off x="4230915" y="5360308"/>
          <a:ext cx="28067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2806560" imgH="774360" progId="Equation.3">
                  <p:embed/>
                </p:oleObj>
              </mc:Choice>
              <mc:Fallback>
                <p:oleObj name="Equation" r:id="rId3" imgW="2806560" imgH="774360" progId="Equation.3">
                  <p:embed/>
                  <p:pic>
                    <p:nvPicPr>
                      <p:cNvPr id="472131" name="Object 67">
                        <a:extLst>
                          <a:ext uri="{FF2B5EF4-FFF2-40B4-BE49-F238E27FC236}">
                            <a16:creationId xmlns:a16="http://schemas.microsoft.com/office/drawing/2014/main" id="{C1899228-2B02-4585-9BEF-FC6438F10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915" y="5360308"/>
                        <a:ext cx="2806700" cy="76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7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utoUpdateAnimBg="0"/>
      <p:bldP spid="6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7A97FB3-8131-4693-BFFE-0F970319D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68" y="104865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A47F199-6FE5-4E7C-A3EE-C318886B5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54141"/>
              </p:ext>
            </p:extLst>
          </p:nvPr>
        </p:nvGraphicFramePr>
        <p:xfrm>
          <a:off x="854868" y="1940832"/>
          <a:ext cx="10482263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10962682" imgH="4885354" progId="Word.Document.8">
                  <p:embed/>
                </p:oleObj>
              </mc:Choice>
              <mc:Fallback>
                <p:oleObj name="Document" r:id="rId3" imgW="10962682" imgH="4885354" progId="Word.Document.8">
                  <p:embed/>
                  <p:pic>
                    <p:nvPicPr>
                      <p:cNvPr id="473091" name="Object 3">
                        <a:extLst>
                          <a:ext uri="{FF2B5EF4-FFF2-40B4-BE49-F238E27FC236}">
                            <a16:creationId xmlns:a16="http://schemas.microsoft.com/office/drawing/2014/main" id="{8AA45B51-6CEB-41BF-83A0-73BEF9591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" y="1940832"/>
                        <a:ext cx="10482263" cy="465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2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C5E1764-C3CC-4C62-9797-F43C0915A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52487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例</a:t>
            </a:r>
            <a:endParaRPr lang="en-US" altLang="zh-CN" sz="28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4F75822-C7FA-4EE2-9824-E61C625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588" y="8366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ILP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E363FAA-F652-43B3-8296-FB5D75D1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38" y="1566182"/>
            <a:ext cx="280828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 Box 47">
            <a:extLst>
              <a:ext uri="{FF2B5EF4-FFF2-40B4-BE49-F238E27FC236}">
                <a16:creationId xmlns:a16="http://schemas.microsoft.com/office/drawing/2014/main" id="{CBB8F112-4876-4AA6-A901-1BE4EF94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775" y="3434670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且为整数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F10DF0D-4F63-40AB-9BB6-B85824E2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38" y="1566182"/>
            <a:ext cx="438150" cy="3937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86231DB-81F9-49B1-93D6-C59DDD8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63" y="1582057"/>
            <a:ext cx="581025" cy="4016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52">
            <a:extLst>
              <a:ext uri="{FF2B5EF4-FFF2-40B4-BE49-F238E27FC236}">
                <a16:creationId xmlns:a16="http://schemas.microsoft.com/office/drawing/2014/main" id="{E8CA99F0-8A34-4076-A1F2-3E915D8E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88" y="4339299"/>
            <a:ext cx="106952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把约束条件中的系数化为整数，加上松弛变量，去掉整数约束，得到相应的松弛问题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01F1ADC-03BB-4250-B4F8-4D992230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8" y="1997982"/>
            <a:ext cx="2292350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39016A9-5ADF-4B5B-B474-6C259E5F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8" y="2661557"/>
            <a:ext cx="1947862" cy="8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8DEDA9C-30E7-42F6-9397-FB568879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25" y="3536270"/>
            <a:ext cx="14890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BB160B3-2702-4CB8-8716-570475B9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8" y="2285320"/>
            <a:ext cx="534987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27A1372-616F-4487-A043-6606DA83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13" y="1566182"/>
            <a:ext cx="280828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BB7CC2E-7023-43B2-9300-5C78F613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50" y="2183720"/>
            <a:ext cx="28654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B8D7D89-D0A3-4317-BDEB-5B94DAB3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50" y="2847295"/>
            <a:ext cx="26924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AB89AF3-5F05-4F06-B0CB-B983F846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75" y="3536270"/>
            <a:ext cx="19462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394C958-6807-4AB2-92F9-99B2E7E2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63" y="2285320"/>
            <a:ext cx="534987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A8862E3-1F75-46F0-A45F-A4EDF70B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38" y="4826775"/>
            <a:ext cx="6334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74">
            <a:extLst>
              <a:ext uri="{FF2B5EF4-FFF2-40B4-BE49-F238E27FC236}">
                <a16:creationId xmlns:a16="http://schemas.microsoft.com/office/drawing/2014/main" id="{7AD32C0F-8264-4F5A-9BC4-D6627A2C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88" y="5382388"/>
            <a:ext cx="8532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用单纯形法求解问题   ，得最优单纯形表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DE97A42-0E22-441E-8B1C-CFA95A05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06" y="5465082"/>
            <a:ext cx="57943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7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7">
            <a:extLst>
              <a:ext uri="{FF2B5EF4-FFF2-40B4-BE49-F238E27FC236}">
                <a16:creationId xmlns:a16="http://schemas.microsoft.com/office/drawing/2014/main" id="{810C48CE-464E-4AC4-9BCB-8DAAE674F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264" y="1823471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38">
            <a:extLst>
              <a:ext uri="{FF2B5EF4-FFF2-40B4-BE49-F238E27FC236}">
                <a16:creationId xmlns:a16="http://schemas.microsoft.com/office/drawing/2014/main" id="{39BB0D8B-0B8C-4918-98FF-966246321A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689" y="107893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608CE9B5-8837-4532-B249-8D6785CC4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751" y="1078933"/>
            <a:ext cx="4763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D46A6F-6DA0-4B27-BFE1-6E019F14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6" y="1342458"/>
            <a:ext cx="3619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5FB7FD-5C31-462E-8AC0-19DF509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6" y="2350521"/>
            <a:ext cx="4524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43">
            <a:extLst>
              <a:ext uri="{FF2B5EF4-FFF2-40B4-BE49-F238E27FC236}">
                <a16:creationId xmlns:a16="http://schemas.microsoft.com/office/drawing/2014/main" id="{5941E530-82DF-4224-9AF5-DC4CB4358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264" y="1078933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44">
            <a:extLst>
              <a:ext uri="{FF2B5EF4-FFF2-40B4-BE49-F238E27FC236}">
                <a16:creationId xmlns:a16="http://schemas.microsoft.com/office/drawing/2014/main" id="{CB46AF9A-8491-4885-B36B-80C028FDD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289" y="2879158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6628F3-6FE0-4C2F-BFE8-7859C0BD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9" y="1942533"/>
            <a:ext cx="51546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6899C4-2DCF-4585-ADDF-FA1208E7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76" y="2475933"/>
            <a:ext cx="51847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2D7C4E-D705-497A-9BB9-993DC274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01" y="1918721"/>
            <a:ext cx="4222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423B58-306D-4A21-8D8C-1279AC53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76" y="1324996"/>
            <a:ext cx="52673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50">
            <a:extLst>
              <a:ext uri="{FF2B5EF4-FFF2-40B4-BE49-F238E27FC236}">
                <a16:creationId xmlns:a16="http://schemas.microsoft.com/office/drawing/2014/main" id="{F7ABC0BA-2799-4648-9FE5-CF762897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51" y="3221491"/>
            <a:ext cx="741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最优解为              ，不是整数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FA3872-D3B4-4638-A8F4-2FF4F3B9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51" y="3287146"/>
            <a:ext cx="274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2">
            <a:extLst>
              <a:ext uri="{FF2B5EF4-FFF2-40B4-BE49-F238E27FC236}">
                <a16:creationId xmlns:a16="http://schemas.microsoft.com/office/drawing/2014/main" id="{427A289C-24CA-4013-97AE-00441C0F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45" y="3899397"/>
            <a:ext cx="806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引进以  所在行为来源行的割平面：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C63081-B08A-4F71-A6E6-DEC1A676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20" y="3915454"/>
            <a:ext cx="4524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30208E-7A7F-43AA-9C60-22F9F596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51" y="6095433"/>
            <a:ext cx="38306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1DF2E0-0CFA-400D-A090-E758D6E9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51" y="4438083"/>
            <a:ext cx="2387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169580-81E7-415D-978B-6EB42CC8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39" y="5415983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905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AE56D1B2-7E75-4199-9D1D-C73960FA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93" y="3139281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选择割平面的经验规则：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5BCE34A-4700-4555-AE8B-91826754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31" y="3712369"/>
            <a:ext cx="4824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</a:t>
            </a:r>
            <a:r>
              <a:rPr kumimoji="1"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   的值大的；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D5CEA1C9-14F2-4DB3-BF4F-5F86B727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31" y="4396581"/>
            <a:ext cx="691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</a:t>
            </a:r>
            <a:r>
              <a:rPr kumimoji="1"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  相等，则选择          小的．</a:t>
            </a:r>
          </a:p>
        </p:txBody>
      </p:sp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DD4409A5-03A4-444A-80DA-14B3D0034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83491"/>
              </p:ext>
            </p:extLst>
          </p:nvPr>
        </p:nvGraphicFramePr>
        <p:xfrm>
          <a:off x="1692955" y="4274343"/>
          <a:ext cx="3759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1879560" imgH="444240" progId="Equation.DSMT4">
                  <p:embed/>
                </p:oleObj>
              </mc:Choice>
              <mc:Fallback>
                <p:oleObj name="Equation" r:id="rId3" imgW="1879560" imgH="444240" progId="Equation.DSMT4">
                  <p:embed/>
                  <p:pic>
                    <p:nvPicPr>
                      <p:cNvPr id="281621" name="Object 21">
                        <a:extLst>
                          <a:ext uri="{FF2B5EF4-FFF2-40B4-BE49-F238E27FC236}">
                            <a16:creationId xmlns:a16="http://schemas.microsoft.com/office/drawing/2014/main" id="{4FABBF66-CAD2-47A6-9BE1-03C9E4F03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955" y="4274343"/>
                        <a:ext cx="3759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>
            <a:extLst>
              <a:ext uri="{FF2B5EF4-FFF2-40B4-BE49-F238E27FC236}">
                <a16:creationId xmlns:a16="http://schemas.microsoft.com/office/drawing/2014/main" id="{6954A927-6DCB-482A-A3CD-763487DAF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2866"/>
              </p:ext>
            </p:extLst>
          </p:nvPr>
        </p:nvGraphicFramePr>
        <p:xfrm>
          <a:off x="2152424" y="3794919"/>
          <a:ext cx="431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281622" name="Object 22">
                        <a:extLst>
                          <a:ext uri="{FF2B5EF4-FFF2-40B4-BE49-F238E27FC236}">
                            <a16:creationId xmlns:a16="http://schemas.microsoft.com/office/drawing/2014/main" id="{F1706F11-2374-4A58-87B8-23AB8ACAD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424" y="3794919"/>
                        <a:ext cx="431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>
            <a:extLst>
              <a:ext uri="{FF2B5EF4-FFF2-40B4-BE49-F238E27FC236}">
                <a16:creationId xmlns:a16="http://schemas.microsoft.com/office/drawing/2014/main" id="{1CBF8EE3-3C3B-46DC-9938-087E50A28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84528"/>
              </p:ext>
            </p:extLst>
          </p:nvPr>
        </p:nvGraphicFramePr>
        <p:xfrm>
          <a:off x="5196568" y="3829844"/>
          <a:ext cx="1879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281626" name="Object 26">
                        <a:extLst>
                          <a:ext uri="{FF2B5EF4-FFF2-40B4-BE49-F238E27FC236}">
                            <a16:creationId xmlns:a16="http://schemas.microsoft.com/office/drawing/2014/main" id="{5E44AF93-6B8E-4C4D-8E75-3DC22341E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568" y="3829844"/>
                        <a:ext cx="1879600" cy="4619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934DF91A-D783-4DA8-9C24-BBDE46FDB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1712"/>
              </p:ext>
            </p:extLst>
          </p:nvPr>
        </p:nvGraphicFramePr>
        <p:xfrm>
          <a:off x="4350885" y="5386386"/>
          <a:ext cx="3962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9" imgW="1981080" imgH="228600" progId="Equation.DSMT4">
                  <p:embed/>
                </p:oleObj>
              </mc:Choice>
              <mc:Fallback>
                <p:oleObj name="Equation" r:id="rId9" imgW="1981080" imgH="228600" progId="Equation.DSMT4">
                  <p:embed/>
                  <p:pic>
                    <p:nvPicPr>
                      <p:cNvPr id="281627" name="Object 27">
                        <a:extLst>
                          <a:ext uri="{FF2B5EF4-FFF2-40B4-BE49-F238E27FC236}">
                            <a16:creationId xmlns:a16="http://schemas.microsoft.com/office/drawing/2014/main" id="{32FB9972-69C9-4AC3-903D-4C1705221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885" y="5386386"/>
                        <a:ext cx="3962400" cy="4619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05F87C62-8B22-44E9-9B6A-0A13E9FD8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29404"/>
              </p:ext>
            </p:extLst>
          </p:nvPr>
        </p:nvGraphicFramePr>
        <p:xfrm>
          <a:off x="4438197" y="5962648"/>
          <a:ext cx="3657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11" imgW="1828800" imgH="228600" progId="Equation.DSMT4">
                  <p:embed/>
                </p:oleObj>
              </mc:Choice>
              <mc:Fallback>
                <p:oleObj name="Equation" r:id="rId11" imgW="1828800" imgH="228600" progId="Equation.DSMT4">
                  <p:embed/>
                  <p:pic>
                    <p:nvPicPr>
                      <p:cNvPr id="281628" name="Object 28">
                        <a:extLst>
                          <a:ext uri="{FF2B5EF4-FFF2-40B4-BE49-F238E27FC236}">
                            <a16:creationId xmlns:a16="http://schemas.microsoft.com/office/drawing/2014/main" id="{79C45C31-A31D-4777-AB74-10FE21603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197" y="5962648"/>
                        <a:ext cx="3657600" cy="4619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>
            <a:extLst>
              <a:ext uri="{FF2B5EF4-FFF2-40B4-BE49-F238E27FC236}">
                <a16:creationId xmlns:a16="http://schemas.microsoft.com/office/drawing/2014/main" id="{BBF1A2D1-4AF9-4665-9D8B-DB0837CD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597" y="5675311"/>
            <a:ext cx="15128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48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Line 37">
            <a:extLst>
              <a:ext uri="{FF2B5EF4-FFF2-40B4-BE49-F238E27FC236}">
                <a16:creationId xmlns:a16="http://schemas.microsoft.com/office/drawing/2014/main" id="{93648812-65A5-4CF7-81FB-CCE00DFC3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369" y="1774147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38">
            <a:extLst>
              <a:ext uri="{FF2B5EF4-FFF2-40B4-BE49-F238E27FC236}">
                <a16:creationId xmlns:a16="http://schemas.microsoft.com/office/drawing/2014/main" id="{F87856B4-EC7B-4BD2-9A49-6519D92345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794" y="1029609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39">
            <a:extLst>
              <a:ext uri="{FF2B5EF4-FFF2-40B4-BE49-F238E27FC236}">
                <a16:creationId xmlns:a16="http://schemas.microsoft.com/office/drawing/2014/main" id="{29341F25-2B33-457F-BDF9-02F902658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856" y="1029609"/>
            <a:ext cx="4763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8F63120-CBC4-4341-88FB-3FEDB5BF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31" y="1293134"/>
            <a:ext cx="3619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A03455-D0CC-4DEF-9DAB-CFE30B75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31" y="2301197"/>
            <a:ext cx="4524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Line 43">
            <a:extLst>
              <a:ext uri="{FF2B5EF4-FFF2-40B4-BE49-F238E27FC236}">
                <a16:creationId xmlns:a16="http://schemas.microsoft.com/office/drawing/2014/main" id="{A9289829-3F42-42D4-9782-49F69818C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369" y="1029609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44">
            <a:extLst>
              <a:ext uri="{FF2B5EF4-FFF2-40B4-BE49-F238E27FC236}">
                <a16:creationId xmlns:a16="http://schemas.microsoft.com/office/drawing/2014/main" id="{478346D5-FD0E-4481-A1F6-802563C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8394" y="2829834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C4B0D1-3C9F-460C-8FCF-461D55D3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44" y="1893209"/>
            <a:ext cx="51546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F887B8-8655-4DB5-A202-A0FB0E56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81" y="2426609"/>
            <a:ext cx="51847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9C1C6A8-D7F1-4B9C-A4D6-4C0B546E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6" y="1869397"/>
            <a:ext cx="4222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8C6EC9-B282-4AC5-9C5B-9F3A67A1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81" y="1275672"/>
            <a:ext cx="52673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8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7">
            <a:extLst>
              <a:ext uri="{FF2B5EF4-FFF2-40B4-BE49-F238E27FC236}">
                <a16:creationId xmlns:a16="http://schemas.microsoft.com/office/drawing/2014/main" id="{810C48CE-464E-4AC4-9BCB-8DAAE674F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264" y="1823471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38">
            <a:extLst>
              <a:ext uri="{FF2B5EF4-FFF2-40B4-BE49-F238E27FC236}">
                <a16:creationId xmlns:a16="http://schemas.microsoft.com/office/drawing/2014/main" id="{39BB0D8B-0B8C-4918-98FF-966246321A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689" y="107893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608CE9B5-8837-4532-B249-8D6785CC4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751" y="1078933"/>
            <a:ext cx="4763" cy="1800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D46A6F-6DA0-4B27-BFE1-6E019F14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6" y="1342458"/>
            <a:ext cx="3619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5FB7FD-5C31-462E-8AC0-19DF509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6" y="2350521"/>
            <a:ext cx="4524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43">
            <a:extLst>
              <a:ext uri="{FF2B5EF4-FFF2-40B4-BE49-F238E27FC236}">
                <a16:creationId xmlns:a16="http://schemas.microsoft.com/office/drawing/2014/main" id="{5941E530-82DF-4224-9AF5-DC4CB4358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264" y="1078933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44">
            <a:extLst>
              <a:ext uri="{FF2B5EF4-FFF2-40B4-BE49-F238E27FC236}">
                <a16:creationId xmlns:a16="http://schemas.microsoft.com/office/drawing/2014/main" id="{CB46AF9A-8491-4885-B36B-80C028FDD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289" y="2879158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6628F3-6FE0-4C2F-BFE8-7859C0BD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9" y="1942533"/>
            <a:ext cx="51546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6899C4-2DCF-4585-ADDF-FA1208E7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76" y="2475933"/>
            <a:ext cx="51847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2D7C4E-D705-497A-9BB9-993DC274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01" y="1918721"/>
            <a:ext cx="4222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423B58-306D-4A21-8D8C-1279AC53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76" y="1324996"/>
            <a:ext cx="52673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50">
            <a:extLst>
              <a:ext uri="{FF2B5EF4-FFF2-40B4-BE49-F238E27FC236}">
                <a16:creationId xmlns:a16="http://schemas.microsoft.com/office/drawing/2014/main" id="{F7ABC0BA-2799-4648-9FE5-CF762897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51" y="3221491"/>
            <a:ext cx="741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最优解为              ，不是整数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FA3872-D3B4-4638-A8F4-2FF4F3B9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51" y="3287146"/>
            <a:ext cx="27447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2">
            <a:extLst>
              <a:ext uri="{FF2B5EF4-FFF2-40B4-BE49-F238E27FC236}">
                <a16:creationId xmlns:a16="http://schemas.microsoft.com/office/drawing/2014/main" id="{427A289C-24CA-4013-97AE-00441C0F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45" y="3899397"/>
            <a:ext cx="806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引进以  所在行为来源行的割平面：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C63081-B08A-4F71-A6E6-DEC1A676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20" y="3915454"/>
            <a:ext cx="4524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30208E-7A7F-43AA-9C60-22F9F596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51" y="6095433"/>
            <a:ext cx="38306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CB7F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1DF2E0-0CFA-400D-A090-E758D6E9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51" y="4438083"/>
            <a:ext cx="2387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169580-81E7-415D-978B-6EB42CC8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39" y="5415983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5D8F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5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CF533AE-7273-4DC1-B6AE-2DC4B628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938502"/>
            <a:ext cx="10831368" cy="161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在很多场合，我们建立最优化模型时，实际问题要求决策变量只能取整数值而非连续取值。此时，这类最优化模型就称为整数规划（离散最优化）模型。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EFD6873-C865-494A-B78B-541B4F6C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679326"/>
            <a:ext cx="10831367" cy="109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2"/>
              </a:buBlip>
            </a:pP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整数规划的求解往往比线性规划求解困难得多，而且，一般来说不能简单地将相应的线性规划的解取整来获得。 </a:t>
            </a:r>
            <a:endParaRPr kumimoji="1" lang="zh-CN" altLang="en-US" sz="2800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C528646-3403-4063-8779-73ACFAD5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903086"/>
            <a:ext cx="10831367" cy="273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整数规划问题的可行解集合是它松弛问题可行解集合的一个子集，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任意两个可行解的凸组合不一定满足整数约束条件，因而不一定仍为可行解。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整数规划问题的可行解一定是它的松弛问题的可行解（反之不一定），但</a:t>
            </a:r>
            <a:r>
              <a:rPr kumimoji="1"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其最优解的目标函数值不会优于后者最优解的目标函数值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2DFD3C6-405B-4F08-A604-75EC8CB78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31817"/>
              </p:ext>
            </p:extLst>
          </p:nvPr>
        </p:nvGraphicFramePr>
        <p:xfrm>
          <a:off x="1529670" y="895350"/>
          <a:ext cx="34083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4" imgW="1434960" imgH="228600" progId="Equation.DSMT4">
                  <p:embed/>
                </p:oleObj>
              </mc:Choice>
              <mc:Fallback>
                <p:oleObj name="Equation" r:id="rId4" imgW="1434960" imgH="228600" progId="Equation.DSMT4">
                  <p:embed/>
                  <p:pic>
                    <p:nvPicPr>
                      <p:cNvPr id="260114" name="Object 18">
                        <a:extLst>
                          <a:ext uri="{FF2B5EF4-FFF2-40B4-BE49-F238E27FC236}">
                            <a16:creationId xmlns:a16="http://schemas.microsoft.com/office/drawing/2014/main" id="{514D1A07-E765-4619-AAB4-6AF5DBE7C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670" y="895350"/>
                        <a:ext cx="34083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6">
            <a:extLst>
              <a:ext uri="{FF2B5EF4-FFF2-40B4-BE49-F238E27FC236}">
                <a16:creationId xmlns:a16="http://schemas.microsoft.com/office/drawing/2014/main" id="{EA62F1F5-B7F4-4212-859A-1BA966E9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70" y="1468438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加入松弛变量   ，得割平面方程</a:t>
            </a:r>
          </a:p>
        </p:txBody>
      </p:sp>
      <p:graphicFrame>
        <p:nvGraphicFramePr>
          <p:cNvPr id="6" name="Object 27">
            <a:extLst>
              <a:ext uri="{FF2B5EF4-FFF2-40B4-BE49-F238E27FC236}">
                <a16:creationId xmlns:a16="http://schemas.microsoft.com/office/drawing/2014/main" id="{F3D8DC26-C3F9-416D-A11C-B17CE9E83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83115"/>
              </p:ext>
            </p:extLst>
          </p:nvPr>
        </p:nvGraphicFramePr>
        <p:xfrm>
          <a:off x="3385231" y="1481932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260123" name="Object 27">
                        <a:extLst>
                          <a:ext uri="{FF2B5EF4-FFF2-40B4-BE49-F238E27FC236}">
                            <a16:creationId xmlns:a16="http://schemas.microsoft.com/office/drawing/2014/main" id="{31A8AA85-9DB6-455B-9C00-2DB087A23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1" y="1481932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>
            <a:extLst>
              <a:ext uri="{FF2B5EF4-FFF2-40B4-BE49-F238E27FC236}">
                <a16:creationId xmlns:a16="http://schemas.microsoft.com/office/drawing/2014/main" id="{17A66EFD-15D4-44BF-9691-AF674D292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60984"/>
              </p:ext>
            </p:extLst>
          </p:nvPr>
        </p:nvGraphicFramePr>
        <p:xfrm>
          <a:off x="2186895" y="2192338"/>
          <a:ext cx="46148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8" imgW="1942920" imgH="228600" progId="Equation.DSMT4">
                  <p:embed/>
                </p:oleObj>
              </mc:Choice>
              <mc:Fallback>
                <p:oleObj name="Equation" r:id="rId8" imgW="1942920" imgH="228600" progId="Equation.DSMT4">
                  <p:embed/>
                  <p:pic>
                    <p:nvPicPr>
                      <p:cNvPr id="260125" name="Object 29">
                        <a:extLst>
                          <a:ext uri="{FF2B5EF4-FFF2-40B4-BE49-F238E27FC236}">
                            <a16:creationId xmlns:a16="http://schemas.microsoft.com/office/drawing/2014/main" id="{37C4B2E1-420C-4D3E-BDF3-953EBE7D2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895" y="2192338"/>
                        <a:ext cx="46148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0">
            <a:extLst>
              <a:ext uri="{FF2B5EF4-FFF2-40B4-BE49-F238E27FC236}">
                <a16:creationId xmlns:a16="http://schemas.microsoft.com/office/drawing/2014/main" id="{D98F39B2-3B38-4A05-B1D4-567AA46C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70" y="2819401"/>
            <a:ext cx="102128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将割平面方程表达的约束条件加到单纯形表的最后一行，并把松弛变量补到最后一列</a:t>
            </a:r>
          </a:p>
        </p:txBody>
      </p:sp>
      <p:sp>
        <p:nvSpPr>
          <p:cNvPr id="9" name="Line 31">
            <a:extLst>
              <a:ext uri="{FF2B5EF4-FFF2-40B4-BE49-F238E27FC236}">
                <a16:creationId xmlns:a16="http://schemas.microsoft.com/office/drawing/2014/main" id="{BEFFD01A-C5F2-409C-87AD-976ECD96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369" y="4757738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2">
            <a:extLst>
              <a:ext uri="{FF2B5EF4-FFF2-40B4-BE49-F238E27FC236}">
                <a16:creationId xmlns:a16="http://schemas.microsoft.com/office/drawing/2014/main" id="{8581D866-049A-48AA-BFD9-6652057DC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019" y="4116388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3">
            <a:extLst>
              <a:ext uri="{FF2B5EF4-FFF2-40B4-BE49-F238E27FC236}">
                <a16:creationId xmlns:a16="http://schemas.microsoft.com/office/drawing/2014/main" id="{3CECD6CC-3BE3-4058-8DDB-44EE5220A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4519" y="4116388"/>
            <a:ext cx="3175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2" name="Object 34">
            <a:extLst>
              <a:ext uri="{FF2B5EF4-FFF2-40B4-BE49-F238E27FC236}">
                <a16:creationId xmlns:a16="http://schemas.microsoft.com/office/drawing/2014/main" id="{E1CF19B9-BE3B-453F-A300-A1E87EC5B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53522"/>
              </p:ext>
            </p:extLst>
          </p:nvPr>
        </p:nvGraphicFramePr>
        <p:xfrm>
          <a:off x="2678906" y="4300538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260130" name="Object 34">
                        <a:extLst>
                          <a:ext uri="{FF2B5EF4-FFF2-40B4-BE49-F238E27FC236}">
                            <a16:creationId xmlns:a16="http://schemas.microsoft.com/office/drawing/2014/main" id="{0D39EC49-98D1-4915-8F0F-A441B571A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06" y="4300538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>
            <a:extLst>
              <a:ext uri="{FF2B5EF4-FFF2-40B4-BE49-F238E27FC236}">
                <a16:creationId xmlns:a16="http://schemas.microsoft.com/office/drawing/2014/main" id="{266F2189-A0C0-468C-98B0-144D5CA82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41013"/>
              </p:ext>
            </p:extLst>
          </p:nvPr>
        </p:nvGraphicFramePr>
        <p:xfrm>
          <a:off x="2677319" y="5284788"/>
          <a:ext cx="45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260131" name="Object 35">
                        <a:extLst>
                          <a:ext uri="{FF2B5EF4-FFF2-40B4-BE49-F238E27FC236}">
                            <a16:creationId xmlns:a16="http://schemas.microsoft.com/office/drawing/2014/main" id="{3F2D9679-8E6B-4DCC-8515-45F55D644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319" y="5284788"/>
                        <a:ext cx="45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6">
            <a:extLst>
              <a:ext uri="{FF2B5EF4-FFF2-40B4-BE49-F238E27FC236}">
                <a16:creationId xmlns:a16="http://schemas.microsoft.com/office/drawing/2014/main" id="{33C171BE-B8F4-428D-B0CA-D5FC642F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369" y="4116388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37">
            <a:extLst>
              <a:ext uri="{FF2B5EF4-FFF2-40B4-BE49-F238E27FC236}">
                <a16:creationId xmlns:a16="http://schemas.microsoft.com/office/drawing/2014/main" id="{225DF1D9-A975-4480-8DA1-2BED69694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5519" y="6202363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" name="Object 38">
            <a:extLst>
              <a:ext uri="{FF2B5EF4-FFF2-40B4-BE49-F238E27FC236}">
                <a16:creationId xmlns:a16="http://schemas.microsoft.com/office/drawing/2014/main" id="{3439771D-40C6-4BDA-A073-D96FC2767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53986"/>
              </p:ext>
            </p:extLst>
          </p:nvPr>
        </p:nvGraphicFramePr>
        <p:xfrm>
          <a:off x="3566319" y="4859338"/>
          <a:ext cx="58801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4" imgW="2679480" imgH="215640" progId="Equation.DSMT4">
                  <p:embed/>
                </p:oleObj>
              </mc:Choice>
              <mc:Fallback>
                <p:oleObj name="Equation" r:id="rId14" imgW="2679480" imgH="215640" progId="Equation.DSMT4">
                  <p:embed/>
                  <p:pic>
                    <p:nvPicPr>
                      <p:cNvPr id="260134" name="Object 38">
                        <a:extLst>
                          <a:ext uri="{FF2B5EF4-FFF2-40B4-BE49-F238E27FC236}">
                            <a16:creationId xmlns:a16="http://schemas.microsoft.com/office/drawing/2014/main" id="{C748AEB8-EFC4-4645-BA97-1E148EFC1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19" y="4859338"/>
                        <a:ext cx="58801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9">
            <a:extLst>
              <a:ext uri="{FF2B5EF4-FFF2-40B4-BE49-F238E27FC236}">
                <a16:creationId xmlns:a16="http://schemas.microsoft.com/office/drawing/2014/main" id="{F17F5C95-28C7-4266-B055-727FF1292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33435"/>
              </p:ext>
            </p:extLst>
          </p:nvPr>
        </p:nvGraphicFramePr>
        <p:xfrm>
          <a:off x="3509169" y="5321301"/>
          <a:ext cx="5937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6" imgW="2705040" imgH="215640" progId="Equation.DSMT4">
                  <p:embed/>
                </p:oleObj>
              </mc:Choice>
              <mc:Fallback>
                <p:oleObj name="Equation" r:id="rId16" imgW="2705040" imgH="215640" progId="Equation.DSMT4">
                  <p:embed/>
                  <p:pic>
                    <p:nvPicPr>
                      <p:cNvPr id="260135" name="Object 39">
                        <a:extLst>
                          <a:ext uri="{FF2B5EF4-FFF2-40B4-BE49-F238E27FC236}">
                            <a16:creationId xmlns:a16="http://schemas.microsoft.com/office/drawing/2014/main" id="{7B8CD950-2483-4875-BC3D-F345B1D02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169" y="5321301"/>
                        <a:ext cx="5937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0">
            <a:extLst>
              <a:ext uri="{FF2B5EF4-FFF2-40B4-BE49-F238E27FC236}">
                <a16:creationId xmlns:a16="http://schemas.microsoft.com/office/drawing/2014/main" id="{7ED21BC0-7222-41A5-A6C6-918157168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7429"/>
              </p:ext>
            </p:extLst>
          </p:nvPr>
        </p:nvGraphicFramePr>
        <p:xfrm>
          <a:off x="2693194" y="4779963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260136" name="Object 40">
                        <a:extLst>
                          <a:ext uri="{FF2B5EF4-FFF2-40B4-BE49-F238E27FC236}">
                            <a16:creationId xmlns:a16="http://schemas.microsoft.com/office/drawing/2014/main" id="{8DBEB8DF-95E8-4A89-A731-14E6E26CE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194" y="4779963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>
            <a:extLst>
              <a:ext uri="{FF2B5EF4-FFF2-40B4-BE49-F238E27FC236}">
                <a16:creationId xmlns:a16="http://schemas.microsoft.com/office/drawing/2014/main" id="{D2E1731A-80A1-4140-9A90-4C1630A6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77240"/>
              </p:ext>
            </p:extLst>
          </p:nvPr>
        </p:nvGraphicFramePr>
        <p:xfrm>
          <a:off x="3540919" y="4259263"/>
          <a:ext cx="5908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20" imgW="2692080" imgH="215640" progId="Equation.DSMT4">
                  <p:embed/>
                </p:oleObj>
              </mc:Choice>
              <mc:Fallback>
                <p:oleObj name="Equation" r:id="rId20" imgW="2692080" imgH="215640" progId="Equation.DSMT4">
                  <p:embed/>
                  <p:pic>
                    <p:nvPicPr>
                      <p:cNvPr id="260137" name="Object 41">
                        <a:extLst>
                          <a:ext uri="{FF2B5EF4-FFF2-40B4-BE49-F238E27FC236}">
                            <a16:creationId xmlns:a16="http://schemas.microsoft.com/office/drawing/2014/main" id="{D49E031F-1E63-40B1-8B0D-31884CD26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919" y="4259263"/>
                        <a:ext cx="5908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>
            <a:extLst>
              <a:ext uri="{FF2B5EF4-FFF2-40B4-BE49-F238E27FC236}">
                <a16:creationId xmlns:a16="http://schemas.microsoft.com/office/drawing/2014/main" id="{895EEDDE-F2DE-4EEE-A48E-7EE9DD3F1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17311"/>
              </p:ext>
            </p:extLst>
          </p:nvPr>
        </p:nvGraphicFramePr>
        <p:xfrm>
          <a:off x="2688431" y="5716588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260138" name="Object 42">
                        <a:extLst>
                          <a:ext uri="{FF2B5EF4-FFF2-40B4-BE49-F238E27FC236}">
                            <a16:creationId xmlns:a16="http://schemas.microsoft.com/office/drawing/2014/main" id="{9BB5176A-8820-4C9B-92F8-A6EE71A98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431" y="5716588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3">
            <a:extLst>
              <a:ext uri="{FF2B5EF4-FFF2-40B4-BE49-F238E27FC236}">
                <a16:creationId xmlns:a16="http://schemas.microsoft.com/office/drawing/2014/main" id="{2447D257-2344-483F-8A7B-C862F8B6E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43587"/>
              </p:ext>
            </p:extLst>
          </p:nvPr>
        </p:nvGraphicFramePr>
        <p:xfrm>
          <a:off x="3469481" y="5770563"/>
          <a:ext cx="6021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23" imgW="2743200" imgH="215640" progId="Equation.DSMT4">
                  <p:embed/>
                </p:oleObj>
              </mc:Choice>
              <mc:Fallback>
                <p:oleObj name="Equation" r:id="rId23" imgW="2743200" imgH="215640" progId="Equation.DSMT4">
                  <p:embed/>
                  <p:pic>
                    <p:nvPicPr>
                      <p:cNvPr id="260139" name="Object 43">
                        <a:extLst>
                          <a:ext uri="{FF2B5EF4-FFF2-40B4-BE49-F238E27FC236}">
                            <a16:creationId xmlns:a16="http://schemas.microsoft.com/office/drawing/2014/main" id="{0ED520BC-0F06-4639-9FE8-64BA8B155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481" y="5770563"/>
                        <a:ext cx="60213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9">
            <a:extLst>
              <a:ext uri="{FF2B5EF4-FFF2-40B4-BE49-F238E27FC236}">
                <a16:creationId xmlns:a16="http://schemas.microsoft.com/office/drawing/2014/main" id="{4718E46A-9D64-41D5-BAFA-BA7979C56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20715"/>
              </p:ext>
            </p:extLst>
          </p:nvPr>
        </p:nvGraphicFramePr>
        <p:xfrm>
          <a:off x="5007882" y="895350"/>
          <a:ext cx="43735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25" imgW="1841400" imgH="228600" progId="Equation.DSMT4">
                  <p:embed/>
                </p:oleObj>
              </mc:Choice>
              <mc:Fallback>
                <p:oleObj name="Equation" r:id="rId25" imgW="1841400" imgH="228600" progId="Equation.DSMT4">
                  <p:embed/>
                  <p:pic>
                    <p:nvPicPr>
                      <p:cNvPr id="260145" name="Object 49">
                        <a:extLst>
                          <a:ext uri="{FF2B5EF4-FFF2-40B4-BE49-F238E27FC236}">
                            <a16:creationId xmlns:a16="http://schemas.microsoft.com/office/drawing/2014/main" id="{0F093404-34A5-4FA1-8000-DF3E49A3A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882" y="895350"/>
                        <a:ext cx="43735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50">
            <a:extLst>
              <a:ext uri="{FF2B5EF4-FFF2-40B4-BE49-F238E27FC236}">
                <a16:creationId xmlns:a16="http://schemas.microsoft.com/office/drawing/2014/main" id="{929A89A6-A3FB-443E-8A8C-C36C9EBA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031" y="3987801"/>
            <a:ext cx="720725" cy="2303462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1">
            <a:extLst>
              <a:ext uri="{FF2B5EF4-FFF2-40B4-BE49-F238E27FC236}">
                <a16:creationId xmlns:a16="http://schemas.microsoft.com/office/drawing/2014/main" id="{D4DCE4BD-5E3D-4A23-8DC3-9C3F6C07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519" y="5716588"/>
            <a:ext cx="7775575" cy="6477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44CB3628-7CCC-467A-8825-B80B7343A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177" y="1492703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B0B461D2-F15B-4EEB-B180-62937967C9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3827" y="851353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D51FBCF-486E-44BE-9A4F-E022DE70C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3327" y="851353"/>
            <a:ext cx="3175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BD7BCC89-80D5-4E13-8FA1-1BB012D5F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69248"/>
              </p:ext>
            </p:extLst>
          </p:nvPr>
        </p:nvGraphicFramePr>
        <p:xfrm>
          <a:off x="2757714" y="1035503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280587" name="Object 11">
                        <a:extLst>
                          <a:ext uri="{FF2B5EF4-FFF2-40B4-BE49-F238E27FC236}">
                            <a16:creationId xmlns:a16="http://schemas.microsoft.com/office/drawing/2014/main" id="{7680FDBD-BE99-4D11-ABF2-F55B059AF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714" y="1035503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0E8549D9-A61F-453C-8A65-6C4186ADB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30047"/>
              </p:ext>
            </p:extLst>
          </p:nvPr>
        </p:nvGraphicFramePr>
        <p:xfrm>
          <a:off x="2756127" y="2019753"/>
          <a:ext cx="45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280588" name="Object 12">
                        <a:extLst>
                          <a:ext uri="{FF2B5EF4-FFF2-40B4-BE49-F238E27FC236}">
                            <a16:creationId xmlns:a16="http://schemas.microsoft.com/office/drawing/2014/main" id="{E2A65917-F8FA-4FEF-A6DD-C60444C7D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127" y="2019753"/>
                        <a:ext cx="45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3">
            <a:extLst>
              <a:ext uri="{FF2B5EF4-FFF2-40B4-BE49-F238E27FC236}">
                <a16:creationId xmlns:a16="http://schemas.microsoft.com/office/drawing/2014/main" id="{39D07E78-DDC1-4BFC-AF79-35C3D2973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177" y="851353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5394C5A8-A5BB-430B-AE92-8D9E75A00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327" y="2937328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90BF3536-FF9A-46BF-94EE-D7519A50B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10679"/>
              </p:ext>
            </p:extLst>
          </p:nvPr>
        </p:nvGraphicFramePr>
        <p:xfrm>
          <a:off x="3645127" y="1594303"/>
          <a:ext cx="58801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7" imgW="2679480" imgH="215640" progId="Equation.DSMT4">
                  <p:embed/>
                </p:oleObj>
              </mc:Choice>
              <mc:Fallback>
                <p:oleObj name="Equation" r:id="rId7" imgW="2679480" imgH="215640" progId="Equation.DSMT4">
                  <p:embed/>
                  <p:pic>
                    <p:nvPicPr>
                      <p:cNvPr id="280591" name="Object 15">
                        <a:extLst>
                          <a:ext uri="{FF2B5EF4-FFF2-40B4-BE49-F238E27FC236}">
                            <a16:creationId xmlns:a16="http://schemas.microsoft.com/office/drawing/2014/main" id="{D0160719-759E-4C9B-94F0-0E0987C63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127" y="1594303"/>
                        <a:ext cx="58801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1E7E2723-4E11-449F-B044-103DA35FE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83061"/>
              </p:ext>
            </p:extLst>
          </p:nvPr>
        </p:nvGraphicFramePr>
        <p:xfrm>
          <a:off x="3587977" y="2056266"/>
          <a:ext cx="5937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9" imgW="2705040" imgH="215640" progId="Equation.DSMT4">
                  <p:embed/>
                </p:oleObj>
              </mc:Choice>
              <mc:Fallback>
                <p:oleObj name="Equation" r:id="rId9" imgW="2705040" imgH="215640" progId="Equation.DSMT4">
                  <p:embed/>
                  <p:pic>
                    <p:nvPicPr>
                      <p:cNvPr id="280592" name="Object 16">
                        <a:extLst>
                          <a:ext uri="{FF2B5EF4-FFF2-40B4-BE49-F238E27FC236}">
                            <a16:creationId xmlns:a16="http://schemas.microsoft.com/office/drawing/2014/main" id="{44287133-4FF2-401F-8DA3-5FF4493A9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977" y="2056266"/>
                        <a:ext cx="5937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5BC97252-86FC-4699-ADCA-5D07DD7DC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61429"/>
              </p:ext>
            </p:extLst>
          </p:nvPr>
        </p:nvGraphicFramePr>
        <p:xfrm>
          <a:off x="2772002" y="1514928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280593" name="Object 17">
                        <a:extLst>
                          <a:ext uri="{FF2B5EF4-FFF2-40B4-BE49-F238E27FC236}">
                            <a16:creationId xmlns:a16="http://schemas.microsoft.com/office/drawing/2014/main" id="{773A67E6-B090-4D54-8920-E4A1F9713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002" y="1514928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530FF9BE-57E5-4AA8-BB35-11627ACA2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60622"/>
              </p:ext>
            </p:extLst>
          </p:nvPr>
        </p:nvGraphicFramePr>
        <p:xfrm>
          <a:off x="3619727" y="994228"/>
          <a:ext cx="5908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13" imgW="2692080" imgH="215640" progId="Equation.DSMT4">
                  <p:embed/>
                </p:oleObj>
              </mc:Choice>
              <mc:Fallback>
                <p:oleObj name="Equation" r:id="rId13" imgW="2692080" imgH="215640" progId="Equation.DSMT4">
                  <p:embed/>
                  <p:pic>
                    <p:nvPicPr>
                      <p:cNvPr id="280594" name="Object 18">
                        <a:extLst>
                          <a:ext uri="{FF2B5EF4-FFF2-40B4-BE49-F238E27FC236}">
                            <a16:creationId xmlns:a16="http://schemas.microsoft.com/office/drawing/2014/main" id="{BC74AD74-ED73-4DCA-8E82-A087C00AC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727" y="994228"/>
                        <a:ext cx="5908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id="{261A7762-A5A5-4AC2-842E-8CEA4E82F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068254"/>
              </p:ext>
            </p:extLst>
          </p:nvPr>
        </p:nvGraphicFramePr>
        <p:xfrm>
          <a:off x="2767239" y="2451553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280595" name="Object 19">
                        <a:extLst>
                          <a:ext uri="{FF2B5EF4-FFF2-40B4-BE49-F238E27FC236}">
                            <a16:creationId xmlns:a16="http://schemas.microsoft.com/office/drawing/2014/main" id="{FAB4CC9B-165D-4073-B486-7C790CD70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239" y="2451553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9A28B426-CF4E-4A81-80D1-487006DDC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15563"/>
              </p:ext>
            </p:extLst>
          </p:nvPr>
        </p:nvGraphicFramePr>
        <p:xfrm>
          <a:off x="3548289" y="2505528"/>
          <a:ext cx="6021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7" imgW="2743200" imgH="215640" progId="Equation.DSMT4">
                  <p:embed/>
                </p:oleObj>
              </mc:Choice>
              <mc:Fallback>
                <p:oleObj name="Equation" r:id="rId17" imgW="2743200" imgH="215640" progId="Equation.DSMT4">
                  <p:embed/>
                  <p:pic>
                    <p:nvPicPr>
                      <p:cNvPr id="280596" name="Object 20">
                        <a:extLst>
                          <a:ext uri="{FF2B5EF4-FFF2-40B4-BE49-F238E27FC236}">
                            <a16:creationId xmlns:a16="http://schemas.microsoft.com/office/drawing/2014/main" id="{0F2C431D-7E33-4DCB-A533-E0D47C7C4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289" y="2505528"/>
                        <a:ext cx="60213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extLst>
              <a:ext uri="{FF2B5EF4-FFF2-40B4-BE49-F238E27FC236}">
                <a16:creationId xmlns:a16="http://schemas.microsoft.com/office/drawing/2014/main" id="{548F108F-793F-42D4-84DD-B3C5894A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27" y="2451553"/>
            <a:ext cx="793750" cy="5191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E5E89D7-ED93-48D7-936E-471A41E0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02" y="3208791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用对偶单纯形法求解，得最终单纯形表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8BF69322-5336-449D-AA14-9AE51F2EE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327" y="4831896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1E423D0-6F04-4155-9324-031D9AE683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3977" y="4190546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15F81E48-55A4-478C-8D33-6443B9D29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3477" y="4190546"/>
            <a:ext cx="3175" cy="2087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" name="Object 31">
            <a:extLst>
              <a:ext uri="{FF2B5EF4-FFF2-40B4-BE49-F238E27FC236}">
                <a16:creationId xmlns:a16="http://schemas.microsoft.com/office/drawing/2014/main" id="{511B632C-DCAD-4260-8A1A-50BE44B9F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3215"/>
              </p:ext>
            </p:extLst>
          </p:nvPr>
        </p:nvGraphicFramePr>
        <p:xfrm>
          <a:off x="2687864" y="4374696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280607" name="Object 31">
                        <a:extLst>
                          <a:ext uri="{FF2B5EF4-FFF2-40B4-BE49-F238E27FC236}">
                            <a16:creationId xmlns:a16="http://schemas.microsoft.com/office/drawing/2014/main" id="{C6679897-3FD6-470B-800B-C05E33272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864" y="4374696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>
            <a:extLst>
              <a:ext uri="{FF2B5EF4-FFF2-40B4-BE49-F238E27FC236}">
                <a16:creationId xmlns:a16="http://schemas.microsoft.com/office/drawing/2014/main" id="{208E19F2-D71F-496D-BD4C-EE1AB08B6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0308"/>
              </p:ext>
            </p:extLst>
          </p:nvPr>
        </p:nvGraphicFramePr>
        <p:xfrm>
          <a:off x="2686277" y="5297034"/>
          <a:ext cx="452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280608" name="Object 32">
                        <a:extLst>
                          <a:ext uri="{FF2B5EF4-FFF2-40B4-BE49-F238E27FC236}">
                            <a16:creationId xmlns:a16="http://schemas.microsoft.com/office/drawing/2014/main" id="{AE4ECD61-22F6-452E-A8CA-1812E352A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77" y="5297034"/>
                        <a:ext cx="452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3">
            <a:extLst>
              <a:ext uri="{FF2B5EF4-FFF2-40B4-BE49-F238E27FC236}">
                <a16:creationId xmlns:a16="http://schemas.microsoft.com/office/drawing/2014/main" id="{F1ADB23E-350E-42DA-9883-EFA206F0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327" y="4190546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4">
            <a:extLst>
              <a:ext uri="{FF2B5EF4-FFF2-40B4-BE49-F238E27FC236}">
                <a16:creationId xmlns:a16="http://schemas.microsoft.com/office/drawing/2014/main" id="{42E34D18-3544-47F4-8644-4B7809D0E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477" y="6276521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" name="Object 35">
            <a:extLst>
              <a:ext uri="{FF2B5EF4-FFF2-40B4-BE49-F238E27FC236}">
                <a16:creationId xmlns:a16="http://schemas.microsoft.com/office/drawing/2014/main" id="{FCAAA5D0-58AA-4FA9-BB63-E2FCFFDE2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621"/>
              </p:ext>
            </p:extLst>
          </p:nvPr>
        </p:nvGraphicFramePr>
        <p:xfrm>
          <a:off x="3478439" y="4933496"/>
          <a:ext cx="5794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21" imgW="2641320" imgH="215640" progId="Equation.DSMT4">
                  <p:embed/>
                </p:oleObj>
              </mc:Choice>
              <mc:Fallback>
                <p:oleObj name="Equation" r:id="rId21" imgW="2641320" imgH="215640" progId="Equation.DSMT4">
                  <p:embed/>
                  <p:pic>
                    <p:nvPicPr>
                      <p:cNvPr id="280611" name="Object 35">
                        <a:extLst>
                          <a:ext uri="{FF2B5EF4-FFF2-40B4-BE49-F238E27FC236}">
                            <a16:creationId xmlns:a16="http://schemas.microsoft.com/office/drawing/2014/main" id="{6545BBBF-CD09-4EE8-8D79-D3259C682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39" y="4933496"/>
                        <a:ext cx="57943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6">
            <a:extLst>
              <a:ext uri="{FF2B5EF4-FFF2-40B4-BE49-F238E27FC236}">
                <a16:creationId xmlns:a16="http://schemas.microsoft.com/office/drawing/2014/main" id="{407E4E0C-2D32-4C80-A783-357AD5B1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58619"/>
              </p:ext>
            </p:extLst>
          </p:nvPr>
        </p:nvGraphicFramePr>
        <p:xfrm>
          <a:off x="3838802" y="5435146"/>
          <a:ext cx="51006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23" imgW="2323800" imgH="177480" progId="Equation.DSMT4">
                  <p:embed/>
                </p:oleObj>
              </mc:Choice>
              <mc:Fallback>
                <p:oleObj name="Equation" r:id="rId23" imgW="2323800" imgH="177480" progId="Equation.DSMT4">
                  <p:embed/>
                  <p:pic>
                    <p:nvPicPr>
                      <p:cNvPr id="280612" name="Object 36">
                        <a:extLst>
                          <a:ext uri="{FF2B5EF4-FFF2-40B4-BE49-F238E27FC236}">
                            <a16:creationId xmlns:a16="http://schemas.microsoft.com/office/drawing/2014/main" id="{467AFDC9-8A33-45EC-A944-EAED7F8D7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802" y="5435146"/>
                        <a:ext cx="51006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7">
            <a:extLst>
              <a:ext uri="{FF2B5EF4-FFF2-40B4-BE49-F238E27FC236}">
                <a16:creationId xmlns:a16="http://schemas.microsoft.com/office/drawing/2014/main" id="{1E911110-6556-4095-BB19-C621F67AA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67459"/>
              </p:ext>
            </p:extLst>
          </p:nvPr>
        </p:nvGraphicFramePr>
        <p:xfrm>
          <a:off x="2686277" y="4863646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280613" name="Object 37">
                        <a:extLst>
                          <a:ext uri="{FF2B5EF4-FFF2-40B4-BE49-F238E27FC236}">
                            <a16:creationId xmlns:a16="http://schemas.microsoft.com/office/drawing/2014/main" id="{56AB2676-2A89-4513-B754-5EE41655A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77" y="4863646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8">
            <a:extLst>
              <a:ext uri="{FF2B5EF4-FFF2-40B4-BE49-F238E27FC236}">
                <a16:creationId xmlns:a16="http://schemas.microsoft.com/office/drawing/2014/main" id="{A7028863-4A88-40CC-ABE3-8A95DF6FA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64717"/>
              </p:ext>
            </p:extLst>
          </p:nvPr>
        </p:nvGraphicFramePr>
        <p:xfrm>
          <a:off x="3602264" y="4373109"/>
          <a:ext cx="53498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26" imgW="2438280" imgH="177480" progId="Equation.DSMT4">
                  <p:embed/>
                </p:oleObj>
              </mc:Choice>
              <mc:Fallback>
                <p:oleObj name="Equation" r:id="rId26" imgW="2438280" imgH="177480" progId="Equation.DSMT4">
                  <p:embed/>
                  <p:pic>
                    <p:nvPicPr>
                      <p:cNvPr id="280614" name="Object 38">
                        <a:extLst>
                          <a:ext uri="{FF2B5EF4-FFF2-40B4-BE49-F238E27FC236}">
                            <a16:creationId xmlns:a16="http://schemas.microsoft.com/office/drawing/2014/main" id="{2A4938F5-99B1-4A51-9C90-5771528BD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264" y="4373109"/>
                        <a:ext cx="53498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9">
            <a:extLst>
              <a:ext uri="{FF2B5EF4-FFF2-40B4-BE49-F238E27FC236}">
                <a16:creationId xmlns:a16="http://schemas.microsoft.com/office/drawing/2014/main" id="{AFF3E8DD-9784-47B2-B8E6-C5265CCF3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56449"/>
              </p:ext>
            </p:extLst>
          </p:nvPr>
        </p:nvGraphicFramePr>
        <p:xfrm>
          <a:off x="2686277" y="5798684"/>
          <a:ext cx="452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280615" name="Object 39">
                        <a:extLst>
                          <a:ext uri="{FF2B5EF4-FFF2-40B4-BE49-F238E27FC236}">
                            <a16:creationId xmlns:a16="http://schemas.microsoft.com/office/drawing/2014/main" id="{020A3F55-C194-41D9-A268-2566B31BD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77" y="5798684"/>
                        <a:ext cx="452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0">
            <a:extLst>
              <a:ext uri="{FF2B5EF4-FFF2-40B4-BE49-F238E27FC236}">
                <a16:creationId xmlns:a16="http://schemas.microsoft.com/office/drawing/2014/main" id="{49E13D29-8B5C-43A3-9F42-C7C06640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73037"/>
              </p:ext>
            </p:extLst>
          </p:nvPr>
        </p:nvGraphicFramePr>
        <p:xfrm>
          <a:off x="3478439" y="5844721"/>
          <a:ext cx="59372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30" imgW="2705040" imgH="215640" progId="Equation.DSMT4">
                  <p:embed/>
                </p:oleObj>
              </mc:Choice>
              <mc:Fallback>
                <p:oleObj name="Equation" r:id="rId30" imgW="2705040" imgH="215640" progId="Equation.DSMT4">
                  <p:embed/>
                  <p:pic>
                    <p:nvPicPr>
                      <p:cNvPr id="280616" name="Object 40">
                        <a:extLst>
                          <a:ext uri="{FF2B5EF4-FFF2-40B4-BE49-F238E27FC236}">
                            <a16:creationId xmlns:a16="http://schemas.microsoft.com/office/drawing/2014/main" id="{EC2A6033-8ED4-400D-A27F-1CEE7E1B0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39" y="5844721"/>
                        <a:ext cx="59372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0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>
            <a:extLst>
              <a:ext uri="{FF2B5EF4-FFF2-40B4-BE49-F238E27FC236}">
                <a16:creationId xmlns:a16="http://schemas.microsoft.com/office/drawing/2014/main" id="{C85B8366-2713-4068-8BD9-8102AE0FD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009" y="1635806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D4CB13-32A5-43CC-8E61-C555ADBBF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5659" y="994456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785E63AD-DBEB-4C47-BF3D-9F4F97C6D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5159" y="994456"/>
            <a:ext cx="3175" cy="2087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30CF79E6-F668-47CB-BC8B-959673947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21808"/>
              </p:ext>
            </p:extLst>
          </p:nvPr>
        </p:nvGraphicFramePr>
        <p:xfrm>
          <a:off x="1269546" y="1178606"/>
          <a:ext cx="36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4" imgW="152280" imgH="177480" progId="Equation.DSMT4">
                  <p:embed/>
                </p:oleObj>
              </mc:Choice>
              <mc:Fallback>
                <p:oleObj name="Equation" r:id="rId4" imgW="152280" imgH="177480" progId="Equation.DSMT4">
                  <p:embed/>
                  <p:pic>
                    <p:nvPicPr>
                      <p:cNvPr id="261132" name="Object 12">
                        <a:extLst>
                          <a:ext uri="{FF2B5EF4-FFF2-40B4-BE49-F238E27FC236}">
                            <a16:creationId xmlns:a16="http://schemas.microsoft.com/office/drawing/2014/main" id="{B8DB51F3-1E3A-41CB-AB9E-606AEA9F5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546" y="1178606"/>
                        <a:ext cx="361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CD83A55F-3F0D-486A-830B-26D204EEF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29579"/>
              </p:ext>
            </p:extLst>
          </p:nvPr>
        </p:nvGraphicFramePr>
        <p:xfrm>
          <a:off x="1267959" y="2100943"/>
          <a:ext cx="45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261133" name="Object 13">
                        <a:extLst>
                          <a:ext uri="{FF2B5EF4-FFF2-40B4-BE49-F238E27FC236}">
                            <a16:creationId xmlns:a16="http://schemas.microsoft.com/office/drawing/2014/main" id="{4E4DFA1E-4E8C-426B-A365-AD01C9799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959" y="2100943"/>
                        <a:ext cx="45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4">
            <a:extLst>
              <a:ext uri="{FF2B5EF4-FFF2-40B4-BE49-F238E27FC236}">
                <a16:creationId xmlns:a16="http://schemas.microsoft.com/office/drawing/2014/main" id="{1A268CBA-35BB-4822-A30C-297A32D71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009" y="994456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EA1E10F5-B151-4F1A-9B9C-4A23C79A9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59" y="3080431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83F6AD94-B8E7-459B-993C-319B77BDB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189526"/>
              </p:ext>
            </p:extLst>
          </p:nvPr>
        </p:nvGraphicFramePr>
        <p:xfrm>
          <a:off x="2060121" y="1737406"/>
          <a:ext cx="57943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8" imgW="2641320" imgH="215640" progId="Equation.DSMT4">
                  <p:embed/>
                </p:oleObj>
              </mc:Choice>
              <mc:Fallback>
                <p:oleObj name="Equation" r:id="rId8" imgW="2641320" imgH="215640" progId="Equation.DSMT4">
                  <p:embed/>
                  <p:pic>
                    <p:nvPicPr>
                      <p:cNvPr id="261136" name="Object 16">
                        <a:extLst>
                          <a:ext uri="{FF2B5EF4-FFF2-40B4-BE49-F238E27FC236}">
                            <a16:creationId xmlns:a16="http://schemas.microsoft.com/office/drawing/2014/main" id="{1A55EE82-5A68-4280-86D8-8719CBDD9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121" y="1737406"/>
                        <a:ext cx="57943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4C446C60-F3BF-4994-BED8-2469E24E8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84375"/>
              </p:ext>
            </p:extLst>
          </p:nvPr>
        </p:nvGraphicFramePr>
        <p:xfrm>
          <a:off x="2420484" y="2239056"/>
          <a:ext cx="51006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10" imgW="2323800" imgH="177480" progId="Equation.DSMT4">
                  <p:embed/>
                </p:oleObj>
              </mc:Choice>
              <mc:Fallback>
                <p:oleObj name="Equation" r:id="rId10" imgW="2323800" imgH="177480" progId="Equation.DSMT4">
                  <p:embed/>
                  <p:pic>
                    <p:nvPicPr>
                      <p:cNvPr id="261137" name="Object 17">
                        <a:extLst>
                          <a:ext uri="{FF2B5EF4-FFF2-40B4-BE49-F238E27FC236}">
                            <a16:creationId xmlns:a16="http://schemas.microsoft.com/office/drawing/2014/main" id="{E2C116B1-AC02-41BA-BD15-A07FC7EBF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484" y="2239056"/>
                        <a:ext cx="51006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5BE29264-C4D1-47B3-9B54-2B643763B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21918"/>
              </p:ext>
            </p:extLst>
          </p:nvPr>
        </p:nvGraphicFramePr>
        <p:xfrm>
          <a:off x="1267959" y="1667556"/>
          <a:ext cx="422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261138" name="Object 18">
                        <a:extLst>
                          <a:ext uri="{FF2B5EF4-FFF2-40B4-BE49-F238E27FC236}">
                            <a16:creationId xmlns:a16="http://schemas.microsoft.com/office/drawing/2014/main" id="{4DC2EA06-E072-46BF-B9B3-41EFD54E8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959" y="1667556"/>
                        <a:ext cx="4222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AE5FD400-91A9-49D6-990F-2590D109C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62126"/>
              </p:ext>
            </p:extLst>
          </p:nvPr>
        </p:nvGraphicFramePr>
        <p:xfrm>
          <a:off x="2183946" y="1177018"/>
          <a:ext cx="53498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14" imgW="2438280" imgH="177480" progId="Equation.DSMT4">
                  <p:embed/>
                </p:oleObj>
              </mc:Choice>
              <mc:Fallback>
                <p:oleObj name="Equation" r:id="rId14" imgW="2438280" imgH="177480" progId="Equation.DSMT4">
                  <p:embed/>
                  <p:pic>
                    <p:nvPicPr>
                      <p:cNvPr id="261139" name="Object 19">
                        <a:extLst>
                          <a:ext uri="{FF2B5EF4-FFF2-40B4-BE49-F238E27FC236}">
                            <a16:creationId xmlns:a16="http://schemas.microsoft.com/office/drawing/2014/main" id="{79CA7AF3-64FC-4662-98F3-BE3AC5448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46" y="1177018"/>
                        <a:ext cx="53498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E5C066CF-430D-4D1A-BCC4-E911676A0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31898"/>
              </p:ext>
            </p:extLst>
          </p:nvPr>
        </p:nvGraphicFramePr>
        <p:xfrm>
          <a:off x="1267959" y="2602593"/>
          <a:ext cx="45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261140" name="Object 20">
                        <a:extLst>
                          <a:ext uri="{FF2B5EF4-FFF2-40B4-BE49-F238E27FC236}">
                            <a16:creationId xmlns:a16="http://schemas.microsoft.com/office/drawing/2014/main" id="{08AD9309-72E1-40E5-B185-7503DD3DB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959" y="2602593"/>
                        <a:ext cx="45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7C221226-EF0A-4736-B5B5-ED8151107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096"/>
              </p:ext>
            </p:extLst>
          </p:nvPr>
        </p:nvGraphicFramePr>
        <p:xfrm>
          <a:off x="2060121" y="2648631"/>
          <a:ext cx="5937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18" imgW="2705040" imgH="215640" progId="Equation.DSMT4">
                  <p:embed/>
                </p:oleObj>
              </mc:Choice>
              <mc:Fallback>
                <p:oleObj name="Equation" r:id="rId18" imgW="2705040" imgH="215640" progId="Equation.DSMT4">
                  <p:embed/>
                  <p:pic>
                    <p:nvPicPr>
                      <p:cNvPr id="261141" name="Object 21">
                        <a:extLst>
                          <a:ext uri="{FF2B5EF4-FFF2-40B4-BE49-F238E27FC236}">
                            <a16:creationId xmlns:a16="http://schemas.microsoft.com/office/drawing/2014/main" id="{422349B2-4E68-4761-8922-F5447E436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121" y="2648631"/>
                        <a:ext cx="5937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>
            <a:extLst>
              <a:ext uri="{FF2B5EF4-FFF2-40B4-BE49-F238E27FC236}">
                <a16:creationId xmlns:a16="http://schemas.microsoft.com/office/drawing/2014/main" id="{41AD1E39-21A8-45E1-BFD5-30ECDDB41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851804"/>
              </p:ext>
            </p:extLst>
          </p:nvPr>
        </p:nvGraphicFramePr>
        <p:xfrm>
          <a:off x="1355271" y="3250293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261144" name="Object 24">
                        <a:extLst>
                          <a:ext uri="{FF2B5EF4-FFF2-40B4-BE49-F238E27FC236}">
                            <a16:creationId xmlns:a16="http://schemas.microsoft.com/office/drawing/2014/main" id="{BAD89267-A302-4696-A2D4-BE66881FF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71" y="3250293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>
            <a:extLst>
              <a:ext uri="{FF2B5EF4-FFF2-40B4-BE49-F238E27FC236}">
                <a16:creationId xmlns:a16="http://schemas.microsoft.com/office/drawing/2014/main" id="{A0C45869-31EE-432B-8B72-6F6D5024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47282"/>
              </p:ext>
            </p:extLst>
          </p:nvPr>
        </p:nvGraphicFramePr>
        <p:xfrm>
          <a:off x="3738109" y="4531406"/>
          <a:ext cx="4011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22" imgW="1688760" imgH="228600" progId="Equation.DSMT4">
                  <p:embed/>
                </p:oleObj>
              </mc:Choice>
              <mc:Fallback>
                <p:oleObj name="Equation" r:id="rId22" imgW="1688760" imgH="228600" progId="Equation.DSMT4">
                  <p:embed/>
                  <p:pic>
                    <p:nvPicPr>
                      <p:cNvPr id="261145" name="Object 25">
                        <a:extLst>
                          <a:ext uri="{FF2B5EF4-FFF2-40B4-BE49-F238E27FC236}">
                            <a16:creationId xmlns:a16="http://schemas.microsoft.com/office/drawing/2014/main" id="{567246C3-D518-4FCF-8A61-CECD08A3C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109" y="4531406"/>
                        <a:ext cx="40116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6">
            <a:extLst>
              <a:ext uri="{FF2B5EF4-FFF2-40B4-BE49-F238E27FC236}">
                <a16:creationId xmlns:a16="http://schemas.microsoft.com/office/drawing/2014/main" id="{46434BEC-C337-4F8A-BB48-45C2970C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33" y="5017962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引进松弛变量   ，得割平面方程</a:t>
            </a:r>
          </a:p>
        </p:txBody>
      </p:sp>
      <p:graphicFrame>
        <p:nvGraphicFramePr>
          <p:cNvPr id="20" name="Object 27">
            <a:extLst>
              <a:ext uri="{FF2B5EF4-FFF2-40B4-BE49-F238E27FC236}">
                <a16:creationId xmlns:a16="http://schemas.microsoft.com/office/drawing/2014/main" id="{09BA5305-C81B-4BFB-A5A8-0F11BC894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04865"/>
              </p:ext>
            </p:extLst>
          </p:nvPr>
        </p:nvGraphicFramePr>
        <p:xfrm>
          <a:off x="3265034" y="5027953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261147" name="Object 27">
                        <a:extLst>
                          <a:ext uri="{FF2B5EF4-FFF2-40B4-BE49-F238E27FC236}">
                            <a16:creationId xmlns:a16="http://schemas.microsoft.com/office/drawing/2014/main" id="{BE0C9705-06A6-4BF5-86D1-EF6D7F417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034" y="5027953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>
            <a:extLst>
              <a:ext uri="{FF2B5EF4-FFF2-40B4-BE49-F238E27FC236}">
                <a16:creationId xmlns:a16="http://schemas.microsoft.com/office/drawing/2014/main" id="{A77CD7AE-DBD2-403F-9DC7-A31BC720B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39580"/>
              </p:ext>
            </p:extLst>
          </p:nvPr>
        </p:nvGraphicFramePr>
        <p:xfrm>
          <a:off x="2379209" y="5680756"/>
          <a:ext cx="4283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26" imgW="1803240" imgH="228600" progId="Equation.DSMT4">
                  <p:embed/>
                </p:oleObj>
              </mc:Choice>
              <mc:Fallback>
                <p:oleObj name="Equation" r:id="rId26" imgW="1803240" imgH="228600" progId="Equation.DSMT4">
                  <p:embed/>
                  <p:pic>
                    <p:nvPicPr>
                      <p:cNvPr id="261149" name="Object 29">
                        <a:extLst>
                          <a:ext uri="{FF2B5EF4-FFF2-40B4-BE49-F238E27FC236}">
                            <a16:creationId xmlns:a16="http://schemas.microsoft.com/office/drawing/2014/main" id="{D978C51C-084F-455F-B8EE-59FF3E3CD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209" y="5680756"/>
                        <a:ext cx="4283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0">
            <a:extLst>
              <a:ext uri="{FF2B5EF4-FFF2-40B4-BE49-F238E27FC236}">
                <a16:creationId xmlns:a16="http://schemas.microsoft.com/office/drawing/2014/main" id="{25A48DF7-FC5B-47E8-A3C8-10B6BCE2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5" y="6206546"/>
            <a:ext cx="5256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如前所述，修改单纯形表</a:t>
            </a:r>
          </a:p>
        </p:txBody>
      </p:sp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A8FE36E5-3688-40B9-A75F-4B76D1F92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00997"/>
              </p:ext>
            </p:extLst>
          </p:nvPr>
        </p:nvGraphicFramePr>
        <p:xfrm>
          <a:off x="1256846" y="3667806"/>
          <a:ext cx="238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28" imgW="1193760" imgH="444240" progId="Equation.DSMT4">
                  <p:embed/>
                </p:oleObj>
              </mc:Choice>
              <mc:Fallback>
                <p:oleObj name="Equation" r:id="rId28" imgW="1193760" imgH="444240" progId="Equation.DSMT4">
                  <p:embed/>
                  <p:pic>
                    <p:nvPicPr>
                      <p:cNvPr id="261155" name="Object 35">
                        <a:extLst>
                          <a:ext uri="{FF2B5EF4-FFF2-40B4-BE49-F238E27FC236}">
                            <a16:creationId xmlns:a16="http://schemas.microsoft.com/office/drawing/2014/main" id="{9F303795-B07E-4994-9EA5-B33A2321E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846" y="3667806"/>
                        <a:ext cx="2387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6">
            <a:extLst>
              <a:ext uri="{FF2B5EF4-FFF2-40B4-BE49-F238E27FC236}">
                <a16:creationId xmlns:a16="http://schemas.microsoft.com/office/drawing/2014/main" id="{7C1742CE-0F38-466A-9DFB-2D4466105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03713"/>
              </p:ext>
            </p:extLst>
          </p:nvPr>
        </p:nvGraphicFramePr>
        <p:xfrm>
          <a:off x="3730171" y="3883706"/>
          <a:ext cx="340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30" imgW="1701720" imgH="228600" progId="Equation.DSMT4">
                  <p:embed/>
                </p:oleObj>
              </mc:Choice>
              <mc:Fallback>
                <p:oleObj name="Equation" r:id="rId30" imgW="1701720" imgH="228600" progId="Equation.DSMT4">
                  <p:embed/>
                  <p:pic>
                    <p:nvPicPr>
                      <p:cNvPr id="261156" name="Object 36">
                        <a:extLst>
                          <a:ext uri="{FF2B5EF4-FFF2-40B4-BE49-F238E27FC236}">
                            <a16:creationId xmlns:a16="http://schemas.microsoft.com/office/drawing/2014/main" id="{0D6D4AA9-9E20-4602-B510-4D0AD02D5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171" y="3883706"/>
                        <a:ext cx="340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7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C7966D81-5CFA-435B-9672-A6061463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095" y="1530577"/>
            <a:ext cx="7632700" cy="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CD0AF476-FCD9-474E-AD94-3358663B1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745" y="889227"/>
            <a:ext cx="1587" cy="2303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D77B6A3-EDDC-4459-BF41-9DC3BF8F2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7832" y="889227"/>
            <a:ext cx="1588" cy="2303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042F35-1F28-49CA-A5B9-21FF33B8F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9428"/>
              </p:ext>
            </p:extLst>
          </p:nvPr>
        </p:nvGraphicFramePr>
        <p:xfrm>
          <a:off x="1610632" y="1073377"/>
          <a:ext cx="36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262150" name="Object 6">
                        <a:extLst>
                          <a:ext uri="{FF2B5EF4-FFF2-40B4-BE49-F238E27FC236}">
                            <a16:creationId xmlns:a16="http://schemas.microsoft.com/office/drawing/2014/main" id="{C64B61D5-767C-4317-893B-ED8E91817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632" y="1073377"/>
                        <a:ext cx="361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B1B200B-BAE3-4099-94B5-ACC7B2BC6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4937"/>
              </p:ext>
            </p:extLst>
          </p:nvPr>
        </p:nvGraphicFramePr>
        <p:xfrm>
          <a:off x="1609045" y="1898877"/>
          <a:ext cx="452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262151" name="Object 7">
                        <a:extLst>
                          <a:ext uri="{FF2B5EF4-FFF2-40B4-BE49-F238E27FC236}">
                            <a16:creationId xmlns:a16="http://schemas.microsoft.com/office/drawing/2014/main" id="{5ECCFB58-2CE2-4657-AC0B-5B6518806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45" y="1898877"/>
                        <a:ext cx="452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>
            <a:extLst>
              <a:ext uri="{FF2B5EF4-FFF2-40B4-BE49-F238E27FC236}">
                <a16:creationId xmlns:a16="http://schemas.microsoft.com/office/drawing/2014/main" id="{62783F96-FC3B-426D-BD47-0D2D68C4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095" y="889227"/>
            <a:ext cx="75612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357E359-7F4B-4F43-B628-CF7C46DE6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245" y="3192689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E57CA62-1248-4EC9-B912-7E5E840BC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79076"/>
              </p:ext>
            </p:extLst>
          </p:nvPr>
        </p:nvGraphicFramePr>
        <p:xfrm>
          <a:off x="2331357" y="1536927"/>
          <a:ext cx="6407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7" imgW="2920680" imgH="215640" progId="Equation.DSMT4">
                  <p:embed/>
                </p:oleObj>
              </mc:Choice>
              <mc:Fallback>
                <p:oleObj name="Equation" r:id="rId7" imgW="2920680" imgH="215640" progId="Equation.DSMT4">
                  <p:embed/>
                  <p:pic>
                    <p:nvPicPr>
                      <p:cNvPr id="262154" name="Object 10">
                        <a:extLst>
                          <a:ext uri="{FF2B5EF4-FFF2-40B4-BE49-F238E27FC236}">
                            <a16:creationId xmlns:a16="http://schemas.microsoft.com/office/drawing/2014/main" id="{AA66BC03-C5CD-419D-B820-26F6E25B3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357" y="1536927"/>
                        <a:ext cx="64071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510121B-C437-4BC3-9F99-FC99652F9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02708"/>
              </p:ext>
            </p:extLst>
          </p:nvPr>
        </p:nvGraphicFramePr>
        <p:xfrm>
          <a:off x="2575832" y="1968727"/>
          <a:ext cx="6203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9" imgW="2793960" imgH="177480" progId="Equation.DSMT4">
                  <p:embed/>
                </p:oleObj>
              </mc:Choice>
              <mc:Fallback>
                <p:oleObj name="Equation" r:id="rId9" imgW="2793960" imgH="177480" progId="Equation.DSMT4">
                  <p:embed/>
                  <p:pic>
                    <p:nvPicPr>
                      <p:cNvPr id="262155" name="Object 11">
                        <a:extLst>
                          <a:ext uri="{FF2B5EF4-FFF2-40B4-BE49-F238E27FC236}">
                            <a16:creationId xmlns:a16="http://schemas.microsoft.com/office/drawing/2014/main" id="{8E39258E-F76B-4312-9B2C-4C83540E9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832" y="1968727"/>
                        <a:ext cx="62039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F8DFFAE-9EC7-4218-AFCE-3A99D4AD2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78368"/>
              </p:ext>
            </p:extLst>
          </p:nvPr>
        </p:nvGraphicFramePr>
        <p:xfrm>
          <a:off x="1624920" y="1465489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262156" name="Object 12">
                        <a:extLst>
                          <a:ext uri="{FF2B5EF4-FFF2-40B4-BE49-F238E27FC236}">
                            <a16:creationId xmlns:a16="http://schemas.microsoft.com/office/drawing/2014/main" id="{2A3F5661-6734-4062-BD6E-6BE85A200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920" y="1465489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4E1881-2093-4010-BE7A-A7DC0DC80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881051"/>
              </p:ext>
            </p:extLst>
          </p:nvPr>
        </p:nvGraphicFramePr>
        <p:xfrm>
          <a:off x="2474232" y="1071789"/>
          <a:ext cx="62690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13" imgW="2857320" imgH="177480" progId="Equation.DSMT4">
                  <p:embed/>
                </p:oleObj>
              </mc:Choice>
              <mc:Fallback>
                <p:oleObj name="Equation" r:id="rId13" imgW="2857320" imgH="177480" progId="Equation.DSMT4">
                  <p:embed/>
                  <p:pic>
                    <p:nvPicPr>
                      <p:cNvPr id="262157" name="Object 13">
                        <a:extLst>
                          <a:ext uri="{FF2B5EF4-FFF2-40B4-BE49-F238E27FC236}">
                            <a16:creationId xmlns:a16="http://schemas.microsoft.com/office/drawing/2014/main" id="{A2026476-4539-47A4-A99F-1365F1439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32" y="1071789"/>
                        <a:ext cx="62690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3F44650-08A4-4975-A02A-C4D748FAB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87467"/>
              </p:ext>
            </p:extLst>
          </p:nvPr>
        </p:nvGraphicFramePr>
        <p:xfrm>
          <a:off x="1609045" y="2329089"/>
          <a:ext cx="45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262158" name="Object 14">
                        <a:extLst>
                          <a:ext uri="{FF2B5EF4-FFF2-40B4-BE49-F238E27FC236}">
                            <a16:creationId xmlns:a16="http://schemas.microsoft.com/office/drawing/2014/main" id="{27A2E6C5-330E-4891-B094-EE983A41A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45" y="2329089"/>
                        <a:ext cx="45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B89E740-AF71-4B0D-9A87-CABE9F847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32738"/>
              </p:ext>
            </p:extLst>
          </p:nvPr>
        </p:nvGraphicFramePr>
        <p:xfrm>
          <a:off x="2401207" y="2329089"/>
          <a:ext cx="6383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17" imgW="2908080" imgH="215640" progId="Equation.DSMT4">
                  <p:embed/>
                </p:oleObj>
              </mc:Choice>
              <mc:Fallback>
                <p:oleObj name="Equation" r:id="rId17" imgW="2908080" imgH="215640" progId="Equation.DSMT4">
                  <p:embed/>
                  <p:pic>
                    <p:nvPicPr>
                      <p:cNvPr id="262159" name="Object 15">
                        <a:extLst>
                          <a:ext uri="{FF2B5EF4-FFF2-40B4-BE49-F238E27FC236}">
                            <a16:creationId xmlns:a16="http://schemas.microsoft.com/office/drawing/2014/main" id="{F7774BCD-D20F-4A2D-A8C7-B17EC1036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207" y="2329089"/>
                        <a:ext cx="63833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503A8A52-DCCF-4634-A637-2D8F148BF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7604"/>
              </p:ext>
            </p:extLst>
          </p:nvPr>
        </p:nvGraphicFramePr>
        <p:xfrm>
          <a:off x="1609045" y="2689452"/>
          <a:ext cx="422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262167" name="Object 23">
                        <a:extLst>
                          <a:ext uri="{FF2B5EF4-FFF2-40B4-BE49-F238E27FC236}">
                            <a16:creationId xmlns:a16="http://schemas.microsoft.com/office/drawing/2014/main" id="{141F432A-D49D-4565-9EAA-CA09DE97B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45" y="2689452"/>
                        <a:ext cx="4222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>
            <a:extLst>
              <a:ext uri="{FF2B5EF4-FFF2-40B4-BE49-F238E27FC236}">
                <a16:creationId xmlns:a16="http://schemas.microsoft.com/office/drawing/2014/main" id="{AAC530DA-D84D-40EF-8638-BE5EC9D5C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54322"/>
              </p:ext>
            </p:extLst>
          </p:nvPr>
        </p:nvGraphicFramePr>
        <p:xfrm>
          <a:off x="2401207" y="2743427"/>
          <a:ext cx="6384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21" imgW="2908080" imgH="215640" progId="Equation.DSMT4">
                  <p:embed/>
                </p:oleObj>
              </mc:Choice>
              <mc:Fallback>
                <p:oleObj name="Equation" r:id="rId21" imgW="2908080" imgH="215640" progId="Equation.DSMT4">
                  <p:embed/>
                  <p:pic>
                    <p:nvPicPr>
                      <p:cNvPr id="262168" name="Object 24">
                        <a:extLst>
                          <a:ext uri="{FF2B5EF4-FFF2-40B4-BE49-F238E27FC236}">
                            <a16:creationId xmlns:a16="http://schemas.microsoft.com/office/drawing/2014/main" id="{D28E3143-2CD8-46B1-A9C5-36A9807E6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207" y="2743427"/>
                        <a:ext cx="6384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6">
            <a:extLst>
              <a:ext uri="{FF2B5EF4-FFF2-40B4-BE49-F238E27FC236}">
                <a16:creationId xmlns:a16="http://schemas.microsoft.com/office/drawing/2014/main" id="{197F3064-294F-4C93-BF83-FF7F04F0A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7245" y="4992914"/>
            <a:ext cx="7923212" cy="44450"/>
          </a:xfrm>
          <a:prstGeom prst="line">
            <a:avLst/>
          </a:prstGeom>
          <a:noFill/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318989F6-7262-4EB2-A62C-3940A03AE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870" y="4396014"/>
            <a:ext cx="0" cy="2325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53B3BA25-A00D-4EC2-B470-BB37012C9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0495" y="4396014"/>
            <a:ext cx="1587" cy="2325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" name="Object 29">
            <a:extLst>
              <a:ext uri="{FF2B5EF4-FFF2-40B4-BE49-F238E27FC236}">
                <a16:creationId xmlns:a16="http://schemas.microsoft.com/office/drawing/2014/main" id="{08E42553-57E5-4F2F-9E3F-CB5A69D8A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42178"/>
              </p:ext>
            </p:extLst>
          </p:nvPr>
        </p:nvGraphicFramePr>
        <p:xfrm>
          <a:off x="1537607" y="4580164"/>
          <a:ext cx="361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23" imgW="152280" imgH="177480" progId="Equation.DSMT4">
                  <p:embed/>
                </p:oleObj>
              </mc:Choice>
              <mc:Fallback>
                <p:oleObj name="Equation" r:id="rId23" imgW="152280" imgH="177480" progId="Equation.DSMT4">
                  <p:embed/>
                  <p:pic>
                    <p:nvPicPr>
                      <p:cNvPr id="262173" name="Object 29">
                        <a:extLst>
                          <a:ext uri="{FF2B5EF4-FFF2-40B4-BE49-F238E27FC236}">
                            <a16:creationId xmlns:a16="http://schemas.microsoft.com/office/drawing/2014/main" id="{A3D474A3-58DB-43BE-A5B4-E950C7F6B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607" y="4580164"/>
                        <a:ext cx="361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61D90220-9928-4EB1-B6E6-81B9ACEE5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19739"/>
              </p:ext>
            </p:extLst>
          </p:nvPr>
        </p:nvGraphicFramePr>
        <p:xfrm>
          <a:off x="1588407" y="5353277"/>
          <a:ext cx="452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262174" name="Object 30">
                        <a:extLst>
                          <a:ext uri="{FF2B5EF4-FFF2-40B4-BE49-F238E27FC236}">
                            <a16:creationId xmlns:a16="http://schemas.microsoft.com/office/drawing/2014/main" id="{07852C29-F4B5-46F3-8BE9-322B3E353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07" y="5353277"/>
                        <a:ext cx="452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1">
            <a:extLst>
              <a:ext uri="{FF2B5EF4-FFF2-40B4-BE49-F238E27FC236}">
                <a16:creationId xmlns:a16="http://schemas.microsoft.com/office/drawing/2014/main" id="{A749D775-EEAF-48AB-8BF9-8A55A2DB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245" y="4396014"/>
            <a:ext cx="79168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FAF109DD-7DF0-4D55-BF20-BE35E1E8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245" y="6721702"/>
            <a:ext cx="79168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" name="Object 35">
            <a:extLst>
              <a:ext uri="{FF2B5EF4-FFF2-40B4-BE49-F238E27FC236}">
                <a16:creationId xmlns:a16="http://schemas.microsoft.com/office/drawing/2014/main" id="{4BF15F2D-F797-41B9-B1F0-D5497F86E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49810"/>
              </p:ext>
            </p:extLst>
          </p:nvPr>
        </p:nvGraphicFramePr>
        <p:xfrm>
          <a:off x="1551895" y="4923064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262179" name="Object 35">
                        <a:extLst>
                          <a:ext uri="{FF2B5EF4-FFF2-40B4-BE49-F238E27FC236}">
                            <a16:creationId xmlns:a16="http://schemas.microsoft.com/office/drawing/2014/main" id="{E7B1760D-8028-4043-BAF8-3E7115D5C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895" y="4923064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6">
            <a:extLst>
              <a:ext uri="{FF2B5EF4-FFF2-40B4-BE49-F238E27FC236}">
                <a16:creationId xmlns:a16="http://schemas.microsoft.com/office/drawing/2014/main" id="{A3DCB8C7-FEF6-4728-B546-B35FE097E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52304"/>
              </p:ext>
            </p:extLst>
          </p:nvPr>
        </p:nvGraphicFramePr>
        <p:xfrm>
          <a:off x="2185307" y="4538889"/>
          <a:ext cx="6659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26" imgW="3035160" imgH="215640" progId="Equation.DSMT4">
                  <p:embed/>
                </p:oleObj>
              </mc:Choice>
              <mc:Fallback>
                <p:oleObj name="Equation" r:id="rId26" imgW="3035160" imgH="215640" progId="Equation.DSMT4">
                  <p:embed/>
                  <p:pic>
                    <p:nvPicPr>
                      <p:cNvPr id="262180" name="Object 36">
                        <a:extLst>
                          <a:ext uri="{FF2B5EF4-FFF2-40B4-BE49-F238E27FC236}">
                            <a16:creationId xmlns:a16="http://schemas.microsoft.com/office/drawing/2014/main" id="{2353CE3D-FB16-4DB3-91CF-16C6B205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307" y="4538889"/>
                        <a:ext cx="66595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7">
            <a:extLst>
              <a:ext uri="{FF2B5EF4-FFF2-40B4-BE49-F238E27FC236}">
                <a16:creationId xmlns:a16="http://schemas.microsoft.com/office/drawing/2014/main" id="{1D9D32F5-E6FC-45DE-92A9-D5084CF33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9374"/>
              </p:ext>
            </p:extLst>
          </p:nvPr>
        </p:nvGraphicFramePr>
        <p:xfrm>
          <a:off x="1588407" y="5785077"/>
          <a:ext cx="452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262181" name="Object 37">
                        <a:extLst>
                          <a:ext uri="{FF2B5EF4-FFF2-40B4-BE49-F238E27FC236}">
                            <a16:creationId xmlns:a16="http://schemas.microsoft.com/office/drawing/2014/main" id="{0F760E98-3C8B-4743-8E92-A2386B283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07" y="5785077"/>
                        <a:ext cx="452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9">
            <a:extLst>
              <a:ext uri="{FF2B5EF4-FFF2-40B4-BE49-F238E27FC236}">
                <a16:creationId xmlns:a16="http://schemas.microsoft.com/office/drawing/2014/main" id="{9D0BDD6D-6551-4B8E-8E32-F44D7881A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58705"/>
              </p:ext>
            </p:extLst>
          </p:nvPr>
        </p:nvGraphicFramePr>
        <p:xfrm>
          <a:off x="1609045" y="6218464"/>
          <a:ext cx="42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262183" name="Object 39">
                        <a:extLst>
                          <a:ext uri="{FF2B5EF4-FFF2-40B4-BE49-F238E27FC236}">
                            <a16:creationId xmlns:a16="http://schemas.microsoft.com/office/drawing/2014/main" id="{754E2437-B94D-45D4-AA43-72881049C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45" y="6218464"/>
                        <a:ext cx="422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B7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id="{0ED8738E-7517-4A89-A879-1ADF50990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88985"/>
              </p:ext>
            </p:extLst>
          </p:nvPr>
        </p:nvGraphicFramePr>
        <p:xfrm>
          <a:off x="2469470" y="4992914"/>
          <a:ext cx="6267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1" imgW="2857320" imgH="215640" progId="Equation.DSMT4">
                  <p:embed/>
                </p:oleObj>
              </mc:Choice>
              <mc:Fallback>
                <p:oleObj name="Equation" r:id="rId31" imgW="2857320" imgH="215640" progId="Equation.DSMT4">
                  <p:embed/>
                  <p:pic>
                    <p:nvPicPr>
                      <p:cNvPr id="262185" name="Object 41">
                        <a:extLst>
                          <a:ext uri="{FF2B5EF4-FFF2-40B4-BE49-F238E27FC236}">
                            <a16:creationId xmlns:a16="http://schemas.microsoft.com/office/drawing/2014/main" id="{54AEF01C-1F80-481E-83A3-1991E0567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70" y="4992914"/>
                        <a:ext cx="62674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2">
            <a:extLst>
              <a:ext uri="{FF2B5EF4-FFF2-40B4-BE49-F238E27FC236}">
                <a16:creationId xmlns:a16="http://schemas.microsoft.com/office/drawing/2014/main" id="{90D9F5BC-1862-4182-92B6-DDA2F7583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72152"/>
              </p:ext>
            </p:extLst>
          </p:nvPr>
        </p:nvGraphicFramePr>
        <p:xfrm>
          <a:off x="2472645" y="5426302"/>
          <a:ext cx="6267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33" imgW="2857320" imgH="215640" progId="Equation.DSMT4">
                  <p:embed/>
                </p:oleObj>
              </mc:Choice>
              <mc:Fallback>
                <p:oleObj name="Equation" r:id="rId33" imgW="2857320" imgH="215640" progId="Equation.DSMT4">
                  <p:embed/>
                  <p:pic>
                    <p:nvPicPr>
                      <p:cNvPr id="262186" name="Object 42">
                        <a:extLst>
                          <a:ext uri="{FF2B5EF4-FFF2-40B4-BE49-F238E27FC236}">
                            <a16:creationId xmlns:a16="http://schemas.microsoft.com/office/drawing/2014/main" id="{A84ABE45-5869-4E32-8B2E-917AACF46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645" y="5426302"/>
                        <a:ext cx="62674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3">
            <a:extLst>
              <a:ext uri="{FF2B5EF4-FFF2-40B4-BE49-F238E27FC236}">
                <a16:creationId xmlns:a16="http://schemas.microsoft.com/office/drawing/2014/main" id="{24FB69C6-2AB3-408B-8114-7F14DE44C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04660"/>
              </p:ext>
            </p:extLst>
          </p:nvPr>
        </p:nvGraphicFramePr>
        <p:xfrm>
          <a:off x="2494870" y="5858102"/>
          <a:ext cx="62420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35" imgW="2844720" imgH="215640" progId="Equation.DSMT4">
                  <p:embed/>
                </p:oleObj>
              </mc:Choice>
              <mc:Fallback>
                <p:oleObj name="Equation" r:id="rId35" imgW="2844720" imgH="215640" progId="Equation.DSMT4">
                  <p:embed/>
                  <p:pic>
                    <p:nvPicPr>
                      <p:cNvPr id="262187" name="Object 43">
                        <a:extLst>
                          <a:ext uri="{FF2B5EF4-FFF2-40B4-BE49-F238E27FC236}">
                            <a16:creationId xmlns:a16="http://schemas.microsoft.com/office/drawing/2014/main" id="{8667DFA1-5382-4241-A9E4-E517B0058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70" y="5858102"/>
                        <a:ext cx="62420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4">
            <a:extLst>
              <a:ext uri="{FF2B5EF4-FFF2-40B4-BE49-F238E27FC236}">
                <a16:creationId xmlns:a16="http://schemas.microsoft.com/office/drawing/2014/main" id="{0D2AE409-2FFE-4356-BEDF-7434814DD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66151"/>
              </p:ext>
            </p:extLst>
          </p:nvPr>
        </p:nvGraphicFramePr>
        <p:xfrm>
          <a:off x="2474232" y="6289902"/>
          <a:ext cx="6296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37" imgW="2869920" imgH="215640" progId="Equation.DSMT4">
                  <p:embed/>
                </p:oleObj>
              </mc:Choice>
              <mc:Fallback>
                <p:oleObj name="Equation" r:id="rId37" imgW="2869920" imgH="215640" progId="Equation.DSMT4">
                  <p:embed/>
                  <p:pic>
                    <p:nvPicPr>
                      <p:cNvPr id="262188" name="Object 44">
                        <a:extLst>
                          <a:ext uri="{FF2B5EF4-FFF2-40B4-BE49-F238E27FC236}">
                            <a16:creationId xmlns:a16="http://schemas.microsoft.com/office/drawing/2014/main" id="{907EF20C-0EB8-4060-9A82-17A41889B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32" y="6289902"/>
                        <a:ext cx="6296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5D8F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5">
            <a:extLst>
              <a:ext uri="{FF2B5EF4-FFF2-40B4-BE49-F238E27FC236}">
                <a16:creationId xmlns:a16="http://schemas.microsoft.com/office/drawing/2014/main" id="{8987A4D9-AB5E-482C-BE70-95888C6A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95" y="3335563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换基迭代，得　　　　</a:t>
            </a:r>
          </a:p>
        </p:txBody>
      </p:sp>
      <p:graphicFrame>
        <p:nvGraphicFramePr>
          <p:cNvPr id="35" name="Object 46">
            <a:extLst>
              <a:ext uri="{FF2B5EF4-FFF2-40B4-BE49-F238E27FC236}">
                <a16:creationId xmlns:a16="http://schemas.microsoft.com/office/drawing/2014/main" id="{7258CAD5-D5EB-4A7E-9A8E-990F8FE39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95621"/>
              </p:ext>
            </p:extLst>
          </p:nvPr>
        </p:nvGraphicFramePr>
        <p:xfrm>
          <a:off x="9292771" y="3265714"/>
          <a:ext cx="2419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39" imgW="990360" imgH="457200" progId="Equation.DSMT4">
                  <p:embed/>
                </p:oleObj>
              </mc:Choice>
              <mc:Fallback>
                <p:oleObj name="Equation" r:id="rId39" imgW="990360" imgH="457200" progId="Equation.DSMT4">
                  <p:embed/>
                  <p:pic>
                    <p:nvPicPr>
                      <p:cNvPr id="262190" name="Object 46">
                        <a:extLst>
                          <a:ext uri="{FF2B5EF4-FFF2-40B4-BE49-F238E27FC236}">
                            <a16:creationId xmlns:a16="http://schemas.microsoft.com/office/drawing/2014/main" id="{26C45AC4-7C94-487B-9314-77514C78F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2771" y="3265714"/>
                        <a:ext cx="2419350" cy="10668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9">
            <a:extLst>
              <a:ext uri="{FF2B5EF4-FFF2-40B4-BE49-F238E27FC236}">
                <a16:creationId xmlns:a16="http://schemas.microsoft.com/office/drawing/2014/main" id="{91B5962D-0DDE-4EE6-86D7-8402C408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57" y="3986439"/>
            <a:ext cx="863600" cy="287338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50">
            <a:extLst>
              <a:ext uri="{FF2B5EF4-FFF2-40B4-BE49-F238E27FC236}">
                <a16:creationId xmlns:a16="http://schemas.microsoft.com/office/drawing/2014/main" id="{6EB4F9BD-31D4-46D9-B044-B28A5603D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57" y="3841977"/>
            <a:ext cx="122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</a:t>
            </a:r>
            <a:r>
              <a:rPr kumimoji="1" lang="en-US" altLang="zh-CN" sz="24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3-6</a:t>
            </a:r>
          </a:p>
        </p:txBody>
      </p:sp>
      <p:sp>
        <p:nvSpPr>
          <p:cNvPr id="39" name="Rectangle 51">
            <a:extLst>
              <a:ext uri="{FF2B5EF4-FFF2-40B4-BE49-F238E27FC236}">
                <a16:creationId xmlns:a16="http://schemas.microsoft.com/office/drawing/2014/main" id="{7B41ED60-3241-424D-8B5B-D7D0D3BB45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62020" y="2760889"/>
            <a:ext cx="720725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52">
            <a:extLst>
              <a:ext uri="{FF2B5EF4-FFF2-40B4-BE49-F238E27FC236}">
                <a16:creationId xmlns:a16="http://schemas.microsoft.com/office/drawing/2014/main" id="{93C97401-612A-403E-9AC7-69E6FA48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170" y="889227"/>
            <a:ext cx="431800" cy="2303462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558F69DD-2045-4220-ACE0-EBC8205F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70" y="2762477"/>
            <a:ext cx="7775575" cy="5032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2380-8BD4-47B4-AF6F-E0C7E03C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5C9E-A6F1-466C-B6D3-5172977B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B9A378CE-0BF8-437E-A61C-55436917A33C}"/>
              </a:ext>
            </a:extLst>
          </p:cNvPr>
          <p:cNvSpPr txBox="1">
            <a:spLocks noChangeArrowheads="1"/>
          </p:cNvSpPr>
          <p:nvPr/>
        </p:nvSpPr>
        <p:spPr>
          <a:xfrm>
            <a:off x="631825" y="945356"/>
            <a:ext cx="8135938" cy="503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设整数规划问题如下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89D812-1B9B-49D9-A4B8-5722B1F91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85476"/>
              </p:ext>
            </p:extLst>
          </p:nvPr>
        </p:nvGraphicFramePr>
        <p:xfrm>
          <a:off x="3019859" y="1641475"/>
          <a:ext cx="29225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1129810" imgH="799753" progId="Equation.3">
                  <p:embed/>
                </p:oleObj>
              </mc:Choice>
              <mc:Fallback>
                <p:oleObj name="公式" r:id="rId3" imgW="1129810" imgH="799753" progId="Equation.3">
                  <p:embed/>
                  <p:pic>
                    <p:nvPicPr>
                      <p:cNvPr id="371716" name="Object 4">
                        <a:extLst>
                          <a:ext uri="{FF2B5EF4-FFF2-40B4-BE49-F238E27FC236}">
                            <a16:creationId xmlns:a16="http://schemas.microsoft.com/office/drawing/2014/main" id="{B3DA6D04-7308-4507-A3CC-3069F8986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859" y="1641475"/>
                        <a:ext cx="292258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22CD042-5146-4ACD-B5BD-EA43221F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3532909"/>
            <a:ext cx="10534939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15000"/>
              </a:spcBef>
            </a:pP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首先不考虑整数约束，得到线性规划问题（一般称为松弛问题）。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C8E77D3-4737-48FF-82D5-BFA2E5609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3682"/>
              </p:ext>
            </p:extLst>
          </p:nvPr>
        </p:nvGraphicFramePr>
        <p:xfrm>
          <a:off x="2962853" y="4351770"/>
          <a:ext cx="2979593" cy="221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927100" imgH="800100" progId="Equation.3">
                  <p:embed/>
                </p:oleObj>
              </mc:Choice>
              <mc:Fallback>
                <p:oleObj name="公式" r:id="rId5" imgW="927100" imgH="800100" progId="Equation.3">
                  <p:embed/>
                  <p:pic>
                    <p:nvPicPr>
                      <p:cNvPr id="234503" name="Object 7">
                        <a:extLst>
                          <a:ext uri="{FF2B5EF4-FFF2-40B4-BE49-F238E27FC236}">
                            <a16:creationId xmlns:a16="http://schemas.microsoft.com/office/drawing/2014/main" id="{5C262CE7-63D2-4621-B2F5-0D5F4CBA3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853" y="4351770"/>
                        <a:ext cx="2979593" cy="2219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52design_com_kr_111">
            <a:extLst>
              <a:ext uri="{FF2B5EF4-FFF2-40B4-BE49-F238E27FC236}">
                <a16:creationId xmlns:a16="http://schemas.microsoft.com/office/drawing/2014/main" id="{4421C2E2-BF8D-4FF4-BFC4-E249EB26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514" y="4222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5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 descr="Ricebk">
            <a:extLst>
              <a:ext uri="{FF2B5EF4-FFF2-40B4-BE49-F238E27FC236}">
                <a16:creationId xmlns:a16="http://schemas.microsoft.com/office/drawing/2014/main" id="{715F050C-3513-4707-9044-8E610F742E18}"/>
              </a:ext>
            </a:extLst>
          </p:cNvPr>
          <p:cNvSpPr txBox="1">
            <a:spLocks noChangeArrowheads="1"/>
          </p:cNvSpPr>
          <p:nvPr/>
        </p:nvSpPr>
        <p:spPr>
          <a:xfrm>
            <a:off x="356322" y="909928"/>
            <a:ext cx="10325530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用图解法求出最优解为：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3/2,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10/3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29/6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C431D70-5EEA-44C9-8FCA-63E5E957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98428"/>
            <a:ext cx="6670530" cy="161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19100"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 defTabSz="4191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 defTabSz="4191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 defTabSz="4191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191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现求整数解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如用舍入取整法可得到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个点即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3),(2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3),(1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4),(2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。显然，它们都不可能是整数规划的最优解。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18FE502C-74D3-4217-936A-338224BCC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2427577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986A5D57-9E15-4050-8167-81BD71B6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0918" y="5856577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E3FB42EB-55FA-4D71-908B-DB83A6A32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509457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19712FAB-42BF-454B-8088-8D0CBD8AD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425637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2F645ECE-7BC5-4A58-8838-869A1248E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349437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F57B3630-9899-4D1C-8330-CC8113665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273237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BB4EC96A-55A0-4100-B7D8-DF9787C39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4918" y="5856577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3224A0C9-CF77-4052-A56E-A68979349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918" y="5780377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F61F07CD-2DBA-4D59-94CC-2DB15ED90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6918" y="5780377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D6B88953-0E3F-4F4A-84D4-C54A092A2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78918" y="5780377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9BF9389B-6E5A-422A-933A-ACACFB64E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0918" y="5780377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D8BFC5-F812-4FCE-A5D5-FED98D7C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3318" y="5780377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800" i="1" baseline="-30000">
                <a:solidFill>
                  <a:schemeClr val="tx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D82C903C-91BD-4B3F-8D6B-A9086E90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118" y="2198977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kumimoji="1" lang="en-US" altLang="zh-CN" sz="2800" i="1" baseline="-30000">
                <a:solidFill>
                  <a:schemeClr val="tx1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26538D88-9408-4070-BBB3-67404ACF42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78718" y="2503777"/>
            <a:ext cx="228600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59D5B8F-A2A5-44A4-A1DF-57C77292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718" y="2198977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⑴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5886D6AE-02BF-427E-8B32-92D48CDC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118" y="2351377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⑵</a:t>
            </a: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07E494B-CE02-4AF3-836A-95D318C8D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1918" y="2427577"/>
            <a:ext cx="190500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36707EF0-A02E-4300-A6B0-5C97CE86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718" y="334197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6D6D41EC-1B1F-4371-8CF4-4AEA3CD27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518" y="585657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146EA8E1-497C-40B2-A9B8-A03FEDD1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518" y="288477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(3/2,10/3)</a:t>
            </a: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9CEF1BE6-08BF-4318-B82B-E9D0DA144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0918" y="5170777"/>
            <a:ext cx="1295400" cy="1295400"/>
          </a:xfrm>
          <a:prstGeom prst="line">
            <a:avLst/>
          </a:prstGeom>
          <a:noFill/>
          <a:ln w="28575">
            <a:solidFill>
              <a:srgbClr val="0099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D4F00425-8C7A-4991-B6F6-A1C93864E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3494377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7D864348-E4EE-4992-9A89-1721C1D7E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425637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D2CF80B4-5887-4576-A22B-F4C9E9740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5094577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57D9E0F3-B9C9-41B4-AEB7-872CB2C77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718" y="2732377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C89C3ECD-9F6E-412A-BC55-8EC130EF7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4918" y="2122777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B108F76C-D6D0-4D75-93CE-C3E55A0FF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6918" y="2122777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4C31B036-375E-4399-BEA1-185C30AF3E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78918" y="463737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102AF431-4F1B-4CD6-BD3E-F7DFD5B2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18" y="5018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48C27DC8-CBD6-4C74-AC81-A89F2A2A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18" y="5018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Oval 38">
            <a:extLst>
              <a:ext uri="{FF2B5EF4-FFF2-40B4-BE49-F238E27FC236}">
                <a16:creationId xmlns:a16="http://schemas.microsoft.com/office/drawing/2014/main" id="{BE7AA1CE-A1F5-45DD-BCE0-8F372894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18" y="5018377"/>
            <a:ext cx="152400" cy="152400"/>
          </a:xfrm>
          <a:prstGeom prst="ellipse">
            <a:avLst/>
          </a:prstGeom>
          <a:solidFill>
            <a:srgbClr val="FFB44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Oval 39">
            <a:extLst>
              <a:ext uri="{FF2B5EF4-FFF2-40B4-BE49-F238E27FC236}">
                <a16:creationId xmlns:a16="http://schemas.microsoft.com/office/drawing/2014/main" id="{D373EA1C-83BC-4265-AE35-7ABF2D53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18" y="41801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Oval 40">
            <a:extLst>
              <a:ext uri="{FF2B5EF4-FFF2-40B4-BE49-F238E27FC236}">
                <a16:creationId xmlns:a16="http://schemas.microsoft.com/office/drawing/2014/main" id="{9ED5ED79-B148-4E81-963F-E5A63C7B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18" y="418017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C8737059-02D7-462F-A78E-2AA0DBFB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18" y="5780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0C40DD98-40C1-40E5-8F47-9D9289FA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18" y="5780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8910E950-AA8E-4882-8A4C-81EEB8AD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718" y="5780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0EFA2910-C081-45C4-A49E-9AD46E8F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18" y="265617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Oval 45">
            <a:extLst>
              <a:ext uri="{FF2B5EF4-FFF2-40B4-BE49-F238E27FC236}">
                <a16:creationId xmlns:a16="http://schemas.microsoft.com/office/drawing/2014/main" id="{0462EED7-5838-4E3F-9B82-BDBF345E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718" y="341817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4CFE336D-5DD0-4260-B1FB-5064709D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18" y="341817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Oval 47">
            <a:extLst>
              <a:ext uri="{FF2B5EF4-FFF2-40B4-BE49-F238E27FC236}">
                <a16:creationId xmlns:a16="http://schemas.microsoft.com/office/drawing/2014/main" id="{7A247CAA-1908-46DD-9D2B-C14E1B45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18" y="265617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F7A14513-0654-4015-9F42-7EBDC187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518" y="5780377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69D70A9B-6DE2-4214-9CE4-9AF1E0B9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1118" y="3570577"/>
            <a:ext cx="1600200" cy="1676400"/>
          </a:xfrm>
          <a:prstGeom prst="line">
            <a:avLst/>
          </a:prstGeom>
          <a:noFill/>
          <a:ln w="28575">
            <a:solidFill>
              <a:srgbClr val="0099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5A6B13C4-84AC-4ADC-B8E5-C4F641C1C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7318" y="2960977"/>
            <a:ext cx="1600200" cy="1600200"/>
          </a:xfrm>
          <a:prstGeom prst="line">
            <a:avLst/>
          </a:prstGeom>
          <a:noFill/>
          <a:ln w="28575">
            <a:solidFill>
              <a:srgbClr val="0099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51">
            <a:extLst>
              <a:ext uri="{FF2B5EF4-FFF2-40B4-BE49-F238E27FC236}">
                <a16:creationId xmlns:a16="http://schemas.microsoft.com/office/drawing/2014/main" id="{6E115311-D478-4E93-8E2B-E03EF0A6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18" y="311337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92D3A2B0-83EB-4718-AB2D-C92E3729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518" y="4027777"/>
            <a:ext cx="1752600" cy="1828800"/>
          </a:xfrm>
          <a:prstGeom prst="line">
            <a:avLst/>
          </a:prstGeom>
          <a:noFill/>
          <a:ln w="28575">
            <a:solidFill>
              <a:srgbClr val="0099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3">
            <a:extLst>
              <a:ext uri="{FF2B5EF4-FFF2-40B4-BE49-F238E27FC236}">
                <a16:creationId xmlns:a16="http://schemas.microsoft.com/office/drawing/2014/main" id="{E2D9199C-C669-4276-9758-EBF49AE6A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318" y="4637377"/>
            <a:ext cx="1524000" cy="1600200"/>
          </a:xfrm>
          <a:prstGeom prst="line">
            <a:avLst/>
          </a:prstGeom>
          <a:noFill/>
          <a:ln w="28575">
            <a:solidFill>
              <a:srgbClr val="0099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F5EEA0BD-E481-4AC6-8235-487C91EE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6" y="3651647"/>
            <a:ext cx="6670529" cy="25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9563"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 defTabSz="309563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 defTabSz="309563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 defTabSz="309563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30956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3095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3095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3095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3095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SzTx/>
            </a:pP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按整数规划约束条件，其可行解肯定在线性规划问题的可行域内且为整数点。故</a:t>
            </a:r>
            <a:r>
              <a:rPr lang="zh-CN" altLang="en-US" sz="2800" b="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整数规划问题的可行解集是一个有限集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，如右图所示。其中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(2,2),(3,1)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点的目标函数值最大，即为</a:t>
            </a:r>
            <a:r>
              <a:rPr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Z=4</a:t>
            </a:r>
            <a:r>
              <a:rPr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47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utoUpdateAnimBg="0"/>
      <p:bldP spid="21" grpId="0" autoUpdateAnimBg="0"/>
      <p:bldP spid="25" grpId="0" autoUpdateAnimBg="0"/>
      <p:bldP spid="5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整数规划</a:t>
            </a:r>
            <a:r>
              <a:rPr lang="en-US" altLang="zh-CN" dirty="0"/>
              <a:t>IP</a:t>
            </a:r>
            <a:r>
              <a:rPr lang="zh-CN" altLang="en-US" dirty="0"/>
              <a:t>与线性规划</a:t>
            </a:r>
            <a:r>
              <a:rPr lang="en-US" altLang="zh-CN" dirty="0"/>
              <a:t>LP</a:t>
            </a:r>
            <a:r>
              <a:rPr lang="zh-CN" altLang="en-US" dirty="0"/>
              <a:t>解的性质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F7E5-7463-4EBC-B981-66AA765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的最优值在其可行域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的某个顶点上达到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则相应的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中去掉不含整数点的区域后的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T*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中的整数点上达到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对于求最大化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最优解对应的目标函数值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是相应的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最优解对应的目标函数值的上界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AEC-E40B-4915-8DBA-04B5B30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求解方法分类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F7E5-7463-4EBC-B981-66AA765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割平面法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主要求解纯整数线性规划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分枝定界法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可求纯或混合整数线性规划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隐枚举法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整数规划：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① 过滤隐枚举法；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② 分枝隐枚举法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．匈牙利法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解决指派问题（“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规划特殊情形）。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．蒙特卡洛法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求解各种类型规划。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59497"/>
      </p:ext>
    </p:extLst>
  </p:cSld>
  <p:clrMapOvr>
    <a:masterClrMapping/>
  </p:clrMapOvr>
</p:sld>
</file>

<file path=ppt/theme/theme1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母版.pptx" id="{8D31AD28-33B7-4E85-9F5B-0BCF1F26B00C}" vid="{60F0E0E6-C0CE-4F25-90BB-BD94FE3E8F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609</TotalTime>
  <Words>2095</Words>
  <Application>Microsoft Office PowerPoint</Application>
  <PresentationFormat>宽屏</PresentationFormat>
  <Paragraphs>387</Paragraphs>
  <Slides>54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华文新魏</vt:lpstr>
      <vt:lpstr>华文细黑</vt:lpstr>
      <vt:lpstr>宋体</vt:lpstr>
      <vt:lpstr>微软雅黑</vt:lpstr>
      <vt:lpstr>隶书</vt:lpstr>
      <vt:lpstr>黑体</vt:lpstr>
      <vt:lpstr>Arial</vt:lpstr>
      <vt:lpstr>Calibri</vt:lpstr>
      <vt:lpstr>Calibri Light</vt:lpstr>
      <vt:lpstr>Times New Roman</vt:lpstr>
      <vt:lpstr>Wingdings</vt:lpstr>
      <vt:lpstr>母版</vt:lpstr>
      <vt:lpstr>MathType 5.0 Equation</vt:lpstr>
      <vt:lpstr>Microsoft 公式 3.0</vt:lpstr>
      <vt:lpstr>MathType 6.0 Equation</vt:lpstr>
      <vt:lpstr>Microsoft Word 97 - 2003 文档</vt:lpstr>
      <vt:lpstr>Equation.3</vt:lpstr>
      <vt:lpstr>整数线性规划</vt:lpstr>
      <vt:lpstr>本章主要内容</vt:lpstr>
      <vt:lpstr>整数线性规划问题的提出</vt:lpstr>
      <vt:lpstr>PowerPoint 演示文稿</vt:lpstr>
      <vt:lpstr>PowerPoint 演示文稿</vt:lpstr>
      <vt:lpstr>PowerPoint 演示文稿</vt:lpstr>
      <vt:lpstr>PowerPoint 演示文稿</vt:lpstr>
      <vt:lpstr>整数规划IP与线性规划LP解的性质:</vt:lpstr>
      <vt:lpstr>求解方法分类</vt:lpstr>
      <vt:lpstr>6.2 分支定界解法</vt:lpstr>
      <vt:lpstr>上下界</vt:lpstr>
      <vt:lpstr>PowerPoint 演示文稿</vt:lpstr>
      <vt:lpstr>分支定界法的解题步骤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Gomory割平面法</vt:lpstr>
      <vt:lpstr>基本思想</vt:lpstr>
      <vt:lpstr>D和D0的关系</vt:lpstr>
      <vt:lpstr>PowerPoint 演示文稿</vt:lpstr>
      <vt:lpstr>PowerPoint 演示文稿</vt:lpstr>
      <vt:lpstr>PowerPoint 演示文稿</vt:lpstr>
      <vt:lpstr>PowerPoint 演示文稿</vt:lpstr>
      <vt:lpstr>生成割平面条件的代数方法(Gomory)</vt:lpstr>
      <vt:lpstr>PowerPoint 演示文稿</vt:lpstr>
      <vt:lpstr>PowerPoint 演示文稿</vt:lpstr>
      <vt:lpstr>PowerPoint 演示文稿</vt:lpstr>
      <vt:lpstr>相关定理</vt:lpstr>
      <vt:lpstr>定理证明</vt:lpstr>
      <vt:lpstr>Gomory割平面法计算步骤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整数线性规划</dc:title>
  <dc:creator>Shancheng Jiang</dc:creator>
  <cp:lastModifiedBy>Shancheng Jiang</cp:lastModifiedBy>
  <cp:revision>21</cp:revision>
  <dcterms:created xsi:type="dcterms:W3CDTF">2019-12-01T05:34:40Z</dcterms:created>
  <dcterms:modified xsi:type="dcterms:W3CDTF">2019-12-01T15:44:30Z</dcterms:modified>
</cp:coreProperties>
</file>