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D247A-A5DD-45E3-AE5A-2564E0F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511BDC-B537-4682-A2AE-DCF71C52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50E8C-6981-47F9-BFA6-6FFB8125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BE595-0F19-49F1-BE13-E800D3A2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C3AFC-97C6-4AE2-B682-D5A0D661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ACFF-2DDD-4E83-B444-1AED2892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0F660-5CF7-40E9-865F-63331A78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2A058-45E9-4242-931C-A3345DD4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1DEAC-3136-4287-8CDF-89EABC41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249FB-2C01-4FF6-815B-3959A7C4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3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049890-9D41-479E-9BEE-7EDF7518F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CA2FB8-3A25-4ACF-990D-202929A2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14735-857B-44B2-87C5-2767B991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C4DB4-202A-4799-A21D-574CFD59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DB33E-641A-4C37-AA91-B7D01768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0CF9A-E380-46C0-AC0E-F2F82EE5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91340-E232-4AA8-AF9D-35F1BF53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D688E-A607-4C57-BC13-D1159B6C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61313-DE3E-418F-9AA6-23D3CE05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D9408-E614-4516-8190-9884045F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4D64A-D954-426D-8360-002958D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558F8-9898-42F0-9548-7447FF65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FE9B5-B376-4B61-BBD4-BA3FA3A1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3E0DA-5463-4F12-AFC8-848051F5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D749D-5951-488D-8F17-334B349E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F827B-63FD-4F92-90EC-A2939ACA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0F807-77C9-4CCF-96D1-A81CC503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59427-EEB8-42C5-8AC6-D76662B3F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ECE0C0-90E1-4E18-A1BE-52A152E9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0F8F1-A887-411E-BA85-A6F11436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CC8E1-BD78-48E4-B111-C2F8614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4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E798D-1F0F-43F2-A979-2050D610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0987A-61F2-45DC-B3C9-CD21A0F9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3D1CE-C73D-4C56-A640-D357CB973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236F40-7B15-4E37-9DA4-64F7D87D7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4771BA-18BC-4879-A2E2-6F7BF7770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68D5B-978E-4BA5-B4D3-B687C38B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003B5C-9950-465C-9637-4DF68C89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4A174A-2BCF-4815-9831-163352FC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8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8A2FE-A438-4C3D-A598-698F7DEA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782155-CD30-4929-B11F-75F84A9A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6BDC48-DA46-44D2-A4BF-F7B894F1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43230-F7D0-42CA-B447-9489A676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33599E-81D5-40A4-A564-31E11118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C4685B-B476-43CD-A393-E434EC65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7C36C-69F2-4163-881E-C8963E56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1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707D8-A66F-4DEC-83F5-D856E036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3303A-2FB9-4562-926F-0ADC8F792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D8A16-1804-4F87-B166-5622DBF7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02774-BCED-4DF7-9955-2466AE93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7228E-6662-4417-8A21-3A8AC9C4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104E8-C9A6-4404-8CF6-1327D5A5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A496-8901-4D43-9313-D35DFC29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A161C-1C28-4972-99B7-AB9146047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BB159-8E78-4D27-BF96-95F2237B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75679-658F-4D28-8A39-1DAFCEEE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1735F-9E09-4B58-B01C-4EE99E1B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FE559-479D-4C7D-983C-7FC6EFA1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6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F9990E-979D-4F74-86D7-352F6B32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D715F-C786-4139-8484-E775D471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C4CBE-283B-4B9D-8EB0-FF5929EF5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414C-D752-4D42-AEF8-DE8A1B611C26}" type="datetimeFigureOut">
              <a:rPr lang="zh-CN" altLang="en-US" smtClean="0"/>
              <a:t>2019/12/05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C9B3D-E481-45F0-B1A2-B881BE784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43EE5-C33C-431F-ABDE-0F8747E1C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AC23-A4A5-424E-8282-3EF04C0A2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4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blog.floydhub.com/content/images/2019/04/Screenshot-2019-04-15-at-12.50.11.png">
            <a:extLst>
              <a:ext uri="{FF2B5EF4-FFF2-40B4-BE49-F238E27FC236}">
                <a16:creationId xmlns:a16="http://schemas.microsoft.com/office/drawing/2014/main" id="{9AFFB94B-5776-4E8A-BA7E-8F60330C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1" y="1090980"/>
            <a:ext cx="11156250" cy="467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AC7D9A-CEFE-49E7-A5BB-BE60794032CF}"/>
              </a:ext>
            </a:extLst>
          </p:cNvPr>
          <p:cNvSpPr txBox="1"/>
          <p:nvPr/>
        </p:nvSpPr>
        <p:spPr>
          <a:xfrm>
            <a:off x="4822105" y="6246646"/>
            <a:ext cx="736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小组成员：叶茂青，王珺，游小艳，徐嘉鸿，刘宇轩，李凌峰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F6491D-490A-4540-B2CE-7EAC3C1333B9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基于深度学习的自动文本摘要</a:t>
            </a:r>
            <a:endParaRPr lang="en-US" altLang="zh-CN" sz="2400" b="1" dirty="0">
              <a:solidFill>
                <a:srgbClr val="3C484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3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70A3ED-6E88-4CB2-AED2-94EF3FFD27AD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实验计划及分工计划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DD5FDE-BCFC-4944-A613-F0790449B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4" y="672909"/>
            <a:ext cx="11313111" cy="58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4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C18006F-5613-4449-9B9F-6EFE511D2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89" y="1355771"/>
            <a:ext cx="7723809" cy="2447619"/>
          </a:xfrm>
          <a:prstGeom prst="rect">
            <a:avLst/>
          </a:prstGeom>
        </p:spPr>
      </p:pic>
      <p:pic>
        <p:nvPicPr>
          <p:cNvPr id="1034" name="Picture 10" descr="https://blog.floydhub.com/content/images/2019/04/Screenshot-2019-04-12-at-17.45.04.png">
            <a:extLst>
              <a:ext uri="{FF2B5EF4-FFF2-40B4-BE49-F238E27FC236}">
                <a16:creationId xmlns:a16="http://schemas.microsoft.com/office/drawing/2014/main" id="{6EA26583-B194-4982-A6C8-8CBF6258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4" y="3927677"/>
            <a:ext cx="7723810" cy="247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6F06767-5F0D-4AEE-B32B-40FCA182E364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3C484E"/>
                </a:solidFill>
                <a:effectLst/>
                <a:latin typeface="Georgia" panose="02040502050405020303" pitchFamily="18" charset="0"/>
              </a:rPr>
              <a:t>two approaches to summarizing texts in NLP</a:t>
            </a:r>
            <a:endParaRPr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FF08AA-F861-4971-8EF8-BD53431009C1}"/>
              </a:ext>
            </a:extLst>
          </p:cNvPr>
          <p:cNvSpPr/>
          <p:nvPr/>
        </p:nvSpPr>
        <p:spPr>
          <a:xfrm>
            <a:off x="235136" y="2016473"/>
            <a:ext cx="3267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抽取式摘要</a:t>
            </a:r>
            <a:endParaRPr lang="en-US" altLang="zh-CN" b="1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-apple-system"/>
              </a:rPr>
              <a:t>Extraction-based summarization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CCCC3A-AF15-4CDE-9C77-5F9FB4AE3D3A}"/>
              </a:ext>
            </a:extLst>
          </p:cNvPr>
          <p:cNvSpPr/>
          <p:nvPr/>
        </p:nvSpPr>
        <p:spPr>
          <a:xfrm>
            <a:off x="168676" y="4841527"/>
            <a:ext cx="3400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抽象式摘要</a:t>
            </a:r>
            <a:endParaRPr lang="en-US" altLang="zh-CN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fontAlgn="base"/>
            <a:r>
              <a:rPr lang="en-US" altLang="zh-CN" b="1" dirty="0">
                <a:solidFill>
                  <a:srgbClr val="333333"/>
                </a:solidFill>
                <a:latin typeface="-apple-system"/>
              </a:rPr>
              <a:t>Abstraction-based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34840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936700D-49E1-454A-917B-A133D7977148}"/>
              </a:ext>
            </a:extLst>
          </p:cNvPr>
          <p:cNvSpPr/>
          <p:nvPr/>
        </p:nvSpPr>
        <p:spPr>
          <a:xfrm>
            <a:off x="209501" y="211244"/>
            <a:ext cx="1106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A Neural Attention Model for Abstractive Sentence Summarization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DFDB76-E601-4708-BAC1-A226E8FD8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312007"/>
            <a:ext cx="5819775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F4C830-5322-4613-A32F-8608E918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937" y="978632"/>
            <a:ext cx="3438525" cy="4476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F9F876-6AD6-457E-8667-FB6AAEF21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8" y="1632436"/>
            <a:ext cx="5820339" cy="46793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3D9540-CB2A-422E-8571-ED260B6544ED}"/>
              </a:ext>
            </a:extLst>
          </p:cNvPr>
          <p:cNvSpPr txBox="1"/>
          <p:nvPr/>
        </p:nvSpPr>
        <p:spPr>
          <a:xfrm>
            <a:off x="1003055" y="3856105"/>
            <a:ext cx="463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Seq2Seq + Soft Attention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93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0BC9D4-07AC-49F8-A939-AC775C844F60}"/>
              </a:ext>
            </a:extLst>
          </p:cNvPr>
          <p:cNvSpPr/>
          <p:nvPr/>
        </p:nvSpPr>
        <p:spPr>
          <a:xfrm>
            <a:off x="209501" y="211244"/>
            <a:ext cx="11065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Abstractive Text Summarization Using Sequence-to-Sequence RNNs and Beyond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36C6C3-0D2E-4F15-A419-018F163F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1" y="1507916"/>
            <a:ext cx="5533333" cy="45523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E173F7-2209-4441-8A8C-0E27C5E59419}"/>
              </a:ext>
            </a:extLst>
          </p:cNvPr>
          <p:cNvSpPr txBox="1"/>
          <p:nvPr/>
        </p:nvSpPr>
        <p:spPr>
          <a:xfrm>
            <a:off x="6801852" y="2231189"/>
            <a:ext cx="48286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将</a:t>
            </a:r>
            <a:r>
              <a:rPr lang="en-US" altLang="zh-CN" sz="2800" dirty="0"/>
              <a:t>Encoder</a:t>
            </a:r>
            <a:r>
              <a:rPr lang="zh-CN" altLang="en-US" sz="2800" dirty="0"/>
              <a:t>和</a:t>
            </a:r>
            <a:r>
              <a:rPr lang="en-US" altLang="zh-CN" sz="2800" dirty="0"/>
              <a:t>Decoder</a:t>
            </a:r>
            <a:r>
              <a:rPr lang="zh-CN" altLang="en-US" sz="2800" dirty="0"/>
              <a:t>变为</a:t>
            </a:r>
            <a:r>
              <a:rPr lang="en-US" altLang="zh-CN" sz="2800" dirty="0"/>
              <a:t>GRU</a:t>
            </a:r>
          </a:p>
          <a:p>
            <a:r>
              <a:rPr lang="en-US" altLang="zh-CN" sz="2800" dirty="0"/>
              <a:t>2. Large Vocabulary Trick</a:t>
            </a:r>
          </a:p>
          <a:p>
            <a:r>
              <a:rPr lang="en-US" altLang="zh-CN" sz="2800" dirty="0"/>
              <a:t>3. Vocabulary expansion</a:t>
            </a:r>
          </a:p>
          <a:p>
            <a:r>
              <a:rPr lang="en-US" altLang="zh-CN" sz="2800" dirty="0"/>
              <a:t>4. Feature-rich Encoder</a:t>
            </a:r>
          </a:p>
          <a:p>
            <a:r>
              <a:rPr lang="en-US" altLang="zh-CN" sz="2800" dirty="0"/>
              <a:t>5. Switching Generator/Pointer</a:t>
            </a:r>
          </a:p>
        </p:txBody>
      </p:sp>
    </p:spTree>
    <p:extLst>
      <p:ext uri="{BB962C8B-B14F-4D97-AF65-F5344CB8AC3E}">
        <p14:creationId xmlns:p14="http://schemas.microsoft.com/office/powerpoint/2010/main" val="277475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18D08B-7054-4500-9951-F4C32D277033}"/>
              </a:ext>
            </a:extLst>
          </p:cNvPr>
          <p:cNvSpPr/>
          <p:nvPr/>
        </p:nvSpPr>
        <p:spPr>
          <a:xfrm>
            <a:off x="209501" y="211244"/>
            <a:ext cx="1106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State-of-the-art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FDDFCF-5D45-40C8-98DE-ECD7D9DF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18" y="682423"/>
            <a:ext cx="8076106" cy="59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4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028E07-B1E1-4B8A-BC67-2A1683F57940}"/>
              </a:ext>
            </a:extLst>
          </p:cNvPr>
          <p:cNvSpPr/>
          <p:nvPr/>
        </p:nvSpPr>
        <p:spPr>
          <a:xfrm>
            <a:off x="209501" y="211244"/>
            <a:ext cx="1106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Pointer Network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ABD486-FE1C-45AD-9BC3-E51DEECB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824" y="1411293"/>
            <a:ext cx="7879801" cy="40354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E5B282-7933-49E8-83D4-906A8AFABBD9}"/>
              </a:ext>
            </a:extLst>
          </p:cNvPr>
          <p:cNvSpPr txBox="1"/>
          <p:nvPr/>
        </p:nvSpPr>
        <p:spPr>
          <a:xfrm>
            <a:off x="420375" y="1905506"/>
            <a:ext cx="27384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利用</a:t>
            </a:r>
            <a:r>
              <a:rPr lang="en-US" altLang="zh-CN" sz="3200" dirty="0"/>
              <a:t>Attention</a:t>
            </a:r>
            <a:r>
              <a:rPr lang="zh-CN" altLang="en-US" sz="3200" dirty="0"/>
              <a:t>机制在输入中直接选取输出，从而解决输出对输入依赖的问题</a:t>
            </a:r>
          </a:p>
        </p:txBody>
      </p:sp>
    </p:spTree>
    <p:extLst>
      <p:ext uri="{BB962C8B-B14F-4D97-AF65-F5344CB8AC3E}">
        <p14:creationId xmlns:p14="http://schemas.microsoft.com/office/powerpoint/2010/main" val="136716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CA41CC-5A7C-46A9-8A1E-EA616B131C94}"/>
              </a:ext>
            </a:extLst>
          </p:cNvPr>
          <p:cNvSpPr/>
          <p:nvPr/>
        </p:nvSpPr>
        <p:spPr>
          <a:xfrm>
            <a:off x="209501" y="211244"/>
            <a:ext cx="1106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Get To The Point: Summarization with Pointer-Generator Networks</a:t>
            </a:r>
            <a:endParaRPr lang="zh-CN" altLang="en-US" sz="2400" b="1" dirty="0">
              <a:solidFill>
                <a:srgbClr val="3C484E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A98270-EDFA-4CF2-A5F3-DAA657B0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1" y="953281"/>
            <a:ext cx="9511766" cy="49514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826945-3A10-4E45-8926-67073F97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7" y="1226021"/>
            <a:ext cx="11425872" cy="46786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946AFE-F81B-4CBE-A628-8E2CE7A89B93}"/>
              </a:ext>
            </a:extLst>
          </p:cNvPr>
          <p:cNvSpPr txBox="1"/>
          <p:nvPr/>
        </p:nvSpPr>
        <p:spPr>
          <a:xfrm>
            <a:off x="9467192" y="1720840"/>
            <a:ext cx="25829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seq2seq</a:t>
            </a:r>
            <a:r>
              <a:rPr lang="zh-CN" altLang="en-US" sz="2400" dirty="0"/>
              <a:t>的基础上加入</a:t>
            </a:r>
            <a:r>
              <a:rPr lang="en-US" altLang="zh-CN" sz="2400" dirty="0"/>
              <a:t>Pointer-Generator</a:t>
            </a:r>
            <a:r>
              <a:rPr lang="zh-CN" altLang="en-US" sz="2400" dirty="0"/>
              <a:t>，使得模型在具有生成能力的同时，可以利用</a:t>
            </a:r>
            <a:r>
              <a:rPr lang="en-US" altLang="zh-CN" sz="2400" dirty="0"/>
              <a:t>Pointer</a:t>
            </a:r>
            <a:r>
              <a:rPr lang="zh-CN" altLang="en-US" sz="2400" dirty="0"/>
              <a:t>直接复制原文中的词语，保证信息的完整和正确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F882B6-BF1D-4B00-B3BD-EF909850EAE2}"/>
              </a:ext>
            </a:extLst>
          </p:cNvPr>
          <p:cNvSpPr txBox="1"/>
          <p:nvPr/>
        </p:nvSpPr>
        <p:spPr>
          <a:xfrm>
            <a:off x="9595675" y="2459503"/>
            <a:ext cx="2325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另外还提出了</a:t>
            </a:r>
            <a:r>
              <a:rPr lang="en-US" altLang="zh-CN" sz="2400" dirty="0"/>
              <a:t>Coverage Mechanism</a:t>
            </a:r>
            <a:r>
              <a:rPr lang="zh-CN" altLang="en-US" sz="2400" dirty="0"/>
              <a:t>来解决重复生成文本的问题</a:t>
            </a:r>
          </a:p>
        </p:txBody>
      </p:sp>
    </p:spTree>
    <p:extLst>
      <p:ext uri="{BB962C8B-B14F-4D97-AF65-F5344CB8AC3E}">
        <p14:creationId xmlns:p14="http://schemas.microsoft.com/office/powerpoint/2010/main" val="20293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3A9E3A-BDCB-47A7-BE87-609EA9ED9104}"/>
              </a:ext>
            </a:extLst>
          </p:cNvPr>
          <p:cNvSpPr/>
          <p:nvPr/>
        </p:nvSpPr>
        <p:spPr>
          <a:xfrm>
            <a:off x="209501" y="211244"/>
            <a:ext cx="11065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评价方法</a:t>
            </a:r>
            <a:endParaRPr lang="en-US" altLang="zh-CN" sz="2400" b="1" dirty="0">
              <a:solidFill>
                <a:srgbClr val="3C484E"/>
              </a:solidFill>
              <a:latin typeface="Georgia" panose="02040502050405020303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F0AB5F-77B1-4CF8-8B2C-991BE8C9F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6" y="866039"/>
            <a:ext cx="6372998" cy="55232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AB3FA59-7CAA-40DE-BD77-0BF5791E5BE0}"/>
              </a:ext>
            </a:extLst>
          </p:cNvPr>
          <p:cNvSpPr txBox="1"/>
          <p:nvPr/>
        </p:nvSpPr>
        <p:spPr>
          <a:xfrm>
            <a:off x="7457243" y="1491449"/>
            <a:ext cx="3817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N-Gram</a:t>
            </a:r>
            <a:r>
              <a:rPr lang="zh-CN" altLang="en-US" sz="2800" dirty="0"/>
              <a:t>计算模型的召回率和精确度，从而对模型进行评价，一般而言</a:t>
            </a:r>
            <a:r>
              <a:rPr lang="en-US" altLang="zh-CN" sz="2800" dirty="0"/>
              <a:t>summary</a:t>
            </a:r>
            <a:r>
              <a:rPr lang="zh-CN" altLang="en-US" sz="2800" dirty="0"/>
              <a:t>更关注召回率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变体加入了对连续匹配的奖励还有用</a:t>
            </a:r>
            <a:r>
              <a:rPr lang="en-US" altLang="zh-CN" sz="2800" dirty="0"/>
              <a:t>Skip-bigram</a:t>
            </a:r>
            <a:r>
              <a:rPr lang="zh-CN" altLang="en-US" sz="2800" dirty="0"/>
              <a:t>代替</a:t>
            </a:r>
            <a:r>
              <a:rPr lang="en-US" altLang="zh-CN" sz="2800" dirty="0"/>
              <a:t>N-Gram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17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43E51D-2CCE-47BA-A972-0BFFB9968D8F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Challenge</a:t>
            </a:r>
            <a:endParaRPr lang="zh-CN" altLang="en-US" sz="2400" b="1" dirty="0">
              <a:solidFill>
                <a:srgbClr val="3C484E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8A24A6-6E29-4B87-9B58-C96A5559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48" y="920388"/>
            <a:ext cx="7325303" cy="55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5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208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茂青</dc:creator>
  <cp:lastModifiedBy>叶 茂青</cp:lastModifiedBy>
  <cp:revision>19</cp:revision>
  <dcterms:created xsi:type="dcterms:W3CDTF">2019-11-20T03:44:21Z</dcterms:created>
  <dcterms:modified xsi:type="dcterms:W3CDTF">2019-12-05T07:11:37Z</dcterms:modified>
</cp:coreProperties>
</file>