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58" r:id="rId5"/>
    <p:sldId id="264" r:id="rId6"/>
    <p:sldId id="265" r:id="rId7"/>
    <p:sldId id="261" r:id="rId8"/>
    <p:sldId id="266" r:id="rId9"/>
    <p:sldId id="267" r:id="rId10"/>
    <p:sldId id="268" r:id="rId11"/>
    <p:sldId id="269" r:id="rId12"/>
    <p:sldId id="270" r:id="rId13"/>
    <p:sldId id="271" r:id="rId14"/>
    <p:sldId id="272" r:id="rId15"/>
    <p:sldId id="273" r:id="rId16"/>
    <p:sldId id="262" r:id="rId17"/>
    <p:sldId id="274" r:id="rId18"/>
    <p:sldId id="275"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4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3C30B-99A8-4F82-802E-F5AF20374D0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2710101-801D-4287-88E4-1AC8654A00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CEE0961-1860-48E4-8DAE-0AEFE51C684D}"/>
              </a:ext>
            </a:extLst>
          </p:cNvPr>
          <p:cNvSpPr>
            <a:spLocks noGrp="1"/>
          </p:cNvSpPr>
          <p:nvPr>
            <p:ph type="dt" sz="half" idx="10"/>
          </p:nvPr>
        </p:nvSpPr>
        <p:spPr/>
        <p:txBody>
          <a:bodyPr/>
          <a:lstStyle/>
          <a:p>
            <a:fld id="{DC2E97D5-CD6F-48C2-960C-007498AD80F2}" type="datetimeFigureOut">
              <a:rPr lang="zh-CN" altLang="en-US" smtClean="0"/>
              <a:t>2020/01/19</a:t>
            </a:fld>
            <a:endParaRPr lang="zh-CN" altLang="en-US"/>
          </a:p>
        </p:txBody>
      </p:sp>
      <p:sp>
        <p:nvSpPr>
          <p:cNvPr id="5" name="页脚占位符 4">
            <a:extLst>
              <a:ext uri="{FF2B5EF4-FFF2-40B4-BE49-F238E27FC236}">
                <a16:creationId xmlns:a16="http://schemas.microsoft.com/office/drawing/2014/main" id="{BB86CD7C-A1C4-4B69-871A-5BAED8785E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52AA90-986A-4F53-BF05-71C7B47C034B}"/>
              </a:ext>
            </a:extLst>
          </p:cNvPr>
          <p:cNvSpPr>
            <a:spLocks noGrp="1"/>
          </p:cNvSpPr>
          <p:nvPr>
            <p:ph type="sldNum" sz="quarter" idx="12"/>
          </p:nvPr>
        </p:nvSpPr>
        <p:spPr/>
        <p:txBody>
          <a:bodyPr/>
          <a:lstStyle/>
          <a:p>
            <a:fld id="{FB2D20F1-C67D-41D1-8560-7DE30BAABB1E}" type="slidenum">
              <a:rPr lang="zh-CN" altLang="en-US" smtClean="0"/>
              <a:t>‹#›</a:t>
            </a:fld>
            <a:endParaRPr lang="zh-CN" altLang="en-US"/>
          </a:p>
        </p:txBody>
      </p:sp>
    </p:spTree>
    <p:extLst>
      <p:ext uri="{BB962C8B-B14F-4D97-AF65-F5344CB8AC3E}">
        <p14:creationId xmlns:p14="http://schemas.microsoft.com/office/powerpoint/2010/main" val="325085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A75885-F9B7-4453-B0FE-8364BD15533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6D49F19-F32C-409E-B24A-6419C6BA8B9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18B8786-850C-467C-B7B0-F164C1188DAA}"/>
              </a:ext>
            </a:extLst>
          </p:cNvPr>
          <p:cNvSpPr>
            <a:spLocks noGrp="1"/>
          </p:cNvSpPr>
          <p:nvPr>
            <p:ph type="dt" sz="half" idx="10"/>
          </p:nvPr>
        </p:nvSpPr>
        <p:spPr/>
        <p:txBody>
          <a:bodyPr/>
          <a:lstStyle/>
          <a:p>
            <a:fld id="{DC2E97D5-CD6F-48C2-960C-007498AD80F2}" type="datetimeFigureOut">
              <a:rPr lang="zh-CN" altLang="en-US" smtClean="0"/>
              <a:t>2020/01/19</a:t>
            </a:fld>
            <a:endParaRPr lang="zh-CN" altLang="en-US"/>
          </a:p>
        </p:txBody>
      </p:sp>
      <p:sp>
        <p:nvSpPr>
          <p:cNvPr id="5" name="页脚占位符 4">
            <a:extLst>
              <a:ext uri="{FF2B5EF4-FFF2-40B4-BE49-F238E27FC236}">
                <a16:creationId xmlns:a16="http://schemas.microsoft.com/office/drawing/2014/main" id="{8D53DF04-66D1-4947-9E06-A9A5B31DBF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2488C6-22DC-4DB6-8DCF-32B61D1C5ED9}"/>
              </a:ext>
            </a:extLst>
          </p:cNvPr>
          <p:cNvSpPr>
            <a:spLocks noGrp="1"/>
          </p:cNvSpPr>
          <p:nvPr>
            <p:ph type="sldNum" sz="quarter" idx="12"/>
          </p:nvPr>
        </p:nvSpPr>
        <p:spPr/>
        <p:txBody>
          <a:bodyPr/>
          <a:lstStyle/>
          <a:p>
            <a:fld id="{FB2D20F1-C67D-41D1-8560-7DE30BAABB1E}" type="slidenum">
              <a:rPr lang="zh-CN" altLang="en-US" smtClean="0"/>
              <a:t>‹#›</a:t>
            </a:fld>
            <a:endParaRPr lang="zh-CN" altLang="en-US"/>
          </a:p>
        </p:txBody>
      </p:sp>
    </p:spTree>
    <p:extLst>
      <p:ext uri="{BB962C8B-B14F-4D97-AF65-F5344CB8AC3E}">
        <p14:creationId xmlns:p14="http://schemas.microsoft.com/office/powerpoint/2010/main" val="1454216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D10C483-9248-4DDF-BD5D-AA790FBF1E0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7CADE0C-A162-4920-B05F-63F0D7629D4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74C26A7-5C4E-4DA7-AF41-FE86395F3968}"/>
              </a:ext>
            </a:extLst>
          </p:cNvPr>
          <p:cNvSpPr>
            <a:spLocks noGrp="1"/>
          </p:cNvSpPr>
          <p:nvPr>
            <p:ph type="dt" sz="half" idx="10"/>
          </p:nvPr>
        </p:nvSpPr>
        <p:spPr/>
        <p:txBody>
          <a:bodyPr/>
          <a:lstStyle/>
          <a:p>
            <a:fld id="{DC2E97D5-CD6F-48C2-960C-007498AD80F2}" type="datetimeFigureOut">
              <a:rPr lang="zh-CN" altLang="en-US" smtClean="0"/>
              <a:t>2020/01/19</a:t>
            </a:fld>
            <a:endParaRPr lang="zh-CN" altLang="en-US"/>
          </a:p>
        </p:txBody>
      </p:sp>
      <p:sp>
        <p:nvSpPr>
          <p:cNvPr id="5" name="页脚占位符 4">
            <a:extLst>
              <a:ext uri="{FF2B5EF4-FFF2-40B4-BE49-F238E27FC236}">
                <a16:creationId xmlns:a16="http://schemas.microsoft.com/office/drawing/2014/main" id="{86C4853E-78AC-4AD7-91A4-B6B0DACFBB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7699DE-0CBF-4E83-B2CF-2A45CFAB3892}"/>
              </a:ext>
            </a:extLst>
          </p:cNvPr>
          <p:cNvSpPr>
            <a:spLocks noGrp="1"/>
          </p:cNvSpPr>
          <p:nvPr>
            <p:ph type="sldNum" sz="quarter" idx="12"/>
          </p:nvPr>
        </p:nvSpPr>
        <p:spPr/>
        <p:txBody>
          <a:bodyPr/>
          <a:lstStyle/>
          <a:p>
            <a:fld id="{FB2D20F1-C67D-41D1-8560-7DE30BAABB1E}" type="slidenum">
              <a:rPr lang="zh-CN" altLang="en-US" smtClean="0"/>
              <a:t>‹#›</a:t>
            </a:fld>
            <a:endParaRPr lang="zh-CN" altLang="en-US"/>
          </a:p>
        </p:txBody>
      </p:sp>
    </p:spTree>
    <p:extLst>
      <p:ext uri="{BB962C8B-B14F-4D97-AF65-F5344CB8AC3E}">
        <p14:creationId xmlns:p14="http://schemas.microsoft.com/office/powerpoint/2010/main" val="467359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69907A-929B-414F-A3E6-79686CC54E9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38B92A-B3C1-4A92-8E7A-9B000DA88D5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E1E39ED-08E2-470D-A38B-10A7E4C3EE62}"/>
              </a:ext>
            </a:extLst>
          </p:cNvPr>
          <p:cNvSpPr>
            <a:spLocks noGrp="1"/>
          </p:cNvSpPr>
          <p:nvPr>
            <p:ph type="dt" sz="half" idx="10"/>
          </p:nvPr>
        </p:nvSpPr>
        <p:spPr/>
        <p:txBody>
          <a:bodyPr/>
          <a:lstStyle/>
          <a:p>
            <a:fld id="{DC2E97D5-CD6F-48C2-960C-007498AD80F2}" type="datetimeFigureOut">
              <a:rPr lang="zh-CN" altLang="en-US" smtClean="0"/>
              <a:t>2020/01/19</a:t>
            </a:fld>
            <a:endParaRPr lang="zh-CN" altLang="en-US"/>
          </a:p>
        </p:txBody>
      </p:sp>
      <p:sp>
        <p:nvSpPr>
          <p:cNvPr id="5" name="页脚占位符 4">
            <a:extLst>
              <a:ext uri="{FF2B5EF4-FFF2-40B4-BE49-F238E27FC236}">
                <a16:creationId xmlns:a16="http://schemas.microsoft.com/office/drawing/2014/main" id="{8CBA96DD-DB42-4A2F-AC68-B0422F1280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6556CB-343B-451C-ABB6-5584EC9156AD}"/>
              </a:ext>
            </a:extLst>
          </p:cNvPr>
          <p:cNvSpPr>
            <a:spLocks noGrp="1"/>
          </p:cNvSpPr>
          <p:nvPr>
            <p:ph type="sldNum" sz="quarter" idx="12"/>
          </p:nvPr>
        </p:nvSpPr>
        <p:spPr/>
        <p:txBody>
          <a:bodyPr/>
          <a:lstStyle/>
          <a:p>
            <a:fld id="{FB2D20F1-C67D-41D1-8560-7DE30BAABB1E}" type="slidenum">
              <a:rPr lang="zh-CN" altLang="en-US" smtClean="0"/>
              <a:t>‹#›</a:t>
            </a:fld>
            <a:endParaRPr lang="zh-CN" altLang="en-US"/>
          </a:p>
        </p:txBody>
      </p:sp>
    </p:spTree>
    <p:extLst>
      <p:ext uri="{BB962C8B-B14F-4D97-AF65-F5344CB8AC3E}">
        <p14:creationId xmlns:p14="http://schemas.microsoft.com/office/powerpoint/2010/main" val="3018143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8782DA-A8E7-403B-9760-8B1B29A2715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A4F3F66-B44E-4FBD-B746-4C910ABE20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757CF5C-2250-4683-92CE-030F290B9468}"/>
              </a:ext>
            </a:extLst>
          </p:cNvPr>
          <p:cNvSpPr>
            <a:spLocks noGrp="1"/>
          </p:cNvSpPr>
          <p:nvPr>
            <p:ph type="dt" sz="half" idx="10"/>
          </p:nvPr>
        </p:nvSpPr>
        <p:spPr/>
        <p:txBody>
          <a:bodyPr/>
          <a:lstStyle/>
          <a:p>
            <a:fld id="{DC2E97D5-CD6F-48C2-960C-007498AD80F2}" type="datetimeFigureOut">
              <a:rPr lang="zh-CN" altLang="en-US" smtClean="0"/>
              <a:t>2020/01/19</a:t>
            </a:fld>
            <a:endParaRPr lang="zh-CN" altLang="en-US"/>
          </a:p>
        </p:txBody>
      </p:sp>
      <p:sp>
        <p:nvSpPr>
          <p:cNvPr id="5" name="页脚占位符 4">
            <a:extLst>
              <a:ext uri="{FF2B5EF4-FFF2-40B4-BE49-F238E27FC236}">
                <a16:creationId xmlns:a16="http://schemas.microsoft.com/office/drawing/2014/main" id="{BE0C66FA-17A9-442F-B233-55C0551E3A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B4148E-D64A-44C6-AF61-2BBE7BFB2A43}"/>
              </a:ext>
            </a:extLst>
          </p:cNvPr>
          <p:cNvSpPr>
            <a:spLocks noGrp="1"/>
          </p:cNvSpPr>
          <p:nvPr>
            <p:ph type="sldNum" sz="quarter" idx="12"/>
          </p:nvPr>
        </p:nvSpPr>
        <p:spPr/>
        <p:txBody>
          <a:bodyPr/>
          <a:lstStyle/>
          <a:p>
            <a:fld id="{FB2D20F1-C67D-41D1-8560-7DE30BAABB1E}" type="slidenum">
              <a:rPr lang="zh-CN" altLang="en-US" smtClean="0"/>
              <a:t>‹#›</a:t>
            </a:fld>
            <a:endParaRPr lang="zh-CN" altLang="en-US"/>
          </a:p>
        </p:txBody>
      </p:sp>
    </p:spTree>
    <p:extLst>
      <p:ext uri="{BB962C8B-B14F-4D97-AF65-F5344CB8AC3E}">
        <p14:creationId xmlns:p14="http://schemas.microsoft.com/office/powerpoint/2010/main" val="2171278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54F20-AB61-4D1A-B90F-6FC35E66E0D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81E21D1-D939-48E6-BDEC-D02B7A01D0C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F3D6F53-D1E4-4B0E-93D6-D26AB9721F8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D886587-597B-4786-BB61-5313074480F0}"/>
              </a:ext>
            </a:extLst>
          </p:cNvPr>
          <p:cNvSpPr>
            <a:spLocks noGrp="1"/>
          </p:cNvSpPr>
          <p:nvPr>
            <p:ph type="dt" sz="half" idx="10"/>
          </p:nvPr>
        </p:nvSpPr>
        <p:spPr/>
        <p:txBody>
          <a:bodyPr/>
          <a:lstStyle/>
          <a:p>
            <a:fld id="{DC2E97D5-CD6F-48C2-960C-007498AD80F2}" type="datetimeFigureOut">
              <a:rPr lang="zh-CN" altLang="en-US" smtClean="0"/>
              <a:t>2020/01/19</a:t>
            </a:fld>
            <a:endParaRPr lang="zh-CN" altLang="en-US"/>
          </a:p>
        </p:txBody>
      </p:sp>
      <p:sp>
        <p:nvSpPr>
          <p:cNvPr id="6" name="页脚占位符 5">
            <a:extLst>
              <a:ext uri="{FF2B5EF4-FFF2-40B4-BE49-F238E27FC236}">
                <a16:creationId xmlns:a16="http://schemas.microsoft.com/office/drawing/2014/main" id="{93E60C89-3979-407C-A025-C02ECCA9F8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01F004-9EB0-4BCC-AB4B-96ACEB734324}"/>
              </a:ext>
            </a:extLst>
          </p:cNvPr>
          <p:cNvSpPr>
            <a:spLocks noGrp="1"/>
          </p:cNvSpPr>
          <p:nvPr>
            <p:ph type="sldNum" sz="quarter" idx="12"/>
          </p:nvPr>
        </p:nvSpPr>
        <p:spPr/>
        <p:txBody>
          <a:bodyPr/>
          <a:lstStyle/>
          <a:p>
            <a:fld id="{FB2D20F1-C67D-41D1-8560-7DE30BAABB1E}" type="slidenum">
              <a:rPr lang="zh-CN" altLang="en-US" smtClean="0"/>
              <a:t>‹#›</a:t>
            </a:fld>
            <a:endParaRPr lang="zh-CN" altLang="en-US"/>
          </a:p>
        </p:txBody>
      </p:sp>
    </p:spTree>
    <p:extLst>
      <p:ext uri="{BB962C8B-B14F-4D97-AF65-F5344CB8AC3E}">
        <p14:creationId xmlns:p14="http://schemas.microsoft.com/office/powerpoint/2010/main" val="3675523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7F60B-6269-4FE9-9C06-6C1307A55AE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E1969DC-34B0-4BE9-A019-8C07787FEB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73A947E-D916-4637-ACA3-5E9AE666784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64DAB27-8047-49DB-AFF6-78CABC25EE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C8BEF6A-D7D4-4E6D-AF79-12C866064FB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18A8DD2-4363-4B56-9B8C-3126A89732F1}"/>
              </a:ext>
            </a:extLst>
          </p:cNvPr>
          <p:cNvSpPr>
            <a:spLocks noGrp="1"/>
          </p:cNvSpPr>
          <p:nvPr>
            <p:ph type="dt" sz="half" idx="10"/>
          </p:nvPr>
        </p:nvSpPr>
        <p:spPr/>
        <p:txBody>
          <a:bodyPr/>
          <a:lstStyle/>
          <a:p>
            <a:fld id="{DC2E97D5-CD6F-48C2-960C-007498AD80F2}" type="datetimeFigureOut">
              <a:rPr lang="zh-CN" altLang="en-US" smtClean="0"/>
              <a:t>2020/01/19</a:t>
            </a:fld>
            <a:endParaRPr lang="zh-CN" altLang="en-US"/>
          </a:p>
        </p:txBody>
      </p:sp>
      <p:sp>
        <p:nvSpPr>
          <p:cNvPr id="8" name="页脚占位符 7">
            <a:extLst>
              <a:ext uri="{FF2B5EF4-FFF2-40B4-BE49-F238E27FC236}">
                <a16:creationId xmlns:a16="http://schemas.microsoft.com/office/drawing/2014/main" id="{E1910983-FF43-4F26-B405-BFF27104F5E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2C62C7D-C204-4DD3-9280-EC3B8A05D747}"/>
              </a:ext>
            </a:extLst>
          </p:cNvPr>
          <p:cNvSpPr>
            <a:spLocks noGrp="1"/>
          </p:cNvSpPr>
          <p:nvPr>
            <p:ph type="sldNum" sz="quarter" idx="12"/>
          </p:nvPr>
        </p:nvSpPr>
        <p:spPr/>
        <p:txBody>
          <a:bodyPr/>
          <a:lstStyle/>
          <a:p>
            <a:fld id="{FB2D20F1-C67D-41D1-8560-7DE30BAABB1E}" type="slidenum">
              <a:rPr lang="zh-CN" altLang="en-US" smtClean="0"/>
              <a:t>‹#›</a:t>
            </a:fld>
            <a:endParaRPr lang="zh-CN" altLang="en-US"/>
          </a:p>
        </p:txBody>
      </p:sp>
    </p:spTree>
    <p:extLst>
      <p:ext uri="{BB962C8B-B14F-4D97-AF65-F5344CB8AC3E}">
        <p14:creationId xmlns:p14="http://schemas.microsoft.com/office/powerpoint/2010/main" val="636276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6E9C49-D228-4E1B-8AB4-570B707D137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C8A2EC5-E613-4F1B-8B99-C0EB88B1F2F9}"/>
              </a:ext>
            </a:extLst>
          </p:cNvPr>
          <p:cNvSpPr>
            <a:spLocks noGrp="1"/>
          </p:cNvSpPr>
          <p:nvPr>
            <p:ph type="dt" sz="half" idx="10"/>
          </p:nvPr>
        </p:nvSpPr>
        <p:spPr/>
        <p:txBody>
          <a:bodyPr/>
          <a:lstStyle/>
          <a:p>
            <a:fld id="{DC2E97D5-CD6F-48C2-960C-007498AD80F2}" type="datetimeFigureOut">
              <a:rPr lang="zh-CN" altLang="en-US" smtClean="0"/>
              <a:t>2020/01/19</a:t>
            </a:fld>
            <a:endParaRPr lang="zh-CN" altLang="en-US"/>
          </a:p>
        </p:txBody>
      </p:sp>
      <p:sp>
        <p:nvSpPr>
          <p:cNvPr id="4" name="页脚占位符 3">
            <a:extLst>
              <a:ext uri="{FF2B5EF4-FFF2-40B4-BE49-F238E27FC236}">
                <a16:creationId xmlns:a16="http://schemas.microsoft.com/office/drawing/2014/main" id="{AA8559B7-5ECF-4BEB-9C09-D3D8D89E19A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0EF9CD0-1495-4981-A2AD-816DC0C62ECD}"/>
              </a:ext>
            </a:extLst>
          </p:cNvPr>
          <p:cNvSpPr>
            <a:spLocks noGrp="1"/>
          </p:cNvSpPr>
          <p:nvPr>
            <p:ph type="sldNum" sz="quarter" idx="12"/>
          </p:nvPr>
        </p:nvSpPr>
        <p:spPr/>
        <p:txBody>
          <a:bodyPr/>
          <a:lstStyle/>
          <a:p>
            <a:fld id="{FB2D20F1-C67D-41D1-8560-7DE30BAABB1E}" type="slidenum">
              <a:rPr lang="zh-CN" altLang="en-US" smtClean="0"/>
              <a:t>‹#›</a:t>
            </a:fld>
            <a:endParaRPr lang="zh-CN" altLang="en-US"/>
          </a:p>
        </p:txBody>
      </p:sp>
    </p:spTree>
    <p:extLst>
      <p:ext uri="{BB962C8B-B14F-4D97-AF65-F5344CB8AC3E}">
        <p14:creationId xmlns:p14="http://schemas.microsoft.com/office/powerpoint/2010/main" val="173893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1E93C86-0928-48CA-B386-220671B1F3B4}"/>
              </a:ext>
            </a:extLst>
          </p:cNvPr>
          <p:cNvSpPr>
            <a:spLocks noGrp="1"/>
          </p:cNvSpPr>
          <p:nvPr>
            <p:ph type="dt" sz="half" idx="10"/>
          </p:nvPr>
        </p:nvSpPr>
        <p:spPr/>
        <p:txBody>
          <a:bodyPr/>
          <a:lstStyle/>
          <a:p>
            <a:fld id="{DC2E97D5-CD6F-48C2-960C-007498AD80F2}" type="datetimeFigureOut">
              <a:rPr lang="zh-CN" altLang="en-US" smtClean="0"/>
              <a:t>2020/01/19</a:t>
            </a:fld>
            <a:endParaRPr lang="zh-CN" altLang="en-US"/>
          </a:p>
        </p:txBody>
      </p:sp>
      <p:sp>
        <p:nvSpPr>
          <p:cNvPr id="3" name="页脚占位符 2">
            <a:extLst>
              <a:ext uri="{FF2B5EF4-FFF2-40B4-BE49-F238E27FC236}">
                <a16:creationId xmlns:a16="http://schemas.microsoft.com/office/drawing/2014/main" id="{CB4B0156-0FE9-4EAB-8E20-C0C5FD2B816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1B91CEF-8CDF-4EBB-8C95-3D778C43BE39}"/>
              </a:ext>
            </a:extLst>
          </p:cNvPr>
          <p:cNvSpPr>
            <a:spLocks noGrp="1"/>
          </p:cNvSpPr>
          <p:nvPr>
            <p:ph type="sldNum" sz="quarter" idx="12"/>
          </p:nvPr>
        </p:nvSpPr>
        <p:spPr/>
        <p:txBody>
          <a:bodyPr/>
          <a:lstStyle/>
          <a:p>
            <a:fld id="{FB2D20F1-C67D-41D1-8560-7DE30BAABB1E}" type="slidenum">
              <a:rPr lang="zh-CN" altLang="en-US" smtClean="0"/>
              <a:t>‹#›</a:t>
            </a:fld>
            <a:endParaRPr lang="zh-CN" altLang="en-US"/>
          </a:p>
        </p:txBody>
      </p:sp>
    </p:spTree>
    <p:extLst>
      <p:ext uri="{BB962C8B-B14F-4D97-AF65-F5344CB8AC3E}">
        <p14:creationId xmlns:p14="http://schemas.microsoft.com/office/powerpoint/2010/main" val="1676499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1F96D2-6C04-449E-8C77-78B51D58228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962A6C7-40F4-4914-93D8-B884566C9F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E4A8D86-C622-4883-A6DE-3DEF67B3F1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1E9C391-CF2A-4F4F-B481-BA0751AB5CF2}"/>
              </a:ext>
            </a:extLst>
          </p:cNvPr>
          <p:cNvSpPr>
            <a:spLocks noGrp="1"/>
          </p:cNvSpPr>
          <p:nvPr>
            <p:ph type="dt" sz="half" idx="10"/>
          </p:nvPr>
        </p:nvSpPr>
        <p:spPr/>
        <p:txBody>
          <a:bodyPr/>
          <a:lstStyle/>
          <a:p>
            <a:fld id="{DC2E97D5-CD6F-48C2-960C-007498AD80F2}" type="datetimeFigureOut">
              <a:rPr lang="zh-CN" altLang="en-US" smtClean="0"/>
              <a:t>2020/01/19</a:t>
            </a:fld>
            <a:endParaRPr lang="zh-CN" altLang="en-US"/>
          </a:p>
        </p:txBody>
      </p:sp>
      <p:sp>
        <p:nvSpPr>
          <p:cNvPr id="6" name="页脚占位符 5">
            <a:extLst>
              <a:ext uri="{FF2B5EF4-FFF2-40B4-BE49-F238E27FC236}">
                <a16:creationId xmlns:a16="http://schemas.microsoft.com/office/drawing/2014/main" id="{B46AE29E-7980-4882-AEC9-D50BEFAB981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28D29BB-4615-41A5-9216-483D52E33F45}"/>
              </a:ext>
            </a:extLst>
          </p:cNvPr>
          <p:cNvSpPr>
            <a:spLocks noGrp="1"/>
          </p:cNvSpPr>
          <p:nvPr>
            <p:ph type="sldNum" sz="quarter" idx="12"/>
          </p:nvPr>
        </p:nvSpPr>
        <p:spPr/>
        <p:txBody>
          <a:bodyPr/>
          <a:lstStyle/>
          <a:p>
            <a:fld id="{FB2D20F1-C67D-41D1-8560-7DE30BAABB1E}" type="slidenum">
              <a:rPr lang="zh-CN" altLang="en-US" smtClean="0"/>
              <a:t>‹#›</a:t>
            </a:fld>
            <a:endParaRPr lang="zh-CN" altLang="en-US"/>
          </a:p>
        </p:txBody>
      </p:sp>
    </p:spTree>
    <p:extLst>
      <p:ext uri="{BB962C8B-B14F-4D97-AF65-F5344CB8AC3E}">
        <p14:creationId xmlns:p14="http://schemas.microsoft.com/office/powerpoint/2010/main" val="658665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D4F46E-23C3-4B1E-8839-11CCA621497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DBECDE-FF38-46CB-84C3-FEB5D66F1F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44D7377-2B04-4A8A-9202-F0A630D6A8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A12FC8B-1477-46AA-8304-B15E8249DCAA}"/>
              </a:ext>
            </a:extLst>
          </p:cNvPr>
          <p:cNvSpPr>
            <a:spLocks noGrp="1"/>
          </p:cNvSpPr>
          <p:nvPr>
            <p:ph type="dt" sz="half" idx="10"/>
          </p:nvPr>
        </p:nvSpPr>
        <p:spPr/>
        <p:txBody>
          <a:bodyPr/>
          <a:lstStyle/>
          <a:p>
            <a:fld id="{DC2E97D5-CD6F-48C2-960C-007498AD80F2}" type="datetimeFigureOut">
              <a:rPr lang="zh-CN" altLang="en-US" smtClean="0"/>
              <a:t>2020/01/19</a:t>
            </a:fld>
            <a:endParaRPr lang="zh-CN" altLang="en-US"/>
          </a:p>
        </p:txBody>
      </p:sp>
      <p:sp>
        <p:nvSpPr>
          <p:cNvPr id="6" name="页脚占位符 5">
            <a:extLst>
              <a:ext uri="{FF2B5EF4-FFF2-40B4-BE49-F238E27FC236}">
                <a16:creationId xmlns:a16="http://schemas.microsoft.com/office/drawing/2014/main" id="{7D0AD03E-2E44-43C6-9F91-4404D66C3C7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0E3E9CB-B224-4DC3-9D10-51DFBC6F55B1}"/>
              </a:ext>
            </a:extLst>
          </p:cNvPr>
          <p:cNvSpPr>
            <a:spLocks noGrp="1"/>
          </p:cNvSpPr>
          <p:nvPr>
            <p:ph type="sldNum" sz="quarter" idx="12"/>
          </p:nvPr>
        </p:nvSpPr>
        <p:spPr/>
        <p:txBody>
          <a:bodyPr/>
          <a:lstStyle/>
          <a:p>
            <a:fld id="{FB2D20F1-C67D-41D1-8560-7DE30BAABB1E}" type="slidenum">
              <a:rPr lang="zh-CN" altLang="en-US" smtClean="0"/>
              <a:t>‹#›</a:t>
            </a:fld>
            <a:endParaRPr lang="zh-CN" altLang="en-US"/>
          </a:p>
        </p:txBody>
      </p:sp>
    </p:spTree>
    <p:extLst>
      <p:ext uri="{BB962C8B-B14F-4D97-AF65-F5344CB8AC3E}">
        <p14:creationId xmlns:p14="http://schemas.microsoft.com/office/powerpoint/2010/main" val="3668124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F9F209E-1717-4ADB-AC0B-D3E3D6BA46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1A27A0F-8DBE-4880-9CCA-B394F99A7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5A28637-E98A-429B-801F-C6A0AC1195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2E97D5-CD6F-48C2-960C-007498AD80F2}" type="datetimeFigureOut">
              <a:rPr lang="zh-CN" altLang="en-US" smtClean="0"/>
              <a:t>2020/01/19</a:t>
            </a:fld>
            <a:endParaRPr lang="zh-CN" altLang="en-US"/>
          </a:p>
        </p:txBody>
      </p:sp>
      <p:sp>
        <p:nvSpPr>
          <p:cNvPr id="5" name="页脚占位符 4">
            <a:extLst>
              <a:ext uri="{FF2B5EF4-FFF2-40B4-BE49-F238E27FC236}">
                <a16:creationId xmlns:a16="http://schemas.microsoft.com/office/drawing/2014/main" id="{0C7EDAEA-004D-4ED2-B988-60807D2151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E9408F1-E0C5-4243-A5DD-D22A6759C7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2D20F1-C67D-41D1-8560-7DE30BAABB1E}" type="slidenum">
              <a:rPr lang="zh-CN" altLang="en-US" smtClean="0"/>
              <a:t>‹#›</a:t>
            </a:fld>
            <a:endParaRPr lang="zh-CN" altLang="en-US"/>
          </a:p>
        </p:txBody>
      </p:sp>
    </p:spTree>
    <p:extLst>
      <p:ext uri="{BB962C8B-B14F-4D97-AF65-F5344CB8AC3E}">
        <p14:creationId xmlns:p14="http://schemas.microsoft.com/office/powerpoint/2010/main" val="1298824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blog.floydhub.com/content/images/2019/04/Screenshot-2019-04-15-at-12.50.11.png">
            <a:extLst>
              <a:ext uri="{FF2B5EF4-FFF2-40B4-BE49-F238E27FC236}">
                <a16:creationId xmlns:a16="http://schemas.microsoft.com/office/drawing/2014/main" id="{9AFFB94B-5776-4E8A-BA7E-8F60330C9A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01" y="1090980"/>
            <a:ext cx="11156250" cy="4676039"/>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A9AC7D9A-CEFE-49E7-A5BB-BE60794032CF}"/>
              </a:ext>
            </a:extLst>
          </p:cNvPr>
          <p:cNvSpPr txBox="1"/>
          <p:nvPr/>
        </p:nvSpPr>
        <p:spPr>
          <a:xfrm>
            <a:off x="4822105" y="6246646"/>
            <a:ext cx="7369895" cy="400110"/>
          </a:xfrm>
          <a:prstGeom prst="rect">
            <a:avLst/>
          </a:prstGeom>
          <a:noFill/>
        </p:spPr>
        <p:txBody>
          <a:bodyPr wrap="square" rtlCol="0">
            <a:spAutoFit/>
          </a:bodyPr>
          <a:lstStyle/>
          <a:p>
            <a:r>
              <a:rPr lang="zh-CN" altLang="en-US" sz="2000" dirty="0"/>
              <a:t>小组成员：叶茂青，王珺，游小艳，徐嘉鸿，刘宇轩，李凌峰</a:t>
            </a:r>
            <a:endParaRPr lang="en-US" altLang="zh-CN" sz="2000" dirty="0"/>
          </a:p>
        </p:txBody>
      </p:sp>
      <p:sp>
        <p:nvSpPr>
          <p:cNvPr id="7" name="矩形 6">
            <a:extLst>
              <a:ext uri="{FF2B5EF4-FFF2-40B4-BE49-F238E27FC236}">
                <a16:creationId xmlns:a16="http://schemas.microsoft.com/office/drawing/2014/main" id="{F5F6491D-490A-4540-B2CE-7EAC3C1333B9}"/>
              </a:ext>
            </a:extLst>
          </p:cNvPr>
          <p:cNvSpPr/>
          <p:nvPr/>
        </p:nvSpPr>
        <p:spPr>
          <a:xfrm>
            <a:off x="209501" y="211244"/>
            <a:ext cx="8028977" cy="461665"/>
          </a:xfrm>
          <a:prstGeom prst="rect">
            <a:avLst/>
          </a:prstGeom>
        </p:spPr>
        <p:txBody>
          <a:bodyPr wrap="square">
            <a:spAutoFit/>
          </a:bodyPr>
          <a:lstStyle/>
          <a:p>
            <a:r>
              <a:rPr lang="zh-CN" altLang="en-US" sz="2400" b="1" dirty="0">
                <a:solidFill>
                  <a:srgbClr val="3C484E"/>
                </a:solidFill>
                <a:latin typeface="Georgia" panose="02040502050405020303" pitchFamily="18" charset="0"/>
              </a:rPr>
              <a:t>基于深度学习的自动文本摘要</a:t>
            </a:r>
            <a:endParaRPr lang="en-US" altLang="zh-CN" sz="2400" b="1" dirty="0">
              <a:solidFill>
                <a:srgbClr val="3C484E"/>
              </a:solidFill>
              <a:latin typeface="Georgia" panose="02040502050405020303" pitchFamily="18" charset="0"/>
            </a:endParaRPr>
          </a:p>
        </p:txBody>
      </p:sp>
    </p:spTree>
    <p:extLst>
      <p:ext uri="{BB962C8B-B14F-4D97-AF65-F5344CB8AC3E}">
        <p14:creationId xmlns:p14="http://schemas.microsoft.com/office/powerpoint/2010/main" val="1461138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84368DB-AB6E-4E2B-888D-330CD9E60AA6}"/>
              </a:ext>
            </a:extLst>
          </p:cNvPr>
          <p:cNvSpPr/>
          <p:nvPr/>
        </p:nvSpPr>
        <p:spPr>
          <a:xfrm>
            <a:off x="209501" y="211244"/>
            <a:ext cx="8028977" cy="461665"/>
          </a:xfrm>
          <a:prstGeom prst="rect">
            <a:avLst/>
          </a:prstGeom>
        </p:spPr>
        <p:txBody>
          <a:bodyPr wrap="square">
            <a:spAutoFit/>
          </a:bodyPr>
          <a:lstStyle/>
          <a:p>
            <a:r>
              <a:rPr lang="en-US" altLang="zh-CN" sz="2400" b="1" dirty="0">
                <a:solidFill>
                  <a:srgbClr val="3C484E"/>
                </a:solidFill>
                <a:latin typeface="Georgia" panose="02040502050405020303" pitchFamily="18" charset="0"/>
              </a:rPr>
              <a:t>Sentence2Vec</a:t>
            </a:r>
          </a:p>
        </p:txBody>
      </p:sp>
      <p:pic>
        <p:nvPicPr>
          <p:cNvPr id="1026" name="Picture 2" descr="https://miro.medium.com/max/5775/1*ZZrMm_-SnUhATja5a_z7tg.png">
            <a:extLst>
              <a:ext uri="{FF2B5EF4-FFF2-40B4-BE49-F238E27FC236}">
                <a16:creationId xmlns:a16="http://schemas.microsoft.com/office/drawing/2014/main" id="{EB4927DE-ABEF-4DCE-A819-50F3FC84CE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9873" y="982633"/>
            <a:ext cx="8672254" cy="5446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962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85D260D-4D0D-4770-9AB9-63607E0D5246}"/>
              </a:ext>
            </a:extLst>
          </p:cNvPr>
          <p:cNvSpPr/>
          <p:nvPr/>
        </p:nvSpPr>
        <p:spPr>
          <a:xfrm>
            <a:off x="209501" y="211244"/>
            <a:ext cx="8028977" cy="461665"/>
          </a:xfrm>
          <a:prstGeom prst="rect">
            <a:avLst/>
          </a:prstGeom>
        </p:spPr>
        <p:txBody>
          <a:bodyPr wrap="square">
            <a:spAutoFit/>
          </a:bodyPr>
          <a:lstStyle/>
          <a:p>
            <a:r>
              <a:rPr lang="en-US" altLang="zh-CN" sz="2400" b="1" dirty="0">
                <a:solidFill>
                  <a:srgbClr val="3C484E"/>
                </a:solidFill>
                <a:latin typeface="Georgia" panose="02040502050405020303" pitchFamily="18" charset="0"/>
              </a:rPr>
              <a:t>Skip-Thought Vectors</a:t>
            </a:r>
          </a:p>
        </p:txBody>
      </p:sp>
      <p:pic>
        <p:nvPicPr>
          <p:cNvPr id="2" name="图片 1">
            <a:extLst>
              <a:ext uri="{FF2B5EF4-FFF2-40B4-BE49-F238E27FC236}">
                <a16:creationId xmlns:a16="http://schemas.microsoft.com/office/drawing/2014/main" id="{0D290528-AAA0-456E-AD02-95C6A163FF52}"/>
              </a:ext>
            </a:extLst>
          </p:cNvPr>
          <p:cNvPicPr>
            <a:picLocks noChangeAspect="1"/>
          </p:cNvPicPr>
          <p:nvPr/>
        </p:nvPicPr>
        <p:blipFill>
          <a:blip r:embed="rId2"/>
          <a:stretch>
            <a:fillRect/>
          </a:stretch>
        </p:blipFill>
        <p:spPr>
          <a:xfrm>
            <a:off x="191238" y="1396635"/>
            <a:ext cx="11809524" cy="2171429"/>
          </a:xfrm>
          <a:prstGeom prst="rect">
            <a:avLst/>
          </a:prstGeom>
        </p:spPr>
      </p:pic>
      <p:sp>
        <p:nvSpPr>
          <p:cNvPr id="3" name="文本框 2">
            <a:extLst>
              <a:ext uri="{FF2B5EF4-FFF2-40B4-BE49-F238E27FC236}">
                <a16:creationId xmlns:a16="http://schemas.microsoft.com/office/drawing/2014/main" id="{6F9E62C4-A70C-4C83-9334-8B5E5A00A1C7}"/>
              </a:ext>
            </a:extLst>
          </p:cNvPr>
          <p:cNvSpPr txBox="1"/>
          <p:nvPr/>
        </p:nvSpPr>
        <p:spPr>
          <a:xfrm>
            <a:off x="889518" y="4630368"/>
            <a:ext cx="10412963" cy="830997"/>
          </a:xfrm>
          <a:prstGeom prst="rect">
            <a:avLst/>
          </a:prstGeom>
          <a:noFill/>
        </p:spPr>
        <p:txBody>
          <a:bodyPr wrap="square" rtlCol="0">
            <a:spAutoFit/>
          </a:bodyPr>
          <a:lstStyle/>
          <a:p>
            <a:r>
              <a:rPr lang="zh-CN" altLang="en-US" sz="2400" dirty="0"/>
              <a:t>将</a:t>
            </a:r>
            <a:r>
              <a:rPr lang="en-US" altLang="zh-CN" sz="2400" dirty="0"/>
              <a:t>word2vec</a:t>
            </a:r>
            <a:r>
              <a:rPr lang="zh-CN" altLang="en-US" sz="2400" dirty="0"/>
              <a:t>中的</a:t>
            </a:r>
            <a:r>
              <a:rPr lang="en-US" altLang="zh-CN" sz="2400" dirty="0"/>
              <a:t>skip-gram</a:t>
            </a:r>
            <a:r>
              <a:rPr lang="zh-CN" altLang="en-US" sz="2400" dirty="0"/>
              <a:t>模型推广到</a:t>
            </a:r>
            <a:r>
              <a:rPr lang="en-US" altLang="zh-CN" sz="2400" dirty="0"/>
              <a:t>sentence</a:t>
            </a:r>
            <a:r>
              <a:rPr lang="zh-CN" altLang="en-US" sz="2400" dirty="0"/>
              <a:t>，模型是传统的</a:t>
            </a:r>
            <a:r>
              <a:rPr lang="en-US" altLang="zh-CN" sz="2400" dirty="0"/>
              <a:t>seq2seq</a:t>
            </a:r>
            <a:r>
              <a:rPr lang="zh-CN" altLang="en-US" sz="2400" dirty="0"/>
              <a:t>，使用</a:t>
            </a:r>
            <a:r>
              <a:rPr lang="en-US" altLang="zh-CN" sz="2400" dirty="0"/>
              <a:t>RNN Encoder</a:t>
            </a:r>
            <a:r>
              <a:rPr lang="zh-CN" altLang="en-US" sz="2400" dirty="0"/>
              <a:t>对句子进行编码，并用</a:t>
            </a:r>
            <a:r>
              <a:rPr lang="en-US" altLang="zh-CN" sz="2400" dirty="0"/>
              <a:t>Decoder</a:t>
            </a:r>
            <a:r>
              <a:rPr lang="zh-CN" altLang="en-US" sz="2400" dirty="0"/>
              <a:t>预测前后两句话</a:t>
            </a:r>
          </a:p>
        </p:txBody>
      </p:sp>
    </p:spTree>
    <p:extLst>
      <p:ext uri="{BB962C8B-B14F-4D97-AF65-F5344CB8AC3E}">
        <p14:creationId xmlns:p14="http://schemas.microsoft.com/office/powerpoint/2010/main" val="3239612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3E61490-8605-47CE-BACB-92BE98FF0ECA}"/>
              </a:ext>
            </a:extLst>
          </p:cNvPr>
          <p:cNvSpPr/>
          <p:nvPr/>
        </p:nvSpPr>
        <p:spPr>
          <a:xfrm>
            <a:off x="209501" y="211244"/>
            <a:ext cx="8028977" cy="461665"/>
          </a:xfrm>
          <a:prstGeom prst="rect">
            <a:avLst/>
          </a:prstGeom>
        </p:spPr>
        <p:txBody>
          <a:bodyPr wrap="square">
            <a:spAutoFit/>
          </a:bodyPr>
          <a:lstStyle/>
          <a:p>
            <a:r>
              <a:rPr lang="en-US" altLang="zh-CN" sz="2400" b="1" dirty="0" err="1">
                <a:solidFill>
                  <a:srgbClr val="3C484E"/>
                </a:solidFill>
                <a:latin typeface="Georgia" panose="02040502050405020303" pitchFamily="18" charset="0"/>
              </a:rPr>
              <a:t>InferSent</a:t>
            </a:r>
            <a:r>
              <a:rPr lang="en-US" altLang="zh-CN" sz="2400" b="1" dirty="0">
                <a:solidFill>
                  <a:srgbClr val="3C484E"/>
                </a:solidFill>
                <a:latin typeface="Georgia" panose="02040502050405020303" pitchFamily="18" charset="0"/>
              </a:rPr>
              <a:t> Vectors</a:t>
            </a:r>
          </a:p>
        </p:txBody>
      </p:sp>
      <p:pic>
        <p:nvPicPr>
          <p:cNvPr id="2" name="图片 1">
            <a:extLst>
              <a:ext uri="{FF2B5EF4-FFF2-40B4-BE49-F238E27FC236}">
                <a16:creationId xmlns:a16="http://schemas.microsoft.com/office/drawing/2014/main" id="{E6E19B19-B065-4478-B8F8-09FF34307533}"/>
              </a:ext>
            </a:extLst>
          </p:cNvPr>
          <p:cNvPicPr>
            <a:picLocks noChangeAspect="1"/>
          </p:cNvPicPr>
          <p:nvPr/>
        </p:nvPicPr>
        <p:blipFill>
          <a:blip r:embed="rId2"/>
          <a:stretch>
            <a:fillRect/>
          </a:stretch>
        </p:blipFill>
        <p:spPr>
          <a:xfrm>
            <a:off x="1022534" y="1552607"/>
            <a:ext cx="4597101" cy="4148397"/>
          </a:xfrm>
          <a:prstGeom prst="rect">
            <a:avLst/>
          </a:prstGeom>
        </p:spPr>
      </p:pic>
      <p:sp>
        <p:nvSpPr>
          <p:cNvPr id="3" name="文本框 2">
            <a:extLst>
              <a:ext uri="{FF2B5EF4-FFF2-40B4-BE49-F238E27FC236}">
                <a16:creationId xmlns:a16="http://schemas.microsoft.com/office/drawing/2014/main" id="{4D7FFDD7-A8C4-40C0-8F44-E4BDE288C1AE}"/>
              </a:ext>
            </a:extLst>
          </p:cNvPr>
          <p:cNvSpPr txBox="1"/>
          <p:nvPr/>
        </p:nvSpPr>
        <p:spPr>
          <a:xfrm>
            <a:off x="6049184" y="1325977"/>
            <a:ext cx="5187985" cy="1938992"/>
          </a:xfrm>
          <a:prstGeom prst="rect">
            <a:avLst/>
          </a:prstGeom>
          <a:noFill/>
        </p:spPr>
        <p:txBody>
          <a:bodyPr wrap="square" rtlCol="0">
            <a:spAutoFit/>
          </a:bodyPr>
          <a:lstStyle/>
          <a:p>
            <a:r>
              <a:rPr lang="zh-CN" altLang="en-US" sz="2400" dirty="0"/>
              <a:t>利用</a:t>
            </a:r>
            <a:r>
              <a:rPr lang="en-US" altLang="zh-CN" sz="2400" dirty="0"/>
              <a:t>SNLI</a:t>
            </a:r>
            <a:r>
              <a:rPr lang="zh-CN" altLang="en-US" sz="2400" dirty="0"/>
              <a:t>数据集训练一个</a:t>
            </a:r>
            <a:r>
              <a:rPr lang="en-US" altLang="zh-CN" sz="2400" dirty="0"/>
              <a:t>sentence encoder</a:t>
            </a:r>
            <a:r>
              <a:rPr lang="zh-CN" altLang="en-US" sz="2400" dirty="0"/>
              <a:t>，</a:t>
            </a:r>
            <a:r>
              <a:rPr lang="en-US" altLang="zh-CN" sz="2400" dirty="0"/>
              <a:t>premise</a:t>
            </a:r>
            <a:r>
              <a:rPr lang="zh-CN" altLang="en-US" sz="2400" dirty="0"/>
              <a:t>和</a:t>
            </a:r>
            <a:r>
              <a:rPr lang="en-US" altLang="zh-CN" sz="2400" dirty="0"/>
              <a:t>hypothesis</a:t>
            </a:r>
            <a:r>
              <a:rPr lang="zh-CN" altLang="en-US" sz="2400" dirty="0"/>
              <a:t>共享同一个</a:t>
            </a:r>
            <a:r>
              <a:rPr lang="en-US" altLang="zh-CN" sz="2400" dirty="0"/>
              <a:t>sentence encoder</a:t>
            </a:r>
            <a:r>
              <a:rPr lang="zh-CN" altLang="en-US" sz="2400" dirty="0"/>
              <a:t>，输出经过处理拼接后传入分类网络输出三个分类</a:t>
            </a:r>
          </a:p>
        </p:txBody>
      </p:sp>
      <p:pic>
        <p:nvPicPr>
          <p:cNvPr id="5" name="图片 4">
            <a:extLst>
              <a:ext uri="{FF2B5EF4-FFF2-40B4-BE49-F238E27FC236}">
                <a16:creationId xmlns:a16="http://schemas.microsoft.com/office/drawing/2014/main" id="{AD264298-1AA6-4F54-9A80-BB048F9D6D39}"/>
              </a:ext>
            </a:extLst>
          </p:cNvPr>
          <p:cNvPicPr>
            <a:picLocks noChangeAspect="1"/>
          </p:cNvPicPr>
          <p:nvPr/>
        </p:nvPicPr>
        <p:blipFill>
          <a:blip r:embed="rId3"/>
          <a:stretch>
            <a:fillRect/>
          </a:stretch>
        </p:blipFill>
        <p:spPr>
          <a:xfrm>
            <a:off x="6049184" y="4259851"/>
            <a:ext cx="4892464" cy="2065199"/>
          </a:xfrm>
          <a:prstGeom prst="rect">
            <a:avLst/>
          </a:prstGeom>
        </p:spPr>
      </p:pic>
    </p:spTree>
    <p:extLst>
      <p:ext uri="{BB962C8B-B14F-4D97-AF65-F5344CB8AC3E}">
        <p14:creationId xmlns:p14="http://schemas.microsoft.com/office/powerpoint/2010/main" val="1846907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33F2A30-FA70-49D3-B8DF-78B06E77EF6D}"/>
              </a:ext>
            </a:extLst>
          </p:cNvPr>
          <p:cNvSpPr/>
          <p:nvPr/>
        </p:nvSpPr>
        <p:spPr>
          <a:xfrm>
            <a:off x="209501" y="211244"/>
            <a:ext cx="8028977" cy="461665"/>
          </a:xfrm>
          <a:prstGeom prst="rect">
            <a:avLst/>
          </a:prstGeom>
        </p:spPr>
        <p:txBody>
          <a:bodyPr wrap="square">
            <a:spAutoFit/>
          </a:bodyPr>
          <a:lstStyle/>
          <a:p>
            <a:r>
              <a:rPr lang="en-US" altLang="zh-CN" sz="2400" b="1" dirty="0">
                <a:solidFill>
                  <a:srgbClr val="3C484E"/>
                </a:solidFill>
                <a:latin typeface="Georgia" panose="02040502050405020303" pitchFamily="18" charset="0"/>
              </a:rPr>
              <a:t>K-Means</a:t>
            </a:r>
          </a:p>
        </p:txBody>
      </p:sp>
      <p:pic>
        <p:nvPicPr>
          <p:cNvPr id="2052" name="Picture 4" descr="“kmeans”的图片搜索结果">
            <a:extLst>
              <a:ext uri="{FF2B5EF4-FFF2-40B4-BE49-F238E27FC236}">
                <a16:creationId xmlns:a16="http://schemas.microsoft.com/office/drawing/2014/main" id="{D3D36153-32BD-4620-B4DD-E81BE2690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854" y="1129886"/>
            <a:ext cx="4179337" cy="4508266"/>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CC9CF006-C514-40B8-8484-1537EBE48395}"/>
              </a:ext>
            </a:extLst>
          </p:cNvPr>
          <p:cNvSpPr txBox="1"/>
          <p:nvPr/>
        </p:nvSpPr>
        <p:spPr>
          <a:xfrm>
            <a:off x="6304547" y="2828835"/>
            <a:ext cx="5534526" cy="1200329"/>
          </a:xfrm>
          <a:prstGeom prst="rect">
            <a:avLst/>
          </a:prstGeom>
          <a:noFill/>
        </p:spPr>
        <p:txBody>
          <a:bodyPr wrap="square" rtlCol="0">
            <a:spAutoFit/>
          </a:bodyPr>
          <a:lstStyle/>
          <a:p>
            <a:r>
              <a:rPr lang="zh-CN" altLang="en-US" sz="2400" dirty="0"/>
              <a:t>把</a:t>
            </a:r>
            <a:r>
              <a:rPr lang="en-US" altLang="zh-CN" sz="2400" dirty="0"/>
              <a:t>n</a:t>
            </a:r>
            <a:r>
              <a:rPr lang="zh-CN" altLang="en-US" sz="2400" dirty="0"/>
              <a:t>个点划分到</a:t>
            </a:r>
            <a:r>
              <a:rPr lang="en-US" altLang="zh-CN" sz="2400" dirty="0"/>
              <a:t>k</a:t>
            </a:r>
            <a:r>
              <a:rPr lang="zh-CN" altLang="en-US" sz="2400" dirty="0"/>
              <a:t>个聚类中，使得每个点都属于离他最近的均值（此即聚类中心）对应的聚类，以之作为聚类的标准。</a:t>
            </a:r>
          </a:p>
        </p:txBody>
      </p:sp>
    </p:spTree>
    <p:extLst>
      <p:ext uri="{BB962C8B-B14F-4D97-AF65-F5344CB8AC3E}">
        <p14:creationId xmlns:p14="http://schemas.microsoft.com/office/powerpoint/2010/main" val="377049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3399539-F12E-4B41-A271-A680C443CAFD}"/>
              </a:ext>
            </a:extLst>
          </p:cNvPr>
          <p:cNvSpPr/>
          <p:nvPr/>
        </p:nvSpPr>
        <p:spPr>
          <a:xfrm>
            <a:off x="209501" y="211244"/>
            <a:ext cx="8028977" cy="461665"/>
          </a:xfrm>
          <a:prstGeom prst="rect">
            <a:avLst/>
          </a:prstGeom>
        </p:spPr>
        <p:txBody>
          <a:bodyPr wrap="square">
            <a:spAutoFit/>
          </a:bodyPr>
          <a:lstStyle/>
          <a:p>
            <a:r>
              <a:rPr lang="en-US" altLang="zh-CN" sz="2400" b="1" dirty="0">
                <a:solidFill>
                  <a:srgbClr val="3C484E"/>
                </a:solidFill>
                <a:latin typeface="Georgia" panose="02040502050405020303" pitchFamily="18" charset="0"/>
              </a:rPr>
              <a:t>K-Means</a:t>
            </a:r>
          </a:p>
        </p:txBody>
      </p:sp>
      <p:pic>
        <p:nvPicPr>
          <p:cNvPr id="6" name="图片 5">
            <a:extLst>
              <a:ext uri="{FF2B5EF4-FFF2-40B4-BE49-F238E27FC236}">
                <a16:creationId xmlns:a16="http://schemas.microsoft.com/office/drawing/2014/main" id="{D48BE418-52E7-4D24-9497-70BB4DEE0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461" y="1205106"/>
            <a:ext cx="7561056" cy="4943767"/>
          </a:xfrm>
          <a:prstGeom prst="rect">
            <a:avLst/>
          </a:prstGeom>
        </p:spPr>
      </p:pic>
      <p:sp>
        <p:nvSpPr>
          <p:cNvPr id="7" name="文本框 6">
            <a:extLst>
              <a:ext uri="{FF2B5EF4-FFF2-40B4-BE49-F238E27FC236}">
                <a16:creationId xmlns:a16="http://schemas.microsoft.com/office/drawing/2014/main" id="{22B6376A-D8A9-45DD-A3FB-2299A583C990}"/>
              </a:ext>
            </a:extLst>
          </p:cNvPr>
          <p:cNvSpPr txBox="1"/>
          <p:nvPr/>
        </p:nvSpPr>
        <p:spPr>
          <a:xfrm>
            <a:off x="8238478" y="2459503"/>
            <a:ext cx="3489649" cy="1938992"/>
          </a:xfrm>
          <a:prstGeom prst="rect">
            <a:avLst/>
          </a:prstGeom>
          <a:noFill/>
        </p:spPr>
        <p:txBody>
          <a:bodyPr wrap="square" rtlCol="0">
            <a:spAutoFit/>
          </a:bodyPr>
          <a:lstStyle/>
          <a:p>
            <a:r>
              <a:rPr lang="zh-CN" altLang="en-US" sz="2400" dirty="0"/>
              <a:t>由于部分极端数据的存在，聚类中心会向极端数据偏移，导致选取的摘要可能包含了无关信息</a:t>
            </a:r>
          </a:p>
        </p:txBody>
      </p:sp>
    </p:spTree>
    <p:extLst>
      <p:ext uri="{BB962C8B-B14F-4D97-AF65-F5344CB8AC3E}">
        <p14:creationId xmlns:p14="http://schemas.microsoft.com/office/powerpoint/2010/main" val="3988405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6A2F18B-44F8-4D19-8C5B-A3840BCF89E9}"/>
              </a:ext>
            </a:extLst>
          </p:cNvPr>
          <p:cNvSpPr/>
          <p:nvPr/>
        </p:nvSpPr>
        <p:spPr>
          <a:xfrm>
            <a:off x="209501" y="211244"/>
            <a:ext cx="8028977" cy="461665"/>
          </a:xfrm>
          <a:prstGeom prst="rect">
            <a:avLst/>
          </a:prstGeom>
        </p:spPr>
        <p:txBody>
          <a:bodyPr wrap="square">
            <a:spAutoFit/>
          </a:bodyPr>
          <a:lstStyle/>
          <a:p>
            <a:r>
              <a:rPr lang="en-US" altLang="zh-CN" sz="2400" b="1" dirty="0">
                <a:solidFill>
                  <a:srgbClr val="3C484E"/>
                </a:solidFill>
                <a:latin typeface="Georgia" panose="02040502050405020303" pitchFamily="18" charset="0"/>
              </a:rPr>
              <a:t>MMR</a:t>
            </a:r>
          </a:p>
        </p:txBody>
      </p:sp>
      <p:pic>
        <p:nvPicPr>
          <p:cNvPr id="8" name="图片 7">
            <a:extLst>
              <a:ext uri="{FF2B5EF4-FFF2-40B4-BE49-F238E27FC236}">
                <a16:creationId xmlns:a16="http://schemas.microsoft.com/office/drawing/2014/main" id="{8BC50EC1-F12A-4BC5-BDB4-C5502CE9F501}"/>
              </a:ext>
            </a:extLst>
          </p:cNvPr>
          <p:cNvPicPr>
            <a:picLocks noChangeAspect="1"/>
          </p:cNvPicPr>
          <p:nvPr/>
        </p:nvPicPr>
        <p:blipFill>
          <a:blip r:embed="rId2"/>
          <a:stretch>
            <a:fillRect/>
          </a:stretch>
        </p:blipFill>
        <p:spPr>
          <a:xfrm>
            <a:off x="469402" y="1445775"/>
            <a:ext cx="11253195" cy="1327912"/>
          </a:xfrm>
          <a:prstGeom prst="rect">
            <a:avLst/>
          </a:prstGeom>
        </p:spPr>
      </p:pic>
      <p:sp>
        <p:nvSpPr>
          <p:cNvPr id="9" name="文本框 8">
            <a:extLst>
              <a:ext uri="{FF2B5EF4-FFF2-40B4-BE49-F238E27FC236}">
                <a16:creationId xmlns:a16="http://schemas.microsoft.com/office/drawing/2014/main" id="{52D9693F-45D0-4D9C-B91E-A55C988A656F}"/>
              </a:ext>
            </a:extLst>
          </p:cNvPr>
          <p:cNvSpPr txBox="1"/>
          <p:nvPr/>
        </p:nvSpPr>
        <p:spPr>
          <a:xfrm>
            <a:off x="1515979" y="4084313"/>
            <a:ext cx="9160042" cy="1200329"/>
          </a:xfrm>
          <a:prstGeom prst="rect">
            <a:avLst/>
          </a:prstGeom>
          <a:noFill/>
        </p:spPr>
        <p:txBody>
          <a:bodyPr wrap="square" rtlCol="0">
            <a:spAutoFit/>
          </a:bodyPr>
          <a:lstStyle/>
          <a:p>
            <a:r>
              <a:rPr lang="zh-CN" altLang="en-US" sz="2400" dirty="0"/>
              <a:t>同时考虑摘要文本的冗余度和多样性，通过</a:t>
            </a:r>
            <a:r>
              <a:rPr lang="el-GR" altLang="zh-CN" sz="2400" dirty="0"/>
              <a:t>λ</a:t>
            </a:r>
            <a:r>
              <a:rPr lang="zh-CN" altLang="en-US" sz="2400" dirty="0"/>
              <a:t>控制文本奖惩的幅度</a:t>
            </a:r>
            <a:endParaRPr lang="en-US" altLang="zh-CN" sz="2400" dirty="0"/>
          </a:p>
          <a:p>
            <a:endParaRPr lang="en-US" altLang="zh-CN" sz="2400" dirty="0"/>
          </a:p>
          <a:p>
            <a:r>
              <a:rPr lang="zh-CN" altLang="en-US" sz="2400" dirty="0"/>
              <a:t>相似度计算可以使用余弦相似度进行计算</a:t>
            </a:r>
          </a:p>
        </p:txBody>
      </p:sp>
    </p:spTree>
    <p:extLst>
      <p:ext uri="{BB962C8B-B14F-4D97-AF65-F5344CB8AC3E}">
        <p14:creationId xmlns:p14="http://schemas.microsoft.com/office/powerpoint/2010/main" val="4133433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iro.medium.com/max/1668/1*JeYlqJTA5MpKsaWwHkhKQw.jpeg">
            <a:extLst>
              <a:ext uri="{FF2B5EF4-FFF2-40B4-BE49-F238E27FC236}">
                <a16:creationId xmlns:a16="http://schemas.microsoft.com/office/drawing/2014/main" id="{8AE15BE0-FFAF-4B5F-88F4-AA3FBC6FBE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8328" y="785446"/>
            <a:ext cx="4938306" cy="528710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07D3DEC3-AE94-441C-B9D4-D7A81B4C5EF9}"/>
              </a:ext>
            </a:extLst>
          </p:cNvPr>
          <p:cNvSpPr/>
          <p:nvPr/>
        </p:nvSpPr>
        <p:spPr>
          <a:xfrm>
            <a:off x="209501" y="211244"/>
            <a:ext cx="8028977" cy="461665"/>
          </a:xfrm>
          <a:prstGeom prst="rect">
            <a:avLst/>
          </a:prstGeom>
        </p:spPr>
        <p:txBody>
          <a:bodyPr wrap="square">
            <a:spAutoFit/>
          </a:bodyPr>
          <a:lstStyle/>
          <a:p>
            <a:r>
              <a:rPr lang="en-US" altLang="zh-CN" sz="2400" b="1" dirty="0" err="1">
                <a:solidFill>
                  <a:srgbClr val="3C484E"/>
                </a:solidFill>
                <a:latin typeface="Georgia" panose="02040502050405020303" pitchFamily="18" charset="0"/>
              </a:rPr>
              <a:t>Textrank</a:t>
            </a:r>
            <a:endParaRPr lang="en-US" altLang="zh-CN" sz="2400" b="1" dirty="0">
              <a:solidFill>
                <a:srgbClr val="3C484E"/>
              </a:solidFill>
              <a:latin typeface="Georgia" panose="02040502050405020303" pitchFamily="18" charset="0"/>
            </a:endParaRPr>
          </a:p>
        </p:txBody>
      </p:sp>
      <p:sp>
        <p:nvSpPr>
          <p:cNvPr id="4" name="矩形 3">
            <a:extLst>
              <a:ext uri="{FF2B5EF4-FFF2-40B4-BE49-F238E27FC236}">
                <a16:creationId xmlns:a16="http://schemas.microsoft.com/office/drawing/2014/main" id="{ADA7B0E6-D3CD-4C79-9747-B38E8BC389EA}"/>
              </a:ext>
            </a:extLst>
          </p:cNvPr>
          <p:cNvSpPr/>
          <p:nvPr/>
        </p:nvSpPr>
        <p:spPr>
          <a:xfrm>
            <a:off x="831869" y="1582340"/>
            <a:ext cx="4466961" cy="3693319"/>
          </a:xfrm>
          <a:prstGeom prst="rect">
            <a:avLst/>
          </a:prstGeom>
        </p:spPr>
        <p:txBody>
          <a:bodyPr wrap="square">
            <a:spAutoFit/>
          </a:bodyPr>
          <a:lstStyle/>
          <a:p>
            <a:r>
              <a:rPr lang="zh-CN" altLang="en-US" dirty="0">
                <a:solidFill>
                  <a:srgbClr val="4D4D4D"/>
                </a:solidFill>
                <a:latin typeface="Microsoft YaHei" panose="020B0503020204020204" pitchFamily="34" charset="-122"/>
                <a:ea typeface="Microsoft YaHei" panose="020B0503020204020204" pitchFamily="34" charset="-122"/>
              </a:rPr>
              <a:t>      基于著名的网页排序算法</a:t>
            </a:r>
            <a:r>
              <a:rPr lang="en-US" altLang="zh-CN" dirty="0">
                <a:solidFill>
                  <a:srgbClr val="4D4D4D"/>
                </a:solidFill>
                <a:latin typeface="Microsoft YaHei" panose="020B0503020204020204" pitchFamily="34" charset="-122"/>
                <a:ea typeface="Microsoft YaHei" panose="020B0503020204020204" pitchFamily="34" charset="-122"/>
              </a:rPr>
              <a:t>PageRank</a:t>
            </a:r>
            <a:r>
              <a:rPr lang="zh-CN" altLang="en-US" dirty="0">
                <a:solidFill>
                  <a:srgbClr val="4D4D4D"/>
                </a:solidFill>
                <a:latin typeface="Microsoft YaHei" panose="020B0503020204020204" pitchFamily="34" charset="-122"/>
                <a:ea typeface="Microsoft YaHei" panose="020B0503020204020204" pitchFamily="34" charset="-122"/>
              </a:rPr>
              <a:t>改动而来，</a:t>
            </a:r>
            <a:r>
              <a:rPr lang="en-US" altLang="zh-CN" dirty="0">
                <a:solidFill>
                  <a:srgbClr val="4D4D4D"/>
                </a:solidFill>
                <a:latin typeface="Microsoft YaHei" panose="020B0503020204020204" pitchFamily="34" charset="-122"/>
                <a:ea typeface="Microsoft YaHei" panose="020B0503020204020204" pitchFamily="34" charset="-122"/>
              </a:rPr>
              <a:t>PageRank</a:t>
            </a:r>
            <a:r>
              <a:rPr lang="zh-CN" altLang="en-US" dirty="0">
                <a:solidFill>
                  <a:srgbClr val="4D4D4D"/>
                </a:solidFill>
                <a:latin typeface="Microsoft YaHei" panose="020B0503020204020204" pitchFamily="34" charset="-122"/>
                <a:ea typeface="Microsoft YaHei" panose="020B0503020204020204" pitchFamily="34" charset="-122"/>
              </a:rPr>
              <a:t>算法的基本思想在于，一个页面如果被多个页面引用，说明该页面的重要性高，如果一个页面被重要性高的页面引用，相应的该页面的重要性也会提升。</a:t>
            </a:r>
            <a:endParaRPr lang="en-US" altLang="zh-CN" dirty="0">
              <a:solidFill>
                <a:srgbClr val="4D4D4D"/>
              </a:solidFill>
              <a:latin typeface="Microsoft YaHei" panose="020B0503020204020204" pitchFamily="34" charset="-122"/>
              <a:ea typeface="Microsoft YaHei" panose="020B0503020204020204" pitchFamily="34" charset="-122"/>
            </a:endParaRPr>
          </a:p>
          <a:p>
            <a:endParaRPr lang="en-US" altLang="zh-CN" dirty="0">
              <a:solidFill>
                <a:srgbClr val="4D4D4D"/>
              </a:solidFill>
              <a:latin typeface="Microsoft YaHei" panose="020B0503020204020204" pitchFamily="34" charset="-122"/>
              <a:ea typeface="Microsoft YaHei" panose="020B0503020204020204" pitchFamily="34" charset="-122"/>
            </a:endParaRPr>
          </a:p>
          <a:p>
            <a:endParaRPr lang="en-US" altLang="zh-CN" dirty="0">
              <a:solidFill>
                <a:srgbClr val="4D4D4D"/>
              </a:solidFill>
              <a:latin typeface="Microsoft YaHei" panose="020B0503020204020204" pitchFamily="34" charset="-122"/>
              <a:ea typeface="Microsoft YaHei" panose="020B0503020204020204" pitchFamily="34" charset="-122"/>
            </a:endParaRPr>
          </a:p>
          <a:p>
            <a:endParaRPr lang="en-US" altLang="zh-CN" dirty="0">
              <a:solidFill>
                <a:srgbClr val="4D4D4D"/>
              </a:solidFill>
              <a:latin typeface="Microsoft YaHei" panose="020B0503020204020204" pitchFamily="34" charset="-122"/>
              <a:ea typeface="Microsoft YaHei" panose="020B0503020204020204" pitchFamily="34" charset="-122"/>
            </a:endParaRPr>
          </a:p>
          <a:p>
            <a:r>
              <a:rPr lang="zh-CN" altLang="en-US" dirty="0">
                <a:solidFill>
                  <a:srgbClr val="4D4D4D"/>
                </a:solidFill>
                <a:latin typeface="Microsoft YaHei" panose="020B0503020204020204" pitchFamily="34" charset="-122"/>
                <a:ea typeface="Microsoft YaHei" panose="020B0503020204020204" pitchFamily="34" charset="-122"/>
              </a:rPr>
              <a:t>      通过计算句嵌入之间的相似度，我们可以构造以句嵌入向量为节点，相似性得分为边的图，利用</a:t>
            </a:r>
            <a:r>
              <a:rPr lang="en-US" altLang="zh-CN" dirty="0" err="1">
                <a:solidFill>
                  <a:srgbClr val="4D4D4D"/>
                </a:solidFill>
                <a:latin typeface="Microsoft YaHei" panose="020B0503020204020204" pitchFamily="34" charset="-122"/>
                <a:ea typeface="Microsoft YaHei" panose="020B0503020204020204" pitchFamily="34" charset="-122"/>
              </a:rPr>
              <a:t>Textrank</a:t>
            </a:r>
            <a:r>
              <a:rPr lang="zh-CN" altLang="en-US" dirty="0">
                <a:solidFill>
                  <a:srgbClr val="4D4D4D"/>
                </a:solidFill>
                <a:latin typeface="Microsoft YaHei" panose="020B0503020204020204" pitchFamily="34" charset="-122"/>
                <a:ea typeface="Microsoft YaHei" panose="020B0503020204020204" pitchFamily="34" charset="-122"/>
              </a:rPr>
              <a:t>算法得出重要性高的句子作为摘要。</a:t>
            </a:r>
            <a:endParaRPr lang="en-US" altLang="zh-CN" dirty="0">
              <a:solidFill>
                <a:srgbClr val="4D4D4D"/>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96003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D789F53-034E-4B6A-9149-84E8CA28612B}"/>
              </a:ext>
            </a:extLst>
          </p:cNvPr>
          <p:cNvSpPr/>
          <p:nvPr/>
        </p:nvSpPr>
        <p:spPr>
          <a:xfrm>
            <a:off x="209501" y="211244"/>
            <a:ext cx="8028977" cy="461665"/>
          </a:xfrm>
          <a:prstGeom prst="rect">
            <a:avLst/>
          </a:prstGeom>
        </p:spPr>
        <p:txBody>
          <a:bodyPr wrap="square">
            <a:spAutoFit/>
          </a:bodyPr>
          <a:lstStyle/>
          <a:p>
            <a:r>
              <a:rPr lang="zh-CN" altLang="en-US" sz="2400" b="1" dirty="0">
                <a:solidFill>
                  <a:srgbClr val="3C484E"/>
                </a:solidFill>
                <a:latin typeface="Georgia" panose="02040502050405020303" pitchFamily="18" charset="0"/>
              </a:rPr>
              <a:t>模型效果对比</a:t>
            </a:r>
            <a:endParaRPr lang="en-US" altLang="zh-CN" sz="2400" b="1" dirty="0">
              <a:solidFill>
                <a:srgbClr val="3C484E"/>
              </a:solidFill>
              <a:latin typeface="Georgia" panose="02040502050405020303" pitchFamily="18" charset="0"/>
            </a:endParaRPr>
          </a:p>
        </p:txBody>
      </p:sp>
      <p:graphicFrame>
        <p:nvGraphicFramePr>
          <p:cNvPr id="5" name="表格 4">
            <a:extLst>
              <a:ext uri="{FF2B5EF4-FFF2-40B4-BE49-F238E27FC236}">
                <a16:creationId xmlns:a16="http://schemas.microsoft.com/office/drawing/2014/main" id="{B509D20D-2BBC-4F10-A8DD-AF7E661AF9D3}"/>
              </a:ext>
            </a:extLst>
          </p:cNvPr>
          <p:cNvGraphicFramePr>
            <a:graphicFrameLocks noGrp="1"/>
          </p:cNvGraphicFramePr>
          <p:nvPr>
            <p:extLst>
              <p:ext uri="{D42A27DB-BD31-4B8C-83A1-F6EECF244321}">
                <p14:modId xmlns:p14="http://schemas.microsoft.com/office/powerpoint/2010/main" val="4096242041"/>
              </p:ext>
            </p:extLst>
          </p:nvPr>
        </p:nvGraphicFramePr>
        <p:xfrm>
          <a:off x="529390" y="1073627"/>
          <a:ext cx="11133220" cy="5208098"/>
        </p:xfrm>
        <a:graphic>
          <a:graphicData uri="http://schemas.openxmlformats.org/drawingml/2006/table">
            <a:tbl>
              <a:tblPr firstRow="1" firstCol="1">
                <a:tableStyleId>{F5AB1C69-6EDB-4FF4-983F-18BD219EF322}</a:tableStyleId>
              </a:tblPr>
              <a:tblGrid>
                <a:gridCol w="2783305">
                  <a:extLst>
                    <a:ext uri="{9D8B030D-6E8A-4147-A177-3AD203B41FA5}">
                      <a16:colId xmlns:a16="http://schemas.microsoft.com/office/drawing/2014/main" val="868824177"/>
                    </a:ext>
                  </a:extLst>
                </a:gridCol>
                <a:gridCol w="2783305">
                  <a:extLst>
                    <a:ext uri="{9D8B030D-6E8A-4147-A177-3AD203B41FA5}">
                      <a16:colId xmlns:a16="http://schemas.microsoft.com/office/drawing/2014/main" val="3091268171"/>
                    </a:ext>
                  </a:extLst>
                </a:gridCol>
                <a:gridCol w="2783305">
                  <a:extLst>
                    <a:ext uri="{9D8B030D-6E8A-4147-A177-3AD203B41FA5}">
                      <a16:colId xmlns:a16="http://schemas.microsoft.com/office/drawing/2014/main" val="2435967180"/>
                    </a:ext>
                  </a:extLst>
                </a:gridCol>
                <a:gridCol w="2783305">
                  <a:extLst>
                    <a:ext uri="{9D8B030D-6E8A-4147-A177-3AD203B41FA5}">
                      <a16:colId xmlns:a16="http://schemas.microsoft.com/office/drawing/2014/main" val="1035843618"/>
                    </a:ext>
                  </a:extLst>
                </a:gridCol>
              </a:tblGrid>
              <a:tr h="485557">
                <a:tc>
                  <a:txBody>
                    <a:bodyPr/>
                    <a:lstStyle/>
                    <a:p>
                      <a:endParaRPr lang="zh-CN" altLang="en-US" dirty="0"/>
                    </a:p>
                  </a:txBody>
                  <a:tcPr/>
                </a:tc>
                <a:tc>
                  <a:txBody>
                    <a:bodyPr/>
                    <a:lstStyle/>
                    <a:p>
                      <a:r>
                        <a:rPr lang="en-US" altLang="zh-CN" dirty="0"/>
                        <a:t>Rouge-1</a:t>
                      </a:r>
                      <a:endParaRPr lang="zh-CN" altLang="en-US" dirty="0"/>
                    </a:p>
                  </a:txBody>
                  <a:tcPr/>
                </a:tc>
                <a:tc>
                  <a:txBody>
                    <a:bodyPr/>
                    <a:lstStyle/>
                    <a:p>
                      <a:r>
                        <a:rPr lang="en-US" altLang="zh-CN" dirty="0"/>
                        <a:t>Rouge-2</a:t>
                      </a:r>
                      <a:endParaRPr lang="zh-CN" altLang="en-US" dirty="0"/>
                    </a:p>
                  </a:txBody>
                  <a:tcPr/>
                </a:tc>
                <a:tc>
                  <a:txBody>
                    <a:bodyPr/>
                    <a:lstStyle/>
                    <a:p>
                      <a:r>
                        <a:rPr lang="en-US" altLang="zh-CN" dirty="0"/>
                        <a:t>Rouge-l</a:t>
                      </a:r>
                      <a:endParaRPr lang="zh-CN" altLang="en-US" dirty="0"/>
                    </a:p>
                  </a:txBody>
                  <a:tcPr/>
                </a:tc>
                <a:extLst>
                  <a:ext uri="{0D108BD9-81ED-4DB2-BD59-A6C34878D82A}">
                    <a16:rowId xmlns:a16="http://schemas.microsoft.com/office/drawing/2014/main" val="4025565207"/>
                  </a:ext>
                </a:extLst>
              </a:tr>
              <a:tr h="4855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Random</a:t>
                      </a:r>
                      <a:endParaRPr lang="zh-CN" altLang="en-US" dirty="0"/>
                    </a:p>
                  </a:txBody>
                  <a:tcPr/>
                </a:tc>
                <a:tc>
                  <a:txBody>
                    <a:bodyPr/>
                    <a:lstStyle/>
                    <a:p>
                      <a:r>
                        <a:rPr lang="en-US" altLang="zh-CN" dirty="0"/>
                        <a:t>29.15</a:t>
                      </a:r>
                      <a:endParaRPr lang="zh-CN" altLang="en-US" dirty="0"/>
                    </a:p>
                  </a:txBody>
                  <a:tcPr/>
                </a:tc>
                <a:tc>
                  <a:txBody>
                    <a:bodyPr/>
                    <a:lstStyle/>
                    <a:p>
                      <a:r>
                        <a:rPr lang="en-US" altLang="zh-CN" dirty="0"/>
                        <a:t>8.78</a:t>
                      </a:r>
                      <a:endParaRPr lang="zh-CN" altLang="en-US" dirty="0"/>
                    </a:p>
                  </a:txBody>
                  <a:tcPr/>
                </a:tc>
                <a:tc>
                  <a:txBody>
                    <a:bodyPr/>
                    <a:lstStyle/>
                    <a:p>
                      <a:r>
                        <a:rPr lang="en-US" altLang="zh-CN" dirty="0"/>
                        <a:t>17.62</a:t>
                      </a:r>
                      <a:endParaRPr lang="zh-CN" altLang="en-US" dirty="0"/>
                    </a:p>
                  </a:txBody>
                  <a:tcPr/>
                </a:tc>
                <a:extLst>
                  <a:ext uri="{0D108BD9-81ED-4DB2-BD59-A6C34878D82A}">
                    <a16:rowId xmlns:a16="http://schemas.microsoft.com/office/drawing/2014/main" val="141254698"/>
                  </a:ext>
                </a:extLst>
              </a:tr>
              <a:tr h="485557">
                <a:tc>
                  <a:txBody>
                    <a:bodyPr/>
                    <a:lstStyle/>
                    <a:p>
                      <a:r>
                        <a:rPr lang="en-US" altLang="zh-CN" dirty="0"/>
                        <a:t>First3Sentence</a:t>
                      </a:r>
                      <a:endParaRPr lang="zh-CN" altLang="en-US" dirty="0"/>
                    </a:p>
                  </a:txBody>
                  <a:tcPr/>
                </a:tc>
                <a:tc>
                  <a:txBody>
                    <a:bodyPr/>
                    <a:lstStyle/>
                    <a:p>
                      <a:r>
                        <a:rPr lang="en-US" altLang="zh-CN" dirty="0"/>
                        <a:t>40.62</a:t>
                      </a:r>
                      <a:endParaRPr lang="zh-CN" altLang="en-US" dirty="0"/>
                    </a:p>
                  </a:txBody>
                  <a:tcPr/>
                </a:tc>
                <a:tc>
                  <a:txBody>
                    <a:bodyPr/>
                    <a:lstStyle/>
                    <a:p>
                      <a:r>
                        <a:rPr lang="en-US" altLang="zh-CN" dirty="0"/>
                        <a:t>17.05</a:t>
                      </a:r>
                      <a:endParaRPr lang="zh-CN" altLang="en-US" dirty="0"/>
                    </a:p>
                  </a:txBody>
                  <a:tcPr/>
                </a:tc>
                <a:tc>
                  <a:txBody>
                    <a:bodyPr/>
                    <a:lstStyle/>
                    <a:p>
                      <a:r>
                        <a:rPr lang="en-US" altLang="zh-CN" dirty="0"/>
                        <a:t>24.86</a:t>
                      </a:r>
                      <a:endParaRPr lang="zh-CN" altLang="en-US" dirty="0"/>
                    </a:p>
                  </a:txBody>
                  <a:tcPr/>
                </a:tc>
                <a:extLst>
                  <a:ext uri="{0D108BD9-81ED-4DB2-BD59-A6C34878D82A}">
                    <a16:rowId xmlns:a16="http://schemas.microsoft.com/office/drawing/2014/main" val="2930157235"/>
                  </a:ext>
                </a:extLst>
              </a:tr>
              <a:tr h="485557">
                <a:tc>
                  <a:txBody>
                    <a:bodyPr/>
                    <a:lstStyle/>
                    <a:p>
                      <a:r>
                        <a:rPr lang="en-US" altLang="zh-CN" dirty="0"/>
                        <a:t>ORACLE</a:t>
                      </a:r>
                      <a:endParaRPr lang="zh-CN" altLang="en-US" dirty="0"/>
                    </a:p>
                  </a:txBody>
                  <a:tcPr/>
                </a:tc>
                <a:tc>
                  <a:txBody>
                    <a:bodyPr/>
                    <a:lstStyle/>
                    <a:p>
                      <a:r>
                        <a:rPr lang="en-US" altLang="zh-CN" dirty="0"/>
                        <a:t>56.61</a:t>
                      </a:r>
                      <a:endParaRPr lang="zh-CN" altLang="en-US" dirty="0"/>
                    </a:p>
                  </a:txBody>
                  <a:tcPr/>
                </a:tc>
                <a:tc>
                  <a:txBody>
                    <a:bodyPr/>
                    <a:lstStyle/>
                    <a:p>
                      <a:r>
                        <a:rPr lang="en-US" altLang="zh-CN" dirty="0"/>
                        <a:t>29.57</a:t>
                      </a:r>
                      <a:endParaRPr lang="zh-CN" altLang="en-US" dirty="0"/>
                    </a:p>
                  </a:txBody>
                  <a:tcPr/>
                </a:tc>
                <a:tc>
                  <a:txBody>
                    <a:bodyPr/>
                    <a:lstStyle/>
                    <a:p>
                      <a:r>
                        <a:rPr lang="en-US" altLang="zh-CN" dirty="0"/>
                        <a:t>38.48</a:t>
                      </a:r>
                      <a:endParaRPr lang="zh-CN" altLang="en-US" dirty="0"/>
                    </a:p>
                  </a:txBody>
                  <a:tcPr/>
                </a:tc>
                <a:extLst>
                  <a:ext uri="{0D108BD9-81ED-4DB2-BD59-A6C34878D82A}">
                    <a16:rowId xmlns:a16="http://schemas.microsoft.com/office/drawing/2014/main" val="2545854151"/>
                  </a:ext>
                </a:extLst>
              </a:tr>
              <a:tr h="485557">
                <a:tc>
                  <a:txBody>
                    <a:bodyPr/>
                    <a:lstStyle/>
                    <a:p>
                      <a:r>
                        <a:rPr lang="zh-CN" altLang="en-US" dirty="0"/>
                        <a:t>平均词向量</a:t>
                      </a:r>
                      <a:r>
                        <a:rPr lang="en-US" altLang="zh-CN" dirty="0"/>
                        <a:t>+</a:t>
                      </a:r>
                      <a:r>
                        <a:rPr lang="zh-CN" altLang="en-US" dirty="0"/>
                        <a:t>聚类</a:t>
                      </a:r>
                    </a:p>
                  </a:txBody>
                  <a:tcPr/>
                </a:tc>
                <a:tc>
                  <a:txBody>
                    <a:bodyPr/>
                    <a:lstStyle/>
                    <a:p>
                      <a:r>
                        <a:rPr lang="en-US" altLang="zh-CN" dirty="0"/>
                        <a:t>31.47</a:t>
                      </a:r>
                      <a:endParaRPr lang="zh-CN" altLang="en-US" dirty="0"/>
                    </a:p>
                  </a:txBody>
                  <a:tcPr/>
                </a:tc>
                <a:tc>
                  <a:txBody>
                    <a:bodyPr/>
                    <a:lstStyle/>
                    <a:p>
                      <a:r>
                        <a:rPr lang="en-US" altLang="zh-CN" dirty="0"/>
                        <a:t>10.25</a:t>
                      </a:r>
                      <a:endParaRPr lang="zh-CN" altLang="en-US" dirty="0"/>
                    </a:p>
                  </a:txBody>
                  <a:tcPr/>
                </a:tc>
                <a:tc>
                  <a:txBody>
                    <a:bodyPr/>
                    <a:lstStyle/>
                    <a:p>
                      <a:r>
                        <a:rPr lang="en-US" altLang="zh-CN" dirty="0"/>
                        <a:t>18.89</a:t>
                      </a:r>
                      <a:endParaRPr lang="zh-CN" altLang="en-US" dirty="0"/>
                    </a:p>
                  </a:txBody>
                  <a:tcPr/>
                </a:tc>
                <a:extLst>
                  <a:ext uri="{0D108BD9-81ED-4DB2-BD59-A6C34878D82A}">
                    <a16:rowId xmlns:a16="http://schemas.microsoft.com/office/drawing/2014/main" val="2901548132"/>
                  </a:ext>
                </a:extLst>
              </a:tr>
              <a:tr h="838085">
                <a:tc>
                  <a:txBody>
                    <a:bodyPr/>
                    <a:lstStyle/>
                    <a:p>
                      <a:r>
                        <a:rPr lang="en-US" altLang="zh-CN" dirty="0"/>
                        <a:t>TF-IDF</a:t>
                      </a:r>
                      <a:r>
                        <a:rPr lang="zh-CN" altLang="en-US" dirty="0"/>
                        <a:t>加权平均词向量</a:t>
                      </a:r>
                      <a:r>
                        <a:rPr lang="en-US" altLang="zh-CN" dirty="0"/>
                        <a:t>+</a:t>
                      </a:r>
                      <a:r>
                        <a:rPr lang="zh-CN" altLang="en-US" dirty="0"/>
                        <a:t>聚类</a:t>
                      </a:r>
                    </a:p>
                  </a:txBody>
                  <a:tcPr/>
                </a:tc>
                <a:tc>
                  <a:txBody>
                    <a:bodyPr/>
                    <a:lstStyle/>
                    <a:p>
                      <a:r>
                        <a:rPr lang="en-US" altLang="zh-CN" dirty="0"/>
                        <a:t>32.28</a:t>
                      </a:r>
                      <a:endParaRPr lang="zh-CN" altLang="en-US" dirty="0"/>
                    </a:p>
                  </a:txBody>
                  <a:tcPr/>
                </a:tc>
                <a:tc>
                  <a:txBody>
                    <a:bodyPr/>
                    <a:lstStyle/>
                    <a:p>
                      <a:r>
                        <a:rPr lang="en-US" altLang="zh-CN" dirty="0"/>
                        <a:t>10.85</a:t>
                      </a:r>
                      <a:endParaRPr lang="zh-CN" altLang="en-US" dirty="0"/>
                    </a:p>
                  </a:txBody>
                  <a:tcPr/>
                </a:tc>
                <a:tc>
                  <a:txBody>
                    <a:bodyPr/>
                    <a:lstStyle/>
                    <a:p>
                      <a:r>
                        <a:rPr lang="en-US" altLang="zh-CN" dirty="0"/>
                        <a:t>19.48</a:t>
                      </a:r>
                      <a:endParaRPr lang="zh-CN" altLang="en-US" dirty="0"/>
                    </a:p>
                  </a:txBody>
                  <a:tcPr/>
                </a:tc>
                <a:extLst>
                  <a:ext uri="{0D108BD9-81ED-4DB2-BD59-A6C34878D82A}">
                    <a16:rowId xmlns:a16="http://schemas.microsoft.com/office/drawing/2014/main" val="801587014"/>
                  </a:ext>
                </a:extLst>
              </a:tr>
              <a:tr h="485557">
                <a:tc>
                  <a:txBody>
                    <a:bodyPr/>
                    <a:lstStyle/>
                    <a:p>
                      <a:r>
                        <a:rPr lang="en-US" altLang="zh-CN" dirty="0" err="1"/>
                        <a:t>InferSent</a:t>
                      </a:r>
                      <a:r>
                        <a:rPr lang="en-US" altLang="zh-CN" dirty="0"/>
                        <a:t>(Glove)+</a:t>
                      </a:r>
                      <a:r>
                        <a:rPr lang="zh-CN" altLang="en-US" dirty="0"/>
                        <a:t>聚类</a:t>
                      </a:r>
                    </a:p>
                  </a:txBody>
                  <a:tcPr/>
                </a:tc>
                <a:tc>
                  <a:txBody>
                    <a:bodyPr/>
                    <a:lstStyle/>
                    <a:p>
                      <a:r>
                        <a:rPr lang="en-US" altLang="zh-CN" dirty="0"/>
                        <a:t>33.05</a:t>
                      </a:r>
                      <a:endParaRPr lang="zh-CN" altLang="en-US" dirty="0"/>
                    </a:p>
                  </a:txBody>
                  <a:tcPr/>
                </a:tc>
                <a:tc>
                  <a:txBody>
                    <a:bodyPr/>
                    <a:lstStyle/>
                    <a:p>
                      <a:r>
                        <a:rPr lang="en-US" altLang="zh-CN" dirty="0"/>
                        <a:t>11.42</a:t>
                      </a:r>
                      <a:endParaRPr lang="zh-CN" altLang="en-US" dirty="0"/>
                    </a:p>
                  </a:txBody>
                  <a:tcPr/>
                </a:tc>
                <a:tc>
                  <a:txBody>
                    <a:bodyPr/>
                    <a:lstStyle/>
                    <a:p>
                      <a:r>
                        <a:rPr lang="en-US" altLang="zh-CN" dirty="0"/>
                        <a:t>19.33</a:t>
                      </a:r>
                      <a:endParaRPr lang="zh-CN" altLang="en-US" dirty="0"/>
                    </a:p>
                  </a:txBody>
                  <a:tcPr/>
                </a:tc>
                <a:extLst>
                  <a:ext uri="{0D108BD9-81ED-4DB2-BD59-A6C34878D82A}">
                    <a16:rowId xmlns:a16="http://schemas.microsoft.com/office/drawing/2014/main" val="10989737"/>
                  </a:ext>
                </a:extLst>
              </a:tr>
              <a:tr h="485557">
                <a:tc>
                  <a:txBody>
                    <a:bodyPr/>
                    <a:lstStyle/>
                    <a:p>
                      <a:r>
                        <a:rPr lang="en-US" altLang="zh-CN" dirty="0" err="1"/>
                        <a:t>InferSent</a:t>
                      </a:r>
                      <a:r>
                        <a:rPr lang="en-US" altLang="zh-CN" dirty="0"/>
                        <a:t>(</a:t>
                      </a:r>
                      <a:r>
                        <a:rPr lang="en-US" altLang="zh-CN" dirty="0" err="1"/>
                        <a:t>fastText</a:t>
                      </a:r>
                      <a:r>
                        <a:rPr lang="en-US" altLang="zh-CN" dirty="0"/>
                        <a:t>)+</a:t>
                      </a:r>
                      <a:r>
                        <a:rPr lang="zh-CN" altLang="en-US" dirty="0"/>
                        <a:t>聚类</a:t>
                      </a:r>
                    </a:p>
                  </a:txBody>
                  <a:tcPr/>
                </a:tc>
                <a:tc>
                  <a:txBody>
                    <a:bodyPr/>
                    <a:lstStyle/>
                    <a:p>
                      <a:r>
                        <a:rPr lang="en-US" altLang="zh-CN" dirty="0"/>
                        <a:t>32.51</a:t>
                      </a:r>
                      <a:endParaRPr lang="zh-CN" altLang="en-US" dirty="0"/>
                    </a:p>
                  </a:txBody>
                  <a:tcPr/>
                </a:tc>
                <a:tc>
                  <a:txBody>
                    <a:bodyPr/>
                    <a:lstStyle/>
                    <a:p>
                      <a:r>
                        <a:rPr lang="en-US" altLang="zh-CN" dirty="0"/>
                        <a:t>11.03</a:t>
                      </a:r>
                      <a:endParaRPr lang="zh-CN" altLang="en-US" dirty="0"/>
                    </a:p>
                  </a:txBody>
                  <a:tcPr/>
                </a:tc>
                <a:tc>
                  <a:txBody>
                    <a:bodyPr/>
                    <a:lstStyle/>
                    <a:p>
                      <a:r>
                        <a:rPr lang="en-US" altLang="zh-CN" dirty="0"/>
                        <a:t>19.23</a:t>
                      </a:r>
                      <a:endParaRPr lang="zh-CN" altLang="en-US" dirty="0"/>
                    </a:p>
                  </a:txBody>
                  <a:tcPr/>
                </a:tc>
                <a:extLst>
                  <a:ext uri="{0D108BD9-81ED-4DB2-BD59-A6C34878D82A}">
                    <a16:rowId xmlns:a16="http://schemas.microsoft.com/office/drawing/2014/main" val="86008902"/>
                  </a:ext>
                </a:extLst>
              </a:tr>
              <a:tr h="485557">
                <a:tc>
                  <a:txBody>
                    <a:bodyPr/>
                    <a:lstStyle/>
                    <a:p>
                      <a:r>
                        <a:rPr lang="zh-CN" altLang="en-US" dirty="0"/>
                        <a:t>平均词向量</a:t>
                      </a:r>
                      <a:r>
                        <a:rPr lang="en-US" altLang="zh-CN" dirty="0"/>
                        <a:t>+</a:t>
                      </a:r>
                      <a:r>
                        <a:rPr lang="en-US" altLang="zh-CN" dirty="0" err="1"/>
                        <a:t>Textrank</a:t>
                      </a:r>
                      <a:endParaRPr lang="zh-CN" altLang="en-US" dirty="0"/>
                    </a:p>
                  </a:txBody>
                  <a:tcPr/>
                </a:tc>
                <a:tc>
                  <a:txBody>
                    <a:bodyPr/>
                    <a:lstStyle/>
                    <a:p>
                      <a:r>
                        <a:rPr lang="en-US" altLang="zh-CN" dirty="0"/>
                        <a:t>31.39</a:t>
                      </a:r>
                      <a:endParaRPr lang="zh-CN" altLang="en-US" dirty="0"/>
                    </a:p>
                  </a:txBody>
                  <a:tcPr/>
                </a:tc>
                <a:tc>
                  <a:txBody>
                    <a:bodyPr/>
                    <a:lstStyle/>
                    <a:p>
                      <a:r>
                        <a:rPr lang="en-US" altLang="zh-CN" dirty="0"/>
                        <a:t>10.12</a:t>
                      </a:r>
                      <a:endParaRPr lang="zh-CN" altLang="en-US" dirty="0"/>
                    </a:p>
                  </a:txBody>
                  <a:tcPr/>
                </a:tc>
                <a:tc>
                  <a:txBody>
                    <a:bodyPr/>
                    <a:lstStyle/>
                    <a:p>
                      <a:r>
                        <a:rPr lang="en-US" altLang="zh-CN" dirty="0"/>
                        <a:t>18.18</a:t>
                      </a:r>
                      <a:endParaRPr lang="zh-CN" altLang="en-US" dirty="0"/>
                    </a:p>
                  </a:txBody>
                  <a:tcPr/>
                </a:tc>
                <a:extLst>
                  <a:ext uri="{0D108BD9-81ED-4DB2-BD59-A6C34878D82A}">
                    <a16:rowId xmlns:a16="http://schemas.microsoft.com/office/drawing/2014/main" val="3223743622"/>
                  </a:ext>
                </a:extLst>
              </a:tr>
              <a:tr h="485557">
                <a:tc>
                  <a:txBody>
                    <a:bodyPr/>
                    <a:lstStyle/>
                    <a:p>
                      <a:r>
                        <a:rPr lang="en-US" altLang="zh-CN" dirty="0" err="1"/>
                        <a:t>InferSent+MMR</a:t>
                      </a:r>
                      <a:endParaRPr lang="zh-CN" altLang="en-US" dirty="0"/>
                    </a:p>
                  </a:txBody>
                  <a:tcPr/>
                </a:tc>
                <a:tc>
                  <a:txBody>
                    <a:bodyPr/>
                    <a:lstStyle/>
                    <a:p>
                      <a:r>
                        <a:rPr lang="en-US" altLang="zh-CN" dirty="0"/>
                        <a:t>40.63</a:t>
                      </a:r>
                      <a:endParaRPr lang="zh-CN" altLang="en-US" dirty="0"/>
                    </a:p>
                  </a:txBody>
                  <a:tcPr/>
                </a:tc>
                <a:tc>
                  <a:txBody>
                    <a:bodyPr/>
                    <a:lstStyle/>
                    <a:p>
                      <a:r>
                        <a:rPr lang="en-US" altLang="zh-CN" dirty="0"/>
                        <a:t>17.06</a:t>
                      </a:r>
                      <a:endParaRPr lang="zh-CN" altLang="en-US" dirty="0"/>
                    </a:p>
                  </a:txBody>
                  <a:tcPr/>
                </a:tc>
                <a:tc>
                  <a:txBody>
                    <a:bodyPr/>
                    <a:lstStyle/>
                    <a:p>
                      <a:r>
                        <a:rPr lang="en-US" altLang="zh-CN" dirty="0"/>
                        <a:t>24.87</a:t>
                      </a:r>
                      <a:endParaRPr lang="zh-CN" altLang="en-US" dirty="0"/>
                    </a:p>
                  </a:txBody>
                  <a:tcPr/>
                </a:tc>
                <a:extLst>
                  <a:ext uri="{0D108BD9-81ED-4DB2-BD59-A6C34878D82A}">
                    <a16:rowId xmlns:a16="http://schemas.microsoft.com/office/drawing/2014/main" val="4119819337"/>
                  </a:ext>
                </a:extLst>
              </a:tr>
            </a:tbl>
          </a:graphicData>
        </a:graphic>
      </p:graphicFrame>
    </p:spTree>
    <p:extLst>
      <p:ext uri="{BB962C8B-B14F-4D97-AF65-F5344CB8AC3E}">
        <p14:creationId xmlns:p14="http://schemas.microsoft.com/office/powerpoint/2010/main" val="33734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E653986-9F27-40F1-8E98-8B724A2EE172}"/>
              </a:ext>
            </a:extLst>
          </p:cNvPr>
          <p:cNvSpPr/>
          <p:nvPr/>
        </p:nvSpPr>
        <p:spPr>
          <a:xfrm>
            <a:off x="209501" y="211244"/>
            <a:ext cx="8028977" cy="461665"/>
          </a:xfrm>
          <a:prstGeom prst="rect">
            <a:avLst/>
          </a:prstGeom>
        </p:spPr>
        <p:txBody>
          <a:bodyPr wrap="square">
            <a:spAutoFit/>
          </a:bodyPr>
          <a:lstStyle/>
          <a:p>
            <a:r>
              <a:rPr lang="zh-CN" altLang="en-US" sz="2400" b="1" dirty="0">
                <a:solidFill>
                  <a:srgbClr val="3C484E"/>
                </a:solidFill>
                <a:latin typeface="Georgia" panose="02040502050405020303" pitchFamily="18" charset="0"/>
              </a:rPr>
              <a:t>结果分析</a:t>
            </a:r>
            <a:endParaRPr lang="en-US" altLang="zh-CN" sz="2400" b="1" dirty="0">
              <a:solidFill>
                <a:srgbClr val="3C484E"/>
              </a:solidFill>
              <a:latin typeface="Georgia" panose="02040502050405020303" pitchFamily="18" charset="0"/>
            </a:endParaRPr>
          </a:p>
        </p:txBody>
      </p:sp>
      <p:sp>
        <p:nvSpPr>
          <p:cNvPr id="5" name="矩形 4">
            <a:extLst>
              <a:ext uri="{FF2B5EF4-FFF2-40B4-BE49-F238E27FC236}">
                <a16:creationId xmlns:a16="http://schemas.microsoft.com/office/drawing/2014/main" id="{EF479162-B854-4322-952A-5933F9AA8927}"/>
              </a:ext>
            </a:extLst>
          </p:cNvPr>
          <p:cNvSpPr/>
          <p:nvPr/>
        </p:nvSpPr>
        <p:spPr>
          <a:xfrm>
            <a:off x="657726" y="1375440"/>
            <a:ext cx="4186989" cy="4247317"/>
          </a:xfrm>
          <a:prstGeom prst="rect">
            <a:avLst/>
          </a:prstGeom>
        </p:spPr>
        <p:txBody>
          <a:bodyPr wrap="square">
            <a:spAutoFit/>
          </a:bodyPr>
          <a:lstStyle/>
          <a:p>
            <a:r>
              <a:rPr lang="zh-CN" altLang="en-US" dirty="0"/>
              <a:t>经过我们的测试，</a:t>
            </a:r>
            <a:r>
              <a:rPr lang="en-US" altLang="zh-CN" dirty="0"/>
              <a:t>TFIDF</a:t>
            </a:r>
            <a:r>
              <a:rPr lang="zh-CN" altLang="en-US" dirty="0"/>
              <a:t>加权平均词向量一定程度上可以改善模型的表现，换用更好的句向量嵌入模型也可以让模型效果更好，而使用聚类方法和基于图的</a:t>
            </a:r>
            <a:r>
              <a:rPr lang="en-US" altLang="zh-CN" dirty="0" err="1"/>
              <a:t>Textrank</a:t>
            </a:r>
            <a:r>
              <a:rPr lang="zh-CN" altLang="en-US" dirty="0"/>
              <a:t>算法在表现上并没有太大差别。聚类中使用欧氏距离和余弦距离（代码中我们让向量归一化然后计算欧氏距离，两者在数学上是等价的）对模型的效果影响不大。</a:t>
            </a:r>
          </a:p>
          <a:p>
            <a:r>
              <a:rPr lang="zh-CN" altLang="en-US" dirty="0"/>
              <a:t>聚类算法和</a:t>
            </a:r>
            <a:r>
              <a:rPr lang="en-US" altLang="zh-CN" dirty="0" err="1"/>
              <a:t>Textrank</a:t>
            </a:r>
            <a:r>
              <a:rPr lang="zh-CN" altLang="en-US" dirty="0"/>
              <a:t>算法表现不佳的原因一定程度上是因为这类算法只注重摘要的准确度而忽略了多样性。而</a:t>
            </a:r>
            <a:r>
              <a:rPr lang="en-US" altLang="zh-CN" dirty="0"/>
              <a:t>MMR</a:t>
            </a:r>
            <a:r>
              <a:rPr lang="zh-CN" altLang="en-US" dirty="0"/>
              <a:t>算法可以通过</a:t>
            </a:r>
            <a:r>
              <a:rPr lang="el-GR" altLang="zh-CN" dirty="0"/>
              <a:t>λ</a:t>
            </a:r>
            <a:r>
              <a:rPr lang="zh-CN" altLang="en-US" dirty="0"/>
              <a:t>的值控制摘要在准确度和多样性之间的取舍，以下是我们使用不同的</a:t>
            </a:r>
            <a:r>
              <a:rPr lang="el-GR" altLang="zh-CN" dirty="0"/>
              <a:t>λ</a:t>
            </a:r>
            <a:r>
              <a:rPr lang="zh-CN" altLang="en-US" dirty="0"/>
              <a:t>值做出的结果。</a:t>
            </a:r>
          </a:p>
        </p:txBody>
      </p:sp>
      <p:graphicFrame>
        <p:nvGraphicFramePr>
          <p:cNvPr id="6" name="表格 5">
            <a:extLst>
              <a:ext uri="{FF2B5EF4-FFF2-40B4-BE49-F238E27FC236}">
                <a16:creationId xmlns:a16="http://schemas.microsoft.com/office/drawing/2014/main" id="{45F416B8-23D4-47DC-AD4A-DCB3393CDF27}"/>
              </a:ext>
            </a:extLst>
          </p:cNvPr>
          <p:cNvGraphicFramePr>
            <a:graphicFrameLocks noGrp="1"/>
          </p:cNvGraphicFramePr>
          <p:nvPr>
            <p:extLst>
              <p:ext uri="{D42A27DB-BD31-4B8C-83A1-F6EECF244321}">
                <p14:modId xmlns:p14="http://schemas.microsoft.com/office/powerpoint/2010/main" val="196960760"/>
              </p:ext>
            </p:extLst>
          </p:nvPr>
        </p:nvGraphicFramePr>
        <p:xfrm>
          <a:off x="5465010" y="1305341"/>
          <a:ext cx="6341980" cy="2349904"/>
        </p:xfrm>
        <a:graphic>
          <a:graphicData uri="http://schemas.openxmlformats.org/drawingml/2006/table">
            <a:tbl>
              <a:tblPr firstRow="1" bandRow="1">
                <a:tableStyleId>{F5AB1C69-6EDB-4FF4-983F-18BD219EF322}</a:tableStyleId>
              </a:tblPr>
              <a:tblGrid>
                <a:gridCol w="1585495">
                  <a:extLst>
                    <a:ext uri="{9D8B030D-6E8A-4147-A177-3AD203B41FA5}">
                      <a16:colId xmlns:a16="http://schemas.microsoft.com/office/drawing/2014/main" val="4282749029"/>
                    </a:ext>
                  </a:extLst>
                </a:gridCol>
                <a:gridCol w="1585495">
                  <a:extLst>
                    <a:ext uri="{9D8B030D-6E8A-4147-A177-3AD203B41FA5}">
                      <a16:colId xmlns:a16="http://schemas.microsoft.com/office/drawing/2014/main" val="3303662216"/>
                    </a:ext>
                  </a:extLst>
                </a:gridCol>
                <a:gridCol w="1585495">
                  <a:extLst>
                    <a:ext uri="{9D8B030D-6E8A-4147-A177-3AD203B41FA5}">
                      <a16:colId xmlns:a16="http://schemas.microsoft.com/office/drawing/2014/main" val="4276098384"/>
                    </a:ext>
                  </a:extLst>
                </a:gridCol>
                <a:gridCol w="1585495">
                  <a:extLst>
                    <a:ext uri="{9D8B030D-6E8A-4147-A177-3AD203B41FA5}">
                      <a16:colId xmlns:a16="http://schemas.microsoft.com/office/drawing/2014/main" val="2802495323"/>
                    </a:ext>
                  </a:extLst>
                </a:gridCol>
              </a:tblGrid>
              <a:tr h="587476">
                <a:tc>
                  <a:txBody>
                    <a:bodyPr/>
                    <a:lstStyle/>
                    <a:p>
                      <a:pPr algn="ctr"/>
                      <a:r>
                        <a:rPr lang="el-GR" altLang="zh-CN" sz="1800" b="0" i="0" kern="1200" dirty="0">
                          <a:solidFill>
                            <a:schemeClr val="lt1"/>
                          </a:solidFill>
                          <a:effectLst/>
                          <a:latin typeface="+mn-lt"/>
                          <a:ea typeface="+mn-ea"/>
                          <a:cs typeface="+mn-cs"/>
                        </a:rPr>
                        <a:t>λ</a:t>
                      </a:r>
                      <a:endParaRPr lang="zh-CN" altLang="en-US" dirty="0"/>
                    </a:p>
                  </a:txBody>
                  <a:tcPr/>
                </a:tc>
                <a:tc>
                  <a:txBody>
                    <a:bodyPr/>
                    <a:lstStyle/>
                    <a:p>
                      <a:pPr algn="ctr"/>
                      <a:r>
                        <a:rPr lang="en-US" altLang="zh-CN" dirty="0"/>
                        <a:t>ROUGE-1</a:t>
                      </a:r>
                      <a:endParaRPr lang="zh-CN" altLang="en-US" dirty="0"/>
                    </a:p>
                  </a:txBody>
                  <a:tcPr/>
                </a:tc>
                <a:tc>
                  <a:txBody>
                    <a:bodyPr/>
                    <a:lstStyle/>
                    <a:p>
                      <a:pPr algn="ctr"/>
                      <a:r>
                        <a:rPr lang="en-US" altLang="zh-CN" dirty="0"/>
                        <a:t>ROUGE-2</a:t>
                      </a:r>
                      <a:endParaRPr lang="zh-CN" altLang="en-US" dirty="0"/>
                    </a:p>
                  </a:txBody>
                  <a:tcPr/>
                </a:tc>
                <a:tc>
                  <a:txBody>
                    <a:bodyPr/>
                    <a:lstStyle/>
                    <a:p>
                      <a:pPr algn="ctr"/>
                      <a:r>
                        <a:rPr lang="en-US" altLang="zh-CN" dirty="0"/>
                        <a:t>ROUGE-L</a:t>
                      </a:r>
                      <a:endParaRPr lang="zh-CN" altLang="en-US" dirty="0"/>
                    </a:p>
                  </a:txBody>
                  <a:tcPr/>
                </a:tc>
                <a:extLst>
                  <a:ext uri="{0D108BD9-81ED-4DB2-BD59-A6C34878D82A}">
                    <a16:rowId xmlns:a16="http://schemas.microsoft.com/office/drawing/2014/main" val="2418991849"/>
                  </a:ext>
                </a:extLst>
              </a:tr>
              <a:tr h="587476">
                <a:tc>
                  <a:txBody>
                    <a:bodyPr/>
                    <a:lstStyle/>
                    <a:p>
                      <a:pPr algn="ctr"/>
                      <a:r>
                        <a:rPr lang="en-US" altLang="zh-CN" dirty="0"/>
                        <a:t>0.2</a:t>
                      </a:r>
                      <a:endParaRPr lang="zh-CN" altLang="en-US" dirty="0"/>
                    </a:p>
                  </a:txBody>
                  <a:tcPr/>
                </a:tc>
                <a:tc>
                  <a:txBody>
                    <a:bodyPr/>
                    <a:lstStyle/>
                    <a:p>
                      <a:pPr algn="ctr"/>
                      <a:r>
                        <a:rPr lang="en-US" altLang="zh-CN" dirty="0"/>
                        <a:t>22.05</a:t>
                      </a:r>
                      <a:endParaRPr lang="zh-CN" altLang="en-US" dirty="0"/>
                    </a:p>
                  </a:txBody>
                  <a:tcPr/>
                </a:tc>
                <a:tc>
                  <a:txBody>
                    <a:bodyPr/>
                    <a:lstStyle/>
                    <a:p>
                      <a:pPr algn="ctr"/>
                      <a:r>
                        <a:rPr lang="en-US" altLang="zh-CN" dirty="0"/>
                        <a:t>5.50</a:t>
                      </a:r>
                      <a:endParaRPr lang="zh-CN" altLang="en-US" dirty="0"/>
                    </a:p>
                  </a:txBody>
                  <a:tcPr/>
                </a:tc>
                <a:tc>
                  <a:txBody>
                    <a:bodyPr/>
                    <a:lstStyle/>
                    <a:p>
                      <a:pPr algn="ctr"/>
                      <a:r>
                        <a:rPr lang="en-US" altLang="zh-CN" dirty="0"/>
                        <a:t>13.58</a:t>
                      </a:r>
                      <a:endParaRPr lang="zh-CN" altLang="en-US" dirty="0"/>
                    </a:p>
                  </a:txBody>
                  <a:tcPr/>
                </a:tc>
                <a:extLst>
                  <a:ext uri="{0D108BD9-81ED-4DB2-BD59-A6C34878D82A}">
                    <a16:rowId xmlns:a16="http://schemas.microsoft.com/office/drawing/2014/main" val="3500275502"/>
                  </a:ext>
                </a:extLst>
              </a:tr>
              <a:tr h="587476">
                <a:tc>
                  <a:txBody>
                    <a:bodyPr/>
                    <a:lstStyle/>
                    <a:p>
                      <a:pPr algn="ctr"/>
                      <a:r>
                        <a:rPr lang="en-US" altLang="zh-CN" dirty="0"/>
                        <a:t>0.5</a:t>
                      </a:r>
                      <a:endParaRPr lang="zh-CN" altLang="en-US" dirty="0"/>
                    </a:p>
                  </a:txBody>
                  <a:tcPr/>
                </a:tc>
                <a:tc>
                  <a:txBody>
                    <a:bodyPr/>
                    <a:lstStyle/>
                    <a:p>
                      <a:pPr algn="ctr"/>
                      <a:r>
                        <a:rPr lang="en-US" altLang="zh-CN" dirty="0"/>
                        <a:t>40.63</a:t>
                      </a:r>
                      <a:endParaRPr lang="zh-CN" altLang="en-US" dirty="0"/>
                    </a:p>
                  </a:txBody>
                  <a:tcPr/>
                </a:tc>
                <a:tc>
                  <a:txBody>
                    <a:bodyPr/>
                    <a:lstStyle/>
                    <a:p>
                      <a:pPr algn="ctr"/>
                      <a:r>
                        <a:rPr lang="en-US" altLang="zh-CN" dirty="0"/>
                        <a:t>17.06</a:t>
                      </a:r>
                      <a:endParaRPr lang="zh-CN" altLang="en-US" dirty="0"/>
                    </a:p>
                  </a:txBody>
                  <a:tcPr/>
                </a:tc>
                <a:tc>
                  <a:txBody>
                    <a:bodyPr/>
                    <a:lstStyle/>
                    <a:p>
                      <a:pPr algn="ctr"/>
                      <a:r>
                        <a:rPr lang="en-US" altLang="zh-CN" dirty="0"/>
                        <a:t>24.87</a:t>
                      </a:r>
                      <a:endParaRPr lang="zh-CN" altLang="en-US" dirty="0"/>
                    </a:p>
                  </a:txBody>
                  <a:tcPr/>
                </a:tc>
                <a:extLst>
                  <a:ext uri="{0D108BD9-81ED-4DB2-BD59-A6C34878D82A}">
                    <a16:rowId xmlns:a16="http://schemas.microsoft.com/office/drawing/2014/main" val="3666165185"/>
                  </a:ext>
                </a:extLst>
              </a:tr>
              <a:tr h="587476">
                <a:tc>
                  <a:txBody>
                    <a:bodyPr/>
                    <a:lstStyle/>
                    <a:p>
                      <a:pPr algn="ctr"/>
                      <a:r>
                        <a:rPr lang="en-US" altLang="zh-CN" dirty="0"/>
                        <a:t>0.8</a:t>
                      </a:r>
                      <a:endParaRPr lang="zh-CN" altLang="en-US" dirty="0"/>
                    </a:p>
                  </a:txBody>
                  <a:tcPr/>
                </a:tc>
                <a:tc>
                  <a:txBody>
                    <a:bodyPr/>
                    <a:lstStyle/>
                    <a:p>
                      <a:pPr algn="ctr"/>
                      <a:r>
                        <a:rPr lang="en-US" altLang="zh-CN" dirty="0"/>
                        <a:t>31.44</a:t>
                      </a:r>
                      <a:endParaRPr lang="zh-CN" altLang="en-US" dirty="0"/>
                    </a:p>
                  </a:txBody>
                  <a:tcPr/>
                </a:tc>
                <a:tc>
                  <a:txBody>
                    <a:bodyPr/>
                    <a:lstStyle/>
                    <a:p>
                      <a:pPr algn="ctr"/>
                      <a:r>
                        <a:rPr lang="en-US" altLang="zh-CN" dirty="0"/>
                        <a:t>10.72</a:t>
                      </a:r>
                      <a:endParaRPr lang="zh-CN" altLang="en-US" dirty="0"/>
                    </a:p>
                  </a:txBody>
                  <a:tcPr/>
                </a:tc>
                <a:tc>
                  <a:txBody>
                    <a:bodyPr/>
                    <a:lstStyle/>
                    <a:p>
                      <a:pPr algn="ctr"/>
                      <a:r>
                        <a:rPr lang="en-US" altLang="zh-CN" dirty="0"/>
                        <a:t>16.99</a:t>
                      </a:r>
                      <a:endParaRPr lang="zh-CN" altLang="en-US" dirty="0"/>
                    </a:p>
                  </a:txBody>
                  <a:tcPr/>
                </a:tc>
                <a:extLst>
                  <a:ext uri="{0D108BD9-81ED-4DB2-BD59-A6C34878D82A}">
                    <a16:rowId xmlns:a16="http://schemas.microsoft.com/office/drawing/2014/main" val="3324191167"/>
                  </a:ext>
                </a:extLst>
              </a:tr>
            </a:tbl>
          </a:graphicData>
        </a:graphic>
      </p:graphicFrame>
      <p:sp>
        <p:nvSpPr>
          <p:cNvPr id="7" name="矩形 6">
            <a:extLst>
              <a:ext uri="{FF2B5EF4-FFF2-40B4-BE49-F238E27FC236}">
                <a16:creationId xmlns:a16="http://schemas.microsoft.com/office/drawing/2014/main" id="{67E0A428-59CD-409E-8EE4-F5624EE09B67}"/>
              </a:ext>
            </a:extLst>
          </p:cNvPr>
          <p:cNvSpPr/>
          <p:nvPr/>
        </p:nvSpPr>
        <p:spPr>
          <a:xfrm>
            <a:off x="5710990" y="4287677"/>
            <a:ext cx="6096000" cy="1477328"/>
          </a:xfrm>
          <a:prstGeom prst="rect">
            <a:avLst/>
          </a:prstGeom>
        </p:spPr>
        <p:txBody>
          <a:bodyPr>
            <a:spAutoFit/>
          </a:bodyPr>
          <a:lstStyle/>
          <a:p>
            <a:r>
              <a:rPr lang="zh-CN" altLang="en-US" dirty="0"/>
              <a:t>在</a:t>
            </a:r>
            <a:r>
              <a:rPr lang="el-GR" altLang="zh-CN" dirty="0"/>
              <a:t>λ</a:t>
            </a:r>
            <a:r>
              <a:rPr lang="zh-CN" altLang="en-US" dirty="0"/>
              <a:t>值偏大时，</a:t>
            </a:r>
            <a:r>
              <a:rPr lang="en-US" altLang="zh-CN" dirty="0"/>
              <a:t>MMR</a:t>
            </a:r>
            <a:r>
              <a:rPr lang="zh-CN" altLang="en-US" dirty="0"/>
              <a:t>算法更注重摘要的精确度，最后的</a:t>
            </a:r>
            <a:r>
              <a:rPr lang="en-US" altLang="zh-CN" dirty="0"/>
              <a:t>ROUGE</a:t>
            </a:r>
            <a:r>
              <a:rPr lang="zh-CN" altLang="en-US" dirty="0"/>
              <a:t>得分也与只注重摘要精确度的聚类算法和</a:t>
            </a:r>
            <a:r>
              <a:rPr lang="en-US" altLang="zh-CN" dirty="0" err="1"/>
              <a:t>Textrank</a:t>
            </a:r>
            <a:r>
              <a:rPr lang="zh-CN" altLang="en-US" dirty="0"/>
              <a:t>算法类似，而当</a:t>
            </a:r>
            <a:r>
              <a:rPr lang="en-US" altLang="zh-CN" dirty="0"/>
              <a:t>$\lambda$</a:t>
            </a:r>
            <a:r>
              <a:rPr lang="zh-CN" altLang="en-US" dirty="0"/>
              <a:t>值偏小时，模型偏向与摘要的多样性，模型的效果有明显的下降，当</a:t>
            </a:r>
            <a:r>
              <a:rPr lang="el-GR" altLang="zh-CN" dirty="0"/>
              <a:t>λ</a:t>
            </a:r>
            <a:r>
              <a:rPr lang="zh-CN" altLang="en-US" dirty="0"/>
              <a:t>值选择恰当时，</a:t>
            </a:r>
            <a:r>
              <a:rPr lang="en-US" altLang="zh-CN" dirty="0"/>
              <a:t>MMR</a:t>
            </a:r>
            <a:r>
              <a:rPr lang="zh-CN" altLang="en-US" dirty="0"/>
              <a:t>算法的表现会明显优于聚类算法和</a:t>
            </a:r>
            <a:r>
              <a:rPr lang="en-US" altLang="zh-CN" dirty="0" err="1"/>
              <a:t>Textrank</a:t>
            </a:r>
            <a:r>
              <a:rPr lang="zh-CN" altLang="en-US" dirty="0"/>
              <a:t>算法。</a:t>
            </a:r>
          </a:p>
        </p:txBody>
      </p:sp>
    </p:spTree>
    <p:extLst>
      <p:ext uri="{BB962C8B-B14F-4D97-AF65-F5344CB8AC3E}">
        <p14:creationId xmlns:p14="http://schemas.microsoft.com/office/powerpoint/2010/main" val="1143633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5C18006F-5613-4449-9B9F-6EFE511D2808}"/>
              </a:ext>
            </a:extLst>
          </p:cNvPr>
          <p:cNvPicPr>
            <a:picLocks noChangeAspect="1"/>
          </p:cNvPicPr>
          <p:nvPr/>
        </p:nvPicPr>
        <p:blipFill>
          <a:blip r:embed="rId2"/>
          <a:stretch>
            <a:fillRect/>
          </a:stretch>
        </p:blipFill>
        <p:spPr>
          <a:xfrm>
            <a:off x="4223989" y="1355771"/>
            <a:ext cx="7723809" cy="2447619"/>
          </a:xfrm>
          <a:prstGeom prst="rect">
            <a:avLst/>
          </a:prstGeom>
        </p:spPr>
      </p:pic>
      <p:pic>
        <p:nvPicPr>
          <p:cNvPr id="1034" name="Picture 10" descr="https://blog.floydhub.com/content/images/2019/04/Screenshot-2019-04-12-at-17.45.04.png">
            <a:extLst>
              <a:ext uri="{FF2B5EF4-FFF2-40B4-BE49-F238E27FC236}">
                <a16:creationId xmlns:a16="http://schemas.microsoft.com/office/drawing/2014/main" id="{6EA26583-B194-4982-A6C8-8CBF6258E8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9514" y="3927677"/>
            <a:ext cx="7723810" cy="2474033"/>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E6F06767-5F0D-4AEE-B32B-40FCA182E364}"/>
              </a:ext>
            </a:extLst>
          </p:cNvPr>
          <p:cNvSpPr/>
          <p:nvPr/>
        </p:nvSpPr>
        <p:spPr>
          <a:xfrm>
            <a:off x="209501" y="211244"/>
            <a:ext cx="8028977" cy="461665"/>
          </a:xfrm>
          <a:prstGeom prst="rect">
            <a:avLst/>
          </a:prstGeom>
        </p:spPr>
        <p:txBody>
          <a:bodyPr wrap="square">
            <a:spAutoFit/>
          </a:bodyPr>
          <a:lstStyle/>
          <a:p>
            <a:r>
              <a:rPr lang="en-US" altLang="zh-CN" sz="2400" b="1" i="0" dirty="0">
                <a:solidFill>
                  <a:srgbClr val="3C484E"/>
                </a:solidFill>
                <a:effectLst/>
                <a:latin typeface="Georgia" panose="02040502050405020303" pitchFamily="18" charset="0"/>
              </a:rPr>
              <a:t>two approaches to summarizing texts in NLP</a:t>
            </a:r>
            <a:endParaRPr lang="zh-CN" altLang="en-US" sz="2400" b="1" dirty="0"/>
          </a:p>
        </p:txBody>
      </p:sp>
      <p:sp>
        <p:nvSpPr>
          <p:cNvPr id="8" name="矩形 7">
            <a:extLst>
              <a:ext uri="{FF2B5EF4-FFF2-40B4-BE49-F238E27FC236}">
                <a16:creationId xmlns:a16="http://schemas.microsoft.com/office/drawing/2014/main" id="{F2FF08AA-F861-4971-8EF8-BD53431009C1}"/>
              </a:ext>
            </a:extLst>
          </p:cNvPr>
          <p:cNvSpPr/>
          <p:nvPr/>
        </p:nvSpPr>
        <p:spPr>
          <a:xfrm>
            <a:off x="235136" y="2016473"/>
            <a:ext cx="3267946" cy="646331"/>
          </a:xfrm>
          <a:prstGeom prst="rect">
            <a:avLst/>
          </a:prstGeom>
        </p:spPr>
        <p:txBody>
          <a:bodyPr wrap="none">
            <a:spAutoFit/>
          </a:bodyPr>
          <a:lstStyle/>
          <a:p>
            <a:r>
              <a:rPr lang="zh-CN" altLang="en-US" b="1" i="0" dirty="0">
                <a:solidFill>
                  <a:srgbClr val="333333"/>
                </a:solidFill>
                <a:effectLst/>
                <a:latin typeface="-apple-system"/>
              </a:rPr>
              <a:t>抽取式摘要</a:t>
            </a:r>
            <a:endParaRPr lang="en-US" altLang="zh-CN" b="1" i="0" dirty="0">
              <a:solidFill>
                <a:srgbClr val="333333"/>
              </a:solidFill>
              <a:effectLst/>
              <a:latin typeface="-apple-system"/>
            </a:endParaRPr>
          </a:p>
          <a:p>
            <a:r>
              <a:rPr lang="en-US" altLang="zh-CN" b="1" i="0" dirty="0">
                <a:solidFill>
                  <a:srgbClr val="333333"/>
                </a:solidFill>
                <a:effectLst/>
                <a:latin typeface="-apple-system"/>
              </a:rPr>
              <a:t>Extraction-based summarization</a:t>
            </a:r>
            <a:endParaRPr lang="zh-CN" altLang="en-US" dirty="0"/>
          </a:p>
        </p:txBody>
      </p:sp>
      <p:sp>
        <p:nvSpPr>
          <p:cNvPr id="9" name="矩形 8">
            <a:extLst>
              <a:ext uri="{FF2B5EF4-FFF2-40B4-BE49-F238E27FC236}">
                <a16:creationId xmlns:a16="http://schemas.microsoft.com/office/drawing/2014/main" id="{9DCCCC3A-AF15-4CDE-9C77-5F9FB4AE3D3A}"/>
              </a:ext>
            </a:extLst>
          </p:cNvPr>
          <p:cNvSpPr/>
          <p:nvPr/>
        </p:nvSpPr>
        <p:spPr>
          <a:xfrm>
            <a:off x="168676" y="4841527"/>
            <a:ext cx="3400867" cy="646331"/>
          </a:xfrm>
          <a:prstGeom prst="rect">
            <a:avLst/>
          </a:prstGeom>
        </p:spPr>
        <p:txBody>
          <a:bodyPr wrap="none">
            <a:spAutoFit/>
          </a:bodyPr>
          <a:lstStyle/>
          <a:p>
            <a:pPr fontAlgn="base"/>
            <a:r>
              <a:rPr lang="zh-CN" altLang="en-US" b="1" i="0" dirty="0">
                <a:solidFill>
                  <a:srgbClr val="333333"/>
                </a:solidFill>
                <a:effectLst/>
                <a:latin typeface="-apple-system"/>
              </a:rPr>
              <a:t>抽象式摘要</a:t>
            </a:r>
            <a:endParaRPr lang="en-US" altLang="zh-CN" b="1" i="0" dirty="0">
              <a:solidFill>
                <a:srgbClr val="333333"/>
              </a:solidFill>
              <a:effectLst/>
              <a:latin typeface="-apple-system"/>
            </a:endParaRPr>
          </a:p>
          <a:p>
            <a:pPr fontAlgn="base"/>
            <a:r>
              <a:rPr lang="en-US" altLang="zh-CN" b="1" dirty="0">
                <a:solidFill>
                  <a:srgbClr val="333333"/>
                </a:solidFill>
                <a:latin typeface="-apple-system"/>
              </a:rPr>
              <a:t>Abstraction-based summarization</a:t>
            </a:r>
          </a:p>
        </p:txBody>
      </p:sp>
    </p:spTree>
    <p:extLst>
      <p:ext uri="{BB962C8B-B14F-4D97-AF65-F5344CB8AC3E}">
        <p14:creationId xmlns:p14="http://schemas.microsoft.com/office/powerpoint/2010/main" val="134840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fade">
                                      <p:cBhvr>
                                        <p:cTn id="7" dur="500"/>
                                        <p:tgtEl>
                                          <p:spTgt spid="10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AD0BBE1-BEDD-4E7D-AD57-31F0B6F60EE0}"/>
              </a:ext>
            </a:extLst>
          </p:cNvPr>
          <p:cNvSpPr/>
          <p:nvPr/>
        </p:nvSpPr>
        <p:spPr>
          <a:xfrm>
            <a:off x="209501" y="211244"/>
            <a:ext cx="8028977" cy="461665"/>
          </a:xfrm>
          <a:prstGeom prst="rect">
            <a:avLst/>
          </a:prstGeom>
        </p:spPr>
        <p:txBody>
          <a:bodyPr wrap="square">
            <a:spAutoFit/>
          </a:bodyPr>
          <a:lstStyle/>
          <a:p>
            <a:r>
              <a:rPr lang="zh-CN" altLang="en-US" sz="2400" b="1" i="0" dirty="0">
                <a:solidFill>
                  <a:srgbClr val="3C484E"/>
                </a:solidFill>
                <a:effectLst/>
                <a:latin typeface="Georgia" panose="02040502050405020303" pitchFamily="18" charset="0"/>
              </a:rPr>
              <a:t>生成式摘要</a:t>
            </a:r>
            <a:endParaRPr lang="zh-CN" altLang="en-US" sz="2400" b="1" dirty="0"/>
          </a:p>
        </p:txBody>
      </p:sp>
      <p:sp>
        <p:nvSpPr>
          <p:cNvPr id="7" name="文本框 6">
            <a:extLst>
              <a:ext uri="{FF2B5EF4-FFF2-40B4-BE49-F238E27FC236}">
                <a16:creationId xmlns:a16="http://schemas.microsoft.com/office/drawing/2014/main" id="{DF6404C8-8233-47C6-9ECA-49C43290C943}"/>
              </a:ext>
            </a:extLst>
          </p:cNvPr>
          <p:cNvSpPr txBox="1"/>
          <p:nvPr/>
        </p:nvSpPr>
        <p:spPr>
          <a:xfrm>
            <a:off x="836245" y="2413337"/>
            <a:ext cx="4736124" cy="2308324"/>
          </a:xfrm>
          <a:prstGeom prst="rect">
            <a:avLst/>
          </a:prstGeom>
          <a:noFill/>
        </p:spPr>
        <p:txBody>
          <a:bodyPr wrap="square" rtlCol="0">
            <a:spAutoFit/>
          </a:bodyPr>
          <a:lstStyle/>
          <a:p>
            <a:r>
              <a:rPr lang="zh-CN" altLang="en-US" dirty="0"/>
              <a:t>        生成式摘要的优点在于更贴近人类进行摘要的过程，生成出来的摘要可以完全逼近人类生成的摘要，但目前由于评测指标的不科学，以及无法找到一个合适的损失函数定义摘要在语法，事实上的损失，生成式摘要的结果虽然在得分上表现优异，但生成出来的摘要普遍存在着语法错误，事实混乱等问题</a:t>
            </a:r>
          </a:p>
        </p:txBody>
      </p:sp>
      <p:pic>
        <p:nvPicPr>
          <p:cNvPr id="9" name="图片 8">
            <a:extLst>
              <a:ext uri="{FF2B5EF4-FFF2-40B4-BE49-F238E27FC236}">
                <a16:creationId xmlns:a16="http://schemas.microsoft.com/office/drawing/2014/main" id="{94574E42-A174-4FBC-B460-72C3FD18A5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4142" y="1518294"/>
            <a:ext cx="5204911" cy="586791"/>
          </a:xfrm>
          <a:prstGeom prst="rect">
            <a:avLst/>
          </a:prstGeom>
        </p:spPr>
      </p:pic>
      <p:pic>
        <p:nvPicPr>
          <p:cNvPr id="11" name="图片 10">
            <a:extLst>
              <a:ext uri="{FF2B5EF4-FFF2-40B4-BE49-F238E27FC236}">
                <a16:creationId xmlns:a16="http://schemas.microsoft.com/office/drawing/2014/main" id="{245A4255-DEF9-4BFC-866E-B45C8F9D37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142" y="3921529"/>
            <a:ext cx="5090601" cy="929721"/>
          </a:xfrm>
          <a:prstGeom prst="rect">
            <a:avLst/>
          </a:prstGeom>
        </p:spPr>
      </p:pic>
      <p:sp>
        <p:nvSpPr>
          <p:cNvPr id="13" name="文本框 12">
            <a:extLst>
              <a:ext uri="{FF2B5EF4-FFF2-40B4-BE49-F238E27FC236}">
                <a16:creationId xmlns:a16="http://schemas.microsoft.com/office/drawing/2014/main" id="{62454341-3365-4652-B71B-F322A2F0A86E}"/>
              </a:ext>
            </a:extLst>
          </p:cNvPr>
          <p:cNvSpPr txBox="1"/>
          <p:nvPr/>
        </p:nvSpPr>
        <p:spPr>
          <a:xfrm>
            <a:off x="8238478" y="2321169"/>
            <a:ext cx="3071446" cy="369332"/>
          </a:xfrm>
          <a:prstGeom prst="rect">
            <a:avLst/>
          </a:prstGeom>
          <a:noFill/>
        </p:spPr>
        <p:txBody>
          <a:bodyPr wrap="square" rtlCol="0">
            <a:spAutoFit/>
          </a:bodyPr>
          <a:lstStyle/>
          <a:p>
            <a:r>
              <a:rPr lang="zh-CN" altLang="en-US" dirty="0"/>
              <a:t>语法错误</a:t>
            </a:r>
          </a:p>
        </p:txBody>
      </p:sp>
      <p:sp>
        <p:nvSpPr>
          <p:cNvPr id="14" name="文本框 13">
            <a:extLst>
              <a:ext uri="{FF2B5EF4-FFF2-40B4-BE49-F238E27FC236}">
                <a16:creationId xmlns:a16="http://schemas.microsoft.com/office/drawing/2014/main" id="{DF404FAE-6259-4725-9C88-776A0C2D0474}"/>
              </a:ext>
            </a:extLst>
          </p:cNvPr>
          <p:cNvSpPr txBox="1"/>
          <p:nvPr/>
        </p:nvSpPr>
        <p:spPr>
          <a:xfrm>
            <a:off x="8297094" y="5052646"/>
            <a:ext cx="3071446" cy="369332"/>
          </a:xfrm>
          <a:prstGeom prst="rect">
            <a:avLst/>
          </a:prstGeom>
          <a:noFill/>
        </p:spPr>
        <p:txBody>
          <a:bodyPr wrap="square" rtlCol="0">
            <a:spAutoFit/>
          </a:bodyPr>
          <a:lstStyle/>
          <a:p>
            <a:r>
              <a:rPr lang="zh-CN" altLang="en-US" dirty="0"/>
              <a:t>事实错误</a:t>
            </a:r>
          </a:p>
        </p:txBody>
      </p:sp>
    </p:spTree>
    <p:extLst>
      <p:ext uri="{BB962C8B-B14F-4D97-AF65-F5344CB8AC3E}">
        <p14:creationId xmlns:p14="http://schemas.microsoft.com/office/powerpoint/2010/main" val="3114882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936700D-49E1-454A-917B-A133D7977148}"/>
              </a:ext>
            </a:extLst>
          </p:cNvPr>
          <p:cNvSpPr/>
          <p:nvPr/>
        </p:nvSpPr>
        <p:spPr>
          <a:xfrm>
            <a:off x="209501" y="211244"/>
            <a:ext cx="11065140" cy="461665"/>
          </a:xfrm>
          <a:prstGeom prst="rect">
            <a:avLst/>
          </a:prstGeom>
        </p:spPr>
        <p:txBody>
          <a:bodyPr wrap="square">
            <a:spAutoFit/>
          </a:bodyPr>
          <a:lstStyle/>
          <a:p>
            <a:r>
              <a:rPr lang="en-US" altLang="zh-CN" sz="2400" b="1" dirty="0">
                <a:solidFill>
                  <a:srgbClr val="3C484E"/>
                </a:solidFill>
                <a:latin typeface="Georgia" panose="02040502050405020303" pitchFamily="18" charset="0"/>
              </a:rPr>
              <a:t>A Neural Attention Model for Abstractive Sentence Summarization</a:t>
            </a:r>
            <a:endParaRPr lang="zh-CN" altLang="en-US" sz="2400" b="1" dirty="0"/>
          </a:p>
        </p:txBody>
      </p:sp>
      <p:pic>
        <p:nvPicPr>
          <p:cNvPr id="3" name="图片 2">
            <a:extLst>
              <a:ext uri="{FF2B5EF4-FFF2-40B4-BE49-F238E27FC236}">
                <a16:creationId xmlns:a16="http://schemas.microsoft.com/office/drawing/2014/main" id="{4ADFDB76-E601-4708-BAC1-A226E8FD8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 y="1312007"/>
            <a:ext cx="5819775" cy="1905000"/>
          </a:xfrm>
          <a:prstGeom prst="rect">
            <a:avLst/>
          </a:prstGeom>
        </p:spPr>
      </p:pic>
      <p:pic>
        <p:nvPicPr>
          <p:cNvPr id="5" name="图片 4">
            <a:extLst>
              <a:ext uri="{FF2B5EF4-FFF2-40B4-BE49-F238E27FC236}">
                <a16:creationId xmlns:a16="http://schemas.microsoft.com/office/drawing/2014/main" id="{0DF4C830-5322-4613-A32F-8608E91814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5937" y="978632"/>
            <a:ext cx="3438525" cy="4476750"/>
          </a:xfrm>
          <a:prstGeom prst="rect">
            <a:avLst/>
          </a:prstGeom>
        </p:spPr>
      </p:pic>
      <p:pic>
        <p:nvPicPr>
          <p:cNvPr id="8" name="图片 7">
            <a:extLst>
              <a:ext uri="{FF2B5EF4-FFF2-40B4-BE49-F238E27FC236}">
                <a16:creationId xmlns:a16="http://schemas.microsoft.com/office/drawing/2014/main" id="{EEF9F876-6AD6-457E-8667-FB6AAEF21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7578" y="1632436"/>
            <a:ext cx="5820339" cy="4679379"/>
          </a:xfrm>
          <a:prstGeom prst="rect">
            <a:avLst/>
          </a:prstGeom>
        </p:spPr>
      </p:pic>
      <p:sp>
        <p:nvSpPr>
          <p:cNvPr id="9" name="文本框 8">
            <a:extLst>
              <a:ext uri="{FF2B5EF4-FFF2-40B4-BE49-F238E27FC236}">
                <a16:creationId xmlns:a16="http://schemas.microsoft.com/office/drawing/2014/main" id="{303D9540-CB2A-422E-8571-ED260B6544ED}"/>
              </a:ext>
            </a:extLst>
          </p:cNvPr>
          <p:cNvSpPr txBox="1"/>
          <p:nvPr/>
        </p:nvSpPr>
        <p:spPr>
          <a:xfrm>
            <a:off x="1003055" y="3856105"/>
            <a:ext cx="4634523" cy="523220"/>
          </a:xfrm>
          <a:prstGeom prst="rect">
            <a:avLst/>
          </a:prstGeom>
          <a:noFill/>
        </p:spPr>
        <p:txBody>
          <a:bodyPr wrap="square" rtlCol="0">
            <a:spAutoFit/>
          </a:bodyPr>
          <a:lstStyle/>
          <a:p>
            <a:r>
              <a:rPr lang="en-US" altLang="zh-CN" sz="2800" dirty="0"/>
              <a:t>Seq2Seq + Soft Attention</a:t>
            </a:r>
            <a:endParaRPr lang="zh-CN" altLang="en-US" sz="2800" dirty="0"/>
          </a:p>
        </p:txBody>
      </p:sp>
    </p:spTree>
    <p:extLst>
      <p:ext uri="{BB962C8B-B14F-4D97-AF65-F5344CB8AC3E}">
        <p14:creationId xmlns:p14="http://schemas.microsoft.com/office/powerpoint/2010/main" val="126939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xit" presetSubtype="0" fill="hold"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F0BC9D4-07AC-49F8-A939-AC775C844F60}"/>
              </a:ext>
            </a:extLst>
          </p:cNvPr>
          <p:cNvSpPr/>
          <p:nvPr/>
        </p:nvSpPr>
        <p:spPr>
          <a:xfrm>
            <a:off x="209501" y="211244"/>
            <a:ext cx="11065140" cy="830997"/>
          </a:xfrm>
          <a:prstGeom prst="rect">
            <a:avLst/>
          </a:prstGeom>
        </p:spPr>
        <p:txBody>
          <a:bodyPr wrap="square">
            <a:spAutoFit/>
          </a:bodyPr>
          <a:lstStyle/>
          <a:p>
            <a:r>
              <a:rPr lang="en-US" altLang="zh-CN" sz="2400" b="1" dirty="0">
                <a:solidFill>
                  <a:srgbClr val="3C484E"/>
                </a:solidFill>
                <a:latin typeface="Georgia" panose="02040502050405020303" pitchFamily="18" charset="0"/>
              </a:rPr>
              <a:t>Abstractive Text Summarization Using Sequence-to-Sequence RNNs and Beyond</a:t>
            </a:r>
            <a:endParaRPr lang="zh-CN" altLang="en-US" sz="2400" b="1" dirty="0"/>
          </a:p>
        </p:txBody>
      </p:sp>
      <p:pic>
        <p:nvPicPr>
          <p:cNvPr id="6" name="图片 5">
            <a:extLst>
              <a:ext uri="{FF2B5EF4-FFF2-40B4-BE49-F238E27FC236}">
                <a16:creationId xmlns:a16="http://schemas.microsoft.com/office/drawing/2014/main" id="{C236C6C3-0D2E-4F15-A419-018F163F9069}"/>
              </a:ext>
            </a:extLst>
          </p:cNvPr>
          <p:cNvPicPr>
            <a:picLocks noChangeAspect="1"/>
          </p:cNvPicPr>
          <p:nvPr/>
        </p:nvPicPr>
        <p:blipFill>
          <a:blip r:embed="rId2"/>
          <a:stretch>
            <a:fillRect/>
          </a:stretch>
        </p:blipFill>
        <p:spPr>
          <a:xfrm>
            <a:off x="745931" y="1507916"/>
            <a:ext cx="5533333" cy="4552381"/>
          </a:xfrm>
          <a:prstGeom prst="rect">
            <a:avLst/>
          </a:prstGeom>
        </p:spPr>
      </p:pic>
      <p:sp>
        <p:nvSpPr>
          <p:cNvPr id="2" name="文本框 1">
            <a:extLst>
              <a:ext uri="{FF2B5EF4-FFF2-40B4-BE49-F238E27FC236}">
                <a16:creationId xmlns:a16="http://schemas.microsoft.com/office/drawing/2014/main" id="{15E173F7-2209-4441-8A8C-0E27C5E59419}"/>
              </a:ext>
            </a:extLst>
          </p:cNvPr>
          <p:cNvSpPr txBox="1"/>
          <p:nvPr/>
        </p:nvSpPr>
        <p:spPr>
          <a:xfrm>
            <a:off x="6801852" y="2231189"/>
            <a:ext cx="4828673" cy="3108543"/>
          </a:xfrm>
          <a:prstGeom prst="rect">
            <a:avLst/>
          </a:prstGeom>
          <a:noFill/>
        </p:spPr>
        <p:txBody>
          <a:bodyPr wrap="square" rtlCol="0">
            <a:spAutoFit/>
          </a:bodyPr>
          <a:lstStyle/>
          <a:p>
            <a:r>
              <a:rPr lang="en-US" altLang="zh-CN" sz="2800" dirty="0"/>
              <a:t>1. </a:t>
            </a:r>
            <a:r>
              <a:rPr lang="zh-CN" altLang="en-US" sz="2800" dirty="0"/>
              <a:t>将</a:t>
            </a:r>
            <a:r>
              <a:rPr lang="en-US" altLang="zh-CN" sz="2800" dirty="0"/>
              <a:t>Encoder</a:t>
            </a:r>
            <a:r>
              <a:rPr lang="zh-CN" altLang="en-US" sz="2800" dirty="0"/>
              <a:t>和</a:t>
            </a:r>
            <a:r>
              <a:rPr lang="en-US" altLang="zh-CN" sz="2800" dirty="0"/>
              <a:t>Decoder</a:t>
            </a:r>
            <a:r>
              <a:rPr lang="zh-CN" altLang="en-US" sz="2800" dirty="0"/>
              <a:t>变为</a:t>
            </a:r>
            <a:r>
              <a:rPr lang="en-US" altLang="zh-CN" sz="2800" dirty="0"/>
              <a:t>GRU</a:t>
            </a:r>
          </a:p>
          <a:p>
            <a:r>
              <a:rPr lang="en-US" altLang="zh-CN" sz="2800" dirty="0"/>
              <a:t>2. Large Vocabulary Trick</a:t>
            </a:r>
          </a:p>
          <a:p>
            <a:r>
              <a:rPr lang="en-US" altLang="zh-CN" sz="2800" dirty="0"/>
              <a:t>3. Vocabulary expansion</a:t>
            </a:r>
          </a:p>
          <a:p>
            <a:r>
              <a:rPr lang="en-US" altLang="zh-CN" sz="2800" dirty="0"/>
              <a:t>4. Feature-rich Encoder</a:t>
            </a:r>
          </a:p>
          <a:p>
            <a:r>
              <a:rPr lang="en-US" altLang="zh-CN" sz="2800" dirty="0"/>
              <a:t>5. Switching Generator/Pointer</a:t>
            </a:r>
          </a:p>
        </p:txBody>
      </p:sp>
    </p:spTree>
    <p:extLst>
      <p:ext uri="{BB962C8B-B14F-4D97-AF65-F5344CB8AC3E}">
        <p14:creationId xmlns:p14="http://schemas.microsoft.com/office/powerpoint/2010/main" val="2774753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5CA41CC-5A7C-46A9-8A1E-EA616B131C94}"/>
              </a:ext>
            </a:extLst>
          </p:cNvPr>
          <p:cNvSpPr/>
          <p:nvPr/>
        </p:nvSpPr>
        <p:spPr>
          <a:xfrm>
            <a:off x="209501" y="211244"/>
            <a:ext cx="11065140" cy="461665"/>
          </a:xfrm>
          <a:prstGeom prst="rect">
            <a:avLst/>
          </a:prstGeom>
        </p:spPr>
        <p:txBody>
          <a:bodyPr wrap="square">
            <a:spAutoFit/>
          </a:bodyPr>
          <a:lstStyle/>
          <a:p>
            <a:r>
              <a:rPr lang="en-US" altLang="zh-CN" sz="2400" b="1" dirty="0">
                <a:solidFill>
                  <a:srgbClr val="3C484E"/>
                </a:solidFill>
                <a:latin typeface="Georgia" panose="02040502050405020303" pitchFamily="18" charset="0"/>
              </a:rPr>
              <a:t>Get To The Point: Summarization with Pointer-Generator Networks</a:t>
            </a:r>
            <a:endParaRPr lang="zh-CN" altLang="en-US" sz="2400" b="1" dirty="0">
              <a:solidFill>
                <a:srgbClr val="3C484E"/>
              </a:solidFill>
              <a:latin typeface="Georgia" panose="02040502050405020303" pitchFamily="18" charset="0"/>
            </a:endParaRPr>
          </a:p>
        </p:txBody>
      </p:sp>
      <p:pic>
        <p:nvPicPr>
          <p:cNvPr id="6" name="图片 5">
            <a:extLst>
              <a:ext uri="{FF2B5EF4-FFF2-40B4-BE49-F238E27FC236}">
                <a16:creationId xmlns:a16="http://schemas.microsoft.com/office/drawing/2014/main" id="{F1A98270-EDFA-4CF2-A5F3-DAA657B09B11}"/>
              </a:ext>
            </a:extLst>
          </p:cNvPr>
          <p:cNvPicPr>
            <a:picLocks noChangeAspect="1"/>
          </p:cNvPicPr>
          <p:nvPr/>
        </p:nvPicPr>
        <p:blipFill>
          <a:blip r:embed="rId2"/>
          <a:stretch>
            <a:fillRect/>
          </a:stretch>
        </p:blipFill>
        <p:spPr>
          <a:xfrm>
            <a:off x="209501" y="953281"/>
            <a:ext cx="9511766" cy="4951437"/>
          </a:xfrm>
          <a:prstGeom prst="rect">
            <a:avLst/>
          </a:prstGeom>
        </p:spPr>
      </p:pic>
      <p:pic>
        <p:nvPicPr>
          <p:cNvPr id="7" name="图片 6">
            <a:extLst>
              <a:ext uri="{FF2B5EF4-FFF2-40B4-BE49-F238E27FC236}">
                <a16:creationId xmlns:a16="http://schemas.microsoft.com/office/drawing/2014/main" id="{65826945-3A10-4E45-8926-67073F97F9C2}"/>
              </a:ext>
            </a:extLst>
          </p:cNvPr>
          <p:cNvPicPr>
            <a:picLocks noChangeAspect="1"/>
          </p:cNvPicPr>
          <p:nvPr/>
        </p:nvPicPr>
        <p:blipFill>
          <a:blip r:embed="rId3"/>
          <a:stretch>
            <a:fillRect/>
          </a:stretch>
        </p:blipFill>
        <p:spPr>
          <a:xfrm>
            <a:off x="556627" y="1226021"/>
            <a:ext cx="11425872" cy="4678697"/>
          </a:xfrm>
          <a:prstGeom prst="rect">
            <a:avLst/>
          </a:prstGeom>
        </p:spPr>
      </p:pic>
      <p:sp>
        <p:nvSpPr>
          <p:cNvPr id="8" name="文本框 7">
            <a:extLst>
              <a:ext uri="{FF2B5EF4-FFF2-40B4-BE49-F238E27FC236}">
                <a16:creationId xmlns:a16="http://schemas.microsoft.com/office/drawing/2014/main" id="{B3946AFE-F81B-4CBE-A628-8E2CE7A89B93}"/>
              </a:ext>
            </a:extLst>
          </p:cNvPr>
          <p:cNvSpPr txBox="1"/>
          <p:nvPr/>
        </p:nvSpPr>
        <p:spPr>
          <a:xfrm>
            <a:off x="9467192" y="1720840"/>
            <a:ext cx="2582917" cy="3416320"/>
          </a:xfrm>
          <a:prstGeom prst="rect">
            <a:avLst/>
          </a:prstGeom>
          <a:noFill/>
        </p:spPr>
        <p:txBody>
          <a:bodyPr wrap="square" rtlCol="0">
            <a:spAutoFit/>
          </a:bodyPr>
          <a:lstStyle/>
          <a:p>
            <a:r>
              <a:rPr lang="zh-CN" altLang="en-US" sz="2400" dirty="0"/>
              <a:t>在</a:t>
            </a:r>
            <a:r>
              <a:rPr lang="en-US" altLang="zh-CN" sz="2400" dirty="0"/>
              <a:t>seq2seq</a:t>
            </a:r>
            <a:r>
              <a:rPr lang="zh-CN" altLang="en-US" sz="2400" dirty="0"/>
              <a:t>的基础上加入</a:t>
            </a:r>
            <a:r>
              <a:rPr lang="en-US" altLang="zh-CN" sz="2400" dirty="0"/>
              <a:t>Pointer-Generator</a:t>
            </a:r>
            <a:r>
              <a:rPr lang="zh-CN" altLang="en-US" sz="2400" dirty="0"/>
              <a:t>，使得模型在具有生成能力的同时，可以利用</a:t>
            </a:r>
            <a:r>
              <a:rPr lang="en-US" altLang="zh-CN" sz="2400" dirty="0"/>
              <a:t>Pointer</a:t>
            </a:r>
            <a:r>
              <a:rPr lang="zh-CN" altLang="en-US" sz="2400" dirty="0"/>
              <a:t>直接复制原文中的词语，保证信息的完整和正确</a:t>
            </a:r>
          </a:p>
        </p:txBody>
      </p:sp>
      <p:sp>
        <p:nvSpPr>
          <p:cNvPr id="9" name="文本框 8">
            <a:extLst>
              <a:ext uri="{FF2B5EF4-FFF2-40B4-BE49-F238E27FC236}">
                <a16:creationId xmlns:a16="http://schemas.microsoft.com/office/drawing/2014/main" id="{74F882B6-BF1D-4B00-B3BD-EF909850EAE2}"/>
              </a:ext>
            </a:extLst>
          </p:cNvPr>
          <p:cNvSpPr txBox="1"/>
          <p:nvPr/>
        </p:nvSpPr>
        <p:spPr>
          <a:xfrm>
            <a:off x="9595675" y="2459503"/>
            <a:ext cx="2325950" cy="1938992"/>
          </a:xfrm>
          <a:prstGeom prst="rect">
            <a:avLst/>
          </a:prstGeom>
          <a:noFill/>
        </p:spPr>
        <p:txBody>
          <a:bodyPr wrap="square" rtlCol="0">
            <a:spAutoFit/>
          </a:bodyPr>
          <a:lstStyle/>
          <a:p>
            <a:r>
              <a:rPr lang="zh-CN" altLang="en-US" sz="2400" dirty="0"/>
              <a:t>另外还提出了</a:t>
            </a:r>
            <a:r>
              <a:rPr lang="en-US" altLang="zh-CN" sz="2400" dirty="0"/>
              <a:t>Coverage Mechanism</a:t>
            </a:r>
            <a:r>
              <a:rPr lang="zh-CN" altLang="en-US" sz="2400" dirty="0"/>
              <a:t>来解决重复生成文本的问题</a:t>
            </a:r>
          </a:p>
        </p:txBody>
      </p:sp>
    </p:spTree>
    <p:extLst>
      <p:ext uri="{BB962C8B-B14F-4D97-AF65-F5344CB8AC3E}">
        <p14:creationId xmlns:p14="http://schemas.microsoft.com/office/powerpoint/2010/main" val="202930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F1E4161-75D5-4E14-85E2-82B6FE3899AA}"/>
              </a:ext>
            </a:extLst>
          </p:cNvPr>
          <p:cNvSpPr/>
          <p:nvPr/>
        </p:nvSpPr>
        <p:spPr>
          <a:xfrm>
            <a:off x="209501" y="211244"/>
            <a:ext cx="8028977" cy="461665"/>
          </a:xfrm>
          <a:prstGeom prst="rect">
            <a:avLst/>
          </a:prstGeom>
        </p:spPr>
        <p:txBody>
          <a:bodyPr wrap="square">
            <a:spAutoFit/>
          </a:bodyPr>
          <a:lstStyle/>
          <a:p>
            <a:r>
              <a:rPr lang="zh-CN" altLang="en-US" sz="2400" b="1" i="0" dirty="0">
                <a:solidFill>
                  <a:srgbClr val="3C484E"/>
                </a:solidFill>
                <a:effectLst/>
                <a:latin typeface="Georgia" panose="02040502050405020303" pitchFamily="18" charset="0"/>
              </a:rPr>
              <a:t>抽取式摘要</a:t>
            </a:r>
            <a:endParaRPr lang="zh-CN" altLang="en-US" sz="2400" b="1" dirty="0"/>
          </a:p>
        </p:txBody>
      </p:sp>
      <p:pic>
        <p:nvPicPr>
          <p:cNvPr id="11" name="图片 10">
            <a:extLst>
              <a:ext uri="{FF2B5EF4-FFF2-40B4-BE49-F238E27FC236}">
                <a16:creationId xmlns:a16="http://schemas.microsoft.com/office/drawing/2014/main" id="{2397FE2D-5146-4AF0-ABDD-DC52DC246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7497" y="2307492"/>
            <a:ext cx="4686300" cy="2133600"/>
          </a:xfrm>
          <a:prstGeom prst="rect">
            <a:avLst/>
          </a:prstGeom>
        </p:spPr>
      </p:pic>
      <p:sp>
        <p:nvSpPr>
          <p:cNvPr id="12" name="矩形 11">
            <a:extLst>
              <a:ext uri="{FF2B5EF4-FFF2-40B4-BE49-F238E27FC236}">
                <a16:creationId xmlns:a16="http://schemas.microsoft.com/office/drawing/2014/main" id="{6FBA6C9C-CB5D-4607-AF09-61ED56215405}"/>
              </a:ext>
            </a:extLst>
          </p:cNvPr>
          <p:cNvSpPr/>
          <p:nvPr/>
        </p:nvSpPr>
        <p:spPr>
          <a:xfrm>
            <a:off x="890953" y="1915330"/>
            <a:ext cx="4423508" cy="2862322"/>
          </a:xfrm>
          <a:prstGeom prst="rect">
            <a:avLst/>
          </a:prstGeom>
        </p:spPr>
        <p:txBody>
          <a:bodyPr wrap="square">
            <a:spAutoFit/>
          </a:bodyPr>
          <a:lstStyle/>
          <a:p>
            <a:r>
              <a:rPr lang="en-US" altLang="zh-CN" dirty="0"/>
              <a:t>        </a:t>
            </a:r>
            <a:r>
              <a:rPr lang="zh-CN" altLang="en-US" dirty="0"/>
              <a:t>抽取式摘要从原文中抽取出一定句子作为摘要，由于是从原文中摘取的句子，这种方式生成的摘要不存在语法错误或事实错误的问题，但抽取的句子拼接在一起可能不通顺，将句子按原文的顺序排布一定程度上可以让摘要更加通顺，但是并没有从根本上解决这个问题。</a:t>
            </a:r>
            <a:br>
              <a:rPr lang="zh-CN" altLang="en-US" dirty="0"/>
            </a:br>
            <a:r>
              <a:rPr lang="zh-CN" altLang="en-US" dirty="0"/>
              <a:t>    抽取式摘要的方式有很多，聚类，</a:t>
            </a:r>
            <a:r>
              <a:rPr lang="en-US" altLang="zh-CN" dirty="0"/>
              <a:t>MMR,</a:t>
            </a:r>
            <a:r>
              <a:rPr lang="zh-CN" altLang="en-US" dirty="0"/>
              <a:t>基于图排序的</a:t>
            </a:r>
            <a:r>
              <a:rPr lang="en-US" altLang="zh-CN" dirty="0" err="1"/>
              <a:t>LexRank</a:t>
            </a:r>
            <a:r>
              <a:rPr lang="zh-CN" altLang="en-US" dirty="0"/>
              <a:t>，</a:t>
            </a:r>
            <a:r>
              <a:rPr lang="en-US" altLang="zh-CN" dirty="0" err="1"/>
              <a:t>Textrank</a:t>
            </a:r>
            <a:r>
              <a:rPr lang="zh-CN" altLang="en-US" dirty="0"/>
              <a:t>，使用整数线性规划的</a:t>
            </a:r>
            <a:r>
              <a:rPr lang="en-US" altLang="zh-CN" dirty="0"/>
              <a:t>ILP</a:t>
            </a:r>
            <a:r>
              <a:rPr lang="zh-CN" altLang="en-US" dirty="0"/>
              <a:t>算法等。</a:t>
            </a:r>
          </a:p>
        </p:txBody>
      </p:sp>
    </p:spTree>
    <p:extLst>
      <p:ext uri="{BB962C8B-B14F-4D97-AF65-F5344CB8AC3E}">
        <p14:creationId xmlns:p14="http://schemas.microsoft.com/office/powerpoint/2010/main" val="20760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03A9E3A-BDCB-47A7-BE87-609EA9ED9104}"/>
              </a:ext>
            </a:extLst>
          </p:cNvPr>
          <p:cNvSpPr/>
          <p:nvPr/>
        </p:nvSpPr>
        <p:spPr>
          <a:xfrm>
            <a:off x="209501" y="211244"/>
            <a:ext cx="11065140" cy="461665"/>
          </a:xfrm>
          <a:prstGeom prst="rect">
            <a:avLst/>
          </a:prstGeom>
        </p:spPr>
        <p:txBody>
          <a:bodyPr wrap="square">
            <a:spAutoFit/>
          </a:bodyPr>
          <a:lstStyle/>
          <a:p>
            <a:r>
              <a:rPr lang="zh-CN" altLang="en-US" sz="2400" b="1" dirty="0">
                <a:solidFill>
                  <a:srgbClr val="3C484E"/>
                </a:solidFill>
                <a:latin typeface="Georgia" panose="02040502050405020303" pitchFamily="18" charset="0"/>
              </a:rPr>
              <a:t>评价方法</a:t>
            </a:r>
            <a:endParaRPr lang="en-US" altLang="zh-CN" sz="2400" b="1" dirty="0">
              <a:solidFill>
                <a:srgbClr val="3C484E"/>
              </a:solidFill>
              <a:latin typeface="Georgia" panose="02040502050405020303" pitchFamily="18" charset="0"/>
            </a:endParaRPr>
          </a:p>
        </p:txBody>
      </p:sp>
      <p:pic>
        <p:nvPicPr>
          <p:cNvPr id="11" name="图片 10">
            <a:extLst>
              <a:ext uri="{FF2B5EF4-FFF2-40B4-BE49-F238E27FC236}">
                <a16:creationId xmlns:a16="http://schemas.microsoft.com/office/drawing/2014/main" id="{6FF0AB5F-77B1-4CF8-8B2C-991BE8C9F8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16" y="866039"/>
            <a:ext cx="6372998" cy="5523265"/>
          </a:xfrm>
          <a:prstGeom prst="rect">
            <a:avLst/>
          </a:prstGeom>
        </p:spPr>
      </p:pic>
      <p:sp>
        <p:nvSpPr>
          <p:cNvPr id="2" name="文本框 1">
            <a:extLst>
              <a:ext uri="{FF2B5EF4-FFF2-40B4-BE49-F238E27FC236}">
                <a16:creationId xmlns:a16="http://schemas.microsoft.com/office/drawing/2014/main" id="{1AB3FA59-7CAA-40DE-BD77-0BF5791E5BE0}"/>
              </a:ext>
            </a:extLst>
          </p:cNvPr>
          <p:cNvSpPr txBox="1"/>
          <p:nvPr/>
        </p:nvSpPr>
        <p:spPr>
          <a:xfrm>
            <a:off x="7457243" y="1491449"/>
            <a:ext cx="3817398" cy="3970318"/>
          </a:xfrm>
          <a:prstGeom prst="rect">
            <a:avLst/>
          </a:prstGeom>
          <a:noFill/>
        </p:spPr>
        <p:txBody>
          <a:bodyPr wrap="square" rtlCol="0">
            <a:spAutoFit/>
          </a:bodyPr>
          <a:lstStyle/>
          <a:p>
            <a:r>
              <a:rPr lang="zh-CN" altLang="en-US" sz="2800" dirty="0"/>
              <a:t>基于</a:t>
            </a:r>
            <a:r>
              <a:rPr lang="en-US" altLang="zh-CN" sz="2800" dirty="0"/>
              <a:t>N-Gram</a:t>
            </a:r>
            <a:r>
              <a:rPr lang="zh-CN" altLang="en-US" sz="2800" dirty="0"/>
              <a:t>计算模型的召回率和精确度，从而对模型进行评价，一般而言</a:t>
            </a:r>
            <a:r>
              <a:rPr lang="en-US" altLang="zh-CN" sz="2800" dirty="0"/>
              <a:t>summary</a:t>
            </a:r>
            <a:r>
              <a:rPr lang="zh-CN" altLang="en-US" sz="2800" dirty="0"/>
              <a:t>更关注召回率</a:t>
            </a:r>
            <a:endParaRPr lang="en-US" altLang="zh-CN" sz="2800" dirty="0"/>
          </a:p>
          <a:p>
            <a:endParaRPr lang="en-US" altLang="zh-CN" sz="2800" dirty="0"/>
          </a:p>
          <a:p>
            <a:r>
              <a:rPr lang="zh-CN" altLang="en-US" sz="2800" dirty="0"/>
              <a:t>变体加入了对连续匹配的奖励还有用</a:t>
            </a:r>
            <a:r>
              <a:rPr lang="en-US" altLang="zh-CN" sz="2800" dirty="0"/>
              <a:t>Skip-bigram</a:t>
            </a:r>
            <a:r>
              <a:rPr lang="zh-CN" altLang="en-US" sz="2800" dirty="0"/>
              <a:t>代替</a:t>
            </a:r>
            <a:r>
              <a:rPr lang="en-US" altLang="zh-CN" sz="2800" dirty="0"/>
              <a:t>N-Gram</a:t>
            </a:r>
            <a:endParaRPr lang="zh-CN" altLang="en-US" sz="2800" dirty="0"/>
          </a:p>
        </p:txBody>
      </p:sp>
    </p:spTree>
    <p:extLst>
      <p:ext uri="{BB962C8B-B14F-4D97-AF65-F5344CB8AC3E}">
        <p14:creationId xmlns:p14="http://schemas.microsoft.com/office/powerpoint/2010/main" val="4231752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3A50DE8-44D4-4BE6-BF6F-8A4C782AAE6F}"/>
              </a:ext>
            </a:extLst>
          </p:cNvPr>
          <p:cNvSpPr/>
          <p:nvPr/>
        </p:nvSpPr>
        <p:spPr>
          <a:xfrm>
            <a:off x="209501" y="211244"/>
            <a:ext cx="8028977" cy="461665"/>
          </a:xfrm>
          <a:prstGeom prst="rect">
            <a:avLst/>
          </a:prstGeom>
        </p:spPr>
        <p:txBody>
          <a:bodyPr wrap="square">
            <a:spAutoFit/>
          </a:bodyPr>
          <a:lstStyle/>
          <a:p>
            <a:r>
              <a:rPr lang="en-US" altLang="zh-CN" sz="2400" b="1" dirty="0">
                <a:solidFill>
                  <a:srgbClr val="3C484E"/>
                </a:solidFill>
                <a:latin typeface="Georgia" panose="02040502050405020303" pitchFamily="18" charset="0"/>
              </a:rPr>
              <a:t>Word2Vec</a:t>
            </a:r>
          </a:p>
        </p:txBody>
      </p:sp>
      <p:pic>
        <p:nvPicPr>
          <p:cNvPr id="1032" name="Picture 8" descr="https://skymind.ai/images/wiki/word2vec_diagrams.png">
            <a:extLst>
              <a:ext uri="{FF2B5EF4-FFF2-40B4-BE49-F238E27FC236}">
                <a16:creationId xmlns:a16="http://schemas.microsoft.com/office/drawing/2014/main" id="{EF3CE333-538E-4D32-8A5A-C0F59B0EA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411" y="1119187"/>
            <a:ext cx="7934325" cy="461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61268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900</Words>
  <Application>Microsoft Office PowerPoint</Application>
  <PresentationFormat>宽屏</PresentationFormat>
  <Paragraphs>108</Paragraphs>
  <Slides>18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-apple-system</vt:lpstr>
      <vt:lpstr>等线</vt:lpstr>
      <vt:lpstr>等线 Light</vt:lpstr>
      <vt:lpstr>Microsoft YaHei</vt:lpstr>
      <vt:lpstr>Arial</vt:lpstr>
      <vt:lpstr>Georgia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叶 茂青</dc:creator>
  <cp:lastModifiedBy>叶 茂青</cp:lastModifiedBy>
  <cp:revision>6</cp:revision>
  <dcterms:created xsi:type="dcterms:W3CDTF">2020-01-19T03:39:10Z</dcterms:created>
  <dcterms:modified xsi:type="dcterms:W3CDTF">2020-01-19T06:23:16Z</dcterms:modified>
</cp:coreProperties>
</file>