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E320F-BCC4-4213-9F0C-26B624B7BAE4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2707C-1B28-40A6-AE75-0F03ECF4C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707C-1B28-40A6-AE75-0F03ECF4C4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7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4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5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0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7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4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7C53-1009-4765-819E-ADB43D573F9C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64EA-98AF-4623-B457-5A42FA81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0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9"/>
          <p:cNvSpPr/>
          <p:nvPr/>
        </p:nvSpPr>
        <p:spPr>
          <a:xfrm>
            <a:off x="1524000" y="2796056"/>
            <a:ext cx="2365248" cy="34306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</a:rPr>
              <a:t>Physical Memory</a:t>
            </a:r>
          </a:p>
          <a:p>
            <a:pPr algn="ctr"/>
            <a:endParaRPr lang="en-US" altLang="zh-CN" sz="2400" dirty="0">
              <a:solidFill>
                <a:srgbClr val="7030A0"/>
              </a:solidFill>
            </a:endParaRPr>
          </a:p>
          <a:p>
            <a:pPr algn="ctr"/>
            <a:endParaRPr lang="en-US" altLang="zh-CN" sz="2400" dirty="0">
              <a:solidFill>
                <a:srgbClr val="7030A0"/>
              </a:solidFill>
            </a:endParaRPr>
          </a:p>
          <a:p>
            <a:pPr algn="ctr"/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4169664" y="5376672"/>
            <a:ext cx="1621536" cy="309372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0x7c00</a:t>
            </a:r>
            <a:r>
              <a:rPr lang="en-US" altLang="zh-CN" sz="1400" dirty="0"/>
              <a:t>(31k)</a:t>
            </a:r>
            <a:endParaRPr lang="zh-CN" altLang="en-US" sz="1400" dirty="0"/>
          </a:p>
        </p:txBody>
      </p:sp>
      <p:cxnSp>
        <p:nvCxnSpPr>
          <p:cNvPr id="19" name="直接连接符 18"/>
          <p:cNvCxnSpPr>
            <a:stCxn id="11" idx="1"/>
          </p:cNvCxnSpPr>
          <p:nvPr/>
        </p:nvCxnSpPr>
        <p:spPr>
          <a:xfrm flipH="1">
            <a:off x="3889248" y="5531358"/>
            <a:ext cx="280416" cy="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4169664" y="4826699"/>
            <a:ext cx="1621536" cy="315087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0x7e00</a:t>
            </a:r>
            <a:r>
              <a:rPr lang="en-US" altLang="zh-CN" sz="1400" dirty="0"/>
              <a:t>(31.5k)</a:t>
            </a:r>
            <a:endParaRPr lang="zh-CN" altLang="en-US" sz="1400" dirty="0"/>
          </a:p>
        </p:txBody>
      </p:sp>
      <p:cxnSp>
        <p:nvCxnSpPr>
          <p:cNvPr id="23" name="直接连接符 22"/>
          <p:cNvCxnSpPr>
            <a:stCxn id="22" idx="1"/>
          </p:cNvCxnSpPr>
          <p:nvPr/>
        </p:nvCxnSpPr>
        <p:spPr>
          <a:xfrm flipH="1">
            <a:off x="3889248" y="4984243"/>
            <a:ext cx="280416" cy="9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/>
          <p:cNvSpPr/>
          <p:nvPr/>
        </p:nvSpPr>
        <p:spPr>
          <a:xfrm>
            <a:off x="4169664" y="3888868"/>
            <a:ext cx="1621536" cy="315087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0x10000</a:t>
            </a:r>
            <a:r>
              <a:rPr lang="en-US" altLang="zh-CN" sz="1400" dirty="0"/>
              <a:t>(64k)</a:t>
            </a:r>
            <a:endParaRPr lang="zh-CN" altLang="en-US" sz="1400" dirty="0"/>
          </a:p>
        </p:txBody>
      </p:sp>
      <p:cxnSp>
        <p:nvCxnSpPr>
          <p:cNvPr id="36" name="直接连接符 35"/>
          <p:cNvCxnSpPr>
            <a:stCxn id="35" idx="1"/>
          </p:cNvCxnSpPr>
          <p:nvPr/>
        </p:nvCxnSpPr>
        <p:spPr>
          <a:xfrm flipH="1">
            <a:off x="3889248" y="4046412"/>
            <a:ext cx="280416" cy="9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过程 36"/>
          <p:cNvSpPr/>
          <p:nvPr/>
        </p:nvSpPr>
        <p:spPr>
          <a:xfrm>
            <a:off x="4169664" y="3277460"/>
            <a:ext cx="1621536" cy="315087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0x11000</a:t>
            </a:r>
            <a:r>
              <a:rPr lang="en-US" altLang="zh-CN" sz="1400" dirty="0"/>
              <a:t>(68k)</a:t>
            </a:r>
            <a:endParaRPr lang="zh-CN" altLang="en-US" sz="1400" dirty="0"/>
          </a:p>
        </p:txBody>
      </p:sp>
      <p:cxnSp>
        <p:nvCxnSpPr>
          <p:cNvPr id="38" name="直接连接符 37"/>
          <p:cNvCxnSpPr>
            <a:stCxn id="37" idx="1"/>
          </p:cNvCxnSpPr>
          <p:nvPr/>
        </p:nvCxnSpPr>
        <p:spPr>
          <a:xfrm flipH="1">
            <a:off x="3889248" y="3435004"/>
            <a:ext cx="280416" cy="9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过程 38"/>
          <p:cNvSpPr/>
          <p:nvPr/>
        </p:nvSpPr>
        <p:spPr>
          <a:xfrm>
            <a:off x="4169664" y="1901335"/>
            <a:ext cx="1621536" cy="315087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640k</a:t>
            </a:r>
            <a:endParaRPr lang="zh-CN" altLang="en-US" sz="1400" dirty="0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H="1">
            <a:off x="3889248" y="2058879"/>
            <a:ext cx="280416" cy="9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过程 40"/>
          <p:cNvSpPr/>
          <p:nvPr/>
        </p:nvSpPr>
        <p:spPr>
          <a:xfrm>
            <a:off x="4169664" y="740641"/>
            <a:ext cx="1621536" cy="315087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0x100000</a:t>
            </a:r>
            <a:r>
              <a:rPr lang="en-US" altLang="zh-CN" sz="1400" dirty="0"/>
              <a:t>(1M)</a:t>
            </a:r>
            <a:endParaRPr lang="zh-CN" altLang="en-US" sz="1400" dirty="0"/>
          </a:p>
        </p:txBody>
      </p:sp>
      <p:cxnSp>
        <p:nvCxnSpPr>
          <p:cNvPr id="42" name="直接连接符 41"/>
          <p:cNvCxnSpPr>
            <a:stCxn id="41" idx="1"/>
          </p:cNvCxnSpPr>
          <p:nvPr/>
        </p:nvCxnSpPr>
        <p:spPr>
          <a:xfrm flipH="1">
            <a:off x="3889248" y="898185"/>
            <a:ext cx="280416" cy="9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cxnSpLocks/>
            <a:stCxn id="22" idx="3"/>
            <a:endCxn id="69" idx="1"/>
          </p:cNvCxnSpPr>
          <p:nvPr/>
        </p:nvCxnSpPr>
        <p:spPr>
          <a:xfrm>
            <a:off x="5791200" y="4984243"/>
            <a:ext cx="743712" cy="27212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cxnSpLocks/>
            <a:stCxn id="11" idx="3"/>
            <a:endCxn id="69" idx="1"/>
          </p:cNvCxnSpPr>
          <p:nvPr/>
        </p:nvCxnSpPr>
        <p:spPr>
          <a:xfrm flipV="1">
            <a:off x="5791200" y="5256372"/>
            <a:ext cx="743712" cy="2749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/>
          <p:cNvSpPr/>
          <p:nvPr/>
        </p:nvSpPr>
        <p:spPr>
          <a:xfrm>
            <a:off x="6534912" y="4984243"/>
            <a:ext cx="1621536" cy="544258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bootblock</a:t>
            </a:r>
            <a:endParaRPr lang="en-US" altLang="zh-CN" dirty="0"/>
          </a:p>
          <a:p>
            <a:pPr algn="ctr"/>
            <a:r>
              <a:rPr lang="en-US" altLang="zh-CN" sz="1400" dirty="0"/>
              <a:t>(0.5k)</a:t>
            </a:r>
            <a:endParaRPr lang="zh-CN" altLang="en-US" sz="1400" dirty="0"/>
          </a:p>
        </p:txBody>
      </p:sp>
      <p:cxnSp>
        <p:nvCxnSpPr>
          <p:cNvPr id="78" name="肘形连接符 77"/>
          <p:cNvCxnSpPr>
            <a:cxnSpLocks/>
            <a:stCxn id="69" idx="3"/>
            <a:endCxn id="88" idx="1"/>
          </p:cNvCxnSpPr>
          <p:nvPr/>
        </p:nvCxnSpPr>
        <p:spPr>
          <a:xfrm>
            <a:off x="8156448" y="5256372"/>
            <a:ext cx="743712" cy="29518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cxnSpLocks/>
            <a:stCxn id="69" idx="3"/>
            <a:endCxn id="87" idx="1"/>
          </p:cNvCxnSpPr>
          <p:nvPr/>
        </p:nvCxnSpPr>
        <p:spPr>
          <a:xfrm flipV="1">
            <a:off x="8156448" y="4894232"/>
            <a:ext cx="737616" cy="36214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/>
          <p:cNvSpPr/>
          <p:nvPr/>
        </p:nvSpPr>
        <p:spPr>
          <a:xfrm>
            <a:off x="8894064" y="4719352"/>
            <a:ext cx="1621536" cy="349759"/>
          </a:xfrm>
          <a:prstGeom prst="flowChartProcess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bootmain.c</a:t>
            </a:r>
            <a:endParaRPr lang="zh-CN" altLang="en-US" sz="1400" dirty="0"/>
          </a:p>
        </p:txBody>
      </p:sp>
      <p:sp>
        <p:nvSpPr>
          <p:cNvPr id="88" name="流程图: 过程 87"/>
          <p:cNvSpPr/>
          <p:nvPr/>
        </p:nvSpPr>
        <p:spPr>
          <a:xfrm>
            <a:off x="8900160" y="5376672"/>
            <a:ext cx="1621536" cy="349759"/>
          </a:xfrm>
          <a:prstGeom prst="flowChartProcess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bootasm.S</a:t>
            </a:r>
            <a:endParaRPr lang="zh-CN" altLang="en-US" sz="1400" dirty="0"/>
          </a:p>
        </p:txBody>
      </p:sp>
      <p:cxnSp>
        <p:nvCxnSpPr>
          <p:cNvPr id="92" name="直接箭头连接符 91"/>
          <p:cNvCxnSpPr>
            <a:cxnSpLocks/>
            <a:stCxn id="88" idx="0"/>
            <a:endCxn id="87" idx="2"/>
          </p:cNvCxnSpPr>
          <p:nvPr/>
        </p:nvCxnSpPr>
        <p:spPr>
          <a:xfrm flipH="1" flipV="1">
            <a:off x="9704832" y="5069111"/>
            <a:ext cx="6096" cy="307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37" idx="3"/>
            <a:endCxn id="98" idx="1"/>
          </p:cNvCxnSpPr>
          <p:nvPr/>
        </p:nvCxnSpPr>
        <p:spPr>
          <a:xfrm>
            <a:off x="5791200" y="3435004"/>
            <a:ext cx="743712" cy="3150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35" idx="3"/>
            <a:endCxn id="98" idx="1"/>
          </p:cNvCxnSpPr>
          <p:nvPr/>
        </p:nvCxnSpPr>
        <p:spPr>
          <a:xfrm flipV="1">
            <a:off x="5791200" y="3750091"/>
            <a:ext cx="743712" cy="29632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过程 97"/>
          <p:cNvSpPr/>
          <p:nvPr/>
        </p:nvSpPr>
        <p:spPr>
          <a:xfrm>
            <a:off x="6534912" y="3477962"/>
            <a:ext cx="1621536" cy="544258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ELF header</a:t>
            </a:r>
          </a:p>
          <a:p>
            <a:pPr algn="ctr"/>
            <a:r>
              <a:rPr lang="en-US" altLang="zh-CN" sz="1400" dirty="0"/>
              <a:t>(4k)</a:t>
            </a:r>
            <a:endParaRPr lang="zh-CN" altLang="en-US" sz="1400" dirty="0"/>
          </a:p>
        </p:txBody>
      </p:sp>
      <p:sp>
        <p:nvSpPr>
          <p:cNvPr id="106" name="流程图: 过程 105"/>
          <p:cNvSpPr/>
          <p:nvPr/>
        </p:nvSpPr>
        <p:spPr>
          <a:xfrm>
            <a:off x="6121908" y="5780222"/>
            <a:ext cx="2156462" cy="68611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 from 1</a:t>
            </a:r>
            <a:r>
              <a:rPr lang="en-US" altLang="zh-CN" baseline="30000" dirty="0"/>
              <a:t>st</a:t>
            </a:r>
            <a:r>
              <a:rPr lang="en-US" altLang="zh-CN" dirty="0"/>
              <a:t> sector by BIOS</a:t>
            </a:r>
            <a:endParaRPr lang="zh-CN" altLang="en-US" sz="1400" dirty="0"/>
          </a:p>
        </p:txBody>
      </p:sp>
      <p:sp>
        <p:nvSpPr>
          <p:cNvPr id="107" name="流程图: 过程 106"/>
          <p:cNvSpPr/>
          <p:nvPr/>
        </p:nvSpPr>
        <p:spPr>
          <a:xfrm>
            <a:off x="6492240" y="626055"/>
            <a:ext cx="1621536" cy="544258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entry</a:t>
            </a:r>
          </a:p>
          <a:p>
            <a:pPr algn="ctr"/>
            <a:r>
              <a:rPr lang="en-US" altLang="zh-CN" sz="1400" dirty="0"/>
              <a:t>(Start at 0x10000c)</a:t>
            </a:r>
            <a:endParaRPr lang="zh-CN" altLang="en-US" sz="1400" dirty="0"/>
          </a:p>
        </p:txBody>
      </p:sp>
      <p:sp>
        <p:nvSpPr>
          <p:cNvPr id="108" name="流程图: 过程 107"/>
          <p:cNvSpPr/>
          <p:nvPr/>
        </p:nvSpPr>
        <p:spPr>
          <a:xfrm>
            <a:off x="6336791" y="1415917"/>
            <a:ext cx="2228089" cy="68611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 from 2nd sector by </a:t>
            </a:r>
            <a:r>
              <a:rPr lang="en-US" altLang="zh-CN" dirty="0" err="1"/>
              <a:t>bootmain</a:t>
            </a:r>
            <a:endParaRPr lang="zh-CN" altLang="en-US" dirty="0"/>
          </a:p>
        </p:txBody>
      </p:sp>
      <p:sp>
        <p:nvSpPr>
          <p:cNvPr id="109" name="流程图: 过程 108"/>
          <p:cNvSpPr/>
          <p:nvPr/>
        </p:nvSpPr>
        <p:spPr>
          <a:xfrm>
            <a:off x="8912352" y="6123277"/>
            <a:ext cx="1621536" cy="63106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BIOS</a:t>
            </a:r>
            <a:endParaRPr lang="zh-CN" altLang="en-US" sz="1400" dirty="0"/>
          </a:p>
        </p:txBody>
      </p:sp>
      <p:cxnSp>
        <p:nvCxnSpPr>
          <p:cNvPr id="111" name="直接箭头连接符 110"/>
          <p:cNvCxnSpPr>
            <a:cxnSpLocks/>
            <a:endCxn id="88" idx="2"/>
          </p:cNvCxnSpPr>
          <p:nvPr/>
        </p:nvCxnSpPr>
        <p:spPr>
          <a:xfrm flipV="1">
            <a:off x="9704832" y="5726431"/>
            <a:ext cx="6096" cy="396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1676400" y="4984243"/>
            <a:ext cx="1921001" cy="7321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ESP for entry to </a:t>
            </a:r>
            <a:r>
              <a:rPr lang="en-US" altLang="zh-CN" dirty="0" err="1"/>
              <a:t>Bootmain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15" name="直接箭头连接符 114"/>
          <p:cNvCxnSpPr>
            <a:cxnSpLocks/>
          </p:cNvCxnSpPr>
          <p:nvPr/>
        </p:nvCxnSpPr>
        <p:spPr>
          <a:xfrm>
            <a:off x="3605021" y="5538894"/>
            <a:ext cx="250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</p:cNvCxnSpPr>
          <p:nvPr/>
        </p:nvCxnSpPr>
        <p:spPr>
          <a:xfrm flipH="1">
            <a:off x="2636900" y="5746836"/>
            <a:ext cx="1" cy="406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cxnSpLocks/>
            <a:stCxn id="87" idx="0"/>
            <a:endCxn id="107" idx="3"/>
          </p:cNvCxnSpPr>
          <p:nvPr/>
        </p:nvCxnSpPr>
        <p:spPr>
          <a:xfrm rot="16200000" flipV="1">
            <a:off x="6998720" y="2013240"/>
            <a:ext cx="3821168" cy="159105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cxnSpLocks/>
            <a:stCxn id="41" idx="3"/>
            <a:endCxn id="107" idx="1"/>
          </p:cNvCxnSpPr>
          <p:nvPr/>
        </p:nvCxnSpPr>
        <p:spPr>
          <a:xfrm flipV="1">
            <a:off x="5791200" y="898184"/>
            <a:ext cx="70104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399571" y="117255"/>
            <a:ext cx="45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xv6 bootstrap process</a:t>
            </a:r>
            <a:endParaRPr lang="zh-CN" altLang="en-US" b="1" dirty="0"/>
          </a:p>
        </p:txBody>
      </p:sp>
      <p:cxnSp>
        <p:nvCxnSpPr>
          <p:cNvPr id="134" name="直接箭头连接符 133"/>
          <p:cNvCxnSpPr>
            <a:cxnSpLocks/>
          </p:cNvCxnSpPr>
          <p:nvPr/>
        </p:nvCxnSpPr>
        <p:spPr>
          <a:xfrm flipV="1">
            <a:off x="7761732" y="1156696"/>
            <a:ext cx="0" cy="26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cxnSpLocks/>
            <a:endCxn id="69" idx="2"/>
          </p:cNvCxnSpPr>
          <p:nvPr/>
        </p:nvCxnSpPr>
        <p:spPr>
          <a:xfrm flipH="1" flipV="1">
            <a:off x="7345680" y="5528501"/>
            <a:ext cx="12192" cy="26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0C068496-386A-441A-B453-EFAA1B6798C6}"/>
              </a:ext>
            </a:extLst>
          </p:cNvPr>
          <p:cNvSpPr/>
          <p:nvPr/>
        </p:nvSpPr>
        <p:spPr>
          <a:xfrm>
            <a:off x="1524000" y="1643441"/>
            <a:ext cx="2365248" cy="66160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48E16621-280B-4D3D-8C67-10AD67231FA7}"/>
              </a:ext>
            </a:extLst>
          </p:cNvPr>
          <p:cNvSpPr/>
          <p:nvPr/>
        </p:nvSpPr>
        <p:spPr>
          <a:xfrm>
            <a:off x="1524000" y="594078"/>
            <a:ext cx="2365248" cy="54616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5" name="双波形 14">
            <a:extLst>
              <a:ext uri="{FF2B5EF4-FFF2-40B4-BE49-F238E27FC236}">
                <a16:creationId xmlns:a16="http://schemas.microsoft.com/office/drawing/2014/main" id="{87C9A109-C9A4-4272-BBBC-D7D8E6B218D6}"/>
              </a:ext>
            </a:extLst>
          </p:cNvPr>
          <p:cNvSpPr/>
          <p:nvPr/>
        </p:nvSpPr>
        <p:spPr>
          <a:xfrm rot="5400000">
            <a:off x="2461118" y="1233814"/>
            <a:ext cx="491010" cy="2633475"/>
          </a:xfrm>
          <a:prstGeom prst="doubleWav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7030A0"/>
              </a:solidFill>
            </a:endParaRPr>
          </a:p>
        </p:txBody>
      </p:sp>
      <p:sp>
        <p:nvSpPr>
          <p:cNvPr id="54" name="双波形 53">
            <a:extLst>
              <a:ext uri="{FF2B5EF4-FFF2-40B4-BE49-F238E27FC236}">
                <a16:creationId xmlns:a16="http://schemas.microsoft.com/office/drawing/2014/main" id="{A077B5F9-96FB-49FC-8B09-AE871AFA6BA3}"/>
              </a:ext>
            </a:extLst>
          </p:cNvPr>
          <p:cNvSpPr/>
          <p:nvPr/>
        </p:nvSpPr>
        <p:spPr>
          <a:xfrm rot="5400000">
            <a:off x="2446352" y="74628"/>
            <a:ext cx="502250" cy="2633475"/>
          </a:xfrm>
          <a:prstGeom prst="doubleWav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7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840249-82C6-4458-8F5B-C3D89C3E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5" y="194103"/>
            <a:ext cx="8657645" cy="64697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01371D-D044-4AAB-A9DD-42599BB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76" y="1596640"/>
            <a:ext cx="5510608" cy="49184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E7CBC3-A8F0-434E-802C-F3D7C3C74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76" y="270015"/>
            <a:ext cx="5510608" cy="101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904AC5-35D4-4B10-8825-D70B5F2E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277302"/>
            <a:ext cx="9144000" cy="5095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ABCA96-201D-4732-A6BD-34795F76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40" y="662266"/>
            <a:ext cx="6690360" cy="31020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14B347-8B5F-4806-83B3-70592D4038FD}"/>
              </a:ext>
            </a:extLst>
          </p:cNvPr>
          <p:cNvSpPr txBox="1"/>
          <p:nvPr/>
        </p:nvSpPr>
        <p:spPr>
          <a:xfrm>
            <a:off x="7787640" y="262156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bootblock.asm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A37147-1A57-4EB9-AD9F-6D47EEDCD7BE}"/>
              </a:ext>
            </a:extLst>
          </p:cNvPr>
          <p:cNvSpPr txBox="1"/>
          <p:nvPr/>
        </p:nvSpPr>
        <p:spPr>
          <a:xfrm>
            <a:off x="5214989" y="5077996"/>
            <a:ext cx="2252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break at *0x10000c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BA0B6A8-520F-4265-B1C6-5C1BBF73629C}"/>
              </a:ext>
            </a:extLst>
          </p:cNvPr>
          <p:cNvCxnSpPr/>
          <p:nvPr/>
        </p:nvCxnSpPr>
        <p:spPr>
          <a:xfrm flipH="1">
            <a:off x="4381500" y="5341620"/>
            <a:ext cx="754380" cy="4648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ED2B3-8D72-48FD-A01D-F78684CE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BE673-94F5-44C7-AE80-15905C1A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xv6/</a:t>
            </a:r>
            <a:r>
              <a:rPr lang="en-US" altLang="zh-CN" dirty="0" err="1"/>
              <a:t>memlayout.h</a:t>
            </a:r>
            <a:endParaRPr lang="en-US" altLang="zh-CN" dirty="0"/>
          </a:p>
          <a:p>
            <a:r>
              <a:rPr lang="en-US" altLang="zh-CN" dirty="0"/>
              <a:t>xv6/</a:t>
            </a:r>
            <a:r>
              <a:rPr lang="en-US" altLang="zh-CN" dirty="0" err="1"/>
              <a:t>mmu.h</a:t>
            </a:r>
            <a:endParaRPr lang="en-US" altLang="zh-CN" dirty="0"/>
          </a:p>
          <a:p>
            <a:r>
              <a:rPr lang="en-US" altLang="zh-CN" dirty="0"/>
              <a:t>xv6/</a:t>
            </a:r>
            <a:r>
              <a:rPr lang="en-US" altLang="zh-CN" dirty="0" err="1"/>
              <a:t>vm.c</a:t>
            </a:r>
            <a:endParaRPr lang="en-US" altLang="zh-CN" dirty="0"/>
          </a:p>
          <a:p>
            <a:r>
              <a:rPr lang="en-US" altLang="zh-CN" dirty="0"/>
              <a:t>xv6/</a:t>
            </a:r>
            <a:r>
              <a:rPr lang="en-US" altLang="zh-CN" dirty="0" err="1"/>
              <a:t>kalloc.c</a:t>
            </a:r>
            <a:endParaRPr lang="en-US" altLang="zh-CN" dirty="0"/>
          </a:p>
          <a:p>
            <a:r>
              <a:rPr lang="en-US" altLang="zh-CN" dirty="0"/>
              <a:t>xv6/</a:t>
            </a:r>
            <a:r>
              <a:rPr lang="en-US" altLang="zh-CN" dirty="0" err="1"/>
              <a:t>exec.c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87185" y="5994719"/>
            <a:ext cx="2041751" cy="6776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Main.c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05120" y="4416841"/>
            <a:ext cx="1987061" cy="8968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Entry.S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sz="1400" dirty="0"/>
              <a:t>Physical addresses starting at 0x100000.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323939" y="2838963"/>
            <a:ext cx="1987061" cy="8968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Bootloader</a:t>
            </a:r>
            <a:endParaRPr lang="en-US" altLang="zh-CN" dirty="0"/>
          </a:p>
          <a:p>
            <a:pPr algn="ctr"/>
            <a:r>
              <a:rPr lang="en-US" altLang="zh-CN" sz="1400" dirty="0"/>
              <a:t>0x7c00 through 0x7e00 (512 bytes). 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1314528" y="1386905"/>
            <a:ext cx="1987063" cy="77461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2107152" y="2224163"/>
            <a:ext cx="382995" cy="594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089323" y="3800325"/>
            <a:ext cx="382995" cy="594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089322" y="5359274"/>
            <a:ext cx="382995" cy="594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4357284" y="2351807"/>
            <a:ext cx="1529861" cy="56728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Bootasm.S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4357285" y="3583778"/>
            <a:ext cx="1529861" cy="56728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Bootmain.c</a:t>
            </a:r>
            <a:endParaRPr lang="zh-CN" altLang="en-US" dirty="0"/>
          </a:p>
        </p:txBody>
      </p:sp>
      <p:cxnSp>
        <p:nvCxnSpPr>
          <p:cNvPr id="16" name="肘形连接符 15"/>
          <p:cNvCxnSpPr>
            <a:endCxn id="14" idx="1"/>
          </p:cNvCxnSpPr>
          <p:nvPr/>
        </p:nvCxnSpPr>
        <p:spPr>
          <a:xfrm>
            <a:off x="3310999" y="3336949"/>
            <a:ext cx="1046286" cy="5304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3" idx="1"/>
          </p:cNvCxnSpPr>
          <p:nvPr/>
        </p:nvCxnSpPr>
        <p:spPr>
          <a:xfrm flipV="1">
            <a:off x="3310999" y="2635447"/>
            <a:ext cx="1046285" cy="69375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323940" y="121105"/>
            <a:ext cx="1968242" cy="5933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Power on</a:t>
            </a:r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2125971" y="772105"/>
            <a:ext cx="382995" cy="594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43057" y="1399288"/>
            <a:ext cx="7636047" cy="745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Prepare the hardware and then transfer control to code loaded from the ﬁrst 512-byte sector of the boot disk (memory address 0x7c00).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290128" y="2351807"/>
            <a:ext cx="5588976" cy="550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 from 16-bit real mode to 32-bit protected mode.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7" idx="3"/>
            <a:endCxn id="30" idx="1"/>
          </p:cNvCxnSpPr>
          <p:nvPr/>
        </p:nvCxnSpPr>
        <p:spPr>
          <a:xfrm flipV="1">
            <a:off x="3301591" y="1772093"/>
            <a:ext cx="941466" cy="21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2"/>
            <a:endCxn id="14" idx="0"/>
          </p:cNvCxnSpPr>
          <p:nvPr/>
        </p:nvCxnSpPr>
        <p:spPr>
          <a:xfrm>
            <a:off x="5122215" y="2919087"/>
            <a:ext cx="1" cy="664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90129" y="3046004"/>
            <a:ext cx="3004807" cy="397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Call the C function </a:t>
            </a:r>
            <a:r>
              <a:rPr lang="en-US" altLang="zh-CN" sz="1600" dirty="0" err="1"/>
              <a:t>bootmain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cxnSp>
        <p:nvCxnSpPr>
          <p:cNvPr id="41" name="直接箭头连接符 40"/>
          <p:cNvCxnSpPr>
            <a:stCxn id="38" idx="1"/>
          </p:cNvCxnSpPr>
          <p:nvPr/>
        </p:nvCxnSpPr>
        <p:spPr>
          <a:xfrm flipH="1">
            <a:off x="5122216" y="3244956"/>
            <a:ext cx="116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290128" y="3666768"/>
            <a:ext cx="5588976" cy="465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Bootmain’s</a:t>
            </a:r>
            <a:r>
              <a:rPr lang="en-US" altLang="zh-CN" dirty="0"/>
              <a:t> job is to load and run the kernel. 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63157" y="5195588"/>
            <a:ext cx="6857999" cy="869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ELF header</a:t>
            </a:r>
            <a:endParaRPr lang="en-US" altLang="zh-CN" i="1" dirty="0"/>
          </a:p>
          <a:p>
            <a:pPr algn="ctr"/>
            <a:r>
              <a:rPr lang="en-US" altLang="zh-CN" sz="1400" dirty="0"/>
              <a:t>(the ﬁrst 4096 bytes of the ELF binary from address 0x10000).</a:t>
            </a:r>
            <a:endParaRPr lang="zh-CN" altLang="en-US" sz="1400" dirty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6527491" y="4151058"/>
            <a:ext cx="836478" cy="1044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1"/>
            <a:endCxn id="5" idx="3"/>
          </p:cNvCxnSpPr>
          <p:nvPr/>
        </p:nvCxnSpPr>
        <p:spPr>
          <a:xfrm flipH="1" flipV="1">
            <a:off x="3292181" y="4865249"/>
            <a:ext cx="1370976" cy="764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51541" y="777754"/>
            <a:ext cx="1068758" cy="4642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</a:p>
        </p:txBody>
      </p:sp>
      <p:sp>
        <p:nvSpPr>
          <p:cNvPr id="54" name="矩形 53"/>
          <p:cNvSpPr/>
          <p:nvPr/>
        </p:nvSpPr>
        <p:spPr>
          <a:xfrm>
            <a:off x="451541" y="2249476"/>
            <a:ext cx="1068758" cy="4642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Jump</a:t>
            </a:r>
          </a:p>
        </p:txBody>
      </p:sp>
      <p:sp>
        <p:nvSpPr>
          <p:cNvPr id="59" name="线形标注 1 58"/>
          <p:cNvSpPr/>
          <p:nvPr/>
        </p:nvSpPr>
        <p:spPr>
          <a:xfrm>
            <a:off x="7494542" y="4410707"/>
            <a:ext cx="3967819" cy="612648"/>
          </a:xfrm>
          <a:prstGeom prst="borderCallout1">
            <a:avLst>
              <a:gd name="adj1" fmla="val 46518"/>
              <a:gd name="adj2" fmla="val -213"/>
              <a:gd name="adj3" fmla="val 46551"/>
              <a:gd name="adj4" fmla="val -13752"/>
            </a:avLst>
          </a:prstGeom>
          <a:solidFill>
            <a:srgbClr val="00B050"/>
          </a:solidFill>
          <a:ln w="19050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Find a copy of the kernel executable on the disk starting at the second sector.</a:t>
            </a:r>
            <a:endParaRPr lang="zh-CN" altLang="en-US" sz="1600" dirty="0"/>
          </a:p>
        </p:txBody>
      </p:sp>
      <p:sp>
        <p:nvSpPr>
          <p:cNvPr id="61" name="线形标注 2 60"/>
          <p:cNvSpPr/>
          <p:nvPr/>
        </p:nvSpPr>
        <p:spPr>
          <a:xfrm>
            <a:off x="3932526" y="4382480"/>
            <a:ext cx="2153643" cy="581686"/>
          </a:xfrm>
          <a:prstGeom prst="borderCallout2">
            <a:avLst>
              <a:gd name="adj1" fmla="val 48254"/>
              <a:gd name="adj2" fmla="val 969"/>
              <a:gd name="adj3" fmla="val 53460"/>
              <a:gd name="adj4" fmla="val -5107"/>
              <a:gd name="adj5" fmla="val 116614"/>
              <a:gd name="adj6" fmla="val -13486"/>
            </a:avLst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Call the kernel’s entry point from ELF header</a:t>
            </a:r>
            <a:endParaRPr lang="en-US" altLang="zh-CN" sz="1600" i="1" dirty="0"/>
          </a:p>
        </p:txBody>
      </p:sp>
      <p:sp>
        <p:nvSpPr>
          <p:cNvPr id="63" name="矩形 62"/>
          <p:cNvSpPr/>
          <p:nvPr/>
        </p:nvSpPr>
        <p:spPr>
          <a:xfrm>
            <a:off x="451541" y="5424641"/>
            <a:ext cx="1068758" cy="4642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Invoke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859079" y="6333540"/>
            <a:ext cx="379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Figure1  The starting procedure of xv6</a:t>
            </a:r>
            <a:endParaRPr lang="zh-CN" altLang="en-US" b="1" dirty="0"/>
          </a:p>
        </p:txBody>
      </p:sp>
      <p:sp>
        <p:nvSpPr>
          <p:cNvPr id="66" name="矩形 65"/>
          <p:cNvSpPr/>
          <p:nvPr/>
        </p:nvSpPr>
        <p:spPr>
          <a:xfrm>
            <a:off x="451540" y="3844205"/>
            <a:ext cx="1068759" cy="4642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984281" y="184526"/>
            <a:ext cx="62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The concept map of starting procedure on xv6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5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227</Words>
  <Application>Microsoft Office PowerPoint</Application>
  <PresentationFormat>宽屏</PresentationFormat>
  <Paragraphs>53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Memory management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k k</cp:lastModifiedBy>
  <cp:revision>35</cp:revision>
  <dcterms:created xsi:type="dcterms:W3CDTF">2019-12-22T05:42:29Z</dcterms:created>
  <dcterms:modified xsi:type="dcterms:W3CDTF">2019-12-22T23:30:35Z</dcterms:modified>
</cp:coreProperties>
</file>