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2" r:id="rId3"/>
    <p:sldId id="263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9" r:id="rId14"/>
    <p:sldId id="264" r:id="rId15"/>
    <p:sldId id="280" r:id="rId16"/>
    <p:sldId id="282" r:id="rId17"/>
    <p:sldId id="283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9" r:id="rId38"/>
    <p:sldId id="320" r:id="rId39"/>
    <p:sldId id="327" r:id="rId40"/>
    <p:sldId id="321" r:id="rId41"/>
    <p:sldId id="322" r:id="rId42"/>
    <p:sldId id="323" r:id="rId43"/>
    <p:sldId id="324" r:id="rId44"/>
    <p:sldId id="325" r:id="rId45"/>
    <p:sldId id="326" r:id="rId46"/>
    <p:sldId id="27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6" autoAdjust="0"/>
  </p:normalViewPr>
  <p:slideViewPr>
    <p:cSldViewPr snapToGrid="0">
      <p:cViewPr varScale="1">
        <p:scale>
          <a:sx n="90" d="100"/>
          <a:sy n="90" d="100"/>
        </p:scale>
        <p:origin x="8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C928E-822E-4F6C-9CC0-407AE3FEFFF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0F5F-DBC3-4FEB-95FD-4B751455D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4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蓝色部分输入计算公式公式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7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Gas </a:t>
            </a:r>
            <a:r>
              <a:rPr lang="en-US" altLang="zh-CN" dirty="0" err="1"/>
              <a:t>chlorid</a:t>
            </a:r>
            <a:r>
              <a:rPr lang="en-US" altLang="zh-CN" dirty="0"/>
              <a:t> </a:t>
            </a:r>
            <a:r>
              <a:rPr lang="zh-CN" altLang="en-US" dirty="0"/>
              <a:t>相当于</a:t>
            </a:r>
            <a:r>
              <a:rPr lang="en-US" altLang="zh-CN" dirty="0"/>
              <a:t>products</a:t>
            </a:r>
            <a:r>
              <a:rPr lang="zh-CN" altLang="en-US" dirty="0"/>
              <a:t>下标 只不过这个下标不是数字形式 而是字符形式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en-US" altLang="zh-CN" dirty="0"/>
              <a:t>C</a:t>
            </a:r>
            <a:r>
              <a:rPr lang="zh-CN" altLang="en-US" dirty="0"/>
              <a:t>语言习惯不一样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7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chemeClr val="accent2"/>
                </a:solidFill>
              </a:rPr>
              <a:t>forall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(c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  <a:r>
              <a:rPr lang="en-US" altLang="zh-CN" dirty="0"/>
              <a:t> Components) Components </a:t>
            </a:r>
            <a:r>
              <a:rPr lang="zh-CN" altLang="en-US" dirty="0"/>
              <a:t>有几个</a:t>
            </a:r>
            <a:r>
              <a:rPr lang="en-US" altLang="zh-CN" dirty="0"/>
              <a:t>c</a:t>
            </a:r>
            <a:r>
              <a:rPr lang="zh-CN" altLang="en-US" dirty="0"/>
              <a:t>就有几个约束</a:t>
            </a:r>
            <a:endParaRPr lang="en-US" altLang="zh-CN" dirty="0"/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sum</a:t>
            </a:r>
            <a:r>
              <a:rPr lang="en-US" altLang="zh-CN" dirty="0"/>
              <a:t> (p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  <a:r>
              <a:rPr lang="en-US" altLang="zh-CN" dirty="0"/>
              <a:t> Products)  </a:t>
            </a:r>
            <a:r>
              <a:rPr lang="zh-CN" altLang="en-US" dirty="0"/>
              <a:t>针对</a:t>
            </a:r>
            <a:r>
              <a:rPr lang="en-US" altLang="zh-CN" dirty="0"/>
              <a:t>Products</a:t>
            </a:r>
            <a:r>
              <a:rPr lang="zh-CN" altLang="en-US" dirty="0"/>
              <a:t>维度求和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0F5F-DBC3-4FEB-95FD-4B751455D7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1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ACD-40FA-4AD5-8404-85A6FEFD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AAC7C-9D1A-4B20-8D6B-A05763A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0C4BC-1617-4C80-9E51-C73410E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5F71-8D67-4CE9-9B07-58E2AF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DCC2-E57E-449C-8E66-5B3FF47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5B855-9395-4D63-8284-574D10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" y="23813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C993-2E3D-4C1E-A049-A74029F6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888B-112D-461C-9D04-32D1E7E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916EF-D0A2-4430-96CD-72FA619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953DF-7718-42F0-9E8F-D72BC74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DAD6-10DF-4174-AA21-9268EC7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1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4CA93-A1D1-4B9E-8B20-BF94F43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F4F1-571A-4879-88AF-C534EEBA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45-4972-4DA2-A327-DA9BA357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C5F1-7473-4FC7-9BE3-18BB684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7B43-2034-4263-AE56-B285003E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9306-126F-455B-BB26-6553108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DF09-6191-4721-8C62-88A0A371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C9F-6D31-4CA4-8AA9-5680062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B116-34B4-4CAA-8F93-62A2B2B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5AC7-7A8C-4C2E-8823-73E8CBF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EA279-09EC-427E-8275-28BB6049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" y="-32082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607F-0F2D-4BC5-A862-54262D0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1D22-B37B-4A04-9A7C-BACB290D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D707-8BD1-4EF5-9913-AE5F50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F00A-8917-4316-855F-999820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F3EA-43C9-4625-9921-B2EB27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C58-4BBC-4801-931B-5C0BC06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573E-60BF-4917-B99E-91FCBE3F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4F06-0D5F-4E1B-B948-BD2E501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76C4-5A6D-4ED5-AF52-1AEC8B73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7252-D961-4DD7-95C3-87FF245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DC18-BA37-47A0-BA72-A7148DC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3C0-390E-497A-BF1A-716DF4C3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E320-C918-49F1-BB32-D4DB4D9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EDBB2-806E-4707-9F68-E6510D89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084C-8FEF-4F08-A2CF-C31B60AD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81BEB-6E15-478D-A1F2-FD6DE03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3A41D-BE07-4FFC-A7AB-24FC467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34861-7DB4-4E8B-A047-49E6D0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98C92-F0A9-4914-BA9D-F61A747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3848-3C19-4B7B-8CD7-0316C08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ADBF8-A9C0-4F2E-BF7A-12C1C6D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D5559-A1AC-40B7-AF47-184B30B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743EB-600C-4080-8EB2-68D0B86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88A5A-C638-46BE-846E-14CAAE5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A839E-85CC-40DA-A5F9-1DC7275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9B15-8B97-4C44-8E83-D99FB2A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7AE8-837C-43DD-955C-791A17B5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447C-C72E-4A6C-B658-B236C95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0D19-F050-4A4B-BB3B-BB497FAF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F5B0-383C-478C-B79D-EF9155F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A0B90-8769-4FF2-97B4-F5C996C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A7B11-A6C4-4085-B74D-4A842D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D54D-1AE9-41F9-94CB-0E79CD7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FF7A9-1C84-43F0-8240-9DAEAEF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F0D7-1A95-420F-B195-B22C401B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23D-FCB7-4526-B784-78874B7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C9F85-7C33-41E6-8A39-073FE6B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00D-D9C7-4DB3-A412-7531450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3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8D7B-5313-49F2-B292-41E0FA9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1D7-5CAC-45F2-9980-79D01B08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93F0-FFFC-4A9A-9B37-15DB8AE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91A2-C889-492E-BF93-0A9FF488559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5F3F-DBEC-4E00-921F-5A51A0C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A4B6-79E9-4824-83CA-1A536057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140A-869F-4BEB-8EB8-2B1535C62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24D9-15DB-431F-B6B0-B72F1A54D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优化软件入门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455BC-4420-424D-AA7F-ABE9C4859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9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C153C07A-64BA-42CD-9C5C-AFD45679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1" y="1827337"/>
            <a:ext cx="9622789" cy="13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在弹出的“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Solver Results”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中，选择“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Reports”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中的“ 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Answer”, 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选择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【OK】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863DF61-4465-4A54-BB6F-8526B8B73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564AF5FD-9934-494D-864C-A5E8464D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33764"/>
            <a:ext cx="4333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7">
            <a:extLst>
              <a:ext uri="{FF2B5EF4-FFF2-40B4-BE49-F238E27FC236}">
                <a16:creationId xmlns:a16="http://schemas.microsoft.com/office/drawing/2014/main" id="{2E350BAD-9CB7-483F-B124-78C731D5B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1" y="3794125"/>
            <a:ext cx="504825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5" name="Picture 8">
            <a:extLst>
              <a:ext uri="{FF2B5EF4-FFF2-40B4-BE49-F238E27FC236}">
                <a16:creationId xmlns:a16="http://schemas.microsoft.com/office/drawing/2014/main" id="{93D15BCE-F27C-4F29-86A6-9A333C9E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3362326"/>
            <a:ext cx="4067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>
            <a:extLst>
              <a:ext uri="{FF2B5EF4-FFF2-40B4-BE49-F238E27FC236}">
                <a16:creationId xmlns:a16="http://schemas.microsoft.com/office/drawing/2014/main" id="{9BF4B70F-FB7F-4096-B4DB-509B7854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1" y="1359636"/>
            <a:ext cx="7777163" cy="6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结果如下：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30D1A5-9734-4B2F-9451-0771B2EF8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13317" name="Picture 8">
            <a:extLst>
              <a:ext uri="{FF2B5EF4-FFF2-40B4-BE49-F238E27FC236}">
                <a16:creationId xmlns:a16="http://schemas.microsoft.com/office/drawing/2014/main" id="{471494EE-3B83-411E-B026-28EA5B2F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133600"/>
            <a:ext cx="67437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A51CF2F6-1747-415D-824B-C9E636FF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44676"/>
            <a:ext cx="9677400" cy="6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同时，决策变量的最优值以及和决策变量相关变量的值也自动被填充。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1DD244C-D9D6-4694-9681-9D43CC38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14341" name="Picture 7">
            <a:extLst>
              <a:ext uri="{FF2B5EF4-FFF2-40B4-BE49-F238E27FC236}">
                <a16:creationId xmlns:a16="http://schemas.microsoft.com/office/drawing/2014/main" id="{AF2D260F-D03C-4D17-832F-ED3BC82E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3" y="2934019"/>
            <a:ext cx="9611774" cy="30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>
            <a:extLst>
              <a:ext uri="{FF2B5EF4-FFF2-40B4-BE49-F238E27FC236}">
                <a16:creationId xmlns:a16="http://schemas.microsoft.com/office/drawing/2014/main" id="{0BFD54BC-4FF2-48E9-A79E-BC1C0B899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2" y="833437"/>
            <a:ext cx="7334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 b="0" dirty="0">
                <a:latin typeface="Arial" panose="020B0604020202020204" pitchFamily="34" charset="0"/>
                <a:ea typeface="方正大黑简体" pitchFamily="2" charset="-122"/>
              </a:rPr>
              <a:t>IBM ILOG</a:t>
            </a:r>
            <a:r>
              <a:rPr lang="zh-CN" altLang="en-US" sz="4000" b="0" dirty="0">
                <a:latin typeface="Arial" panose="020B0604020202020204" pitchFamily="34" charset="0"/>
                <a:ea typeface="方正大黑简体" pitchFamily="2" charset="-122"/>
              </a:rPr>
              <a:t> </a:t>
            </a:r>
            <a:r>
              <a:rPr lang="en-US" altLang="zh-CN" sz="4000" b="0" dirty="0">
                <a:latin typeface="Arial" panose="020B0604020202020204" pitchFamily="34" charset="0"/>
                <a:ea typeface="方正大黑简体" pitchFamily="2" charset="-122"/>
              </a:rPr>
              <a:t>OPL </a:t>
            </a:r>
            <a:r>
              <a:rPr lang="zh-CN" altLang="en-US" sz="4000" b="0" dirty="0">
                <a:latin typeface="Arial" panose="020B0604020202020204" pitchFamily="34" charset="0"/>
                <a:ea typeface="方正大黑简体" pitchFamily="2" charset="-122"/>
              </a:rPr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C5AB6-44B3-4121-9860-8814CB45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00725" name="Object 21">
            <a:extLst>
              <a:ext uri="{FF2B5EF4-FFF2-40B4-BE49-F238E27FC236}">
                <a16:creationId xmlns:a16="http://schemas.microsoft.com/office/drawing/2014/main" id="{0B7D8C80-12A6-4A2B-8D67-D08335445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6025" y="2020888"/>
          <a:ext cx="47196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3" imgW="5092063" imgH="1587302" progId="Photoshop.Image.6">
                  <p:embed/>
                </p:oleObj>
              </mc:Choice>
              <mc:Fallback>
                <p:oleObj name="Image" r:id="rId3" imgW="5092063" imgH="1587302" progId="Photoshop.Image.6">
                  <p:embed/>
                  <p:pic>
                    <p:nvPicPr>
                      <p:cNvPr id="200725" name="Object 21">
                        <a:extLst>
                          <a:ext uri="{FF2B5EF4-FFF2-40B4-BE49-F238E27FC236}">
                            <a16:creationId xmlns:a16="http://schemas.microsoft.com/office/drawing/2014/main" id="{0B7D8C80-12A6-4A2B-8D67-D08335445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2020888"/>
                        <a:ext cx="471963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6" name="Object 22">
            <a:extLst>
              <a:ext uri="{FF2B5EF4-FFF2-40B4-BE49-F238E27FC236}">
                <a16:creationId xmlns:a16="http://schemas.microsoft.com/office/drawing/2014/main" id="{37D509BA-F7E7-4A87-8618-954BDCC0E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4" y="2025650"/>
          <a:ext cx="6008687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Image" r:id="rId5" imgW="6476190" imgH="5231746" progId="Photoshop.Image.6">
                  <p:embed/>
                </p:oleObj>
              </mc:Choice>
              <mc:Fallback>
                <p:oleObj name="Image" r:id="rId5" imgW="6476190" imgH="5231746" progId="Photoshop.Image.6">
                  <p:embed/>
                  <p:pic>
                    <p:nvPicPr>
                      <p:cNvPr id="200726" name="Object 22">
                        <a:extLst>
                          <a:ext uri="{FF2B5EF4-FFF2-40B4-BE49-F238E27FC236}">
                            <a16:creationId xmlns:a16="http://schemas.microsoft.com/office/drawing/2014/main" id="{37D509BA-F7E7-4A87-8618-954BDCC0E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4" y="2025650"/>
                        <a:ext cx="6008687" cy="485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7" name="Object 23">
            <a:extLst>
              <a:ext uri="{FF2B5EF4-FFF2-40B4-BE49-F238E27FC236}">
                <a16:creationId xmlns:a16="http://schemas.microsoft.com/office/drawing/2014/main" id="{F2B61105-A46A-4973-BB12-2298AC6AA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4" y="2025650"/>
          <a:ext cx="7432675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Image" r:id="rId7" imgW="8012698" imgH="5231746" progId="Photoshop.Image.6">
                  <p:embed/>
                </p:oleObj>
              </mc:Choice>
              <mc:Fallback>
                <p:oleObj name="Image" r:id="rId7" imgW="8012698" imgH="5231746" progId="Photoshop.Image.6">
                  <p:embed/>
                  <p:pic>
                    <p:nvPicPr>
                      <p:cNvPr id="200727" name="Object 23">
                        <a:extLst>
                          <a:ext uri="{FF2B5EF4-FFF2-40B4-BE49-F238E27FC236}">
                            <a16:creationId xmlns:a16="http://schemas.microsoft.com/office/drawing/2014/main" id="{F2B61105-A46A-4973-BB12-2298AC6AA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2025650"/>
                        <a:ext cx="7432675" cy="485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F95BCB34-2437-4936-81B2-6CA1B38AEE87}"/>
              </a:ext>
            </a:extLst>
          </p:cNvPr>
          <p:cNvGrpSpPr>
            <a:grpSpLocks/>
          </p:cNvGrpSpPr>
          <p:nvPr/>
        </p:nvGrpSpPr>
        <p:grpSpPr bwMode="auto">
          <a:xfrm>
            <a:off x="2322514" y="1774826"/>
            <a:ext cx="7445375" cy="5110163"/>
            <a:chOff x="389" y="705"/>
            <a:chExt cx="4690" cy="3219"/>
          </a:xfrm>
        </p:grpSpPr>
        <p:graphicFrame>
          <p:nvGraphicFramePr>
            <p:cNvPr id="2053" name="Object 25">
              <a:extLst>
                <a:ext uri="{FF2B5EF4-FFF2-40B4-BE49-F238E27FC236}">
                  <a16:creationId xmlns:a16="http://schemas.microsoft.com/office/drawing/2014/main" id="{C75A65B3-F4A5-4999-9979-DDFC776B09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741186"/>
                </p:ext>
              </p:extLst>
            </p:nvPr>
          </p:nvGraphicFramePr>
          <p:xfrm>
            <a:off x="389" y="705"/>
            <a:ext cx="4690" cy="3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Image" r:id="rId9" imgW="8012698" imgH="5498413" progId="Photoshop.Image.6">
                    <p:embed/>
                  </p:oleObj>
                </mc:Choice>
                <mc:Fallback>
                  <p:oleObj name="Image" r:id="rId9" imgW="8012698" imgH="5498413" progId="Photoshop.Image.6">
                    <p:embed/>
                    <p:pic>
                      <p:nvPicPr>
                        <p:cNvPr id="2053" name="Object 25">
                          <a:extLst>
                            <a:ext uri="{FF2B5EF4-FFF2-40B4-BE49-F238E27FC236}">
                              <a16:creationId xmlns:a16="http://schemas.microsoft.com/office/drawing/2014/main" id="{C75A65B3-F4A5-4999-9979-DDFC776B09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705"/>
                          <a:ext cx="4690" cy="3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Text Box 26">
              <a:extLst>
                <a:ext uri="{FF2B5EF4-FFF2-40B4-BE49-F238E27FC236}">
                  <a16:creationId xmlns:a16="http://schemas.microsoft.com/office/drawing/2014/main" id="{A8E62877-146F-488F-B54E-010959AEE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831"/>
              <a:ext cx="67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Views Component Suite</a:t>
              </a:r>
            </a:p>
          </p:txBody>
        </p:sp>
        <p:sp>
          <p:nvSpPr>
            <p:cNvPr id="2059" name="Text Box 27">
              <a:extLst>
                <a:ext uri="{FF2B5EF4-FFF2-40B4-BE49-F238E27FC236}">
                  <a16:creationId xmlns:a16="http://schemas.microsoft.com/office/drawing/2014/main" id="{0F97276B-1E5D-44FC-AB10-F6938A826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759"/>
              <a:ext cx="65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JViews Component Suite</a:t>
              </a:r>
            </a:p>
          </p:txBody>
        </p:sp>
        <p:sp>
          <p:nvSpPr>
            <p:cNvPr id="2060" name="Text Box 28">
              <a:extLst>
                <a:ext uri="{FF2B5EF4-FFF2-40B4-BE49-F238E27FC236}">
                  <a16:creationId xmlns:a16="http://schemas.microsoft.com/office/drawing/2014/main" id="{0A374111-279E-46F3-8326-B91FDC95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1144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JTGO</a:t>
              </a:r>
            </a:p>
          </p:txBody>
        </p:sp>
        <p:sp>
          <p:nvSpPr>
            <p:cNvPr id="2061" name="Text Box 29">
              <a:extLst>
                <a:ext uri="{FF2B5EF4-FFF2-40B4-BE49-F238E27FC236}">
                  <a16:creationId xmlns:a16="http://schemas.microsoft.com/office/drawing/2014/main" id="{B78603B3-8957-4FD0-A180-FFD14BB23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2136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CPLEX</a:t>
              </a:r>
            </a:p>
          </p:txBody>
        </p:sp>
        <p:sp>
          <p:nvSpPr>
            <p:cNvPr id="2062" name="Text Box 30">
              <a:extLst>
                <a:ext uri="{FF2B5EF4-FFF2-40B4-BE49-F238E27FC236}">
                  <a16:creationId xmlns:a16="http://schemas.microsoft.com/office/drawing/2014/main" id="{4BF9A019-4910-4A80-B7F0-7F7B4182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48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Solver</a:t>
              </a:r>
            </a:p>
          </p:txBody>
        </p:sp>
        <p:sp>
          <p:nvSpPr>
            <p:cNvPr id="2063" name="Text Box 31">
              <a:extLst>
                <a:ext uri="{FF2B5EF4-FFF2-40B4-BE49-F238E27FC236}">
                  <a16:creationId xmlns:a16="http://schemas.microsoft.com/office/drawing/2014/main" id="{BC553694-660A-40B0-83D9-2B4C13503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480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JRules</a:t>
              </a:r>
            </a:p>
          </p:txBody>
        </p:sp>
        <p:sp>
          <p:nvSpPr>
            <p:cNvPr id="2064" name="Text Box 32">
              <a:extLst>
                <a:ext uri="{FF2B5EF4-FFF2-40B4-BE49-F238E27FC236}">
                  <a16:creationId xmlns:a16="http://schemas.microsoft.com/office/drawing/2014/main" id="{D2E72760-2C46-4E01-8646-5E8BFA334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52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</a:rPr>
                <a:t>Rules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76DD262-848E-4EDC-B0EE-530FF2474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8601"/>
            <a:ext cx="7334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0" dirty="0">
                <a:latin typeface="Arial" panose="020B0604020202020204" pitchFamily="34" charset="0"/>
                <a:ea typeface="方正大黑简体" pitchFamily="2" charset="-122"/>
              </a:rPr>
              <a:t>第六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08EBC4-CFEE-4787-B781-EA9CC981E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IBM ILOG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OPL 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简介</a:t>
            </a:r>
            <a:endParaRPr lang="zh-CN" altLang="en-US" sz="3200" dirty="0">
              <a:solidFill>
                <a:srgbClr val="1E86B4"/>
              </a:solidFill>
              <a:latin typeface="Arial" panose="020B0604020202020204" pitchFamily="34" charset="0"/>
              <a:ea typeface="方正大黑简体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22D71C-B376-464A-A00C-1E406835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124" name="Group 16">
            <a:extLst>
              <a:ext uri="{FF2B5EF4-FFF2-40B4-BE49-F238E27FC236}">
                <a16:creationId xmlns:a16="http://schemas.microsoft.com/office/drawing/2014/main" id="{67CD1C76-59A2-4B81-8273-1EEB95B18A0A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102100"/>
            <a:ext cx="6096000" cy="1524000"/>
            <a:chOff x="624" y="2448"/>
            <a:chExt cx="3840" cy="960"/>
          </a:xfrm>
        </p:grpSpPr>
        <p:grpSp>
          <p:nvGrpSpPr>
            <p:cNvPr id="5139" name="Group 17">
              <a:extLst>
                <a:ext uri="{FF2B5EF4-FFF2-40B4-BE49-F238E27FC236}">
                  <a16:creationId xmlns:a16="http://schemas.microsoft.com/office/drawing/2014/main" id="{F6CA7E5A-98C3-4B82-8379-2801436A0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448"/>
              <a:ext cx="864" cy="960"/>
              <a:chOff x="624" y="2448"/>
              <a:chExt cx="864" cy="960"/>
            </a:xfrm>
          </p:grpSpPr>
          <p:sp>
            <p:nvSpPr>
              <p:cNvPr id="201746" name="Rectangle 18">
                <a:extLst>
                  <a:ext uri="{FF2B5EF4-FFF2-40B4-BE49-F238E27FC236}">
                    <a16:creationId xmlns:a16="http://schemas.microsoft.com/office/drawing/2014/main" id="{C1DC5733-679D-4ED7-A8BF-5F372061C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48"/>
                <a:ext cx="864" cy="96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7803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0" hangingPunct="0">
                  <a:defRPr/>
                </a:pPr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01747" name="Rectangle 19">
                <a:extLst>
                  <a:ext uri="{FF2B5EF4-FFF2-40B4-BE49-F238E27FC236}">
                    <a16:creationId xmlns:a16="http://schemas.microsoft.com/office/drawing/2014/main" id="{1464EAA3-17D2-49EC-8AAF-AE4137AB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88"/>
                <a:ext cx="864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flatTx/>
              </a:bodyPr>
              <a:lstStyle/>
              <a:p>
                <a:pPr eaLnBrk="0" hangingPunct="0">
                  <a:defRPr/>
                </a:pPr>
                <a:r>
                  <a:rPr lang="en-US" altLang="en-US">
                    <a:solidFill>
                      <a:srgbClr val="B2B2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ILOG</a:t>
                </a:r>
              </a:p>
              <a:p>
                <a:pPr eaLnBrk="0" hangingPunct="0">
                  <a:defRPr/>
                </a:pPr>
                <a:r>
                  <a:rPr lang="en-US" altLang="en-US">
                    <a:solidFill>
                      <a:srgbClr val="B2B2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CPLEX</a:t>
                </a:r>
                <a:endParaRPr lang="en-US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140" name="Group 20">
              <a:extLst>
                <a:ext uri="{FF2B5EF4-FFF2-40B4-BE49-F238E27FC236}">
                  <a16:creationId xmlns:a16="http://schemas.microsoft.com/office/drawing/2014/main" id="{3818304C-8D32-49E9-BA55-A86A727A6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48"/>
              <a:ext cx="2928" cy="960"/>
              <a:chOff x="1536" y="2448"/>
              <a:chExt cx="2928" cy="960"/>
            </a:xfrm>
          </p:grpSpPr>
          <p:sp>
            <p:nvSpPr>
              <p:cNvPr id="201749" name="Rectangle 21">
                <a:extLst>
                  <a:ext uri="{FF2B5EF4-FFF2-40B4-BE49-F238E27FC236}">
                    <a16:creationId xmlns:a16="http://schemas.microsoft.com/office/drawing/2014/main" id="{3900D630-C178-4666-823C-5A44F3C10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928" cy="96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7803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0" hangingPunct="0">
                  <a:defRPr/>
                </a:pPr>
                <a:endPara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01750" name="Rectangle 22">
                <a:extLst>
                  <a:ext uri="{FF2B5EF4-FFF2-40B4-BE49-F238E27FC236}">
                    <a16:creationId xmlns:a16="http://schemas.microsoft.com/office/drawing/2014/main" id="{44E2ECC2-8C4D-4263-93FE-5ADC2214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88"/>
                <a:ext cx="2928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flatTx/>
              </a:bodyPr>
              <a:lstStyle/>
              <a:p>
                <a:pPr eaLnBrk="0" hangingPunct="0">
                  <a:defRPr/>
                </a:pPr>
                <a:r>
                  <a:rPr lang="en-US" alt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ILOG Solver &amp; </a:t>
                </a:r>
                <a:r>
                  <a:rPr lang="en-US" altLang="en-US">
                    <a:latin typeface="Arial" charset="0"/>
                  </a:rPr>
                  <a:t>ILOG JSolver</a:t>
                </a:r>
              </a:p>
            </p:txBody>
          </p:sp>
        </p:grp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B109E981-C71E-4723-B31E-F7069F9D20B0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330700"/>
            <a:ext cx="6096000" cy="1143000"/>
            <a:chOff x="624" y="2592"/>
            <a:chExt cx="3840" cy="720"/>
          </a:xfrm>
        </p:grpSpPr>
        <p:sp>
          <p:nvSpPr>
            <p:cNvPr id="201752" name="Rectangle 24">
              <a:extLst>
                <a:ext uri="{FF2B5EF4-FFF2-40B4-BE49-F238E27FC236}">
                  <a16:creationId xmlns:a16="http://schemas.microsoft.com/office/drawing/2014/main" id="{BE980747-95AA-4350-938D-E1994E2F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072"/>
              <a:ext cx="3840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en-US" dirty="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ILOG Concert Technology</a:t>
              </a:r>
              <a:r>
                <a:rPr lang="en-US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n-US" altLang="en-US" dirty="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</a:t>
              </a:r>
              <a:r>
                <a:rPr lang="en-US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C++</a:t>
              </a:r>
              <a:r>
                <a:rPr lang="en-US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n-US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&amp;</a:t>
              </a:r>
              <a:r>
                <a:rPr lang="en-US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n-US" altLang="en-US" dirty="0">
                  <a:latin typeface="Arial" charset="0"/>
                </a:rPr>
                <a:t>Java &amp; Python</a:t>
              </a:r>
              <a:r>
                <a:rPr lang="en-US" altLang="en-US" dirty="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)</a:t>
              </a:r>
            </a:p>
          </p:txBody>
        </p:sp>
        <p:sp>
          <p:nvSpPr>
            <p:cNvPr id="201753" name="Rectangle 25">
              <a:extLst>
                <a:ext uri="{FF2B5EF4-FFF2-40B4-BE49-F238E27FC236}">
                  <a16:creationId xmlns:a16="http://schemas.microsoft.com/office/drawing/2014/main" id="{80A23CC7-72C4-4145-AC21-FB2A98B5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92"/>
              <a:ext cx="672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Hybrid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92FA42F6-0A3D-4AFA-B0D4-6FB395E2CBAC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181226"/>
            <a:ext cx="3352800" cy="1876425"/>
            <a:chOff x="624" y="1238"/>
            <a:chExt cx="2112" cy="1182"/>
          </a:xfrm>
        </p:grpSpPr>
        <p:sp>
          <p:nvSpPr>
            <p:cNvPr id="201755" name="Freeform 27">
              <a:extLst>
                <a:ext uri="{FF2B5EF4-FFF2-40B4-BE49-F238E27FC236}">
                  <a16:creationId xmlns:a16="http://schemas.microsoft.com/office/drawing/2014/main" id="{EDA40311-8839-44C6-AC0F-5FC210D5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238"/>
              <a:ext cx="2112" cy="1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04" y="0"/>
                </a:cxn>
                <a:cxn ang="0">
                  <a:pos x="2304" y="266"/>
                </a:cxn>
                <a:cxn ang="0">
                  <a:pos x="1365" y="266"/>
                </a:cxn>
                <a:cxn ang="0">
                  <a:pos x="1365" y="1126"/>
                </a:cxn>
                <a:cxn ang="0">
                  <a:pos x="0" y="1126"/>
                </a:cxn>
                <a:cxn ang="0">
                  <a:pos x="0" y="0"/>
                </a:cxn>
              </a:cxnLst>
              <a:rect l="0" t="0" r="r" b="b"/>
              <a:pathLst>
                <a:path w="2304" h="1126">
                  <a:moveTo>
                    <a:pt x="0" y="0"/>
                  </a:moveTo>
                  <a:lnTo>
                    <a:pt x="2304" y="0"/>
                  </a:lnTo>
                  <a:lnTo>
                    <a:pt x="2304" y="266"/>
                  </a:lnTo>
                  <a:lnTo>
                    <a:pt x="1365" y="266"/>
                  </a:lnTo>
                  <a:lnTo>
                    <a:pt x="1365" y="1126"/>
                  </a:lnTo>
                  <a:lnTo>
                    <a:pt x="0" y="112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68627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1756" name="Rectangle 28">
              <a:extLst>
                <a:ext uri="{FF2B5EF4-FFF2-40B4-BE49-F238E27FC236}">
                  <a16:creationId xmlns:a16="http://schemas.microsoft.com/office/drawing/2014/main" id="{8D8579C7-4A30-4FDD-8514-A7F084DD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1605"/>
              <a:ext cx="94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r>
                <a:rPr lang="en-US">
                  <a:solidFill>
                    <a:srgbClr val="B2B2B2"/>
                  </a:solidFill>
                  <a:latin typeface="Arial" charset="0"/>
                </a:rPr>
                <a:t>ILOG</a:t>
              </a:r>
            </a:p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r>
                <a:rPr lang="en-US">
                  <a:solidFill>
                    <a:srgbClr val="B2B2B2"/>
                  </a:solidFill>
                  <a:latin typeface="Arial" charset="0"/>
                </a:rPr>
                <a:t>OPL</a:t>
              </a:r>
            </a:p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defRPr/>
              </a:pPr>
              <a:r>
                <a:rPr lang="en-US">
                  <a:solidFill>
                    <a:srgbClr val="B2B2B2"/>
                  </a:solidFill>
                  <a:latin typeface="Arial" charset="0"/>
                </a:rPr>
                <a:t>Studio</a:t>
              </a:r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0ECF4945-AB49-40D2-BCFB-51C795DCEC4C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786064"/>
            <a:ext cx="4038600" cy="1271587"/>
            <a:chOff x="1920" y="1619"/>
            <a:chExt cx="2544" cy="801"/>
          </a:xfrm>
        </p:grpSpPr>
        <p:sp>
          <p:nvSpPr>
            <p:cNvPr id="201758" name="Rectangle 30">
              <a:extLst>
                <a:ext uri="{FF2B5EF4-FFF2-40B4-BE49-F238E27FC236}">
                  <a16:creationId xmlns:a16="http://schemas.microsoft.com/office/drawing/2014/main" id="{1F5D34B3-F305-41C7-B5C4-8EEF0E5D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19"/>
              <a:ext cx="768" cy="80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tint val="78039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ILOG</a:t>
              </a:r>
            </a:p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Scheduler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01759" name="Rectangle 31">
              <a:extLst>
                <a:ext uri="{FF2B5EF4-FFF2-40B4-BE49-F238E27FC236}">
                  <a16:creationId xmlns:a16="http://schemas.microsoft.com/office/drawing/2014/main" id="{222716DA-BFFD-4CFE-8CBF-D5C71D74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19"/>
              <a:ext cx="816" cy="80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tint val="78039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ILOG</a:t>
              </a:r>
            </a:p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Dispatcher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01760" name="Rectangle 32">
              <a:extLst>
                <a:ext uri="{FF2B5EF4-FFF2-40B4-BE49-F238E27FC236}">
                  <a16:creationId xmlns:a16="http://schemas.microsoft.com/office/drawing/2014/main" id="{8DA298E7-50E2-437E-A875-B6B1655D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619"/>
              <a:ext cx="857" cy="80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tint val="78039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ILOG</a:t>
              </a:r>
            </a:p>
            <a:p>
              <a:pPr eaLnBrk="0" hangingPunct="0">
                <a:defRPr/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Configurator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01761" name="Rectangle 33">
            <a:extLst>
              <a:ext uri="{FF2B5EF4-FFF2-40B4-BE49-F238E27FC236}">
                <a16:creationId xmlns:a16="http://schemas.microsoft.com/office/drawing/2014/main" id="{64359717-4068-4CC5-B49B-A50C3114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2806700"/>
            <a:ext cx="1600200" cy="2795588"/>
          </a:xfrm>
          <a:prstGeom prst="rect">
            <a:avLst/>
          </a:prstGeom>
          <a:solidFill>
            <a:srgbClr val="FF494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4949"/>
            </a:extrusionClr>
            <a:contourClr>
              <a:srgbClr val="FF494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ILOG</a:t>
            </a:r>
          </a:p>
          <a:p>
            <a:r>
              <a:rPr lang="en-US" altLang="en-US" sz="1800">
                <a:latin typeface="Arial" panose="020B0604020202020204" pitchFamily="34" charset="0"/>
              </a:rPr>
              <a:t>JConfigurator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5129" name="线形标注 1 21">
            <a:extLst>
              <a:ext uri="{FF2B5EF4-FFF2-40B4-BE49-F238E27FC236}">
                <a16:creationId xmlns:a16="http://schemas.microsoft.com/office/drawing/2014/main" id="{8E9841A1-D3C4-49DC-BF01-9E2F01A5A86E}"/>
              </a:ext>
            </a:extLst>
          </p:cNvPr>
          <p:cNvSpPr>
            <a:spLocks/>
          </p:cNvSpPr>
          <p:nvPr/>
        </p:nvSpPr>
        <p:spPr bwMode="auto">
          <a:xfrm>
            <a:off x="7381876" y="5715001"/>
            <a:ext cx="3286125" cy="428625"/>
          </a:xfrm>
          <a:prstGeom prst="borderCallout1">
            <a:avLst>
              <a:gd name="adj1" fmla="val 18750"/>
              <a:gd name="adj2" fmla="val -8333"/>
              <a:gd name="adj3" fmla="val -227593"/>
              <a:gd name="adj4" fmla="val -1454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约束规划</a:t>
            </a:r>
            <a:r>
              <a:rPr lang="en-US" altLang="zh-CN"/>
              <a:t>solver</a:t>
            </a:r>
            <a:r>
              <a:rPr lang="zh-CN" altLang="en-US"/>
              <a:t>用</a:t>
            </a:r>
            <a:r>
              <a:rPr lang="en-US" altLang="zh-CN"/>
              <a:t>java</a:t>
            </a:r>
            <a:r>
              <a:rPr lang="zh-CN" altLang="en-US"/>
              <a:t>表达</a:t>
            </a:r>
            <a:endParaRPr lang="en-GB" altLang="zh-CN"/>
          </a:p>
        </p:txBody>
      </p:sp>
      <p:sp>
        <p:nvSpPr>
          <p:cNvPr id="5130" name="线形标注 1 22">
            <a:extLst>
              <a:ext uri="{FF2B5EF4-FFF2-40B4-BE49-F238E27FC236}">
                <a16:creationId xmlns:a16="http://schemas.microsoft.com/office/drawing/2014/main" id="{C2773F6B-144E-4052-A39C-F63E2EB44603}"/>
              </a:ext>
            </a:extLst>
          </p:cNvPr>
          <p:cNvSpPr>
            <a:spLocks/>
          </p:cNvSpPr>
          <p:nvPr/>
        </p:nvSpPr>
        <p:spPr bwMode="auto">
          <a:xfrm>
            <a:off x="6881813" y="857251"/>
            <a:ext cx="2000250" cy="428625"/>
          </a:xfrm>
          <a:prstGeom prst="borderCallout1">
            <a:avLst>
              <a:gd name="adj1" fmla="val 18750"/>
              <a:gd name="adj2" fmla="val -8333"/>
              <a:gd name="adj3" fmla="val 517523"/>
              <a:gd name="adj4" fmla="val -3287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运输行业用</a:t>
            </a:r>
            <a:endParaRPr lang="en-GB" altLang="zh-CN"/>
          </a:p>
        </p:txBody>
      </p:sp>
      <p:sp>
        <p:nvSpPr>
          <p:cNvPr id="5131" name="线形标注 1 23">
            <a:extLst>
              <a:ext uri="{FF2B5EF4-FFF2-40B4-BE49-F238E27FC236}">
                <a16:creationId xmlns:a16="http://schemas.microsoft.com/office/drawing/2014/main" id="{3027D88B-96C6-4C40-900D-53A59C8DAAB7}"/>
              </a:ext>
            </a:extLst>
          </p:cNvPr>
          <p:cNvSpPr>
            <a:spLocks/>
          </p:cNvSpPr>
          <p:nvPr/>
        </p:nvSpPr>
        <p:spPr bwMode="auto">
          <a:xfrm>
            <a:off x="7953375" y="1643064"/>
            <a:ext cx="2000250" cy="428625"/>
          </a:xfrm>
          <a:prstGeom prst="borderCallout1">
            <a:avLst>
              <a:gd name="adj1" fmla="val 18750"/>
              <a:gd name="adj2" fmla="val -8333"/>
              <a:gd name="adj3" fmla="val 344384"/>
              <a:gd name="adj4" fmla="val -2757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配置、销售应用</a:t>
            </a: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309C4C0C-F637-46BE-81AF-F82B73EE2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IBM ILOG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OPL 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简介</a:t>
            </a:r>
            <a:endParaRPr lang="zh-CN" altLang="en-US" sz="3200" dirty="0">
              <a:solidFill>
                <a:srgbClr val="1E86B4"/>
              </a:solidFill>
              <a:latin typeface="Arial" panose="020B0604020202020204" pitchFamily="34" charset="0"/>
              <a:ea typeface="方正大黑简体" pitchFamily="2" charset="-122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C6E4307-BAAF-4B27-A709-00AF6BD6A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6693"/>
            <a:ext cx="7878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en-US" b="0" dirty="0"/>
              <a:t>Core Engines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ILOG Solver - Constraint Programming Engine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ILOG CPLEX - Math Programming Engine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en-US" b="0" dirty="0"/>
              <a:t>Vertical Engine Extensions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ILOG Scheduler - Constraint-Based Scheduling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ILOG Dispatcher - Vehicle Routing, Technician Dispatching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ILOG Configurator - Product and Service Configuration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en-US" b="0" dirty="0"/>
              <a:t>Modeling Tools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OPL Studio - Rapid Development of Optimization Apps</a:t>
            </a: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en-US" b="0" dirty="0"/>
              <a:t>AMPL - Modeling Support for CPLEX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5D0B8BF-F168-4AE8-A6A3-E0C1CC92804A}"/>
              </a:ext>
            </a:extLst>
          </p:cNvPr>
          <p:cNvGrpSpPr>
            <a:grpSpLocks/>
          </p:cNvGrpSpPr>
          <p:nvPr/>
        </p:nvGrpSpPr>
        <p:grpSpPr bwMode="auto">
          <a:xfrm>
            <a:off x="527051" y="4380865"/>
            <a:ext cx="7878763" cy="1403350"/>
            <a:chOff x="480" y="3072"/>
            <a:chExt cx="4963" cy="884"/>
          </a:xfrm>
        </p:grpSpPr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B30A5F8F-3E7B-45FB-A7F7-EADB1599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4032" cy="288"/>
            </a:xfrm>
            <a:prstGeom prst="rect">
              <a:avLst/>
            </a:prstGeom>
            <a:noFill/>
            <a:ln w="2857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28495B09-1991-474A-9B0A-87A4377E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96"/>
              <a:ext cx="496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588" indent="-1588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en-US" sz="2400" b="0" dirty="0">
                  <a:solidFill>
                    <a:srgbClr val="336699"/>
                  </a:solidFill>
                </a:rPr>
                <a:t>We use OPL Studio here since its high level language makes it an easy starting point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39677EB3-A357-4BB8-8088-6C1D811C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-(1-IDE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简介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8463E2E6-2088-4914-937B-3D85289A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9" y="1566834"/>
            <a:ext cx="69119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2400" dirty="0"/>
              <a:t>OPL </a:t>
            </a:r>
            <a:r>
              <a:rPr lang="en-US" altLang="en-US" sz="2400" dirty="0" err="1"/>
              <a:t>IDE开发环境</a:t>
            </a:r>
            <a:r>
              <a:rPr lang="zh-CN" altLang="en-US" sz="2400" dirty="0"/>
              <a:t>介绍    </a:t>
            </a:r>
            <a:r>
              <a:rPr lang="en-US" altLang="zh-CN" sz="2400" dirty="0"/>
              <a:t>1) </a:t>
            </a:r>
            <a:r>
              <a:rPr lang="zh-CN" altLang="en-US" sz="2400" dirty="0"/>
              <a:t>打开</a:t>
            </a:r>
            <a:r>
              <a:rPr lang="en-US" altLang="zh-CN" sz="2400" dirty="0"/>
              <a:t>OPL IDE.</a:t>
            </a:r>
          </a:p>
          <a:p>
            <a:pPr algn="l" eaLnBrk="1" hangingPunct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186B2D-41BB-4EE6-855D-B090784D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2" y="2272499"/>
            <a:ext cx="4789968" cy="42278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F55F3525-A28B-4DA7-A92A-89F9440F1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-(1-IDE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简介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E23B2DC3-3E48-4C11-8148-0E50F7E1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9" y="1551782"/>
            <a:ext cx="7343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/>
              <a:t>2) </a:t>
            </a:r>
            <a:r>
              <a:rPr lang="zh-CN" altLang="en-US" dirty="0"/>
              <a:t>在</a:t>
            </a:r>
            <a:r>
              <a:rPr lang="en-US" altLang="zh-CN" dirty="0"/>
              <a:t>OPL IDE</a:t>
            </a:r>
            <a:r>
              <a:rPr lang="zh-CN" altLang="en-US" dirty="0"/>
              <a:t>开发环境中有两种方式可以实现运行上面的代码：</a:t>
            </a:r>
          </a:p>
          <a:p>
            <a:pPr algn="l" eaLnBrk="1" hangingPunct="1"/>
            <a:r>
              <a:rPr lang="en-US" altLang="zh-CN" dirty="0"/>
              <a:t>1</a:t>
            </a:r>
            <a:r>
              <a:rPr lang="zh-CN" altLang="en-US" dirty="0"/>
              <a:t>以建立工程的方式：</a:t>
            </a:r>
          </a:p>
          <a:p>
            <a:pPr algn="l"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82014-3B6B-4FF5-9A0C-42B7E7AF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90" y="2192957"/>
            <a:ext cx="5331742" cy="43796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62FCB2-5D8A-4EFB-BDD2-30FD559C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66" y="2406042"/>
            <a:ext cx="461962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DEDEB14-D3A8-4DF5-8C9A-B2AAA98D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-(1-IDE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DE5932-0FBE-457F-A6AB-7556C366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C7FDB2B9-457E-48FA-A457-3E72553E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916114"/>
            <a:ext cx="6459537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7">
            <a:extLst>
              <a:ext uri="{FF2B5EF4-FFF2-40B4-BE49-F238E27FC236}">
                <a16:creationId xmlns:a16="http://schemas.microsoft.com/office/drawing/2014/main" id="{27FA2BC5-543B-4FCE-BEE3-2408C9B3542D}"/>
              </a:ext>
            </a:extLst>
          </p:cNvPr>
          <p:cNvSpPr>
            <a:spLocks/>
          </p:cNvSpPr>
          <p:nvPr/>
        </p:nvSpPr>
        <p:spPr bwMode="auto">
          <a:xfrm>
            <a:off x="7540626" y="2593975"/>
            <a:ext cx="1939925" cy="609600"/>
          </a:xfrm>
          <a:prstGeom prst="borderCallout1">
            <a:avLst>
              <a:gd name="adj1" fmla="val 18750"/>
              <a:gd name="adj2" fmla="val -3926"/>
              <a:gd name="adj3" fmla="val -52083"/>
              <a:gd name="adj4" fmla="val -145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求解 按钮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E74517F8-BDCE-47C7-979A-6661D086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-(2-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最简单的例子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3C0CDB2-C4C3-40FD-BB7C-CB662E26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1" y="1626554"/>
            <a:ext cx="10803889" cy="442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一个简单的线性规划问题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某公司生产氨气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NH</a:t>
            </a:r>
            <a:r>
              <a:rPr lang="en-US" altLang="zh-CN" sz="2400" baseline="-250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 and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氯化铵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NH</a:t>
            </a:r>
            <a:r>
              <a:rPr lang="en-US" altLang="zh-CN" sz="2400" baseline="-250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).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公司的日处理能力为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50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单位的 氮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), 180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单位的氢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), 40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单位氯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).</a:t>
            </a:r>
            <a:r>
              <a:rPr lang="zh-CN" altLang="en-US" sz="2400" dirty="0"/>
              <a:t>氨气的利润是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40 euros</a:t>
            </a:r>
            <a:r>
              <a:rPr lang="zh-CN" altLang="en-US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每单位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 </a:t>
            </a:r>
            <a:r>
              <a:rPr lang="zh-CN" altLang="en-US" sz="2400" dirty="0"/>
              <a:t> 氯化铵的利润是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 euros </a:t>
            </a:r>
            <a:r>
              <a:rPr lang="zh-CN" altLang="en-US" sz="2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每单位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如何确定</a:t>
            </a:r>
            <a:r>
              <a:rPr lang="zh-CN" altLang="en-US" sz="2400" dirty="0"/>
              <a:t>氨气 和 氯化铵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的产量，使利润最大</a:t>
            </a:r>
          </a:p>
          <a:p>
            <a:pPr algn="l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目标函数：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max z=40*Gas+50*Chloride</a:t>
            </a:r>
          </a:p>
          <a:p>
            <a:pPr algn="l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满足约束条件：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Gas+Chloride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&lt;=50             </a:t>
            </a:r>
          </a:p>
          <a:p>
            <a:pPr algn="l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3*Gas+4*Chloride&lt;=180</a:t>
            </a:r>
          </a:p>
          <a:p>
            <a:pPr algn="l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Chloride&lt;=40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4586C16F-9101-4F57-97AA-8A7B5C5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5458"/>
            <a:ext cx="10515600" cy="52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具有内置的规划求解功能。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 Excel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的“规划求解”工具取自德克萨斯大学奥斯汀分校的 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Leon </a:t>
            </a:r>
            <a:r>
              <a:rPr kumimoji="0"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Lasdon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和克里夫兰州立大学的 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Allan </a:t>
            </a:r>
            <a:r>
              <a:rPr kumimoji="0"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Waren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共同开发的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Generalized Reduced Gradient (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广义既约梯度法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非线性最优化代码。线性和整数规划问题取自 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Frontline Systems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公司的 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John Watson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kumimoji="0"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DanFylstra</a:t>
            </a:r>
            <a:r>
              <a:rPr kumimoji="0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提供的有界变量单纯形法和分支边界法。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endParaRPr kumimoji="0" lang="zh-CN" alt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6D3234-0A72-4303-8BF1-6504A51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 用</a:t>
            </a:r>
            <a:r>
              <a:rPr lang="en-US" altLang="zh-CN" dirty="0"/>
              <a:t>Excel</a:t>
            </a:r>
            <a:r>
              <a:rPr lang="zh-CN" altLang="en-US" dirty="0"/>
              <a:t>求解规划问题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3A8177C0-D296-4E91-8082-575561F73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-(2-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最简单的例子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DE55D3D-D777-44DB-BE2A-39F54228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570" y="1774347"/>
            <a:ext cx="69119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/>
              <a:t>OPL IDE</a:t>
            </a:r>
            <a:r>
              <a:rPr lang="zh-CN" altLang="en-US" dirty="0"/>
              <a:t>开发环境中对应编码：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en-US" altLang="zh-CN" dirty="0" err="1">
                <a:solidFill>
                  <a:schemeClr val="accent2"/>
                </a:solidFill>
              </a:rPr>
              <a:t>dvar</a:t>
            </a:r>
            <a:r>
              <a:rPr lang="en-US" altLang="zh-CN" dirty="0"/>
              <a:t> float+ gas;</a:t>
            </a:r>
          </a:p>
          <a:p>
            <a:pPr algn="l" eaLnBrk="1" hangingPunct="1"/>
            <a:r>
              <a:rPr lang="en-US" altLang="zh-CN" dirty="0" err="1">
                <a:solidFill>
                  <a:schemeClr val="accent2"/>
                </a:solidFill>
              </a:rPr>
              <a:t>dvar</a:t>
            </a:r>
            <a:r>
              <a:rPr lang="en-US" altLang="zh-CN" dirty="0"/>
              <a:t> float+ chloride;</a:t>
            </a:r>
          </a:p>
          <a:p>
            <a:pPr algn="l" eaLnBrk="1" hangingPunct="1"/>
            <a:r>
              <a:rPr lang="en-US" altLang="zh-CN" dirty="0"/>
              <a:t>//constraint naming. 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constraint</a:t>
            </a:r>
            <a:r>
              <a:rPr lang="en-US" altLang="zh-CN" dirty="0"/>
              <a:t> ct1;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constraint</a:t>
            </a:r>
            <a:r>
              <a:rPr lang="en-US" altLang="zh-CN" dirty="0"/>
              <a:t> ct2;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constraint</a:t>
            </a:r>
            <a:r>
              <a:rPr lang="en-US" altLang="zh-CN" dirty="0"/>
              <a:t> ct3;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maximize</a:t>
            </a:r>
          </a:p>
          <a:p>
            <a:pPr algn="l" eaLnBrk="1" hangingPunct="1"/>
            <a:r>
              <a:rPr lang="en-US" altLang="zh-CN" dirty="0"/>
              <a:t>  40 * gas + 50 * chloride;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subject to</a:t>
            </a:r>
            <a:r>
              <a:rPr lang="en-US" altLang="zh-CN" dirty="0"/>
              <a:t> {</a:t>
            </a:r>
          </a:p>
          <a:p>
            <a:pPr algn="l" eaLnBrk="1" hangingPunct="1"/>
            <a:r>
              <a:rPr lang="en-US" altLang="zh-CN" dirty="0"/>
              <a:t>ct1=  gas + chloride &lt;= 50;</a:t>
            </a:r>
          </a:p>
          <a:p>
            <a:pPr algn="l" eaLnBrk="1" hangingPunct="1"/>
            <a:r>
              <a:rPr lang="en-US" altLang="zh-CN" dirty="0"/>
              <a:t>ct2=  3 * gas + 4 * chloride &lt;= 180;</a:t>
            </a:r>
          </a:p>
          <a:p>
            <a:pPr algn="l" eaLnBrk="1" hangingPunct="1"/>
            <a:r>
              <a:rPr lang="en-US" altLang="zh-CN" dirty="0"/>
              <a:t>ct3=  chloride &lt;= 40;</a:t>
            </a:r>
          </a:p>
          <a:p>
            <a:pPr algn="l" eaLnBrk="1" hangingPunct="1"/>
            <a:r>
              <a:rPr lang="en-US" altLang="zh-CN" dirty="0"/>
              <a:t>}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4AD1E1C-507D-4E68-8061-5516BE08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357" y="1918809"/>
            <a:ext cx="4176713" cy="222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在</a:t>
            </a:r>
            <a:r>
              <a:rPr lang="en-US" altLang="zh-CN"/>
              <a:t>OPL IDE</a:t>
            </a:r>
            <a:r>
              <a:rPr lang="zh-CN" altLang="en-US"/>
              <a:t>开发环境中</a:t>
            </a:r>
            <a:r>
              <a:rPr lang="en-US" altLang="zh-CN"/>
              <a:t>Console</a:t>
            </a:r>
            <a:r>
              <a:rPr lang="zh-CN" altLang="en-US"/>
              <a:t>窗口的输出结果：</a:t>
            </a:r>
          </a:p>
          <a:p>
            <a:pPr algn="l" eaLnBrk="1" hangingPunct="1"/>
            <a:endParaRPr lang="zh-CN" altLang="en-US"/>
          </a:p>
          <a:p>
            <a:pPr algn="l" eaLnBrk="1" hangingPunct="1"/>
            <a:endParaRPr lang="zh-CN" altLang="en-US"/>
          </a:p>
          <a:p>
            <a:pPr algn="l" eaLnBrk="1" hangingPunct="1"/>
            <a:r>
              <a:rPr lang="en-US" altLang="zh-CN"/>
              <a:t>Final solution with objective 2300:</a:t>
            </a:r>
          </a:p>
          <a:p>
            <a:pPr algn="l" eaLnBrk="1" hangingPunct="1"/>
            <a:r>
              <a:rPr lang="en-US" altLang="zh-CN"/>
              <a:t>gas = 20;</a:t>
            </a:r>
          </a:p>
          <a:p>
            <a:pPr algn="l" eaLnBrk="1" hangingPunct="1"/>
            <a:r>
              <a:rPr lang="en-US" altLang="zh-CN"/>
              <a:t>chloride = 30;</a:t>
            </a: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C9B66C9A-F32D-4524-BA35-D674B44675A9}"/>
              </a:ext>
            </a:extLst>
          </p:cNvPr>
          <p:cNvSpPr>
            <a:spLocks/>
          </p:cNvSpPr>
          <p:nvPr/>
        </p:nvSpPr>
        <p:spPr bwMode="auto">
          <a:xfrm>
            <a:off x="6770320" y="4223859"/>
            <a:ext cx="2803525" cy="690563"/>
          </a:xfrm>
          <a:prstGeom prst="borderCallout1">
            <a:avLst>
              <a:gd name="adj1" fmla="val 16551"/>
              <a:gd name="adj2" fmla="val -2718"/>
              <a:gd name="adj3" fmla="val 83676"/>
              <a:gd name="adj4" fmla="val -748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注意：注释语句和</a:t>
            </a:r>
            <a:r>
              <a:rPr lang="en-US" altLang="zh-CN"/>
              <a:t>C</a:t>
            </a:r>
            <a:r>
              <a:rPr lang="zh-CN" altLang="en-US"/>
              <a:t>语言同，支持</a:t>
            </a:r>
            <a:r>
              <a:rPr lang="en-US" altLang="zh-CN"/>
              <a:t>//</a:t>
            </a:r>
            <a:r>
              <a:rPr lang="zh-CN" altLang="en-US"/>
              <a:t>和</a:t>
            </a:r>
            <a:r>
              <a:rPr lang="en-US" altLang="zh-CN"/>
              <a:t>/* */</a:t>
            </a:r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6BEAB362-8953-4A99-B62B-B947393B8684}"/>
              </a:ext>
            </a:extLst>
          </p:cNvPr>
          <p:cNvSpPr>
            <a:spLocks/>
          </p:cNvSpPr>
          <p:nvPr/>
        </p:nvSpPr>
        <p:spPr bwMode="auto">
          <a:xfrm>
            <a:off x="6698882" y="5374796"/>
            <a:ext cx="2803525" cy="690562"/>
          </a:xfrm>
          <a:prstGeom prst="borderCallout1">
            <a:avLst>
              <a:gd name="adj1" fmla="val 16551"/>
              <a:gd name="adj2" fmla="val -2718"/>
              <a:gd name="adj3" fmla="val 36324"/>
              <a:gd name="adj4" fmla="val -394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注意：</a:t>
            </a:r>
            <a:r>
              <a:rPr lang="en-US" altLang="zh-CN"/>
              <a:t>OPL</a:t>
            </a:r>
            <a:r>
              <a:rPr lang="zh-CN" altLang="en-US"/>
              <a:t>语言区分大小写！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>
            <a:extLst>
              <a:ext uri="{FF2B5EF4-FFF2-40B4-BE49-F238E27FC236}">
                <a16:creationId xmlns:a16="http://schemas.microsoft.com/office/drawing/2014/main" id="{061AB312-6848-49FB-9C58-71F91EF0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16" y="800581"/>
            <a:ext cx="10581167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,+,</a:t>
            </a:r>
            <a:r>
              <a:rPr lang="en-US" altLang="zh-CN" sz="2400" dirty="0" err="1">
                <a:solidFill>
                  <a:schemeClr val="accent2"/>
                </a:solidFill>
              </a:rPr>
              <a:t>constraint,maximize,subject</a:t>
            </a:r>
            <a:r>
              <a:rPr lang="en-US" altLang="zh-CN" sz="2400" dirty="0">
                <a:solidFill>
                  <a:schemeClr val="accent2"/>
                </a:solidFill>
              </a:rPr>
              <a:t> to</a:t>
            </a:r>
            <a:r>
              <a:rPr lang="zh-CN" altLang="en-US" sz="2400" dirty="0">
                <a:solidFill>
                  <a:schemeClr val="accent2"/>
                </a:solidFill>
              </a:rPr>
              <a:t>都是什么含义？</a:t>
            </a:r>
          </a:p>
          <a:p>
            <a:pPr algn="l" eaLnBrk="1" hangingPunct="1"/>
            <a:r>
              <a:rPr lang="en-US" altLang="zh-CN" sz="2400" dirty="0" err="1"/>
              <a:t>dvar</a:t>
            </a:r>
            <a:r>
              <a:rPr lang="zh-CN" altLang="en-US" sz="2400" dirty="0"/>
              <a:t>：</a:t>
            </a:r>
            <a:r>
              <a:rPr lang="en-US" altLang="zh-CN" sz="2400" dirty="0"/>
              <a:t>(decision variable) </a:t>
            </a:r>
            <a:r>
              <a:rPr lang="zh-CN" altLang="en-US" sz="2400" dirty="0"/>
              <a:t>是</a:t>
            </a:r>
            <a:r>
              <a:rPr lang="en-US" altLang="zh-CN" sz="2400" dirty="0"/>
              <a:t>OPL</a:t>
            </a:r>
            <a:r>
              <a:rPr lang="zh-CN" altLang="en-US" sz="2400" dirty="0"/>
              <a:t>的关键字，放在前面讲过的“定义变量”之前</a:t>
            </a:r>
            <a:r>
              <a:rPr lang="en-US" altLang="zh-CN" sz="2400" dirty="0"/>
              <a:t>,</a:t>
            </a:r>
            <a:r>
              <a:rPr lang="zh-CN" altLang="en-US" sz="2400" dirty="0"/>
              <a:t>表示此定义的变量是决策变量。 基本格式是：</a:t>
            </a:r>
            <a:r>
              <a:rPr lang="en-US" altLang="zh-CN" sz="2400" dirty="0" err="1"/>
              <a:t>dvar</a:t>
            </a:r>
            <a:r>
              <a:rPr lang="en-US" altLang="zh-CN" sz="2400" dirty="0"/>
              <a:t> </a:t>
            </a:r>
            <a:r>
              <a:rPr lang="zh-CN" altLang="en-US" sz="2400" dirty="0"/>
              <a:t>数据类型 变量名</a:t>
            </a:r>
            <a:r>
              <a:rPr lang="en-US" altLang="zh-CN" sz="2400" dirty="0"/>
              <a:t>; </a:t>
            </a:r>
            <a:r>
              <a:rPr lang="zh-CN" altLang="en-US" sz="2400" dirty="0"/>
              <a:t>例如：</a:t>
            </a:r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 float gas;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+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zh-CN" altLang="en-US" sz="2400" dirty="0"/>
              <a:t>一般放在前面讲过的定义的“决策变量”中的“基本数据类型”之后，表示所定义的决策变量是正数。基本格式是：数据类型</a:t>
            </a:r>
            <a:r>
              <a:rPr lang="en-US" altLang="zh-CN" sz="2400" dirty="0"/>
              <a:t>+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; </a:t>
            </a:r>
            <a:r>
              <a:rPr lang="zh-CN" altLang="en-US" sz="2400" dirty="0"/>
              <a:t>例如：</a:t>
            </a:r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 float+ gas;</a:t>
            </a:r>
            <a:r>
              <a:rPr lang="en-US" altLang="zh-CN" sz="2400" dirty="0"/>
              <a:t>//“+”</a:t>
            </a:r>
            <a:r>
              <a:rPr lang="zh-CN" altLang="en-US" sz="2400" dirty="0"/>
              <a:t>只能在决策变量中使用</a:t>
            </a:r>
            <a:r>
              <a:rPr lang="en-US" altLang="zh-CN" sz="2400" dirty="0"/>
              <a:t>.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constraint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zh-CN" altLang="en-US" sz="2400" dirty="0"/>
              <a:t>是</a:t>
            </a:r>
            <a:r>
              <a:rPr lang="en-US" altLang="zh-CN" sz="2400" dirty="0"/>
              <a:t>OPL</a:t>
            </a:r>
            <a:r>
              <a:rPr lang="zh-CN" altLang="en-US" sz="2400" dirty="0"/>
              <a:t>的关键字，定义方式同“定义变量”，放在定义的约束变量名之前，表示此定义的变量是约束变量。基本格式：</a:t>
            </a:r>
            <a:r>
              <a:rPr lang="en-US" altLang="zh-CN" sz="2400" dirty="0">
                <a:solidFill>
                  <a:schemeClr val="accent2"/>
                </a:solidFill>
              </a:rPr>
              <a:t>constraint </a:t>
            </a:r>
            <a:r>
              <a:rPr lang="zh-CN" altLang="en-US" sz="2400" dirty="0">
                <a:solidFill>
                  <a:schemeClr val="accent2"/>
                </a:solidFill>
              </a:rPr>
              <a:t>约束变量名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  <a:r>
              <a:rPr lang="zh-CN" altLang="en-US" sz="2400" dirty="0"/>
              <a:t>例如：</a:t>
            </a:r>
            <a:r>
              <a:rPr lang="en-US" altLang="zh-CN" sz="2400" dirty="0"/>
              <a:t>constraint ct1;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</a:rPr>
              <a:t>说明：例子中的程序在改写成</a:t>
            </a:r>
            <a:r>
              <a:rPr lang="zh-CN" altLang="en-US" sz="2400" i="1" u="sng" dirty="0">
                <a:solidFill>
                  <a:schemeClr val="accent1">
                    <a:lumMod val="75000"/>
                  </a:schemeClr>
                </a:solidFill>
              </a:rPr>
              <a:t>不加入“约束变量”的情况后，仍然可以正常运行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</a:rPr>
              <a:t>，在以后的例子中会发现有“约束变量”的程序要更健壮一些，所以推荐使用“约束变量”。</a:t>
            </a:r>
          </a:p>
          <a:p>
            <a:pPr algn="l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EDACD543-B02A-4229-9A03-63AE25EC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-(2-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最简单的例子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8C6A3D7-67B9-4E99-9BCC-63420C282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84" y="1916114"/>
            <a:ext cx="969689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maximize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是</a:t>
            </a:r>
            <a:r>
              <a:rPr lang="en-US" altLang="zh-CN" dirty="0"/>
              <a:t>OPL</a:t>
            </a:r>
            <a:r>
              <a:rPr lang="zh-CN" altLang="en-US" dirty="0"/>
              <a:t>的关键字，放在表达式之前，表示求此表达式的最大值。基本格式：</a:t>
            </a:r>
            <a:r>
              <a:rPr lang="en-US" altLang="zh-CN" dirty="0">
                <a:solidFill>
                  <a:schemeClr val="accent2"/>
                </a:solidFill>
              </a:rPr>
              <a:t>maximize 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  <a:r>
              <a:rPr lang="zh-CN" altLang="en-US" dirty="0"/>
              <a:t>例如：</a:t>
            </a:r>
            <a:r>
              <a:rPr lang="en-US" altLang="zh-CN" dirty="0"/>
              <a:t>maximize 40 * gas + 50 * chloride;</a:t>
            </a:r>
          </a:p>
          <a:p>
            <a:pPr algn="l" eaLnBrk="1" hangingPunct="1"/>
            <a:endParaRPr lang="en-US" altLang="zh-CN" dirty="0"/>
          </a:p>
          <a:p>
            <a:pPr algn="l" eaLnBrk="1" hangingPunct="1"/>
            <a:endParaRPr lang="en-US" altLang="zh-CN" dirty="0"/>
          </a:p>
          <a:p>
            <a:pPr algn="l" eaLnBrk="1" hangingPunct="1"/>
            <a:endParaRPr lang="en-US" altLang="zh-CN" dirty="0"/>
          </a:p>
          <a:p>
            <a:pPr algn="l" eaLnBrk="1" hangingPunct="1"/>
            <a:endParaRPr lang="en-US" altLang="zh-CN" dirty="0"/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subject to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是</a:t>
            </a:r>
            <a:r>
              <a:rPr lang="en-US" altLang="zh-CN" dirty="0"/>
              <a:t>OPL</a:t>
            </a:r>
            <a:r>
              <a:rPr lang="zh-CN" altLang="en-US" dirty="0"/>
              <a:t>的关键字，放在一组约束之前，是用于约束的另一种形式。基本格式：</a:t>
            </a:r>
            <a:r>
              <a:rPr lang="en-US" altLang="zh-CN" dirty="0">
                <a:solidFill>
                  <a:schemeClr val="accent2"/>
                </a:solidFill>
              </a:rPr>
              <a:t>subject to {</a:t>
            </a:r>
            <a:r>
              <a:rPr lang="zh-CN" altLang="en-US" dirty="0">
                <a:solidFill>
                  <a:schemeClr val="accent2"/>
                </a:solidFill>
              </a:rPr>
              <a:t>一组约束</a:t>
            </a:r>
            <a:r>
              <a:rPr lang="en-US" altLang="zh-CN" dirty="0">
                <a:solidFill>
                  <a:schemeClr val="accent2"/>
                </a:solidFill>
              </a:rPr>
              <a:t>};</a:t>
            </a:r>
            <a:r>
              <a:rPr lang="zh-CN" altLang="en-US" dirty="0"/>
              <a:t>例如：</a:t>
            </a:r>
            <a:endParaRPr lang="en-US" altLang="zh-CN" dirty="0"/>
          </a:p>
          <a:p>
            <a:pPr algn="l" eaLnBrk="1" hangingPunct="1"/>
            <a:r>
              <a:rPr lang="en-US" altLang="zh-CN" dirty="0"/>
              <a:t>subject to {</a:t>
            </a:r>
          </a:p>
          <a:p>
            <a:pPr algn="l" eaLnBrk="1" hangingPunct="1"/>
            <a:r>
              <a:rPr lang="en-US" altLang="zh-CN" dirty="0"/>
              <a:t>ct1=  gas + chloride &lt;= 50;</a:t>
            </a:r>
          </a:p>
          <a:p>
            <a:pPr algn="l" eaLnBrk="1" hangingPunct="1"/>
            <a:r>
              <a:rPr lang="en-US" altLang="zh-CN" dirty="0"/>
              <a:t>ct2=  3 * gas + 4 * chloride &lt;= 180;</a:t>
            </a:r>
          </a:p>
          <a:p>
            <a:pPr algn="l" eaLnBrk="1" hangingPunct="1"/>
            <a:r>
              <a:rPr lang="en-US" altLang="zh-CN" dirty="0"/>
              <a:t>ct3=  chloride &lt;= 40;</a:t>
            </a:r>
          </a:p>
          <a:p>
            <a:pPr algn="l" eaLnBrk="1" hangingPunct="1"/>
            <a:r>
              <a:rPr lang="en-US" altLang="zh-CN" dirty="0"/>
              <a:t>}</a:t>
            </a: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B64C3284-8069-4655-899E-905534EEC37E}"/>
              </a:ext>
            </a:extLst>
          </p:cNvPr>
          <p:cNvSpPr>
            <a:spLocks/>
          </p:cNvSpPr>
          <p:nvPr/>
        </p:nvSpPr>
        <p:spPr bwMode="auto">
          <a:xfrm>
            <a:off x="7680325" y="2708275"/>
            <a:ext cx="2592388" cy="762000"/>
          </a:xfrm>
          <a:prstGeom prst="borderCallout1">
            <a:avLst>
              <a:gd name="adj1" fmla="val 15000"/>
              <a:gd name="adj2" fmla="val -2940"/>
              <a:gd name="adj3" fmla="val -27917"/>
              <a:gd name="adj4" fmla="val -546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如果是最小化问题</a:t>
            </a:r>
            <a:r>
              <a:rPr lang="en-US" altLang="zh-CN"/>
              <a:t>,</a:t>
            </a:r>
          </a:p>
          <a:p>
            <a:pPr eaLnBrk="1" hangingPunct="1"/>
            <a:r>
              <a:rPr lang="zh-CN" altLang="en-US"/>
              <a:t>则使用</a:t>
            </a:r>
            <a:r>
              <a:rPr lang="en-US" altLang="zh-CN"/>
              <a:t>minimize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BAACD6BF-E89C-4180-9BE3-C435D69E0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-(2-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最简单的例子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C2A4BD7-0D23-44EA-802A-78B28ED56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916114"/>
            <a:ext cx="6911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将数学模型转化成</a:t>
            </a:r>
            <a:r>
              <a:rPr lang="en-US" altLang="zh-CN" dirty="0"/>
              <a:t>OPL</a:t>
            </a:r>
            <a:r>
              <a:rPr lang="zh-CN" altLang="en-US" dirty="0"/>
              <a:t>语言方法</a:t>
            </a:r>
          </a:p>
          <a:p>
            <a:pPr algn="l" eaLnBrk="1" hangingPunct="1"/>
            <a:endParaRPr lang="zh-CN" altLang="en-US" dirty="0"/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4905E73C-7BC3-492C-AE51-7FBE0217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1" y="2919840"/>
            <a:ext cx="7329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0" dirty="0">
                <a:solidFill>
                  <a:srgbClr val="FF0000"/>
                </a:solidFill>
              </a:rPr>
              <a:t>数学模型</a:t>
            </a:r>
            <a:r>
              <a:rPr kumimoji="1" lang="zh-CN" altLang="en-US" sz="2400" b="0" dirty="0"/>
              <a:t>中的</a:t>
            </a:r>
            <a:r>
              <a:rPr kumimoji="1" lang="zh-CN" altLang="en-US" sz="2400" dirty="0"/>
              <a:t>目标函数：</a:t>
            </a:r>
            <a:r>
              <a:rPr kumimoji="1" lang="en-US" altLang="zh-CN" sz="2400" b="0" dirty="0"/>
              <a:t>max z=40*Gas+50*</a:t>
            </a:r>
            <a:r>
              <a:rPr kumimoji="1" lang="en-US" altLang="zh-CN" sz="2400" b="0" dirty="0" err="1"/>
              <a:t>Choride</a:t>
            </a:r>
            <a:endParaRPr kumimoji="1" lang="en-US" altLang="zh-CN" sz="2400" b="0" dirty="0"/>
          </a:p>
          <a:p>
            <a:pPr algn="l"/>
            <a:endParaRPr kumimoji="1" lang="en-US" altLang="zh-CN" sz="2400" b="0" dirty="0"/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A99148FB-AC0F-4FC6-90F1-DE1B16F8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3398838"/>
            <a:ext cx="720725" cy="1439862"/>
          </a:xfrm>
          <a:prstGeom prst="upDownArrow">
            <a:avLst>
              <a:gd name="adj1" fmla="val 50000"/>
              <a:gd name="adj2" fmla="val 399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39AC853-1DED-403A-8246-A1ED8CE1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1" y="4182975"/>
            <a:ext cx="6521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001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0"/>
              <a:t>                           </a:t>
            </a:r>
          </a:p>
          <a:p>
            <a:pPr algn="l"/>
            <a:r>
              <a:rPr kumimoji="1" lang="en-US" altLang="zh-CN" sz="2400" b="0"/>
              <a:t>                           </a:t>
            </a:r>
          </a:p>
          <a:p>
            <a:pPr algn="l"/>
            <a:r>
              <a:rPr kumimoji="1" lang="en-US" altLang="zh-CN" sz="2400" b="0">
                <a:solidFill>
                  <a:srgbClr val="FF0000"/>
                </a:solidFill>
              </a:rPr>
              <a:t>OPL</a:t>
            </a:r>
            <a:r>
              <a:rPr kumimoji="1" lang="zh-CN" altLang="en-US" sz="2400" b="0">
                <a:solidFill>
                  <a:srgbClr val="FF0000"/>
                </a:solidFill>
              </a:rPr>
              <a:t>语言</a:t>
            </a:r>
            <a:r>
              <a:rPr kumimoji="1" lang="zh-CN" altLang="en-US" sz="2400" b="0"/>
              <a:t>：</a:t>
            </a:r>
            <a:r>
              <a:rPr kumimoji="1" lang="en-US" altLang="zh-CN" sz="2400" b="0"/>
              <a:t>maximize 40*Gas+50*Chloride;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FED298F6-3F03-4B44-932E-8B449091D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-(2-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最简单的例子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9CFDD3F-AE7A-4A44-A343-3871476D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916114"/>
            <a:ext cx="6911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将数学模型转化成</a:t>
            </a:r>
            <a:r>
              <a:rPr lang="en-US" altLang="zh-CN"/>
              <a:t>OPL</a:t>
            </a:r>
            <a:r>
              <a:rPr lang="zh-CN" altLang="en-US"/>
              <a:t>语言方法</a:t>
            </a:r>
          </a:p>
          <a:p>
            <a:pPr algn="l" eaLnBrk="1" hangingPunct="1"/>
            <a:endParaRPr lang="zh-CN" altLang="en-US"/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B06C77C9-19F4-4B0D-A81F-18841B7A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915633"/>
            <a:ext cx="7029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0" dirty="0">
                <a:solidFill>
                  <a:srgbClr val="FF0000"/>
                </a:solidFill>
              </a:rPr>
              <a:t>数学模型</a:t>
            </a:r>
            <a:r>
              <a:rPr kumimoji="1" lang="zh-CN" altLang="en-US" sz="2400" b="0" dirty="0"/>
              <a:t>中的</a:t>
            </a:r>
            <a:r>
              <a:rPr kumimoji="1" lang="zh-CN" altLang="en-US" sz="2400" dirty="0"/>
              <a:t>约束条件：</a:t>
            </a:r>
            <a:r>
              <a:rPr kumimoji="1" lang="en-US" altLang="zh-CN" sz="2400" b="0" dirty="0" err="1"/>
              <a:t>Gas+Chloride</a:t>
            </a:r>
            <a:r>
              <a:rPr kumimoji="1" lang="en-US" altLang="zh-CN" sz="2400" b="0" dirty="0"/>
              <a:t>&lt;=50        </a:t>
            </a:r>
          </a:p>
          <a:p>
            <a:pPr algn="l"/>
            <a:r>
              <a:rPr kumimoji="1" lang="en-US" altLang="zh-CN" sz="2400" b="0" dirty="0"/>
              <a:t>  			            3*Gas+4*Chloride&lt;=180</a:t>
            </a:r>
          </a:p>
          <a:p>
            <a:pPr algn="l"/>
            <a:r>
              <a:rPr kumimoji="1" lang="en-US" altLang="zh-CN" sz="2400" b="0" dirty="0"/>
              <a:t>                                             Chloride&lt;=40</a:t>
            </a:r>
          </a:p>
          <a:p>
            <a:pPr algn="l"/>
            <a:endParaRPr kumimoji="1" lang="en-US" altLang="zh-CN" sz="2400" b="0" dirty="0"/>
          </a:p>
        </p:txBody>
      </p:sp>
      <p:sp>
        <p:nvSpPr>
          <p:cNvPr id="19462" name="AutoShape 8">
            <a:extLst>
              <a:ext uri="{FF2B5EF4-FFF2-40B4-BE49-F238E27FC236}">
                <a16:creationId xmlns:a16="http://schemas.microsoft.com/office/drawing/2014/main" id="{7D02D643-BE47-4A55-8CB3-5331E1CB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3500439"/>
            <a:ext cx="576263" cy="1152525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9463" name="Rectangle 10">
            <a:extLst>
              <a:ext uri="{FF2B5EF4-FFF2-40B4-BE49-F238E27FC236}">
                <a16:creationId xmlns:a16="http://schemas.microsoft.com/office/drawing/2014/main" id="{7A08108E-3012-4121-9701-D524FC5E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3627944"/>
            <a:ext cx="603242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0"/>
              <a:t>						    </a:t>
            </a:r>
          </a:p>
          <a:p>
            <a:pPr algn="l"/>
            <a:r>
              <a:rPr kumimoji="1" lang="en-US" altLang="zh-CN" sz="2400" b="0"/>
              <a:t>                            </a:t>
            </a:r>
          </a:p>
          <a:p>
            <a:pPr algn="l"/>
            <a:r>
              <a:rPr kumimoji="1" lang="en-US" altLang="zh-CN" sz="2400" b="0"/>
              <a:t>                            </a:t>
            </a:r>
          </a:p>
          <a:p>
            <a:pPr algn="l"/>
            <a:r>
              <a:rPr kumimoji="1" lang="en-US" altLang="zh-CN" sz="2400" b="0">
                <a:solidFill>
                  <a:srgbClr val="FF0000"/>
                </a:solidFill>
              </a:rPr>
              <a:t>OPL</a:t>
            </a:r>
            <a:r>
              <a:rPr kumimoji="1" lang="zh-CN" altLang="en-US" sz="2400" b="0">
                <a:solidFill>
                  <a:srgbClr val="FF0000"/>
                </a:solidFill>
              </a:rPr>
              <a:t>语言</a:t>
            </a:r>
            <a:r>
              <a:rPr kumimoji="1" lang="zh-CN" altLang="en-US" sz="2400" b="0"/>
              <a:t>：</a:t>
            </a:r>
            <a:r>
              <a:rPr kumimoji="1" lang="en-US" altLang="zh-CN" sz="2400" b="0"/>
              <a:t>subject to {</a:t>
            </a:r>
          </a:p>
          <a:p>
            <a:pPr algn="l"/>
            <a:r>
              <a:rPr kumimoji="1" lang="en-US" altLang="zh-CN" sz="2400" b="0"/>
              <a:t>                    ct1= gas*chloride&lt;=50;</a:t>
            </a:r>
          </a:p>
          <a:p>
            <a:pPr algn="l"/>
            <a:r>
              <a:rPr kumimoji="1" lang="en-US" altLang="zh-CN" sz="2400" b="0"/>
              <a:t>                    ct2=3*gas+4*chloride&lt;=180; </a:t>
            </a:r>
          </a:p>
          <a:p>
            <a:pPr algn="l"/>
            <a:r>
              <a:rPr kumimoji="1" lang="en-US" altLang="zh-CN" sz="2400" b="0"/>
              <a:t>                    ct3=chloride&lt;=40;</a:t>
            </a:r>
          </a:p>
          <a:p>
            <a:pPr algn="l"/>
            <a:r>
              <a:rPr kumimoji="1" lang="en-US" altLang="zh-CN" sz="2400" b="0"/>
              <a:t>               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06196E27-BE5E-4855-B0C3-A1100E4E8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CBECC6EC-EF6F-4743-AED5-21A1929F1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77" y="2133601"/>
            <a:ext cx="1029231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使用数组使得模型可读性好，而且容易扩展。通过使用数组，前面的例子可以表示为：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{string}</a:t>
            </a:r>
            <a:r>
              <a:rPr lang="en-US" altLang="zh-CN" sz="2400" dirty="0"/>
              <a:t> Products =  {"</a:t>
            </a:r>
            <a:r>
              <a:rPr lang="en-US" altLang="zh-CN" sz="2400" dirty="0" err="1"/>
              <a:t>gas","chloride</a:t>
            </a:r>
            <a:r>
              <a:rPr lang="en-US" altLang="zh-CN" sz="2400" dirty="0"/>
              <a:t>"};</a:t>
            </a:r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/>
              <a:t> float production[Products];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maximize </a:t>
            </a:r>
          </a:p>
          <a:p>
            <a:pPr algn="l" eaLnBrk="1" hangingPunct="1"/>
            <a:r>
              <a:rPr lang="en-US" altLang="zh-CN" sz="2400" dirty="0"/>
              <a:t>      40 * production["gas"] + 50 * production["chloride"];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subject to</a:t>
            </a:r>
            <a:r>
              <a:rPr lang="en-US" altLang="zh-CN" sz="2400" dirty="0"/>
              <a:t> {</a:t>
            </a:r>
          </a:p>
          <a:p>
            <a:pPr algn="l" eaLnBrk="1" hangingPunct="1"/>
            <a:r>
              <a:rPr lang="en-US" altLang="zh-CN" sz="2400" dirty="0"/>
              <a:t>      production["gas"] + production["chloride"] &lt;= 50; </a:t>
            </a:r>
          </a:p>
          <a:p>
            <a:pPr algn="l" eaLnBrk="1" hangingPunct="1"/>
            <a:r>
              <a:rPr lang="en-US" altLang="zh-CN" sz="2400" dirty="0"/>
              <a:t>      3 * production["gas"] + 4 * production["chloride"] &lt;= 180; </a:t>
            </a:r>
          </a:p>
          <a:p>
            <a:pPr algn="l" eaLnBrk="1" hangingPunct="1"/>
            <a:r>
              <a:rPr lang="en-US" altLang="zh-CN" sz="2400" dirty="0"/>
              <a:t>      production["chloride"] &lt;= 40; </a:t>
            </a:r>
          </a:p>
          <a:p>
            <a:pPr algn="l" eaLnBrk="1" hangingPunct="1"/>
            <a:r>
              <a:rPr lang="en-US" altLang="zh-CN" sz="2400" dirty="0"/>
              <a:t>}</a:t>
            </a:r>
          </a:p>
          <a:p>
            <a:pPr algn="l" eaLnBrk="1" hangingPunct="1"/>
            <a:endParaRPr lang="en-US" altLang="zh-CN" dirty="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2670302C-2792-488E-BCBF-EE3847935A48}"/>
              </a:ext>
            </a:extLst>
          </p:cNvPr>
          <p:cNvSpPr>
            <a:spLocks/>
          </p:cNvSpPr>
          <p:nvPr/>
        </p:nvSpPr>
        <p:spPr bwMode="auto">
          <a:xfrm>
            <a:off x="7680323" y="2835313"/>
            <a:ext cx="2592388" cy="524576"/>
          </a:xfrm>
          <a:prstGeom prst="borderCallout1">
            <a:avLst>
              <a:gd name="adj1" fmla="val 15000"/>
              <a:gd name="adj2" fmla="val -2940"/>
              <a:gd name="adj3" fmla="val 49167"/>
              <a:gd name="adj4" fmla="val -560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对比</a:t>
            </a:r>
            <a:r>
              <a:rPr lang="en-US" altLang="zh-CN" dirty="0"/>
              <a:t>C</a:t>
            </a:r>
            <a:r>
              <a:rPr lang="zh-CN" altLang="en-US" dirty="0"/>
              <a:t>的数组下标</a:t>
            </a:r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505454BB-25DF-4CE7-B917-4599B9664BDF}"/>
              </a:ext>
            </a:extLst>
          </p:cNvPr>
          <p:cNvSpPr>
            <a:spLocks/>
          </p:cNvSpPr>
          <p:nvPr/>
        </p:nvSpPr>
        <p:spPr bwMode="auto">
          <a:xfrm>
            <a:off x="5479090" y="6310424"/>
            <a:ext cx="2592388" cy="428625"/>
          </a:xfrm>
          <a:prstGeom prst="borderCallout1">
            <a:avLst>
              <a:gd name="adj1" fmla="val 15000"/>
              <a:gd name="adj2" fmla="val -2940"/>
              <a:gd name="adj3" fmla="val -541171"/>
              <a:gd name="adj4" fmla="val -346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具体解释参见下页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7E0C3EAE-DDC3-490D-A7E3-BB4AA0742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F9B68776-4F54-423B-A546-766047FE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07818"/>
            <a:ext cx="993036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说明：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{string} Products =  {"</a:t>
            </a:r>
            <a:r>
              <a:rPr lang="en-US" altLang="zh-CN" sz="2400" dirty="0" err="1">
                <a:solidFill>
                  <a:schemeClr val="accent2"/>
                </a:solidFill>
              </a:rPr>
              <a:t>gas","chloride</a:t>
            </a:r>
            <a:r>
              <a:rPr lang="en-US" altLang="zh-CN" sz="2400" dirty="0">
                <a:solidFill>
                  <a:schemeClr val="accent2"/>
                </a:solidFill>
              </a:rPr>
              <a:t>"};</a:t>
            </a:r>
            <a:r>
              <a:rPr lang="en-US" altLang="zh-CN" sz="2400" dirty="0"/>
              <a:t> 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zh-CN" altLang="en-US" sz="2400" dirty="0"/>
              <a:t>声明一组字串集合（</a:t>
            </a:r>
            <a:r>
              <a:rPr lang="en-US" altLang="zh-CN" sz="2400" dirty="0">
                <a:solidFill>
                  <a:schemeClr val="accent2"/>
                </a:solidFill>
              </a:rPr>
              <a:t>a set of strings</a:t>
            </a:r>
            <a:r>
              <a:rPr lang="zh-CN" altLang="en-US" sz="2400" dirty="0"/>
              <a:t>），表示公司的两个产品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 float production[Products];</a:t>
            </a:r>
            <a:r>
              <a:rPr lang="en-US" altLang="zh-CN" sz="2400" dirty="0"/>
              <a:t>  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zh-CN" altLang="en-US" sz="2400" dirty="0"/>
              <a:t>声明一个决策变量数组，包含</a:t>
            </a:r>
            <a:r>
              <a:rPr lang="en-US" altLang="zh-CN" sz="2400" dirty="0"/>
              <a:t>2</a:t>
            </a:r>
            <a:r>
              <a:rPr lang="zh-CN" altLang="en-US" sz="2400" dirty="0"/>
              <a:t>个变量</a:t>
            </a:r>
            <a:r>
              <a:rPr lang="en-US" altLang="zh-CN" sz="2400" dirty="0"/>
              <a:t>, production[“gas”] </a:t>
            </a:r>
            <a:r>
              <a:rPr lang="zh-CN" altLang="en-US" sz="2400" dirty="0"/>
              <a:t>和 </a:t>
            </a:r>
            <a:r>
              <a:rPr lang="en-US" altLang="zh-CN" sz="2400" dirty="0"/>
              <a:t>production["chloride"]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635EBCE-5A39-4550-B885-B076A840B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C0E81D5-4432-44E0-9853-BEDA9533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05" y="1719262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注意，很多程序员会把前面的例子简化如下：</a:t>
            </a:r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87838A97-C522-4E76-8B4F-0528C21D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05" y="2421714"/>
            <a:ext cx="8893236" cy="254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7">
            <a:extLst>
              <a:ext uri="{FF2B5EF4-FFF2-40B4-BE49-F238E27FC236}">
                <a16:creationId xmlns:a16="http://schemas.microsoft.com/office/drawing/2014/main" id="{47466A45-3C15-4F55-AAC1-A605AF95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67438"/>
            <a:ext cx="96880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但是会导致编译出错。定义数组的语句中，</a:t>
            </a:r>
            <a:r>
              <a:rPr lang="zh-CN" altLang="en-US" sz="2400" dirty="0">
                <a:solidFill>
                  <a:srgbClr val="FF0000"/>
                </a:solidFill>
              </a:rPr>
              <a:t>数组元素个数</a:t>
            </a:r>
            <a:r>
              <a:rPr lang="zh-CN" altLang="en-US" sz="2400" dirty="0"/>
              <a:t>不能像高级语言那样直接给出一个常量，而应该是一个范围</a:t>
            </a:r>
            <a:r>
              <a:rPr lang="en-US" altLang="zh-CN" sz="2400" dirty="0"/>
              <a:t>(Range)</a:t>
            </a:r>
            <a:r>
              <a:rPr lang="zh-CN" altLang="en-US" sz="2400" dirty="0"/>
              <a:t>。正确的写法是：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3F3D92C-0C1C-4F4D-9BDA-E4E02DE0A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F0C62B7D-5AEE-49AF-875D-E34BCCFB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133601"/>
            <a:ext cx="83534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range</a:t>
            </a:r>
            <a:r>
              <a:rPr lang="en-US" altLang="zh-CN" sz="2400" dirty="0"/>
              <a:t> kinds =1..2;</a:t>
            </a:r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/>
              <a:t> float production[kinds];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maximize </a:t>
            </a:r>
          </a:p>
          <a:p>
            <a:pPr algn="l" eaLnBrk="1" hangingPunct="1"/>
            <a:r>
              <a:rPr lang="en-US" altLang="zh-CN" sz="2400" dirty="0"/>
              <a:t>      40 * production[1] + 50 * production[2];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subject to</a:t>
            </a:r>
            <a:r>
              <a:rPr lang="en-US" altLang="zh-CN" sz="2400" dirty="0"/>
              <a:t> {</a:t>
            </a:r>
          </a:p>
          <a:p>
            <a:pPr algn="l" eaLnBrk="1" hangingPunct="1"/>
            <a:r>
              <a:rPr lang="en-US" altLang="zh-CN" sz="2400" dirty="0"/>
              <a:t>      production[1] + production[2] &lt;= 50; </a:t>
            </a:r>
          </a:p>
          <a:p>
            <a:pPr algn="l" eaLnBrk="1" hangingPunct="1"/>
            <a:r>
              <a:rPr lang="en-US" altLang="zh-CN" sz="2400" dirty="0"/>
              <a:t>      3 * production[1] + 4 * production[2] &lt;= 180; </a:t>
            </a:r>
          </a:p>
          <a:p>
            <a:pPr algn="l" eaLnBrk="1" hangingPunct="1"/>
            <a:r>
              <a:rPr lang="en-US" altLang="zh-CN" sz="2400" dirty="0"/>
              <a:t>      production[2] &lt;= 40; 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23557" name="Rectangle 8">
            <a:extLst>
              <a:ext uri="{FF2B5EF4-FFF2-40B4-BE49-F238E27FC236}">
                <a16:creationId xmlns:a16="http://schemas.microsoft.com/office/drawing/2014/main" id="{3A93C681-97E7-4BA4-B543-10731AF2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6" y="2062717"/>
            <a:ext cx="4290128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AE0AE525-37DC-41CC-90BD-831841904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4580" name="Text Box 6">
            <a:extLst>
              <a:ext uri="{FF2B5EF4-FFF2-40B4-BE49-F238E27FC236}">
                <a16:creationId xmlns:a16="http://schemas.microsoft.com/office/drawing/2014/main" id="{C4A48B64-AD38-4B7B-8413-6D1F71AC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63" y="1765006"/>
            <a:ext cx="104552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看看前面的模型代码：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{string}</a:t>
            </a:r>
            <a:r>
              <a:rPr lang="en-US" altLang="zh-CN" sz="2400" dirty="0"/>
              <a:t> Products =  {"</a:t>
            </a:r>
            <a:r>
              <a:rPr lang="en-US" altLang="zh-CN" sz="2400" dirty="0" err="1"/>
              <a:t>gas","chloride</a:t>
            </a:r>
            <a:r>
              <a:rPr lang="en-US" altLang="zh-CN" sz="2400" dirty="0"/>
              <a:t>"};</a:t>
            </a:r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/>
              <a:t> float production[Products];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maximize </a:t>
            </a:r>
          </a:p>
          <a:p>
            <a:pPr algn="l" eaLnBrk="1" hangingPunct="1"/>
            <a:r>
              <a:rPr lang="en-US" altLang="zh-CN" sz="2400" dirty="0"/>
              <a:t>      40 * production["gas"] + 50 * production["chloride"];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subject to</a:t>
            </a:r>
            <a:r>
              <a:rPr lang="en-US" altLang="zh-CN" sz="2400" dirty="0"/>
              <a:t> {</a:t>
            </a:r>
          </a:p>
          <a:p>
            <a:pPr algn="l" eaLnBrk="1" hangingPunct="1"/>
            <a:r>
              <a:rPr lang="en-US" altLang="zh-CN" sz="2400" dirty="0"/>
              <a:t>      production["gas"] + production["chloride"] &lt;= 50; </a:t>
            </a:r>
          </a:p>
          <a:p>
            <a:pPr algn="l" eaLnBrk="1" hangingPunct="1"/>
            <a:r>
              <a:rPr lang="en-US" altLang="zh-CN" sz="2400" dirty="0"/>
              <a:t>      3 * production["gas"] + 4 * production["chloride"] &lt;= 180; </a:t>
            </a:r>
          </a:p>
          <a:p>
            <a:pPr algn="l" eaLnBrk="1" hangingPunct="1"/>
            <a:r>
              <a:rPr lang="en-US" altLang="zh-CN" sz="2400" dirty="0"/>
              <a:t>      production["chloride"] &lt;= 40; </a:t>
            </a:r>
          </a:p>
          <a:p>
            <a:pPr algn="l" eaLnBrk="1" hangingPunct="1"/>
            <a:r>
              <a:rPr lang="en-US" altLang="zh-CN" sz="2400" dirty="0"/>
              <a:t>}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zh-CN" altLang="en-US" sz="2400" dirty="0"/>
              <a:t>可读性还是不好！ 数据直接嵌入到了程序中，不利于扩展</a:t>
            </a:r>
          </a:p>
        </p:txBody>
      </p:sp>
      <p:sp>
        <p:nvSpPr>
          <p:cNvPr id="24581" name="任意多边形 5">
            <a:extLst>
              <a:ext uri="{FF2B5EF4-FFF2-40B4-BE49-F238E27FC236}">
                <a16:creationId xmlns:a16="http://schemas.microsoft.com/office/drawing/2014/main" id="{5017F5A4-C54D-48BC-9E1A-FC8A148B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4" y="3414714"/>
            <a:ext cx="8405444" cy="2257425"/>
          </a:xfrm>
          <a:custGeom>
            <a:avLst/>
            <a:gdLst>
              <a:gd name="T0" fmla="*/ 1058070 w 7405861"/>
              <a:gd name="T1" fmla="*/ 97357 h 2257461"/>
              <a:gd name="T2" fmla="*/ 846035 w 7405861"/>
              <a:gd name="T3" fmla="*/ 97357 h 2257461"/>
              <a:gd name="T4" fmla="*/ 634000 w 7405861"/>
              <a:gd name="T5" fmla="*/ 110609 h 2257461"/>
              <a:gd name="T6" fmla="*/ 474974 w 7405861"/>
              <a:gd name="T7" fmla="*/ 163618 h 2257461"/>
              <a:gd name="T8" fmla="*/ 395461 w 7405861"/>
              <a:gd name="T9" fmla="*/ 229879 h 2257461"/>
              <a:gd name="T10" fmla="*/ 355705 w 7405861"/>
              <a:gd name="T11" fmla="*/ 243131 h 2257461"/>
              <a:gd name="T12" fmla="*/ 289444 w 7405861"/>
              <a:gd name="T13" fmla="*/ 335896 h 2257461"/>
              <a:gd name="T14" fmla="*/ 262940 w 7405861"/>
              <a:gd name="T15" fmla="*/ 388905 h 2257461"/>
              <a:gd name="T16" fmla="*/ 196679 w 7405861"/>
              <a:gd name="T17" fmla="*/ 428661 h 2257461"/>
              <a:gd name="T18" fmla="*/ 156922 w 7405861"/>
              <a:gd name="T19" fmla="*/ 521427 h 2257461"/>
              <a:gd name="T20" fmla="*/ 90661 w 7405861"/>
              <a:gd name="T21" fmla="*/ 614192 h 2257461"/>
              <a:gd name="T22" fmla="*/ 64157 w 7405861"/>
              <a:gd name="T23" fmla="*/ 667201 h 2257461"/>
              <a:gd name="T24" fmla="*/ 50905 w 7405861"/>
              <a:gd name="T25" fmla="*/ 1475584 h 2257461"/>
              <a:gd name="T26" fmla="*/ 77409 w 7405861"/>
              <a:gd name="T27" fmla="*/ 1661115 h 2257461"/>
              <a:gd name="T28" fmla="*/ 103914 w 7405861"/>
              <a:gd name="T29" fmla="*/ 1687619 h 2257461"/>
              <a:gd name="T30" fmla="*/ 183427 w 7405861"/>
              <a:gd name="T31" fmla="*/ 1767132 h 2257461"/>
              <a:gd name="T32" fmla="*/ 249687 w 7405861"/>
              <a:gd name="T33" fmla="*/ 1846645 h 2257461"/>
              <a:gd name="T34" fmla="*/ 276192 w 7405861"/>
              <a:gd name="T35" fmla="*/ 1886402 h 2257461"/>
              <a:gd name="T36" fmla="*/ 329200 w 7405861"/>
              <a:gd name="T37" fmla="*/ 1912906 h 2257461"/>
              <a:gd name="T38" fmla="*/ 395461 w 7405861"/>
              <a:gd name="T39" fmla="*/ 1952662 h 2257461"/>
              <a:gd name="T40" fmla="*/ 448470 w 7405861"/>
              <a:gd name="T41" fmla="*/ 1992419 h 2257461"/>
              <a:gd name="T42" fmla="*/ 488227 w 7405861"/>
              <a:gd name="T43" fmla="*/ 2032175 h 2257461"/>
              <a:gd name="T44" fmla="*/ 554487 w 7405861"/>
              <a:gd name="T45" fmla="*/ 2045428 h 2257461"/>
              <a:gd name="T46" fmla="*/ 819531 w 7405861"/>
              <a:gd name="T47" fmla="*/ 2138193 h 2257461"/>
              <a:gd name="T48" fmla="*/ 925548 w 7405861"/>
              <a:gd name="T49" fmla="*/ 2151445 h 2257461"/>
              <a:gd name="T50" fmla="*/ 1309861 w 7405861"/>
              <a:gd name="T51" fmla="*/ 2177949 h 2257461"/>
              <a:gd name="T52" fmla="*/ 1760435 w 7405861"/>
              <a:gd name="T53" fmla="*/ 2191201 h 2257461"/>
              <a:gd name="T54" fmla="*/ 1892957 w 7405861"/>
              <a:gd name="T55" fmla="*/ 2204453 h 2257461"/>
              <a:gd name="T56" fmla="*/ 2012227 w 7405861"/>
              <a:gd name="T57" fmla="*/ 2217705 h 2257461"/>
              <a:gd name="T58" fmla="*/ 2317027 w 7405861"/>
              <a:gd name="T59" fmla="*/ 2244209 h 2257461"/>
              <a:gd name="T60" fmla="*/ 2661583 w 7405861"/>
              <a:gd name="T61" fmla="*/ 2257461 h 2257461"/>
              <a:gd name="T62" fmla="*/ 5789097 w 7405861"/>
              <a:gd name="T63" fmla="*/ 2204453 h 2257461"/>
              <a:gd name="T64" fmla="*/ 7021549 w 7405861"/>
              <a:gd name="T65" fmla="*/ 2191201 h 2257461"/>
              <a:gd name="T66" fmla="*/ 7074557 w 7405861"/>
              <a:gd name="T67" fmla="*/ 2164697 h 2257461"/>
              <a:gd name="T68" fmla="*/ 7127565 w 7405861"/>
              <a:gd name="T69" fmla="*/ 2151445 h 2257461"/>
              <a:gd name="T70" fmla="*/ 7193825 w 7405861"/>
              <a:gd name="T71" fmla="*/ 2098435 h 2257461"/>
              <a:gd name="T72" fmla="*/ 7313097 w 7405861"/>
              <a:gd name="T73" fmla="*/ 2032175 h 2257461"/>
              <a:gd name="T74" fmla="*/ 7392609 w 7405861"/>
              <a:gd name="T75" fmla="*/ 1886402 h 2257461"/>
              <a:gd name="T76" fmla="*/ 7405861 w 7405861"/>
              <a:gd name="T77" fmla="*/ 1780384 h 2257461"/>
              <a:gd name="T78" fmla="*/ 7352853 w 7405861"/>
              <a:gd name="T79" fmla="*/ 1594854 h 2257461"/>
              <a:gd name="T80" fmla="*/ 7392609 w 7405861"/>
              <a:gd name="T81" fmla="*/ 1409323 h 2257461"/>
              <a:gd name="T82" fmla="*/ 7366105 w 7405861"/>
              <a:gd name="T83" fmla="*/ 1170784 h 2257461"/>
              <a:gd name="T84" fmla="*/ 7339601 w 7405861"/>
              <a:gd name="T85" fmla="*/ 1117775 h 2257461"/>
              <a:gd name="T86" fmla="*/ 7233581 w 7405861"/>
              <a:gd name="T87" fmla="*/ 932244 h 2257461"/>
              <a:gd name="T88" fmla="*/ 7207077 w 7405861"/>
              <a:gd name="T89" fmla="*/ 892488 h 2257461"/>
              <a:gd name="T90" fmla="*/ 7167321 w 7405861"/>
              <a:gd name="T91" fmla="*/ 826227 h 2257461"/>
              <a:gd name="T92" fmla="*/ 7048053 w 7405861"/>
              <a:gd name="T93" fmla="*/ 720209 h 2257461"/>
              <a:gd name="T94" fmla="*/ 6928781 w 7405861"/>
              <a:gd name="T95" fmla="*/ 680453 h 2257461"/>
              <a:gd name="T96" fmla="*/ 6836017 w 7405861"/>
              <a:gd name="T97" fmla="*/ 653948 h 2257461"/>
              <a:gd name="T98" fmla="*/ 6160157 w 7405861"/>
              <a:gd name="T99" fmla="*/ 627444 h 2257461"/>
              <a:gd name="T100" fmla="*/ 6067393 w 7405861"/>
              <a:gd name="T101" fmla="*/ 614192 h 2257461"/>
              <a:gd name="T102" fmla="*/ 6093897 w 7405861"/>
              <a:gd name="T103" fmla="*/ 402157 h 2257461"/>
              <a:gd name="T104" fmla="*/ 6040885 w 7405861"/>
              <a:gd name="T105" fmla="*/ 322644 h 2257461"/>
              <a:gd name="T106" fmla="*/ 6014381 w 7405861"/>
              <a:gd name="T107" fmla="*/ 269635 h 2257461"/>
              <a:gd name="T108" fmla="*/ 5881861 w 7405861"/>
              <a:gd name="T109" fmla="*/ 243131 h 2257461"/>
              <a:gd name="T110" fmla="*/ 5259009 w 7405861"/>
              <a:gd name="T111" fmla="*/ 203374 h 2257461"/>
              <a:gd name="T112" fmla="*/ 3854278 w 7405861"/>
              <a:gd name="T113" fmla="*/ 137114 h 2257461"/>
              <a:gd name="T114" fmla="*/ 2277271 w 7405861"/>
              <a:gd name="T115" fmla="*/ 84105 h 2257461"/>
              <a:gd name="T116" fmla="*/ 1588157 w 7405861"/>
              <a:gd name="T117" fmla="*/ 57601 h 2257461"/>
              <a:gd name="T118" fmla="*/ 1203844 w 7405861"/>
              <a:gd name="T119" fmla="*/ 44348 h 2257461"/>
              <a:gd name="T120" fmla="*/ 1164087 w 7405861"/>
              <a:gd name="T121" fmla="*/ 31096 h 2257461"/>
              <a:gd name="T122" fmla="*/ 1044818 w 7405861"/>
              <a:gd name="T123" fmla="*/ 4592 h 2257461"/>
              <a:gd name="T124" fmla="*/ 1018314 w 7405861"/>
              <a:gd name="T125" fmla="*/ 57601 h 2257461"/>
              <a:gd name="T126" fmla="*/ 1058070 w 7405861"/>
              <a:gd name="T127" fmla="*/ 97357 h 2257461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  <a:gd name="T192" fmla="*/ 0 w 7405861"/>
              <a:gd name="T193" fmla="*/ 0 h 2257461"/>
              <a:gd name="T194" fmla="*/ 7405861 w 7405861"/>
              <a:gd name="T195" fmla="*/ 2257461 h 2257461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T192" t="T193" r="T194" b="T195"/>
            <a:pathLst>
              <a:path w="7405861" h="2257461">
                <a:moveTo>
                  <a:pt x="1058070" y="97357"/>
                </a:moveTo>
                <a:cubicBezTo>
                  <a:pt x="962780" y="65594"/>
                  <a:pt x="1035925" y="84261"/>
                  <a:pt x="846035" y="97357"/>
                </a:cubicBezTo>
                <a:lnTo>
                  <a:pt x="634000" y="110609"/>
                </a:lnTo>
                <a:cubicBezTo>
                  <a:pt x="553995" y="190616"/>
                  <a:pt x="638406" y="122761"/>
                  <a:pt x="474974" y="163618"/>
                </a:cubicBezTo>
                <a:cubicBezTo>
                  <a:pt x="440289" y="172289"/>
                  <a:pt x="422163" y="212078"/>
                  <a:pt x="395461" y="229879"/>
                </a:cubicBezTo>
                <a:cubicBezTo>
                  <a:pt x="383838" y="237628"/>
                  <a:pt x="368957" y="238714"/>
                  <a:pt x="355705" y="243131"/>
                </a:cubicBezTo>
                <a:cubicBezTo>
                  <a:pt x="338640" y="265885"/>
                  <a:pt x="304946" y="308767"/>
                  <a:pt x="289444" y="335896"/>
                </a:cubicBezTo>
                <a:cubicBezTo>
                  <a:pt x="279643" y="353048"/>
                  <a:pt x="276909" y="374936"/>
                  <a:pt x="262940" y="388905"/>
                </a:cubicBezTo>
                <a:cubicBezTo>
                  <a:pt x="244727" y="407118"/>
                  <a:pt x="218766" y="415409"/>
                  <a:pt x="196679" y="428661"/>
                </a:cubicBezTo>
                <a:cubicBezTo>
                  <a:pt x="183427" y="459583"/>
                  <a:pt x="173613" y="492217"/>
                  <a:pt x="156922" y="521427"/>
                </a:cubicBezTo>
                <a:cubicBezTo>
                  <a:pt x="138069" y="554420"/>
                  <a:pt x="111062" y="582133"/>
                  <a:pt x="90661" y="614192"/>
                </a:cubicBezTo>
                <a:cubicBezTo>
                  <a:pt x="80055" y="630859"/>
                  <a:pt x="72992" y="649531"/>
                  <a:pt x="64157" y="667201"/>
                </a:cubicBezTo>
                <a:cubicBezTo>
                  <a:pt x="0" y="1020069"/>
                  <a:pt x="28325" y="809468"/>
                  <a:pt x="50905" y="1475583"/>
                </a:cubicBezTo>
                <a:cubicBezTo>
                  <a:pt x="51090" y="1481033"/>
                  <a:pt x="65071" y="1632325"/>
                  <a:pt x="77409" y="1661114"/>
                </a:cubicBezTo>
                <a:cubicBezTo>
                  <a:pt x="82331" y="1672598"/>
                  <a:pt x="95915" y="1678020"/>
                  <a:pt x="103914" y="1687618"/>
                </a:cubicBezTo>
                <a:cubicBezTo>
                  <a:pt x="165557" y="1761589"/>
                  <a:pt x="116401" y="1722448"/>
                  <a:pt x="183427" y="1767131"/>
                </a:cubicBezTo>
                <a:cubicBezTo>
                  <a:pt x="208737" y="1843064"/>
                  <a:pt x="177481" y="1774438"/>
                  <a:pt x="249687" y="1846644"/>
                </a:cubicBezTo>
                <a:cubicBezTo>
                  <a:pt x="260949" y="1857906"/>
                  <a:pt x="263956" y="1876205"/>
                  <a:pt x="276192" y="1886401"/>
                </a:cubicBezTo>
                <a:cubicBezTo>
                  <a:pt x="291368" y="1899048"/>
                  <a:pt x="311931" y="1903311"/>
                  <a:pt x="329200" y="1912905"/>
                </a:cubicBezTo>
                <a:cubicBezTo>
                  <a:pt x="351716" y="1925414"/>
                  <a:pt x="374029" y="1938373"/>
                  <a:pt x="395461" y="1952661"/>
                </a:cubicBezTo>
                <a:cubicBezTo>
                  <a:pt x="413839" y="1964913"/>
                  <a:pt x="431700" y="1978044"/>
                  <a:pt x="448470" y="1992418"/>
                </a:cubicBezTo>
                <a:cubicBezTo>
                  <a:pt x="462700" y="2004615"/>
                  <a:pt x="471464" y="2023793"/>
                  <a:pt x="488227" y="2032174"/>
                </a:cubicBezTo>
                <a:cubicBezTo>
                  <a:pt x="508373" y="2042247"/>
                  <a:pt x="532400" y="2041009"/>
                  <a:pt x="554487" y="2045427"/>
                </a:cubicBezTo>
                <a:cubicBezTo>
                  <a:pt x="658327" y="2097346"/>
                  <a:pt x="646365" y="2094901"/>
                  <a:pt x="819531" y="2138192"/>
                </a:cubicBezTo>
                <a:cubicBezTo>
                  <a:pt x="854082" y="2146830"/>
                  <a:pt x="890050" y="2148566"/>
                  <a:pt x="925548" y="2151444"/>
                </a:cubicBezTo>
                <a:cubicBezTo>
                  <a:pt x="1053537" y="2161821"/>
                  <a:pt x="1181508" y="2174173"/>
                  <a:pt x="1309861" y="2177948"/>
                </a:cubicBezTo>
                <a:lnTo>
                  <a:pt x="1760435" y="2191201"/>
                </a:lnTo>
                <a:lnTo>
                  <a:pt x="1892957" y="2204453"/>
                </a:lnTo>
                <a:lnTo>
                  <a:pt x="2012227" y="2217705"/>
                </a:lnTo>
                <a:cubicBezTo>
                  <a:pt x="2113765" y="2227224"/>
                  <a:pt x="2215119" y="2240290"/>
                  <a:pt x="2317027" y="2244209"/>
                </a:cubicBezTo>
                <a:lnTo>
                  <a:pt x="2661583" y="2257461"/>
                </a:lnTo>
                <a:lnTo>
                  <a:pt x="5789096" y="2204453"/>
                </a:lnTo>
                <a:lnTo>
                  <a:pt x="7021548" y="2191201"/>
                </a:lnTo>
                <a:cubicBezTo>
                  <a:pt x="7039218" y="2182366"/>
                  <a:pt x="7056059" y="2171633"/>
                  <a:pt x="7074557" y="2164696"/>
                </a:cubicBezTo>
                <a:cubicBezTo>
                  <a:pt x="7091611" y="2158301"/>
                  <a:pt x="7111645" y="2160289"/>
                  <a:pt x="7127566" y="2151444"/>
                </a:cubicBezTo>
                <a:cubicBezTo>
                  <a:pt x="7152292" y="2137708"/>
                  <a:pt x="7169573" y="2112988"/>
                  <a:pt x="7193827" y="2098435"/>
                </a:cubicBezTo>
                <a:cubicBezTo>
                  <a:pt x="7396285" y="1976960"/>
                  <a:pt x="7133639" y="2166768"/>
                  <a:pt x="7313096" y="2032174"/>
                </a:cubicBezTo>
                <a:cubicBezTo>
                  <a:pt x="7331634" y="2001277"/>
                  <a:pt x="7383285" y="1919036"/>
                  <a:pt x="7392609" y="1886401"/>
                </a:cubicBezTo>
                <a:cubicBezTo>
                  <a:pt x="7402393" y="1852157"/>
                  <a:pt x="7401444" y="1815722"/>
                  <a:pt x="7405861" y="1780383"/>
                </a:cubicBezTo>
                <a:cubicBezTo>
                  <a:pt x="7380176" y="1716170"/>
                  <a:pt x="7357220" y="1669101"/>
                  <a:pt x="7352853" y="1594853"/>
                </a:cubicBezTo>
                <a:cubicBezTo>
                  <a:pt x="7348674" y="1523803"/>
                  <a:pt x="7371235" y="1473444"/>
                  <a:pt x="7392609" y="1409322"/>
                </a:cubicBezTo>
                <a:cubicBezTo>
                  <a:pt x="7383774" y="1329809"/>
                  <a:pt x="7380416" y="1249495"/>
                  <a:pt x="7366105" y="1170783"/>
                </a:cubicBezTo>
                <a:cubicBezTo>
                  <a:pt x="7362571" y="1151346"/>
                  <a:pt x="7346937" y="1136116"/>
                  <a:pt x="7339600" y="1117774"/>
                </a:cubicBezTo>
                <a:cubicBezTo>
                  <a:pt x="7268740" y="940625"/>
                  <a:pt x="7377905" y="1148727"/>
                  <a:pt x="7233583" y="932244"/>
                </a:cubicBezTo>
                <a:cubicBezTo>
                  <a:pt x="7224748" y="918992"/>
                  <a:pt x="7215520" y="905994"/>
                  <a:pt x="7207079" y="892488"/>
                </a:cubicBezTo>
                <a:cubicBezTo>
                  <a:pt x="7193427" y="870646"/>
                  <a:pt x="7183633" y="846162"/>
                  <a:pt x="7167322" y="826227"/>
                </a:cubicBezTo>
                <a:cubicBezTo>
                  <a:pt x="7153408" y="809221"/>
                  <a:pt x="7086337" y="736161"/>
                  <a:pt x="7048053" y="720209"/>
                </a:cubicBezTo>
                <a:cubicBezTo>
                  <a:pt x="7009370" y="704091"/>
                  <a:pt x="6969078" y="691966"/>
                  <a:pt x="6928783" y="680453"/>
                </a:cubicBezTo>
                <a:cubicBezTo>
                  <a:pt x="6897861" y="671618"/>
                  <a:pt x="6868101" y="656161"/>
                  <a:pt x="6836018" y="653948"/>
                </a:cubicBezTo>
                <a:cubicBezTo>
                  <a:pt x="6611092" y="638436"/>
                  <a:pt x="6385444" y="636279"/>
                  <a:pt x="6160157" y="627444"/>
                </a:cubicBezTo>
                <a:cubicBezTo>
                  <a:pt x="6129235" y="623027"/>
                  <a:pt x="6076206" y="644158"/>
                  <a:pt x="6067392" y="614192"/>
                </a:cubicBezTo>
                <a:cubicBezTo>
                  <a:pt x="6047294" y="545858"/>
                  <a:pt x="6093896" y="402157"/>
                  <a:pt x="6093896" y="402157"/>
                </a:cubicBezTo>
                <a:cubicBezTo>
                  <a:pt x="5997812" y="209985"/>
                  <a:pt x="6121834" y="444064"/>
                  <a:pt x="6040887" y="322644"/>
                </a:cubicBezTo>
                <a:cubicBezTo>
                  <a:pt x="6029929" y="306207"/>
                  <a:pt x="6032053" y="278470"/>
                  <a:pt x="6014383" y="269635"/>
                </a:cubicBezTo>
                <a:cubicBezTo>
                  <a:pt x="5974090" y="249489"/>
                  <a:pt x="5926582" y="248552"/>
                  <a:pt x="5881861" y="243131"/>
                </a:cubicBezTo>
                <a:cubicBezTo>
                  <a:pt x="5648140" y="214802"/>
                  <a:pt x="5495014" y="213208"/>
                  <a:pt x="5259009" y="203374"/>
                </a:cubicBezTo>
                <a:cubicBezTo>
                  <a:pt x="4572337" y="120974"/>
                  <a:pt x="5038898" y="166363"/>
                  <a:pt x="3854279" y="137114"/>
                </a:cubicBezTo>
                <a:cubicBezTo>
                  <a:pt x="3011067" y="78960"/>
                  <a:pt x="3790900" y="126742"/>
                  <a:pt x="2277270" y="84105"/>
                </a:cubicBezTo>
                <a:cubicBezTo>
                  <a:pt x="2047487" y="77632"/>
                  <a:pt x="1817874" y="66109"/>
                  <a:pt x="1588157" y="57601"/>
                </a:cubicBezTo>
                <a:lnTo>
                  <a:pt x="1203844" y="44348"/>
                </a:lnTo>
                <a:cubicBezTo>
                  <a:pt x="1190592" y="39931"/>
                  <a:pt x="1177724" y="34126"/>
                  <a:pt x="1164087" y="31096"/>
                </a:cubicBezTo>
                <a:cubicBezTo>
                  <a:pt x="1024152" y="0"/>
                  <a:pt x="1134313" y="34424"/>
                  <a:pt x="1044818" y="4592"/>
                </a:cubicBezTo>
                <a:cubicBezTo>
                  <a:pt x="1035983" y="22262"/>
                  <a:pt x="1018314" y="37846"/>
                  <a:pt x="1018314" y="57601"/>
                </a:cubicBezTo>
                <a:cubicBezTo>
                  <a:pt x="1018314" y="118511"/>
                  <a:pt x="1078193" y="110609"/>
                  <a:pt x="1058070" y="97357"/>
                </a:cubicBezTo>
                <a:close/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DC13D921-6455-4DC2-BF91-D208C52D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84277"/>
            <a:ext cx="42009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、启动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Excel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Tools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－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》Add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－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Ins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、选中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Solver Add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－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E00681B-BBED-48EC-BEE9-44E61DE72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用</a:t>
            </a:r>
            <a:r>
              <a:rPr lang="en-US" altLang="zh-CN" sz="3200" dirty="0">
                <a:latin typeface="Arial" panose="020B0604020202020204" pitchFamily="34" charset="0"/>
                <a:ea typeface="方正大黑简体" pitchFamily="2" charset="-122"/>
              </a:rPr>
              <a:t>Excel</a:t>
            </a:r>
            <a:r>
              <a:rPr lang="zh-CN" altLang="en-US" sz="3200" dirty="0">
                <a:latin typeface="Arial" panose="020B0604020202020204" pitchFamily="34" charset="0"/>
                <a:ea typeface="方正大黑简体" pitchFamily="2" charset="-122"/>
              </a:rPr>
              <a:t>求解规划问题</a:t>
            </a:r>
          </a:p>
        </p:txBody>
      </p:sp>
      <p:pic>
        <p:nvPicPr>
          <p:cNvPr id="4101" name="Picture 6">
            <a:extLst>
              <a:ext uri="{FF2B5EF4-FFF2-40B4-BE49-F238E27FC236}">
                <a16:creationId xmlns:a16="http://schemas.microsoft.com/office/drawing/2014/main" id="{1A407D21-1F19-4EFC-9E17-358C936D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46" y="1885950"/>
            <a:ext cx="1704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>
            <a:extLst>
              <a:ext uri="{FF2B5EF4-FFF2-40B4-BE49-F238E27FC236}">
                <a16:creationId xmlns:a16="http://schemas.microsoft.com/office/drawing/2014/main" id="{B19ABCEC-D046-453C-915D-934E7769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43" y="1504950"/>
            <a:ext cx="2714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圆角矩形 9">
            <a:extLst>
              <a:ext uri="{FF2B5EF4-FFF2-40B4-BE49-F238E27FC236}">
                <a16:creationId xmlns:a16="http://schemas.microsoft.com/office/drawing/2014/main" id="{F8DD2DEB-A3F4-4240-A958-0F439312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59" y="4315960"/>
            <a:ext cx="3429000" cy="2071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dirty="0"/>
              <a:t>Office07</a:t>
            </a:r>
            <a:r>
              <a:rPr lang="zh-CN" altLang="en-US" dirty="0"/>
              <a:t>在</a:t>
            </a:r>
            <a:r>
              <a:rPr lang="en-GB" altLang="zh-CN" dirty="0"/>
              <a:t>excel</a:t>
            </a:r>
            <a:r>
              <a:rPr lang="zh-CN" altLang="en-US" dirty="0"/>
              <a:t>选项</a:t>
            </a:r>
            <a:r>
              <a:rPr lang="en-US" altLang="zh-CN" dirty="0"/>
              <a:t>-》</a:t>
            </a:r>
            <a:r>
              <a:rPr lang="zh-CN" altLang="en-US" dirty="0"/>
              <a:t>加载项，点选“转到”，选中“规划求解”，然后在“数据”</a:t>
            </a:r>
            <a:r>
              <a:rPr lang="en-US" altLang="zh-CN" dirty="0"/>
              <a:t>=》</a:t>
            </a:r>
            <a:r>
              <a:rPr lang="zh-CN" altLang="en-US" dirty="0"/>
              <a:t>分析</a:t>
            </a:r>
          </a:p>
          <a:p>
            <a:pPr eaLnBrk="1" hangingPunct="1"/>
            <a:endParaRPr lang="en-GB" altLang="zh-CN" dirty="0"/>
          </a:p>
        </p:txBody>
      </p:sp>
      <p:pic>
        <p:nvPicPr>
          <p:cNvPr id="4104" name="Picture 8" descr="C:\Documents and Settings\Administrator\Application Data\Tencent\Users\343827300\QQ\WinTemp\RichOle\}4MZJ[GNBZEG%D%JGQ8A2%0.jpg">
            <a:extLst>
              <a:ext uri="{FF2B5EF4-FFF2-40B4-BE49-F238E27FC236}">
                <a16:creationId xmlns:a16="http://schemas.microsoft.com/office/drawing/2014/main" id="{115FC7BA-61BC-41B7-B9E1-F41B2F5E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9" y="5497697"/>
            <a:ext cx="809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D5C800C2-BBF7-49CF-9101-41C4CD525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3EB38A50-2753-492C-9FEF-A60D00BA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44676"/>
            <a:ext cx="105156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可将数据定义部分进一步修改为：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{string}</a:t>
            </a:r>
            <a:r>
              <a:rPr lang="en-US" altLang="en-US" sz="2400" dirty="0"/>
              <a:t> Products = { "gas", "chloride" };</a:t>
            </a:r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{string}</a:t>
            </a:r>
            <a:r>
              <a:rPr lang="en-US" altLang="en-US" sz="2400" dirty="0"/>
              <a:t> Components = { "nitrogen", "hydrogen", "chlorine" };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endParaRPr lang="en-US" altLang="en-US" sz="2400" dirty="0"/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float</a:t>
            </a:r>
            <a:r>
              <a:rPr lang="en-US" altLang="en-US" sz="2400" dirty="0"/>
              <a:t> demand[Products][Components] = [ [1, 3, 0], [1, 4, 1] ];</a:t>
            </a:r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float</a:t>
            </a:r>
            <a:r>
              <a:rPr lang="en-US" altLang="en-US" sz="2400" dirty="0"/>
              <a:t> profit[Products] = [</a:t>
            </a:r>
            <a:r>
              <a:rPr lang="en-US" altLang="zh-CN" sz="2400" dirty="0"/>
              <a:t>4</a:t>
            </a:r>
            <a:r>
              <a:rPr lang="en-US" altLang="en-US" sz="2400" dirty="0"/>
              <a:t>0, </a:t>
            </a:r>
            <a:r>
              <a:rPr lang="en-US" altLang="zh-CN" sz="2400" dirty="0"/>
              <a:t>5</a:t>
            </a:r>
            <a:r>
              <a:rPr lang="en-US" altLang="en-US" sz="2400" dirty="0"/>
              <a:t>0];</a:t>
            </a:r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float</a:t>
            </a:r>
            <a:r>
              <a:rPr lang="en-US" altLang="en-US" sz="2400" dirty="0"/>
              <a:t> stock[Components] = [50, 180, 40];</a:t>
            </a:r>
          </a:p>
          <a:p>
            <a:pPr algn="l" eaLnBrk="1" hangingPunct="1"/>
            <a:endParaRPr lang="en-US" altLang="en-US" sz="2400" dirty="0"/>
          </a:p>
          <a:p>
            <a:pPr algn="l" eaLnBrk="1" hangingPunct="1"/>
            <a:r>
              <a:rPr lang="en-US" altLang="en-US" sz="2400" dirty="0" err="1">
                <a:solidFill>
                  <a:schemeClr val="accent2"/>
                </a:solidFill>
              </a:rPr>
              <a:t>dvar</a:t>
            </a:r>
            <a:r>
              <a:rPr lang="en-US" altLang="en-US" sz="2400" dirty="0">
                <a:solidFill>
                  <a:schemeClr val="accent2"/>
                </a:solidFill>
              </a:rPr>
              <a:t> float+</a:t>
            </a:r>
            <a:r>
              <a:rPr lang="en-US" altLang="en-US" sz="2400" dirty="0"/>
              <a:t> production[Products];</a:t>
            </a:r>
            <a:endParaRPr lang="en-US" altLang="zh-CN" sz="2400" dirty="0"/>
          </a:p>
          <a:p>
            <a:pPr algn="l" eaLnBrk="1" hangingPunct="1"/>
            <a:endParaRPr lang="en-US" altLang="zh-CN" dirty="0"/>
          </a:p>
          <a:p>
            <a:pPr algn="l" eaLnBrk="1" hangingPunct="1"/>
            <a:endParaRPr lang="en-US" altLang="zh-CN" dirty="0"/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E2BFDFBB-94A3-4A49-9B53-8B5CD819AA77}"/>
              </a:ext>
            </a:extLst>
          </p:cNvPr>
          <p:cNvSpPr>
            <a:spLocks/>
          </p:cNvSpPr>
          <p:nvPr/>
        </p:nvSpPr>
        <p:spPr bwMode="auto">
          <a:xfrm>
            <a:off x="9014619" y="2249537"/>
            <a:ext cx="1363662" cy="401637"/>
          </a:xfrm>
          <a:prstGeom prst="borderCallout1">
            <a:avLst>
              <a:gd name="adj1" fmla="val 28458"/>
              <a:gd name="adj2" fmla="val -5588"/>
              <a:gd name="adj3" fmla="val 207509"/>
              <a:gd name="adj4" fmla="val -689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种成分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955443B2-64E0-4E13-ACA7-B1FBFA977B73}"/>
              </a:ext>
            </a:extLst>
          </p:cNvPr>
          <p:cNvSpPr>
            <a:spLocks/>
          </p:cNvSpPr>
          <p:nvPr/>
        </p:nvSpPr>
        <p:spPr bwMode="auto">
          <a:xfrm>
            <a:off x="7104062" y="4869123"/>
            <a:ext cx="2232025" cy="401637"/>
          </a:xfrm>
          <a:prstGeom prst="borderCallout1">
            <a:avLst>
              <a:gd name="adj1" fmla="val 28458"/>
              <a:gd name="adj2" fmla="val -3412"/>
              <a:gd name="adj3" fmla="val -52569"/>
              <a:gd name="adj4" fmla="val -89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受益系数的数组</a:t>
            </a:r>
          </a:p>
        </p:txBody>
      </p:sp>
      <p:sp>
        <p:nvSpPr>
          <p:cNvPr id="25607" name="AutoShape 7">
            <a:extLst>
              <a:ext uri="{FF2B5EF4-FFF2-40B4-BE49-F238E27FC236}">
                <a16:creationId xmlns:a16="http://schemas.microsoft.com/office/drawing/2014/main" id="{F44EB6C0-5AEB-4182-A0A1-FE6157AADA8B}"/>
              </a:ext>
            </a:extLst>
          </p:cNvPr>
          <p:cNvSpPr>
            <a:spLocks/>
          </p:cNvSpPr>
          <p:nvPr/>
        </p:nvSpPr>
        <p:spPr bwMode="auto">
          <a:xfrm>
            <a:off x="7104062" y="5579413"/>
            <a:ext cx="1657350" cy="401638"/>
          </a:xfrm>
          <a:prstGeom prst="borderCallout1">
            <a:avLst>
              <a:gd name="adj1" fmla="val 28458"/>
              <a:gd name="adj2" fmla="val -4597"/>
              <a:gd name="adj3" fmla="val -104745"/>
              <a:gd name="adj4" fmla="val -97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库存的数组</a:t>
            </a:r>
          </a:p>
        </p:txBody>
      </p:sp>
      <p:sp>
        <p:nvSpPr>
          <p:cNvPr id="25608" name="AutoShape 8">
            <a:extLst>
              <a:ext uri="{FF2B5EF4-FFF2-40B4-BE49-F238E27FC236}">
                <a16:creationId xmlns:a16="http://schemas.microsoft.com/office/drawing/2014/main" id="{76254008-6E34-4A9E-8122-706AF876E3C7}"/>
              </a:ext>
            </a:extLst>
          </p:cNvPr>
          <p:cNvSpPr>
            <a:spLocks/>
          </p:cNvSpPr>
          <p:nvPr/>
        </p:nvSpPr>
        <p:spPr bwMode="auto">
          <a:xfrm>
            <a:off x="4583113" y="3364756"/>
            <a:ext cx="4826000" cy="720725"/>
          </a:xfrm>
          <a:prstGeom prst="borderCallout1">
            <a:avLst>
              <a:gd name="adj1" fmla="val 15861"/>
              <a:gd name="adj2" fmla="val -1579"/>
              <a:gd name="adj3" fmla="val 108370"/>
              <a:gd name="adj4" fmla="val -289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</a:rPr>
              <a:t>产品和成分之间的关系的数组，即每种产品需要的成分的数量。</a:t>
            </a:r>
          </a:p>
        </p:txBody>
      </p:sp>
      <p:sp>
        <p:nvSpPr>
          <p:cNvPr id="25609" name="AutoShape 9">
            <a:extLst>
              <a:ext uri="{FF2B5EF4-FFF2-40B4-BE49-F238E27FC236}">
                <a16:creationId xmlns:a16="http://schemas.microsoft.com/office/drawing/2014/main" id="{D834C027-27D7-4C5E-946A-3C9B57B9B3E9}"/>
              </a:ext>
            </a:extLst>
          </p:cNvPr>
          <p:cNvSpPr>
            <a:spLocks/>
          </p:cNvSpPr>
          <p:nvPr/>
        </p:nvSpPr>
        <p:spPr bwMode="auto">
          <a:xfrm>
            <a:off x="5682586" y="2029270"/>
            <a:ext cx="1506538" cy="431800"/>
          </a:xfrm>
          <a:prstGeom prst="borderCallout1">
            <a:avLst>
              <a:gd name="adj1" fmla="val 26472"/>
              <a:gd name="adj2" fmla="val -5060"/>
              <a:gd name="adj3" fmla="val 159560"/>
              <a:gd name="adj4" fmla="val -52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种产品</a:t>
            </a:r>
          </a:p>
        </p:txBody>
      </p:sp>
      <p:sp>
        <p:nvSpPr>
          <p:cNvPr id="25610" name="AutoShape 10">
            <a:extLst>
              <a:ext uri="{FF2B5EF4-FFF2-40B4-BE49-F238E27FC236}">
                <a16:creationId xmlns:a16="http://schemas.microsoft.com/office/drawing/2014/main" id="{91BD15B8-0978-4000-8D4F-AA1DCF2E0872}"/>
              </a:ext>
            </a:extLst>
          </p:cNvPr>
          <p:cNvSpPr>
            <a:spLocks/>
          </p:cNvSpPr>
          <p:nvPr/>
        </p:nvSpPr>
        <p:spPr bwMode="auto">
          <a:xfrm>
            <a:off x="4583113" y="6058045"/>
            <a:ext cx="3240088" cy="762000"/>
          </a:xfrm>
          <a:prstGeom prst="borderCallout1">
            <a:avLst>
              <a:gd name="adj1" fmla="val 15000"/>
              <a:gd name="adj2" fmla="val -2352"/>
              <a:gd name="adj3" fmla="val 15097"/>
              <a:gd name="adj4" fmla="val -29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对比</a:t>
            </a:r>
            <a:r>
              <a:rPr lang="en-US" altLang="zh-CN" dirty="0">
                <a:solidFill>
                  <a:schemeClr val="bg1"/>
                </a:solidFill>
              </a:rPr>
              <a:t>LINGO</a:t>
            </a:r>
            <a:r>
              <a:rPr lang="zh-CN" altLang="en-US" dirty="0">
                <a:solidFill>
                  <a:schemeClr val="bg1"/>
                </a:solidFill>
              </a:rPr>
              <a:t>集的用法</a:t>
            </a:r>
            <a:r>
              <a:rPr lang="en-US" altLang="zh-CN" dirty="0">
                <a:solidFill>
                  <a:schemeClr val="bg1"/>
                </a:solidFill>
              </a:rPr>
              <a:t>---</a:t>
            </a: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更接近于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习惯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3C8DD40B-AA60-4443-BBF9-9EC6436A9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715626"/>
            <a:ext cx="10515600" cy="85426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95B1A048-82FE-4EFC-B8A9-8CD5F1EA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272" y="1431191"/>
            <a:ext cx="835342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那么，原来的目标函数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maximize </a:t>
            </a:r>
          </a:p>
          <a:p>
            <a:pPr algn="l" eaLnBrk="1" hangingPunct="1"/>
            <a:r>
              <a:rPr lang="en-US" altLang="zh-CN" sz="2400" dirty="0"/>
              <a:t>      40 * production["gas"] + 50 * production["chloride"];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zh-CN" altLang="en-US" sz="2400" dirty="0"/>
              <a:t>就可以修改为：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maximize </a:t>
            </a:r>
          </a:p>
          <a:p>
            <a:pPr algn="l" eaLnBrk="1" hangingPunct="1"/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chemeClr val="accent2"/>
                </a:solidFill>
              </a:rPr>
              <a:t>sum </a:t>
            </a:r>
            <a:r>
              <a:rPr lang="en-US" altLang="zh-CN" sz="2400" dirty="0"/>
              <a:t>(p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Products) profit[p] * production[p]; </a:t>
            </a:r>
          </a:p>
        </p:txBody>
      </p:sp>
      <p:sp>
        <p:nvSpPr>
          <p:cNvPr id="26629" name="AutoShape 10">
            <a:extLst>
              <a:ext uri="{FF2B5EF4-FFF2-40B4-BE49-F238E27FC236}">
                <a16:creationId xmlns:a16="http://schemas.microsoft.com/office/drawing/2014/main" id="{6D0F9B85-C74F-4CC4-8D32-7F71B4C472C3}"/>
              </a:ext>
            </a:extLst>
          </p:cNvPr>
          <p:cNvSpPr>
            <a:spLocks/>
          </p:cNvSpPr>
          <p:nvPr/>
        </p:nvSpPr>
        <p:spPr bwMode="auto">
          <a:xfrm>
            <a:off x="2678112" y="4923082"/>
            <a:ext cx="6835775" cy="792162"/>
          </a:xfrm>
          <a:prstGeom prst="borderCallout1">
            <a:avLst>
              <a:gd name="adj1" fmla="val 14431"/>
              <a:gd name="adj2" fmla="val -1116"/>
              <a:gd name="adj3" fmla="val -36472"/>
              <a:gd name="adj4" fmla="val -63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函数，表明针对对每一个成员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，计算表达式</a:t>
            </a:r>
            <a:r>
              <a:rPr lang="en-US" altLang="zh-CN" dirty="0">
                <a:solidFill>
                  <a:schemeClr val="bg1"/>
                </a:solidFill>
              </a:rPr>
              <a:t>profit[p] * production[p]</a:t>
            </a:r>
            <a:r>
              <a:rPr lang="zh-CN" altLang="en-US" dirty="0">
                <a:solidFill>
                  <a:schemeClr val="bg1"/>
                </a:solidFill>
              </a:rPr>
              <a:t>的和。</a:t>
            </a:r>
          </a:p>
        </p:txBody>
      </p:sp>
      <p:sp>
        <p:nvSpPr>
          <p:cNvPr id="26630" name="AutoShape 11">
            <a:extLst>
              <a:ext uri="{FF2B5EF4-FFF2-40B4-BE49-F238E27FC236}">
                <a16:creationId xmlns:a16="http://schemas.microsoft.com/office/drawing/2014/main" id="{19133FE5-82DC-4AD6-822E-0A196A40AE89}"/>
              </a:ext>
            </a:extLst>
          </p:cNvPr>
          <p:cNvSpPr>
            <a:spLocks/>
          </p:cNvSpPr>
          <p:nvPr/>
        </p:nvSpPr>
        <p:spPr bwMode="auto">
          <a:xfrm>
            <a:off x="5204046" y="3493349"/>
            <a:ext cx="1511300" cy="431800"/>
          </a:xfrm>
          <a:prstGeom prst="borderCallout1">
            <a:avLst>
              <a:gd name="adj1" fmla="val 26472"/>
              <a:gd name="adj2" fmla="val -5042"/>
              <a:gd name="adj3" fmla="val 201102"/>
              <a:gd name="adj4" fmla="val -18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收益系数</a:t>
            </a:r>
          </a:p>
        </p:txBody>
      </p:sp>
      <p:sp>
        <p:nvSpPr>
          <p:cNvPr id="26631" name="AutoShape 12">
            <a:extLst>
              <a:ext uri="{FF2B5EF4-FFF2-40B4-BE49-F238E27FC236}">
                <a16:creationId xmlns:a16="http://schemas.microsoft.com/office/drawing/2014/main" id="{424E4F4C-84A6-452E-8019-6E58CE1F0929}"/>
              </a:ext>
            </a:extLst>
          </p:cNvPr>
          <p:cNvSpPr>
            <a:spLocks/>
          </p:cNvSpPr>
          <p:nvPr/>
        </p:nvSpPr>
        <p:spPr bwMode="auto">
          <a:xfrm>
            <a:off x="8180352" y="3493349"/>
            <a:ext cx="1871663" cy="431800"/>
          </a:xfrm>
          <a:prstGeom prst="borderCallout1">
            <a:avLst>
              <a:gd name="adj1" fmla="val 26472"/>
              <a:gd name="adj2" fmla="val -4069"/>
              <a:gd name="adj3" fmla="val 195222"/>
              <a:gd name="adj4" fmla="val -502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决策变量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6C571EE4-495A-43A9-9464-8C567728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C1132614-54A6-409B-8C04-B70355449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47" y="1690688"/>
            <a:ext cx="1024930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同理，原来的约束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subject to</a:t>
            </a:r>
            <a:r>
              <a:rPr lang="en-US" altLang="zh-CN" sz="2400" dirty="0"/>
              <a:t> {</a:t>
            </a:r>
          </a:p>
          <a:p>
            <a:pPr algn="l" eaLnBrk="1" hangingPunct="1"/>
            <a:r>
              <a:rPr lang="en-US" altLang="zh-CN" sz="2400" dirty="0"/>
              <a:t>      production["gas"] + production["chloride"] &lt;= 50; </a:t>
            </a:r>
          </a:p>
          <a:p>
            <a:pPr algn="l" eaLnBrk="1" hangingPunct="1"/>
            <a:r>
              <a:rPr lang="en-US" altLang="zh-CN" sz="2400" dirty="0"/>
              <a:t>      3 * production["gas"] + 4 * production["chloride"] &lt;= 180; </a:t>
            </a:r>
          </a:p>
          <a:p>
            <a:pPr algn="l" eaLnBrk="1" hangingPunct="1"/>
            <a:r>
              <a:rPr lang="en-US" altLang="zh-CN" sz="2400" dirty="0"/>
              <a:t>      production["chloride"] &lt;= 40; </a:t>
            </a:r>
          </a:p>
          <a:p>
            <a:pPr algn="l" eaLnBrk="1" hangingPunct="1"/>
            <a:r>
              <a:rPr lang="en-US" altLang="zh-CN" sz="2400" dirty="0"/>
              <a:t>}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zh-CN" altLang="en-US" sz="2400" dirty="0"/>
              <a:t>可以修改为：</a:t>
            </a:r>
          </a:p>
          <a:p>
            <a:pPr algn="l" eaLnBrk="1" hangingPunct="1"/>
            <a:r>
              <a:rPr lang="en-US" altLang="zh-CN" sz="2400" dirty="0"/>
              <a:t>constraint </a:t>
            </a:r>
            <a:r>
              <a:rPr lang="en-US" altLang="zh-CN" sz="2400" dirty="0" err="1"/>
              <a:t>ct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subject to {</a:t>
            </a:r>
          </a:p>
          <a:p>
            <a:pPr algn="l" eaLnBrk="1" hangingPunct="1"/>
            <a:r>
              <a:rPr lang="en-US" altLang="zh-CN" sz="2400" dirty="0"/>
              <a:t> </a:t>
            </a:r>
            <a:r>
              <a:rPr lang="en-US" altLang="zh-CN" sz="2400" dirty="0" err="1"/>
              <a:t>ct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forall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(c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Components)</a:t>
            </a:r>
          </a:p>
          <a:p>
            <a:pPr algn="l" eaLnBrk="1" hangingPunct="1"/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2"/>
                </a:solidFill>
              </a:rPr>
              <a:t>sum</a:t>
            </a:r>
            <a:r>
              <a:rPr lang="en-US" altLang="zh-CN" sz="2400" dirty="0"/>
              <a:t> (p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Products) demand[p][c] * production[p] &lt;= stock[c];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3417C5B9-A1E3-47AB-9097-D0DE4131CBAB}"/>
              </a:ext>
            </a:extLst>
          </p:cNvPr>
          <p:cNvSpPr>
            <a:spLocks/>
          </p:cNvSpPr>
          <p:nvPr/>
        </p:nvSpPr>
        <p:spPr bwMode="auto">
          <a:xfrm>
            <a:off x="4271224" y="4398042"/>
            <a:ext cx="4972013" cy="935038"/>
          </a:xfrm>
          <a:prstGeom prst="borderCallout1">
            <a:avLst>
              <a:gd name="adj1" fmla="val 12222"/>
              <a:gd name="adj2" fmla="val -1856"/>
              <a:gd name="adj3" fmla="val 128523"/>
              <a:gd name="adj4" fmla="val -32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</a:rPr>
              <a:t>函数，表明针对每种成分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（故共有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个约束），后面的</a:t>
            </a:r>
            <a:r>
              <a:rPr lang="en-US" altLang="zh-CN" dirty="0">
                <a:solidFill>
                  <a:schemeClr val="bg1"/>
                </a:solidFill>
              </a:rPr>
              <a:t>sum</a:t>
            </a:r>
            <a:r>
              <a:rPr lang="zh-CN" altLang="en-US" dirty="0">
                <a:solidFill>
                  <a:schemeClr val="bg1"/>
                </a:solidFill>
              </a:rPr>
              <a:t>表达式小于</a:t>
            </a:r>
            <a:r>
              <a:rPr lang="en-US" altLang="zh-CN" dirty="0">
                <a:solidFill>
                  <a:schemeClr val="bg1"/>
                </a:solidFill>
              </a:rPr>
              <a:t>stock[c]</a:t>
            </a:r>
            <a:r>
              <a:rPr lang="zh-CN" altLang="en-US" dirty="0">
                <a:solidFill>
                  <a:schemeClr val="bg1"/>
                </a:solidFill>
              </a:rPr>
              <a:t>必须满足</a:t>
            </a:r>
          </a:p>
        </p:txBody>
      </p:sp>
      <p:sp>
        <p:nvSpPr>
          <p:cNvPr id="27654" name="AutoShape 7">
            <a:extLst>
              <a:ext uri="{FF2B5EF4-FFF2-40B4-BE49-F238E27FC236}">
                <a16:creationId xmlns:a16="http://schemas.microsoft.com/office/drawing/2014/main" id="{C2ED8E62-5E7A-4C5D-BF49-F9C81105339F}"/>
              </a:ext>
            </a:extLst>
          </p:cNvPr>
          <p:cNvSpPr>
            <a:spLocks/>
          </p:cNvSpPr>
          <p:nvPr/>
        </p:nvSpPr>
        <p:spPr bwMode="auto">
          <a:xfrm>
            <a:off x="2362200" y="6368435"/>
            <a:ext cx="3313113" cy="431800"/>
          </a:xfrm>
          <a:prstGeom prst="borderCallout1">
            <a:avLst>
              <a:gd name="adj1" fmla="val 26472"/>
              <a:gd name="adj2" fmla="val -2301"/>
              <a:gd name="adj3" fmla="val -66697"/>
              <a:gd name="adj4" fmla="val -225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Sum</a:t>
            </a:r>
            <a:r>
              <a:rPr lang="zh-CN" altLang="en-US" dirty="0">
                <a:solidFill>
                  <a:schemeClr val="bg1"/>
                </a:solidFill>
              </a:rPr>
              <a:t>函数的用法见上页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F72813B8-E852-424C-8030-1536CC5F7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-(3-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使用数组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9C9C2808-608C-4928-8670-B3B61309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844675"/>
            <a:ext cx="83534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{string} Products = { "gas", "chloride" };</a:t>
            </a:r>
          </a:p>
          <a:p>
            <a:pPr algn="l" eaLnBrk="1" hangingPunct="1"/>
            <a:r>
              <a:rPr lang="en-US" altLang="zh-CN" sz="1800" dirty="0"/>
              <a:t>{string} Components = { "nitrogen", "hydrogen", "chlorine" };</a:t>
            </a:r>
          </a:p>
          <a:p>
            <a:pPr algn="l" eaLnBrk="1" hangingPunct="1"/>
            <a:endParaRPr lang="en-US" altLang="zh-CN" sz="1800" dirty="0"/>
          </a:p>
          <a:p>
            <a:pPr algn="l" eaLnBrk="1" hangingPunct="1"/>
            <a:r>
              <a:rPr lang="en-US" altLang="zh-CN" sz="1800" dirty="0"/>
              <a:t>float demand[Products][Components] = [ [1, 3, 0], [1, 4, 1] ];</a:t>
            </a:r>
          </a:p>
          <a:p>
            <a:pPr algn="l" eaLnBrk="1" hangingPunct="1"/>
            <a:r>
              <a:rPr lang="en-US" altLang="zh-CN" sz="1800" dirty="0"/>
              <a:t>float profit[Products] = [40, 50];</a:t>
            </a:r>
          </a:p>
          <a:p>
            <a:pPr algn="l" eaLnBrk="1" hangingPunct="1"/>
            <a:r>
              <a:rPr lang="en-US" altLang="zh-CN" sz="1800" dirty="0"/>
              <a:t>float stock[Components] = [50, 180, 40];</a:t>
            </a:r>
          </a:p>
          <a:p>
            <a:pPr algn="l" eaLnBrk="1" hangingPunct="1"/>
            <a:endParaRPr lang="en-US" altLang="zh-CN" sz="1800" dirty="0"/>
          </a:p>
          <a:p>
            <a:pPr algn="l" eaLnBrk="1" hangingPunct="1"/>
            <a:r>
              <a:rPr lang="en-US" altLang="zh-CN" sz="1800" dirty="0" err="1"/>
              <a:t>dvar</a:t>
            </a:r>
            <a:r>
              <a:rPr lang="en-US" altLang="zh-CN" sz="1800" dirty="0"/>
              <a:t> float+ production[Products];</a:t>
            </a:r>
          </a:p>
          <a:p>
            <a:pPr algn="l" eaLnBrk="1" hangingPunct="1"/>
            <a:endParaRPr lang="en-US" altLang="zh-CN" sz="1800" dirty="0"/>
          </a:p>
          <a:p>
            <a:pPr algn="l" eaLnBrk="1" hangingPunct="1"/>
            <a:r>
              <a:rPr lang="en-US" altLang="zh-CN" sz="1800" dirty="0"/>
              <a:t>//constraint naming.</a:t>
            </a:r>
          </a:p>
          <a:p>
            <a:pPr algn="l" eaLnBrk="1" hangingPunct="1"/>
            <a:r>
              <a:rPr lang="en-US" altLang="zh-CN" sz="1800" dirty="0"/>
              <a:t>constraint </a:t>
            </a:r>
            <a:r>
              <a:rPr lang="en-US" altLang="zh-CN" sz="1800" dirty="0" err="1"/>
              <a:t>ct</a:t>
            </a:r>
            <a:r>
              <a:rPr lang="en-US" altLang="zh-CN" sz="1800" dirty="0"/>
              <a:t>;</a:t>
            </a:r>
          </a:p>
          <a:p>
            <a:pPr algn="l" eaLnBrk="1" hangingPunct="1"/>
            <a:endParaRPr lang="en-US" altLang="zh-CN" sz="1800" dirty="0"/>
          </a:p>
          <a:p>
            <a:pPr algn="l" eaLnBrk="1" hangingPunct="1"/>
            <a:r>
              <a:rPr lang="en-US" altLang="zh-CN" sz="1800" dirty="0"/>
              <a:t>maximize</a:t>
            </a:r>
          </a:p>
          <a:p>
            <a:pPr algn="l" eaLnBrk="1" hangingPunct="1"/>
            <a:r>
              <a:rPr lang="en-US" altLang="zh-CN" sz="1800" dirty="0"/>
              <a:t>  sum (p in Products) profit[p] * production[p];</a:t>
            </a:r>
          </a:p>
          <a:p>
            <a:pPr algn="l" eaLnBrk="1" hangingPunct="1"/>
            <a:r>
              <a:rPr lang="en-US" altLang="zh-CN" sz="1800" dirty="0"/>
              <a:t>subject to {</a:t>
            </a:r>
          </a:p>
          <a:p>
            <a:pPr algn="l" eaLnBrk="1" hangingPunct="1"/>
            <a:r>
              <a:rPr lang="en-US" altLang="zh-CN" sz="1800" dirty="0"/>
              <a:t> </a:t>
            </a:r>
            <a:r>
              <a:rPr lang="en-US" altLang="zh-CN" sz="1800" dirty="0" err="1"/>
              <a:t>ct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forall</a:t>
            </a:r>
            <a:r>
              <a:rPr lang="en-US" altLang="zh-CN" sz="1800" dirty="0"/>
              <a:t> (c in Components)</a:t>
            </a:r>
          </a:p>
          <a:p>
            <a:pPr algn="l" eaLnBrk="1" hangingPunct="1"/>
            <a:r>
              <a:rPr lang="en-US" altLang="zh-CN" sz="1800" dirty="0"/>
              <a:t>    sum (p in Products) demand[p][c] * production[p] &lt;= stock[c];</a:t>
            </a:r>
          </a:p>
          <a:p>
            <a:pPr algn="l" eaLnBrk="1" hangingPunct="1"/>
            <a:r>
              <a:rPr lang="en-US" altLang="zh-CN" sz="1800" dirty="0"/>
              <a:t>}</a:t>
            </a:r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B11B0729-C0F6-4315-88EE-4535E9C3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412876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完整代码：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D40A354C-3041-4422-B2F5-3FA55EF6C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-(4-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分离数据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69BA62F-FD9C-41DD-BCE1-C4783F665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10515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接上节。目前的文件中，数据和模型代码集中在一起，都保存在</a:t>
            </a:r>
            <a:r>
              <a:rPr lang="en-US" altLang="zh-CN" sz="2400" dirty="0"/>
              <a:t>mod</a:t>
            </a:r>
            <a:r>
              <a:rPr lang="zh-CN" altLang="en-US" sz="2400" dirty="0"/>
              <a:t>文件中。好的程序结构应该将数据和模型代码分离，保存在不同的文件中。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zh-CN" altLang="en-US" sz="2400" dirty="0"/>
              <a:t>下面我们通过例子来说明在</a:t>
            </a:r>
            <a:r>
              <a:rPr lang="en-US" altLang="zh-CN" sz="2400" dirty="0"/>
              <a:t>OPL</a:t>
            </a:r>
            <a:r>
              <a:rPr lang="zh-CN" altLang="en-US" sz="2400" dirty="0"/>
              <a:t>中如何实现上述目的。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zh-CN" altLang="en-US" sz="2400" dirty="0"/>
              <a:t>将前面代码中带有初始化数据的部分，</a:t>
            </a:r>
            <a:r>
              <a:rPr lang="zh-CN" altLang="en-US" sz="2400" dirty="0">
                <a:solidFill>
                  <a:schemeClr val="accent2"/>
                </a:solidFill>
              </a:rPr>
              <a:t>全部换成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</a:rPr>
              <a:t>个点</a:t>
            </a:r>
            <a:r>
              <a:rPr lang="zh-CN" altLang="en-US" sz="2400" dirty="0"/>
              <a:t>：</a:t>
            </a:r>
          </a:p>
          <a:p>
            <a:pPr algn="l" eaLnBrk="1" hangingPunct="1"/>
            <a:endParaRPr lang="zh-CN" altLang="en-US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{string}</a:t>
            </a:r>
            <a:r>
              <a:rPr lang="en-US" altLang="zh-CN" sz="2400" dirty="0"/>
              <a:t> Products = ...;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{string}</a:t>
            </a:r>
            <a:r>
              <a:rPr lang="en-US" altLang="zh-CN" sz="2400" dirty="0"/>
              <a:t> Components = ...;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float </a:t>
            </a:r>
            <a:r>
              <a:rPr lang="en-US" altLang="zh-CN" sz="2400" dirty="0"/>
              <a:t>demand[Products][Components] = ...;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float</a:t>
            </a:r>
            <a:r>
              <a:rPr lang="en-US" altLang="zh-CN" sz="2400" dirty="0"/>
              <a:t> profit[Products] = ...; 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float</a:t>
            </a:r>
            <a:r>
              <a:rPr lang="en-US" altLang="zh-CN" sz="2400" dirty="0"/>
              <a:t> stock[Components] = ...;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8B4CE0EB-AB2C-459C-A6C5-BCFF4EED0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-(4-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分离数据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83861044-04E3-4D43-889A-E33188D8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02" y="1443038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如下所示，添加一个</a:t>
            </a:r>
            <a:r>
              <a:rPr lang="en-US" altLang="zh-CN" dirty="0"/>
              <a:t>sample.dat</a:t>
            </a:r>
            <a:r>
              <a:rPr lang="zh-CN" altLang="en-US" dirty="0"/>
              <a:t>文件到当前工程。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56A65F-F380-485B-B665-70F41D4F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2" y="1924974"/>
            <a:ext cx="4808463" cy="5851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2BF764-4993-4682-8157-891667A8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8630"/>
            <a:ext cx="5801500" cy="42612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3C21376B-49EC-41DC-AAF2-323B4A549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-(4-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分离数据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33F572D3-BB28-4278-A8D4-28032144C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989139"/>
            <a:ext cx="83534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在数据文件中键入下面的内容：</a:t>
            </a:r>
          </a:p>
          <a:p>
            <a:pPr algn="l" eaLnBrk="1" hangingPunct="1"/>
            <a:endParaRPr lang="zh-CN" altLang="en-US"/>
          </a:p>
          <a:p>
            <a:pPr algn="l" eaLnBrk="1" hangingPunct="1"/>
            <a:r>
              <a:rPr lang="en-US" altLang="zh-CN"/>
              <a:t>Products = { "gas", "chloride" };</a:t>
            </a:r>
          </a:p>
          <a:p>
            <a:pPr algn="l" eaLnBrk="1" hangingPunct="1"/>
            <a:r>
              <a:rPr lang="en-US" altLang="zh-CN"/>
              <a:t>Components = { "nitrogen", "hydrogen", "chlorine" };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en-US" altLang="zh-CN"/>
              <a:t>profit = [40, 50];</a:t>
            </a:r>
          </a:p>
          <a:p>
            <a:pPr algn="l" eaLnBrk="1" hangingPunct="1"/>
            <a:r>
              <a:rPr lang="en-US" altLang="zh-CN"/>
              <a:t>stock = [50, 180, 40];</a:t>
            </a:r>
          </a:p>
          <a:p>
            <a:pPr algn="l" eaLnBrk="1" hangingPunct="1"/>
            <a:r>
              <a:rPr lang="en-US" altLang="zh-CN"/>
              <a:t>demand = [[1 3 0 ], [ 1 4 1] ];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运行程序，结果和前面的相同。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3073E3BB-0568-44F7-925C-C483DB4AA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-(4-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分离数据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6DE63741-3229-4088-8B03-85E11EE7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989139"/>
            <a:ext cx="835342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规范的完整写法：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en-US" altLang="zh-CN" dirty="0"/>
              <a:t>Products = { "gas", "chloride" };</a:t>
            </a:r>
          </a:p>
          <a:p>
            <a:pPr algn="l" eaLnBrk="1" hangingPunct="1"/>
            <a:r>
              <a:rPr lang="en-US" altLang="zh-CN" dirty="0"/>
              <a:t>Components = { "nitrogen", "hydrogen", "chlorine" };</a:t>
            </a:r>
          </a:p>
          <a:p>
            <a:pPr algn="l" eaLnBrk="1" hangingPunct="1"/>
            <a:endParaRPr lang="en-US" altLang="zh-CN" dirty="0"/>
          </a:p>
          <a:p>
            <a:pPr algn="l" eaLnBrk="1" hangingPunct="1"/>
            <a:r>
              <a:rPr lang="en-US" altLang="zh-CN" dirty="0"/>
              <a:t>profit = #["gas":40, "chloride":50]#;</a:t>
            </a:r>
          </a:p>
          <a:p>
            <a:pPr algn="l" eaLnBrk="1" hangingPunct="1"/>
            <a:r>
              <a:rPr lang="en-US" altLang="zh-CN" dirty="0"/>
              <a:t>stock = #["nitrogen":50, "hydrogen":180, "chlorine":40]#;</a:t>
            </a:r>
          </a:p>
          <a:p>
            <a:pPr algn="l" eaLnBrk="1" hangingPunct="1"/>
            <a:r>
              <a:rPr lang="en-US" altLang="zh-CN" dirty="0"/>
              <a:t>demand = #[</a:t>
            </a:r>
          </a:p>
          <a:p>
            <a:pPr algn="l" eaLnBrk="1" hangingPunct="1"/>
            <a:r>
              <a:rPr lang="en-US" altLang="zh-CN" dirty="0"/>
              <a:t>            "gas":      #[ "nitrogen":1 "hydrogen":3 "chlorine":0 ]#,</a:t>
            </a:r>
          </a:p>
          <a:p>
            <a:pPr algn="l" eaLnBrk="1" hangingPunct="1"/>
            <a:r>
              <a:rPr lang="en-US" altLang="zh-CN" dirty="0"/>
              <a:t>            "chloride": #[ "nitrogen":1 "hydrogen":4 "chlorine":1 ]#</a:t>
            </a:r>
          </a:p>
          <a:p>
            <a:pPr algn="l" eaLnBrk="1" hangingPunct="1"/>
            <a:r>
              <a:rPr lang="en-US" altLang="zh-CN" dirty="0"/>
              <a:t>          ]#;</a:t>
            </a:r>
          </a:p>
          <a:p>
            <a:pPr algn="l" eaLnBrk="1" hangingPunct="1"/>
            <a:endParaRPr lang="en-US" altLang="zh-CN" dirty="0"/>
          </a:p>
          <a:p>
            <a:pPr algn="l" eaLnBrk="1" hangingPunct="1"/>
            <a:endParaRPr lang="en-US" altLang="zh-CN" dirty="0"/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D71A13BF-72EB-4F4E-BC31-DFE1C74CDC1C}"/>
              </a:ext>
            </a:extLst>
          </p:cNvPr>
          <p:cNvSpPr>
            <a:spLocks/>
          </p:cNvSpPr>
          <p:nvPr/>
        </p:nvSpPr>
        <p:spPr bwMode="auto">
          <a:xfrm>
            <a:off x="7467601" y="5619750"/>
            <a:ext cx="2949575" cy="401638"/>
          </a:xfrm>
          <a:prstGeom prst="borderCallout1">
            <a:avLst>
              <a:gd name="adj1" fmla="val 28458"/>
              <a:gd name="adj2" fmla="val -2583"/>
              <a:gd name="adj3" fmla="val -115019"/>
              <a:gd name="adj4" fmla="val -51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中间可用逗号或者空格</a:t>
            </a:r>
          </a:p>
        </p:txBody>
      </p:sp>
      <p:sp>
        <p:nvSpPr>
          <p:cNvPr id="32774" name="AutoShape 6">
            <a:extLst>
              <a:ext uri="{FF2B5EF4-FFF2-40B4-BE49-F238E27FC236}">
                <a16:creationId xmlns:a16="http://schemas.microsoft.com/office/drawing/2014/main" id="{EBEEA67A-F8DA-420E-9CDC-C9AE79E9E667}"/>
              </a:ext>
            </a:extLst>
          </p:cNvPr>
          <p:cNvSpPr>
            <a:spLocks/>
          </p:cNvSpPr>
          <p:nvPr/>
        </p:nvSpPr>
        <p:spPr bwMode="auto">
          <a:xfrm>
            <a:off x="7718425" y="3357564"/>
            <a:ext cx="2698750" cy="401637"/>
          </a:xfrm>
          <a:prstGeom prst="borderCallout1">
            <a:avLst>
              <a:gd name="adj1" fmla="val 28458"/>
              <a:gd name="adj2" fmla="val -2824"/>
              <a:gd name="adj3" fmla="val 132806"/>
              <a:gd name="adj4" fmla="val -440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成员的次序无关</a:t>
            </a:r>
          </a:p>
        </p:txBody>
      </p:sp>
      <p:sp>
        <p:nvSpPr>
          <p:cNvPr id="32775" name="AutoShape 7">
            <a:extLst>
              <a:ext uri="{FF2B5EF4-FFF2-40B4-BE49-F238E27FC236}">
                <a16:creationId xmlns:a16="http://schemas.microsoft.com/office/drawing/2014/main" id="{360B53B5-3052-4C93-B153-62F18320BA03}"/>
              </a:ext>
            </a:extLst>
          </p:cNvPr>
          <p:cNvSpPr>
            <a:spLocks/>
          </p:cNvSpPr>
          <p:nvPr/>
        </p:nvSpPr>
        <p:spPr bwMode="auto">
          <a:xfrm>
            <a:off x="3503614" y="6165850"/>
            <a:ext cx="2949575" cy="692150"/>
          </a:xfrm>
          <a:prstGeom prst="borderCallout1">
            <a:avLst>
              <a:gd name="adj1" fmla="val 16514"/>
              <a:gd name="adj2" fmla="val -2583"/>
              <a:gd name="adj3" fmla="val -285551"/>
              <a:gd name="adj4" fmla="val -133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注意：数组类型初始化用</a:t>
            </a:r>
            <a:r>
              <a:rPr lang="en-US" altLang="zh-CN"/>
              <a:t>#</a:t>
            </a:r>
            <a:r>
              <a:rPr lang="zh-CN" altLang="en-US"/>
              <a:t>加中括号，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3219DF9B-6D7E-4208-8B85-8570DD97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5B47D656-CFA3-429D-BA13-FC83CAD1D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989139"/>
            <a:ext cx="83534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下面举例说明</a:t>
            </a:r>
            <a:r>
              <a:rPr lang="en-US" altLang="zh-CN" dirty="0"/>
              <a:t>OPL</a:t>
            </a:r>
            <a:r>
              <a:rPr lang="zh-CN" altLang="en-US" dirty="0"/>
              <a:t>结构体</a:t>
            </a:r>
            <a:r>
              <a:rPr lang="en-US" altLang="zh-CN" dirty="0"/>
              <a:t>(Tuples)</a:t>
            </a:r>
            <a:r>
              <a:rPr lang="zh-CN" altLang="en-US" dirty="0"/>
              <a:t>的用法：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例，一个工厂有</a:t>
            </a:r>
            <a:r>
              <a:rPr lang="en-US" altLang="zh-CN" dirty="0"/>
              <a:t>3</a:t>
            </a:r>
            <a:r>
              <a:rPr lang="zh-CN" altLang="en-US" dirty="0"/>
              <a:t>种产品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面条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面包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蛋糕</a:t>
            </a:r>
            <a:r>
              <a:rPr lang="en-US" altLang="zh-CN" dirty="0"/>
              <a:t>)</a:t>
            </a:r>
            <a:r>
              <a:rPr lang="zh-CN" altLang="en-US" dirty="0"/>
              <a:t>，各产品的市场需求量为</a:t>
            </a:r>
            <a:r>
              <a:rPr lang="en-US" altLang="zh-CN" dirty="0"/>
              <a:t>(100,200,300)</a:t>
            </a:r>
            <a:r>
              <a:rPr lang="zh-CN" altLang="en-US" dirty="0"/>
              <a:t>。 工厂可以自己生产产品，也外包生产。如果自己生产，每个产品消耗一定的资源（</a:t>
            </a:r>
            <a:r>
              <a:rPr lang="zh-CN" altLang="en-US" dirty="0">
                <a:solidFill>
                  <a:schemeClr val="accent2"/>
                </a:solidFill>
              </a:rPr>
              <a:t>面粉和鸡蛋</a:t>
            </a:r>
            <a:r>
              <a:rPr lang="zh-CN" altLang="en-US" dirty="0"/>
              <a:t>），资源总量为</a:t>
            </a:r>
            <a:r>
              <a:rPr lang="en-US" altLang="zh-CN" dirty="0"/>
              <a:t>(20,40)</a:t>
            </a:r>
            <a:r>
              <a:rPr lang="zh-CN" altLang="en-US" dirty="0"/>
              <a:t>。如何确定每种产品自己生产和外包的产量，使得总费用最小。</a:t>
            </a:r>
          </a:p>
        </p:txBody>
      </p:sp>
      <p:graphicFrame>
        <p:nvGraphicFramePr>
          <p:cNvPr id="235598" name="Group 78">
            <a:extLst>
              <a:ext uri="{FF2B5EF4-FFF2-40B4-BE49-F238E27FC236}">
                <a16:creationId xmlns:a16="http://schemas.microsoft.com/office/drawing/2014/main" id="{C66AEC7C-789B-47A0-9038-A5A1278C2595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4149725"/>
          <a:ext cx="6407150" cy="201968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面条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面包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蛋糕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资源消耗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面粉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鸡蛋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费用情况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自己生产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外包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5E74DBA7-BCB7-4F96-995B-7B0C6A3A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68455"/>
              </p:ext>
            </p:extLst>
          </p:nvPr>
        </p:nvGraphicFramePr>
        <p:xfrm>
          <a:off x="708136" y="974476"/>
          <a:ext cx="7649055" cy="2454524"/>
        </p:xfrm>
        <a:graphic>
          <a:graphicData uri="http://schemas.openxmlformats.org/drawingml/2006/table">
            <a:tbl>
              <a:tblPr/>
              <a:tblGrid>
                <a:gridCol w="120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093">
                  <a:extLst>
                    <a:ext uri="{9D8B030D-6E8A-4147-A177-3AD203B41FA5}">
                      <a16:colId xmlns:a16="http://schemas.microsoft.com/office/drawing/2014/main" val="3512825289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面条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面包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蛋糕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资源总量限制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资源消耗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面粉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鸡蛋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费用情况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自己生产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外包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08108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5C6EC9E-2C9F-4532-BD1B-346E356A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7" y="3493997"/>
            <a:ext cx="6647046" cy="30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8AD2C5C6-DD0A-4812-A438-86188706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343" y="1683205"/>
            <a:ext cx="8955314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例：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某工厂要生产两种产品：门和窗；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每扇门需要在</a:t>
            </a:r>
            <a:r>
              <a:rPr kumimoji="0" lang="zh-CN" altLang="en-US" b="1" dirty="0">
                <a:solidFill>
                  <a:srgbClr val="00FF00"/>
                </a:solidFill>
              </a:rPr>
              <a:t>车间</a:t>
            </a:r>
            <a:r>
              <a:rPr kumimoji="0" lang="en-US" altLang="zh-CN" b="1" dirty="0">
                <a:solidFill>
                  <a:srgbClr val="00FF00"/>
                </a:solidFill>
              </a:rPr>
              <a:t>1</a:t>
            </a:r>
            <a:r>
              <a:rPr kumimoji="0" lang="zh-CN" altLang="en-US" b="1" dirty="0"/>
              <a:t>加工</a:t>
            </a:r>
            <a:r>
              <a:rPr kumimoji="0" lang="en-US" altLang="zh-CN" b="1" dirty="0"/>
              <a:t>1</a:t>
            </a:r>
            <a:r>
              <a:rPr kumimoji="0" lang="zh-CN" altLang="en-US" b="1" dirty="0"/>
              <a:t>小时，</a:t>
            </a:r>
            <a:r>
              <a:rPr kumimoji="0" lang="zh-CN" altLang="en-US" b="1" dirty="0">
                <a:solidFill>
                  <a:schemeClr val="accent2"/>
                </a:solidFill>
              </a:rPr>
              <a:t>车间</a:t>
            </a:r>
            <a:r>
              <a:rPr kumimoji="0" lang="en-US" altLang="zh-CN" b="1" dirty="0">
                <a:solidFill>
                  <a:schemeClr val="accent2"/>
                </a:solidFill>
              </a:rPr>
              <a:t>3</a:t>
            </a:r>
            <a:r>
              <a:rPr kumimoji="0" lang="zh-CN" altLang="en-US" b="1" dirty="0"/>
              <a:t>加工</a:t>
            </a:r>
            <a:r>
              <a:rPr kumimoji="0" lang="en-US" altLang="zh-CN" b="1" dirty="0"/>
              <a:t>3</a:t>
            </a:r>
            <a:r>
              <a:rPr kumimoji="0" lang="zh-CN" altLang="en-US" b="1" dirty="0"/>
              <a:t>小时；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每扇窗需要在</a:t>
            </a:r>
            <a:r>
              <a:rPr kumimoji="0" lang="zh-CN" altLang="en-US" b="1" dirty="0">
                <a:solidFill>
                  <a:schemeClr val="accent1"/>
                </a:solidFill>
              </a:rPr>
              <a:t>车间</a:t>
            </a:r>
            <a:r>
              <a:rPr kumimoji="0" lang="en-US" altLang="zh-CN" b="1" dirty="0">
                <a:solidFill>
                  <a:schemeClr val="accent1"/>
                </a:solidFill>
              </a:rPr>
              <a:t>2</a:t>
            </a:r>
            <a:r>
              <a:rPr kumimoji="0" lang="zh-CN" altLang="en-US" b="1" dirty="0"/>
              <a:t>加工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小时，</a:t>
            </a:r>
            <a:r>
              <a:rPr kumimoji="0" lang="zh-CN" altLang="en-US" b="1" dirty="0">
                <a:solidFill>
                  <a:schemeClr val="accent2"/>
                </a:solidFill>
              </a:rPr>
              <a:t>车间</a:t>
            </a:r>
            <a:r>
              <a:rPr kumimoji="0" lang="en-US" altLang="zh-CN" b="1" dirty="0">
                <a:solidFill>
                  <a:schemeClr val="accent2"/>
                </a:solidFill>
              </a:rPr>
              <a:t>3</a:t>
            </a:r>
            <a:r>
              <a:rPr kumimoji="0" lang="zh-CN" altLang="en-US" b="1" dirty="0"/>
              <a:t>加工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小时；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车间用于生产这两种产品的时间：</a:t>
            </a:r>
            <a:r>
              <a:rPr kumimoji="0" lang="zh-CN" altLang="en-US" b="1" dirty="0">
                <a:solidFill>
                  <a:srgbClr val="00FF00"/>
                </a:solidFill>
              </a:rPr>
              <a:t>车间</a:t>
            </a:r>
            <a:r>
              <a:rPr kumimoji="0" lang="en-US" altLang="zh-CN" b="1" dirty="0">
                <a:solidFill>
                  <a:srgbClr val="00FF00"/>
                </a:solidFill>
              </a:rPr>
              <a:t>1</a:t>
            </a:r>
            <a:r>
              <a:rPr kumimoji="0" lang="zh-CN" altLang="en-US" b="1" dirty="0"/>
              <a:t>为</a:t>
            </a:r>
            <a:r>
              <a:rPr kumimoji="0" lang="en-US" altLang="zh-CN" b="1" dirty="0"/>
              <a:t>4</a:t>
            </a:r>
            <a:r>
              <a:rPr kumimoji="0" lang="zh-CN" altLang="en-US" b="1" dirty="0"/>
              <a:t>小时，</a:t>
            </a:r>
            <a:r>
              <a:rPr kumimoji="0" lang="zh-CN" altLang="en-US" b="1" dirty="0">
                <a:solidFill>
                  <a:schemeClr val="accent1"/>
                </a:solidFill>
              </a:rPr>
              <a:t>车间</a:t>
            </a:r>
            <a:r>
              <a:rPr kumimoji="0" lang="en-US" altLang="zh-CN" b="1" dirty="0">
                <a:solidFill>
                  <a:schemeClr val="accent1"/>
                </a:solidFill>
              </a:rPr>
              <a:t>2</a:t>
            </a:r>
            <a:r>
              <a:rPr kumimoji="0" lang="zh-CN" altLang="en-US" b="1" dirty="0"/>
              <a:t>为</a:t>
            </a:r>
            <a:r>
              <a:rPr kumimoji="0" lang="en-US" altLang="zh-CN" b="1" dirty="0"/>
              <a:t>12</a:t>
            </a:r>
            <a:r>
              <a:rPr kumimoji="0" lang="zh-CN" altLang="en-US" b="1" dirty="0"/>
              <a:t>小时，</a:t>
            </a:r>
            <a:r>
              <a:rPr kumimoji="0" lang="zh-CN" altLang="en-US" b="1" dirty="0">
                <a:solidFill>
                  <a:schemeClr val="accent2"/>
                </a:solidFill>
              </a:rPr>
              <a:t>车间</a:t>
            </a:r>
            <a:r>
              <a:rPr kumimoji="0" lang="en-US" altLang="zh-CN" b="1" dirty="0">
                <a:solidFill>
                  <a:schemeClr val="accent2"/>
                </a:solidFill>
              </a:rPr>
              <a:t>3</a:t>
            </a:r>
            <a:r>
              <a:rPr kumimoji="0" lang="zh-CN" altLang="en-US" b="1" dirty="0"/>
              <a:t>为</a:t>
            </a:r>
            <a:r>
              <a:rPr kumimoji="0" lang="en-US" altLang="zh-CN" b="1" dirty="0"/>
              <a:t>18</a:t>
            </a:r>
            <a:r>
              <a:rPr kumimoji="0" lang="zh-CN" altLang="en-US" b="1" dirty="0"/>
              <a:t>小时；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每扇门的利润</a:t>
            </a:r>
            <a:r>
              <a:rPr kumimoji="0" lang="en-US" altLang="zh-CN" b="1" dirty="0"/>
              <a:t>300</a:t>
            </a:r>
            <a:r>
              <a:rPr kumimoji="0" lang="zh-CN" altLang="en-US" b="1" dirty="0"/>
              <a:t>元，窗的利润</a:t>
            </a:r>
            <a:r>
              <a:rPr kumimoji="0" lang="en-US" altLang="zh-CN" b="1" dirty="0"/>
              <a:t>500</a:t>
            </a:r>
            <a:r>
              <a:rPr kumimoji="0" lang="zh-CN" altLang="en-US" b="1" dirty="0"/>
              <a:t>元；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/>
              <a:t>如何确定产品周生产计划，使总利润最大？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C99E1F2-5F2A-4BBD-90CB-50C53400E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2E8A29E9-DF6F-4FCA-A827-573B5C22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1A664D3-FD61-419A-895C-97B06B90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56210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容易得到这个线性规划模型的</a:t>
            </a:r>
            <a:r>
              <a:rPr lang="en-US" altLang="zh-CN" sz="2400" dirty="0"/>
              <a:t>OPL</a:t>
            </a:r>
            <a:r>
              <a:rPr lang="zh-CN" altLang="en-US" sz="2400" dirty="0"/>
              <a:t>程序：</a:t>
            </a:r>
          </a:p>
        </p:txBody>
      </p:sp>
      <p:sp>
        <p:nvSpPr>
          <p:cNvPr id="34821" name="Text Box 41">
            <a:extLst>
              <a:ext uri="{FF2B5EF4-FFF2-40B4-BE49-F238E27FC236}">
                <a16:creationId xmlns:a16="http://schemas.microsoft.com/office/drawing/2014/main" id="{CAF2EBA3-EAC9-4D2F-8DA7-6A6142A8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3564"/>
            <a:ext cx="6551612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/>
              <a:t>{string} Products = ...;</a:t>
            </a:r>
          </a:p>
          <a:p>
            <a:pPr algn="l" eaLnBrk="1" hangingPunct="1"/>
            <a:r>
              <a:rPr lang="en-US" altLang="zh-CN" dirty="0"/>
              <a:t>{string} Resources = ...;</a:t>
            </a:r>
          </a:p>
          <a:p>
            <a:pPr algn="l" eaLnBrk="1" hangingPunct="1"/>
            <a:endParaRPr lang="en-US" altLang="zh-CN" sz="1000" dirty="0"/>
          </a:p>
          <a:p>
            <a:pPr algn="l" eaLnBrk="1" hangingPunct="1"/>
            <a:r>
              <a:rPr lang="en-US" altLang="zh-CN" dirty="0">
                <a:solidFill>
                  <a:srgbClr val="FFC000"/>
                </a:solidFill>
              </a:rPr>
              <a:t>float consumption[Products][Resources] = ...;</a:t>
            </a:r>
          </a:p>
          <a:p>
            <a:pPr algn="l" eaLnBrk="1" hangingPunct="1"/>
            <a:r>
              <a:rPr lang="en-US" altLang="zh-CN" dirty="0">
                <a:solidFill>
                  <a:srgbClr val="FFC000"/>
                </a:solidFill>
              </a:rPr>
              <a:t>float capacity[Resources] = ...;</a:t>
            </a:r>
          </a:p>
          <a:p>
            <a:pPr algn="l" eaLnBrk="1" hangingPunct="1"/>
            <a:r>
              <a:rPr lang="en-US" altLang="zh-CN" dirty="0"/>
              <a:t>float demand[Products] = ...;</a:t>
            </a:r>
          </a:p>
          <a:p>
            <a:pPr algn="l" eaLnBrk="1" hangingPunct="1"/>
            <a:r>
              <a:rPr lang="en-US" altLang="zh-CN" dirty="0"/>
              <a:t>float </a:t>
            </a:r>
            <a:r>
              <a:rPr lang="en-US" altLang="zh-CN" dirty="0" err="1"/>
              <a:t>insideCost</a:t>
            </a:r>
            <a:r>
              <a:rPr lang="en-US" altLang="zh-CN" dirty="0"/>
              <a:t>[Products] = ...;</a:t>
            </a:r>
          </a:p>
          <a:p>
            <a:pPr algn="l" eaLnBrk="1" hangingPunct="1"/>
            <a:r>
              <a:rPr lang="en-US" altLang="zh-CN" dirty="0"/>
              <a:t>float </a:t>
            </a:r>
            <a:r>
              <a:rPr lang="en-US" altLang="zh-CN" dirty="0" err="1"/>
              <a:t>outsideCost</a:t>
            </a:r>
            <a:r>
              <a:rPr lang="en-US" altLang="zh-CN" dirty="0"/>
              <a:t>[Products]  = ...;</a:t>
            </a:r>
          </a:p>
          <a:p>
            <a:pPr algn="l" eaLnBrk="1" hangingPunct="1"/>
            <a:endParaRPr lang="en-US" altLang="zh-CN" sz="1000" dirty="0"/>
          </a:p>
          <a:p>
            <a:pPr algn="l" eaLnBrk="1" hangingPunct="1"/>
            <a:r>
              <a:rPr lang="en-US" altLang="zh-CN" dirty="0" err="1"/>
              <a:t>dvar</a:t>
            </a:r>
            <a:r>
              <a:rPr lang="en-US" altLang="zh-CN" dirty="0"/>
              <a:t> float+ inside[Products];</a:t>
            </a:r>
          </a:p>
          <a:p>
            <a:pPr algn="l" eaLnBrk="1" hangingPunct="1"/>
            <a:r>
              <a:rPr lang="en-US" altLang="zh-CN" dirty="0" err="1"/>
              <a:t>dvar</a:t>
            </a:r>
            <a:r>
              <a:rPr lang="en-US" altLang="zh-CN" dirty="0"/>
              <a:t> float+ outside[Products];</a:t>
            </a:r>
          </a:p>
          <a:p>
            <a:pPr algn="l" eaLnBrk="1" hangingPunct="1"/>
            <a:endParaRPr lang="en-US" altLang="zh-CN" sz="1000" dirty="0"/>
          </a:p>
          <a:p>
            <a:pPr algn="l" eaLnBrk="1" hangingPunct="1"/>
            <a:r>
              <a:rPr lang="en-US" altLang="zh-CN" dirty="0"/>
              <a:t>//constraint naming. </a:t>
            </a:r>
          </a:p>
          <a:p>
            <a:pPr algn="l" eaLnBrk="1" hangingPunct="1"/>
            <a:r>
              <a:rPr lang="en-US" altLang="zh-CN" dirty="0">
                <a:solidFill>
                  <a:srgbClr val="FFC000"/>
                </a:solidFill>
              </a:rPr>
              <a:t>constraint ct1;</a:t>
            </a:r>
          </a:p>
          <a:p>
            <a:pPr algn="l" eaLnBrk="1" hangingPunct="1"/>
            <a:r>
              <a:rPr lang="en-US" altLang="zh-CN" dirty="0"/>
              <a:t>constraint ct2;</a:t>
            </a:r>
          </a:p>
          <a:p>
            <a:pPr algn="l" eaLnBrk="1" hangingPunct="1"/>
            <a:endParaRPr lang="en-US" altLang="zh-CN" dirty="0"/>
          </a:p>
        </p:txBody>
      </p:sp>
      <p:sp>
        <p:nvSpPr>
          <p:cNvPr id="34822" name="Text Box 42">
            <a:extLst>
              <a:ext uri="{FF2B5EF4-FFF2-40B4-BE49-F238E27FC236}">
                <a16:creationId xmlns:a16="http://schemas.microsoft.com/office/drawing/2014/main" id="{C9428A49-74D9-4653-80F3-0B5BB56C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387" y="4129237"/>
            <a:ext cx="2771775" cy="24860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600" dirty="0"/>
              <a:t>{string} Products = ...;</a:t>
            </a:r>
          </a:p>
          <a:p>
            <a:pPr algn="l" eaLnBrk="1" hangingPunct="1"/>
            <a:r>
              <a:rPr lang="en-US" altLang="zh-CN" sz="600" dirty="0"/>
              <a:t>{string} Resources = ...;</a:t>
            </a:r>
          </a:p>
          <a:p>
            <a:pPr algn="l" eaLnBrk="1" hangingPunct="1"/>
            <a:endParaRPr lang="en-US" altLang="zh-CN" sz="600" dirty="0"/>
          </a:p>
          <a:p>
            <a:pPr algn="l" eaLnBrk="1" hangingPunct="1"/>
            <a:r>
              <a:rPr lang="en-US" altLang="zh-CN" sz="600" dirty="0"/>
              <a:t>float consumption[Products][Resources] = ...;</a:t>
            </a:r>
          </a:p>
          <a:p>
            <a:pPr algn="l" eaLnBrk="1" hangingPunct="1"/>
            <a:r>
              <a:rPr lang="en-US" altLang="zh-CN" sz="600" dirty="0"/>
              <a:t>float capacity[Resources] = ...;</a:t>
            </a:r>
          </a:p>
          <a:p>
            <a:pPr algn="l" eaLnBrk="1" hangingPunct="1"/>
            <a:r>
              <a:rPr lang="en-US" altLang="zh-CN" sz="600" dirty="0"/>
              <a:t>float demand[Products] = ...;</a:t>
            </a:r>
          </a:p>
          <a:p>
            <a:pPr algn="l" eaLnBrk="1" hangingPunct="1"/>
            <a:r>
              <a:rPr lang="en-US" altLang="zh-CN" sz="600" dirty="0"/>
              <a:t>float </a:t>
            </a:r>
            <a:r>
              <a:rPr lang="en-US" altLang="zh-CN" sz="600" dirty="0" err="1"/>
              <a:t>insideCost</a:t>
            </a:r>
            <a:r>
              <a:rPr lang="en-US" altLang="zh-CN" sz="600" dirty="0"/>
              <a:t>[Products] = ...;</a:t>
            </a:r>
          </a:p>
          <a:p>
            <a:pPr algn="l" eaLnBrk="1" hangingPunct="1"/>
            <a:r>
              <a:rPr lang="en-US" altLang="zh-CN" sz="600" dirty="0"/>
              <a:t>float </a:t>
            </a:r>
            <a:r>
              <a:rPr lang="en-US" altLang="zh-CN" sz="600" dirty="0" err="1"/>
              <a:t>outsideCost</a:t>
            </a:r>
            <a:r>
              <a:rPr lang="en-US" altLang="zh-CN" sz="600" dirty="0"/>
              <a:t>[Products]  = ...;</a:t>
            </a:r>
          </a:p>
          <a:p>
            <a:pPr algn="l" eaLnBrk="1" hangingPunct="1"/>
            <a:endParaRPr lang="en-US" altLang="zh-CN" sz="600" dirty="0"/>
          </a:p>
          <a:p>
            <a:pPr algn="l" eaLnBrk="1" hangingPunct="1"/>
            <a:r>
              <a:rPr lang="en-US" altLang="zh-CN" sz="600" dirty="0" err="1"/>
              <a:t>dvar</a:t>
            </a:r>
            <a:r>
              <a:rPr lang="en-US" altLang="zh-CN" sz="600" dirty="0"/>
              <a:t> float+ inside[Products];</a:t>
            </a:r>
          </a:p>
          <a:p>
            <a:pPr algn="l" eaLnBrk="1" hangingPunct="1"/>
            <a:r>
              <a:rPr lang="en-US" altLang="zh-CN" sz="600" dirty="0" err="1"/>
              <a:t>dvar</a:t>
            </a:r>
            <a:r>
              <a:rPr lang="en-US" altLang="zh-CN" sz="600" dirty="0"/>
              <a:t> float+ outside[Products];</a:t>
            </a:r>
          </a:p>
          <a:p>
            <a:pPr algn="l" eaLnBrk="1" hangingPunct="1"/>
            <a:endParaRPr lang="en-US" altLang="zh-CN" sz="600" dirty="0"/>
          </a:p>
          <a:p>
            <a:pPr algn="l" eaLnBrk="1" hangingPunct="1"/>
            <a:r>
              <a:rPr lang="en-US" altLang="zh-CN" sz="600" dirty="0"/>
              <a:t>//constraint naming. </a:t>
            </a:r>
          </a:p>
          <a:p>
            <a:pPr algn="l" eaLnBrk="1" hangingPunct="1"/>
            <a:r>
              <a:rPr lang="en-US" altLang="zh-CN" sz="600" dirty="0"/>
              <a:t>constraint ct1;</a:t>
            </a:r>
          </a:p>
          <a:p>
            <a:pPr algn="l" eaLnBrk="1" hangingPunct="1"/>
            <a:r>
              <a:rPr lang="en-US" altLang="zh-CN" sz="600" dirty="0"/>
              <a:t>constraint ct2;</a:t>
            </a:r>
          </a:p>
          <a:p>
            <a:pPr algn="l" eaLnBrk="1" hangingPunct="1"/>
            <a:endParaRPr lang="en-US" altLang="zh-CN" sz="600" dirty="0"/>
          </a:p>
          <a:p>
            <a:pPr algn="l" eaLnBrk="1" hangingPunct="1"/>
            <a:r>
              <a:rPr lang="en-US" altLang="zh-CN" sz="600" dirty="0"/>
              <a:t>minimize</a:t>
            </a:r>
          </a:p>
          <a:p>
            <a:pPr algn="l" eaLnBrk="1" hangingPunct="1"/>
            <a:r>
              <a:rPr lang="en-US" altLang="zh-CN" sz="600" dirty="0"/>
              <a:t>   sum(p in Products) (</a:t>
            </a:r>
            <a:r>
              <a:rPr lang="en-US" altLang="zh-CN" sz="600" dirty="0" err="1"/>
              <a:t>insideCost</a:t>
            </a:r>
            <a:r>
              <a:rPr lang="en-US" altLang="zh-CN" sz="600" dirty="0"/>
              <a:t>[p]*inside[p] + </a:t>
            </a:r>
            <a:r>
              <a:rPr lang="en-US" altLang="zh-CN" sz="600" dirty="0" err="1"/>
              <a:t>outsideCost</a:t>
            </a:r>
            <a:r>
              <a:rPr lang="en-US" altLang="zh-CN" sz="600" dirty="0"/>
              <a:t>[p]*outside[p]);</a:t>
            </a:r>
          </a:p>
          <a:p>
            <a:pPr algn="l" eaLnBrk="1" hangingPunct="1"/>
            <a:r>
              <a:rPr lang="en-US" altLang="zh-CN" sz="600" dirty="0"/>
              <a:t>   </a:t>
            </a:r>
          </a:p>
          <a:p>
            <a:pPr algn="l" eaLnBrk="1" hangingPunct="1"/>
            <a:r>
              <a:rPr lang="en-US" altLang="zh-CN" sz="600" dirty="0"/>
              <a:t>subject to {</a:t>
            </a:r>
          </a:p>
          <a:p>
            <a:pPr algn="l" eaLnBrk="1" hangingPunct="1"/>
            <a:r>
              <a:rPr lang="en-US" altLang="zh-CN" sz="600" dirty="0"/>
              <a:t>   ct1 = </a:t>
            </a:r>
            <a:r>
              <a:rPr lang="en-US" altLang="zh-CN" sz="600" dirty="0" err="1"/>
              <a:t>forall</a:t>
            </a:r>
            <a:r>
              <a:rPr lang="en-US" altLang="zh-CN" sz="600" dirty="0"/>
              <a:t>(r in Resources)</a:t>
            </a:r>
          </a:p>
          <a:p>
            <a:pPr algn="l" eaLnBrk="1" hangingPunct="1"/>
            <a:r>
              <a:rPr lang="en-US" altLang="zh-CN" sz="600" dirty="0"/>
              <a:t>      sum(p in Products) consumption[p][r] * inside[p] &lt;= capacity[r];</a:t>
            </a:r>
          </a:p>
          <a:p>
            <a:pPr algn="l" eaLnBrk="1" hangingPunct="1"/>
            <a:endParaRPr lang="en-US" altLang="zh-CN" sz="600" dirty="0"/>
          </a:p>
          <a:p>
            <a:pPr algn="l" eaLnBrk="1" hangingPunct="1"/>
            <a:r>
              <a:rPr lang="en-US" altLang="zh-CN" sz="600" dirty="0"/>
              <a:t>   ct2 = </a:t>
            </a:r>
            <a:r>
              <a:rPr lang="en-US" altLang="zh-CN" sz="600" dirty="0" err="1"/>
              <a:t>forall</a:t>
            </a:r>
            <a:r>
              <a:rPr lang="en-US" altLang="zh-CN" sz="600" dirty="0"/>
              <a:t>(p in Products)</a:t>
            </a:r>
          </a:p>
          <a:p>
            <a:pPr algn="l" eaLnBrk="1" hangingPunct="1"/>
            <a:r>
              <a:rPr lang="en-US" altLang="zh-CN" sz="600" dirty="0"/>
              <a:t>      inside[p] + outside[p] &gt;= demand[p];</a:t>
            </a:r>
          </a:p>
          <a:p>
            <a:pPr algn="l" eaLnBrk="1" hangingPunct="1"/>
            <a:r>
              <a:rPr lang="en-US" altLang="zh-CN" sz="600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5A1E6234-45E6-4946-97E4-CCA73D213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BF099CDE-A4D4-4F42-90EC-3D7ABA4D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88524"/>
            <a:ext cx="103685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/>
              <a:t>minimize</a:t>
            </a:r>
          </a:p>
          <a:p>
            <a:pPr algn="l" eaLnBrk="1" hangingPunct="1"/>
            <a:r>
              <a:rPr lang="en-US" altLang="zh-CN" sz="2400" dirty="0"/>
              <a:t>   sum(p in Products) (</a:t>
            </a:r>
            <a:r>
              <a:rPr lang="en-US" altLang="zh-CN" sz="2400" dirty="0" err="1"/>
              <a:t>insideCost</a:t>
            </a:r>
            <a:r>
              <a:rPr lang="en-US" altLang="zh-CN" sz="2400" dirty="0"/>
              <a:t>[p]*inside[p] + </a:t>
            </a:r>
            <a:r>
              <a:rPr lang="en-US" altLang="zh-CN" sz="2400" dirty="0" err="1"/>
              <a:t>outsideCost</a:t>
            </a:r>
            <a:r>
              <a:rPr lang="en-US" altLang="zh-CN" sz="2400" dirty="0"/>
              <a:t>[p]*outside[p]);</a:t>
            </a:r>
          </a:p>
          <a:p>
            <a:pPr algn="l" eaLnBrk="1" hangingPunct="1"/>
            <a:r>
              <a:rPr lang="en-US" altLang="zh-CN" sz="2400" dirty="0"/>
              <a:t>   </a:t>
            </a:r>
          </a:p>
          <a:p>
            <a:pPr algn="l" eaLnBrk="1" hangingPunct="1"/>
            <a:r>
              <a:rPr lang="en-US" altLang="zh-CN" sz="2400" dirty="0"/>
              <a:t>subject to {</a:t>
            </a:r>
          </a:p>
          <a:p>
            <a:pPr algn="l" eaLnBrk="1" hangingPunct="1"/>
            <a:r>
              <a:rPr lang="en-US" altLang="zh-CN" sz="2400" dirty="0"/>
              <a:t>   ct1 = </a:t>
            </a:r>
            <a:r>
              <a:rPr lang="en-US" altLang="zh-CN" sz="2400" dirty="0" err="1"/>
              <a:t>forall</a:t>
            </a:r>
            <a:r>
              <a:rPr lang="en-US" altLang="zh-CN" sz="2400" dirty="0"/>
              <a:t>(r in Resources)</a:t>
            </a:r>
          </a:p>
          <a:p>
            <a:pPr algn="l" eaLnBrk="1" hangingPunct="1"/>
            <a:r>
              <a:rPr lang="en-US" altLang="zh-CN" sz="2400" dirty="0"/>
              <a:t>      sum(p in Products) consumption[p][r] * inside[p] &lt;= capacity[r];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en-US" altLang="zh-CN" sz="2400" dirty="0"/>
              <a:t>   ct2 = </a:t>
            </a:r>
            <a:r>
              <a:rPr lang="en-US" altLang="zh-CN" sz="2400" dirty="0" err="1"/>
              <a:t>forall</a:t>
            </a:r>
            <a:r>
              <a:rPr lang="en-US" altLang="zh-CN" sz="2400" dirty="0"/>
              <a:t>(p in Products)</a:t>
            </a:r>
          </a:p>
          <a:p>
            <a:pPr algn="l" eaLnBrk="1" hangingPunct="1"/>
            <a:r>
              <a:rPr lang="en-US" altLang="zh-CN" sz="2400" dirty="0"/>
              <a:t>      inside[p] + outside[p] &gt;= demand[p];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5A9ACB06-2B0A-4FFF-87D6-EDAD48E12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8BC2D140-7FC2-45A9-BAAC-C21DDF1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89494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/>
              <a:t>数据文件：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25595644-F106-4F2C-8BB4-FB9E48AB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19007"/>
            <a:ext cx="662463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/>
              <a:t>Products = {"Noodle", "Bread", "Cake" }; </a:t>
            </a:r>
          </a:p>
          <a:p>
            <a:pPr algn="l" eaLnBrk="1" hangingPunct="1"/>
            <a:r>
              <a:rPr lang="en-US" altLang="zh-CN" sz="2400" dirty="0"/>
              <a:t>Resources = { "flour", "eggs" }; </a:t>
            </a:r>
          </a:p>
          <a:p>
            <a:pPr algn="l" eaLnBrk="1" hangingPunct="1"/>
            <a:r>
              <a:rPr lang="en-US" altLang="zh-CN" sz="2400" dirty="0"/>
              <a:t>consumption = [ [0.5, 0.2], [0.4, 0.4], [0.3, 0.6] ]; </a:t>
            </a:r>
          </a:p>
          <a:p>
            <a:pPr algn="l" eaLnBrk="1" hangingPunct="1"/>
            <a:r>
              <a:rPr lang="en-US" altLang="zh-CN" sz="2400" dirty="0"/>
              <a:t>capacity = [ 20, 40 ]; demand = [ 100, 200, 300 ]; </a:t>
            </a:r>
          </a:p>
          <a:p>
            <a:pPr algn="l" eaLnBrk="1" hangingPunct="1"/>
            <a:r>
              <a:rPr lang="en-US" altLang="zh-CN" sz="2400" dirty="0" err="1"/>
              <a:t>insideCost</a:t>
            </a:r>
            <a:r>
              <a:rPr lang="en-US" altLang="zh-CN" sz="2400" dirty="0"/>
              <a:t> = [ 0.6, 0.8, 0.3 ]; </a:t>
            </a:r>
          </a:p>
          <a:p>
            <a:pPr algn="l" eaLnBrk="1" hangingPunct="1"/>
            <a:r>
              <a:rPr lang="en-US" altLang="zh-CN" sz="2400" dirty="0" err="1"/>
              <a:t>outsideCost</a:t>
            </a:r>
            <a:r>
              <a:rPr lang="en-US" altLang="zh-CN" sz="2400" dirty="0"/>
              <a:t> = [ 0.8, 0.9, 0.4 ]; </a:t>
            </a:r>
          </a:p>
          <a:p>
            <a:pPr algn="l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A9BD302A-4931-4F82-BAC4-6F5A9E2B7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74964F0-9BE2-476C-B59E-FD1D54D9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73239"/>
            <a:ext cx="9507539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但是，从数据分离的角度来说，上述模型仍然有问题。</a:t>
            </a:r>
          </a:p>
          <a:p>
            <a:pPr algn="l" eaLnBrk="1" hangingPunct="1"/>
            <a:endParaRPr lang="zh-CN" altLang="en-US" sz="1000" dirty="0"/>
          </a:p>
          <a:p>
            <a:pPr algn="l" eaLnBrk="1" hangingPunct="1"/>
            <a:r>
              <a:rPr lang="en-US" altLang="zh-CN" dirty="0"/>
              <a:t>demand, </a:t>
            </a:r>
            <a:r>
              <a:rPr lang="en-US" altLang="zh-CN" dirty="0" err="1"/>
              <a:t>insideCost</a:t>
            </a:r>
            <a:r>
              <a:rPr lang="en-US" altLang="zh-CN" dirty="0"/>
              <a:t>, </a:t>
            </a:r>
            <a:r>
              <a:rPr lang="en-US" altLang="zh-CN" dirty="0" err="1"/>
              <a:t>outsideCost</a:t>
            </a:r>
            <a:r>
              <a:rPr lang="en-US" altLang="zh-CN" dirty="0"/>
              <a:t>, consumption</a:t>
            </a:r>
            <a:r>
              <a:rPr lang="zh-CN" altLang="en-US" dirty="0"/>
              <a:t>都是关于</a:t>
            </a:r>
            <a:r>
              <a:rPr lang="en-US" altLang="zh-CN" dirty="0"/>
              <a:t>Products</a:t>
            </a:r>
            <a:r>
              <a:rPr lang="zh-CN" altLang="en-US" dirty="0"/>
              <a:t>的相关信息，但是被定义成独立的数组，这样模型可读性差，不宜于维护且容易修改出错。</a:t>
            </a:r>
          </a:p>
          <a:p>
            <a:pPr algn="l" eaLnBrk="1" hangingPunct="1"/>
            <a:endParaRPr lang="zh-CN" altLang="en-US" sz="1000" dirty="0"/>
          </a:p>
          <a:p>
            <a:pPr algn="l" eaLnBrk="1" hangingPunct="1"/>
            <a:r>
              <a:rPr lang="zh-CN" altLang="en-US" dirty="0"/>
              <a:t>利用</a:t>
            </a:r>
            <a:r>
              <a:rPr lang="en-US" altLang="zh-CN" dirty="0"/>
              <a:t>OPL</a:t>
            </a:r>
            <a:r>
              <a:rPr lang="zh-CN" altLang="en-US" dirty="0"/>
              <a:t>的</a:t>
            </a:r>
            <a:r>
              <a:rPr lang="en-US" altLang="zh-CN" dirty="0"/>
              <a:t>Tuples </a:t>
            </a:r>
            <a:r>
              <a:rPr lang="zh-CN" altLang="en-US" dirty="0"/>
              <a:t>是一个解决问题的办法。原来的程序可以修改为：</a:t>
            </a:r>
          </a:p>
          <a:p>
            <a:pPr algn="l" eaLnBrk="1" hangingPunct="1"/>
            <a:endParaRPr lang="zh-CN" altLang="en-US" sz="1000" dirty="0"/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{string}</a:t>
            </a:r>
            <a:r>
              <a:rPr lang="en-US" altLang="zh-CN" dirty="0"/>
              <a:t> Products = ...;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{string}</a:t>
            </a:r>
            <a:r>
              <a:rPr lang="en-US" altLang="zh-CN" dirty="0"/>
              <a:t> Resources = ...;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tuple </a:t>
            </a:r>
            <a:r>
              <a:rPr lang="en-US" altLang="zh-CN" dirty="0" err="1">
                <a:solidFill>
                  <a:srgbClr val="FF0000"/>
                </a:solidFill>
              </a:rPr>
              <a:t>ProductData</a:t>
            </a:r>
            <a:r>
              <a:rPr lang="en-US" altLang="zh-CN" dirty="0">
                <a:solidFill>
                  <a:srgbClr val="FF0000"/>
                </a:solidFill>
              </a:rPr>
              <a:t> {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float demand;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float </a:t>
            </a:r>
            <a:r>
              <a:rPr lang="en-US" altLang="zh-CN" dirty="0" err="1">
                <a:solidFill>
                  <a:srgbClr val="FF0000"/>
                </a:solidFill>
              </a:rPr>
              <a:t>insideCost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float </a:t>
            </a:r>
            <a:r>
              <a:rPr lang="en-US" altLang="zh-CN" dirty="0" err="1">
                <a:solidFill>
                  <a:srgbClr val="FF0000"/>
                </a:solidFill>
              </a:rPr>
              <a:t>outsideCost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float consumption[Resources];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pPr algn="l" eaLnBrk="1" hangingPunct="1"/>
            <a:r>
              <a:rPr lang="en-US" altLang="zh-CN" dirty="0" err="1">
                <a:solidFill>
                  <a:srgbClr val="FF0000"/>
                </a:solidFill>
              </a:rPr>
              <a:t>ProductData</a:t>
            </a:r>
            <a:r>
              <a:rPr lang="en-US" altLang="zh-CN" dirty="0">
                <a:solidFill>
                  <a:srgbClr val="FF0000"/>
                </a:solidFill>
              </a:rPr>
              <a:t> product[Products] = ...;</a:t>
            </a:r>
          </a:p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float</a:t>
            </a:r>
            <a:r>
              <a:rPr lang="en-US" altLang="zh-CN" dirty="0"/>
              <a:t> capacity[Resources] = ...;</a:t>
            </a:r>
          </a:p>
        </p:txBody>
      </p:sp>
      <p:sp>
        <p:nvSpPr>
          <p:cNvPr id="37893" name="AutoShape 6">
            <a:extLst>
              <a:ext uri="{FF2B5EF4-FFF2-40B4-BE49-F238E27FC236}">
                <a16:creationId xmlns:a16="http://schemas.microsoft.com/office/drawing/2014/main" id="{5C583C32-98F7-421B-A206-782833961748}"/>
              </a:ext>
            </a:extLst>
          </p:cNvPr>
          <p:cNvSpPr>
            <a:spLocks/>
          </p:cNvSpPr>
          <p:nvPr/>
        </p:nvSpPr>
        <p:spPr bwMode="auto">
          <a:xfrm>
            <a:off x="5241555" y="3900488"/>
            <a:ext cx="3671888" cy="762000"/>
          </a:xfrm>
          <a:prstGeom prst="borderCallout1">
            <a:avLst>
              <a:gd name="adj1" fmla="val 15000"/>
              <a:gd name="adj2" fmla="val -2074"/>
              <a:gd name="adj3" fmla="val 147292"/>
              <a:gd name="adj4" fmla="val -43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相对于声明一个结构体类型</a:t>
            </a: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注意：末尾无分号！！</a:t>
            </a:r>
          </a:p>
        </p:txBody>
      </p:sp>
      <p:sp>
        <p:nvSpPr>
          <p:cNvPr id="37894" name="AutoShape 7">
            <a:extLst>
              <a:ext uri="{FF2B5EF4-FFF2-40B4-BE49-F238E27FC236}">
                <a16:creationId xmlns:a16="http://schemas.microsoft.com/office/drawing/2014/main" id="{92226F0B-04C8-4567-B20C-2093AD9899B9}"/>
              </a:ext>
            </a:extLst>
          </p:cNvPr>
          <p:cNvSpPr>
            <a:spLocks/>
          </p:cNvSpPr>
          <p:nvPr/>
        </p:nvSpPr>
        <p:spPr bwMode="auto">
          <a:xfrm>
            <a:off x="5873972" y="5411967"/>
            <a:ext cx="3671888" cy="474662"/>
          </a:xfrm>
          <a:prstGeom prst="borderCallout1">
            <a:avLst>
              <a:gd name="adj1" fmla="val 24079"/>
              <a:gd name="adj2" fmla="val -2074"/>
              <a:gd name="adj3" fmla="val 233156"/>
              <a:gd name="adj4" fmla="val -382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相对于定义一个结构体数组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3F090B2B-B86F-4082-9D94-A4C3D121D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070B8A8-9F43-44E7-B6FD-DA3A6023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6626"/>
            <a:ext cx="106591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 float+</a:t>
            </a:r>
            <a:r>
              <a:rPr lang="en-US" altLang="zh-CN" sz="2400" dirty="0"/>
              <a:t> inside[Products];</a:t>
            </a:r>
          </a:p>
          <a:p>
            <a:pPr algn="l" eaLnBrk="1" hangingPunct="1"/>
            <a:r>
              <a:rPr lang="en-US" altLang="zh-CN" sz="2400" dirty="0" err="1">
                <a:solidFill>
                  <a:schemeClr val="accent2"/>
                </a:solidFill>
              </a:rPr>
              <a:t>dvar</a:t>
            </a:r>
            <a:r>
              <a:rPr lang="en-US" altLang="zh-CN" sz="2400" dirty="0">
                <a:solidFill>
                  <a:schemeClr val="accent2"/>
                </a:solidFill>
              </a:rPr>
              <a:t> float+</a:t>
            </a:r>
            <a:r>
              <a:rPr lang="en-US" altLang="zh-CN" sz="2400" dirty="0"/>
              <a:t> outside[Products];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minimize</a:t>
            </a:r>
          </a:p>
          <a:p>
            <a:pPr algn="l" eaLnBrk="1" hangingPunct="1"/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2"/>
                </a:solidFill>
              </a:rPr>
              <a:t>sum</a:t>
            </a:r>
            <a:r>
              <a:rPr lang="en-US" altLang="zh-CN" sz="2400" dirty="0"/>
              <a:t>(p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Products) (</a:t>
            </a:r>
            <a:r>
              <a:rPr lang="en-US" altLang="zh-CN" sz="2400" dirty="0">
                <a:solidFill>
                  <a:srgbClr val="FF0000"/>
                </a:solidFill>
              </a:rPr>
              <a:t>product[p].</a:t>
            </a:r>
            <a:r>
              <a:rPr lang="en-US" altLang="zh-CN" sz="2400" dirty="0" err="1">
                <a:solidFill>
                  <a:srgbClr val="FF0000"/>
                </a:solidFill>
              </a:rPr>
              <a:t>insideCost</a:t>
            </a:r>
            <a:r>
              <a:rPr lang="en-US" altLang="zh-CN" sz="2400" dirty="0"/>
              <a:t>*inside[p] + </a:t>
            </a:r>
          </a:p>
          <a:p>
            <a:pPr algn="l" eaLnBrk="1" hangingPunct="1"/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product[p].</a:t>
            </a:r>
            <a:r>
              <a:rPr lang="en-US" altLang="zh-CN" sz="2400" dirty="0" err="1">
                <a:solidFill>
                  <a:srgbClr val="FF0000"/>
                </a:solidFill>
              </a:rPr>
              <a:t>outsideCost</a:t>
            </a:r>
            <a:r>
              <a:rPr lang="en-US" altLang="zh-CN" sz="2400" dirty="0"/>
              <a:t>*outside[p]);</a:t>
            </a:r>
          </a:p>
          <a:p>
            <a:pPr algn="l" eaLnBrk="1" hangingPunct="1"/>
            <a:r>
              <a:rPr lang="en-US" altLang="zh-CN" sz="2400" dirty="0">
                <a:solidFill>
                  <a:schemeClr val="accent2"/>
                </a:solidFill>
              </a:rPr>
              <a:t>subject to</a:t>
            </a:r>
            <a:r>
              <a:rPr lang="en-US" altLang="zh-CN" sz="2400" dirty="0"/>
              <a:t> {</a:t>
            </a:r>
          </a:p>
          <a:p>
            <a:pPr algn="l" eaLnBrk="1" hangingPunct="1"/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chemeClr val="accent2"/>
                </a:solidFill>
              </a:rPr>
              <a:t>forall</a:t>
            </a:r>
            <a:r>
              <a:rPr lang="en-US" altLang="zh-CN" sz="2400" dirty="0"/>
              <a:t>(r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Resources)</a:t>
            </a:r>
          </a:p>
          <a:p>
            <a:pPr algn="l" eaLnBrk="1" hangingPunct="1"/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chemeClr val="accent2"/>
                </a:solidFill>
              </a:rPr>
              <a:t>sum</a:t>
            </a:r>
            <a:r>
              <a:rPr lang="en-US" altLang="zh-CN" sz="2400" dirty="0"/>
              <a:t>(p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Products) </a:t>
            </a:r>
            <a:r>
              <a:rPr lang="en-US" altLang="zh-CN" sz="2400" dirty="0">
                <a:solidFill>
                  <a:srgbClr val="FF0000"/>
                </a:solidFill>
              </a:rPr>
              <a:t>product[p].consumption[r]</a:t>
            </a:r>
            <a:r>
              <a:rPr lang="en-US" altLang="zh-CN" sz="2400" dirty="0"/>
              <a:t> * inside[p] &lt;= capacity[r];</a:t>
            </a:r>
          </a:p>
          <a:p>
            <a:pPr algn="l" eaLnBrk="1" hangingPunct="1"/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chemeClr val="accent2"/>
                </a:solidFill>
              </a:rPr>
              <a:t>forall</a:t>
            </a:r>
            <a:r>
              <a:rPr lang="en-US" altLang="zh-CN" sz="2400" dirty="0"/>
              <a:t>(p </a:t>
            </a:r>
            <a:r>
              <a:rPr lang="en-US" altLang="zh-CN" sz="2400" dirty="0">
                <a:solidFill>
                  <a:schemeClr val="accent2"/>
                </a:solidFill>
              </a:rPr>
              <a:t>in</a:t>
            </a:r>
            <a:r>
              <a:rPr lang="en-US" altLang="zh-CN" sz="2400" dirty="0"/>
              <a:t> Products)</a:t>
            </a:r>
          </a:p>
          <a:p>
            <a:pPr algn="l" eaLnBrk="1" hangingPunct="1"/>
            <a:r>
              <a:rPr lang="en-US" altLang="zh-CN" sz="2400" dirty="0"/>
              <a:t>      inside[p] + outside[p] &gt;= </a:t>
            </a:r>
            <a:r>
              <a:rPr lang="en-US" altLang="zh-CN" sz="2400" dirty="0">
                <a:solidFill>
                  <a:srgbClr val="FF0000"/>
                </a:solidFill>
              </a:rPr>
              <a:t>product[p].demand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E4B803BD-DD35-4E56-8019-C1E6116C4C2C}"/>
              </a:ext>
            </a:extLst>
          </p:cNvPr>
          <p:cNvSpPr>
            <a:spLocks/>
          </p:cNvSpPr>
          <p:nvPr/>
        </p:nvSpPr>
        <p:spPr bwMode="auto">
          <a:xfrm>
            <a:off x="6799854" y="2170741"/>
            <a:ext cx="3995737" cy="720725"/>
          </a:xfrm>
          <a:prstGeom prst="borderCallout1">
            <a:avLst>
              <a:gd name="adj1" fmla="val 15861"/>
              <a:gd name="adj2" fmla="val -1907"/>
              <a:gd name="adj3" fmla="val 151981"/>
              <a:gd name="adj4" fmla="val -233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相对于使用结构体变量中的成员</a:t>
            </a: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（也用一个点取其成员）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61CB17A6-EA7D-46EC-9A3E-B59EA89DC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ILOG OPL 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简明教程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-(5-</a:t>
            </a:r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结构体</a:t>
            </a:r>
            <a:r>
              <a:rPr lang="en-US" altLang="zh-CN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)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F507AAFE-8D55-4FB8-B6BA-6722B44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62495"/>
            <a:ext cx="890122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数据文件修改为：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en-US" altLang="zh-CN" dirty="0"/>
              <a:t>Products =  { "Noodle", "Bread", "Cake" };</a:t>
            </a:r>
          </a:p>
          <a:p>
            <a:pPr algn="l" eaLnBrk="1" hangingPunct="1"/>
            <a:r>
              <a:rPr lang="en-US" altLang="zh-CN" dirty="0"/>
              <a:t>Resources = { "flour", "eggs" };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product = #[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Noodle : &lt; 100, 0.6, 0.8, [ 0.5, 0.2 ] &gt;,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Bread : &lt; 200, 0.8, 0.9, [ 0.4, 0.4 ] &gt;,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Cake : &lt; 300, 0.3, 0.4, [ 0.3, 0.6 ] &gt;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    ]#;</a:t>
            </a:r>
          </a:p>
          <a:p>
            <a:pPr algn="l" eaLnBrk="1" hangingPunct="1"/>
            <a:r>
              <a:rPr lang="en-US" altLang="zh-CN" dirty="0"/>
              <a:t>capacity = [ 20, 40 ];</a:t>
            </a:r>
          </a:p>
          <a:p>
            <a:pPr algn="l" eaLnBrk="1" hangingPunct="1"/>
            <a:endParaRPr lang="en-US" altLang="zh-CN" dirty="0"/>
          </a:p>
          <a:p>
            <a:pPr algn="l" eaLnBrk="1" hangingPunct="1"/>
            <a:r>
              <a:rPr lang="en-US" altLang="zh-CN" dirty="0"/>
              <a:t>Product</a:t>
            </a:r>
            <a:r>
              <a:rPr lang="zh-CN" altLang="en-US" dirty="0"/>
              <a:t>的初始化也可以简化写为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product = [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&lt; 100, 0.6, 0.8, [ 0.5, 0.2 ] &gt;,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&lt; 200, 0.8, 0.9, [ 0.4, 0.4 ] &gt;,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&lt; 300, 0.3, 0.4, [ 0.3, 0.6 ] &gt;</a:t>
            </a:r>
          </a:p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         ];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CC9F2A35-38C1-4433-8BBF-0F7D60569EE4}"/>
              </a:ext>
            </a:extLst>
          </p:cNvPr>
          <p:cNvSpPr>
            <a:spLocks/>
          </p:cNvSpPr>
          <p:nvPr/>
        </p:nvSpPr>
        <p:spPr bwMode="auto">
          <a:xfrm>
            <a:off x="6138420" y="2000620"/>
            <a:ext cx="3671887" cy="474663"/>
          </a:xfrm>
          <a:prstGeom prst="borderCallout1">
            <a:avLst>
              <a:gd name="adj1" fmla="val 24079"/>
              <a:gd name="adj2" fmla="val -2074"/>
              <a:gd name="adj3" fmla="val 230769"/>
              <a:gd name="adj4" fmla="val -254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相对于初始化结构体数组</a:t>
            </a:r>
          </a:p>
        </p:txBody>
      </p:sp>
      <p:sp>
        <p:nvSpPr>
          <p:cNvPr id="39942" name="AutoShape 6">
            <a:extLst>
              <a:ext uri="{FF2B5EF4-FFF2-40B4-BE49-F238E27FC236}">
                <a16:creationId xmlns:a16="http://schemas.microsoft.com/office/drawing/2014/main" id="{817761E8-1437-429D-9905-AC8FF8479C2B}"/>
              </a:ext>
            </a:extLst>
          </p:cNvPr>
          <p:cNvSpPr>
            <a:spLocks/>
          </p:cNvSpPr>
          <p:nvPr/>
        </p:nvSpPr>
        <p:spPr bwMode="auto">
          <a:xfrm>
            <a:off x="4912316" y="4007405"/>
            <a:ext cx="4968875" cy="503237"/>
          </a:xfrm>
          <a:prstGeom prst="borderCallout1">
            <a:avLst>
              <a:gd name="adj1" fmla="val 22713"/>
              <a:gd name="adj2" fmla="val -1532"/>
              <a:gd name="adj3" fmla="val 7255"/>
              <a:gd name="adj4" fmla="val -134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</a:rPr>
              <a:t>注意：每个结构体变量初始化使用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D1117-8FEE-4A5B-BBC3-28156ED4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运行设置文件</a:t>
            </a:r>
            <a:r>
              <a:rPr lang="en-US" altLang="zh-CN" dirty="0"/>
              <a:t>(settings)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94DEC-A133-4666-B126-22C71D1B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.ops</a:t>
            </a:r>
            <a:r>
              <a:rPr lang="zh-CN" altLang="en-US" dirty="0"/>
              <a:t>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5F8BB-E6A2-4868-B6EE-38CC1A5A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67" y="1590980"/>
            <a:ext cx="8360683" cy="51819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9580B83-9134-4A15-8FF1-1BC3EEB68B9E}"/>
              </a:ext>
            </a:extLst>
          </p:cNvPr>
          <p:cNvSpPr/>
          <p:nvPr/>
        </p:nvSpPr>
        <p:spPr>
          <a:xfrm>
            <a:off x="4338084" y="3965667"/>
            <a:ext cx="1049080" cy="1137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43DF4E61-DA73-47D5-85D3-E7536447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09" y="1690688"/>
            <a:ext cx="777716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规划模型： 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x1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＝门生产量；</a:t>
            </a: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x2=</a:t>
            </a:r>
            <a:r>
              <a:rPr kumimoji="0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窗生产量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32EBDF9-94B2-48F2-B105-1F32701B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0DBF3C7D-4EE8-46A4-A24C-74980DA87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09" y="2544948"/>
            <a:ext cx="4634139" cy="389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Max z=300*x1+500*x2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s.t.</a:t>
            </a:r>
            <a:endParaRPr kumimoji="0" lang="en-US" altLang="zh-CN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X1&lt;=4;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2*X2&lt;=12;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3*x1+2*x2&lt;=18;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x1,x2&gt;=0;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B07797DA-8B7E-4734-8F7D-CA16F28F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1" y="1690688"/>
            <a:ext cx="7777163" cy="13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打开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Excel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，输入模型参数的常量部分：上面是目标系数，下面是约束（黄色的是常量）；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22EA908-45D5-4A47-A46F-46C7FED15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8197" name="Picture 9">
            <a:extLst>
              <a:ext uri="{FF2B5EF4-FFF2-40B4-BE49-F238E27FC236}">
                <a16:creationId xmlns:a16="http://schemas.microsoft.com/office/drawing/2014/main" id="{D7E8138F-2CA2-4608-95A7-CEA47E3A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6" y="3160486"/>
            <a:ext cx="9799648" cy="3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10D7E678-FE45-4DAC-973C-1ED27CAD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10199914" cy="13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然后输入模型参数的变量相关部分：即决策变量、与决策变量相关的量，如总利润和实际使用工时（蓝色是变量部分）；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AA55B59-7E1D-46B2-9002-11AC7794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9221" name="Picture 6">
            <a:extLst>
              <a:ext uri="{FF2B5EF4-FFF2-40B4-BE49-F238E27FC236}">
                <a16:creationId xmlns:a16="http://schemas.microsoft.com/office/drawing/2014/main" id="{3A92D810-5181-4FC1-BE70-2E878447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27" y="3175000"/>
            <a:ext cx="9523945" cy="305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79708796-9D97-4535-A415-E09305CB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944" y="1661262"/>
            <a:ext cx="7777163" cy="6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点击“规划求解”，输入如下参数：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0132E74-B8EA-408F-91F7-964BE5B1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10245" name="Picture 8">
            <a:extLst>
              <a:ext uri="{FF2B5EF4-FFF2-40B4-BE49-F238E27FC236}">
                <a16:creationId xmlns:a16="http://schemas.microsoft.com/office/drawing/2014/main" id="{AE166657-8A7E-4D6F-BD51-0B1DA5D3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4652964"/>
            <a:ext cx="63373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>
            <a:extLst>
              <a:ext uri="{FF2B5EF4-FFF2-40B4-BE49-F238E27FC236}">
                <a16:creationId xmlns:a16="http://schemas.microsoft.com/office/drawing/2014/main" id="{958A033D-441D-4F4A-B189-EAC47654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565401"/>
            <a:ext cx="4333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Freeform 9">
            <a:extLst>
              <a:ext uri="{FF2B5EF4-FFF2-40B4-BE49-F238E27FC236}">
                <a16:creationId xmlns:a16="http://schemas.microsoft.com/office/drawing/2014/main" id="{D2DDCC65-8317-4104-9481-6F2969E0DE01}"/>
              </a:ext>
            </a:extLst>
          </p:cNvPr>
          <p:cNvSpPr>
            <a:spLocks/>
          </p:cNvSpPr>
          <p:nvPr/>
        </p:nvSpPr>
        <p:spPr bwMode="auto">
          <a:xfrm>
            <a:off x="3462338" y="2214564"/>
            <a:ext cx="6278562" cy="3125787"/>
          </a:xfrm>
          <a:custGeom>
            <a:avLst/>
            <a:gdLst>
              <a:gd name="T0" fmla="*/ 0 w 3955"/>
              <a:gd name="T1" fmla="*/ 588962 h 1969"/>
              <a:gd name="T2" fmla="*/ 5297487 w 3955"/>
              <a:gd name="T3" fmla="*/ 422275 h 1969"/>
              <a:gd name="T4" fmla="*/ 5889625 w 3955"/>
              <a:gd name="T5" fmla="*/ 3125787 h 1969"/>
              <a:gd name="T6" fmla="*/ 0 60000 65536"/>
              <a:gd name="T7" fmla="*/ 0 60000 65536"/>
              <a:gd name="T8" fmla="*/ 0 60000 65536"/>
              <a:gd name="T9" fmla="*/ 0 w 3955"/>
              <a:gd name="T10" fmla="*/ 0 h 1969"/>
              <a:gd name="T11" fmla="*/ 3955 w 3955"/>
              <a:gd name="T12" fmla="*/ 1969 h 19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55" h="1969">
                <a:moveTo>
                  <a:pt x="0" y="371"/>
                </a:moveTo>
                <a:cubicBezTo>
                  <a:pt x="556" y="355"/>
                  <a:pt x="2719" y="0"/>
                  <a:pt x="3337" y="266"/>
                </a:cubicBezTo>
                <a:cubicBezTo>
                  <a:pt x="3955" y="532"/>
                  <a:pt x="3632" y="1614"/>
                  <a:pt x="3710" y="1969"/>
                </a:cubicBezTo>
              </a:path>
            </a:pathLst>
          </a:custGeom>
          <a:noFill/>
          <a:ln w="57150">
            <a:solidFill>
              <a:srgbClr val="00FF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48" name="Freeform 10">
            <a:extLst>
              <a:ext uri="{FF2B5EF4-FFF2-40B4-BE49-F238E27FC236}">
                <a16:creationId xmlns:a16="http://schemas.microsoft.com/office/drawing/2014/main" id="{808942D0-866B-4BBD-B652-E26578306CCB}"/>
              </a:ext>
            </a:extLst>
          </p:cNvPr>
          <p:cNvSpPr>
            <a:spLocks/>
          </p:cNvSpPr>
          <p:nvPr/>
        </p:nvSpPr>
        <p:spPr bwMode="auto">
          <a:xfrm>
            <a:off x="2755901" y="3382963"/>
            <a:ext cx="5718175" cy="2127250"/>
          </a:xfrm>
          <a:custGeom>
            <a:avLst/>
            <a:gdLst>
              <a:gd name="T0" fmla="*/ 0 w 3602"/>
              <a:gd name="T1" fmla="*/ 128588 h 1340"/>
              <a:gd name="T2" fmla="*/ 4924425 w 3602"/>
              <a:gd name="T3" fmla="*/ 333375 h 1340"/>
              <a:gd name="T4" fmla="*/ 4767263 w 3602"/>
              <a:gd name="T5" fmla="*/ 2127250 h 1340"/>
              <a:gd name="T6" fmla="*/ 0 60000 65536"/>
              <a:gd name="T7" fmla="*/ 0 60000 65536"/>
              <a:gd name="T8" fmla="*/ 0 60000 65536"/>
              <a:gd name="T9" fmla="*/ 0 w 3602"/>
              <a:gd name="T10" fmla="*/ 0 h 1340"/>
              <a:gd name="T11" fmla="*/ 3602 w 3602"/>
              <a:gd name="T12" fmla="*/ 1340 h 1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2" h="1340">
                <a:moveTo>
                  <a:pt x="0" y="81"/>
                </a:moveTo>
                <a:cubicBezTo>
                  <a:pt x="516" y="102"/>
                  <a:pt x="2602" y="0"/>
                  <a:pt x="3102" y="210"/>
                </a:cubicBezTo>
                <a:cubicBezTo>
                  <a:pt x="3602" y="420"/>
                  <a:pt x="3024" y="1105"/>
                  <a:pt x="3003" y="1340"/>
                </a:cubicBezTo>
              </a:path>
            </a:pathLst>
          </a:custGeom>
          <a:noFill/>
          <a:ln w="57150">
            <a:solidFill>
              <a:srgbClr val="00FF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49" name="Oval 11">
            <a:extLst>
              <a:ext uri="{FF2B5EF4-FFF2-40B4-BE49-F238E27FC236}">
                <a16:creationId xmlns:a16="http://schemas.microsoft.com/office/drawing/2014/main" id="{2E9DA478-9198-41AA-AED5-3EF23F14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5445126"/>
            <a:ext cx="1295400" cy="1444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50" name="Oval 12">
            <a:extLst>
              <a:ext uri="{FF2B5EF4-FFF2-40B4-BE49-F238E27FC236}">
                <a16:creationId xmlns:a16="http://schemas.microsoft.com/office/drawing/2014/main" id="{AAA1F816-0290-496B-BFD0-911B3B2C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0" y="5229226"/>
            <a:ext cx="503238" cy="1444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51" name="Oval 13">
            <a:extLst>
              <a:ext uri="{FF2B5EF4-FFF2-40B4-BE49-F238E27FC236}">
                <a16:creationId xmlns:a16="http://schemas.microsoft.com/office/drawing/2014/main" id="{59FC1CD2-4669-4571-AE53-8407B2FF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021388"/>
            <a:ext cx="792163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52" name="Oval 14">
            <a:extLst>
              <a:ext uri="{FF2B5EF4-FFF2-40B4-BE49-F238E27FC236}">
                <a16:creationId xmlns:a16="http://schemas.microsoft.com/office/drawing/2014/main" id="{919AC7BA-7508-407F-9637-07D7998D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839" y="6021388"/>
            <a:ext cx="61277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53" name="Freeform 15">
            <a:extLst>
              <a:ext uri="{FF2B5EF4-FFF2-40B4-BE49-F238E27FC236}">
                <a16:creationId xmlns:a16="http://schemas.microsoft.com/office/drawing/2014/main" id="{9BD67BB3-6E3E-498D-9EC3-9A30C3CCE049}"/>
              </a:ext>
            </a:extLst>
          </p:cNvPr>
          <p:cNvSpPr>
            <a:spLocks/>
          </p:cNvSpPr>
          <p:nvPr/>
        </p:nvSpPr>
        <p:spPr bwMode="auto">
          <a:xfrm>
            <a:off x="1928814" y="4076700"/>
            <a:ext cx="6434137" cy="2978150"/>
          </a:xfrm>
          <a:custGeom>
            <a:avLst/>
            <a:gdLst>
              <a:gd name="T0" fmla="*/ 301625 w 4053"/>
              <a:gd name="T1" fmla="*/ 0 h 1876"/>
              <a:gd name="T2" fmla="*/ 1022350 w 4053"/>
              <a:gd name="T3" fmla="*/ 2592388 h 1876"/>
              <a:gd name="T4" fmla="*/ 6434137 w 4053"/>
              <a:gd name="T5" fmla="*/ 2311400 h 1876"/>
              <a:gd name="T6" fmla="*/ 0 60000 65536"/>
              <a:gd name="T7" fmla="*/ 0 60000 65536"/>
              <a:gd name="T8" fmla="*/ 0 60000 65536"/>
              <a:gd name="T9" fmla="*/ 0 w 4053"/>
              <a:gd name="T10" fmla="*/ 0 h 1876"/>
              <a:gd name="T11" fmla="*/ 4053 w 4053"/>
              <a:gd name="T12" fmla="*/ 1876 h 1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53" h="1876">
                <a:moveTo>
                  <a:pt x="190" y="0"/>
                </a:moveTo>
                <a:cubicBezTo>
                  <a:pt x="92" y="684"/>
                  <a:pt x="0" y="1390"/>
                  <a:pt x="644" y="1633"/>
                </a:cubicBezTo>
                <a:cubicBezTo>
                  <a:pt x="1288" y="1876"/>
                  <a:pt x="3343" y="1493"/>
                  <a:pt x="4053" y="1456"/>
                </a:cubicBezTo>
              </a:path>
            </a:pathLst>
          </a:custGeom>
          <a:noFill/>
          <a:ln w="57150">
            <a:solidFill>
              <a:srgbClr val="00FF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254" name="Freeform 16">
            <a:extLst>
              <a:ext uri="{FF2B5EF4-FFF2-40B4-BE49-F238E27FC236}">
                <a16:creationId xmlns:a16="http://schemas.microsoft.com/office/drawing/2014/main" id="{5A62269D-BB15-48A2-9BE9-171D62F55442}"/>
              </a:ext>
            </a:extLst>
          </p:cNvPr>
          <p:cNvSpPr>
            <a:spLocks/>
          </p:cNvSpPr>
          <p:nvPr/>
        </p:nvSpPr>
        <p:spPr bwMode="auto">
          <a:xfrm>
            <a:off x="3143250" y="4076701"/>
            <a:ext cx="7061200" cy="1978025"/>
          </a:xfrm>
          <a:custGeom>
            <a:avLst/>
            <a:gdLst>
              <a:gd name="T0" fmla="*/ 0 w 4448"/>
              <a:gd name="T1" fmla="*/ 0 h 1246"/>
              <a:gd name="T2" fmla="*/ 3733800 w 4448"/>
              <a:gd name="T3" fmla="*/ 1690688 h 1246"/>
              <a:gd name="T4" fmla="*/ 6256336 w 4448"/>
              <a:gd name="T5" fmla="*/ 1727200 h 1246"/>
              <a:gd name="T6" fmla="*/ 7061200 w 4448"/>
              <a:gd name="T7" fmla="*/ 1970088 h 1246"/>
              <a:gd name="T8" fmla="*/ 0 60000 65536"/>
              <a:gd name="T9" fmla="*/ 0 60000 65536"/>
              <a:gd name="T10" fmla="*/ 0 60000 65536"/>
              <a:gd name="T11" fmla="*/ 0 60000 65536"/>
              <a:gd name="T12" fmla="*/ 0 w 4448"/>
              <a:gd name="T13" fmla="*/ 0 h 1246"/>
              <a:gd name="T14" fmla="*/ 4448 w 4448"/>
              <a:gd name="T15" fmla="*/ 1246 h 1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48" h="1246">
                <a:moveTo>
                  <a:pt x="0" y="0"/>
                </a:moveTo>
                <a:cubicBezTo>
                  <a:pt x="392" y="177"/>
                  <a:pt x="1695" y="884"/>
                  <a:pt x="2352" y="1065"/>
                </a:cubicBezTo>
                <a:cubicBezTo>
                  <a:pt x="3009" y="1246"/>
                  <a:pt x="3592" y="1059"/>
                  <a:pt x="3941" y="1088"/>
                </a:cubicBezTo>
                <a:cubicBezTo>
                  <a:pt x="4290" y="1117"/>
                  <a:pt x="4343" y="1209"/>
                  <a:pt x="4448" y="1241"/>
                </a:cubicBezTo>
              </a:path>
            </a:pathLst>
          </a:custGeom>
          <a:noFill/>
          <a:ln w="57150">
            <a:solidFill>
              <a:srgbClr val="00FF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extLst>
              <a:ext uri="{FF2B5EF4-FFF2-40B4-BE49-F238E27FC236}">
                <a16:creationId xmlns:a16="http://schemas.microsoft.com/office/drawing/2014/main" id="{C5016660-31A8-4677-9A01-460445C0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89335"/>
            <a:ext cx="10165080" cy="13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点击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Options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，选择“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Assume linear model”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和“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Assume non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－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negative”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。点击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【OK】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kumimoji="0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【solve】</a:t>
            </a:r>
            <a:r>
              <a:rPr kumimoji="0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72BF84F-8761-4DD5-A57B-57230E697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86B4"/>
                </a:solidFill>
                <a:latin typeface="Arial" panose="020B0604020202020204" pitchFamily="34" charset="0"/>
                <a:ea typeface="方正大黑简体" pitchFamily="2" charset="-122"/>
              </a:rPr>
              <a:t>入门：一个简单的例子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455EC8F2-1503-45B2-8A5D-FE283DD3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248026"/>
            <a:ext cx="4333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5">
            <a:extLst>
              <a:ext uri="{FF2B5EF4-FFF2-40B4-BE49-F238E27FC236}">
                <a16:creationId xmlns:a16="http://schemas.microsoft.com/office/drawing/2014/main" id="{C81FEF83-5EFF-4D50-9529-83B6008C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105151"/>
            <a:ext cx="3333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Line 16">
            <a:extLst>
              <a:ext uri="{FF2B5EF4-FFF2-40B4-BE49-F238E27FC236}">
                <a16:creationId xmlns:a16="http://schemas.microsoft.com/office/drawing/2014/main" id="{EAB4BD67-97CC-47B6-B701-D1E8FF9D5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4473575"/>
            <a:ext cx="504825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母版.pptx" id="{8D31AD28-33B7-4E85-9F5B-0BCF1F26B00C}" vid="{60F0E0E6-C0CE-4F25-90BB-BD94FE3E8F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1118</TotalTime>
  <Words>3595</Words>
  <Application>Microsoft Office PowerPoint</Application>
  <PresentationFormat>宽屏</PresentationFormat>
  <Paragraphs>499</Paragraphs>
  <Slides>46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华文新魏</vt:lpstr>
      <vt:lpstr>华文细黑</vt:lpstr>
      <vt:lpstr>微软雅黑</vt:lpstr>
      <vt:lpstr>等线</vt:lpstr>
      <vt:lpstr>黑体</vt:lpstr>
      <vt:lpstr>Arial</vt:lpstr>
      <vt:lpstr>Calibri</vt:lpstr>
      <vt:lpstr>Calibri Light</vt:lpstr>
      <vt:lpstr>Times New Roman</vt:lpstr>
      <vt:lpstr>Wingdings</vt:lpstr>
      <vt:lpstr>母版</vt:lpstr>
      <vt:lpstr>Image</vt:lpstr>
      <vt:lpstr>优化软件入门</vt:lpstr>
      <vt:lpstr>第一章  用Excel求解规划问题</vt:lpstr>
      <vt:lpstr>用Excel求解规划问题</vt:lpstr>
      <vt:lpstr>入门：一个简单的例子</vt:lpstr>
      <vt:lpstr>入门：一个简单的例子</vt:lpstr>
      <vt:lpstr>入门：一个简单的例子</vt:lpstr>
      <vt:lpstr>入门：一个简单的例子</vt:lpstr>
      <vt:lpstr>入门：一个简单的例子</vt:lpstr>
      <vt:lpstr>入门：一个简单的例子</vt:lpstr>
      <vt:lpstr>入门：一个简单的例子</vt:lpstr>
      <vt:lpstr>入门：一个简单的例子</vt:lpstr>
      <vt:lpstr>入门：一个简单的例子</vt:lpstr>
      <vt:lpstr>PowerPoint 演示文稿</vt:lpstr>
      <vt:lpstr>IBM ILOG OPL 简介</vt:lpstr>
      <vt:lpstr>IBM ILOG OPL 简介</vt:lpstr>
      <vt:lpstr>ILOG OPL 简明教程-(1-IDE简介)</vt:lpstr>
      <vt:lpstr>ILOG OPL 简明教程-(1-IDE简介)</vt:lpstr>
      <vt:lpstr>ILOG OPL 简明教程-(1-IDE简介)</vt:lpstr>
      <vt:lpstr>ILOG OPL 简明教程-(2-最简单的例子)</vt:lpstr>
      <vt:lpstr>ILOG OPL 简明教程-(2-最简单的例子)</vt:lpstr>
      <vt:lpstr>PowerPoint 演示文稿</vt:lpstr>
      <vt:lpstr>ILOG OPL 简明教程-(2-最简单的例子)</vt:lpstr>
      <vt:lpstr>ILOG OPL 简明教程-(2-最简单的例子)</vt:lpstr>
      <vt:lpstr>ILOG OPL 简明教程-(2-最简单的例子)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简明教程-(3-使用数组)</vt:lpstr>
      <vt:lpstr>ILOG OPL 简明教程-(4-分离数据)</vt:lpstr>
      <vt:lpstr>ILOG OPL 简明教程-(4-分离数据)</vt:lpstr>
      <vt:lpstr>ILOG OPL 简明教程-(4-分离数据)</vt:lpstr>
      <vt:lpstr>ILOG OPL 简明教程-(4-分离数据)</vt:lpstr>
      <vt:lpstr>ILOG OPL 简明教程-(5-结构体)</vt:lpstr>
      <vt:lpstr>PowerPoint 演示文稿</vt:lpstr>
      <vt:lpstr>ILOG OPL 简明教程-(5-结构体)</vt:lpstr>
      <vt:lpstr>ILOG OPL 简明教程-(5-结构体)</vt:lpstr>
      <vt:lpstr>ILOG OPL 简明教程-(5-结构体)</vt:lpstr>
      <vt:lpstr>ILOG OPL 简明教程-(5-结构体)</vt:lpstr>
      <vt:lpstr>ILOG OPL 简明教程-(5-结构体)</vt:lpstr>
      <vt:lpstr>ILOG OPL 简明教程-(5-结构体)</vt:lpstr>
      <vt:lpstr>运行设置文件(settings)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优化软件入门</dc:title>
  <dc:creator>davion knight</dc:creator>
  <cp:lastModifiedBy>Shancheng Jiang</cp:lastModifiedBy>
  <cp:revision>18</cp:revision>
  <dcterms:created xsi:type="dcterms:W3CDTF">2019-10-19T11:30:26Z</dcterms:created>
  <dcterms:modified xsi:type="dcterms:W3CDTF">2019-10-20T14:38:10Z</dcterms:modified>
</cp:coreProperties>
</file>