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361" r:id="rId11"/>
    <p:sldId id="362" r:id="rId12"/>
    <p:sldId id="265" r:id="rId13"/>
    <p:sldId id="266" r:id="rId14"/>
    <p:sldId id="363" r:id="rId15"/>
    <p:sldId id="267" r:id="rId16"/>
    <p:sldId id="268" r:id="rId17"/>
    <p:sldId id="364" r:id="rId18"/>
    <p:sldId id="368" r:id="rId19"/>
    <p:sldId id="333" r:id="rId20"/>
    <p:sldId id="365" r:id="rId21"/>
    <p:sldId id="366" r:id="rId22"/>
    <p:sldId id="367" r:id="rId23"/>
    <p:sldId id="269"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45" r:id="rId38"/>
    <p:sldId id="346" r:id="rId39"/>
    <p:sldId id="347"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71" autoAdjust="0"/>
  </p:normalViewPr>
  <p:slideViewPr>
    <p:cSldViewPr snapToGrid="0">
      <p:cViewPr varScale="1">
        <p:scale>
          <a:sx n="138" d="100"/>
          <a:sy n="138" d="100"/>
        </p:scale>
        <p:origin x="114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BAB73B2D-B5B4-4FC0-815D-96ECEE7597EE}" type="datetimeFigureOut">
              <a:rPr lang="zh-CN" altLang="en-US" smtClean="0"/>
              <a:t>2019/9/2</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4BEDF8DB-1D0B-4437-9FBB-069A49B3E3FB}" type="slidenum">
              <a:rPr lang="zh-CN" altLang="en-US" smtClean="0"/>
              <a:t>‹#›</a:t>
            </a:fld>
            <a:endParaRPr lang="zh-CN" altLang="en-US"/>
          </a:p>
        </p:txBody>
      </p:sp>
    </p:spTree>
    <p:extLst>
      <p:ext uri="{BB962C8B-B14F-4D97-AF65-F5344CB8AC3E}">
        <p14:creationId xmlns:p14="http://schemas.microsoft.com/office/powerpoint/2010/main" val="122712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11</a:t>
            </a:fld>
            <a:endParaRPr lang="zh-CN" altLang="en-US"/>
          </a:p>
        </p:txBody>
      </p:sp>
    </p:spTree>
    <p:extLst>
      <p:ext uri="{BB962C8B-B14F-4D97-AF65-F5344CB8AC3E}">
        <p14:creationId xmlns:p14="http://schemas.microsoft.com/office/powerpoint/2010/main" val="367448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按照自己的习惯 形成固定的套路</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35</a:t>
            </a:fld>
            <a:endParaRPr lang="zh-CN" altLang="en-US"/>
          </a:p>
        </p:txBody>
      </p:sp>
    </p:spTree>
    <p:extLst>
      <p:ext uri="{BB962C8B-B14F-4D97-AF65-F5344CB8AC3E}">
        <p14:creationId xmlns:p14="http://schemas.microsoft.com/office/powerpoint/2010/main" val="1870232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先看决策变量符号</a:t>
            </a:r>
            <a:endParaRPr lang="en-US" altLang="zh-CN" dirty="0"/>
          </a:p>
          <a:p>
            <a:r>
              <a:rPr lang="zh-CN" altLang="en-US" dirty="0"/>
              <a:t>再看约束表达式符号</a:t>
            </a:r>
            <a:endParaRPr lang="en-US" altLang="zh-CN" dirty="0"/>
          </a:p>
          <a:p>
            <a:r>
              <a:rPr lang="zh-CN" altLang="en-US" dirty="0"/>
              <a:t>再看</a:t>
            </a:r>
            <a:r>
              <a:rPr lang="en-US" altLang="zh-CN" dirty="0"/>
              <a:t>b </a:t>
            </a:r>
          </a:p>
          <a:p>
            <a:r>
              <a:rPr lang="zh-CN" altLang="en-US" dirty="0"/>
              <a:t>最后看目标函数</a:t>
            </a:r>
            <a:r>
              <a:rPr lang="en-US" altLang="zh-CN" dirty="0"/>
              <a:t>min max</a:t>
            </a:r>
            <a:endParaRPr lang="zh-CN" altLang="en-US"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36</a:t>
            </a:fld>
            <a:endParaRPr lang="zh-CN" altLang="en-US"/>
          </a:p>
        </p:txBody>
      </p:sp>
    </p:spTree>
    <p:extLst>
      <p:ext uri="{BB962C8B-B14F-4D97-AF65-F5344CB8AC3E}">
        <p14:creationId xmlns:p14="http://schemas.microsoft.com/office/powerpoint/2010/main" val="134820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37</a:t>
            </a:fld>
            <a:endParaRPr lang="zh-CN" altLang="en-US"/>
          </a:p>
        </p:txBody>
      </p:sp>
    </p:spTree>
    <p:extLst>
      <p:ext uri="{BB962C8B-B14F-4D97-AF65-F5344CB8AC3E}">
        <p14:creationId xmlns:p14="http://schemas.microsoft.com/office/powerpoint/2010/main" val="1150777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最后一定要记得最小要化成最大</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38</a:t>
            </a:fld>
            <a:endParaRPr lang="zh-CN" altLang="en-US"/>
          </a:p>
        </p:txBody>
      </p:sp>
    </p:spTree>
    <p:extLst>
      <p:ext uri="{BB962C8B-B14F-4D97-AF65-F5344CB8AC3E}">
        <p14:creationId xmlns:p14="http://schemas.microsoft.com/office/powerpoint/2010/main" val="752288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39</a:t>
            </a:fld>
            <a:endParaRPr lang="zh-CN" altLang="en-US"/>
          </a:p>
        </p:txBody>
      </p:sp>
    </p:spTree>
    <p:extLst>
      <p:ext uri="{BB962C8B-B14F-4D97-AF65-F5344CB8AC3E}">
        <p14:creationId xmlns:p14="http://schemas.microsoft.com/office/powerpoint/2010/main" val="127230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40</a:t>
            </a:fld>
            <a:endParaRPr lang="zh-CN" altLang="en-US"/>
          </a:p>
        </p:txBody>
      </p:sp>
    </p:spTree>
    <p:extLst>
      <p:ext uri="{BB962C8B-B14F-4D97-AF65-F5344CB8AC3E}">
        <p14:creationId xmlns:p14="http://schemas.microsoft.com/office/powerpoint/2010/main" val="2610631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转化为解方程 方程有无数解</a:t>
            </a:r>
            <a:endParaRPr lang="en-HK" altLang="zh-CN" dirty="0"/>
          </a:p>
          <a:p>
            <a:endParaRPr lang="en-HK" altLang="zh-CN" dirty="0"/>
          </a:p>
          <a:p>
            <a:r>
              <a:rPr lang="zh-CN" altLang="en-US" dirty="0"/>
              <a:t>整个一章的实质 讨论方程组解的情况 并且结合这个目标函数找到一组最优解</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41</a:t>
            </a:fld>
            <a:endParaRPr lang="zh-CN" altLang="en-US"/>
          </a:p>
        </p:txBody>
      </p:sp>
    </p:spTree>
    <p:extLst>
      <p:ext uri="{BB962C8B-B14F-4D97-AF65-F5344CB8AC3E}">
        <p14:creationId xmlns:p14="http://schemas.microsoft.com/office/powerpoint/2010/main" val="3397104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rPr>
              <a:t>B</a:t>
            </a:r>
            <a:r>
              <a:rPr lang="zh-CN" altLang="en-US" dirty="0">
                <a:solidFill>
                  <a:srgbClr val="000000"/>
                </a:solidFill>
                <a:latin typeface="Times New Roman" panose="02020603050405020304" pitchFamily="18" charset="0"/>
                <a:cs typeface="Times New Roman" panose="02020603050405020304" pitchFamily="18" charset="0"/>
              </a:rPr>
              <a:t>是矩阵</a:t>
            </a:r>
            <a:r>
              <a:rPr lang="en-US" altLang="zh-CN" dirty="0">
                <a:solidFill>
                  <a:srgbClr val="000000"/>
                </a:solidFill>
                <a:latin typeface="Times New Roman" panose="02020603050405020304" pitchFamily="18" charset="0"/>
                <a:cs typeface="Times New Roman" panose="02020603050405020304" pitchFamily="18" charset="0"/>
              </a:rPr>
              <a:t>A</a:t>
            </a:r>
            <a:r>
              <a:rPr lang="zh-CN" altLang="en-US" dirty="0">
                <a:solidFill>
                  <a:srgbClr val="000000"/>
                </a:solidFill>
                <a:latin typeface="Times New Roman" panose="02020603050405020304" pitchFamily="18" charset="0"/>
                <a:cs typeface="Times New Roman" panose="02020603050405020304" pitchFamily="18" charset="0"/>
              </a:rPr>
              <a:t>中</a:t>
            </a:r>
            <a:r>
              <a:rPr lang="en-US" altLang="zh-CN" dirty="0">
                <a:solidFill>
                  <a:srgbClr val="000000"/>
                </a:solidFill>
                <a:latin typeface="Times New Roman" panose="02020603050405020304" pitchFamily="18" charset="0"/>
                <a:cs typeface="Times New Roman" panose="02020603050405020304" pitchFamily="18" charset="0"/>
              </a:rPr>
              <a:t>m</a:t>
            </a:r>
            <a:r>
              <a:rPr lang="zh-CN" altLang="en-US" dirty="0">
                <a:solidFill>
                  <a:srgbClr val="000000"/>
                </a:solidFill>
                <a:latin typeface="Times New Roman" panose="02020603050405020304" pitchFamily="18" charset="0"/>
                <a:cs typeface="Times New Roman" panose="02020603050405020304" pitchFamily="18" charset="0"/>
              </a:rPr>
              <a:t>阶满秩子矩阵：</a:t>
            </a:r>
            <a:r>
              <a:rPr lang="zh-CN" altLang="en-US" dirty="0"/>
              <a:t>大前提 整个系数矩阵的秩为</a:t>
            </a:r>
            <a:r>
              <a:rPr lang="en-US" altLang="zh-CN" dirty="0"/>
              <a:t>m </a:t>
            </a:r>
            <a:r>
              <a:rPr lang="zh-CN" altLang="en-US" dirty="0"/>
              <a:t>也就是说秩等于行数</a:t>
            </a:r>
            <a:endParaRPr lang="en-HK" altLang="zh-CN" dirty="0"/>
          </a:p>
          <a:p>
            <a:r>
              <a:rPr lang="zh-CN" altLang="en-US" dirty="0"/>
              <a:t>基不是固定的 只要满足条件就是一组基 最多有</a:t>
            </a:r>
            <a:r>
              <a:rPr lang="en-US" altLang="zh-CN" dirty="0"/>
              <a:t>Cm</a:t>
            </a:r>
            <a:r>
              <a:rPr lang="zh-CN" altLang="en-US" dirty="0"/>
              <a:t>取</a:t>
            </a:r>
            <a:r>
              <a:rPr lang="en-US" altLang="zh-CN" dirty="0"/>
              <a:t>n</a:t>
            </a:r>
            <a:r>
              <a:rPr lang="zh-CN" altLang="en-US" dirty="0"/>
              <a:t>组</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42</a:t>
            </a:fld>
            <a:endParaRPr lang="zh-CN" altLang="en-US"/>
          </a:p>
        </p:txBody>
      </p:sp>
    </p:spTree>
    <p:extLst>
      <p:ext uri="{BB962C8B-B14F-4D97-AF65-F5344CB8AC3E}">
        <p14:creationId xmlns:p14="http://schemas.microsoft.com/office/powerpoint/2010/main" val="338533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43</a:t>
            </a:fld>
            <a:endParaRPr lang="zh-CN" altLang="en-US"/>
          </a:p>
        </p:txBody>
      </p:sp>
    </p:spTree>
    <p:extLst>
      <p:ext uri="{BB962C8B-B14F-4D97-AF65-F5344CB8AC3E}">
        <p14:creationId xmlns:p14="http://schemas.microsoft.com/office/powerpoint/2010/main" val="3153373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a:t>
            </a:r>
            <a:r>
              <a:rPr lang="en-US" altLang="zh-CN" dirty="0"/>
              <a:t>m</a:t>
            </a:r>
            <a:r>
              <a:rPr lang="zh-CN" altLang="en-US" dirty="0"/>
              <a:t>列是基 后</a:t>
            </a:r>
            <a:r>
              <a:rPr lang="en-US" altLang="zh-CN" dirty="0"/>
              <a:t>m+1</a:t>
            </a:r>
            <a:r>
              <a:rPr lang="zh-CN" altLang="en-US" dirty="0"/>
              <a:t>到</a:t>
            </a:r>
            <a:r>
              <a:rPr lang="en-US" altLang="zh-CN" dirty="0"/>
              <a:t>n</a:t>
            </a:r>
            <a:r>
              <a:rPr lang="zh-CN" altLang="en-US" dirty="0"/>
              <a:t>列是非基</a:t>
            </a:r>
            <a:endParaRPr lang="en-US" altLang="zh-CN" dirty="0"/>
          </a:p>
          <a:p>
            <a:r>
              <a:rPr lang="zh-CN" altLang="en-US" dirty="0"/>
              <a:t>把非基变量移到等式右边 标准型的约束条件就可以写成这样一个形式</a:t>
            </a:r>
            <a:endParaRPr lang="en-US" altLang="zh-CN" dirty="0"/>
          </a:p>
          <a:p>
            <a:r>
              <a:rPr lang="zh-CN" altLang="en-US" dirty="0"/>
              <a:t>用列向量表示就是这么个简化形式</a:t>
            </a:r>
            <a:endParaRPr lang="en-US" altLang="zh-CN" dirty="0"/>
          </a:p>
          <a:p>
            <a:endParaRPr lang="en-HK" altLang="zh-CN" dirty="0"/>
          </a:p>
          <a:p>
            <a:endParaRPr lang="en-HK" altLang="zh-CN" dirty="0"/>
          </a:p>
          <a:p>
            <a:endParaRPr lang="en-HK" dirty="0"/>
          </a:p>
          <a:p>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44</a:t>
            </a:fld>
            <a:endParaRPr lang="zh-CN" altLang="en-US"/>
          </a:p>
        </p:txBody>
      </p:sp>
    </p:spTree>
    <p:extLst>
      <p:ext uri="{BB962C8B-B14F-4D97-AF65-F5344CB8AC3E}">
        <p14:creationId xmlns:p14="http://schemas.microsoft.com/office/powerpoint/2010/main" val="374990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z=27500=50x</a:t>
            </a:r>
            <a:r>
              <a:rPr lang="zh-CN" altLang="zh-CN" baseline="-30000" dirty="0"/>
              <a:t>1</a:t>
            </a:r>
            <a:r>
              <a:rPr lang="zh-CN" altLang="zh-CN" dirty="0"/>
              <a:t>+100x</a:t>
            </a:r>
            <a:r>
              <a:rPr lang="zh-CN" altLang="zh-CN" baseline="-30000" dirty="0"/>
              <a:t>2</a:t>
            </a:r>
          </a:p>
          <a:p>
            <a:endParaRPr lang="zh-CN" altLang="en-US"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19</a:t>
            </a:fld>
            <a:endParaRPr lang="zh-CN" altLang="en-US"/>
          </a:p>
        </p:txBody>
      </p:sp>
    </p:spTree>
    <p:extLst>
      <p:ext uri="{BB962C8B-B14F-4D97-AF65-F5344CB8AC3E}">
        <p14:creationId xmlns:p14="http://schemas.microsoft.com/office/powerpoint/2010/main" val="210726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令等式右边的非基变量</a:t>
            </a:r>
            <a:r>
              <a:rPr lang="en-US" altLang="zh-CN" dirty="0"/>
              <a:t>=0 </a:t>
            </a:r>
            <a:r>
              <a:rPr lang="zh-CN" altLang="en-US" dirty="0"/>
              <a:t>那么可以求得对应这个基的唯一的基解 </a:t>
            </a:r>
            <a:r>
              <a:rPr lang="en-HK" altLang="zh-CN" dirty="0"/>
              <a:t>(</a:t>
            </a:r>
            <a:r>
              <a:rPr lang="zh-CN" altLang="en-US" dirty="0"/>
              <a:t>大</a:t>
            </a:r>
            <a:r>
              <a:rPr lang="en-US" altLang="zh-CN" dirty="0"/>
              <a:t>B</a:t>
            </a:r>
            <a:r>
              <a:rPr lang="zh-CN" altLang="en-US" dirty="0"/>
              <a:t>表示的是基 就是基变量对应的系数矩阵</a:t>
            </a:r>
            <a:r>
              <a:rPr lang="en-HK" altLang="zh-CN" dirty="0"/>
              <a:t>)</a:t>
            </a:r>
          </a:p>
          <a:p>
            <a:r>
              <a:rPr lang="zh-CN" altLang="en-US" dirty="0"/>
              <a:t>基解满足了所有值都大于等于</a:t>
            </a:r>
            <a:r>
              <a:rPr lang="en-HK" altLang="zh-CN" dirty="0"/>
              <a:t>0 </a:t>
            </a:r>
            <a:r>
              <a:rPr lang="zh-CN" altLang="en-US" dirty="0"/>
              <a:t>就是基可行解</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45</a:t>
            </a:fld>
            <a:endParaRPr lang="zh-CN" altLang="en-US"/>
          </a:p>
        </p:txBody>
      </p:sp>
    </p:spTree>
    <p:extLst>
      <p:ext uri="{BB962C8B-B14F-4D97-AF65-F5344CB8AC3E}">
        <p14:creationId xmlns:p14="http://schemas.microsoft.com/office/powerpoint/2010/main" val="1356786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基解里面有小于</a:t>
            </a:r>
            <a:r>
              <a:rPr lang="en-US" altLang="zh-CN" dirty="0"/>
              <a:t>0</a:t>
            </a:r>
            <a:r>
              <a:rPr lang="zh-CN" altLang="en-US" dirty="0"/>
              <a:t>的非</a:t>
            </a:r>
            <a:r>
              <a:rPr lang="en-US" altLang="zh-CN" dirty="0"/>
              <a:t>0</a:t>
            </a:r>
            <a:r>
              <a:rPr lang="zh-CN" altLang="en-US" dirty="0"/>
              <a:t>元素</a:t>
            </a:r>
            <a:endParaRPr lang="en-US" altLang="zh-CN" dirty="0"/>
          </a:p>
          <a:p>
            <a:endParaRPr lang="en-US" altLang="zh-CN" dirty="0"/>
          </a:p>
          <a:p>
            <a:r>
              <a:rPr lang="zh-CN" altLang="en-US" dirty="0"/>
              <a:t>小于</a:t>
            </a:r>
            <a:r>
              <a:rPr lang="en-US" altLang="zh-CN" dirty="0"/>
              <a:t>Cn</a:t>
            </a:r>
            <a:r>
              <a:rPr lang="zh-CN" altLang="en-US" dirty="0"/>
              <a:t>取</a:t>
            </a:r>
            <a:r>
              <a:rPr lang="en-US" altLang="zh-CN" dirty="0"/>
              <a:t>m</a:t>
            </a:r>
            <a:r>
              <a:rPr lang="zh-CN" altLang="en-US" dirty="0"/>
              <a:t>个</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46</a:t>
            </a:fld>
            <a:endParaRPr lang="zh-CN" altLang="en-US"/>
          </a:p>
        </p:txBody>
      </p:sp>
    </p:spTree>
    <p:extLst>
      <p:ext uri="{BB962C8B-B14F-4D97-AF65-F5344CB8AC3E}">
        <p14:creationId xmlns:p14="http://schemas.microsoft.com/office/powerpoint/2010/main" val="1722920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47</a:t>
            </a:fld>
            <a:endParaRPr lang="zh-CN" altLang="en-US"/>
          </a:p>
        </p:txBody>
      </p:sp>
    </p:spTree>
    <p:extLst>
      <p:ext uri="{BB962C8B-B14F-4D97-AF65-F5344CB8AC3E}">
        <p14:creationId xmlns:p14="http://schemas.microsoft.com/office/powerpoint/2010/main" val="257290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从空间的角度 认识下线性规划问题相关的概念 和原理</a:t>
            </a:r>
            <a:endParaRPr lang="en-HK" altLang="zh-CN" dirty="0"/>
          </a:p>
          <a:p>
            <a:r>
              <a:rPr lang="en-US" altLang="zh-CN" dirty="0"/>
              <a:t>D</a:t>
            </a:r>
            <a:r>
              <a:rPr lang="zh-CN" altLang="en-US" dirty="0"/>
              <a:t>：任意两个凸集的交集是凸集</a:t>
            </a:r>
            <a:endParaRPr lang="en-HK" altLang="zh-CN" dirty="0"/>
          </a:p>
          <a:p>
            <a:r>
              <a:rPr lang="zh-CN" altLang="en-US" dirty="0"/>
              <a:t>凸集不一定是线性</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48</a:t>
            </a:fld>
            <a:endParaRPr lang="zh-CN" altLang="en-US"/>
          </a:p>
        </p:txBody>
      </p:sp>
    </p:spTree>
    <p:extLst>
      <p:ext uri="{BB962C8B-B14F-4D97-AF65-F5344CB8AC3E}">
        <p14:creationId xmlns:p14="http://schemas.microsoft.com/office/powerpoint/2010/main" val="41900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凸组合是一类特殊的线性组合，是若干个点的某种特定意义下的非负线性组合</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49</a:t>
            </a:fld>
            <a:endParaRPr lang="zh-CN" altLang="en-US"/>
          </a:p>
        </p:txBody>
      </p:sp>
    </p:spTree>
    <p:extLst>
      <p:ext uri="{BB962C8B-B14F-4D97-AF65-F5344CB8AC3E}">
        <p14:creationId xmlns:p14="http://schemas.microsoft.com/office/powerpoint/2010/main" val="1882652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50</a:t>
            </a:fld>
            <a:endParaRPr lang="zh-CN" altLang="en-US"/>
          </a:p>
        </p:txBody>
      </p:sp>
    </p:spTree>
    <p:extLst>
      <p:ext uri="{BB962C8B-B14F-4D97-AF65-F5344CB8AC3E}">
        <p14:creationId xmlns:p14="http://schemas.microsoft.com/office/powerpoint/2010/main" val="1864867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51</a:t>
            </a:fld>
            <a:endParaRPr lang="zh-CN" altLang="en-US"/>
          </a:p>
        </p:txBody>
      </p:sp>
    </p:spTree>
    <p:extLst>
      <p:ext uri="{BB962C8B-B14F-4D97-AF65-F5344CB8AC3E}">
        <p14:creationId xmlns:p14="http://schemas.microsoft.com/office/powerpoint/2010/main" val="3939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大前提是矩阵的秩是</a:t>
            </a:r>
            <a:r>
              <a:rPr lang="en-US" altLang="zh-CN" dirty="0"/>
              <a:t>m</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52</a:t>
            </a:fld>
            <a:endParaRPr lang="zh-CN" altLang="en-US"/>
          </a:p>
        </p:txBody>
      </p:sp>
    </p:spTree>
    <p:extLst>
      <p:ext uri="{BB962C8B-B14F-4D97-AF65-F5344CB8AC3E}">
        <p14:creationId xmlns:p14="http://schemas.microsoft.com/office/powerpoint/2010/main" val="2380467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定理</a:t>
            </a:r>
            <a:r>
              <a:rPr lang="en-US" altLang="zh-CN" dirty="0"/>
              <a:t>2</a:t>
            </a:r>
            <a:r>
              <a:rPr lang="zh-CN" altLang="en-US" dirty="0"/>
              <a:t>是</a:t>
            </a:r>
            <a:endParaRPr lang="en-US" altLang="zh-CN" dirty="0"/>
          </a:p>
          <a:p>
            <a:r>
              <a:rPr lang="zh-CN" altLang="en-US" dirty="0"/>
              <a:t>引理</a:t>
            </a:r>
            <a:r>
              <a:rPr lang="en-US" altLang="zh-CN" dirty="0"/>
              <a:t>1</a:t>
            </a:r>
            <a:r>
              <a:rPr lang="zh-CN" altLang="en-US" dirty="0"/>
              <a:t>是</a:t>
            </a:r>
            <a:endParaRPr lang="en-US" altLang="zh-CN" dirty="0"/>
          </a:p>
          <a:p>
            <a:r>
              <a:rPr lang="zh-CN" altLang="en-US" dirty="0"/>
              <a:t>把定理</a:t>
            </a:r>
            <a:r>
              <a:rPr lang="en-US" altLang="zh-CN" dirty="0"/>
              <a:t>2</a:t>
            </a:r>
            <a:r>
              <a:rPr lang="zh-CN" altLang="en-US" dirty="0"/>
              <a:t>转化</a:t>
            </a:r>
          </a:p>
        </p:txBody>
      </p:sp>
      <p:sp>
        <p:nvSpPr>
          <p:cNvPr id="4" name="灯片编号占位符 3"/>
          <p:cNvSpPr>
            <a:spLocks noGrp="1"/>
          </p:cNvSpPr>
          <p:nvPr>
            <p:ph type="sldNum" sz="quarter" idx="5"/>
          </p:nvPr>
        </p:nvSpPr>
        <p:spPr/>
        <p:txBody>
          <a:bodyPr/>
          <a:lstStyle/>
          <a:p>
            <a:fld id="{4BEDF8DB-1D0B-4437-9FBB-069A49B3E3FB}" type="slidenum">
              <a:rPr lang="zh-CN" altLang="en-US" smtClean="0"/>
              <a:t>53</a:t>
            </a:fld>
            <a:endParaRPr lang="zh-CN" altLang="en-US"/>
          </a:p>
        </p:txBody>
      </p:sp>
    </p:spTree>
    <p:extLst>
      <p:ext uri="{BB962C8B-B14F-4D97-AF65-F5344CB8AC3E}">
        <p14:creationId xmlns:p14="http://schemas.microsoft.com/office/powerpoint/2010/main" val="4055076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所以发现</a:t>
            </a:r>
            <a:r>
              <a:rPr lang="en-US" altLang="zh-CN" dirty="0"/>
              <a:t>2</a:t>
            </a:r>
            <a:r>
              <a:rPr lang="zh-CN" altLang="en-US" dirty="0"/>
              <a:t>个最优解的时候 那么一定有无数个最优解</a:t>
            </a:r>
            <a:endParaRPr lang="en-US" altLang="zh-CN" dirty="0"/>
          </a:p>
          <a:p>
            <a:endParaRPr lang="en-US" altLang="zh-CN" dirty="0"/>
          </a:p>
          <a:p>
            <a:r>
              <a:rPr lang="zh-CN" altLang="en-US" dirty="0"/>
              <a:t>因为目标函数已经解空间都是线性的 所以线性规划问题有这些美好的性质。</a:t>
            </a:r>
            <a:endParaRPr lang="en-HK" altLang="zh-CN" dirty="0"/>
          </a:p>
          <a:p>
            <a:r>
              <a:rPr lang="zh-CN" altLang="en-US" dirty="0"/>
              <a:t>解都在顶点上 也就是每个可行基对应的点</a:t>
            </a:r>
            <a:endParaRPr lang="en-HK" altLang="zh-CN" dirty="0"/>
          </a:p>
          <a:p>
            <a:r>
              <a:rPr lang="zh-CN" altLang="en-US" dirty="0"/>
              <a:t>求最优解最笨的方法：算每个顶点的值 最多解</a:t>
            </a:r>
            <a:r>
              <a:rPr lang="en-US" altLang="zh-CN" dirty="0"/>
              <a:t>Cm</a:t>
            </a:r>
            <a:r>
              <a:rPr lang="zh-CN" altLang="en-US" dirty="0"/>
              <a:t>取</a:t>
            </a:r>
            <a:r>
              <a:rPr lang="en-US" altLang="zh-CN" dirty="0"/>
              <a:t>n</a:t>
            </a:r>
            <a:r>
              <a:rPr lang="zh-CN" altLang="en-US" dirty="0"/>
              <a:t>个方程 但是计算量也很大</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54</a:t>
            </a:fld>
            <a:endParaRPr lang="zh-CN" altLang="en-US"/>
          </a:p>
        </p:txBody>
      </p:sp>
    </p:spTree>
    <p:extLst>
      <p:ext uri="{BB962C8B-B14F-4D97-AF65-F5344CB8AC3E}">
        <p14:creationId xmlns:p14="http://schemas.microsoft.com/office/powerpoint/2010/main" val="247075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HK" dirty="0"/>
              <a:t>9</a:t>
            </a:r>
            <a:r>
              <a:rPr lang="zh-CN" altLang="en-US" dirty="0"/>
              <a:t>月</a:t>
            </a:r>
            <a:r>
              <a:rPr lang="en-HK" altLang="zh-CN" dirty="0"/>
              <a:t>2</a:t>
            </a:r>
            <a:r>
              <a:rPr lang="zh-CN" altLang="en-US" dirty="0"/>
              <a:t>日 这节课所有学的东西 是为了下节课用单纯型法解决线性规划问题做铺垫</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28</a:t>
            </a:fld>
            <a:endParaRPr lang="zh-CN" altLang="en-US"/>
          </a:p>
        </p:txBody>
      </p:sp>
    </p:spTree>
    <p:extLst>
      <p:ext uri="{BB962C8B-B14F-4D97-AF65-F5344CB8AC3E}">
        <p14:creationId xmlns:p14="http://schemas.microsoft.com/office/powerpoint/2010/main" val="4241761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55</a:t>
            </a:fld>
            <a:endParaRPr lang="zh-CN" altLang="en-US"/>
          </a:p>
        </p:txBody>
      </p:sp>
    </p:spTree>
    <p:extLst>
      <p:ext uri="{BB962C8B-B14F-4D97-AF65-F5344CB8AC3E}">
        <p14:creationId xmlns:p14="http://schemas.microsoft.com/office/powerpoint/2010/main" val="3070548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56</a:t>
            </a:fld>
            <a:endParaRPr lang="zh-CN" altLang="en-US"/>
          </a:p>
        </p:txBody>
      </p:sp>
    </p:spTree>
    <p:extLst>
      <p:ext uri="{BB962C8B-B14F-4D97-AF65-F5344CB8AC3E}">
        <p14:creationId xmlns:p14="http://schemas.microsoft.com/office/powerpoint/2010/main" val="231517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57</a:t>
            </a:fld>
            <a:endParaRPr lang="zh-CN" altLang="en-US"/>
          </a:p>
        </p:txBody>
      </p:sp>
    </p:spTree>
    <p:extLst>
      <p:ext uri="{BB962C8B-B14F-4D97-AF65-F5344CB8AC3E}">
        <p14:creationId xmlns:p14="http://schemas.microsoft.com/office/powerpoint/2010/main" val="2561219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29</a:t>
            </a:fld>
            <a:endParaRPr lang="zh-CN" altLang="en-US"/>
          </a:p>
        </p:txBody>
      </p:sp>
    </p:spTree>
    <p:extLst>
      <p:ext uri="{BB962C8B-B14F-4D97-AF65-F5344CB8AC3E}">
        <p14:creationId xmlns:p14="http://schemas.microsoft.com/office/powerpoint/2010/main" val="375253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转化为标准型遇到的几种情况处理</a:t>
            </a:r>
            <a:endParaRPr lang="en-HK" altLang="zh-CN" dirty="0"/>
          </a:p>
          <a:p>
            <a:pPr algn="just" eaLnBrk="1" hangingPunct="1">
              <a:spcBef>
                <a:spcPct val="0"/>
              </a:spcBef>
              <a:buFontTx/>
              <a:buNone/>
            </a:pPr>
            <a:r>
              <a:rPr lang="zh-CN" altLang="en-US" sz="1200" dirty="0">
                <a:latin typeface="隶书" panose="02010509060101010101" pitchFamily="49" charset="-122"/>
              </a:rPr>
              <a:t>当然</a:t>
            </a:r>
            <a:r>
              <a:rPr lang="en-US" altLang="zh-CN" sz="1200" i="1" dirty="0" err="1">
                <a:latin typeface="隶书" panose="02010509060101010101" pitchFamily="49" charset="-122"/>
              </a:rPr>
              <a:t>x</a:t>
            </a:r>
            <a:r>
              <a:rPr lang="en-US" altLang="zh-CN" sz="1200" i="1" baseline="-30000" dirty="0" err="1">
                <a:latin typeface="隶书" panose="02010509060101010101" pitchFamily="49" charset="-122"/>
              </a:rPr>
              <a:t>j</a:t>
            </a:r>
            <a:r>
              <a:rPr lang="zh-CN" altLang="en-US" sz="1200" dirty="0">
                <a:latin typeface="隶书" panose="02010509060101010101" pitchFamily="49" charset="-122"/>
              </a:rPr>
              <a:t>的符号取决于</a:t>
            </a:r>
            <a:r>
              <a:rPr lang="en-US" altLang="zh-CN" sz="1200" i="1" dirty="0" err="1">
                <a:latin typeface="隶书" panose="02010509060101010101" pitchFamily="49" charset="-122"/>
              </a:rPr>
              <a:t>x</a:t>
            </a:r>
            <a:r>
              <a:rPr lang="en-US" altLang="zh-CN" sz="1200" i="1" baseline="-30000" dirty="0" err="1">
                <a:latin typeface="隶书" panose="02010509060101010101" pitchFamily="49" charset="-122"/>
              </a:rPr>
              <a:t>j</a:t>
            </a:r>
            <a:r>
              <a:rPr lang="en-US" altLang="zh-CN" sz="1200" i="1" dirty="0"/>
              <a:t>’</a:t>
            </a:r>
            <a:r>
              <a:rPr lang="zh-CN" altLang="en-US" sz="1200" dirty="0">
                <a:latin typeface="隶书" panose="02010509060101010101" pitchFamily="49" charset="-122"/>
              </a:rPr>
              <a:t>和</a:t>
            </a:r>
            <a:r>
              <a:rPr lang="en-US" altLang="zh-CN" sz="1200" i="1" dirty="0" err="1">
                <a:latin typeface="隶书" panose="02010509060101010101" pitchFamily="49" charset="-122"/>
              </a:rPr>
              <a:t>x</a:t>
            </a:r>
            <a:r>
              <a:rPr lang="en-US" altLang="zh-CN" sz="1200" i="1" baseline="-30000" dirty="0" err="1">
                <a:latin typeface="隶书" panose="02010509060101010101" pitchFamily="49" charset="-122"/>
              </a:rPr>
              <a:t>j</a:t>
            </a:r>
            <a:r>
              <a:rPr lang="en-US" altLang="zh-CN" sz="1200" i="1" dirty="0"/>
              <a:t>”</a:t>
            </a:r>
            <a:r>
              <a:rPr lang="zh-CN" altLang="en-US" sz="1200" dirty="0">
                <a:latin typeface="隶书" panose="02010509060101010101" pitchFamily="49" charset="-122"/>
              </a:rPr>
              <a:t>的大小</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30</a:t>
            </a:fld>
            <a:endParaRPr lang="zh-CN" altLang="en-US"/>
          </a:p>
        </p:txBody>
      </p:sp>
    </p:spTree>
    <p:extLst>
      <p:ext uri="{BB962C8B-B14F-4D97-AF65-F5344CB8AC3E}">
        <p14:creationId xmlns:p14="http://schemas.microsoft.com/office/powerpoint/2010/main" val="3354158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31</a:t>
            </a:fld>
            <a:endParaRPr lang="zh-CN" altLang="en-US"/>
          </a:p>
        </p:txBody>
      </p:sp>
    </p:spTree>
    <p:extLst>
      <p:ext uri="{BB962C8B-B14F-4D97-AF65-F5344CB8AC3E}">
        <p14:creationId xmlns:p14="http://schemas.microsoft.com/office/powerpoint/2010/main" val="2560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EDF8DB-1D0B-4437-9FBB-069A49B3E3FB}" type="slidenum">
              <a:rPr lang="zh-CN" altLang="en-US" smtClean="0"/>
              <a:t>32</a:t>
            </a:fld>
            <a:endParaRPr lang="zh-CN" altLang="en-US"/>
          </a:p>
        </p:txBody>
      </p:sp>
    </p:spTree>
    <p:extLst>
      <p:ext uri="{BB962C8B-B14F-4D97-AF65-F5344CB8AC3E}">
        <p14:creationId xmlns:p14="http://schemas.microsoft.com/office/powerpoint/2010/main" val="326611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先讲引入</a:t>
            </a:r>
            <a:r>
              <a:rPr lang="en-HK" altLang="zh-CN" dirty="0"/>
              <a:t>2</a:t>
            </a:r>
            <a:r>
              <a:rPr lang="zh-CN" altLang="en-US" dirty="0"/>
              <a:t>个变量的定义</a:t>
            </a:r>
            <a:endParaRPr lang="en-HK" altLang="zh-CN" dirty="0"/>
          </a:p>
          <a:p>
            <a:r>
              <a:rPr lang="zh-CN" altLang="en-US" dirty="0"/>
              <a:t>那么问题来了 如何保证加入的这两个变量不影响 线性规划问题解的情况以及对应目标函数的值</a:t>
            </a:r>
            <a:endParaRPr lang="en-HK" dirty="0"/>
          </a:p>
        </p:txBody>
      </p:sp>
      <p:sp>
        <p:nvSpPr>
          <p:cNvPr id="4" name="灯片编号占位符 3"/>
          <p:cNvSpPr>
            <a:spLocks noGrp="1"/>
          </p:cNvSpPr>
          <p:nvPr>
            <p:ph type="sldNum" sz="quarter" idx="5"/>
          </p:nvPr>
        </p:nvSpPr>
        <p:spPr/>
        <p:txBody>
          <a:bodyPr/>
          <a:lstStyle/>
          <a:p>
            <a:fld id="{4BEDF8DB-1D0B-4437-9FBB-069A49B3E3FB}" type="slidenum">
              <a:rPr lang="zh-CN" altLang="en-US" smtClean="0"/>
              <a:t>33</a:t>
            </a:fld>
            <a:endParaRPr lang="zh-CN" altLang="en-US"/>
          </a:p>
        </p:txBody>
      </p:sp>
    </p:spTree>
    <p:extLst>
      <p:ext uri="{BB962C8B-B14F-4D97-AF65-F5344CB8AC3E}">
        <p14:creationId xmlns:p14="http://schemas.microsoft.com/office/powerpoint/2010/main" val="64365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转为极大化</a:t>
            </a:r>
            <a:endParaRPr lang="en-US" altLang="zh-CN" dirty="0"/>
          </a:p>
          <a:p>
            <a:r>
              <a:rPr lang="zh-CN" altLang="en-US" dirty="0"/>
              <a:t>最优解有变</a:t>
            </a:r>
          </a:p>
        </p:txBody>
      </p:sp>
      <p:sp>
        <p:nvSpPr>
          <p:cNvPr id="4" name="灯片编号占位符 3"/>
          <p:cNvSpPr>
            <a:spLocks noGrp="1"/>
          </p:cNvSpPr>
          <p:nvPr>
            <p:ph type="sldNum" sz="quarter" idx="5"/>
          </p:nvPr>
        </p:nvSpPr>
        <p:spPr/>
        <p:txBody>
          <a:bodyPr/>
          <a:lstStyle/>
          <a:p>
            <a:fld id="{4BEDF8DB-1D0B-4437-9FBB-069A49B3E3FB}" type="slidenum">
              <a:rPr lang="zh-CN" altLang="en-US" smtClean="0"/>
              <a:t>34</a:t>
            </a:fld>
            <a:endParaRPr lang="zh-CN" altLang="en-US"/>
          </a:p>
        </p:txBody>
      </p:sp>
    </p:spTree>
    <p:extLst>
      <p:ext uri="{BB962C8B-B14F-4D97-AF65-F5344CB8AC3E}">
        <p14:creationId xmlns:p14="http://schemas.microsoft.com/office/powerpoint/2010/main" val="1763093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0BACD-40FA-4AD5-8404-85A6FEFDA9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副标题 2">
            <a:extLst>
              <a:ext uri="{FF2B5EF4-FFF2-40B4-BE49-F238E27FC236}">
                <a16:creationId xmlns:a16="http://schemas.microsoft.com/office/drawing/2014/main" id="{5EDAAC7C-9D1A-4B20-8D6B-A05763A00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id="{DB80C4BC-1617-4C80-9E51-C73410E23A7D}"/>
              </a:ext>
            </a:extLst>
          </p:cNvPr>
          <p:cNvSpPr>
            <a:spLocks noGrp="1"/>
          </p:cNvSpPr>
          <p:nvPr>
            <p:ph type="dt" sz="half" idx="10"/>
          </p:nvPr>
        </p:nvSpPr>
        <p:spPr/>
        <p:txBody>
          <a:bodyPr/>
          <a:lstStyle/>
          <a:p>
            <a:fld id="{CEFB85C3-22F4-4035-ACAF-DECA9F3AEEDB}" type="datetime1">
              <a:rPr lang="zh-CN" altLang="en-US" smtClean="0"/>
              <a:t>2019/9/2</a:t>
            </a:fld>
            <a:endParaRPr lang="zh-CN" altLang="en-US"/>
          </a:p>
        </p:txBody>
      </p:sp>
      <p:sp>
        <p:nvSpPr>
          <p:cNvPr id="5" name="页脚占位符 4">
            <a:extLst>
              <a:ext uri="{FF2B5EF4-FFF2-40B4-BE49-F238E27FC236}">
                <a16:creationId xmlns:a16="http://schemas.microsoft.com/office/drawing/2014/main" id="{C6C55F71-8D67-4CE9-9B07-58E2AFD1A650}"/>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r>
              <a:rPr lang="zh-CN" altLang="en-US"/>
              <a:t>智能医疗研究中心</a:t>
            </a:r>
          </a:p>
        </p:txBody>
      </p:sp>
      <p:sp>
        <p:nvSpPr>
          <p:cNvPr id="6" name="灯片编号占位符 5">
            <a:extLst>
              <a:ext uri="{FF2B5EF4-FFF2-40B4-BE49-F238E27FC236}">
                <a16:creationId xmlns:a16="http://schemas.microsoft.com/office/drawing/2014/main" id="{CD67DCC2-E57E-449C-8E66-5B3FF477E067}"/>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pic>
        <p:nvPicPr>
          <p:cNvPr id="7" name="图片 6">
            <a:extLst>
              <a:ext uri="{FF2B5EF4-FFF2-40B4-BE49-F238E27FC236}">
                <a16:creationId xmlns:a16="http://schemas.microsoft.com/office/drawing/2014/main" id="{E655B855-9395-4D63-8284-574D104A6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9" y="23813"/>
            <a:ext cx="5853200" cy="945517"/>
          </a:xfrm>
          <a:prstGeom prst="rect">
            <a:avLst/>
          </a:prstGeom>
        </p:spPr>
      </p:pic>
    </p:spTree>
    <p:extLst>
      <p:ext uri="{BB962C8B-B14F-4D97-AF65-F5344CB8AC3E}">
        <p14:creationId xmlns:p14="http://schemas.microsoft.com/office/powerpoint/2010/main" val="157456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EC993-2E3D-4C1E-A049-A74029F687A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C5E888B-112D-461C-9D04-32D1E7E0A3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C7916EF-D0A2-4430-96CD-72FA619FB520}"/>
              </a:ext>
            </a:extLst>
          </p:cNvPr>
          <p:cNvSpPr>
            <a:spLocks noGrp="1"/>
          </p:cNvSpPr>
          <p:nvPr>
            <p:ph type="dt" sz="half" idx="10"/>
          </p:nvPr>
        </p:nvSpPr>
        <p:spPr/>
        <p:txBody>
          <a:bodyPr/>
          <a:lstStyle/>
          <a:p>
            <a:fld id="{D3154EE6-FAAB-40BF-93F3-2A43070426C3}" type="datetime1">
              <a:rPr lang="zh-CN" altLang="en-US" smtClean="0"/>
              <a:t>2019/9/2</a:t>
            </a:fld>
            <a:endParaRPr lang="zh-CN" altLang="en-US"/>
          </a:p>
        </p:txBody>
      </p:sp>
      <p:sp>
        <p:nvSpPr>
          <p:cNvPr id="5" name="页脚占位符 4">
            <a:extLst>
              <a:ext uri="{FF2B5EF4-FFF2-40B4-BE49-F238E27FC236}">
                <a16:creationId xmlns:a16="http://schemas.microsoft.com/office/drawing/2014/main" id="{BFC953DF-7718-42F0-9E8F-D72BC74C96F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A0AADAD6-10DF-4174-AA21-9268EC712E4C}"/>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49588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14CA93-A1D1-4B9E-8B20-BF94F43F0B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38F4F1-571A-4879-88AF-C534EEBA24F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DC10745-4972-4DA2-A327-DA9BA35755AB}"/>
              </a:ext>
            </a:extLst>
          </p:cNvPr>
          <p:cNvSpPr>
            <a:spLocks noGrp="1"/>
          </p:cNvSpPr>
          <p:nvPr>
            <p:ph type="dt" sz="half" idx="10"/>
          </p:nvPr>
        </p:nvSpPr>
        <p:spPr/>
        <p:txBody>
          <a:bodyPr/>
          <a:lstStyle/>
          <a:p>
            <a:fld id="{B7FBFA0B-BE83-4129-B20E-0EB99014266C}" type="datetime1">
              <a:rPr lang="zh-CN" altLang="en-US" smtClean="0"/>
              <a:t>2019/9/2</a:t>
            </a:fld>
            <a:endParaRPr lang="zh-CN" altLang="en-US"/>
          </a:p>
        </p:txBody>
      </p:sp>
      <p:sp>
        <p:nvSpPr>
          <p:cNvPr id="5" name="页脚占位符 4">
            <a:extLst>
              <a:ext uri="{FF2B5EF4-FFF2-40B4-BE49-F238E27FC236}">
                <a16:creationId xmlns:a16="http://schemas.microsoft.com/office/drawing/2014/main" id="{9CD9C5F1-7473-4FC7-9BE3-18BB684E806C}"/>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490C7B43-2034-4263-AE56-B285003E8063}"/>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3904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9306-126F-455B-BB26-655310896358}"/>
              </a:ext>
            </a:extLst>
          </p:cNvPr>
          <p:cNvSpPr>
            <a:spLocks noGrp="1"/>
          </p:cNvSpPr>
          <p:nvPr>
            <p:ph type="title"/>
          </p:nvPr>
        </p:nvSpPr>
        <p:spPr>
          <a:xfrm>
            <a:off x="838200" y="836428"/>
            <a:ext cx="10515600" cy="854260"/>
          </a:xfrm>
        </p:spPr>
        <p:txBody>
          <a:bodyPr>
            <a:normAutofit/>
          </a:bodyPr>
          <a:lstStyle>
            <a:lvl1pPr>
              <a:defRPr sz="4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内容占位符 2">
            <a:extLst>
              <a:ext uri="{FF2B5EF4-FFF2-40B4-BE49-F238E27FC236}">
                <a16:creationId xmlns:a16="http://schemas.microsoft.com/office/drawing/2014/main" id="{FE87DF09-6191-4721-8C62-88A0A371E3BB}"/>
              </a:ext>
            </a:extLst>
          </p:cNvPr>
          <p:cNvSpPr>
            <a:spLocks noGrp="1"/>
          </p:cNvSpPr>
          <p:nvPr>
            <p:ph idx="1"/>
          </p:nvPr>
        </p:nvSpPr>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400">
                <a:latin typeface="华文新魏" panose="02010800040101010101" pitchFamily="2" charset="-122"/>
                <a:ea typeface="华文新魏" panose="02010800040101010101" pitchFamily="2" charset="-122"/>
              </a:defRPr>
            </a:lvl3pPr>
            <a:lvl4pPr>
              <a:defRPr>
                <a:latin typeface="华文新魏" panose="02010800040101010101" pitchFamily="2" charset="-122"/>
                <a:ea typeface="华文新魏" panose="02010800040101010101" pitchFamily="2" charset="-122"/>
              </a:defRPr>
            </a:lvl4pPr>
            <a:lvl5pPr>
              <a:defRPr>
                <a:latin typeface="华文新魏" panose="02010800040101010101" pitchFamily="2" charset="-122"/>
                <a:ea typeface="华文新魏" panose="020108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75C5CC9F-6D31-4CA4-8AA9-5680062C43EF}"/>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BFD7B116-34B4-4CAA-8F93-62A2B2B8AF0B}"/>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r>
              <a:rPr lang="zh-CN" altLang="en-US"/>
              <a:t>智能医疗研究中心</a:t>
            </a:r>
          </a:p>
        </p:txBody>
      </p:sp>
      <p:sp>
        <p:nvSpPr>
          <p:cNvPr id="6" name="灯片编号占位符 5">
            <a:extLst>
              <a:ext uri="{FF2B5EF4-FFF2-40B4-BE49-F238E27FC236}">
                <a16:creationId xmlns:a16="http://schemas.microsoft.com/office/drawing/2014/main" id="{24E75AC7-7A8C-4C2E-8823-73E8CBF6CA0C}"/>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pic>
        <p:nvPicPr>
          <p:cNvPr id="10" name="图片 9">
            <a:extLst>
              <a:ext uri="{FF2B5EF4-FFF2-40B4-BE49-F238E27FC236}">
                <a16:creationId xmlns:a16="http://schemas.microsoft.com/office/drawing/2014/main" id="{434EA279-09EC-427E-8275-28BB60498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00" y="-32082"/>
            <a:ext cx="5853200" cy="945517"/>
          </a:xfrm>
          <a:prstGeom prst="rect">
            <a:avLst/>
          </a:prstGeom>
        </p:spPr>
      </p:pic>
    </p:spTree>
    <p:extLst>
      <p:ext uri="{BB962C8B-B14F-4D97-AF65-F5344CB8AC3E}">
        <p14:creationId xmlns:p14="http://schemas.microsoft.com/office/powerpoint/2010/main" val="412669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0607F-0F2D-4BC5-A862-54262D08B7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6E1D22-B37B-4A04-9A7C-BACB290D1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21DD707-8BD1-4EF5-9913-AE5F500F43E4}"/>
              </a:ext>
            </a:extLst>
          </p:cNvPr>
          <p:cNvSpPr>
            <a:spLocks noGrp="1"/>
          </p:cNvSpPr>
          <p:nvPr>
            <p:ph type="dt" sz="half" idx="10"/>
          </p:nvPr>
        </p:nvSpPr>
        <p:spPr/>
        <p:txBody>
          <a:bodyPr/>
          <a:lstStyle/>
          <a:p>
            <a:fld id="{FB0CCD08-7781-4C3F-A431-994A4B678E52}" type="datetime1">
              <a:rPr lang="zh-CN" altLang="en-US" smtClean="0"/>
              <a:t>2019/9/2</a:t>
            </a:fld>
            <a:endParaRPr lang="zh-CN" altLang="en-US"/>
          </a:p>
        </p:txBody>
      </p:sp>
      <p:sp>
        <p:nvSpPr>
          <p:cNvPr id="5" name="页脚占位符 4">
            <a:extLst>
              <a:ext uri="{FF2B5EF4-FFF2-40B4-BE49-F238E27FC236}">
                <a16:creationId xmlns:a16="http://schemas.microsoft.com/office/drawing/2014/main" id="{91B6F00A-8917-4316-855F-999820BDB4A5}"/>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004F3EA-43C9-4625-9921-B2EB271A50E6}"/>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408429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9C58-4BBC-4801-931B-5C0BC066C7D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C49573E-60BF-4917-B99E-91FCBE3F1A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1C14F06-0D5F-4E1B-B948-BD2E5019A7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86376C4-5A6D-4ED5-AF52-1AEC8B732C63}"/>
              </a:ext>
            </a:extLst>
          </p:cNvPr>
          <p:cNvSpPr>
            <a:spLocks noGrp="1"/>
          </p:cNvSpPr>
          <p:nvPr>
            <p:ph type="dt" sz="half" idx="10"/>
          </p:nvPr>
        </p:nvSpPr>
        <p:spPr/>
        <p:txBody>
          <a:bodyPr/>
          <a:lstStyle/>
          <a:p>
            <a:fld id="{9D539A2C-E9B1-456C-A2DC-05C12B5AE6DD}" type="datetime1">
              <a:rPr lang="zh-CN" altLang="en-US" smtClean="0"/>
              <a:t>2019/9/2</a:t>
            </a:fld>
            <a:endParaRPr lang="zh-CN" altLang="en-US"/>
          </a:p>
        </p:txBody>
      </p:sp>
      <p:sp>
        <p:nvSpPr>
          <p:cNvPr id="6" name="页脚占位符 5">
            <a:extLst>
              <a:ext uri="{FF2B5EF4-FFF2-40B4-BE49-F238E27FC236}">
                <a16:creationId xmlns:a16="http://schemas.microsoft.com/office/drawing/2014/main" id="{BBE07252-D961-4DD7-95C3-87FF2452800F}"/>
              </a:ext>
            </a:extLst>
          </p:cNvPr>
          <p:cNvSpPr>
            <a:spLocks noGrp="1"/>
          </p:cNvSpPr>
          <p:nvPr>
            <p:ph type="ftr" sz="quarter" idx="11"/>
          </p:nvPr>
        </p:nvSpPr>
        <p:spPr/>
        <p:txBody>
          <a:bodyPr/>
          <a:lstStyle/>
          <a:p>
            <a:r>
              <a:rPr lang="zh-CN" altLang="en-US"/>
              <a:t>智能医疗研究中心</a:t>
            </a:r>
          </a:p>
        </p:txBody>
      </p:sp>
      <p:sp>
        <p:nvSpPr>
          <p:cNvPr id="7" name="灯片编号占位符 6">
            <a:extLst>
              <a:ext uri="{FF2B5EF4-FFF2-40B4-BE49-F238E27FC236}">
                <a16:creationId xmlns:a16="http://schemas.microsoft.com/office/drawing/2014/main" id="{E37CDC18-BA37-47A0-BA72-A7148DC8D4BB}"/>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356555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763C0-390E-497A-BF1A-716DF4C3D2F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65E320-C918-49F1-BB32-D4DB4D981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49EDBB2-806E-4707-9F68-E6510D8930F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4CF084C-8FEF-4F08-A2CF-C31B60AD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C281BEB-6E15-478D-A1F2-FD6DE0384C8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E213A41D-BE07-4FFC-A7AB-24FC467D4FAD}"/>
              </a:ext>
            </a:extLst>
          </p:cNvPr>
          <p:cNvSpPr>
            <a:spLocks noGrp="1"/>
          </p:cNvSpPr>
          <p:nvPr>
            <p:ph type="dt" sz="half" idx="10"/>
          </p:nvPr>
        </p:nvSpPr>
        <p:spPr/>
        <p:txBody>
          <a:bodyPr/>
          <a:lstStyle/>
          <a:p>
            <a:fld id="{2F456650-B3A5-4CA4-B5A0-BB90AE29542B}" type="datetime1">
              <a:rPr lang="zh-CN" altLang="en-US" smtClean="0"/>
              <a:t>2019/9/2</a:t>
            </a:fld>
            <a:endParaRPr lang="zh-CN" altLang="en-US"/>
          </a:p>
        </p:txBody>
      </p:sp>
      <p:sp>
        <p:nvSpPr>
          <p:cNvPr id="8" name="页脚占位符 7">
            <a:extLst>
              <a:ext uri="{FF2B5EF4-FFF2-40B4-BE49-F238E27FC236}">
                <a16:creationId xmlns:a16="http://schemas.microsoft.com/office/drawing/2014/main" id="{D6C34861-7DB4-4E8B-A047-49E6D0F747B7}"/>
              </a:ext>
            </a:extLst>
          </p:cNvPr>
          <p:cNvSpPr>
            <a:spLocks noGrp="1"/>
          </p:cNvSpPr>
          <p:nvPr>
            <p:ph type="ftr" sz="quarter" idx="11"/>
          </p:nvPr>
        </p:nvSpPr>
        <p:spPr/>
        <p:txBody>
          <a:bodyPr/>
          <a:lstStyle/>
          <a:p>
            <a:r>
              <a:rPr lang="zh-CN" altLang="en-US"/>
              <a:t>智能医疗研究中心</a:t>
            </a:r>
          </a:p>
        </p:txBody>
      </p:sp>
      <p:sp>
        <p:nvSpPr>
          <p:cNvPr id="9" name="灯片编号占位符 8">
            <a:extLst>
              <a:ext uri="{FF2B5EF4-FFF2-40B4-BE49-F238E27FC236}">
                <a16:creationId xmlns:a16="http://schemas.microsoft.com/office/drawing/2014/main" id="{E8898C92-F0A9-4914-BA9D-F61A747110C8}"/>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277244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D3848-3C19-4B7B-8CD7-0316C0887D3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14ADBF8-A9C0-4F2E-BF7A-12C1C6DC9978}"/>
              </a:ext>
            </a:extLst>
          </p:cNvPr>
          <p:cNvSpPr>
            <a:spLocks noGrp="1"/>
          </p:cNvSpPr>
          <p:nvPr>
            <p:ph type="dt" sz="half" idx="10"/>
          </p:nvPr>
        </p:nvSpPr>
        <p:spPr/>
        <p:txBody>
          <a:bodyPr/>
          <a:lstStyle/>
          <a:p>
            <a:fld id="{40DF96BE-FCFE-4FD9-B004-743D86C4B32A}" type="datetime1">
              <a:rPr lang="zh-CN" altLang="en-US" smtClean="0"/>
              <a:t>2019/9/2</a:t>
            </a:fld>
            <a:endParaRPr lang="zh-CN" altLang="en-US"/>
          </a:p>
        </p:txBody>
      </p:sp>
      <p:sp>
        <p:nvSpPr>
          <p:cNvPr id="4" name="页脚占位符 3">
            <a:extLst>
              <a:ext uri="{FF2B5EF4-FFF2-40B4-BE49-F238E27FC236}">
                <a16:creationId xmlns:a16="http://schemas.microsoft.com/office/drawing/2014/main" id="{AFDD5559-A1AC-40B7-AF47-184B30BF8EEC}"/>
              </a:ext>
            </a:extLst>
          </p:cNvPr>
          <p:cNvSpPr>
            <a:spLocks noGrp="1"/>
          </p:cNvSpPr>
          <p:nvPr>
            <p:ph type="ftr" sz="quarter" idx="11"/>
          </p:nvPr>
        </p:nvSpPr>
        <p:spPr/>
        <p:txBody>
          <a:bodyPr/>
          <a:lstStyle/>
          <a:p>
            <a:r>
              <a:rPr lang="zh-CN" altLang="en-US"/>
              <a:t>智能医疗研究中心</a:t>
            </a:r>
          </a:p>
        </p:txBody>
      </p:sp>
      <p:sp>
        <p:nvSpPr>
          <p:cNvPr id="5" name="灯片编号占位符 4">
            <a:extLst>
              <a:ext uri="{FF2B5EF4-FFF2-40B4-BE49-F238E27FC236}">
                <a16:creationId xmlns:a16="http://schemas.microsoft.com/office/drawing/2014/main" id="{80A743EB-600C-4080-8EB2-68D0B86CE0B4}"/>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240886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88A5A-C638-46BE-846E-14CAAE579183}"/>
              </a:ext>
            </a:extLst>
          </p:cNvPr>
          <p:cNvSpPr>
            <a:spLocks noGrp="1"/>
          </p:cNvSpPr>
          <p:nvPr>
            <p:ph type="dt" sz="half" idx="10"/>
          </p:nvPr>
        </p:nvSpPr>
        <p:spPr/>
        <p:txBody>
          <a:bodyPr/>
          <a:lstStyle/>
          <a:p>
            <a:fld id="{F29CDCFB-4763-428B-9914-433561E16248}" type="datetime1">
              <a:rPr lang="zh-CN" altLang="en-US" smtClean="0"/>
              <a:t>2019/9/2</a:t>
            </a:fld>
            <a:endParaRPr lang="zh-CN" altLang="en-US"/>
          </a:p>
        </p:txBody>
      </p:sp>
      <p:sp>
        <p:nvSpPr>
          <p:cNvPr id="3" name="页脚占位符 2">
            <a:extLst>
              <a:ext uri="{FF2B5EF4-FFF2-40B4-BE49-F238E27FC236}">
                <a16:creationId xmlns:a16="http://schemas.microsoft.com/office/drawing/2014/main" id="{44DA839E-85CC-40DA-A5F9-1DC7275A50A9}"/>
              </a:ext>
            </a:extLst>
          </p:cNvPr>
          <p:cNvSpPr>
            <a:spLocks noGrp="1"/>
          </p:cNvSpPr>
          <p:nvPr>
            <p:ph type="ftr" sz="quarter" idx="11"/>
          </p:nvPr>
        </p:nvSpPr>
        <p:spPr/>
        <p:txBody>
          <a:bodyPr/>
          <a:lstStyle/>
          <a:p>
            <a:r>
              <a:rPr lang="zh-CN" altLang="en-US"/>
              <a:t>智能医疗研究中心</a:t>
            </a:r>
          </a:p>
        </p:txBody>
      </p:sp>
      <p:sp>
        <p:nvSpPr>
          <p:cNvPr id="4" name="灯片编号占位符 3">
            <a:extLst>
              <a:ext uri="{FF2B5EF4-FFF2-40B4-BE49-F238E27FC236}">
                <a16:creationId xmlns:a16="http://schemas.microsoft.com/office/drawing/2014/main" id="{C5BE9B15-8B97-4C44-8E83-D99FB2A8B965}"/>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146171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27AE8-837C-43DD-955C-791A17B597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E92447C-C72E-4A6C-B658-B236C9528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85FE0D19-F050-4A4B-BB3B-BB497FAFB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1DCF5B0-383C-478C-B79D-EF9155F98903}"/>
              </a:ext>
            </a:extLst>
          </p:cNvPr>
          <p:cNvSpPr>
            <a:spLocks noGrp="1"/>
          </p:cNvSpPr>
          <p:nvPr>
            <p:ph type="dt" sz="half" idx="10"/>
          </p:nvPr>
        </p:nvSpPr>
        <p:spPr/>
        <p:txBody>
          <a:bodyPr/>
          <a:lstStyle/>
          <a:p>
            <a:fld id="{67D5498A-2386-4059-8D5B-0CD8BDBBB405}" type="datetime1">
              <a:rPr lang="zh-CN" altLang="en-US" smtClean="0"/>
              <a:t>2019/9/2</a:t>
            </a:fld>
            <a:endParaRPr lang="zh-CN" altLang="en-US"/>
          </a:p>
        </p:txBody>
      </p:sp>
      <p:sp>
        <p:nvSpPr>
          <p:cNvPr id="6" name="页脚占位符 5">
            <a:extLst>
              <a:ext uri="{FF2B5EF4-FFF2-40B4-BE49-F238E27FC236}">
                <a16:creationId xmlns:a16="http://schemas.microsoft.com/office/drawing/2014/main" id="{D7EA0B90-8769-4FF2-97B4-F5C996CFC167}"/>
              </a:ext>
            </a:extLst>
          </p:cNvPr>
          <p:cNvSpPr>
            <a:spLocks noGrp="1"/>
          </p:cNvSpPr>
          <p:nvPr>
            <p:ph type="ftr" sz="quarter" idx="11"/>
          </p:nvPr>
        </p:nvSpPr>
        <p:spPr/>
        <p:txBody>
          <a:bodyPr/>
          <a:lstStyle/>
          <a:p>
            <a:r>
              <a:rPr lang="zh-CN" altLang="en-US"/>
              <a:t>智能医疗研究中心</a:t>
            </a:r>
          </a:p>
        </p:txBody>
      </p:sp>
      <p:sp>
        <p:nvSpPr>
          <p:cNvPr id="7" name="灯片编号占位符 6">
            <a:extLst>
              <a:ext uri="{FF2B5EF4-FFF2-40B4-BE49-F238E27FC236}">
                <a16:creationId xmlns:a16="http://schemas.microsoft.com/office/drawing/2014/main" id="{5A9A7B11-A6C4-4085-B74D-4A842DA20BEE}"/>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169765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BD54D-1AE9-41F9-94CB-0E79CD7FB1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E4FF7A9-1C84-43F0-8240-9DAEAEF89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a:extLst>
              <a:ext uri="{FF2B5EF4-FFF2-40B4-BE49-F238E27FC236}">
                <a16:creationId xmlns:a16="http://schemas.microsoft.com/office/drawing/2014/main" id="{8DFCF0D7-1A95-420F-B195-B22C401B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736123D-FCB7-4526-B784-78874B7F2AC2}"/>
              </a:ext>
            </a:extLst>
          </p:cNvPr>
          <p:cNvSpPr>
            <a:spLocks noGrp="1"/>
          </p:cNvSpPr>
          <p:nvPr>
            <p:ph type="dt" sz="half" idx="10"/>
          </p:nvPr>
        </p:nvSpPr>
        <p:spPr/>
        <p:txBody>
          <a:bodyPr/>
          <a:lstStyle/>
          <a:p>
            <a:fld id="{0A4D136D-140D-4F48-BE3A-0F72767A2CAA}" type="datetime1">
              <a:rPr lang="zh-CN" altLang="en-US" smtClean="0"/>
              <a:t>2019/9/2</a:t>
            </a:fld>
            <a:endParaRPr lang="zh-CN" altLang="en-US"/>
          </a:p>
        </p:txBody>
      </p:sp>
      <p:sp>
        <p:nvSpPr>
          <p:cNvPr id="6" name="页脚占位符 5">
            <a:extLst>
              <a:ext uri="{FF2B5EF4-FFF2-40B4-BE49-F238E27FC236}">
                <a16:creationId xmlns:a16="http://schemas.microsoft.com/office/drawing/2014/main" id="{68EC9F85-7C33-41E6-8A39-073FE6B425D3}"/>
              </a:ext>
            </a:extLst>
          </p:cNvPr>
          <p:cNvSpPr>
            <a:spLocks noGrp="1"/>
          </p:cNvSpPr>
          <p:nvPr>
            <p:ph type="ftr" sz="quarter" idx="11"/>
          </p:nvPr>
        </p:nvSpPr>
        <p:spPr/>
        <p:txBody>
          <a:bodyPr/>
          <a:lstStyle/>
          <a:p>
            <a:r>
              <a:rPr lang="zh-CN" altLang="en-US"/>
              <a:t>智能医疗研究中心</a:t>
            </a:r>
          </a:p>
        </p:txBody>
      </p:sp>
      <p:sp>
        <p:nvSpPr>
          <p:cNvPr id="7" name="灯片编号占位符 6">
            <a:extLst>
              <a:ext uri="{FF2B5EF4-FFF2-40B4-BE49-F238E27FC236}">
                <a16:creationId xmlns:a16="http://schemas.microsoft.com/office/drawing/2014/main" id="{1554900D-D9C7-4DB3-A412-7531450FC7D3}"/>
              </a:ext>
            </a:extLst>
          </p:cNvPr>
          <p:cNvSpPr>
            <a:spLocks noGrp="1"/>
          </p:cNvSpPr>
          <p:nvPr>
            <p:ph type="sldNum" sz="quarter" idx="12"/>
          </p:nvPr>
        </p:nvSpPr>
        <p:spPr/>
        <p:txBody>
          <a:body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384087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FF8D7B-5313-49F2-B292-41E0FA9D4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67411D7-5CAC-45F2-9980-79D01B087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8B493F0-FFFC-4A9A-9B37-15DB8AE69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306B4-FE99-4C0F-A0B2-123D913A2A96}" type="datetime1">
              <a:rPr lang="zh-CN" altLang="en-US" smtClean="0"/>
              <a:t>2019/9/2</a:t>
            </a:fld>
            <a:endParaRPr lang="zh-CN" altLang="en-US"/>
          </a:p>
        </p:txBody>
      </p:sp>
      <p:sp>
        <p:nvSpPr>
          <p:cNvPr id="5" name="页脚占位符 4">
            <a:extLst>
              <a:ext uri="{FF2B5EF4-FFF2-40B4-BE49-F238E27FC236}">
                <a16:creationId xmlns:a16="http://schemas.microsoft.com/office/drawing/2014/main" id="{C5EE5F3F-DBEC-4E00-921F-5A51A0CCB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智能医疗研究中心</a:t>
            </a:r>
          </a:p>
        </p:txBody>
      </p:sp>
      <p:sp>
        <p:nvSpPr>
          <p:cNvPr id="6" name="灯片编号占位符 5">
            <a:extLst>
              <a:ext uri="{FF2B5EF4-FFF2-40B4-BE49-F238E27FC236}">
                <a16:creationId xmlns:a16="http://schemas.microsoft.com/office/drawing/2014/main" id="{B9CEA4B6-79E9-4824-83CA-1A5360572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44367-13AA-42ED-B6EC-687919EA1044}" type="slidenum">
              <a:rPr lang="zh-CN" altLang="en-US" smtClean="0"/>
              <a:t>‹#›</a:t>
            </a:fld>
            <a:endParaRPr lang="zh-CN" altLang="en-US"/>
          </a:p>
        </p:txBody>
      </p:sp>
    </p:spTree>
    <p:extLst>
      <p:ext uri="{BB962C8B-B14F-4D97-AF65-F5344CB8AC3E}">
        <p14:creationId xmlns:p14="http://schemas.microsoft.com/office/powerpoint/2010/main" val="759304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13.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2.xml"/><Relationship Id="rId7" Type="http://schemas.openxmlformats.org/officeDocument/2006/relationships/image" Target="../media/image24.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23.emf"/><Relationship Id="rId4" Type="http://schemas.openxmlformats.org/officeDocument/2006/relationships/oleObject" Target="../embeddings/oleObject21.bin"/><Relationship Id="rId9" Type="http://schemas.openxmlformats.org/officeDocument/2006/relationships/image" Target="../media/image25.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26.emf"/><Relationship Id="rId4"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28.emf"/><Relationship Id="rId4"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30.e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6.bin"/><Relationship Id="rId3" Type="http://schemas.openxmlformats.org/officeDocument/2006/relationships/notesSlide" Target="../notesSlides/notesSlide20.xml"/><Relationship Id="rId7" Type="http://schemas.openxmlformats.org/officeDocument/2006/relationships/oleObject" Target="../embeddings/oleObject33.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5.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7.wmf"/><Relationship Id="rId4" Type="http://schemas.openxmlformats.org/officeDocument/2006/relationships/image" Target="../media/image42.png"/><Relationship Id="rId9" Type="http://schemas.openxmlformats.org/officeDocument/2006/relationships/oleObject" Target="../embeddings/oleObject34.bin"/><Relationship Id="rId14" Type="http://schemas.openxmlformats.org/officeDocument/2006/relationships/image" Target="../media/image39.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4.wmf"/><Relationship Id="rId18" Type="http://schemas.openxmlformats.org/officeDocument/2006/relationships/oleObject" Target="../embeddings/oleObject44.bin"/><Relationship Id="rId3" Type="http://schemas.openxmlformats.org/officeDocument/2006/relationships/notesSlide" Target="../notesSlides/notesSlide21.xml"/><Relationship Id="rId7" Type="http://schemas.openxmlformats.org/officeDocument/2006/relationships/image" Target="../media/image41.wmf"/><Relationship Id="rId12" Type="http://schemas.openxmlformats.org/officeDocument/2006/relationships/oleObject" Target="../embeddings/oleObject41.bin"/><Relationship Id="rId17" Type="http://schemas.openxmlformats.org/officeDocument/2006/relationships/image" Target="../media/image46.wmf"/><Relationship Id="rId2" Type="http://schemas.openxmlformats.org/officeDocument/2006/relationships/slideLayout" Target="../slideLayouts/slideLayout2.xml"/><Relationship Id="rId16" Type="http://schemas.openxmlformats.org/officeDocument/2006/relationships/oleObject" Target="../embeddings/oleObject43.bin"/><Relationship Id="rId1" Type="http://schemas.openxmlformats.org/officeDocument/2006/relationships/vmlDrawing" Target="../drawings/vmlDrawing18.vml"/><Relationship Id="rId6" Type="http://schemas.openxmlformats.org/officeDocument/2006/relationships/oleObject" Target="../embeddings/oleObject38.bin"/><Relationship Id="rId11" Type="http://schemas.openxmlformats.org/officeDocument/2006/relationships/image" Target="../media/image43.wmf"/><Relationship Id="rId5" Type="http://schemas.openxmlformats.org/officeDocument/2006/relationships/image" Target="../media/image40.wmf"/><Relationship Id="rId15" Type="http://schemas.openxmlformats.org/officeDocument/2006/relationships/image" Target="../media/image45.wmf"/><Relationship Id="rId10" Type="http://schemas.openxmlformats.org/officeDocument/2006/relationships/oleObject" Target="../embeddings/oleObject40.bin"/><Relationship Id="rId19" Type="http://schemas.openxmlformats.org/officeDocument/2006/relationships/image" Target="../media/image47.wmf"/><Relationship Id="rId4" Type="http://schemas.openxmlformats.org/officeDocument/2006/relationships/oleObject" Target="../embeddings/oleObject37.bin"/><Relationship Id="rId9" Type="http://schemas.openxmlformats.org/officeDocument/2006/relationships/image" Target="../media/image42.wmf"/><Relationship Id="rId14" Type="http://schemas.openxmlformats.org/officeDocument/2006/relationships/oleObject" Target="../embeddings/oleObject42.bin"/></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0.wmf"/><Relationship Id="rId4" Type="http://schemas.openxmlformats.org/officeDocument/2006/relationships/oleObject" Target="../embeddings/oleObject4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A68E0-1B50-47FE-84A3-D1EA3E5C5394}"/>
              </a:ext>
            </a:extLst>
          </p:cNvPr>
          <p:cNvSpPr>
            <a:spLocks noGrp="1"/>
          </p:cNvSpPr>
          <p:nvPr>
            <p:ph type="ctrTitle"/>
          </p:nvPr>
        </p:nvSpPr>
        <p:spPr/>
        <p:txBody>
          <a:bodyPr>
            <a:normAutofit/>
          </a:bodyPr>
          <a:lstStyle/>
          <a:p>
            <a:r>
              <a:rPr lang="zh-CN" altLang="en-US" sz="5400" dirty="0"/>
              <a:t>线性规划问题及其数学模型</a:t>
            </a:r>
          </a:p>
        </p:txBody>
      </p:sp>
      <p:sp>
        <p:nvSpPr>
          <p:cNvPr id="3" name="副标题 2">
            <a:extLst>
              <a:ext uri="{FF2B5EF4-FFF2-40B4-BE49-F238E27FC236}">
                <a16:creationId xmlns:a16="http://schemas.microsoft.com/office/drawing/2014/main" id="{6508FC5A-A414-410E-8E68-56269D727E9E}"/>
              </a:ext>
            </a:extLst>
          </p:cNvPr>
          <p:cNvSpPr>
            <a:spLocks noGrp="1"/>
          </p:cNvSpPr>
          <p:nvPr>
            <p:ph type="subTitle" idx="1"/>
          </p:nvPr>
        </p:nvSpPr>
        <p:spPr/>
        <p:txBody>
          <a:bodyPr/>
          <a:lstStyle/>
          <a:p>
            <a:endParaRPr lang="zh-CN" altLang="en-US" dirty="0"/>
          </a:p>
        </p:txBody>
      </p:sp>
      <p:sp>
        <p:nvSpPr>
          <p:cNvPr id="4" name="日期占位符 3">
            <a:extLst>
              <a:ext uri="{FF2B5EF4-FFF2-40B4-BE49-F238E27FC236}">
                <a16:creationId xmlns:a16="http://schemas.microsoft.com/office/drawing/2014/main" id="{7786DD7F-FCEE-40D9-9D65-71A315893463}"/>
              </a:ext>
            </a:extLst>
          </p:cNvPr>
          <p:cNvSpPr>
            <a:spLocks noGrp="1"/>
          </p:cNvSpPr>
          <p:nvPr>
            <p:ph type="dt" sz="half" idx="10"/>
          </p:nvPr>
        </p:nvSpPr>
        <p:spPr/>
        <p:txBody>
          <a:bodyPr/>
          <a:lstStyle/>
          <a:p>
            <a:fld id="{3EF293E5-BEA9-401A-94B7-ABC4512D3A8A}" type="datetime1">
              <a:rPr lang="zh-CN" altLang="en-US" smtClean="0"/>
              <a:t>2019/9/2</a:t>
            </a:fld>
            <a:endParaRPr lang="zh-CN" altLang="en-US"/>
          </a:p>
        </p:txBody>
      </p:sp>
      <p:sp>
        <p:nvSpPr>
          <p:cNvPr id="5" name="页脚占位符 4">
            <a:extLst>
              <a:ext uri="{FF2B5EF4-FFF2-40B4-BE49-F238E27FC236}">
                <a16:creationId xmlns:a16="http://schemas.microsoft.com/office/drawing/2014/main" id="{5C10A6C1-F2CF-46BB-8D09-E5BE4B5C558A}"/>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AA659419-3CD2-4E53-BB49-9BA5C56C5538}"/>
              </a:ext>
            </a:extLst>
          </p:cNvPr>
          <p:cNvSpPr>
            <a:spLocks noGrp="1"/>
          </p:cNvSpPr>
          <p:nvPr>
            <p:ph type="sldNum" sz="quarter" idx="12"/>
          </p:nvPr>
        </p:nvSpPr>
        <p:spPr/>
        <p:txBody>
          <a:bodyPr/>
          <a:lstStyle/>
          <a:p>
            <a:fld id="{0A644367-13AA-42ED-B6EC-687919EA1044}" type="slidenum">
              <a:rPr lang="zh-CN" altLang="en-US" smtClean="0"/>
              <a:t>1</a:t>
            </a:fld>
            <a:endParaRPr lang="zh-CN" altLang="en-US"/>
          </a:p>
        </p:txBody>
      </p:sp>
    </p:spTree>
    <p:extLst>
      <p:ext uri="{BB962C8B-B14F-4D97-AF65-F5344CB8AC3E}">
        <p14:creationId xmlns:p14="http://schemas.microsoft.com/office/powerpoint/2010/main" val="286397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CAF50EBA-5917-4AE5-892A-CA0D5EF3B395}"/>
              </a:ext>
            </a:extLst>
          </p:cNvPr>
          <p:cNvSpPr txBox="1">
            <a:spLocks noChangeArrowheads="1"/>
          </p:cNvSpPr>
          <p:nvPr/>
        </p:nvSpPr>
        <p:spPr bwMode="auto">
          <a:xfrm>
            <a:off x="3127375" y="1341438"/>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b="1">
                <a:solidFill>
                  <a:srgbClr val="2904E0"/>
                </a:solidFill>
                <a:ea typeface="楷体_GB2312" pitchFamily="49" charset="-122"/>
              </a:rPr>
              <a:t> max（min） </a:t>
            </a:r>
            <a:r>
              <a:rPr lang="zh-CN" altLang="zh-CN" sz="2400" b="1" i="1">
                <a:solidFill>
                  <a:srgbClr val="2904E0"/>
                </a:solidFill>
                <a:ea typeface="楷体_GB2312" pitchFamily="49" charset="-122"/>
              </a:rPr>
              <a:t>z</a:t>
            </a:r>
            <a:r>
              <a:rPr lang="zh-CN" altLang="zh-CN" sz="2400" b="1">
                <a:solidFill>
                  <a:srgbClr val="2904E0"/>
                </a:solidFill>
                <a:ea typeface="楷体_GB2312" pitchFamily="49" charset="-122"/>
              </a:rPr>
              <a:t> = </a:t>
            </a:r>
            <a:r>
              <a:rPr lang="zh-CN" altLang="zh-CN" sz="2400" b="1" i="1">
                <a:solidFill>
                  <a:srgbClr val="2904E0"/>
                </a:solidFill>
                <a:ea typeface="楷体_GB2312" pitchFamily="49" charset="-122"/>
              </a:rPr>
              <a:t>c</a:t>
            </a:r>
            <a:r>
              <a:rPr lang="zh-CN" altLang="zh-CN" sz="2400" b="1" baseline="-25000">
                <a:solidFill>
                  <a:srgbClr val="2904E0"/>
                </a:solidFill>
                <a:ea typeface="楷体_GB2312" pitchFamily="49" charset="-122"/>
              </a:rPr>
              <a:t>1</a:t>
            </a:r>
            <a:r>
              <a:rPr lang="zh-CN" altLang="zh-CN" sz="2400" b="1" i="1">
                <a:solidFill>
                  <a:srgbClr val="2904E0"/>
                </a:solidFill>
                <a:ea typeface="楷体_GB2312" pitchFamily="49" charset="-122"/>
              </a:rPr>
              <a:t>x</a:t>
            </a:r>
            <a:r>
              <a:rPr lang="zh-CN" altLang="zh-CN" sz="2400" b="1" baseline="-25000">
                <a:solidFill>
                  <a:srgbClr val="2904E0"/>
                </a:solidFill>
                <a:ea typeface="楷体_GB2312" pitchFamily="49" charset="-122"/>
              </a:rPr>
              <a:t>1</a:t>
            </a:r>
            <a:r>
              <a:rPr lang="zh-CN" altLang="zh-CN" sz="2400" b="1">
                <a:solidFill>
                  <a:srgbClr val="2904E0"/>
                </a:solidFill>
                <a:ea typeface="楷体_GB2312" pitchFamily="49" charset="-122"/>
              </a:rPr>
              <a:t> + </a:t>
            </a:r>
            <a:r>
              <a:rPr lang="zh-CN" altLang="zh-CN" sz="2400" b="1" i="1">
                <a:solidFill>
                  <a:srgbClr val="2904E0"/>
                </a:solidFill>
                <a:ea typeface="楷体_GB2312" pitchFamily="49" charset="-122"/>
              </a:rPr>
              <a:t>c</a:t>
            </a:r>
            <a:r>
              <a:rPr lang="zh-CN" altLang="zh-CN" sz="2400" b="1" baseline="-25000">
                <a:solidFill>
                  <a:srgbClr val="2904E0"/>
                </a:solidFill>
                <a:ea typeface="楷体_GB2312" pitchFamily="49" charset="-122"/>
              </a:rPr>
              <a:t>2</a:t>
            </a:r>
            <a:r>
              <a:rPr lang="zh-CN" altLang="zh-CN" sz="2400" b="1" i="1">
                <a:solidFill>
                  <a:srgbClr val="2904E0"/>
                </a:solidFill>
                <a:ea typeface="楷体_GB2312" pitchFamily="49" charset="-122"/>
              </a:rPr>
              <a:t>x</a:t>
            </a:r>
            <a:r>
              <a:rPr lang="zh-CN" altLang="zh-CN" sz="2400" b="1" baseline="-25000">
                <a:solidFill>
                  <a:srgbClr val="2904E0"/>
                </a:solidFill>
                <a:ea typeface="楷体_GB2312" pitchFamily="49" charset="-122"/>
              </a:rPr>
              <a:t>2 </a:t>
            </a:r>
            <a:r>
              <a:rPr lang="zh-CN" altLang="zh-CN" sz="2400" b="1">
                <a:solidFill>
                  <a:srgbClr val="2904E0"/>
                </a:solidFill>
                <a:ea typeface="楷体_GB2312" pitchFamily="49" charset="-122"/>
              </a:rPr>
              <a:t>+ </a:t>
            </a:r>
            <a:r>
              <a:rPr lang="zh-CN" altLang="zh-CN" sz="2400" b="1">
                <a:solidFill>
                  <a:srgbClr val="2904E0"/>
                </a:solidFill>
              </a:rPr>
              <a:t>…</a:t>
            </a:r>
            <a:r>
              <a:rPr lang="zh-CN" altLang="zh-CN" sz="2400" b="1">
                <a:solidFill>
                  <a:srgbClr val="2904E0"/>
                </a:solidFill>
                <a:ea typeface="楷体_GB2312" pitchFamily="49" charset="-122"/>
              </a:rPr>
              <a:t> </a:t>
            </a:r>
            <a:r>
              <a:rPr lang="zh-CN" altLang="zh-CN" sz="2400" b="1">
                <a:solidFill>
                  <a:srgbClr val="2904E0"/>
                </a:solidFill>
              </a:rPr>
              <a:t>…</a:t>
            </a:r>
            <a:r>
              <a:rPr lang="zh-CN" altLang="zh-CN" sz="2400" b="1">
                <a:solidFill>
                  <a:srgbClr val="2904E0"/>
                </a:solidFill>
                <a:ea typeface="楷体_GB2312" pitchFamily="49" charset="-122"/>
              </a:rPr>
              <a:t> </a:t>
            </a:r>
            <a:r>
              <a:rPr lang="zh-CN" altLang="zh-CN" sz="2400" b="1" baseline="-25000">
                <a:solidFill>
                  <a:srgbClr val="2904E0"/>
                </a:solidFill>
                <a:ea typeface="楷体_GB2312" pitchFamily="49" charset="-122"/>
              </a:rPr>
              <a:t> </a:t>
            </a:r>
            <a:r>
              <a:rPr lang="zh-CN" altLang="zh-CN" sz="2400" b="1">
                <a:solidFill>
                  <a:srgbClr val="2904E0"/>
                </a:solidFill>
                <a:ea typeface="楷体_GB2312" pitchFamily="49" charset="-122"/>
              </a:rPr>
              <a:t>+ </a:t>
            </a:r>
            <a:r>
              <a:rPr lang="zh-CN" altLang="zh-CN" sz="2400" b="1" i="1">
                <a:solidFill>
                  <a:srgbClr val="2904E0"/>
                </a:solidFill>
                <a:ea typeface="楷体_GB2312" pitchFamily="49" charset="-122"/>
              </a:rPr>
              <a:t>c</a:t>
            </a:r>
            <a:r>
              <a:rPr lang="zh-CN" altLang="zh-CN" sz="2400" b="1" i="1" baseline="-25000">
                <a:solidFill>
                  <a:srgbClr val="2904E0"/>
                </a:solidFill>
                <a:ea typeface="楷体_GB2312" pitchFamily="49" charset="-122"/>
              </a:rPr>
              <a:t>n</a:t>
            </a:r>
            <a:r>
              <a:rPr lang="zh-CN" altLang="zh-CN" sz="2400" b="1" i="1">
                <a:solidFill>
                  <a:srgbClr val="2904E0"/>
                </a:solidFill>
                <a:ea typeface="楷体_GB2312" pitchFamily="49" charset="-122"/>
              </a:rPr>
              <a:t>x</a:t>
            </a:r>
            <a:r>
              <a:rPr lang="zh-CN" altLang="zh-CN" sz="2400" b="1" i="1" baseline="-25000">
                <a:solidFill>
                  <a:srgbClr val="2904E0"/>
                </a:solidFill>
                <a:ea typeface="楷体_GB2312" pitchFamily="49" charset="-122"/>
              </a:rPr>
              <a:t>n</a:t>
            </a:r>
            <a:r>
              <a:rPr lang="zh-CN" altLang="zh-CN" sz="2400" b="1">
                <a:solidFill>
                  <a:srgbClr val="2904E0"/>
                </a:solidFill>
                <a:ea typeface="楷体_GB2312" pitchFamily="49" charset="-122"/>
              </a:rPr>
              <a:t> </a:t>
            </a:r>
          </a:p>
        </p:txBody>
      </p:sp>
      <p:sp>
        <p:nvSpPr>
          <p:cNvPr id="10243" name="Text Box 3">
            <a:extLst>
              <a:ext uri="{FF2B5EF4-FFF2-40B4-BE49-F238E27FC236}">
                <a16:creationId xmlns:a16="http://schemas.microsoft.com/office/drawing/2014/main" id="{764BEC92-AA58-4597-B742-95EB7C0D2F14}"/>
              </a:ext>
            </a:extLst>
          </p:cNvPr>
          <p:cNvSpPr txBox="1">
            <a:spLocks noChangeArrowheads="1"/>
          </p:cNvSpPr>
          <p:nvPr/>
        </p:nvSpPr>
        <p:spPr bwMode="auto">
          <a:xfrm>
            <a:off x="4035425" y="3357563"/>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b="1" i="1">
                <a:solidFill>
                  <a:srgbClr val="FF0000"/>
                </a:solidFill>
                <a:ea typeface="楷体_GB2312" pitchFamily="49" charset="-122"/>
              </a:rPr>
              <a:t>x</a:t>
            </a:r>
            <a:r>
              <a:rPr lang="zh-CN" altLang="zh-CN" sz="2400" b="1" baseline="-25000">
                <a:solidFill>
                  <a:srgbClr val="FF0000"/>
                </a:solidFill>
                <a:ea typeface="楷体_GB2312" pitchFamily="49" charset="-122"/>
              </a:rPr>
              <a:t>1</a:t>
            </a:r>
            <a:r>
              <a:rPr lang="zh-CN" altLang="zh-CN" sz="2400" b="1">
                <a:solidFill>
                  <a:srgbClr val="FF0000"/>
                </a:solidFill>
                <a:ea typeface="楷体_GB2312" pitchFamily="49" charset="-122"/>
              </a:rPr>
              <a:t>，</a:t>
            </a:r>
            <a:r>
              <a:rPr lang="zh-CN" altLang="zh-CN" sz="2400" b="1" i="1">
                <a:solidFill>
                  <a:srgbClr val="FF0000"/>
                </a:solidFill>
                <a:ea typeface="楷体_GB2312" pitchFamily="49" charset="-122"/>
              </a:rPr>
              <a:t>x</a:t>
            </a:r>
            <a:r>
              <a:rPr lang="zh-CN" altLang="zh-CN" sz="2400" b="1" baseline="-25000">
                <a:solidFill>
                  <a:srgbClr val="FF0000"/>
                </a:solidFill>
                <a:ea typeface="楷体_GB2312" pitchFamily="49" charset="-122"/>
              </a:rPr>
              <a:t>2 </a:t>
            </a:r>
            <a:r>
              <a:rPr lang="zh-CN" altLang="zh-CN" sz="2400" b="1">
                <a:solidFill>
                  <a:srgbClr val="FF0000"/>
                </a:solidFill>
                <a:ea typeface="楷体_GB2312" pitchFamily="49" charset="-122"/>
              </a:rPr>
              <a:t>， </a:t>
            </a:r>
            <a:r>
              <a:rPr lang="zh-CN" altLang="zh-CN" sz="2400" b="1">
                <a:solidFill>
                  <a:srgbClr val="FF0000"/>
                </a:solidFill>
              </a:rPr>
              <a:t>…</a:t>
            </a:r>
            <a:r>
              <a:rPr lang="zh-CN" altLang="zh-CN" sz="2400" b="1">
                <a:solidFill>
                  <a:srgbClr val="FF0000"/>
                </a:solidFill>
                <a:ea typeface="楷体_GB2312" pitchFamily="49" charset="-122"/>
              </a:rPr>
              <a:t> </a:t>
            </a:r>
            <a:r>
              <a:rPr lang="zh-CN" altLang="zh-CN" sz="2400" b="1">
                <a:solidFill>
                  <a:srgbClr val="FF0000"/>
                </a:solidFill>
              </a:rPr>
              <a:t>…</a:t>
            </a:r>
            <a:r>
              <a:rPr lang="zh-CN" altLang="zh-CN" sz="2400" b="1">
                <a:solidFill>
                  <a:srgbClr val="FF0000"/>
                </a:solidFill>
                <a:ea typeface="楷体_GB2312" pitchFamily="49" charset="-122"/>
              </a:rPr>
              <a:t> </a:t>
            </a:r>
            <a:r>
              <a:rPr lang="zh-CN" altLang="zh-CN" sz="2400" b="1" baseline="-25000">
                <a:solidFill>
                  <a:srgbClr val="FF0000"/>
                </a:solidFill>
                <a:ea typeface="楷体_GB2312" pitchFamily="49" charset="-122"/>
              </a:rPr>
              <a:t> </a:t>
            </a:r>
            <a:r>
              <a:rPr lang="zh-CN" altLang="zh-CN" sz="2400" b="1">
                <a:solidFill>
                  <a:srgbClr val="FF0000"/>
                </a:solidFill>
                <a:ea typeface="楷体_GB2312" pitchFamily="49" charset="-122"/>
              </a:rPr>
              <a:t>，</a:t>
            </a:r>
            <a:r>
              <a:rPr lang="zh-CN" altLang="zh-CN" sz="2400" b="1" i="1">
                <a:solidFill>
                  <a:srgbClr val="FF0000"/>
                </a:solidFill>
                <a:ea typeface="楷体_GB2312" pitchFamily="49" charset="-122"/>
              </a:rPr>
              <a:t>x</a:t>
            </a:r>
            <a:r>
              <a:rPr lang="zh-CN" altLang="zh-CN" sz="2400" b="1" i="1" baseline="-25000">
                <a:solidFill>
                  <a:srgbClr val="FF0000"/>
                </a:solidFill>
                <a:ea typeface="楷体_GB2312" pitchFamily="49" charset="-122"/>
              </a:rPr>
              <a:t>n</a:t>
            </a:r>
            <a:r>
              <a:rPr lang="zh-CN" altLang="zh-CN" sz="2400" b="1" baseline="-25000">
                <a:solidFill>
                  <a:srgbClr val="FF0000"/>
                </a:solidFill>
                <a:ea typeface="楷体_GB2312" pitchFamily="49" charset="-122"/>
              </a:rPr>
              <a:t> </a:t>
            </a:r>
            <a:r>
              <a:rPr lang="zh-CN" altLang="zh-CN" sz="2400" b="1">
                <a:solidFill>
                  <a:srgbClr val="FF0000"/>
                </a:solidFill>
                <a:ea typeface="楷体_GB2312" pitchFamily="49" charset="-122"/>
              </a:rPr>
              <a:t>≥ 0</a:t>
            </a:r>
          </a:p>
        </p:txBody>
      </p:sp>
      <p:grpSp>
        <p:nvGrpSpPr>
          <p:cNvPr id="10244" name="Group 4">
            <a:extLst>
              <a:ext uri="{FF2B5EF4-FFF2-40B4-BE49-F238E27FC236}">
                <a16:creationId xmlns:a16="http://schemas.microsoft.com/office/drawing/2014/main" id="{F138610A-E8C7-4EB3-8AF8-CF6E399FD540}"/>
              </a:ext>
            </a:extLst>
          </p:cNvPr>
          <p:cNvGrpSpPr>
            <a:grpSpLocks/>
          </p:cNvGrpSpPr>
          <p:nvPr/>
        </p:nvGrpSpPr>
        <p:grpSpPr bwMode="auto">
          <a:xfrm>
            <a:off x="2895601" y="1828800"/>
            <a:ext cx="8880475" cy="1752600"/>
            <a:chOff x="0" y="0"/>
            <a:chExt cx="5594" cy="1104"/>
          </a:xfrm>
        </p:grpSpPr>
        <p:sp>
          <p:nvSpPr>
            <p:cNvPr id="10245" name="Text Box 5">
              <a:extLst>
                <a:ext uri="{FF2B5EF4-FFF2-40B4-BE49-F238E27FC236}">
                  <a16:creationId xmlns:a16="http://schemas.microsoft.com/office/drawing/2014/main" id="{7C34F770-CE9A-4C04-B70D-E48C071ED21E}"/>
                </a:ext>
              </a:extLst>
            </p:cNvPr>
            <p:cNvSpPr txBox="1">
              <a:spLocks noChangeArrowheads="1"/>
            </p:cNvSpPr>
            <p:nvPr/>
          </p:nvSpPr>
          <p:spPr bwMode="auto">
            <a:xfrm>
              <a:off x="0" y="4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b="1">
                  <a:solidFill>
                    <a:srgbClr val="FF0000"/>
                  </a:solidFill>
                  <a:latin typeface="楷体_GB2312" pitchFamily="49" charset="-122"/>
                  <a:ea typeface="楷体_GB2312" pitchFamily="49" charset="-122"/>
                </a:rPr>
                <a:t>st.</a:t>
              </a:r>
            </a:p>
          </p:txBody>
        </p:sp>
        <p:grpSp>
          <p:nvGrpSpPr>
            <p:cNvPr id="10246" name="Group 6">
              <a:extLst>
                <a:ext uri="{FF2B5EF4-FFF2-40B4-BE49-F238E27FC236}">
                  <a16:creationId xmlns:a16="http://schemas.microsoft.com/office/drawing/2014/main" id="{D535476E-5662-4D5F-9B59-E9BBA860530A}"/>
                </a:ext>
              </a:extLst>
            </p:cNvPr>
            <p:cNvGrpSpPr>
              <a:grpSpLocks/>
            </p:cNvGrpSpPr>
            <p:nvPr/>
          </p:nvGrpSpPr>
          <p:grpSpPr bwMode="auto">
            <a:xfrm>
              <a:off x="393" y="0"/>
              <a:ext cx="5201" cy="1104"/>
              <a:chOff x="0" y="0"/>
              <a:chExt cx="5201" cy="1104"/>
            </a:xfrm>
          </p:grpSpPr>
          <p:sp>
            <p:nvSpPr>
              <p:cNvPr id="10247" name="Text Box 7">
                <a:extLst>
                  <a:ext uri="{FF2B5EF4-FFF2-40B4-BE49-F238E27FC236}">
                    <a16:creationId xmlns:a16="http://schemas.microsoft.com/office/drawing/2014/main" id="{2430F868-85C8-421D-83C2-D7B3D7104200}"/>
                  </a:ext>
                </a:extLst>
              </p:cNvPr>
              <p:cNvSpPr txBox="1">
                <a:spLocks noChangeArrowheads="1"/>
              </p:cNvSpPr>
              <p:nvPr/>
            </p:nvSpPr>
            <p:spPr bwMode="auto">
              <a:xfrm>
                <a:off x="244" y="0"/>
                <a:ext cx="49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b="1" i="1">
                    <a:solidFill>
                      <a:srgbClr val="000000"/>
                    </a:solidFill>
                    <a:ea typeface="楷体_GB2312" pitchFamily="49" charset="-122"/>
                  </a:rPr>
                  <a:t>a</a:t>
                </a:r>
                <a:r>
                  <a:rPr lang="zh-CN" altLang="zh-CN" sz="2400" b="1" baseline="-25000">
                    <a:solidFill>
                      <a:srgbClr val="000000"/>
                    </a:solidFill>
                    <a:ea typeface="楷体_GB2312" pitchFamily="49" charset="-122"/>
                  </a:rPr>
                  <a:t>11</a:t>
                </a:r>
                <a:r>
                  <a:rPr lang="zh-CN" altLang="zh-CN" sz="2400" b="1" i="1">
                    <a:solidFill>
                      <a:srgbClr val="000000"/>
                    </a:solidFill>
                    <a:ea typeface="楷体_GB2312" pitchFamily="49" charset="-122"/>
                  </a:rPr>
                  <a:t>x</a:t>
                </a:r>
                <a:r>
                  <a:rPr lang="zh-CN" altLang="zh-CN" sz="2400" b="1" baseline="-25000">
                    <a:solidFill>
                      <a:srgbClr val="000000"/>
                    </a:solidFill>
                    <a:ea typeface="楷体_GB2312" pitchFamily="49" charset="-122"/>
                  </a:rPr>
                  <a:t>1</a:t>
                </a:r>
                <a:r>
                  <a:rPr lang="zh-CN" altLang="zh-CN" sz="2400" b="1">
                    <a:solidFill>
                      <a:srgbClr val="000000"/>
                    </a:solidFill>
                    <a:ea typeface="楷体_GB2312" pitchFamily="49" charset="-122"/>
                  </a:rPr>
                  <a:t> + </a:t>
                </a:r>
                <a:r>
                  <a:rPr lang="zh-CN" altLang="zh-CN" sz="2400" b="1" i="1">
                    <a:solidFill>
                      <a:srgbClr val="000000"/>
                    </a:solidFill>
                    <a:ea typeface="楷体_GB2312" pitchFamily="49" charset="-122"/>
                  </a:rPr>
                  <a:t>a</a:t>
                </a:r>
                <a:r>
                  <a:rPr lang="zh-CN" altLang="zh-CN" sz="2400" b="1" baseline="-25000">
                    <a:solidFill>
                      <a:srgbClr val="000000"/>
                    </a:solidFill>
                    <a:ea typeface="楷体_GB2312" pitchFamily="49" charset="-122"/>
                  </a:rPr>
                  <a:t>12</a:t>
                </a:r>
                <a:r>
                  <a:rPr lang="zh-CN" altLang="zh-CN" sz="2400" b="1" i="1">
                    <a:solidFill>
                      <a:srgbClr val="000000"/>
                    </a:solidFill>
                    <a:ea typeface="楷体_GB2312" pitchFamily="49" charset="-122"/>
                  </a:rPr>
                  <a:t>x</a:t>
                </a:r>
                <a:r>
                  <a:rPr lang="zh-CN" altLang="zh-CN" sz="2400" b="1" baseline="-25000">
                    <a:solidFill>
                      <a:srgbClr val="000000"/>
                    </a:solidFill>
                    <a:ea typeface="楷体_GB2312" pitchFamily="49" charset="-122"/>
                  </a:rPr>
                  <a:t>2 </a:t>
                </a:r>
                <a:r>
                  <a:rPr lang="zh-CN" altLang="zh-CN" sz="2400" b="1">
                    <a:solidFill>
                      <a:srgbClr val="000000"/>
                    </a:solidFill>
                    <a:ea typeface="楷体_GB2312" pitchFamily="49" charset="-122"/>
                  </a:rPr>
                  <a:t>+ </a:t>
                </a:r>
                <a:r>
                  <a:rPr lang="zh-CN" altLang="zh-CN" sz="2400" b="1">
                    <a:solidFill>
                      <a:srgbClr val="000000"/>
                    </a:solidFill>
                  </a:rPr>
                  <a:t>…</a:t>
                </a:r>
                <a:r>
                  <a:rPr lang="zh-CN" altLang="zh-CN" sz="2400" b="1">
                    <a:solidFill>
                      <a:srgbClr val="000000"/>
                    </a:solidFill>
                    <a:ea typeface="楷体_GB2312" pitchFamily="49" charset="-122"/>
                  </a:rPr>
                  <a:t> </a:t>
                </a:r>
                <a:r>
                  <a:rPr lang="zh-CN" altLang="zh-CN" sz="2400" b="1">
                    <a:solidFill>
                      <a:srgbClr val="000000"/>
                    </a:solidFill>
                  </a:rPr>
                  <a:t>…</a:t>
                </a:r>
                <a:r>
                  <a:rPr lang="zh-CN" altLang="zh-CN" sz="2400" b="1">
                    <a:solidFill>
                      <a:srgbClr val="000000"/>
                    </a:solidFill>
                    <a:ea typeface="楷体_GB2312" pitchFamily="49" charset="-122"/>
                  </a:rPr>
                  <a:t> </a:t>
                </a:r>
                <a:r>
                  <a:rPr lang="zh-CN" altLang="zh-CN" sz="2400" b="1" baseline="-25000">
                    <a:solidFill>
                      <a:srgbClr val="000000"/>
                    </a:solidFill>
                    <a:ea typeface="楷体_GB2312" pitchFamily="49" charset="-122"/>
                  </a:rPr>
                  <a:t> </a:t>
                </a:r>
                <a:r>
                  <a:rPr lang="zh-CN" altLang="zh-CN" sz="2400" b="1">
                    <a:solidFill>
                      <a:srgbClr val="000000"/>
                    </a:solidFill>
                    <a:ea typeface="楷体_GB2312" pitchFamily="49" charset="-122"/>
                  </a:rPr>
                  <a:t>+ </a:t>
                </a:r>
                <a:r>
                  <a:rPr lang="zh-CN" altLang="zh-CN" sz="2400" b="1" i="1">
                    <a:solidFill>
                      <a:srgbClr val="000000"/>
                    </a:solidFill>
                    <a:ea typeface="楷体_GB2312" pitchFamily="49" charset="-122"/>
                  </a:rPr>
                  <a:t>a</a:t>
                </a:r>
                <a:r>
                  <a:rPr lang="zh-CN" altLang="zh-CN" sz="2400" b="1" baseline="-25000">
                    <a:solidFill>
                      <a:srgbClr val="000000"/>
                    </a:solidFill>
                    <a:ea typeface="楷体_GB2312" pitchFamily="49" charset="-122"/>
                  </a:rPr>
                  <a:t>1</a:t>
                </a:r>
                <a:r>
                  <a:rPr lang="zh-CN" altLang="zh-CN" sz="2400" b="1" i="1" baseline="-25000">
                    <a:solidFill>
                      <a:srgbClr val="000000"/>
                    </a:solidFill>
                    <a:ea typeface="楷体_GB2312" pitchFamily="49" charset="-122"/>
                  </a:rPr>
                  <a:t>n</a:t>
                </a:r>
                <a:r>
                  <a:rPr lang="zh-CN" altLang="zh-CN" sz="2400" b="1" i="1">
                    <a:solidFill>
                      <a:srgbClr val="000000"/>
                    </a:solidFill>
                    <a:ea typeface="楷体_GB2312" pitchFamily="49" charset="-122"/>
                  </a:rPr>
                  <a:t>x</a:t>
                </a:r>
                <a:r>
                  <a:rPr lang="zh-CN" altLang="zh-CN" sz="2400" b="1" i="1" baseline="-25000">
                    <a:solidFill>
                      <a:srgbClr val="000000"/>
                    </a:solidFill>
                    <a:ea typeface="楷体_GB2312" pitchFamily="49" charset="-122"/>
                  </a:rPr>
                  <a:t>n</a:t>
                </a:r>
                <a:r>
                  <a:rPr lang="zh-CN" altLang="zh-CN" sz="2400" b="1">
                    <a:solidFill>
                      <a:srgbClr val="000000"/>
                    </a:solidFill>
                    <a:ea typeface="楷体_GB2312" pitchFamily="49" charset="-122"/>
                  </a:rPr>
                  <a:t> </a:t>
                </a:r>
                <a:r>
                  <a:rPr lang="zh-CN" altLang="zh-CN" sz="2400" b="1">
                    <a:solidFill>
                      <a:srgbClr val="000000"/>
                    </a:solidFill>
                  </a:rPr>
                  <a:t>≤</a:t>
                </a:r>
                <a:r>
                  <a:rPr lang="zh-CN" altLang="zh-CN" sz="2400" b="1">
                    <a:solidFill>
                      <a:srgbClr val="000000"/>
                    </a:solidFill>
                    <a:ea typeface="楷体_GB2312" pitchFamily="49" charset="-122"/>
                  </a:rPr>
                  <a:t> (或=,≥) </a:t>
                </a:r>
                <a:r>
                  <a:rPr lang="zh-CN" altLang="zh-CN" sz="2400" b="1" i="1">
                    <a:solidFill>
                      <a:srgbClr val="000000"/>
                    </a:solidFill>
                    <a:ea typeface="楷体_GB2312" pitchFamily="49" charset="-122"/>
                  </a:rPr>
                  <a:t>b</a:t>
                </a:r>
                <a:r>
                  <a:rPr lang="zh-CN" altLang="zh-CN" sz="2400" b="1" baseline="-25000">
                    <a:solidFill>
                      <a:srgbClr val="000000"/>
                    </a:solidFill>
                    <a:ea typeface="楷体_GB2312" pitchFamily="49" charset="-122"/>
                  </a:rPr>
                  <a:t>1</a:t>
                </a:r>
                <a:endParaRPr lang="zh-CN" altLang="zh-CN" sz="2400" b="1">
                  <a:solidFill>
                    <a:srgbClr val="000000"/>
                  </a:solidFill>
                  <a:ea typeface="楷体_GB2312" pitchFamily="49" charset="-122"/>
                </a:endParaRPr>
              </a:p>
            </p:txBody>
          </p:sp>
          <p:sp>
            <p:nvSpPr>
              <p:cNvPr id="10248" name="AutoShape 8">
                <a:extLst>
                  <a:ext uri="{FF2B5EF4-FFF2-40B4-BE49-F238E27FC236}">
                    <a16:creationId xmlns:a16="http://schemas.microsoft.com/office/drawing/2014/main" id="{04B58867-0B10-47BC-B61C-21C136EDF252}"/>
                  </a:ext>
                </a:extLst>
              </p:cNvPr>
              <p:cNvSpPr>
                <a:spLocks/>
              </p:cNvSpPr>
              <p:nvPr/>
            </p:nvSpPr>
            <p:spPr bwMode="auto">
              <a:xfrm>
                <a:off x="0" y="99"/>
                <a:ext cx="279" cy="1005"/>
              </a:xfrm>
              <a:prstGeom prst="leftBrace">
                <a:avLst>
                  <a:gd name="adj1" fmla="val 30018"/>
                  <a:gd name="adj2" fmla="val 50000"/>
                </a:avLst>
              </a:pr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9" name="Text Box 9">
                <a:extLst>
                  <a:ext uri="{FF2B5EF4-FFF2-40B4-BE49-F238E27FC236}">
                    <a16:creationId xmlns:a16="http://schemas.microsoft.com/office/drawing/2014/main" id="{1D9EB8A5-C262-4C53-9E45-DD6833CEADDB}"/>
                  </a:ext>
                </a:extLst>
              </p:cNvPr>
              <p:cNvSpPr txBox="1">
                <a:spLocks noChangeArrowheads="1"/>
              </p:cNvSpPr>
              <p:nvPr/>
            </p:nvSpPr>
            <p:spPr bwMode="auto">
              <a:xfrm>
                <a:off x="244" y="240"/>
                <a:ext cx="49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b="1" i="1">
                    <a:solidFill>
                      <a:srgbClr val="000000"/>
                    </a:solidFill>
                    <a:ea typeface="楷体_GB2312" pitchFamily="49" charset="-122"/>
                  </a:rPr>
                  <a:t>a</a:t>
                </a:r>
                <a:r>
                  <a:rPr lang="zh-CN" altLang="zh-CN" sz="2400" b="1" baseline="-25000">
                    <a:solidFill>
                      <a:srgbClr val="000000"/>
                    </a:solidFill>
                    <a:ea typeface="楷体_GB2312" pitchFamily="49" charset="-122"/>
                  </a:rPr>
                  <a:t>21</a:t>
                </a:r>
                <a:r>
                  <a:rPr lang="zh-CN" altLang="zh-CN" sz="2400" b="1" i="1">
                    <a:solidFill>
                      <a:srgbClr val="000000"/>
                    </a:solidFill>
                    <a:ea typeface="楷体_GB2312" pitchFamily="49" charset="-122"/>
                  </a:rPr>
                  <a:t>x</a:t>
                </a:r>
                <a:r>
                  <a:rPr lang="zh-CN" altLang="zh-CN" sz="2400" b="1" baseline="-25000">
                    <a:solidFill>
                      <a:srgbClr val="000000"/>
                    </a:solidFill>
                    <a:ea typeface="楷体_GB2312" pitchFamily="49" charset="-122"/>
                  </a:rPr>
                  <a:t>1</a:t>
                </a:r>
                <a:r>
                  <a:rPr lang="zh-CN" altLang="zh-CN" sz="2400" b="1">
                    <a:solidFill>
                      <a:srgbClr val="000000"/>
                    </a:solidFill>
                    <a:ea typeface="楷体_GB2312" pitchFamily="49" charset="-122"/>
                  </a:rPr>
                  <a:t> + </a:t>
                </a:r>
                <a:r>
                  <a:rPr lang="zh-CN" altLang="zh-CN" sz="2400" b="1" i="1">
                    <a:solidFill>
                      <a:srgbClr val="000000"/>
                    </a:solidFill>
                    <a:ea typeface="楷体_GB2312" pitchFamily="49" charset="-122"/>
                  </a:rPr>
                  <a:t>a</a:t>
                </a:r>
                <a:r>
                  <a:rPr lang="zh-CN" altLang="zh-CN" sz="2400" b="1" baseline="-25000">
                    <a:solidFill>
                      <a:srgbClr val="000000"/>
                    </a:solidFill>
                    <a:ea typeface="楷体_GB2312" pitchFamily="49" charset="-122"/>
                  </a:rPr>
                  <a:t>22</a:t>
                </a:r>
                <a:r>
                  <a:rPr lang="zh-CN" altLang="zh-CN" sz="2400" b="1" i="1">
                    <a:solidFill>
                      <a:srgbClr val="000000"/>
                    </a:solidFill>
                    <a:ea typeface="楷体_GB2312" pitchFamily="49" charset="-122"/>
                  </a:rPr>
                  <a:t>x</a:t>
                </a:r>
                <a:r>
                  <a:rPr lang="zh-CN" altLang="zh-CN" sz="2400" b="1" baseline="-25000">
                    <a:solidFill>
                      <a:srgbClr val="000000"/>
                    </a:solidFill>
                    <a:ea typeface="楷体_GB2312" pitchFamily="49" charset="-122"/>
                  </a:rPr>
                  <a:t>2 </a:t>
                </a:r>
                <a:r>
                  <a:rPr lang="zh-CN" altLang="zh-CN" sz="2400" b="1">
                    <a:solidFill>
                      <a:srgbClr val="000000"/>
                    </a:solidFill>
                    <a:ea typeface="楷体_GB2312" pitchFamily="49" charset="-122"/>
                  </a:rPr>
                  <a:t>+ </a:t>
                </a:r>
                <a:r>
                  <a:rPr lang="zh-CN" altLang="zh-CN" sz="2400" b="1">
                    <a:solidFill>
                      <a:srgbClr val="000000"/>
                    </a:solidFill>
                  </a:rPr>
                  <a:t>…</a:t>
                </a:r>
                <a:r>
                  <a:rPr lang="zh-CN" altLang="zh-CN" sz="2400" b="1">
                    <a:solidFill>
                      <a:srgbClr val="000000"/>
                    </a:solidFill>
                    <a:ea typeface="楷体_GB2312" pitchFamily="49" charset="-122"/>
                  </a:rPr>
                  <a:t> </a:t>
                </a:r>
                <a:r>
                  <a:rPr lang="zh-CN" altLang="zh-CN" sz="2400" b="1">
                    <a:solidFill>
                      <a:srgbClr val="000000"/>
                    </a:solidFill>
                  </a:rPr>
                  <a:t>…</a:t>
                </a:r>
                <a:r>
                  <a:rPr lang="zh-CN" altLang="zh-CN" sz="2400" b="1">
                    <a:solidFill>
                      <a:srgbClr val="000000"/>
                    </a:solidFill>
                    <a:ea typeface="楷体_GB2312" pitchFamily="49" charset="-122"/>
                  </a:rPr>
                  <a:t> </a:t>
                </a:r>
                <a:r>
                  <a:rPr lang="zh-CN" altLang="zh-CN" sz="2400" b="1" baseline="-25000">
                    <a:solidFill>
                      <a:srgbClr val="000000"/>
                    </a:solidFill>
                    <a:ea typeface="楷体_GB2312" pitchFamily="49" charset="-122"/>
                  </a:rPr>
                  <a:t> </a:t>
                </a:r>
                <a:r>
                  <a:rPr lang="zh-CN" altLang="zh-CN" sz="2400" b="1">
                    <a:solidFill>
                      <a:srgbClr val="000000"/>
                    </a:solidFill>
                    <a:ea typeface="楷体_GB2312" pitchFamily="49" charset="-122"/>
                  </a:rPr>
                  <a:t>+ </a:t>
                </a:r>
                <a:r>
                  <a:rPr lang="zh-CN" altLang="zh-CN" sz="2400" b="1" i="1">
                    <a:solidFill>
                      <a:srgbClr val="000000"/>
                    </a:solidFill>
                    <a:ea typeface="楷体_GB2312" pitchFamily="49" charset="-122"/>
                  </a:rPr>
                  <a:t>a</a:t>
                </a:r>
                <a:r>
                  <a:rPr lang="zh-CN" altLang="zh-CN" sz="2400" b="1" baseline="-25000">
                    <a:solidFill>
                      <a:srgbClr val="000000"/>
                    </a:solidFill>
                    <a:ea typeface="楷体_GB2312" pitchFamily="49" charset="-122"/>
                  </a:rPr>
                  <a:t>2</a:t>
                </a:r>
                <a:r>
                  <a:rPr lang="zh-CN" altLang="zh-CN" sz="2400" b="1" i="1" baseline="-25000">
                    <a:solidFill>
                      <a:srgbClr val="000000"/>
                    </a:solidFill>
                    <a:ea typeface="楷体_GB2312" pitchFamily="49" charset="-122"/>
                  </a:rPr>
                  <a:t>n</a:t>
                </a:r>
                <a:r>
                  <a:rPr lang="zh-CN" altLang="zh-CN" sz="2400" b="1" i="1">
                    <a:solidFill>
                      <a:srgbClr val="000000"/>
                    </a:solidFill>
                    <a:ea typeface="楷体_GB2312" pitchFamily="49" charset="-122"/>
                  </a:rPr>
                  <a:t>x</a:t>
                </a:r>
                <a:r>
                  <a:rPr lang="zh-CN" altLang="zh-CN" sz="2400" b="1" i="1" baseline="-25000">
                    <a:solidFill>
                      <a:srgbClr val="000000"/>
                    </a:solidFill>
                    <a:ea typeface="楷体_GB2312" pitchFamily="49" charset="-122"/>
                  </a:rPr>
                  <a:t>n</a:t>
                </a:r>
                <a:r>
                  <a:rPr lang="zh-CN" altLang="zh-CN" sz="2400" b="1">
                    <a:solidFill>
                      <a:srgbClr val="000000"/>
                    </a:solidFill>
                    <a:ea typeface="楷体_GB2312" pitchFamily="49" charset="-122"/>
                  </a:rPr>
                  <a:t> </a:t>
                </a:r>
                <a:r>
                  <a:rPr lang="zh-CN" altLang="zh-CN" sz="2400" b="1">
                    <a:solidFill>
                      <a:srgbClr val="000000"/>
                    </a:solidFill>
                  </a:rPr>
                  <a:t>≤</a:t>
                </a:r>
                <a:r>
                  <a:rPr lang="zh-CN" altLang="zh-CN" sz="2400" b="1">
                    <a:solidFill>
                      <a:srgbClr val="000000"/>
                    </a:solidFill>
                    <a:ea typeface="楷体_GB2312" pitchFamily="49" charset="-122"/>
                  </a:rPr>
                  <a:t> (或=,≥) </a:t>
                </a:r>
                <a:r>
                  <a:rPr lang="zh-CN" altLang="zh-CN" sz="2400" b="1" i="1">
                    <a:solidFill>
                      <a:srgbClr val="000000"/>
                    </a:solidFill>
                    <a:ea typeface="楷体_GB2312" pitchFamily="49" charset="-122"/>
                  </a:rPr>
                  <a:t>b</a:t>
                </a:r>
                <a:r>
                  <a:rPr lang="zh-CN" altLang="zh-CN" sz="2400" b="1" baseline="-25000">
                    <a:solidFill>
                      <a:srgbClr val="000000"/>
                    </a:solidFill>
                    <a:ea typeface="楷体_GB2312" pitchFamily="49" charset="-122"/>
                  </a:rPr>
                  <a:t>2</a:t>
                </a:r>
                <a:endParaRPr lang="zh-CN" altLang="zh-CN" sz="2400" b="1">
                  <a:solidFill>
                    <a:srgbClr val="000000"/>
                  </a:solidFill>
                  <a:ea typeface="楷体_GB2312" pitchFamily="49" charset="-122"/>
                </a:endParaRPr>
              </a:p>
            </p:txBody>
          </p:sp>
          <p:sp>
            <p:nvSpPr>
              <p:cNvPr id="10250" name="Text Box 10">
                <a:extLst>
                  <a:ext uri="{FF2B5EF4-FFF2-40B4-BE49-F238E27FC236}">
                    <a16:creationId xmlns:a16="http://schemas.microsoft.com/office/drawing/2014/main" id="{1A3EE3E6-4D54-4503-A2BB-4ACD18E949A8}"/>
                  </a:ext>
                </a:extLst>
              </p:cNvPr>
              <p:cNvSpPr txBox="1">
                <a:spLocks noChangeArrowheads="1"/>
              </p:cNvSpPr>
              <p:nvPr/>
            </p:nvSpPr>
            <p:spPr bwMode="auto">
              <a:xfrm>
                <a:off x="244" y="672"/>
                <a:ext cx="49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b="1" i="1" dirty="0">
                    <a:solidFill>
                      <a:srgbClr val="000000"/>
                    </a:solidFill>
                    <a:ea typeface="楷体_GB2312" pitchFamily="49" charset="-122"/>
                  </a:rPr>
                  <a:t>a</a:t>
                </a:r>
                <a:r>
                  <a:rPr lang="zh-CN" altLang="zh-CN" sz="2400" b="1" i="1" baseline="-25000" dirty="0">
                    <a:solidFill>
                      <a:srgbClr val="000000"/>
                    </a:solidFill>
                    <a:ea typeface="楷体_GB2312" pitchFamily="49" charset="-122"/>
                  </a:rPr>
                  <a:t>n</a:t>
                </a:r>
                <a:r>
                  <a:rPr lang="zh-CN" altLang="zh-CN" sz="2400" b="1" baseline="-25000" dirty="0">
                    <a:solidFill>
                      <a:srgbClr val="000000"/>
                    </a:solidFill>
                    <a:ea typeface="楷体_GB2312" pitchFamily="49" charset="-122"/>
                  </a:rPr>
                  <a:t>1</a:t>
                </a:r>
                <a:r>
                  <a:rPr lang="zh-CN" altLang="zh-CN" sz="2400" b="1" i="1" dirty="0">
                    <a:solidFill>
                      <a:srgbClr val="000000"/>
                    </a:solidFill>
                    <a:ea typeface="楷体_GB2312" pitchFamily="49" charset="-122"/>
                  </a:rPr>
                  <a:t>x</a:t>
                </a:r>
                <a:r>
                  <a:rPr lang="zh-CN" altLang="zh-CN" sz="2400" b="1" baseline="-25000" dirty="0">
                    <a:solidFill>
                      <a:srgbClr val="000000"/>
                    </a:solidFill>
                    <a:ea typeface="楷体_GB2312" pitchFamily="49" charset="-122"/>
                  </a:rPr>
                  <a:t>1</a:t>
                </a:r>
                <a:r>
                  <a:rPr lang="zh-CN" altLang="zh-CN" sz="2400" b="1" dirty="0">
                    <a:solidFill>
                      <a:srgbClr val="000000"/>
                    </a:solidFill>
                    <a:ea typeface="楷体_GB2312" pitchFamily="49" charset="-122"/>
                  </a:rPr>
                  <a:t> + </a:t>
                </a:r>
                <a:r>
                  <a:rPr lang="zh-CN" altLang="zh-CN" sz="2400" b="1" i="1" dirty="0">
                    <a:solidFill>
                      <a:srgbClr val="000000"/>
                    </a:solidFill>
                    <a:ea typeface="楷体_GB2312" pitchFamily="49" charset="-122"/>
                  </a:rPr>
                  <a:t>a</a:t>
                </a:r>
                <a:r>
                  <a:rPr lang="zh-CN" altLang="zh-CN" sz="2400" b="1" baseline="-25000" dirty="0">
                    <a:solidFill>
                      <a:srgbClr val="000000"/>
                    </a:solidFill>
                    <a:ea typeface="楷体_GB2312" pitchFamily="49" charset="-122"/>
                  </a:rPr>
                  <a:t>2</a:t>
                </a:r>
                <a:r>
                  <a:rPr lang="zh-CN" altLang="zh-CN" sz="2400" b="1" i="1" baseline="-25000" dirty="0">
                    <a:solidFill>
                      <a:srgbClr val="000000"/>
                    </a:solidFill>
                    <a:ea typeface="楷体_GB2312" pitchFamily="49" charset="-122"/>
                  </a:rPr>
                  <a:t>n</a:t>
                </a:r>
                <a:r>
                  <a:rPr lang="zh-CN" altLang="zh-CN" sz="2400" b="1" i="1" dirty="0">
                    <a:solidFill>
                      <a:srgbClr val="000000"/>
                    </a:solidFill>
                    <a:ea typeface="楷体_GB2312" pitchFamily="49" charset="-122"/>
                  </a:rPr>
                  <a:t>x</a:t>
                </a:r>
                <a:r>
                  <a:rPr lang="zh-CN" altLang="zh-CN" sz="2400" b="1" baseline="-25000" dirty="0">
                    <a:solidFill>
                      <a:srgbClr val="000000"/>
                    </a:solidFill>
                    <a:ea typeface="楷体_GB2312" pitchFamily="49" charset="-122"/>
                  </a:rPr>
                  <a:t>2 </a:t>
                </a:r>
                <a:r>
                  <a:rPr lang="zh-CN" altLang="zh-CN" sz="2400" b="1" dirty="0">
                    <a:solidFill>
                      <a:srgbClr val="000000"/>
                    </a:solidFill>
                    <a:ea typeface="楷体_GB2312" pitchFamily="49" charset="-122"/>
                  </a:rPr>
                  <a:t>+ </a:t>
                </a:r>
                <a:r>
                  <a:rPr lang="zh-CN" altLang="zh-CN" sz="2400" b="1" dirty="0">
                    <a:solidFill>
                      <a:srgbClr val="000000"/>
                    </a:solidFill>
                  </a:rPr>
                  <a:t>…</a:t>
                </a:r>
                <a:r>
                  <a:rPr lang="zh-CN" altLang="zh-CN" sz="2400" b="1" dirty="0">
                    <a:solidFill>
                      <a:srgbClr val="000000"/>
                    </a:solidFill>
                    <a:ea typeface="楷体_GB2312" pitchFamily="49" charset="-122"/>
                  </a:rPr>
                  <a:t> </a:t>
                </a:r>
                <a:r>
                  <a:rPr lang="zh-CN" altLang="zh-CN" sz="2400" b="1" dirty="0">
                    <a:solidFill>
                      <a:srgbClr val="000000"/>
                    </a:solidFill>
                  </a:rPr>
                  <a:t>…</a:t>
                </a:r>
                <a:r>
                  <a:rPr lang="zh-CN" altLang="zh-CN" sz="2400" b="1" dirty="0">
                    <a:solidFill>
                      <a:srgbClr val="000000"/>
                    </a:solidFill>
                    <a:ea typeface="楷体_GB2312" pitchFamily="49" charset="-122"/>
                  </a:rPr>
                  <a:t> </a:t>
                </a:r>
                <a:r>
                  <a:rPr lang="zh-CN" altLang="zh-CN" sz="2400" b="1" baseline="-25000" dirty="0">
                    <a:solidFill>
                      <a:srgbClr val="000000"/>
                    </a:solidFill>
                    <a:ea typeface="楷体_GB2312" pitchFamily="49" charset="-122"/>
                  </a:rPr>
                  <a:t> </a:t>
                </a:r>
                <a:r>
                  <a:rPr lang="zh-CN" altLang="zh-CN" sz="2400" b="1" dirty="0">
                    <a:solidFill>
                      <a:srgbClr val="000000"/>
                    </a:solidFill>
                    <a:ea typeface="楷体_GB2312" pitchFamily="49" charset="-122"/>
                  </a:rPr>
                  <a:t>+ </a:t>
                </a:r>
                <a:r>
                  <a:rPr lang="zh-CN" altLang="zh-CN" sz="2400" b="1" i="1" dirty="0">
                    <a:solidFill>
                      <a:srgbClr val="000000"/>
                    </a:solidFill>
                    <a:ea typeface="楷体_GB2312" pitchFamily="49" charset="-122"/>
                  </a:rPr>
                  <a:t>a</a:t>
                </a:r>
                <a:r>
                  <a:rPr lang="zh-CN" altLang="zh-CN" sz="2400" b="1" i="1" baseline="-25000" dirty="0">
                    <a:solidFill>
                      <a:srgbClr val="000000"/>
                    </a:solidFill>
                    <a:ea typeface="楷体_GB2312" pitchFamily="49" charset="-122"/>
                  </a:rPr>
                  <a:t>nn</a:t>
                </a:r>
                <a:r>
                  <a:rPr lang="zh-CN" altLang="zh-CN" sz="2400" b="1" i="1" dirty="0">
                    <a:solidFill>
                      <a:srgbClr val="000000"/>
                    </a:solidFill>
                    <a:ea typeface="楷体_GB2312" pitchFamily="49" charset="-122"/>
                  </a:rPr>
                  <a:t>x</a:t>
                </a:r>
                <a:r>
                  <a:rPr lang="zh-CN" altLang="zh-CN" sz="2400" b="1" i="1" baseline="-25000" dirty="0">
                    <a:solidFill>
                      <a:srgbClr val="000000"/>
                    </a:solidFill>
                    <a:ea typeface="楷体_GB2312" pitchFamily="49" charset="-122"/>
                  </a:rPr>
                  <a:t>n</a:t>
                </a:r>
                <a:r>
                  <a:rPr lang="zh-CN" altLang="zh-CN" sz="2400" b="1" dirty="0">
                    <a:solidFill>
                      <a:srgbClr val="000000"/>
                    </a:solidFill>
                    <a:ea typeface="楷体_GB2312" pitchFamily="49" charset="-122"/>
                  </a:rPr>
                  <a:t> </a:t>
                </a:r>
                <a:r>
                  <a:rPr lang="zh-CN" altLang="zh-CN" sz="2400" b="1" dirty="0">
                    <a:solidFill>
                      <a:srgbClr val="000000"/>
                    </a:solidFill>
                  </a:rPr>
                  <a:t>≤</a:t>
                </a:r>
                <a:r>
                  <a:rPr lang="zh-CN" altLang="zh-CN" sz="2400" b="1" dirty="0">
                    <a:solidFill>
                      <a:srgbClr val="000000"/>
                    </a:solidFill>
                    <a:ea typeface="楷体_GB2312" pitchFamily="49" charset="-122"/>
                  </a:rPr>
                  <a:t> (或=,≥) </a:t>
                </a:r>
                <a:r>
                  <a:rPr lang="zh-CN" altLang="zh-CN" sz="2400" b="1" i="1" dirty="0">
                    <a:solidFill>
                      <a:srgbClr val="000000"/>
                    </a:solidFill>
                    <a:ea typeface="楷体_GB2312" pitchFamily="49" charset="-122"/>
                  </a:rPr>
                  <a:t>b</a:t>
                </a:r>
                <a:r>
                  <a:rPr lang="zh-CN" altLang="zh-CN" sz="2400" b="1" i="1" baseline="-25000" dirty="0">
                    <a:solidFill>
                      <a:srgbClr val="000000"/>
                    </a:solidFill>
                    <a:ea typeface="楷体_GB2312" pitchFamily="49" charset="-122"/>
                  </a:rPr>
                  <a:t>m</a:t>
                </a:r>
              </a:p>
            </p:txBody>
          </p:sp>
          <p:sp>
            <p:nvSpPr>
              <p:cNvPr id="10251" name="Rectangle 11">
                <a:extLst>
                  <a:ext uri="{FF2B5EF4-FFF2-40B4-BE49-F238E27FC236}">
                    <a16:creationId xmlns:a16="http://schemas.microsoft.com/office/drawing/2014/main" id="{933211F1-0620-4FE1-9E68-3086150EFE9C}"/>
                  </a:ext>
                </a:extLst>
              </p:cNvPr>
              <p:cNvSpPr>
                <a:spLocks noChangeArrowheads="1"/>
              </p:cNvSpPr>
              <p:nvPr/>
            </p:nvSpPr>
            <p:spPr bwMode="auto">
              <a:xfrm>
                <a:off x="1361" y="449"/>
                <a:ext cx="4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b="1">
                    <a:solidFill>
                      <a:srgbClr val="000000"/>
                    </a:solidFill>
                  </a:rPr>
                  <a:t>…</a:t>
                </a:r>
                <a:r>
                  <a:rPr lang="zh-CN" altLang="zh-CN" sz="2400" b="1">
                    <a:solidFill>
                      <a:srgbClr val="000000"/>
                    </a:solidFill>
                    <a:latin typeface="楷体_GB2312" pitchFamily="49" charset="-122"/>
                    <a:ea typeface="楷体_GB2312" pitchFamily="49" charset="-122"/>
                  </a:rPr>
                  <a:t> </a:t>
                </a:r>
                <a:r>
                  <a:rPr lang="zh-CN" altLang="zh-CN" sz="2400" b="1">
                    <a:solidFill>
                      <a:srgbClr val="000000"/>
                    </a:solidFill>
                  </a:rPr>
                  <a:t>…</a:t>
                </a:r>
                <a:endParaRPr lang="zh-CN" altLang="zh-CN" sz="2400" b="1">
                  <a:solidFill>
                    <a:srgbClr val="000000"/>
                  </a:solidFill>
                  <a:latin typeface="宋体" panose="02010600030101010101" pitchFamily="2" charset="-122"/>
                </a:endParaRPr>
              </a:p>
            </p:txBody>
          </p:sp>
        </p:grpSp>
      </p:grpSp>
      <p:sp>
        <p:nvSpPr>
          <p:cNvPr id="10252" name="AutoShape 12">
            <a:extLst>
              <a:ext uri="{FF2B5EF4-FFF2-40B4-BE49-F238E27FC236}">
                <a16:creationId xmlns:a16="http://schemas.microsoft.com/office/drawing/2014/main" id="{E88930FA-DE66-4A71-8759-0B1F163C7DA2}"/>
              </a:ext>
            </a:extLst>
          </p:cNvPr>
          <p:cNvSpPr>
            <a:spLocks noChangeArrowheads="1"/>
          </p:cNvSpPr>
          <p:nvPr/>
        </p:nvSpPr>
        <p:spPr bwMode="auto">
          <a:xfrm>
            <a:off x="7172325" y="908050"/>
            <a:ext cx="1371600" cy="457200"/>
          </a:xfrm>
          <a:prstGeom prst="wedgeRoundRectCallout">
            <a:avLst>
              <a:gd name="adj1" fmla="val -76736"/>
              <a:gd name="adj2" fmla="val 69444"/>
              <a:gd name="adj3" fmla="val 16667"/>
            </a:avLst>
          </a:prstGeom>
          <a:solidFill>
            <a:srgbClr val="C0C0C0">
              <a:alpha val="50000"/>
            </a:srgbClr>
          </a:solidFill>
          <a:ln w="9525" cmpd="sng">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b="1">
                <a:solidFill>
                  <a:srgbClr val="2904E0"/>
                </a:solidFill>
                <a:latin typeface="楷体_GB2312" pitchFamily="49" charset="-122"/>
                <a:ea typeface="楷体_GB2312" pitchFamily="49" charset="-122"/>
              </a:rPr>
              <a:t>目标函数</a:t>
            </a:r>
          </a:p>
        </p:txBody>
      </p:sp>
      <p:sp>
        <p:nvSpPr>
          <p:cNvPr id="10253" name="AutoShape 13">
            <a:extLst>
              <a:ext uri="{FF2B5EF4-FFF2-40B4-BE49-F238E27FC236}">
                <a16:creationId xmlns:a16="http://schemas.microsoft.com/office/drawing/2014/main" id="{E46C662B-B9C2-49F3-8FB7-19F9AFB4ED4B}"/>
              </a:ext>
            </a:extLst>
          </p:cNvPr>
          <p:cNvSpPr>
            <a:spLocks noChangeArrowheads="1"/>
          </p:cNvSpPr>
          <p:nvPr/>
        </p:nvSpPr>
        <p:spPr bwMode="auto">
          <a:xfrm>
            <a:off x="1919288" y="1630363"/>
            <a:ext cx="1295400" cy="1143000"/>
          </a:xfrm>
          <a:prstGeom prst="wedgeRoundRectCallout">
            <a:avLst>
              <a:gd name="adj1" fmla="val 93995"/>
              <a:gd name="adj2" fmla="val 42778"/>
              <a:gd name="adj3" fmla="val 16667"/>
            </a:avLst>
          </a:prstGeom>
          <a:solidFill>
            <a:srgbClr val="C0C0C0">
              <a:alpha val="50000"/>
            </a:srgbClr>
          </a:solidFill>
          <a:ln w="9525" cmpd="sng">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zh-CN" sz="2800" b="1" dirty="0">
                <a:solidFill>
                  <a:srgbClr val="FB2323"/>
                </a:solidFill>
                <a:latin typeface="楷体_GB2312" pitchFamily="49" charset="-122"/>
                <a:ea typeface="楷体_GB2312" pitchFamily="49" charset="-122"/>
              </a:rPr>
              <a:t>约束条件</a:t>
            </a:r>
          </a:p>
        </p:txBody>
      </p:sp>
      <p:grpSp>
        <p:nvGrpSpPr>
          <p:cNvPr id="10254" name="Group 14">
            <a:extLst>
              <a:ext uri="{FF2B5EF4-FFF2-40B4-BE49-F238E27FC236}">
                <a16:creationId xmlns:a16="http://schemas.microsoft.com/office/drawing/2014/main" id="{EE277648-0733-4503-8B26-C6ADE4222987}"/>
              </a:ext>
            </a:extLst>
          </p:cNvPr>
          <p:cNvGrpSpPr>
            <a:grpSpLocks/>
          </p:cNvGrpSpPr>
          <p:nvPr/>
        </p:nvGrpSpPr>
        <p:grpSpPr bwMode="auto">
          <a:xfrm>
            <a:off x="2135189" y="3789363"/>
            <a:ext cx="7921625" cy="2362200"/>
            <a:chOff x="0" y="0"/>
            <a:chExt cx="4903" cy="1474"/>
          </a:xfrm>
        </p:grpSpPr>
        <p:sp>
          <p:nvSpPr>
            <p:cNvPr id="10255" name="Cloud">
              <a:extLst>
                <a:ext uri="{FF2B5EF4-FFF2-40B4-BE49-F238E27FC236}">
                  <a16:creationId xmlns:a16="http://schemas.microsoft.com/office/drawing/2014/main" id="{C5A9708A-6125-4869-BEAC-1CC67CC5B45E}"/>
                </a:ext>
              </a:extLst>
            </p:cNvPr>
            <p:cNvSpPr>
              <a:spLocks noChangeAspect="1" noEditPoints="1" noChangeArrowheads="1"/>
            </p:cNvSpPr>
            <p:nvPr/>
          </p:nvSpPr>
          <p:spPr bwMode="auto">
            <a:xfrm>
              <a:off x="0" y="48"/>
              <a:ext cx="576" cy="3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alpha val="50000"/>
              </a:srgbClr>
            </a:solidFill>
            <a:ln w="9525" cmpd="sng">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nchor="ctr" anchorCtr="1"/>
            <a:lstStyle/>
            <a:p>
              <a:pPr algn="l"/>
              <a:r>
                <a:rPr lang="zh-CN" altLang="zh-CN" sz="1600" b="1">
                  <a:solidFill>
                    <a:srgbClr val="1B059F"/>
                  </a:solidFill>
                  <a:ea typeface="楷体_GB2312" pitchFamily="49" charset="-122"/>
                </a:rPr>
                <a:t>决策变量</a:t>
              </a:r>
            </a:p>
          </p:txBody>
        </p:sp>
        <p:sp>
          <p:nvSpPr>
            <p:cNvPr id="10256" name="Rectangle 16">
              <a:extLst>
                <a:ext uri="{FF2B5EF4-FFF2-40B4-BE49-F238E27FC236}">
                  <a16:creationId xmlns:a16="http://schemas.microsoft.com/office/drawing/2014/main" id="{96A95023-E98A-4573-8A29-87E0B01E632C}"/>
                </a:ext>
              </a:extLst>
            </p:cNvPr>
            <p:cNvSpPr>
              <a:spLocks noChangeArrowheads="1"/>
            </p:cNvSpPr>
            <p:nvPr/>
          </p:nvSpPr>
          <p:spPr bwMode="auto">
            <a:xfrm>
              <a:off x="594" y="62"/>
              <a:ext cx="166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b="1" i="1" dirty="0">
                  <a:solidFill>
                    <a:srgbClr val="FF0000"/>
                  </a:solidFill>
                  <a:ea typeface="楷体_GB2312" pitchFamily="49" charset="-122"/>
                </a:rPr>
                <a:t>x</a:t>
              </a:r>
              <a:r>
                <a:rPr lang="zh-CN" altLang="zh-CN" sz="2800" b="1" i="1" baseline="-25000" dirty="0">
                  <a:solidFill>
                    <a:srgbClr val="FF0000"/>
                  </a:solidFill>
                  <a:ea typeface="楷体_GB2312" pitchFamily="49" charset="-122"/>
                </a:rPr>
                <a:t>j</a:t>
              </a:r>
              <a:r>
                <a:rPr lang="zh-CN" altLang="zh-CN" sz="1600" b="1" dirty="0">
                  <a:solidFill>
                    <a:srgbClr val="1B059F"/>
                  </a:solidFill>
                  <a:ea typeface="楷体_GB2312" pitchFamily="49" charset="-122"/>
                </a:rPr>
                <a:t>称为该问题的决策变量。</a:t>
              </a:r>
            </a:p>
          </p:txBody>
        </p:sp>
        <p:sp>
          <p:nvSpPr>
            <p:cNvPr id="10257" name="Cloud">
              <a:extLst>
                <a:ext uri="{FF2B5EF4-FFF2-40B4-BE49-F238E27FC236}">
                  <a16:creationId xmlns:a16="http://schemas.microsoft.com/office/drawing/2014/main" id="{0790394B-7D10-48D4-8F36-240704610BD9}"/>
                </a:ext>
              </a:extLst>
            </p:cNvPr>
            <p:cNvSpPr>
              <a:spLocks noChangeAspect="1" noEditPoints="1" noChangeArrowheads="1"/>
            </p:cNvSpPr>
            <p:nvPr/>
          </p:nvSpPr>
          <p:spPr bwMode="auto">
            <a:xfrm>
              <a:off x="2544" y="864"/>
              <a:ext cx="624" cy="3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alpha val="50000"/>
              </a:srgbClr>
            </a:solidFill>
            <a:ln w="9525" cmpd="sng">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nchor="ctr" anchorCtr="1"/>
            <a:lstStyle/>
            <a:p>
              <a:r>
                <a:rPr lang="zh-CN" altLang="zh-CN" sz="1600" b="1">
                  <a:solidFill>
                    <a:srgbClr val="1B059F"/>
                  </a:solidFill>
                  <a:ea typeface="楷体_GB2312" pitchFamily="49" charset="-122"/>
                </a:rPr>
                <a:t>资源拥有量</a:t>
              </a:r>
            </a:p>
          </p:txBody>
        </p:sp>
        <p:sp>
          <p:nvSpPr>
            <p:cNvPr id="10258" name="Cloud">
              <a:extLst>
                <a:ext uri="{FF2B5EF4-FFF2-40B4-BE49-F238E27FC236}">
                  <a16:creationId xmlns:a16="http://schemas.microsoft.com/office/drawing/2014/main" id="{6B6E88F5-560B-4446-93AC-B4E663467EA6}"/>
                </a:ext>
              </a:extLst>
            </p:cNvPr>
            <p:cNvSpPr>
              <a:spLocks noChangeAspect="1" noEditPoints="1" noChangeArrowheads="1"/>
            </p:cNvSpPr>
            <p:nvPr/>
          </p:nvSpPr>
          <p:spPr bwMode="auto">
            <a:xfrm>
              <a:off x="2592" y="96"/>
              <a:ext cx="576" cy="3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alpha val="50000"/>
              </a:srgbClr>
            </a:solidFill>
            <a:ln w="9525" cmpd="sng">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nchor="ctr" anchorCtr="1"/>
            <a:lstStyle/>
            <a:p>
              <a:pPr algn="l"/>
              <a:r>
                <a:rPr lang="zh-CN" altLang="zh-CN" sz="1600" b="1">
                  <a:solidFill>
                    <a:srgbClr val="1B059F"/>
                  </a:solidFill>
                  <a:ea typeface="楷体_GB2312" pitchFamily="49" charset="-122"/>
                </a:rPr>
                <a:t>价值系数</a:t>
              </a:r>
            </a:p>
          </p:txBody>
        </p:sp>
        <p:sp>
          <p:nvSpPr>
            <p:cNvPr id="10259" name="Rectangle 19">
              <a:extLst>
                <a:ext uri="{FF2B5EF4-FFF2-40B4-BE49-F238E27FC236}">
                  <a16:creationId xmlns:a16="http://schemas.microsoft.com/office/drawing/2014/main" id="{D70EFF57-976A-4210-AAF3-BFD7612A802C}"/>
                </a:ext>
              </a:extLst>
            </p:cNvPr>
            <p:cNvSpPr>
              <a:spLocks noChangeArrowheads="1"/>
            </p:cNvSpPr>
            <p:nvPr/>
          </p:nvSpPr>
          <p:spPr bwMode="auto">
            <a:xfrm>
              <a:off x="3120" y="0"/>
              <a:ext cx="1739" cy="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1600" b="1">
                  <a:solidFill>
                    <a:srgbClr val="1B059F"/>
                  </a:solidFill>
                  <a:ea typeface="楷体_GB2312" pitchFamily="49" charset="-122"/>
                </a:rPr>
                <a:t>在目标函数中</a:t>
              </a:r>
              <a:r>
                <a:rPr lang="zh-CN" altLang="zh-CN" sz="1600" b="1" i="1">
                  <a:solidFill>
                    <a:srgbClr val="1B059F"/>
                  </a:solidFill>
                  <a:ea typeface="楷体_GB2312" pitchFamily="49" charset="-122"/>
                </a:rPr>
                <a:t>x</a:t>
              </a:r>
              <a:r>
                <a:rPr lang="zh-CN" altLang="zh-CN" sz="2400" b="1" i="1" baseline="-25000">
                  <a:solidFill>
                    <a:srgbClr val="2904E0"/>
                  </a:solidFill>
                  <a:ea typeface="楷体_GB2312" pitchFamily="49" charset="-122"/>
                </a:rPr>
                <a:t>j</a:t>
              </a:r>
              <a:r>
                <a:rPr lang="zh-CN" altLang="zh-CN" sz="1600" b="1">
                  <a:solidFill>
                    <a:srgbClr val="1B059F"/>
                  </a:solidFill>
                  <a:ea typeface="楷体_GB2312" pitchFamily="49" charset="-122"/>
                </a:rPr>
                <a:t>的系数</a:t>
              </a:r>
              <a:r>
                <a:rPr lang="zh-CN" altLang="zh-CN" sz="2800" b="1" i="1">
                  <a:solidFill>
                    <a:srgbClr val="FF0000"/>
                  </a:solidFill>
                  <a:ea typeface="楷体_GB2312" pitchFamily="49" charset="-122"/>
                </a:rPr>
                <a:t>c</a:t>
              </a:r>
              <a:r>
                <a:rPr lang="zh-CN" altLang="zh-CN" sz="2400" b="1" i="1" baseline="-25000">
                  <a:solidFill>
                    <a:srgbClr val="FF0000"/>
                  </a:solidFill>
                  <a:ea typeface="楷体_GB2312" pitchFamily="49" charset="-122"/>
                </a:rPr>
                <a:t>j</a:t>
              </a:r>
              <a:r>
                <a:rPr lang="zh-CN" altLang="zh-CN" sz="1600" b="1">
                  <a:solidFill>
                    <a:srgbClr val="1B059F"/>
                  </a:solidFill>
                  <a:ea typeface="楷体_GB2312" pitchFamily="49" charset="-122"/>
                </a:rPr>
                <a:t>称为</a:t>
              </a:r>
            </a:p>
            <a:p>
              <a:pPr algn="l"/>
              <a:r>
                <a:rPr lang="zh-CN" altLang="zh-CN" sz="1600" b="1">
                  <a:solidFill>
                    <a:srgbClr val="1B059F"/>
                  </a:solidFill>
                  <a:ea typeface="楷体_GB2312" pitchFamily="49" charset="-122"/>
                </a:rPr>
                <a:t>该决策变量的价值系数。</a:t>
              </a:r>
            </a:p>
          </p:txBody>
        </p:sp>
        <p:sp>
          <p:nvSpPr>
            <p:cNvPr id="10260" name="Cloud">
              <a:extLst>
                <a:ext uri="{FF2B5EF4-FFF2-40B4-BE49-F238E27FC236}">
                  <a16:creationId xmlns:a16="http://schemas.microsoft.com/office/drawing/2014/main" id="{4EABBB99-58C8-4CFA-BFD0-69C5A7254F75}"/>
                </a:ext>
              </a:extLst>
            </p:cNvPr>
            <p:cNvSpPr>
              <a:spLocks noChangeAspect="1" noEditPoints="1" noChangeArrowheads="1"/>
            </p:cNvSpPr>
            <p:nvPr/>
          </p:nvSpPr>
          <p:spPr bwMode="auto">
            <a:xfrm>
              <a:off x="0" y="720"/>
              <a:ext cx="624" cy="52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alpha val="50000"/>
              </a:srgbClr>
            </a:solidFill>
            <a:ln w="9525" cmpd="sng">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nchor="ctr" anchorCtr="1"/>
            <a:lstStyle/>
            <a:p>
              <a:r>
                <a:rPr lang="zh-CN" altLang="zh-CN" sz="1600" b="1">
                  <a:solidFill>
                    <a:srgbClr val="1B059F"/>
                  </a:solidFill>
                  <a:ea typeface="楷体_GB2312" pitchFamily="49" charset="-122"/>
                </a:rPr>
                <a:t>技术系数或工艺系数</a:t>
              </a:r>
            </a:p>
          </p:txBody>
        </p:sp>
        <p:sp>
          <p:nvSpPr>
            <p:cNvPr id="10261" name="Rectangle 21">
              <a:extLst>
                <a:ext uri="{FF2B5EF4-FFF2-40B4-BE49-F238E27FC236}">
                  <a16:creationId xmlns:a16="http://schemas.microsoft.com/office/drawing/2014/main" id="{1E7BC619-E4E7-4041-949E-CC578F45D7F2}"/>
                </a:ext>
              </a:extLst>
            </p:cNvPr>
            <p:cNvSpPr>
              <a:spLocks noChangeArrowheads="1"/>
            </p:cNvSpPr>
            <p:nvPr/>
          </p:nvSpPr>
          <p:spPr bwMode="auto">
            <a:xfrm>
              <a:off x="664" y="547"/>
              <a:ext cx="1508" cy="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lnSpc>
                  <a:spcPct val="120000"/>
                </a:lnSpc>
              </a:pPr>
              <a:r>
                <a:rPr lang="zh-CN" altLang="zh-CN" sz="2800" b="1" i="1" dirty="0">
                  <a:solidFill>
                    <a:srgbClr val="FF0000"/>
                  </a:solidFill>
                  <a:ea typeface="楷体_GB2312" pitchFamily="49" charset="-122"/>
                </a:rPr>
                <a:t>a</a:t>
              </a:r>
              <a:r>
                <a:rPr lang="zh-CN" altLang="zh-CN" sz="2800" b="1" i="1" baseline="-25000" dirty="0">
                  <a:solidFill>
                    <a:srgbClr val="FF0000"/>
                  </a:solidFill>
                  <a:ea typeface="楷体_GB2312" pitchFamily="49" charset="-122"/>
                </a:rPr>
                <a:t>ij </a:t>
              </a:r>
              <a:r>
                <a:rPr lang="zh-CN" altLang="zh-CN" sz="1600" b="1" dirty="0">
                  <a:solidFill>
                    <a:srgbClr val="1B059F"/>
                  </a:solidFill>
                  <a:ea typeface="楷体_GB2312" pitchFamily="49" charset="-122"/>
                </a:rPr>
                <a:t>称为该问题的技术</a:t>
              </a:r>
            </a:p>
            <a:p>
              <a:pPr algn="just">
                <a:lnSpc>
                  <a:spcPct val="120000"/>
                </a:lnSpc>
              </a:pPr>
              <a:r>
                <a:rPr lang="zh-CN" altLang="zh-CN" sz="1600" b="1" dirty="0">
                  <a:solidFill>
                    <a:srgbClr val="1B059F"/>
                  </a:solidFill>
                  <a:ea typeface="楷体_GB2312" pitchFamily="49" charset="-122"/>
                </a:rPr>
                <a:t>系数或工艺系数。由所有</a:t>
              </a:r>
            </a:p>
            <a:p>
              <a:pPr algn="just">
                <a:lnSpc>
                  <a:spcPct val="120000"/>
                </a:lnSpc>
              </a:pPr>
              <a:r>
                <a:rPr lang="zh-CN" altLang="zh-CN" sz="1600" b="1" i="1" dirty="0">
                  <a:solidFill>
                    <a:srgbClr val="1B059F"/>
                  </a:solidFill>
                  <a:ea typeface="楷体_GB2312" pitchFamily="49" charset="-122"/>
                </a:rPr>
                <a:t>a</a:t>
              </a:r>
              <a:r>
                <a:rPr lang="zh-CN" altLang="zh-CN" sz="1600" b="1" i="1" baseline="-25000" dirty="0">
                  <a:solidFill>
                    <a:srgbClr val="1B059F"/>
                  </a:solidFill>
                  <a:ea typeface="楷体_GB2312" pitchFamily="49" charset="-122"/>
                </a:rPr>
                <a:t>ij</a:t>
              </a:r>
              <a:r>
                <a:rPr lang="zh-CN" altLang="zh-CN" sz="1600" b="1" dirty="0">
                  <a:solidFill>
                    <a:srgbClr val="1B059F"/>
                  </a:solidFill>
                  <a:ea typeface="楷体_GB2312" pitchFamily="49" charset="-122"/>
                </a:rPr>
                <a:t>组成的矩阵称为约束</a:t>
              </a:r>
            </a:p>
            <a:p>
              <a:pPr algn="just">
                <a:lnSpc>
                  <a:spcPct val="120000"/>
                </a:lnSpc>
              </a:pPr>
              <a:r>
                <a:rPr lang="zh-CN" altLang="zh-CN" sz="1600" b="1" dirty="0">
                  <a:solidFill>
                    <a:srgbClr val="1B059F"/>
                  </a:solidFill>
                  <a:ea typeface="楷体_GB2312" pitchFamily="49" charset="-122"/>
                </a:rPr>
                <a:t>方程的</a:t>
              </a:r>
              <a:r>
                <a:rPr lang="zh-CN" altLang="zh-CN" sz="1600" b="1" dirty="0">
                  <a:solidFill>
                    <a:srgbClr val="FF0000"/>
                  </a:solidFill>
                  <a:ea typeface="华文行楷" panose="02010800040101010101" pitchFamily="2" charset="-122"/>
                </a:rPr>
                <a:t>系数矩阵</a:t>
              </a:r>
              <a:r>
                <a:rPr lang="zh-CN" altLang="zh-CN" sz="1600" b="1" dirty="0">
                  <a:solidFill>
                    <a:srgbClr val="1B059F"/>
                  </a:solidFill>
                  <a:ea typeface="楷体_GB2312" pitchFamily="49" charset="-122"/>
                </a:rPr>
                <a:t>。</a:t>
              </a:r>
            </a:p>
          </p:txBody>
        </p:sp>
        <p:sp>
          <p:nvSpPr>
            <p:cNvPr id="10262" name="Rectangle 22">
              <a:extLst>
                <a:ext uri="{FF2B5EF4-FFF2-40B4-BE49-F238E27FC236}">
                  <a16:creationId xmlns:a16="http://schemas.microsoft.com/office/drawing/2014/main" id="{F246AED6-E146-4EED-82D7-922BDA93DE57}"/>
                </a:ext>
              </a:extLst>
            </p:cNvPr>
            <p:cNvSpPr>
              <a:spLocks noChangeArrowheads="1"/>
            </p:cNvSpPr>
            <p:nvPr/>
          </p:nvSpPr>
          <p:spPr bwMode="auto">
            <a:xfrm>
              <a:off x="3168" y="765"/>
              <a:ext cx="1735" cy="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1600" b="1">
                  <a:solidFill>
                    <a:srgbClr val="1B059F"/>
                  </a:solidFill>
                  <a:ea typeface="楷体_GB2312" pitchFamily="49" charset="-122"/>
                </a:rPr>
                <a:t>在问题中，</a:t>
              </a:r>
              <a:r>
                <a:rPr lang="zh-CN" altLang="zh-CN" sz="1600" b="1" i="1">
                  <a:solidFill>
                    <a:srgbClr val="1B059F"/>
                  </a:solidFill>
                  <a:ea typeface="楷体_GB2312" pitchFamily="49" charset="-122"/>
                </a:rPr>
                <a:t>x</a:t>
              </a:r>
              <a:r>
                <a:rPr lang="zh-CN" altLang="zh-CN" sz="2400" b="1" i="1" baseline="-25000">
                  <a:solidFill>
                    <a:srgbClr val="2904E0"/>
                  </a:solidFill>
                  <a:ea typeface="楷体_GB2312" pitchFamily="49" charset="-122"/>
                </a:rPr>
                <a:t>j</a:t>
              </a:r>
              <a:r>
                <a:rPr lang="zh-CN" altLang="zh-CN" sz="1600" b="1">
                  <a:solidFill>
                    <a:srgbClr val="1B059F"/>
                  </a:solidFill>
                  <a:ea typeface="楷体_GB2312" pitchFamily="49" charset="-122"/>
                </a:rPr>
                <a:t>的取值受</a:t>
              </a:r>
              <a:r>
                <a:rPr lang="zh-CN" altLang="zh-CN" sz="1600" b="1" i="1">
                  <a:solidFill>
                    <a:srgbClr val="1B059F"/>
                  </a:solidFill>
                  <a:ea typeface="楷体_GB2312" pitchFamily="49" charset="-122"/>
                </a:rPr>
                <a:t>m</a:t>
              </a:r>
              <a:r>
                <a:rPr lang="zh-CN" altLang="zh-CN" sz="1600" b="1">
                  <a:solidFill>
                    <a:srgbClr val="1B059F"/>
                  </a:solidFill>
                  <a:ea typeface="楷体_GB2312" pitchFamily="49" charset="-122"/>
                </a:rPr>
                <a:t>项资</a:t>
              </a:r>
            </a:p>
            <a:p>
              <a:pPr algn="l"/>
              <a:r>
                <a:rPr lang="zh-CN" altLang="zh-CN" sz="1600" b="1">
                  <a:solidFill>
                    <a:srgbClr val="1B059F"/>
                  </a:solidFill>
                  <a:ea typeface="楷体_GB2312" pitchFamily="49" charset="-122"/>
                </a:rPr>
                <a:t>源的约束，</a:t>
              </a:r>
              <a:r>
                <a:rPr lang="zh-CN" altLang="zh-CN" sz="2800" b="1" i="1">
                  <a:solidFill>
                    <a:srgbClr val="FF0000"/>
                  </a:solidFill>
                  <a:ea typeface="楷体_GB2312" pitchFamily="49" charset="-122"/>
                </a:rPr>
                <a:t>b</a:t>
              </a:r>
              <a:r>
                <a:rPr lang="zh-CN" altLang="zh-CN" sz="2800" b="1" i="1" baseline="-25000">
                  <a:solidFill>
                    <a:srgbClr val="FF0000"/>
                  </a:solidFill>
                  <a:ea typeface="楷体_GB2312" pitchFamily="49" charset="-122"/>
                </a:rPr>
                <a:t>i</a:t>
              </a:r>
              <a:r>
                <a:rPr lang="zh-CN" altLang="zh-CN" sz="1600" b="1">
                  <a:solidFill>
                    <a:srgbClr val="1B059F"/>
                  </a:solidFill>
                  <a:ea typeface="楷体_GB2312" pitchFamily="49" charset="-122"/>
                </a:rPr>
                <a:t>称为第</a:t>
              </a:r>
              <a:r>
                <a:rPr lang="zh-CN" altLang="zh-CN" sz="1600" b="1" i="1">
                  <a:solidFill>
                    <a:srgbClr val="1B059F"/>
                  </a:solidFill>
                  <a:ea typeface="楷体_GB2312" pitchFamily="49" charset="-122"/>
                </a:rPr>
                <a:t>i</a:t>
              </a:r>
              <a:r>
                <a:rPr lang="zh-CN" altLang="zh-CN" sz="1600" b="1">
                  <a:solidFill>
                    <a:srgbClr val="1B059F"/>
                  </a:solidFill>
                  <a:ea typeface="楷体_GB2312" pitchFamily="49" charset="-122"/>
                </a:rPr>
                <a:t>项资源</a:t>
              </a:r>
            </a:p>
            <a:p>
              <a:pPr algn="l"/>
              <a:r>
                <a:rPr lang="zh-CN" altLang="zh-CN" sz="1600" b="1">
                  <a:solidFill>
                    <a:srgbClr val="1B059F"/>
                  </a:solidFill>
                  <a:ea typeface="楷体_GB2312" pitchFamily="49" charset="-122"/>
                </a:rPr>
                <a:t>的拥有量。</a:t>
              </a:r>
            </a:p>
          </p:txBody>
        </p:sp>
      </p:grpSp>
      <p:sp>
        <p:nvSpPr>
          <p:cNvPr id="2" name="日期占位符 1">
            <a:extLst>
              <a:ext uri="{FF2B5EF4-FFF2-40B4-BE49-F238E27FC236}">
                <a16:creationId xmlns:a16="http://schemas.microsoft.com/office/drawing/2014/main" id="{16DADC83-1937-4496-8BBD-9B8204DD7257}"/>
              </a:ext>
            </a:extLst>
          </p:cNvPr>
          <p:cNvSpPr>
            <a:spLocks noGrp="1"/>
          </p:cNvSpPr>
          <p:nvPr>
            <p:ph type="dt" sz="half" idx="10"/>
          </p:nvPr>
        </p:nvSpPr>
        <p:spPr/>
        <p:txBody>
          <a:bodyPr/>
          <a:lstStyle/>
          <a:p>
            <a:fld id="{267035C3-7445-4A85-90D5-16897959CDAC}" type="datetime1">
              <a:rPr lang="zh-CN" altLang="en-US" smtClean="0"/>
              <a:t>2019/9/2</a:t>
            </a:fld>
            <a:endParaRPr lang="zh-CN" altLang="en-US"/>
          </a:p>
        </p:txBody>
      </p:sp>
      <p:sp>
        <p:nvSpPr>
          <p:cNvPr id="3" name="页脚占位符 2">
            <a:extLst>
              <a:ext uri="{FF2B5EF4-FFF2-40B4-BE49-F238E27FC236}">
                <a16:creationId xmlns:a16="http://schemas.microsoft.com/office/drawing/2014/main" id="{A60F6D59-1813-4AE8-B3E1-F7D0AE382144}"/>
              </a:ext>
            </a:extLst>
          </p:cNvPr>
          <p:cNvSpPr>
            <a:spLocks noGrp="1"/>
          </p:cNvSpPr>
          <p:nvPr>
            <p:ph type="ftr" sz="quarter" idx="11"/>
          </p:nvPr>
        </p:nvSpPr>
        <p:spPr/>
        <p:txBody>
          <a:bodyPr/>
          <a:lstStyle/>
          <a:p>
            <a:r>
              <a:rPr lang="zh-CN" altLang="en-US"/>
              <a:t>智能医疗研究中心</a:t>
            </a:r>
          </a:p>
        </p:txBody>
      </p:sp>
      <p:sp>
        <p:nvSpPr>
          <p:cNvPr id="4" name="灯片编号占位符 3">
            <a:extLst>
              <a:ext uri="{FF2B5EF4-FFF2-40B4-BE49-F238E27FC236}">
                <a16:creationId xmlns:a16="http://schemas.microsoft.com/office/drawing/2014/main" id="{94D39615-E2E2-492B-A6F4-4CB579106587}"/>
              </a:ext>
            </a:extLst>
          </p:cNvPr>
          <p:cNvSpPr>
            <a:spLocks noGrp="1"/>
          </p:cNvSpPr>
          <p:nvPr>
            <p:ph type="sldNum" sz="quarter" idx="12"/>
          </p:nvPr>
        </p:nvSpPr>
        <p:spPr/>
        <p:txBody>
          <a:bodyPr/>
          <a:lstStyle/>
          <a:p>
            <a:fld id="{0A644367-13AA-42ED-B6EC-687919EA1044}" type="slidenum">
              <a:rPr lang="zh-CN" altLang="en-US" smtClean="0"/>
              <a:t>10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slide(fromLeft)">
                                      <p:cBhvr>
                                        <p:cTn id="11" dur="500"/>
                                        <p:tgtEl>
                                          <p:spTgt spid="102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25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0244"/>
                                        </p:tgtEl>
                                        <p:attrNameLst>
                                          <p:attrName>style.visibility</p:attrName>
                                        </p:attrNameLst>
                                      </p:cBhvr>
                                      <p:to>
                                        <p:strVal val="visible"/>
                                      </p:to>
                                    </p:set>
                                    <p:animEffect transition="in" filter="box(in)">
                                      <p:cBhvr>
                                        <p:cTn id="20" dur="500"/>
                                        <p:tgtEl>
                                          <p:spTgt spid="102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gtEl>
                                        <p:attrNameLst>
                                          <p:attrName>style.visibility</p:attrName>
                                        </p:attrNameLst>
                                      </p:cBhvr>
                                      <p:to>
                                        <p:strVal val="visible"/>
                                      </p:to>
                                    </p:set>
                                    <p:anim calcmode="lin" valueType="num">
                                      <p:cBhvr additive="base">
                                        <p:cTn id="25" dur="500" fill="hold"/>
                                        <p:tgtEl>
                                          <p:spTgt spid="10243"/>
                                        </p:tgtEl>
                                        <p:attrNameLst>
                                          <p:attrName>ppt_x</p:attrName>
                                        </p:attrNameLst>
                                      </p:cBhvr>
                                      <p:tavLst>
                                        <p:tav tm="0">
                                          <p:val>
                                            <p:strVal val="#ppt_x"/>
                                          </p:val>
                                        </p:tav>
                                        <p:tav tm="100000">
                                          <p:val>
                                            <p:strVal val="#ppt_x"/>
                                          </p:val>
                                        </p:tav>
                                      </p:tavLst>
                                    </p:anim>
                                    <p:anim calcmode="lin" valueType="num">
                                      <p:cBhvr additive="base">
                                        <p:cTn id="26"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10254"/>
                                        </p:tgtEl>
                                        <p:attrNameLst>
                                          <p:attrName>style.visibility</p:attrName>
                                        </p:attrNameLst>
                                      </p:cBhvr>
                                      <p:to>
                                        <p:strVal val="visible"/>
                                      </p:to>
                                    </p:set>
                                    <p:anim calcmode="lin" valueType="num">
                                      <p:cBhvr>
                                        <p:cTn id="31" dur="500" fill="hold"/>
                                        <p:tgtEl>
                                          <p:spTgt spid="10254"/>
                                        </p:tgtEl>
                                        <p:attrNameLst>
                                          <p:attrName>ppt_w</p:attrName>
                                        </p:attrNameLst>
                                      </p:cBhvr>
                                      <p:tavLst>
                                        <p:tav tm="0">
                                          <p:val>
                                            <p:fltVal val="0"/>
                                          </p:val>
                                        </p:tav>
                                        <p:tav tm="100000">
                                          <p:val>
                                            <p:strVal val="#ppt_w"/>
                                          </p:val>
                                        </p:tav>
                                      </p:tavLst>
                                    </p:anim>
                                    <p:anim calcmode="lin" valueType="num">
                                      <p:cBhvr>
                                        <p:cTn id="32" dur="500" fill="hold"/>
                                        <p:tgtEl>
                                          <p:spTgt spid="10254"/>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10252"/>
                                        </p:tgtEl>
                                        <p:attrNameLst>
                                          <p:attrName>style.visibility</p:attrName>
                                        </p:attrNameLst>
                                      </p:cBhvr>
                                      <p:to>
                                        <p:strVal val="visible"/>
                                      </p:to>
                                    </p:set>
                                    <p:animEffect transition="in" filter="blinds(horizontal)">
                                      <p:cBhvr>
                                        <p:cTn id="37"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P spid="10252" grpId="0" animBg="1" autoUpdateAnimBg="0"/>
      <p:bldP spid="10252" grpId="1" animBg="1" autoUpdateAnimBg="0"/>
      <p:bldP spid="1025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a:extLst>
              <a:ext uri="{FF2B5EF4-FFF2-40B4-BE49-F238E27FC236}">
                <a16:creationId xmlns:a16="http://schemas.microsoft.com/office/drawing/2014/main" id="{5FADC04A-BCCC-4F27-85BF-A75B1FA2F590}"/>
              </a:ext>
            </a:extLst>
          </p:cNvPr>
          <p:cNvSpPr txBox="1">
            <a:spLocks noChangeArrowheads="1"/>
          </p:cNvSpPr>
          <p:nvPr/>
        </p:nvSpPr>
        <p:spPr bwMode="auto">
          <a:xfrm>
            <a:off x="4872038" y="2060575"/>
            <a:ext cx="342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latin typeface="楷体_GB2312" pitchFamily="49" charset="-122"/>
                <a:ea typeface="楷体_GB2312" pitchFamily="49" charset="-122"/>
              </a:rPr>
              <a:t>x</a:t>
            </a:r>
            <a:r>
              <a:rPr lang="zh-CN" altLang="zh-CN" b="1" baseline="-25000">
                <a:latin typeface="楷体_GB2312" pitchFamily="49" charset="-122"/>
                <a:ea typeface="楷体_GB2312" pitchFamily="49" charset="-122"/>
              </a:rPr>
              <a:t>j </a:t>
            </a:r>
            <a:r>
              <a:rPr lang="zh-CN" altLang="zh-CN" b="1">
                <a:latin typeface="楷体_GB2312" pitchFamily="49" charset="-122"/>
                <a:ea typeface="楷体_GB2312" pitchFamily="49" charset="-122"/>
              </a:rPr>
              <a:t>≥</a:t>
            </a:r>
            <a:r>
              <a:rPr lang="zh-CN" altLang="zh-CN" b="1">
                <a:solidFill>
                  <a:srgbClr val="000000"/>
                </a:solidFill>
                <a:latin typeface="楷体_GB2312" pitchFamily="49" charset="-122"/>
                <a:ea typeface="楷体_GB2312" pitchFamily="49" charset="-122"/>
              </a:rPr>
              <a:t> </a:t>
            </a:r>
            <a:r>
              <a:rPr lang="zh-CN" altLang="zh-CN" b="1">
                <a:latin typeface="楷体_GB2312" pitchFamily="49" charset="-122"/>
                <a:ea typeface="楷体_GB2312" pitchFamily="49" charset="-122"/>
              </a:rPr>
              <a:t>0 (j=1,2, </a:t>
            </a:r>
            <a:r>
              <a:rPr lang="zh-CN" altLang="zh-CN" b="1"/>
              <a:t>…</a:t>
            </a:r>
            <a:r>
              <a:rPr lang="zh-CN" altLang="zh-CN" b="1">
                <a:latin typeface="楷体_GB2312" pitchFamily="49" charset="-122"/>
                <a:ea typeface="楷体_GB2312" pitchFamily="49" charset="-122"/>
              </a:rPr>
              <a:t> </a:t>
            </a:r>
            <a:r>
              <a:rPr lang="zh-CN" altLang="zh-CN" b="1"/>
              <a:t>…</a:t>
            </a:r>
            <a:r>
              <a:rPr lang="zh-CN" altLang="zh-CN" b="1">
                <a:latin typeface="楷体_GB2312" pitchFamily="49" charset="-122"/>
                <a:ea typeface="楷体_GB2312" pitchFamily="49" charset="-122"/>
              </a:rPr>
              <a:t> ,n)</a:t>
            </a:r>
          </a:p>
        </p:txBody>
      </p:sp>
      <p:sp>
        <p:nvSpPr>
          <p:cNvPr id="11268" name="AutoShape 4">
            <a:extLst>
              <a:ext uri="{FF2B5EF4-FFF2-40B4-BE49-F238E27FC236}">
                <a16:creationId xmlns:a16="http://schemas.microsoft.com/office/drawing/2014/main" id="{B380E73C-7A49-4638-99D4-E77FFC245B71}"/>
              </a:ext>
            </a:extLst>
          </p:cNvPr>
          <p:cNvSpPr>
            <a:spLocks/>
          </p:cNvSpPr>
          <p:nvPr/>
        </p:nvSpPr>
        <p:spPr bwMode="auto">
          <a:xfrm>
            <a:off x="4583113" y="1412875"/>
            <a:ext cx="152400" cy="990600"/>
          </a:xfrm>
          <a:prstGeom prst="leftBrace">
            <a:avLst>
              <a:gd name="adj1" fmla="val 54167"/>
              <a:gd name="adj2" fmla="val 50000"/>
            </a:avLst>
          </a:pr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 name="Text Box 5">
            <a:extLst>
              <a:ext uri="{FF2B5EF4-FFF2-40B4-BE49-F238E27FC236}">
                <a16:creationId xmlns:a16="http://schemas.microsoft.com/office/drawing/2014/main" id="{B2B09DB2-22FC-4856-9BCD-ED379E1C955E}"/>
              </a:ext>
            </a:extLst>
          </p:cNvPr>
          <p:cNvSpPr txBox="1">
            <a:spLocks noChangeArrowheads="1"/>
          </p:cNvSpPr>
          <p:nvPr/>
        </p:nvSpPr>
        <p:spPr bwMode="auto">
          <a:xfrm>
            <a:off x="4008438" y="1700213"/>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latin typeface="楷体_GB2312" pitchFamily="49" charset="-122"/>
                <a:ea typeface="楷体_GB2312" pitchFamily="49" charset="-122"/>
              </a:rPr>
              <a:t>st .</a:t>
            </a:r>
          </a:p>
        </p:txBody>
      </p:sp>
      <p:grpSp>
        <p:nvGrpSpPr>
          <p:cNvPr id="11270" name="Group 6">
            <a:extLst>
              <a:ext uri="{FF2B5EF4-FFF2-40B4-BE49-F238E27FC236}">
                <a16:creationId xmlns:a16="http://schemas.microsoft.com/office/drawing/2014/main" id="{03CAE04D-6C51-41EC-9C0B-7332A47DE261}"/>
              </a:ext>
            </a:extLst>
          </p:cNvPr>
          <p:cNvGrpSpPr>
            <a:grpSpLocks/>
          </p:cNvGrpSpPr>
          <p:nvPr/>
        </p:nvGrpSpPr>
        <p:grpSpPr bwMode="auto">
          <a:xfrm>
            <a:off x="3175000" y="803276"/>
            <a:ext cx="3048000" cy="676275"/>
            <a:chOff x="0" y="0"/>
            <a:chExt cx="1920" cy="426"/>
          </a:xfrm>
        </p:grpSpPr>
        <p:sp>
          <p:nvSpPr>
            <p:cNvPr id="11271" name="Text Box 7">
              <a:extLst>
                <a:ext uri="{FF2B5EF4-FFF2-40B4-BE49-F238E27FC236}">
                  <a16:creationId xmlns:a16="http://schemas.microsoft.com/office/drawing/2014/main" id="{17275511-57F3-4C6A-BC1F-FD08F4213070}"/>
                </a:ext>
              </a:extLst>
            </p:cNvPr>
            <p:cNvSpPr txBox="1">
              <a:spLocks noChangeArrowheads="1"/>
            </p:cNvSpPr>
            <p:nvPr/>
          </p:nvSpPr>
          <p:spPr bwMode="auto">
            <a:xfrm>
              <a:off x="0" y="54"/>
              <a:ext cx="13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solidFill>
                    <a:srgbClr val="000000"/>
                  </a:solidFill>
                  <a:latin typeface="楷体_GB2312" pitchFamily="49" charset="-122"/>
                  <a:ea typeface="楷体_GB2312" pitchFamily="49" charset="-122"/>
                </a:rPr>
                <a:t> max（min） z =</a:t>
              </a:r>
            </a:p>
          </p:txBody>
        </p:sp>
        <p:graphicFrame>
          <p:nvGraphicFramePr>
            <p:cNvPr id="11272" name="Object 8">
              <a:extLst>
                <a:ext uri="{FF2B5EF4-FFF2-40B4-BE49-F238E27FC236}">
                  <a16:creationId xmlns:a16="http://schemas.microsoft.com/office/drawing/2014/main" id="{18A395E6-C56D-451B-9F34-0BEB3A13EF69}"/>
                </a:ext>
              </a:extLst>
            </p:cNvPr>
            <p:cNvGraphicFramePr>
              <a:graphicFrameLocks noChangeAspect="1"/>
            </p:cNvGraphicFramePr>
            <p:nvPr/>
          </p:nvGraphicFramePr>
          <p:xfrm>
            <a:off x="1344" y="0"/>
            <a:ext cx="336" cy="426"/>
          </p:xfrm>
          <a:graphic>
            <a:graphicData uri="http://schemas.openxmlformats.org/presentationml/2006/ole">
              <mc:AlternateContent xmlns:mc="http://schemas.openxmlformats.org/markup-compatibility/2006">
                <mc:Choice xmlns:v="urn:schemas-microsoft-com:vml" Requires="v">
                  <p:oleObj spid="_x0000_s4131" r:id="rId4" imgW="292290" imgH="444624" progId="">
                    <p:embed/>
                  </p:oleObj>
                </mc:Choice>
                <mc:Fallback>
                  <p:oleObj r:id="rId4" imgW="292290" imgH="444624" progId="">
                    <p:embed/>
                    <p:pic>
                      <p:nvPicPr>
                        <p:cNvPr id="11272" name="Object 8">
                          <a:extLst>
                            <a:ext uri="{FF2B5EF4-FFF2-40B4-BE49-F238E27FC236}">
                              <a16:creationId xmlns:a16="http://schemas.microsoft.com/office/drawing/2014/main" id="{18A395E6-C56D-451B-9F34-0BEB3A13EF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0"/>
                          <a:ext cx="336"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1273" name="Text Box 9">
              <a:extLst>
                <a:ext uri="{FF2B5EF4-FFF2-40B4-BE49-F238E27FC236}">
                  <a16:creationId xmlns:a16="http://schemas.microsoft.com/office/drawing/2014/main" id="{B1080789-08E5-4FB5-BF2C-E77B113AFA40}"/>
                </a:ext>
              </a:extLst>
            </p:cNvPr>
            <p:cNvSpPr txBox="1">
              <a:spLocks noChangeArrowheads="1"/>
            </p:cNvSpPr>
            <p:nvPr/>
          </p:nvSpPr>
          <p:spPr bwMode="auto">
            <a:xfrm>
              <a:off x="1500" y="42"/>
              <a:ext cx="4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solidFill>
                    <a:srgbClr val="000000"/>
                  </a:solidFill>
                  <a:latin typeface="楷体_GB2312" pitchFamily="49" charset="-122"/>
                  <a:ea typeface="楷体_GB2312" pitchFamily="49" charset="-122"/>
                </a:rPr>
                <a:t>c</a:t>
              </a:r>
              <a:r>
                <a:rPr lang="zh-CN" altLang="zh-CN" b="1" baseline="-25000">
                  <a:solidFill>
                    <a:srgbClr val="000000"/>
                  </a:solidFill>
                  <a:latin typeface="楷体_GB2312" pitchFamily="49" charset="-122"/>
                  <a:ea typeface="楷体_GB2312" pitchFamily="49" charset="-122"/>
                </a:rPr>
                <a:t>j</a:t>
              </a:r>
              <a:r>
                <a:rPr lang="zh-CN" altLang="zh-CN" b="1">
                  <a:solidFill>
                    <a:srgbClr val="000000"/>
                  </a:solidFill>
                  <a:latin typeface="楷体_GB2312" pitchFamily="49" charset="-122"/>
                  <a:ea typeface="楷体_GB2312" pitchFamily="49" charset="-122"/>
                </a:rPr>
                <a:t>x</a:t>
              </a:r>
              <a:r>
                <a:rPr lang="zh-CN" altLang="zh-CN" b="1" baseline="-25000">
                  <a:solidFill>
                    <a:srgbClr val="000000"/>
                  </a:solidFill>
                  <a:latin typeface="楷体_GB2312" pitchFamily="49" charset="-122"/>
                  <a:ea typeface="楷体_GB2312" pitchFamily="49" charset="-122"/>
                </a:rPr>
                <a:t>j</a:t>
              </a:r>
              <a:endParaRPr lang="zh-CN" altLang="zh-CN" b="1">
                <a:solidFill>
                  <a:srgbClr val="000000"/>
                </a:solidFill>
                <a:latin typeface="楷体_GB2312" pitchFamily="49" charset="-122"/>
                <a:ea typeface="楷体_GB2312" pitchFamily="49" charset="-122"/>
              </a:endParaRPr>
            </a:p>
          </p:txBody>
        </p:sp>
      </p:grpSp>
      <p:graphicFrame>
        <p:nvGraphicFramePr>
          <p:cNvPr id="11274" name="Object 10">
            <a:extLst>
              <a:ext uri="{FF2B5EF4-FFF2-40B4-BE49-F238E27FC236}">
                <a16:creationId xmlns:a16="http://schemas.microsoft.com/office/drawing/2014/main" id="{55C35A0F-CAA1-474D-A223-C379E2EB7EEF}"/>
              </a:ext>
            </a:extLst>
          </p:cNvPr>
          <p:cNvGraphicFramePr>
            <a:graphicFrameLocks noChangeAspect="1"/>
          </p:cNvGraphicFramePr>
          <p:nvPr/>
        </p:nvGraphicFramePr>
        <p:xfrm>
          <a:off x="4872038" y="1484314"/>
          <a:ext cx="533400" cy="676275"/>
        </p:xfrm>
        <a:graphic>
          <a:graphicData uri="http://schemas.openxmlformats.org/presentationml/2006/ole">
            <mc:AlternateContent xmlns:mc="http://schemas.openxmlformats.org/markup-compatibility/2006">
              <mc:Choice xmlns:v="urn:schemas-microsoft-com:vml" Requires="v">
                <p:oleObj spid="_x0000_s4132" r:id="rId6" imgW="292290" imgH="444624" progId="">
                  <p:embed/>
                </p:oleObj>
              </mc:Choice>
              <mc:Fallback>
                <p:oleObj r:id="rId6" imgW="292290" imgH="444624" progId="">
                  <p:embed/>
                  <p:pic>
                    <p:nvPicPr>
                      <p:cNvPr id="11274" name="Object 10">
                        <a:extLst>
                          <a:ext uri="{FF2B5EF4-FFF2-40B4-BE49-F238E27FC236}">
                            <a16:creationId xmlns:a16="http://schemas.microsoft.com/office/drawing/2014/main" id="{55C35A0F-CAA1-474D-A223-C379E2EB7E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8" y="1484314"/>
                        <a:ext cx="533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1275" name="Text Box 11">
            <a:extLst>
              <a:ext uri="{FF2B5EF4-FFF2-40B4-BE49-F238E27FC236}">
                <a16:creationId xmlns:a16="http://schemas.microsoft.com/office/drawing/2014/main" id="{AB2D2EB0-CA22-4BE7-A0BC-A38355EE3727}"/>
              </a:ext>
            </a:extLst>
          </p:cNvPr>
          <p:cNvSpPr txBox="1">
            <a:spLocks noChangeArrowheads="1"/>
          </p:cNvSpPr>
          <p:nvPr/>
        </p:nvSpPr>
        <p:spPr bwMode="auto">
          <a:xfrm>
            <a:off x="5232400" y="1557338"/>
            <a:ext cx="518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latin typeface="楷体_GB2312" pitchFamily="49" charset="-122"/>
                <a:ea typeface="楷体_GB2312" pitchFamily="49" charset="-122"/>
              </a:rPr>
              <a:t>a</a:t>
            </a:r>
            <a:r>
              <a:rPr lang="zh-CN" altLang="zh-CN" b="1" baseline="-25000">
                <a:latin typeface="楷体_GB2312" pitchFamily="49" charset="-122"/>
                <a:ea typeface="楷体_GB2312" pitchFamily="49" charset="-122"/>
              </a:rPr>
              <a:t>ij</a:t>
            </a:r>
            <a:r>
              <a:rPr lang="zh-CN" altLang="zh-CN" b="1">
                <a:latin typeface="楷体_GB2312" pitchFamily="49" charset="-122"/>
                <a:ea typeface="楷体_GB2312" pitchFamily="49" charset="-122"/>
              </a:rPr>
              <a:t>x</a:t>
            </a:r>
            <a:r>
              <a:rPr lang="zh-CN" altLang="zh-CN" b="1" baseline="-25000">
                <a:latin typeface="楷体_GB2312" pitchFamily="49" charset="-122"/>
                <a:ea typeface="楷体_GB2312" pitchFamily="49" charset="-122"/>
              </a:rPr>
              <a:t>j</a:t>
            </a:r>
            <a:r>
              <a:rPr lang="zh-CN" altLang="zh-CN" b="1">
                <a:latin typeface="楷体_GB2312" pitchFamily="49" charset="-122"/>
                <a:ea typeface="楷体_GB2312" pitchFamily="49" charset="-122"/>
              </a:rPr>
              <a:t> </a:t>
            </a:r>
            <a:r>
              <a:rPr lang="zh-CN" altLang="zh-CN" b="1">
                <a:solidFill>
                  <a:srgbClr val="000000"/>
                </a:solidFill>
                <a:latin typeface="楷体_GB2312" pitchFamily="49" charset="-122"/>
              </a:rPr>
              <a:t>≤</a:t>
            </a:r>
            <a:r>
              <a:rPr lang="zh-CN" altLang="zh-CN" b="1">
                <a:latin typeface="楷体_GB2312" pitchFamily="49" charset="-122"/>
                <a:ea typeface="楷体_GB2312" pitchFamily="49" charset="-122"/>
              </a:rPr>
              <a:t> (或=,≥) b</a:t>
            </a:r>
            <a:r>
              <a:rPr lang="zh-CN" altLang="zh-CN" b="1" baseline="-25000">
                <a:latin typeface="楷体_GB2312" pitchFamily="49" charset="-122"/>
                <a:ea typeface="楷体_GB2312" pitchFamily="49" charset="-122"/>
              </a:rPr>
              <a:t>i</a:t>
            </a:r>
            <a:r>
              <a:rPr lang="zh-CN" altLang="zh-CN" b="1">
                <a:latin typeface="楷体_GB2312" pitchFamily="49" charset="-122"/>
                <a:ea typeface="楷体_GB2312" pitchFamily="49" charset="-122"/>
              </a:rPr>
              <a:t> (i=1,2, </a:t>
            </a:r>
            <a:r>
              <a:rPr lang="zh-CN" altLang="zh-CN" b="1"/>
              <a:t>…</a:t>
            </a:r>
            <a:r>
              <a:rPr lang="zh-CN" altLang="zh-CN" b="1">
                <a:latin typeface="楷体_GB2312" pitchFamily="49" charset="-122"/>
                <a:ea typeface="楷体_GB2312" pitchFamily="49" charset="-122"/>
              </a:rPr>
              <a:t> </a:t>
            </a:r>
            <a:r>
              <a:rPr lang="zh-CN" altLang="zh-CN" b="1"/>
              <a:t>…</a:t>
            </a:r>
            <a:r>
              <a:rPr lang="zh-CN" altLang="zh-CN" b="1">
                <a:latin typeface="楷体_GB2312" pitchFamily="49" charset="-122"/>
                <a:ea typeface="楷体_GB2312" pitchFamily="49" charset="-122"/>
              </a:rPr>
              <a:t> ,m)</a:t>
            </a:r>
          </a:p>
        </p:txBody>
      </p:sp>
      <p:sp>
        <p:nvSpPr>
          <p:cNvPr id="11276" name="Text Box 12">
            <a:extLst>
              <a:ext uri="{FF2B5EF4-FFF2-40B4-BE49-F238E27FC236}">
                <a16:creationId xmlns:a16="http://schemas.microsoft.com/office/drawing/2014/main" id="{7DFB2CA3-D876-4FD9-988F-0FFCCB1A236D}"/>
              </a:ext>
            </a:extLst>
          </p:cNvPr>
          <p:cNvSpPr txBox="1">
            <a:spLocks noChangeArrowheads="1"/>
          </p:cNvSpPr>
          <p:nvPr/>
        </p:nvSpPr>
        <p:spPr bwMode="auto">
          <a:xfrm>
            <a:off x="3251200" y="2717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dirty="0">
                <a:solidFill>
                  <a:srgbClr val="2904E0"/>
                </a:solidFill>
                <a:latin typeface="楷体_GB2312" pitchFamily="49" charset="-122"/>
                <a:ea typeface="楷体_GB2312" pitchFamily="49" charset="-122"/>
              </a:rPr>
              <a:t> max（min） z =</a:t>
            </a:r>
          </a:p>
        </p:txBody>
      </p:sp>
      <p:sp>
        <p:nvSpPr>
          <p:cNvPr id="11277" name="Text Box 13">
            <a:extLst>
              <a:ext uri="{FF2B5EF4-FFF2-40B4-BE49-F238E27FC236}">
                <a16:creationId xmlns:a16="http://schemas.microsoft.com/office/drawing/2014/main" id="{91E2A0F7-F389-4289-9E84-7A96C0C9434F}"/>
              </a:ext>
            </a:extLst>
          </p:cNvPr>
          <p:cNvSpPr txBox="1">
            <a:spLocks noChangeArrowheads="1"/>
          </p:cNvSpPr>
          <p:nvPr/>
        </p:nvSpPr>
        <p:spPr bwMode="auto">
          <a:xfrm>
            <a:off x="3784600" y="3800475"/>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solidFill>
                  <a:srgbClr val="000000"/>
                </a:solidFill>
                <a:latin typeface="楷体_GB2312" pitchFamily="49" charset="-122"/>
                <a:ea typeface="楷体_GB2312" pitchFamily="49" charset="-122"/>
              </a:rPr>
              <a:t>X</a:t>
            </a:r>
            <a:r>
              <a:rPr lang="zh-CN" altLang="zh-CN" b="1" baseline="-25000">
                <a:solidFill>
                  <a:srgbClr val="000000"/>
                </a:solidFill>
                <a:latin typeface="楷体_GB2312" pitchFamily="49" charset="-122"/>
                <a:ea typeface="楷体_GB2312" pitchFamily="49" charset="-122"/>
              </a:rPr>
              <a:t> </a:t>
            </a:r>
            <a:r>
              <a:rPr lang="zh-CN" altLang="zh-CN" b="1">
                <a:solidFill>
                  <a:srgbClr val="000000"/>
                </a:solidFill>
                <a:latin typeface="楷体_GB2312" pitchFamily="49" charset="-122"/>
                <a:ea typeface="楷体_GB2312" pitchFamily="49" charset="-122"/>
              </a:rPr>
              <a:t>≥ 0</a:t>
            </a:r>
          </a:p>
        </p:txBody>
      </p:sp>
      <p:sp>
        <p:nvSpPr>
          <p:cNvPr id="11278" name="AutoShape 14">
            <a:extLst>
              <a:ext uri="{FF2B5EF4-FFF2-40B4-BE49-F238E27FC236}">
                <a16:creationId xmlns:a16="http://schemas.microsoft.com/office/drawing/2014/main" id="{6C308B13-3F25-4DDB-8368-776C7A549047}"/>
              </a:ext>
            </a:extLst>
          </p:cNvPr>
          <p:cNvSpPr>
            <a:spLocks/>
          </p:cNvSpPr>
          <p:nvPr/>
        </p:nvSpPr>
        <p:spPr bwMode="auto">
          <a:xfrm>
            <a:off x="3632200" y="3190876"/>
            <a:ext cx="228600" cy="1050925"/>
          </a:xfrm>
          <a:prstGeom prst="leftBrace">
            <a:avLst>
              <a:gd name="adj1" fmla="val 38310"/>
              <a:gd name="adj2" fmla="val 50000"/>
            </a:avLst>
          </a:pr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 name="Text Box 15">
            <a:extLst>
              <a:ext uri="{FF2B5EF4-FFF2-40B4-BE49-F238E27FC236}">
                <a16:creationId xmlns:a16="http://schemas.microsoft.com/office/drawing/2014/main" id="{D6B38829-D091-47DE-8B11-A0F45CEAFECB}"/>
              </a:ext>
            </a:extLst>
          </p:cNvPr>
          <p:cNvSpPr txBox="1">
            <a:spLocks noChangeArrowheads="1"/>
          </p:cNvSpPr>
          <p:nvPr/>
        </p:nvSpPr>
        <p:spPr bwMode="auto">
          <a:xfrm>
            <a:off x="3098800" y="3571875"/>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solidFill>
                  <a:srgbClr val="FF0000"/>
                </a:solidFill>
                <a:latin typeface="楷体_GB2312" pitchFamily="49" charset="-122"/>
                <a:ea typeface="楷体_GB2312" pitchFamily="49" charset="-122"/>
              </a:rPr>
              <a:t>st .</a:t>
            </a:r>
          </a:p>
        </p:txBody>
      </p:sp>
      <p:sp>
        <p:nvSpPr>
          <p:cNvPr id="11280" name="Text Box 16">
            <a:extLst>
              <a:ext uri="{FF2B5EF4-FFF2-40B4-BE49-F238E27FC236}">
                <a16:creationId xmlns:a16="http://schemas.microsoft.com/office/drawing/2014/main" id="{193E2FF1-A5F0-4FC8-9F3C-E21266411B24}"/>
              </a:ext>
            </a:extLst>
          </p:cNvPr>
          <p:cNvSpPr txBox="1">
            <a:spLocks noChangeArrowheads="1"/>
          </p:cNvSpPr>
          <p:nvPr/>
        </p:nvSpPr>
        <p:spPr bwMode="auto">
          <a:xfrm>
            <a:off x="5308600" y="2717800"/>
            <a:ext cx="4857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dirty="0">
                <a:solidFill>
                  <a:srgbClr val="2904E0"/>
                </a:solidFill>
                <a:latin typeface="楷体_GB2312" pitchFamily="49" charset="-122"/>
                <a:ea typeface="楷体_GB2312" pitchFamily="49" charset="-122"/>
              </a:rPr>
              <a:t>CX          C=（c</a:t>
            </a:r>
            <a:r>
              <a:rPr lang="zh-CN" altLang="zh-CN" b="1" baseline="-25000" dirty="0">
                <a:solidFill>
                  <a:srgbClr val="2904E0"/>
                </a:solidFill>
                <a:latin typeface="楷体_GB2312" pitchFamily="49" charset="-122"/>
                <a:ea typeface="楷体_GB2312" pitchFamily="49" charset="-122"/>
              </a:rPr>
              <a:t>1 </a:t>
            </a:r>
            <a:r>
              <a:rPr lang="zh-CN" altLang="zh-CN" b="1" dirty="0">
                <a:solidFill>
                  <a:srgbClr val="2904E0"/>
                </a:solidFill>
                <a:latin typeface="楷体_GB2312" pitchFamily="49" charset="-122"/>
                <a:ea typeface="楷体_GB2312" pitchFamily="49" charset="-122"/>
              </a:rPr>
              <a:t>,</a:t>
            </a:r>
            <a:r>
              <a:rPr lang="zh-CN" altLang="zh-CN" b="1" baseline="-25000" dirty="0">
                <a:solidFill>
                  <a:srgbClr val="2904E0"/>
                </a:solidFill>
                <a:latin typeface="楷体_GB2312" pitchFamily="49" charset="-122"/>
                <a:ea typeface="楷体_GB2312" pitchFamily="49" charset="-122"/>
              </a:rPr>
              <a:t> </a:t>
            </a:r>
            <a:r>
              <a:rPr lang="zh-CN" altLang="zh-CN" b="1" dirty="0">
                <a:solidFill>
                  <a:srgbClr val="2904E0"/>
                </a:solidFill>
                <a:latin typeface="楷体_GB2312" pitchFamily="49" charset="-122"/>
                <a:ea typeface="楷体_GB2312" pitchFamily="49" charset="-122"/>
              </a:rPr>
              <a:t>c</a:t>
            </a:r>
            <a:r>
              <a:rPr lang="zh-CN" altLang="zh-CN" b="1" baseline="-25000" dirty="0">
                <a:solidFill>
                  <a:srgbClr val="2904E0"/>
                </a:solidFill>
                <a:latin typeface="楷体_GB2312" pitchFamily="49" charset="-122"/>
                <a:ea typeface="楷体_GB2312" pitchFamily="49" charset="-122"/>
              </a:rPr>
              <a:t>2 </a:t>
            </a:r>
            <a:r>
              <a:rPr lang="zh-CN" altLang="zh-CN" b="1" dirty="0">
                <a:solidFill>
                  <a:srgbClr val="2904E0"/>
                </a:solidFill>
                <a:latin typeface="楷体_GB2312" pitchFamily="49" charset="-122"/>
                <a:ea typeface="楷体_GB2312" pitchFamily="49" charset="-122"/>
              </a:rPr>
              <a:t>,</a:t>
            </a:r>
            <a:r>
              <a:rPr lang="zh-CN" altLang="zh-CN" b="1" baseline="-25000" dirty="0">
                <a:solidFill>
                  <a:srgbClr val="2904E0"/>
                </a:solidFill>
                <a:latin typeface="楷体_GB2312" pitchFamily="49" charset="-122"/>
                <a:ea typeface="楷体_GB2312" pitchFamily="49" charset="-122"/>
              </a:rPr>
              <a:t> </a:t>
            </a:r>
            <a:r>
              <a:rPr lang="zh-CN" altLang="zh-CN" b="1" dirty="0">
                <a:solidFill>
                  <a:srgbClr val="2904E0"/>
                </a:solidFill>
              </a:rPr>
              <a:t>…</a:t>
            </a:r>
            <a:r>
              <a:rPr lang="zh-CN" altLang="zh-CN" b="1" dirty="0">
                <a:solidFill>
                  <a:srgbClr val="2904E0"/>
                </a:solidFill>
                <a:latin typeface="楷体_GB2312" pitchFamily="49" charset="-122"/>
                <a:ea typeface="楷体_GB2312" pitchFamily="49" charset="-122"/>
              </a:rPr>
              <a:t>, c</a:t>
            </a:r>
            <a:r>
              <a:rPr lang="zh-CN" altLang="zh-CN" b="1" baseline="-25000" dirty="0">
                <a:solidFill>
                  <a:srgbClr val="2904E0"/>
                </a:solidFill>
                <a:latin typeface="楷体_GB2312" pitchFamily="49" charset="-122"/>
                <a:ea typeface="楷体_GB2312" pitchFamily="49" charset="-122"/>
              </a:rPr>
              <a:t>n</a:t>
            </a:r>
            <a:r>
              <a:rPr lang="zh-CN" altLang="zh-CN" b="1" dirty="0">
                <a:solidFill>
                  <a:srgbClr val="2904E0"/>
                </a:solidFill>
                <a:latin typeface="楷体_GB2312" pitchFamily="49" charset="-122"/>
                <a:ea typeface="楷体_GB2312" pitchFamily="49" charset="-122"/>
              </a:rPr>
              <a:t> ）</a:t>
            </a:r>
          </a:p>
        </p:txBody>
      </p:sp>
      <p:sp>
        <p:nvSpPr>
          <p:cNvPr id="11281" name="Text Box 17">
            <a:extLst>
              <a:ext uri="{FF2B5EF4-FFF2-40B4-BE49-F238E27FC236}">
                <a16:creationId xmlns:a16="http://schemas.microsoft.com/office/drawing/2014/main" id="{E896D826-558C-4A99-8BF7-7647AD632343}"/>
              </a:ext>
            </a:extLst>
          </p:cNvPr>
          <p:cNvSpPr txBox="1">
            <a:spLocks noChangeArrowheads="1"/>
          </p:cNvSpPr>
          <p:nvPr/>
        </p:nvSpPr>
        <p:spPr bwMode="auto">
          <a:xfrm>
            <a:off x="4165600" y="3190876"/>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solidFill>
                  <a:srgbClr val="000000"/>
                </a:solidFill>
                <a:latin typeface="楷体_GB2312" pitchFamily="49" charset="-122"/>
                <a:ea typeface="楷体_GB2312" pitchFamily="49" charset="-122"/>
              </a:rPr>
              <a:t>P</a:t>
            </a:r>
            <a:r>
              <a:rPr lang="zh-CN" altLang="zh-CN" b="1" baseline="-25000">
                <a:solidFill>
                  <a:srgbClr val="000000"/>
                </a:solidFill>
                <a:latin typeface="楷体_GB2312" pitchFamily="49" charset="-122"/>
                <a:ea typeface="楷体_GB2312" pitchFamily="49" charset="-122"/>
              </a:rPr>
              <a:t>j</a:t>
            </a:r>
            <a:r>
              <a:rPr lang="zh-CN" altLang="zh-CN" b="1">
                <a:solidFill>
                  <a:srgbClr val="000000"/>
                </a:solidFill>
                <a:latin typeface="楷体_GB2312" pitchFamily="49" charset="-122"/>
                <a:ea typeface="楷体_GB2312" pitchFamily="49" charset="-122"/>
              </a:rPr>
              <a:t>x</a:t>
            </a:r>
            <a:r>
              <a:rPr lang="zh-CN" altLang="zh-CN" b="1" baseline="-25000">
                <a:solidFill>
                  <a:srgbClr val="000000"/>
                </a:solidFill>
                <a:latin typeface="楷体_GB2312" pitchFamily="49" charset="-122"/>
                <a:ea typeface="楷体_GB2312" pitchFamily="49" charset="-122"/>
              </a:rPr>
              <a:t>j</a:t>
            </a:r>
            <a:r>
              <a:rPr lang="zh-CN" altLang="zh-CN" b="1">
                <a:solidFill>
                  <a:srgbClr val="000000"/>
                </a:solidFill>
                <a:latin typeface="楷体_GB2312" pitchFamily="49" charset="-122"/>
                <a:ea typeface="楷体_GB2312" pitchFamily="49" charset="-122"/>
              </a:rPr>
              <a:t> </a:t>
            </a:r>
            <a:r>
              <a:rPr lang="zh-CN" altLang="zh-CN" b="1">
                <a:solidFill>
                  <a:srgbClr val="000000"/>
                </a:solidFill>
                <a:latin typeface="楷体_GB2312" pitchFamily="49" charset="-122"/>
              </a:rPr>
              <a:t>≤</a:t>
            </a:r>
            <a:r>
              <a:rPr lang="zh-CN" altLang="zh-CN" b="1">
                <a:solidFill>
                  <a:srgbClr val="000000"/>
                </a:solidFill>
                <a:latin typeface="楷体_GB2312" pitchFamily="49" charset="-122"/>
                <a:ea typeface="楷体_GB2312" pitchFamily="49" charset="-122"/>
              </a:rPr>
              <a:t>(或=,≥) b</a:t>
            </a:r>
            <a:endParaRPr lang="zh-CN" altLang="zh-CN" b="1" baseline="30000">
              <a:solidFill>
                <a:srgbClr val="000000"/>
              </a:solidFill>
              <a:latin typeface="楷体_GB2312" pitchFamily="49" charset="-122"/>
              <a:ea typeface="楷体_GB2312" pitchFamily="49" charset="-122"/>
            </a:endParaRPr>
          </a:p>
        </p:txBody>
      </p:sp>
      <p:sp>
        <p:nvSpPr>
          <p:cNvPr id="11282" name="Text Box 18">
            <a:extLst>
              <a:ext uri="{FF2B5EF4-FFF2-40B4-BE49-F238E27FC236}">
                <a16:creationId xmlns:a16="http://schemas.microsoft.com/office/drawing/2014/main" id="{4FC3849A-84CF-40DE-B6F9-E8C362FC8099}"/>
              </a:ext>
            </a:extLst>
          </p:cNvPr>
          <p:cNvSpPr txBox="1">
            <a:spLocks noChangeArrowheads="1"/>
          </p:cNvSpPr>
          <p:nvPr/>
        </p:nvSpPr>
        <p:spPr bwMode="auto">
          <a:xfrm>
            <a:off x="2565400" y="2733675"/>
            <a:ext cx="457200" cy="1477328"/>
          </a:xfrm>
          <a:prstGeom prst="rect">
            <a:avLst/>
          </a:prstGeom>
          <a:solidFill>
            <a:srgbClr val="C0C0C0"/>
          </a:solidFill>
          <a:ln w="9525" cmpd="sng">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dirty="0">
                <a:solidFill>
                  <a:srgbClr val="FF0000"/>
                </a:solidFill>
                <a:latin typeface="华文新魏" panose="02010800040101010101" pitchFamily="2" charset="-122"/>
                <a:ea typeface="华文新魏" panose="02010800040101010101" pitchFamily="2" charset="-122"/>
              </a:rPr>
              <a:t>用向量表达</a:t>
            </a:r>
          </a:p>
        </p:txBody>
      </p:sp>
      <p:graphicFrame>
        <p:nvGraphicFramePr>
          <p:cNvPr id="11283" name="Object 19">
            <a:extLst>
              <a:ext uri="{FF2B5EF4-FFF2-40B4-BE49-F238E27FC236}">
                <a16:creationId xmlns:a16="http://schemas.microsoft.com/office/drawing/2014/main" id="{61BCC028-9E9C-41AC-B655-33600FC65D23}"/>
              </a:ext>
            </a:extLst>
          </p:cNvPr>
          <p:cNvGraphicFramePr>
            <a:graphicFrameLocks noChangeAspect="1"/>
          </p:cNvGraphicFramePr>
          <p:nvPr/>
        </p:nvGraphicFramePr>
        <p:xfrm>
          <a:off x="3937000" y="3038476"/>
          <a:ext cx="533400" cy="676275"/>
        </p:xfrm>
        <a:graphic>
          <a:graphicData uri="http://schemas.openxmlformats.org/presentationml/2006/ole">
            <mc:AlternateContent xmlns:mc="http://schemas.openxmlformats.org/markup-compatibility/2006">
              <mc:Choice xmlns:v="urn:schemas-microsoft-com:vml" Requires="v">
                <p:oleObj spid="_x0000_s4133" r:id="rId7" imgW="292290" imgH="444624" progId="">
                  <p:embed/>
                </p:oleObj>
              </mc:Choice>
              <mc:Fallback>
                <p:oleObj r:id="rId7" imgW="292290" imgH="444624" progId="">
                  <p:embed/>
                  <p:pic>
                    <p:nvPicPr>
                      <p:cNvPr id="11283" name="Object 19">
                        <a:extLst>
                          <a:ext uri="{FF2B5EF4-FFF2-40B4-BE49-F238E27FC236}">
                            <a16:creationId xmlns:a16="http://schemas.microsoft.com/office/drawing/2014/main" id="{61BCC028-9E9C-41AC-B655-33600FC65D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0" y="3038476"/>
                        <a:ext cx="533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1284" name="Rectangle 20">
            <a:extLst>
              <a:ext uri="{FF2B5EF4-FFF2-40B4-BE49-F238E27FC236}">
                <a16:creationId xmlns:a16="http://schemas.microsoft.com/office/drawing/2014/main" id="{0A31BEF9-6DD2-4BF6-8D35-BFD95975AF22}"/>
              </a:ext>
            </a:extLst>
          </p:cNvPr>
          <p:cNvSpPr>
            <a:spLocks noChangeArrowheads="1"/>
          </p:cNvSpPr>
          <p:nvPr/>
        </p:nvSpPr>
        <p:spPr bwMode="auto">
          <a:xfrm>
            <a:off x="7137400" y="3724275"/>
            <a:ext cx="2563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1600" b="1">
                <a:solidFill>
                  <a:srgbClr val="2904E0"/>
                </a:solidFill>
                <a:latin typeface="楷体_GB2312" pitchFamily="49" charset="-122"/>
                <a:ea typeface="楷体_GB2312" pitchFamily="49" charset="-122"/>
              </a:rPr>
              <a:t>P</a:t>
            </a:r>
            <a:r>
              <a:rPr lang="zh-CN" altLang="zh-CN" sz="1600" b="1" baseline="-25000">
                <a:solidFill>
                  <a:srgbClr val="2904E0"/>
                </a:solidFill>
                <a:latin typeface="楷体_GB2312" pitchFamily="49" charset="-122"/>
                <a:ea typeface="楷体_GB2312" pitchFamily="49" charset="-122"/>
              </a:rPr>
              <a:t>j</a:t>
            </a:r>
            <a:r>
              <a:rPr lang="zh-CN" altLang="zh-CN" sz="1600" b="1">
                <a:solidFill>
                  <a:srgbClr val="2904E0"/>
                </a:solidFill>
                <a:latin typeface="楷体_GB2312" pitchFamily="49" charset="-122"/>
                <a:ea typeface="楷体_GB2312" pitchFamily="49" charset="-122"/>
              </a:rPr>
              <a:t>=（a</a:t>
            </a:r>
            <a:r>
              <a:rPr lang="zh-CN" altLang="zh-CN" sz="1600" b="1" baseline="-25000">
                <a:solidFill>
                  <a:srgbClr val="2904E0"/>
                </a:solidFill>
                <a:latin typeface="楷体_GB2312" pitchFamily="49" charset="-122"/>
                <a:ea typeface="楷体_GB2312" pitchFamily="49" charset="-122"/>
              </a:rPr>
              <a:t>1j </a:t>
            </a:r>
            <a:r>
              <a:rPr lang="zh-CN" altLang="zh-CN" sz="1600" b="1">
                <a:solidFill>
                  <a:srgbClr val="2904E0"/>
                </a:solidFill>
                <a:latin typeface="楷体_GB2312" pitchFamily="49" charset="-122"/>
                <a:ea typeface="楷体_GB2312" pitchFamily="49" charset="-122"/>
              </a:rPr>
              <a:t>,</a:t>
            </a:r>
            <a:r>
              <a:rPr lang="zh-CN" altLang="zh-CN" sz="1600" b="1" baseline="-25000">
                <a:solidFill>
                  <a:srgbClr val="2904E0"/>
                </a:solidFill>
                <a:latin typeface="楷体_GB2312" pitchFamily="49" charset="-122"/>
                <a:ea typeface="楷体_GB2312" pitchFamily="49" charset="-122"/>
              </a:rPr>
              <a:t> </a:t>
            </a:r>
            <a:r>
              <a:rPr lang="zh-CN" altLang="zh-CN" sz="1600" b="1">
                <a:solidFill>
                  <a:srgbClr val="2904E0"/>
                </a:solidFill>
                <a:latin typeface="楷体_GB2312" pitchFamily="49" charset="-122"/>
                <a:ea typeface="楷体_GB2312" pitchFamily="49" charset="-122"/>
              </a:rPr>
              <a:t>a</a:t>
            </a:r>
            <a:r>
              <a:rPr lang="zh-CN" altLang="zh-CN" sz="1600" b="1" baseline="-25000">
                <a:solidFill>
                  <a:srgbClr val="2904E0"/>
                </a:solidFill>
                <a:latin typeface="楷体_GB2312" pitchFamily="49" charset="-122"/>
                <a:ea typeface="楷体_GB2312" pitchFamily="49" charset="-122"/>
              </a:rPr>
              <a:t>2j </a:t>
            </a:r>
            <a:r>
              <a:rPr lang="zh-CN" altLang="zh-CN" sz="1600" b="1">
                <a:solidFill>
                  <a:srgbClr val="2904E0"/>
                </a:solidFill>
                <a:latin typeface="楷体_GB2312" pitchFamily="49" charset="-122"/>
                <a:ea typeface="楷体_GB2312" pitchFamily="49" charset="-122"/>
              </a:rPr>
              <a:t>,</a:t>
            </a:r>
            <a:r>
              <a:rPr lang="zh-CN" altLang="zh-CN" sz="1600" b="1" baseline="-25000">
                <a:solidFill>
                  <a:srgbClr val="2904E0"/>
                </a:solidFill>
                <a:latin typeface="楷体_GB2312" pitchFamily="49" charset="-122"/>
                <a:ea typeface="楷体_GB2312" pitchFamily="49" charset="-122"/>
              </a:rPr>
              <a:t> </a:t>
            </a:r>
            <a:r>
              <a:rPr lang="zh-CN" altLang="zh-CN" sz="1600" b="1">
                <a:solidFill>
                  <a:srgbClr val="2904E0"/>
                </a:solidFill>
              </a:rPr>
              <a:t>…</a:t>
            </a:r>
            <a:r>
              <a:rPr lang="zh-CN" altLang="zh-CN" sz="1600" b="1">
                <a:solidFill>
                  <a:srgbClr val="2904E0"/>
                </a:solidFill>
                <a:latin typeface="楷体_GB2312" pitchFamily="49" charset="-122"/>
                <a:ea typeface="楷体_GB2312" pitchFamily="49" charset="-122"/>
              </a:rPr>
              <a:t> </a:t>
            </a:r>
            <a:r>
              <a:rPr lang="zh-CN" altLang="zh-CN" sz="1600" b="1">
                <a:solidFill>
                  <a:srgbClr val="2904E0"/>
                </a:solidFill>
              </a:rPr>
              <a:t>…</a:t>
            </a:r>
            <a:r>
              <a:rPr lang="zh-CN" altLang="zh-CN" sz="1600" b="1">
                <a:solidFill>
                  <a:srgbClr val="2904E0"/>
                </a:solidFill>
                <a:latin typeface="楷体_GB2312" pitchFamily="49" charset="-122"/>
                <a:ea typeface="楷体_GB2312" pitchFamily="49" charset="-122"/>
              </a:rPr>
              <a:t> , a</a:t>
            </a:r>
            <a:r>
              <a:rPr lang="zh-CN" altLang="zh-CN" sz="1600" b="1" baseline="-25000">
                <a:solidFill>
                  <a:srgbClr val="2904E0"/>
                </a:solidFill>
                <a:latin typeface="楷体_GB2312" pitchFamily="49" charset="-122"/>
                <a:ea typeface="楷体_GB2312" pitchFamily="49" charset="-122"/>
              </a:rPr>
              <a:t>nj</a:t>
            </a:r>
            <a:r>
              <a:rPr lang="zh-CN" altLang="zh-CN" sz="1600" b="1">
                <a:solidFill>
                  <a:srgbClr val="2904E0"/>
                </a:solidFill>
                <a:latin typeface="楷体_GB2312" pitchFamily="49" charset="-122"/>
                <a:ea typeface="楷体_GB2312" pitchFamily="49" charset="-122"/>
              </a:rPr>
              <a:t>）</a:t>
            </a:r>
            <a:r>
              <a:rPr lang="zh-CN" altLang="zh-CN" sz="1600" b="1" baseline="30000">
                <a:solidFill>
                  <a:srgbClr val="2904E0"/>
                </a:solidFill>
                <a:latin typeface="楷体_GB2312" pitchFamily="49" charset="-122"/>
                <a:ea typeface="楷体_GB2312" pitchFamily="49" charset="-122"/>
              </a:rPr>
              <a:t>T</a:t>
            </a:r>
          </a:p>
        </p:txBody>
      </p:sp>
      <p:sp>
        <p:nvSpPr>
          <p:cNvPr id="11285" name="Rectangle 21">
            <a:extLst>
              <a:ext uri="{FF2B5EF4-FFF2-40B4-BE49-F238E27FC236}">
                <a16:creationId xmlns:a16="http://schemas.microsoft.com/office/drawing/2014/main" id="{3F77070A-3B05-466F-93FB-4AB4DD4B5C0D}"/>
              </a:ext>
            </a:extLst>
          </p:cNvPr>
          <p:cNvSpPr>
            <a:spLocks noChangeArrowheads="1"/>
          </p:cNvSpPr>
          <p:nvPr/>
        </p:nvSpPr>
        <p:spPr bwMode="auto">
          <a:xfrm>
            <a:off x="7137400" y="4029075"/>
            <a:ext cx="2497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1600" b="1">
                <a:solidFill>
                  <a:srgbClr val="2904E0"/>
                </a:solidFill>
                <a:latin typeface="楷体_GB2312" pitchFamily="49" charset="-122"/>
                <a:ea typeface="楷体_GB2312" pitchFamily="49" charset="-122"/>
              </a:rPr>
              <a:t>b=（b</a:t>
            </a:r>
            <a:r>
              <a:rPr lang="zh-CN" altLang="zh-CN" sz="1600" b="1" baseline="-25000">
                <a:solidFill>
                  <a:srgbClr val="2904E0"/>
                </a:solidFill>
                <a:latin typeface="楷体_GB2312" pitchFamily="49" charset="-122"/>
                <a:ea typeface="楷体_GB2312" pitchFamily="49" charset="-122"/>
              </a:rPr>
              <a:t>1 </a:t>
            </a:r>
            <a:r>
              <a:rPr lang="zh-CN" altLang="zh-CN" sz="1600" b="1">
                <a:solidFill>
                  <a:srgbClr val="2904E0"/>
                </a:solidFill>
                <a:latin typeface="楷体_GB2312" pitchFamily="49" charset="-122"/>
                <a:ea typeface="楷体_GB2312" pitchFamily="49" charset="-122"/>
              </a:rPr>
              <a:t>,</a:t>
            </a:r>
            <a:r>
              <a:rPr lang="zh-CN" altLang="zh-CN" sz="1600" b="1" baseline="-25000">
                <a:solidFill>
                  <a:srgbClr val="2904E0"/>
                </a:solidFill>
                <a:latin typeface="楷体_GB2312" pitchFamily="49" charset="-122"/>
                <a:ea typeface="楷体_GB2312" pitchFamily="49" charset="-122"/>
              </a:rPr>
              <a:t> </a:t>
            </a:r>
            <a:r>
              <a:rPr lang="zh-CN" altLang="zh-CN" sz="1600" b="1">
                <a:solidFill>
                  <a:srgbClr val="2904E0"/>
                </a:solidFill>
                <a:latin typeface="楷体_GB2312" pitchFamily="49" charset="-122"/>
                <a:ea typeface="楷体_GB2312" pitchFamily="49" charset="-122"/>
              </a:rPr>
              <a:t>b</a:t>
            </a:r>
            <a:r>
              <a:rPr lang="zh-CN" altLang="zh-CN" sz="1600" b="1" baseline="-25000">
                <a:solidFill>
                  <a:srgbClr val="2904E0"/>
                </a:solidFill>
                <a:latin typeface="楷体_GB2312" pitchFamily="49" charset="-122"/>
                <a:ea typeface="楷体_GB2312" pitchFamily="49" charset="-122"/>
              </a:rPr>
              <a:t>2 </a:t>
            </a:r>
            <a:r>
              <a:rPr lang="zh-CN" altLang="zh-CN" sz="1600" b="1">
                <a:solidFill>
                  <a:srgbClr val="2904E0"/>
                </a:solidFill>
                <a:latin typeface="楷体_GB2312" pitchFamily="49" charset="-122"/>
                <a:ea typeface="楷体_GB2312" pitchFamily="49" charset="-122"/>
              </a:rPr>
              <a:t>,</a:t>
            </a:r>
            <a:r>
              <a:rPr lang="zh-CN" altLang="zh-CN" sz="1600" b="1" baseline="-25000">
                <a:solidFill>
                  <a:srgbClr val="2904E0"/>
                </a:solidFill>
                <a:latin typeface="楷体_GB2312" pitchFamily="49" charset="-122"/>
                <a:ea typeface="楷体_GB2312" pitchFamily="49" charset="-122"/>
              </a:rPr>
              <a:t> </a:t>
            </a:r>
            <a:r>
              <a:rPr lang="zh-CN" altLang="zh-CN" sz="1600" b="1">
                <a:solidFill>
                  <a:srgbClr val="2904E0"/>
                </a:solidFill>
              </a:rPr>
              <a:t>…</a:t>
            </a:r>
            <a:r>
              <a:rPr lang="zh-CN" altLang="zh-CN" sz="1600" b="1">
                <a:solidFill>
                  <a:srgbClr val="2904E0"/>
                </a:solidFill>
                <a:latin typeface="楷体_GB2312" pitchFamily="49" charset="-122"/>
                <a:ea typeface="楷体_GB2312" pitchFamily="49" charset="-122"/>
              </a:rPr>
              <a:t> </a:t>
            </a:r>
            <a:r>
              <a:rPr lang="zh-CN" altLang="zh-CN" sz="1600" b="1">
                <a:solidFill>
                  <a:srgbClr val="2904E0"/>
                </a:solidFill>
              </a:rPr>
              <a:t>…</a:t>
            </a:r>
            <a:r>
              <a:rPr lang="zh-CN" altLang="zh-CN" sz="1600" b="1">
                <a:solidFill>
                  <a:srgbClr val="2904E0"/>
                </a:solidFill>
                <a:latin typeface="楷体_GB2312" pitchFamily="49" charset="-122"/>
                <a:ea typeface="楷体_GB2312" pitchFamily="49" charset="-122"/>
              </a:rPr>
              <a:t> , b</a:t>
            </a:r>
            <a:r>
              <a:rPr lang="zh-CN" altLang="zh-CN" sz="1600" b="1" baseline="-25000">
                <a:solidFill>
                  <a:srgbClr val="2904E0"/>
                </a:solidFill>
                <a:latin typeface="楷体_GB2312" pitchFamily="49" charset="-122"/>
                <a:ea typeface="楷体_GB2312" pitchFamily="49" charset="-122"/>
              </a:rPr>
              <a:t>m</a:t>
            </a:r>
            <a:r>
              <a:rPr lang="zh-CN" altLang="zh-CN" sz="1600" b="1">
                <a:solidFill>
                  <a:srgbClr val="2904E0"/>
                </a:solidFill>
                <a:latin typeface="楷体_GB2312" pitchFamily="49" charset="-122"/>
                <a:ea typeface="楷体_GB2312" pitchFamily="49" charset="-122"/>
              </a:rPr>
              <a:t>）</a:t>
            </a:r>
            <a:r>
              <a:rPr lang="zh-CN" altLang="zh-CN" sz="1600" b="1" baseline="30000">
                <a:solidFill>
                  <a:srgbClr val="2904E0"/>
                </a:solidFill>
                <a:latin typeface="楷体_GB2312" pitchFamily="49" charset="-122"/>
                <a:ea typeface="楷体_GB2312" pitchFamily="49" charset="-122"/>
              </a:rPr>
              <a:t>T</a:t>
            </a:r>
          </a:p>
        </p:txBody>
      </p:sp>
      <p:sp>
        <p:nvSpPr>
          <p:cNvPr id="11286" name="Text Box 22">
            <a:extLst>
              <a:ext uri="{FF2B5EF4-FFF2-40B4-BE49-F238E27FC236}">
                <a16:creationId xmlns:a16="http://schemas.microsoft.com/office/drawing/2014/main" id="{2DC6D464-2357-43AC-B313-FCF7A47DD98B}"/>
              </a:ext>
            </a:extLst>
          </p:cNvPr>
          <p:cNvSpPr txBox="1">
            <a:spLocks noChangeArrowheads="1"/>
          </p:cNvSpPr>
          <p:nvPr/>
        </p:nvSpPr>
        <p:spPr bwMode="auto">
          <a:xfrm>
            <a:off x="2565400" y="981076"/>
            <a:ext cx="457200" cy="1200329"/>
          </a:xfrm>
          <a:prstGeom prst="rect">
            <a:avLst/>
          </a:prstGeom>
          <a:solidFill>
            <a:srgbClr val="C0C0C0"/>
          </a:solidFill>
          <a:ln w="9525" cmpd="sng">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dirty="0">
                <a:solidFill>
                  <a:srgbClr val="2904E0"/>
                </a:solidFill>
                <a:latin typeface="华文新魏" panose="02010800040101010101" pitchFamily="2" charset="-122"/>
                <a:ea typeface="华文新魏" panose="02010800040101010101" pitchFamily="2" charset="-122"/>
              </a:rPr>
              <a:t>简化表示</a:t>
            </a:r>
          </a:p>
        </p:txBody>
      </p:sp>
      <p:sp>
        <p:nvSpPr>
          <p:cNvPr id="11287" name="Rectangle 23">
            <a:extLst>
              <a:ext uri="{FF2B5EF4-FFF2-40B4-BE49-F238E27FC236}">
                <a16:creationId xmlns:a16="http://schemas.microsoft.com/office/drawing/2014/main" id="{ADBEEF50-5646-4061-A357-CE26E51F0B90}"/>
              </a:ext>
            </a:extLst>
          </p:cNvPr>
          <p:cNvSpPr>
            <a:spLocks noChangeArrowheads="1"/>
          </p:cNvSpPr>
          <p:nvPr/>
        </p:nvSpPr>
        <p:spPr bwMode="auto">
          <a:xfrm>
            <a:off x="7137400" y="3419475"/>
            <a:ext cx="24112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1600" b="1">
                <a:solidFill>
                  <a:srgbClr val="2904E0"/>
                </a:solidFill>
                <a:latin typeface="楷体_GB2312" pitchFamily="49" charset="-122"/>
                <a:ea typeface="楷体_GB2312" pitchFamily="49" charset="-122"/>
              </a:rPr>
              <a:t>X=（x</a:t>
            </a:r>
            <a:r>
              <a:rPr lang="zh-CN" altLang="zh-CN" sz="1600" b="1" baseline="-25000">
                <a:solidFill>
                  <a:srgbClr val="2904E0"/>
                </a:solidFill>
                <a:latin typeface="楷体_GB2312" pitchFamily="49" charset="-122"/>
                <a:ea typeface="楷体_GB2312" pitchFamily="49" charset="-122"/>
              </a:rPr>
              <a:t>1 </a:t>
            </a:r>
            <a:r>
              <a:rPr lang="zh-CN" altLang="zh-CN" sz="1600" b="1">
                <a:solidFill>
                  <a:srgbClr val="2904E0"/>
                </a:solidFill>
                <a:latin typeface="楷体_GB2312" pitchFamily="49" charset="-122"/>
                <a:ea typeface="楷体_GB2312" pitchFamily="49" charset="-122"/>
              </a:rPr>
              <a:t>,</a:t>
            </a:r>
            <a:r>
              <a:rPr lang="zh-CN" altLang="zh-CN" sz="1600" b="1" baseline="-25000">
                <a:solidFill>
                  <a:srgbClr val="2904E0"/>
                </a:solidFill>
                <a:latin typeface="楷体_GB2312" pitchFamily="49" charset="-122"/>
                <a:ea typeface="楷体_GB2312" pitchFamily="49" charset="-122"/>
              </a:rPr>
              <a:t> </a:t>
            </a:r>
            <a:r>
              <a:rPr lang="zh-CN" altLang="zh-CN" sz="1600" b="1">
                <a:solidFill>
                  <a:srgbClr val="2904E0"/>
                </a:solidFill>
                <a:latin typeface="楷体_GB2312" pitchFamily="49" charset="-122"/>
                <a:ea typeface="楷体_GB2312" pitchFamily="49" charset="-122"/>
              </a:rPr>
              <a:t>x</a:t>
            </a:r>
            <a:r>
              <a:rPr lang="zh-CN" altLang="zh-CN" sz="1600" b="1" baseline="-25000">
                <a:solidFill>
                  <a:srgbClr val="2904E0"/>
                </a:solidFill>
                <a:latin typeface="楷体_GB2312" pitchFamily="49" charset="-122"/>
                <a:ea typeface="楷体_GB2312" pitchFamily="49" charset="-122"/>
              </a:rPr>
              <a:t>2 </a:t>
            </a:r>
            <a:r>
              <a:rPr lang="zh-CN" altLang="zh-CN" sz="1600" b="1">
                <a:solidFill>
                  <a:srgbClr val="2904E0"/>
                </a:solidFill>
                <a:latin typeface="楷体_GB2312" pitchFamily="49" charset="-122"/>
                <a:ea typeface="楷体_GB2312" pitchFamily="49" charset="-122"/>
              </a:rPr>
              <a:t>,</a:t>
            </a:r>
            <a:r>
              <a:rPr lang="zh-CN" altLang="zh-CN" sz="1600" b="1" baseline="-25000">
                <a:solidFill>
                  <a:srgbClr val="2904E0"/>
                </a:solidFill>
                <a:latin typeface="楷体_GB2312" pitchFamily="49" charset="-122"/>
                <a:ea typeface="楷体_GB2312" pitchFamily="49" charset="-122"/>
              </a:rPr>
              <a:t> </a:t>
            </a:r>
            <a:r>
              <a:rPr lang="zh-CN" altLang="zh-CN" sz="1600" b="1">
                <a:solidFill>
                  <a:srgbClr val="2904E0"/>
                </a:solidFill>
              </a:rPr>
              <a:t>…</a:t>
            </a:r>
            <a:r>
              <a:rPr lang="zh-CN" altLang="zh-CN" sz="1600" b="1">
                <a:solidFill>
                  <a:srgbClr val="2904E0"/>
                </a:solidFill>
                <a:latin typeface="楷体_GB2312" pitchFamily="49" charset="-122"/>
                <a:ea typeface="楷体_GB2312" pitchFamily="49" charset="-122"/>
              </a:rPr>
              <a:t> </a:t>
            </a:r>
            <a:r>
              <a:rPr lang="zh-CN" altLang="zh-CN" sz="1600" b="1">
                <a:solidFill>
                  <a:srgbClr val="2904E0"/>
                </a:solidFill>
              </a:rPr>
              <a:t>…</a:t>
            </a:r>
            <a:r>
              <a:rPr lang="zh-CN" altLang="zh-CN" sz="1600" b="1">
                <a:solidFill>
                  <a:srgbClr val="2904E0"/>
                </a:solidFill>
                <a:latin typeface="楷体_GB2312" pitchFamily="49" charset="-122"/>
                <a:ea typeface="楷体_GB2312" pitchFamily="49" charset="-122"/>
              </a:rPr>
              <a:t> , x</a:t>
            </a:r>
            <a:r>
              <a:rPr lang="zh-CN" altLang="zh-CN" sz="1600" b="1" baseline="-25000">
                <a:solidFill>
                  <a:srgbClr val="2904E0"/>
                </a:solidFill>
                <a:latin typeface="楷体_GB2312" pitchFamily="49" charset="-122"/>
                <a:ea typeface="楷体_GB2312" pitchFamily="49" charset="-122"/>
              </a:rPr>
              <a:t>n</a:t>
            </a:r>
            <a:r>
              <a:rPr lang="zh-CN" altLang="zh-CN" sz="1600" b="1">
                <a:solidFill>
                  <a:srgbClr val="2904E0"/>
                </a:solidFill>
                <a:latin typeface="楷体_GB2312" pitchFamily="49" charset="-122"/>
                <a:ea typeface="楷体_GB2312" pitchFamily="49" charset="-122"/>
              </a:rPr>
              <a:t>）</a:t>
            </a:r>
            <a:r>
              <a:rPr lang="zh-CN" altLang="zh-CN" sz="1600" b="1" baseline="30000">
                <a:solidFill>
                  <a:srgbClr val="2904E0"/>
                </a:solidFill>
                <a:latin typeface="楷体_GB2312" pitchFamily="49" charset="-122"/>
                <a:ea typeface="楷体_GB2312" pitchFamily="49" charset="-122"/>
              </a:rPr>
              <a:t>T</a:t>
            </a:r>
          </a:p>
        </p:txBody>
      </p:sp>
      <p:sp>
        <p:nvSpPr>
          <p:cNvPr id="11288" name="Rectangle 24">
            <a:extLst>
              <a:ext uri="{FF2B5EF4-FFF2-40B4-BE49-F238E27FC236}">
                <a16:creationId xmlns:a16="http://schemas.microsoft.com/office/drawing/2014/main" id="{69C27D82-6341-4D7C-95BD-AA5EA5398E7A}"/>
              </a:ext>
            </a:extLst>
          </p:cNvPr>
          <p:cNvSpPr>
            <a:spLocks noChangeArrowheads="1"/>
          </p:cNvSpPr>
          <p:nvPr/>
        </p:nvSpPr>
        <p:spPr bwMode="auto">
          <a:xfrm>
            <a:off x="6451601" y="31146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solidFill>
                  <a:srgbClr val="2904E0"/>
                </a:solidFill>
                <a:latin typeface="楷体_GB2312" pitchFamily="49" charset="-122"/>
                <a:ea typeface="楷体_GB2312" pitchFamily="49" charset="-122"/>
              </a:rPr>
              <a:t>其中</a:t>
            </a:r>
          </a:p>
        </p:txBody>
      </p:sp>
      <p:sp>
        <p:nvSpPr>
          <p:cNvPr id="11289" name="Text Box 25">
            <a:extLst>
              <a:ext uri="{FF2B5EF4-FFF2-40B4-BE49-F238E27FC236}">
                <a16:creationId xmlns:a16="http://schemas.microsoft.com/office/drawing/2014/main" id="{DED4A717-599F-4415-B876-27DEC640BE35}"/>
              </a:ext>
            </a:extLst>
          </p:cNvPr>
          <p:cNvSpPr txBox="1">
            <a:spLocks noChangeArrowheads="1"/>
          </p:cNvSpPr>
          <p:nvPr/>
        </p:nvSpPr>
        <p:spPr bwMode="auto">
          <a:xfrm>
            <a:off x="4241800" y="5553075"/>
            <a:ext cx="1562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latin typeface="楷体_GB2312" pitchFamily="49" charset="-122"/>
                <a:ea typeface="楷体_GB2312" pitchFamily="49" charset="-122"/>
              </a:rPr>
              <a:t>X</a:t>
            </a:r>
            <a:r>
              <a:rPr lang="zh-CN" altLang="zh-CN" b="1" baseline="-25000">
                <a:latin typeface="楷体_GB2312" pitchFamily="49" charset="-122"/>
                <a:ea typeface="楷体_GB2312" pitchFamily="49" charset="-122"/>
              </a:rPr>
              <a:t> </a:t>
            </a:r>
            <a:r>
              <a:rPr lang="zh-CN" altLang="zh-CN" b="1">
                <a:latin typeface="楷体_GB2312" pitchFamily="49" charset="-122"/>
                <a:ea typeface="楷体_GB2312" pitchFamily="49" charset="-122"/>
              </a:rPr>
              <a:t>≥</a:t>
            </a:r>
            <a:r>
              <a:rPr lang="zh-CN" altLang="zh-CN" b="1">
                <a:solidFill>
                  <a:srgbClr val="000000"/>
                </a:solidFill>
                <a:latin typeface="楷体_GB2312" pitchFamily="49" charset="-122"/>
                <a:ea typeface="楷体_GB2312" pitchFamily="49" charset="-122"/>
              </a:rPr>
              <a:t> </a:t>
            </a:r>
            <a:r>
              <a:rPr lang="zh-CN" altLang="zh-CN" b="1">
                <a:latin typeface="楷体_GB2312" pitchFamily="49" charset="-122"/>
                <a:ea typeface="楷体_GB2312" pitchFamily="49" charset="-122"/>
              </a:rPr>
              <a:t>0</a:t>
            </a:r>
          </a:p>
        </p:txBody>
      </p:sp>
      <p:sp>
        <p:nvSpPr>
          <p:cNvPr id="11290" name="AutoShape 26">
            <a:extLst>
              <a:ext uri="{FF2B5EF4-FFF2-40B4-BE49-F238E27FC236}">
                <a16:creationId xmlns:a16="http://schemas.microsoft.com/office/drawing/2014/main" id="{A916F923-56E8-4E3B-9CAB-1DAF9AAEDA03}"/>
              </a:ext>
            </a:extLst>
          </p:cNvPr>
          <p:cNvSpPr>
            <a:spLocks/>
          </p:cNvSpPr>
          <p:nvPr/>
        </p:nvSpPr>
        <p:spPr bwMode="auto">
          <a:xfrm>
            <a:off x="4013200" y="5172075"/>
            <a:ext cx="76200" cy="762000"/>
          </a:xfrm>
          <a:prstGeom prst="leftBrace">
            <a:avLst>
              <a:gd name="adj1" fmla="val 83333"/>
              <a:gd name="adj2" fmla="val 50000"/>
            </a:avLst>
          </a:pr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1" name="Text Box 27">
            <a:extLst>
              <a:ext uri="{FF2B5EF4-FFF2-40B4-BE49-F238E27FC236}">
                <a16:creationId xmlns:a16="http://schemas.microsoft.com/office/drawing/2014/main" id="{6F0DDD80-3096-4DC7-A66D-3E9AB14E7703}"/>
              </a:ext>
            </a:extLst>
          </p:cNvPr>
          <p:cNvSpPr txBox="1">
            <a:spLocks noChangeArrowheads="1"/>
          </p:cNvSpPr>
          <p:nvPr/>
        </p:nvSpPr>
        <p:spPr bwMode="auto">
          <a:xfrm>
            <a:off x="3403600" y="5324475"/>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latin typeface="楷体_GB2312" pitchFamily="49" charset="-122"/>
                <a:ea typeface="楷体_GB2312" pitchFamily="49" charset="-122"/>
              </a:rPr>
              <a:t>st .</a:t>
            </a:r>
          </a:p>
        </p:txBody>
      </p:sp>
      <p:sp>
        <p:nvSpPr>
          <p:cNvPr id="11292" name="Text Box 28">
            <a:extLst>
              <a:ext uri="{FF2B5EF4-FFF2-40B4-BE49-F238E27FC236}">
                <a16:creationId xmlns:a16="http://schemas.microsoft.com/office/drawing/2014/main" id="{B0BA1CB9-8394-4376-ACF7-6444DF5FB1EB}"/>
              </a:ext>
            </a:extLst>
          </p:cNvPr>
          <p:cNvSpPr txBox="1">
            <a:spLocks noChangeArrowheads="1"/>
          </p:cNvSpPr>
          <p:nvPr/>
        </p:nvSpPr>
        <p:spPr bwMode="auto">
          <a:xfrm>
            <a:off x="4165600" y="5019675"/>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latin typeface="楷体_GB2312" pitchFamily="49" charset="-122"/>
                <a:ea typeface="楷体_GB2312" pitchFamily="49" charset="-122"/>
              </a:rPr>
              <a:t>AX </a:t>
            </a:r>
            <a:r>
              <a:rPr lang="zh-CN" altLang="zh-CN" b="1">
                <a:solidFill>
                  <a:srgbClr val="000000"/>
                </a:solidFill>
                <a:latin typeface="楷体_GB2312" pitchFamily="49" charset="-122"/>
              </a:rPr>
              <a:t>≤</a:t>
            </a:r>
            <a:r>
              <a:rPr lang="zh-CN" altLang="zh-CN" b="1">
                <a:latin typeface="楷体_GB2312" pitchFamily="49" charset="-122"/>
                <a:ea typeface="楷体_GB2312" pitchFamily="49" charset="-122"/>
              </a:rPr>
              <a:t>(或=,≥) b</a:t>
            </a:r>
            <a:endParaRPr lang="zh-CN" altLang="zh-CN" b="1" baseline="30000">
              <a:latin typeface="楷体_GB2312" pitchFamily="49" charset="-122"/>
              <a:ea typeface="楷体_GB2312" pitchFamily="49" charset="-122"/>
            </a:endParaRPr>
          </a:p>
        </p:txBody>
      </p:sp>
      <p:sp>
        <p:nvSpPr>
          <p:cNvPr id="11293" name="Text Box 29">
            <a:extLst>
              <a:ext uri="{FF2B5EF4-FFF2-40B4-BE49-F238E27FC236}">
                <a16:creationId xmlns:a16="http://schemas.microsoft.com/office/drawing/2014/main" id="{6DE2970F-5E52-4ED8-9005-94AB6A7B2AE1}"/>
              </a:ext>
            </a:extLst>
          </p:cNvPr>
          <p:cNvSpPr txBox="1">
            <a:spLocks noChangeArrowheads="1"/>
          </p:cNvSpPr>
          <p:nvPr/>
        </p:nvSpPr>
        <p:spPr bwMode="auto">
          <a:xfrm>
            <a:off x="2565400" y="4638675"/>
            <a:ext cx="457200" cy="1477328"/>
          </a:xfrm>
          <a:prstGeom prst="rect">
            <a:avLst/>
          </a:prstGeom>
          <a:solidFill>
            <a:srgbClr val="C0C0C0"/>
          </a:solidFill>
          <a:ln w="9525" cmpd="sng">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dirty="0">
                <a:solidFill>
                  <a:srgbClr val="FF6600"/>
                </a:solidFill>
                <a:latin typeface="华文新魏" panose="02010800040101010101" pitchFamily="2" charset="-122"/>
                <a:ea typeface="华文新魏" panose="02010800040101010101" pitchFamily="2" charset="-122"/>
              </a:rPr>
              <a:t>用矩阵表达</a:t>
            </a:r>
          </a:p>
        </p:txBody>
      </p:sp>
      <p:sp>
        <p:nvSpPr>
          <p:cNvPr id="11294" name="Text Box 30">
            <a:extLst>
              <a:ext uri="{FF2B5EF4-FFF2-40B4-BE49-F238E27FC236}">
                <a16:creationId xmlns:a16="http://schemas.microsoft.com/office/drawing/2014/main" id="{2AD9A098-93CF-4E02-B0E6-890D26051B66}"/>
              </a:ext>
            </a:extLst>
          </p:cNvPr>
          <p:cNvSpPr txBox="1">
            <a:spLocks noChangeArrowheads="1"/>
          </p:cNvSpPr>
          <p:nvPr/>
        </p:nvSpPr>
        <p:spPr bwMode="auto">
          <a:xfrm>
            <a:off x="6527800" y="5324476"/>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a:r>
              <a:rPr lang="zh-CN" altLang="zh-CN" b="1">
                <a:latin typeface="楷体_GB2312" pitchFamily="49" charset="-122"/>
                <a:ea typeface="楷体_GB2312" pitchFamily="49" charset="-122"/>
              </a:rPr>
              <a:t>A= </a:t>
            </a:r>
            <a:endParaRPr lang="zh-CN" altLang="zh-CN" b="1" baseline="30000">
              <a:latin typeface="楷体_GB2312" pitchFamily="49" charset="-122"/>
              <a:ea typeface="楷体_GB2312" pitchFamily="49" charset="-122"/>
            </a:endParaRPr>
          </a:p>
        </p:txBody>
      </p:sp>
      <p:sp>
        <p:nvSpPr>
          <p:cNvPr id="11295" name="AutoShape 31">
            <a:extLst>
              <a:ext uri="{FF2B5EF4-FFF2-40B4-BE49-F238E27FC236}">
                <a16:creationId xmlns:a16="http://schemas.microsoft.com/office/drawing/2014/main" id="{F5073019-CC3D-4F43-A881-5C18CC1037BE}"/>
              </a:ext>
            </a:extLst>
          </p:cNvPr>
          <p:cNvSpPr>
            <a:spLocks noChangeArrowheads="1"/>
          </p:cNvSpPr>
          <p:nvPr/>
        </p:nvSpPr>
        <p:spPr bwMode="auto">
          <a:xfrm>
            <a:off x="7061200" y="5019675"/>
            <a:ext cx="2667000" cy="1066800"/>
          </a:xfrm>
          <a:prstGeom prst="bracketPair">
            <a:avLst>
              <a:gd name="adj" fmla="val 16667"/>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Text Box 32">
            <a:extLst>
              <a:ext uri="{FF2B5EF4-FFF2-40B4-BE49-F238E27FC236}">
                <a16:creationId xmlns:a16="http://schemas.microsoft.com/office/drawing/2014/main" id="{04AE93C2-3406-45BA-9DC1-D47884C587F2}"/>
              </a:ext>
            </a:extLst>
          </p:cNvPr>
          <p:cNvSpPr txBox="1">
            <a:spLocks noChangeArrowheads="1"/>
          </p:cNvSpPr>
          <p:nvPr/>
        </p:nvSpPr>
        <p:spPr bwMode="auto">
          <a:xfrm>
            <a:off x="7213600" y="4943475"/>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1600" b="1">
                <a:latin typeface="楷体_GB2312" pitchFamily="49" charset="-122"/>
                <a:ea typeface="楷体_GB2312" pitchFamily="49" charset="-122"/>
              </a:rPr>
              <a:t>a</a:t>
            </a:r>
            <a:r>
              <a:rPr lang="zh-CN" altLang="zh-CN" sz="1600" b="1" baseline="-25000">
                <a:latin typeface="楷体_GB2312" pitchFamily="49" charset="-122"/>
                <a:ea typeface="楷体_GB2312" pitchFamily="49" charset="-122"/>
              </a:rPr>
              <a:t>11    </a:t>
            </a:r>
            <a:r>
              <a:rPr lang="zh-CN" altLang="zh-CN" sz="1600" b="1">
                <a:latin typeface="楷体_GB2312" pitchFamily="49" charset="-122"/>
                <a:ea typeface="楷体_GB2312" pitchFamily="49" charset="-122"/>
              </a:rPr>
              <a:t>a</a:t>
            </a:r>
            <a:r>
              <a:rPr lang="zh-CN" altLang="zh-CN" sz="1600" b="1" baseline="-25000">
                <a:latin typeface="楷体_GB2312" pitchFamily="49" charset="-122"/>
                <a:ea typeface="楷体_GB2312" pitchFamily="49" charset="-122"/>
              </a:rPr>
              <a:t>12       </a:t>
            </a:r>
            <a:r>
              <a:rPr lang="zh-CN" altLang="zh-CN" sz="1600" b="1"/>
              <a:t>…</a:t>
            </a:r>
            <a:r>
              <a:rPr lang="zh-CN" altLang="zh-CN" sz="1600" b="1">
                <a:latin typeface="楷体_GB2312" pitchFamily="49" charset="-122"/>
                <a:ea typeface="楷体_GB2312" pitchFamily="49" charset="-122"/>
              </a:rPr>
              <a:t>    a</a:t>
            </a:r>
            <a:r>
              <a:rPr lang="zh-CN" altLang="zh-CN" sz="1600" b="1" baseline="-25000">
                <a:latin typeface="楷体_GB2312" pitchFamily="49" charset="-122"/>
                <a:ea typeface="楷体_GB2312" pitchFamily="49" charset="-122"/>
              </a:rPr>
              <a:t>1n </a:t>
            </a:r>
          </a:p>
        </p:txBody>
      </p:sp>
      <p:sp>
        <p:nvSpPr>
          <p:cNvPr id="11297" name="Text Box 33">
            <a:extLst>
              <a:ext uri="{FF2B5EF4-FFF2-40B4-BE49-F238E27FC236}">
                <a16:creationId xmlns:a16="http://schemas.microsoft.com/office/drawing/2014/main" id="{AB2DE779-EC26-4950-A26B-D3269556AE52}"/>
              </a:ext>
            </a:extLst>
          </p:cNvPr>
          <p:cNvSpPr txBox="1">
            <a:spLocks noChangeArrowheads="1"/>
          </p:cNvSpPr>
          <p:nvPr/>
        </p:nvSpPr>
        <p:spPr bwMode="auto">
          <a:xfrm>
            <a:off x="7213600" y="5167313"/>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1600" b="1">
                <a:latin typeface="楷体_GB2312" pitchFamily="49" charset="-122"/>
                <a:ea typeface="楷体_GB2312" pitchFamily="49" charset="-122"/>
              </a:rPr>
              <a:t>a</a:t>
            </a:r>
            <a:r>
              <a:rPr lang="zh-CN" altLang="zh-CN" sz="1600" b="1" baseline="-25000">
                <a:latin typeface="楷体_GB2312" pitchFamily="49" charset="-122"/>
                <a:ea typeface="楷体_GB2312" pitchFamily="49" charset="-122"/>
              </a:rPr>
              <a:t>21    </a:t>
            </a:r>
            <a:r>
              <a:rPr lang="zh-CN" altLang="zh-CN" sz="1600" b="1">
                <a:latin typeface="楷体_GB2312" pitchFamily="49" charset="-122"/>
                <a:ea typeface="楷体_GB2312" pitchFamily="49" charset="-122"/>
              </a:rPr>
              <a:t>a</a:t>
            </a:r>
            <a:r>
              <a:rPr lang="zh-CN" altLang="zh-CN" sz="1600" b="1" baseline="-25000">
                <a:latin typeface="楷体_GB2312" pitchFamily="49" charset="-122"/>
                <a:ea typeface="楷体_GB2312" pitchFamily="49" charset="-122"/>
              </a:rPr>
              <a:t>22       </a:t>
            </a:r>
            <a:r>
              <a:rPr lang="zh-CN" altLang="zh-CN" sz="1600" b="1"/>
              <a:t>…</a:t>
            </a:r>
            <a:r>
              <a:rPr lang="zh-CN" altLang="zh-CN" sz="1600" b="1">
                <a:latin typeface="楷体_GB2312" pitchFamily="49" charset="-122"/>
                <a:ea typeface="楷体_GB2312" pitchFamily="49" charset="-122"/>
              </a:rPr>
              <a:t>    a</a:t>
            </a:r>
            <a:r>
              <a:rPr lang="zh-CN" altLang="zh-CN" sz="1600" b="1" baseline="-25000">
                <a:latin typeface="楷体_GB2312" pitchFamily="49" charset="-122"/>
                <a:ea typeface="楷体_GB2312" pitchFamily="49" charset="-122"/>
              </a:rPr>
              <a:t>2n </a:t>
            </a:r>
          </a:p>
        </p:txBody>
      </p:sp>
      <p:sp>
        <p:nvSpPr>
          <p:cNvPr id="11298" name="Text Box 34">
            <a:extLst>
              <a:ext uri="{FF2B5EF4-FFF2-40B4-BE49-F238E27FC236}">
                <a16:creationId xmlns:a16="http://schemas.microsoft.com/office/drawing/2014/main" id="{EA02B090-44D0-4B57-8F4B-ACE30D1D1030}"/>
              </a:ext>
            </a:extLst>
          </p:cNvPr>
          <p:cNvSpPr txBox="1">
            <a:spLocks noChangeArrowheads="1"/>
          </p:cNvSpPr>
          <p:nvPr/>
        </p:nvSpPr>
        <p:spPr bwMode="auto">
          <a:xfrm>
            <a:off x="7213600" y="5705475"/>
            <a:ext cx="259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1600" b="1">
                <a:latin typeface="楷体_GB2312" pitchFamily="49" charset="-122"/>
                <a:ea typeface="楷体_GB2312" pitchFamily="49" charset="-122"/>
              </a:rPr>
              <a:t>a</a:t>
            </a:r>
            <a:r>
              <a:rPr lang="zh-CN" altLang="zh-CN" sz="1600" b="1" baseline="-25000">
                <a:latin typeface="楷体_GB2312" pitchFamily="49" charset="-122"/>
                <a:ea typeface="楷体_GB2312" pitchFamily="49" charset="-122"/>
              </a:rPr>
              <a:t>m1    </a:t>
            </a:r>
            <a:r>
              <a:rPr lang="zh-CN" altLang="zh-CN" sz="1600" b="1">
                <a:latin typeface="楷体_GB2312" pitchFamily="49" charset="-122"/>
                <a:ea typeface="楷体_GB2312" pitchFamily="49" charset="-122"/>
              </a:rPr>
              <a:t>a</a:t>
            </a:r>
            <a:r>
              <a:rPr lang="zh-CN" altLang="zh-CN" sz="1600" b="1" baseline="-25000">
                <a:latin typeface="楷体_GB2312" pitchFamily="49" charset="-122"/>
                <a:ea typeface="楷体_GB2312" pitchFamily="49" charset="-122"/>
              </a:rPr>
              <a:t>m2                 </a:t>
            </a:r>
            <a:r>
              <a:rPr lang="zh-CN" altLang="zh-CN" sz="1600" b="1">
                <a:latin typeface="楷体_GB2312" pitchFamily="49" charset="-122"/>
                <a:ea typeface="楷体_GB2312" pitchFamily="49" charset="-122"/>
              </a:rPr>
              <a:t>a</a:t>
            </a:r>
            <a:r>
              <a:rPr lang="zh-CN" altLang="zh-CN" sz="1600" b="1" baseline="-25000">
                <a:latin typeface="楷体_GB2312" pitchFamily="49" charset="-122"/>
                <a:ea typeface="楷体_GB2312" pitchFamily="49" charset="-122"/>
              </a:rPr>
              <a:t>mn </a:t>
            </a:r>
          </a:p>
        </p:txBody>
      </p:sp>
      <p:sp>
        <p:nvSpPr>
          <p:cNvPr id="11299" name="Text Box 35">
            <a:extLst>
              <a:ext uri="{FF2B5EF4-FFF2-40B4-BE49-F238E27FC236}">
                <a16:creationId xmlns:a16="http://schemas.microsoft.com/office/drawing/2014/main" id="{D9971340-14C3-4552-A44B-95A1230F8BBF}"/>
              </a:ext>
            </a:extLst>
          </p:cNvPr>
          <p:cNvSpPr txBox="1">
            <a:spLocks noChangeArrowheads="1"/>
          </p:cNvSpPr>
          <p:nvPr/>
        </p:nvSpPr>
        <p:spPr bwMode="auto">
          <a:xfrm>
            <a:off x="7285336" y="5487988"/>
            <a:ext cx="46166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r>
              <a:rPr lang="zh-CN" altLang="zh-CN" b="1"/>
              <a:t>…</a:t>
            </a:r>
            <a:endParaRPr lang="zh-CN" altLang="zh-CN" b="1">
              <a:latin typeface="宋体" panose="02010600030101010101" pitchFamily="2" charset="-122"/>
            </a:endParaRPr>
          </a:p>
        </p:txBody>
      </p:sp>
      <p:sp>
        <p:nvSpPr>
          <p:cNvPr id="11300" name="Text Box 36">
            <a:extLst>
              <a:ext uri="{FF2B5EF4-FFF2-40B4-BE49-F238E27FC236}">
                <a16:creationId xmlns:a16="http://schemas.microsoft.com/office/drawing/2014/main" id="{4181D7CA-BFFC-42ED-9E9B-D167C71C25A7}"/>
              </a:ext>
            </a:extLst>
          </p:cNvPr>
          <p:cNvSpPr txBox="1">
            <a:spLocks noChangeArrowheads="1"/>
          </p:cNvSpPr>
          <p:nvPr/>
        </p:nvSpPr>
        <p:spPr bwMode="auto">
          <a:xfrm>
            <a:off x="7894936" y="5487988"/>
            <a:ext cx="46166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r>
              <a:rPr lang="zh-CN" altLang="zh-CN" b="1"/>
              <a:t>…</a:t>
            </a:r>
            <a:endParaRPr lang="zh-CN" altLang="zh-CN" b="1">
              <a:latin typeface="宋体" panose="02010600030101010101" pitchFamily="2" charset="-122"/>
            </a:endParaRPr>
          </a:p>
        </p:txBody>
      </p:sp>
      <p:sp>
        <p:nvSpPr>
          <p:cNvPr id="11301" name="Text Box 37">
            <a:extLst>
              <a:ext uri="{FF2B5EF4-FFF2-40B4-BE49-F238E27FC236}">
                <a16:creationId xmlns:a16="http://schemas.microsoft.com/office/drawing/2014/main" id="{4E3088F4-0806-4866-9893-2CD81B2892E3}"/>
              </a:ext>
            </a:extLst>
          </p:cNvPr>
          <p:cNvSpPr txBox="1">
            <a:spLocks noChangeArrowheads="1"/>
          </p:cNvSpPr>
          <p:nvPr/>
        </p:nvSpPr>
        <p:spPr bwMode="auto">
          <a:xfrm>
            <a:off x="9115724" y="5527675"/>
            <a:ext cx="46166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r>
              <a:rPr lang="zh-CN" altLang="zh-CN" b="1"/>
              <a:t>…</a:t>
            </a:r>
            <a:endParaRPr lang="zh-CN" altLang="zh-CN" b="1">
              <a:latin typeface="宋体" panose="02010600030101010101" pitchFamily="2" charset="-122"/>
            </a:endParaRPr>
          </a:p>
        </p:txBody>
      </p:sp>
      <p:sp>
        <p:nvSpPr>
          <p:cNvPr id="11302" name="Text Box 38">
            <a:extLst>
              <a:ext uri="{FF2B5EF4-FFF2-40B4-BE49-F238E27FC236}">
                <a16:creationId xmlns:a16="http://schemas.microsoft.com/office/drawing/2014/main" id="{7D184F5C-8DD3-40F2-B8F3-AEEF648850F7}"/>
              </a:ext>
            </a:extLst>
          </p:cNvPr>
          <p:cNvSpPr txBox="1">
            <a:spLocks noChangeArrowheads="1"/>
          </p:cNvSpPr>
          <p:nvPr/>
        </p:nvSpPr>
        <p:spPr bwMode="auto">
          <a:xfrm>
            <a:off x="3403600" y="6053137"/>
            <a:ext cx="662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dirty="0">
                <a:latin typeface="楷体_GB2312" pitchFamily="49" charset="-122"/>
                <a:ea typeface="楷体_GB2312" pitchFamily="49" charset="-122"/>
              </a:rPr>
              <a:t>矩阵A称为约束方程组（约束条件）的系数矩阵。</a:t>
            </a:r>
          </a:p>
        </p:txBody>
      </p:sp>
      <p:sp>
        <p:nvSpPr>
          <p:cNvPr id="11303" name="Text Box 39">
            <a:extLst>
              <a:ext uri="{FF2B5EF4-FFF2-40B4-BE49-F238E27FC236}">
                <a16:creationId xmlns:a16="http://schemas.microsoft.com/office/drawing/2014/main" id="{EA7229AF-DF0C-4697-853D-E63885CD5692}"/>
              </a:ext>
            </a:extLst>
          </p:cNvPr>
          <p:cNvSpPr txBox="1">
            <a:spLocks noChangeArrowheads="1"/>
          </p:cNvSpPr>
          <p:nvPr/>
        </p:nvSpPr>
        <p:spPr bwMode="auto">
          <a:xfrm>
            <a:off x="3327400" y="445452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solidFill>
                  <a:srgbClr val="FB2323"/>
                </a:solidFill>
                <a:latin typeface="楷体_GB2312" pitchFamily="49" charset="-122"/>
                <a:ea typeface="楷体_GB2312" pitchFamily="49" charset="-122"/>
              </a:rPr>
              <a:t> max（min） z =</a:t>
            </a:r>
          </a:p>
        </p:txBody>
      </p:sp>
      <p:sp>
        <p:nvSpPr>
          <p:cNvPr id="11304" name="Text Box 40">
            <a:extLst>
              <a:ext uri="{FF2B5EF4-FFF2-40B4-BE49-F238E27FC236}">
                <a16:creationId xmlns:a16="http://schemas.microsoft.com/office/drawing/2014/main" id="{321D44D8-9B4F-4BB9-87C9-F4B5A3E103AC}"/>
              </a:ext>
            </a:extLst>
          </p:cNvPr>
          <p:cNvSpPr txBox="1">
            <a:spLocks noChangeArrowheads="1"/>
          </p:cNvSpPr>
          <p:nvPr/>
        </p:nvSpPr>
        <p:spPr bwMode="auto">
          <a:xfrm>
            <a:off x="5384800" y="4510088"/>
            <a:ext cx="485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1600" b="1">
                <a:solidFill>
                  <a:srgbClr val="FB2323"/>
                </a:solidFill>
                <a:latin typeface="楷体_GB2312" pitchFamily="49" charset="-122"/>
                <a:ea typeface="楷体_GB2312" pitchFamily="49" charset="-122"/>
              </a:rPr>
              <a:t>C</a:t>
            </a:r>
            <a:r>
              <a:rPr lang="zh-CN" altLang="zh-CN" b="1">
                <a:solidFill>
                  <a:srgbClr val="FB2323"/>
                </a:solidFill>
                <a:latin typeface="楷体_GB2312" pitchFamily="49" charset="-122"/>
                <a:ea typeface="楷体_GB2312" pitchFamily="49" charset="-122"/>
              </a:rPr>
              <a:t>X</a:t>
            </a:r>
            <a:r>
              <a:rPr lang="zh-CN" altLang="zh-CN" sz="1600" b="1">
                <a:solidFill>
                  <a:srgbClr val="FB2323"/>
                </a:solidFill>
                <a:latin typeface="楷体_GB2312" pitchFamily="49" charset="-122"/>
                <a:ea typeface="楷体_GB2312" pitchFamily="49" charset="-122"/>
              </a:rPr>
              <a:t>          C=（c</a:t>
            </a:r>
            <a:r>
              <a:rPr lang="zh-CN" altLang="zh-CN" sz="1600" b="1" baseline="-25000">
                <a:solidFill>
                  <a:srgbClr val="FB2323"/>
                </a:solidFill>
                <a:latin typeface="楷体_GB2312" pitchFamily="49" charset="-122"/>
                <a:ea typeface="楷体_GB2312" pitchFamily="49" charset="-122"/>
              </a:rPr>
              <a:t>1 </a:t>
            </a:r>
            <a:r>
              <a:rPr lang="zh-CN" altLang="zh-CN" sz="1600" b="1">
                <a:solidFill>
                  <a:srgbClr val="FB2323"/>
                </a:solidFill>
                <a:latin typeface="楷体_GB2312" pitchFamily="49" charset="-122"/>
                <a:ea typeface="楷体_GB2312" pitchFamily="49" charset="-122"/>
              </a:rPr>
              <a:t>,</a:t>
            </a:r>
            <a:r>
              <a:rPr lang="zh-CN" altLang="zh-CN" sz="1600" b="1" baseline="-25000">
                <a:solidFill>
                  <a:srgbClr val="FB2323"/>
                </a:solidFill>
                <a:latin typeface="楷体_GB2312" pitchFamily="49" charset="-122"/>
                <a:ea typeface="楷体_GB2312" pitchFamily="49" charset="-122"/>
              </a:rPr>
              <a:t> </a:t>
            </a:r>
            <a:r>
              <a:rPr lang="zh-CN" altLang="zh-CN" sz="1600" b="1">
                <a:solidFill>
                  <a:srgbClr val="FB2323"/>
                </a:solidFill>
                <a:latin typeface="楷体_GB2312" pitchFamily="49" charset="-122"/>
                <a:ea typeface="楷体_GB2312" pitchFamily="49" charset="-122"/>
              </a:rPr>
              <a:t>c</a:t>
            </a:r>
            <a:r>
              <a:rPr lang="zh-CN" altLang="zh-CN" sz="1600" b="1" baseline="-25000">
                <a:solidFill>
                  <a:srgbClr val="FB2323"/>
                </a:solidFill>
                <a:latin typeface="楷体_GB2312" pitchFamily="49" charset="-122"/>
                <a:ea typeface="楷体_GB2312" pitchFamily="49" charset="-122"/>
              </a:rPr>
              <a:t>2 </a:t>
            </a:r>
            <a:r>
              <a:rPr lang="zh-CN" altLang="zh-CN" sz="1600" b="1">
                <a:solidFill>
                  <a:srgbClr val="FB2323"/>
                </a:solidFill>
                <a:latin typeface="楷体_GB2312" pitchFamily="49" charset="-122"/>
                <a:ea typeface="楷体_GB2312" pitchFamily="49" charset="-122"/>
              </a:rPr>
              <a:t>,</a:t>
            </a:r>
            <a:r>
              <a:rPr lang="zh-CN" altLang="zh-CN" sz="1600" b="1" baseline="-25000">
                <a:solidFill>
                  <a:srgbClr val="FB2323"/>
                </a:solidFill>
                <a:latin typeface="楷体_GB2312" pitchFamily="49" charset="-122"/>
                <a:ea typeface="楷体_GB2312" pitchFamily="49" charset="-122"/>
              </a:rPr>
              <a:t> </a:t>
            </a:r>
            <a:r>
              <a:rPr lang="zh-CN" altLang="zh-CN" sz="1600" b="1">
                <a:solidFill>
                  <a:srgbClr val="FB2323"/>
                </a:solidFill>
              </a:rPr>
              <a:t>…</a:t>
            </a:r>
            <a:r>
              <a:rPr lang="zh-CN" altLang="zh-CN" sz="1600" b="1">
                <a:solidFill>
                  <a:srgbClr val="FB2323"/>
                </a:solidFill>
                <a:latin typeface="楷体_GB2312" pitchFamily="49" charset="-122"/>
                <a:ea typeface="楷体_GB2312" pitchFamily="49" charset="-122"/>
              </a:rPr>
              <a:t> </a:t>
            </a:r>
            <a:r>
              <a:rPr lang="zh-CN" altLang="zh-CN" sz="1600" b="1">
                <a:solidFill>
                  <a:srgbClr val="FB2323"/>
                </a:solidFill>
              </a:rPr>
              <a:t>…</a:t>
            </a:r>
            <a:r>
              <a:rPr lang="zh-CN" altLang="zh-CN" sz="1600" b="1">
                <a:solidFill>
                  <a:srgbClr val="FB2323"/>
                </a:solidFill>
                <a:latin typeface="楷体_GB2312" pitchFamily="49" charset="-122"/>
                <a:ea typeface="楷体_GB2312" pitchFamily="49" charset="-122"/>
              </a:rPr>
              <a:t> , c</a:t>
            </a:r>
            <a:r>
              <a:rPr lang="zh-CN" altLang="zh-CN" sz="1600" b="1" baseline="-25000">
                <a:solidFill>
                  <a:srgbClr val="FB2323"/>
                </a:solidFill>
                <a:latin typeface="楷体_GB2312" pitchFamily="49" charset="-122"/>
                <a:ea typeface="楷体_GB2312" pitchFamily="49" charset="-122"/>
              </a:rPr>
              <a:t>n</a:t>
            </a:r>
            <a:r>
              <a:rPr lang="zh-CN" altLang="zh-CN" sz="1600" b="1">
                <a:solidFill>
                  <a:srgbClr val="FB2323"/>
                </a:solidFill>
                <a:latin typeface="楷体_GB2312" pitchFamily="49" charset="-122"/>
                <a:ea typeface="楷体_GB2312" pitchFamily="49" charset="-122"/>
              </a:rPr>
              <a:t> ）</a:t>
            </a:r>
          </a:p>
        </p:txBody>
      </p:sp>
      <p:sp>
        <p:nvSpPr>
          <p:cNvPr id="4" name="文本框 3">
            <a:extLst>
              <a:ext uri="{FF2B5EF4-FFF2-40B4-BE49-F238E27FC236}">
                <a16:creationId xmlns:a16="http://schemas.microsoft.com/office/drawing/2014/main" id="{435CA754-AEC0-4AA6-807D-818470764014}"/>
              </a:ext>
            </a:extLst>
          </p:cNvPr>
          <p:cNvSpPr txBox="1"/>
          <p:nvPr/>
        </p:nvSpPr>
        <p:spPr>
          <a:xfrm>
            <a:off x="1098372" y="1713192"/>
            <a:ext cx="800219" cy="3688794"/>
          </a:xfrm>
          <a:prstGeom prst="rect">
            <a:avLst/>
          </a:prstGeom>
          <a:noFill/>
        </p:spPr>
        <p:txBody>
          <a:bodyPr vert="eaVert" wrap="square" rtlCol="0">
            <a:spAutoFit/>
          </a:bodyPr>
          <a:lstStyle/>
          <a:p>
            <a:r>
              <a:rPr lang="zh-CN" altLang="en-US" sz="4000" dirty="0">
                <a:latin typeface="华文新魏" panose="02010800040101010101" pitchFamily="2" charset="-122"/>
                <a:ea typeface="华文新魏" panose="02010800040101010101" pitchFamily="2" charset="-122"/>
              </a:rPr>
              <a:t>其他表示方式</a:t>
            </a:r>
          </a:p>
        </p:txBody>
      </p:sp>
      <p:sp>
        <p:nvSpPr>
          <p:cNvPr id="5" name="日期占位符 4">
            <a:extLst>
              <a:ext uri="{FF2B5EF4-FFF2-40B4-BE49-F238E27FC236}">
                <a16:creationId xmlns:a16="http://schemas.microsoft.com/office/drawing/2014/main" id="{0FAC3DFF-095B-4859-A72B-2ABE7B994BA8}"/>
              </a:ext>
            </a:extLst>
          </p:cNvPr>
          <p:cNvSpPr>
            <a:spLocks noGrp="1"/>
          </p:cNvSpPr>
          <p:nvPr>
            <p:ph type="dt" sz="half" idx="10"/>
          </p:nvPr>
        </p:nvSpPr>
        <p:spPr/>
        <p:txBody>
          <a:bodyPr/>
          <a:lstStyle/>
          <a:p>
            <a:fld id="{51386F7D-E8CB-4641-AFFA-5505F53C3C91}" type="datetime1">
              <a:rPr lang="zh-CN" altLang="en-US" smtClean="0"/>
              <a:t>2019/9/2</a:t>
            </a:fld>
            <a:endParaRPr lang="zh-CN" altLang="en-US"/>
          </a:p>
        </p:txBody>
      </p:sp>
      <p:sp>
        <p:nvSpPr>
          <p:cNvPr id="6" name="页脚占位符 5">
            <a:extLst>
              <a:ext uri="{FF2B5EF4-FFF2-40B4-BE49-F238E27FC236}">
                <a16:creationId xmlns:a16="http://schemas.microsoft.com/office/drawing/2014/main" id="{9824387A-E845-4207-8487-164784534589}"/>
              </a:ext>
            </a:extLst>
          </p:cNvPr>
          <p:cNvSpPr>
            <a:spLocks noGrp="1"/>
          </p:cNvSpPr>
          <p:nvPr>
            <p:ph type="ftr" sz="quarter" idx="11"/>
          </p:nvPr>
        </p:nvSpPr>
        <p:spPr/>
        <p:txBody>
          <a:bodyPr/>
          <a:lstStyle/>
          <a:p>
            <a:r>
              <a:rPr lang="zh-CN" altLang="en-US"/>
              <a:t>智能医疗研究中心</a:t>
            </a:r>
          </a:p>
        </p:txBody>
      </p:sp>
      <p:sp>
        <p:nvSpPr>
          <p:cNvPr id="7" name="灯片编号占位符 6">
            <a:extLst>
              <a:ext uri="{FF2B5EF4-FFF2-40B4-BE49-F238E27FC236}">
                <a16:creationId xmlns:a16="http://schemas.microsoft.com/office/drawing/2014/main" id="{B339F416-397F-4660-9722-F1B221F5667E}"/>
              </a:ext>
            </a:extLst>
          </p:cNvPr>
          <p:cNvSpPr>
            <a:spLocks noGrp="1"/>
          </p:cNvSpPr>
          <p:nvPr>
            <p:ph type="sldNum" sz="quarter" idx="12"/>
          </p:nvPr>
        </p:nvSpPr>
        <p:spPr/>
        <p:txBody>
          <a:bodyPr/>
          <a:lstStyle/>
          <a:p>
            <a:fld id="{0A644367-13AA-42ED-B6EC-687919EA1044}" type="slidenum">
              <a:rPr lang="zh-CN" altLang="en-US" smtClean="0"/>
              <a:t>11</a:t>
            </a:fld>
            <a:endParaRPr lang="zh-CN" alt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3F4BB-B0A1-451D-A75B-834F79DC0936}"/>
              </a:ext>
            </a:extLst>
          </p:cNvPr>
          <p:cNvSpPr>
            <a:spLocks noGrp="1"/>
          </p:cNvSpPr>
          <p:nvPr>
            <p:ph type="title"/>
          </p:nvPr>
        </p:nvSpPr>
        <p:spPr/>
        <p:txBody>
          <a:bodyPr/>
          <a:lstStyle/>
          <a:p>
            <a:r>
              <a:rPr lang="en-US" altLang="zh-CN" dirty="0"/>
              <a:t>2.</a:t>
            </a:r>
            <a:r>
              <a:rPr lang="zh-CN" altLang="en-US" dirty="0"/>
              <a:t>图解法</a:t>
            </a:r>
          </a:p>
        </p:txBody>
      </p:sp>
      <p:sp>
        <p:nvSpPr>
          <p:cNvPr id="3" name="内容占位符 2">
            <a:extLst>
              <a:ext uri="{FF2B5EF4-FFF2-40B4-BE49-F238E27FC236}">
                <a16:creationId xmlns:a16="http://schemas.microsoft.com/office/drawing/2014/main" id="{607BC767-A05C-4986-8728-09CEC3B9AF9A}"/>
              </a:ext>
            </a:extLst>
          </p:cNvPr>
          <p:cNvSpPr>
            <a:spLocks noGrp="1"/>
          </p:cNvSpPr>
          <p:nvPr>
            <p:ph idx="1"/>
          </p:nvPr>
        </p:nvSpPr>
        <p:spPr/>
        <p:txBody>
          <a:bodyPr>
            <a:normAutofit lnSpcReduction="10000"/>
          </a:bodyPr>
          <a:lstStyle/>
          <a:p>
            <a:r>
              <a:rPr lang="zh-CN" altLang="zh-CN" dirty="0">
                <a:latin typeface="隶书" panose="02010509060101010101" pitchFamily="49" charset="-122"/>
              </a:rPr>
              <a:t>对于只有两个决策变量的线性规划问题，可以在平面直角坐标系上作图表示线性规划问题的有关概念，并求解。</a:t>
            </a:r>
          </a:p>
          <a:p>
            <a:r>
              <a:rPr lang="zh-CN" altLang="zh-CN" b="1" dirty="0">
                <a:latin typeface="Times New Roman" panose="02020603050405020304" pitchFamily="18" charset="0"/>
                <a:cs typeface="Times New Roman" panose="02020603050405020304" pitchFamily="18" charset="0"/>
              </a:rPr>
              <a:t>线性规划模型：</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        目标函数：Max    z = 50 x</a:t>
            </a:r>
            <a:r>
              <a:rPr lang="zh-CN" altLang="zh-CN" baseline="-25000"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+ 100 x</a:t>
            </a:r>
            <a:r>
              <a:rPr lang="zh-CN" altLang="zh-CN" baseline="-25000" dirty="0">
                <a:latin typeface="Times New Roman" panose="02020603050405020304" pitchFamily="18" charset="0"/>
                <a:cs typeface="Times New Roman" panose="02020603050405020304" pitchFamily="18" charset="0"/>
              </a:rPr>
              <a:t>2 </a:t>
            </a:r>
            <a:endParaRPr lang="zh-CN" altLang="zh-CN" dirty="0">
              <a:latin typeface="Times New Roman" panose="02020603050405020304" pitchFamily="18" charset="0"/>
              <a:cs typeface="Times New Roman" panose="02020603050405020304" pitchFamily="18" charset="0"/>
            </a:endParaRPr>
          </a:p>
          <a:p>
            <a:pPr marL="0" indent="0">
              <a:buNone/>
            </a:pPr>
            <a:r>
              <a:rPr lang="zh-C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约束条件：s.t. </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x</a:t>
            </a:r>
            <a:r>
              <a:rPr lang="zh-CN" altLang="zh-CN" baseline="-25000"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x</a:t>
            </a:r>
            <a:r>
              <a:rPr lang="zh-CN" altLang="zh-CN" baseline="-25000" dirty="0">
                <a:latin typeface="Times New Roman" panose="02020603050405020304" pitchFamily="18" charset="0"/>
                <a:cs typeface="Times New Roman" panose="02020603050405020304" pitchFamily="18" charset="0"/>
              </a:rPr>
              <a:t>2  </a:t>
            </a:r>
            <a:r>
              <a:rPr lang="zh-CN" altLang="zh-CN" dirty="0">
                <a:latin typeface="Times New Roman" panose="02020603050405020304" pitchFamily="18" charset="0"/>
                <a:cs typeface="Times New Roman" panose="02020603050405020304" pitchFamily="18" charset="0"/>
              </a:rPr>
              <a:t>≤   300</a:t>
            </a:r>
          </a:p>
          <a:p>
            <a:pPr marL="0" indent="0">
              <a:buNone/>
            </a:pPr>
            <a:r>
              <a:rPr lang="zh-C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2 x</a:t>
            </a:r>
            <a:r>
              <a:rPr lang="zh-CN" altLang="zh-CN" baseline="-25000"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 x</a:t>
            </a:r>
            <a:r>
              <a:rPr lang="zh-CN" altLang="zh-CN" baseline="-25000" dirty="0">
                <a:latin typeface="Times New Roman" panose="02020603050405020304" pitchFamily="18" charset="0"/>
                <a:cs typeface="Times New Roman" panose="02020603050405020304" pitchFamily="18" charset="0"/>
              </a:rPr>
              <a:t>2  </a:t>
            </a:r>
            <a:r>
              <a:rPr lang="zh-CN" altLang="zh-CN" dirty="0">
                <a:latin typeface="Times New Roman" panose="02020603050405020304" pitchFamily="18" charset="0"/>
                <a:cs typeface="Times New Roman" panose="02020603050405020304" pitchFamily="18" charset="0"/>
              </a:rPr>
              <a:t>≤   400</a:t>
            </a: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x</a:t>
            </a:r>
            <a:r>
              <a:rPr lang="zh-CN" altLang="zh-CN" baseline="-25000" dirty="0">
                <a:latin typeface="Times New Roman" panose="02020603050405020304" pitchFamily="18" charset="0"/>
                <a:cs typeface="Times New Roman" panose="02020603050405020304" pitchFamily="18" charset="0"/>
              </a:rPr>
              <a:t>2  </a:t>
            </a:r>
            <a:r>
              <a:rPr lang="zh-CN" altLang="zh-CN" dirty="0">
                <a:latin typeface="Times New Roman" panose="02020603050405020304" pitchFamily="18" charset="0"/>
                <a:cs typeface="Times New Roman" panose="02020603050405020304" pitchFamily="18" charset="0"/>
              </a:rPr>
              <a:t>≤ 250</a:t>
            </a: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x</a:t>
            </a:r>
            <a:r>
              <a:rPr lang="zh-CN" altLang="zh-CN" baseline="-25000" dirty="0">
                <a:latin typeface="Times New Roman" panose="02020603050405020304" pitchFamily="18" charset="0"/>
                <a:cs typeface="Times New Roman" panose="02020603050405020304" pitchFamily="18" charset="0"/>
              </a:rPr>
              <a:t>1</a:t>
            </a:r>
            <a:r>
              <a:rPr lang="en-US" altLang="zh-CN" baseline="-25000"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x</a:t>
            </a:r>
            <a:r>
              <a:rPr lang="zh-CN" altLang="zh-CN" baseline="-25000" dirty="0">
                <a:latin typeface="Times New Roman" panose="02020603050405020304" pitchFamily="18" charset="0"/>
                <a:cs typeface="Times New Roman" panose="02020603050405020304" pitchFamily="18" charset="0"/>
              </a:rPr>
              <a:t>2      </a:t>
            </a:r>
            <a:r>
              <a:rPr lang="zh-CN" altLang="zh-CN" dirty="0">
                <a:latin typeface="Times New Roman" panose="02020603050405020304" pitchFamily="18" charset="0"/>
                <a:cs typeface="Times New Roman" panose="02020603050405020304" pitchFamily="18" charset="0"/>
              </a:rPr>
              <a:t>≥  0</a:t>
            </a:r>
          </a:p>
          <a:p>
            <a:endParaRPr lang="zh-CN" altLang="en-US" dirty="0"/>
          </a:p>
        </p:txBody>
      </p:sp>
      <p:sp>
        <p:nvSpPr>
          <p:cNvPr id="4" name="日期占位符 3">
            <a:extLst>
              <a:ext uri="{FF2B5EF4-FFF2-40B4-BE49-F238E27FC236}">
                <a16:creationId xmlns:a16="http://schemas.microsoft.com/office/drawing/2014/main" id="{B0348148-D2CD-4C53-8569-8531075194B4}"/>
              </a:ext>
            </a:extLst>
          </p:cNvPr>
          <p:cNvSpPr>
            <a:spLocks noGrp="1"/>
          </p:cNvSpPr>
          <p:nvPr>
            <p:ph type="dt" sz="half" idx="10"/>
          </p:nvPr>
        </p:nvSpPr>
        <p:spPr/>
        <p:txBody>
          <a:bodyPr/>
          <a:lstStyle/>
          <a:p>
            <a:fld id="{DCEF0FA1-E182-4449-BBE4-7F33C44C0EBF}" type="datetime1">
              <a:rPr lang="zh-CN" altLang="en-US" smtClean="0"/>
              <a:t>2019/9/2</a:t>
            </a:fld>
            <a:endParaRPr lang="zh-CN" altLang="en-US"/>
          </a:p>
        </p:txBody>
      </p:sp>
      <p:sp>
        <p:nvSpPr>
          <p:cNvPr id="5" name="页脚占位符 4">
            <a:extLst>
              <a:ext uri="{FF2B5EF4-FFF2-40B4-BE49-F238E27FC236}">
                <a16:creationId xmlns:a16="http://schemas.microsoft.com/office/drawing/2014/main" id="{2FECB97F-8BDD-46F1-A5AE-05CCA3B5A935}"/>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7C188FBA-D875-4891-B1E4-187B27965FBE}"/>
              </a:ext>
            </a:extLst>
          </p:cNvPr>
          <p:cNvSpPr>
            <a:spLocks noGrp="1"/>
          </p:cNvSpPr>
          <p:nvPr>
            <p:ph type="sldNum" sz="quarter" idx="12"/>
          </p:nvPr>
        </p:nvSpPr>
        <p:spPr/>
        <p:txBody>
          <a:bodyPr/>
          <a:lstStyle/>
          <a:p>
            <a:fld id="{0A644367-13AA-42ED-B6EC-687919EA1044}" type="slidenum">
              <a:rPr lang="zh-CN" altLang="en-US" smtClean="0"/>
              <a:t>12</a:t>
            </a:fld>
            <a:endParaRPr lang="zh-CN" altLang="en-US"/>
          </a:p>
        </p:txBody>
      </p:sp>
    </p:spTree>
    <p:extLst>
      <p:ext uri="{BB962C8B-B14F-4D97-AF65-F5344CB8AC3E}">
        <p14:creationId xmlns:p14="http://schemas.microsoft.com/office/powerpoint/2010/main" val="308179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61B0-CCB0-4415-82E1-22A185A1A1AB}"/>
              </a:ext>
            </a:extLst>
          </p:cNvPr>
          <p:cNvSpPr>
            <a:spLocks noGrp="1"/>
          </p:cNvSpPr>
          <p:nvPr>
            <p:ph type="title"/>
          </p:nvPr>
        </p:nvSpPr>
        <p:spPr/>
        <p:txBody>
          <a:bodyPr/>
          <a:lstStyle/>
          <a:p>
            <a:r>
              <a:rPr lang="zh-CN" altLang="en-US" dirty="0"/>
              <a:t>图解法具体步骤</a:t>
            </a:r>
          </a:p>
        </p:txBody>
      </p:sp>
      <p:sp>
        <p:nvSpPr>
          <p:cNvPr id="3" name="内容占位符 2">
            <a:extLst>
              <a:ext uri="{FF2B5EF4-FFF2-40B4-BE49-F238E27FC236}">
                <a16:creationId xmlns:a16="http://schemas.microsoft.com/office/drawing/2014/main" id="{28474CEE-3675-4816-A72E-B80B52668284}"/>
              </a:ext>
            </a:extLst>
          </p:cNvPr>
          <p:cNvSpPr>
            <a:spLocks noGrp="1"/>
          </p:cNvSpPr>
          <p:nvPr>
            <p:ph idx="1"/>
          </p:nvPr>
        </p:nvSpPr>
        <p:spPr/>
        <p:txBody>
          <a:bodyPr/>
          <a:lstStyle/>
          <a:p>
            <a:r>
              <a:rPr lang="zh-CN" altLang="en-US" dirty="0"/>
              <a:t>第一步，画直角坐标系</a:t>
            </a:r>
          </a:p>
          <a:p>
            <a:r>
              <a:rPr lang="zh-CN" altLang="en-US" dirty="0"/>
              <a:t>第二步，根据约束条件画可行域</a:t>
            </a:r>
          </a:p>
          <a:p>
            <a:r>
              <a:rPr lang="zh-CN" altLang="en-US" dirty="0"/>
              <a:t>第三步，画过坐标原点的目标函数线，斜率为</a:t>
            </a:r>
            <a:r>
              <a:rPr lang="en-US" altLang="zh-CN" dirty="0">
                <a:solidFill>
                  <a:srgbClr val="FF0000"/>
                </a:solidFill>
                <a:latin typeface="Times New Roman" panose="02020603050405020304" pitchFamily="18" charset="0"/>
                <a:cs typeface="Times New Roman" panose="02020603050405020304" pitchFamily="18" charset="0"/>
              </a:rPr>
              <a:t>-c1/c2</a:t>
            </a:r>
          </a:p>
          <a:p>
            <a:r>
              <a:rPr lang="zh-CN" altLang="en-US" dirty="0"/>
              <a:t>第四步，确定目标函数值的增大（减小）方向</a:t>
            </a:r>
          </a:p>
          <a:p>
            <a:r>
              <a:rPr lang="zh-CN" altLang="en-US" dirty="0"/>
              <a:t>第五步，让目标函数沿着增大（减小）方向平行移动，与可行域相交且有最大（最小）目标函数值的顶点，即为线性规划问题的最优解，然后根据最优解求最优值。</a:t>
            </a:r>
          </a:p>
          <a:p>
            <a:endParaRPr lang="zh-CN" altLang="en-US" dirty="0"/>
          </a:p>
        </p:txBody>
      </p:sp>
      <p:sp>
        <p:nvSpPr>
          <p:cNvPr id="4" name="日期占位符 3">
            <a:extLst>
              <a:ext uri="{FF2B5EF4-FFF2-40B4-BE49-F238E27FC236}">
                <a16:creationId xmlns:a16="http://schemas.microsoft.com/office/drawing/2014/main" id="{B2656A0F-0100-4DD7-BB6A-01E51B19D296}"/>
              </a:ext>
            </a:extLst>
          </p:cNvPr>
          <p:cNvSpPr>
            <a:spLocks noGrp="1"/>
          </p:cNvSpPr>
          <p:nvPr>
            <p:ph type="dt" sz="half" idx="10"/>
          </p:nvPr>
        </p:nvSpPr>
        <p:spPr/>
        <p:txBody>
          <a:bodyPr/>
          <a:lstStyle/>
          <a:p>
            <a:fld id="{8AF55F3E-AB20-4CA7-8175-D11723CB58EB}" type="datetime1">
              <a:rPr lang="zh-CN" altLang="en-US" smtClean="0"/>
              <a:t>2019/9/2</a:t>
            </a:fld>
            <a:endParaRPr lang="zh-CN" altLang="en-US"/>
          </a:p>
        </p:txBody>
      </p:sp>
      <p:sp>
        <p:nvSpPr>
          <p:cNvPr id="5" name="页脚占位符 4">
            <a:extLst>
              <a:ext uri="{FF2B5EF4-FFF2-40B4-BE49-F238E27FC236}">
                <a16:creationId xmlns:a16="http://schemas.microsoft.com/office/drawing/2014/main" id="{0FEA1F9E-B229-4BF9-9E30-182D9ECE847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957CCD99-E9CE-4F0C-B197-7DAD6C3EA2E0}"/>
              </a:ext>
            </a:extLst>
          </p:cNvPr>
          <p:cNvSpPr>
            <a:spLocks noGrp="1"/>
          </p:cNvSpPr>
          <p:nvPr>
            <p:ph type="sldNum" sz="quarter" idx="12"/>
          </p:nvPr>
        </p:nvSpPr>
        <p:spPr/>
        <p:txBody>
          <a:bodyPr/>
          <a:lstStyle/>
          <a:p>
            <a:fld id="{0A644367-13AA-42ED-B6EC-687919EA1044}" type="slidenum">
              <a:rPr lang="zh-CN" altLang="en-US" smtClean="0"/>
              <a:t>13</a:t>
            </a:fld>
            <a:endParaRPr lang="zh-CN" altLang="en-US"/>
          </a:p>
        </p:txBody>
      </p:sp>
    </p:spTree>
    <p:extLst>
      <p:ext uri="{BB962C8B-B14F-4D97-AF65-F5344CB8AC3E}">
        <p14:creationId xmlns:p14="http://schemas.microsoft.com/office/powerpoint/2010/main" val="360251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4">
            <a:extLst>
              <a:ext uri="{FF2B5EF4-FFF2-40B4-BE49-F238E27FC236}">
                <a16:creationId xmlns:a16="http://schemas.microsoft.com/office/drawing/2014/main" id="{904BEDF5-9578-41DD-8B9D-0C4A4D3F783E}"/>
              </a:ext>
            </a:extLst>
          </p:cNvPr>
          <p:cNvGrpSpPr>
            <a:grpSpLocks/>
          </p:cNvGrpSpPr>
          <p:nvPr/>
        </p:nvGrpSpPr>
        <p:grpSpPr bwMode="auto">
          <a:xfrm>
            <a:off x="1739673" y="1098509"/>
            <a:ext cx="8712654" cy="4890406"/>
            <a:chOff x="0" y="0"/>
            <a:chExt cx="4785" cy="2615"/>
          </a:xfrm>
        </p:grpSpPr>
        <p:sp>
          <p:nvSpPr>
            <p:cNvPr id="14341" name="Line 5">
              <a:extLst>
                <a:ext uri="{FF2B5EF4-FFF2-40B4-BE49-F238E27FC236}">
                  <a16:creationId xmlns:a16="http://schemas.microsoft.com/office/drawing/2014/main" id="{7A948D60-604D-46FA-BD27-300BCA2F5A6B}"/>
                </a:ext>
              </a:extLst>
            </p:cNvPr>
            <p:cNvSpPr>
              <a:spLocks noChangeShapeType="1"/>
            </p:cNvSpPr>
            <p:nvPr/>
          </p:nvSpPr>
          <p:spPr bwMode="auto">
            <a:xfrm flipV="1">
              <a:off x="2110" y="0"/>
              <a:ext cx="0" cy="217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2" name="Line 6">
              <a:extLst>
                <a:ext uri="{FF2B5EF4-FFF2-40B4-BE49-F238E27FC236}">
                  <a16:creationId xmlns:a16="http://schemas.microsoft.com/office/drawing/2014/main" id="{6B100CD1-E8C3-4826-A323-DE8A5325FF9C}"/>
                </a:ext>
              </a:extLst>
            </p:cNvPr>
            <p:cNvSpPr>
              <a:spLocks noChangeShapeType="1"/>
            </p:cNvSpPr>
            <p:nvPr/>
          </p:nvSpPr>
          <p:spPr bwMode="auto">
            <a:xfrm>
              <a:off x="1611" y="1723"/>
              <a:ext cx="263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3" name="Line 7">
              <a:extLst>
                <a:ext uri="{FF2B5EF4-FFF2-40B4-BE49-F238E27FC236}">
                  <a16:creationId xmlns:a16="http://schemas.microsoft.com/office/drawing/2014/main" id="{37ED9ECE-D3B3-4670-A03E-A50D13C7B0A7}"/>
                </a:ext>
              </a:extLst>
            </p:cNvPr>
            <p:cNvSpPr>
              <a:spLocks noChangeShapeType="1"/>
            </p:cNvSpPr>
            <p:nvPr/>
          </p:nvSpPr>
          <p:spPr bwMode="auto">
            <a:xfrm>
              <a:off x="2110" y="997"/>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4" name="Line 8">
              <a:extLst>
                <a:ext uri="{FF2B5EF4-FFF2-40B4-BE49-F238E27FC236}">
                  <a16:creationId xmlns:a16="http://schemas.microsoft.com/office/drawing/2014/main" id="{FB02346E-0BD5-45A8-AF56-3BBA5C207038}"/>
                </a:ext>
              </a:extLst>
            </p:cNvPr>
            <p:cNvSpPr>
              <a:spLocks noChangeShapeType="1"/>
            </p:cNvSpPr>
            <p:nvPr/>
          </p:nvSpPr>
          <p:spPr bwMode="auto">
            <a:xfrm>
              <a:off x="2110" y="1360"/>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5" name="Line 9">
              <a:extLst>
                <a:ext uri="{FF2B5EF4-FFF2-40B4-BE49-F238E27FC236}">
                  <a16:creationId xmlns:a16="http://schemas.microsoft.com/office/drawing/2014/main" id="{43ED26C5-3AD6-4EC9-BF16-F28DAE502BC3}"/>
                </a:ext>
              </a:extLst>
            </p:cNvPr>
            <p:cNvSpPr>
              <a:spLocks noChangeShapeType="1"/>
            </p:cNvSpPr>
            <p:nvPr/>
          </p:nvSpPr>
          <p:spPr bwMode="auto">
            <a:xfrm>
              <a:off x="2110" y="635"/>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6" name="Line 10">
              <a:extLst>
                <a:ext uri="{FF2B5EF4-FFF2-40B4-BE49-F238E27FC236}">
                  <a16:creationId xmlns:a16="http://schemas.microsoft.com/office/drawing/2014/main" id="{1C72A5BF-CB89-49AC-AE0D-940CAE1455A3}"/>
                </a:ext>
              </a:extLst>
            </p:cNvPr>
            <p:cNvSpPr>
              <a:spLocks noChangeShapeType="1"/>
            </p:cNvSpPr>
            <p:nvPr/>
          </p:nvSpPr>
          <p:spPr bwMode="auto">
            <a:xfrm>
              <a:off x="2110" y="272"/>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7" name="Line 11">
              <a:extLst>
                <a:ext uri="{FF2B5EF4-FFF2-40B4-BE49-F238E27FC236}">
                  <a16:creationId xmlns:a16="http://schemas.microsoft.com/office/drawing/2014/main" id="{A6429F1A-B071-40D5-833F-550C5941AC67}"/>
                </a:ext>
              </a:extLst>
            </p:cNvPr>
            <p:cNvSpPr>
              <a:spLocks noChangeShapeType="1"/>
            </p:cNvSpPr>
            <p:nvPr/>
          </p:nvSpPr>
          <p:spPr bwMode="auto">
            <a:xfrm flipV="1">
              <a:off x="3770"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8" name="Line 12">
              <a:extLst>
                <a:ext uri="{FF2B5EF4-FFF2-40B4-BE49-F238E27FC236}">
                  <a16:creationId xmlns:a16="http://schemas.microsoft.com/office/drawing/2014/main" id="{1C89999B-BBFE-40C0-B9F2-AA4DB7DD79BA}"/>
                </a:ext>
              </a:extLst>
            </p:cNvPr>
            <p:cNvSpPr>
              <a:spLocks noChangeShapeType="1"/>
            </p:cNvSpPr>
            <p:nvPr/>
          </p:nvSpPr>
          <p:spPr bwMode="auto">
            <a:xfrm flipV="1">
              <a:off x="2953"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49" name="Line 13">
              <a:extLst>
                <a:ext uri="{FF2B5EF4-FFF2-40B4-BE49-F238E27FC236}">
                  <a16:creationId xmlns:a16="http://schemas.microsoft.com/office/drawing/2014/main" id="{3CFFE9E6-DCB5-4EC5-9865-D757256B41F3}"/>
                </a:ext>
              </a:extLst>
            </p:cNvPr>
            <p:cNvSpPr>
              <a:spLocks noChangeShapeType="1"/>
            </p:cNvSpPr>
            <p:nvPr/>
          </p:nvSpPr>
          <p:spPr bwMode="auto">
            <a:xfrm flipV="1">
              <a:off x="2509"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0" name="Line 14">
              <a:extLst>
                <a:ext uri="{FF2B5EF4-FFF2-40B4-BE49-F238E27FC236}">
                  <a16:creationId xmlns:a16="http://schemas.microsoft.com/office/drawing/2014/main" id="{7EC8B343-E721-417A-8BE1-10453D100318}"/>
                </a:ext>
              </a:extLst>
            </p:cNvPr>
            <p:cNvSpPr>
              <a:spLocks noChangeShapeType="1"/>
            </p:cNvSpPr>
            <p:nvPr/>
          </p:nvSpPr>
          <p:spPr bwMode="auto">
            <a:xfrm flipV="1">
              <a:off x="3362"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1" name="Line 15">
              <a:extLst>
                <a:ext uri="{FF2B5EF4-FFF2-40B4-BE49-F238E27FC236}">
                  <a16:creationId xmlns:a16="http://schemas.microsoft.com/office/drawing/2014/main" id="{7FEF99B8-4CA9-4620-A417-683F35D1AF4D}"/>
                </a:ext>
              </a:extLst>
            </p:cNvPr>
            <p:cNvSpPr>
              <a:spLocks noChangeShapeType="1"/>
            </p:cNvSpPr>
            <p:nvPr/>
          </p:nvSpPr>
          <p:spPr bwMode="auto">
            <a:xfrm>
              <a:off x="1837" y="398"/>
              <a:ext cx="1906" cy="1633"/>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2" name="Line 16">
              <a:extLst>
                <a:ext uri="{FF2B5EF4-FFF2-40B4-BE49-F238E27FC236}">
                  <a16:creationId xmlns:a16="http://schemas.microsoft.com/office/drawing/2014/main" id="{896D65AE-0C49-4B95-9381-83D9B768ED26}"/>
                </a:ext>
              </a:extLst>
            </p:cNvPr>
            <p:cNvSpPr>
              <a:spLocks noChangeShapeType="1"/>
            </p:cNvSpPr>
            <p:nvPr/>
          </p:nvSpPr>
          <p:spPr bwMode="auto">
            <a:xfrm>
              <a:off x="1974" y="18"/>
              <a:ext cx="1270" cy="2222"/>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3" name="Line 17">
              <a:extLst>
                <a:ext uri="{FF2B5EF4-FFF2-40B4-BE49-F238E27FC236}">
                  <a16:creationId xmlns:a16="http://schemas.microsoft.com/office/drawing/2014/main" id="{EE32D47C-2A44-4A5F-9B2D-50C840FDEDFE}"/>
                </a:ext>
              </a:extLst>
            </p:cNvPr>
            <p:cNvSpPr>
              <a:spLocks noChangeShapeType="1"/>
            </p:cNvSpPr>
            <p:nvPr/>
          </p:nvSpPr>
          <p:spPr bwMode="auto">
            <a:xfrm>
              <a:off x="1747" y="816"/>
              <a:ext cx="2222" cy="0"/>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4" name="Line 18">
              <a:extLst>
                <a:ext uri="{FF2B5EF4-FFF2-40B4-BE49-F238E27FC236}">
                  <a16:creationId xmlns:a16="http://schemas.microsoft.com/office/drawing/2014/main" id="{4F7A10B3-E96A-4E61-A915-D230FF1EA521}"/>
                </a:ext>
              </a:extLst>
            </p:cNvPr>
            <p:cNvSpPr>
              <a:spLocks noChangeShapeType="1"/>
            </p:cNvSpPr>
            <p:nvPr/>
          </p:nvSpPr>
          <p:spPr bwMode="auto">
            <a:xfrm flipV="1">
              <a:off x="2699" y="1270"/>
              <a:ext cx="0" cy="45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5" name="Line 19">
              <a:extLst>
                <a:ext uri="{FF2B5EF4-FFF2-40B4-BE49-F238E27FC236}">
                  <a16:creationId xmlns:a16="http://schemas.microsoft.com/office/drawing/2014/main" id="{CECA347E-33F1-414C-8571-D45F4F93B340}"/>
                </a:ext>
              </a:extLst>
            </p:cNvPr>
            <p:cNvSpPr>
              <a:spLocks noChangeShapeType="1"/>
            </p:cNvSpPr>
            <p:nvPr/>
          </p:nvSpPr>
          <p:spPr bwMode="auto">
            <a:xfrm flipV="1">
              <a:off x="2609" y="1134"/>
              <a:ext cx="0" cy="58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6" name="Line 20">
              <a:extLst>
                <a:ext uri="{FF2B5EF4-FFF2-40B4-BE49-F238E27FC236}">
                  <a16:creationId xmlns:a16="http://schemas.microsoft.com/office/drawing/2014/main" id="{ADE572BE-9DCE-439C-B724-DF09DCF48F94}"/>
                </a:ext>
              </a:extLst>
            </p:cNvPr>
            <p:cNvSpPr>
              <a:spLocks noChangeShapeType="1"/>
            </p:cNvSpPr>
            <p:nvPr/>
          </p:nvSpPr>
          <p:spPr bwMode="auto">
            <a:xfrm flipV="1">
              <a:off x="2499" y="952"/>
              <a:ext cx="0" cy="77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7" name="Line 21">
              <a:extLst>
                <a:ext uri="{FF2B5EF4-FFF2-40B4-BE49-F238E27FC236}">
                  <a16:creationId xmlns:a16="http://schemas.microsoft.com/office/drawing/2014/main" id="{4A2FFF6E-CAE4-43F4-B7D2-03C01EA2DED5}"/>
                </a:ext>
              </a:extLst>
            </p:cNvPr>
            <p:cNvSpPr>
              <a:spLocks noChangeShapeType="1"/>
            </p:cNvSpPr>
            <p:nvPr/>
          </p:nvSpPr>
          <p:spPr bwMode="auto">
            <a:xfrm flipV="1">
              <a:off x="2790" y="1451"/>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8" name="Line 22">
              <a:extLst>
                <a:ext uri="{FF2B5EF4-FFF2-40B4-BE49-F238E27FC236}">
                  <a16:creationId xmlns:a16="http://schemas.microsoft.com/office/drawing/2014/main" id="{7768131F-C5E9-49FA-8FA9-11A8B01D9D67}"/>
                </a:ext>
              </a:extLst>
            </p:cNvPr>
            <p:cNvSpPr>
              <a:spLocks noChangeShapeType="1"/>
            </p:cNvSpPr>
            <p:nvPr/>
          </p:nvSpPr>
          <p:spPr bwMode="auto">
            <a:xfrm flipV="1">
              <a:off x="2291" y="816"/>
              <a:ext cx="0" cy="90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9" name="Line 23">
              <a:extLst>
                <a:ext uri="{FF2B5EF4-FFF2-40B4-BE49-F238E27FC236}">
                  <a16:creationId xmlns:a16="http://schemas.microsoft.com/office/drawing/2014/main" id="{901017A5-33BC-429C-969B-9177759246E0}"/>
                </a:ext>
              </a:extLst>
            </p:cNvPr>
            <p:cNvSpPr>
              <a:spLocks noChangeShapeType="1"/>
            </p:cNvSpPr>
            <p:nvPr/>
          </p:nvSpPr>
          <p:spPr bwMode="auto">
            <a:xfrm flipV="1">
              <a:off x="2200" y="816"/>
              <a:ext cx="0" cy="90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0" name="Line 24">
              <a:extLst>
                <a:ext uri="{FF2B5EF4-FFF2-40B4-BE49-F238E27FC236}">
                  <a16:creationId xmlns:a16="http://schemas.microsoft.com/office/drawing/2014/main" id="{F9873D96-E110-43E7-85F6-771BE8FC6C6A}"/>
                </a:ext>
              </a:extLst>
            </p:cNvPr>
            <p:cNvSpPr>
              <a:spLocks noChangeShapeType="1"/>
            </p:cNvSpPr>
            <p:nvPr/>
          </p:nvSpPr>
          <p:spPr bwMode="auto">
            <a:xfrm flipV="1">
              <a:off x="2382" y="861"/>
              <a:ext cx="0"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1" name="Line 25">
              <a:extLst>
                <a:ext uri="{FF2B5EF4-FFF2-40B4-BE49-F238E27FC236}">
                  <a16:creationId xmlns:a16="http://schemas.microsoft.com/office/drawing/2014/main" id="{7F4FF42B-B79E-4DA0-9D4C-BA597E37704E}"/>
                </a:ext>
              </a:extLst>
            </p:cNvPr>
            <p:cNvSpPr>
              <a:spLocks noChangeShapeType="1"/>
            </p:cNvSpPr>
            <p:nvPr/>
          </p:nvSpPr>
          <p:spPr bwMode="auto">
            <a:xfrm flipV="1">
              <a:off x="2110" y="816"/>
              <a:ext cx="181" cy="13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2" name="Line 26">
              <a:extLst>
                <a:ext uri="{FF2B5EF4-FFF2-40B4-BE49-F238E27FC236}">
                  <a16:creationId xmlns:a16="http://schemas.microsoft.com/office/drawing/2014/main" id="{A054C29A-75BA-462C-A1EC-F7E07F67D7A6}"/>
                </a:ext>
              </a:extLst>
            </p:cNvPr>
            <p:cNvSpPr>
              <a:spLocks noChangeShapeType="1"/>
            </p:cNvSpPr>
            <p:nvPr/>
          </p:nvSpPr>
          <p:spPr bwMode="auto">
            <a:xfrm flipV="1">
              <a:off x="2110" y="861"/>
              <a:ext cx="272" cy="18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3" name="Line 27">
              <a:extLst>
                <a:ext uri="{FF2B5EF4-FFF2-40B4-BE49-F238E27FC236}">
                  <a16:creationId xmlns:a16="http://schemas.microsoft.com/office/drawing/2014/main" id="{FE838C6A-04E0-42B4-80B7-45BEE5D52384}"/>
                </a:ext>
              </a:extLst>
            </p:cNvPr>
            <p:cNvSpPr>
              <a:spLocks noChangeShapeType="1"/>
            </p:cNvSpPr>
            <p:nvPr/>
          </p:nvSpPr>
          <p:spPr bwMode="auto">
            <a:xfrm flipV="1">
              <a:off x="2101" y="925"/>
              <a:ext cx="31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4" name="Line 28">
              <a:extLst>
                <a:ext uri="{FF2B5EF4-FFF2-40B4-BE49-F238E27FC236}">
                  <a16:creationId xmlns:a16="http://schemas.microsoft.com/office/drawing/2014/main" id="{DE0961AB-C9A0-454F-83BE-7F0CB22C6F7B}"/>
                </a:ext>
              </a:extLst>
            </p:cNvPr>
            <p:cNvSpPr>
              <a:spLocks noChangeShapeType="1"/>
            </p:cNvSpPr>
            <p:nvPr/>
          </p:nvSpPr>
          <p:spPr bwMode="auto">
            <a:xfrm flipV="1">
              <a:off x="2110" y="997"/>
              <a:ext cx="408" cy="27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5" name="Line 29">
              <a:extLst>
                <a:ext uri="{FF2B5EF4-FFF2-40B4-BE49-F238E27FC236}">
                  <a16:creationId xmlns:a16="http://schemas.microsoft.com/office/drawing/2014/main" id="{5B8DE924-D4F7-4102-B457-C6D1B3A9C444}"/>
                </a:ext>
              </a:extLst>
            </p:cNvPr>
            <p:cNvSpPr>
              <a:spLocks noChangeShapeType="1"/>
            </p:cNvSpPr>
            <p:nvPr/>
          </p:nvSpPr>
          <p:spPr bwMode="auto">
            <a:xfrm flipV="1">
              <a:off x="2110" y="1088"/>
              <a:ext cx="453"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6" name="Line 30">
              <a:extLst>
                <a:ext uri="{FF2B5EF4-FFF2-40B4-BE49-F238E27FC236}">
                  <a16:creationId xmlns:a16="http://schemas.microsoft.com/office/drawing/2014/main" id="{6B0930CD-152D-4B76-905E-DBCD331FB10D}"/>
                </a:ext>
              </a:extLst>
            </p:cNvPr>
            <p:cNvSpPr>
              <a:spLocks noChangeShapeType="1"/>
            </p:cNvSpPr>
            <p:nvPr/>
          </p:nvSpPr>
          <p:spPr bwMode="auto">
            <a:xfrm flipV="1">
              <a:off x="2110" y="1179"/>
              <a:ext cx="499"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7" name="Line 31">
              <a:extLst>
                <a:ext uri="{FF2B5EF4-FFF2-40B4-BE49-F238E27FC236}">
                  <a16:creationId xmlns:a16="http://schemas.microsoft.com/office/drawing/2014/main" id="{15177840-F733-4112-AF52-49CBAC76873D}"/>
                </a:ext>
              </a:extLst>
            </p:cNvPr>
            <p:cNvSpPr>
              <a:spLocks noChangeShapeType="1"/>
            </p:cNvSpPr>
            <p:nvPr/>
          </p:nvSpPr>
          <p:spPr bwMode="auto">
            <a:xfrm flipV="1">
              <a:off x="2110" y="1224"/>
              <a:ext cx="544" cy="31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8" name="Line 32">
              <a:extLst>
                <a:ext uri="{FF2B5EF4-FFF2-40B4-BE49-F238E27FC236}">
                  <a16:creationId xmlns:a16="http://schemas.microsoft.com/office/drawing/2014/main" id="{068E3C02-8934-425B-B6F1-FEF9EA771593}"/>
                </a:ext>
              </a:extLst>
            </p:cNvPr>
            <p:cNvSpPr>
              <a:spLocks noChangeShapeType="1"/>
            </p:cNvSpPr>
            <p:nvPr/>
          </p:nvSpPr>
          <p:spPr bwMode="auto">
            <a:xfrm flipV="1">
              <a:off x="2110" y="1315"/>
              <a:ext cx="589" cy="31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9" name="Line 33">
              <a:extLst>
                <a:ext uri="{FF2B5EF4-FFF2-40B4-BE49-F238E27FC236}">
                  <a16:creationId xmlns:a16="http://schemas.microsoft.com/office/drawing/2014/main" id="{E2B2FDDB-4767-4D08-8B96-7A9F7C0B6EC7}"/>
                </a:ext>
              </a:extLst>
            </p:cNvPr>
            <p:cNvSpPr>
              <a:spLocks noChangeShapeType="1"/>
            </p:cNvSpPr>
            <p:nvPr/>
          </p:nvSpPr>
          <p:spPr bwMode="auto">
            <a:xfrm flipV="1">
              <a:off x="2155" y="1406"/>
              <a:ext cx="590" cy="31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0" name="Line 34">
              <a:extLst>
                <a:ext uri="{FF2B5EF4-FFF2-40B4-BE49-F238E27FC236}">
                  <a16:creationId xmlns:a16="http://schemas.microsoft.com/office/drawing/2014/main" id="{0A99F725-30D6-4424-9B46-C1329415035E}"/>
                </a:ext>
              </a:extLst>
            </p:cNvPr>
            <p:cNvSpPr>
              <a:spLocks noChangeShapeType="1"/>
            </p:cNvSpPr>
            <p:nvPr/>
          </p:nvSpPr>
          <p:spPr bwMode="auto">
            <a:xfrm flipV="1">
              <a:off x="2336" y="1496"/>
              <a:ext cx="454"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1" name="Line 35">
              <a:extLst>
                <a:ext uri="{FF2B5EF4-FFF2-40B4-BE49-F238E27FC236}">
                  <a16:creationId xmlns:a16="http://schemas.microsoft.com/office/drawing/2014/main" id="{BC06E179-B04F-47E2-8D72-FC431F532004}"/>
                </a:ext>
              </a:extLst>
            </p:cNvPr>
            <p:cNvSpPr>
              <a:spLocks noChangeShapeType="1"/>
            </p:cNvSpPr>
            <p:nvPr/>
          </p:nvSpPr>
          <p:spPr bwMode="auto">
            <a:xfrm flipV="1">
              <a:off x="2563" y="1587"/>
              <a:ext cx="318" cy="13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2" name="Text Box 36">
              <a:extLst>
                <a:ext uri="{FF2B5EF4-FFF2-40B4-BE49-F238E27FC236}">
                  <a16:creationId xmlns:a16="http://schemas.microsoft.com/office/drawing/2014/main" id="{1813C8EE-9C0A-4A19-A3EB-BB013938C48B}"/>
                </a:ext>
              </a:extLst>
            </p:cNvPr>
            <p:cNvSpPr txBox="1">
              <a:spLocks noChangeArrowheads="1"/>
            </p:cNvSpPr>
            <p:nvPr/>
          </p:nvSpPr>
          <p:spPr bwMode="auto">
            <a:xfrm>
              <a:off x="4332" y="1566"/>
              <a:ext cx="31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1</a:t>
              </a:r>
            </a:p>
          </p:txBody>
        </p:sp>
        <p:sp>
          <p:nvSpPr>
            <p:cNvPr id="14373" name="Text Box 37">
              <a:extLst>
                <a:ext uri="{FF2B5EF4-FFF2-40B4-BE49-F238E27FC236}">
                  <a16:creationId xmlns:a16="http://schemas.microsoft.com/office/drawing/2014/main" id="{6713FF66-9A7D-40AC-A0DE-F276108A93DE}"/>
                </a:ext>
              </a:extLst>
            </p:cNvPr>
            <p:cNvSpPr txBox="1">
              <a:spLocks noChangeArrowheads="1"/>
            </p:cNvSpPr>
            <p:nvPr/>
          </p:nvSpPr>
          <p:spPr bwMode="auto">
            <a:xfrm>
              <a:off x="2200" y="0"/>
              <a:ext cx="31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2</a:t>
              </a:r>
            </a:p>
          </p:txBody>
        </p:sp>
        <p:sp>
          <p:nvSpPr>
            <p:cNvPr id="14374" name="Text Box 38">
              <a:extLst>
                <a:ext uri="{FF2B5EF4-FFF2-40B4-BE49-F238E27FC236}">
                  <a16:creationId xmlns:a16="http://schemas.microsoft.com/office/drawing/2014/main" id="{F087CD72-8605-449E-BE3A-47BB3B7F83E3}"/>
                </a:ext>
              </a:extLst>
            </p:cNvPr>
            <p:cNvSpPr txBox="1">
              <a:spLocks noChangeArrowheads="1"/>
            </p:cNvSpPr>
            <p:nvPr/>
          </p:nvSpPr>
          <p:spPr bwMode="auto">
            <a:xfrm>
              <a:off x="3062" y="1134"/>
              <a:ext cx="16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z=20000=50x</a:t>
              </a:r>
              <a:r>
                <a:rPr lang="zh-CN" altLang="zh-CN" baseline="-30000"/>
                <a:t>1</a:t>
              </a:r>
              <a:r>
                <a:rPr lang="zh-CN" altLang="zh-CN"/>
                <a:t>+100x</a:t>
              </a:r>
              <a:r>
                <a:rPr lang="zh-CN" altLang="zh-CN" baseline="-30000"/>
                <a:t>2</a:t>
              </a:r>
            </a:p>
          </p:txBody>
        </p:sp>
        <p:sp>
          <p:nvSpPr>
            <p:cNvPr id="14375" name="Line 39">
              <a:extLst>
                <a:ext uri="{FF2B5EF4-FFF2-40B4-BE49-F238E27FC236}">
                  <a16:creationId xmlns:a16="http://schemas.microsoft.com/office/drawing/2014/main" id="{70576A82-6965-4727-AB72-5878D60E7128}"/>
                </a:ext>
              </a:extLst>
            </p:cNvPr>
            <p:cNvSpPr>
              <a:spLocks noChangeShapeType="1"/>
            </p:cNvSpPr>
            <p:nvPr/>
          </p:nvSpPr>
          <p:spPr bwMode="auto">
            <a:xfrm flipH="1">
              <a:off x="3153" y="1360"/>
              <a:ext cx="272" cy="1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6" name="Line 40">
              <a:extLst>
                <a:ext uri="{FF2B5EF4-FFF2-40B4-BE49-F238E27FC236}">
                  <a16:creationId xmlns:a16="http://schemas.microsoft.com/office/drawing/2014/main" id="{B5C6FFA9-5C01-438B-9069-1C955EC292A1}"/>
                </a:ext>
              </a:extLst>
            </p:cNvPr>
            <p:cNvSpPr>
              <a:spLocks noChangeShapeType="1"/>
            </p:cNvSpPr>
            <p:nvPr/>
          </p:nvSpPr>
          <p:spPr bwMode="auto">
            <a:xfrm flipH="1">
              <a:off x="2925" y="976"/>
              <a:ext cx="317" cy="1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7" name="Line 41">
              <a:extLst>
                <a:ext uri="{FF2B5EF4-FFF2-40B4-BE49-F238E27FC236}">
                  <a16:creationId xmlns:a16="http://schemas.microsoft.com/office/drawing/2014/main" id="{F963107C-8932-4FFC-BB59-FB471D20C3A3}"/>
                </a:ext>
              </a:extLst>
            </p:cNvPr>
            <p:cNvSpPr>
              <a:spLocks noChangeShapeType="1"/>
            </p:cNvSpPr>
            <p:nvPr/>
          </p:nvSpPr>
          <p:spPr bwMode="auto">
            <a:xfrm flipV="1">
              <a:off x="1429" y="1475"/>
              <a:ext cx="136" cy="18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78" name="Text Box 42">
              <a:extLst>
                <a:ext uri="{FF2B5EF4-FFF2-40B4-BE49-F238E27FC236}">
                  <a16:creationId xmlns:a16="http://schemas.microsoft.com/office/drawing/2014/main" id="{4304C62B-0B69-431F-92CF-0316E05AD266}"/>
                </a:ext>
              </a:extLst>
            </p:cNvPr>
            <p:cNvSpPr txBox="1">
              <a:spLocks noChangeArrowheads="1"/>
            </p:cNvSpPr>
            <p:nvPr/>
          </p:nvSpPr>
          <p:spPr bwMode="auto">
            <a:xfrm>
              <a:off x="1973" y="2382"/>
              <a:ext cx="90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图</a:t>
              </a:r>
            </a:p>
          </p:txBody>
        </p:sp>
        <p:sp>
          <p:nvSpPr>
            <p:cNvPr id="14379" name="Line 43">
              <a:extLst>
                <a:ext uri="{FF2B5EF4-FFF2-40B4-BE49-F238E27FC236}">
                  <a16:creationId xmlns:a16="http://schemas.microsoft.com/office/drawing/2014/main" id="{40454531-F0A5-47C9-BC2E-F30715123CF1}"/>
                </a:ext>
              </a:extLst>
            </p:cNvPr>
            <p:cNvSpPr>
              <a:spLocks noChangeShapeType="1"/>
            </p:cNvSpPr>
            <p:nvPr/>
          </p:nvSpPr>
          <p:spPr bwMode="auto">
            <a:xfrm>
              <a:off x="1247" y="295"/>
              <a:ext cx="3538" cy="1724"/>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0" name="Line 44">
              <a:extLst>
                <a:ext uri="{FF2B5EF4-FFF2-40B4-BE49-F238E27FC236}">
                  <a16:creationId xmlns:a16="http://schemas.microsoft.com/office/drawing/2014/main" id="{013AEB28-6F4C-4D98-94DF-115E92168A4D}"/>
                </a:ext>
              </a:extLst>
            </p:cNvPr>
            <p:cNvSpPr>
              <a:spLocks noChangeShapeType="1"/>
            </p:cNvSpPr>
            <p:nvPr/>
          </p:nvSpPr>
          <p:spPr bwMode="auto">
            <a:xfrm>
              <a:off x="1066" y="523"/>
              <a:ext cx="3538" cy="1724"/>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1" name="Line 45">
              <a:extLst>
                <a:ext uri="{FF2B5EF4-FFF2-40B4-BE49-F238E27FC236}">
                  <a16:creationId xmlns:a16="http://schemas.microsoft.com/office/drawing/2014/main" id="{87894950-7CD5-4242-99AD-160E14D8F720}"/>
                </a:ext>
              </a:extLst>
            </p:cNvPr>
            <p:cNvSpPr>
              <a:spLocks noChangeShapeType="1"/>
            </p:cNvSpPr>
            <p:nvPr/>
          </p:nvSpPr>
          <p:spPr bwMode="auto">
            <a:xfrm>
              <a:off x="930" y="795"/>
              <a:ext cx="3084" cy="1497"/>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2" name="Line 46">
              <a:extLst>
                <a:ext uri="{FF2B5EF4-FFF2-40B4-BE49-F238E27FC236}">
                  <a16:creationId xmlns:a16="http://schemas.microsoft.com/office/drawing/2014/main" id="{D768A461-EE3F-42E0-84B6-82A882B78473}"/>
                </a:ext>
              </a:extLst>
            </p:cNvPr>
            <p:cNvSpPr>
              <a:spLocks noChangeShapeType="1"/>
            </p:cNvSpPr>
            <p:nvPr/>
          </p:nvSpPr>
          <p:spPr bwMode="auto">
            <a:xfrm>
              <a:off x="839" y="1104"/>
              <a:ext cx="2812" cy="1369"/>
            </a:xfrm>
            <a:prstGeom prst="line">
              <a:avLst/>
            </a:prstGeom>
            <a:noFill/>
            <a:ln w="9525" cmpd="sng">
              <a:solidFill>
                <a:srgbClr val="9933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83" name="Text Box 47">
              <a:extLst>
                <a:ext uri="{FF2B5EF4-FFF2-40B4-BE49-F238E27FC236}">
                  <a16:creationId xmlns:a16="http://schemas.microsoft.com/office/drawing/2014/main" id="{43EEE921-08D3-4CFE-B312-94DDA695037F}"/>
                </a:ext>
              </a:extLst>
            </p:cNvPr>
            <p:cNvSpPr txBox="1">
              <a:spLocks noChangeArrowheads="1"/>
            </p:cNvSpPr>
            <p:nvPr/>
          </p:nvSpPr>
          <p:spPr bwMode="auto">
            <a:xfrm>
              <a:off x="3016" y="795"/>
              <a:ext cx="16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z=27500=50x</a:t>
              </a:r>
              <a:r>
                <a:rPr lang="zh-CN" altLang="zh-CN" baseline="-30000"/>
                <a:t>1</a:t>
              </a:r>
              <a:r>
                <a:rPr lang="zh-CN" altLang="zh-CN"/>
                <a:t>+100x</a:t>
              </a:r>
              <a:r>
                <a:rPr lang="zh-CN" altLang="zh-CN" baseline="-30000"/>
                <a:t>2</a:t>
              </a:r>
            </a:p>
          </p:txBody>
        </p:sp>
        <p:sp>
          <p:nvSpPr>
            <p:cNvPr id="14384" name="Text Box 48">
              <a:extLst>
                <a:ext uri="{FF2B5EF4-FFF2-40B4-BE49-F238E27FC236}">
                  <a16:creationId xmlns:a16="http://schemas.microsoft.com/office/drawing/2014/main" id="{5D186121-77AD-41C2-BA12-5C1F20AC4F46}"/>
                </a:ext>
              </a:extLst>
            </p:cNvPr>
            <p:cNvSpPr txBox="1">
              <a:spLocks noChangeArrowheads="1"/>
            </p:cNvSpPr>
            <p:nvPr/>
          </p:nvSpPr>
          <p:spPr bwMode="auto">
            <a:xfrm>
              <a:off x="295" y="1657"/>
              <a:ext cx="16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z=0=50x</a:t>
              </a:r>
              <a:r>
                <a:rPr lang="zh-CN" altLang="zh-CN" baseline="-30000"/>
                <a:t>1</a:t>
              </a:r>
              <a:r>
                <a:rPr lang="zh-CN" altLang="zh-CN"/>
                <a:t>+100x</a:t>
              </a:r>
              <a:r>
                <a:rPr lang="zh-CN" altLang="zh-CN" baseline="-30000"/>
                <a:t>2</a:t>
              </a:r>
            </a:p>
          </p:txBody>
        </p:sp>
        <p:sp>
          <p:nvSpPr>
            <p:cNvPr id="14385" name="Text Box 49">
              <a:extLst>
                <a:ext uri="{FF2B5EF4-FFF2-40B4-BE49-F238E27FC236}">
                  <a16:creationId xmlns:a16="http://schemas.microsoft.com/office/drawing/2014/main" id="{299C9423-E9AD-47A1-917B-6295F1833E28}"/>
                </a:ext>
              </a:extLst>
            </p:cNvPr>
            <p:cNvSpPr txBox="1">
              <a:spLocks noChangeArrowheads="1"/>
            </p:cNvSpPr>
            <p:nvPr/>
          </p:nvSpPr>
          <p:spPr bwMode="auto">
            <a:xfrm>
              <a:off x="0" y="840"/>
              <a:ext cx="16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dirty="0"/>
                <a:t>z=10000=50x</a:t>
              </a:r>
              <a:r>
                <a:rPr lang="zh-CN" altLang="zh-CN" baseline="-30000" dirty="0"/>
                <a:t>1</a:t>
              </a:r>
              <a:r>
                <a:rPr lang="zh-CN" altLang="zh-CN" dirty="0"/>
                <a:t>+100x</a:t>
              </a:r>
              <a:r>
                <a:rPr lang="zh-CN" altLang="zh-CN" baseline="-30000" dirty="0"/>
                <a:t>2</a:t>
              </a:r>
            </a:p>
          </p:txBody>
        </p:sp>
        <p:sp>
          <p:nvSpPr>
            <p:cNvPr id="14386" name="Text Box 50">
              <a:extLst>
                <a:ext uri="{FF2B5EF4-FFF2-40B4-BE49-F238E27FC236}">
                  <a16:creationId xmlns:a16="http://schemas.microsoft.com/office/drawing/2014/main" id="{6CB880FE-50BF-4491-AB1A-5F5F58ACC7D6}"/>
                </a:ext>
              </a:extLst>
            </p:cNvPr>
            <p:cNvSpPr txBox="1">
              <a:spLocks noChangeArrowheads="1"/>
            </p:cNvSpPr>
            <p:nvPr/>
          </p:nvSpPr>
          <p:spPr bwMode="auto">
            <a:xfrm>
              <a:off x="2426" y="795"/>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C</a:t>
              </a:r>
            </a:p>
          </p:txBody>
        </p:sp>
        <p:sp>
          <p:nvSpPr>
            <p:cNvPr id="14387" name="Text Box 51">
              <a:extLst>
                <a:ext uri="{FF2B5EF4-FFF2-40B4-BE49-F238E27FC236}">
                  <a16:creationId xmlns:a16="http://schemas.microsoft.com/office/drawing/2014/main" id="{6E920067-18E7-4235-991D-2744CA3C159F}"/>
                </a:ext>
              </a:extLst>
            </p:cNvPr>
            <p:cNvSpPr txBox="1">
              <a:spLocks noChangeArrowheads="1"/>
            </p:cNvSpPr>
            <p:nvPr/>
          </p:nvSpPr>
          <p:spPr bwMode="auto">
            <a:xfrm>
              <a:off x="2109" y="568"/>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B</a:t>
              </a:r>
            </a:p>
          </p:txBody>
        </p:sp>
        <p:sp>
          <p:nvSpPr>
            <p:cNvPr id="14388" name="Text Box 52">
              <a:extLst>
                <a:ext uri="{FF2B5EF4-FFF2-40B4-BE49-F238E27FC236}">
                  <a16:creationId xmlns:a16="http://schemas.microsoft.com/office/drawing/2014/main" id="{A2FF44B4-7205-4B5E-9DF4-634C8FC96918}"/>
                </a:ext>
              </a:extLst>
            </p:cNvPr>
            <p:cNvSpPr txBox="1">
              <a:spLocks noChangeArrowheads="1"/>
            </p:cNvSpPr>
            <p:nvPr/>
          </p:nvSpPr>
          <p:spPr bwMode="auto">
            <a:xfrm>
              <a:off x="1791" y="613"/>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A</a:t>
              </a:r>
            </a:p>
          </p:txBody>
        </p:sp>
        <p:sp>
          <p:nvSpPr>
            <p:cNvPr id="14389" name="Text Box 53">
              <a:extLst>
                <a:ext uri="{FF2B5EF4-FFF2-40B4-BE49-F238E27FC236}">
                  <a16:creationId xmlns:a16="http://schemas.microsoft.com/office/drawing/2014/main" id="{C0A210D1-423F-4944-818D-9530E10FFFE9}"/>
                </a:ext>
              </a:extLst>
            </p:cNvPr>
            <p:cNvSpPr txBox="1">
              <a:spLocks noChangeArrowheads="1"/>
            </p:cNvSpPr>
            <p:nvPr/>
          </p:nvSpPr>
          <p:spPr bwMode="auto">
            <a:xfrm>
              <a:off x="2853" y="1502"/>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D</a:t>
              </a:r>
            </a:p>
          </p:txBody>
        </p:sp>
        <p:sp>
          <p:nvSpPr>
            <p:cNvPr id="14390" name="Text Box 54">
              <a:extLst>
                <a:ext uri="{FF2B5EF4-FFF2-40B4-BE49-F238E27FC236}">
                  <a16:creationId xmlns:a16="http://schemas.microsoft.com/office/drawing/2014/main" id="{AD649E11-92AA-4F7F-A6C4-6E52E6D761EC}"/>
                </a:ext>
              </a:extLst>
            </p:cNvPr>
            <p:cNvSpPr txBox="1">
              <a:spLocks noChangeArrowheads="1"/>
            </p:cNvSpPr>
            <p:nvPr/>
          </p:nvSpPr>
          <p:spPr bwMode="auto">
            <a:xfrm>
              <a:off x="2018" y="1702"/>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E</a:t>
              </a:r>
            </a:p>
          </p:txBody>
        </p:sp>
        <p:sp>
          <p:nvSpPr>
            <p:cNvPr id="14391" name="Line 55">
              <a:extLst>
                <a:ext uri="{FF2B5EF4-FFF2-40B4-BE49-F238E27FC236}">
                  <a16:creationId xmlns:a16="http://schemas.microsoft.com/office/drawing/2014/main" id="{ABB0922F-970D-4179-9F8E-1510E746AE6A}"/>
                </a:ext>
              </a:extLst>
            </p:cNvPr>
            <p:cNvSpPr>
              <a:spLocks noChangeShapeType="1"/>
            </p:cNvSpPr>
            <p:nvPr/>
          </p:nvSpPr>
          <p:spPr bwMode="auto">
            <a:xfrm flipV="1">
              <a:off x="612" y="840"/>
              <a:ext cx="363" cy="4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 name="日期占位符 1">
            <a:extLst>
              <a:ext uri="{FF2B5EF4-FFF2-40B4-BE49-F238E27FC236}">
                <a16:creationId xmlns:a16="http://schemas.microsoft.com/office/drawing/2014/main" id="{38857D3D-A552-4777-9122-0D7E248F453B}"/>
              </a:ext>
            </a:extLst>
          </p:cNvPr>
          <p:cNvSpPr>
            <a:spLocks noGrp="1"/>
          </p:cNvSpPr>
          <p:nvPr>
            <p:ph type="dt" sz="half" idx="10"/>
          </p:nvPr>
        </p:nvSpPr>
        <p:spPr/>
        <p:txBody>
          <a:bodyPr/>
          <a:lstStyle/>
          <a:p>
            <a:fld id="{9483EB66-D62D-4BC9-84A7-C20EEC5B5E48}" type="datetime1">
              <a:rPr lang="zh-CN" altLang="en-US" smtClean="0"/>
              <a:t>2019/9/2</a:t>
            </a:fld>
            <a:endParaRPr lang="zh-CN" altLang="en-US"/>
          </a:p>
        </p:txBody>
      </p:sp>
      <p:sp>
        <p:nvSpPr>
          <p:cNvPr id="3" name="页脚占位符 2">
            <a:extLst>
              <a:ext uri="{FF2B5EF4-FFF2-40B4-BE49-F238E27FC236}">
                <a16:creationId xmlns:a16="http://schemas.microsoft.com/office/drawing/2014/main" id="{D6AE84B2-38F3-4CEC-A627-8946451339B2}"/>
              </a:ext>
            </a:extLst>
          </p:cNvPr>
          <p:cNvSpPr>
            <a:spLocks noGrp="1"/>
          </p:cNvSpPr>
          <p:nvPr>
            <p:ph type="ftr" sz="quarter" idx="11"/>
          </p:nvPr>
        </p:nvSpPr>
        <p:spPr/>
        <p:txBody>
          <a:bodyPr/>
          <a:lstStyle/>
          <a:p>
            <a:r>
              <a:rPr lang="zh-CN" altLang="en-US"/>
              <a:t>智能医疗研究中心</a:t>
            </a:r>
          </a:p>
        </p:txBody>
      </p:sp>
      <p:sp>
        <p:nvSpPr>
          <p:cNvPr id="4" name="灯片编号占位符 3">
            <a:extLst>
              <a:ext uri="{FF2B5EF4-FFF2-40B4-BE49-F238E27FC236}">
                <a16:creationId xmlns:a16="http://schemas.microsoft.com/office/drawing/2014/main" id="{F862E112-5067-42DA-8DD4-5335012D75AA}"/>
              </a:ext>
            </a:extLst>
          </p:cNvPr>
          <p:cNvSpPr>
            <a:spLocks noGrp="1"/>
          </p:cNvSpPr>
          <p:nvPr>
            <p:ph type="sldNum" sz="quarter" idx="12"/>
          </p:nvPr>
        </p:nvSpPr>
        <p:spPr/>
        <p:txBody>
          <a:bodyPr/>
          <a:lstStyle/>
          <a:p>
            <a:fld id="{0A644367-13AA-42ED-B6EC-687919EA1044}"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474CEE-3675-4816-A72E-B80B52668284}"/>
              </a:ext>
            </a:extLst>
          </p:cNvPr>
          <p:cNvSpPr>
            <a:spLocks noGrp="1"/>
          </p:cNvSpPr>
          <p:nvPr>
            <p:ph idx="1"/>
          </p:nvPr>
        </p:nvSpPr>
        <p:spPr>
          <a:xfrm>
            <a:off x="838200" y="840921"/>
            <a:ext cx="10515600" cy="5336042"/>
          </a:xfrm>
        </p:spPr>
        <p:txBody>
          <a:bodyPr/>
          <a:lstStyle/>
          <a:p>
            <a:r>
              <a:rPr lang="zh-CN" altLang="en-US" dirty="0"/>
              <a:t>怎样判断二元一次不等式                    表示的是直线                        哪一侧的平面区域？ </a:t>
            </a:r>
          </a:p>
          <a:p>
            <a:pPr lvl="1"/>
            <a:r>
              <a:rPr lang="zh-CN" altLang="zh-CN" dirty="0"/>
              <a:t>可以用“</a:t>
            </a:r>
            <a:r>
              <a:rPr lang="zh-CN" altLang="zh-CN" dirty="0">
                <a:solidFill>
                  <a:srgbClr val="FF0000"/>
                </a:solidFill>
              </a:rPr>
              <a:t>选点法</a:t>
            </a:r>
            <a:r>
              <a:rPr lang="zh-CN" altLang="zh-CN" dirty="0"/>
              <a:t>”确定具体区域：任选一个不在直线上的点，检验它的坐标是否满足所给的不等式．若适合，则该点所在的一侧即为不等式所表示的平面区域；否则，直线的另一侧为所求的平面区域． </a:t>
            </a:r>
          </a:p>
          <a:p>
            <a:endParaRPr lang="zh-CN" altLang="en-US" dirty="0"/>
          </a:p>
        </p:txBody>
      </p:sp>
      <p:sp>
        <p:nvSpPr>
          <p:cNvPr id="4" name="日期占位符 3">
            <a:extLst>
              <a:ext uri="{FF2B5EF4-FFF2-40B4-BE49-F238E27FC236}">
                <a16:creationId xmlns:a16="http://schemas.microsoft.com/office/drawing/2014/main" id="{B2656A0F-0100-4DD7-BB6A-01E51B19D296}"/>
              </a:ext>
            </a:extLst>
          </p:cNvPr>
          <p:cNvSpPr>
            <a:spLocks noGrp="1"/>
          </p:cNvSpPr>
          <p:nvPr>
            <p:ph type="dt" sz="half" idx="10"/>
          </p:nvPr>
        </p:nvSpPr>
        <p:spPr/>
        <p:txBody>
          <a:bodyPr/>
          <a:lstStyle/>
          <a:p>
            <a:fld id="{5BCCD34F-9D6A-47B4-A3BA-4C60F180442C}" type="datetime1">
              <a:rPr lang="zh-CN" altLang="en-US" smtClean="0"/>
              <a:t>2019/9/2</a:t>
            </a:fld>
            <a:endParaRPr lang="zh-CN" altLang="en-US"/>
          </a:p>
        </p:txBody>
      </p:sp>
      <p:sp>
        <p:nvSpPr>
          <p:cNvPr id="5" name="页脚占位符 4">
            <a:extLst>
              <a:ext uri="{FF2B5EF4-FFF2-40B4-BE49-F238E27FC236}">
                <a16:creationId xmlns:a16="http://schemas.microsoft.com/office/drawing/2014/main" id="{0FEA1F9E-B229-4BF9-9E30-182D9ECE847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957CCD99-E9CE-4F0C-B197-7DAD6C3EA2E0}"/>
              </a:ext>
            </a:extLst>
          </p:cNvPr>
          <p:cNvSpPr>
            <a:spLocks noGrp="1"/>
          </p:cNvSpPr>
          <p:nvPr>
            <p:ph type="sldNum" sz="quarter" idx="12"/>
          </p:nvPr>
        </p:nvSpPr>
        <p:spPr/>
        <p:txBody>
          <a:bodyPr/>
          <a:lstStyle/>
          <a:p>
            <a:fld id="{0A644367-13AA-42ED-B6EC-687919EA1044}" type="slidenum">
              <a:rPr lang="zh-CN" altLang="en-US" smtClean="0"/>
              <a:t>15</a:t>
            </a:fld>
            <a:endParaRPr lang="zh-CN" altLang="en-US"/>
          </a:p>
        </p:txBody>
      </p:sp>
      <p:graphicFrame>
        <p:nvGraphicFramePr>
          <p:cNvPr id="7" name="Object 5">
            <a:extLst>
              <a:ext uri="{FF2B5EF4-FFF2-40B4-BE49-F238E27FC236}">
                <a16:creationId xmlns:a16="http://schemas.microsoft.com/office/drawing/2014/main" id="{53223CFE-8F3F-42C3-8F9E-719DDDA8EFEA}"/>
              </a:ext>
            </a:extLst>
          </p:cNvPr>
          <p:cNvGraphicFramePr>
            <a:graphicFrameLocks noChangeAspect="1"/>
          </p:cNvGraphicFramePr>
          <p:nvPr>
            <p:extLst>
              <p:ext uri="{D42A27DB-BD31-4B8C-83A1-F6EECF244321}">
                <p14:modId xmlns:p14="http://schemas.microsoft.com/office/powerpoint/2010/main" val="3455449745"/>
              </p:ext>
            </p:extLst>
          </p:nvPr>
        </p:nvGraphicFramePr>
        <p:xfrm>
          <a:off x="5602968" y="879475"/>
          <a:ext cx="2016125" cy="504825"/>
        </p:xfrm>
        <a:graphic>
          <a:graphicData uri="http://schemas.openxmlformats.org/presentationml/2006/ole">
            <mc:AlternateContent xmlns:mc="http://schemas.openxmlformats.org/markup-compatibility/2006">
              <mc:Choice xmlns:v="urn:schemas-microsoft-com:vml" Requires="v">
                <p:oleObj spid="_x0000_s5138" r:id="rId3" imgW="1028571" imgH="203429" progId="">
                  <p:embed/>
                </p:oleObj>
              </mc:Choice>
              <mc:Fallback>
                <p:oleObj r:id="rId3" imgW="1028571" imgH="203429" progId="">
                  <p:embed/>
                  <p:pic>
                    <p:nvPicPr>
                      <p:cNvPr id="15365" name="Object 5">
                        <a:extLst>
                          <a:ext uri="{FF2B5EF4-FFF2-40B4-BE49-F238E27FC236}">
                            <a16:creationId xmlns:a16="http://schemas.microsoft.com/office/drawing/2014/main" id="{319AF555-EAAF-45BA-8E51-9A0D4615C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2968" y="879475"/>
                        <a:ext cx="2016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id="{666A4CCF-0B5D-49D0-9502-9BF32E0354A1}"/>
              </a:ext>
            </a:extLst>
          </p:cNvPr>
          <p:cNvGraphicFramePr>
            <a:graphicFrameLocks noChangeAspect="1"/>
          </p:cNvGraphicFramePr>
          <p:nvPr>
            <p:extLst>
              <p:ext uri="{D42A27DB-BD31-4B8C-83A1-F6EECF244321}">
                <p14:modId xmlns:p14="http://schemas.microsoft.com/office/powerpoint/2010/main" val="47380041"/>
              </p:ext>
            </p:extLst>
          </p:nvPr>
        </p:nvGraphicFramePr>
        <p:xfrm>
          <a:off x="9982200" y="879474"/>
          <a:ext cx="2016125" cy="504825"/>
        </p:xfrm>
        <a:graphic>
          <a:graphicData uri="http://schemas.openxmlformats.org/presentationml/2006/ole">
            <mc:AlternateContent xmlns:mc="http://schemas.openxmlformats.org/markup-compatibility/2006">
              <mc:Choice xmlns:v="urn:schemas-microsoft-com:vml" Requires="v">
                <p:oleObj spid="_x0000_s5139" r:id="rId5" imgW="1028571" imgH="203429" progId="">
                  <p:embed/>
                </p:oleObj>
              </mc:Choice>
              <mc:Fallback>
                <p:oleObj r:id="rId5" imgW="1028571" imgH="203429" progId="">
                  <p:embed/>
                  <p:pic>
                    <p:nvPicPr>
                      <p:cNvPr id="15367" name="Object 7">
                        <a:extLst>
                          <a:ext uri="{FF2B5EF4-FFF2-40B4-BE49-F238E27FC236}">
                            <a16:creationId xmlns:a16="http://schemas.microsoft.com/office/drawing/2014/main" id="{D090FFF0-61DC-458B-A0E4-309CEC2327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2200" y="879474"/>
                        <a:ext cx="2016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pic>
        <p:nvPicPr>
          <p:cNvPr id="9" name="Picture 9">
            <a:extLst>
              <a:ext uri="{FF2B5EF4-FFF2-40B4-BE49-F238E27FC236}">
                <a16:creationId xmlns:a16="http://schemas.microsoft.com/office/drawing/2014/main" id="{2FCD5699-BB59-4430-ACD9-068EA7BF3B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3694" y="3364820"/>
            <a:ext cx="8964612" cy="306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25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474CEE-3675-4816-A72E-B80B52668284}"/>
              </a:ext>
            </a:extLst>
          </p:cNvPr>
          <p:cNvSpPr>
            <a:spLocks noGrp="1"/>
          </p:cNvSpPr>
          <p:nvPr>
            <p:ph idx="1"/>
          </p:nvPr>
        </p:nvSpPr>
        <p:spPr>
          <a:xfrm>
            <a:off x="838200" y="816429"/>
            <a:ext cx="10515600" cy="5360534"/>
          </a:xfrm>
        </p:spPr>
        <p:txBody>
          <a:bodyPr/>
          <a:lstStyle/>
          <a:p>
            <a:r>
              <a:rPr lang="zh-CN" altLang="en-US" dirty="0">
                <a:latin typeface="隶书" panose="02010509060101010101" pitchFamily="49" charset="-122"/>
              </a:rPr>
              <a:t>分别取决策变量</a:t>
            </a:r>
            <a:r>
              <a:rPr lang="en-US" altLang="zh-CN" i="1" dirty="0">
                <a:latin typeface="隶书" panose="02010509060101010101" pitchFamily="49" charset="-122"/>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dirty="0">
                <a:latin typeface="隶书" panose="02010509060101010101" pitchFamily="49" charset="-122"/>
              </a:rPr>
              <a:t>为坐标向量建立直角坐标系。在直角坐标系里，图上任意一点的坐标代表了决策变量的一组值，例</a:t>
            </a:r>
            <a:r>
              <a:rPr lang="en-US" altLang="zh-CN" dirty="0">
                <a:latin typeface="隶书" panose="02010509060101010101" pitchFamily="49" charset="-122"/>
              </a:rPr>
              <a:t>1</a:t>
            </a:r>
            <a:r>
              <a:rPr lang="zh-CN" altLang="en-US" dirty="0">
                <a:latin typeface="隶书" panose="02010509060101010101" pitchFamily="49" charset="-122"/>
              </a:rPr>
              <a:t>的每个约束条件都代表一个半平面。</a:t>
            </a:r>
            <a:endParaRPr lang="en-US" altLang="zh-CN" dirty="0">
              <a:latin typeface="隶书" panose="02010509060101010101" pitchFamily="49" charset="-122"/>
            </a:endParaRPr>
          </a:p>
          <a:p>
            <a:r>
              <a:rPr lang="zh-CN" altLang="en-US" dirty="0">
                <a:solidFill>
                  <a:srgbClr val="FF0000"/>
                </a:solidFill>
                <a:latin typeface="隶书" panose="02010509060101010101" pitchFamily="49" charset="-122"/>
              </a:rPr>
              <a:t>对每个不等式</a:t>
            </a:r>
            <a:r>
              <a:rPr lang="en-US" altLang="zh-CN" dirty="0">
                <a:solidFill>
                  <a:srgbClr val="FF0000"/>
                </a:solidFill>
                <a:latin typeface="隶书" panose="02010509060101010101" pitchFamily="49" charset="-122"/>
              </a:rPr>
              <a:t>(</a:t>
            </a:r>
            <a:r>
              <a:rPr lang="zh-CN" altLang="en-US" dirty="0">
                <a:solidFill>
                  <a:srgbClr val="FF0000"/>
                </a:solidFill>
                <a:latin typeface="隶书" panose="02010509060101010101" pitchFamily="49" charset="-122"/>
              </a:rPr>
              <a:t>约束条件</a:t>
            </a:r>
            <a:r>
              <a:rPr lang="en-US" altLang="zh-CN" dirty="0">
                <a:solidFill>
                  <a:srgbClr val="FF0000"/>
                </a:solidFill>
                <a:latin typeface="隶书" panose="02010509060101010101" pitchFamily="49" charset="-122"/>
              </a:rPr>
              <a:t>)</a:t>
            </a:r>
            <a:r>
              <a:rPr lang="zh-CN" altLang="en-US" dirty="0">
                <a:solidFill>
                  <a:srgbClr val="FF0000"/>
                </a:solidFill>
                <a:latin typeface="隶书" panose="02010509060101010101" pitchFamily="49" charset="-122"/>
              </a:rPr>
              <a:t>，先取其等式在坐标系中作直线，然后确定不等式所决定的半平面。</a:t>
            </a:r>
            <a:endParaRPr lang="zh-CN" altLang="en-US" dirty="0"/>
          </a:p>
        </p:txBody>
      </p:sp>
      <p:sp>
        <p:nvSpPr>
          <p:cNvPr id="4" name="日期占位符 3">
            <a:extLst>
              <a:ext uri="{FF2B5EF4-FFF2-40B4-BE49-F238E27FC236}">
                <a16:creationId xmlns:a16="http://schemas.microsoft.com/office/drawing/2014/main" id="{B2656A0F-0100-4DD7-BB6A-01E51B19D296}"/>
              </a:ext>
            </a:extLst>
          </p:cNvPr>
          <p:cNvSpPr>
            <a:spLocks noGrp="1"/>
          </p:cNvSpPr>
          <p:nvPr>
            <p:ph type="dt" sz="half" idx="10"/>
          </p:nvPr>
        </p:nvSpPr>
        <p:spPr/>
        <p:txBody>
          <a:bodyPr/>
          <a:lstStyle/>
          <a:p>
            <a:fld id="{96166776-4702-44F0-9A90-26AE1F0A037F}" type="datetime1">
              <a:rPr lang="zh-CN" altLang="en-US" smtClean="0"/>
              <a:t>2019/9/2</a:t>
            </a:fld>
            <a:endParaRPr lang="zh-CN" altLang="en-US"/>
          </a:p>
        </p:txBody>
      </p:sp>
      <p:sp>
        <p:nvSpPr>
          <p:cNvPr id="5" name="页脚占位符 4">
            <a:extLst>
              <a:ext uri="{FF2B5EF4-FFF2-40B4-BE49-F238E27FC236}">
                <a16:creationId xmlns:a16="http://schemas.microsoft.com/office/drawing/2014/main" id="{0FEA1F9E-B229-4BF9-9E30-182D9ECE847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957CCD99-E9CE-4F0C-B197-7DAD6C3EA2E0}"/>
              </a:ext>
            </a:extLst>
          </p:cNvPr>
          <p:cNvSpPr>
            <a:spLocks noGrp="1"/>
          </p:cNvSpPr>
          <p:nvPr>
            <p:ph type="sldNum" sz="quarter" idx="12"/>
          </p:nvPr>
        </p:nvSpPr>
        <p:spPr/>
        <p:txBody>
          <a:bodyPr/>
          <a:lstStyle/>
          <a:p>
            <a:fld id="{0A644367-13AA-42ED-B6EC-687919EA1044}" type="slidenum">
              <a:rPr lang="zh-CN" altLang="en-US" smtClean="0"/>
              <a:t>16</a:t>
            </a:fld>
            <a:endParaRPr lang="zh-CN" altLang="en-US"/>
          </a:p>
        </p:txBody>
      </p:sp>
      <p:grpSp>
        <p:nvGrpSpPr>
          <p:cNvPr id="7" name="Group 4">
            <a:extLst>
              <a:ext uri="{FF2B5EF4-FFF2-40B4-BE49-F238E27FC236}">
                <a16:creationId xmlns:a16="http://schemas.microsoft.com/office/drawing/2014/main" id="{D56255D3-7917-4550-961D-2B939A44E8D2}"/>
              </a:ext>
            </a:extLst>
          </p:cNvPr>
          <p:cNvGrpSpPr>
            <a:grpSpLocks/>
          </p:cNvGrpSpPr>
          <p:nvPr/>
        </p:nvGrpSpPr>
        <p:grpSpPr bwMode="auto">
          <a:xfrm>
            <a:off x="1984759" y="3374713"/>
            <a:ext cx="3160719" cy="2639332"/>
            <a:chOff x="0" y="0"/>
            <a:chExt cx="2676" cy="2087"/>
          </a:xfrm>
        </p:grpSpPr>
        <p:sp>
          <p:nvSpPr>
            <p:cNvPr id="8" name="Line 5">
              <a:extLst>
                <a:ext uri="{FF2B5EF4-FFF2-40B4-BE49-F238E27FC236}">
                  <a16:creationId xmlns:a16="http://schemas.microsoft.com/office/drawing/2014/main" id="{977762E8-612F-46C7-8C10-7E54FF54D9A3}"/>
                </a:ext>
              </a:extLst>
            </p:cNvPr>
            <p:cNvSpPr>
              <a:spLocks noChangeShapeType="1"/>
            </p:cNvSpPr>
            <p:nvPr/>
          </p:nvSpPr>
          <p:spPr bwMode="auto">
            <a:xfrm flipV="1">
              <a:off x="454" y="0"/>
              <a:ext cx="0" cy="208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a:extLst>
                <a:ext uri="{FF2B5EF4-FFF2-40B4-BE49-F238E27FC236}">
                  <a16:creationId xmlns:a16="http://schemas.microsoft.com/office/drawing/2014/main" id="{1A85B66A-BF91-4799-BB9E-58B6E4BC7461}"/>
                </a:ext>
              </a:extLst>
            </p:cNvPr>
            <p:cNvSpPr>
              <a:spLocks noChangeShapeType="1"/>
            </p:cNvSpPr>
            <p:nvPr/>
          </p:nvSpPr>
          <p:spPr bwMode="auto">
            <a:xfrm>
              <a:off x="0" y="1633"/>
              <a:ext cx="245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7">
              <a:extLst>
                <a:ext uri="{FF2B5EF4-FFF2-40B4-BE49-F238E27FC236}">
                  <a16:creationId xmlns:a16="http://schemas.microsoft.com/office/drawing/2014/main" id="{7B200E0D-2645-4C58-B580-B38BFD5BE7C2}"/>
                </a:ext>
              </a:extLst>
            </p:cNvPr>
            <p:cNvSpPr txBox="1">
              <a:spLocks noChangeArrowheads="1"/>
            </p:cNvSpPr>
            <p:nvPr/>
          </p:nvSpPr>
          <p:spPr bwMode="auto">
            <a:xfrm>
              <a:off x="545" y="46"/>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400"/>
                <a:t>x</a:t>
              </a:r>
              <a:r>
                <a:rPr lang="zh-CN" altLang="zh-CN" baseline="-30000"/>
                <a:t>2</a:t>
              </a:r>
            </a:p>
          </p:txBody>
        </p:sp>
        <p:sp>
          <p:nvSpPr>
            <p:cNvPr id="11" name="Text Box 8">
              <a:extLst>
                <a:ext uri="{FF2B5EF4-FFF2-40B4-BE49-F238E27FC236}">
                  <a16:creationId xmlns:a16="http://schemas.microsoft.com/office/drawing/2014/main" id="{7C471F53-AA8F-416E-8418-222795926D73}"/>
                </a:ext>
              </a:extLst>
            </p:cNvPr>
            <p:cNvSpPr txBox="1">
              <a:spLocks noChangeArrowheads="1"/>
            </p:cNvSpPr>
            <p:nvPr/>
          </p:nvSpPr>
          <p:spPr bwMode="auto">
            <a:xfrm>
              <a:off x="2132" y="1679"/>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400"/>
                <a:t>x</a:t>
              </a:r>
              <a:r>
                <a:rPr lang="zh-CN" altLang="zh-CN" baseline="-30000"/>
                <a:t>1</a:t>
              </a:r>
            </a:p>
          </p:txBody>
        </p:sp>
        <p:sp>
          <p:nvSpPr>
            <p:cNvPr id="12" name="Text Box 9">
              <a:extLst>
                <a:ext uri="{FF2B5EF4-FFF2-40B4-BE49-F238E27FC236}">
                  <a16:creationId xmlns:a16="http://schemas.microsoft.com/office/drawing/2014/main" id="{78DFEB12-DBCF-4B50-9BCF-EE9BC5523B7B}"/>
                </a:ext>
              </a:extLst>
            </p:cNvPr>
            <p:cNvSpPr txBox="1">
              <a:spLocks noChangeArrowheads="1"/>
            </p:cNvSpPr>
            <p:nvPr/>
          </p:nvSpPr>
          <p:spPr bwMode="auto">
            <a:xfrm>
              <a:off x="1180" y="499"/>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a:t>X</a:t>
              </a:r>
              <a:r>
                <a:rPr lang="zh-CN" altLang="zh-CN" baseline="-30000"/>
                <a:t>2</a:t>
              </a:r>
              <a:r>
                <a:rPr lang="zh-CN" altLang="zh-CN">
                  <a:cs typeface="Times New Roman" panose="02020603050405020304" pitchFamily="18" charset="0"/>
                </a:rPr>
                <a:t>≥</a:t>
              </a:r>
              <a:r>
                <a:rPr lang="zh-CN" altLang="zh-CN"/>
                <a:t>0</a:t>
              </a:r>
            </a:p>
          </p:txBody>
        </p:sp>
        <p:sp>
          <p:nvSpPr>
            <p:cNvPr id="13" name="Line 10">
              <a:extLst>
                <a:ext uri="{FF2B5EF4-FFF2-40B4-BE49-F238E27FC236}">
                  <a16:creationId xmlns:a16="http://schemas.microsoft.com/office/drawing/2014/main" id="{8E33FB24-9AF4-4010-8F20-14562B7915E3}"/>
                </a:ext>
              </a:extLst>
            </p:cNvPr>
            <p:cNvSpPr>
              <a:spLocks noChangeShapeType="1"/>
            </p:cNvSpPr>
            <p:nvPr/>
          </p:nvSpPr>
          <p:spPr bwMode="auto">
            <a:xfrm flipV="1">
              <a:off x="137"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1">
              <a:extLst>
                <a:ext uri="{FF2B5EF4-FFF2-40B4-BE49-F238E27FC236}">
                  <a16:creationId xmlns:a16="http://schemas.microsoft.com/office/drawing/2014/main" id="{6E934CA1-CE39-4440-A67E-D78ECED7BDB9}"/>
                </a:ext>
              </a:extLst>
            </p:cNvPr>
            <p:cNvSpPr>
              <a:spLocks noChangeShapeType="1"/>
            </p:cNvSpPr>
            <p:nvPr/>
          </p:nvSpPr>
          <p:spPr bwMode="auto">
            <a:xfrm flipV="1">
              <a:off x="255"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2">
              <a:extLst>
                <a:ext uri="{FF2B5EF4-FFF2-40B4-BE49-F238E27FC236}">
                  <a16:creationId xmlns:a16="http://schemas.microsoft.com/office/drawing/2014/main" id="{5F6DF1D8-50AC-4FE0-AFFC-0EED7EBE199A}"/>
                </a:ext>
              </a:extLst>
            </p:cNvPr>
            <p:cNvSpPr>
              <a:spLocks noChangeShapeType="1"/>
            </p:cNvSpPr>
            <p:nvPr/>
          </p:nvSpPr>
          <p:spPr bwMode="auto">
            <a:xfrm flipV="1">
              <a:off x="372"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3">
              <a:extLst>
                <a:ext uri="{FF2B5EF4-FFF2-40B4-BE49-F238E27FC236}">
                  <a16:creationId xmlns:a16="http://schemas.microsoft.com/office/drawing/2014/main" id="{2ABCA833-0165-483A-8B04-07541B67101E}"/>
                </a:ext>
              </a:extLst>
            </p:cNvPr>
            <p:cNvSpPr>
              <a:spLocks noChangeShapeType="1"/>
            </p:cNvSpPr>
            <p:nvPr/>
          </p:nvSpPr>
          <p:spPr bwMode="auto">
            <a:xfrm flipV="1">
              <a:off x="490"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4">
              <a:extLst>
                <a:ext uri="{FF2B5EF4-FFF2-40B4-BE49-F238E27FC236}">
                  <a16:creationId xmlns:a16="http://schemas.microsoft.com/office/drawing/2014/main" id="{4D4B450C-D961-4E81-B379-EC6B21C5350D}"/>
                </a:ext>
              </a:extLst>
            </p:cNvPr>
            <p:cNvSpPr>
              <a:spLocks noChangeShapeType="1"/>
            </p:cNvSpPr>
            <p:nvPr/>
          </p:nvSpPr>
          <p:spPr bwMode="auto">
            <a:xfrm flipV="1">
              <a:off x="607"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5">
              <a:extLst>
                <a:ext uri="{FF2B5EF4-FFF2-40B4-BE49-F238E27FC236}">
                  <a16:creationId xmlns:a16="http://schemas.microsoft.com/office/drawing/2014/main" id="{EF1DC200-3972-41C4-9F79-DBBCEC011EDD}"/>
                </a:ext>
              </a:extLst>
            </p:cNvPr>
            <p:cNvSpPr>
              <a:spLocks noChangeShapeType="1"/>
            </p:cNvSpPr>
            <p:nvPr/>
          </p:nvSpPr>
          <p:spPr bwMode="auto">
            <a:xfrm flipV="1">
              <a:off x="724"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a:extLst>
                <a:ext uri="{FF2B5EF4-FFF2-40B4-BE49-F238E27FC236}">
                  <a16:creationId xmlns:a16="http://schemas.microsoft.com/office/drawing/2014/main" id="{E48B516E-B15D-47AC-8F32-3EC68E7D72F6}"/>
                </a:ext>
              </a:extLst>
            </p:cNvPr>
            <p:cNvSpPr>
              <a:spLocks noChangeShapeType="1"/>
            </p:cNvSpPr>
            <p:nvPr/>
          </p:nvSpPr>
          <p:spPr bwMode="auto">
            <a:xfrm flipV="1">
              <a:off x="842"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7">
              <a:extLst>
                <a:ext uri="{FF2B5EF4-FFF2-40B4-BE49-F238E27FC236}">
                  <a16:creationId xmlns:a16="http://schemas.microsoft.com/office/drawing/2014/main" id="{43A8FE5F-0DF2-45E7-9006-1D5B33B7D286}"/>
                </a:ext>
              </a:extLst>
            </p:cNvPr>
            <p:cNvSpPr>
              <a:spLocks noChangeShapeType="1"/>
            </p:cNvSpPr>
            <p:nvPr/>
          </p:nvSpPr>
          <p:spPr bwMode="auto">
            <a:xfrm flipV="1">
              <a:off x="959"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8">
              <a:extLst>
                <a:ext uri="{FF2B5EF4-FFF2-40B4-BE49-F238E27FC236}">
                  <a16:creationId xmlns:a16="http://schemas.microsoft.com/office/drawing/2014/main" id="{2A7112B9-8A23-4DC6-8FFC-6D7C3303D47E}"/>
                </a:ext>
              </a:extLst>
            </p:cNvPr>
            <p:cNvSpPr>
              <a:spLocks noChangeShapeType="1"/>
            </p:cNvSpPr>
            <p:nvPr/>
          </p:nvSpPr>
          <p:spPr bwMode="auto">
            <a:xfrm flipV="1">
              <a:off x="1076"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a:extLst>
                <a:ext uri="{FF2B5EF4-FFF2-40B4-BE49-F238E27FC236}">
                  <a16:creationId xmlns:a16="http://schemas.microsoft.com/office/drawing/2014/main" id="{3F1F53CF-EF3B-4504-86F8-A3FE0804E78F}"/>
                </a:ext>
              </a:extLst>
            </p:cNvPr>
            <p:cNvSpPr>
              <a:spLocks noChangeShapeType="1"/>
            </p:cNvSpPr>
            <p:nvPr/>
          </p:nvSpPr>
          <p:spPr bwMode="auto">
            <a:xfrm flipV="1">
              <a:off x="1194"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0">
              <a:extLst>
                <a:ext uri="{FF2B5EF4-FFF2-40B4-BE49-F238E27FC236}">
                  <a16:creationId xmlns:a16="http://schemas.microsoft.com/office/drawing/2014/main" id="{98CDBB9B-AAF4-42AB-ABFF-1B29977D5D5A}"/>
                </a:ext>
              </a:extLst>
            </p:cNvPr>
            <p:cNvSpPr>
              <a:spLocks noChangeShapeType="1"/>
            </p:cNvSpPr>
            <p:nvPr/>
          </p:nvSpPr>
          <p:spPr bwMode="auto">
            <a:xfrm flipV="1">
              <a:off x="1311"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1">
              <a:extLst>
                <a:ext uri="{FF2B5EF4-FFF2-40B4-BE49-F238E27FC236}">
                  <a16:creationId xmlns:a16="http://schemas.microsoft.com/office/drawing/2014/main" id="{5E0687DC-3649-4197-AAFE-828F486AFB1D}"/>
                </a:ext>
              </a:extLst>
            </p:cNvPr>
            <p:cNvSpPr>
              <a:spLocks noChangeShapeType="1"/>
            </p:cNvSpPr>
            <p:nvPr/>
          </p:nvSpPr>
          <p:spPr bwMode="auto">
            <a:xfrm flipV="1">
              <a:off x="1428"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2">
              <a:extLst>
                <a:ext uri="{FF2B5EF4-FFF2-40B4-BE49-F238E27FC236}">
                  <a16:creationId xmlns:a16="http://schemas.microsoft.com/office/drawing/2014/main" id="{7B1CE3E1-55D3-4002-8DC5-35C15E25415A}"/>
                </a:ext>
              </a:extLst>
            </p:cNvPr>
            <p:cNvSpPr>
              <a:spLocks noChangeShapeType="1"/>
            </p:cNvSpPr>
            <p:nvPr/>
          </p:nvSpPr>
          <p:spPr bwMode="auto">
            <a:xfrm flipV="1">
              <a:off x="1546"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3">
              <a:extLst>
                <a:ext uri="{FF2B5EF4-FFF2-40B4-BE49-F238E27FC236}">
                  <a16:creationId xmlns:a16="http://schemas.microsoft.com/office/drawing/2014/main" id="{BFD5F5B3-EC26-4580-81CF-D628D105C87D}"/>
                </a:ext>
              </a:extLst>
            </p:cNvPr>
            <p:cNvSpPr>
              <a:spLocks noChangeShapeType="1"/>
            </p:cNvSpPr>
            <p:nvPr/>
          </p:nvSpPr>
          <p:spPr bwMode="auto">
            <a:xfrm flipV="1">
              <a:off x="1663"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4">
              <a:extLst>
                <a:ext uri="{FF2B5EF4-FFF2-40B4-BE49-F238E27FC236}">
                  <a16:creationId xmlns:a16="http://schemas.microsoft.com/office/drawing/2014/main" id="{A672C845-4292-4F81-8FD1-CE0BA7E754BA}"/>
                </a:ext>
              </a:extLst>
            </p:cNvPr>
            <p:cNvSpPr>
              <a:spLocks noChangeShapeType="1"/>
            </p:cNvSpPr>
            <p:nvPr/>
          </p:nvSpPr>
          <p:spPr bwMode="auto">
            <a:xfrm flipV="1">
              <a:off x="1780"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5">
              <a:extLst>
                <a:ext uri="{FF2B5EF4-FFF2-40B4-BE49-F238E27FC236}">
                  <a16:creationId xmlns:a16="http://schemas.microsoft.com/office/drawing/2014/main" id="{CAF3DEFC-857E-4FC9-9D74-F88EA24623B6}"/>
                </a:ext>
              </a:extLst>
            </p:cNvPr>
            <p:cNvSpPr>
              <a:spLocks noChangeShapeType="1"/>
            </p:cNvSpPr>
            <p:nvPr/>
          </p:nvSpPr>
          <p:spPr bwMode="auto">
            <a:xfrm flipV="1">
              <a:off x="1898"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6">
              <a:extLst>
                <a:ext uri="{FF2B5EF4-FFF2-40B4-BE49-F238E27FC236}">
                  <a16:creationId xmlns:a16="http://schemas.microsoft.com/office/drawing/2014/main" id="{87A0881C-0E42-40BB-8071-67F1D818E18B}"/>
                </a:ext>
              </a:extLst>
            </p:cNvPr>
            <p:cNvSpPr>
              <a:spLocks noChangeShapeType="1"/>
            </p:cNvSpPr>
            <p:nvPr/>
          </p:nvSpPr>
          <p:spPr bwMode="auto">
            <a:xfrm flipV="1">
              <a:off x="2015"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7">
              <a:extLst>
                <a:ext uri="{FF2B5EF4-FFF2-40B4-BE49-F238E27FC236}">
                  <a16:creationId xmlns:a16="http://schemas.microsoft.com/office/drawing/2014/main" id="{3DE411EC-4643-4CB4-BCFF-B3AE1FCB4745}"/>
                </a:ext>
              </a:extLst>
            </p:cNvPr>
            <p:cNvSpPr>
              <a:spLocks noChangeShapeType="1"/>
            </p:cNvSpPr>
            <p:nvPr/>
          </p:nvSpPr>
          <p:spPr bwMode="auto">
            <a:xfrm flipV="1">
              <a:off x="2132" y="771"/>
              <a:ext cx="544"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28">
              <a:extLst>
                <a:ext uri="{FF2B5EF4-FFF2-40B4-BE49-F238E27FC236}">
                  <a16:creationId xmlns:a16="http://schemas.microsoft.com/office/drawing/2014/main" id="{6ED5B228-0E7F-4169-8252-2DE9A5C16D64}"/>
                </a:ext>
              </a:extLst>
            </p:cNvPr>
            <p:cNvSpPr txBox="1">
              <a:spLocks noChangeArrowheads="1"/>
            </p:cNvSpPr>
            <p:nvPr/>
          </p:nvSpPr>
          <p:spPr bwMode="auto">
            <a:xfrm>
              <a:off x="499" y="1815"/>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a:t>X</a:t>
              </a:r>
              <a:r>
                <a:rPr lang="zh-CN" altLang="zh-CN" baseline="-30000"/>
                <a:t>2</a:t>
              </a:r>
              <a:r>
                <a:rPr lang="zh-CN" altLang="zh-CN"/>
                <a:t>=0</a:t>
              </a:r>
            </a:p>
          </p:txBody>
        </p:sp>
        <p:sp>
          <p:nvSpPr>
            <p:cNvPr id="32" name="Line 29">
              <a:extLst>
                <a:ext uri="{FF2B5EF4-FFF2-40B4-BE49-F238E27FC236}">
                  <a16:creationId xmlns:a16="http://schemas.microsoft.com/office/drawing/2014/main" id="{F0A2F676-5418-41BB-9EAD-6B39CB8BC08B}"/>
                </a:ext>
              </a:extLst>
            </p:cNvPr>
            <p:cNvSpPr>
              <a:spLocks noChangeShapeType="1"/>
            </p:cNvSpPr>
            <p:nvPr/>
          </p:nvSpPr>
          <p:spPr bwMode="auto">
            <a:xfrm flipV="1">
              <a:off x="862" y="1633"/>
              <a:ext cx="136" cy="22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30">
            <a:extLst>
              <a:ext uri="{FF2B5EF4-FFF2-40B4-BE49-F238E27FC236}">
                <a16:creationId xmlns:a16="http://schemas.microsoft.com/office/drawing/2014/main" id="{D5E5AC99-12EB-4CD0-A7DF-88F6FEFBE070}"/>
              </a:ext>
            </a:extLst>
          </p:cNvPr>
          <p:cNvGrpSpPr>
            <a:grpSpLocks/>
          </p:cNvGrpSpPr>
          <p:nvPr/>
        </p:nvGrpSpPr>
        <p:grpSpPr bwMode="auto">
          <a:xfrm>
            <a:off x="7046523" y="3316066"/>
            <a:ext cx="2333045" cy="2820983"/>
            <a:chOff x="0" y="0"/>
            <a:chExt cx="1769" cy="2087"/>
          </a:xfrm>
        </p:grpSpPr>
        <p:sp>
          <p:nvSpPr>
            <p:cNvPr id="34" name="Line 31">
              <a:extLst>
                <a:ext uri="{FF2B5EF4-FFF2-40B4-BE49-F238E27FC236}">
                  <a16:creationId xmlns:a16="http://schemas.microsoft.com/office/drawing/2014/main" id="{400ACAF5-4C45-4EE9-A239-2BCB1311E3E0}"/>
                </a:ext>
              </a:extLst>
            </p:cNvPr>
            <p:cNvSpPr>
              <a:spLocks noChangeShapeType="1"/>
            </p:cNvSpPr>
            <p:nvPr/>
          </p:nvSpPr>
          <p:spPr bwMode="auto">
            <a:xfrm flipV="1">
              <a:off x="616" y="0"/>
              <a:ext cx="0" cy="208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2">
              <a:extLst>
                <a:ext uri="{FF2B5EF4-FFF2-40B4-BE49-F238E27FC236}">
                  <a16:creationId xmlns:a16="http://schemas.microsoft.com/office/drawing/2014/main" id="{A09B842C-E9EA-43CE-B81D-E58AE9955756}"/>
                </a:ext>
              </a:extLst>
            </p:cNvPr>
            <p:cNvSpPr>
              <a:spLocks noChangeShapeType="1"/>
            </p:cNvSpPr>
            <p:nvPr/>
          </p:nvSpPr>
          <p:spPr bwMode="auto">
            <a:xfrm>
              <a:off x="162" y="1633"/>
              <a:ext cx="156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Text Box 33">
              <a:extLst>
                <a:ext uri="{FF2B5EF4-FFF2-40B4-BE49-F238E27FC236}">
                  <a16:creationId xmlns:a16="http://schemas.microsoft.com/office/drawing/2014/main" id="{9483FC1D-AE63-4104-9F48-533E0AD8AC53}"/>
                </a:ext>
              </a:extLst>
            </p:cNvPr>
            <p:cNvSpPr txBox="1">
              <a:spLocks noChangeArrowheads="1"/>
            </p:cNvSpPr>
            <p:nvPr/>
          </p:nvSpPr>
          <p:spPr bwMode="auto">
            <a:xfrm>
              <a:off x="317" y="0"/>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400"/>
                <a:t>x</a:t>
              </a:r>
              <a:r>
                <a:rPr lang="zh-CN" altLang="zh-CN" baseline="-30000"/>
                <a:t>2</a:t>
              </a:r>
            </a:p>
          </p:txBody>
        </p:sp>
        <p:sp>
          <p:nvSpPr>
            <p:cNvPr id="37" name="Text Box 34">
              <a:extLst>
                <a:ext uri="{FF2B5EF4-FFF2-40B4-BE49-F238E27FC236}">
                  <a16:creationId xmlns:a16="http://schemas.microsoft.com/office/drawing/2014/main" id="{B8EC4AFA-D992-4291-B990-1C7196899370}"/>
                </a:ext>
              </a:extLst>
            </p:cNvPr>
            <p:cNvSpPr txBox="1">
              <a:spLocks noChangeArrowheads="1"/>
            </p:cNvSpPr>
            <p:nvPr/>
          </p:nvSpPr>
          <p:spPr bwMode="auto">
            <a:xfrm>
              <a:off x="1406" y="1572"/>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400"/>
                <a:t>x</a:t>
              </a:r>
              <a:r>
                <a:rPr lang="zh-CN" altLang="zh-CN" baseline="-30000"/>
                <a:t>1</a:t>
              </a:r>
            </a:p>
          </p:txBody>
        </p:sp>
        <p:sp>
          <p:nvSpPr>
            <p:cNvPr id="38" name="Text Box 35">
              <a:extLst>
                <a:ext uri="{FF2B5EF4-FFF2-40B4-BE49-F238E27FC236}">
                  <a16:creationId xmlns:a16="http://schemas.microsoft.com/office/drawing/2014/main" id="{690D968E-5C6C-431C-B579-DFFE4519375E}"/>
                </a:ext>
              </a:extLst>
            </p:cNvPr>
            <p:cNvSpPr txBox="1">
              <a:spLocks noChangeArrowheads="1"/>
            </p:cNvSpPr>
            <p:nvPr/>
          </p:nvSpPr>
          <p:spPr bwMode="auto">
            <a:xfrm>
              <a:off x="998" y="657"/>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a:t>X</a:t>
              </a:r>
              <a:r>
                <a:rPr lang="zh-CN" altLang="zh-CN" baseline="-30000"/>
                <a:t>1</a:t>
              </a:r>
              <a:r>
                <a:rPr lang="zh-CN" altLang="zh-CN">
                  <a:cs typeface="Times New Roman" panose="02020603050405020304" pitchFamily="18" charset="0"/>
                </a:rPr>
                <a:t>≥</a:t>
              </a:r>
              <a:r>
                <a:rPr lang="zh-CN" altLang="zh-CN"/>
                <a:t>0</a:t>
              </a:r>
            </a:p>
          </p:txBody>
        </p:sp>
        <p:sp>
          <p:nvSpPr>
            <p:cNvPr id="39" name="Line 36">
              <a:extLst>
                <a:ext uri="{FF2B5EF4-FFF2-40B4-BE49-F238E27FC236}">
                  <a16:creationId xmlns:a16="http://schemas.microsoft.com/office/drawing/2014/main" id="{27DC63C1-8D0B-4506-8831-C55F90430B3C}"/>
                </a:ext>
              </a:extLst>
            </p:cNvPr>
            <p:cNvSpPr>
              <a:spLocks noChangeShapeType="1"/>
            </p:cNvSpPr>
            <p:nvPr/>
          </p:nvSpPr>
          <p:spPr bwMode="auto">
            <a:xfrm flipV="1">
              <a:off x="635" y="91"/>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37">
              <a:extLst>
                <a:ext uri="{FF2B5EF4-FFF2-40B4-BE49-F238E27FC236}">
                  <a16:creationId xmlns:a16="http://schemas.microsoft.com/office/drawing/2014/main" id="{DD3FBC1F-C3D1-4B53-BC20-EC848393D7AA}"/>
                </a:ext>
              </a:extLst>
            </p:cNvPr>
            <p:cNvSpPr txBox="1">
              <a:spLocks noChangeArrowheads="1"/>
            </p:cNvSpPr>
            <p:nvPr/>
          </p:nvSpPr>
          <p:spPr bwMode="auto">
            <a:xfrm>
              <a:off x="0" y="1270"/>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a:t>X</a:t>
              </a:r>
              <a:r>
                <a:rPr lang="zh-CN" altLang="zh-CN" baseline="-30000"/>
                <a:t>1</a:t>
              </a:r>
              <a:r>
                <a:rPr lang="zh-CN" altLang="zh-CN"/>
                <a:t>=0</a:t>
              </a:r>
            </a:p>
          </p:txBody>
        </p:sp>
        <p:sp>
          <p:nvSpPr>
            <p:cNvPr id="41" name="Line 38">
              <a:extLst>
                <a:ext uri="{FF2B5EF4-FFF2-40B4-BE49-F238E27FC236}">
                  <a16:creationId xmlns:a16="http://schemas.microsoft.com/office/drawing/2014/main" id="{0CB8C506-7EB6-416E-82DC-D391BB00939E}"/>
                </a:ext>
              </a:extLst>
            </p:cNvPr>
            <p:cNvSpPr>
              <a:spLocks noChangeShapeType="1"/>
            </p:cNvSpPr>
            <p:nvPr/>
          </p:nvSpPr>
          <p:spPr bwMode="auto">
            <a:xfrm flipV="1">
              <a:off x="453" y="998"/>
              <a:ext cx="136" cy="22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39">
              <a:extLst>
                <a:ext uri="{FF2B5EF4-FFF2-40B4-BE49-F238E27FC236}">
                  <a16:creationId xmlns:a16="http://schemas.microsoft.com/office/drawing/2014/main" id="{FF3D2F47-C602-4942-ABFC-C5E938FB5B0A}"/>
                </a:ext>
              </a:extLst>
            </p:cNvPr>
            <p:cNvSpPr>
              <a:spLocks noChangeShapeType="1"/>
            </p:cNvSpPr>
            <p:nvPr/>
          </p:nvSpPr>
          <p:spPr bwMode="auto">
            <a:xfrm flipV="1">
              <a:off x="635" y="198"/>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0">
              <a:extLst>
                <a:ext uri="{FF2B5EF4-FFF2-40B4-BE49-F238E27FC236}">
                  <a16:creationId xmlns:a16="http://schemas.microsoft.com/office/drawing/2014/main" id="{6BE3D964-B6B5-401A-91DE-F5BE56BAE826}"/>
                </a:ext>
              </a:extLst>
            </p:cNvPr>
            <p:cNvSpPr>
              <a:spLocks noChangeShapeType="1"/>
            </p:cNvSpPr>
            <p:nvPr/>
          </p:nvSpPr>
          <p:spPr bwMode="auto">
            <a:xfrm flipV="1">
              <a:off x="635" y="412"/>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1">
              <a:extLst>
                <a:ext uri="{FF2B5EF4-FFF2-40B4-BE49-F238E27FC236}">
                  <a16:creationId xmlns:a16="http://schemas.microsoft.com/office/drawing/2014/main" id="{DACBA563-C35C-48C4-B561-B9B91FE48552}"/>
                </a:ext>
              </a:extLst>
            </p:cNvPr>
            <p:cNvSpPr>
              <a:spLocks noChangeShapeType="1"/>
            </p:cNvSpPr>
            <p:nvPr/>
          </p:nvSpPr>
          <p:spPr bwMode="auto">
            <a:xfrm flipV="1">
              <a:off x="635" y="626"/>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2">
              <a:extLst>
                <a:ext uri="{FF2B5EF4-FFF2-40B4-BE49-F238E27FC236}">
                  <a16:creationId xmlns:a16="http://schemas.microsoft.com/office/drawing/2014/main" id="{70F14D3E-7CE9-43B0-95AE-CABB85ACA34E}"/>
                </a:ext>
              </a:extLst>
            </p:cNvPr>
            <p:cNvSpPr>
              <a:spLocks noChangeShapeType="1"/>
            </p:cNvSpPr>
            <p:nvPr/>
          </p:nvSpPr>
          <p:spPr bwMode="auto">
            <a:xfrm flipV="1">
              <a:off x="635" y="947"/>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3">
              <a:extLst>
                <a:ext uri="{FF2B5EF4-FFF2-40B4-BE49-F238E27FC236}">
                  <a16:creationId xmlns:a16="http://schemas.microsoft.com/office/drawing/2014/main" id="{6034C402-2AA5-4E78-B884-4265CF142EE3}"/>
                </a:ext>
              </a:extLst>
            </p:cNvPr>
            <p:cNvSpPr>
              <a:spLocks noChangeShapeType="1"/>
            </p:cNvSpPr>
            <p:nvPr/>
          </p:nvSpPr>
          <p:spPr bwMode="auto">
            <a:xfrm flipV="1">
              <a:off x="635" y="1375"/>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4">
              <a:extLst>
                <a:ext uri="{FF2B5EF4-FFF2-40B4-BE49-F238E27FC236}">
                  <a16:creationId xmlns:a16="http://schemas.microsoft.com/office/drawing/2014/main" id="{A957C7AD-09C5-4990-95CF-47CEBED10876}"/>
                </a:ext>
              </a:extLst>
            </p:cNvPr>
            <p:cNvSpPr>
              <a:spLocks noChangeShapeType="1"/>
            </p:cNvSpPr>
            <p:nvPr/>
          </p:nvSpPr>
          <p:spPr bwMode="auto">
            <a:xfrm flipV="1">
              <a:off x="635" y="1588"/>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5">
              <a:extLst>
                <a:ext uri="{FF2B5EF4-FFF2-40B4-BE49-F238E27FC236}">
                  <a16:creationId xmlns:a16="http://schemas.microsoft.com/office/drawing/2014/main" id="{B3BA2DF0-0D7A-4351-B3A0-3A4EC014ACA2}"/>
                </a:ext>
              </a:extLst>
            </p:cNvPr>
            <p:cNvSpPr>
              <a:spLocks noChangeShapeType="1"/>
            </p:cNvSpPr>
            <p:nvPr/>
          </p:nvSpPr>
          <p:spPr bwMode="auto">
            <a:xfrm flipV="1">
              <a:off x="635" y="1054"/>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6">
              <a:extLst>
                <a:ext uri="{FF2B5EF4-FFF2-40B4-BE49-F238E27FC236}">
                  <a16:creationId xmlns:a16="http://schemas.microsoft.com/office/drawing/2014/main" id="{00D22EA3-95A3-4936-B3A3-040AF39F7B15}"/>
                </a:ext>
              </a:extLst>
            </p:cNvPr>
            <p:cNvSpPr>
              <a:spLocks noChangeShapeType="1"/>
            </p:cNvSpPr>
            <p:nvPr/>
          </p:nvSpPr>
          <p:spPr bwMode="auto">
            <a:xfrm flipV="1">
              <a:off x="635" y="1482"/>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47">
              <a:extLst>
                <a:ext uri="{FF2B5EF4-FFF2-40B4-BE49-F238E27FC236}">
                  <a16:creationId xmlns:a16="http://schemas.microsoft.com/office/drawing/2014/main" id="{9F36F1F3-3FA0-405B-B83C-8E4678D7ADA7}"/>
                </a:ext>
              </a:extLst>
            </p:cNvPr>
            <p:cNvSpPr>
              <a:spLocks noChangeShapeType="1"/>
            </p:cNvSpPr>
            <p:nvPr/>
          </p:nvSpPr>
          <p:spPr bwMode="auto">
            <a:xfrm flipV="1">
              <a:off x="635" y="519"/>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48">
              <a:extLst>
                <a:ext uri="{FF2B5EF4-FFF2-40B4-BE49-F238E27FC236}">
                  <a16:creationId xmlns:a16="http://schemas.microsoft.com/office/drawing/2014/main" id="{BC306193-D0B8-432D-9100-D6BF66493AED}"/>
                </a:ext>
              </a:extLst>
            </p:cNvPr>
            <p:cNvSpPr>
              <a:spLocks noChangeShapeType="1"/>
            </p:cNvSpPr>
            <p:nvPr/>
          </p:nvSpPr>
          <p:spPr bwMode="auto">
            <a:xfrm flipV="1">
              <a:off x="635" y="840"/>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49">
              <a:extLst>
                <a:ext uri="{FF2B5EF4-FFF2-40B4-BE49-F238E27FC236}">
                  <a16:creationId xmlns:a16="http://schemas.microsoft.com/office/drawing/2014/main" id="{C6ED9BE1-0C97-4840-B233-BD1818179D53}"/>
                </a:ext>
              </a:extLst>
            </p:cNvPr>
            <p:cNvSpPr>
              <a:spLocks noChangeShapeType="1"/>
            </p:cNvSpPr>
            <p:nvPr/>
          </p:nvSpPr>
          <p:spPr bwMode="auto">
            <a:xfrm flipV="1">
              <a:off x="635" y="1268"/>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50">
              <a:extLst>
                <a:ext uri="{FF2B5EF4-FFF2-40B4-BE49-F238E27FC236}">
                  <a16:creationId xmlns:a16="http://schemas.microsoft.com/office/drawing/2014/main" id="{859B00BA-C130-49EB-901F-28F7D3CEE3D4}"/>
                </a:ext>
              </a:extLst>
            </p:cNvPr>
            <p:cNvSpPr>
              <a:spLocks noChangeShapeType="1"/>
            </p:cNvSpPr>
            <p:nvPr/>
          </p:nvSpPr>
          <p:spPr bwMode="auto">
            <a:xfrm flipV="1">
              <a:off x="635" y="305"/>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51">
              <a:extLst>
                <a:ext uri="{FF2B5EF4-FFF2-40B4-BE49-F238E27FC236}">
                  <a16:creationId xmlns:a16="http://schemas.microsoft.com/office/drawing/2014/main" id="{9620FB65-AC93-444A-B864-69F192D529E1}"/>
                </a:ext>
              </a:extLst>
            </p:cNvPr>
            <p:cNvSpPr>
              <a:spLocks noChangeShapeType="1"/>
            </p:cNvSpPr>
            <p:nvPr/>
          </p:nvSpPr>
          <p:spPr bwMode="auto">
            <a:xfrm flipV="1">
              <a:off x="635" y="733"/>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2">
              <a:extLst>
                <a:ext uri="{FF2B5EF4-FFF2-40B4-BE49-F238E27FC236}">
                  <a16:creationId xmlns:a16="http://schemas.microsoft.com/office/drawing/2014/main" id="{229EC83F-BE0A-4186-9334-4245BD6460B2}"/>
                </a:ext>
              </a:extLst>
            </p:cNvPr>
            <p:cNvSpPr>
              <a:spLocks noChangeShapeType="1"/>
            </p:cNvSpPr>
            <p:nvPr/>
          </p:nvSpPr>
          <p:spPr bwMode="auto">
            <a:xfrm flipV="1">
              <a:off x="635" y="1161"/>
              <a:ext cx="272" cy="40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05693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603162-2920-42A4-A989-B7E8B74478D1}"/>
              </a:ext>
            </a:extLst>
          </p:cNvPr>
          <p:cNvSpPr>
            <a:spLocks noGrp="1"/>
          </p:cNvSpPr>
          <p:nvPr>
            <p:ph idx="1"/>
          </p:nvPr>
        </p:nvSpPr>
        <p:spPr>
          <a:xfrm>
            <a:off x="838200" y="853168"/>
            <a:ext cx="10515600" cy="5323795"/>
          </a:xfrm>
        </p:spPr>
        <p:txBody>
          <a:bodyPr/>
          <a:lstStyle/>
          <a:p>
            <a:r>
              <a:rPr lang="zh-CN" altLang="en-US" dirty="0"/>
              <a:t>把五个图合并成一个图，</a:t>
            </a:r>
            <a:r>
              <a:rPr lang="zh-CN" altLang="en-US" dirty="0">
                <a:solidFill>
                  <a:srgbClr val="FF0000"/>
                </a:solidFill>
              </a:rPr>
              <a:t>取各约束条件的公共部分</a:t>
            </a:r>
            <a:r>
              <a:rPr lang="en-US" altLang="zh-CN" dirty="0">
                <a:solidFill>
                  <a:srgbClr val="FF0000"/>
                </a:solidFill>
              </a:rPr>
              <a:t>.</a:t>
            </a:r>
            <a:endParaRPr lang="zh-CN" altLang="en-US" dirty="0"/>
          </a:p>
        </p:txBody>
      </p:sp>
      <p:sp>
        <p:nvSpPr>
          <p:cNvPr id="4" name="日期占位符 3">
            <a:extLst>
              <a:ext uri="{FF2B5EF4-FFF2-40B4-BE49-F238E27FC236}">
                <a16:creationId xmlns:a16="http://schemas.microsoft.com/office/drawing/2014/main" id="{3E86F702-7A95-438D-9969-8BFB6420D8DF}"/>
              </a:ext>
            </a:extLst>
          </p:cNvPr>
          <p:cNvSpPr>
            <a:spLocks noGrp="1"/>
          </p:cNvSpPr>
          <p:nvPr>
            <p:ph type="dt" sz="half" idx="10"/>
          </p:nvPr>
        </p:nvSpPr>
        <p:spPr/>
        <p:txBody>
          <a:bodyPr/>
          <a:lstStyle/>
          <a:p>
            <a:fld id="{D66CA411-23E8-4993-B683-24C53D2E42B3}" type="datetime1">
              <a:rPr lang="zh-CN" altLang="en-US" smtClean="0"/>
              <a:t>2019/9/2</a:t>
            </a:fld>
            <a:endParaRPr lang="zh-CN" altLang="en-US"/>
          </a:p>
        </p:txBody>
      </p:sp>
      <p:sp>
        <p:nvSpPr>
          <p:cNvPr id="5" name="页脚占位符 4">
            <a:extLst>
              <a:ext uri="{FF2B5EF4-FFF2-40B4-BE49-F238E27FC236}">
                <a16:creationId xmlns:a16="http://schemas.microsoft.com/office/drawing/2014/main" id="{8667D69C-89ED-4822-8D11-DA696081B417}"/>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0DC718C5-79D4-429D-A0D1-EB3AC7B772D0}"/>
              </a:ext>
            </a:extLst>
          </p:cNvPr>
          <p:cNvSpPr>
            <a:spLocks noGrp="1"/>
          </p:cNvSpPr>
          <p:nvPr>
            <p:ph type="sldNum" sz="quarter" idx="12"/>
          </p:nvPr>
        </p:nvSpPr>
        <p:spPr/>
        <p:txBody>
          <a:bodyPr/>
          <a:lstStyle/>
          <a:p>
            <a:fld id="{0A644367-13AA-42ED-B6EC-687919EA1044}" type="slidenum">
              <a:rPr lang="zh-CN" altLang="en-US" smtClean="0"/>
              <a:t>17</a:t>
            </a:fld>
            <a:endParaRPr lang="zh-CN" altLang="en-US"/>
          </a:p>
        </p:txBody>
      </p:sp>
      <p:grpSp>
        <p:nvGrpSpPr>
          <p:cNvPr id="7" name="Group 4">
            <a:extLst>
              <a:ext uri="{FF2B5EF4-FFF2-40B4-BE49-F238E27FC236}">
                <a16:creationId xmlns:a16="http://schemas.microsoft.com/office/drawing/2014/main" id="{E42C6E8E-AC10-461D-B38A-DC106C5972F0}"/>
              </a:ext>
            </a:extLst>
          </p:cNvPr>
          <p:cNvGrpSpPr>
            <a:grpSpLocks/>
          </p:cNvGrpSpPr>
          <p:nvPr/>
        </p:nvGrpSpPr>
        <p:grpSpPr bwMode="auto">
          <a:xfrm>
            <a:off x="1352664" y="2120902"/>
            <a:ext cx="3743325" cy="2952750"/>
            <a:chOff x="0" y="0"/>
            <a:chExt cx="2358" cy="1860"/>
          </a:xfrm>
        </p:grpSpPr>
        <p:sp>
          <p:nvSpPr>
            <p:cNvPr id="8" name="Line 5">
              <a:extLst>
                <a:ext uri="{FF2B5EF4-FFF2-40B4-BE49-F238E27FC236}">
                  <a16:creationId xmlns:a16="http://schemas.microsoft.com/office/drawing/2014/main" id="{D112A2CC-C15E-4033-AE7F-C47B02225F60}"/>
                </a:ext>
              </a:extLst>
            </p:cNvPr>
            <p:cNvSpPr>
              <a:spLocks noChangeShapeType="1"/>
            </p:cNvSpPr>
            <p:nvPr/>
          </p:nvSpPr>
          <p:spPr bwMode="auto">
            <a:xfrm flipV="1">
              <a:off x="363" y="0"/>
              <a:ext cx="0" cy="186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a:extLst>
                <a:ext uri="{FF2B5EF4-FFF2-40B4-BE49-F238E27FC236}">
                  <a16:creationId xmlns:a16="http://schemas.microsoft.com/office/drawing/2014/main" id="{8E30A1A8-D408-4457-A210-25E09EC06C5F}"/>
                </a:ext>
              </a:extLst>
            </p:cNvPr>
            <p:cNvSpPr>
              <a:spLocks noChangeShapeType="1"/>
            </p:cNvSpPr>
            <p:nvPr/>
          </p:nvSpPr>
          <p:spPr bwMode="auto">
            <a:xfrm>
              <a:off x="24" y="1316"/>
              <a:ext cx="1927"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
              <a:extLst>
                <a:ext uri="{FF2B5EF4-FFF2-40B4-BE49-F238E27FC236}">
                  <a16:creationId xmlns:a16="http://schemas.microsoft.com/office/drawing/2014/main" id="{41AE53A4-433A-45A5-A796-EAC181C40CC4}"/>
                </a:ext>
              </a:extLst>
            </p:cNvPr>
            <p:cNvSpPr>
              <a:spLocks noChangeShapeType="1"/>
            </p:cNvSpPr>
            <p:nvPr/>
          </p:nvSpPr>
          <p:spPr bwMode="auto">
            <a:xfrm>
              <a:off x="373" y="1034"/>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a:extLst>
                <a:ext uri="{FF2B5EF4-FFF2-40B4-BE49-F238E27FC236}">
                  <a16:creationId xmlns:a16="http://schemas.microsoft.com/office/drawing/2014/main" id="{1EF6FF5B-F9BA-4D8E-B8F7-AAD5885A2BD2}"/>
                </a:ext>
              </a:extLst>
            </p:cNvPr>
            <p:cNvSpPr>
              <a:spLocks noChangeShapeType="1"/>
            </p:cNvSpPr>
            <p:nvPr/>
          </p:nvSpPr>
          <p:spPr bwMode="auto">
            <a:xfrm>
              <a:off x="372" y="327"/>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a:extLst>
                <a:ext uri="{FF2B5EF4-FFF2-40B4-BE49-F238E27FC236}">
                  <a16:creationId xmlns:a16="http://schemas.microsoft.com/office/drawing/2014/main" id="{C65F5CA5-AE57-4095-AB8D-B6BC4B1018D6}"/>
                </a:ext>
              </a:extLst>
            </p:cNvPr>
            <p:cNvSpPr>
              <a:spLocks noChangeShapeType="1"/>
            </p:cNvSpPr>
            <p:nvPr/>
          </p:nvSpPr>
          <p:spPr bwMode="auto">
            <a:xfrm>
              <a:off x="381" y="690"/>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a:extLst>
                <a:ext uri="{FF2B5EF4-FFF2-40B4-BE49-F238E27FC236}">
                  <a16:creationId xmlns:a16="http://schemas.microsoft.com/office/drawing/2014/main" id="{4B6CA997-F863-4831-8BCC-8040B91A15AC}"/>
                </a:ext>
              </a:extLst>
            </p:cNvPr>
            <p:cNvSpPr>
              <a:spLocks noChangeShapeType="1"/>
            </p:cNvSpPr>
            <p:nvPr/>
          </p:nvSpPr>
          <p:spPr bwMode="auto">
            <a:xfrm flipV="1">
              <a:off x="697" y="1270"/>
              <a:ext cx="0"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1">
              <a:extLst>
                <a:ext uri="{FF2B5EF4-FFF2-40B4-BE49-F238E27FC236}">
                  <a16:creationId xmlns:a16="http://schemas.microsoft.com/office/drawing/2014/main" id="{F6281AEA-CDF4-427E-AA56-19DB712151C0}"/>
                </a:ext>
              </a:extLst>
            </p:cNvPr>
            <p:cNvSpPr>
              <a:spLocks noChangeShapeType="1"/>
            </p:cNvSpPr>
            <p:nvPr/>
          </p:nvSpPr>
          <p:spPr bwMode="auto">
            <a:xfrm flipV="1">
              <a:off x="1116" y="1270"/>
              <a:ext cx="0"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2">
              <a:extLst>
                <a:ext uri="{FF2B5EF4-FFF2-40B4-BE49-F238E27FC236}">
                  <a16:creationId xmlns:a16="http://schemas.microsoft.com/office/drawing/2014/main" id="{BABAE1FE-4922-414C-A00B-F08B62974E84}"/>
                </a:ext>
              </a:extLst>
            </p:cNvPr>
            <p:cNvSpPr>
              <a:spLocks noChangeShapeType="1"/>
            </p:cNvSpPr>
            <p:nvPr/>
          </p:nvSpPr>
          <p:spPr bwMode="auto">
            <a:xfrm flipV="1">
              <a:off x="1524" y="1261"/>
              <a:ext cx="0"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3">
              <a:extLst>
                <a:ext uri="{FF2B5EF4-FFF2-40B4-BE49-F238E27FC236}">
                  <a16:creationId xmlns:a16="http://schemas.microsoft.com/office/drawing/2014/main" id="{CD153751-7D15-4882-8456-D02E01A7E3C0}"/>
                </a:ext>
              </a:extLst>
            </p:cNvPr>
            <p:cNvSpPr>
              <a:spLocks noChangeShapeType="1"/>
            </p:cNvSpPr>
            <p:nvPr/>
          </p:nvSpPr>
          <p:spPr bwMode="auto">
            <a:xfrm>
              <a:off x="91" y="92"/>
              <a:ext cx="1905" cy="163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4">
              <a:extLst>
                <a:ext uri="{FF2B5EF4-FFF2-40B4-BE49-F238E27FC236}">
                  <a16:creationId xmlns:a16="http://schemas.microsoft.com/office/drawing/2014/main" id="{10C35F8A-154F-4E18-91BB-10B6B9CF3140}"/>
                </a:ext>
              </a:extLst>
            </p:cNvPr>
            <p:cNvSpPr txBox="1">
              <a:spLocks noChangeArrowheads="1"/>
            </p:cNvSpPr>
            <p:nvPr/>
          </p:nvSpPr>
          <p:spPr bwMode="auto">
            <a:xfrm>
              <a:off x="0" y="94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100</a:t>
              </a:r>
            </a:p>
          </p:txBody>
        </p:sp>
        <p:sp>
          <p:nvSpPr>
            <p:cNvPr id="18" name="Line 15">
              <a:extLst>
                <a:ext uri="{FF2B5EF4-FFF2-40B4-BE49-F238E27FC236}">
                  <a16:creationId xmlns:a16="http://schemas.microsoft.com/office/drawing/2014/main" id="{7F834286-E745-4F8B-A57B-0C7258BFFBA8}"/>
                </a:ext>
              </a:extLst>
            </p:cNvPr>
            <p:cNvSpPr>
              <a:spLocks noChangeShapeType="1"/>
            </p:cNvSpPr>
            <p:nvPr/>
          </p:nvSpPr>
          <p:spPr bwMode="auto">
            <a:xfrm flipH="1">
              <a:off x="0" y="227"/>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a:extLst>
                <a:ext uri="{FF2B5EF4-FFF2-40B4-BE49-F238E27FC236}">
                  <a16:creationId xmlns:a16="http://schemas.microsoft.com/office/drawing/2014/main" id="{FB67EE4C-1270-4446-A063-52F259F9ADFC}"/>
                </a:ext>
              </a:extLst>
            </p:cNvPr>
            <p:cNvSpPr>
              <a:spLocks noChangeShapeType="1"/>
            </p:cNvSpPr>
            <p:nvPr/>
          </p:nvSpPr>
          <p:spPr bwMode="auto">
            <a:xfrm flipH="1">
              <a:off x="45" y="272"/>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7">
              <a:extLst>
                <a:ext uri="{FF2B5EF4-FFF2-40B4-BE49-F238E27FC236}">
                  <a16:creationId xmlns:a16="http://schemas.microsoft.com/office/drawing/2014/main" id="{16F73344-70DC-4BA3-B8E5-CE037D5559C8}"/>
                </a:ext>
              </a:extLst>
            </p:cNvPr>
            <p:cNvSpPr>
              <a:spLocks noChangeShapeType="1"/>
            </p:cNvSpPr>
            <p:nvPr/>
          </p:nvSpPr>
          <p:spPr bwMode="auto">
            <a:xfrm flipH="1">
              <a:off x="100" y="309"/>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8">
              <a:extLst>
                <a:ext uri="{FF2B5EF4-FFF2-40B4-BE49-F238E27FC236}">
                  <a16:creationId xmlns:a16="http://schemas.microsoft.com/office/drawing/2014/main" id="{325B637B-7936-4227-9BD1-3776941EDDAA}"/>
                </a:ext>
              </a:extLst>
            </p:cNvPr>
            <p:cNvSpPr>
              <a:spLocks noChangeShapeType="1"/>
            </p:cNvSpPr>
            <p:nvPr/>
          </p:nvSpPr>
          <p:spPr bwMode="auto">
            <a:xfrm flipH="1">
              <a:off x="154" y="345"/>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a:extLst>
                <a:ext uri="{FF2B5EF4-FFF2-40B4-BE49-F238E27FC236}">
                  <a16:creationId xmlns:a16="http://schemas.microsoft.com/office/drawing/2014/main" id="{39310258-8FF4-4ED5-ABA1-E1554B04047D}"/>
                </a:ext>
              </a:extLst>
            </p:cNvPr>
            <p:cNvSpPr>
              <a:spLocks noChangeShapeType="1"/>
            </p:cNvSpPr>
            <p:nvPr/>
          </p:nvSpPr>
          <p:spPr bwMode="auto">
            <a:xfrm flipH="1">
              <a:off x="200" y="399"/>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0">
              <a:extLst>
                <a:ext uri="{FF2B5EF4-FFF2-40B4-BE49-F238E27FC236}">
                  <a16:creationId xmlns:a16="http://schemas.microsoft.com/office/drawing/2014/main" id="{E185CE32-9988-4CF8-B56F-A0F94A94F83B}"/>
                </a:ext>
              </a:extLst>
            </p:cNvPr>
            <p:cNvSpPr>
              <a:spLocks noChangeShapeType="1"/>
            </p:cNvSpPr>
            <p:nvPr/>
          </p:nvSpPr>
          <p:spPr bwMode="auto">
            <a:xfrm flipH="1">
              <a:off x="245" y="444"/>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1">
              <a:extLst>
                <a:ext uri="{FF2B5EF4-FFF2-40B4-BE49-F238E27FC236}">
                  <a16:creationId xmlns:a16="http://schemas.microsoft.com/office/drawing/2014/main" id="{79F42837-5B28-40BC-980B-50BB93441F30}"/>
                </a:ext>
              </a:extLst>
            </p:cNvPr>
            <p:cNvSpPr>
              <a:spLocks noChangeShapeType="1"/>
            </p:cNvSpPr>
            <p:nvPr/>
          </p:nvSpPr>
          <p:spPr bwMode="auto">
            <a:xfrm flipH="1">
              <a:off x="300" y="481"/>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2">
              <a:extLst>
                <a:ext uri="{FF2B5EF4-FFF2-40B4-BE49-F238E27FC236}">
                  <a16:creationId xmlns:a16="http://schemas.microsoft.com/office/drawing/2014/main" id="{B6EA4E3F-1305-44AD-A06B-8A22492A0955}"/>
                </a:ext>
              </a:extLst>
            </p:cNvPr>
            <p:cNvSpPr>
              <a:spLocks noChangeShapeType="1"/>
            </p:cNvSpPr>
            <p:nvPr/>
          </p:nvSpPr>
          <p:spPr bwMode="auto">
            <a:xfrm flipH="1">
              <a:off x="354" y="517"/>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3">
              <a:extLst>
                <a:ext uri="{FF2B5EF4-FFF2-40B4-BE49-F238E27FC236}">
                  <a16:creationId xmlns:a16="http://schemas.microsoft.com/office/drawing/2014/main" id="{508AE421-B4BC-42B4-925C-38290DD03F3B}"/>
                </a:ext>
              </a:extLst>
            </p:cNvPr>
            <p:cNvSpPr>
              <a:spLocks noChangeShapeType="1"/>
            </p:cNvSpPr>
            <p:nvPr/>
          </p:nvSpPr>
          <p:spPr bwMode="auto">
            <a:xfrm flipH="1">
              <a:off x="399" y="563"/>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4">
              <a:extLst>
                <a:ext uri="{FF2B5EF4-FFF2-40B4-BE49-F238E27FC236}">
                  <a16:creationId xmlns:a16="http://schemas.microsoft.com/office/drawing/2014/main" id="{D17B17C4-B68D-4A0E-B093-3FC5B0F490A3}"/>
                </a:ext>
              </a:extLst>
            </p:cNvPr>
            <p:cNvSpPr>
              <a:spLocks noChangeShapeType="1"/>
            </p:cNvSpPr>
            <p:nvPr/>
          </p:nvSpPr>
          <p:spPr bwMode="auto">
            <a:xfrm flipH="1">
              <a:off x="444" y="608"/>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5">
              <a:extLst>
                <a:ext uri="{FF2B5EF4-FFF2-40B4-BE49-F238E27FC236}">
                  <a16:creationId xmlns:a16="http://schemas.microsoft.com/office/drawing/2014/main" id="{58C8910C-2AB3-40B9-94D7-C6CCEACA1DA2}"/>
                </a:ext>
              </a:extLst>
            </p:cNvPr>
            <p:cNvSpPr>
              <a:spLocks noChangeShapeType="1"/>
            </p:cNvSpPr>
            <p:nvPr/>
          </p:nvSpPr>
          <p:spPr bwMode="auto">
            <a:xfrm flipH="1">
              <a:off x="499" y="645"/>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6">
              <a:extLst>
                <a:ext uri="{FF2B5EF4-FFF2-40B4-BE49-F238E27FC236}">
                  <a16:creationId xmlns:a16="http://schemas.microsoft.com/office/drawing/2014/main" id="{CBD71047-26D8-4938-8222-B2508846E29E}"/>
                </a:ext>
              </a:extLst>
            </p:cNvPr>
            <p:cNvSpPr>
              <a:spLocks noChangeShapeType="1"/>
            </p:cNvSpPr>
            <p:nvPr/>
          </p:nvSpPr>
          <p:spPr bwMode="auto">
            <a:xfrm flipH="1">
              <a:off x="553" y="681"/>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7">
              <a:extLst>
                <a:ext uri="{FF2B5EF4-FFF2-40B4-BE49-F238E27FC236}">
                  <a16:creationId xmlns:a16="http://schemas.microsoft.com/office/drawing/2014/main" id="{7DA28DC8-6CF8-4995-970D-C6F4CBF9E2A7}"/>
                </a:ext>
              </a:extLst>
            </p:cNvPr>
            <p:cNvSpPr>
              <a:spLocks noChangeShapeType="1"/>
            </p:cNvSpPr>
            <p:nvPr/>
          </p:nvSpPr>
          <p:spPr bwMode="auto">
            <a:xfrm flipH="1">
              <a:off x="599" y="735"/>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8">
              <a:extLst>
                <a:ext uri="{FF2B5EF4-FFF2-40B4-BE49-F238E27FC236}">
                  <a16:creationId xmlns:a16="http://schemas.microsoft.com/office/drawing/2014/main" id="{5861D994-51A4-4D67-B36F-BE8268C0E8E3}"/>
                </a:ext>
              </a:extLst>
            </p:cNvPr>
            <p:cNvSpPr>
              <a:spLocks noChangeShapeType="1"/>
            </p:cNvSpPr>
            <p:nvPr/>
          </p:nvSpPr>
          <p:spPr bwMode="auto">
            <a:xfrm flipH="1">
              <a:off x="644" y="780"/>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9">
              <a:extLst>
                <a:ext uri="{FF2B5EF4-FFF2-40B4-BE49-F238E27FC236}">
                  <a16:creationId xmlns:a16="http://schemas.microsoft.com/office/drawing/2014/main" id="{B3F81501-D983-4675-8244-84D438A40599}"/>
                </a:ext>
              </a:extLst>
            </p:cNvPr>
            <p:cNvSpPr>
              <a:spLocks noChangeShapeType="1"/>
            </p:cNvSpPr>
            <p:nvPr/>
          </p:nvSpPr>
          <p:spPr bwMode="auto">
            <a:xfrm flipH="1">
              <a:off x="699" y="817"/>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0">
              <a:extLst>
                <a:ext uri="{FF2B5EF4-FFF2-40B4-BE49-F238E27FC236}">
                  <a16:creationId xmlns:a16="http://schemas.microsoft.com/office/drawing/2014/main" id="{10B01D50-C624-4B2F-8B5E-8836DA199C76}"/>
                </a:ext>
              </a:extLst>
            </p:cNvPr>
            <p:cNvSpPr>
              <a:spLocks noChangeShapeType="1"/>
            </p:cNvSpPr>
            <p:nvPr/>
          </p:nvSpPr>
          <p:spPr bwMode="auto">
            <a:xfrm flipH="1">
              <a:off x="753" y="853"/>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1">
              <a:extLst>
                <a:ext uri="{FF2B5EF4-FFF2-40B4-BE49-F238E27FC236}">
                  <a16:creationId xmlns:a16="http://schemas.microsoft.com/office/drawing/2014/main" id="{3519F05D-B056-491E-8C10-2AD9A03E7668}"/>
                </a:ext>
              </a:extLst>
            </p:cNvPr>
            <p:cNvSpPr>
              <a:spLocks noChangeShapeType="1"/>
            </p:cNvSpPr>
            <p:nvPr/>
          </p:nvSpPr>
          <p:spPr bwMode="auto">
            <a:xfrm flipH="1">
              <a:off x="798" y="907"/>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2">
              <a:extLst>
                <a:ext uri="{FF2B5EF4-FFF2-40B4-BE49-F238E27FC236}">
                  <a16:creationId xmlns:a16="http://schemas.microsoft.com/office/drawing/2014/main" id="{FDB6931F-D384-4D95-860C-157D7EBCCD01}"/>
                </a:ext>
              </a:extLst>
            </p:cNvPr>
            <p:cNvSpPr>
              <a:spLocks noChangeShapeType="1"/>
            </p:cNvSpPr>
            <p:nvPr/>
          </p:nvSpPr>
          <p:spPr bwMode="auto">
            <a:xfrm flipH="1">
              <a:off x="843" y="952"/>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3">
              <a:extLst>
                <a:ext uri="{FF2B5EF4-FFF2-40B4-BE49-F238E27FC236}">
                  <a16:creationId xmlns:a16="http://schemas.microsoft.com/office/drawing/2014/main" id="{0B3D0B51-7061-4EBB-9BA7-8E465EE126A5}"/>
                </a:ext>
              </a:extLst>
            </p:cNvPr>
            <p:cNvSpPr>
              <a:spLocks noChangeShapeType="1"/>
            </p:cNvSpPr>
            <p:nvPr/>
          </p:nvSpPr>
          <p:spPr bwMode="auto">
            <a:xfrm flipH="1">
              <a:off x="898" y="989"/>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4">
              <a:extLst>
                <a:ext uri="{FF2B5EF4-FFF2-40B4-BE49-F238E27FC236}">
                  <a16:creationId xmlns:a16="http://schemas.microsoft.com/office/drawing/2014/main" id="{1FC160AD-AA73-4AEC-8109-01C9995DBE00}"/>
                </a:ext>
              </a:extLst>
            </p:cNvPr>
            <p:cNvSpPr>
              <a:spLocks noChangeShapeType="1"/>
            </p:cNvSpPr>
            <p:nvPr/>
          </p:nvSpPr>
          <p:spPr bwMode="auto">
            <a:xfrm flipH="1">
              <a:off x="952" y="1025"/>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5">
              <a:extLst>
                <a:ext uri="{FF2B5EF4-FFF2-40B4-BE49-F238E27FC236}">
                  <a16:creationId xmlns:a16="http://schemas.microsoft.com/office/drawing/2014/main" id="{FF73E5EF-AB4E-44B7-AE0B-441EBC79B738}"/>
                </a:ext>
              </a:extLst>
            </p:cNvPr>
            <p:cNvSpPr>
              <a:spLocks noChangeShapeType="1"/>
            </p:cNvSpPr>
            <p:nvPr/>
          </p:nvSpPr>
          <p:spPr bwMode="auto">
            <a:xfrm flipH="1">
              <a:off x="998" y="1079"/>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6">
              <a:extLst>
                <a:ext uri="{FF2B5EF4-FFF2-40B4-BE49-F238E27FC236}">
                  <a16:creationId xmlns:a16="http://schemas.microsoft.com/office/drawing/2014/main" id="{4F78486C-EDB8-4362-A409-465BC7C807B0}"/>
                </a:ext>
              </a:extLst>
            </p:cNvPr>
            <p:cNvSpPr>
              <a:spLocks noChangeShapeType="1"/>
            </p:cNvSpPr>
            <p:nvPr/>
          </p:nvSpPr>
          <p:spPr bwMode="auto">
            <a:xfrm flipH="1">
              <a:off x="1043" y="1124"/>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7">
              <a:extLst>
                <a:ext uri="{FF2B5EF4-FFF2-40B4-BE49-F238E27FC236}">
                  <a16:creationId xmlns:a16="http://schemas.microsoft.com/office/drawing/2014/main" id="{CEB1F1CA-923B-448A-900F-BAC098B2876C}"/>
                </a:ext>
              </a:extLst>
            </p:cNvPr>
            <p:cNvSpPr>
              <a:spLocks noChangeShapeType="1"/>
            </p:cNvSpPr>
            <p:nvPr/>
          </p:nvSpPr>
          <p:spPr bwMode="auto">
            <a:xfrm flipH="1">
              <a:off x="1098" y="1161"/>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38">
              <a:extLst>
                <a:ext uri="{FF2B5EF4-FFF2-40B4-BE49-F238E27FC236}">
                  <a16:creationId xmlns:a16="http://schemas.microsoft.com/office/drawing/2014/main" id="{06F8D5B1-EC47-4CB4-B195-91B73BBE3ECF}"/>
                </a:ext>
              </a:extLst>
            </p:cNvPr>
            <p:cNvSpPr>
              <a:spLocks noChangeShapeType="1"/>
            </p:cNvSpPr>
            <p:nvPr/>
          </p:nvSpPr>
          <p:spPr bwMode="auto">
            <a:xfrm flipH="1">
              <a:off x="1152" y="1197"/>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39">
              <a:extLst>
                <a:ext uri="{FF2B5EF4-FFF2-40B4-BE49-F238E27FC236}">
                  <a16:creationId xmlns:a16="http://schemas.microsoft.com/office/drawing/2014/main" id="{A395998C-B6C3-4E52-ACA5-DE3D9D24A26B}"/>
                </a:ext>
              </a:extLst>
            </p:cNvPr>
            <p:cNvSpPr>
              <a:spLocks noChangeShapeType="1"/>
            </p:cNvSpPr>
            <p:nvPr/>
          </p:nvSpPr>
          <p:spPr bwMode="auto">
            <a:xfrm flipH="1">
              <a:off x="1197" y="1243"/>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0">
              <a:extLst>
                <a:ext uri="{FF2B5EF4-FFF2-40B4-BE49-F238E27FC236}">
                  <a16:creationId xmlns:a16="http://schemas.microsoft.com/office/drawing/2014/main" id="{58F44E73-56B8-4923-8741-E6F8095512EF}"/>
                </a:ext>
              </a:extLst>
            </p:cNvPr>
            <p:cNvSpPr>
              <a:spLocks noChangeShapeType="1"/>
            </p:cNvSpPr>
            <p:nvPr/>
          </p:nvSpPr>
          <p:spPr bwMode="auto">
            <a:xfrm flipH="1">
              <a:off x="1242" y="1288"/>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1">
              <a:extLst>
                <a:ext uri="{FF2B5EF4-FFF2-40B4-BE49-F238E27FC236}">
                  <a16:creationId xmlns:a16="http://schemas.microsoft.com/office/drawing/2014/main" id="{C9251018-7545-4ED6-937E-1F3E56363573}"/>
                </a:ext>
              </a:extLst>
            </p:cNvPr>
            <p:cNvSpPr>
              <a:spLocks noChangeShapeType="1"/>
            </p:cNvSpPr>
            <p:nvPr/>
          </p:nvSpPr>
          <p:spPr bwMode="auto">
            <a:xfrm flipH="1">
              <a:off x="1297" y="1325"/>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2">
              <a:extLst>
                <a:ext uri="{FF2B5EF4-FFF2-40B4-BE49-F238E27FC236}">
                  <a16:creationId xmlns:a16="http://schemas.microsoft.com/office/drawing/2014/main" id="{C2765561-F5B5-407D-9460-3A68AA750196}"/>
                </a:ext>
              </a:extLst>
            </p:cNvPr>
            <p:cNvSpPr>
              <a:spLocks noChangeShapeType="1"/>
            </p:cNvSpPr>
            <p:nvPr/>
          </p:nvSpPr>
          <p:spPr bwMode="auto">
            <a:xfrm flipH="1">
              <a:off x="1351" y="1361"/>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3">
              <a:extLst>
                <a:ext uri="{FF2B5EF4-FFF2-40B4-BE49-F238E27FC236}">
                  <a16:creationId xmlns:a16="http://schemas.microsoft.com/office/drawing/2014/main" id="{E73E309F-8A03-4950-9CA0-85AA4DDF0014}"/>
                </a:ext>
              </a:extLst>
            </p:cNvPr>
            <p:cNvSpPr>
              <a:spLocks noChangeShapeType="1"/>
            </p:cNvSpPr>
            <p:nvPr/>
          </p:nvSpPr>
          <p:spPr bwMode="auto">
            <a:xfrm flipH="1">
              <a:off x="1397" y="1415"/>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4">
              <a:extLst>
                <a:ext uri="{FF2B5EF4-FFF2-40B4-BE49-F238E27FC236}">
                  <a16:creationId xmlns:a16="http://schemas.microsoft.com/office/drawing/2014/main" id="{DEBCB3BE-4887-4A97-9EFF-E300637DADC1}"/>
                </a:ext>
              </a:extLst>
            </p:cNvPr>
            <p:cNvSpPr>
              <a:spLocks noChangeShapeType="1"/>
            </p:cNvSpPr>
            <p:nvPr/>
          </p:nvSpPr>
          <p:spPr bwMode="auto">
            <a:xfrm flipH="1">
              <a:off x="1442" y="1460"/>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5">
              <a:extLst>
                <a:ext uri="{FF2B5EF4-FFF2-40B4-BE49-F238E27FC236}">
                  <a16:creationId xmlns:a16="http://schemas.microsoft.com/office/drawing/2014/main" id="{823EB7F0-5B6F-4159-B77A-45D26E864336}"/>
                </a:ext>
              </a:extLst>
            </p:cNvPr>
            <p:cNvSpPr>
              <a:spLocks noChangeShapeType="1"/>
            </p:cNvSpPr>
            <p:nvPr/>
          </p:nvSpPr>
          <p:spPr bwMode="auto">
            <a:xfrm flipH="1">
              <a:off x="1497" y="1497"/>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6">
              <a:extLst>
                <a:ext uri="{FF2B5EF4-FFF2-40B4-BE49-F238E27FC236}">
                  <a16:creationId xmlns:a16="http://schemas.microsoft.com/office/drawing/2014/main" id="{8837E95E-212D-40A3-93BB-0107350EEDC4}"/>
                </a:ext>
              </a:extLst>
            </p:cNvPr>
            <p:cNvSpPr>
              <a:spLocks noChangeShapeType="1"/>
            </p:cNvSpPr>
            <p:nvPr/>
          </p:nvSpPr>
          <p:spPr bwMode="auto">
            <a:xfrm flipH="1">
              <a:off x="1551" y="1533"/>
              <a:ext cx="22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47">
              <a:extLst>
                <a:ext uri="{FF2B5EF4-FFF2-40B4-BE49-F238E27FC236}">
                  <a16:creationId xmlns:a16="http://schemas.microsoft.com/office/drawing/2014/main" id="{7807BE11-380D-40ED-AB09-A985AC53E8D7}"/>
                </a:ext>
              </a:extLst>
            </p:cNvPr>
            <p:cNvSpPr txBox="1">
              <a:spLocks noChangeArrowheads="1"/>
            </p:cNvSpPr>
            <p:nvPr/>
          </p:nvSpPr>
          <p:spPr bwMode="auto">
            <a:xfrm>
              <a:off x="0" y="590"/>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200</a:t>
              </a:r>
            </a:p>
          </p:txBody>
        </p:sp>
        <p:sp>
          <p:nvSpPr>
            <p:cNvPr id="51" name="Text Box 48">
              <a:extLst>
                <a:ext uri="{FF2B5EF4-FFF2-40B4-BE49-F238E27FC236}">
                  <a16:creationId xmlns:a16="http://schemas.microsoft.com/office/drawing/2014/main" id="{78CEDD8A-F534-4074-908E-DF74E5F3CEE6}"/>
                </a:ext>
              </a:extLst>
            </p:cNvPr>
            <p:cNvSpPr txBox="1">
              <a:spLocks noChangeArrowheads="1"/>
            </p:cNvSpPr>
            <p:nvPr/>
          </p:nvSpPr>
          <p:spPr bwMode="auto">
            <a:xfrm>
              <a:off x="0" y="182"/>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300</a:t>
              </a:r>
            </a:p>
          </p:txBody>
        </p:sp>
        <p:sp>
          <p:nvSpPr>
            <p:cNvPr id="52" name="Text Box 49">
              <a:extLst>
                <a:ext uri="{FF2B5EF4-FFF2-40B4-BE49-F238E27FC236}">
                  <a16:creationId xmlns:a16="http://schemas.microsoft.com/office/drawing/2014/main" id="{5E5A2992-7B2E-4F9A-8D34-15969CB0C596}"/>
                </a:ext>
              </a:extLst>
            </p:cNvPr>
            <p:cNvSpPr txBox="1">
              <a:spLocks noChangeArrowheads="1"/>
            </p:cNvSpPr>
            <p:nvPr/>
          </p:nvSpPr>
          <p:spPr bwMode="auto">
            <a:xfrm>
              <a:off x="498" y="1312"/>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100</a:t>
              </a:r>
            </a:p>
          </p:txBody>
        </p:sp>
        <p:sp>
          <p:nvSpPr>
            <p:cNvPr id="53" name="Text Box 50">
              <a:extLst>
                <a:ext uri="{FF2B5EF4-FFF2-40B4-BE49-F238E27FC236}">
                  <a16:creationId xmlns:a16="http://schemas.microsoft.com/office/drawing/2014/main" id="{2FE860A0-C53B-4065-9E1E-DFEA3C68015D}"/>
                </a:ext>
              </a:extLst>
            </p:cNvPr>
            <p:cNvSpPr txBox="1">
              <a:spLocks noChangeArrowheads="1"/>
            </p:cNvSpPr>
            <p:nvPr/>
          </p:nvSpPr>
          <p:spPr bwMode="auto">
            <a:xfrm>
              <a:off x="931" y="1316"/>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200</a:t>
              </a:r>
            </a:p>
          </p:txBody>
        </p:sp>
        <p:sp>
          <p:nvSpPr>
            <p:cNvPr id="54" name="Text Box 51">
              <a:extLst>
                <a:ext uri="{FF2B5EF4-FFF2-40B4-BE49-F238E27FC236}">
                  <a16:creationId xmlns:a16="http://schemas.microsoft.com/office/drawing/2014/main" id="{4795818C-2EEA-4036-90E9-D3C81ACAD002}"/>
                </a:ext>
              </a:extLst>
            </p:cNvPr>
            <p:cNvSpPr txBox="1">
              <a:spLocks noChangeArrowheads="1"/>
            </p:cNvSpPr>
            <p:nvPr/>
          </p:nvSpPr>
          <p:spPr bwMode="auto">
            <a:xfrm>
              <a:off x="1339" y="1316"/>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300</a:t>
              </a:r>
            </a:p>
          </p:txBody>
        </p:sp>
        <p:sp>
          <p:nvSpPr>
            <p:cNvPr id="55" name="Text Box 52">
              <a:extLst>
                <a:ext uri="{FF2B5EF4-FFF2-40B4-BE49-F238E27FC236}">
                  <a16:creationId xmlns:a16="http://schemas.microsoft.com/office/drawing/2014/main" id="{AEBACF80-F152-476E-8D27-49DF5D8A0638}"/>
                </a:ext>
              </a:extLst>
            </p:cNvPr>
            <p:cNvSpPr txBox="1">
              <a:spLocks noChangeArrowheads="1"/>
            </p:cNvSpPr>
            <p:nvPr/>
          </p:nvSpPr>
          <p:spPr bwMode="auto">
            <a:xfrm>
              <a:off x="454" y="1588"/>
              <a:ext cx="11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dirty="0"/>
                <a:t>x</a:t>
              </a:r>
              <a:r>
                <a:rPr lang="zh-CN" altLang="zh-CN" baseline="-30000" dirty="0"/>
                <a:t>1</a:t>
              </a:r>
              <a:r>
                <a:rPr lang="zh-CN" altLang="zh-CN" dirty="0"/>
                <a:t>+x</a:t>
              </a:r>
              <a:r>
                <a:rPr lang="zh-CN" altLang="zh-CN" baseline="-30000" dirty="0"/>
                <a:t>2</a:t>
              </a:r>
              <a:r>
                <a:rPr lang="zh-CN" altLang="zh-CN" dirty="0">
                  <a:cs typeface="Times New Roman" panose="02020603050405020304" pitchFamily="18" charset="0"/>
                </a:rPr>
                <a:t>≤300</a:t>
              </a:r>
            </a:p>
          </p:txBody>
        </p:sp>
        <p:sp>
          <p:nvSpPr>
            <p:cNvPr id="56" name="Text Box 53">
              <a:extLst>
                <a:ext uri="{FF2B5EF4-FFF2-40B4-BE49-F238E27FC236}">
                  <a16:creationId xmlns:a16="http://schemas.microsoft.com/office/drawing/2014/main" id="{B88DD295-BB28-4A7E-86B9-C9740AE5CDEA}"/>
                </a:ext>
              </a:extLst>
            </p:cNvPr>
            <p:cNvSpPr txBox="1">
              <a:spLocks noChangeArrowheads="1"/>
            </p:cNvSpPr>
            <p:nvPr/>
          </p:nvSpPr>
          <p:spPr bwMode="auto">
            <a:xfrm>
              <a:off x="1179" y="544"/>
              <a:ext cx="11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dirty="0"/>
                <a:t>x</a:t>
              </a:r>
              <a:r>
                <a:rPr lang="zh-CN" altLang="zh-CN" baseline="-30000" dirty="0"/>
                <a:t>1</a:t>
              </a:r>
              <a:r>
                <a:rPr lang="zh-CN" altLang="zh-CN" dirty="0"/>
                <a:t>+x</a:t>
              </a:r>
              <a:r>
                <a:rPr lang="zh-CN" altLang="zh-CN" baseline="-30000" dirty="0"/>
                <a:t>2</a:t>
              </a:r>
              <a:r>
                <a:rPr lang="zh-CN" altLang="zh-CN" dirty="0">
                  <a:cs typeface="Times New Roman" panose="02020603050405020304" pitchFamily="18" charset="0"/>
                </a:rPr>
                <a:t>=300</a:t>
              </a:r>
            </a:p>
          </p:txBody>
        </p:sp>
        <p:sp>
          <p:nvSpPr>
            <p:cNvPr id="57" name="Line 54">
              <a:extLst>
                <a:ext uri="{FF2B5EF4-FFF2-40B4-BE49-F238E27FC236}">
                  <a16:creationId xmlns:a16="http://schemas.microsoft.com/office/drawing/2014/main" id="{0CB1E440-AE09-446B-A994-FF266D02AB81}"/>
                </a:ext>
              </a:extLst>
            </p:cNvPr>
            <p:cNvSpPr>
              <a:spLocks noChangeShapeType="1"/>
            </p:cNvSpPr>
            <p:nvPr/>
          </p:nvSpPr>
          <p:spPr bwMode="auto">
            <a:xfrm flipH="1">
              <a:off x="1225" y="771"/>
              <a:ext cx="227" cy="22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8" name="Group 55">
            <a:extLst>
              <a:ext uri="{FF2B5EF4-FFF2-40B4-BE49-F238E27FC236}">
                <a16:creationId xmlns:a16="http://schemas.microsoft.com/office/drawing/2014/main" id="{C32440F5-9259-4FD8-950B-52CC836CE82D}"/>
              </a:ext>
            </a:extLst>
          </p:cNvPr>
          <p:cNvGrpSpPr>
            <a:grpSpLocks/>
          </p:cNvGrpSpPr>
          <p:nvPr/>
        </p:nvGrpSpPr>
        <p:grpSpPr bwMode="auto">
          <a:xfrm>
            <a:off x="6054726" y="1917701"/>
            <a:ext cx="3887787" cy="3486150"/>
            <a:chOff x="0" y="0"/>
            <a:chExt cx="2449" cy="2196"/>
          </a:xfrm>
        </p:grpSpPr>
        <p:sp>
          <p:nvSpPr>
            <p:cNvPr id="59" name="Line 56">
              <a:extLst>
                <a:ext uri="{FF2B5EF4-FFF2-40B4-BE49-F238E27FC236}">
                  <a16:creationId xmlns:a16="http://schemas.microsoft.com/office/drawing/2014/main" id="{D4C60F5B-B434-4468-968D-FEABA67ED523}"/>
                </a:ext>
              </a:extLst>
            </p:cNvPr>
            <p:cNvSpPr>
              <a:spLocks noChangeShapeType="1"/>
            </p:cNvSpPr>
            <p:nvPr/>
          </p:nvSpPr>
          <p:spPr bwMode="auto">
            <a:xfrm flipV="1">
              <a:off x="861" y="0"/>
              <a:ext cx="1" cy="195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57">
              <a:extLst>
                <a:ext uri="{FF2B5EF4-FFF2-40B4-BE49-F238E27FC236}">
                  <a16:creationId xmlns:a16="http://schemas.microsoft.com/office/drawing/2014/main" id="{D0E2F9A5-03B0-4130-A1E3-2DD948013F28}"/>
                </a:ext>
              </a:extLst>
            </p:cNvPr>
            <p:cNvSpPr>
              <a:spLocks noChangeShapeType="1"/>
            </p:cNvSpPr>
            <p:nvPr/>
          </p:nvSpPr>
          <p:spPr bwMode="auto">
            <a:xfrm>
              <a:off x="522" y="1406"/>
              <a:ext cx="1927"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58">
              <a:extLst>
                <a:ext uri="{FF2B5EF4-FFF2-40B4-BE49-F238E27FC236}">
                  <a16:creationId xmlns:a16="http://schemas.microsoft.com/office/drawing/2014/main" id="{23D808FF-20CA-4690-93BD-DC0C5D43B383}"/>
                </a:ext>
              </a:extLst>
            </p:cNvPr>
            <p:cNvSpPr>
              <a:spLocks noChangeShapeType="1"/>
            </p:cNvSpPr>
            <p:nvPr/>
          </p:nvSpPr>
          <p:spPr bwMode="auto">
            <a:xfrm>
              <a:off x="871" y="1124"/>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59">
              <a:extLst>
                <a:ext uri="{FF2B5EF4-FFF2-40B4-BE49-F238E27FC236}">
                  <a16:creationId xmlns:a16="http://schemas.microsoft.com/office/drawing/2014/main" id="{47C35B05-0373-42BF-9DB5-1436DB5B050A}"/>
                </a:ext>
              </a:extLst>
            </p:cNvPr>
            <p:cNvSpPr>
              <a:spLocks noChangeShapeType="1"/>
            </p:cNvSpPr>
            <p:nvPr/>
          </p:nvSpPr>
          <p:spPr bwMode="auto">
            <a:xfrm>
              <a:off x="862" y="146"/>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60">
              <a:extLst>
                <a:ext uri="{FF2B5EF4-FFF2-40B4-BE49-F238E27FC236}">
                  <a16:creationId xmlns:a16="http://schemas.microsoft.com/office/drawing/2014/main" id="{310BAC80-41F0-4BA0-8FFA-54468B024483}"/>
                </a:ext>
              </a:extLst>
            </p:cNvPr>
            <p:cNvSpPr>
              <a:spLocks noChangeShapeType="1"/>
            </p:cNvSpPr>
            <p:nvPr/>
          </p:nvSpPr>
          <p:spPr bwMode="auto">
            <a:xfrm>
              <a:off x="879" y="780"/>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Text Box 61">
              <a:extLst>
                <a:ext uri="{FF2B5EF4-FFF2-40B4-BE49-F238E27FC236}">
                  <a16:creationId xmlns:a16="http://schemas.microsoft.com/office/drawing/2014/main" id="{C8A659BD-D0C7-4C92-AB8C-E8A355CC58B0}"/>
                </a:ext>
              </a:extLst>
            </p:cNvPr>
            <p:cNvSpPr txBox="1">
              <a:spLocks noChangeArrowheads="1"/>
            </p:cNvSpPr>
            <p:nvPr/>
          </p:nvSpPr>
          <p:spPr bwMode="auto">
            <a:xfrm>
              <a:off x="498" y="103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100</a:t>
              </a:r>
            </a:p>
          </p:txBody>
        </p:sp>
        <p:sp>
          <p:nvSpPr>
            <p:cNvPr id="65" name="Text Box 62">
              <a:extLst>
                <a:ext uri="{FF2B5EF4-FFF2-40B4-BE49-F238E27FC236}">
                  <a16:creationId xmlns:a16="http://schemas.microsoft.com/office/drawing/2014/main" id="{D0CC8A67-45D6-400C-8004-29D53FED9D8E}"/>
                </a:ext>
              </a:extLst>
            </p:cNvPr>
            <p:cNvSpPr txBox="1">
              <a:spLocks noChangeArrowheads="1"/>
            </p:cNvSpPr>
            <p:nvPr/>
          </p:nvSpPr>
          <p:spPr bwMode="auto">
            <a:xfrm>
              <a:off x="1021" y="1406"/>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100</a:t>
              </a:r>
            </a:p>
          </p:txBody>
        </p:sp>
        <p:sp>
          <p:nvSpPr>
            <p:cNvPr id="66" name="Text Box 63">
              <a:extLst>
                <a:ext uri="{FF2B5EF4-FFF2-40B4-BE49-F238E27FC236}">
                  <a16:creationId xmlns:a16="http://schemas.microsoft.com/office/drawing/2014/main" id="{B9BAC9AB-671A-49CD-977F-F23F9E10E358}"/>
                </a:ext>
              </a:extLst>
            </p:cNvPr>
            <p:cNvSpPr txBox="1">
              <a:spLocks noChangeArrowheads="1"/>
            </p:cNvSpPr>
            <p:nvPr/>
          </p:nvSpPr>
          <p:spPr bwMode="auto">
            <a:xfrm>
              <a:off x="1384" y="1406"/>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200</a:t>
              </a:r>
            </a:p>
          </p:txBody>
        </p:sp>
        <p:sp>
          <p:nvSpPr>
            <p:cNvPr id="67" name="Text Box 64">
              <a:extLst>
                <a:ext uri="{FF2B5EF4-FFF2-40B4-BE49-F238E27FC236}">
                  <a16:creationId xmlns:a16="http://schemas.microsoft.com/office/drawing/2014/main" id="{6B76F7CD-ADC8-4AEA-BE9E-6A86D9FB60D3}"/>
                </a:ext>
              </a:extLst>
            </p:cNvPr>
            <p:cNvSpPr txBox="1">
              <a:spLocks noChangeArrowheads="1"/>
            </p:cNvSpPr>
            <p:nvPr/>
          </p:nvSpPr>
          <p:spPr bwMode="auto">
            <a:xfrm>
              <a:off x="0" y="1428"/>
              <a:ext cx="11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a:t>2x</a:t>
              </a:r>
              <a:r>
                <a:rPr lang="zh-CN" altLang="zh-CN" baseline="-30000"/>
                <a:t>1</a:t>
              </a:r>
              <a:r>
                <a:rPr lang="zh-CN" altLang="zh-CN"/>
                <a:t>+x</a:t>
              </a:r>
              <a:r>
                <a:rPr lang="zh-CN" altLang="zh-CN" baseline="-30000"/>
                <a:t>2</a:t>
              </a:r>
              <a:r>
                <a:rPr lang="zh-CN" altLang="zh-CN">
                  <a:cs typeface="Times New Roman" panose="02020603050405020304" pitchFamily="18" charset="0"/>
                </a:rPr>
                <a:t>≤400</a:t>
              </a:r>
            </a:p>
          </p:txBody>
        </p:sp>
        <p:sp>
          <p:nvSpPr>
            <p:cNvPr id="68" name="Text Box 65">
              <a:extLst>
                <a:ext uri="{FF2B5EF4-FFF2-40B4-BE49-F238E27FC236}">
                  <a16:creationId xmlns:a16="http://schemas.microsoft.com/office/drawing/2014/main" id="{B22B2DA8-A350-4F3D-AC36-94841A38F0EA}"/>
                </a:ext>
              </a:extLst>
            </p:cNvPr>
            <p:cNvSpPr txBox="1">
              <a:spLocks noChangeArrowheads="1"/>
            </p:cNvSpPr>
            <p:nvPr/>
          </p:nvSpPr>
          <p:spPr bwMode="auto">
            <a:xfrm>
              <a:off x="1338" y="635"/>
              <a:ext cx="9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a:t>2x</a:t>
              </a:r>
              <a:r>
                <a:rPr lang="zh-CN" altLang="zh-CN" baseline="-30000"/>
                <a:t>1</a:t>
              </a:r>
              <a:r>
                <a:rPr lang="zh-CN" altLang="zh-CN"/>
                <a:t>+x</a:t>
              </a:r>
              <a:r>
                <a:rPr lang="zh-CN" altLang="zh-CN" baseline="-30000"/>
                <a:t>2</a:t>
              </a:r>
              <a:r>
                <a:rPr lang="zh-CN" altLang="zh-CN">
                  <a:cs typeface="Times New Roman" panose="02020603050405020304" pitchFamily="18" charset="0"/>
                </a:rPr>
                <a:t>=400</a:t>
              </a:r>
            </a:p>
          </p:txBody>
        </p:sp>
        <p:sp>
          <p:nvSpPr>
            <p:cNvPr id="69" name="Line 66">
              <a:extLst>
                <a:ext uri="{FF2B5EF4-FFF2-40B4-BE49-F238E27FC236}">
                  <a16:creationId xmlns:a16="http://schemas.microsoft.com/office/drawing/2014/main" id="{0ECA7878-1601-4E4A-A648-806B59B29E72}"/>
                </a:ext>
              </a:extLst>
            </p:cNvPr>
            <p:cNvSpPr>
              <a:spLocks noChangeShapeType="1"/>
            </p:cNvSpPr>
            <p:nvPr/>
          </p:nvSpPr>
          <p:spPr bwMode="auto">
            <a:xfrm flipH="1">
              <a:off x="1384" y="862"/>
              <a:ext cx="227" cy="22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67">
              <a:extLst>
                <a:ext uri="{FF2B5EF4-FFF2-40B4-BE49-F238E27FC236}">
                  <a16:creationId xmlns:a16="http://schemas.microsoft.com/office/drawing/2014/main" id="{61969BDD-ED42-48E0-8C97-1418AD1511CC}"/>
                </a:ext>
              </a:extLst>
            </p:cNvPr>
            <p:cNvSpPr>
              <a:spLocks noChangeShapeType="1"/>
            </p:cNvSpPr>
            <p:nvPr/>
          </p:nvSpPr>
          <p:spPr bwMode="auto">
            <a:xfrm flipV="1">
              <a:off x="1202" y="1361"/>
              <a:ext cx="0"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68">
              <a:extLst>
                <a:ext uri="{FF2B5EF4-FFF2-40B4-BE49-F238E27FC236}">
                  <a16:creationId xmlns:a16="http://schemas.microsoft.com/office/drawing/2014/main" id="{4EE4D22B-E766-451F-91AF-290EA238A0E7}"/>
                </a:ext>
              </a:extLst>
            </p:cNvPr>
            <p:cNvSpPr>
              <a:spLocks noChangeShapeType="1"/>
            </p:cNvSpPr>
            <p:nvPr/>
          </p:nvSpPr>
          <p:spPr bwMode="auto">
            <a:xfrm flipV="1">
              <a:off x="1565" y="1361"/>
              <a:ext cx="0"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69">
              <a:extLst>
                <a:ext uri="{FF2B5EF4-FFF2-40B4-BE49-F238E27FC236}">
                  <a16:creationId xmlns:a16="http://schemas.microsoft.com/office/drawing/2014/main" id="{0750C070-2E53-4BEF-8A97-506C5383DD10}"/>
                </a:ext>
              </a:extLst>
            </p:cNvPr>
            <p:cNvSpPr>
              <a:spLocks noChangeShapeType="1"/>
            </p:cNvSpPr>
            <p:nvPr/>
          </p:nvSpPr>
          <p:spPr bwMode="auto">
            <a:xfrm flipV="1">
              <a:off x="1928" y="1361"/>
              <a:ext cx="0"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Text Box 70">
              <a:extLst>
                <a:ext uri="{FF2B5EF4-FFF2-40B4-BE49-F238E27FC236}">
                  <a16:creationId xmlns:a16="http://schemas.microsoft.com/office/drawing/2014/main" id="{85E8AF0C-69E8-4EA5-8201-42C63B3E95B7}"/>
                </a:ext>
              </a:extLst>
            </p:cNvPr>
            <p:cNvSpPr txBox="1">
              <a:spLocks noChangeArrowheads="1"/>
            </p:cNvSpPr>
            <p:nvPr/>
          </p:nvSpPr>
          <p:spPr bwMode="auto">
            <a:xfrm>
              <a:off x="1770" y="1406"/>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300</a:t>
              </a:r>
            </a:p>
          </p:txBody>
        </p:sp>
        <p:sp>
          <p:nvSpPr>
            <p:cNvPr id="74" name="Line 71">
              <a:extLst>
                <a:ext uri="{FF2B5EF4-FFF2-40B4-BE49-F238E27FC236}">
                  <a16:creationId xmlns:a16="http://schemas.microsoft.com/office/drawing/2014/main" id="{7AB0485F-798A-4490-A530-AA92797AB9DC}"/>
                </a:ext>
              </a:extLst>
            </p:cNvPr>
            <p:cNvSpPr>
              <a:spLocks noChangeShapeType="1"/>
            </p:cNvSpPr>
            <p:nvPr/>
          </p:nvSpPr>
          <p:spPr bwMode="auto">
            <a:xfrm>
              <a:off x="762" y="0"/>
              <a:ext cx="1166" cy="199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72">
              <a:extLst>
                <a:ext uri="{FF2B5EF4-FFF2-40B4-BE49-F238E27FC236}">
                  <a16:creationId xmlns:a16="http://schemas.microsoft.com/office/drawing/2014/main" id="{FC14711C-DEC2-4891-9138-05338207E85C}"/>
                </a:ext>
              </a:extLst>
            </p:cNvPr>
            <p:cNvSpPr>
              <a:spLocks noChangeShapeType="1"/>
            </p:cNvSpPr>
            <p:nvPr/>
          </p:nvSpPr>
          <p:spPr bwMode="auto">
            <a:xfrm flipH="1">
              <a:off x="317" y="46"/>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73">
              <a:extLst>
                <a:ext uri="{FF2B5EF4-FFF2-40B4-BE49-F238E27FC236}">
                  <a16:creationId xmlns:a16="http://schemas.microsoft.com/office/drawing/2014/main" id="{5639C23A-F750-44C6-9925-32A4301D32F6}"/>
                </a:ext>
              </a:extLst>
            </p:cNvPr>
            <p:cNvSpPr>
              <a:spLocks noChangeShapeType="1"/>
            </p:cNvSpPr>
            <p:nvPr/>
          </p:nvSpPr>
          <p:spPr bwMode="auto">
            <a:xfrm flipH="1">
              <a:off x="362" y="109"/>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74">
              <a:extLst>
                <a:ext uri="{FF2B5EF4-FFF2-40B4-BE49-F238E27FC236}">
                  <a16:creationId xmlns:a16="http://schemas.microsoft.com/office/drawing/2014/main" id="{230ED767-9393-4BED-9814-126B368A5F9B}"/>
                </a:ext>
              </a:extLst>
            </p:cNvPr>
            <p:cNvSpPr>
              <a:spLocks noChangeShapeType="1"/>
            </p:cNvSpPr>
            <p:nvPr/>
          </p:nvSpPr>
          <p:spPr bwMode="auto">
            <a:xfrm flipH="1">
              <a:off x="408" y="182"/>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75">
              <a:extLst>
                <a:ext uri="{FF2B5EF4-FFF2-40B4-BE49-F238E27FC236}">
                  <a16:creationId xmlns:a16="http://schemas.microsoft.com/office/drawing/2014/main" id="{99768528-0CFE-4D7F-BF87-066139A7F72D}"/>
                </a:ext>
              </a:extLst>
            </p:cNvPr>
            <p:cNvSpPr>
              <a:spLocks noChangeShapeType="1"/>
            </p:cNvSpPr>
            <p:nvPr/>
          </p:nvSpPr>
          <p:spPr bwMode="auto">
            <a:xfrm flipH="1">
              <a:off x="453" y="254"/>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76">
              <a:extLst>
                <a:ext uri="{FF2B5EF4-FFF2-40B4-BE49-F238E27FC236}">
                  <a16:creationId xmlns:a16="http://schemas.microsoft.com/office/drawing/2014/main" id="{5C24A11F-C0D6-470B-94B4-16D57F4BD560}"/>
                </a:ext>
              </a:extLst>
            </p:cNvPr>
            <p:cNvSpPr>
              <a:spLocks noChangeShapeType="1"/>
            </p:cNvSpPr>
            <p:nvPr/>
          </p:nvSpPr>
          <p:spPr bwMode="auto">
            <a:xfrm flipH="1">
              <a:off x="507" y="318"/>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77">
              <a:extLst>
                <a:ext uri="{FF2B5EF4-FFF2-40B4-BE49-F238E27FC236}">
                  <a16:creationId xmlns:a16="http://schemas.microsoft.com/office/drawing/2014/main" id="{66CE38AF-504D-45D0-B456-CFAC0A6A4615}"/>
                </a:ext>
              </a:extLst>
            </p:cNvPr>
            <p:cNvSpPr>
              <a:spLocks noChangeShapeType="1"/>
            </p:cNvSpPr>
            <p:nvPr/>
          </p:nvSpPr>
          <p:spPr bwMode="auto">
            <a:xfrm flipH="1">
              <a:off x="535" y="390"/>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Text Box 78">
              <a:extLst>
                <a:ext uri="{FF2B5EF4-FFF2-40B4-BE49-F238E27FC236}">
                  <a16:creationId xmlns:a16="http://schemas.microsoft.com/office/drawing/2014/main" id="{DE9B3988-650C-4C83-AF45-5B4192ECE5F7}"/>
                </a:ext>
              </a:extLst>
            </p:cNvPr>
            <p:cNvSpPr txBox="1">
              <a:spLocks noChangeArrowheads="1"/>
            </p:cNvSpPr>
            <p:nvPr/>
          </p:nvSpPr>
          <p:spPr bwMode="auto">
            <a:xfrm>
              <a:off x="522" y="676"/>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200</a:t>
              </a:r>
            </a:p>
          </p:txBody>
        </p:sp>
        <p:sp>
          <p:nvSpPr>
            <p:cNvPr id="82" name="Text Box 79">
              <a:extLst>
                <a:ext uri="{FF2B5EF4-FFF2-40B4-BE49-F238E27FC236}">
                  <a16:creationId xmlns:a16="http://schemas.microsoft.com/office/drawing/2014/main" id="{7E03E3D6-B6C3-48B5-8EDF-830A91F94A2E}"/>
                </a:ext>
              </a:extLst>
            </p:cNvPr>
            <p:cNvSpPr txBox="1">
              <a:spLocks noChangeArrowheads="1"/>
            </p:cNvSpPr>
            <p:nvPr/>
          </p:nvSpPr>
          <p:spPr bwMode="auto">
            <a:xfrm>
              <a:off x="522" y="35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300</a:t>
              </a:r>
            </a:p>
          </p:txBody>
        </p:sp>
        <p:sp>
          <p:nvSpPr>
            <p:cNvPr id="83" name="Line 80">
              <a:extLst>
                <a:ext uri="{FF2B5EF4-FFF2-40B4-BE49-F238E27FC236}">
                  <a16:creationId xmlns:a16="http://schemas.microsoft.com/office/drawing/2014/main" id="{A0BCB6D1-A192-411E-ABAC-9C73DB65BDA5}"/>
                </a:ext>
              </a:extLst>
            </p:cNvPr>
            <p:cNvSpPr>
              <a:spLocks noChangeShapeType="1"/>
            </p:cNvSpPr>
            <p:nvPr/>
          </p:nvSpPr>
          <p:spPr bwMode="auto">
            <a:xfrm>
              <a:off x="862" y="454"/>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81">
              <a:extLst>
                <a:ext uri="{FF2B5EF4-FFF2-40B4-BE49-F238E27FC236}">
                  <a16:creationId xmlns:a16="http://schemas.microsoft.com/office/drawing/2014/main" id="{E907B64B-1773-4EB2-B7C9-D22AAC6BD74B}"/>
                </a:ext>
              </a:extLst>
            </p:cNvPr>
            <p:cNvSpPr>
              <a:spLocks noChangeShapeType="1"/>
            </p:cNvSpPr>
            <p:nvPr/>
          </p:nvSpPr>
          <p:spPr bwMode="auto">
            <a:xfrm flipH="1">
              <a:off x="570" y="472"/>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82">
              <a:extLst>
                <a:ext uri="{FF2B5EF4-FFF2-40B4-BE49-F238E27FC236}">
                  <a16:creationId xmlns:a16="http://schemas.microsoft.com/office/drawing/2014/main" id="{326D675F-4859-468F-BF60-6AC7B53F7041}"/>
                </a:ext>
              </a:extLst>
            </p:cNvPr>
            <p:cNvSpPr>
              <a:spLocks noChangeShapeType="1"/>
            </p:cNvSpPr>
            <p:nvPr/>
          </p:nvSpPr>
          <p:spPr bwMode="auto">
            <a:xfrm flipH="1">
              <a:off x="616" y="545"/>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83">
              <a:extLst>
                <a:ext uri="{FF2B5EF4-FFF2-40B4-BE49-F238E27FC236}">
                  <a16:creationId xmlns:a16="http://schemas.microsoft.com/office/drawing/2014/main" id="{E3557B8C-7093-4748-BBE1-47C015C0E9F5}"/>
                </a:ext>
              </a:extLst>
            </p:cNvPr>
            <p:cNvSpPr>
              <a:spLocks noChangeShapeType="1"/>
            </p:cNvSpPr>
            <p:nvPr/>
          </p:nvSpPr>
          <p:spPr bwMode="auto">
            <a:xfrm flipH="1">
              <a:off x="661" y="617"/>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84">
              <a:extLst>
                <a:ext uri="{FF2B5EF4-FFF2-40B4-BE49-F238E27FC236}">
                  <a16:creationId xmlns:a16="http://schemas.microsoft.com/office/drawing/2014/main" id="{C61FDDCE-2F57-4F3A-815D-9B08B7610B0D}"/>
                </a:ext>
              </a:extLst>
            </p:cNvPr>
            <p:cNvSpPr>
              <a:spLocks noChangeShapeType="1"/>
            </p:cNvSpPr>
            <p:nvPr/>
          </p:nvSpPr>
          <p:spPr bwMode="auto">
            <a:xfrm flipH="1">
              <a:off x="715" y="681"/>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85">
              <a:extLst>
                <a:ext uri="{FF2B5EF4-FFF2-40B4-BE49-F238E27FC236}">
                  <a16:creationId xmlns:a16="http://schemas.microsoft.com/office/drawing/2014/main" id="{BA8DE203-4DF7-475F-9A8B-3E6A9ACDA963}"/>
                </a:ext>
              </a:extLst>
            </p:cNvPr>
            <p:cNvSpPr>
              <a:spLocks noChangeShapeType="1"/>
            </p:cNvSpPr>
            <p:nvPr/>
          </p:nvSpPr>
          <p:spPr bwMode="auto">
            <a:xfrm flipH="1">
              <a:off x="743" y="753"/>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86">
              <a:extLst>
                <a:ext uri="{FF2B5EF4-FFF2-40B4-BE49-F238E27FC236}">
                  <a16:creationId xmlns:a16="http://schemas.microsoft.com/office/drawing/2014/main" id="{8C3CEFC2-6747-4905-BF84-354D2BFE296A}"/>
                </a:ext>
              </a:extLst>
            </p:cNvPr>
            <p:cNvSpPr>
              <a:spLocks noChangeShapeType="1"/>
            </p:cNvSpPr>
            <p:nvPr/>
          </p:nvSpPr>
          <p:spPr bwMode="auto">
            <a:xfrm flipH="1">
              <a:off x="780" y="835"/>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87">
              <a:extLst>
                <a:ext uri="{FF2B5EF4-FFF2-40B4-BE49-F238E27FC236}">
                  <a16:creationId xmlns:a16="http://schemas.microsoft.com/office/drawing/2014/main" id="{ED59C016-83D9-4F9A-BE08-364F1118D232}"/>
                </a:ext>
              </a:extLst>
            </p:cNvPr>
            <p:cNvSpPr>
              <a:spLocks noChangeShapeType="1"/>
            </p:cNvSpPr>
            <p:nvPr/>
          </p:nvSpPr>
          <p:spPr bwMode="auto">
            <a:xfrm flipH="1">
              <a:off x="826" y="908"/>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88">
              <a:extLst>
                <a:ext uri="{FF2B5EF4-FFF2-40B4-BE49-F238E27FC236}">
                  <a16:creationId xmlns:a16="http://schemas.microsoft.com/office/drawing/2014/main" id="{D9487C6E-2A48-45A7-A471-68ACA2AC1798}"/>
                </a:ext>
              </a:extLst>
            </p:cNvPr>
            <p:cNvSpPr>
              <a:spLocks noChangeShapeType="1"/>
            </p:cNvSpPr>
            <p:nvPr/>
          </p:nvSpPr>
          <p:spPr bwMode="auto">
            <a:xfrm flipH="1">
              <a:off x="871" y="980"/>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89">
              <a:extLst>
                <a:ext uri="{FF2B5EF4-FFF2-40B4-BE49-F238E27FC236}">
                  <a16:creationId xmlns:a16="http://schemas.microsoft.com/office/drawing/2014/main" id="{D1FDEDCE-94C8-44A3-8B3E-DE1F0CC71DB2}"/>
                </a:ext>
              </a:extLst>
            </p:cNvPr>
            <p:cNvSpPr>
              <a:spLocks noChangeShapeType="1"/>
            </p:cNvSpPr>
            <p:nvPr/>
          </p:nvSpPr>
          <p:spPr bwMode="auto">
            <a:xfrm flipH="1">
              <a:off x="925" y="1044"/>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90">
              <a:extLst>
                <a:ext uri="{FF2B5EF4-FFF2-40B4-BE49-F238E27FC236}">
                  <a16:creationId xmlns:a16="http://schemas.microsoft.com/office/drawing/2014/main" id="{0CD56764-D214-4E0C-8326-DB6243B294FA}"/>
                </a:ext>
              </a:extLst>
            </p:cNvPr>
            <p:cNvSpPr>
              <a:spLocks noChangeShapeType="1"/>
            </p:cNvSpPr>
            <p:nvPr/>
          </p:nvSpPr>
          <p:spPr bwMode="auto">
            <a:xfrm flipH="1">
              <a:off x="953" y="1116"/>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91">
              <a:extLst>
                <a:ext uri="{FF2B5EF4-FFF2-40B4-BE49-F238E27FC236}">
                  <a16:creationId xmlns:a16="http://schemas.microsoft.com/office/drawing/2014/main" id="{2D5A3D33-BBBF-45DE-A482-0E9228B1C0E7}"/>
                </a:ext>
              </a:extLst>
            </p:cNvPr>
            <p:cNvSpPr>
              <a:spLocks noChangeShapeType="1"/>
            </p:cNvSpPr>
            <p:nvPr/>
          </p:nvSpPr>
          <p:spPr bwMode="auto">
            <a:xfrm flipH="1">
              <a:off x="997" y="1189"/>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92">
              <a:extLst>
                <a:ext uri="{FF2B5EF4-FFF2-40B4-BE49-F238E27FC236}">
                  <a16:creationId xmlns:a16="http://schemas.microsoft.com/office/drawing/2014/main" id="{A70E6794-3826-4D03-81F7-0B68A74B353F}"/>
                </a:ext>
              </a:extLst>
            </p:cNvPr>
            <p:cNvSpPr>
              <a:spLocks noChangeShapeType="1"/>
            </p:cNvSpPr>
            <p:nvPr/>
          </p:nvSpPr>
          <p:spPr bwMode="auto">
            <a:xfrm flipH="1">
              <a:off x="1043" y="1262"/>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93">
              <a:extLst>
                <a:ext uri="{FF2B5EF4-FFF2-40B4-BE49-F238E27FC236}">
                  <a16:creationId xmlns:a16="http://schemas.microsoft.com/office/drawing/2014/main" id="{D538D495-5273-43B7-BF41-500EB253E24F}"/>
                </a:ext>
              </a:extLst>
            </p:cNvPr>
            <p:cNvSpPr>
              <a:spLocks noChangeShapeType="1"/>
            </p:cNvSpPr>
            <p:nvPr/>
          </p:nvSpPr>
          <p:spPr bwMode="auto">
            <a:xfrm flipH="1">
              <a:off x="1088" y="1334"/>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94">
              <a:extLst>
                <a:ext uri="{FF2B5EF4-FFF2-40B4-BE49-F238E27FC236}">
                  <a16:creationId xmlns:a16="http://schemas.microsoft.com/office/drawing/2014/main" id="{08AB9365-AA3F-4FF8-8914-B922D90E412F}"/>
                </a:ext>
              </a:extLst>
            </p:cNvPr>
            <p:cNvSpPr>
              <a:spLocks noChangeShapeType="1"/>
            </p:cNvSpPr>
            <p:nvPr/>
          </p:nvSpPr>
          <p:spPr bwMode="auto">
            <a:xfrm flipH="1">
              <a:off x="1142" y="1398"/>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95">
              <a:extLst>
                <a:ext uri="{FF2B5EF4-FFF2-40B4-BE49-F238E27FC236}">
                  <a16:creationId xmlns:a16="http://schemas.microsoft.com/office/drawing/2014/main" id="{0EEFC8AF-E323-4B9E-A5A7-BBC7264B868D}"/>
                </a:ext>
              </a:extLst>
            </p:cNvPr>
            <p:cNvSpPr>
              <a:spLocks noChangeShapeType="1"/>
            </p:cNvSpPr>
            <p:nvPr/>
          </p:nvSpPr>
          <p:spPr bwMode="auto">
            <a:xfrm flipH="1">
              <a:off x="1170" y="1470"/>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Line 96">
              <a:extLst>
                <a:ext uri="{FF2B5EF4-FFF2-40B4-BE49-F238E27FC236}">
                  <a16:creationId xmlns:a16="http://schemas.microsoft.com/office/drawing/2014/main" id="{72A56BDE-3CF1-47D6-BB14-3425AE649BD2}"/>
                </a:ext>
              </a:extLst>
            </p:cNvPr>
            <p:cNvSpPr>
              <a:spLocks noChangeShapeType="1"/>
            </p:cNvSpPr>
            <p:nvPr/>
          </p:nvSpPr>
          <p:spPr bwMode="auto">
            <a:xfrm flipH="1">
              <a:off x="1206" y="1552"/>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97">
              <a:extLst>
                <a:ext uri="{FF2B5EF4-FFF2-40B4-BE49-F238E27FC236}">
                  <a16:creationId xmlns:a16="http://schemas.microsoft.com/office/drawing/2014/main" id="{24EAF04E-1552-4E07-8F12-DFDB546E3853}"/>
                </a:ext>
              </a:extLst>
            </p:cNvPr>
            <p:cNvSpPr>
              <a:spLocks noChangeShapeType="1"/>
            </p:cNvSpPr>
            <p:nvPr/>
          </p:nvSpPr>
          <p:spPr bwMode="auto">
            <a:xfrm flipH="1">
              <a:off x="1252" y="1625"/>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98">
              <a:extLst>
                <a:ext uri="{FF2B5EF4-FFF2-40B4-BE49-F238E27FC236}">
                  <a16:creationId xmlns:a16="http://schemas.microsoft.com/office/drawing/2014/main" id="{1570DC55-D667-45A2-BC67-7D99EC244460}"/>
                </a:ext>
              </a:extLst>
            </p:cNvPr>
            <p:cNvSpPr>
              <a:spLocks noChangeShapeType="1"/>
            </p:cNvSpPr>
            <p:nvPr/>
          </p:nvSpPr>
          <p:spPr bwMode="auto">
            <a:xfrm flipH="1">
              <a:off x="1297" y="1697"/>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99">
              <a:extLst>
                <a:ext uri="{FF2B5EF4-FFF2-40B4-BE49-F238E27FC236}">
                  <a16:creationId xmlns:a16="http://schemas.microsoft.com/office/drawing/2014/main" id="{565E4AFF-21D0-4949-801D-9085F20F1E15}"/>
                </a:ext>
              </a:extLst>
            </p:cNvPr>
            <p:cNvSpPr>
              <a:spLocks noChangeShapeType="1"/>
            </p:cNvSpPr>
            <p:nvPr/>
          </p:nvSpPr>
          <p:spPr bwMode="auto">
            <a:xfrm flipH="1">
              <a:off x="1351" y="1761"/>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100">
              <a:extLst>
                <a:ext uri="{FF2B5EF4-FFF2-40B4-BE49-F238E27FC236}">
                  <a16:creationId xmlns:a16="http://schemas.microsoft.com/office/drawing/2014/main" id="{EF1E3816-E55D-4BAD-B86F-95197180DD0E}"/>
                </a:ext>
              </a:extLst>
            </p:cNvPr>
            <p:cNvSpPr>
              <a:spLocks noChangeShapeType="1"/>
            </p:cNvSpPr>
            <p:nvPr/>
          </p:nvSpPr>
          <p:spPr bwMode="auto">
            <a:xfrm flipH="1">
              <a:off x="1379" y="1833"/>
              <a:ext cx="454" cy="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Text Box 101">
              <a:extLst>
                <a:ext uri="{FF2B5EF4-FFF2-40B4-BE49-F238E27FC236}">
                  <a16:creationId xmlns:a16="http://schemas.microsoft.com/office/drawing/2014/main" id="{FFAECC20-BF4A-4017-8BE4-B510DCCBE288}"/>
                </a:ext>
              </a:extLst>
            </p:cNvPr>
            <p:cNvSpPr txBox="1">
              <a:spLocks noChangeArrowheads="1"/>
            </p:cNvSpPr>
            <p:nvPr/>
          </p:nvSpPr>
          <p:spPr bwMode="auto">
            <a:xfrm>
              <a:off x="930" y="46"/>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400</a:t>
              </a:r>
            </a:p>
          </p:txBody>
        </p:sp>
      </p:grpSp>
    </p:spTree>
    <p:extLst>
      <p:ext uri="{BB962C8B-B14F-4D97-AF65-F5344CB8AC3E}">
        <p14:creationId xmlns:p14="http://schemas.microsoft.com/office/powerpoint/2010/main" val="145782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603162-2920-42A4-A989-B7E8B74478D1}"/>
              </a:ext>
            </a:extLst>
          </p:cNvPr>
          <p:cNvSpPr>
            <a:spLocks noGrp="1"/>
          </p:cNvSpPr>
          <p:nvPr>
            <p:ph idx="1"/>
          </p:nvPr>
        </p:nvSpPr>
        <p:spPr>
          <a:xfrm>
            <a:off x="838200" y="853168"/>
            <a:ext cx="10515600" cy="5323795"/>
          </a:xfrm>
        </p:spPr>
        <p:txBody>
          <a:bodyPr/>
          <a:lstStyle/>
          <a:p>
            <a:r>
              <a:rPr lang="zh-CN" altLang="en-US" dirty="0"/>
              <a:t>把五个图合并成一个图，</a:t>
            </a:r>
            <a:r>
              <a:rPr lang="zh-CN" altLang="en-US" dirty="0">
                <a:solidFill>
                  <a:srgbClr val="FF0000"/>
                </a:solidFill>
              </a:rPr>
              <a:t>取各约束条件的公共部分</a:t>
            </a:r>
            <a:r>
              <a:rPr lang="en-US" altLang="zh-CN" dirty="0">
                <a:solidFill>
                  <a:srgbClr val="FF0000"/>
                </a:solidFill>
              </a:rPr>
              <a:t>.</a:t>
            </a:r>
            <a:endParaRPr lang="zh-CN" altLang="en-US" dirty="0"/>
          </a:p>
        </p:txBody>
      </p:sp>
      <p:sp>
        <p:nvSpPr>
          <p:cNvPr id="4" name="日期占位符 3">
            <a:extLst>
              <a:ext uri="{FF2B5EF4-FFF2-40B4-BE49-F238E27FC236}">
                <a16:creationId xmlns:a16="http://schemas.microsoft.com/office/drawing/2014/main" id="{3E86F702-7A95-438D-9969-8BFB6420D8DF}"/>
              </a:ext>
            </a:extLst>
          </p:cNvPr>
          <p:cNvSpPr>
            <a:spLocks noGrp="1"/>
          </p:cNvSpPr>
          <p:nvPr>
            <p:ph type="dt" sz="half" idx="10"/>
          </p:nvPr>
        </p:nvSpPr>
        <p:spPr/>
        <p:txBody>
          <a:bodyPr/>
          <a:lstStyle/>
          <a:p>
            <a:fld id="{E19C2EFF-43DF-43E8-9D6F-1A3966C9A423}" type="datetime1">
              <a:rPr lang="zh-CN" altLang="en-US" smtClean="0"/>
              <a:t>2019/9/2</a:t>
            </a:fld>
            <a:endParaRPr lang="zh-CN" altLang="en-US"/>
          </a:p>
        </p:txBody>
      </p:sp>
      <p:sp>
        <p:nvSpPr>
          <p:cNvPr id="5" name="页脚占位符 4">
            <a:extLst>
              <a:ext uri="{FF2B5EF4-FFF2-40B4-BE49-F238E27FC236}">
                <a16:creationId xmlns:a16="http://schemas.microsoft.com/office/drawing/2014/main" id="{8667D69C-89ED-4822-8D11-DA696081B417}"/>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0DC718C5-79D4-429D-A0D1-EB3AC7B772D0}"/>
              </a:ext>
            </a:extLst>
          </p:cNvPr>
          <p:cNvSpPr>
            <a:spLocks noGrp="1"/>
          </p:cNvSpPr>
          <p:nvPr>
            <p:ph type="sldNum" sz="quarter" idx="12"/>
          </p:nvPr>
        </p:nvSpPr>
        <p:spPr/>
        <p:txBody>
          <a:bodyPr/>
          <a:lstStyle/>
          <a:p>
            <a:fld id="{0A644367-13AA-42ED-B6EC-687919EA1044}" type="slidenum">
              <a:rPr lang="zh-CN" altLang="en-US" smtClean="0"/>
              <a:t>18</a:t>
            </a:fld>
            <a:endParaRPr lang="zh-CN" altLang="en-US"/>
          </a:p>
        </p:txBody>
      </p:sp>
      <p:grpSp>
        <p:nvGrpSpPr>
          <p:cNvPr id="105" name="Group 4">
            <a:extLst>
              <a:ext uri="{FF2B5EF4-FFF2-40B4-BE49-F238E27FC236}">
                <a16:creationId xmlns:a16="http://schemas.microsoft.com/office/drawing/2014/main" id="{8925F11A-A8CA-47FF-BA6D-4C26BD8EF158}"/>
              </a:ext>
            </a:extLst>
          </p:cNvPr>
          <p:cNvGrpSpPr>
            <a:grpSpLocks/>
          </p:cNvGrpSpPr>
          <p:nvPr/>
        </p:nvGrpSpPr>
        <p:grpSpPr bwMode="auto">
          <a:xfrm>
            <a:off x="695779" y="1952625"/>
            <a:ext cx="4178300" cy="2952750"/>
            <a:chOff x="0" y="0"/>
            <a:chExt cx="2632" cy="1860"/>
          </a:xfrm>
        </p:grpSpPr>
        <p:sp>
          <p:nvSpPr>
            <p:cNvPr id="106" name="Line 5">
              <a:extLst>
                <a:ext uri="{FF2B5EF4-FFF2-40B4-BE49-F238E27FC236}">
                  <a16:creationId xmlns:a16="http://schemas.microsoft.com/office/drawing/2014/main" id="{480FF96E-40BD-4A3A-BEE6-09A40017E145}"/>
                </a:ext>
              </a:extLst>
            </p:cNvPr>
            <p:cNvSpPr>
              <a:spLocks noChangeShapeType="1"/>
            </p:cNvSpPr>
            <p:nvPr/>
          </p:nvSpPr>
          <p:spPr bwMode="auto">
            <a:xfrm flipV="1">
              <a:off x="681" y="0"/>
              <a:ext cx="0" cy="186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6">
              <a:extLst>
                <a:ext uri="{FF2B5EF4-FFF2-40B4-BE49-F238E27FC236}">
                  <a16:creationId xmlns:a16="http://schemas.microsoft.com/office/drawing/2014/main" id="{7520743A-4BBE-4902-AB19-CA94C860398C}"/>
                </a:ext>
              </a:extLst>
            </p:cNvPr>
            <p:cNvSpPr>
              <a:spLocks noChangeShapeType="1"/>
            </p:cNvSpPr>
            <p:nvPr/>
          </p:nvSpPr>
          <p:spPr bwMode="auto">
            <a:xfrm>
              <a:off x="0" y="1315"/>
              <a:ext cx="213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7">
              <a:extLst>
                <a:ext uri="{FF2B5EF4-FFF2-40B4-BE49-F238E27FC236}">
                  <a16:creationId xmlns:a16="http://schemas.microsoft.com/office/drawing/2014/main" id="{9F07B7C0-E868-43C5-B3BF-8225716D5792}"/>
                </a:ext>
              </a:extLst>
            </p:cNvPr>
            <p:cNvSpPr>
              <a:spLocks noChangeShapeType="1"/>
            </p:cNvSpPr>
            <p:nvPr/>
          </p:nvSpPr>
          <p:spPr bwMode="auto">
            <a:xfrm>
              <a:off x="691" y="1034"/>
              <a:ext cx="45" cy="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8">
              <a:extLst>
                <a:ext uri="{FF2B5EF4-FFF2-40B4-BE49-F238E27FC236}">
                  <a16:creationId xmlns:a16="http://schemas.microsoft.com/office/drawing/2014/main" id="{FCCED474-52BE-4B5A-B730-C20915FCC624}"/>
                </a:ext>
              </a:extLst>
            </p:cNvPr>
            <p:cNvSpPr>
              <a:spLocks noChangeShapeType="1"/>
            </p:cNvSpPr>
            <p:nvPr/>
          </p:nvSpPr>
          <p:spPr bwMode="auto">
            <a:xfrm>
              <a:off x="690" y="327"/>
              <a:ext cx="45" cy="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9">
              <a:extLst>
                <a:ext uri="{FF2B5EF4-FFF2-40B4-BE49-F238E27FC236}">
                  <a16:creationId xmlns:a16="http://schemas.microsoft.com/office/drawing/2014/main" id="{3E7B1CC2-9F4C-42DF-9452-E11795D55EDB}"/>
                </a:ext>
              </a:extLst>
            </p:cNvPr>
            <p:cNvSpPr>
              <a:spLocks noChangeShapeType="1"/>
            </p:cNvSpPr>
            <p:nvPr/>
          </p:nvSpPr>
          <p:spPr bwMode="auto">
            <a:xfrm>
              <a:off x="699" y="690"/>
              <a:ext cx="45" cy="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Line 10">
              <a:extLst>
                <a:ext uri="{FF2B5EF4-FFF2-40B4-BE49-F238E27FC236}">
                  <a16:creationId xmlns:a16="http://schemas.microsoft.com/office/drawing/2014/main" id="{83827A6D-30E4-49ED-888C-3B2261B32897}"/>
                </a:ext>
              </a:extLst>
            </p:cNvPr>
            <p:cNvSpPr>
              <a:spLocks noChangeShapeType="1"/>
            </p:cNvSpPr>
            <p:nvPr/>
          </p:nvSpPr>
          <p:spPr bwMode="auto">
            <a:xfrm flipV="1">
              <a:off x="1815" y="1261"/>
              <a:ext cx="0"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Text Box 11">
              <a:extLst>
                <a:ext uri="{FF2B5EF4-FFF2-40B4-BE49-F238E27FC236}">
                  <a16:creationId xmlns:a16="http://schemas.microsoft.com/office/drawing/2014/main" id="{B0E903FC-1833-45AF-8EF9-4C400A68A2B4}"/>
                </a:ext>
              </a:extLst>
            </p:cNvPr>
            <p:cNvSpPr txBox="1">
              <a:spLocks noChangeArrowheads="1"/>
            </p:cNvSpPr>
            <p:nvPr/>
          </p:nvSpPr>
          <p:spPr bwMode="auto">
            <a:xfrm>
              <a:off x="300" y="949"/>
              <a:ext cx="3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100</a:t>
              </a:r>
            </a:p>
          </p:txBody>
        </p:sp>
        <p:sp>
          <p:nvSpPr>
            <p:cNvPr id="113" name="Text Box 12">
              <a:extLst>
                <a:ext uri="{FF2B5EF4-FFF2-40B4-BE49-F238E27FC236}">
                  <a16:creationId xmlns:a16="http://schemas.microsoft.com/office/drawing/2014/main" id="{0F18CB99-F93E-4BA7-A2BD-306B3350955D}"/>
                </a:ext>
              </a:extLst>
            </p:cNvPr>
            <p:cNvSpPr txBox="1">
              <a:spLocks noChangeArrowheads="1"/>
            </p:cNvSpPr>
            <p:nvPr/>
          </p:nvSpPr>
          <p:spPr bwMode="auto">
            <a:xfrm>
              <a:off x="816" y="1312"/>
              <a:ext cx="3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100</a:t>
              </a:r>
            </a:p>
          </p:txBody>
        </p:sp>
        <p:sp>
          <p:nvSpPr>
            <p:cNvPr id="114" name="Text Box 13">
              <a:extLst>
                <a:ext uri="{FF2B5EF4-FFF2-40B4-BE49-F238E27FC236}">
                  <a16:creationId xmlns:a16="http://schemas.microsoft.com/office/drawing/2014/main" id="{84504A46-1D0B-4042-AB3F-DB88F0F1B764}"/>
                </a:ext>
              </a:extLst>
            </p:cNvPr>
            <p:cNvSpPr txBox="1">
              <a:spLocks noChangeArrowheads="1"/>
            </p:cNvSpPr>
            <p:nvPr/>
          </p:nvSpPr>
          <p:spPr bwMode="auto">
            <a:xfrm>
              <a:off x="1860" y="816"/>
              <a:ext cx="77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a:t>x</a:t>
              </a:r>
              <a:r>
                <a:rPr lang="zh-CN" altLang="zh-CN" baseline="-30000"/>
                <a:t>2</a:t>
              </a:r>
              <a:r>
                <a:rPr lang="zh-CN" altLang="zh-CN">
                  <a:cs typeface="Times New Roman" panose="02020603050405020304" pitchFamily="18" charset="0"/>
                </a:rPr>
                <a:t>≤250</a:t>
              </a:r>
            </a:p>
          </p:txBody>
        </p:sp>
        <p:sp>
          <p:nvSpPr>
            <p:cNvPr id="115" name="Text Box 14">
              <a:extLst>
                <a:ext uri="{FF2B5EF4-FFF2-40B4-BE49-F238E27FC236}">
                  <a16:creationId xmlns:a16="http://schemas.microsoft.com/office/drawing/2014/main" id="{5DB50823-8236-4D2B-B1B4-F9F06263DEE5}"/>
                </a:ext>
              </a:extLst>
            </p:cNvPr>
            <p:cNvSpPr txBox="1">
              <a:spLocks noChangeArrowheads="1"/>
            </p:cNvSpPr>
            <p:nvPr/>
          </p:nvSpPr>
          <p:spPr bwMode="auto">
            <a:xfrm>
              <a:off x="1361" y="45"/>
              <a:ext cx="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a:t>x</a:t>
              </a:r>
              <a:r>
                <a:rPr lang="zh-CN" altLang="zh-CN" baseline="-30000"/>
                <a:t>2</a:t>
              </a:r>
              <a:r>
                <a:rPr lang="zh-CN" altLang="zh-CN">
                  <a:cs typeface="Times New Roman" panose="02020603050405020304" pitchFamily="18" charset="0"/>
                </a:rPr>
                <a:t>=250</a:t>
              </a:r>
            </a:p>
          </p:txBody>
        </p:sp>
        <p:sp>
          <p:nvSpPr>
            <p:cNvPr id="116" name="Line 15">
              <a:extLst>
                <a:ext uri="{FF2B5EF4-FFF2-40B4-BE49-F238E27FC236}">
                  <a16:creationId xmlns:a16="http://schemas.microsoft.com/office/drawing/2014/main" id="{6D98F816-B253-49DC-AB2F-F8A78D676970}"/>
                </a:ext>
              </a:extLst>
            </p:cNvPr>
            <p:cNvSpPr>
              <a:spLocks noChangeShapeType="1"/>
            </p:cNvSpPr>
            <p:nvPr/>
          </p:nvSpPr>
          <p:spPr bwMode="auto">
            <a:xfrm flipH="1">
              <a:off x="1407" y="272"/>
              <a:ext cx="228" cy="22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16">
              <a:extLst>
                <a:ext uri="{FF2B5EF4-FFF2-40B4-BE49-F238E27FC236}">
                  <a16:creationId xmlns:a16="http://schemas.microsoft.com/office/drawing/2014/main" id="{AC96A09F-809D-447A-85F9-55B1E32459E5}"/>
                </a:ext>
              </a:extLst>
            </p:cNvPr>
            <p:cNvSpPr>
              <a:spLocks noChangeShapeType="1"/>
            </p:cNvSpPr>
            <p:nvPr/>
          </p:nvSpPr>
          <p:spPr bwMode="auto">
            <a:xfrm>
              <a:off x="272" y="499"/>
              <a:ext cx="1951"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Line 17">
              <a:extLst>
                <a:ext uri="{FF2B5EF4-FFF2-40B4-BE49-F238E27FC236}">
                  <a16:creationId xmlns:a16="http://schemas.microsoft.com/office/drawing/2014/main" id="{41118906-2E2D-4F1A-8712-BEA4D9670C38}"/>
                </a:ext>
              </a:extLst>
            </p:cNvPr>
            <p:cNvSpPr>
              <a:spLocks noChangeShapeType="1"/>
            </p:cNvSpPr>
            <p:nvPr/>
          </p:nvSpPr>
          <p:spPr bwMode="auto">
            <a:xfrm flipH="1">
              <a:off x="907"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Line 18">
              <a:extLst>
                <a:ext uri="{FF2B5EF4-FFF2-40B4-BE49-F238E27FC236}">
                  <a16:creationId xmlns:a16="http://schemas.microsoft.com/office/drawing/2014/main" id="{D520CACE-9FFA-4BD5-9346-8A1D2EE77356}"/>
                </a:ext>
              </a:extLst>
            </p:cNvPr>
            <p:cNvSpPr>
              <a:spLocks noChangeShapeType="1"/>
            </p:cNvSpPr>
            <p:nvPr/>
          </p:nvSpPr>
          <p:spPr bwMode="auto">
            <a:xfrm flipH="1">
              <a:off x="1025"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Line 19">
              <a:extLst>
                <a:ext uri="{FF2B5EF4-FFF2-40B4-BE49-F238E27FC236}">
                  <a16:creationId xmlns:a16="http://schemas.microsoft.com/office/drawing/2014/main" id="{BF86451B-8322-4AA1-A2F1-C958FB7DB06A}"/>
                </a:ext>
              </a:extLst>
            </p:cNvPr>
            <p:cNvSpPr>
              <a:spLocks noChangeShapeType="1"/>
            </p:cNvSpPr>
            <p:nvPr/>
          </p:nvSpPr>
          <p:spPr bwMode="auto">
            <a:xfrm flipH="1">
              <a:off x="1134"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20">
              <a:extLst>
                <a:ext uri="{FF2B5EF4-FFF2-40B4-BE49-F238E27FC236}">
                  <a16:creationId xmlns:a16="http://schemas.microsoft.com/office/drawing/2014/main" id="{C75E7784-D6BC-46ED-99B5-95BB43101BC2}"/>
                </a:ext>
              </a:extLst>
            </p:cNvPr>
            <p:cNvSpPr>
              <a:spLocks noChangeShapeType="1"/>
            </p:cNvSpPr>
            <p:nvPr/>
          </p:nvSpPr>
          <p:spPr bwMode="auto">
            <a:xfrm flipH="1">
              <a:off x="1252"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Line 21">
              <a:extLst>
                <a:ext uri="{FF2B5EF4-FFF2-40B4-BE49-F238E27FC236}">
                  <a16:creationId xmlns:a16="http://schemas.microsoft.com/office/drawing/2014/main" id="{7526C06E-CB5E-4317-A01E-B2AD747F002B}"/>
                </a:ext>
              </a:extLst>
            </p:cNvPr>
            <p:cNvSpPr>
              <a:spLocks noChangeShapeType="1"/>
            </p:cNvSpPr>
            <p:nvPr/>
          </p:nvSpPr>
          <p:spPr bwMode="auto">
            <a:xfrm flipH="1">
              <a:off x="1361"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Line 22">
              <a:extLst>
                <a:ext uri="{FF2B5EF4-FFF2-40B4-BE49-F238E27FC236}">
                  <a16:creationId xmlns:a16="http://schemas.microsoft.com/office/drawing/2014/main" id="{F0CCA69E-4721-432D-93BE-5E7DF1DFCD5E}"/>
                </a:ext>
              </a:extLst>
            </p:cNvPr>
            <p:cNvSpPr>
              <a:spLocks noChangeShapeType="1"/>
            </p:cNvSpPr>
            <p:nvPr/>
          </p:nvSpPr>
          <p:spPr bwMode="auto">
            <a:xfrm flipH="1">
              <a:off x="1470"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Line 23">
              <a:extLst>
                <a:ext uri="{FF2B5EF4-FFF2-40B4-BE49-F238E27FC236}">
                  <a16:creationId xmlns:a16="http://schemas.microsoft.com/office/drawing/2014/main" id="{28D449E4-C1AA-4637-A286-CC955A7CD039}"/>
                </a:ext>
              </a:extLst>
            </p:cNvPr>
            <p:cNvSpPr>
              <a:spLocks noChangeShapeType="1"/>
            </p:cNvSpPr>
            <p:nvPr/>
          </p:nvSpPr>
          <p:spPr bwMode="auto">
            <a:xfrm flipH="1">
              <a:off x="1588"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Line 24">
              <a:extLst>
                <a:ext uri="{FF2B5EF4-FFF2-40B4-BE49-F238E27FC236}">
                  <a16:creationId xmlns:a16="http://schemas.microsoft.com/office/drawing/2014/main" id="{F9E19FEC-CBEE-4A43-883D-F0E87ABD9B11}"/>
                </a:ext>
              </a:extLst>
            </p:cNvPr>
            <p:cNvSpPr>
              <a:spLocks noChangeShapeType="1"/>
            </p:cNvSpPr>
            <p:nvPr/>
          </p:nvSpPr>
          <p:spPr bwMode="auto">
            <a:xfrm flipH="1">
              <a:off x="1697"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25">
              <a:extLst>
                <a:ext uri="{FF2B5EF4-FFF2-40B4-BE49-F238E27FC236}">
                  <a16:creationId xmlns:a16="http://schemas.microsoft.com/office/drawing/2014/main" id="{548E45A7-B34A-4401-98B7-EDE897633B2A}"/>
                </a:ext>
              </a:extLst>
            </p:cNvPr>
            <p:cNvSpPr>
              <a:spLocks noChangeShapeType="1"/>
            </p:cNvSpPr>
            <p:nvPr/>
          </p:nvSpPr>
          <p:spPr bwMode="auto">
            <a:xfrm flipH="1">
              <a:off x="345"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Line 26">
              <a:extLst>
                <a:ext uri="{FF2B5EF4-FFF2-40B4-BE49-F238E27FC236}">
                  <a16:creationId xmlns:a16="http://schemas.microsoft.com/office/drawing/2014/main" id="{03BFEA8A-1607-4D13-8706-C62092354C0D}"/>
                </a:ext>
              </a:extLst>
            </p:cNvPr>
            <p:cNvSpPr>
              <a:spLocks noChangeShapeType="1"/>
            </p:cNvSpPr>
            <p:nvPr/>
          </p:nvSpPr>
          <p:spPr bwMode="auto">
            <a:xfrm flipH="1">
              <a:off x="463"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27">
              <a:extLst>
                <a:ext uri="{FF2B5EF4-FFF2-40B4-BE49-F238E27FC236}">
                  <a16:creationId xmlns:a16="http://schemas.microsoft.com/office/drawing/2014/main" id="{5F8D9935-96EB-4C72-95C0-545920D717A4}"/>
                </a:ext>
              </a:extLst>
            </p:cNvPr>
            <p:cNvSpPr>
              <a:spLocks noChangeShapeType="1"/>
            </p:cNvSpPr>
            <p:nvPr/>
          </p:nvSpPr>
          <p:spPr bwMode="auto">
            <a:xfrm flipH="1">
              <a:off x="572"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Line 28">
              <a:extLst>
                <a:ext uri="{FF2B5EF4-FFF2-40B4-BE49-F238E27FC236}">
                  <a16:creationId xmlns:a16="http://schemas.microsoft.com/office/drawing/2014/main" id="{242AB428-A98B-4303-A566-9B45E6DFD933}"/>
                </a:ext>
              </a:extLst>
            </p:cNvPr>
            <p:cNvSpPr>
              <a:spLocks noChangeShapeType="1"/>
            </p:cNvSpPr>
            <p:nvPr/>
          </p:nvSpPr>
          <p:spPr bwMode="auto">
            <a:xfrm flipH="1">
              <a:off x="690"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29">
              <a:extLst>
                <a:ext uri="{FF2B5EF4-FFF2-40B4-BE49-F238E27FC236}">
                  <a16:creationId xmlns:a16="http://schemas.microsoft.com/office/drawing/2014/main" id="{80F8C383-B1D4-405D-A6F3-E8DFD27C41E9}"/>
                </a:ext>
              </a:extLst>
            </p:cNvPr>
            <p:cNvSpPr>
              <a:spLocks noChangeShapeType="1"/>
            </p:cNvSpPr>
            <p:nvPr/>
          </p:nvSpPr>
          <p:spPr bwMode="auto">
            <a:xfrm flipH="1">
              <a:off x="799"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30">
              <a:extLst>
                <a:ext uri="{FF2B5EF4-FFF2-40B4-BE49-F238E27FC236}">
                  <a16:creationId xmlns:a16="http://schemas.microsoft.com/office/drawing/2014/main" id="{D6FECD7B-CB29-4B46-B6FC-1BB3A015A1A1}"/>
                </a:ext>
              </a:extLst>
            </p:cNvPr>
            <p:cNvSpPr>
              <a:spLocks noChangeShapeType="1"/>
            </p:cNvSpPr>
            <p:nvPr/>
          </p:nvSpPr>
          <p:spPr bwMode="auto">
            <a:xfrm flipH="1">
              <a:off x="96"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31">
              <a:extLst>
                <a:ext uri="{FF2B5EF4-FFF2-40B4-BE49-F238E27FC236}">
                  <a16:creationId xmlns:a16="http://schemas.microsoft.com/office/drawing/2014/main" id="{5EBB790E-0CF6-4ECB-99F9-94105C75204C}"/>
                </a:ext>
              </a:extLst>
            </p:cNvPr>
            <p:cNvSpPr>
              <a:spLocks noChangeShapeType="1"/>
            </p:cNvSpPr>
            <p:nvPr/>
          </p:nvSpPr>
          <p:spPr bwMode="auto">
            <a:xfrm flipH="1">
              <a:off x="205" y="499"/>
              <a:ext cx="410" cy="81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Line 32">
              <a:extLst>
                <a:ext uri="{FF2B5EF4-FFF2-40B4-BE49-F238E27FC236}">
                  <a16:creationId xmlns:a16="http://schemas.microsoft.com/office/drawing/2014/main" id="{17DCDC36-C192-4D0E-86EA-B076CCF53F91}"/>
                </a:ext>
              </a:extLst>
            </p:cNvPr>
            <p:cNvSpPr>
              <a:spLocks noChangeShapeType="1"/>
            </p:cNvSpPr>
            <p:nvPr/>
          </p:nvSpPr>
          <p:spPr bwMode="auto">
            <a:xfrm flipV="1">
              <a:off x="1425" y="1270"/>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33">
              <a:extLst>
                <a:ext uri="{FF2B5EF4-FFF2-40B4-BE49-F238E27FC236}">
                  <a16:creationId xmlns:a16="http://schemas.microsoft.com/office/drawing/2014/main" id="{48AAE415-6FE1-4000-BBD2-D3334382D6E0}"/>
                </a:ext>
              </a:extLst>
            </p:cNvPr>
            <p:cNvSpPr>
              <a:spLocks noChangeShapeType="1"/>
            </p:cNvSpPr>
            <p:nvPr/>
          </p:nvSpPr>
          <p:spPr bwMode="auto">
            <a:xfrm flipV="1">
              <a:off x="1025" y="1261"/>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Text Box 34">
              <a:extLst>
                <a:ext uri="{FF2B5EF4-FFF2-40B4-BE49-F238E27FC236}">
                  <a16:creationId xmlns:a16="http://schemas.microsoft.com/office/drawing/2014/main" id="{3F93DD95-1A8A-426A-855E-0769489DBB71}"/>
                </a:ext>
              </a:extLst>
            </p:cNvPr>
            <p:cNvSpPr txBox="1">
              <a:spLocks noChangeArrowheads="1"/>
            </p:cNvSpPr>
            <p:nvPr/>
          </p:nvSpPr>
          <p:spPr bwMode="auto">
            <a:xfrm>
              <a:off x="1225" y="1315"/>
              <a:ext cx="3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200</a:t>
              </a:r>
            </a:p>
          </p:txBody>
        </p:sp>
        <p:sp>
          <p:nvSpPr>
            <p:cNvPr id="136" name="Text Box 35">
              <a:extLst>
                <a:ext uri="{FF2B5EF4-FFF2-40B4-BE49-F238E27FC236}">
                  <a16:creationId xmlns:a16="http://schemas.microsoft.com/office/drawing/2014/main" id="{B2F98297-9529-4A48-B587-58D696E4ED36}"/>
                </a:ext>
              </a:extLst>
            </p:cNvPr>
            <p:cNvSpPr txBox="1">
              <a:spLocks noChangeArrowheads="1"/>
            </p:cNvSpPr>
            <p:nvPr/>
          </p:nvSpPr>
          <p:spPr bwMode="auto">
            <a:xfrm>
              <a:off x="1633" y="1315"/>
              <a:ext cx="3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300</a:t>
              </a:r>
            </a:p>
          </p:txBody>
        </p:sp>
        <p:sp>
          <p:nvSpPr>
            <p:cNvPr id="137" name="Text Box 36">
              <a:extLst>
                <a:ext uri="{FF2B5EF4-FFF2-40B4-BE49-F238E27FC236}">
                  <a16:creationId xmlns:a16="http://schemas.microsoft.com/office/drawing/2014/main" id="{A6D8A5AF-C5BA-44A4-834B-CC790C3F3E26}"/>
                </a:ext>
              </a:extLst>
            </p:cNvPr>
            <p:cNvSpPr txBox="1">
              <a:spLocks noChangeArrowheads="1"/>
            </p:cNvSpPr>
            <p:nvPr/>
          </p:nvSpPr>
          <p:spPr bwMode="auto">
            <a:xfrm>
              <a:off x="308" y="581"/>
              <a:ext cx="3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200</a:t>
              </a:r>
            </a:p>
          </p:txBody>
        </p:sp>
        <p:sp>
          <p:nvSpPr>
            <p:cNvPr id="138" name="Text Box 37">
              <a:extLst>
                <a:ext uri="{FF2B5EF4-FFF2-40B4-BE49-F238E27FC236}">
                  <a16:creationId xmlns:a16="http://schemas.microsoft.com/office/drawing/2014/main" id="{13E5789A-C220-43BF-AB8B-6BF4C09A6F8C}"/>
                </a:ext>
              </a:extLst>
            </p:cNvPr>
            <p:cNvSpPr txBox="1">
              <a:spLocks noChangeArrowheads="1"/>
            </p:cNvSpPr>
            <p:nvPr/>
          </p:nvSpPr>
          <p:spPr bwMode="auto">
            <a:xfrm>
              <a:off x="318" y="204"/>
              <a:ext cx="3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1800"/>
                <a:t>300</a:t>
              </a:r>
            </a:p>
          </p:txBody>
        </p:sp>
      </p:grpSp>
      <p:grpSp>
        <p:nvGrpSpPr>
          <p:cNvPr id="139" name="Group 38">
            <a:extLst>
              <a:ext uri="{FF2B5EF4-FFF2-40B4-BE49-F238E27FC236}">
                <a16:creationId xmlns:a16="http://schemas.microsoft.com/office/drawing/2014/main" id="{B734A4D8-05D4-468F-A9FD-12AF1238DC1E}"/>
              </a:ext>
            </a:extLst>
          </p:cNvPr>
          <p:cNvGrpSpPr>
            <a:grpSpLocks/>
          </p:cNvGrpSpPr>
          <p:nvPr/>
        </p:nvGrpSpPr>
        <p:grpSpPr bwMode="auto">
          <a:xfrm>
            <a:off x="5590721" y="1631497"/>
            <a:ext cx="4465637" cy="3556000"/>
            <a:chOff x="0" y="0"/>
            <a:chExt cx="2813" cy="2240"/>
          </a:xfrm>
        </p:grpSpPr>
        <p:sp>
          <p:nvSpPr>
            <p:cNvPr id="140" name="Line 39">
              <a:extLst>
                <a:ext uri="{FF2B5EF4-FFF2-40B4-BE49-F238E27FC236}">
                  <a16:creationId xmlns:a16="http://schemas.microsoft.com/office/drawing/2014/main" id="{E83CDE2A-05FF-40FF-8894-022137455AA4}"/>
                </a:ext>
              </a:extLst>
            </p:cNvPr>
            <p:cNvSpPr>
              <a:spLocks noChangeShapeType="1"/>
            </p:cNvSpPr>
            <p:nvPr/>
          </p:nvSpPr>
          <p:spPr bwMode="auto">
            <a:xfrm flipV="1">
              <a:off x="681" y="0"/>
              <a:ext cx="0" cy="217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1" name="Line 40">
              <a:extLst>
                <a:ext uri="{FF2B5EF4-FFF2-40B4-BE49-F238E27FC236}">
                  <a16:creationId xmlns:a16="http://schemas.microsoft.com/office/drawing/2014/main" id="{0DB3126C-6A2C-4823-BB36-2787E10291B1}"/>
                </a:ext>
              </a:extLst>
            </p:cNvPr>
            <p:cNvSpPr>
              <a:spLocks noChangeShapeType="1"/>
            </p:cNvSpPr>
            <p:nvPr/>
          </p:nvSpPr>
          <p:spPr bwMode="auto">
            <a:xfrm>
              <a:off x="182" y="1723"/>
              <a:ext cx="263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 name="Line 41">
              <a:extLst>
                <a:ext uri="{FF2B5EF4-FFF2-40B4-BE49-F238E27FC236}">
                  <a16:creationId xmlns:a16="http://schemas.microsoft.com/office/drawing/2014/main" id="{56B880F0-78BC-4B37-9A75-C5DA772DE342}"/>
                </a:ext>
              </a:extLst>
            </p:cNvPr>
            <p:cNvSpPr>
              <a:spLocks noChangeShapeType="1"/>
            </p:cNvSpPr>
            <p:nvPr/>
          </p:nvSpPr>
          <p:spPr bwMode="auto">
            <a:xfrm>
              <a:off x="681" y="997"/>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 name="Line 42">
              <a:extLst>
                <a:ext uri="{FF2B5EF4-FFF2-40B4-BE49-F238E27FC236}">
                  <a16:creationId xmlns:a16="http://schemas.microsoft.com/office/drawing/2014/main" id="{2B901158-00F6-4801-A4AD-25F01E9FF4ED}"/>
                </a:ext>
              </a:extLst>
            </p:cNvPr>
            <p:cNvSpPr>
              <a:spLocks noChangeShapeType="1"/>
            </p:cNvSpPr>
            <p:nvPr/>
          </p:nvSpPr>
          <p:spPr bwMode="auto">
            <a:xfrm>
              <a:off x="681" y="1360"/>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 name="Line 43">
              <a:extLst>
                <a:ext uri="{FF2B5EF4-FFF2-40B4-BE49-F238E27FC236}">
                  <a16:creationId xmlns:a16="http://schemas.microsoft.com/office/drawing/2014/main" id="{38E15C46-ED8B-47CB-AB84-74CACBF92DBC}"/>
                </a:ext>
              </a:extLst>
            </p:cNvPr>
            <p:cNvSpPr>
              <a:spLocks noChangeShapeType="1"/>
            </p:cNvSpPr>
            <p:nvPr/>
          </p:nvSpPr>
          <p:spPr bwMode="auto">
            <a:xfrm>
              <a:off x="681" y="635"/>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5" name="Line 44">
              <a:extLst>
                <a:ext uri="{FF2B5EF4-FFF2-40B4-BE49-F238E27FC236}">
                  <a16:creationId xmlns:a16="http://schemas.microsoft.com/office/drawing/2014/main" id="{8CCDE97D-73AC-439A-9F9A-CEC1B9760485}"/>
                </a:ext>
              </a:extLst>
            </p:cNvPr>
            <p:cNvSpPr>
              <a:spLocks noChangeShapeType="1"/>
            </p:cNvSpPr>
            <p:nvPr/>
          </p:nvSpPr>
          <p:spPr bwMode="auto">
            <a:xfrm>
              <a:off x="681" y="272"/>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6" name="Line 45">
              <a:extLst>
                <a:ext uri="{FF2B5EF4-FFF2-40B4-BE49-F238E27FC236}">
                  <a16:creationId xmlns:a16="http://schemas.microsoft.com/office/drawing/2014/main" id="{A58A7094-97F2-4B15-9CAD-B6A9E7EA622F}"/>
                </a:ext>
              </a:extLst>
            </p:cNvPr>
            <p:cNvSpPr>
              <a:spLocks noChangeShapeType="1"/>
            </p:cNvSpPr>
            <p:nvPr/>
          </p:nvSpPr>
          <p:spPr bwMode="auto">
            <a:xfrm flipV="1">
              <a:off x="2341"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7" name="Line 46">
              <a:extLst>
                <a:ext uri="{FF2B5EF4-FFF2-40B4-BE49-F238E27FC236}">
                  <a16:creationId xmlns:a16="http://schemas.microsoft.com/office/drawing/2014/main" id="{10F3705E-241B-47AA-85F0-AB06824E0E3C}"/>
                </a:ext>
              </a:extLst>
            </p:cNvPr>
            <p:cNvSpPr>
              <a:spLocks noChangeShapeType="1"/>
            </p:cNvSpPr>
            <p:nvPr/>
          </p:nvSpPr>
          <p:spPr bwMode="auto">
            <a:xfrm flipV="1">
              <a:off x="1524"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8" name="Line 47">
              <a:extLst>
                <a:ext uri="{FF2B5EF4-FFF2-40B4-BE49-F238E27FC236}">
                  <a16:creationId xmlns:a16="http://schemas.microsoft.com/office/drawing/2014/main" id="{4D8C7F1B-A51B-434A-B3C6-50AA0CE42601}"/>
                </a:ext>
              </a:extLst>
            </p:cNvPr>
            <p:cNvSpPr>
              <a:spLocks noChangeShapeType="1"/>
            </p:cNvSpPr>
            <p:nvPr/>
          </p:nvSpPr>
          <p:spPr bwMode="auto">
            <a:xfrm flipV="1">
              <a:off x="1080"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 name="Line 48">
              <a:extLst>
                <a:ext uri="{FF2B5EF4-FFF2-40B4-BE49-F238E27FC236}">
                  <a16:creationId xmlns:a16="http://schemas.microsoft.com/office/drawing/2014/main" id="{1BC122FB-EEBD-447E-B671-75DE682FF5BB}"/>
                </a:ext>
              </a:extLst>
            </p:cNvPr>
            <p:cNvSpPr>
              <a:spLocks noChangeShapeType="1"/>
            </p:cNvSpPr>
            <p:nvPr/>
          </p:nvSpPr>
          <p:spPr bwMode="auto">
            <a:xfrm flipV="1">
              <a:off x="1933"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0" name="Line 49">
              <a:extLst>
                <a:ext uri="{FF2B5EF4-FFF2-40B4-BE49-F238E27FC236}">
                  <a16:creationId xmlns:a16="http://schemas.microsoft.com/office/drawing/2014/main" id="{C7EBDE80-E43E-47CE-A458-50AC12CBDF7F}"/>
                </a:ext>
              </a:extLst>
            </p:cNvPr>
            <p:cNvSpPr>
              <a:spLocks noChangeShapeType="1"/>
            </p:cNvSpPr>
            <p:nvPr/>
          </p:nvSpPr>
          <p:spPr bwMode="auto">
            <a:xfrm>
              <a:off x="408" y="398"/>
              <a:ext cx="1906" cy="1633"/>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1" name="Line 50">
              <a:extLst>
                <a:ext uri="{FF2B5EF4-FFF2-40B4-BE49-F238E27FC236}">
                  <a16:creationId xmlns:a16="http://schemas.microsoft.com/office/drawing/2014/main" id="{3313133B-7725-47ED-A488-287977A2400F}"/>
                </a:ext>
              </a:extLst>
            </p:cNvPr>
            <p:cNvSpPr>
              <a:spLocks noChangeShapeType="1"/>
            </p:cNvSpPr>
            <p:nvPr/>
          </p:nvSpPr>
          <p:spPr bwMode="auto">
            <a:xfrm>
              <a:off x="545" y="18"/>
              <a:ext cx="1270" cy="2222"/>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2" name="Line 51">
              <a:extLst>
                <a:ext uri="{FF2B5EF4-FFF2-40B4-BE49-F238E27FC236}">
                  <a16:creationId xmlns:a16="http://schemas.microsoft.com/office/drawing/2014/main" id="{6AB56280-63F3-47F4-9A10-FBA9E15820B0}"/>
                </a:ext>
              </a:extLst>
            </p:cNvPr>
            <p:cNvSpPr>
              <a:spLocks noChangeShapeType="1"/>
            </p:cNvSpPr>
            <p:nvPr/>
          </p:nvSpPr>
          <p:spPr bwMode="auto">
            <a:xfrm>
              <a:off x="318" y="816"/>
              <a:ext cx="2222" cy="0"/>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3" name="Line 52">
              <a:extLst>
                <a:ext uri="{FF2B5EF4-FFF2-40B4-BE49-F238E27FC236}">
                  <a16:creationId xmlns:a16="http://schemas.microsoft.com/office/drawing/2014/main" id="{F2455323-EEA6-4FB5-8FA5-50FA1726D731}"/>
                </a:ext>
              </a:extLst>
            </p:cNvPr>
            <p:cNvSpPr>
              <a:spLocks noChangeShapeType="1"/>
            </p:cNvSpPr>
            <p:nvPr/>
          </p:nvSpPr>
          <p:spPr bwMode="auto">
            <a:xfrm flipV="1">
              <a:off x="1270" y="1270"/>
              <a:ext cx="0" cy="45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4" name="Line 53">
              <a:extLst>
                <a:ext uri="{FF2B5EF4-FFF2-40B4-BE49-F238E27FC236}">
                  <a16:creationId xmlns:a16="http://schemas.microsoft.com/office/drawing/2014/main" id="{2054DE84-ED42-46A4-B42D-A37ECC3EBF7F}"/>
                </a:ext>
              </a:extLst>
            </p:cNvPr>
            <p:cNvSpPr>
              <a:spLocks noChangeShapeType="1"/>
            </p:cNvSpPr>
            <p:nvPr/>
          </p:nvSpPr>
          <p:spPr bwMode="auto">
            <a:xfrm flipV="1">
              <a:off x="1180" y="1134"/>
              <a:ext cx="0" cy="58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5" name="Line 54">
              <a:extLst>
                <a:ext uri="{FF2B5EF4-FFF2-40B4-BE49-F238E27FC236}">
                  <a16:creationId xmlns:a16="http://schemas.microsoft.com/office/drawing/2014/main" id="{CE1B9BF9-E5A0-4DA2-A510-274FA612C42A}"/>
                </a:ext>
              </a:extLst>
            </p:cNvPr>
            <p:cNvSpPr>
              <a:spLocks noChangeShapeType="1"/>
            </p:cNvSpPr>
            <p:nvPr/>
          </p:nvSpPr>
          <p:spPr bwMode="auto">
            <a:xfrm flipV="1">
              <a:off x="1070" y="952"/>
              <a:ext cx="0" cy="77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6" name="Line 55">
              <a:extLst>
                <a:ext uri="{FF2B5EF4-FFF2-40B4-BE49-F238E27FC236}">
                  <a16:creationId xmlns:a16="http://schemas.microsoft.com/office/drawing/2014/main" id="{B9E0FE17-F6A2-4C81-8599-F79EBD6CACDF}"/>
                </a:ext>
              </a:extLst>
            </p:cNvPr>
            <p:cNvSpPr>
              <a:spLocks noChangeShapeType="1"/>
            </p:cNvSpPr>
            <p:nvPr/>
          </p:nvSpPr>
          <p:spPr bwMode="auto">
            <a:xfrm flipV="1">
              <a:off x="1361" y="1451"/>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7" name="Line 56">
              <a:extLst>
                <a:ext uri="{FF2B5EF4-FFF2-40B4-BE49-F238E27FC236}">
                  <a16:creationId xmlns:a16="http://schemas.microsoft.com/office/drawing/2014/main" id="{E5B1A4E6-E9A8-4E55-B351-998CBB63C4B7}"/>
                </a:ext>
              </a:extLst>
            </p:cNvPr>
            <p:cNvSpPr>
              <a:spLocks noChangeShapeType="1"/>
            </p:cNvSpPr>
            <p:nvPr/>
          </p:nvSpPr>
          <p:spPr bwMode="auto">
            <a:xfrm flipV="1">
              <a:off x="862" y="816"/>
              <a:ext cx="0" cy="90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8" name="Line 57">
              <a:extLst>
                <a:ext uri="{FF2B5EF4-FFF2-40B4-BE49-F238E27FC236}">
                  <a16:creationId xmlns:a16="http://schemas.microsoft.com/office/drawing/2014/main" id="{C888551A-E67F-4825-AB70-56E37794788A}"/>
                </a:ext>
              </a:extLst>
            </p:cNvPr>
            <p:cNvSpPr>
              <a:spLocks noChangeShapeType="1"/>
            </p:cNvSpPr>
            <p:nvPr/>
          </p:nvSpPr>
          <p:spPr bwMode="auto">
            <a:xfrm flipV="1">
              <a:off x="771" y="816"/>
              <a:ext cx="0" cy="90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9" name="Line 58">
              <a:extLst>
                <a:ext uri="{FF2B5EF4-FFF2-40B4-BE49-F238E27FC236}">
                  <a16:creationId xmlns:a16="http://schemas.microsoft.com/office/drawing/2014/main" id="{46D1ACA7-9E61-4F6D-94E7-137EA49905F8}"/>
                </a:ext>
              </a:extLst>
            </p:cNvPr>
            <p:cNvSpPr>
              <a:spLocks noChangeShapeType="1"/>
            </p:cNvSpPr>
            <p:nvPr/>
          </p:nvSpPr>
          <p:spPr bwMode="auto">
            <a:xfrm flipV="1">
              <a:off x="953" y="861"/>
              <a:ext cx="0"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0" name="Line 59">
              <a:extLst>
                <a:ext uri="{FF2B5EF4-FFF2-40B4-BE49-F238E27FC236}">
                  <a16:creationId xmlns:a16="http://schemas.microsoft.com/office/drawing/2014/main" id="{1D81BE2A-0F79-4187-AC29-76DA1AE3414B}"/>
                </a:ext>
              </a:extLst>
            </p:cNvPr>
            <p:cNvSpPr>
              <a:spLocks noChangeShapeType="1"/>
            </p:cNvSpPr>
            <p:nvPr/>
          </p:nvSpPr>
          <p:spPr bwMode="auto">
            <a:xfrm flipV="1">
              <a:off x="681" y="816"/>
              <a:ext cx="181" cy="13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1" name="Line 60">
              <a:extLst>
                <a:ext uri="{FF2B5EF4-FFF2-40B4-BE49-F238E27FC236}">
                  <a16:creationId xmlns:a16="http://schemas.microsoft.com/office/drawing/2014/main" id="{9CF99474-1B87-47F1-8072-2351A653BC94}"/>
                </a:ext>
              </a:extLst>
            </p:cNvPr>
            <p:cNvSpPr>
              <a:spLocks noChangeShapeType="1"/>
            </p:cNvSpPr>
            <p:nvPr/>
          </p:nvSpPr>
          <p:spPr bwMode="auto">
            <a:xfrm flipV="1">
              <a:off x="681" y="861"/>
              <a:ext cx="272" cy="18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2" name="Line 61">
              <a:extLst>
                <a:ext uri="{FF2B5EF4-FFF2-40B4-BE49-F238E27FC236}">
                  <a16:creationId xmlns:a16="http://schemas.microsoft.com/office/drawing/2014/main" id="{5CBB513F-5BCE-4C94-BAA7-2E55BCED5BDA}"/>
                </a:ext>
              </a:extLst>
            </p:cNvPr>
            <p:cNvSpPr>
              <a:spLocks noChangeShapeType="1"/>
            </p:cNvSpPr>
            <p:nvPr/>
          </p:nvSpPr>
          <p:spPr bwMode="auto">
            <a:xfrm flipV="1">
              <a:off x="672" y="925"/>
              <a:ext cx="31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3" name="Line 62">
              <a:extLst>
                <a:ext uri="{FF2B5EF4-FFF2-40B4-BE49-F238E27FC236}">
                  <a16:creationId xmlns:a16="http://schemas.microsoft.com/office/drawing/2014/main" id="{29E3B226-D2C6-4BF8-BF15-B9ADB01A0CEE}"/>
                </a:ext>
              </a:extLst>
            </p:cNvPr>
            <p:cNvSpPr>
              <a:spLocks noChangeShapeType="1"/>
            </p:cNvSpPr>
            <p:nvPr/>
          </p:nvSpPr>
          <p:spPr bwMode="auto">
            <a:xfrm flipV="1">
              <a:off x="681" y="997"/>
              <a:ext cx="408" cy="27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4" name="Line 63">
              <a:extLst>
                <a:ext uri="{FF2B5EF4-FFF2-40B4-BE49-F238E27FC236}">
                  <a16:creationId xmlns:a16="http://schemas.microsoft.com/office/drawing/2014/main" id="{F353C2D0-EE1E-415C-8795-4BA856A2B307}"/>
                </a:ext>
              </a:extLst>
            </p:cNvPr>
            <p:cNvSpPr>
              <a:spLocks noChangeShapeType="1"/>
            </p:cNvSpPr>
            <p:nvPr/>
          </p:nvSpPr>
          <p:spPr bwMode="auto">
            <a:xfrm flipV="1">
              <a:off x="681" y="1088"/>
              <a:ext cx="453"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5" name="Line 64">
              <a:extLst>
                <a:ext uri="{FF2B5EF4-FFF2-40B4-BE49-F238E27FC236}">
                  <a16:creationId xmlns:a16="http://schemas.microsoft.com/office/drawing/2014/main" id="{F3AD623B-F20C-4E09-AAC0-7BB8F4927FB4}"/>
                </a:ext>
              </a:extLst>
            </p:cNvPr>
            <p:cNvSpPr>
              <a:spLocks noChangeShapeType="1"/>
            </p:cNvSpPr>
            <p:nvPr/>
          </p:nvSpPr>
          <p:spPr bwMode="auto">
            <a:xfrm flipV="1">
              <a:off x="681" y="1179"/>
              <a:ext cx="499"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6" name="Line 65">
              <a:extLst>
                <a:ext uri="{FF2B5EF4-FFF2-40B4-BE49-F238E27FC236}">
                  <a16:creationId xmlns:a16="http://schemas.microsoft.com/office/drawing/2014/main" id="{4185483B-244D-4E27-8A58-06448431475D}"/>
                </a:ext>
              </a:extLst>
            </p:cNvPr>
            <p:cNvSpPr>
              <a:spLocks noChangeShapeType="1"/>
            </p:cNvSpPr>
            <p:nvPr/>
          </p:nvSpPr>
          <p:spPr bwMode="auto">
            <a:xfrm flipV="1">
              <a:off x="681" y="1224"/>
              <a:ext cx="544" cy="31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 name="Line 66">
              <a:extLst>
                <a:ext uri="{FF2B5EF4-FFF2-40B4-BE49-F238E27FC236}">
                  <a16:creationId xmlns:a16="http://schemas.microsoft.com/office/drawing/2014/main" id="{8F2A7FE2-C4C4-4F6A-8F3D-C06953DC1821}"/>
                </a:ext>
              </a:extLst>
            </p:cNvPr>
            <p:cNvSpPr>
              <a:spLocks noChangeShapeType="1"/>
            </p:cNvSpPr>
            <p:nvPr/>
          </p:nvSpPr>
          <p:spPr bwMode="auto">
            <a:xfrm flipV="1">
              <a:off x="681" y="1315"/>
              <a:ext cx="589" cy="31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8" name="Line 67">
              <a:extLst>
                <a:ext uri="{FF2B5EF4-FFF2-40B4-BE49-F238E27FC236}">
                  <a16:creationId xmlns:a16="http://schemas.microsoft.com/office/drawing/2014/main" id="{847185E5-5029-4F98-8B54-1C7AABE762D5}"/>
                </a:ext>
              </a:extLst>
            </p:cNvPr>
            <p:cNvSpPr>
              <a:spLocks noChangeShapeType="1"/>
            </p:cNvSpPr>
            <p:nvPr/>
          </p:nvSpPr>
          <p:spPr bwMode="auto">
            <a:xfrm flipV="1">
              <a:off x="726" y="1406"/>
              <a:ext cx="590" cy="31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9" name="Line 68">
              <a:extLst>
                <a:ext uri="{FF2B5EF4-FFF2-40B4-BE49-F238E27FC236}">
                  <a16:creationId xmlns:a16="http://schemas.microsoft.com/office/drawing/2014/main" id="{484240D6-B218-4647-AD14-BCF6011756A2}"/>
                </a:ext>
              </a:extLst>
            </p:cNvPr>
            <p:cNvSpPr>
              <a:spLocks noChangeShapeType="1"/>
            </p:cNvSpPr>
            <p:nvPr/>
          </p:nvSpPr>
          <p:spPr bwMode="auto">
            <a:xfrm flipV="1">
              <a:off x="907" y="1496"/>
              <a:ext cx="454"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 name="Line 69">
              <a:extLst>
                <a:ext uri="{FF2B5EF4-FFF2-40B4-BE49-F238E27FC236}">
                  <a16:creationId xmlns:a16="http://schemas.microsoft.com/office/drawing/2014/main" id="{C2D881E1-4E67-479E-9AB1-5C10A4F477DB}"/>
                </a:ext>
              </a:extLst>
            </p:cNvPr>
            <p:cNvSpPr>
              <a:spLocks noChangeShapeType="1"/>
            </p:cNvSpPr>
            <p:nvPr/>
          </p:nvSpPr>
          <p:spPr bwMode="auto">
            <a:xfrm flipV="1">
              <a:off x="1134" y="1587"/>
              <a:ext cx="318" cy="13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1" name="Text Box 70">
              <a:extLst>
                <a:ext uri="{FF2B5EF4-FFF2-40B4-BE49-F238E27FC236}">
                  <a16:creationId xmlns:a16="http://schemas.microsoft.com/office/drawing/2014/main" id="{E4B2EDC6-2BB6-403F-AAA6-B2AEE0427487}"/>
                </a:ext>
              </a:extLst>
            </p:cNvPr>
            <p:cNvSpPr txBox="1">
              <a:spLocks noChangeArrowheads="1"/>
            </p:cNvSpPr>
            <p:nvPr/>
          </p:nvSpPr>
          <p:spPr bwMode="auto">
            <a:xfrm>
              <a:off x="2495" y="1769"/>
              <a:ext cx="3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1</a:t>
              </a:r>
            </a:p>
          </p:txBody>
        </p:sp>
        <p:sp>
          <p:nvSpPr>
            <p:cNvPr id="172" name="Text Box 71">
              <a:extLst>
                <a:ext uri="{FF2B5EF4-FFF2-40B4-BE49-F238E27FC236}">
                  <a16:creationId xmlns:a16="http://schemas.microsoft.com/office/drawing/2014/main" id="{DC7E1CE4-2957-4957-A9A7-95D3230C06ED}"/>
                </a:ext>
              </a:extLst>
            </p:cNvPr>
            <p:cNvSpPr txBox="1">
              <a:spLocks noChangeArrowheads="1"/>
            </p:cNvSpPr>
            <p:nvPr/>
          </p:nvSpPr>
          <p:spPr bwMode="auto">
            <a:xfrm>
              <a:off x="771" y="0"/>
              <a:ext cx="3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2</a:t>
              </a:r>
            </a:p>
          </p:txBody>
        </p:sp>
        <p:sp>
          <p:nvSpPr>
            <p:cNvPr id="173" name="Text Box 72">
              <a:extLst>
                <a:ext uri="{FF2B5EF4-FFF2-40B4-BE49-F238E27FC236}">
                  <a16:creationId xmlns:a16="http://schemas.microsoft.com/office/drawing/2014/main" id="{DF6CF064-9B76-4BE8-955E-4DC90520327D}"/>
                </a:ext>
              </a:extLst>
            </p:cNvPr>
            <p:cNvSpPr txBox="1">
              <a:spLocks noChangeArrowheads="1"/>
            </p:cNvSpPr>
            <p:nvPr/>
          </p:nvSpPr>
          <p:spPr bwMode="auto">
            <a:xfrm>
              <a:off x="0" y="1859"/>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2</a:t>
              </a:r>
              <a:r>
                <a:rPr lang="zh-CN" altLang="zh-CN"/>
                <a:t>=0</a:t>
              </a:r>
            </a:p>
          </p:txBody>
        </p:sp>
        <p:sp>
          <p:nvSpPr>
            <p:cNvPr id="174" name="Text Box 73">
              <a:extLst>
                <a:ext uri="{FF2B5EF4-FFF2-40B4-BE49-F238E27FC236}">
                  <a16:creationId xmlns:a16="http://schemas.microsoft.com/office/drawing/2014/main" id="{D091C270-8C11-4FC9-8717-24EF26C4062E}"/>
                </a:ext>
              </a:extLst>
            </p:cNvPr>
            <p:cNvSpPr txBox="1">
              <a:spLocks noChangeArrowheads="1"/>
            </p:cNvSpPr>
            <p:nvPr/>
          </p:nvSpPr>
          <p:spPr bwMode="auto">
            <a:xfrm>
              <a:off x="907" y="1881"/>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1</a:t>
              </a:r>
              <a:r>
                <a:rPr lang="zh-CN" altLang="zh-CN"/>
                <a:t>=0</a:t>
              </a:r>
            </a:p>
          </p:txBody>
        </p:sp>
        <p:sp>
          <p:nvSpPr>
            <p:cNvPr id="175" name="Text Box 74">
              <a:extLst>
                <a:ext uri="{FF2B5EF4-FFF2-40B4-BE49-F238E27FC236}">
                  <a16:creationId xmlns:a16="http://schemas.microsoft.com/office/drawing/2014/main" id="{D6EA56C6-4C34-4F2B-B067-D4125D0EEB75}"/>
                </a:ext>
              </a:extLst>
            </p:cNvPr>
            <p:cNvSpPr txBox="1">
              <a:spLocks noChangeArrowheads="1"/>
            </p:cNvSpPr>
            <p:nvPr/>
          </p:nvSpPr>
          <p:spPr bwMode="auto">
            <a:xfrm>
              <a:off x="1996" y="408"/>
              <a:ext cx="63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2</a:t>
              </a:r>
              <a:r>
                <a:rPr lang="zh-CN" altLang="zh-CN"/>
                <a:t>=250</a:t>
              </a:r>
            </a:p>
          </p:txBody>
        </p:sp>
        <p:sp>
          <p:nvSpPr>
            <p:cNvPr id="176" name="Text Box 75">
              <a:extLst>
                <a:ext uri="{FF2B5EF4-FFF2-40B4-BE49-F238E27FC236}">
                  <a16:creationId xmlns:a16="http://schemas.microsoft.com/office/drawing/2014/main" id="{60527A8B-F62F-45F0-A893-8B4822A88D08}"/>
                </a:ext>
              </a:extLst>
            </p:cNvPr>
            <p:cNvSpPr txBox="1">
              <a:spLocks noChangeArrowheads="1"/>
            </p:cNvSpPr>
            <p:nvPr/>
          </p:nvSpPr>
          <p:spPr bwMode="auto">
            <a:xfrm>
              <a:off x="1633" y="1134"/>
              <a:ext cx="8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1</a:t>
              </a:r>
              <a:r>
                <a:rPr lang="zh-CN" altLang="zh-CN"/>
                <a:t>+x</a:t>
              </a:r>
              <a:r>
                <a:rPr lang="zh-CN" altLang="zh-CN" baseline="-30000"/>
                <a:t>2</a:t>
              </a:r>
              <a:r>
                <a:rPr lang="zh-CN" altLang="zh-CN"/>
                <a:t>=300</a:t>
              </a:r>
            </a:p>
          </p:txBody>
        </p:sp>
        <p:sp>
          <p:nvSpPr>
            <p:cNvPr id="177" name="Text Box 76">
              <a:extLst>
                <a:ext uri="{FF2B5EF4-FFF2-40B4-BE49-F238E27FC236}">
                  <a16:creationId xmlns:a16="http://schemas.microsoft.com/office/drawing/2014/main" id="{62D66AA4-686E-49A3-9E82-0885F7069550}"/>
                </a:ext>
              </a:extLst>
            </p:cNvPr>
            <p:cNvSpPr txBox="1">
              <a:spLocks noChangeArrowheads="1"/>
            </p:cNvSpPr>
            <p:nvPr/>
          </p:nvSpPr>
          <p:spPr bwMode="auto">
            <a:xfrm>
              <a:off x="907" y="226"/>
              <a:ext cx="95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2x</a:t>
              </a:r>
              <a:r>
                <a:rPr lang="zh-CN" altLang="zh-CN" baseline="-30000"/>
                <a:t>1</a:t>
              </a:r>
              <a:r>
                <a:rPr lang="zh-CN" altLang="zh-CN"/>
                <a:t>+x</a:t>
              </a:r>
              <a:r>
                <a:rPr lang="zh-CN" altLang="zh-CN" baseline="-30000"/>
                <a:t>2</a:t>
              </a:r>
              <a:r>
                <a:rPr lang="zh-CN" altLang="zh-CN"/>
                <a:t>=400</a:t>
              </a:r>
            </a:p>
          </p:txBody>
        </p:sp>
        <p:sp>
          <p:nvSpPr>
            <p:cNvPr id="178" name="Line 77">
              <a:extLst>
                <a:ext uri="{FF2B5EF4-FFF2-40B4-BE49-F238E27FC236}">
                  <a16:creationId xmlns:a16="http://schemas.microsoft.com/office/drawing/2014/main" id="{1EC59B97-10E4-4611-8D5D-DD7DF97CCA20}"/>
                </a:ext>
              </a:extLst>
            </p:cNvPr>
            <p:cNvSpPr>
              <a:spLocks noChangeShapeType="1"/>
            </p:cNvSpPr>
            <p:nvPr/>
          </p:nvSpPr>
          <p:spPr bwMode="auto">
            <a:xfrm flipH="1">
              <a:off x="907" y="453"/>
              <a:ext cx="318" cy="1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9" name="Line 78">
              <a:extLst>
                <a:ext uri="{FF2B5EF4-FFF2-40B4-BE49-F238E27FC236}">
                  <a16:creationId xmlns:a16="http://schemas.microsoft.com/office/drawing/2014/main" id="{2068F76B-32C3-40C1-A649-B95C1447531D}"/>
                </a:ext>
              </a:extLst>
            </p:cNvPr>
            <p:cNvSpPr>
              <a:spLocks noChangeShapeType="1"/>
            </p:cNvSpPr>
            <p:nvPr/>
          </p:nvSpPr>
          <p:spPr bwMode="auto">
            <a:xfrm flipH="1">
              <a:off x="1724" y="1360"/>
              <a:ext cx="272" cy="1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0" name="Line 79">
              <a:extLst>
                <a:ext uri="{FF2B5EF4-FFF2-40B4-BE49-F238E27FC236}">
                  <a16:creationId xmlns:a16="http://schemas.microsoft.com/office/drawing/2014/main" id="{4FD04C65-8353-41DB-A962-86F3229F9CB8}"/>
                </a:ext>
              </a:extLst>
            </p:cNvPr>
            <p:cNvSpPr>
              <a:spLocks noChangeShapeType="1"/>
            </p:cNvSpPr>
            <p:nvPr/>
          </p:nvSpPr>
          <p:spPr bwMode="auto">
            <a:xfrm flipH="1">
              <a:off x="1815" y="635"/>
              <a:ext cx="317" cy="1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1" name="Line 80">
              <a:extLst>
                <a:ext uri="{FF2B5EF4-FFF2-40B4-BE49-F238E27FC236}">
                  <a16:creationId xmlns:a16="http://schemas.microsoft.com/office/drawing/2014/main" id="{52DC8404-920B-44C6-B83D-CF9641EE2A42}"/>
                </a:ext>
              </a:extLst>
            </p:cNvPr>
            <p:cNvSpPr>
              <a:spLocks noChangeShapeType="1"/>
            </p:cNvSpPr>
            <p:nvPr/>
          </p:nvSpPr>
          <p:spPr bwMode="auto">
            <a:xfrm flipV="1">
              <a:off x="272" y="1723"/>
              <a:ext cx="136" cy="18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2" name="Line 81">
              <a:extLst>
                <a:ext uri="{FF2B5EF4-FFF2-40B4-BE49-F238E27FC236}">
                  <a16:creationId xmlns:a16="http://schemas.microsoft.com/office/drawing/2014/main" id="{1800435D-08AE-45F8-9F6C-A2B2AAA138B9}"/>
                </a:ext>
              </a:extLst>
            </p:cNvPr>
            <p:cNvSpPr>
              <a:spLocks noChangeShapeType="1"/>
            </p:cNvSpPr>
            <p:nvPr/>
          </p:nvSpPr>
          <p:spPr bwMode="auto">
            <a:xfrm flipH="1">
              <a:off x="726" y="2041"/>
              <a:ext cx="227"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97269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68384735-3638-4E03-AB1A-AE105948D61B}"/>
              </a:ext>
            </a:extLst>
          </p:cNvPr>
          <p:cNvSpPr>
            <a:spLocks noGrp="1" noChangeArrowheads="1"/>
          </p:cNvSpPr>
          <p:nvPr>
            <p:ph type="body" idx="1"/>
          </p:nvPr>
        </p:nvSpPr>
        <p:spPr>
          <a:xfrm>
            <a:off x="412295" y="838200"/>
            <a:ext cx="11091183" cy="1582738"/>
          </a:xfrm>
        </p:spPr>
        <p:txBody>
          <a:bodyPr/>
          <a:lstStyle/>
          <a:p>
            <a:pPr indent="0">
              <a:lnSpc>
                <a:spcPct val="100000"/>
              </a:lnSpc>
              <a:spcBef>
                <a:spcPts val="0"/>
              </a:spcBef>
              <a:buFontTx/>
              <a:buNone/>
            </a:pPr>
            <a:r>
              <a:rPr lang="zh-CN" altLang="en-US" sz="2400" dirty="0"/>
              <a:t>目标函数</a:t>
            </a:r>
            <a:r>
              <a:rPr lang="en-US" altLang="zh-CN" sz="2400" dirty="0"/>
              <a:t>z=50x</a:t>
            </a:r>
            <a:r>
              <a:rPr lang="en-US" altLang="zh-CN" sz="2000" baseline="-30000" dirty="0"/>
              <a:t>1</a:t>
            </a:r>
            <a:r>
              <a:rPr lang="en-US" altLang="zh-CN" sz="2400" dirty="0"/>
              <a:t>+100x</a:t>
            </a:r>
            <a:r>
              <a:rPr lang="en-US" altLang="zh-CN" sz="2000" baseline="-30000" dirty="0"/>
              <a:t>2</a:t>
            </a:r>
            <a:r>
              <a:rPr lang="zh-CN" altLang="en-US" sz="2400" dirty="0"/>
              <a:t>，当</a:t>
            </a:r>
            <a:r>
              <a:rPr lang="en-US" altLang="zh-CN" sz="2400" dirty="0"/>
              <a:t>z</a:t>
            </a:r>
            <a:r>
              <a:rPr lang="zh-CN" altLang="en-US" sz="2400" dirty="0"/>
              <a:t>取某一固定值时得到一条直线，直线上的每一点都具有相同的目标函数值，称之为“等值线”。平行移动等值线，当移动到</a:t>
            </a:r>
            <a:r>
              <a:rPr lang="en-US" altLang="zh-CN" sz="2400" dirty="0"/>
              <a:t>B</a:t>
            </a:r>
            <a:r>
              <a:rPr lang="zh-CN" altLang="en-US" sz="2400" dirty="0"/>
              <a:t>点时，</a:t>
            </a:r>
            <a:r>
              <a:rPr lang="en-US" altLang="zh-CN" sz="2400" dirty="0"/>
              <a:t>z</a:t>
            </a:r>
            <a:r>
              <a:rPr lang="zh-CN" altLang="en-US" sz="2400" dirty="0"/>
              <a:t>在可行域内实现了最大化。</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a:t>
            </a:r>
            <a:r>
              <a:rPr lang="en-US" altLang="zh-CN" sz="2400" dirty="0"/>
              <a:t>E</a:t>
            </a:r>
            <a:r>
              <a:rPr lang="zh-CN" altLang="en-US" sz="2400" dirty="0"/>
              <a:t>是可行域的顶点，对有限个约束条件则其可行域的顶点也是有限的。</a:t>
            </a:r>
          </a:p>
          <a:p>
            <a:pPr>
              <a:lnSpc>
                <a:spcPct val="80000"/>
              </a:lnSpc>
              <a:buFontTx/>
              <a:buNone/>
            </a:pPr>
            <a:endParaRPr lang="zh-CN" altLang="en-US" sz="2400" dirty="0"/>
          </a:p>
        </p:txBody>
      </p:sp>
      <p:grpSp>
        <p:nvGrpSpPr>
          <p:cNvPr id="21508" name="Group 4">
            <a:extLst>
              <a:ext uri="{FF2B5EF4-FFF2-40B4-BE49-F238E27FC236}">
                <a16:creationId xmlns:a16="http://schemas.microsoft.com/office/drawing/2014/main" id="{4341BDC9-CE86-427D-884F-A180CD1ACC35}"/>
              </a:ext>
            </a:extLst>
          </p:cNvPr>
          <p:cNvGrpSpPr>
            <a:grpSpLocks/>
          </p:cNvGrpSpPr>
          <p:nvPr/>
        </p:nvGrpSpPr>
        <p:grpSpPr bwMode="auto">
          <a:xfrm>
            <a:off x="565263" y="2332328"/>
            <a:ext cx="7596188" cy="4151313"/>
            <a:chOff x="0" y="0"/>
            <a:chExt cx="4785" cy="2615"/>
          </a:xfrm>
        </p:grpSpPr>
        <p:sp>
          <p:nvSpPr>
            <p:cNvPr id="21509" name="Line 5">
              <a:extLst>
                <a:ext uri="{FF2B5EF4-FFF2-40B4-BE49-F238E27FC236}">
                  <a16:creationId xmlns:a16="http://schemas.microsoft.com/office/drawing/2014/main" id="{009D2269-55FE-445E-AD4A-6A7B69C97248}"/>
                </a:ext>
              </a:extLst>
            </p:cNvPr>
            <p:cNvSpPr>
              <a:spLocks noChangeShapeType="1"/>
            </p:cNvSpPr>
            <p:nvPr/>
          </p:nvSpPr>
          <p:spPr bwMode="auto">
            <a:xfrm flipV="1">
              <a:off x="2110" y="0"/>
              <a:ext cx="0" cy="217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0" name="Line 6">
              <a:extLst>
                <a:ext uri="{FF2B5EF4-FFF2-40B4-BE49-F238E27FC236}">
                  <a16:creationId xmlns:a16="http://schemas.microsoft.com/office/drawing/2014/main" id="{C4CBEC63-9B35-4ADE-863D-ED45805E8189}"/>
                </a:ext>
              </a:extLst>
            </p:cNvPr>
            <p:cNvSpPr>
              <a:spLocks noChangeShapeType="1"/>
            </p:cNvSpPr>
            <p:nvPr/>
          </p:nvSpPr>
          <p:spPr bwMode="auto">
            <a:xfrm>
              <a:off x="1611" y="1723"/>
              <a:ext cx="263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1" name="Line 7">
              <a:extLst>
                <a:ext uri="{FF2B5EF4-FFF2-40B4-BE49-F238E27FC236}">
                  <a16:creationId xmlns:a16="http://schemas.microsoft.com/office/drawing/2014/main" id="{DE59FB71-FDBD-4241-833E-DA80B66035FA}"/>
                </a:ext>
              </a:extLst>
            </p:cNvPr>
            <p:cNvSpPr>
              <a:spLocks noChangeShapeType="1"/>
            </p:cNvSpPr>
            <p:nvPr/>
          </p:nvSpPr>
          <p:spPr bwMode="auto">
            <a:xfrm>
              <a:off x="2110" y="997"/>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2" name="Line 8">
              <a:extLst>
                <a:ext uri="{FF2B5EF4-FFF2-40B4-BE49-F238E27FC236}">
                  <a16:creationId xmlns:a16="http://schemas.microsoft.com/office/drawing/2014/main" id="{7D4302DB-838B-4D81-BF37-CEA3D72A9275}"/>
                </a:ext>
              </a:extLst>
            </p:cNvPr>
            <p:cNvSpPr>
              <a:spLocks noChangeShapeType="1"/>
            </p:cNvSpPr>
            <p:nvPr/>
          </p:nvSpPr>
          <p:spPr bwMode="auto">
            <a:xfrm>
              <a:off x="2110" y="1360"/>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3" name="Line 9">
              <a:extLst>
                <a:ext uri="{FF2B5EF4-FFF2-40B4-BE49-F238E27FC236}">
                  <a16:creationId xmlns:a16="http://schemas.microsoft.com/office/drawing/2014/main" id="{30BDBA01-94C1-4D65-847A-4557843F3720}"/>
                </a:ext>
              </a:extLst>
            </p:cNvPr>
            <p:cNvSpPr>
              <a:spLocks noChangeShapeType="1"/>
            </p:cNvSpPr>
            <p:nvPr/>
          </p:nvSpPr>
          <p:spPr bwMode="auto">
            <a:xfrm>
              <a:off x="2110" y="635"/>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4" name="Line 10">
              <a:extLst>
                <a:ext uri="{FF2B5EF4-FFF2-40B4-BE49-F238E27FC236}">
                  <a16:creationId xmlns:a16="http://schemas.microsoft.com/office/drawing/2014/main" id="{9347F376-A186-49C1-B1D3-0CAF94C86A86}"/>
                </a:ext>
              </a:extLst>
            </p:cNvPr>
            <p:cNvSpPr>
              <a:spLocks noChangeShapeType="1"/>
            </p:cNvSpPr>
            <p:nvPr/>
          </p:nvSpPr>
          <p:spPr bwMode="auto">
            <a:xfrm>
              <a:off x="2110" y="272"/>
              <a:ext cx="4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5" name="Line 11">
              <a:extLst>
                <a:ext uri="{FF2B5EF4-FFF2-40B4-BE49-F238E27FC236}">
                  <a16:creationId xmlns:a16="http://schemas.microsoft.com/office/drawing/2014/main" id="{8254C377-529D-42CD-BD3F-25572593500D}"/>
                </a:ext>
              </a:extLst>
            </p:cNvPr>
            <p:cNvSpPr>
              <a:spLocks noChangeShapeType="1"/>
            </p:cNvSpPr>
            <p:nvPr/>
          </p:nvSpPr>
          <p:spPr bwMode="auto">
            <a:xfrm flipV="1">
              <a:off x="3770"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6" name="Line 12">
              <a:extLst>
                <a:ext uri="{FF2B5EF4-FFF2-40B4-BE49-F238E27FC236}">
                  <a16:creationId xmlns:a16="http://schemas.microsoft.com/office/drawing/2014/main" id="{EDAF5796-BD24-4EEE-AC6C-E92E3A0ECF24}"/>
                </a:ext>
              </a:extLst>
            </p:cNvPr>
            <p:cNvSpPr>
              <a:spLocks noChangeShapeType="1"/>
            </p:cNvSpPr>
            <p:nvPr/>
          </p:nvSpPr>
          <p:spPr bwMode="auto">
            <a:xfrm flipV="1">
              <a:off x="2953"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7" name="Line 13">
              <a:extLst>
                <a:ext uri="{FF2B5EF4-FFF2-40B4-BE49-F238E27FC236}">
                  <a16:creationId xmlns:a16="http://schemas.microsoft.com/office/drawing/2014/main" id="{0CCFE7FA-3FD5-4E45-8F96-36237FF66A39}"/>
                </a:ext>
              </a:extLst>
            </p:cNvPr>
            <p:cNvSpPr>
              <a:spLocks noChangeShapeType="1"/>
            </p:cNvSpPr>
            <p:nvPr/>
          </p:nvSpPr>
          <p:spPr bwMode="auto">
            <a:xfrm flipV="1">
              <a:off x="2509"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8" name="Line 14">
              <a:extLst>
                <a:ext uri="{FF2B5EF4-FFF2-40B4-BE49-F238E27FC236}">
                  <a16:creationId xmlns:a16="http://schemas.microsoft.com/office/drawing/2014/main" id="{1A4227DE-D638-496E-A573-35B096F19BD6}"/>
                </a:ext>
              </a:extLst>
            </p:cNvPr>
            <p:cNvSpPr>
              <a:spLocks noChangeShapeType="1"/>
            </p:cNvSpPr>
            <p:nvPr/>
          </p:nvSpPr>
          <p:spPr bwMode="auto">
            <a:xfrm flipV="1">
              <a:off x="3362" y="1678"/>
              <a:ext cx="0" cy="4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19" name="Line 15">
              <a:extLst>
                <a:ext uri="{FF2B5EF4-FFF2-40B4-BE49-F238E27FC236}">
                  <a16:creationId xmlns:a16="http://schemas.microsoft.com/office/drawing/2014/main" id="{6118E96C-E7FC-48FB-9A5C-0D1AAA425872}"/>
                </a:ext>
              </a:extLst>
            </p:cNvPr>
            <p:cNvSpPr>
              <a:spLocks noChangeShapeType="1"/>
            </p:cNvSpPr>
            <p:nvPr/>
          </p:nvSpPr>
          <p:spPr bwMode="auto">
            <a:xfrm>
              <a:off x="1837" y="398"/>
              <a:ext cx="1906" cy="1633"/>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0" name="Line 16">
              <a:extLst>
                <a:ext uri="{FF2B5EF4-FFF2-40B4-BE49-F238E27FC236}">
                  <a16:creationId xmlns:a16="http://schemas.microsoft.com/office/drawing/2014/main" id="{1C079D9C-A117-4155-99E4-90131992040A}"/>
                </a:ext>
              </a:extLst>
            </p:cNvPr>
            <p:cNvSpPr>
              <a:spLocks noChangeShapeType="1"/>
            </p:cNvSpPr>
            <p:nvPr/>
          </p:nvSpPr>
          <p:spPr bwMode="auto">
            <a:xfrm>
              <a:off x="1974" y="18"/>
              <a:ext cx="1270" cy="2222"/>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1" name="Line 17">
              <a:extLst>
                <a:ext uri="{FF2B5EF4-FFF2-40B4-BE49-F238E27FC236}">
                  <a16:creationId xmlns:a16="http://schemas.microsoft.com/office/drawing/2014/main" id="{6ED8BEB5-4332-4F3D-91D3-D6A88158F75F}"/>
                </a:ext>
              </a:extLst>
            </p:cNvPr>
            <p:cNvSpPr>
              <a:spLocks noChangeShapeType="1"/>
            </p:cNvSpPr>
            <p:nvPr/>
          </p:nvSpPr>
          <p:spPr bwMode="auto">
            <a:xfrm>
              <a:off x="1747" y="816"/>
              <a:ext cx="2222" cy="0"/>
            </a:xfrm>
            <a:prstGeom prst="line">
              <a:avLst/>
            </a:prstGeom>
            <a:noFill/>
            <a:ln w="222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2" name="Line 18">
              <a:extLst>
                <a:ext uri="{FF2B5EF4-FFF2-40B4-BE49-F238E27FC236}">
                  <a16:creationId xmlns:a16="http://schemas.microsoft.com/office/drawing/2014/main" id="{047DB20E-79D0-494D-98AF-5F9B4105A35C}"/>
                </a:ext>
              </a:extLst>
            </p:cNvPr>
            <p:cNvSpPr>
              <a:spLocks noChangeShapeType="1"/>
            </p:cNvSpPr>
            <p:nvPr/>
          </p:nvSpPr>
          <p:spPr bwMode="auto">
            <a:xfrm flipV="1">
              <a:off x="2699" y="1270"/>
              <a:ext cx="0" cy="45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3" name="Line 19">
              <a:extLst>
                <a:ext uri="{FF2B5EF4-FFF2-40B4-BE49-F238E27FC236}">
                  <a16:creationId xmlns:a16="http://schemas.microsoft.com/office/drawing/2014/main" id="{254D2F9C-AEDF-48B4-8553-D90C7917CDA6}"/>
                </a:ext>
              </a:extLst>
            </p:cNvPr>
            <p:cNvSpPr>
              <a:spLocks noChangeShapeType="1"/>
            </p:cNvSpPr>
            <p:nvPr/>
          </p:nvSpPr>
          <p:spPr bwMode="auto">
            <a:xfrm flipV="1">
              <a:off x="2609" y="1134"/>
              <a:ext cx="0" cy="58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4" name="Line 20">
              <a:extLst>
                <a:ext uri="{FF2B5EF4-FFF2-40B4-BE49-F238E27FC236}">
                  <a16:creationId xmlns:a16="http://schemas.microsoft.com/office/drawing/2014/main" id="{AC310365-4110-4E64-B780-6369AE84A822}"/>
                </a:ext>
              </a:extLst>
            </p:cNvPr>
            <p:cNvSpPr>
              <a:spLocks noChangeShapeType="1"/>
            </p:cNvSpPr>
            <p:nvPr/>
          </p:nvSpPr>
          <p:spPr bwMode="auto">
            <a:xfrm flipV="1">
              <a:off x="2499" y="952"/>
              <a:ext cx="0" cy="77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5" name="Line 21">
              <a:extLst>
                <a:ext uri="{FF2B5EF4-FFF2-40B4-BE49-F238E27FC236}">
                  <a16:creationId xmlns:a16="http://schemas.microsoft.com/office/drawing/2014/main" id="{ACA4BACE-CCBF-4860-886F-10682564E820}"/>
                </a:ext>
              </a:extLst>
            </p:cNvPr>
            <p:cNvSpPr>
              <a:spLocks noChangeShapeType="1"/>
            </p:cNvSpPr>
            <p:nvPr/>
          </p:nvSpPr>
          <p:spPr bwMode="auto">
            <a:xfrm flipV="1">
              <a:off x="2790" y="1451"/>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6" name="Line 22">
              <a:extLst>
                <a:ext uri="{FF2B5EF4-FFF2-40B4-BE49-F238E27FC236}">
                  <a16:creationId xmlns:a16="http://schemas.microsoft.com/office/drawing/2014/main" id="{A37F34E1-0E97-44A7-82D7-C0F71D11A0D9}"/>
                </a:ext>
              </a:extLst>
            </p:cNvPr>
            <p:cNvSpPr>
              <a:spLocks noChangeShapeType="1"/>
            </p:cNvSpPr>
            <p:nvPr/>
          </p:nvSpPr>
          <p:spPr bwMode="auto">
            <a:xfrm flipV="1">
              <a:off x="2291" y="816"/>
              <a:ext cx="0" cy="90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7" name="Line 23">
              <a:extLst>
                <a:ext uri="{FF2B5EF4-FFF2-40B4-BE49-F238E27FC236}">
                  <a16:creationId xmlns:a16="http://schemas.microsoft.com/office/drawing/2014/main" id="{96D38B1A-772C-41EC-841D-5A9EC4624688}"/>
                </a:ext>
              </a:extLst>
            </p:cNvPr>
            <p:cNvSpPr>
              <a:spLocks noChangeShapeType="1"/>
            </p:cNvSpPr>
            <p:nvPr/>
          </p:nvSpPr>
          <p:spPr bwMode="auto">
            <a:xfrm flipV="1">
              <a:off x="2200" y="816"/>
              <a:ext cx="0" cy="90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8" name="Line 24">
              <a:extLst>
                <a:ext uri="{FF2B5EF4-FFF2-40B4-BE49-F238E27FC236}">
                  <a16:creationId xmlns:a16="http://schemas.microsoft.com/office/drawing/2014/main" id="{C21E990C-8D62-435F-A8CE-0B41AB40231C}"/>
                </a:ext>
              </a:extLst>
            </p:cNvPr>
            <p:cNvSpPr>
              <a:spLocks noChangeShapeType="1"/>
            </p:cNvSpPr>
            <p:nvPr/>
          </p:nvSpPr>
          <p:spPr bwMode="auto">
            <a:xfrm flipV="1">
              <a:off x="2382" y="861"/>
              <a:ext cx="0" cy="8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29" name="Line 25">
              <a:extLst>
                <a:ext uri="{FF2B5EF4-FFF2-40B4-BE49-F238E27FC236}">
                  <a16:creationId xmlns:a16="http://schemas.microsoft.com/office/drawing/2014/main" id="{67851282-F550-4B66-9082-BAB78AAA7320}"/>
                </a:ext>
              </a:extLst>
            </p:cNvPr>
            <p:cNvSpPr>
              <a:spLocks noChangeShapeType="1"/>
            </p:cNvSpPr>
            <p:nvPr/>
          </p:nvSpPr>
          <p:spPr bwMode="auto">
            <a:xfrm flipV="1">
              <a:off x="2110" y="816"/>
              <a:ext cx="181" cy="13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0" name="Line 26">
              <a:extLst>
                <a:ext uri="{FF2B5EF4-FFF2-40B4-BE49-F238E27FC236}">
                  <a16:creationId xmlns:a16="http://schemas.microsoft.com/office/drawing/2014/main" id="{6850069D-C06D-4BDE-BAE3-FEC46828536F}"/>
                </a:ext>
              </a:extLst>
            </p:cNvPr>
            <p:cNvSpPr>
              <a:spLocks noChangeShapeType="1"/>
            </p:cNvSpPr>
            <p:nvPr/>
          </p:nvSpPr>
          <p:spPr bwMode="auto">
            <a:xfrm flipV="1">
              <a:off x="2110" y="861"/>
              <a:ext cx="272" cy="18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1" name="Line 27">
              <a:extLst>
                <a:ext uri="{FF2B5EF4-FFF2-40B4-BE49-F238E27FC236}">
                  <a16:creationId xmlns:a16="http://schemas.microsoft.com/office/drawing/2014/main" id="{DB268561-14B9-4479-8C6D-A3ABC1F757F0}"/>
                </a:ext>
              </a:extLst>
            </p:cNvPr>
            <p:cNvSpPr>
              <a:spLocks noChangeShapeType="1"/>
            </p:cNvSpPr>
            <p:nvPr/>
          </p:nvSpPr>
          <p:spPr bwMode="auto">
            <a:xfrm flipV="1">
              <a:off x="2101" y="925"/>
              <a:ext cx="317"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2" name="Line 28">
              <a:extLst>
                <a:ext uri="{FF2B5EF4-FFF2-40B4-BE49-F238E27FC236}">
                  <a16:creationId xmlns:a16="http://schemas.microsoft.com/office/drawing/2014/main" id="{22850356-B7FA-4E1C-BFAD-6ED9336B8C6B}"/>
                </a:ext>
              </a:extLst>
            </p:cNvPr>
            <p:cNvSpPr>
              <a:spLocks noChangeShapeType="1"/>
            </p:cNvSpPr>
            <p:nvPr/>
          </p:nvSpPr>
          <p:spPr bwMode="auto">
            <a:xfrm flipV="1">
              <a:off x="2110" y="997"/>
              <a:ext cx="408" cy="27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3" name="Line 29">
              <a:extLst>
                <a:ext uri="{FF2B5EF4-FFF2-40B4-BE49-F238E27FC236}">
                  <a16:creationId xmlns:a16="http://schemas.microsoft.com/office/drawing/2014/main" id="{C2DA4D39-2313-4194-B9FB-35AA1E9B3A0E}"/>
                </a:ext>
              </a:extLst>
            </p:cNvPr>
            <p:cNvSpPr>
              <a:spLocks noChangeShapeType="1"/>
            </p:cNvSpPr>
            <p:nvPr/>
          </p:nvSpPr>
          <p:spPr bwMode="auto">
            <a:xfrm flipV="1">
              <a:off x="2110" y="1088"/>
              <a:ext cx="453"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4" name="Line 30">
              <a:extLst>
                <a:ext uri="{FF2B5EF4-FFF2-40B4-BE49-F238E27FC236}">
                  <a16:creationId xmlns:a16="http://schemas.microsoft.com/office/drawing/2014/main" id="{C907EA65-50AE-4A04-AED4-9FF885079E12}"/>
                </a:ext>
              </a:extLst>
            </p:cNvPr>
            <p:cNvSpPr>
              <a:spLocks noChangeShapeType="1"/>
            </p:cNvSpPr>
            <p:nvPr/>
          </p:nvSpPr>
          <p:spPr bwMode="auto">
            <a:xfrm flipV="1">
              <a:off x="2110" y="1179"/>
              <a:ext cx="499"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5" name="Line 31">
              <a:extLst>
                <a:ext uri="{FF2B5EF4-FFF2-40B4-BE49-F238E27FC236}">
                  <a16:creationId xmlns:a16="http://schemas.microsoft.com/office/drawing/2014/main" id="{2E4FEE9F-CAAD-4E5B-857B-725F6FE51F21}"/>
                </a:ext>
              </a:extLst>
            </p:cNvPr>
            <p:cNvSpPr>
              <a:spLocks noChangeShapeType="1"/>
            </p:cNvSpPr>
            <p:nvPr/>
          </p:nvSpPr>
          <p:spPr bwMode="auto">
            <a:xfrm flipV="1">
              <a:off x="2110" y="1224"/>
              <a:ext cx="544" cy="31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6" name="Line 32">
              <a:extLst>
                <a:ext uri="{FF2B5EF4-FFF2-40B4-BE49-F238E27FC236}">
                  <a16:creationId xmlns:a16="http://schemas.microsoft.com/office/drawing/2014/main" id="{D0C5F0FA-E4AB-4980-9B0E-F825A7D797E3}"/>
                </a:ext>
              </a:extLst>
            </p:cNvPr>
            <p:cNvSpPr>
              <a:spLocks noChangeShapeType="1"/>
            </p:cNvSpPr>
            <p:nvPr/>
          </p:nvSpPr>
          <p:spPr bwMode="auto">
            <a:xfrm flipV="1">
              <a:off x="2110" y="1315"/>
              <a:ext cx="589" cy="31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7" name="Line 33">
              <a:extLst>
                <a:ext uri="{FF2B5EF4-FFF2-40B4-BE49-F238E27FC236}">
                  <a16:creationId xmlns:a16="http://schemas.microsoft.com/office/drawing/2014/main" id="{76489A66-FA53-495C-BE2B-531C9B7A93F5}"/>
                </a:ext>
              </a:extLst>
            </p:cNvPr>
            <p:cNvSpPr>
              <a:spLocks noChangeShapeType="1"/>
            </p:cNvSpPr>
            <p:nvPr/>
          </p:nvSpPr>
          <p:spPr bwMode="auto">
            <a:xfrm flipV="1">
              <a:off x="2155" y="1406"/>
              <a:ext cx="590" cy="31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8" name="Line 34">
              <a:extLst>
                <a:ext uri="{FF2B5EF4-FFF2-40B4-BE49-F238E27FC236}">
                  <a16:creationId xmlns:a16="http://schemas.microsoft.com/office/drawing/2014/main" id="{77313F44-7E49-4F5E-BFC3-A9AC066DFE43}"/>
                </a:ext>
              </a:extLst>
            </p:cNvPr>
            <p:cNvSpPr>
              <a:spLocks noChangeShapeType="1"/>
            </p:cNvSpPr>
            <p:nvPr/>
          </p:nvSpPr>
          <p:spPr bwMode="auto">
            <a:xfrm flipV="1">
              <a:off x="2336" y="1496"/>
              <a:ext cx="454"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9" name="Line 35">
              <a:extLst>
                <a:ext uri="{FF2B5EF4-FFF2-40B4-BE49-F238E27FC236}">
                  <a16:creationId xmlns:a16="http://schemas.microsoft.com/office/drawing/2014/main" id="{25C7452A-D302-4A5B-BD66-F455E9D7FDB4}"/>
                </a:ext>
              </a:extLst>
            </p:cNvPr>
            <p:cNvSpPr>
              <a:spLocks noChangeShapeType="1"/>
            </p:cNvSpPr>
            <p:nvPr/>
          </p:nvSpPr>
          <p:spPr bwMode="auto">
            <a:xfrm flipV="1">
              <a:off x="2563" y="1587"/>
              <a:ext cx="318" cy="13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40" name="Text Box 36">
              <a:extLst>
                <a:ext uri="{FF2B5EF4-FFF2-40B4-BE49-F238E27FC236}">
                  <a16:creationId xmlns:a16="http://schemas.microsoft.com/office/drawing/2014/main" id="{D5BBD18B-78CD-4B4C-88E2-3828895C26CD}"/>
                </a:ext>
              </a:extLst>
            </p:cNvPr>
            <p:cNvSpPr txBox="1">
              <a:spLocks noChangeArrowheads="1"/>
            </p:cNvSpPr>
            <p:nvPr/>
          </p:nvSpPr>
          <p:spPr bwMode="auto">
            <a:xfrm>
              <a:off x="4332" y="1566"/>
              <a:ext cx="31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1</a:t>
              </a:r>
            </a:p>
          </p:txBody>
        </p:sp>
        <p:sp>
          <p:nvSpPr>
            <p:cNvPr id="21541" name="Text Box 37">
              <a:extLst>
                <a:ext uri="{FF2B5EF4-FFF2-40B4-BE49-F238E27FC236}">
                  <a16:creationId xmlns:a16="http://schemas.microsoft.com/office/drawing/2014/main" id="{A3991A31-D30C-41EC-AD80-C6F0BEBABC81}"/>
                </a:ext>
              </a:extLst>
            </p:cNvPr>
            <p:cNvSpPr txBox="1">
              <a:spLocks noChangeArrowheads="1"/>
            </p:cNvSpPr>
            <p:nvPr/>
          </p:nvSpPr>
          <p:spPr bwMode="auto">
            <a:xfrm>
              <a:off x="2200" y="0"/>
              <a:ext cx="31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x</a:t>
              </a:r>
              <a:r>
                <a:rPr lang="zh-CN" altLang="zh-CN" baseline="-30000"/>
                <a:t>2</a:t>
              </a:r>
            </a:p>
          </p:txBody>
        </p:sp>
        <p:sp>
          <p:nvSpPr>
            <p:cNvPr id="21542" name="Text Box 38">
              <a:extLst>
                <a:ext uri="{FF2B5EF4-FFF2-40B4-BE49-F238E27FC236}">
                  <a16:creationId xmlns:a16="http://schemas.microsoft.com/office/drawing/2014/main" id="{EBDD84C7-B2F3-4F85-A921-E5F2AF5A6D76}"/>
                </a:ext>
              </a:extLst>
            </p:cNvPr>
            <p:cNvSpPr txBox="1">
              <a:spLocks noChangeArrowheads="1"/>
            </p:cNvSpPr>
            <p:nvPr/>
          </p:nvSpPr>
          <p:spPr bwMode="auto">
            <a:xfrm>
              <a:off x="3062" y="1134"/>
              <a:ext cx="16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z=20000=50x</a:t>
              </a:r>
              <a:r>
                <a:rPr lang="zh-CN" altLang="zh-CN" baseline="-30000"/>
                <a:t>1</a:t>
              </a:r>
              <a:r>
                <a:rPr lang="zh-CN" altLang="zh-CN"/>
                <a:t>+100x</a:t>
              </a:r>
              <a:r>
                <a:rPr lang="zh-CN" altLang="zh-CN" baseline="-30000"/>
                <a:t>2</a:t>
              </a:r>
            </a:p>
          </p:txBody>
        </p:sp>
        <p:sp>
          <p:nvSpPr>
            <p:cNvPr id="21543" name="Line 39">
              <a:extLst>
                <a:ext uri="{FF2B5EF4-FFF2-40B4-BE49-F238E27FC236}">
                  <a16:creationId xmlns:a16="http://schemas.microsoft.com/office/drawing/2014/main" id="{E3BD5A35-7FB3-479A-A1AA-3BDCB884A469}"/>
                </a:ext>
              </a:extLst>
            </p:cNvPr>
            <p:cNvSpPr>
              <a:spLocks noChangeShapeType="1"/>
            </p:cNvSpPr>
            <p:nvPr/>
          </p:nvSpPr>
          <p:spPr bwMode="auto">
            <a:xfrm flipH="1">
              <a:off x="3153" y="1360"/>
              <a:ext cx="272" cy="1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44" name="Line 40">
              <a:extLst>
                <a:ext uri="{FF2B5EF4-FFF2-40B4-BE49-F238E27FC236}">
                  <a16:creationId xmlns:a16="http://schemas.microsoft.com/office/drawing/2014/main" id="{202EDA5A-3188-498E-90A4-FF31251B1E3B}"/>
                </a:ext>
              </a:extLst>
            </p:cNvPr>
            <p:cNvSpPr>
              <a:spLocks noChangeShapeType="1"/>
            </p:cNvSpPr>
            <p:nvPr/>
          </p:nvSpPr>
          <p:spPr bwMode="auto">
            <a:xfrm flipH="1">
              <a:off x="2925" y="976"/>
              <a:ext cx="317" cy="1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45" name="Line 41">
              <a:extLst>
                <a:ext uri="{FF2B5EF4-FFF2-40B4-BE49-F238E27FC236}">
                  <a16:creationId xmlns:a16="http://schemas.microsoft.com/office/drawing/2014/main" id="{5AB8784E-BF8F-42B9-96EE-C7B9BE6C9EF9}"/>
                </a:ext>
              </a:extLst>
            </p:cNvPr>
            <p:cNvSpPr>
              <a:spLocks noChangeShapeType="1"/>
            </p:cNvSpPr>
            <p:nvPr/>
          </p:nvSpPr>
          <p:spPr bwMode="auto">
            <a:xfrm flipV="1">
              <a:off x="1429" y="1475"/>
              <a:ext cx="136" cy="18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46" name="Text Box 42">
              <a:extLst>
                <a:ext uri="{FF2B5EF4-FFF2-40B4-BE49-F238E27FC236}">
                  <a16:creationId xmlns:a16="http://schemas.microsoft.com/office/drawing/2014/main" id="{EA086043-4F54-4EE5-9494-01F612688681}"/>
                </a:ext>
              </a:extLst>
            </p:cNvPr>
            <p:cNvSpPr txBox="1">
              <a:spLocks noChangeArrowheads="1"/>
            </p:cNvSpPr>
            <p:nvPr/>
          </p:nvSpPr>
          <p:spPr bwMode="auto">
            <a:xfrm>
              <a:off x="1973" y="2382"/>
              <a:ext cx="90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图2-2</a:t>
              </a:r>
            </a:p>
          </p:txBody>
        </p:sp>
        <p:sp>
          <p:nvSpPr>
            <p:cNvPr id="21547" name="Line 43">
              <a:extLst>
                <a:ext uri="{FF2B5EF4-FFF2-40B4-BE49-F238E27FC236}">
                  <a16:creationId xmlns:a16="http://schemas.microsoft.com/office/drawing/2014/main" id="{E5EFC7FB-05B9-41BE-AA5A-A24DCE8123CD}"/>
                </a:ext>
              </a:extLst>
            </p:cNvPr>
            <p:cNvSpPr>
              <a:spLocks noChangeShapeType="1"/>
            </p:cNvSpPr>
            <p:nvPr/>
          </p:nvSpPr>
          <p:spPr bwMode="auto">
            <a:xfrm>
              <a:off x="1247" y="295"/>
              <a:ext cx="3538" cy="1724"/>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48" name="Line 44">
              <a:extLst>
                <a:ext uri="{FF2B5EF4-FFF2-40B4-BE49-F238E27FC236}">
                  <a16:creationId xmlns:a16="http://schemas.microsoft.com/office/drawing/2014/main" id="{617A7FDA-8EB2-476A-B41E-172CAA5868F5}"/>
                </a:ext>
              </a:extLst>
            </p:cNvPr>
            <p:cNvSpPr>
              <a:spLocks noChangeShapeType="1"/>
            </p:cNvSpPr>
            <p:nvPr/>
          </p:nvSpPr>
          <p:spPr bwMode="auto">
            <a:xfrm>
              <a:off x="1066" y="523"/>
              <a:ext cx="3538" cy="1724"/>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49" name="Line 45">
              <a:extLst>
                <a:ext uri="{FF2B5EF4-FFF2-40B4-BE49-F238E27FC236}">
                  <a16:creationId xmlns:a16="http://schemas.microsoft.com/office/drawing/2014/main" id="{7A714DF2-C685-498B-9646-653C7B721E92}"/>
                </a:ext>
              </a:extLst>
            </p:cNvPr>
            <p:cNvSpPr>
              <a:spLocks noChangeShapeType="1"/>
            </p:cNvSpPr>
            <p:nvPr/>
          </p:nvSpPr>
          <p:spPr bwMode="auto">
            <a:xfrm>
              <a:off x="930" y="795"/>
              <a:ext cx="3084" cy="1497"/>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0" name="Line 46">
              <a:extLst>
                <a:ext uri="{FF2B5EF4-FFF2-40B4-BE49-F238E27FC236}">
                  <a16:creationId xmlns:a16="http://schemas.microsoft.com/office/drawing/2014/main" id="{8B831397-F74A-4D0E-99F1-1002926BE8BB}"/>
                </a:ext>
              </a:extLst>
            </p:cNvPr>
            <p:cNvSpPr>
              <a:spLocks noChangeShapeType="1"/>
            </p:cNvSpPr>
            <p:nvPr/>
          </p:nvSpPr>
          <p:spPr bwMode="auto">
            <a:xfrm>
              <a:off x="839" y="1104"/>
              <a:ext cx="2812" cy="1369"/>
            </a:xfrm>
            <a:prstGeom prst="line">
              <a:avLst/>
            </a:prstGeom>
            <a:noFill/>
            <a:ln w="9525" cmpd="sng">
              <a:solidFill>
                <a:srgbClr val="9933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1" name="Text Box 47">
              <a:extLst>
                <a:ext uri="{FF2B5EF4-FFF2-40B4-BE49-F238E27FC236}">
                  <a16:creationId xmlns:a16="http://schemas.microsoft.com/office/drawing/2014/main" id="{F5FA6A91-9581-438B-AE16-26D82CEA6832}"/>
                </a:ext>
              </a:extLst>
            </p:cNvPr>
            <p:cNvSpPr txBox="1">
              <a:spLocks noChangeArrowheads="1"/>
            </p:cNvSpPr>
            <p:nvPr/>
          </p:nvSpPr>
          <p:spPr bwMode="auto">
            <a:xfrm>
              <a:off x="3016" y="795"/>
              <a:ext cx="16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dirty="0"/>
                <a:t>z=27500=50x</a:t>
              </a:r>
              <a:r>
                <a:rPr lang="zh-CN" altLang="zh-CN" baseline="-30000" dirty="0"/>
                <a:t>1</a:t>
              </a:r>
              <a:r>
                <a:rPr lang="zh-CN" altLang="zh-CN" dirty="0"/>
                <a:t>+100x</a:t>
              </a:r>
              <a:r>
                <a:rPr lang="zh-CN" altLang="zh-CN" baseline="-30000" dirty="0"/>
                <a:t>2</a:t>
              </a:r>
            </a:p>
          </p:txBody>
        </p:sp>
        <p:sp>
          <p:nvSpPr>
            <p:cNvPr id="21552" name="Text Box 48">
              <a:extLst>
                <a:ext uri="{FF2B5EF4-FFF2-40B4-BE49-F238E27FC236}">
                  <a16:creationId xmlns:a16="http://schemas.microsoft.com/office/drawing/2014/main" id="{C25EA4C9-D94D-4DF9-9FD8-A87EDCB4852F}"/>
                </a:ext>
              </a:extLst>
            </p:cNvPr>
            <p:cNvSpPr txBox="1">
              <a:spLocks noChangeArrowheads="1"/>
            </p:cNvSpPr>
            <p:nvPr/>
          </p:nvSpPr>
          <p:spPr bwMode="auto">
            <a:xfrm>
              <a:off x="295" y="1657"/>
              <a:ext cx="16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z=0=50x</a:t>
              </a:r>
              <a:r>
                <a:rPr lang="zh-CN" altLang="zh-CN" baseline="-30000"/>
                <a:t>1</a:t>
              </a:r>
              <a:r>
                <a:rPr lang="zh-CN" altLang="zh-CN"/>
                <a:t>+100x</a:t>
              </a:r>
              <a:r>
                <a:rPr lang="zh-CN" altLang="zh-CN" baseline="-30000"/>
                <a:t>2</a:t>
              </a:r>
            </a:p>
          </p:txBody>
        </p:sp>
        <p:sp>
          <p:nvSpPr>
            <p:cNvPr id="21553" name="Text Box 49">
              <a:extLst>
                <a:ext uri="{FF2B5EF4-FFF2-40B4-BE49-F238E27FC236}">
                  <a16:creationId xmlns:a16="http://schemas.microsoft.com/office/drawing/2014/main" id="{88E4828D-2919-4671-89CB-449D0D345923}"/>
                </a:ext>
              </a:extLst>
            </p:cNvPr>
            <p:cNvSpPr txBox="1">
              <a:spLocks noChangeArrowheads="1"/>
            </p:cNvSpPr>
            <p:nvPr/>
          </p:nvSpPr>
          <p:spPr bwMode="auto">
            <a:xfrm>
              <a:off x="0" y="840"/>
              <a:ext cx="16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t>z=10000=50x</a:t>
              </a:r>
              <a:r>
                <a:rPr lang="zh-CN" altLang="zh-CN" baseline="-30000"/>
                <a:t>1</a:t>
              </a:r>
              <a:r>
                <a:rPr lang="zh-CN" altLang="zh-CN"/>
                <a:t>+100x</a:t>
              </a:r>
              <a:r>
                <a:rPr lang="zh-CN" altLang="zh-CN" baseline="-30000"/>
                <a:t>2</a:t>
              </a:r>
            </a:p>
          </p:txBody>
        </p:sp>
        <p:sp>
          <p:nvSpPr>
            <p:cNvPr id="21554" name="Text Box 50">
              <a:extLst>
                <a:ext uri="{FF2B5EF4-FFF2-40B4-BE49-F238E27FC236}">
                  <a16:creationId xmlns:a16="http://schemas.microsoft.com/office/drawing/2014/main" id="{A7549539-CA7A-40F7-8B47-4FA96F1097D2}"/>
                </a:ext>
              </a:extLst>
            </p:cNvPr>
            <p:cNvSpPr txBox="1">
              <a:spLocks noChangeArrowheads="1"/>
            </p:cNvSpPr>
            <p:nvPr/>
          </p:nvSpPr>
          <p:spPr bwMode="auto">
            <a:xfrm>
              <a:off x="2426" y="795"/>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C</a:t>
              </a:r>
            </a:p>
          </p:txBody>
        </p:sp>
        <p:sp>
          <p:nvSpPr>
            <p:cNvPr id="21555" name="Text Box 51">
              <a:extLst>
                <a:ext uri="{FF2B5EF4-FFF2-40B4-BE49-F238E27FC236}">
                  <a16:creationId xmlns:a16="http://schemas.microsoft.com/office/drawing/2014/main" id="{BEE3258C-D4C1-41DB-A0A3-60BA26CCA28A}"/>
                </a:ext>
              </a:extLst>
            </p:cNvPr>
            <p:cNvSpPr txBox="1">
              <a:spLocks noChangeArrowheads="1"/>
            </p:cNvSpPr>
            <p:nvPr/>
          </p:nvSpPr>
          <p:spPr bwMode="auto">
            <a:xfrm>
              <a:off x="2109" y="568"/>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B</a:t>
              </a:r>
            </a:p>
          </p:txBody>
        </p:sp>
        <p:sp>
          <p:nvSpPr>
            <p:cNvPr id="21556" name="Text Box 52">
              <a:extLst>
                <a:ext uri="{FF2B5EF4-FFF2-40B4-BE49-F238E27FC236}">
                  <a16:creationId xmlns:a16="http://schemas.microsoft.com/office/drawing/2014/main" id="{A7FADE18-DBD3-4BFB-8D81-8883CD50DC20}"/>
                </a:ext>
              </a:extLst>
            </p:cNvPr>
            <p:cNvSpPr txBox="1">
              <a:spLocks noChangeArrowheads="1"/>
            </p:cNvSpPr>
            <p:nvPr/>
          </p:nvSpPr>
          <p:spPr bwMode="auto">
            <a:xfrm>
              <a:off x="1791" y="613"/>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A</a:t>
              </a:r>
            </a:p>
          </p:txBody>
        </p:sp>
        <p:sp>
          <p:nvSpPr>
            <p:cNvPr id="21557" name="Text Box 53">
              <a:extLst>
                <a:ext uri="{FF2B5EF4-FFF2-40B4-BE49-F238E27FC236}">
                  <a16:creationId xmlns:a16="http://schemas.microsoft.com/office/drawing/2014/main" id="{6DBAA8DE-F3A7-44AD-8A3B-99FE5082EA24}"/>
                </a:ext>
              </a:extLst>
            </p:cNvPr>
            <p:cNvSpPr txBox="1">
              <a:spLocks noChangeArrowheads="1"/>
            </p:cNvSpPr>
            <p:nvPr/>
          </p:nvSpPr>
          <p:spPr bwMode="auto">
            <a:xfrm>
              <a:off x="2853" y="1502"/>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D</a:t>
              </a:r>
            </a:p>
          </p:txBody>
        </p:sp>
        <p:sp>
          <p:nvSpPr>
            <p:cNvPr id="21558" name="Text Box 54">
              <a:extLst>
                <a:ext uri="{FF2B5EF4-FFF2-40B4-BE49-F238E27FC236}">
                  <a16:creationId xmlns:a16="http://schemas.microsoft.com/office/drawing/2014/main" id="{055B6A04-53D0-4FE5-8ED4-8F9B66867705}"/>
                </a:ext>
              </a:extLst>
            </p:cNvPr>
            <p:cNvSpPr txBox="1">
              <a:spLocks noChangeArrowheads="1"/>
            </p:cNvSpPr>
            <p:nvPr/>
          </p:nvSpPr>
          <p:spPr bwMode="auto">
            <a:xfrm>
              <a:off x="2018" y="1702"/>
              <a:ext cx="36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rgbClr val="FF3300"/>
                  </a:solidFill>
                </a:rPr>
                <a:t>E</a:t>
              </a:r>
            </a:p>
          </p:txBody>
        </p:sp>
        <p:sp>
          <p:nvSpPr>
            <p:cNvPr id="21559" name="Line 55">
              <a:extLst>
                <a:ext uri="{FF2B5EF4-FFF2-40B4-BE49-F238E27FC236}">
                  <a16:creationId xmlns:a16="http://schemas.microsoft.com/office/drawing/2014/main" id="{E22833AC-9C29-4ADB-AFCE-E37ED478988E}"/>
                </a:ext>
              </a:extLst>
            </p:cNvPr>
            <p:cNvSpPr>
              <a:spLocks noChangeShapeType="1"/>
            </p:cNvSpPr>
            <p:nvPr/>
          </p:nvSpPr>
          <p:spPr bwMode="auto">
            <a:xfrm flipV="1">
              <a:off x="612" y="840"/>
              <a:ext cx="363" cy="4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aphicFrame>
        <p:nvGraphicFramePr>
          <p:cNvPr id="21560" name="Object 56">
            <a:extLst>
              <a:ext uri="{FF2B5EF4-FFF2-40B4-BE49-F238E27FC236}">
                <a16:creationId xmlns:a16="http://schemas.microsoft.com/office/drawing/2014/main" id="{38B1CDF9-1022-4CE5-9A70-49A498101CBA}"/>
              </a:ext>
            </a:extLst>
          </p:cNvPr>
          <p:cNvGraphicFramePr>
            <a:graphicFrameLocks noChangeAspect="1"/>
          </p:cNvGraphicFramePr>
          <p:nvPr>
            <p:extLst>
              <p:ext uri="{D42A27DB-BD31-4B8C-83A1-F6EECF244321}">
                <p14:modId xmlns:p14="http://schemas.microsoft.com/office/powerpoint/2010/main" val="2037391396"/>
              </p:ext>
            </p:extLst>
          </p:nvPr>
        </p:nvGraphicFramePr>
        <p:xfrm>
          <a:off x="8813005" y="3349288"/>
          <a:ext cx="2249488" cy="757237"/>
        </p:xfrm>
        <a:graphic>
          <a:graphicData uri="http://schemas.openxmlformats.org/presentationml/2006/ole">
            <mc:AlternateContent xmlns:mc="http://schemas.openxmlformats.org/markup-compatibility/2006">
              <mc:Choice xmlns:v="urn:schemas-microsoft-com:vml" Requires="v">
                <p:oleObj spid="_x0000_s6155" r:id="rId4" imgW="1168210" imgH="393846" progId="">
                  <p:embed/>
                </p:oleObj>
              </mc:Choice>
              <mc:Fallback>
                <p:oleObj r:id="rId4" imgW="1168210" imgH="393846" progId="">
                  <p:embed/>
                  <p:pic>
                    <p:nvPicPr>
                      <p:cNvPr id="21560" name="Object 56">
                        <a:extLst>
                          <a:ext uri="{FF2B5EF4-FFF2-40B4-BE49-F238E27FC236}">
                            <a16:creationId xmlns:a16="http://schemas.microsoft.com/office/drawing/2014/main" id="{38B1CDF9-1022-4CE5-9A70-49A498101C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005" y="3349288"/>
                        <a:ext cx="2249488"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61" name="Text Box 57">
            <a:extLst>
              <a:ext uri="{FF2B5EF4-FFF2-40B4-BE49-F238E27FC236}">
                <a16:creationId xmlns:a16="http://schemas.microsoft.com/office/drawing/2014/main" id="{56A15930-473C-4BCE-A105-D592DC1DF08B}"/>
              </a:ext>
            </a:extLst>
          </p:cNvPr>
          <p:cNvSpPr txBox="1">
            <a:spLocks noChangeArrowheads="1"/>
          </p:cNvSpPr>
          <p:nvPr/>
        </p:nvSpPr>
        <p:spPr bwMode="auto">
          <a:xfrm>
            <a:off x="8776041" y="2864696"/>
            <a:ext cx="10080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dirty="0">
                <a:solidFill>
                  <a:srgbClr val="009900"/>
                </a:solidFill>
              </a:rPr>
              <a:t>斜截式</a:t>
            </a:r>
          </a:p>
        </p:txBody>
      </p:sp>
      <p:sp>
        <p:nvSpPr>
          <p:cNvPr id="4" name="日期占位符 3">
            <a:extLst>
              <a:ext uri="{FF2B5EF4-FFF2-40B4-BE49-F238E27FC236}">
                <a16:creationId xmlns:a16="http://schemas.microsoft.com/office/drawing/2014/main" id="{DA43D5DE-E4BB-4679-A524-8FB28DBF09E5}"/>
              </a:ext>
            </a:extLst>
          </p:cNvPr>
          <p:cNvSpPr>
            <a:spLocks noGrp="1"/>
          </p:cNvSpPr>
          <p:nvPr>
            <p:ph type="dt" sz="half" idx="10"/>
          </p:nvPr>
        </p:nvSpPr>
        <p:spPr/>
        <p:txBody>
          <a:bodyPr/>
          <a:lstStyle/>
          <a:p>
            <a:fld id="{29454368-483A-48FA-AED4-2BF249AEEE25}" type="datetime1">
              <a:rPr lang="zh-CN" altLang="en-US" smtClean="0"/>
              <a:t>2019/9/2</a:t>
            </a:fld>
            <a:endParaRPr lang="zh-CN" altLang="en-US"/>
          </a:p>
        </p:txBody>
      </p:sp>
      <p:sp>
        <p:nvSpPr>
          <p:cNvPr id="5" name="页脚占位符 4">
            <a:extLst>
              <a:ext uri="{FF2B5EF4-FFF2-40B4-BE49-F238E27FC236}">
                <a16:creationId xmlns:a16="http://schemas.microsoft.com/office/drawing/2014/main" id="{AC296F3F-57B7-4CB2-8740-DE3729F195EB}"/>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8EEAB06B-A1D0-4F7B-AA53-365BAD288FD8}"/>
              </a:ext>
            </a:extLst>
          </p:cNvPr>
          <p:cNvSpPr>
            <a:spLocks noGrp="1"/>
          </p:cNvSpPr>
          <p:nvPr>
            <p:ph type="sldNum" sz="quarter" idx="12"/>
          </p:nvPr>
        </p:nvSpPr>
        <p:spPr/>
        <p:txBody>
          <a:bodyPr/>
          <a:lstStyle/>
          <a:p>
            <a:fld id="{0A644367-13AA-42ED-B6EC-687919EA1044}"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7FCEA-C647-4B0A-B6C1-F588117D776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22C533-4CDB-46BE-A7B5-98DCD0376F18}"/>
              </a:ext>
            </a:extLst>
          </p:cNvPr>
          <p:cNvSpPr>
            <a:spLocks noGrp="1"/>
          </p:cNvSpPr>
          <p:nvPr>
            <p:ph idx="1"/>
          </p:nvPr>
        </p:nvSpPr>
        <p:spPr/>
        <p:txBody>
          <a:bodyPr/>
          <a:lstStyle/>
          <a:p>
            <a:r>
              <a:rPr lang="en-US" altLang="zh-CN" dirty="0"/>
              <a:t>1.1  </a:t>
            </a:r>
            <a:r>
              <a:rPr lang="zh-CN" altLang="en-US" dirty="0"/>
              <a:t>问题的提出</a:t>
            </a:r>
          </a:p>
          <a:p>
            <a:r>
              <a:rPr lang="en-US" altLang="zh-CN" dirty="0"/>
              <a:t>1.2  </a:t>
            </a:r>
            <a:r>
              <a:rPr lang="zh-CN" altLang="en-US" dirty="0"/>
              <a:t>图解法</a:t>
            </a:r>
          </a:p>
          <a:p>
            <a:r>
              <a:rPr lang="en-US" altLang="zh-CN" dirty="0"/>
              <a:t>1.3  </a:t>
            </a:r>
            <a:r>
              <a:rPr lang="zh-CN" altLang="en-US" dirty="0"/>
              <a:t>线性规划问题的标准形式</a:t>
            </a:r>
          </a:p>
          <a:p>
            <a:r>
              <a:rPr lang="en-US" altLang="zh-CN" dirty="0"/>
              <a:t>1.4  </a:t>
            </a:r>
            <a:r>
              <a:rPr lang="zh-CN" altLang="en-US" dirty="0"/>
              <a:t>线性规划问题的解的概念</a:t>
            </a:r>
          </a:p>
          <a:p>
            <a:endParaRPr lang="zh-CN" altLang="en-US" dirty="0"/>
          </a:p>
        </p:txBody>
      </p:sp>
      <p:sp>
        <p:nvSpPr>
          <p:cNvPr id="4" name="日期占位符 3">
            <a:extLst>
              <a:ext uri="{FF2B5EF4-FFF2-40B4-BE49-F238E27FC236}">
                <a16:creationId xmlns:a16="http://schemas.microsoft.com/office/drawing/2014/main" id="{5E0C4C62-DF72-42D4-883E-B8B3F9DCBD06}"/>
              </a:ext>
            </a:extLst>
          </p:cNvPr>
          <p:cNvSpPr>
            <a:spLocks noGrp="1"/>
          </p:cNvSpPr>
          <p:nvPr>
            <p:ph type="dt" sz="half" idx="10"/>
          </p:nvPr>
        </p:nvSpPr>
        <p:spPr/>
        <p:txBody>
          <a:bodyPr/>
          <a:lstStyle/>
          <a:p>
            <a:fld id="{1AB30BDF-9DE3-4FCA-B1F8-3E8F615A5E2C}" type="datetime1">
              <a:rPr lang="zh-CN" altLang="en-US" smtClean="0"/>
              <a:t>2019/9/2</a:t>
            </a:fld>
            <a:endParaRPr lang="zh-CN" altLang="en-US"/>
          </a:p>
        </p:txBody>
      </p:sp>
      <p:sp>
        <p:nvSpPr>
          <p:cNvPr id="5" name="页脚占位符 4">
            <a:extLst>
              <a:ext uri="{FF2B5EF4-FFF2-40B4-BE49-F238E27FC236}">
                <a16:creationId xmlns:a16="http://schemas.microsoft.com/office/drawing/2014/main" id="{D571593C-8FE6-4DB4-A5D9-18348E781C41}"/>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A5A9F1E5-4831-4280-9812-1B5B0AB5479E}"/>
              </a:ext>
            </a:extLst>
          </p:cNvPr>
          <p:cNvSpPr>
            <a:spLocks noGrp="1"/>
          </p:cNvSpPr>
          <p:nvPr>
            <p:ph type="sldNum" sz="quarter" idx="12"/>
          </p:nvPr>
        </p:nvSpPr>
        <p:spPr/>
        <p:txBody>
          <a:bodyPr/>
          <a:lstStyle/>
          <a:p>
            <a:fld id="{0A644367-13AA-42ED-B6EC-687919EA1044}" type="slidenum">
              <a:rPr lang="zh-CN" altLang="en-US" smtClean="0"/>
              <a:t>2</a:t>
            </a:fld>
            <a:endParaRPr lang="zh-CN" altLang="en-US"/>
          </a:p>
        </p:txBody>
      </p:sp>
    </p:spTree>
    <p:extLst>
      <p:ext uri="{BB962C8B-B14F-4D97-AF65-F5344CB8AC3E}">
        <p14:creationId xmlns:p14="http://schemas.microsoft.com/office/powerpoint/2010/main" val="11022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980E7-AF68-4695-9CF6-CFE6D3D3A02F}"/>
              </a:ext>
            </a:extLst>
          </p:cNvPr>
          <p:cNvSpPr>
            <a:spLocks noGrp="1"/>
          </p:cNvSpPr>
          <p:nvPr>
            <p:ph type="title"/>
          </p:nvPr>
        </p:nvSpPr>
        <p:spPr/>
        <p:txBody>
          <a:bodyPr/>
          <a:lstStyle/>
          <a:p>
            <a:r>
              <a:rPr lang="zh-CN" altLang="en-US" dirty="0"/>
              <a:t>价值系数的符号与目标函数直线族的平行移动</a:t>
            </a:r>
          </a:p>
        </p:txBody>
      </p:sp>
      <p:sp>
        <p:nvSpPr>
          <p:cNvPr id="3" name="内容占位符 2">
            <a:extLst>
              <a:ext uri="{FF2B5EF4-FFF2-40B4-BE49-F238E27FC236}">
                <a16:creationId xmlns:a16="http://schemas.microsoft.com/office/drawing/2014/main" id="{7E603162-2920-42A4-A989-B7E8B74478D1}"/>
              </a:ext>
            </a:extLst>
          </p:cNvPr>
          <p:cNvSpPr>
            <a:spLocks noGrp="1"/>
          </p:cNvSpPr>
          <p:nvPr>
            <p:ph idx="1"/>
          </p:nvPr>
        </p:nvSpPr>
        <p:spPr/>
        <p:txBody>
          <a:bodyPr/>
          <a:lstStyle/>
          <a:p>
            <a:r>
              <a:rPr lang="zh-CN" altLang="en-US" dirty="0">
                <a:solidFill>
                  <a:srgbClr val="FF0000"/>
                </a:solidFill>
              </a:rPr>
              <a:t>写成斜截式比较容易弄清楚移动方向</a:t>
            </a:r>
          </a:p>
          <a:p>
            <a:pPr lvl="1"/>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Z=50x</a:t>
            </a:r>
            <a:r>
              <a:rPr lang="en-US" altLang="zh-CN" sz="2400"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+100x</a:t>
            </a:r>
            <a:r>
              <a:rPr lang="en-US" altLang="zh-CN" sz="2400"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p>
          <a:p>
            <a:pPr lvl="1"/>
            <a:r>
              <a:rPr lang="zh-CN" altLang="en-US" sz="1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求最大右上方移动，求最小左下方移动</a:t>
            </a:r>
          </a:p>
          <a:p>
            <a:pPr lvl="1"/>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Z=-50x</a:t>
            </a:r>
            <a:r>
              <a:rPr lang="en-US" altLang="zh-CN" sz="2400"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-100x</a:t>
            </a:r>
            <a:r>
              <a:rPr lang="en-US" altLang="zh-CN" sz="2400"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p>
          <a:p>
            <a:pPr lvl="1"/>
            <a:r>
              <a:rPr lang="zh-CN" altLang="en-US" sz="1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求最大左下方移动，求最小右上方移动</a:t>
            </a:r>
          </a:p>
          <a:p>
            <a:pPr lvl="1"/>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Z=-50x</a:t>
            </a:r>
            <a:r>
              <a:rPr lang="en-US" altLang="zh-CN" sz="2400"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+100x</a:t>
            </a:r>
            <a:r>
              <a:rPr lang="en-US" altLang="zh-CN" sz="2400"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p>
          <a:p>
            <a:pPr lvl="1"/>
            <a:r>
              <a:rPr lang="zh-CN" altLang="en-US" sz="1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求最大左上方移动，求最小右下方移动</a:t>
            </a:r>
            <a:endPar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lvl="1"/>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Z=50x</a:t>
            </a:r>
            <a:r>
              <a:rPr lang="en-US" altLang="zh-CN" sz="2400"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-100x</a:t>
            </a:r>
            <a:r>
              <a:rPr lang="en-US" altLang="zh-CN" sz="2400"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t>
            </a:r>
          </a:p>
          <a:p>
            <a:pPr lvl="1"/>
            <a:r>
              <a:rPr lang="zh-CN" altLang="en-US" sz="1600" dirty="0">
                <a:solidFill>
                  <a:prstClr val="black"/>
                </a:solidFill>
                <a:latin typeface="Calibri" panose="020F0502020204030204"/>
                <a:ea typeface="等线" panose="02010600030101010101" pitchFamily="2" charset="-122"/>
              </a:rPr>
              <a:t>求最大右下方移动，求最小左上方移动</a:t>
            </a:r>
            <a:endParaRPr lang="zh-CN" altLang="en-US" sz="2400" dirty="0">
              <a:solidFill>
                <a:prstClr val="black"/>
              </a:solidFill>
              <a:latin typeface="Calibri" panose="020F0502020204030204"/>
              <a:ea typeface="等线" panose="02010600030101010101" pitchFamily="2" charset="-122"/>
            </a:endParaRPr>
          </a:p>
          <a:p>
            <a:endParaRPr lang="zh-CN" altLang="en-US" dirty="0"/>
          </a:p>
        </p:txBody>
      </p:sp>
      <p:sp>
        <p:nvSpPr>
          <p:cNvPr id="4" name="日期占位符 3">
            <a:extLst>
              <a:ext uri="{FF2B5EF4-FFF2-40B4-BE49-F238E27FC236}">
                <a16:creationId xmlns:a16="http://schemas.microsoft.com/office/drawing/2014/main" id="{3E86F702-7A95-438D-9969-8BFB6420D8DF}"/>
              </a:ext>
            </a:extLst>
          </p:cNvPr>
          <p:cNvSpPr>
            <a:spLocks noGrp="1"/>
          </p:cNvSpPr>
          <p:nvPr>
            <p:ph type="dt" sz="half" idx="10"/>
          </p:nvPr>
        </p:nvSpPr>
        <p:spPr/>
        <p:txBody>
          <a:bodyPr/>
          <a:lstStyle/>
          <a:p>
            <a:fld id="{0D88A086-5405-4311-B014-809A00E021AF}" type="datetime1">
              <a:rPr lang="zh-CN" altLang="en-US" smtClean="0"/>
              <a:t>2019/9/2</a:t>
            </a:fld>
            <a:endParaRPr lang="zh-CN" altLang="en-US"/>
          </a:p>
        </p:txBody>
      </p:sp>
      <p:sp>
        <p:nvSpPr>
          <p:cNvPr id="5" name="页脚占位符 4">
            <a:extLst>
              <a:ext uri="{FF2B5EF4-FFF2-40B4-BE49-F238E27FC236}">
                <a16:creationId xmlns:a16="http://schemas.microsoft.com/office/drawing/2014/main" id="{8667D69C-89ED-4822-8D11-DA696081B417}"/>
              </a:ext>
            </a:extLst>
          </p:cNvPr>
          <p:cNvSpPr>
            <a:spLocks noGrp="1"/>
          </p:cNvSpPr>
          <p:nvPr>
            <p:ph type="ftr" sz="quarter" idx="11"/>
          </p:nvPr>
        </p:nvSpPr>
        <p:spPr/>
        <p:txBody>
          <a:bodyPr/>
          <a:lstStyle/>
          <a:p>
            <a:r>
              <a:rPr lang="zh-CN" altLang="en-US" dirty="0"/>
              <a:t>智能医疗研究中心</a:t>
            </a:r>
          </a:p>
        </p:txBody>
      </p:sp>
      <p:sp>
        <p:nvSpPr>
          <p:cNvPr id="6" name="灯片编号占位符 5">
            <a:extLst>
              <a:ext uri="{FF2B5EF4-FFF2-40B4-BE49-F238E27FC236}">
                <a16:creationId xmlns:a16="http://schemas.microsoft.com/office/drawing/2014/main" id="{0DC718C5-79D4-429D-A0D1-EB3AC7B772D0}"/>
              </a:ext>
            </a:extLst>
          </p:cNvPr>
          <p:cNvSpPr>
            <a:spLocks noGrp="1"/>
          </p:cNvSpPr>
          <p:nvPr>
            <p:ph type="sldNum" sz="quarter" idx="12"/>
          </p:nvPr>
        </p:nvSpPr>
        <p:spPr/>
        <p:txBody>
          <a:bodyPr/>
          <a:lstStyle/>
          <a:p>
            <a:fld id="{0A644367-13AA-42ED-B6EC-687919EA1044}" type="slidenum">
              <a:rPr lang="zh-CN" altLang="en-US" smtClean="0"/>
              <a:t>20</a:t>
            </a:fld>
            <a:endParaRPr lang="zh-CN" altLang="en-US"/>
          </a:p>
        </p:txBody>
      </p:sp>
      <p:sp>
        <p:nvSpPr>
          <p:cNvPr id="7" name="Rectangle 8">
            <a:extLst>
              <a:ext uri="{FF2B5EF4-FFF2-40B4-BE49-F238E27FC236}">
                <a16:creationId xmlns:a16="http://schemas.microsoft.com/office/drawing/2014/main" id="{E50A33F6-0BB7-4B57-88BB-60DC9CDDBC0E}"/>
              </a:ext>
            </a:extLst>
          </p:cNvPr>
          <p:cNvSpPr>
            <a:spLocks noChangeArrowheads="1"/>
          </p:cNvSpPr>
          <p:nvPr/>
        </p:nvSpPr>
        <p:spPr bwMode="auto">
          <a:xfrm>
            <a:off x="2555081" y="5321237"/>
            <a:ext cx="7081837" cy="369332"/>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zh-CN" altLang="zh-CN" dirty="0"/>
              <a:t>关键在C</a:t>
            </a:r>
            <a:r>
              <a:rPr lang="zh-CN" altLang="zh-CN" baseline="-25000" dirty="0"/>
              <a:t>2</a:t>
            </a:r>
            <a:r>
              <a:rPr lang="zh-CN" altLang="zh-CN" dirty="0"/>
              <a:t>，C</a:t>
            </a:r>
            <a:r>
              <a:rPr lang="zh-CN" altLang="zh-CN" baseline="-25000" dirty="0"/>
              <a:t>2</a:t>
            </a:r>
            <a:r>
              <a:rPr lang="zh-CN" altLang="zh-CN" dirty="0"/>
              <a:t>为正，则往上平移； C2为负，则往下平移</a:t>
            </a:r>
          </a:p>
        </p:txBody>
      </p:sp>
      <p:graphicFrame>
        <p:nvGraphicFramePr>
          <p:cNvPr id="8" name="Object 4">
            <a:extLst>
              <a:ext uri="{FF2B5EF4-FFF2-40B4-BE49-F238E27FC236}">
                <a16:creationId xmlns:a16="http://schemas.microsoft.com/office/drawing/2014/main" id="{97E99FEF-F47B-41A4-8506-8DB1D844C37E}"/>
              </a:ext>
            </a:extLst>
          </p:cNvPr>
          <p:cNvGraphicFramePr>
            <a:graphicFrameLocks noChangeAspect="1"/>
          </p:cNvGraphicFramePr>
          <p:nvPr>
            <p:extLst>
              <p:ext uri="{D42A27DB-BD31-4B8C-83A1-F6EECF244321}">
                <p14:modId xmlns:p14="http://schemas.microsoft.com/office/powerpoint/2010/main" val="3956854363"/>
              </p:ext>
            </p:extLst>
          </p:nvPr>
        </p:nvGraphicFramePr>
        <p:xfrm>
          <a:off x="5493205" y="3517832"/>
          <a:ext cx="2177142" cy="679232"/>
        </p:xfrm>
        <a:graphic>
          <a:graphicData uri="http://schemas.openxmlformats.org/presentationml/2006/ole">
            <mc:AlternateContent xmlns:mc="http://schemas.openxmlformats.org/markup-compatibility/2006">
              <mc:Choice xmlns:v="urn:schemas-microsoft-com:vml" Requires="v">
                <p:oleObj spid="_x0000_s8222" r:id="rId3" imgW="1066654" imgH="393846" progId="">
                  <p:embed/>
                </p:oleObj>
              </mc:Choice>
              <mc:Fallback>
                <p:oleObj r:id="rId3" imgW="1066654" imgH="393846" progId="">
                  <p:embed/>
                  <p:pic>
                    <p:nvPicPr>
                      <p:cNvPr id="22532" name="Object 4">
                        <a:extLst>
                          <a:ext uri="{FF2B5EF4-FFF2-40B4-BE49-F238E27FC236}">
                            <a16:creationId xmlns:a16="http://schemas.microsoft.com/office/drawing/2014/main" id="{54E2DA91-7775-4D21-8EEA-C26979BA6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205" y="3517832"/>
                        <a:ext cx="2177142" cy="679232"/>
                      </a:xfrm>
                      <a:prstGeom prst="rect">
                        <a:avLst/>
                      </a:prstGeom>
                      <a:noFill/>
                      <a:ln>
                        <a:noFill/>
                      </a:ln>
                      <a:effectLst/>
                    </p:spPr>
                  </p:pic>
                </p:oleObj>
              </mc:Fallback>
            </mc:AlternateContent>
          </a:graphicData>
        </a:graphic>
      </p:graphicFrame>
      <p:graphicFrame>
        <p:nvGraphicFramePr>
          <p:cNvPr id="9" name="Object 5">
            <a:extLst>
              <a:ext uri="{FF2B5EF4-FFF2-40B4-BE49-F238E27FC236}">
                <a16:creationId xmlns:a16="http://schemas.microsoft.com/office/drawing/2014/main" id="{C399806D-FC1C-4C25-BF87-8B2B2C741716}"/>
              </a:ext>
            </a:extLst>
          </p:cNvPr>
          <p:cNvGraphicFramePr>
            <a:graphicFrameLocks noChangeAspect="1"/>
          </p:cNvGraphicFramePr>
          <p:nvPr>
            <p:extLst>
              <p:ext uri="{D42A27DB-BD31-4B8C-83A1-F6EECF244321}">
                <p14:modId xmlns:p14="http://schemas.microsoft.com/office/powerpoint/2010/main" val="312325177"/>
              </p:ext>
            </p:extLst>
          </p:nvPr>
        </p:nvGraphicFramePr>
        <p:xfrm>
          <a:off x="5497287" y="2786779"/>
          <a:ext cx="2409824" cy="728261"/>
        </p:xfrm>
        <a:graphic>
          <a:graphicData uri="http://schemas.openxmlformats.org/presentationml/2006/ole">
            <mc:AlternateContent xmlns:mc="http://schemas.openxmlformats.org/markup-compatibility/2006">
              <mc:Choice xmlns:v="urn:schemas-microsoft-com:vml" Requires="v">
                <p:oleObj spid="_x0000_s8223" r:id="rId5" imgW="1168210" imgH="393846" progId="">
                  <p:embed/>
                </p:oleObj>
              </mc:Choice>
              <mc:Fallback>
                <p:oleObj r:id="rId5" imgW="1168210" imgH="393846" progId="">
                  <p:embed/>
                  <p:pic>
                    <p:nvPicPr>
                      <p:cNvPr id="22533" name="Object 5">
                        <a:extLst>
                          <a:ext uri="{FF2B5EF4-FFF2-40B4-BE49-F238E27FC236}">
                            <a16:creationId xmlns:a16="http://schemas.microsoft.com/office/drawing/2014/main" id="{A49DA272-EA4C-4A2A-947C-92DD8890D1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7287" y="2786779"/>
                        <a:ext cx="2409824" cy="728261"/>
                      </a:xfrm>
                      <a:prstGeom prst="rect">
                        <a:avLst/>
                      </a:prstGeom>
                      <a:noFill/>
                      <a:ln>
                        <a:noFill/>
                      </a:ln>
                      <a:effectLst/>
                    </p:spPr>
                  </p:pic>
                </p:oleObj>
              </mc:Fallback>
            </mc:AlternateContent>
          </a:graphicData>
        </a:graphic>
      </p:graphicFrame>
      <p:graphicFrame>
        <p:nvGraphicFramePr>
          <p:cNvPr id="10" name="Object 6">
            <a:extLst>
              <a:ext uri="{FF2B5EF4-FFF2-40B4-BE49-F238E27FC236}">
                <a16:creationId xmlns:a16="http://schemas.microsoft.com/office/drawing/2014/main" id="{E199282D-0BED-491C-BE63-87DC3E79E79C}"/>
              </a:ext>
            </a:extLst>
          </p:cNvPr>
          <p:cNvGraphicFramePr>
            <a:graphicFrameLocks noChangeAspect="1"/>
          </p:cNvGraphicFramePr>
          <p:nvPr>
            <p:extLst>
              <p:ext uri="{D42A27DB-BD31-4B8C-83A1-F6EECF244321}">
                <p14:modId xmlns:p14="http://schemas.microsoft.com/office/powerpoint/2010/main" val="3064969474"/>
              </p:ext>
            </p:extLst>
          </p:nvPr>
        </p:nvGraphicFramePr>
        <p:xfrm>
          <a:off x="5497287" y="2179916"/>
          <a:ext cx="2520950" cy="682069"/>
        </p:xfrm>
        <a:graphic>
          <a:graphicData uri="http://schemas.openxmlformats.org/presentationml/2006/ole">
            <mc:AlternateContent xmlns:mc="http://schemas.openxmlformats.org/markup-compatibility/2006">
              <mc:Choice xmlns:v="urn:schemas-microsoft-com:vml" Requires="v">
                <p:oleObj spid="_x0000_s8224" r:id="rId7" imgW="1168210" imgH="393846" progId="">
                  <p:embed/>
                </p:oleObj>
              </mc:Choice>
              <mc:Fallback>
                <p:oleObj r:id="rId7" imgW="1168210" imgH="393846" progId="">
                  <p:embed/>
                  <p:pic>
                    <p:nvPicPr>
                      <p:cNvPr id="22534" name="Object 6">
                        <a:extLst>
                          <a:ext uri="{FF2B5EF4-FFF2-40B4-BE49-F238E27FC236}">
                            <a16:creationId xmlns:a16="http://schemas.microsoft.com/office/drawing/2014/main" id="{4C8F8DF5-8709-4822-AEDC-BD3773C2AE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7287" y="2179916"/>
                        <a:ext cx="2520950" cy="682069"/>
                      </a:xfrm>
                      <a:prstGeom prst="rect">
                        <a:avLst/>
                      </a:prstGeom>
                      <a:noFill/>
                      <a:ln>
                        <a:noFill/>
                      </a:ln>
                      <a:effectLst/>
                    </p:spPr>
                  </p:pic>
                </p:oleObj>
              </mc:Fallback>
            </mc:AlternateContent>
          </a:graphicData>
        </a:graphic>
      </p:graphicFrame>
      <p:graphicFrame>
        <p:nvGraphicFramePr>
          <p:cNvPr id="11" name="Object 7">
            <a:extLst>
              <a:ext uri="{FF2B5EF4-FFF2-40B4-BE49-F238E27FC236}">
                <a16:creationId xmlns:a16="http://schemas.microsoft.com/office/drawing/2014/main" id="{6E6E1A81-EAD9-4DE4-AA0B-40AF4BC0AB1A}"/>
              </a:ext>
            </a:extLst>
          </p:cNvPr>
          <p:cNvGraphicFramePr>
            <a:graphicFrameLocks noChangeAspect="1"/>
          </p:cNvGraphicFramePr>
          <p:nvPr>
            <p:extLst>
              <p:ext uri="{D42A27DB-BD31-4B8C-83A1-F6EECF244321}">
                <p14:modId xmlns:p14="http://schemas.microsoft.com/office/powerpoint/2010/main" val="4292881828"/>
              </p:ext>
            </p:extLst>
          </p:nvPr>
        </p:nvGraphicFramePr>
        <p:xfrm>
          <a:off x="5497287" y="4192805"/>
          <a:ext cx="2320017" cy="729023"/>
        </p:xfrm>
        <a:graphic>
          <a:graphicData uri="http://schemas.openxmlformats.org/presentationml/2006/ole">
            <mc:AlternateContent xmlns:mc="http://schemas.openxmlformats.org/markup-compatibility/2006">
              <mc:Choice xmlns:v="urn:schemas-microsoft-com:vml" Requires="v">
                <p:oleObj spid="_x0000_s8225" r:id="rId9" imgW="1066654" imgH="393846" progId="">
                  <p:embed/>
                </p:oleObj>
              </mc:Choice>
              <mc:Fallback>
                <p:oleObj r:id="rId9" imgW="1066654" imgH="393846" progId="">
                  <p:embed/>
                  <p:pic>
                    <p:nvPicPr>
                      <p:cNvPr id="22535" name="Object 7">
                        <a:extLst>
                          <a:ext uri="{FF2B5EF4-FFF2-40B4-BE49-F238E27FC236}">
                            <a16:creationId xmlns:a16="http://schemas.microsoft.com/office/drawing/2014/main" id="{26488ECE-1C5E-427E-94F6-154FED33F1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7287" y="4192805"/>
                        <a:ext cx="2320017" cy="72902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3272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86F702-7A95-438D-9969-8BFB6420D8DF}"/>
              </a:ext>
            </a:extLst>
          </p:cNvPr>
          <p:cNvSpPr>
            <a:spLocks noGrp="1"/>
          </p:cNvSpPr>
          <p:nvPr>
            <p:ph type="dt" sz="half" idx="10"/>
          </p:nvPr>
        </p:nvSpPr>
        <p:spPr/>
        <p:txBody>
          <a:bodyPr/>
          <a:lstStyle/>
          <a:p>
            <a:fld id="{8CB1D666-2012-4413-8A2A-BAC822BDBB3A}" type="datetime1">
              <a:rPr lang="zh-CN" altLang="en-US" smtClean="0"/>
              <a:t>2019/9/2</a:t>
            </a:fld>
            <a:endParaRPr lang="zh-CN" altLang="en-US"/>
          </a:p>
        </p:txBody>
      </p:sp>
      <p:sp>
        <p:nvSpPr>
          <p:cNvPr id="5" name="页脚占位符 4">
            <a:extLst>
              <a:ext uri="{FF2B5EF4-FFF2-40B4-BE49-F238E27FC236}">
                <a16:creationId xmlns:a16="http://schemas.microsoft.com/office/drawing/2014/main" id="{8667D69C-89ED-4822-8D11-DA696081B417}"/>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0DC718C5-79D4-429D-A0D1-EB3AC7B772D0}"/>
              </a:ext>
            </a:extLst>
          </p:cNvPr>
          <p:cNvSpPr>
            <a:spLocks noGrp="1"/>
          </p:cNvSpPr>
          <p:nvPr>
            <p:ph type="sldNum" sz="quarter" idx="12"/>
          </p:nvPr>
        </p:nvSpPr>
        <p:spPr/>
        <p:txBody>
          <a:bodyPr/>
          <a:lstStyle/>
          <a:p>
            <a:fld id="{0A644367-13AA-42ED-B6EC-687919EA1044}" type="slidenum">
              <a:rPr lang="zh-CN" altLang="en-US" smtClean="0"/>
              <a:t>21</a:t>
            </a:fld>
            <a:endParaRPr lang="zh-CN" altLang="en-US" dirty="0"/>
          </a:p>
        </p:txBody>
      </p:sp>
      <p:sp>
        <p:nvSpPr>
          <p:cNvPr id="7" name="Line 2">
            <a:extLst>
              <a:ext uri="{FF2B5EF4-FFF2-40B4-BE49-F238E27FC236}">
                <a16:creationId xmlns:a16="http://schemas.microsoft.com/office/drawing/2014/main" id="{073CCFEB-0A55-4213-91B6-4DD4F964147A}"/>
              </a:ext>
            </a:extLst>
          </p:cNvPr>
          <p:cNvSpPr>
            <a:spLocks noChangeShapeType="1"/>
          </p:cNvSpPr>
          <p:nvPr/>
        </p:nvSpPr>
        <p:spPr bwMode="auto">
          <a:xfrm flipV="1">
            <a:off x="1524000" y="914400"/>
            <a:ext cx="0" cy="51816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3">
            <a:extLst>
              <a:ext uri="{FF2B5EF4-FFF2-40B4-BE49-F238E27FC236}">
                <a16:creationId xmlns:a16="http://schemas.microsoft.com/office/drawing/2014/main" id="{0B200103-2D51-460F-865D-113D02801D33}"/>
              </a:ext>
            </a:extLst>
          </p:cNvPr>
          <p:cNvSpPr txBox="1">
            <a:spLocks noChangeArrowheads="1"/>
          </p:cNvSpPr>
          <p:nvPr/>
        </p:nvSpPr>
        <p:spPr bwMode="auto">
          <a:xfrm>
            <a:off x="8213725" y="57562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x</a:t>
            </a:r>
            <a:r>
              <a:rPr lang="zh-CN" altLang="zh-CN" sz="2400" baseline="-25000"/>
              <a:t>1</a:t>
            </a:r>
            <a:endParaRPr lang="zh-CN" altLang="zh-CN" sz="2400"/>
          </a:p>
        </p:txBody>
      </p:sp>
      <p:sp>
        <p:nvSpPr>
          <p:cNvPr id="9" name="Text Box 4">
            <a:extLst>
              <a:ext uri="{FF2B5EF4-FFF2-40B4-BE49-F238E27FC236}">
                <a16:creationId xmlns:a16="http://schemas.microsoft.com/office/drawing/2014/main" id="{4AA5F72F-1817-4E93-8756-EB001F9D1904}"/>
              </a:ext>
            </a:extLst>
          </p:cNvPr>
          <p:cNvSpPr txBox="1">
            <a:spLocks noChangeArrowheads="1"/>
          </p:cNvSpPr>
          <p:nvPr/>
        </p:nvSpPr>
        <p:spPr bwMode="auto">
          <a:xfrm>
            <a:off x="1584325" y="5746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i="1"/>
              <a:t>x</a:t>
            </a:r>
            <a:r>
              <a:rPr lang="zh-CN" altLang="zh-CN" baseline="-25000"/>
              <a:t>2</a:t>
            </a:r>
            <a:endParaRPr lang="zh-CN" altLang="zh-CN"/>
          </a:p>
        </p:txBody>
      </p:sp>
      <p:sp>
        <p:nvSpPr>
          <p:cNvPr id="10" name="Text Box 5">
            <a:extLst>
              <a:ext uri="{FF2B5EF4-FFF2-40B4-BE49-F238E27FC236}">
                <a16:creationId xmlns:a16="http://schemas.microsoft.com/office/drawing/2014/main" id="{BAC200EE-7CD9-4FE5-B7D3-713700F285DA}"/>
              </a:ext>
            </a:extLst>
          </p:cNvPr>
          <p:cNvSpPr txBox="1">
            <a:spLocks noChangeArrowheads="1"/>
          </p:cNvSpPr>
          <p:nvPr/>
        </p:nvSpPr>
        <p:spPr bwMode="auto">
          <a:xfrm>
            <a:off x="1203325" y="57562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O</a:t>
            </a:r>
          </a:p>
        </p:txBody>
      </p:sp>
      <p:sp>
        <p:nvSpPr>
          <p:cNvPr id="11" name="Line 6">
            <a:extLst>
              <a:ext uri="{FF2B5EF4-FFF2-40B4-BE49-F238E27FC236}">
                <a16:creationId xmlns:a16="http://schemas.microsoft.com/office/drawing/2014/main" id="{0FC4DB1F-D89A-451A-820D-86CA64F3B4C4}"/>
              </a:ext>
            </a:extLst>
          </p:cNvPr>
          <p:cNvSpPr>
            <a:spLocks noChangeShapeType="1"/>
          </p:cNvSpPr>
          <p:nvPr/>
        </p:nvSpPr>
        <p:spPr bwMode="auto">
          <a:xfrm>
            <a:off x="2743200" y="5867400"/>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7">
            <a:extLst>
              <a:ext uri="{FF2B5EF4-FFF2-40B4-BE49-F238E27FC236}">
                <a16:creationId xmlns:a16="http://schemas.microsoft.com/office/drawing/2014/main" id="{BA920E01-7310-4FAA-BA05-E8D18544F7E8}"/>
              </a:ext>
            </a:extLst>
          </p:cNvPr>
          <p:cNvSpPr txBox="1">
            <a:spLocks noChangeArrowheads="1"/>
          </p:cNvSpPr>
          <p:nvPr/>
        </p:nvSpPr>
        <p:spPr bwMode="auto">
          <a:xfrm>
            <a:off x="2590800" y="6019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10</a:t>
            </a:r>
          </a:p>
        </p:txBody>
      </p:sp>
      <p:sp>
        <p:nvSpPr>
          <p:cNvPr id="13" name="Line 8">
            <a:extLst>
              <a:ext uri="{FF2B5EF4-FFF2-40B4-BE49-F238E27FC236}">
                <a16:creationId xmlns:a16="http://schemas.microsoft.com/office/drawing/2014/main" id="{73B37110-BE96-4F38-9AA1-18912F73E8A1}"/>
              </a:ext>
            </a:extLst>
          </p:cNvPr>
          <p:cNvSpPr>
            <a:spLocks noChangeShapeType="1"/>
          </p:cNvSpPr>
          <p:nvPr/>
        </p:nvSpPr>
        <p:spPr bwMode="auto">
          <a:xfrm>
            <a:off x="4038600" y="5867400"/>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9">
            <a:extLst>
              <a:ext uri="{FF2B5EF4-FFF2-40B4-BE49-F238E27FC236}">
                <a16:creationId xmlns:a16="http://schemas.microsoft.com/office/drawing/2014/main" id="{D0ABD34C-77E1-4289-AE37-CAA3AFD4F7DF}"/>
              </a:ext>
            </a:extLst>
          </p:cNvPr>
          <p:cNvSpPr txBox="1">
            <a:spLocks noChangeArrowheads="1"/>
          </p:cNvSpPr>
          <p:nvPr/>
        </p:nvSpPr>
        <p:spPr bwMode="auto">
          <a:xfrm>
            <a:off x="3810000" y="6019800"/>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a:t>20</a:t>
            </a:r>
          </a:p>
        </p:txBody>
      </p:sp>
      <p:sp>
        <p:nvSpPr>
          <p:cNvPr id="15" name="Line 10">
            <a:extLst>
              <a:ext uri="{FF2B5EF4-FFF2-40B4-BE49-F238E27FC236}">
                <a16:creationId xmlns:a16="http://schemas.microsoft.com/office/drawing/2014/main" id="{A68E4F6D-6299-4F1E-8A44-B82E063A2EF7}"/>
              </a:ext>
            </a:extLst>
          </p:cNvPr>
          <p:cNvSpPr>
            <a:spLocks noChangeShapeType="1"/>
          </p:cNvSpPr>
          <p:nvPr/>
        </p:nvSpPr>
        <p:spPr bwMode="auto">
          <a:xfrm>
            <a:off x="5181600" y="5867400"/>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1">
            <a:extLst>
              <a:ext uri="{FF2B5EF4-FFF2-40B4-BE49-F238E27FC236}">
                <a16:creationId xmlns:a16="http://schemas.microsoft.com/office/drawing/2014/main" id="{A18B9574-5CAB-474D-808A-B36897C2556B}"/>
              </a:ext>
            </a:extLst>
          </p:cNvPr>
          <p:cNvSpPr txBox="1">
            <a:spLocks noChangeArrowheads="1"/>
          </p:cNvSpPr>
          <p:nvPr/>
        </p:nvSpPr>
        <p:spPr bwMode="auto">
          <a:xfrm>
            <a:off x="5003800" y="60563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30</a:t>
            </a:r>
          </a:p>
        </p:txBody>
      </p:sp>
      <p:sp>
        <p:nvSpPr>
          <p:cNvPr id="17" name="Line 12">
            <a:extLst>
              <a:ext uri="{FF2B5EF4-FFF2-40B4-BE49-F238E27FC236}">
                <a16:creationId xmlns:a16="http://schemas.microsoft.com/office/drawing/2014/main" id="{56B171BE-38E8-41B7-8351-EF9618500E87}"/>
              </a:ext>
            </a:extLst>
          </p:cNvPr>
          <p:cNvSpPr>
            <a:spLocks noChangeShapeType="1"/>
          </p:cNvSpPr>
          <p:nvPr/>
        </p:nvSpPr>
        <p:spPr bwMode="auto">
          <a:xfrm>
            <a:off x="6553200" y="5867400"/>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3">
            <a:extLst>
              <a:ext uri="{FF2B5EF4-FFF2-40B4-BE49-F238E27FC236}">
                <a16:creationId xmlns:a16="http://schemas.microsoft.com/office/drawing/2014/main" id="{47E574ED-9925-4567-A6B1-D7C0D2663D1B}"/>
              </a:ext>
            </a:extLst>
          </p:cNvPr>
          <p:cNvSpPr txBox="1">
            <a:spLocks noChangeArrowheads="1"/>
          </p:cNvSpPr>
          <p:nvPr/>
        </p:nvSpPr>
        <p:spPr bwMode="auto">
          <a:xfrm>
            <a:off x="6324600" y="5943600"/>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a:t>40</a:t>
            </a:r>
          </a:p>
        </p:txBody>
      </p:sp>
      <p:sp>
        <p:nvSpPr>
          <p:cNvPr id="19" name="Line 14">
            <a:extLst>
              <a:ext uri="{FF2B5EF4-FFF2-40B4-BE49-F238E27FC236}">
                <a16:creationId xmlns:a16="http://schemas.microsoft.com/office/drawing/2014/main" id="{76A7B968-A530-4332-BDF8-9248BD43EA8A}"/>
              </a:ext>
            </a:extLst>
          </p:cNvPr>
          <p:cNvSpPr>
            <a:spLocks noChangeShapeType="1"/>
          </p:cNvSpPr>
          <p:nvPr/>
        </p:nvSpPr>
        <p:spPr bwMode="auto">
          <a:xfrm flipH="1">
            <a:off x="1371600" y="4724400"/>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5">
            <a:extLst>
              <a:ext uri="{FF2B5EF4-FFF2-40B4-BE49-F238E27FC236}">
                <a16:creationId xmlns:a16="http://schemas.microsoft.com/office/drawing/2014/main" id="{AA9A05BF-F2C6-4A9B-8C4E-1B38799FED3B}"/>
              </a:ext>
            </a:extLst>
          </p:cNvPr>
          <p:cNvSpPr txBox="1">
            <a:spLocks noChangeArrowheads="1"/>
          </p:cNvSpPr>
          <p:nvPr/>
        </p:nvSpPr>
        <p:spPr bwMode="auto">
          <a:xfrm>
            <a:off x="971550" y="4508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10</a:t>
            </a:r>
          </a:p>
        </p:txBody>
      </p:sp>
      <p:sp>
        <p:nvSpPr>
          <p:cNvPr id="21" name="Line 16">
            <a:extLst>
              <a:ext uri="{FF2B5EF4-FFF2-40B4-BE49-F238E27FC236}">
                <a16:creationId xmlns:a16="http://schemas.microsoft.com/office/drawing/2014/main" id="{B1E456E5-BB8E-4071-941A-2989C3EEDB3C}"/>
              </a:ext>
            </a:extLst>
          </p:cNvPr>
          <p:cNvSpPr>
            <a:spLocks noChangeShapeType="1"/>
          </p:cNvSpPr>
          <p:nvPr/>
        </p:nvSpPr>
        <p:spPr bwMode="auto">
          <a:xfrm flipH="1">
            <a:off x="1371600" y="3581400"/>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7">
            <a:extLst>
              <a:ext uri="{FF2B5EF4-FFF2-40B4-BE49-F238E27FC236}">
                <a16:creationId xmlns:a16="http://schemas.microsoft.com/office/drawing/2014/main" id="{CC757F49-792D-4225-9228-43550DCD897D}"/>
              </a:ext>
            </a:extLst>
          </p:cNvPr>
          <p:cNvSpPr txBox="1">
            <a:spLocks noChangeArrowheads="1"/>
          </p:cNvSpPr>
          <p:nvPr/>
        </p:nvSpPr>
        <p:spPr bwMode="auto">
          <a:xfrm>
            <a:off x="974725" y="33670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20</a:t>
            </a:r>
          </a:p>
        </p:txBody>
      </p:sp>
      <p:sp>
        <p:nvSpPr>
          <p:cNvPr id="23" name="Line 18">
            <a:extLst>
              <a:ext uri="{FF2B5EF4-FFF2-40B4-BE49-F238E27FC236}">
                <a16:creationId xmlns:a16="http://schemas.microsoft.com/office/drawing/2014/main" id="{7D4C89E3-D3F4-4661-A63E-93CFAD123477}"/>
              </a:ext>
            </a:extLst>
          </p:cNvPr>
          <p:cNvSpPr>
            <a:spLocks noChangeShapeType="1"/>
          </p:cNvSpPr>
          <p:nvPr/>
        </p:nvSpPr>
        <p:spPr bwMode="auto">
          <a:xfrm flipH="1">
            <a:off x="1371600" y="2590800"/>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9">
            <a:extLst>
              <a:ext uri="{FF2B5EF4-FFF2-40B4-BE49-F238E27FC236}">
                <a16:creationId xmlns:a16="http://schemas.microsoft.com/office/drawing/2014/main" id="{1C629B02-A1E6-4E9F-9BCA-1B74AA7F2AD6}"/>
              </a:ext>
            </a:extLst>
          </p:cNvPr>
          <p:cNvSpPr txBox="1">
            <a:spLocks noChangeArrowheads="1"/>
          </p:cNvSpPr>
          <p:nvPr/>
        </p:nvSpPr>
        <p:spPr bwMode="auto">
          <a:xfrm>
            <a:off x="971550" y="2349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a:t>30</a:t>
            </a:r>
          </a:p>
        </p:txBody>
      </p:sp>
      <p:sp>
        <p:nvSpPr>
          <p:cNvPr id="25" name="Line 20">
            <a:extLst>
              <a:ext uri="{FF2B5EF4-FFF2-40B4-BE49-F238E27FC236}">
                <a16:creationId xmlns:a16="http://schemas.microsoft.com/office/drawing/2014/main" id="{735C350C-1A07-46A5-9C04-83112365ADC3}"/>
              </a:ext>
            </a:extLst>
          </p:cNvPr>
          <p:cNvSpPr>
            <a:spLocks noChangeShapeType="1"/>
          </p:cNvSpPr>
          <p:nvPr/>
        </p:nvSpPr>
        <p:spPr bwMode="auto">
          <a:xfrm flipH="1">
            <a:off x="1371600" y="1524000"/>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1">
            <a:extLst>
              <a:ext uri="{FF2B5EF4-FFF2-40B4-BE49-F238E27FC236}">
                <a16:creationId xmlns:a16="http://schemas.microsoft.com/office/drawing/2014/main" id="{62FE7D35-A7D7-4AC5-953C-014BF1BD8B61}"/>
              </a:ext>
            </a:extLst>
          </p:cNvPr>
          <p:cNvSpPr txBox="1">
            <a:spLocks noChangeArrowheads="1"/>
          </p:cNvSpPr>
          <p:nvPr/>
        </p:nvSpPr>
        <p:spPr bwMode="auto">
          <a:xfrm>
            <a:off x="1014413" y="13096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40</a:t>
            </a:r>
          </a:p>
        </p:txBody>
      </p:sp>
      <p:sp>
        <p:nvSpPr>
          <p:cNvPr id="27" name="Line 22">
            <a:extLst>
              <a:ext uri="{FF2B5EF4-FFF2-40B4-BE49-F238E27FC236}">
                <a16:creationId xmlns:a16="http://schemas.microsoft.com/office/drawing/2014/main" id="{6D3EA0E4-2D07-49AB-8B46-D8D5350EB323}"/>
              </a:ext>
            </a:extLst>
          </p:cNvPr>
          <p:cNvSpPr>
            <a:spLocks noChangeShapeType="1"/>
          </p:cNvSpPr>
          <p:nvPr/>
        </p:nvSpPr>
        <p:spPr bwMode="auto">
          <a:xfrm>
            <a:off x="1219200" y="990600"/>
            <a:ext cx="3136900" cy="546258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AutoShape 23">
            <a:extLst>
              <a:ext uri="{FF2B5EF4-FFF2-40B4-BE49-F238E27FC236}">
                <a16:creationId xmlns:a16="http://schemas.microsoft.com/office/drawing/2014/main" id="{50BD46AB-59E4-4EA3-BD39-18D9CC20A80E}"/>
              </a:ext>
            </a:extLst>
          </p:cNvPr>
          <p:cNvSpPr>
            <a:spLocks noChangeArrowheads="1"/>
          </p:cNvSpPr>
          <p:nvPr/>
        </p:nvSpPr>
        <p:spPr bwMode="auto">
          <a:xfrm>
            <a:off x="1528763" y="1536700"/>
            <a:ext cx="2514600" cy="4343400"/>
          </a:xfrm>
          <a:prstGeom prst="rtTriangle">
            <a:avLst/>
          </a:prstGeom>
          <a:solidFill>
            <a:srgbClr val="FFFF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24">
            <a:extLst>
              <a:ext uri="{FF2B5EF4-FFF2-40B4-BE49-F238E27FC236}">
                <a16:creationId xmlns:a16="http://schemas.microsoft.com/office/drawing/2014/main" id="{A89AD2E2-1880-46FC-A365-4708FC9E6049}"/>
              </a:ext>
            </a:extLst>
          </p:cNvPr>
          <p:cNvSpPr>
            <a:spLocks noChangeArrowheads="1"/>
          </p:cNvSpPr>
          <p:nvPr/>
        </p:nvSpPr>
        <p:spPr bwMode="auto">
          <a:xfrm>
            <a:off x="1511300" y="3590925"/>
            <a:ext cx="3657600" cy="2286000"/>
          </a:xfrm>
          <a:prstGeom prst="rtTriangle">
            <a:avLst/>
          </a:prstGeom>
          <a:solidFill>
            <a:srgbClr val="66CC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5">
            <a:extLst>
              <a:ext uri="{FF2B5EF4-FFF2-40B4-BE49-F238E27FC236}">
                <a16:creationId xmlns:a16="http://schemas.microsoft.com/office/drawing/2014/main" id="{26C96BF0-14E0-41D5-82B9-7D55FBCE1A8A}"/>
              </a:ext>
            </a:extLst>
          </p:cNvPr>
          <p:cNvSpPr>
            <a:spLocks noChangeShapeType="1"/>
          </p:cNvSpPr>
          <p:nvPr/>
        </p:nvSpPr>
        <p:spPr bwMode="auto">
          <a:xfrm flipV="1">
            <a:off x="1524000" y="4800600"/>
            <a:ext cx="762000" cy="1066800"/>
          </a:xfrm>
          <a:prstGeom prst="line">
            <a:avLst/>
          </a:prstGeom>
          <a:noFill/>
          <a:ln w="28575"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26">
            <a:extLst>
              <a:ext uri="{FF2B5EF4-FFF2-40B4-BE49-F238E27FC236}">
                <a16:creationId xmlns:a16="http://schemas.microsoft.com/office/drawing/2014/main" id="{372C5FBB-04C9-4673-8A97-12AC01A9BAB5}"/>
              </a:ext>
            </a:extLst>
          </p:cNvPr>
          <p:cNvSpPr txBox="1">
            <a:spLocks noChangeArrowheads="1"/>
          </p:cNvSpPr>
          <p:nvPr/>
        </p:nvSpPr>
        <p:spPr bwMode="auto">
          <a:xfrm>
            <a:off x="1619250" y="4292600"/>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a:t>(300,400)</a:t>
            </a:r>
          </a:p>
        </p:txBody>
      </p:sp>
      <p:sp>
        <p:nvSpPr>
          <p:cNvPr id="32" name="Line 27">
            <a:extLst>
              <a:ext uri="{FF2B5EF4-FFF2-40B4-BE49-F238E27FC236}">
                <a16:creationId xmlns:a16="http://schemas.microsoft.com/office/drawing/2014/main" id="{F51633EF-3CA1-4B34-8D78-DDE47B4EC7BA}"/>
              </a:ext>
            </a:extLst>
          </p:cNvPr>
          <p:cNvSpPr>
            <a:spLocks noChangeShapeType="1"/>
          </p:cNvSpPr>
          <p:nvPr/>
        </p:nvSpPr>
        <p:spPr bwMode="auto">
          <a:xfrm>
            <a:off x="304800" y="5029200"/>
            <a:ext cx="2395538" cy="163988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AutoShape 28">
            <a:extLst>
              <a:ext uri="{FF2B5EF4-FFF2-40B4-BE49-F238E27FC236}">
                <a16:creationId xmlns:a16="http://schemas.microsoft.com/office/drawing/2014/main" id="{3B3CBA5D-218E-4ED9-9410-84FC8C92DCC4}"/>
              </a:ext>
            </a:extLst>
          </p:cNvPr>
          <p:cNvSpPr>
            <a:spLocks/>
          </p:cNvSpPr>
          <p:nvPr/>
        </p:nvSpPr>
        <p:spPr bwMode="auto">
          <a:xfrm>
            <a:off x="4419600" y="3810000"/>
            <a:ext cx="1143000" cy="609600"/>
          </a:xfrm>
          <a:prstGeom prst="borderCallout2">
            <a:avLst>
              <a:gd name="adj1" fmla="val 18750"/>
              <a:gd name="adj2" fmla="val -6667"/>
              <a:gd name="adj3" fmla="val 18750"/>
              <a:gd name="adj4" fmla="val -45278"/>
              <a:gd name="adj5" fmla="val 143231"/>
              <a:gd name="adj6" fmla="val -85694"/>
            </a:avLst>
          </a:prstGeom>
          <a:solidFill>
            <a:srgbClr val="FFFF00"/>
          </a:solidFill>
          <a:ln w="9525" cmpd="sng">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2400">
                <a:solidFill>
                  <a:srgbClr val="333333"/>
                </a:solidFill>
              </a:rPr>
              <a:t>(15,10)</a:t>
            </a:r>
          </a:p>
        </p:txBody>
      </p:sp>
      <p:sp>
        <p:nvSpPr>
          <p:cNvPr id="34" name="Text Box 29">
            <a:extLst>
              <a:ext uri="{FF2B5EF4-FFF2-40B4-BE49-F238E27FC236}">
                <a16:creationId xmlns:a16="http://schemas.microsoft.com/office/drawing/2014/main" id="{F5202252-C66F-4F93-956D-F0399FBC7291}"/>
              </a:ext>
            </a:extLst>
          </p:cNvPr>
          <p:cNvSpPr txBox="1">
            <a:spLocks noChangeArrowheads="1"/>
          </p:cNvSpPr>
          <p:nvPr/>
        </p:nvSpPr>
        <p:spPr bwMode="auto">
          <a:xfrm>
            <a:off x="6011863" y="3644900"/>
            <a:ext cx="236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b="1"/>
              <a:t>最优解</a:t>
            </a:r>
            <a:r>
              <a:rPr lang="zh-CN" altLang="zh-CN" sz="2400" b="1" i="1"/>
              <a:t>X</a:t>
            </a:r>
            <a:r>
              <a:rPr lang="zh-CN" altLang="zh-CN" sz="2400" b="1"/>
              <a:t>=(15,10)</a:t>
            </a:r>
          </a:p>
        </p:txBody>
      </p:sp>
      <p:sp>
        <p:nvSpPr>
          <p:cNvPr id="35" name="Text Box 30">
            <a:extLst>
              <a:ext uri="{FF2B5EF4-FFF2-40B4-BE49-F238E27FC236}">
                <a16:creationId xmlns:a16="http://schemas.microsoft.com/office/drawing/2014/main" id="{7EFBDC2A-F7A1-4392-97C6-6EBAF5073831}"/>
              </a:ext>
            </a:extLst>
          </p:cNvPr>
          <p:cNvSpPr txBox="1">
            <a:spLocks noChangeArrowheads="1"/>
          </p:cNvSpPr>
          <p:nvPr/>
        </p:nvSpPr>
        <p:spPr bwMode="auto">
          <a:xfrm>
            <a:off x="6300788" y="4292600"/>
            <a:ext cx="2122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b="1"/>
              <a:t>最优值</a:t>
            </a:r>
            <a:r>
              <a:rPr lang="zh-CN" altLang="zh-CN" sz="2400" b="1" i="1"/>
              <a:t>Z</a:t>
            </a:r>
            <a:r>
              <a:rPr lang="zh-CN" altLang="zh-CN" sz="2400" b="1"/>
              <a:t>=8500</a:t>
            </a:r>
          </a:p>
        </p:txBody>
      </p:sp>
      <p:sp>
        <p:nvSpPr>
          <p:cNvPr id="36" name="AutoShape 31">
            <a:extLst>
              <a:ext uri="{FF2B5EF4-FFF2-40B4-BE49-F238E27FC236}">
                <a16:creationId xmlns:a16="http://schemas.microsoft.com/office/drawing/2014/main" id="{97969A86-44FC-4FA3-8F28-8B9D004BCDDD}"/>
              </a:ext>
            </a:extLst>
          </p:cNvPr>
          <p:cNvSpPr>
            <a:spLocks/>
          </p:cNvSpPr>
          <p:nvPr/>
        </p:nvSpPr>
        <p:spPr bwMode="auto">
          <a:xfrm>
            <a:off x="2971800" y="1600200"/>
            <a:ext cx="1981200" cy="533400"/>
          </a:xfrm>
          <a:prstGeom prst="borderCallout2">
            <a:avLst>
              <a:gd name="adj1" fmla="val 21431"/>
              <a:gd name="adj2" fmla="val -3847"/>
              <a:gd name="adj3" fmla="val 21431"/>
              <a:gd name="adj4" fmla="val -26204"/>
              <a:gd name="adj5" fmla="val 104463"/>
              <a:gd name="adj6" fmla="val -50241"/>
            </a:avLst>
          </a:prstGeom>
          <a:solidFill>
            <a:schemeClr val="bg1"/>
          </a:solidFill>
          <a:ln w="9525" cmpd="sng">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2400">
              <a:solidFill>
                <a:srgbClr val="333333"/>
              </a:solidFill>
            </a:endParaRPr>
          </a:p>
        </p:txBody>
      </p:sp>
      <p:graphicFrame>
        <p:nvGraphicFramePr>
          <p:cNvPr id="37" name="Object 32">
            <a:extLst>
              <a:ext uri="{FF2B5EF4-FFF2-40B4-BE49-F238E27FC236}">
                <a16:creationId xmlns:a16="http://schemas.microsoft.com/office/drawing/2014/main" id="{39E9BDDA-2A34-4AFD-B8CE-6C5566E0B6E0}"/>
              </a:ext>
            </a:extLst>
          </p:cNvPr>
          <p:cNvGraphicFramePr>
            <a:graphicFrameLocks noChangeAspect="1"/>
          </p:cNvGraphicFramePr>
          <p:nvPr/>
        </p:nvGraphicFramePr>
        <p:xfrm>
          <a:off x="2971800" y="1600200"/>
          <a:ext cx="1981200" cy="565150"/>
        </p:xfrm>
        <a:graphic>
          <a:graphicData uri="http://schemas.openxmlformats.org/presentationml/2006/ole">
            <mc:AlternateContent xmlns:mc="http://schemas.openxmlformats.org/markup-compatibility/2006">
              <mc:Choice xmlns:v="urn:schemas-microsoft-com:vml" Requires="v">
                <p:oleObj spid="_x0000_s9246" r:id="rId3" imgW="824744" imgH="215936" progId="">
                  <p:embed/>
                </p:oleObj>
              </mc:Choice>
              <mc:Fallback>
                <p:oleObj r:id="rId3" imgW="824744" imgH="215936" progId="">
                  <p:embed/>
                  <p:pic>
                    <p:nvPicPr>
                      <p:cNvPr id="23584" name="Object 32">
                        <a:extLst>
                          <a:ext uri="{FF2B5EF4-FFF2-40B4-BE49-F238E27FC236}">
                            <a16:creationId xmlns:a16="http://schemas.microsoft.com/office/drawing/2014/main" id="{2B7C89E9-F986-405D-8472-E5A6FD21F4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600200"/>
                        <a:ext cx="1981200" cy="565150"/>
                      </a:xfrm>
                      <a:prstGeom prst="rect">
                        <a:avLst/>
                      </a:prstGeom>
                      <a:solidFill>
                        <a:srgbClr val="FF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AutoShape 33">
            <a:extLst>
              <a:ext uri="{FF2B5EF4-FFF2-40B4-BE49-F238E27FC236}">
                <a16:creationId xmlns:a16="http://schemas.microsoft.com/office/drawing/2014/main" id="{B6236304-586F-4F0B-9613-B230861136AD}"/>
              </a:ext>
            </a:extLst>
          </p:cNvPr>
          <p:cNvSpPr>
            <a:spLocks/>
          </p:cNvSpPr>
          <p:nvPr/>
        </p:nvSpPr>
        <p:spPr bwMode="auto">
          <a:xfrm>
            <a:off x="3124200" y="2667000"/>
            <a:ext cx="2133600" cy="533400"/>
          </a:xfrm>
          <a:prstGeom prst="borderCallout2">
            <a:avLst>
              <a:gd name="adj1" fmla="val 21431"/>
              <a:gd name="adj2" fmla="val -3569"/>
              <a:gd name="adj3" fmla="val 21431"/>
              <a:gd name="adj4" fmla="val -33185"/>
              <a:gd name="adj5" fmla="val 178569"/>
              <a:gd name="adj6" fmla="val -65028"/>
            </a:avLst>
          </a:prstGeom>
          <a:solidFill>
            <a:schemeClr val="bg1"/>
          </a:solidFill>
          <a:ln w="9525" cmpd="sng">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2400">
              <a:solidFill>
                <a:srgbClr val="333333"/>
              </a:solidFill>
            </a:endParaRPr>
          </a:p>
        </p:txBody>
      </p:sp>
      <p:graphicFrame>
        <p:nvGraphicFramePr>
          <p:cNvPr id="39" name="Object 34">
            <a:extLst>
              <a:ext uri="{FF2B5EF4-FFF2-40B4-BE49-F238E27FC236}">
                <a16:creationId xmlns:a16="http://schemas.microsoft.com/office/drawing/2014/main" id="{7E7281FA-F7C1-4C69-AB1E-F2604E89FC83}"/>
              </a:ext>
            </a:extLst>
          </p:cNvPr>
          <p:cNvGraphicFramePr>
            <a:graphicFrameLocks noChangeAspect="1"/>
          </p:cNvGraphicFramePr>
          <p:nvPr/>
        </p:nvGraphicFramePr>
        <p:xfrm>
          <a:off x="3059113" y="2636838"/>
          <a:ext cx="2193925" cy="565150"/>
        </p:xfrm>
        <a:graphic>
          <a:graphicData uri="http://schemas.openxmlformats.org/presentationml/2006/ole">
            <mc:AlternateContent xmlns:mc="http://schemas.openxmlformats.org/markup-compatibility/2006">
              <mc:Choice xmlns:v="urn:schemas-microsoft-com:vml" Requires="v">
                <p:oleObj spid="_x0000_s9247" r:id="rId5" imgW="913528" imgH="215936" progId="">
                  <p:embed/>
                </p:oleObj>
              </mc:Choice>
              <mc:Fallback>
                <p:oleObj r:id="rId5" imgW="913528" imgH="215936" progId="">
                  <p:embed/>
                  <p:pic>
                    <p:nvPicPr>
                      <p:cNvPr id="23586" name="Object 34">
                        <a:extLst>
                          <a:ext uri="{FF2B5EF4-FFF2-40B4-BE49-F238E27FC236}">
                            <a16:creationId xmlns:a16="http://schemas.microsoft.com/office/drawing/2014/main" id="{8B8E9322-98E2-4AAF-9464-FE47617316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636838"/>
                        <a:ext cx="2193925" cy="565150"/>
                      </a:xfrm>
                      <a:prstGeom prst="rect">
                        <a:avLst/>
                      </a:prstGeom>
                      <a:solidFill>
                        <a:srgbClr val="FF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AutoShape 35">
            <a:extLst>
              <a:ext uri="{FF2B5EF4-FFF2-40B4-BE49-F238E27FC236}">
                <a16:creationId xmlns:a16="http://schemas.microsoft.com/office/drawing/2014/main" id="{1243E509-C9B4-437C-9986-F87472FC8AE8}"/>
              </a:ext>
            </a:extLst>
          </p:cNvPr>
          <p:cNvSpPr>
            <a:spLocks noChangeArrowheads="1"/>
          </p:cNvSpPr>
          <p:nvPr/>
        </p:nvSpPr>
        <p:spPr bwMode="auto">
          <a:xfrm rot="12690302">
            <a:off x="3132138" y="5300663"/>
            <a:ext cx="2006600" cy="604837"/>
          </a:xfrm>
          <a:prstGeom prst="triangle">
            <a:avLst>
              <a:gd name="adj" fmla="val 50000"/>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Freeform 36">
            <a:extLst>
              <a:ext uri="{FF2B5EF4-FFF2-40B4-BE49-F238E27FC236}">
                <a16:creationId xmlns:a16="http://schemas.microsoft.com/office/drawing/2014/main" id="{234CD376-E655-4AB6-9B33-DDB3F2E0B764}"/>
              </a:ext>
            </a:extLst>
          </p:cNvPr>
          <p:cNvSpPr>
            <a:spLocks/>
          </p:cNvSpPr>
          <p:nvPr/>
        </p:nvSpPr>
        <p:spPr bwMode="auto">
          <a:xfrm>
            <a:off x="3381375" y="4741863"/>
            <a:ext cx="581025" cy="1112837"/>
          </a:xfrm>
          <a:custGeom>
            <a:avLst/>
            <a:gdLst>
              <a:gd name="T0" fmla="*/ 0 w 366"/>
              <a:gd name="T1" fmla="*/ 0 h 677"/>
              <a:gd name="T2" fmla="*/ 366 w 366"/>
              <a:gd name="T3" fmla="*/ 677 h 677"/>
            </a:gdLst>
            <a:ahLst/>
            <a:cxnLst>
              <a:cxn ang="0">
                <a:pos x="T0" y="T1"/>
              </a:cxn>
              <a:cxn ang="0">
                <a:pos x="T2" y="T3"/>
              </a:cxn>
            </a:cxnLst>
            <a:rect l="0" t="0" r="r" b="b"/>
            <a:pathLst>
              <a:path w="366" h="677">
                <a:moveTo>
                  <a:pt x="0" y="0"/>
                </a:moveTo>
                <a:lnTo>
                  <a:pt x="366" y="677"/>
                </a:lnTo>
              </a:path>
            </a:pathLst>
          </a:custGeom>
          <a:noFill/>
          <a:ln w="28575" cmpd="sng">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37">
            <a:extLst>
              <a:ext uri="{FF2B5EF4-FFF2-40B4-BE49-F238E27FC236}">
                <a16:creationId xmlns:a16="http://schemas.microsoft.com/office/drawing/2014/main" id="{E4A90145-25C3-4C0B-B8BF-97EFE5BD813D}"/>
              </a:ext>
            </a:extLst>
          </p:cNvPr>
          <p:cNvSpPr>
            <a:spLocks noChangeShapeType="1"/>
          </p:cNvSpPr>
          <p:nvPr/>
        </p:nvSpPr>
        <p:spPr bwMode="auto">
          <a:xfrm>
            <a:off x="827088" y="3141663"/>
            <a:ext cx="5421312" cy="341153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38">
            <a:extLst>
              <a:ext uri="{FF2B5EF4-FFF2-40B4-BE49-F238E27FC236}">
                <a16:creationId xmlns:a16="http://schemas.microsoft.com/office/drawing/2014/main" id="{A1C6A4A1-C0F1-40B3-AD10-F17597CCED57}"/>
              </a:ext>
            </a:extLst>
          </p:cNvPr>
          <p:cNvSpPr>
            <a:spLocks noChangeShapeType="1"/>
          </p:cNvSpPr>
          <p:nvPr/>
        </p:nvSpPr>
        <p:spPr bwMode="auto">
          <a:xfrm>
            <a:off x="1547813" y="3573463"/>
            <a:ext cx="1871662" cy="1187450"/>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39">
            <a:extLst>
              <a:ext uri="{FF2B5EF4-FFF2-40B4-BE49-F238E27FC236}">
                <a16:creationId xmlns:a16="http://schemas.microsoft.com/office/drawing/2014/main" id="{F2D74311-0C75-4E56-9685-123681659A79}"/>
              </a:ext>
            </a:extLst>
          </p:cNvPr>
          <p:cNvSpPr>
            <a:spLocks noChangeShapeType="1"/>
          </p:cNvSpPr>
          <p:nvPr/>
        </p:nvSpPr>
        <p:spPr bwMode="auto">
          <a:xfrm>
            <a:off x="914400" y="2778125"/>
            <a:ext cx="4953000" cy="3925888"/>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0">
            <a:extLst>
              <a:ext uri="{FF2B5EF4-FFF2-40B4-BE49-F238E27FC236}">
                <a16:creationId xmlns:a16="http://schemas.microsoft.com/office/drawing/2014/main" id="{7CAD7DB4-46DF-4AA3-878D-1D7FCB7271FA}"/>
              </a:ext>
            </a:extLst>
          </p:cNvPr>
          <p:cNvSpPr>
            <a:spLocks noChangeShapeType="1"/>
          </p:cNvSpPr>
          <p:nvPr/>
        </p:nvSpPr>
        <p:spPr bwMode="auto">
          <a:xfrm>
            <a:off x="468313" y="3968750"/>
            <a:ext cx="3276600" cy="2362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1">
            <a:extLst>
              <a:ext uri="{FF2B5EF4-FFF2-40B4-BE49-F238E27FC236}">
                <a16:creationId xmlns:a16="http://schemas.microsoft.com/office/drawing/2014/main" id="{8F61C25A-A78A-4304-93BF-59B140FBB82F}"/>
              </a:ext>
            </a:extLst>
          </p:cNvPr>
          <p:cNvSpPr>
            <a:spLocks noChangeShapeType="1"/>
          </p:cNvSpPr>
          <p:nvPr/>
        </p:nvSpPr>
        <p:spPr bwMode="auto">
          <a:xfrm flipV="1">
            <a:off x="1511300" y="3573463"/>
            <a:ext cx="0" cy="2303462"/>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7" name="Object 42">
            <a:extLst>
              <a:ext uri="{FF2B5EF4-FFF2-40B4-BE49-F238E27FC236}">
                <a16:creationId xmlns:a16="http://schemas.microsoft.com/office/drawing/2014/main" id="{9B43B734-D1FF-4D4C-90F4-03530C3D62BA}"/>
              </a:ext>
            </a:extLst>
          </p:cNvPr>
          <p:cNvGraphicFramePr>
            <a:graphicFrameLocks noChangeAspect="1"/>
          </p:cNvGraphicFramePr>
          <p:nvPr/>
        </p:nvGraphicFramePr>
        <p:xfrm>
          <a:off x="6300788" y="1268413"/>
          <a:ext cx="2209800" cy="1536700"/>
        </p:xfrm>
        <a:graphic>
          <a:graphicData uri="http://schemas.openxmlformats.org/presentationml/2006/ole">
            <mc:AlternateContent xmlns:mc="http://schemas.openxmlformats.org/markup-compatibility/2006">
              <mc:Choice xmlns:v="urn:schemas-microsoft-com:vml" Requires="v">
                <p:oleObj spid="_x0000_s9248" r:id="rId7" imgW="914320" imgH="673125" progId="">
                  <p:embed/>
                </p:oleObj>
              </mc:Choice>
              <mc:Fallback>
                <p:oleObj r:id="rId7" imgW="914320" imgH="673125" progId="">
                  <p:embed/>
                  <p:pic>
                    <p:nvPicPr>
                      <p:cNvPr id="23594" name="Object 42">
                        <a:extLst>
                          <a:ext uri="{FF2B5EF4-FFF2-40B4-BE49-F238E27FC236}">
                            <a16:creationId xmlns:a16="http://schemas.microsoft.com/office/drawing/2014/main" id="{2713B219-B811-4864-88E1-8A40A5A57D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1268413"/>
                        <a:ext cx="2209800" cy="15367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44">
            <a:extLst>
              <a:ext uri="{FF2B5EF4-FFF2-40B4-BE49-F238E27FC236}">
                <a16:creationId xmlns:a16="http://schemas.microsoft.com/office/drawing/2014/main" id="{C4A5B02B-A544-4E7F-A12A-0B66CA18B014}"/>
              </a:ext>
            </a:extLst>
          </p:cNvPr>
          <p:cNvGraphicFramePr>
            <a:graphicFrameLocks noChangeAspect="1"/>
          </p:cNvGraphicFramePr>
          <p:nvPr/>
        </p:nvGraphicFramePr>
        <p:xfrm>
          <a:off x="6227763" y="765175"/>
          <a:ext cx="2719387" cy="496888"/>
        </p:xfrm>
        <a:graphic>
          <a:graphicData uri="http://schemas.openxmlformats.org/presentationml/2006/ole">
            <mc:AlternateContent xmlns:mc="http://schemas.openxmlformats.org/markup-compatibility/2006">
              <mc:Choice xmlns:v="urn:schemas-microsoft-com:vml" Requires="v">
                <p:oleObj spid="_x0000_s9249" r:id="rId9" imgW="1422717" imgH="228917" progId="">
                  <p:embed/>
                </p:oleObj>
              </mc:Choice>
              <mc:Fallback>
                <p:oleObj r:id="rId9" imgW="1422717" imgH="228917" progId="">
                  <p:embed/>
                  <p:pic>
                    <p:nvPicPr>
                      <p:cNvPr id="23596" name="Object 44">
                        <a:extLst>
                          <a:ext uri="{FF2B5EF4-FFF2-40B4-BE49-F238E27FC236}">
                            <a16:creationId xmlns:a16="http://schemas.microsoft.com/office/drawing/2014/main" id="{E57BC473-5E81-403C-8232-4B8671B64AB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763" y="765175"/>
                        <a:ext cx="2719387" cy="49688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Line 45">
            <a:extLst>
              <a:ext uri="{FF2B5EF4-FFF2-40B4-BE49-F238E27FC236}">
                <a16:creationId xmlns:a16="http://schemas.microsoft.com/office/drawing/2014/main" id="{2833AB5E-ACAD-4D68-AD7C-7051F86B1EDE}"/>
              </a:ext>
            </a:extLst>
          </p:cNvPr>
          <p:cNvSpPr>
            <a:spLocks noChangeShapeType="1"/>
          </p:cNvSpPr>
          <p:nvPr/>
        </p:nvSpPr>
        <p:spPr bwMode="auto">
          <a:xfrm>
            <a:off x="1476375" y="5876925"/>
            <a:ext cx="2471738" cy="9525"/>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46">
            <a:extLst>
              <a:ext uri="{FF2B5EF4-FFF2-40B4-BE49-F238E27FC236}">
                <a16:creationId xmlns:a16="http://schemas.microsoft.com/office/drawing/2014/main" id="{F4180E94-D9D3-4D15-A615-D3B748DCBA97}"/>
              </a:ext>
            </a:extLst>
          </p:cNvPr>
          <p:cNvSpPr>
            <a:spLocks noChangeShapeType="1"/>
          </p:cNvSpPr>
          <p:nvPr/>
        </p:nvSpPr>
        <p:spPr bwMode="auto">
          <a:xfrm>
            <a:off x="1187450" y="5876925"/>
            <a:ext cx="70104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042470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86F702-7A95-438D-9969-8BFB6420D8DF}"/>
              </a:ext>
            </a:extLst>
          </p:cNvPr>
          <p:cNvSpPr>
            <a:spLocks noGrp="1"/>
          </p:cNvSpPr>
          <p:nvPr>
            <p:ph type="dt" sz="half" idx="10"/>
          </p:nvPr>
        </p:nvSpPr>
        <p:spPr/>
        <p:txBody>
          <a:bodyPr/>
          <a:lstStyle/>
          <a:p>
            <a:fld id="{F31BF79D-2AC9-4DB4-9C24-09D38DE9DA3B}" type="datetime1">
              <a:rPr lang="zh-CN" altLang="en-US" smtClean="0"/>
              <a:t>2019/9/2</a:t>
            </a:fld>
            <a:endParaRPr lang="zh-CN" altLang="en-US"/>
          </a:p>
        </p:txBody>
      </p:sp>
      <p:sp>
        <p:nvSpPr>
          <p:cNvPr id="5" name="页脚占位符 4">
            <a:extLst>
              <a:ext uri="{FF2B5EF4-FFF2-40B4-BE49-F238E27FC236}">
                <a16:creationId xmlns:a16="http://schemas.microsoft.com/office/drawing/2014/main" id="{8667D69C-89ED-4822-8D11-DA696081B417}"/>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0DC718C5-79D4-429D-A0D1-EB3AC7B772D0}"/>
              </a:ext>
            </a:extLst>
          </p:cNvPr>
          <p:cNvSpPr>
            <a:spLocks noGrp="1"/>
          </p:cNvSpPr>
          <p:nvPr>
            <p:ph type="sldNum" sz="quarter" idx="12"/>
          </p:nvPr>
        </p:nvSpPr>
        <p:spPr/>
        <p:txBody>
          <a:bodyPr/>
          <a:lstStyle/>
          <a:p>
            <a:fld id="{0A644367-13AA-42ED-B6EC-687919EA1044}" type="slidenum">
              <a:rPr lang="zh-CN" altLang="en-US" smtClean="0"/>
              <a:t>22</a:t>
            </a:fld>
            <a:endParaRPr lang="zh-CN" altLang="en-US"/>
          </a:p>
        </p:txBody>
      </p:sp>
      <p:grpSp>
        <p:nvGrpSpPr>
          <p:cNvPr id="7" name="Group 2">
            <a:extLst>
              <a:ext uri="{FF2B5EF4-FFF2-40B4-BE49-F238E27FC236}">
                <a16:creationId xmlns:a16="http://schemas.microsoft.com/office/drawing/2014/main" id="{783D17EF-B5C5-4F88-B682-FF78BA7F0D36}"/>
              </a:ext>
            </a:extLst>
          </p:cNvPr>
          <p:cNvGrpSpPr>
            <a:grpSpLocks/>
          </p:cNvGrpSpPr>
          <p:nvPr/>
        </p:nvGrpSpPr>
        <p:grpSpPr bwMode="auto">
          <a:xfrm>
            <a:off x="2346772" y="1263201"/>
            <a:ext cx="6932613" cy="4641850"/>
            <a:chOff x="0" y="0"/>
            <a:chExt cx="4367" cy="2924"/>
          </a:xfrm>
        </p:grpSpPr>
        <p:sp>
          <p:nvSpPr>
            <p:cNvPr id="8" name="AutoShape 3">
              <a:extLst>
                <a:ext uri="{FF2B5EF4-FFF2-40B4-BE49-F238E27FC236}">
                  <a16:creationId xmlns:a16="http://schemas.microsoft.com/office/drawing/2014/main" id="{5985CBF9-E75F-4702-A7E7-61F0F272E853}"/>
                </a:ext>
              </a:extLst>
            </p:cNvPr>
            <p:cNvSpPr>
              <a:spLocks noChangeArrowheads="1"/>
            </p:cNvSpPr>
            <p:nvPr/>
          </p:nvSpPr>
          <p:spPr bwMode="auto">
            <a:xfrm rot="10793610">
              <a:off x="2928" y="2641"/>
              <a:ext cx="1439" cy="283"/>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4">
              <a:extLst>
                <a:ext uri="{FF2B5EF4-FFF2-40B4-BE49-F238E27FC236}">
                  <a16:creationId xmlns:a16="http://schemas.microsoft.com/office/drawing/2014/main" id="{B3B4BD6C-C060-43D0-A0EA-BF9D2FD45C7B}"/>
                </a:ext>
              </a:extLst>
            </p:cNvPr>
            <p:cNvSpPr>
              <a:spLocks noChangeArrowheads="1"/>
            </p:cNvSpPr>
            <p:nvPr/>
          </p:nvSpPr>
          <p:spPr bwMode="auto">
            <a:xfrm rot="11666862">
              <a:off x="1395" y="2449"/>
              <a:ext cx="1589" cy="272"/>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5">
              <a:extLst>
                <a:ext uri="{FF2B5EF4-FFF2-40B4-BE49-F238E27FC236}">
                  <a16:creationId xmlns:a16="http://schemas.microsoft.com/office/drawing/2014/main" id="{2EEE86EB-81BE-4D13-9405-AEB18C9F8989}"/>
                </a:ext>
              </a:extLst>
            </p:cNvPr>
            <p:cNvSpPr>
              <a:spLocks noChangeArrowheads="1"/>
            </p:cNvSpPr>
            <p:nvPr/>
          </p:nvSpPr>
          <p:spPr bwMode="auto">
            <a:xfrm rot="13035761">
              <a:off x="433" y="1921"/>
              <a:ext cx="1146" cy="261"/>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6">
              <a:extLst>
                <a:ext uri="{FF2B5EF4-FFF2-40B4-BE49-F238E27FC236}">
                  <a16:creationId xmlns:a16="http://schemas.microsoft.com/office/drawing/2014/main" id="{6E36FE79-19F6-40DD-930B-F7E69EDA712C}"/>
                </a:ext>
              </a:extLst>
            </p:cNvPr>
            <p:cNvSpPr>
              <a:spLocks noChangeArrowheads="1"/>
            </p:cNvSpPr>
            <p:nvPr/>
          </p:nvSpPr>
          <p:spPr bwMode="auto">
            <a:xfrm rot="14821445">
              <a:off x="-235" y="1088"/>
              <a:ext cx="1189" cy="261"/>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7">
              <a:extLst>
                <a:ext uri="{FF2B5EF4-FFF2-40B4-BE49-F238E27FC236}">
                  <a16:creationId xmlns:a16="http://schemas.microsoft.com/office/drawing/2014/main" id="{A8EB07F2-CDE9-4E41-A5E2-94900789AB95}"/>
                </a:ext>
              </a:extLst>
            </p:cNvPr>
            <p:cNvSpPr>
              <a:spLocks noChangeArrowheads="1"/>
            </p:cNvSpPr>
            <p:nvPr/>
          </p:nvSpPr>
          <p:spPr bwMode="auto">
            <a:xfrm rot="16212448">
              <a:off x="-216" y="216"/>
              <a:ext cx="720" cy="288"/>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8">
            <a:extLst>
              <a:ext uri="{FF2B5EF4-FFF2-40B4-BE49-F238E27FC236}">
                <a16:creationId xmlns:a16="http://schemas.microsoft.com/office/drawing/2014/main" id="{1B55A9C0-52DE-4F61-AEB7-AA82D8D28E77}"/>
              </a:ext>
            </a:extLst>
          </p:cNvPr>
          <p:cNvSpPr>
            <a:spLocks noChangeShapeType="1"/>
          </p:cNvSpPr>
          <p:nvPr/>
        </p:nvSpPr>
        <p:spPr bwMode="auto">
          <a:xfrm>
            <a:off x="1749872" y="5905051"/>
            <a:ext cx="76200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
            <a:extLst>
              <a:ext uri="{FF2B5EF4-FFF2-40B4-BE49-F238E27FC236}">
                <a16:creationId xmlns:a16="http://schemas.microsoft.com/office/drawing/2014/main" id="{D7F6867D-C973-49C1-87C5-2CC51CBA1E70}"/>
              </a:ext>
            </a:extLst>
          </p:cNvPr>
          <p:cNvSpPr>
            <a:spLocks noChangeShapeType="1"/>
          </p:cNvSpPr>
          <p:nvPr/>
        </p:nvSpPr>
        <p:spPr bwMode="auto">
          <a:xfrm flipV="1">
            <a:off x="2359472" y="1028251"/>
            <a:ext cx="0" cy="54102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
            <a:extLst>
              <a:ext uri="{FF2B5EF4-FFF2-40B4-BE49-F238E27FC236}">
                <a16:creationId xmlns:a16="http://schemas.microsoft.com/office/drawing/2014/main" id="{7256465E-13E6-4570-A8BF-030820045C17}"/>
              </a:ext>
            </a:extLst>
          </p:cNvPr>
          <p:cNvSpPr>
            <a:spLocks noChangeShapeType="1"/>
          </p:cNvSpPr>
          <p:nvPr/>
        </p:nvSpPr>
        <p:spPr bwMode="auto">
          <a:xfrm>
            <a:off x="3843785" y="5905051"/>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1">
            <a:extLst>
              <a:ext uri="{FF2B5EF4-FFF2-40B4-BE49-F238E27FC236}">
                <a16:creationId xmlns:a16="http://schemas.microsoft.com/office/drawing/2014/main" id="{DFEF3389-B6F5-4F1D-AF33-DC23FB98618F}"/>
              </a:ext>
            </a:extLst>
          </p:cNvPr>
          <p:cNvSpPr txBox="1">
            <a:spLocks noChangeArrowheads="1"/>
          </p:cNvSpPr>
          <p:nvPr/>
        </p:nvSpPr>
        <p:spPr bwMode="auto">
          <a:xfrm>
            <a:off x="3607247" y="590663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2</a:t>
            </a:r>
          </a:p>
        </p:txBody>
      </p:sp>
      <p:sp>
        <p:nvSpPr>
          <p:cNvPr id="17" name="Line 12">
            <a:extLst>
              <a:ext uri="{FF2B5EF4-FFF2-40B4-BE49-F238E27FC236}">
                <a16:creationId xmlns:a16="http://schemas.microsoft.com/office/drawing/2014/main" id="{9FB37CA6-9F10-4A01-A0E6-724BC438F545}"/>
              </a:ext>
            </a:extLst>
          </p:cNvPr>
          <p:cNvSpPr>
            <a:spLocks noChangeShapeType="1"/>
          </p:cNvSpPr>
          <p:nvPr/>
        </p:nvSpPr>
        <p:spPr bwMode="auto">
          <a:xfrm>
            <a:off x="5407472" y="5905051"/>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3">
            <a:extLst>
              <a:ext uri="{FF2B5EF4-FFF2-40B4-BE49-F238E27FC236}">
                <a16:creationId xmlns:a16="http://schemas.microsoft.com/office/drawing/2014/main" id="{0854FD31-C39E-42E4-A03B-4DA2C85259EF}"/>
              </a:ext>
            </a:extLst>
          </p:cNvPr>
          <p:cNvSpPr txBox="1">
            <a:spLocks noChangeArrowheads="1"/>
          </p:cNvSpPr>
          <p:nvPr/>
        </p:nvSpPr>
        <p:spPr bwMode="auto">
          <a:xfrm>
            <a:off x="5255072" y="590505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4</a:t>
            </a:r>
          </a:p>
        </p:txBody>
      </p:sp>
      <p:sp>
        <p:nvSpPr>
          <p:cNvPr id="19" name="Line 14">
            <a:extLst>
              <a:ext uri="{FF2B5EF4-FFF2-40B4-BE49-F238E27FC236}">
                <a16:creationId xmlns:a16="http://schemas.microsoft.com/office/drawing/2014/main" id="{AF3EF335-AF03-4334-8F96-263111CCF6DB}"/>
              </a:ext>
            </a:extLst>
          </p:cNvPr>
          <p:cNvSpPr>
            <a:spLocks noChangeShapeType="1"/>
          </p:cNvSpPr>
          <p:nvPr/>
        </p:nvSpPr>
        <p:spPr bwMode="auto">
          <a:xfrm>
            <a:off x="7083872" y="5905051"/>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5">
            <a:extLst>
              <a:ext uri="{FF2B5EF4-FFF2-40B4-BE49-F238E27FC236}">
                <a16:creationId xmlns:a16="http://schemas.microsoft.com/office/drawing/2014/main" id="{6BC98554-71A2-4CD4-B574-A75AC7132555}"/>
              </a:ext>
            </a:extLst>
          </p:cNvPr>
          <p:cNvSpPr txBox="1">
            <a:spLocks noChangeArrowheads="1"/>
          </p:cNvSpPr>
          <p:nvPr/>
        </p:nvSpPr>
        <p:spPr bwMode="auto">
          <a:xfrm>
            <a:off x="6915597" y="591933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6</a:t>
            </a:r>
          </a:p>
        </p:txBody>
      </p:sp>
      <p:sp>
        <p:nvSpPr>
          <p:cNvPr id="21" name="Text Box 16">
            <a:extLst>
              <a:ext uri="{FF2B5EF4-FFF2-40B4-BE49-F238E27FC236}">
                <a16:creationId xmlns:a16="http://schemas.microsoft.com/office/drawing/2014/main" id="{C821A6C6-E309-46B5-A7FF-3637073DA079}"/>
              </a:ext>
            </a:extLst>
          </p:cNvPr>
          <p:cNvSpPr txBox="1">
            <a:spLocks noChangeArrowheads="1"/>
          </p:cNvSpPr>
          <p:nvPr/>
        </p:nvSpPr>
        <p:spPr bwMode="auto">
          <a:xfrm>
            <a:off x="9277797" y="5793926"/>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x</a:t>
            </a:r>
            <a:r>
              <a:rPr lang="zh-CN" altLang="zh-CN" sz="2400" baseline="-25000"/>
              <a:t>1</a:t>
            </a:r>
            <a:endParaRPr lang="zh-CN" altLang="zh-CN" sz="2400"/>
          </a:p>
        </p:txBody>
      </p:sp>
      <p:sp>
        <p:nvSpPr>
          <p:cNvPr id="22" name="Text Box 17">
            <a:extLst>
              <a:ext uri="{FF2B5EF4-FFF2-40B4-BE49-F238E27FC236}">
                <a16:creationId xmlns:a16="http://schemas.microsoft.com/office/drawing/2014/main" id="{DF6305A6-A866-4C89-9AEF-BAF8645AE0B8}"/>
              </a:ext>
            </a:extLst>
          </p:cNvPr>
          <p:cNvSpPr txBox="1">
            <a:spLocks noChangeArrowheads="1"/>
          </p:cNvSpPr>
          <p:nvPr/>
        </p:nvSpPr>
        <p:spPr bwMode="auto">
          <a:xfrm>
            <a:off x="2343597" y="764726"/>
            <a:ext cx="40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x</a:t>
            </a:r>
            <a:r>
              <a:rPr lang="zh-CN" altLang="zh-CN" baseline="-25000"/>
              <a:t>2</a:t>
            </a:r>
            <a:endParaRPr lang="zh-CN" altLang="zh-CN" i="1"/>
          </a:p>
        </p:txBody>
      </p:sp>
      <p:sp>
        <p:nvSpPr>
          <p:cNvPr id="23" name="Line 18">
            <a:extLst>
              <a:ext uri="{FF2B5EF4-FFF2-40B4-BE49-F238E27FC236}">
                <a16:creationId xmlns:a16="http://schemas.microsoft.com/office/drawing/2014/main" id="{98312ABD-C97B-4EAF-AACA-B753FEF104F1}"/>
              </a:ext>
            </a:extLst>
          </p:cNvPr>
          <p:cNvSpPr>
            <a:spLocks noChangeShapeType="1"/>
          </p:cNvSpPr>
          <p:nvPr/>
        </p:nvSpPr>
        <p:spPr bwMode="auto">
          <a:xfrm flipH="1">
            <a:off x="2283272" y="4685851"/>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9">
            <a:extLst>
              <a:ext uri="{FF2B5EF4-FFF2-40B4-BE49-F238E27FC236}">
                <a16:creationId xmlns:a16="http://schemas.microsoft.com/office/drawing/2014/main" id="{D69F6100-C7F9-4B85-833A-B465D416CA89}"/>
              </a:ext>
            </a:extLst>
          </p:cNvPr>
          <p:cNvSpPr txBox="1">
            <a:spLocks noChangeArrowheads="1"/>
          </p:cNvSpPr>
          <p:nvPr/>
        </p:nvSpPr>
        <p:spPr bwMode="auto">
          <a:xfrm>
            <a:off x="2038797" y="447153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2</a:t>
            </a:r>
          </a:p>
        </p:txBody>
      </p:sp>
      <p:sp>
        <p:nvSpPr>
          <p:cNvPr id="25" name="Line 20">
            <a:extLst>
              <a:ext uri="{FF2B5EF4-FFF2-40B4-BE49-F238E27FC236}">
                <a16:creationId xmlns:a16="http://schemas.microsoft.com/office/drawing/2014/main" id="{1AEF6D25-6137-4444-BE97-A8B0FB3361BE}"/>
              </a:ext>
            </a:extLst>
          </p:cNvPr>
          <p:cNvSpPr>
            <a:spLocks noChangeShapeType="1"/>
          </p:cNvSpPr>
          <p:nvPr/>
        </p:nvSpPr>
        <p:spPr bwMode="auto">
          <a:xfrm flipH="1">
            <a:off x="2283272" y="3619051"/>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1">
            <a:extLst>
              <a:ext uri="{FF2B5EF4-FFF2-40B4-BE49-F238E27FC236}">
                <a16:creationId xmlns:a16="http://schemas.microsoft.com/office/drawing/2014/main" id="{9B39DB3B-41C8-4630-AF2B-0C4D9DC435F5}"/>
              </a:ext>
            </a:extLst>
          </p:cNvPr>
          <p:cNvSpPr txBox="1">
            <a:spLocks noChangeArrowheads="1"/>
          </p:cNvSpPr>
          <p:nvPr/>
        </p:nvSpPr>
        <p:spPr bwMode="auto">
          <a:xfrm>
            <a:off x="2038797" y="340473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4</a:t>
            </a:r>
          </a:p>
        </p:txBody>
      </p:sp>
      <p:sp>
        <p:nvSpPr>
          <p:cNvPr id="27" name="Line 22">
            <a:extLst>
              <a:ext uri="{FF2B5EF4-FFF2-40B4-BE49-F238E27FC236}">
                <a16:creationId xmlns:a16="http://schemas.microsoft.com/office/drawing/2014/main" id="{078ECD9F-5223-4947-A093-776B3F2F6B77}"/>
              </a:ext>
            </a:extLst>
          </p:cNvPr>
          <p:cNvSpPr>
            <a:spLocks noChangeShapeType="1"/>
          </p:cNvSpPr>
          <p:nvPr/>
        </p:nvSpPr>
        <p:spPr bwMode="auto">
          <a:xfrm flipH="1">
            <a:off x="2283272" y="2399851"/>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23">
            <a:extLst>
              <a:ext uri="{FF2B5EF4-FFF2-40B4-BE49-F238E27FC236}">
                <a16:creationId xmlns:a16="http://schemas.microsoft.com/office/drawing/2014/main" id="{887E7A95-10E6-473B-BAFD-B34BC6AC7453}"/>
              </a:ext>
            </a:extLst>
          </p:cNvPr>
          <p:cNvSpPr txBox="1">
            <a:spLocks noChangeArrowheads="1"/>
          </p:cNvSpPr>
          <p:nvPr/>
        </p:nvSpPr>
        <p:spPr bwMode="auto">
          <a:xfrm>
            <a:off x="2038797" y="218553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6</a:t>
            </a:r>
          </a:p>
        </p:txBody>
      </p:sp>
      <p:sp>
        <p:nvSpPr>
          <p:cNvPr id="29" name="Line 24">
            <a:extLst>
              <a:ext uri="{FF2B5EF4-FFF2-40B4-BE49-F238E27FC236}">
                <a16:creationId xmlns:a16="http://schemas.microsoft.com/office/drawing/2014/main" id="{BBD82EBB-40CE-4E52-83AA-BBABE81164ED}"/>
              </a:ext>
            </a:extLst>
          </p:cNvPr>
          <p:cNvSpPr>
            <a:spLocks noChangeShapeType="1"/>
          </p:cNvSpPr>
          <p:nvPr/>
        </p:nvSpPr>
        <p:spPr bwMode="auto">
          <a:xfrm>
            <a:off x="2054672" y="4609651"/>
            <a:ext cx="6172200" cy="1600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5">
            <a:extLst>
              <a:ext uri="{FF2B5EF4-FFF2-40B4-BE49-F238E27FC236}">
                <a16:creationId xmlns:a16="http://schemas.microsoft.com/office/drawing/2014/main" id="{54205593-AA8A-47F5-85E8-5C7C401F547A}"/>
              </a:ext>
            </a:extLst>
          </p:cNvPr>
          <p:cNvSpPr>
            <a:spLocks noChangeShapeType="1"/>
          </p:cNvSpPr>
          <p:nvPr/>
        </p:nvSpPr>
        <p:spPr bwMode="auto">
          <a:xfrm>
            <a:off x="1978472" y="3314251"/>
            <a:ext cx="4191000" cy="3124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6">
            <a:extLst>
              <a:ext uri="{FF2B5EF4-FFF2-40B4-BE49-F238E27FC236}">
                <a16:creationId xmlns:a16="http://schemas.microsoft.com/office/drawing/2014/main" id="{9F17ABD7-BA2F-4CC4-A945-42FDBED886CE}"/>
              </a:ext>
            </a:extLst>
          </p:cNvPr>
          <p:cNvSpPr>
            <a:spLocks noChangeShapeType="1"/>
          </p:cNvSpPr>
          <p:nvPr/>
        </p:nvSpPr>
        <p:spPr bwMode="auto">
          <a:xfrm>
            <a:off x="2249935" y="2158551"/>
            <a:ext cx="1873250" cy="44243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7">
            <a:extLst>
              <a:ext uri="{FF2B5EF4-FFF2-40B4-BE49-F238E27FC236}">
                <a16:creationId xmlns:a16="http://schemas.microsoft.com/office/drawing/2014/main" id="{F705B3F2-A72D-458D-93CC-EA100F7F83B3}"/>
              </a:ext>
            </a:extLst>
          </p:cNvPr>
          <p:cNvSpPr>
            <a:spLocks noChangeShapeType="1"/>
          </p:cNvSpPr>
          <p:nvPr/>
        </p:nvSpPr>
        <p:spPr bwMode="auto">
          <a:xfrm flipV="1">
            <a:off x="8303072" y="5371651"/>
            <a:ext cx="0" cy="4572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28">
            <a:extLst>
              <a:ext uri="{FF2B5EF4-FFF2-40B4-BE49-F238E27FC236}">
                <a16:creationId xmlns:a16="http://schemas.microsoft.com/office/drawing/2014/main" id="{71A586F0-5106-45FB-8A4D-82891E66AF3B}"/>
              </a:ext>
            </a:extLst>
          </p:cNvPr>
          <p:cNvSpPr>
            <a:spLocks noChangeShapeType="1"/>
          </p:cNvSpPr>
          <p:nvPr/>
        </p:nvSpPr>
        <p:spPr bwMode="auto">
          <a:xfrm flipV="1">
            <a:off x="5864672" y="5143051"/>
            <a:ext cx="1524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29">
            <a:extLst>
              <a:ext uri="{FF2B5EF4-FFF2-40B4-BE49-F238E27FC236}">
                <a16:creationId xmlns:a16="http://schemas.microsoft.com/office/drawing/2014/main" id="{AB7A2F05-4285-49B7-B6F0-70CF2C7B83BB}"/>
              </a:ext>
            </a:extLst>
          </p:cNvPr>
          <p:cNvSpPr>
            <a:spLocks noChangeShapeType="1"/>
          </p:cNvSpPr>
          <p:nvPr/>
        </p:nvSpPr>
        <p:spPr bwMode="auto">
          <a:xfrm flipV="1">
            <a:off x="3883472" y="4304851"/>
            <a:ext cx="3048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0">
            <a:extLst>
              <a:ext uri="{FF2B5EF4-FFF2-40B4-BE49-F238E27FC236}">
                <a16:creationId xmlns:a16="http://schemas.microsoft.com/office/drawing/2014/main" id="{43C0104B-E744-4F3A-8425-BE8C6CF52085}"/>
              </a:ext>
            </a:extLst>
          </p:cNvPr>
          <p:cNvSpPr>
            <a:spLocks noChangeShapeType="1"/>
          </p:cNvSpPr>
          <p:nvPr/>
        </p:nvSpPr>
        <p:spPr bwMode="auto">
          <a:xfrm flipV="1">
            <a:off x="2734122" y="3026914"/>
            <a:ext cx="441325" cy="21113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1">
            <a:extLst>
              <a:ext uri="{FF2B5EF4-FFF2-40B4-BE49-F238E27FC236}">
                <a16:creationId xmlns:a16="http://schemas.microsoft.com/office/drawing/2014/main" id="{6A5470D0-C093-4DF3-8056-61B3572A9157}"/>
              </a:ext>
            </a:extLst>
          </p:cNvPr>
          <p:cNvSpPr>
            <a:spLocks noChangeShapeType="1"/>
          </p:cNvSpPr>
          <p:nvPr/>
        </p:nvSpPr>
        <p:spPr bwMode="auto">
          <a:xfrm>
            <a:off x="2359472" y="1714051"/>
            <a:ext cx="3810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2">
            <a:extLst>
              <a:ext uri="{FF2B5EF4-FFF2-40B4-BE49-F238E27FC236}">
                <a16:creationId xmlns:a16="http://schemas.microsoft.com/office/drawing/2014/main" id="{07D20262-B915-4656-893B-DB428B9E5F13}"/>
              </a:ext>
            </a:extLst>
          </p:cNvPr>
          <p:cNvSpPr>
            <a:spLocks noChangeShapeType="1"/>
          </p:cNvSpPr>
          <p:nvPr/>
        </p:nvSpPr>
        <p:spPr bwMode="auto">
          <a:xfrm>
            <a:off x="1584772" y="5592314"/>
            <a:ext cx="2362200" cy="99060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3">
            <a:extLst>
              <a:ext uri="{FF2B5EF4-FFF2-40B4-BE49-F238E27FC236}">
                <a16:creationId xmlns:a16="http://schemas.microsoft.com/office/drawing/2014/main" id="{1EA6CA2E-99F2-4751-AE13-B3F32AC12168}"/>
              </a:ext>
            </a:extLst>
          </p:cNvPr>
          <p:cNvSpPr>
            <a:spLocks noChangeShapeType="1"/>
          </p:cNvSpPr>
          <p:nvPr/>
        </p:nvSpPr>
        <p:spPr bwMode="auto">
          <a:xfrm>
            <a:off x="3313560" y="3125339"/>
            <a:ext cx="3124200" cy="144780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4">
            <a:extLst>
              <a:ext uri="{FF2B5EF4-FFF2-40B4-BE49-F238E27FC236}">
                <a16:creationId xmlns:a16="http://schemas.microsoft.com/office/drawing/2014/main" id="{5A62D3CF-818B-4BD1-9485-39D3E0CB846E}"/>
              </a:ext>
            </a:extLst>
          </p:cNvPr>
          <p:cNvSpPr>
            <a:spLocks noChangeShapeType="1"/>
          </p:cNvSpPr>
          <p:nvPr/>
        </p:nvSpPr>
        <p:spPr bwMode="auto">
          <a:xfrm>
            <a:off x="2448372" y="3414264"/>
            <a:ext cx="4038600" cy="190500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5">
            <a:extLst>
              <a:ext uri="{FF2B5EF4-FFF2-40B4-BE49-F238E27FC236}">
                <a16:creationId xmlns:a16="http://schemas.microsoft.com/office/drawing/2014/main" id="{C412C4F4-481D-4E5D-B52A-63C1B4F123A1}"/>
              </a:ext>
            </a:extLst>
          </p:cNvPr>
          <p:cNvSpPr>
            <a:spLocks noChangeShapeType="1"/>
          </p:cNvSpPr>
          <p:nvPr/>
        </p:nvSpPr>
        <p:spPr bwMode="auto">
          <a:xfrm>
            <a:off x="1978472" y="4000051"/>
            <a:ext cx="4114800" cy="198120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36">
            <a:extLst>
              <a:ext uri="{FF2B5EF4-FFF2-40B4-BE49-F238E27FC236}">
                <a16:creationId xmlns:a16="http://schemas.microsoft.com/office/drawing/2014/main" id="{AE73C220-B43F-4404-8E38-CE8EB7C0D5BB}"/>
              </a:ext>
            </a:extLst>
          </p:cNvPr>
          <p:cNvSpPr txBox="1">
            <a:spLocks noChangeArrowheads="1"/>
          </p:cNvSpPr>
          <p:nvPr/>
        </p:nvSpPr>
        <p:spPr bwMode="auto">
          <a:xfrm>
            <a:off x="7704585" y="2982464"/>
            <a:ext cx="1760537" cy="7112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t>最优解</a:t>
            </a:r>
            <a:r>
              <a:rPr lang="zh-CN" altLang="zh-CN" b="1" i="1"/>
              <a:t>X</a:t>
            </a:r>
            <a:r>
              <a:rPr lang="zh-CN" altLang="zh-CN" b="1"/>
              <a:t>=(3,1)</a:t>
            </a:r>
          </a:p>
          <a:p>
            <a:pPr algn="l"/>
            <a:r>
              <a:rPr lang="zh-CN" altLang="zh-CN" b="1"/>
              <a:t>最优值</a:t>
            </a:r>
            <a:r>
              <a:rPr lang="zh-CN" altLang="zh-CN" b="1" i="1"/>
              <a:t>Z</a:t>
            </a:r>
            <a:r>
              <a:rPr lang="zh-CN" altLang="zh-CN" b="1"/>
              <a:t>=5</a:t>
            </a:r>
          </a:p>
        </p:txBody>
      </p:sp>
      <p:sp>
        <p:nvSpPr>
          <p:cNvPr id="42" name="AutoShape 37">
            <a:extLst>
              <a:ext uri="{FF2B5EF4-FFF2-40B4-BE49-F238E27FC236}">
                <a16:creationId xmlns:a16="http://schemas.microsoft.com/office/drawing/2014/main" id="{272A6BF4-77A4-4415-A2A6-73433F3109E7}"/>
              </a:ext>
            </a:extLst>
          </p:cNvPr>
          <p:cNvSpPr>
            <a:spLocks noChangeArrowheads="1"/>
          </p:cNvSpPr>
          <p:nvPr/>
        </p:nvSpPr>
        <p:spPr bwMode="auto">
          <a:xfrm>
            <a:off x="4797872" y="4228651"/>
            <a:ext cx="914400" cy="533400"/>
          </a:xfrm>
          <a:prstGeom prst="wedgeRectCallout">
            <a:avLst>
              <a:gd name="adj1" fmla="val -62500"/>
              <a:gd name="adj2" fmla="val 141370"/>
            </a:avLst>
          </a:prstGeom>
          <a:solidFill>
            <a:srgbClr val="FFFF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2400"/>
              <a:t>(3,1)</a:t>
            </a:r>
          </a:p>
        </p:txBody>
      </p:sp>
      <p:graphicFrame>
        <p:nvGraphicFramePr>
          <p:cNvPr id="43" name="Object 39">
            <a:extLst>
              <a:ext uri="{FF2B5EF4-FFF2-40B4-BE49-F238E27FC236}">
                <a16:creationId xmlns:a16="http://schemas.microsoft.com/office/drawing/2014/main" id="{474299E9-F3CB-40E1-BA2E-00FA9A234EE5}"/>
              </a:ext>
            </a:extLst>
          </p:cNvPr>
          <p:cNvGraphicFramePr>
            <a:graphicFrameLocks noChangeAspect="1"/>
          </p:cNvGraphicFramePr>
          <p:nvPr>
            <p:extLst>
              <p:ext uri="{D42A27DB-BD31-4B8C-83A1-F6EECF244321}">
                <p14:modId xmlns:p14="http://schemas.microsoft.com/office/powerpoint/2010/main" val="3538036656"/>
              </p:ext>
            </p:extLst>
          </p:nvPr>
        </p:nvGraphicFramePr>
        <p:xfrm>
          <a:off x="7704585" y="1037776"/>
          <a:ext cx="2209800" cy="1765300"/>
        </p:xfrm>
        <a:graphic>
          <a:graphicData uri="http://schemas.openxmlformats.org/presentationml/2006/ole">
            <mc:AlternateContent xmlns:mc="http://schemas.openxmlformats.org/markup-compatibility/2006">
              <mc:Choice xmlns:v="urn:schemas-microsoft-com:vml" Requires="v">
                <p:oleObj spid="_x0000_s10249" r:id="rId3" imgW="1003182" imgH="939709" progId="">
                  <p:embed/>
                </p:oleObj>
              </mc:Choice>
              <mc:Fallback>
                <p:oleObj r:id="rId3" imgW="1003182" imgH="939709" progId="">
                  <p:embed/>
                  <p:pic>
                    <p:nvPicPr>
                      <p:cNvPr id="24615" name="Object 39">
                        <a:extLst>
                          <a:ext uri="{FF2B5EF4-FFF2-40B4-BE49-F238E27FC236}">
                            <a16:creationId xmlns:a16="http://schemas.microsoft.com/office/drawing/2014/main" id="{2B157511-E316-4BB7-BB80-2DE301D1D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4585" y="1037776"/>
                        <a:ext cx="2209800" cy="17653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4" name="Text Box 40">
            <a:extLst>
              <a:ext uri="{FF2B5EF4-FFF2-40B4-BE49-F238E27FC236}">
                <a16:creationId xmlns:a16="http://schemas.microsoft.com/office/drawing/2014/main" id="{091EEFB2-E933-4AE2-A9FD-3C9BF93B8709}"/>
              </a:ext>
            </a:extLst>
          </p:cNvPr>
          <p:cNvSpPr txBox="1">
            <a:spLocks noChangeArrowheads="1"/>
          </p:cNvSpPr>
          <p:nvPr/>
        </p:nvSpPr>
        <p:spPr bwMode="auto">
          <a:xfrm>
            <a:off x="7704585" y="642489"/>
            <a:ext cx="22098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a:t>min </a:t>
            </a:r>
            <a:r>
              <a:rPr lang="zh-CN" altLang="zh-CN" sz="2400" i="1"/>
              <a:t>Z</a:t>
            </a:r>
            <a:r>
              <a:rPr lang="zh-CN" altLang="zh-CN" sz="2400"/>
              <a:t>=</a:t>
            </a:r>
            <a:r>
              <a:rPr lang="zh-CN" altLang="zh-CN" sz="2400" i="1"/>
              <a:t>x</a:t>
            </a:r>
            <a:r>
              <a:rPr lang="zh-CN" altLang="zh-CN" sz="2400" baseline="-30000"/>
              <a:t>1</a:t>
            </a:r>
            <a:r>
              <a:rPr lang="zh-CN" altLang="zh-CN" sz="2400"/>
              <a:t>+2</a:t>
            </a:r>
            <a:r>
              <a:rPr lang="zh-CN" altLang="zh-CN" sz="2400" i="1"/>
              <a:t>x</a:t>
            </a:r>
            <a:r>
              <a:rPr lang="zh-CN" altLang="zh-CN" sz="2400" baseline="-30000"/>
              <a:t>2</a:t>
            </a:r>
          </a:p>
        </p:txBody>
      </p:sp>
      <p:sp>
        <p:nvSpPr>
          <p:cNvPr id="46" name="Text Box 42">
            <a:extLst>
              <a:ext uri="{FF2B5EF4-FFF2-40B4-BE49-F238E27FC236}">
                <a16:creationId xmlns:a16="http://schemas.microsoft.com/office/drawing/2014/main" id="{80D3F068-EA87-49F8-98AD-90A8D9D0193D}"/>
              </a:ext>
            </a:extLst>
          </p:cNvPr>
          <p:cNvSpPr txBox="1">
            <a:spLocks noChangeArrowheads="1"/>
          </p:cNvSpPr>
          <p:nvPr/>
        </p:nvSpPr>
        <p:spPr bwMode="auto">
          <a:xfrm>
            <a:off x="2664272" y="4422326"/>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a:t>(1,2)</a:t>
            </a:r>
          </a:p>
        </p:txBody>
      </p:sp>
      <p:sp>
        <p:nvSpPr>
          <p:cNvPr id="47" name="Line 43">
            <a:extLst>
              <a:ext uri="{FF2B5EF4-FFF2-40B4-BE49-F238E27FC236}">
                <a16:creationId xmlns:a16="http://schemas.microsoft.com/office/drawing/2014/main" id="{67D68E4F-4BB4-4537-AED8-4410F611DDAA}"/>
              </a:ext>
            </a:extLst>
          </p:cNvPr>
          <p:cNvSpPr>
            <a:spLocks noChangeShapeType="1"/>
          </p:cNvSpPr>
          <p:nvPr/>
        </p:nvSpPr>
        <p:spPr bwMode="auto">
          <a:xfrm flipH="1">
            <a:off x="4177160" y="3630164"/>
            <a:ext cx="287337" cy="50323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540747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2656A0F-0100-4DD7-BB6A-01E51B19D296}"/>
              </a:ext>
            </a:extLst>
          </p:cNvPr>
          <p:cNvSpPr>
            <a:spLocks noGrp="1"/>
          </p:cNvSpPr>
          <p:nvPr>
            <p:ph type="dt" sz="half" idx="10"/>
          </p:nvPr>
        </p:nvSpPr>
        <p:spPr/>
        <p:txBody>
          <a:bodyPr/>
          <a:lstStyle/>
          <a:p>
            <a:fld id="{F7BD0D9F-1F4E-49FF-AA8D-8FCEF2646F5B}" type="datetime1">
              <a:rPr lang="zh-CN" altLang="en-US" smtClean="0"/>
              <a:t>2019/9/2</a:t>
            </a:fld>
            <a:endParaRPr lang="zh-CN" altLang="en-US"/>
          </a:p>
        </p:txBody>
      </p:sp>
      <p:sp>
        <p:nvSpPr>
          <p:cNvPr id="5" name="页脚占位符 4">
            <a:extLst>
              <a:ext uri="{FF2B5EF4-FFF2-40B4-BE49-F238E27FC236}">
                <a16:creationId xmlns:a16="http://schemas.microsoft.com/office/drawing/2014/main" id="{0FEA1F9E-B229-4BF9-9E30-182D9ECE847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957CCD99-E9CE-4F0C-B197-7DAD6C3EA2E0}"/>
              </a:ext>
            </a:extLst>
          </p:cNvPr>
          <p:cNvSpPr>
            <a:spLocks noGrp="1"/>
          </p:cNvSpPr>
          <p:nvPr>
            <p:ph type="sldNum" sz="quarter" idx="12"/>
          </p:nvPr>
        </p:nvSpPr>
        <p:spPr/>
        <p:txBody>
          <a:bodyPr/>
          <a:lstStyle/>
          <a:p>
            <a:fld id="{0A644367-13AA-42ED-B6EC-687919EA1044}" type="slidenum">
              <a:rPr lang="zh-CN" altLang="en-US" smtClean="0"/>
              <a:t>23</a:t>
            </a:fld>
            <a:endParaRPr lang="zh-CN" altLang="en-US"/>
          </a:p>
        </p:txBody>
      </p:sp>
      <p:grpSp>
        <p:nvGrpSpPr>
          <p:cNvPr id="7" name="Group 2">
            <a:extLst>
              <a:ext uri="{FF2B5EF4-FFF2-40B4-BE49-F238E27FC236}">
                <a16:creationId xmlns:a16="http://schemas.microsoft.com/office/drawing/2014/main" id="{04DF06E8-F9E5-4732-8228-CB41B083F474}"/>
              </a:ext>
            </a:extLst>
          </p:cNvPr>
          <p:cNvGrpSpPr>
            <a:grpSpLocks/>
          </p:cNvGrpSpPr>
          <p:nvPr/>
        </p:nvGrpSpPr>
        <p:grpSpPr bwMode="auto">
          <a:xfrm>
            <a:off x="2652025" y="1389972"/>
            <a:ext cx="6932613" cy="4641850"/>
            <a:chOff x="0" y="0"/>
            <a:chExt cx="4367" cy="2924"/>
          </a:xfrm>
        </p:grpSpPr>
        <p:sp>
          <p:nvSpPr>
            <p:cNvPr id="8" name="AutoShape 3">
              <a:extLst>
                <a:ext uri="{FF2B5EF4-FFF2-40B4-BE49-F238E27FC236}">
                  <a16:creationId xmlns:a16="http://schemas.microsoft.com/office/drawing/2014/main" id="{8A4396A7-1978-4B42-8CFB-A0012516B476}"/>
                </a:ext>
              </a:extLst>
            </p:cNvPr>
            <p:cNvSpPr>
              <a:spLocks noChangeArrowheads="1"/>
            </p:cNvSpPr>
            <p:nvPr/>
          </p:nvSpPr>
          <p:spPr bwMode="auto">
            <a:xfrm rot="10793610">
              <a:off x="2928" y="2641"/>
              <a:ext cx="1439" cy="283"/>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4">
              <a:extLst>
                <a:ext uri="{FF2B5EF4-FFF2-40B4-BE49-F238E27FC236}">
                  <a16:creationId xmlns:a16="http://schemas.microsoft.com/office/drawing/2014/main" id="{B9AF716F-187B-428C-A826-DCA219AC424D}"/>
                </a:ext>
              </a:extLst>
            </p:cNvPr>
            <p:cNvSpPr>
              <a:spLocks noChangeArrowheads="1"/>
            </p:cNvSpPr>
            <p:nvPr/>
          </p:nvSpPr>
          <p:spPr bwMode="auto">
            <a:xfrm rot="11666862">
              <a:off x="1395" y="2449"/>
              <a:ext cx="1589" cy="272"/>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5">
              <a:extLst>
                <a:ext uri="{FF2B5EF4-FFF2-40B4-BE49-F238E27FC236}">
                  <a16:creationId xmlns:a16="http://schemas.microsoft.com/office/drawing/2014/main" id="{0A22FE59-76C5-4928-92D8-805F7262C712}"/>
                </a:ext>
              </a:extLst>
            </p:cNvPr>
            <p:cNvSpPr>
              <a:spLocks noChangeArrowheads="1"/>
            </p:cNvSpPr>
            <p:nvPr/>
          </p:nvSpPr>
          <p:spPr bwMode="auto">
            <a:xfrm rot="13035761">
              <a:off x="433" y="1921"/>
              <a:ext cx="1146" cy="261"/>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6">
              <a:extLst>
                <a:ext uri="{FF2B5EF4-FFF2-40B4-BE49-F238E27FC236}">
                  <a16:creationId xmlns:a16="http://schemas.microsoft.com/office/drawing/2014/main" id="{B53FDE0C-AD9E-4067-A7D3-0FFCFD1FEEC8}"/>
                </a:ext>
              </a:extLst>
            </p:cNvPr>
            <p:cNvSpPr>
              <a:spLocks noChangeArrowheads="1"/>
            </p:cNvSpPr>
            <p:nvPr/>
          </p:nvSpPr>
          <p:spPr bwMode="auto">
            <a:xfrm rot="14821445">
              <a:off x="-235" y="1088"/>
              <a:ext cx="1189" cy="261"/>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7">
              <a:extLst>
                <a:ext uri="{FF2B5EF4-FFF2-40B4-BE49-F238E27FC236}">
                  <a16:creationId xmlns:a16="http://schemas.microsoft.com/office/drawing/2014/main" id="{1E30C217-38DA-4D12-97C3-C434934B84C6}"/>
                </a:ext>
              </a:extLst>
            </p:cNvPr>
            <p:cNvSpPr>
              <a:spLocks noChangeArrowheads="1"/>
            </p:cNvSpPr>
            <p:nvPr/>
          </p:nvSpPr>
          <p:spPr bwMode="auto">
            <a:xfrm rot="16212448">
              <a:off x="-216" y="216"/>
              <a:ext cx="720" cy="288"/>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8">
            <a:extLst>
              <a:ext uri="{FF2B5EF4-FFF2-40B4-BE49-F238E27FC236}">
                <a16:creationId xmlns:a16="http://schemas.microsoft.com/office/drawing/2014/main" id="{B6EE27FA-1128-4A22-B1F8-920AE12FB075}"/>
              </a:ext>
            </a:extLst>
          </p:cNvPr>
          <p:cNvSpPr>
            <a:spLocks noChangeShapeType="1"/>
          </p:cNvSpPr>
          <p:nvPr/>
        </p:nvSpPr>
        <p:spPr bwMode="auto">
          <a:xfrm>
            <a:off x="2044013" y="6039759"/>
            <a:ext cx="76200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
            <a:extLst>
              <a:ext uri="{FF2B5EF4-FFF2-40B4-BE49-F238E27FC236}">
                <a16:creationId xmlns:a16="http://schemas.microsoft.com/office/drawing/2014/main" id="{D3881F9A-AECA-406F-A281-499F6D74F3AC}"/>
              </a:ext>
            </a:extLst>
          </p:cNvPr>
          <p:cNvSpPr>
            <a:spLocks noChangeShapeType="1"/>
          </p:cNvSpPr>
          <p:nvPr/>
        </p:nvSpPr>
        <p:spPr bwMode="auto">
          <a:xfrm flipV="1">
            <a:off x="2653613" y="1162959"/>
            <a:ext cx="0" cy="54102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
            <a:extLst>
              <a:ext uri="{FF2B5EF4-FFF2-40B4-BE49-F238E27FC236}">
                <a16:creationId xmlns:a16="http://schemas.microsoft.com/office/drawing/2014/main" id="{0B9F867D-417E-43D5-8084-F75B93E3D5D0}"/>
              </a:ext>
            </a:extLst>
          </p:cNvPr>
          <p:cNvSpPr>
            <a:spLocks noChangeShapeType="1"/>
          </p:cNvSpPr>
          <p:nvPr/>
        </p:nvSpPr>
        <p:spPr bwMode="auto">
          <a:xfrm>
            <a:off x="4158563" y="6039759"/>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1">
            <a:extLst>
              <a:ext uri="{FF2B5EF4-FFF2-40B4-BE49-F238E27FC236}">
                <a16:creationId xmlns:a16="http://schemas.microsoft.com/office/drawing/2014/main" id="{85C7CB26-190E-40BD-9CD2-3A92A6998E47}"/>
              </a:ext>
            </a:extLst>
          </p:cNvPr>
          <p:cNvSpPr txBox="1">
            <a:spLocks noChangeArrowheads="1"/>
          </p:cNvSpPr>
          <p:nvPr/>
        </p:nvSpPr>
        <p:spPr bwMode="auto">
          <a:xfrm>
            <a:off x="3325125" y="6292172"/>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2</a:t>
            </a:r>
          </a:p>
        </p:txBody>
      </p:sp>
      <p:sp>
        <p:nvSpPr>
          <p:cNvPr id="17" name="Line 12">
            <a:extLst>
              <a:ext uri="{FF2B5EF4-FFF2-40B4-BE49-F238E27FC236}">
                <a16:creationId xmlns:a16="http://schemas.microsoft.com/office/drawing/2014/main" id="{E9212158-756C-49B1-AF4E-22A38CF3C2C7}"/>
              </a:ext>
            </a:extLst>
          </p:cNvPr>
          <p:cNvSpPr>
            <a:spLocks noChangeShapeType="1"/>
          </p:cNvSpPr>
          <p:nvPr/>
        </p:nvSpPr>
        <p:spPr bwMode="auto">
          <a:xfrm>
            <a:off x="5701613" y="6039759"/>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3">
            <a:extLst>
              <a:ext uri="{FF2B5EF4-FFF2-40B4-BE49-F238E27FC236}">
                <a16:creationId xmlns:a16="http://schemas.microsoft.com/office/drawing/2014/main" id="{834D0713-5B59-4512-B2A6-9732C64FE944}"/>
              </a:ext>
            </a:extLst>
          </p:cNvPr>
          <p:cNvSpPr txBox="1">
            <a:spLocks noChangeArrowheads="1"/>
          </p:cNvSpPr>
          <p:nvPr/>
        </p:nvSpPr>
        <p:spPr bwMode="auto">
          <a:xfrm>
            <a:off x="5549213" y="603975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4</a:t>
            </a:r>
          </a:p>
        </p:txBody>
      </p:sp>
      <p:sp>
        <p:nvSpPr>
          <p:cNvPr id="19" name="Line 14">
            <a:extLst>
              <a:ext uri="{FF2B5EF4-FFF2-40B4-BE49-F238E27FC236}">
                <a16:creationId xmlns:a16="http://schemas.microsoft.com/office/drawing/2014/main" id="{74544324-2307-42F5-B150-12EC0584B627}"/>
              </a:ext>
            </a:extLst>
          </p:cNvPr>
          <p:cNvSpPr>
            <a:spLocks noChangeShapeType="1"/>
          </p:cNvSpPr>
          <p:nvPr/>
        </p:nvSpPr>
        <p:spPr bwMode="auto">
          <a:xfrm>
            <a:off x="7378013" y="6039759"/>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5">
            <a:extLst>
              <a:ext uri="{FF2B5EF4-FFF2-40B4-BE49-F238E27FC236}">
                <a16:creationId xmlns:a16="http://schemas.microsoft.com/office/drawing/2014/main" id="{84A7A8B2-DC2E-4F28-A404-CE217A31E39C}"/>
              </a:ext>
            </a:extLst>
          </p:cNvPr>
          <p:cNvSpPr txBox="1">
            <a:spLocks noChangeArrowheads="1"/>
          </p:cNvSpPr>
          <p:nvPr/>
        </p:nvSpPr>
        <p:spPr bwMode="auto">
          <a:xfrm>
            <a:off x="7209738" y="6054047"/>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6</a:t>
            </a:r>
          </a:p>
        </p:txBody>
      </p:sp>
      <p:sp>
        <p:nvSpPr>
          <p:cNvPr id="21" name="Text Box 16">
            <a:extLst>
              <a:ext uri="{FF2B5EF4-FFF2-40B4-BE49-F238E27FC236}">
                <a16:creationId xmlns:a16="http://schemas.microsoft.com/office/drawing/2014/main" id="{6C564A73-F91E-40B7-B5A8-AC5F181E9CE2}"/>
              </a:ext>
            </a:extLst>
          </p:cNvPr>
          <p:cNvSpPr txBox="1">
            <a:spLocks noChangeArrowheads="1"/>
          </p:cNvSpPr>
          <p:nvPr/>
        </p:nvSpPr>
        <p:spPr bwMode="auto">
          <a:xfrm>
            <a:off x="9571938" y="5928634"/>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x</a:t>
            </a:r>
            <a:r>
              <a:rPr lang="zh-CN" altLang="zh-CN" sz="2400" baseline="-25000"/>
              <a:t>1</a:t>
            </a:r>
            <a:endParaRPr lang="zh-CN" altLang="zh-CN" sz="2400"/>
          </a:p>
        </p:txBody>
      </p:sp>
      <p:sp>
        <p:nvSpPr>
          <p:cNvPr id="22" name="Text Box 17">
            <a:extLst>
              <a:ext uri="{FF2B5EF4-FFF2-40B4-BE49-F238E27FC236}">
                <a16:creationId xmlns:a16="http://schemas.microsoft.com/office/drawing/2014/main" id="{D4F8E908-BF2A-4A46-8A8A-AE87FFD0FFD8}"/>
              </a:ext>
            </a:extLst>
          </p:cNvPr>
          <p:cNvSpPr txBox="1">
            <a:spLocks noChangeArrowheads="1"/>
          </p:cNvSpPr>
          <p:nvPr/>
        </p:nvSpPr>
        <p:spPr bwMode="auto">
          <a:xfrm>
            <a:off x="2637738" y="899434"/>
            <a:ext cx="40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x</a:t>
            </a:r>
            <a:r>
              <a:rPr lang="zh-CN" altLang="zh-CN" baseline="-25000"/>
              <a:t>2</a:t>
            </a:r>
            <a:endParaRPr lang="zh-CN" altLang="zh-CN" i="1"/>
          </a:p>
        </p:txBody>
      </p:sp>
      <p:sp>
        <p:nvSpPr>
          <p:cNvPr id="23" name="Line 18">
            <a:extLst>
              <a:ext uri="{FF2B5EF4-FFF2-40B4-BE49-F238E27FC236}">
                <a16:creationId xmlns:a16="http://schemas.microsoft.com/office/drawing/2014/main" id="{9F72D7A5-C29A-4894-8FCC-F92B7885A6C4}"/>
              </a:ext>
            </a:extLst>
          </p:cNvPr>
          <p:cNvSpPr>
            <a:spLocks noChangeShapeType="1"/>
          </p:cNvSpPr>
          <p:nvPr/>
        </p:nvSpPr>
        <p:spPr bwMode="auto">
          <a:xfrm flipH="1">
            <a:off x="2577413" y="4820559"/>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9">
            <a:extLst>
              <a:ext uri="{FF2B5EF4-FFF2-40B4-BE49-F238E27FC236}">
                <a16:creationId xmlns:a16="http://schemas.microsoft.com/office/drawing/2014/main" id="{2B3B8545-66AE-490B-9A3C-F943D2D26909}"/>
              </a:ext>
            </a:extLst>
          </p:cNvPr>
          <p:cNvSpPr txBox="1">
            <a:spLocks noChangeArrowheads="1"/>
          </p:cNvSpPr>
          <p:nvPr/>
        </p:nvSpPr>
        <p:spPr bwMode="auto">
          <a:xfrm>
            <a:off x="2332938" y="4606247"/>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2</a:t>
            </a:r>
          </a:p>
        </p:txBody>
      </p:sp>
      <p:sp>
        <p:nvSpPr>
          <p:cNvPr id="25" name="Line 20">
            <a:extLst>
              <a:ext uri="{FF2B5EF4-FFF2-40B4-BE49-F238E27FC236}">
                <a16:creationId xmlns:a16="http://schemas.microsoft.com/office/drawing/2014/main" id="{8411BB3F-A107-4846-B891-B556415131CC}"/>
              </a:ext>
            </a:extLst>
          </p:cNvPr>
          <p:cNvSpPr>
            <a:spLocks noChangeShapeType="1"/>
          </p:cNvSpPr>
          <p:nvPr/>
        </p:nvSpPr>
        <p:spPr bwMode="auto">
          <a:xfrm flipH="1">
            <a:off x="2577413" y="3753759"/>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1">
            <a:extLst>
              <a:ext uri="{FF2B5EF4-FFF2-40B4-BE49-F238E27FC236}">
                <a16:creationId xmlns:a16="http://schemas.microsoft.com/office/drawing/2014/main" id="{67EBF0E5-F8E2-4946-99D8-396621D144D1}"/>
              </a:ext>
            </a:extLst>
          </p:cNvPr>
          <p:cNvSpPr txBox="1">
            <a:spLocks noChangeArrowheads="1"/>
          </p:cNvSpPr>
          <p:nvPr/>
        </p:nvSpPr>
        <p:spPr bwMode="auto">
          <a:xfrm>
            <a:off x="2332938" y="3539447"/>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4</a:t>
            </a:r>
          </a:p>
        </p:txBody>
      </p:sp>
      <p:sp>
        <p:nvSpPr>
          <p:cNvPr id="27" name="Line 22">
            <a:extLst>
              <a:ext uri="{FF2B5EF4-FFF2-40B4-BE49-F238E27FC236}">
                <a16:creationId xmlns:a16="http://schemas.microsoft.com/office/drawing/2014/main" id="{3B9C5071-3D28-4575-954B-207BA202F11D}"/>
              </a:ext>
            </a:extLst>
          </p:cNvPr>
          <p:cNvSpPr>
            <a:spLocks noChangeShapeType="1"/>
          </p:cNvSpPr>
          <p:nvPr/>
        </p:nvSpPr>
        <p:spPr bwMode="auto">
          <a:xfrm flipH="1">
            <a:off x="2577413" y="2534559"/>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23">
            <a:extLst>
              <a:ext uri="{FF2B5EF4-FFF2-40B4-BE49-F238E27FC236}">
                <a16:creationId xmlns:a16="http://schemas.microsoft.com/office/drawing/2014/main" id="{1E557D83-C25F-4A9F-B786-3F6103E94A9C}"/>
              </a:ext>
            </a:extLst>
          </p:cNvPr>
          <p:cNvSpPr txBox="1">
            <a:spLocks noChangeArrowheads="1"/>
          </p:cNvSpPr>
          <p:nvPr/>
        </p:nvSpPr>
        <p:spPr bwMode="auto">
          <a:xfrm>
            <a:off x="2332938" y="2320247"/>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6</a:t>
            </a:r>
          </a:p>
        </p:txBody>
      </p:sp>
      <p:sp>
        <p:nvSpPr>
          <p:cNvPr id="29" name="Line 24">
            <a:extLst>
              <a:ext uri="{FF2B5EF4-FFF2-40B4-BE49-F238E27FC236}">
                <a16:creationId xmlns:a16="http://schemas.microsoft.com/office/drawing/2014/main" id="{5B2E4AD8-7963-4F33-993F-23F1EB44AC94}"/>
              </a:ext>
            </a:extLst>
          </p:cNvPr>
          <p:cNvSpPr>
            <a:spLocks noChangeShapeType="1"/>
          </p:cNvSpPr>
          <p:nvPr/>
        </p:nvSpPr>
        <p:spPr bwMode="auto">
          <a:xfrm>
            <a:off x="2348813" y="4744359"/>
            <a:ext cx="6172200" cy="1600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5">
            <a:extLst>
              <a:ext uri="{FF2B5EF4-FFF2-40B4-BE49-F238E27FC236}">
                <a16:creationId xmlns:a16="http://schemas.microsoft.com/office/drawing/2014/main" id="{6E9C9F76-69A2-4514-88AA-EFF2D2F26512}"/>
              </a:ext>
            </a:extLst>
          </p:cNvPr>
          <p:cNvSpPr>
            <a:spLocks noChangeShapeType="1"/>
          </p:cNvSpPr>
          <p:nvPr/>
        </p:nvSpPr>
        <p:spPr bwMode="auto">
          <a:xfrm>
            <a:off x="1815413" y="3067959"/>
            <a:ext cx="4648200" cy="3505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6">
            <a:extLst>
              <a:ext uri="{FF2B5EF4-FFF2-40B4-BE49-F238E27FC236}">
                <a16:creationId xmlns:a16="http://schemas.microsoft.com/office/drawing/2014/main" id="{6908165B-354C-4F1E-BC61-3C62582CDD92}"/>
              </a:ext>
            </a:extLst>
          </p:cNvPr>
          <p:cNvSpPr>
            <a:spLocks noChangeShapeType="1"/>
          </p:cNvSpPr>
          <p:nvPr/>
        </p:nvSpPr>
        <p:spPr bwMode="auto">
          <a:xfrm>
            <a:off x="2536138" y="2229759"/>
            <a:ext cx="1905000" cy="44196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7">
            <a:extLst>
              <a:ext uri="{FF2B5EF4-FFF2-40B4-BE49-F238E27FC236}">
                <a16:creationId xmlns:a16="http://schemas.microsoft.com/office/drawing/2014/main" id="{A63DBEC6-C8D5-4DB5-B3C1-CA4D3FAA7539}"/>
              </a:ext>
            </a:extLst>
          </p:cNvPr>
          <p:cNvSpPr>
            <a:spLocks noChangeShapeType="1"/>
          </p:cNvSpPr>
          <p:nvPr/>
        </p:nvSpPr>
        <p:spPr bwMode="auto">
          <a:xfrm flipV="1">
            <a:off x="8581338" y="5571447"/>
            <a:ext cx="0" cy="4572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28">
            <a:extLst>
              <a:ext uri="{FF2B5EF4-FFF2-40B4-BE49-F238E27FC236}">
                <a16:creationId xmlns:a16="http://schemas.microsoft.com/office/drawing/2014/main" id="{4C159A0B-C7CC-4796-9CCA-28094E6054E1}"/>
              </a:ext>
            </a:extLst>
          </p:cNvPr>
          <p:cNvSpPr>
            <a:spLocks noChangeShapeType="1"/>
          </p:cNvSpPr>
          <p:nvPr/>
        </p:nvSpPr>
        <p:spPr bwMode="auto">
          <a:xfrm flipV="1">
            <a:off x="6133413" y="5320622"/>
            <a:ext cx="1524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29">
            <a:extLst>
              <a:ext uri="{FF2B5EF4-FFF2-40B4-BE49-F238E27FC236}">
                <a16:creationId xmlns:a16="http://schemas.microsoft.com/office/drawing/2014/main" id="{B2755E49-3601-40EF-B1D7-7CC877FA5EF2}"/>
              </a:ext>
            </a:extLst>
          </p:cNvPr>
          <p:cNvSpPr>
            <a:spLocks noChangeShapeType="1"/>
          </p:cNvSpPr>
          <p:nvPr/>
        </p:nvSpPr>
        <p:spPr bwMode="auto">
          <a:xfrm flipV="1">
            <a:off x="4177613" y="4439559"/>
            <a:ext cx="3048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0">
            <a:extLst>
              <a:ext uri="{FF2B5EF4-FFF2-40B4-BE49-F238E27FC236}">
                <a16:creationId xmlns:a16="http://schemas.microsoft.com/office/drawing/2014/main" id="{5B10F320-1B44-4E39-B61B-B2B9C5749469}"/>
              </a:ext>
            </a:extLst>
          </p:cNvPr>
          <p:cNvSpPr>
            <a:spLocks noChangeShapeType="1"/>
          </p:cNvSpPr>
          <p:nvPr/>
        </p:nvSpPr>
        <p:spPr bwMode="auto">
          <a:xfrm flipV="1">
            <a:off x="3037788" y="3161622"/>
            <a:ext cx="431800" cy="15557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1">
            <a:extLst>
              <a:ext uri="{FF2B5EF4-FFF2-40B4-BE49-F238E27FC236}">
                <a16:creationId xmlns:a16="http://schemas.microsoft.com/office/drawing/2014/main" id="{5FDE6953-694C-4582-9CA3-BE04C39FC51A}"/>
              </a:ext>
            </a:extLst>
          </p:cNvPr>
          <p:cNvSpPr>
            <a:spLocks noChangeShapeType="1"/>
          </p:cNvSpPr>
          <p:nvPr/>
        </p:nvSpPr>
        <p:spPr bwMode="auto">
          <a:xfrm>
            <a:off x="2653613" y="1848759"/>
            <a:ext cx="3810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2">
            <a:extLst>
              <a:ext uri="{FF2B5EF4-FFF2-40B4-BE49-F238E27FC236}">
                <a16:creationId xmlns:a16="http://schemas.microsoft.com/office/drawing/2014/main" id="{8BED0C9F-EE6F-4A79-8D85-A61F4861624E}"/>
              </a:ext>
            </a:extLst>
          </p:cNvPr>
          <p:cNvSpPr>
            <a:spLocks noChangeShapeType="1"/>
          </p:cNvSpPr>
          <p:nvPr/>
        </p:nvSpPr>
        <p:spPr bwMode="auto">
          <a:xfrm>
            <a:off x="2007500" y="5582559"/>
            <a:ext cx="1606550" cy="107950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3">
            <a:extLst>
              <a:ext uri="{FF2B5EF4-FFF2-40B4-BE49-F238E27FC236}">
                <a16:creationId xmlns:a16="http://schemas.microsoft.com/office/drawing/2014/main" id="{AD9E8DBA-1D9A-4DDD-8AC7-11BEC174275D}"/>
              </a:ext>
            </a:extLst>
          </p:cNvPr>
          <p:cNvSpPr>
            <a:spLocks noChangeShapeType="1"/>
          </p:cNvSpPr>
          <p:nvPr/>
        </p:nvSpPr>
        <p:spPr bwMode="auto">
          <a:xfrm>
            <a:off x="2637738" y="1359809"/>
            <a:ext cx="6624637" cy="467995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4">
            <a:extLst>
              <a:ext uri="{FF2B5EF4-FFF2-40B4-BE49-F238E27FC236}">
                <a16:creationId xmlns:a16="http://schemas.microsoft.com/office/drawing/2014/main" id="{E58E27CD-A76B-42EB-9E69-55782856600C}"/>
              </a:ext>
            </a:extLst>
          </p:cNvPr>
          <p:cNvSpPr>
            <a:spLocks noChangeShapeType="1"/>
          </p:cNvSpPr>
          <p:nvPr/>
        </p:nvSpPr>
        <p:spPr bwMode="auto">
          <a:xfrm>
            <a:off x="3574363" y="3088597"/>
            <a:ext cx="3594100" cy="260350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5">
            <a:extLst>
              <a:ext uri="{FF2B5EF4-FFF2-40B4-BE49-F238E27FC236}">
                <a16:creationId xmlns:a16="http://schemas.microsoft.com/office/drawing/2014/main" id="{B1DC8CB9-61FA-49C7-932F-8F40D817076A}"/>
              </a:ext>
            </a:extLst>
          </p:cNvPr>
          <p:cNvSpPr>
            <a:spLocks noChangeShapeType="1"/>
          </p:cNvSpPr>
          <p:nvPr/>
        </p:nvSpPr>
        <p:spPr bwMode="auto">
          <a:xfrm>
            <a:off x="2425013" y="3525159"/>
            <a:ext cx="3657600" cy="274320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AutoShape 36">
            <a:extLst>
              <a:ext uri="{FF2B5EF4-FFF2-40B4-BE49-F238E27FC236}">
                <a16:creationId xmlns:a16="http://schemas.microsoft.com/office/drawing/2014/main" id="{C55BF903-74DB-4E86-A0B5-C3E1C50BBE04}"/>
              </a:ext>
            </a:extLst>
          </p:cNvPr>
          <p:cNvSpPr>
            <a:spLocks noChangeArrowheads="1"/>
          </p:cNvSpPr>
          <p:nvPr/>
        </p:nvSpPr>
        <p:spPr bwMode="auto">
          <a:xfrm>
            <a:off x="4909450" y="4515759"/>
            <a:ext cx="1858963" cy="457200"/>
          </a:xfrm>
          <a:prstGeom prst="wedgeRoundRectCallout">
            <a:avLst>
              <a:gd name="adj1" fmla="val -49148"/>
              <a:gd name="adj2" fmla="val 135764"/>
              <a:gd name="adj3" fmla="val 16667"/>
            </a:avLst>
          </a:prstGeom>
          <a:solidFill>
            <a:srgbClr val="FF66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1800" b="1" i="1"/>
              <a:t>X</a:t>
            </a:r>
            <a:r>
              <a:rPr lang="zh-CN" altLang="zh-CN" sz="1800" b="1" baseline="30000"/>
              <a:t>（2）</a:t>
            </a:r>
            <a:r>
              <a:rPr lang="zh-CN" altLang="zh-CN" sz="1800" b="1"/>
              <a:t>＝（3,1）</a:t>
            </a:r>
            <a:endParaRPr lang="zh-CN" altLang="zh-CN" sz="1800" b="1" i="1"/>
          </a:p>
        </p:txBody>
      </p:sp>
      <p:sp>
        <p:nvSpPr>
          <p:cNvPr id="42" name="AutoShape 37">
            <a:extLst>
              <a:ext uri="{FF2B5EF4-FFF2-40B4-BE49-F238E27FC236}">
                <a16:creationId xmlns:a16="http://schemas.microsoft.com/office/drawing/2014/main" id="{3B11E872-E8FC-441E-B46A-D33B95319282}"/>
              </a:ext>
            </a:extLst>
          </p:cNvPr>
          <p:cNvSpPr>
            <a:spLocks noChangeArrowheads="1"/>
          </p:cNvSpPr>
          <p:nvPr/>
        </p:nvSpPr>
        <p:spPr bwMode="auto">
          <a:xfrm>
            <a:off x="3568013" y="3448959"/>
            <a:ext cx="1846262" cy="457200"/>
          </a:xfrm>
          <a:prstGeom prst="wedgeRoundRectCallout">
            <a:avLst>
              <a:gd name="adj1" fmla="val -56278"/>
              <a:gd name="adj2" fmla="val 117708"/>
              <a:gd name="adj3" fmla="val 16667"/>
            </a:avLst>
          </a:prstGeom>
          <a:solidFill>
            <a:srgbClr val="FF66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1800" b="1" i="1"/>
              <a:t>X</a:t>
            </a:r>
            <a:r>
              <a:rPr lang="zh-CN" altLang="zh-CN" sz="1800" b="1" baseline="30000"/>
              <a:t>（1）</a:t>
            </a:r>
            <a:r>
              <a:rPr lang="zh-CN" altLang="zh-CN" sz="1800" b="1"/>
              <a:t>＝（1,3）</a:t>
            </a:r>
            <a:endParaRPr lang="zh-CN" altLang="zh-CN" sz="1800" b="1" i="1"/>
          </a:p>
        </p:txBody>
      </p:sp>
      <p:sp>
        <p:nvSpPr>
          <p:cNvPr id="43" name="Line 38">
            <a:extLst>
              <a:ext uri="{FF2B5EF4-FFF2-40B4-BE49-F238E27FC236}">
                <a16:creationId xmlns:a16="http://schemas.microsoft.com/office/drawing/2014/main" id="{FEDF6BF4-9161-4EEC-BC74-9979E4F86159}"/>
              </a:ext>
            </a:extLst>
          </p:cNvPr>
          <p:cNvSpPr>
            <a:spLocks noChangeShapeType="1"/>
          </p:cNvSpPr>
          <p:nvPr/>
        </p:nvSpPr>
        <p:spPr bwMode="auto">
          <a:xfrm>
            <a:off x="3398150" y="4276047"/>
            <a:ext cx="1511300" cy="1117600"/>
          </a:xfrm>
          <a:prstGeom prst="line">
            <a:avLst/>
          </a:prstGeom>
          <a:noFill/>
          <a:ln w="38100"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Text Box 39">
            <a:extLst>
              <a:ext uri="{FF2B5EF4-FFF2-40B4-BE49-F238E27FC236}">
                <a16:creationId xmlns:a16="http://schemas.microsoft.com/office/drawing/2014/main" id="{A0549617-8EFD-401A-8B4F-49A0B54CF7E9}"/>
              </a:ext>
            </a:extLst>
          </p:cNvPr>
          <p:cNvSpPr txBox="1">
            <a:spLocks noChangeArrowheads="1"/>
          </p:cNvSpPr>
          <p:nvPr/>
        </p:nvSpPr>
        <p:spPr bwMode="auto">
          <a:xfrm>
            <a:off x="3161613" y="5126947"/>
            <a:ext cx="62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1800"/>
              <a:t>(5,5)</a:t>
            </a:r>
          </a:p>
        </p:txBody>
      </p:sp>
      <p:graphicFrame>
        <p:nvGraphicFramePr>
          <p:cNvPr id="45" name="Object 40">
            <a:extLst>
              <a:ext uri="{FF2B5EF4-FFF2-40B4-BE49-F238E27FC236}">
                <a16:creationId xmlns:a16="http://schemas.microsoft.com/office/drawing/2014/main" id="{2E5B9840-66AF-46AC-8897-C3A755040BE7}"/>
              </a:ext>
            </a:extLst>
          </p:cNvPr>
          <p:cNvGraphicFramePr>
            <a:graphicFrameLocks noChangeAspect="1"/>
          </p:cNvGraphicFramePr>
          <p:nvPr>
            <p:extLst>
              <p:ext uri="{D42A27DB-BD31-4B8C-83A1-F6EECF244321}">
                <p14:modId xmlns:p14="http://schemas.microsoft.com/office/powerpoint/2010/main" val="3151209009"/>
              </p:ext>
            </p:extLst>
          </p:nvPr>
        </p:nvGraphicFramePr>
        <p:xfrm>
          <a:off x="7893950" y="1215347"/>
          <a:ext cx="2092325" cy="1704975"/>
        </p:xfrm>
        <a:graphic>
          <a:graphicData uri="http://schemas.openxmlformats.org/presentationml/2006/ole">
            <mc:AlternateContent xmlns:mc="http://schemas.openxmlformats.org/markup-compatibility/2006">
              <mc:Choice xmlns:v="urn:schemas-microsoft-com:vml" Requires="v">
                <p:oleObj spid="_x0000_s11280" r:id="rId3" imgW="965517" imgH="940117" progId="">
                  <p:embed/>
                </p:oleObj>
              </mc:Choice>
              <mc:Fallback>
                <p:oleObj r:id="rId3" imgW="965517" imgH="940117" progId="">
                  <p:embed/>
                  <p:pic>
                    <p:nvPicPr>
                      <p:cNvPr id="25640" name="Object 40">
                        <a:extLst>
                          <a:ext uri="{FF2B5EF4-FFF2-40B4-BE49-F238E27FC236}">
                            <a16:creationId xmlns:a16="http://schemas.microsoft.com/office/drawing/2014/main" id="{21D95802-633C-43EC-9B8D-5D5BBE457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3950" y="1215347"/>
                        <a:ext cx="2092325" cy="1704975"/>
                      </a:xfrm>
                      <a:prstGeom prst="rect">
                        <a:avLst/>
                      </a:prstGeom>
                      <a:solidFill>
                        <a:srgbClr val="FFFF00"/>
                      </a:solidFill>
                      <a:ln>
                        <a:noFill/>
                      </a:ln>
                      <a:extLs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6" name="Text Box 41">
            <a:extLst>
              <a:ext uri="{FF2B5EF4-FFF2-40B4-BE49-F238E27FC236}">
                <a16:creationId xmlns:a16="http://schemas.microsoft.com/office/drawing/2014/main" id="{67EBF5D7-5345-43E8-87EA-2A418B0A98B8}"/>
              </a:ext>
            </a:extLst>
          </p:cNvPr>
          <p:cNvSpPr txBox="1">
            <a:spLocks noChangeArrowheads="1"/>
          </p:cNvSpPr>
          <p:nvPr/>
        </p:nvSpPr>
        <p:spPr bwMode="auto">
          <a:xfrm>
            <a:off x="7893950" y="783547"/>
            <a:ext cx="2095500" cy="4572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r>
              <a:rPr lang="zh-CN" altLang="zh-CN" sz="2400"/>
              <a:t>min </a:t>
            </a:r>
            <a:r>
              <a:rPr lang="zh-CN" altLang="zh-CN" sz="2400" i="1"/>
              <a:t>Z</a:t>
            </a:r>
            <a:r>
              <a:rPr lang="zh-CN" altLang="zh-CN" sz="2400"/>
              <a:t>=</a:t>
            </a:r>
            <a:r>
              <a:rPr lang="zh-CN" altLang="zh-CN" sz="2400" b="1">
                <a:solidFill>
                  <a:srgbClr val="FF3300"/>
                </a:solidFill>
              </a:rPr>
              <a:t>5</a:t>
            </a:r>
            <a:r>
              <a:rPr lang="zh-CN" altLang="zh-CN" sz="2400" i="1"/>
              <a:t>x</a:t>
            </a:r>
            <a:r>
              <a:rPr lang="zh-CN" altLang="zh-CN" sz="2400" baseline="-30000"/>
              <a:t>1</a:t>
            </a:r>
            <a:r>
              <a:rPr lang="zh-CN" altLang="zh-CN" sz="2400"/>
              <a:t>+</a:t>
            </a:r>
            <a:r>
              <a:rPr lang="zh-CN" altLang="zh-CN" sz="2400" b="1">
                <a:solidFill>
                  <a:srgbClr val="FF3300"/>
                </a:solidFill>
              </a:rPr>
              <a:t>5</a:t>
            </a:r>
            <a:r>
              <a:rPr lang="zh-CN" altLang="zh-CN" sz="2400" i="1"/>
              <a:t>x</a:t>
            </a:r>
            <a:r>
              <a:rPr lang="zh-CN" altLang="zh-CN" sz="2400" baseline="-30000"/>
              <a:t>2</a:t>
            </a:r>
          </a:p>
        </p:txBody>
      </p:sp>
      <p:sp>
        <p:nvSpPr>
          <p:cNvPr id="48" name="Text Box 43">
            <a:extLst>
              <a:ext uri="{FF2B5EF4-FFF2-40B4-BE49-F238E27FC236}">
                <a16:creationId xmlns:a16="http://schemas.microsoft.com/office/drawing/2014/main" id="{BB0AD604-CD1E-442C-A3A3-ED35B377A640}"/>
              </a:ext>
            </a:extLst>
          </p:cNvPr>
          <p:cNvSpPr txBox="1">
            <a:spLocks noChangeArrowheads="1"/>
          </p:cNvSpPr>
          <p:nvPr/>
        </p:nvSpPr>
        <p:spPr bwMode="auto">
          <a:xfrm>
            <a:off x="7414525" y="3147334"/>
            <a:ext cx="259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a:t>有无穷多个最优解</a:t>
            </a:r>
          </a:p>
          <a:p>
            <a:pPr algn="l"/>
            <a:r>
              <a:rPr lang="zh-CN" altLang="zh-CN" b="1"/>
              <a:t>即具有多重解,通解为</a:t>
            </a:r>
          </a:p>
        </p:txBody>
      </p:sp>
      <p:sp>
        <p:nvSpPr>
          <p:cNvPr id="49" name="Text Box 44">
            <a:extLst>
              <a:ext uri="{FF2B5EF4-FFF2-40B4-BE49-F238E27FC236}">
                <a16:creationId xmlns:a16="http://schemas.microsoft.com/office/drawing/2014/main" id="{085889ED-1692-401E-9063-4AD82E9FE026}"/>
              </a:ext>
            </a:extLst>
          </p:cNvPr>
          <p:cNvSpPr txBox="1">
            <a:spLocks noChangeArrowheads="1"/>
          </p:cNvSpPr>
          <p:nvPr/>
        </p:nvSpPr>
        <p:spPr bwMode="auto">
          <a:xfrm>
            <a:off x="8848038" y="4034747"/>
            <a:ext cx="132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t> 0≤α≤1 </a:t>
            </a:r>
          </a:p>
        </p:txBody>
      </p:sp>
      <p:graphicFrame>
        <p:nvGraphicFramePr>
          <p:cNvPr id="50" name="Object 45">
            <a:extLst>
              <a:ext uri="{FF2B5EF4-FFF2-40B4-BE49-F238E27FC236}">
                <a16:creationId xmlns:a16="http://schemas.microsoft.com/office/drawing/2014/main" id="{B8DA6B5B-B730-4DB7-BEC3-29C31DCC3642}"/>
              </a:ext>
            </a:extLst>
          </p:cNvPr>
          <p:cNvGraphicFramePr>
            <a:graphicFrameLocks noChangeAspect="1"/>
          </p:cNvGraphicFramePr>
          <p:nvPr>
            <p:extLst>
              <p:ext uri="{D42A27DB-BD31-4B8C-83A1-F6EECF244321}">
                <p14:modId xmlns:p14="http://schemas.microsoft.com/office/powerpoint/2010/main" val="2926635706"/>
              </p:ext>
            </p:extLst>
          </p:nvPr>
        </p:nvGraphicFramePr>
        <p:xfrm>
          <a:off x="5923863" y="3985534"/>
          <a:ext cx="3133725" cy="533400"/>
        </p:xfrm>
        <a:graphic>
          <a:graphicData uri="http://schemas.openxmlformats.org/presentationml/2006/ole">
            <mc:AlternateContent xmlns:mc="http://schemas.openxmlformats.org/markup-compatibility/2006">
              <mc:Choice xmlns:v="urn:schemas-microsoft-com:vml" Requires="v">
                <p:oleObj spid="_x0000_s11281" r:id="rId5" imgW="1384617" imgH="228917" progId="">
                  <p:embed/>
                </p:oleObj>
              </mc:Choice>
              <mc:Fallback>
                <p:oleObj r:id="rId5" imgW="1384617" imgH="228917" progId="">
                  <p:embed/>
                  <p:pic>
                    <p:nvPicPr>
                      <p:cNvPr id="25645" name="Object 45">
                        <a:extLst>
                          <a:ext uri="{FF2B5EF4-FFF2-40B4-BE49-F238E27FC236}">
                            <a16:creationId xmlns:a16="http://schemas.microsoft.com/office/drawing/2014/main" id="{E2B3BC54-86C5-4740-8538-8939FE5D3AB7}"/>
                          </a:ext>
                        </a:extLst>
                      </p:cNvPr>
                      <p:cNvPicPr>
                        <a:picLocks noChangeAspect="1" noChangeArrowheads="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5923863" y="3985534"/>
                        <a:ext cx="3133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Text Box 46">
            <a:extLst>
              <a:ext uri="{FF2B5EF4-FFF2-40B4-BE49-F238E27FC236}">
                <a16:creationId xmlns:a16="http://schemas.microsoft.com/office/drawing/2014/main" id="{B3C46008-6DDC-4F33-8E21-55F2D1F251B8}"/>
              </a:ext>
            </a:extLst>
          </p:cNvPr>
          <p:cNvSpPr txBox="1">
            <a:spLocks noChangeArrowheads="1"/>
          </p:cNvSpPr>
          <p:nvPr/>
        </p:nvSpPr>
        <p:spPr bwMode="auto">
          <a:xfrm>
            <a:off x="6271525" y="4518934"/>
            <a:ext cx="396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a:t>            </a:t>
            </a:r>
            <a:r>
              <a:rPr lang="zh-CN" altLang="zh-CN" sz="2400" b="1"/>
              <a:t>当α=0.5时</a:t>
            </a:r>
          </a:p>
          <a:p>
            <a:pPr algn="l"/>
            <a:r>
              <a:rPr lang="zh-CN" altLang="zh-CN" b="1" i="1"/>
              <a:t>Ｘ</a:t>
            </a:r>
            <a:r>
              <a:rPr lang="zh-CN" altLang="zh-CN" b="1"/>
              <a:t>=(</a:t>
            </a:r>
            <a:r>
              <a:rPr lang="zh-CN" altLang="zh-CN" b="1" i="1"/>
              <a:t>x</a:t>
            </a:r>
            <a:r>
              <a:rPr lang="zh-CN" altLang="zh-CN" b="1" baseline="-30000"/>
              <a:t>1</a:t>
            </a:r>
            <a:r>
              <a:rPr lang="zh-CN" altLang="zh-CN" b="1"/>
              <a:t>,</a:t>
            </a:r>
            <a:r>
              <a:rPr lang="zh-CN" altLang="zh-CN" b="1" i="1"/>
              <a:t>x</a:t>
            </a:r>
            <a:r>
              <a:rPr lang="zh-CN" altLang="zh-CN" b="1" baseline="-30000"/>
              <a:t>2</a:t>
            </a:r>
            <a:r>
              <a:rPr lang="zh-CN" altLang="zh-CN" b="1"/>
              <a:t>)=0.5(1,3)+0.5(3,1)=(2,2) </a:t>
            </a:r>
          </a:p>
        </p:txBody>
      </p:sp>
      <p:sp>
        <p:nvSpPr>
          <p:cNvPr id="52" name="Line 47">
            <a:extLst>
              <a:ext uri="{FF2B5EF4-FFF2-40B4-BE49-F238E27FC236}">
                <a16:creationId xmlns:a16="http://schemas.microsoft.com/office/drawing/2014/main" id="{48E6E854-CC9F-4487-877B-C3E84ED0C995}"/>
              </a:ext>
            </a:extLst>
          </p:cNvPr>
          <p:cNvSpPr>
            <a:spLocks noChangeShapeType="1"/>
          </p:cNvSpPr>
          <p:nvPr/>
        </p:nvSpPr>
        <p:spPr bwMode="auto">
          <a:xfrm flipH="1">
            <a:off x="5230125" y="3591834"/>
            <a:ext cx="576263" cy="7207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3426075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2656A0F-0100-4DD7-BB6A-01E51B19D296}"/>
              </a:ext>
            </a:extLst>
          </p:cNvPr>
          <p:cNvSpPr>
            <a:spLocks noGrp="1"/>
          </p:cNvSpPr>
          <p:nvPr>
            <p:ph type="dt" sz="half" idx="10"/>
          </p:nvPr>
        </p:nvSpPr>
        <p:spPr/>
        <p:txBody>
          <a:bodyPr/>
          <a:lstStyle/>
          <a:p>
            <a:fld id="{5104CE1B-6AAC-4E86-94FE-D8422D2A3ACC}" type="datetime1">
              <a:rPr lang="zh-CN" altLang="en-US" smtClean="0"/>
              <a:t>2019/9/2</a:t>
            </a:fld>
            <a:endParaRPr lang="zh-CN" altLang="en-US"/>
          </a:p>
        </p:txBody>
      </p:sp>
      <p:sp>
        <p:nvSpPr>
          <p:cNvPr id="5" name="页脚占位符 4">
            <a:extLst>
              <a:ext uri="{FF2B5EF4-FFF2-40B4-BE49-F238E27FC236}">
                <a16:creationId xmlns:a16="http://schemas.microsoft.com/office/drawing/2014/main" id="{0FEA1F9E-B229-4BF9-9E30-182D9ECE847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957CCD99-E9CE-4F0C-B197-7DAD6C3EA2E0}"/>
              </a:ext>
            </a:extLst>
          </p:cNvPr>
          <p:cNvSpPr>
            <a:spLocks noGrp="1"/>
          </p:cNvSpPr>
          <p:nvPr>
            <p:ph type="sldNum" sz="quarter" idx="12"/>
          </p:nvPr>
        </p:nvSpPr>
        <p:spPr/>
        <p:txBody>
          <a:bodyPr/>
          <a:lstStyle/>
          <a:p>
            <a:fld id="{0A644367-13AA-42ED-B6EC-687919EA1044}" type="slidenum">
              <a:rPr lang="zh-CN" altLang="en-US" smtClean="0"/>
              <a:t>24</a:t>
            </a:fld>
            <a:endParaRPr lang="zh-CN" altLang="en-US"/>
          </a:p>
        </p:txBody>
      </p:sp>
      <p:grpSp>
        <p:nvGrpSpPr>
          <p:cNvPr id="7" name="Group 2">
            <a:extLst>
              <a:ext uri="{FF2B5EF4-FFF2-40B4-BE49-F238E27FC236}">
                <a16:creationId xmlns:a16="http://schemas.microsoft.com/office/drawing/2014/main" id="{63A4D7D9-4322-48EE-8AD5-E30921C0F5D1}"/>
              </a:ext>
            </a:extLst>
          </p:cNvPr>
          <p:cNvGrpSpPr>
            <a:grpSpLocks/>
          </p:cNvGrpSpPr>
          <p:nvPr/>
        </p:nvGrpSpPr>
        <p:grpSpPr bwMode="auto">
          <a:xfrm>
            <a:off x="2501209" y="1299256"/>
            <a:ext cx="6932612" cy="4641850"/>
            <a:chOff x="0" y="0"/>
            <a:chExt cx="4367" cy="2924"/>
          </a:xfrm>
        </p:grpSpPr>
        <p:sp>
          <p:nvSpPr>
            <p:cNvPr id="8" name="AutoShape 3">
              <a:extLst>
                <a:ext uri="{FF2B5EF4-FFF2-40B4-BE49-F238E27FC236}">
                  <a16:creationId xmlns:a16="http://schemas.microsoft.com/office/drawing/2014/main" id="{A17FB14A-749E-4A14-B807-37B5FB6ADE8D}"/>
                </a:ext>
              </a:extLst>
            </p:cNvPr>
            <p:cNvSpPr>
              <a:spLocks noChangeArrowheads="1"/>
            </p:cNvSpPr>
            <p:nvPr/>
          </p:nvSpPr>
          <p:spPr bwMode="auto">
            <a:xfrm rot="10793610">
              <a:off x="2928" y="2641"/>
              <a:ext cx="1439" cy="283"/>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4">
              <a:extLst>
                <a:ext uri="{FF2B5EF4-FFF2-40B4-BE49-F238E27FC236}">
                  <a16:creationId xmlns:a16="http://schemas.microsoft.com/office/drawing/2014/main" id="{C8458C46-60F2-4FA1-8012-BDC64AB8745A}"/>
                </a:ext>
              </a:extLst>
            </p:cNvPr>
            <p:cNvSpPr>
              <a:spLocks noChangeArrowheads="1"/>
            </p:cNvSpPr>
            <p:nvPr/>
          </p:nvSpPr>
          <p:spPr bwMode="auto">
            <a:xfrm rot="11666862">
              <a:off x="1395" y="2449"/>
              <a:ext cx="1589" cy="272"/>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5">
              <a:extLst>
                <a:ext uri="{FF2B5EF4-FFF2-40B4-BE49-F238E27FC236}">
                  <a16:creationId xmlns:a16="http://schemas.microsoft.com/office/drawing/2014/main" id="{AF156161-B55F-40F7-984C-79D02C27E402}"/>
                </a:ext>
              </a:extLst>
            </p:cNvPr>
            <p:cNvSpPr>
              <a:spLocks noChangeArrowheads="1"/>
            </p:cNvSpPr>
            <p:nvPr/>
          </p:nvSpPr>
          <p:spPr bwMode="auto">
            <a:xfrm rot="13035761">
              <a:off x="433" y="1921"/>
              <a:ext cx="1146" cy="261"/>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6">
              <a:extLst>
                <a:ext uri="{FF2B5EF4-FFF2-40B4-BE49-F238E27FC236}">
                  <a16:creationId xmlns:a16="http://schemas.microsoft.com/office/drawing/2014/main" id="{CEE953A5-8C8B-477A-9FA6-1879C5CE279E}"/>
                </a:ext>
              </a:extLst>
            </p:cNvPr>
            <p:cNvSpPr>
              <a:spLocks noChangeArrowheads="1"/>
            </p:cNvSpPr>
            <p:nvPr/>
          </p:nvSpPr>
          <p:spPr bwMode="auto">
            <a:xfrm rot="14821445">
              <a:off x="-235" y="1088"/>
              <a:ext cx="1189" cy="261"/>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7">
              <a:extLst>
                <a:ext uri="{FF2B5EF4-FFF2-40B4-BE49-F238E27FC236}">
                  <a16:creationId xmlns:a16="http://schemas.microsoft.com/office/drawing/2014/main" id="{5962DA6B-501D-497A-8778-F35A614928C6}"/>
                </a:ext>
              </a:extLst>
            </p:cNvPr>
            <p:cNvSpPr>
              <a:spLocks noChangeArrowheads="1"/>
            </p:cNvSpPr>
            <p:nvPr/>
          </p:nvSpPr>
          <p:spPr bwMode="auto">
            <a:xfrm rot="16212448">
              <a:off x="-216" y="216"/>
              <a:ext cx="720" cy="288"/>
            </a:xfrm>
            <a:prstGeom prst="flowChartDocument">
              <a:avLst/>
            </a:prstGeom>
            <a:solidFill>
              <a:srgbClr val="33CC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8">
            <a:extLst>
              <a:ext uri="{FF2B5EF4-FFF2-40B4-BE49-F238E27FC236}">
                <a16:creationId xmlns:a16="http://schemas.microsoft.com/office/drawing/2014/main" id="{2C0DC9C7-0450-4A83-A1CD-F006487D46BC}"/>
              </a:ext>
            </a:extLst>
          </p:cNvPr>
          <p:cNvSpPr>
            <a:spLocks noChangeShapeType="1"/>
          </p:cNvSpPr>
          <p:nvPr/>
        </p:nvSpPr>
        <p:spPr bwMode="auto">
          <a:xfrm>
            <a:off x="1891609" y="5947456"/>
            <a:ext cx="76200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
            <a:extLst>
              <a:ext uri="{FF2B5EF4-FFF2-40B4-BE49-F238E27FC236}">
                <a16:creationId xmlns:a16="http://schemas.microsoft.com/office/drawing/2014/main" id="{98A066B4-E181-4954-A22C-72CD9748B553}"/>
              </a:ext>
            </a:extLst>
          </p:cNvPr>
          <p:cNvSpPr>
            <a:spLocks noChangeShapeType="1"/>
          </p:cNvSpPr>
          <p:nvPr/>
        </p:nvSpPr>
        <p:spPr bwMode="auto">
          <a:xfrm flipV="1">
            <a:off x="2501209" y="1070656"/>
            <a:ext cx="0" cy="54102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
            <a:extLst>
              <a:ext uri="{FF2B5EF4-FFF2-40B4-BE49-F238E27FC236}">
                <a16:creationId xmlns:a16="http://schemas.microsoft.com/office/drawing/2014/main" id="{BCDC4902-429D-42F7-A42E-602383A44B09}"/>
              </a:ext>
            </a:extLst>
          </p:cNvPr>
          <p:cNvSpPr>
            <a:spLocks noChangeShapeType="1"/>
          </p:cNvSpPr>
          <p:nvPr/>
        </p:nvSpPr>
        <p:spPr bwMode="auto">
          <a:xfrm>
            <a:off x="3983934" y="5947456"/>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1">
            <a:extLst>
              <a:ext uri="{FF2B5EF4-FFF2-40B4-BE49-F238E27FC236}">
                <a16:creationId xmlns:a16="http://schemas.microsoft.com/office/drawing/2014/main" id="{409843CD-A17E-48DC-A5E3-50DA52E3EAB1}"/>
              </a:ext>
            </a:extLst>
          </p:cNvPr>
          <p:cNvSpPr txBox="1">
            <a:spLocks noChangeArrowheads="1"/>
          </p:cNvSpPr>
          <p:nvPr/>
        </p:nvSpPr>
        <p:spPr bwMode="auto">
          <a:xfrm>
            <a:off x="3704534" y="596174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2</a:t>
            </a:r>
          </a:p>
        </p:txBody>
      </p:sp>
      <p:sp>
        <p:nvSpPr>
          <p:cNvPr id="17" name="Line 12">
            <a:extLst>
              <a:ext uri="{FF2B5EF4-FFF2-40B4-BE49-F238E27FC236}">
                <a16:creationId xmlns:a16="http://schemas.microsoft.com/office/drawing/2014/main" id="{7DD1C3F1-90D8-42B2-AAA6-34DB59A4B9B4}"/>
              </a:ext>
            </a:extLst>
          </p:cNvPr>
          <p:cNvSpPr>
            <a:spLocks noChangeShapeType="1"/>
          </p:cNvSpPr>
          <p:nvPr/>
        </p:nvSpPr>
        <p:spPr bwMode="auto">
          <a:xfrm>
            <a:off x="5549209" y="5947456"/>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3">
            <a:extLst>
              <a:ext uri="{FF2B5EF4-FFF2-40B4-BE49-F238E27FC236}">
                <a16:creationId xmlns:a16="http://schemas.microsoft.com/office/drawing/2014/main" id="{CDF92626-1FD5-48D3-B193-AD8A432A0E93}"/>
              </a:ext>
            </a:extLst>
          </p:cNvPr>
          <p:cNvSpPr txBox="1">
            <a:spLocks noChangeArrowheads="1"/>
          </p:cNvSpPr>
          <p:nvPr/>
        </p:nvSpPr>
        <p:spPr bwMode="auto">
          <a:xfrm>
            <a:off x="5396809" y="594745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4</a:t>
            </a:r>
          </a:p>
        </p:txBody>
      </p:sp>
      <p:sp>
        <p:nvSpPr>
          <p:cNvPr id="19" name="Line 14">
            <a:extLst>
              <a:ext uri="{FF2B5EF4-FFF2-40B4-BE49-F238E27FC236}">
                <a16:creationId xmlns:a16="http://schemas.microsoft.com/office/drawing/2014/main" id="{252C9427-D9D9-4BDC-9308-019440259C3A}"/>
              </a:ext>
            </a:extLst>
          </p:cNvPr>
          <p:cNvSpPr>
            <a:spLocks noChangeShapeType="1"/>
          </p:cNvSpPr>
          <p:nvPr/>
        </p:nvSpPr>
        <p:spPr bwMode="auto">
          <a:xfrm>
            <a:off x="7225609" y="5947456"/>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5">
            <a:extLst>
              <a:ext uri="{FF2B5EF4-FFF2-40B4-BE49-F238E27FC236}">
                <a16:creationId xmlns:a16="http://schemas.microsoft.com/office/drawing/2014/main" id="{0507E32D-71AE-4BEC-8C74-298693B7226A}"/>
              </a:ext>
            </a:extLst>
          </p:cNvPr>
          <p:cNvSpPr txBox="1">
            <a:spLocks noChangeArrowheads="1"/>
          </p:cNvSpPr>
          <p:nvPr/>
        </p:nvSpPr>
        <p:spPr bwMode="auto">
          <a:xfrm>
            <a:off x="7057334" y="596174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6</a:t>
            </a:r>
          </a:p>
        </p:txBody>
      </p:sp>
      <p:sp>
        <p:nvSpPr>
          <p:cNvPr id="21" name="Text Box 16">
            <a:extLst>
              <a:ext uri="{FF2B5EF4-FFF2-40B4-BE49-F238E27FC236}">
                <a16:creationId xmlns:a16="http://schemas.microsoft.com/office/drawing/2014/main" id="{A722BD61-70D0-4F41-BE17-C30BE1350ED4}"/>
              </a:ext>
            </a:extLst>
          </p:cNvPr>
          <p:cNvSpPr txBox="1">
            <a:spLocks noChangeArrowheads="1"/>
          </p:cNvSpPr>
          <p:nvPr/>
        </p:nvSpPr>
        <p:spPr bwMode="auto">
          <a:xfrm>
            <a:off x="9419534" y="5836331"/>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x</a:t>
            </a:r>
            <a:r>
              <a:rPr lang="zh-CN" altLang="zh-CN" sz="2400" baseline="-25000"/>
              <a:t>1</a:t>
            </a:r>
            <a:endParaRPr lang="zh-CN" altLang="zh-CN" sz="2400"/>
          </a:p>
        </p:txBody>
      </p:sp>
      <p:sp>
        <p:nvSpPr>
          <p:cNvPr id="22" name="Text Box 17">
            <a:extLst>
              <a:ext uri="{FF2B5EF4-FFF2-40B4-BE49-F238E27FC236}">
                <a16:creationId xmlns:a16="http://schemas.microsoft.com/office/drawing/2014/main" id="{1C214E93-3C79-4CA5-A50C-4DA188976F69}"/>
              </a:ext>
            </a:extLst>
          </p:cNvPr>
          <p:cNvSpPr txBox="1">
            <a:spLocks noChangeArrowheads="1"/>
          </p:cNvSpPr>
          <p:nvPr/>
        </p:nvSpPr>
        <p:spPr bwMode="auto">
          <a:xfrm>
            <a:off x="2044009" y="765856"/>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i="1"/>
              <a:t>x</a:t>
            </a:r>
            <a:r>
              <a:rPr lang="zh-CN" altLang="zh-CN" baseline="-25000"/>
              <a:t>2</a:t>
            </a:r>
            <a:endParaRPr lang="zh-CN" altLang="zh-CN" i="1"/>
          </a:p>
        </p:txBody>
      </p:sp>
      <p:sp>
        <p:nvSpPr>
          <p:cNvPr id="23" name="Line 18">
            <a:extLst>
              <a:ext uri="{FF2B5EF4-FFF2-40B4-BE49-F238E27FC236}">
                <a16:creationId xmlns:a16="http://schemas.microsoft.com/office/drawing/2014/main" id="{F40BAF3C-4682-44A3-8816-FDE9790769D2}"/>
              </a:ext>
            </a:extLst>
          </p:cNvPr>
          <p:cNvSpPr>
            <a:spLocks noChangeShapeType="1"/>
          </p:cNvSpPr>
          <p:nvPr/>
        </p:nvSpPr>
        <p:spPr bwMode="auto">
          <a:xfrm flipH="1">
            <a:off x="2425009" y="4728256"/>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9">
            <a:extLst>
              <a:ext uri="{FF2B5EF4-FFF2-40B4-BE49-F238E27FC236}">
                <a16:creationId xmlns:a16="http://schemas.microsoft.com/office/drawing/2014/main" id="{090B8AB6-1FE9-4C37-A7CC-27FD2FDA2F4A}"/>
              </a:ext>
            </a:extLst>
          </p:cNvPr>
          <p:cNvSpPr txBox="1">
            <a:spLocks noChangeArrowheads="1"/>
          </p:cNvSpPr>
          <p:nvPr/>
        </p:nvSpPr>
        <p:spPr bwMode="auto">
          <a:xfrm>
            <a:off x="2180534" y="451394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2</a:t>
            </a:r>
          </a:p>
        </p:txBody>
      </p:sp>
      <p:sp>
        <p:nvSpPr>
          <p:cNvPr id="25" name="Line 20">
            <a:extLst>
              <a:ext uri="{FF2B5EF4-FFF2-40B4-BE49-F238E27FC236}">
                <a16:creationId xmlns:a16="http://schemas.microsoft.com/office/drawing/2014/main" id="{88270ECF-AAC9-479B-B8FE-DF9E7D417FC2}"/>
              </a:ext>
            </a:extLst>
          </p:cNvPr>
          <p:cNvSpPr>
            <a:spLocks noChangeShapeType="1"/>
          </p:cNvSpPr>
          <p:nvPr/>
        </p:nvSpPr>
        <p:spPr bwMode="auto">
          <a:xfrm flipH="1">
            <a:off x="2398021" y="3623356"/>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1">
            <a:extLst>
              <a:ext uri="{FF2B5EF4-FFF2-40B4-BE49-F238E27FC236}">
                <a16:creationId xmlns:a16="http://schemas.microsoft.com/office/drawing/2014/main" id="{28F01DD4-4A65-498C-B768-F78ECB0C2A9F}"/>
              </a:ext>
            </a:extLst>
          </p:cNvPr>
          <p:cNvSpPr txBox="1">
            <a:spLocks noChangeArrowheads="1"/>
          </p:cNvSpPr>
          <p:nvPr/>
        </p:nvSpPr>
        <p:spPr bwMode="auto">
          <a:xfrm>
            <a:off x="2180534" y="344714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4</a:t>
            </a:r>
          </a:p>
        </p:txBody>
      </p:sp>
      <p:sp>
        <p:nvSpPr>
          <p:cNvPr id="27" name="Line 22">
            <a:extLst>
              <a:ext uri="{FF2B5EF4-FFF2-40B4-BE49-F238E27FC236}">
                <a16:creationId xmlns:a16="http://schemas.microsoft.com/office/drawing/2014/main" id="{C59693F4-1055-46C7-A519-86ADA5C8F6C8}"/>
              </a:ext>
            </a:extLst>
          </p:cNvPr>
          <p:cNvSpPr>
            <a:spLocks noChangeShapeType="1"/>
          </p:cNvSpPr>
          <p:nvPr/>
        </p:nvSpPr>
        <p:spPr bwMode="auto">
          <a:xfrm flipH="1">
            <a:off x="2425009" y="2442256"/>
            <a:ext cx="762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23">
            <a:extLst>
              <a:ext uri="{FF2B5EF4-FFF2-40B4-BE49-F238E27FC236}">
                <a16:creationId xmlns:a16="http://schemas.microsoft.com/office/drawing/2014/main" id="{68E8304A-5843-4832-908D-B3E4A756DC92}"/>
              </a:ext>
            </a:extLst>
          </p:cNvPr>
          <p:cNvSpPr txBox="1">
            <a:spLocks noChangeArrowheads="1"/>
          </p:cNvSpPr>
          <p:nvPr/>
        </p:nvSpPr>
        <p:spPr bwMode="auto">
          <a:xfrm>
            <a:off x="2180534" y="222794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6</a:t>
            </a:r>
          </a:p>
        </p:txBody>
      </p:sp>
      <p:sp>
        <p:nvSpPr>
          <p:cNvPr id="29" name="Line 24">
            <a:extLst>
              <a:ext uri="{FF2B5EF4-FFF2-40B4-BE49-F238E27FC236}">
                <a16:creationId xmlns:a16="http://schemas.microsoft.com/office/drawing/2014/main" id="{D941FC8D-FCE8-4874-AC4C-7901AD972903}"/>
              </a:ext>
            </a:extLst>
          </p:cNvPr>
          <p:cNvSpPr>
            <a:spLocks noChangeShapeType="1"/>
          </p:cNvSpPr>
          <p:nvPr/>
        </p:nvSpPr>
        <p:spPr bwMode="auto">
          <a:xfrm>
            <a:off x="2196409" y="4652056"/>
            <a:ext cx="6172200" cy="1600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5">
            <a:extLst>
              <a:ext uri="{FF2B5EF4-FFF2-40B4-BE49-F238E27FC236}">
                <a16:creationId xmlns:a16="http://schemas.microsoft.com/office/drawing/2014/main" id="{F7FC73B6-B71F-4D84-B655-E4EAF83CC16C}"/>
              </a:ext>
            </a:extLst>
          </p:cNvPr>
          <p:cNvSpPr>
            <a:spLocks noChangeShapeType="1"/>
          </p:cNvSpPr>
          <p:nvPr/>
        </p:nvSpPr>
        <p:spPr bwMode="auto">
          <a:xfrm>
            <a:off x="2182121" y="3356656"/>
            <a:ext cx="4129088" cy="3124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6">
            <a:extLst>
              <a:ext uri="{FF2B5EF4-FFF2-40B4-BE49-F238E27FC236}">
                <a16:creationId xmlns:a16="http://schemas.microsoft.com/office/drawing/2014/main" id="{08E456CD-E0F7-4CBF-AFBC-34B96FC95903}"/>
              </a:ext>
            </a:extLst>
          </p:cNvPr>
          <p:cNvSpPr>
            <a:spLocks noChangeShapeType="1"/>
          </p:cNvSpPr>
          <p:nvPr/>
        </p:nvSpPr>
        <p:spPr bwMode="auto">
          <a:xfrm>
            <a:off x="2382146" y="2137456"/>
            <a:ext cx="1671638" cy="402748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7">
            <a:extLst>
              <a:ext uri="{FF2B5EF4-FFF2-40B4-BE49-F238E27FC236}">
                <a16:creationId xmlns:a16="http://schemas.microsoft.com/office/drawing/2014/main" id="{9797CD96-71F8-48FD-AF00-CC36C62377D7}"/>
              </a:ext>
            </a:extLst>
          </p:cNvPr>
          <p:cNvSpPr>
            <a:spLocks noChangeShapeType="1"/>
          </p:cNvSpPr>
          <p:nvPr/>
        </p:nvSpPr>
        <p:spPr bwMode="auto">
          <a:xfrm flipV="1">
            <a:off x="8444809" y="5414056"/>
            <a:ext cx="0" cy="4572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28">
            <a:extLst>
              <a:ext uri="{FF2B5EF4-FFF2-40B4-BE49-F238E27FC236}">
                <a16:creationId xmlns:a16="http://schemas.microsoft.com/office/drawing/2014/main" id="{7B81F38A-8670-4E79-AFC0-DA73BEECA569}"/>
              </a:ext>
            </a:extLst>
          </p:cNvPr>
          <p:cNvSpPr>
            <a:spLocks noChangeShapeType="1"/>
          </p:cNvSpPr>
          <p:nvPr/>
        </p:nvSpPr>
        <p:spPr bwMode="auto">
          <a:xfrm flipV="1">
            <a:off x="6006409" y="5185456"/>
            <a:ext cx="1524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29">
            <a:extLst>
              <a:ext uri="{FF2B5EF4-FFF2-40B4-BE49-F238E27FC236}">
                <a16:creationId xmlns:a16="http://schemas.microsoft.com/office/drawing/2014/main" id="{C762EC35-B165-4472-B2E5-25CD48266BFE}"/>
              </a:ext>
            </a:extLst>
          </p:cNvPr>
          <p:cNvSpPr>
            <a:spLocks noChangeShapeType="1"/>
          </p:cNvSpPr>
          <p:nvPr/>
        </p:nvSpPr>
        <p:spPr bwMode="auto">
          <a:xfrm flipV="1">
            <a:off x="4025209" y="4347256"/>
            <a:ext cx="3048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0">
            <a:extLst>
              <a:ext uri="{FF2B5EF4-FFF2-40B4-BE49-F238E27FC236}">
                <a16:creationId xmlns:a16="http://schemas.microsoft.com/office/drawing/2014/main" id="{AC9D346C-2B5E-4D66-BC8D-F158D7864887}"/>
              </a:ext>
            </a:extLst>
          </p:cNvPr>
          <p:cNvSpPr>
            <a:spLocks noChangeShapeType="1"/>
          </p:cNvSpPr>
          <p:nvPr/>
        </p:nvSpPr>
        <p:spPr bwMode="auto">
          <a:xfrm flipV="1">
            <a:off x="2839346" y="3051856"/>
            <a:ext cx="381000" cy="2286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1">
            <a:extLst>
              <a:ext uri="{FF2B5EF4-FFF2-40B4-BE49-F238E27FC236}">
                <a16:creationId xmlns:a16="http://schemas.microsoft.com/office/drawing/2014/main" id="{C27D2C64-2460-4900-94E0-2FDDB5D2D41F}"/>
              </a:ext>
            </a:extLst>
          </p:cNvPr>
          <p:cNvSpPr>
            <a:spLocks noChangeShapeType="1"/>
          </p:cNvSpPr>
          <p:nvPr/>
        </p:nvSpPr>
        <p:spPr bwMode="auto">
          <a:xfrm>
            <a:off x="2501209" y="1756456"/>
            <a:ext cx="3810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2">
            <a:extLst>
              <a:ext uri="{FF2B5EF4-FFF2-40B4-BE49-F238E27FC236}">
                <a16:creationId xmlns:a16="http://schemas.microsoft.com/office/drawing/2014/main" id="{FA2C50D6-AAAF-44CF-AA02-FAD213FBAEF3}"/>
              </a:ext>
            </a:extLst>
          </p:cNvPr>
          <p:cNvSpPr>
            <a:spLocks noChangeShapeType="1"/>
          </p:cNvSpPr>
          <p:nvPr/>
        </p:nvSpPr>
        <p:spPr bwMode="auto">
          <a:xfrm flipV="1">
            <a:off x="2501209" y="4956856"/>
            <a:ext cx="457200" cy="9906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4">
            <a:extLst>
              <a:ext uri="{FF2B5EF4-FFF2-40B4-BE49-F238E27FC236}">
                <a16:creationId xmlns:a16="http://schemas.microsoft.com/office/drawing/2014/main" id="{5F062D01-7840-4BB0-90B8-986948D73B58}"/>
              </a:ext>
            </a:extLst>
          </p:cNvPr>
          <p:cNvSpPr>
            <a:spLocks noChangeShapeType="1"/>
          </p:cNvSpPr>
          <p:nvPr/>
        </p:nvSpPr>
        <p:spPr bwMode="auto">
          <a:xfrm>
            <a:off x="1891609" y="4804456"/>
            <a:ext cx="3124200" cy="144780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5">
            <a:extLst>
              <a:ext uri="{FF2B5EF4-FFF2-40B4-BE49-F238E27FC236}">
                <a16:creationId xmlns:a16="http://schemas.microsoft.com/office/drawing/2014/main" id="{D9B2892B-F01C-4863-8646-F999C3107536}"/>
              </a:ext>
            </a:extLst>
          </p:cNvPr>
          <p:cNvSpPr>
            <a:spLocks noChangeShapeType="1"/>
          </p:cNvSpPr>
          <p:nvPr/>
        </p:nvSpPr>
        <p:spPr bwMode="auto">
          <a:xfrm>
            <a:off x="2348809" y="4174218"/>
            <a:ext cx="4038600" cy="1905000"/>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6">
            <a:extLst>
              <a:ext uri="{FF2B5EF4-FFF2-40B4-BE49-F238E27FC236}">
                <a16:creationId xmlns:a16="http://schemas.microsoft.com/office/drawing/2014/main" id="{8D68CA25-2544-441B-BEEE-B66C74E6B43B}"/>
              </a:ext>
            </a:extLst>
          </p:cNvPr>
          <p:cNvSpPr>
            <a:spLocks noChangeShapeType="1"/>
          </p:cNvSpPr>
          <p:nvPr/>
        </p:nvSpPr>
        <p:spPr bwMode="auto">
          <a:xfrm>
            <a:off x="3263209" y="2899456"/>
            <a:ext cx="4114800" cy="190500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37">
            <a:extLst>
              <a:ext uri="{FF2B5EF4-FFF2-40B4-BE49-F238E27FC236}">
                <a16:creationId xmlns:a16="http://schemas.microsoft.com/office/drawing/2014/main" id="{C6D1B14D-F908-4507-9D05-0DE654AB6B8D}"/>
              </a:ext>
            </a:extLst>
          </p:cNvPr>
          <p:cNvSpPr>
            <a:spLocks noChangeShapeType="1"/>
          </p:cNvSpPr>
          <p:nvPr/>
        </p:nvSpPr>
        <p:spPr bwMode="auto">
          <a:xfrm>
            <a:off x="4025209" y="1604056"/>
            <a:ext cx="4114800" cy="190500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Text Box 38">
            <a:extLst>
              <a:ext uri="{FF2B5EF4-FFF2-40B4-BE49-F238E27FC236}">
                <a16:creationId xmlns:a16="http://schemas.microsoft.com/office/drawing/2014/main" id="{3DF39F50-B6C9-4DCC-847E-ED1D3E4779BC}"/>
              </a:ext>
            </a:extLst>
          </p:cNvPr>
          <p:cNvSpPr txBox="1">
            <a:spLocks noChangeArrowheads="1"/>
          </p:cNvSpPr>
          <p:nvPr/>
        </p:nvSpPr>
        <p:spPr bwMode="auto">
          <a:xfrm>
            <a:off x="2901259" y="4653643"/>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a:t>(1,2)</a:t>
            </a:r>
          </a:p>
        </p:txBody>
      </p:sp>
      <p:graphicFrame>
        <p:nvGraphicFramePr>
          <p:cNvPr id="43" name="Object 39">
            <a:extLst>
              <a:ext uri="{FF2B5EF4-FFF2-40B4-BE49-F238E27FC236}">
                <a16:creationId xmlns:a16="http://schemas.microsoft.com/office/drawing/2014/main" id="{5967B797-715C-431D-99B1-8C56E10EA216}"/>
              </a:ext>
            </a:extLst>
          </p:cNvPr>
          <p:cNvGraphicFramePr>
            <a:graphicFrameLocks noChangeAspect="1"/>
          </p:cNvGraphicFramePr>
          <p:nvPr>
            <p:extLst>
              <p:ext uri="{D42A27DB-BD31-4B8C-83A1-F6EECF244321}">
                <p14:modId xmlns:p14="http://schemas.microsoft.com/office/powerpoint/2010/main" val="2568109688"/>
              </p:ext>
            </p:extLst>
          </p:nvPr>
        </p:nvGraphicFramePr>
        <p:xfrm>
          <a:off x="7893946" y="1292906"/>
          <a:ext cx="2052638" cy="1704975"/>
        </p:xfrm>
        <a:graphic>
          <a:graphicData uri="http://schemas.openxmlformats.org/presentationml/2006/ole">
            <mc:AlternateContent xmlns:mc="http://schemas.openxmlformats.org/markup-compatibility/2006">
              <mc:Choice xmlns:v="urn:schemas-microsoft-com:vml" Requires="v">
                <p:oleObj spid="_x0000_s12297" r:id="rId3" imgW="965517" imgH="940117" progId="">
                  <p:embed/>
                </p:oleObj>
              </mc:Choice>
              <mc:Fallback>
                <p:oleObj r:id="rId3" imgW="965517" imgH="940117" progId="">
                  <p:embed/>
                  <p:pic>
                    <p:nvPicPr>
                      <p:cNvPr id="26663" name="Object 39">
                        <a:extLst>
                          <a:ext uri="{FF2B5EF4-FFF2-40B4-BE49-F238E27FC236}">
                            <a16:creationId xmlns:a16="http://schemas.microsoft.com/office/drawing/2014/main" id="{4522563A-4BB0-468E-822D-732A35F35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3946" y="1292906"/>
                        <a:ext cx="2052638" cy="1704975"/>
                      </a:xfrm>
                      <a:prstGeom prst="rect">
                        <a:avLst/>
                      </a:prstGeom>
                      <a:solidFill>
                        <a:srgbClr val="FFFF00"/>
                      </a:solidFill>
                      <a:ln>
                        <a:noFill/>
                      </a:ln>
                      <a:extLs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4" name="Text Box 40">
            <a:extLst>
              <a:ext uri="{FF2B5EF4-FFF2-40B4-BE49-F238E27FC236}">
                <a16:creationId xmlns:a16="http://schemas.microsoft.com/office/drawing/2014/main" id="{CDE08B08-440D-45BF-85C5-F96A9B98F598}"/>
              </a:ext>
            </a:extLst>
          </p:cNvPr>
          <p:cNvSpPr txBox="1">
            <a:spLocks noChangeArrowheads="1"/>
          </p:cNvSpPr>
          <p:nvPr/>
        </p:nvSpPr>
        <p:spPr bwMode="auto">
          <a:xfrm>
            <a:off x="7822509" y="3885293"/>
            <a:ext cx="2151062" cy="4064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t>无界解(无最优解)</a:t>
            </a:r>
          </a:p>
        </p:txBody>
      </p:sp>
      <p:sp>
        <p:nvSpPr>
          <p:cNvPr id="45" name="Text Box 41">
            <a:extLst>
              <a:ext uri="{FF2B5EF4-FFF2-40B4-BE49-F238E27FC236}">
                <a16:creationId xmlns:a16="http://schemas.microsoft.com/office/drawing/2014/main" id="{CD1D6FA5-5CC9-416B-9C0A-9FA2A11F6BCA}"/>
              </a:ext>
            </a:extLst>
          </p:cNvPr>
          <p:cNvSpPr txBox="1">
            <a:spLocks noChangeArrowheads="1"/>
          </p:cNvSpPr>
          <p:nvPr/>
        </p:nvSpPr>
        <p:spPr bwMode="auto">
          <a:xfrm>
            <a:off x="7893946" y="861106"/>
            <a:ext cx="2057400" cy="4572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a:t>max </a:t>
            </a:r>
            <a:r>
              <a:rPr lang="zh-CN" altLang="zh-CN" sz="2400" i="1"/>
              <a:t>Z</a:t>
            </a:r>
            <a:r>
              <a:rPr lang="zh-CN" altLang="zh-CN" sz="2400"/>
              <a:t>=</a:t>
            </a:r>
            <a:r>
              <a:rPr lang="zh-CN" altLang="zh-CN" sz="2400" i="1"/>
              <a:t>x</a:t>
            </a:r>
            <a:r>
              <a:rPr lang="zh-CN" altLang="zh-CN" sz="2400" baseline="-30000"/>
              <a:t>1</a:t>
            </a:r>
            <a:r>
              <a:rPr lang="zh-CN" altLang="zh-CN" sz="2400"/>
              <a:t>+2</a:t>
            </a:r>
            <a:r>
              <a:rPr lang="zh-CN" altLang="zh-CN" sz="2400" i="1"/>
              <a:t>x</a:t>
            </a:r>
            <a:r>
              <a:rPr lang="zh-CN" altLang="zh-CN" sz="2400" baseline="-30000"/>
              <a:t>2</a:t>
            </a:r>
          </a:p>
        </p:txBody>
      </p:sp>
    </p:spTree>
    <p:extLst>
      <p:ext uri="{BB962C8B-B14F-4D97-AF65-F5344CB8AC3E}">
        <p14:creationId xmlns:p14="http://schemas.microsoft.com/office/powerpoint/2010/main" val="3676196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2656A0F-0100-4DD7-BB6A-01E51B19D296}"/>
              </a:ext>
            </a:extLst>
          </p:cNvPr>
          <p:cNvSpPr>
            <a:spLocks noGrp="1"/>
          </p:cNvSpPr>
          <p:nvPr>
            <p:ph type="dt" sz="half" idx="10"/>
          </p:nvPr>
        </p:nvSpPr>
        <p:spPr/>
        <p:txBody>
          <a:bodyPr/>
          <a:lstStyle/>
          <a:p>
            <a:fld id="{3EBC471F-09AF-4CE7-AB82-61CB80BCC1F9}" type="datetime1">
              <a:rPr lang="zh-CN" altLang="en-US" smtClean="0"/>
              <a:t>2019/9/2</a:t>
            </a:fld>
            <a:endParaRPr lang="zh-CN" altLang="en-US"/>
          </a:p>
        </p:txBody>
      </p:sp>
      <p:sp>
        <p:nvSpPr>
          <p:cNvPr id="5" name="页脚占位符 4">
            <a:extLst>
              <a:ext uri="{FF2B5EF4-FFF2-40B4-BE49-F238E27FC236}">
                <a16:creationId xmlns:a16="http://schemas.microsoft.com/office/drawing/2014/main" id="{0FEA1F9E-B229-4BF9-9E30-182D9ECE847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957CCD99-E9CE-4F0C-B197-7DAD6C3EA2E0}"/>
              </a:ext>
            </a:extLst>
          </p:cNvPr>
          <p:cNvSpPr>
            <a:spLocks noGrp="1"/>
          </p:cNvSpPr>
          <p:nvPr>
            <p:ph type="sldNum" sz="quarter" idx="12"/>
          </p:nvPr>
        </p:nvSpPr>
        <p:spPr/>
        <p:txBody>
          <a:bodyPr/>
          <a:lstStyle/>
          <a:p>
            <a:fld id="{0A644367-13AA-42ED-B6EC-687919EA1044}" type="slidenum">
              <a:rPr lang="zh-CN" altLang="en-US" smtClean="0"/>
              <a:t>25</a:t>
            </a:fld>
            <a:endParaRPr lang="zh-CN" altLang="en-US"/>
          </a:p>
        </p:txBody>
      </p:sp>
      <p:grpSp>
        <p:nvGrpSpPr>
          <p:cNvPr id="7" name="Group 2">
            <a:extLst>
              <a:ext uri="{FF2B5EF4-FFF2-40B4-BE49-F238E27FC236}">
                <a16:creationId xmlns:a16="http://schemas.microsoft.com/office/drawing/2014/main" id="{46F8C8F9-2578-4C21-8105-E915BFE447BD}"/>
              </a:ext>
            </a:extLst>
          </p:cNvPr>
          <p:cNvGrpSpPr>
            <a:grpSpLocks/>
          </p:cNvGrpSpPr>
          <p:nvPr/>
        </p:nvGrpSpPr>
        <p:grpSpPr bwMode="auto">
          <a:xfrm>
            <a:off x="2206625" y="3866243"/>
            <a:ext cx="3663950" cy="2266950"/>
            <a:chOff x="0" y="0"/>
            <a:chExt cx="2308" cy="1428"/>
          </a:xfrm>
        </p:grpSpPr>
        <p:sp>
          <p:nvSpPr>
            <p:cNvPr id="8" name="AutoShape 3">
              <a:extLst>
                <a:ext uri="{FF2B5EF4-FFF2-40B4-BE49-F238E27FC236}">
                  <a16:creationId xmlns:a16="http://schemas.microsoft.com/office/drawing/2014/main" id="{2F2F7882-98BA-4E6E-BA73-67FF3D291070}"/>
                </a:ext>
              </a:extLst>
            </p:cNvPr>
            <p:cNvSpPr>
              <a:spLocks noChangeArrowheads="1"/>
            </p:cNvSpPr>
            <p:nvPr/>
          </p:nvSpPr>
          <p:spPr bwMode="auto">
            <a:xfrm>
              <a:off x="238" y="0"/>
              <a:ext cx="1701" cy="1428"/>
            </a:xfrm>
            <a:prstGeom prst="rtTriangle">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4">
              <a:extLst>
                <a:ext uri="{FF2B5EF4-FFF2-40B4-BE49-F238E27FC236}">
                  <a16:creationId xmlns:a16="http://schemas.microsoft.com/office/drawing/2014/main" id="{4AE08E66-0927-4CDA-B95F-7A5493A0D12D}"/>
                </a:ext>
              </a:extLst>
            </p:cNvPr>
            <p:cNvSpPr>
              <a:spLocks noChangeArrowheads="1"/>
            </p:cNvSpPr>
            <p:nvPr/>
          </p:nvSpPr>
          <p:spPr bwMode="auto">
            <a:xfrm rot="2423214">
              <a:off x="0" y="515"/>
              <a:ext cx="2308" cy="243"/>
            </a:xfrm>
            <a:prstGeom prst="triangle">
              <a:avLst>
                <a:gd name="adj" fmla="val 66139"/>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 name="Text Box 5">
            <a:extLst>
              <a:ext uri="{FF2B5EF4-FFF2-40B4-BE49-F238E27FC236}">
                <a16:creationId xmlns:a16="http://schemas.microsoft.com/office/drawing/2014/main" id="{22321F26-A4BF-40E4-B887-DDBA0EAA668D}"/>
              </a:ext>
            </a:extLst>
          </p:cNvPr>
          <p:cNvSpPr txBox="1">
            <a:spLocks noChangeArrowheads="1"/>
          </p:cNvSpPr>
          <p:nvPr/>
        </p:nvSpPr>
        <p:spPr bwMode="auto">
          <a:xfrm>
            <a:off x="9280525" y="603476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x</a:t>
            </a:r>
            <a:r>
              <a:rPr lang="zh-CN" altLang="zh-CN" sz="2400" baseline="-25000"/>
              <a:t>1</a:t>
            </a:r>
            <a:endParaRPr lang="zh-CN" altLang="zh-CN" sz="2400"/>
          </a:p>
        </p:txBody>
      </p:sp>
      <p:sp>
        <p:nvSpPr>
          <p:cNvPr id="11" name="Text Box 6">
            <a:extLst>
              <a:ext uri="{FF2B5EF4-FFF2-40B4-BE49-F238E27FC236}">
                <a16:creationId xmlns:a16="http://schemas.microsoft.com/office/drawing/2014/main" id="{FB2FB62F-4A9E-4C5A-B7EE-F75F87B942CB}"/>
              </a:ext>
            </a:extLst>
          </p:cNvPr>
          <p:cNvSpPr txBox="1">
            <a:spLocks noChangeArrowheads="1"/>
          </p:cNvSpPr>
          <p:nvPr/>
        </p:nvSpPr>
        <p:spPr bwMode="auto">
          <a:xfrm>
            <a:off x="2478088" y="302306"/>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400" i="1"/>
              <a:t>x</a:t>
            </a:r>
            <a:r>
              <a:rPr lang="zh-CN" altLang="zh-CN" baseline="-25000"/>
              <a:t>2</a:t>
            </a:r>
            <a:endParaRPr lang="zh-CN" altLang="zh-CN"/>
          </a:p>
        </p:txBody>
      </p:sp>
      <p:sp>
        <p:nvSpPr>
          <p:cNvPr id="12" name="Text Box 7">
            <a:extLst>
              <a:ext uri="{FF2B5EF4-FFF2-40B4-BE49-F238E27FC236}">
                <a16:creationId xmlns:a16="http://schemas.microsoft.com/office/drawing/2014/main" id="{3A42B659-7D9C-4F04-881E-99794560115C}"/>
              </a:ext>
            </a:extLst>
          </p:cNvPr>
          <p:cNvSpPr txBox="1">
            <a:spLocks noChangeArrowheads="1"/>
          </p:cNvSpPr>
          <p:nvPr/>
        </p:nvSpPr>
        <p:spPr bwMode="auto">
          <a:xfrm>
            <a:off x="2270125" y="603476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i="1"/>
              <a:t>O</a:t>
            </a:r>
          </a:p>
        </p:txBody>
      </p:sp>
      <p:sp>
        <p:nvSpPr>
          <p:cNvPr id="13" name="Line 8">
            <a:extLst>
              <a:ext uri="{FF2B5EF4-FFF2-40B4-BE49-F238E27FC236}">
                <a16:creationId xmlns:a16="http://schemas.microsoft.com/office/drawing/2014/main" id="{B9BBBAF5-C1A2-4F18-98A5-D5F96D708F71}"/>
              </a:ext>
            </a:extLst>
          </p:cNvPr>
          <p:cNvSpPr>
            <a:spLocks noChangeShapeType="1"/>
          </p:cNvSpPr>
          <p:nvPr/>
        </p:nvSpPr>
        <p:spPr bwMode="auto">
          <a:xfrm>
            <a:off x="3962400" y="6145893"/>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9">
            <a:extLst>
              <a:ext uri="{FF2B5EF4-FFF2-40B4-BE49-F238E27FC236}">
                <a16:creationId xmlns:a16="http://schemas.microsoft.com/office/drawing/2014/main" id="{63B71AF8-9EAA-475D-8F25-D39E5D845508}"/>
              </a:ext>
            </a:extLst>
          </p:cNvPr>
          <p:cNvSpPr txBox="1">
            <a:spLocks noChangeArrowheads="1"/>
          </p:cNvSpPr>
          <p:nvPr/>
        </p:nvSpPr>
        <p:spPr bwMode="auto">
          <a:xfrm>
            <a:off x="3733800" y="619510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10</a:t>
            </a:r>
          </a:p>
        </p:txBody>
      </p:sp>
      <p:sp>
        <p:nvSpPr>
          <p:cNvPr id="15" name="Line 10">
            <a:extLst>
              <a:ext uri="{FF2B5EF4-FFF2-40B4-BE49-F238E27FC236}">
                <a16:creationId xmlns:a16="http://schemas.microsoft.com/office/drawing/2014/main" id="{7CD2F9D1-E641-4189-B02E-D3D882DDF615}"/>
              </a:ext>
            </a:extLst>
          </p:cNvPr>
          <p:cNvSpPr>
            <a:spLocks noChangeShapeType="1"/>
          </p:cNvSpPr>
          <p:nvPr/>
        </p:nvSpPr>
        <p:spPr bwMode="auto">
          <a:xfrm>
            <a:off x="5257800" y="6145893"/>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1">
            <a:extLst>
              <a:ext uri="{FF2B5EF4-FFF2-40B4-BE49-F238E27FC236}">
                <a16:creationId xmlns:a16="http://schemas.microsoft.com/office/drawing/2014/main" id="{B76F476B-08FD-494B-9705-2FFCCE20F8F6}"/>
              </a:ext>
            </a:extLst>
          </p:cNvPr>
          <p:cNvSpPr txBox="1">
            <a:spLocks noChangeArrowheads="1"/>
          </p:cNvSpPr>
          <p:nvPr/>
        </p:nvSpPr>
        <p:spPr bwMode="auto">
          <a:xfrm>
            <a:off x="4997450" y="62062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a:t>20</a:t>
            </a:r>
          </a:p>
        </p:txBody>
      </p:sp>
      <p:sp>
        <p:nvSpPr>
          <p:cNvPr id="17" name="Line 12">
            <a:extLst>
              <a:ext uri="{FF2B5EF4-FFF2-40B4-BE49-F238E27FC236}">
                <a16:creationId xmlns:a16="http://schemas.microsoft.com/office/drawing/2014/main" id="{419C54BA-CAAA-4B31-B720-714A26A9C5C8}"/>
              </a:ext>
            </a:extLst>
          </p:cNvPr>
          <p:cNvSpPr>
            <a:spLocks noChangeShapeType="1"/>
          </p:cNvSpPr>
          <p:nvPr/>
        </p:nvSpPr>
        <p:spPr bwMode="auto">
          <a:xfrm>
            <a:off x="6400800" y="6145893"/>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3">
            <a:extLst>
              <a:ext uri="{FF2B5EF4-FFF2-40B4-BE49-F238E27FC236}">
                <a16:creationId xmlns:a16="http://schemas.microsoft.com/office/drawing/2014/main" id="{850760F3-B6CB-4C6C-A1DE-7913CEB27E78}"/>
              </a:ext>
            </a:extLst>
          </p:cNvPr>
          <p:cNvSpPr txBox="1">
            <a:spLocks noChangeArrowheads="1"/>
          </p:cNvSpPr>
          <p:nvPr/>
        </p:nvSpPr>
        <p:spPr bwMode="auto">
          <a:xfrm>
            <a:off x="6172200" y="619510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30</a:t>
            </a:r>
          </a:p>
        </p:txBody>
      </p:sp>
      <p:sp>
        <p:nvSpPr>
          <p:cNvPr id="19" name="Line 14">
            <a:extLst>
              <a:ext uri="{FF2B5EF4-FFF2-40B4-BE49-F238E27FC236}">
                <a16:creationId xmlns:a16="http://schemas.microsoft.com/office/drawing/2014/main" id="{B4E48D7A-24DF-4588-BB57-5217F824EEAC}"/>
              </a:ext>
            </a:extLst>
          </p:cNvPr>
          <p:cNvSpPr>
            <a:spLocks noChangeShapeType="1"/>
          </p:cNvSpPr>
          <p:nvPr/>
        </p:nvSpPr>
        <p:spPr bwMode="auto">
          <a:xfrm>
            <a:off x="7467600" y="6145893"/>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5">
            <a:extLst>
              <a:ext uri="{FF2B5EF4-FFF2-40B4-BE49-F238E27FC236}">
                <a16:creationId xmlns:a16="http://schemas.microsoft.com/office/drawing/2014/main" id="{D93FE81A-D519-4CAE-97C5-AAF223B8E7E3}"/>
              </a:ext>
            </a:extLst>
          </p:cNvPr>
          <p:cNvSpPr txBox="1">
            <a:spLocks noChangeArrowheads="1"/>
          </p:cNvSpPr>
          <p:nvPr/>
        </p:nvSpPr>
        <p:spPr bwMode="auto">
          <a:xfrm>
            <a:off x="7239000" y="6222093"/>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a:t>40</a:t>
            </a:r>
          </a:p>
        </p:txBody>
      </p:sp>
      <p:sp>
        <p:nvSpPr>
          <p:cNvPr id="21" name="Line 16">
            <a:extLst>
              <a:ext uri="{FF2B5EF4-FFF2-40B4-BE49-F238E27FC236}">
                <a16:creationId xmlns:a16="http://schemas.microsoft.com/office/drawing/2014/main" id="{EF3C35DF-8076-4B52-BC74-A8D9AE48D4DD}"/>
              </a:ext>
            </a:extLst>
          </p:cNvPr>
          <p:cNvSpPr>
            <a:spLocks noChangeShapeType="1"/>
          </p:cNvSpPr>
          <p:nvPr/>
        </p:nvSpPr>
        <p:spPr bwMode="auto">
          <a:xfrm flipH="1">
            <a:off x="2438400" y="5002893"/>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7">
            <a:extLst>
              <a:ext uri="{FF2B5EF4-FFF2-40B4-BE49-F238E27FC236}">
                <a16:creationId xmlns:a16="http://schemas.microsoft.com/office/drawing/2014/main" id="{F3F2538E-29F7-4C0A-B7B7-989DB2CAB8A0}"/>
              </a:ext>
            </a:extLst>
          </p:cNvPr>
          <p:cNvSpPr txBox="1">
            <a:spLocks noChangeArrowheads="1"/>
          </p:cNvSpPr>
          <p:nvPr/>
        </p:nvSpPr>
        <p:spPr bwMode="auto">
          <a:xfrm>
            <a:off x="2117725" y="486478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10</a:t>
            </a:r>
          </a:p>
        </p:txBody>
      </p:sp>
      <p:sp>
        <p:nvSpPr>
          <p:cNvPr id="23" name="Line 18">
            <a:extLst>
              <a:ext uri="{FF2B5EF4-FFF2-40B4-BE49-F238E27FC236}">
                <a16:creationId xmlns:a16="http://schemas.microsoft.com/office/drawing/2014/main" id="{BD35988A-1E5C-4E37-A679-FA5F11815CCF}"/>
              </a:ext>
            </a:extLst>
          </p:cNvPr>
          <p:cNvSpPr>
            <a:spLocks noChangeShapeType="1"/>
          </p:cNvSpPr>
          <p:nvPr/>
        </p:nvSpPr>
        <p:spPr bwMode="auto">
          <a:xfrm flipH="1">
            <a:off x="2438400" y="3859893"/>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9">
            <a:extLst>
              <a:ext uri="{FF2B5EF4-FFF2-40B4-BE49-F238E27FC236}">
                <a16:creationId xmlns:a16="http://schemas.microsoft.com/office/drawing/2014/main" id="{13AF73B4-4BC1-43A2-992C-B9F27687905D}"/>
              </a:ext>
            </a:extLst>
          </p:cNvPr>
          <p:cNvSpPr txBox="1">
            <a:spLocks noChangeArrowheads="1"/>
          </p:cNvSpPr>
          <p:nvPr/>
        </p:nvSpPr>
        <p:spPr bwMode="auto">
          <a:xfrm>
            <a:off x="2041525" y="364558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20</a:t>
            </a:r>
          </a:p>
        </p:txBody>
      </p:sp>
      <p:sp>
        <p:nvSpPr>
          <p:cNvPr id="25" name="Line 20">
            <a:extLst>
              <a:ext uri="{FF2B5EF4-FFF2-40B4-BE49-F238E27FC236}">
                <a16:creationId xmlns:a16="http://schemas.microsoft.com/office/drawing/2014/main" id="{DD4A793E-3A32-4E1E-B4C4-9B9199806D03}"/>
              </a:ext>
            </a:extLst>
          </p:cNvPr>
          <p:cNvSpPr>
            <a:spLocks noChangeShapeType="1"/>
          </p:cNvSpPr>
          <p:nvPr/>
        </p:nvSpPr>
        <p:spPr bwMode="auto">
          <a:xfrm flipH="1">
            <a:off x="2438400" y="2869293"/>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1">
            <a:extLst>
              <a:ext uri="{FF2B5EF4-FFF2-40B4-BE49-F238E27FC236}">
                <a16:creationId xmlns:a16="http://schemas.microsoft.com/office/drawing/2014/main" id="{788FC812-F2C7-4A78-8CF5-1619B3E2AACA}"/>
              </a:ext>
            </a:extLst>
          </p:cNvPr>
          <p:cNvSpPr txBox="1">
            <a:spLocks noChangeArrowheads="1"/>
          </p:cNvSpPr>
          <p:nvPr/>
        </p:nvSpPr>
        <p:spPr bwMode="auto">
          <a:xfrm>
            <a:off x="2117725" y="265498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30</a:t>
            </a:r>
          </a:p>
        </p:txBody>
      </p:sp>
      <p:sp>
        <p:nvSpPr>
          <p:cNvPr id="27" name="Line 22">
            <a:extLst>
              <a:ext uri="{FF2B5EF4-FFF2-40B4-BE49-F238E27FC236}">
                <a16:creationId xmlns:a16="http://schemas.microsoft.com/office/drawing/2014/main" id="{EF134CC2-CBE1-4803-B63E-4DE6064293F9}"/>
              </a:ext>
            </a:extLst>
          </p:cNvPr>
          <p:cNvSpPr>
            <a:spLocks noChangeShapeType="1"/>
          </p:cNvSpPr>
          <p:nvPr/>
        </p:nvSpPr>
        <p:spPr bwMode="auto">
          <a:xfrm flipH="1">
            <a:off x="2438400" y="1802493"/>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23">
            <a:extLst>
              <a:ext uri="{FF2B5EF4-FFF2-40B4-BE49-F238E27FC236}">
                <a16:creationId xmlns:a16="http://schemas.microsoft.com/office/drawing/2014/main" id="{7F88B3F0-433E-47FD-9B71-C6E99D65808A}"/>
              </a:ext>
            </a:extLst>
          </p:cNvPr>
          <p:cNvSpPr txBox="1">
            <a:spLocks noChangeArrowheads="1"/>
          </p:cNvSpPr>
          <p:nvPr/>
        </p:nvSpPr>
        <p:spPr bwMode="auto">
          <a:xfrm>
            <a:off x="2117725" y="158818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40</a:t>
            </a:r>
          </a:p>
        </p:txBody>
      </p:sp>
      <p:sp>
        <p:nvSpPr>
          <p:cNvPr id="29" name="Line 24">
            <a:extLst>
              <a:ext uri="{FF2B5EF4-FFF2-40B4-BE49-F238E27FC236}">
                <a16:creationId xmlns:a16="http://schemas.microsoft.com/office/drawing/2014/main" id="{668BFA5B-B4F7-45A9-AA8C-120C979D4200}"/>
              </a:ext>
            </a:extLst>
          </p:cNvPr>
          <p:cNvSpPr>
            <a:spLocks noChangeShapeType="1"/>
          </p:cNvSpPr>
          <p:nvPr/>
        </p:nvSpPr>
        <p:spPr bwMode="auto">
          <a:xfrm>
            <a:off x="2438400" y="1573893"/>
            <a:ext cx="3063875" cy="49657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5">
            <a:extLst>
              <a:ext uri="{FF2B5EF4-FFF2-40B4-BE49-F238E27FC236}">
                <a16:creationId xmlns:a16="http://schemas.microsoft.com/office/drawing/2014/main" id="{B36095E2-B155-4A75-BCD0-18EA3BF91DD5}"/>
              </a:ext>
            </a:extLst>
          </p:cNvPr>
          <p:cNvSpPr>
            <a:spLocks noChangeShapeType="1"/>
          </p:cNvSpPr>
          <p:nvPr/>
        </p:nvSpPr>
        <p:spPr bwMode="auto">
          <a:xfrm>
            <a:off x="1901825" y="3470956"/>
            <a:ext cx="5184775" cy="30956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6">
            <a:extLst>
              <a:ext uri="{FF2B5EF4-FFF2-40B4-BE49-F238E27FC236}">
                <a16:creationId xmlns:a16="http://schemas.microsoft.com/office/drawing/2014/main" id="{197A5AF3-0BEE-433A-B8B0-70E36C26C165}"/>
              </a:ext>
            </a:extLst>
          </p:cNvPr>
          <p:cNvSpPr>
            <a:spLocks noChangeShapeType="1"/>
          </p:cNvSpPr>
          <p:nvPr/>
        </p:nvSpPr>
        <p:spPr bwMode="auto">
          <a:xfrm flipH="1">
            <a:off x="2438400" y="849993"/>
            <a:ext cx="1524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27">
            <a:extLst>
              <a:ext uri="{FF2B5EF4-FFF2-40B4-BE49-F238E27FC236}">
                <a16:creationId xmlns:a16="http://schemas.microsoft.com/office/drawing/2014/main" id="{633C6ACA-C23A-4185-B31C-2C2AB2EAAA9F}"/>
              </a:ext>
            </a:extLst>
          </p:cNvPr>
          <p:cNvSpPr txBox="1">
            <a:spLocks noChangeArrowheads="1"/>
          </p:cNvSpPr>
          <p:nvPr/>
        </p:nvSpPr>
        <p:spPr bwMode="auto">
          <a:xfrm>
            <a:off x="2046288" y="66266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a:t>50</a:t>
            </a:r>
          </a:p>
        </p:txBody>
      </p:sp>
      <p:sp>
        <p:nvSpPr>
          <p:cNvPr id="33" name="Line 28">
            <a:extLst>
              <a:ext uri="{FF2B5EF4-FFF2-40B4-BE49-F238E27FC236}">
                <a16:creationId xmlns:a16="http://schemas.microsoft.com/office/drawing/2014/main" id="{9A32F879-BAED-4595-85D9-533252EB3BD5}"/>
              </a:ext>
            </a:extLst>
          </p:cNvPr>
          <p:cNvSpPr>
            <a:spLocks noChangeShapeType="1"/>
          </p:cNvSpPr>
          <p:nvPr/>
        </p:nvSpPr>
        <p:spPr bwMode="auto">
          <a:xfrm>
            <a:off x="8461375" y="6145893"/>
            <a:ext cx="0" cy="152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29">
            <a:extLst>
              <a:ext uri="{FF2B5EF4-FFF2-40B4-BE49-F238E27FC236}">
                <a16:creationId xmlns:a16="http://schemas.microsoft.com/office/drawing/2014/main" id="{08013D53-AE08-45B9-86A7-32FB407C959B}"/>
              </a:ext>
            </a:extLst>
          </p:cNvPr>
          <p:cNvSpPr txBox="1">
            <a:spLocks noChangeArrowheads="1"/>
          </p:cNvSpPr>
          <p:nvPr/>
        </p:nvSpPr>
        <p:spPr bwMode="auto">
          <a:xfrm>
            <a:off x="8239125" y="620621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t>50</a:t>
            </a:r>
          </a:p>
        </p:txBody>
      </p:sp>
      <p:sp>
        <p:nvSpPr>
          <p:cNvPr id="35" name="Line 30">
            <a:extLst>
              <a:ext uri="{FF2B5EF4-FFF2-40B4-BE49-F238E27FC236}">
                <a16:creationId xmlns:a16="http://schemas.microsoft.com/office/drawing/2014/main" id="{9D9BBCD1-CE5D-4173-A0FC-3D14CBF2693C}"/>
              </a:ext>
            </a:extLst>
          </p:cNvPr>
          <p:cNvSpPr>
            <a:spLocks noChangeShapeType="1"/>
          </p:cNvSpPr>
          <p:nvPr/>
        </p:nvSpPr>
        <p:spPr bwMode="auto">
          <a:xfrm flipV="1">
            <a:off x="3054350" y="878568"/>
            <a:ext cx="3048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1">
            <a:extLst>
              <a:ext uri="{FF2B5EF4-FFF2-40B4-BE49-F238E27FC236}">
                <a16:creationId xmlns:a16="http://schemas.microsoft.com/office/drawing/2014/main" id="{C7C05EE3-9D5F-4A4D-8DF5-79C02945CB7C}"/>
              </a:ext>
            </a:extLst>
          </p:cNvPr>
          <p:cNvSpPr>
            <a:spLocks noChangeShapeType="1"/>
          </p:cNvSpPr>
          <p:nvPr/>
        </p:nvSpPr>
        <p:spPr bwMode="auto">
          <a:xfrm flipH="1">
            <a:off x="4565650" y="5688693"/>
            <a:ext cx="387350" cy="2301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2">
            <a:extLst>
              <a:ext uri="{FF2B5EF4-FFF2-40B4-BE49-F238E27FC236}">
                <a16:creationId xmlns:a16="http://schemas.microsoft.com/office/drawing/2014/main" id="{0E9FC0A6-B285-4E6C-8B0E-5126C29BBB19}"/>
              </a:ext>
            </a:extLst>
          </p:cNvPr>
          <p:cNvSpPr>
            <a:spLocks noChangeShapeType="1"/>
          </p:cNvSpPr>
          <p:nvPr/>
        </p:nvSpPr>
        <p:spPr bwMode="auto">
          <a:xfrm flipH="1">
            <a:off x="3197225" y="4317093"/>
            <a:ext cx="155575" cy="3048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3">
            <a:extLst>
              <a:ext uri="{FF2B5EF4-FFF2-40B4-BE49-F238E27FC236}">
                <a16:creationId xmlns:a16="http://schemas.microsoft.com/office/drawing/2014/main" id="{19A7F54A-C08C-48D3-93C0-5FE909DCFFC3}"/>
              </a:ext>
            </a:extLst>
          </p:cNvPr>
          <p:cNvSpPr>
            <a:spLocks noChangeShapeType="1"/>
          </p:cNvSpPr>
          <p:nvPr/>
        </p:nvSpPr>
        <p:spPr bwMode="auto">
          <a:xfrm flipV="1">
            <a:off x="3733800" y="1526268"/>
            <a:ext cx="328613" cy="3524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34">
            <a:extLst>
              <a:ext uri="{FF2B5EF4-FFF2-40B4-BE49-F238E27FC236}">
                <a16:creationId xmlns:a16="http://schemas.microsoft.com/office/drawing/2014/main" id="{5C7CC1B7-CF7B-4854-841C-048BD5F4450B}"/>
              </a:ext>
            </a:extLst>
          </p:cNvPr>
          <p:cNvSpPr>
            <a:spLocks noChangeShapeType="1"/>
          </p:cNvSpPr>
          <p:nvPr/>
        </p:nvSpPr>
        <p:spPr bwMode="auto">
          <a:xfrm flipV="1">
            <a:off x="4800600" y="2412093"/>
            <a:ext cx="3048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35">
            <a:extLst>
              <a:ext uri="{FF2B5EF4-FFF2-40B4-BE49-F238E27FC236}">
                <a16:creationId xmlns:a16="http://schemas.microsoft.com/office/drawing/2014/main" id="{E5ED6DD8-4645-4576-8DC2-E684F5C35549}"/>
              </a:ext>
            </a:extLst>
          </p:cNvPr>
          <p:cNvSpPr>
            <a:spLocks noChangeShapeType="1"/>
          </p:cNvSpPr>
          <p:nvPr/>
        </p:nvSpPr>
        <p:spPr bwMode="auto">
          <a:xfrm flipV="1">
            <a:off x="5791200" y="3326493"/>
            <a:ext cx="3048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36">
            <a:extLst>
              <a:ext uri="{FF2B5EF4-FFF2-40B4-BE49-F238E27FC236}">
                <a16:creationId xmlns:a16="http://schemas.microsoft.com/office/drawing/2014/main" id="{281D18F8-D931-496A-BC2C-32AC637492D7}"/>
              </a:ext>
            </a:extLst>
          </p:cNvPr>
          <p:cNvSpPr>
            <a:spLocks noChangeShapeType="1"/>
          </p:cNvSpPr>
          <p:nvPr/>
        </p:nvSpPr>
        <p:spPr bwMode="auto">
          <a:xfrm flipV="1">
            <a:off x="7010400" y="4469493"/>
            <a:ext cx="3048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37">
            <a:extLst>
              <a:ext uri="{FF2B5EF4-FFF2-40B4-BE49-F238E27FC236}">
                <a16:creationId xmlns:a16="http://schemas.microsoft.com/office/drawing/2014/main" id="{75D91374-8DB0-42E5-B950-58627BC8A695}"/>
              </a:ext>
            </a:extLst>
          </p:cNvPr>
          <p:cNvSpPr>
            <a:spLocks noChangeShapeType="1"/>
          </p:cNvSpPr>
          <p:nvPr/>
        </p:nvSpPr>
        <p:spPr bwMode="auto">
          <a:xfrm flipV="1">
            <a:off x="8077200" y="5383893"/>
            <a:ext cx="304800" cy="3810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3" name="Group 38">
            <a:extLst>
              <a:ext uri="{FF2B5EF4-FFF2-40B4-BE49-F238E27FC236}">
                <a16:creationId xmlns:a16="http://schemas.microsoft.com/office/drawing/2014/main" id="{08A08A59-0EB8-4F38-9403-89BD20BCA239}"/>
              </a:ext>
            </a:extLst>
          </p:cNvPr>
          <p:cNvGrpSpPr>
            <a:grpSpLocks/>
          </p:cNvGrpSpPr>
          <p:nvPr/>
        </p:nvGrpSpPr>
        <p:grpSpPr bwMode="auto">
          <a:xfrm>
            <a:off x="2590800" y="888093"/>
            <a:ext cx="6781800" cy="5257800"/>
            <a:chOff x="0" y="0"/>
            <a:chExt cx="4272" cy="3312"/>
          </a:xfrm>
        </p:grpSpPr>
        <p:sp>
          <p:nvSpPr>
            <p:cNvPr id="44" name="AutoShape 39">
              <a:extLst>
                <a:ext uri="{FF2B5EF4-FFF2-40B4-BE49-F238E27FC236}">
                  <a16:creationId xmlns:a16="http://schemas.microsoft.com/office/drawing/2014/main" id="{F53E7BF2-4F59-406C-AC3E-0A348F66C001}"/>
                </a:ext>
              </a:extLst>
            </p:cNvPr>
            <p:cNvSpPr>
              <a:spLocks noChangeArrowheads="1"/>
            </p:cNvSpPr>
            <p:nvPr/>
          </p:nvSpPr>
          <p:spPr bwMode="auto">
            <a:xfrm rot="13283997">
              <a:off x="256" y="228"/>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utoShape 40">
              <a:extLst>
                <a:ext uri="{FF2B5EF4-FFF2-40B4-BE49-F238E27FC236}">
                  <a16:creationId xmlns:a16="http://schemas.microsoft.com/office/drawing/2014/main" id="{7DCD0316-6C99-4D69-871F-A7885B03BEE5}"/>
                </a:ext>
              </a:extLst>
            </p:cNvPr>
            <p:cNvSpPr>
              <a:spLocks noChangeArrowheads="1"/>
            </p:cNvSpPr>
            <p:nvPr/>
          </p:nvSpPr>
          <p:spPr bwMode="auto">
            <a:xfrm rot="13283997">
              <a:off x="631" y="564"/>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AutoShape 41">
              <a:extLst>
                <a:ext uri="{FF2B5EF4-FFF2-40B4-BE49-F238E27FC236}">
                  <a16:creationId xmlns:a16="http://schemas.microsoft.com/office/drawing/2014/main" id="{79D81DD3-2189-454C-9B73-9969E87E937E}"/>
                </a:ext>
              </a:extLst>
            </p:cNvPr>
            <p:cNvSpPr>
              <a:spLocks noChangeArrowheads="1"/>
            </p:cNvSpPr>
            <p:nvPr/>
          </p:nvSpPr>
          <p:spPr bwMode="auto">
            <a:xfrm rot="13283997">
              <a:off x="994" y="900"/>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utoShape 42">
              <a:extLst>
                <a:ext uri="{FF2B5EF4-FFF2-40B4-BE49-F238E27FC236}">
                  <a16:creationId xmlns:a16="http://schemas.microsoft.com/office/drawing/2014/main" id="{8D5D1D3E-D971-45B3-A488-1A6899B86584}"/>
                </a:ext>
              </a:extLst>
            </p:cNvPr>
            <p:cNvSpPr>
              <a:spLocks noChangeArrowheads="1"/>
            </p:cNvSpPr>
            <p:nvPr/>
          </p:nvSpPr>
          <p:spPr bwMode="auto">
            <a:xfrm rot="13283997">
              <a:off x="1344" y="1200"/>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utoShape 43">
              <a:extLst>
                <a:ext uri="{FF2B5EF4-FFF2-40B4-BE49-F238E27FC236}">
                  <a16:creationId xmlns:a16="http://schemas.microsoft.com/office/drawing/2014/main" id="{97566C3D-7B7B-4621-8AD7-F2A466DBF154}"/>
                </a:ext>
              </a:extLst>
            </p:cNvPr>
            <p:cNvSpPr>
              <a:spLocks noChangeArrowheads="1"/>
            </p:cNvSpPr>
            <p:nvPr/>
          </p:nvSpPr>
          <p:spPr bwMode="auto">
            <a:xfrm rot="13283997">
              <a:off x="0" y="0"/>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utoShape 44">
              <a:extLst>
                <a:ext uri="{FF2B5EF4-FFF2-40B4-BE49-F238E27FC236}">
                  <a16:creationId xmlns:a16="http://schemas.microsoft.com/office/drawing/2014/main" id="{878CC3A4-E365-4789-BC0E-B3881A692FA2}"/>
                </a:ext>
              </a:extLst>
            </p:cNvPr>
            <p:cNvSpPr>
              <a:spLocks noChangeArrowheads="1"/>
            </p:cNvSpPr>
            <p:nvPr/>
          </p:nvSpPr>
          <p:spPr bwMode="auto">
            <a:xfrm rot="13283997">
              <a:off x="1640" y="1488"/>
              <a:ext cx="528" cy="180"/>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AutoShape 45">
              <a:extLst>
                <a:ext uri="{FF2B5EF4-FFF2-40B4-BE49-F238E27FC236}">
                  <a16:creationId xmlns:a16="http://schemas.microsoft.com/office/drawing/2014/main" id="{A1C95F6E-C7B6-4D7C-A3D9-4B3255E6021A}"/>
                </a:ext>
              </a:extLst>
            </p:cNvPr>
            <p:cNvSpPr>
              <a:spLocks noChangeArrowheads="1"/>
            </p:cNvSpPr>
            <p:nvPr/>
          </p:nvSpPr>
          <p:spPr bwMode="auto">
            <a:xfrm rot="13283997">
              <a:off x="2023" y="1824"/>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AutoShape 46">
              <a:extLst>
                <a:ext uri="{FF2B5EF4-FFF2-40B4-BE49-F238E27FC236}">
                  <a16:creationId xmlns:a16="http://schemas.microsoft.com/office/drawing/2014/main" id="{DE4B0834-A890-4352-B66A-1393DFA81AF7}"/>
                </a:ext>
              </a:extLst>
            </p:cNvPr>
            <p:cNvSpPr>
              <a:spLocks noChangeArrowheads="1"/>
            </p:cNvSpPr>
            <p:nvPr/>
          </p:nvSpPr>
          <p:spPr bwMode="auto">
            <a:xfrm rot="13283997">
              <a:off x="2400" y="2160"/>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utoShape 47">
              <a:extLst>
                <a:ext uri="{FF2B5EF4-FFF2-40B4-BE49-F238E27FC236}">
                  <a16:creationId xmlns:a16="http://schemas.microsoft.com/office/drawing/2014/main" id="{A1C0398E-1C95-4DF3-9A6C-3B6FD36EE5FE}"/>
                </a:ext>
              </a:extLst>
            </p:cNvPr>
            <p:cNvSpPr>
              <a:spLocks noChangeArrowheads="1"/>
            </p:cNvSpPr>
            <p:nvPr/>
          </p:nvSpPr>
          <p:spPr bwMode="auto">
            <a:xfrm rot="13283997">
              <a:off x="2784" y="2496"/>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AutoShape 48">
              <a:extLst>
                <a:ext uri="{FF2B5EF4-FFF2-40B4-BE49-F238E27FC236}">
                  <a16:creationId xmlns:a16="http://schemas.microsoft.com/office/drawing/2014/main" id="{E87651FC-FFC4-470B-922F-BB9722493546}"/>
                </a:ext>
              </a:extLst>
            </p:cNvPr>
            <p:cNvSpPr>
              <a:spLocks noChangeArrowheads="1"/>
            </p:cNvSpPr>
            <p:nvPr/>
          </p:nvSpPr>
          <p:spPr bwMode="auto">
            <a:xfrm rot="13283997">
              <a:off x="3312" y="2976"/>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utoShape 49">
              <a:extLst>
                <a:ext uri="{FF2B5EF4-FFF2-40B4-BE49-F238E27FC236}">
                  <a16:creationId xmlns:a16="http://schemas.microsoft.com/office/drawing/2014/main" id="{495F5D78-7346-4857-891D-57FF6A415216}"/>
                </a:ext>
              </a:extLst>
            </p:cNvPr>
            <p:cNvSpPr>
              <a:spLocks noChangeArrowheads="1"/>
            </p:cNvSpPr>
            <p:nvPr/>
          </p:nvSpPr>
          <p:spPr bwMode="auto">
            <a:xfrm>
              <a:off x="3696" y="3120"/>
              <a:ext cx="576" cy="192"/>
            </a:xfrm>
            <a:prstGeom prst="flowChartManualInpu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utoShape 50">
              <a:extLst>
                <a:ext uri="{FF2B5EF4-FFF2-40B4-BE49-F238E27FC236}">
                  <a16:creationId xmlns:a16="http://schemas.microsoft.com/office/drawing/2014/main" id="{0B54A51F-E238-4DD2-8975-0BD0A805E7D2}"/>
                </a:ext>
              </a:extLst>
            </p:cNvPr>
            <p:cNvSpPr>
              <a:spLocks noChangeArrowheads="1"/>
            </p:cNvSpPr>
            <p:nvPr/>
          </p:nvSpPr>
          <p:spPr bwMode="auto">
            <a:xfrm rot="13283997">
              <a:off x="3025" y="2715"/>
              <a:ext cx="528" cy="192"/>
            </a:xfrm>
            <a:prstGeom prst="flowChartDocument">
              <a:avLst/>
            </a:prstGeom>
            <a:solidFill>
              <a:srgbClr val="14A82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 name="Line 51">
            <a:extLst>
              <a:ext uri="{FF2B5EF4-FFF2-40B4-BE49-F238E27FC236}">
                <a16:creationId xmlns:a16="http://schemas.microsoft.com/office/drawing/2014/main" id="{3740AB9E-2045-41A5-A155-5D154ED2EAAD}"/>
              </a:ext>
            </a:extLst>
          </p:cNvPr>
          <p:cNvSpPr>
            <a:spLocks noChangeShapeType="1"/>
          </p:cNvSpPr>
          <p:nvPr/>
        </p:nvSpPr>
        <p:spPr bwMode="auto">
          <a:xfrm flipH="1" flipV="1">
            <a:off x="2549525" y="662668"/>
            <a:ext cx="41275" cy="57118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7" name="Object 52">
            <a:extLst>
              <a:ext uri="{FF2B5EF4-FFF2-40B4-BE49-F238E27FC236}">
                <a16:creationId xmlns:a16="http://schemas.microsoft.com/office/drawing/2014/main" id="{D0320534-5BD1-4EF2-AC51-C58093BCB256}"/>
              </a:ext>
            </a:extLst>
          </p:cNvPr>
          <p:cNvGraphicFramePr>
            <a:graphicFrameLocks noChangeAspect="1"/>
          </p:cNvGraphicFramePr>
          <p:nvPr>
            <p:extLst>
              <p:ext uri="{D42A27DB-BD31-4B8C-83A1-F6EECF244321}">
                <p14:modId xmlns:p14="http://schemas.microsoft.com/office/powerpoint/2010/main" val="4185483700"/>
              </p:ext>
            </p:extLst>
          </p:nvPr>
        </p:nvGraphicFramePr>
        <p:xfrm>
          <a:off x="7151688" y="1331006"/>
          <a:ext cx="2438400" cy="1855787"/>
        </p:xfrm>
        <a:graphic>
          <a:graphicData uri="http://schemas.openxmlformats.org/presentationml/2006/ole">
            <mc:AlternateContent xmlns:mc="http://schemas.openxmlformats.org/markup-compatibility/2006">
              <mc:Choice xmlns:v="urn:schemas-microsoft-com:vml" Requires="v">
                <p:oleObj spid="_x0000_s13321" r:id="rId3" imgW="914320" imgH="812764" progId="">
                  <p:embed/>
                </p:oleObj>
              </mc:Choice>
              <mc:Fallback>
                <p:oleObj r:id="rId3" imgW="914320" imgH="812764" progId="">
                  <p:embed/>
                  <p:pic>
                    <p:nvPicPr>
                      <p:cNvPr id="27700" name="Object 52">
                        <a:extLst>
                          <a:ext uri="{FF2B5EF4-FFF2-40B4-BE49-F238E27FC236}">
                            <a16:creationId xmlns:a16="http://schemas.microsoft.com/office/drawing/2014/main" id="{A7CB92BC-4F57-467C-9D2E-D233EB109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688" y="1331006"/>
                        <a:ext cx="2438400" cy="185578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53">
            <a:extLst>
              <a:ext uri="{FF2B5EF4-FFF2-40B4-BE49-F238E27FC236}">
                <a16:creationId xmlns:a16="http://schemas.microsoft.com/office/drawing/2014/main" id="{6FAB9A22-C1CA-4459-BC74-5B75B38E55B9}"/>
              </a:ext>
            </a:extLst>
          </p:cNvPr>
          <p:cNvSpPr txBox="1">
            <a:spLocks noChangeArrowheads="1"/>
          </p:cNvSpPr>
          <p:nvPr/>
        </p:nvSpPr>
        <p:spPr bwMode="auto">
          <a:xfrm>
            <a:off x="7870825" y="3996418"/>
            <a:ext cx="146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t>无可行解</a:t>
            </a:r>
          </a:p>
          <a:p>
            <a:pPr algn="l"/>
            <a:r>
              <a:rPr lang="zh-CN" altLang="zh-CN" b="1"/>
              <a:t>即无最优解</a:t>
            </a:r>
          </a:p>
        </p:txBody>
      </p:sp>
      <p:sp>
        <p:nvSpPr>
          <p:cNvPr id="59" name="Text Box 54">
            <a:extLst>
              <a:ext uri="{FF2B5EF4-FFF2-40B4-BE49-F238E27FC236}">
                <a16:creationId xmlns:a16="http://schemas.microsoft.com/office/drawing/2014/main" id="{C1E72678-0F0F-4728-8F00-FC7F201C1417}"/>
              </a:ext>
            </a:extLst>
          </p:cNvPr>
          <p:cNvSpPr txBox="1">
            <a:spLocks noChangeArrowheads="1"/>
          </p:cNvSpPr>
          <p:nvPr/>
        </p:nvSpPr>
        <p:spPr bwMode="auto">
          <a:xfrm>
            <a:off x="7151688" y="899206"/>
            <a:ext cx="2449512" cy="4572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a:t>max Z=10</a:t>
            </a:r>
            <a:r>
              <a:rPr lang="zh-CN" altLang="zh-CN" sz="2400" i="1"/>
              <a:t>x</a:t>
            </a:r>
            <a:r>
              <a:rPr lang="zh-CN" altLang="zh-CN" sz="2400" baseline="-25000"/>
              <a:t>1</a:t>
            </a:r>
            <a:r>
              <a:rPr lang="zh-CN" altLang="zh-CN" sz="2400"/>
              <a:t>+4</a:t>
            </a:r>
            <a:r>
              <a:rPr lang="zh-CN" altLang="zh-CN" sz="2400" i="1"/>
              <a:t>x</a:t>
            </a:r>
            <a:r>
              <a:rPr lang="zh-CN" altLang="zh-CN" sz="2400" baseline="-25000"/>
              <a:t>2</a:t>
            </a:r>
          </a:p>
        </p:txBody>
      </p:sp>
      <p:sp>
        <p:nvSpPr>
          <p:cNvPr id="60" name="Text Box 55">
            <a:extLst>
              <a:ext uri="{FF2B5EF4-FFF2-40B4-BE49-F238E27FC236}">
                <a16:creationId xmlns:a16="http://schemas.microsoft.com/office/drawing/2014/main" id="{A48B04FD-8879-4CE0-97B9-9AD5124E9491}"/>
              </a:ext>
            </a:extLst>
          </p:cNvPr>
          <p:cNvSpPr txBox="1">
            <a:spLocks noChangeArrowheads="1"/>
          </p:cNvSpPr>
          <p:nvPr/>
        </p:nvSpPr>
        <p:spPr bwMode="auto">
          <a:xfrm>
            <a:off x="5772150" y="899206"/>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a:t>例2-6</a:t>
            </a:r>
          </a:p>
        </p:txBody>
      </p:sp>
      <p:sp>
        <p:nvSpPr>
          <p:cNvPr id="61" name="Line 56">
            <a:extLst>
              <a:ext uri="{FF2B5EF4-FFF2-40B4-BE49-F238E27FC236}">
                <a16:creationId xmlns:a16="http://schemas.microsoft.com/office/drawing/2014/main" id="{5AEBBC50-B3A8-449C-8E02-DDAAD558EDD2}"/>
              </a:ext>
            </a:extLst>
          </p:cNvPr>
          <p:cNvSpPr>
            <a:spLocks noChangeShapeType="1"/>
          </p:cNvSpPr>
          <p:nvPr/>
        </p:nvSpPr>
        <p:spPr bwMode="auto">
          <a:xfrm>
            <a:off x="2438400" y="735693"/>
            <a:ext cx="6553200" cy="58674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57">
            <a:extLst>
              <a:ext uri="{FF2B5EF4-FFF2-40B4-BE49-F238E27FC236}">
                <a16:creationId xmlns:a16="http://schemas.microsoft.com/office/drawing/2014/main" id="{D20C3803-E967-4728-84D0-D13C703ECE85}"/>
              </a:ext>
            </a:extLst>
          </p:cNvPr>
          <p:cNvSpPr>
            <a:spLocks noChangeShapeType="1"/>
          </p:cNvSpPr>
          <p:nvPr/>
        </p:nvSpPr>
        <p:spPr bwMode="auto">
          <a:xfrm>
            <a:off x="2286000" y="6145893"/>
            <a:ext cx="731520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7753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474CEE-3675-4816-A72E-B80B52668284}"/>
              </a:ext>
            </a:extLst>
          </p:cNvPr>
          <p:cNvSpPr>
            <a:spLocks noGrp="1"/>
          </p:cNvSpPr>
          <p:nvPr>
            <p:ph idx="1"/>
          </p:nvPr>
        </p:nvSpPr>
        <p:spPr>
          <a:xfrm>
            <a:off x="838200" y="861332"/>
            <a:ext cx="10515600" cy="5315631"/>
          </a:xfrm>
        </p:spPr>
        <p:txBody>
          <a:bodyPr/>
          <a:lstStyle/>
          <a:p>
            <a:r>
              <a:rPr lang="zh-CN" altLang="en-US" dirty="0"/>
              <a:t>由以上例子可知，线性规划的解有</a:t>
            </a:r>
            <a:r>
              <a:rPr lang="en-US" altLang="zh-CN" dirty="0"/>
              <a:t>4</a:t>
            </a:r>
            <a:r>
              <a:rPr lang="zh-CN" altLang="en-US" dirty="0"/>
              <a:t>种形式：</a:t>
            </a:r>
          </a:p>
          <a:p>
            <a:pPr lvl="1"/>
            <a:r>
              <a:rPr lang="en-US" altLang="zh-CN" dirty="0"/>
              <a:t>1.</a:t>
            </a:r>
            <a:r>
              <a:rPr lang="zh-CN" altLang="zh-CN" b="1" dirty="0"/>
              <a:t>有唯一最优解</a:t>
            </a:r>
            <a:endParaRPr lang="en-US" altLang="zh-CN" b="1" dirty="0"/>
          </a:p>
          <a:p>
            <a:pPr lvl="1"/>
            <a:r>
              <a:rPr lang="en-US" altLang="zh-CN" b="1" dirty="0"/>
              <a:t>2.</a:t>
            </a:r>
            <a:r>
              <a:rPr lang="zh-CN" altLang="zh-CN" b="1" dirty="0">
                <a:solidFill>
                  <a:srgbClr val="FF33CC"/>
                </a:solidFill>
              </a:rPr>
              <a:t>有多重最优解</a:t>
            </a:r>
            <a:endParaRPr lang="en-US" altLang="zh-CN" b="1" dirty="0"/>
          </a:p>
          <a:p>
            <a:pPr lvl="1"/>
            <a:r>
              <a:rPr lang="en-US" altLang="zh-CN" b="1" dirty="0"/>
              <a:t>3.</a:t>
            </a:r>
            <a:r>
              <a:rPr lang="zh-CN" altLang="zh-CN" b="1" dirty="0">
                <a:solidFill>
                  <a:srgbClr val="339933"/>
                </a:solidFill>
              </a:rPr>
              <a:t>有无界解</a:t>
            </a:r>
            <a:endParaRPr lang="en-US" altLang="zh-CN" b="1" dirty="0"/>
          </a:p>
          <a:p>
            <a:pPr lvl="1"/>
            <a:r>
              <a:rPr lang="en-US" altLang="zh-CN" b="1" dirty="0"/>
              <a:t>4.</a:t>
            </a:r>
            <a:r>
              <a:rPr lang="zh-CN" altLang="zh-CN" b="1" dirty="0">
                <a:solidFill>
                  <a:srgbClr val="FF3300"/>
                </a:solidFill>
              </a:rPr>
              <a:t>无可行解</a:t>
            </a:r>
            <a:endParaRPr lang="zh-CN" altLang="en-US" dirty="0"/>
          </a:p>
        </p:txBody>
      </p:sp>
      <p:sp>
        <p:nvSpPr>
          <p:cNvPr id="4" name="日期占位符 3">
            <a:extLst>
              <a:ext uri="{FF2B5EF4-FFF2-40B4-BE49-F238E27FC236}">
                <a16:creationId xmlns:a16="http://schemas.microsoft.com/office/drawing/2014/main" id="{B2656A0F-0100-4DD7-BB6A-01E51B19D296}"/>
              </a:ext>
            </a:extLst>
          </p:cNvPr>
          <p:cNvSpPr>
            <a:spLocks noGrp="1"/>
          </p:cNvSpPr>
          <p:nvPr>
            <p:ph type="dt" sz="half" idx="10"/>
          </p:nvPr>
        </p:nvSpPr>
        <p:spPr/>
        <p:txBody>
          <a:bodyPr/>
          <a:lstStyle/>
          <a:p>
            <a:fld id="{111A92D4-2DE9-4CAF-BA5D-6ECB84E4BF80}" type="datetime1">
              <a:rPr lang="zh-CN" altLang="en-US" smtClean="0"/>
              <a:t>2019/9/2</a:t>
            </a:fld>
            <a:endParaRPr lang="zh-CN" altLang="en-US"/>
          </a:p>
        </p:txBody>
      </p:sp>
      <p:sp>
        <p:nvSpPr>
          <p:cNvPr id="5" name="页脚占位符 4">
            <a:extLst>
              <a:ext uri="{FF2B5EF4-FFF2-40B4-BE49-F238E27FC236}">
                <a16:creationId xmlns:a16="http://schemas.microsoft.com/office/drawing/2014/main" id="{0FEA1F9E-B229-4BF9-9E30-182D9ECE847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957CCD99-E9CE-4F0C-B197-7DAD6C3EA2E0}"/>
              </a:ext>
            </a:extLst>
          </p:cNvPr>
          <p:cNvSpPr>
            <a:spLocks noGrp="1"/>
          </p:cNvSpPr>
          <p:nvPr>
            <p:ph type="sldNum" sz="quarter" idx="12"/>
          </p:nvPr>
        </p:nvSpPr>
        <p:spPr/>
        <p:txBody>
          <a:bodyPr/>
          <a:lstStyle/>
          <a:p>
            <a:fld id="{0A644367-13AA-42ED-B6EC-687919EA1044}" type="slidenum">
              <a:rPr lang="zh-CN" altLang="en-US" smtClean="0"/>
              <a:t>26</a:t>
            </a:fld>
            <a:endParaRPr lang="zh-CN" altLang="en-US"/>
          </a:p>
        </p:txBody>
      </p:sp>
      <p:sp>
        <p:nvSpPr>
          <p:cNvPr id="7" name="Text Box 7">
            <a:extLst>
              <a:ext uri="{FF2B5EF4-FFF2-40B4-BE49-F238E27FC236}">
                <a16:creationId xmlns:a16="http://schemas.microsoft.com/office/drawing/2014/main" id="{4DFB095E-B5BD-4B5E-81CB-562552C6855A}"/>
              </a:ext>
            </a:extLst>
          </p:cNvPr>
          <p:cNvSpPr txBox="1">
            <a:spLocks noChangeArrowheads="1"/>
          </p:cNvSpPr>
          <p:nvPr/>
        </p:nvSpPr>
        <p:spPr bwMode="auto">
          <a:xfrm>
            <a:off x="3616325" y="3429000"/>
            <a:ext cx="4537075" cy="954107"/>
          </a:xfrm>
          <a:prstGeom prst="rect">
            <a:avLst/>
          </a:prstGeom>
          <a:noFill/>
          <a:ln w="57150" cmpd="thinThick">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dirty="0">
                <a:solidFill>
                  <a:schemeClr val="accent1">
                    <a:lumMod val="75000"/>
                  </a:schemeClr>
                </a:solidFill>
              </a:rPr>
              <a:t>1、2情形为有最优解</a:t>
            </a:r>
          </a:p>
          <a:p>
            <a:r>
              <a:rPr lang="zh-CN" altLang="zh-CN" sz="2800" b="1" dirty="0">
                <a:solidFill>
                  <a:schemeClr val="accent1">
                    <a:lumMod val="75000"/>
                  </a:schemeClr>
                </a:solidFill>
              </a:rPr>
              <a:t>3、4情形为无最优解</a:t>
            </a:r>
          </a:p>
        </p:txBody>
      </p:sp>
    </p:spTree>
    <p:extLst>
      <p:ext uri="{BB962C8B-B14F-4D97-AF65-F5344CB8AC3E}">
        <p14:creationId xmlns:p14="http://schemas.microsoft.com/office/powerpoint/2010/main" val="141657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61B0-CCB0-4415-82E1-22A185A1A1AB}"/>
              </a:ext>
            </a:extLst>
          </p:cNvPr>
          <p:cNvSpPr>
            <a:spLocks noGrp="1"/>
          </p:cNvSpPr>
          <p:nvPr>
            <p:ph type="title"/>
          </p:nvPr>
        </p:nvSpPr>
        <p:spPr/>
        <p:txBody>
          <a:bodyPr/>
          <a:lstStyle/>
          <a:p>
            <a:r>
              <a:rPr lang="zh-CN" altLang="en-US" dirty="0"/>
              <a:t>重要结论</a:t>
            </a:r>
          </a:p>
        </p:txBody>
      </p:sp>
      <p:sp>
        <p:nvSpPr>
          <p:cNvPr id="3" name="内容占位符 2">
            <a:extLst>
              <a:ext uri="{FF2B5EF4-FFF2-40B4-BE49-F238E27FC236}">
                <a16:creationId xmlns:a16="http://schemas.microsoft.com/office/drawing/2014/main" id="{28474CEE-3675-4816-A72E-B80B52668284}"/>
              </a:ext>
            </a:extLst>
          </p:cNvPr>
          <p:cNvSpPr>
            <a:spLocks noGrp="1"/>
          </p:cNvSpPr>
          <p:nvPr>
            <p:ph idx="1"/>
          </p:nvPr>
        </p:nvSpPr>
        <p:spPr/>
        <p:txBody>
          <a:bodyPr>
            <a:normAutofit fontScale="92500" lnSpcReduction="20000"/>
          </a:bodyPr>
          <a:lstStyle/>
          <a:p>
            <a:r>
              <a:rPr lang="zh-CN" altLang="en-US" dirty="0"/>
              <a:t>如果线性规划有最优解，则一定可以在可行域的某个顶点上找到最优解；</a:t>
            </a:r>
          </a:p>
          <a:p>
            <a:r>
              <a:rPr lang="zh-CN" altLang="en-US" dirty="0"/>
              <a:t>无穷多个最优解，在边界上取得。若将第一个例子中的目标函数变为</a:t>
            </a:r>
            <a:r>
              <a:rPr lang="en-US" altLang="zh-CN" dirty="0">
                <a:latin typeface="Times New Roman" panose="02020603050405020304" pitchFamily="18" charset="0"/>
                <a:cs typeface="Times New Roman" panose="02020603050405020304" pitchFamily="18" charset="0"/>
              </a:rPr>
              <a:t>max z=50x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+50x</a:t>
            </a:r>
            <a:r>
              <a:rPr lang="en-US" altLang="zh-CN" baseline="-25000" dirty="0">
                <a:latin typeface="Times New Roman" panose="02020603050405020304" pitchFamily="18" charset="0"/>
                <a:cs typeface="Times New Roman" panose="02020603050405020304" pitchFamily="18" charset="0"/>
              </a:rPr>
              <a:t>2</a:t>
            </a:r>
            <a:r>
              <a:rPr lang="zh-CN" altLang="en-US" dirty="0"/>
              <a:t>，则线段</a:t>
            </a:r>
            <a:r>
              <a:rPr lang="en-US" altLang="zh-CN" dirty="0"/>
              <a:t>BC</a:t>
            </a:r>
            <a:r>
              <a:rPr lang="zh-CN" altLang="en-US" dirty="0"/>
              <a:t>上的所有点都代表了最优解；</a:t>
            </a:r>
          </a:p>
          <a:p>
            <a:r>
              <a:rPr lang="zh-CN" altLang="en-US" dirty="0"/>
              <a:t>无界解。即可行域的范围延伸到无穷远，目标函数值可以无穷大或无穷小。一般来说，这说明模型有错，忽略了一些必要的约束条件；</a:t>
            </a:r>
          </a:p>
          <a:p>
            <a:r>
              <a:rPr lang="zh-CN" altLang="en-US" dirty="0"/>
              <a:t>无可行解。若在第一个例子的数学模型中再增加一个约束条件</a:t>
            </a:r>
            <a:r>
              <a:rPr lang="en-US" altLang="zh-CN" dirty="0">
                <a:latin typeface="Times New Roman" panose="02020603050405020304" pitchFamily="18" charset="0"/>
                <a:cs typeface="Times New Roman" panose="02020603050405020304" pitchFamily="18" charset="0"/>
              </a:rPr>
              <a:t>4x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+3x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≥1200</a:t>
            </a:r>
            <a:r>
              <a:rPr lang="zh-CN" altLang="en-US" dirty="0"/>
              <a:t>，则可行域为空域，不存在满足约束条件的解，当然也就不存在最优解了</a:t>
            </a:r>
          </a:p>
        </p:txBody>
      </p:sp>
      <p:sp>
        <p:nvSpPr>
          <p:cNvPr id="4" name="日期占位符 3">
            <a:extLst>
              <a:ext uri="{FF2B5EF4-FFF2-40B4-BE49-F238E27FC236}">
                <a16:creationId xmlns:a16="http://schemas.microsoft.com/office/drawing/2014/main" id="{B2656A0F-0100-4DD7-BB6A-01E51B19D296}"/>
              </a:ext>
            </a:extLst>
          </p:cNvPr>
          <p:cNvSpPr>
            <a:spLocks noGrp="1"/>
          </p:cNvSpPr>
          <p:nvPr>
            <p:ph type="dt" sz="half" idx="10"/>
          </p:nvPr>
        </p:nvSpPr>
        <p:spPr/>
        <p:txBody>
          <a:bodyPr/>
          <a:lstStyle/>
          <a:p>
            <a:fld id="{D9F7FBFF-60CA-4BF6-8CB2-99003361952F}" type="datetime1">
              <a:rPr lang="zh-CN" altLang="en-US" smtClean="0"/>
              <a:t>2019/9/2</a:t>
            </a:fld>
            <a:endParaRPr lang="zh-CN" altLang="en-US" dirty="0"/>
          </a:p>
        </p:txBody>
      </p:sp>
      <p:sp>
        <p:nvSpPr>
          <p:cNvPr id="5" name="页脚占位符 4">
            <a:extLst>
              <a:ext uri="{FF2B5EF4-FFF2-40B4-BE49-F238E27FC236}">
                <a16:creationId xmlns:a16="http://schemas.microsoft.com/office/drawing/2014/main" id="{0FEA1F9E-B229-4BF9-9E30-182D9ECE847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957CCD99-E9CE-4F0C-B197-7DAD6C3EA2E0}"/>
              </a:ext>
            </a:extLst>
          </p:cNvPr>
          <p:cNvSpPr>
            <a:spLocks noGrp="1"/>
          </p:cNvSpPr>
          <p:nvPr>
            <p:ph type="sldNum" sz="quarter" idx="12"/>
          </p:nvPr>
        </p:nvSpPr>
        <p:spPr/>
        <p:txBody>
          <a:bodyPr/>
          <a:lstStyle/>
          <a:p>
            <a:fld id="{0A644367-13AA-42ED-B6EC-687919EA1044}" type="slidenum">
              <a:rPr lang="zh-CN" altLang="en-US" smtClean="0"/>
              <a:t>27</a:t>
            </a:fld>
            <a:endParaRPr lang="zh-CN" altLang="en-US"/>
          </a:p>
        </p:txBody>
      </p:sp>
    </p:spTree>
    <p:extLst>
      <p:ext uri="{BB962C8B-B14F-4D97-AF65-F5344CB8AC3E}">
        <p14:creationId xmlns:p14="http://schemas.microsoft.com/office/powerpoint/2010/main" val="563304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C1AE6-F637-47BE-BCDC-E45F84F13CDF}"/>
              </a:ext>
            </a:extLst>
          </p:cNvPr>
          <p:cNvSpPr>
            <a:spLocks noGrp="1"/>
          </p:cNvSpPr>
          <p:nvPr>
            <p:ph type="title"/>
          </p:nvPr>
        </p:nvSpPr>
        <p:spPr/>
        <p:txBody>
          <a:bodyPr/>
          <a:lstStyle/>
          <a:p>
            <a:r>
              <a:rPr lang="en-HK" altLang="zh-CN" dirty="0"/>
              <a:t>2.1.3. </a:t>
            </a:r>
            <a:r>
              <a:rPr lang="zh-CN" altLang="en-US" dirty="0"/>
              <a:t>线性规划问题的标准形式</a:t>
            </a:r>
            <a:endParaRPr lang="en-HK" dirty="0"/>
          </a:p>
        </p:txBody>
      </p:sp>
      <p:sp>
        <p:nvSpPr>
          <p:cNvPr id="3" name="内容占位符 2">
            <a:extLst>
              <a:ext uri="{FF2B5EF4-FFF2-40B4-BE49-F238E27FC236}">
                <a16:creationId xmlns:a16="http://schemas.microsoft.com/office/drawing/2014/main" id="{462C1CE9-A968-488D-909E-51DA8FBD3C9A}"/>
              </a:ext>
            </a:extLst>
          </p:cNvPr>
          <p:cNvSpPr>
            <a:spLocks noGrp="1"/>
          </p:cNvSpPr>
          <p:nvPr>
            <p:ph idx="1"/>
          </p:nvPr>
        </p:nvSpPr>
        <p:spPr>
          <a:xfrm>
            <a:off x="838200" y="1825625"/>
            <a:ext cx="10515600" cy="4895850"/>
          </a:xfrm>
        </p:spPr>
        <p:txBody>
          <a:bodyPr>
            <a:normAutofit lnSpcReduction="10000"/>
          </a:bodyPr>
          <a:lstStyle/>
          <a:p>
            <a:r>
              <a:rPr lang="zh-CN" altLang="en-US" dirty="0"/>
              <a:t>标准化便于代数求解，为后面单纯形法求解作准备</a:t>
            </a:r>
            <a:endParaRPr lang="en-HK" altLang="zh-CN" dirty="0"/>
          </a:p>
          <a:p>
            <a:r>
              <a:rPr lang="zh-CN" altLang="en-US" dirty="0"/>
              <a:t>一般形式</a:t>
            </a:r>
            <a:endParaRPr lang="en-HK" altLang="zh-CN" dirty="0"/>
          </a:p>
          <a:p>
            <a:pPr marL="342900" lvl="0" indent="-342900" fontAlgn="base">
              <a:lnSpc>
                <a:spcPct val="80000"/>
              </a:lnSpc>
              <a:spcBef>
                <a:spcPct val="50000"/>
              </a:spcBef>
              <a:spcAft>
                <a:spcPct val="0"/>
              </a:spcAft>
              <a:buNone/>
            </a:pPr>
            <a:r>
              <a:rPr lang="zh-CN" altLang="en-US" sz="2000" dirty="0">
                <a:solidFill>
                  <a:srgbClr val="000000"/>
                </a:solidFill>
                <a:latin typeface="Times New Roman"/>
                <a:ea typeface="宋体"/>
              </a:rPr>
              <a:t>目标函数：         </a:t>
            </a:r>
            <a:r>
              <a:rPr lang="en-US" altLang="zh-CN" sz="2000" dirty="0">
                <a:solidFill>
                  <a:srgbClr val="000000"/>
                </a:solidFill>
                <a:latin typeface="Times New Roman"/>
                <a:ea typeface="宋体"/>
              </a:rPr>
              <a:t>Max </a:t>
            </a:r>
            <a:r>
              <a:rPr lang="zh-CN" altLang="en-US" sz="2000" dirty="0">
                <a:solidFill>
                  <a:srgbClr val="000000"/>
                </a:solidFill>
                <a:latin typeface="Times New Roman"/>
                <a:ea typeface="宋体"/>
              </a:rPr>
              <a:t>（</a:t>
            </a:r>
            <a:r>
              <a:rPr lang="en-US" altLang="zh-CN" sz="2000" dirty="0">
                <a:solidFill>
                  <a:srgbClr val="000000"/>
                </a:solidFill>
                <a:latin typeface="Times New Roman"/>
                <a:ea typeface="宋体"/>
              </a:rPr>
              <a:t>Min</a:t>
            </a:r>
            <a:r>
              <a:rPr lang="zh-CN" altLang="en-US" sz="2000" dirty="0">
                <a:solidFill>
                  <a:srgbClr val="000000"/>
                </a:solidFill>
                <a:latin typeface="Times New Roman"/>
                <a:ea typeface="宋体"/>
              </a:rPr>
              <a:t>）   </a:t>
            </a:r>
            <a:r>
              <a:rPr lang="en-US" altLang="zh-CN" sz="2000" dirty="0">
                <a:solidFill>
                  <a:srgbClr val="000000"/>
                </a:solidFill>
                <a:latin typeface="Times New Roman"/>
                <a:ea typeface="宋体"/>
              </a:rPr>
              <a:t>z = c</a:t>
            </a:r>
            <a:r>
              <a:rPr lang="en-US" altLang="zh-CN" sz="2000" baseline="-25000" dirty="0">
                <a:solidFill>
                  <a:srgbClr val="000000"/>
                </a:solidFill>
                <a:latin typeface="Times New Roman"/>
                <a:ea typeface="宋体"/>
              </a:rPr>
              <a:t>1</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en-US" altLang="zh-CN" sz="2000" dirty="0">
                <a:solidFill>
                  <a:srgbClr val="000000"/>
                </a:solidFill>
                <a:latin typeface="Times New Roman"/>
                <a:ea typeface="宋体"/>
              </a:rPr>
              <a:t>+ c</a:t>
            </a:r>
            <a:r>
              <a:rPr lang="en-US" altLang="zh-CN" sz="2000" baseline="-25000" dirty="0">
                <a:solidFill>
                  <a:srgbClr val="000000"/>
                </a:solidFill>
                <a:latin typeface="Times New Roman"/>
                <a:ea typeface="宋体"/>
              </a:rPr>
              <a:t>2</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2 </a:t>
            </a:r>
            <a:r>
              <a:rPr lang="en-US" altLang="zh-CN" sz="2000" dirty="0">
                <a:solidFill>
                  <a:srgbClr val="000000"/>
                </a:solidFill>
                <a:latin typeface="Times New Roman"/>
                <a:ea typeface="宋体"/>
              </a:rPr>
              <a:t>+ … + </a:t>
            </a:r>
            <a:r>
              <a:rPr lang="en-US" altLang="zh-CN" sz="2000" dirty="0" err="1">
                <a:solidFill>
                  <a:srgbClr val="000000"/>
                </a:solidFill>
                <a:latin typeface="Times New Roman"/>
                <a:ea typeface="宋体"/>
              </a:rPr>
              <a:t>c</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baseline="-25000" dirty="0">
                <a:solidFill>
                  <a:srgbClr val="000000"/>
                </a:solidFill>
                <a:latin typeface="Times New Roman"/>
                <a:ea typeface="宋体"/>
              </a:rPr>
              <a:t> </a:t>
            </a:r>
            <a:endParaRPr lang="en-US" altLang="zh-CN" sz="2000" dirty="0">
              <a:solidFill>
                <a:srgbClr val="000000"/>
              </a:solidFill>
              <a:latin typeface="Times New Roman"/>
              <a:ea typeface="宋体"/>
            </a:endParaRPr>
          </a:p>
          <a:p>
            <a:pPr marL="342900" lvl="0" indent="-342900" fontAlgn="base">
              <a:lnSpc>
                <a:spcPct val="80000"/>
              </a:lnSpc>
              <a:spcBef>
                <a:spcPct val="50000"/>
              </a:spcBef>
              <a:spcAft>
                <a:spcPct val="0"/>
              </a:spcAft>
              <a:buNone/>
            </a:pPr>
            <a:r>
              <a:rPr lang="en-US" altLang="zh-CN" sz="2000" dirty="0">
                <a:solidFill>
                  <a:srgbClr val="000000"/>
                </a:solidFill>
                <a:latin typeface="Times New Roman"/>
                <a:ea typeface="宋体"/>
              </a:rPr>
              <a:t> </a:t>
            </a:r>
            <a:r>
              <a:rPr lang="zh-CN" altLang="en-US" sz="2000" dirty="0">
                <a:solidFill>
                  <a:srgbClr val="000000"/>
                </a:solidFill>
                <a:latin typeface="Times New Roman"/>
                <a:ea typeface="宋体"/>
              </a:rPr>
              <a:t>约束条件：        </a:t>
            </a:r>
            <a:r>
              <a:rPr lang="en-US" altLang="zh-CN" sz="2000" dirty="0" err="1">
                <a:solidFill>
                  <a:srgbClr val="000000"/>
                </a:solidFill>
                <a:latin typeface="Times New Roman"/>
                <a:ea typeface="宋体"/>
              </a:rPr>
              <a:t>s.t.</a:t>
            </a: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11</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12</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2 </a:t>
            </a:r>
            <a:r>
              <a:rPr lang="en-US" altLang="zh-CN" sz="2000" dirty="0">
                <a:solidFill>
                  <a:srgbClr val="000000"/>
                </a:solidFill>
                <a:latin typeface="Times New Roman"/>
                <a:ea typeface="宋体"/>
              </a:rPr>
              <a:t>+ … +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1n</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a:t>
            </a:r>
            <a:r>
              <a:rPr lang="en-US" altLang="zh-CN" sz="2000" baseline="-25000" dirty="0">
                <a:solidFill>
                  <a:srgbClr val="000000"/>
                </a:solidFill>
                <a:latin typeface="Times New Roman"/>
                <a:ea typeface="宋体"/>
              </a:rPr>
              <a:t> </a:t>
            </a:r>
            <a:r>
              <a:rPr lang="en-US" altLang="zh-CN" sz="2000" dirty="0">
                <a:solidFill>
                  <a:srgbClr val="000000"/>
                </a:solidFill>
                <a:latin typeface="Times New Roman"/>
                <a:ea typeface="宋体"/>
              </a:rPr>
              <a:t>≤ </a:t>
            </a:r>
            <a:r>
              <a:rPr lang="zh-CN" altLang="en-US" sz="2000" dirty="0">
                <a:solidFill>
                  <a:srgbClr val="000000"/>
                </a:solidFill>
                <a:latin typeface="Times New Roman"/>
                <a:ea typeface="宋体"/>
              </a:rPr>
              <a:t>（ </a:t>
            </a:r>
            <a:r>
              <a:rPr lang="en-US" altLang="zh-CN" sz="2000" dirty="0">
                <a:solidFill>
                  <a:srgbClr val="000000"/>
                </a:solidFill>
                <a:latin typeface="Times New Roman"/>
                <a:ea typeface="宋体"/>
              </a:rPr>
              <a:t>=, ≥ </a:t>
            </a:r>
            <a:r>
              <a:rPr lang="zh-CN" altLang="en-US" sz="2000" dirty="0">
                <a:solidFill>
                  <a:srgbClr val="000000"/>
                </a:solidFill>
                <a:latin typeface="Times New Roman"/>
                <a:ea typeface="宋体"/>
              </a:rPr>
              <a:t>）</a:t>
            </a:r>
            <a:r>
              <a:rPr lang="en-US" altLang="zh-CN" sz="2000" dirty="0">
                <a:solidFill>
                  <a:srgbClr val="000000"/>
                </a:solidFill>
                <a:latin typeface="Times New Roman"/>
                <a:ea typeface="宋体"/>
              </a:rPr>
              <a:t>b</a:t>
            </a:r>
            <a:r>
              <a:rPr lang="en-US" altLang="zh-CN" sz="2000" baseline="-25000" dirty="0">
                <a:solidFill>
                  <a:srgbClr val="000000"/>
                </a:solidFill>
                <a:latin typeface="Times New Roman"/>
                <a:ea typeface="宋体"/>
              </a:rPr>
              <a:t>1</a:t>
            </a:r>
            <a:endParaRPr lang="en-US" altLang="zh-CN" sz="20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21</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22</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2 </a:t>
            </a:r>
            <a:r>
              <a:rPr lang="en-US" altLang="zh-CN" sz="2000" dirty="0">
                <a:solidFill>
                  <a:srgbClr val="000000"/>
                </a:solidFill>
                <a:latin typeface="Times New Roman"/>
                <a:ea typeface="宋体"/>
              </a:rPr>
              <a:t>+ … +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2n</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a:t>
            </a:r>
            <a:r>
              <a:rPr lang="en-US" altLang="zh-CN" sz="2000" baseline="-25000" dirty="0">
                <a:solidFill>
                  <a:srgbClr val="000000"/>
                </a:solidFill>
                <a:latin typeface="Times New Roman"/>
                <a:ea typeface="宋体"/>
              </a:rPr>
              <a:t> </a:t>
            </a:r>
            <a:r>
              <a:rPr lang="en-US" altLang="zh-CN" sz="2000" dirty="0">
                <a:solidFill>
                  <a:srgbClr val="000000"/>
                </a:solidFill>
                <a:latin typeface="Times New Roman"/>
                <a:ea typeface="宋体"/>
              </a:rPr>
              <a:t>≤ </a:t>
            </a:r>
            <a:r>
              <a:rPr lang="zh-CN" altLang="en-US" sz="2000" dirty="0">
                <a:solidFill>
                  <a:srgbClr val="000000"/>
                </a:solidFill>
                <a:latin typeface="Times New Roman"/>
                <a:ea typeface="宋体"/>
              </a:rPr>
              <a:t>（ </a:t>
            </a:r>
            <a:r>
              <a:rPr lang="en-US" altLang="zh-CN" sz="2000" dirty="0">
                <a:solidFill>
                  <a:srgbClr val="000000"/>
                </a:solidFill>
                <a:latin typeface="Times New Roman"/>
                <a:ea typeface="宋体"/>
              </a:rPr>
              <a:t>=, ≥ </a:t>
            </a:r>
            <a:r>
              <a:rPr lang="zh-CN" altLang="en-US" sz="2000" dirty="0">
                <a:solidFill>
                  <a:srgbClr val="000000"/>
                </a:solidFill>
                <a:latin typeface="Times New Roman"/>
                <a:ea typeface="宋体"/>
              </a:rPr>
              <a:t>）</a:t>
            </a:r>
            <a:r>
              <a:rPr lang="en-US" altLang="zh-CN" sz="2000" dirty="0">
                <a:solidFill>
                  <a:srgbClr val="000000"/>
                </a:solidFill>
                <a:latin typeface="Times New Roman"/>
                <a:ea typeface="宋体"/>
              </a:rPr>
              <a:t>b</a:t>
            </a:r>
            <a:r>
              <a:rPr lang="en-US" altLang="zh-CN" sz="2000" baseline="-25000" dirty="0">
                <a:solidFill>
                  <a:srgbClr val="000000"/>
                </a:solidFill>
                <a:latin typeface="Times New Roman"/>
                <a:ea typeface="宋体"/>
              </a:rPr>
              <a:t>2</a:t>
            </a:r>
            <a:endParaRPr lang="en-US" altLang="zh-CN" sz="20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000" dirty="0">
                <a:solidFill>
                  <a:srgbClr val="000000"/>
                </a:solidFill>
                <a:latin typeface="Times New Roman"/>
                <a:ea typeface="宋体"/>
              </a:rPr>
              <a:t>                                       ……         ……    </a:t>
            </a:r>
          </a:p>
          <a:p>
            <a:pPr marL="342900" lvl="0" indent="-342900" fontAlgn="base">
              <a:lnSpc>
                <a:spcPct val="80000"/>
              </a:lnSpc>
              <a:spcBef>
                <a:spcPct val="0"/>
              </a:spcBef>
              <a:spcAft>
                <a:spcPct val="0"/>
              </a:spcAft>
              <a:buNone/>
            </a:pP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m1</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m2</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2 </a:t>
            </a:r>
            <a:r>
              <a:rPr lang="en-US" altLang="zh-CN" sz="2000" dirty="0">
                <a:solidFill>
                  <a:srgbClr val="000000"/>
                </a:solidFill>
                <a:latin typeface="Times New Roman"/>
                <a:ea typeface="宋体"/>
              </a:rPr>
              <a:t>+ … + </a:t>
            </a:r>
            <a:r>
              <a:rPr lang="en-US" altLang="zh-CN" sz="2000" i="1" dirty="0" err="1">
                <a:solidFill>
                  <a:srgbClr val="000000"/>
                </a:solidFill>
                <a:latin typeface="Times New Roman"/>
                <a:ea typeface="宋体"/>
              </a:rPr>
              <a:t>a</a:t>
            </a:r>
            <a:r>
              <a:rPr lang="en-US" altLang="zh-CN" sz="2000" baseline="-25000" dirty="0" err="1">
                <a:solidFill>
                  <a:srgbClr val="000000"/>
                </a:solidFill>
                <a:latin typeface="Times New Roman"/>
                <a:ea typeface="宋体"/>
              </a:rPr>
              <a:t>mn</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a:t>
            </a:r>
            <a:r>
              <a:rPr lang="en-US" altLang="zh-CN" sz="2000" baseline="-25000" dirty="0">
                <a:solidFill>
                  <a:srgbClr val="000000"/>
                </a:solidFill>
                <a:latin typeface="Times New Roman"/>
                <a:ea typeface="宋体"/>
              </a:rPr>
              <a:t> </a:t>
            </a:r>
            <a:r>
              <a:rPr lang="en-US" altLang="zh-CN" sz="2000" dirty="0">
                <a:solidFill>
                  <a:srgbClr val="000000"/>
                </a:solidFill>
                <a:latin typeface="Times New Roman"/>
                <a:ea typeface="宋体"/>
              </a:rPr>
              <a:t>≤ </a:t>
            </a:r>
            <a:r>
              <a:rPr lang="zh-CN" altLang="en-US" sz="2000" dirty="0">
                <a:solidFill>
                  <a:srgbClr val="000000"/>
                </a:solidFill>
                <a:latin typeface="Times New Roman"/>
                <a:ea typeface="宋体"/>
              </a:rPr>
              <a:t>（ </a:t>
            </a:r>
            <a:r>
              <a:rPr lang="en-US" altLang="zh-CN" sz="2000" dirty="0">
                <a:solidFill>
                  <a:srgbClr val="000000"/>
                </a:solidFill>
                <a:latin typeface="Times New Roman"/>
                <a:ea typeface="宋体"/>
              </a:rPr>
              <a:t>=, ≥ </a:t>
            </a:r>
            <a:r>
              <a:rPr lang="zh-CN" altLang="en-US" sz="2000" dirty="0">
                <a:solidFill>
                  <a:srgbClr val="000000"/>
                </a:solidFill>
                <a:latin typeface="Times New Roman"/>
                <a:ea typeface="宋体"/>
              </a:rPr>
              <a:t>）</a:t>
            </a:r>
            <a:r>
              <a:rPr lang="en-US" altLang="zh-CN" sz="2000" dirty="0" err="1">
                <a:solidFill>
                  <a:srgbClr val="000000"/>
                </a:solidFill>
                <a:latin typeface="Times New Roman"/>
                <a:ea typeface="宋体"/>
              </a:rPr>
              <a:t>b</a:t>
            </a:r>
            <a:r>
              <a:rPr lang="en-US" altLang="zh-CN" sz="2000" baseline="-25000" dirty="0" err="1">
                <a:solidFill>
                  <a:srgbClr val="000000"/>
                </a:solidFill>
                <a:latin typeface="Times New Roman"/>
                <a:ea typeface="宋体"/>
              </a:rPr>
              <a:t>m</a:t>
            </a:r>
            <a:endParaRPr lang="en-US" altLang="zh-CN" sz="20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000" i="1" dirty="0">
                <a:solidFill>
                  <a:srgbClr val="000000"/>
                </a:solidFill>
                <a:latin typeface="Times New Roman"/>
                <a:ea typeface="宋体"/>
              </a:rPr>
              <a:t>                                      </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zh-CN" altLang="en-US" sz="2000" dirty="0">
                <a:solidFill>
                  <a:srgbClr val="000000"/>
                </a:solidFill>
                <a:latin typeface="Times New Roman"/>
                <a:ea typeface="宋体"/>
              </a:rPr>
              <a:t>，</a:t>
            </a:r>
            <a:r>
              <a:rPr lang="en-US" altLang="zh-CN" sz="2000" dirty="0">
                <a:solidFill>
                  <a:srgbClr val="000000"/>
                </a:solidFill>
                <a:latin typeface="Times New Roman"/>
                <a:ea typeface="宋体"/>
              </a:rPr>
              <a:t>x</a:t>
            </a:r>
            <a:r>
              <a:rPr lang="en-US" altLang="zh-CN" sz="2000" baseline="-25000" dirty="0">
                <a:solidFill>
                  <a:srgbClr val="000000"/>
                </a:solidFill>
                <a:latin typeface="Times New Roman"/>
                <a:ea typeface="宋体"/>
              </a:rPr>
              <a:t>2 </a:t>
            </a:r>
            <a:r>
              <a:rPr lang="zh-CN" altLang="en-US" sz="2000" dirty="0">
                <a:solidFill>
                  <a:srgbClr val="000000"/>
                </a:solidFill>
                <a:latin typeface="Times New Roman"/>
                <a:ea typeface="宋体"/>
              </a:rPr>
              <a:t>，</a:t>
            </a:r>
            <a:r>
              <a:rPr lang="en-US" altLang="zh-CN" sz="2000" dirty="0">
                <a:solidFill>
                  <a:srgbClr val="000000"/>
                </a:solidFill>
                <a:latin typeface="Times New Roman"/>
                <a:ea typeface="宋体"/>
              </a:rPr>
              <a:t>… </a:t>
            </a:r>
            <a:r>
              <a:rPr lang="zh-CN" altLang="en-US" sz="2000" dirty="0">
                <a:solidFill>
                  <a:srgbClr val="000000"/>
                </a:solidFill>
                <a:latin typeface="Times New Roman"/>
                <a:ea typeface="宋体"/>
              </a:rPr>
              <a:t>，</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 0</a:t>
            </a:r>
          </a:p>
          <a:p>
            <a:pPr fontAlgn="base">
              <a:lnSpc>
                <a:spcPct val="80000"/>
              </a:lnSpc>
              <a:spcBef>
                <a:spcPct val="0"/>
              </a:spcBef>
              <a:spcAft>
                <a:spcPct val="0"/>
              </a:spcAft>
            </a:pPr>
            <a:r>
              <a:rPr lang="zh-CN" altLang="en-US" dirty="0"/>
              <a:t>标准形式</a:t>
            </a:r>
            <a:endParaRPr lang="en-HK" altLang="zh-CN" dirty="0"/>
          </a:p>
          <a:p>
            <a:pPr marL="342900" lvl="0" indent="-342900" fontAlgn="base">
              <a:lnSpc>
                <a:spcPct val="80000"/>
              </a:lnSpc>
              <a:spcBef>
                <a:spcPct val="50000"/>
              </a:spcBef>
              <a:spcAft>
                <a:spcPct val="0"/>
              </a:spcAft>
              <a:buNone/>
            </a:pPr>
            <a:r>
              <a:rPr lang="zh-CN" altLang="en-US" sz="2000" dirty="0">
                <a:solidFill>
                  <a:srgbClr val="000000"/>
                </a:solidFill>
                <a:latin typeface="Times New Roman"/>
                <a:ea typeface="宋体"/>
              </a:rPr>
              <a:t>目标函数：      </a:t>
            </a:r>
            <a:r>
              <a:rPr lang="zh-CN" altLang="en-US" sz="2000" dirty="0">
                <a:solidFill>
                  <a:srgbClr val="009900"/>
                </a:solidFill>
                <a:latin typeface="Times New Roman"/>
                <a:ea typeface="宋体"/>
              </a:rPr>
              <a:t>  </a:t>
            </a:r>
            <a:r>
              <a:rPr lang="en-US" altLang="zh-CN" sz="2000" dirty="0">
                <a:solidFill>
                  <a:srgbClr val="009900"/>
                </a:solidFill>
                <a:latin typeface="Times New Roman"/>
                <a:ea typeface="宋体"/>
              </a:rPr>
              <a:t>Max   </a:t>
            </a:r>
            <a:r>
              <a:rPr lang="en-US" altLang="zh-CN" sz="2000" dirty="0">
                <a:solidFill>
                  <a:srgbClr val="000000"/>
                </a:solidFill>
                <a:latin typeface="Times New Roman"/>
                <a:ea typeface="宋体"/>
              </a:rPr>
              <a:t> z  =  c</a:t>
            </a:r>
            <a:r>
              <a:rPr lang="en-US" altLang="zh-CN" sz="2000" baseline="-25000" dirty="0">
                <a:solidFill>
                  <a:srgbClr val="000000"/>
                </a:solidFill>
                <a:latin typeface="Times New Roman"/>
                <a:ea typeface="宋体"/>
              </a:rPr>
              <a:t>1</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en-US" altLang="zh-CN" sz="2000" dirty="0">
                <a:solidFill>
                  <a:srgbClr val="000000"/>
                </a:solidFill>
                <a:latin typeface="Times New Roman"/>
                <a:ea typeface="宋体"/>
              </a:rPr>
              <a:t>+ c</a:t>
            </a:r>
            <a:r>
              <a:rPr lang="en-US" altLang="zh-CN" sz="2000" baseline="-25000" dirty="0">
                <a:solidFill>
                  <a:srgbClr val="000000"/>
                </a:solidFill>
                <a:latin typeface="Times New Roman"/>
                <a:ea typeface="宋体"/>
              </a:rPr>
              <a:t>2</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2 </a:t>
            </a:r>
            <a:r>
              <a:rPr lang="en-US" altLang="zh-CN" sz="2000" dirty="0">
                <a:solidFill>
                  <a:srgbClr val="000000"/>
                </a:solidFill>
                <a:latin typeface="Times New Roman"/>
                <a:ea typeface="宋体"/>
              </a:rPr>
              <a:t>+ … + </a:t>
            </a:r>
            <a:r>
              <a:rPr lang="en-US" altLang="zh-CN" sz="2000" dirty="0" err="1">
                <a:solidFill>
                  <a:srgbClr val="000000"/>
                </a:solidFill>
                <a:latin typeface="Times New Roman"/>
                <a:ea typeface="宋体"/>
              </a:rPr>
              <a:t>c</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baseline="-25000" dirty="0">
                <a:solidFill>
                  <a:srgbClr val="000000"/>
                </a:solidFill>
                <a:latin typeface="Times New Roman"/>
                <a:ea typeface="宋体"/>
              </a:rPr>
              <a:t> </a:t>
            </a:r>
            <a:endParaRPr lang="en-US" altLang="zh-CN" sz="2000" dirty="0">
              <a:solidFill>
                <a:srgbClr val="000000"/>
              </a:solidFill>
              <a:latin typeface="Times New Roman"/>
              <a:ea typeface="宋体"/>
            </a:endParaRPr>
          </a:p>
          <a:p>
            <a:pPr marL="342900" lvl="0" indent="-342900" fontAlgn="base">
              <a:lnSpc>
                <a:spcPct val="80000"/>
              </a:lnSpc>
              <a:spcBef>
                <a:spcPct val="50000"/>
              </a:spcBef>
              <a:spcAft>
                <a:spcPct val="0"/>
              </a:spcAft>
              <a:buNone/>
            </a:pPr>
            <a:r>
              <a:rPr lang="en-US" altLang="zh-CN" sz="2000" dirty="0">
                <a:solidFill>
                  <a:srgbClr val="000000"/>
                </a:solidFill>
                <a:latin typeface="Times New Roman"/>
                <a:ea typeface="宋体"/>
              </a:rPr>
              <a:t> </a:t>
            </a:r>
            <a:r>
              <a:rPr lang="zh-CN" altLang="en-US" sz="2000" dirty="0">
                <a:solidFill>
                  <a:srgbClr val="000000"/>
                </a:solidFill>
                <a:latin typeface="Times New Roman"/>
                <a:ea typeface="宋体"/>
              </a:rPr>
              <a:t>约束条件：        </a:t>
            </a:r>
            <a:r>
              <a:rPr lang="en-US" altLang="zh-CN" sz="2000" dirty="0" err="1">
                <a:solidFill>
                  <a:srgbClr val="000000"/>
                </a:solidFill>
                <a:latin typeface="Times New Roman"/>
                <a:ea typeface="宋体"/>
              </a:rPr>
              <a:t>s.t.</a:t>
            </a: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11</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12</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2 </a:t>
            </a:r>
            <a:r>
              <a:rPr lang="en-US" altLang="zh-CN" sz="2000" dirty="0">
                <a:solidFill>
                  <a:srgbClr val="000000"/>
                </a:solidFill>
                <a:latin typeface="Times New Roman"/>
                <a:ea typeface="宋体"/>
              </a:rPr>
              <a:t>+ … +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1n</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a:t>
            </a:r>
            <a:r>
              <a:rPr lang="en-US" altLang="zh-CN" sz="2000" baseline="-25000" dirty="0">
                <a:solidFill>
                  <a:srgbClr val="000000"/>
                </a:solidFill>
                <a:latin typeface="Times New Roman"/>
                <a:ea typeface="宋体"/>
              </a:rPr>
              <a:t> </a:t>
            </a:r>
            <a:r>
              <a:rPr lang="en-US" altLang="zh-CN" sz="2000" dirty="0">
                <a:solidFill>
                  <a:srgbClr val="009900"/>
                </a:solidFill>
                <a:latin typeface="Times New Roman"/>
                <a:ea typeface="宋体"/>
              </a:rPr>
              <a:t> = </a:t>
            </a:r>
            <a:r>
              <a:rPr lang="en-US" altLang="zh-CN" sz="2000" dirty="0">
                <a:solidFill>
                  <a:srgbClr val="000000"/>
                </a:solidFill>
                <a:latin typeface="Times New Roman"/>
                <a:ea typeface="宋体"/>
              </a:rPr>
              <a:t>   b</a:t>
            </a:r>
            <a:r>
              <a:rPr lang="en-US" altLang="zh-CN" sz="2000" baseline="-25000" dirty="0">
                <a:solidFill>
                  <a:srgbClr val="000000"/>
                </a:solidFill>
                <a:latin typeface="Times New Roman"/>
                <a:ea typeface="宋体"/>
              </a:rPr>
              <a:t>1</a:t>
            </a:r>
            <a:endParaRPr lang="en-US" altLang="zh-CN" sz="20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21</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22</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2 </a:t>
            </a:r>
            <a:r>
              <a:rPr lang="en-US" altLang="zh-CN" sz="2000" dirty="0">
                <a:solidFill>
                  <a:srgbClr val="000000"/>
                </a:solidFill>
                <a:latin typeface="Times New Roman"/>
                <a:ea typeface="宋体"/>
              </a:rPr>
              <a:t>+ … +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2n</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a:t>
            </a:r>
            <a:r>
              <a:rPr lang="en-US" altLang="zh-CN" sz="2000" baseline="-25000" dirty="0">
                <a:solidFill>
                  <a:srgbClr val="000000"/>
                </a:solidFill>
                <a:latin typeface="Times New Roman"/>
                <a:ea typeface="宋体"/>
              </a:rPr>
              <a:t>  </a:t>
            </a:r>
            <a:r>
              <a:rPr lang="en-US" altLang="zh-CN" sz="2000" dirty="0">
                <a:solidFill>
                  <a:srgbClr val="000000"/>
                </a:solidFill>
                <a:latin typeface="Times New Roman"/>
                <a:ea typeface="宋体"/>
              </a:rPr>
              <a:t> =    b</a:t>
            </a:r>
            <a:r>
              <a:rPr lang="en-US" altLang="zh-CN" sz="2000" baseline="-25000" dirty="0">
                <a:solidFill>
                  <a:srgbClr val="000000"/>
                </a:solidFill>
                <a:latin typeface="Times New Roman"/>
                <a:ea typeface="宋体"/>
              </a:rPr>
              <a:t>2</a:t>
            </a:r>
            <a:endParaRPr lang="en-US" altLang="zh-CN" sz="20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000" dirty="0">
                <a:solidFill>
                  <a:srgbClr val="000000"/>
                </a:solidFill>
                <a:latin typeface="Times New Roman"/>
                <a:ea typeface="宋体"/>
              </a:rPr>
              <a:t>                                      ……         ……    </a:t>
            </a:r>
          </a:p>
          <a:p>
            <a:pPr marL="342900" lvl="0" indent="-342900" fontAlgn="base">
              <a:lnSpc>
                <a:spcPct val="80000"/>
              </a:lnSpc>
              <a:spcBef>
                <a:spcPct val="0"/>
              </a:spcBef>
              <a:spcAft>
                <a:spcPct val="0"/>
              </a:spcAft>
              <a:buNone/>
            </a:pP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m1</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1 </a:t>
            </a:r>
            <a:r>
              <a:rPr lang="en-US" altLang="zh-CN" sz="2000" dirty="0">
                <a:solidFill>
                  <a:srgbClr val="000000"/>
                </a:solidFill>
                <a:latin typeface="Times New Roman"/>
                <a:ea typeface="宋体"/>
              </a:rPr>
              <a:t>+ </a:t>
            </a:r>
            <a:r>
              <a:rPr lang="en-US" altLang="zh-CN" sz="2000" i="1" dirty="0">
                <a:solidFill>
                  <a:srgbClr val="000000"/>
                </a:solidFill>
                <a:latin typeface="Times New Roman"/>
                <a:ea typeface="宋体"/>
              </a:rPr>
              <a:t>a</a:t>
            </a:r>
            <a:r>
              <a:rPr lang="en-US" altLang="zh-CN" sz="2000" baseline="-25000" dirty="0">
                <a:solidFill>
                  <a:srgbClr val="000000"/>
                </a:solidFill>
                <a:latin typeface="Times New Roman"/>
                <a:ea typeface="宋体"/>
              </a:rPr>
              <a:t>m2</a:t>
            </a:r>
            <a:r>
              <a:rPr lang="en-US" altLang="zh-CN" sz="2000" dirty="0">
                <a:solidFill>
                  <a:srgbClr val="000000"/>
                </a:solidFill>
                <a:latin typeface="Times New Roman"/>
                <a:ea typeface="宋体"/>
              </a:rPr>
              <a:t> x</a:t>
            </a:r>
            <a:r>
              <a:rPr lang="en-US" altLang="zh-CN" sz="2000" baseline="-25000" dirty="0">
                <a:solidFill>
                  <a:srgbClr val="000000"/>
                </a:solidFill>
                <a:latin typeface="Times New Roman"/>
                <a:ea typeface="宋体"/>
              </a:rPr>
              <a:t>2 </a:t>
            </a:r>
            <a:r>
              <a:rPr lang="en-US" altLang="zh-CN" sz="2000" dirty="0">
                <a:solidFill>
                  <a:srgbClr val="000000"/>
                </a:solidFill>
                <a:latin typeface="Times New Roman"/>
                <a:ea typeface="宋体"/>
              </a:rPr>
              <a:t>+ … + </a:t>
            </a:r>
            <a:r>
              <a:rPr lang="en-US" altLang="zh-CN" sz="2000" i="1" dirty="0" err="1">
                <a:solidFill>
                  <a:srgbClr val="000000"/>
                </a:solidFill>
                <a:latin typeface="Times New Roman"/>
                <a:ea typeface="宋体"/>
              </a:rPr>
              <a:t>a</a:t>
            </a:r>
            <a:r>
              <a:rPr lang="en-US" altLang="zh-CN" sz="2000" baseline="-25000" dirty="0" err="1">
                <a:solidFill>
                  <a:srgbClr val="000000"/>
                </a:solidFill>
                <a:latin typeface="Times New Roman"/>
                <a:ea typeface="宋体"/>
              </a:rPr>
              <a:t>mn</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x</a:t>
            </a:r>
            <a:r>
              <a:rPr lang="en-US" altLang="zh-CN" sz="2000" baseline="-25000" dirty="0" err="1">
                <a:solidFill>
                  <a:srgbClr val="000000"/>
                </a:solidFill>
                <a:latin typeface="Times New Roman"/>
                <a:ea typeface="宋体"/>
              </a:rPr>
              <a:t>n</a:t>
            </a:r>
            <a:r>
              <a:rPr lang="en-US" altLang="zh-CN" sz="2000" dirty="0">
                <a:solidFill>
                  <a:srgbClr val="000000"/>
                </a:solidFill>
                <a:latin typeface="Times New Roman"/>
                <a:ea typeface="宋体"/>
              </a:rPr>
              <a:t>  </a:t>
            </a:r>
            <a:r>
              <a:rPr lang="en-US" altLang="zh-CN" sz="2000" baseline="-25000" dirty="0">
                <a:solidFill>
                  <a:srgbClr val="000000"/>
                </a:solidFill>
                <a:latin typeface="Times New Roman"/>
                <a:ea typeface="宋体"/>
              </a:rPr>
              <a:t> </a:t>
            </a:r>
            <a:r>
              <a:rPr lang="en-US" altLang="zh-CN" sz="2000" dirty="0">
                <a:solidFill>
                  <a:srgbClr val="000000"/>
                </a:solidFill>
                <a:latin typeface="Times New Roman"/>
                <a:ea typeface="宋体"/>
              </a:rPr>
              <a:t>=   </a:t>
            </a:r>
            <a:r>
              <a:rPr lang="en-US" altLang="zh-CN" sz="2000" dirty="0" err="1">
                <a:solidFill>
                  <a:srgbClr val="000000"/>
                </a:solidFill>
                <a:latin typeface="Times New Roman"/>
                <a:ea typeface="宋体"/>
              </a:rPr>
              <a:t>b</a:t>
            </a:r>
            <a:r>
              <a:rPr lang="en-US" altLang="zh-CN" sz="2000" baseline="-25000" dirty="0" err="1">
                <a:solidFill>
                  <a:srgbClr val="000000"/>
                </a:solidFill>
                <a:latin typeface="Times New Roman"/>
                <a:ea typeface="宋体"/>
              </a:rPr>
              <a:t>m</a:t>
            </a:r>
            <a:endParaRPr lang="en-US" altLang="zh-CN" sz="20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000" i="1" dirty="0">
                <a:solidFill>
                  <a:srgbClr val="000000"/>
                </a:solidFill>
                <a:latin typeface="Times New Roman"/>
                <a:ea typeface="宋体"/>
              </a:rPr>
              <a:t>                                         </a:t>
            </a:r>
            <a:r>
              <a:rPr lang="en-US" altLang="zh-CN" sz="2000" dirty="0">
                <a:solidFill>
                  <a:srgbClr val="000000"/>
                </a:solidFill>
                <a:latin typeface="Times New Roman"/>
                <a:ea typeface="宋体"/>
              </a:rPr>
              <a:t> </a:t>
            </a:r>
            <a:r>
              <a:rPr lang="en-US" altLang="zh-CN" sz="2000" dirty="0">
                <a:solidFill>
                  <a:srgbClr val="009900"/>
                </a:solidFill>
                <a:latin typeface="Times New Roman"/>
                <a:ea typeface="宋体"/>
              </a:rPr>
              <a:t>x</a:t>
            </a:r>
            <a:r>
              <a:rPr lang="en-US" altLang="zh-CN" sz="2000" baseline="-25000" dirty="0">
                <a:solidFill>
                  <a:srgbClr val="009900"/>
                </a:solidFill>
                <a:latin typeface="Times New Roman"/>
                <a:ea typeface="宋体"/>
              </a:rPr>
              <a:t>1 </a:t>
            </a:r>
            <a:r>
              <a:rPr lang="zh-CN" altLang="en-US" sz="2000" dirty="0">
                <a:solidFill>
                  <a:srgbClr val="009900"/>
                </a:solidFill>
                <a:latin typeface="Times New Roman"/>
                <a:ea typeface="宋体"/>
              </a:rPr>
              <a:t>，</a:t>
            </a:r>
            <a:r>
              <a:rPr lang="en-US" altLang="zh-CN" sz="2000" dirty="0">
                <a:solidFill>
                  <a:srgbClr val="009900"/>
                </a:solidFill>
                <a:latin typeface="Times New Roman"/>
                <a:ea typeface="宋体"/>
              </a:rPr>
              <a:t>x</a:t>
            </a:r>
            <a:r>
              <a:rPr lang="en-US" altLang="zh-CN" sz="2000" baseline="-25000" dirty="0">
                <a:solidFill>
                  <a:srgbClr val="009900"/>
                </a:solidFill>
                <a:latin typeface="Times New Roman"/>
                <a:ea typeface="宋体"/>
              </a:rPr>
              <a:t>2 </a:t>
            </a:r>
            <a:r>
              <a:rPr lang="zh-CN" altLang="en-US" sz="2000" dirty="0">
                <a:solidFill>
                  <a:srgbClr val="009900"/>
                </a:solidFill>
                <a:latin typeface="Times New Roman"/>
                <a:ea typeface="宋体"/>
              </a:rPr>
              <a:t>，</a:t>
            </a:r>
            <a:r>
              <a:rPr lang="en-US" altLang="zh-CN" sz="2000" dirty="0">
                <a:solidFill>
                  <a:srgbClr val="009900"/>
                </a:solidFill>
                <a:latin typeface="Times New Roman"/>
                <a:ea typeface="宋体"/>
              </a:rPr>
              <a:t>… </a:t>
            </a:r>
            <a:r>
              <a:rPr lang="zh-CN" altLang="en-US" sz="2000" dirty="0">
                <a:solidFill>
                  <a:srgbClr val="009900"/>
                </a:solidFill>
                <a:latin typeface="Times New Roman"/>
                <a:ea typeface="宋体"/>
              </a:rPr>
              <a:t>，</a:t>
            </a:r>
            <a:r>
              <a:rPr lang="en-US" altLang="zh-CN" sz="2000" dirty="0" err="1">
                <a:solidFill>
                  <a:srgbClr val="009900"/>
                </a:solidFill>
                <a:latin typeface="Times New Roman"/>
                <a:ea typeface="宋体"/>
              </a:rPr>
              <a:t>x</a:t>
            </a:r>
            <a:r>
              <a:rPr lang="en-US" altLang="zh-CN" sz="2000" baseline="-25000" dirty="0" err="1">
                <a:solidFill>
                  <a:srgbClr val="009900"/>
                </a:solidFill>
                <a:latin typeface="Times New Roman"/>
                <a:ea typeface="宋体"/>
              </a:rPr>
              <a:t>n</a:t>
            </a:r>
            <a:r>
              <a:rPr lang="en-US" altLang="zh-CN" sz="2000" dirty="0">
                <a:solidFill>
                  <a:srgbClr val="009900"/>
                </a:solidFill>
                <a:latin typeface="Times New Roman"/>
                <a:ea typeface="宋体"/>
              </a:rPr>
              <a:t>  ≥ 0</a:t>
            </a:r>
            <a:r>
              <a:rPr lang="zh-CN" altLang="en-US" sz="2000" dirty="0">
                <a:solidFill>
                  <a:srgbClr val="000000"/>
                </a:solidFill>
                <a:latin typeface="Times New Roman"/>
                <a:ea typeface="宋体"/>
              </a:rPr>
              <a:t>，</a:t>
            </a:r>
            <a:r>
              <a:rPr lang="en-US" altLang="zh-CN" sz="2000" dirty="0">
                <a:solidFill>
                  <a:srgbClr val="009900"/>
                </a:solidFill>
                <a:latin typeface="Times New Roman"/>
                <a:ea typeface="宋体"/>
              </a:rPr>
              <a:t>b</a:t>
            </a:r>
            <a:r>
              <a:rPr lang="en-US" altLang="zh-CN" sz="2000" baseline="-25000" dirty="0">
                <a:solidFill>
                  <a:srgbClr val="009900"/>
                </a:solidFill>
                <a:latin typeface="Times New Roman"/>
                <a:ea typeface="宋体"/>
              </a:rPr>
              <a:t>i</a:t>
            </a:r>
            <a:r>
              <a:rPr lang="en-US" altLang="zh-CN" sz="2000" dirty="0">
                <a:solidFill>
                  <a:srgbClr val="009900"/>
                </a:solidFill>
                <a:latin typeface="Times New Roman"/>
                <a:ea typeface="宋体"/>
              </a:rPr>
              <a:t> ≥0</a:t>
            </a:r>
          </a:p>
          <a:p>
            <a:pPr lvl="1" fontAlgn="base">
              <a:lnSpc>
                <a:spcPct val="80000"/>
              </a:lnSpc>
              <a:spcBef>
                <a:spcPct val="0"/>
              </a:spcBef>
              <a:spcAft>
                <a:spcPct val="0"/>
              </a:spcAft>
            </a:pPr>
            <a:endParaRPr lang="en-HK" altLang="zh-CN" dirty="0"/>
          </a:p>
          <a:p>
            <a:pPr marL="342900" lvl="0" indent="-342900" fontAlgn="base">
              <a:lnSpc>
                <a:spcPct val="80000"/>
              </a:lnSpc>
              <a:spcBef>
                <a:spcPct val="0"/>
              </a:spcBef>
              <a:spcAft>
                <a:spcPct val="0"/>
              </a:spcAft>
              <a:buNone/>
            </a:pPr>
            <a:endParaRPr lang="en-HK" dirty="0"/>
          </a:p>
        </p:txBody>
      </p:sp>
      <p:sp>
        <p:nvSpPr>
          <p:cNvPr id="4" name="日期占位符 3">
            <a:extLst>
              <a:ext uri="{FF2B5EF4-FFF2-40B4-BE49-F238E27FC236}">
                <a16:creationId xmlns:a16="http://schemas.microsoft.com/office/drawing/2014/main" id="{AFD3FAF6-8174-47D5-8E18-D9C0F08BBF24}"/>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C9BF227E-BBBD-4141-BB77-FBBBBDE24CED}"/>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FA3DA88E-854E-472C-9B07-0D610BE3D8AB}"/>
              </a:ext>
            </a:extLst>
          </p:cNvPr>
          <p:cNvSpPr>
            <a:spLocks noGrp="1"/>
          </p:cNvSpPr>
          <p:nvPr>
            <p:ph type="sldNum" sz="quarter" idx="12"/>
          </p:nvPr>
        </p:nvSpPr>
        <p:spPr/>
        <p:txBody>
          <a:bodyPr/>
          <a:lstStyle/>
          <a:p>
            <a:fld id="{0A644367-13AA-42ED-B6EC-687919EA1044}" type="slidenum">
              <a:rPr lang="zh-CN" altLang="en-US" smtClean="0"/>
              <a:t>28</a:t>
            </a:fld>
            <a:endParaRPr lang="zh-CN" altLang="en-US"/>
          </a:p>
        </p:txBody>
      </p:sp>
    </p:spTree>
    <p:extLst>
      <p:ext uri="{BB962C8B-B14F-4D97-AF65-F5344CB8AC3E}">
        <p14:creationId xmlns:p14="http://schemas.microsoft.com/office/powerpoint/2010/main" val="314744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55946-A344-47D0-893B-291E65A567F1}"/>
              </a:ext>
            </a:extLst>
          </p:cNvPr>
          <p:cNvSpPr>
            <a:spLocks noGrp="1"/>
          </p:cNvSpPr>
          <p:nvPr>
            <p:ph type="title"/>
          </p:nvPr>
        </p:nvSpPr>
        <p:spPr/>
        <p:txBody>
          <a:bodyPr/>
          <a:lstStyle/>
          <a:p>
            <a:endParaRPr lang="en-HK" dirty="0"/>
          </a:p>
        </p:txBody>
      </p:sp>
      <p:sp>
        <p:nvSpPr>
          <p:cNvPr id="3" name="内容占位符 2">
            <a:extLst>
              <a:ext uri="{FF2B5EF4-FFF2-40B4-BE49-F238E27FC236}">
                <a16:creationId xmlns:a16="http://schemas.microsoft.com/office/drawing/2014/main" id="{0A70E4E4-47BD-45E1-837E-DE9D4601D608}"/>
              </a:ext>
            </a:extLst>
          </p:cNvPr>
          <p:cNvSpPr>
            <a:spLocks noGrp="1"/>
          </p:cNvSpPr>
          <p:nvPr>
            <p:ph idx="1"/>
          </p:nvPr>
        </p:nvSpPr>
        <p:spPr/>
        <p:txBody>
          <a:bodyPr>
            <a:normAutofit fontScale="92500" lnSpcReduction="10000"/>
          </a:bodyPr>
          <a:lstStyle/>
          <a:p>
            <a:r>
              <a:rPr lang="zh-CN" altLang="en-US" dirty="0"/>
              <a:t>可以看出，线性规划的标准形式有如下四个特点</a:t>
            </a:r>
          </a:p>
          <a:p>
            <a:pPr lvl="1" algn="just">
              <a:lnSpc>
                <a:spcPct val="160000"/>
              </a:lnSpc>
              <a:spcBef>
                <a:spcPct val="0"/>
              </a:spcBef>
            </a:pPr>
            <a:r>
              <a:rPr lang="zh-CN" altLang="en-US" dirty="0">
                <a:solidFill>
                  <a:srgbClr val="FF0000"/>
                </a:solidFill>
                <a:latin typeface="隶书" panose="02010509060101010101" pitchFamily="49" charset="-122"/>
              </a:rPr>
              <a:t>目标最大化；</a:t>
            </a:r>
          </a:p>
          <a:p>
            <a:pPr lvl="1" algn="just">
              <a:lnSpc>
                <a:spcPct val="160000"/>
              </a:lnSpc>
              <a:spcBef>
                <a:spcPct val="0"/>
              </a:spcBef>
            </a:pPr>
            <a:r>
              <a:rPr lang="zh-CN" altLang="en-US" dirty="0">
                <a:solidFill>
                  <a:srgbClr val="FF0000"/>
                </a:solidFill>
                <a:latin typeface="隶书" panose="02010509060101010101" pitchFamily="49" charset="-122"/>
              </a:rPr>
              <a:t>约束为等式；</a:t>
            </a:r>
          </a:p>
          <a:p>
            <a:pPr lvl="1" algn="just">
              <a:lnSpc>
                <a:spcPct val="160000"/>
              </a:lnSpc>
              <a:spcBef>
                <a:spcPct val="0"/>
              </a:spcBef>
            </a:pPr>
            <a:r>
              <a:rPr lang="zh-CN" altLang="en-US" dirty="0">
                <a:solidFill>
                  <a:srgbClr val="FF0000"/>
                </a:solidFill>
                <a:latin typeface="隶书" panose="02010509060101010101" pitchFamily="49" charset="-122"/>
              </a:rPr>
              <a:t>决策变量均非负；</a:t>
            </a:r>
          </a:p>
          <a:p>
            <a:pPr lvl="1" algn="just">
              <a:lnSpc>
                <a:spcPct val="160000"/>
              </a:lnSpc>
              <a:spcBef>
                <a:spcPct val="0"/>
              </a:spcBef>
            </a:pPr>
            <a:r>
              <a:rPr lang="zh-CN" altLang="en-US" dirty="0">
                <a:solidFill>
                  <a:srgbClr val="FF0000"/>
                </a:solidFill>
                <a:latin typeface="隶书" panose="02010509060101010101" pitchFamily="49" charset="-122"/>
              </a:rPr>
              <a:t>右端项非负。</a:t>
            </a:r>
            <a:endParaRPr lang="en-HK" altLang="zh-CN" dirty="0">
              <a:solidFill>
                <a:srgbClr val="FF0000"/>
              </a:solidFill>
              <a:latin typeface="隶书" panose="02010509060101010101" pitchFamily="49" charset="-122"/>
            </a:endParaRPr>
          </a:p>
          <a:p>
            <a:pPr algn="just">
              <a:lnSpc>
                <a:spcPct val="160000"/>
              </a:lnSpc>
              <a:spcBef>
                <a:spcPct val="0"/>
              </a:spcBef>
            </a:pPr>
            <a:r>
              <a:rPr lang="zh-CN" altLang="en-US" dirty="0">
                <a:latin typeface="隶书" panose="02010509060101010101" pitchFamily="49" charset="-122"/>
              </a:rPr>
              <a:t>对于各种非标准形式的线性规划问题，我们总可以通过以下变换，将其转化为标准形式</a:t>
            </a:r>
            <a:r>
              <a:rPr lang="en-US" altLang="zh-CN" dirty="0">
                <a:latin typeface="隶书" panose="02010509060101010101" pitchFamily="49" charset="-122"/>
              </a:rPr>
              <a:t>:</a:t>
            </a:r>
            <a:endParaRPr lang="zh-CN" altLang="en-US" dirty="0">
              <a:latin typeface="隶书" panose="02010509060101010101" pitchFamily="49" charset="-122"/>
            </a:endParaRPr>
          </a:p>
          <a:p>
            <a:pPr lvl="1"/>
            <a:endParaRPr lang="zh-CN" altLang="en-US" dirty="0"/>
          </a:p>
          <a:p>
            <a:endParaRPr lang="en-HK" dirty="0"/>
          </a:p>
        </p:txBody>
      </p:sp>
      <p:sp>
        <p:nvSpPr>
          <p:cNvPr id="4" name="日期占位符 3">
            <a:extLst>
              <a:ext uri="{FF2B5EF4-FFF2-40B4-BE49-F238E27FC236}">
                <a16:creationId xmlns:a16="http://schemas.microsoft.com/office/drawing/2014/main" id="{6D2C13A6-F7B9-43D3-B608-8476FD44D8B7}"/>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AA9E7773-D4C5-4EB9-814B-9783ABF699F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6644870-5993-411A-A7B3-82B15CAB9EB8}"/>
              </a:ext>
            </a:extLst>
          </p:cNvPr>
          <p:cNvSpPr>
            <a:spLocks noGrp="1"/>
          </p:cNvSpPr>
          <p:nvPr>
            <p:ph type="sldNum" sz="quarter" idx="12"/>
          </p:nvPr>
        </p:nvSpPr>
        <p:spPr/>
        <p:txBody>
          <a:bodyPr/>
          <a:lstStyle/>
          <a:p>
            <a:fld id="{0A644367-13AA-42ED-B6EC-687919EA1044}" type="slidenum">
              <a:rPr lang="zh-CN" altLang="en-US" smtClean="0"/>
              <a:t>29</a:t>
            </a:fld>
            <a:endParaRPr lang="zh-CN" altLang="en-US"/>
          </a:p>
        </p:txBody>
      </p:sp>
    </p:spTree>
    <p:extLst>
      <p:ext uri="{BB962C8B-B14F-4D97-AF65-F5344CB8AC3E}">
        <p14:creationId xmlns:p14="http://schemas.microsoft.com/office/powerpoint/2010/main" val="299693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FF369B-2CE7-43DA-BBA1-EC00E737ADEB}"/>
              </a:ext>
            </a:extLst>
          </p:cNvPr>
          <p:cNvSpPr>
            <a:spLocks noGrp="1"/>
          </p:cNvSpPr>
          <p:nvPr>
            <p:ph idx="1"/>
          </p:nvPr>
        </p:nvSpPr>
        <p:spPr>
          <a:xfrm>
            <a:off x="838200" y="836839"/>
            <a:ext cx="10515600" cy="5340124"/>
          </a:xfrm>
        </p:spPr>
        <p:txBody>
          <a:bodyPr/>
          <a:lstStyle/>
          <a:p>
            <a:pPr>
              <a:buFontTx/>
              <a:buNone/>
            </a:pPr>
            <a:r>
              <a:rPr lang="zh-CN" altLang="en-US" b="1" dirty="0">
                <a:latin typeface="宋体" panose="02010600030101010101" pitchFamily="2" charset="-122"/>
              </a:rPr>
              <a:t>在管理中一些典型的线性规划应用</a:t>
            </a:r>
          </a:p>
          <a:p>
            <a:pPr lvl="1"/>
            <a:r>
              <a:rPr lang="zh-CN" altLang="en-US" dirty="0">
                <a:solidFill>
                  <a:srgbClr val="FF0000"/>
                </a:solidFill>
                <a:latin typeface="宋体" panose="02010600030101010101" pitchFamily="2" charset="-122"/>
              </a:rPr>
              <a:t>合理利用线材问题</a:t>
            </a:r>
            <a:r>
              <a:rPr lang="zh-CN" altLang="en-US" dirty="0">
                <a:latin typeface="宋体" panose="02010600030101010101" pitchFamily="2" charset="-122"/>
              </a:rPr>
              <a:t>：如何在保证生产的条件下，下料最少</a:t>
            </a:r>
          </a:p>
          <a:p>
            <a:pPr lvl="1"/>
            <a:r>
              <a:rPr lang="zh-CN" altLang="en-US" dirty="0">
                <a:solidFill>
                  <a:srgbClr val="FF0000"/>
                </a:solidFill>
                <a:latin typeface="宋体" panose="02010600030101010101" pitchFamily="2" charset="-122"/>
              </a:rPr>
              <a:t>配料问题</a:t>
            </a:r>
            <a:r>
              <a:rPr lang="zh-CN" altLang="en-US" dirty="0">
                <a:latin typeface="宋体" panose="02010600030101010101" pitchFamily="2" charset="-122"/>
              </a:rPr>
              <a:t>：在原料供应量的限制下如何获取最大利润</a:t>
            </a:r>
          </a:p>
          <a:p>
            <a:pPr lvl="1"/>
            <a:r>
              <a:rPr lang="zh-CN" altLang="en-US" dirty="0">
                <a:solidFill>
                  <a:srgbClr val="FF0000"/>
                </a:solidFill>
                <a:latin typeface="宋体" panose="02010600030101010101" pitchFamily="2" charset="-122"/>
              </a:rPr>
              <a:t>投资问题</a:t>
            </a:r>
            <a:r>
              <a:rPr lang="zh-CN" altLang="en-US" dirty="0">
                <a:latin typeface="宋体" panose="02010600030101010101" pitchFamily="2" charset="-122"/>
              </a:rPr>
              <a:t>：从投资项目中选取方案，使投资回报最大</a:t>
            </a:r>
          </a:p>
          <a:p>
            <a:pPr lvl="1"/>
            <a:r>
              <a:rPr lang="zh-CN" altLang="en-US" dirty="0">
                <a:solidFill>
                  <a:srgbClr val="FF0000"/>
                </a:solidFill>
                <a:latin typeface="宋体" panose="02010600030101010101" pitchFamily="2" charset="-122"/>
              </a:rPr>
              <a:t>产品生产计划</a:t>
            </a:r>
            <a:r>
              <a:rPr lang="zh-CN" altLang="en-US" dirty="0">
                <a:latin typeface="宋体" panose="02010600030101010101" pitchFamily="2" charset="-122"/>
              </a:rPr>
              <a:t>：合理利用人力、物力、财力等，使获利最大</a:t>
            </a:r>
          </a:p>
          <a:p>
            <a:pPr lvl="1"/>
            <a:r>
              <a:rPr lang="zh-CN" altLang="en-US" dirty="0">
                <a:solidFill>
                  <a:srgbClr val="FF0000"/>
                </a:solidFill>
                <a:latin typeface="宋体" panose="02010600030101010101" pitchFamily="2" charset="-122"/>
              </a:rPr>
              <a:t>劳动力安排</a:t>
            </a:r>
            <a:r>
              <a:rPr lang="zh-CN" altLang="en-US" dirty="0">
                <a:latin typeface="宋体" panose="02010600030101010101" pitchFamily="2" charset="-122"/>
              </a:rPr>
              <a:t>：用最少的劳动力来满足工作的需要</a:t>
            </a:r>
          </a:p>
          <a:p>
            <a:pPr lvl="1"/>
            <a:r>
              <a:rPr lang="zh-CN" altLang="en-US" dirty="0">
                <a:solidFill>
                  <a:srgbClr val="FF0000"/>
                </a:solidFill>
                <a:latin typeface="宋体" panose="02010600030101010101" pitchFamily="2" charset="-122"/>
              </a:rPr>
              <a:t>运输问题</a:t>
            </a:r>
            <a:r>
              <a:rPr lang="zh-CN" altLang="en-US" dirty="0">
                <a:latin typeface="宋体" panose="02010600030101010101" pitchFamily="2" charset="-122"/>
              </a:rPr>
              <a:t>：如何制定调运方案，使总运费最小</a:t>
            </a:r>
          </a:p>
          <a:p>
            <a:r>
              <a:rPr lang="zh-CN" altLang="en-US" dirty="0"/>
              <a:t>线性规划模型的组成</a:t>
            </a:r>
            <a:endParaRPr lang="en-US" altLang="zh-CN" dirty="0"/>
          </a:p>
          <a:p>
            <a:pPr lvl="1"/>
            <a:r>
              <a:rPr lang="zh-CN" altLang="en-US" dirty="0"/>
              <a:t>决策变量    用符号来表示可控制的因素</a:t>
            </a:r>
          </a:p>
          <a:p>
            <a:pPr lvl="1"/>
            <a:r>
              <a:rPr lang="zh-CN" altLang="en-US" dirty="0">
                <a:latin typeface="Times New Roman" panose="02020603050405020304" pitchFamily="18" charset="0"/>
                <a:cs typeface="Times New Roman" panose="02020603050405020304" pitchFamily="18" charset="0"/>
              </a:rPr>
              <a:t>目标函数    </a:t>
            </a:r>
            <a:r>
              <a:rPr lang="en-GB" altLang="zh-CN" dirty="0">
                <a:latin typeface="Times New Roman" panose="02020603050405020304" pitchFamily="18" charset="0"/>
                <a:cs typeface="Times New Roman" panose="02020603050405020304" pitchFamily="18" charset="0"/>
              </a:rPr>
              <a:t>Max </a:t>
            </a:r>
            <a:r>
              <a:rPr lang="en-GB" altLang="zh-CN" i="1" dirty="0">
                <a:latin typeface="Times New Roman" panose="02020603050405020304" pitchFamily="18" charset="0"/>
                <a:cs typeface="Times New Roman" panose="02020603050405020304" pitchFamily="18" charset="0"/>
              </a:rPr>
              <a:t>F</a:t>
            </a:r>
            <a:r>
              <a:rPr lang="en-GB"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或 </a:t>
            </a:r>
            <a:r>
              <a:rPr lang="en-GB" altLang="zh-CN" dirty="0">
                <a:latin typeface="Times New Roman" panose="02020603050405020304" pitchFamily="18" charset="0"/>
                <a:cs typeface="Times New Roman" panose="02020603050405020304" pitchFamily="18" charset="0"/>
              </a:rPr>
              <a:t>Min </a:t>
            </a:r>
            <a:r>
              <a:rPr lang="en-GB" altLang="zh-CN" i="1" dirty="0">
                <a:latin typeface="Times New Roman" panose="02020603050405020304" pitchFamily="18" charset="0"/>
                <a:cs typeface="Times New Roman" panose="02020603050405020304" pitchFamily="18" charset="0"/>
              </a:rPr>
              <a:t>F</a:t>
            </a:r>
          </a:p>
          <a:p>
            <a:pPr lvl="1"/>
            <a:r>
              <a:rPr lang="zh-CN" altLang="en-US" dirty="0">
                <a:latin typeface="Times New Roman" panose="02020603050405020304" pitchFamily="18" charset="0"/>
                <a:cs typeface="Times New Roman" panose="02020603050405020304" pitchFamily="18" charset="0"/>
              </a:rPr>
              <a:t>约束条件    </a:t>
            </a:r>
            <a:r>
              <a:rPr lang="en-GB" altLang="zh-CN" dirty="0" err="1">
                <a:latin typeface="Times New Roman" panose="02020603050405020304" pitchFamily="18" charset="0"/>
                <a:cs typeface="Times New Roman" panose="02020603050405020304" pitchFamily="18" charset="0"/>
              </a:rPr>
              <a:t>s.t.</a:t>
            </a:r>
            <a:r>
              <a:rPr lang="en-GB" altLang="zh-CN" dirty="0">
                <a:latin typeface="Times New Roman" panose="02020603050405020304" pitchFamily="18" charset="0"/>
                <a:cs typeface="Times New Roman" panose="02020603050405020304" pitchFamily="18" charset="0"/>
              </a:rPr>
              <a:t> (subject to)  </a:t>
            </a:r>
            <a:r>
              <a:rPr lang="zh-CN" altLang="en-US" dirty="0">
                <a:latin typeface="Times New Roman" panose="02020603050405020304" pitchFamily="18" charset="0"/>
                <a:cs typeface="Times New Roman" panose="02020603050405020304" pitchFamily="18" charset="0"/>
              </a:rPr>
              <a:t>满足于</a:t>
            </a:r>
          </a:p>
          <a:p>
            <a:pPr lvl="1"/>
            <a:endParaRPr lang="zh-CN" altLang="en-US" dirty="0"/>
          </a:p>
        </p:txBody>
      </p:sp>
      <p:sp>
        <p:nvSpPr>
          <p:cNvPr id="4" name="日期占位符 3">
            <a:extLst>
              <a:ext uri="{FF2B5EF4-FFF2-40B4-BE49-F238E27FC236}">
                <a16:creationId xmlns:a16="http://schemas.microsoft.com/office/drawing/2014/main" id="{91AA36C0-49F3-4125-9807-9E82880CDC0A}"/>
              </a:ext>
            </a:extLst>
          </p:cNvPr>
          <p:cNvSpPr>
            <a:spLocks noGrp="1"/>
          </p:cNvSpPr>
          <p:nvPr>
            <p:ph type="dt" sz="half" idx="10"/>
          </p:nvPr>
        </p:nvSpPr>
        <p:spPr/>
        <p:txBody>
          <a:bodyPr/>
          <a:lstStyle/>
          <a:p>
            <a:fld id="{D7630ECE-90DC-474A-A268-9801AD99B302}" type="datetime1">
              <a:rPr lang="zh-CN" altLang="en-US" smtClean="0"/>
              <a:t>2019/9/2</a:t>
            </a:fld>
            <a:endParaRPr lang="zh-CN" altLang="en-US"/>
          </a:p>
        </p:txBody>
      </p:sp>
      <p:sp>
        <p:nvSpPr>
          <p:cNvPr id="5" name="页脚占位符 4">
            <a:extLst>
              <a:ext uri="{FF2B5EF4-FFF2-40B4-BE49-F238E27FC236}">
                <a16:creationId xmlns:a16="http://schemas.microsoft.com/office/drawing/2014/main" id="{241A7FD8-1ABE-4766-A7F6-5CCD7B8D30F1}"/>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A56999C8-4021-4F17-8942-E309C7BE4893}"/>
              </a:ext>
            </a:extLst>
          </p:cNvPr>
          <p:cNvSpPr>
            <a:spLocks noGrp="1"/>
          </p:cNvSpPr>
          <p:nvPr>
            <p:ph type="sldNum" sz="quarter" idx="12"/>
          </p:nvPr>
        </p:nvSpPr>
        <p:spPr/>
        <p:txBody>
          <a:bodyPr/>
          <a:lstStyle/>
          <a:p>
            <a:fld id="{0A644367-13AA-42ED-B6EC-687919EA1044}" type="slidenum">
              <a:rPr lang="zh-CN" altLang="en-US" smtClean="0"/>
              <a:t>3</a:t>
            </a:fld>
            <a:endParaRPr lang="zh-CN" altLang="en-US"/>
          </a:p>
        </p:txBody>
      </p:sp>
    </p:spTree>
    <p:extLst>
      <p:ext uri="{BB962C8B-B14F-4D97-AF65-F5344CB8AC3E}">
        <p14:creationId xmlns:p14="http://schemas.microsoft.com/office/powerpoint/2010/main" val="3881910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55946-A344-47D0-893B-291E65A567F1}"/>
              </a:ext>
            </a:extLst>
          </p:cNvPr>
          <p:cNvSpPr>
            <a:spLocks noGrp="1"/>
          </p:cNvSpPr>
          <p:nvPr>
            <p:ph type="title"/>
          </p:nvPr>
        </p:nvSpPr>
        <p:spPr/>
        <p:txBody>
          <a:bodyPr/>
          <a:lstStyle/>
          <a:p>
            <a:r>
              <a:rPr lang="zh-CN" altLang="en-US" dirty="0"/>
              <a:t>决策变量不是非负</a:t>
            </a:r>
            <a:endParaRPr lang="en-HK" dirty="0"/>
          </a:p>
        </p:txBody>
      </p:sp>
      <p:sp>
        <p:nvSpPr>
          <p:cNvPr id="3" name="内容占位符 2">
            <a:extLst>
              <a:ext uri="{FF2B5EF4-FFF2-40B4-BE49-F238E27FC236}">
                <a16:creationId xmlns:a16="http://schemas.microsoft.com/office/drawing/2014/main" id="{0A70E4E4-47BD-45E1-837E-DE9D4601D608}"/>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在标准形式中，必须每一个变量均有非负约束。</a:t>
            </a:r>
          </a:p>
          <a:p>
            <a:pPr lvl="1"/>
            <a:r>
              <a:rPr lang="zh-CN" altLang="en-US" dirty="0">
                <a:latin typeface="Times New Roman" panose="02020603050405020304" pitchFamily="18" charset="0"/>
                <a:cs typeface="Times New Roman" panose="02020603050405020304" pitchFamily="18" charset="0"/>
              </a:rPr>
              <a:t>当决策变量</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，则用</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代替</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，且</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≥0</a:t>
            </a:r>
          </a:p>
          <a:p>
            <a:pPr lvl="1"/>
            <a:r>
              <a:rPr lang="zh-CN" altLang="en-US" dirty="0">
                <a:latin typeface="Times New Roman" panose="02020603050405020304" pitchFamily="18" charset="0"/>
                <a:cs typeface="Times New Roman" panose="02020603050405020304" pitchFamily="18" charset="0"/>
              </a:rPr>
              <a:t>当某一个变量</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无符号要求时，可以令</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j</a:t>
            </a:r>
            <a:r>
              <a:rPr lang="en-US" altLang="zh-CN" i="1"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j</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j</a:t>
            </a:r>
            <a:r>
              <a:rPr lang="en-US" altLang="zh-CN" i="1"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其中</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j</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j</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p>
          <a:p>
            <a:r>
              <a:rPr lang="zh-CN" altLang="en-US" dirty="0">
                <a:latin typeface="Times New Roman" panose="02020603050405020304" pitchFamily="18" charset="0"/>
                <a:cs typeface="Times New Roman" panose="02020603050405020304" pitchFamily="18" charset="0"/>
              </a:rPr>
              <a:t>即用两个非负变量之差来表示一个无符号限制的变量</a:t>
            </a:r>
            <a:endParaRPr lang="en-HK" altLang="zh-CN" dirty="0">
              <a:latin typeface="Times New Roman" panose="02020603050405020304" pitchFamily="18" charset="0"/>
              <a:cs typeface="Times New Roman" panose="02020603050405020304" pitchFamily="18" charset="0"/>
            </a:endParaRPr>
          </a:p>
          <a:p>
            <a:pPr lvl="1"/>
            <a:endParaRPr lang="en-HK" dirty="0"/>
          </a:p>
        </p:txBody>
      </p:sp>
      <p:sp>
        <p:nvSpPr>
          <p:cNvPr id="4" name="日期占位符 3">
            <a:extLst>
              <a:ext uri="{FF2B5EF4-FFF2-40B4-BE49-F238E27FC236}">
                <a16:creationId xmlns:a16="http://schemas.microsoft.com/office/drawing/2014/main" id="{6D2C13A6-F7B9-43D3-B608-8476FD44D8B7}"/>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AA9E7773-D4C5-4EB9-814B-9783ABF699F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6644870-5993-411A-A7B3-82B15CAB9EB8}"/>
              </a:ext>
            </a:extLst>
          </p:cNvPr>
          <p:cNvSpPr>
            <a:spLocks noGrp="1"/>
          </p:cNvSpPr>
          <p:nvPr>
            <p:ph type="sldNum" sz="quarter" idx="12"/>
          </p:nvPr>
        </p:nvSpPr>
        <p:spPr/>
        <p:txBody>
          <a:bodyPr/>
          <a:lstStyle/>
          <a:p>
            <a:fld id="{0A644367-13AA-42ED-B6EC-687919EA1044}" type="slidenum">
              <a:rPr lang="zh-CN" altLang="en-US" smtClean="0"/>
              <a:t>30</a:t>
            </a:fld>
            <a:endParaRPr lang="zh-CN" altLang="en-US"/>
          </a:p>
        </p:txBody>
      </p:sp>
    </p:spTree>
    <p:extLst>
      <p:ext uri="{BB962C8B-B14F-4D97-AF65-F5344CB8AC3E}">
        <p14:creationId xmlns:p14="http://schemas.microsoft.com/office/powerpoint/2010/main" val="226429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55946-A344-47D0-893B-291E65A567F1}"/>
              </a:ext>
            </a:extLst>
          </p:cNvPr>
          <p:cNvSpPr>
            <a:spLocks noGrp="1"/>
          </p:cNvSpPr>
          <p:nvPr>
            <p:ph type="title"/>
          </p:nvPr>
        </p:nvSpPr>
        <p:spPr/>
        <p:txBody>
          <a:bodyPr/>
          <a:lstStyle/>
          <a:p>
            <a:r>
              <a:rPr lang="zh-CN" altLang="en-US" dirty="0"/>
              <a:t>约束条件不是等式的问题</a:t>
            </a:r>
            <a:endParaRPr lang="en-HK" dirty="0"/>
          </a:p>
        </p:txBody>
      </p:sp>
      <p:sp>
        <p:nvSpPr>
          <p:cNvPr id="3" name="内容占位符 2">
            <a:extLst>
              <a:ext uri="{FF2B5EF4-FFF2-40B4-BE49-F238E27FC236}">
                <a16:creationId xmlns:a16="http://schemas.microsoft.com/office/drawing/2014/main" id="{0A70E4E4-47BD-45E1-837E-DE9D4601D608}"/>
              </a:ext>
            </a:extLst>
          </p:cNvPr>
          <p:cNvSpPr>
            <a:spLocks noGrp="1"/>
          </p:cNvSpPr>
          <p:nvPr>
            <p:ph idx="1"/>
          </p:nvPr>
        </p:nvSpPr>
        <p:spPr/>
        <p:txBody>
          <a:bodyPr>
            <a:normAutofit lnSpcReduction="10000"/>
          </a:bodyPr>
          <a:lstStyle/>
          <a:p>
            <a:pPr algn="just">
              <a:lnSpc>
                <a:spcPct val="110000"/>
              </a:lnSpc>
              <a:spcBef>
                <a:spcPct val="30000"/>
              </a:spcBef>
              <a:buNone/>
            </a:pPr>
            <a:r>
              <a:rPr lang="zh-CN" altLang="en-US" dirty="0">
                <a:latin typeface="隶书" panose="02010509060101010101" pitchFamily="49" charset="-122"/>
              </a:rPr>
              <a:t>设约束条件为</a:t>
            </a:r>
          </a:p>
          <a:p>
            <a:pPr algn="just">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i1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i2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in</a:t>
            </a:r>
            <a:r>
              <a:rPr lang="en-US" altLang="zh-CN" i="1" baseline="-30000"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i="1" baseline="-30000" dirty="0">
                <a:latin typeface="Times New Roman" panose="02020603050405020304" pitchFamily="18" charset="0"/>
                <a:cs typeface="Times New Roman" panose="02020603050405020304" pitchFamily="18" charset="0"/>
              </a:rPr>
              <a:t>i</a:t>
            </a:r>
            <a:endParaRPr lang="en-US" altLang="zh-CN" i="1" dirty="0">
              <a:latin typeface="Times New Roman" panose="02020603050405020304" pitchFamily="18" charset="0"/>
              <a:cs typeface="Times New Roman" panose="02020603050405020304" pitchFamily="18" charset="0"/>
            </a:endParaRPr>
          </a:p>
          <a:p>
            <a:pPr algn="just">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可以引进一个新的变量</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，使它等于约束右边与左边之差（</a:t>
            </a:r>
            <a:r>
              <a:rPr lang="en-US" altLang="zh-CN" i="1" dirty="0">
                <a:solidFill>
                  <a:srgbClr val="FF0000"/>
                </a:solidFill>
                <a:latin typeface="Times New Roman" panose="02020603050405020304" pitchFamily="18" charset="0"/>
                <a:cs typeface="Times New Roman" panose="02020603050405020304" pitchFamily="18" charset="0"/>
              </a:rPr>
              <a:t>s</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也具有非负约束，即</a:t>
            </a:r>
            <a:r>
              <a:rPr lang="en-US" altLang="zh-CN" i="1" dirty="0">
                <a:solidFill>
                  <a:srgbClr val="FF0000"/>
                </a:solidFill>
                <a:latin typeface="Times New Roman" panose="02020603050405020304" pitchFamily="18" charset="0"/>
                <a:cs typeface="Times New Roman" panose="02020603050405020304" pitchFamily="18" charset="0"/>
              </a:rPr>
              <a:t>s</a:t>
            </a:r>
            <a:r>
              <a:rPr lang="en-US" altLang="zh-CN" dirty="0">
                <a:solidFill>
                  <a:srgbClr val="FF0000"/>
                </a:solidFill>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p>
          <a:p>
            <a:pPr algn="just">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i="1" baseline="-30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i1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i2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 + </a:t>
            </a:r>
            <a:r>
              <a:rPr lang="en-US" altLang="zh-CN" i="1"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in</a:t>
            </a:r>
            <a:r>
              <a:rPr lang="en-US" altLang="zh-CN" i="1" baseline="-30000"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p>
          <a:p>
            <a:pPr algn="just">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这时新的约束条件成为</a:t>
            </a:r>
          </a:p>
          <a:p>
            <a:pPr algn="just">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i1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i2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in</a:t>
            </a:r>
            <a:r>
              <a:rPr lang="en-US" altLang="zh-CN" i="1" baseline="-30000"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n</a:t>
            </a:r>
            <a:r>
              <a:rPr lang="en-US" altLang="zh-CN" dirty="0" err="1">
                <a:solidFill>
                  <a:srgbClr val="FF0000"/>
                </a:solidFill>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i="1" baseline="-30000" dirty="0">
                <a:latin typeface="Times New Roman" panose="02020603050405020304" pitchFamily="18" charset="0"/>
                <a:cs typeface="Times New Roman" panose="02020603050405020304" pitchFamily="18" charset="0"/>
              </a:rPr>
              <a:t>i</a:t>
            </a:r>
            <a:endParaRPr lang="en-US" altLang="zh-CN" i="1" dirty="0">
              <a:latin typeface="Times New Roman" panose="02020603050405020304" pitchFamily="18" charset="0"/>
              <a:cs typeface="Times New Roman" panose="02020603050405020304" pitchFamily="18" charset="0"/>
            </a:endParaRPr>
          </a:p>
          <a:p>
            <a:endParaRPr lang="en-HK" dirty="0"/>
          </a:p>
        </p:txBody>
      </p:sp>
      <p:sp>
        <p:nvSpPr>
          <p:cNvPr id="4" name="日期占位符 3">
            <a:extLst>
              <a:ext uri="{FF2B5EF4-FFF2-40B4-BE49-F238E27FC236}">
                <a16:creationId xmlns:a16="http://schemas.microsoft.com/office/drawing/2014/main" id="{6D2C13A6-F7B9-43D3-B608-8476FD44D8B7}"/>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AA9E7773-D4C5-4EB9-814B-9783ABF699F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6644870-5993-411A-A7B3-82B15CAB9EB8}"/>
              </a:ext>
            </a:extLst>
          </p:cNvPr>
          <p:cNvSpPr>
            <a:spLocks noGrp="1"/>
          </p:cNvSpPr>
          <p:nvPr>
            <p:ph type="sldNum" sz="quarter" idx="12"/>
          </p:nvPr>
        </p:nvSpPr>
        <p:spPr/>
        <p:txBody>
          <a:bodyPr/>
          <a:lstStyle/>
          <a:p>
            <a:fld id="{0A644367-13AA-42ED-B6EC-687919EA1044}" type="slidenum">
              <a:rPr lang="zh-CN" altLang="en-US" smtClean="0"/>
              <a:t>31</a:t>
            </a:fld>
            <a:endParaRPr lang="zh-CN" altLang="en-US"/>
          </a:p>
        </p:txBody>
      </p:sp>
    </p:spTree>
    <p:extLst>
      <p:ext uri="{BB962C8B-B14F-4D97-AF65-F5344CB8AC3E}">
        <p14:creationId xmlns:p14="http://schemas.microsoft.com/office/powerpoint/2010/main" val="3429375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55946-A344-47D0-893B-291E65A567F1}"/>
              </a:ext>
            </a:extLst>
          </p:cNvPr>
          <p:cNvSpPr>
            <a:spLocks noGrp="1"/>
          </p:cNvSpPr>
          <p:nvPr>
            <p:ph type="title"/>
          </p:nvPr>
        </p:nvSpPr>
        <p:spPr/>
        <p:txBody>
          <a:bodyPr/>
          <a:lstStyle/>
          <a:p>
            <a:r>
              <a:rPr lang="zh-CN" altLang="en-US" dirty="0"/>
              <a:t>约束条件不是等式的问题</a:t>
            </a:r>
            <a:endParaRPr lang="en-HK" dirty="0"/>
          </a:p>
        </p:txBody>
      </p:sp>
      <p:sp>
        <p:nvSpPr>
          <p:cNvPr id="3" name="内容占位符 2">
            <a:extLst>
              <a:ext uri="{FF2B5EF4-FFF2-40B4-BE49-F238E27FC236}">
                <a16:creationId xmlns:a16="http://schemas.microsoft.com/office/drawing/2014/main" id="{0A70E4E4-47BD-45E1-837E-DE9D4601D608}"/>
              </a:ext>
            </a:extLst>
          </p:cNvPr>
          <p:cNvSpPr>
            <a:spLocks noGrp="1"/>
          </p:cNvSpPr>
          <p:nvPr>
            <p:ph idx="1"/>
          </p:nvPr>
        </p:nvSpPr>
        <p:spPr/>
        <p:txBody>
          <a:bodyPr>
            <a:normAutofit fontScale="92500"/>
          </a:bodyPr>
          <a:lstStyle/>
          <a:p>
            <a:pPr algn="just">
              <a:lnSpc>
                <a:spcPct val="120000"/>
              </a:lnSpc>
              <a:spcBef>
                <a:spcPct val="30000"/>
              </a:spcBef>
              <a:buNone/>
            </a:pPr>
            <a:r>
              <a:rPr lang="zh-CN" altLang="en-US" dirty="0">
                <a:latin typeface="Times New Roman" panose="02020603050405020304" pitchFamily="18" charset="0"/>
                <a:cs typeface="Times New Roman" panose="02020603050405020304" pitchFamily="18" charset="0"/>
              </a:rPr>
              <a:t> 当约束条件为</a:t>
            </a:r>
          </a:p>
          <a:p>
            <a:pPr algn="just">
              <a:lnSpc>
                <a:spcPct val="12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i1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i2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in</a:t>
            </a:r>
            <a:r>
              <a:rPr lang="en-US" altLang="zh-CN" i="1" baseline="-30000"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i="1" baseline="-30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时，</a:t>
            </a:r>
          </a:p>
          <a:p>
            <a:pPr algn="just">
              <a:lnSpc>
                <a:spcPct val="120000"/>
              </a:lnSpc>
              <a:spcBef>
                <a:spcPct val="30000"/>
              </a:spcBef>
              <a:buNone/>
            </a:pPr>
            <a:r>
              <a:rPr lang="zh-CN" altLang="en-US" dirty="0">
                <a:latin typeface="Times New Roman" panose="02020603050405020304" pitchFamily="18" charset="0"/>
                <a:cs typeface="Times New Roman" panose="02020603050405020304" pitchFamily="18" charset="0"/>
              </a:rPr>
              <a:t> 类似地令</a:t>
            </a:r>
          </a:p>
          <a:p>
            <a:pPr algn="just">
              <a:lnSpc>
                <a:spcPct val="12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i1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i2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in</a:t>
            </a:r>
            <a:r>
              <a:rPr lang="en-US" altLang="zh-CN" i="1" baseline="-30000"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i="1" baseline="-30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algn="just">
              <a:lnSpc>
                <a:spcPct val="120000"/>
              </a:lnSpc>
              <a:spcBef>
                <a:spcPct val="30000"/>
              </a:spcBef>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显然，</a:t>
            </a:r>
            <a:r>
              <a:rPr lang="en-US" altLang="zh-CN" i="1" dirty="0">
                <a:solidFill>
                  <a:srgbClr val="FF0000"/>
                </a:solidFill>
                <a:latin typeface="Times New Roman" panose="02020603050405020304" pitchFamily="18" charset="0"/>
                <a:cs typeface="Times New Roman" panose="02020603050405020304" pitchFamily="18" charset="0"/>
              </a:rPr>
              <a:t>s</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也具有非负约束，即</a:t>
            </a:r>
            <a:r>
              <a:rPr lang="en-US" altLang="zh-CN" i="1" dirty="0">
                <a:solidFill>
                  <a:srgbClr val="FF0000"/>
                </a:solidFill>
                <a:latin typeface="Times New Roman" panose="02020603050405020304" pitchFamily="18" charset="0"/>
                <a:cs typeface="Times New Roman" panose="02020603050405020304" pitchFamily="18" charset="0"/>
              </a:rPr>
              <a:t>s</a:t>
            </a:r>
            <a:r>
              <a:rPr lang="en-US" altLang="zh-CN" dirty="0">
                <a:solidFill>
                  <a:srgbClr val="FF0000"/>
                </a:solidFill>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，这时新的约束条件成为</a:t>
            </a:r>
          </a:p>
          <a:p>
            <a:pPr algn="just">
              <a:lnSpc>
                <a:spcPct val="12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i1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i2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in</a:t>
            </a:r>
            <a:r>
              <a:rPr lang="en-US" altLang="zh-CN" i="1" baseline="-30000"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n</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i="1" baseline="-30000" dirty="0">
                <a:latin typeface="Times New Roman" panose="02020603050405020304" pitchFamily="18" charset="0"/>
                <a:cs typeface="Times New Roman" panose="02020603050405020304" pitchFamily="18" charset="0"/>
              </a:rPr>
              <a:t>i</a:t>
            </a:r>
            <a:endParaRPr lang="en-HK"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6D2C13A6-F7B9-43D3-B608-8476FD44D8B7}"/>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AA9E7773-D4C5-4EB9-814B-9783ABF699F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6644870-5993-411A-A7B3-82B15CAB9EB8}"/>
              </a:ext>
            </a:extLst>
          </p:cNvPr>
          <p:cNvSpPr>
            <a:spLocks noGrp="1"/>
          </p:cNvSpPr>
          <p:nvPr>
            <p:ph type="sldNum" sz="quarter" idx="12"/>
          </p:nvPr>
        </p:nvSpPr>
        <p:spPr/>
        <p:txBody>
          <a:bodyPr/>
          <a:lstStyle/>
          <a:p>
            <a:fld id="{0A644367-13AA-42ED-B6EC-687919EA1044}" type="slidenum">
              <a:rPr lang="zh-CN" altLang="en-US" smtClean="0"/>
              <a:t>32</a:t>
            </a:fld>
            <a:endParaRPr lang="zh-CN" altLang="en-US"/>
          </a:p>
        </p:txBody>
      </p:sp>
    </p:spTree>
    <p:extLst>
      <p:ext uri="{BB962C8B-B14F-4D97-AF65-F5344CB8AC3E}">
        <p14:creationId xmlns:p14="http://schemas.microsoft.com/office/powerpoint/2010/main" val="3292553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70E4E4-47BD-45E1-837E-DE9D4601D608}"/>
              </a:ext>
            </a:extLst>
          </p:cNvPr>
          <p:cNvSpPr>
            <a:spLocks noGrp="1"/>
          </p:cNvSpPr>
          <p:nvPr>
            <p:ph idx="1"/>
          </p:nvPr>
        </p:nvSpPr>
        <p:spPr>
          <a:xfrm>
            <a:off x="838200" y="823784"/>
            <a:ext cx="10515600" cy="5353179"/>
          </a:xfrm>
        </p:spPr>
        <p:txBody>
          <a:bodyPr>
            <a:normAutofit/>
          </a:bodyPr>
          <a:lstStyle/>
          <a:p>
            <a:pPr indent="0">
              <a:lnSpc>
                <a:spcPct val="130000"/>
              </a:lnSpc>
              <a:buNone/>
            </a:pPr>
            <a:r>
              <a:rPr lang="zh-CN" altLang="en-US" dirty="0">
                <a:latin typeface="隶书" panose="02010509060101010101" pitchFamily="49" charset="-122"/>
              </a:rPr>
              <a:t>为了使</a:t>
            </a:r>
            <a:r>
              <a:rPr lang="zh-CN" altLang="en-US" dirty="0">
                <a:latin typeface="宋体" panose="02010600030101010101" pitchFamily="2" charset="-122"/>
              </a:rPr>
              <a:t>约束由不等式成为等式而引进的变量</a:t>
            </a:r>
            <a:r>
              <a:rPr lang="en-US" altLang="zh-CN" dirty="0">
                <a:latin typeface="宋体" panose="02010600030101010101" pitchFamily="2" charset="-122"/>
              </a:rPr>
              <a:t>s,</a:t>
            </a:r>
            <a:r>
              <a:rPr lang="zh-CN" altLang="en-US" dirty="0">
                <a:latin typeface="宋体" panose="02010600030101010101" pitchFamily="2" charset="-122"/>
              </a:rPr>
              <a:t>当不等式为</a:t>
            </a:r>
            <a:r>
              <a:rPr lang="zh-CN" altLang="en-US" dirty="0"/>
              <a:t>“</a:t>
            </a:r>
            <a:r>
              <a:rPr lang="zh-CN" altLang="en-US" dirty="0">
                <a:solidFill>
                  <a:srgbClr val="3333CC"/>
                </a:solidFill>
                <a:latin typeface="宋体" panose="02010600030101010101" pitchFamily="2" charset="-122"/>
              </a:rPr>
              <a:t>小于等于</a:t>
            </a:r>
            <a:r>
              <a:rPr lang="zh-CN" altLang="en-US" dirty="0"/>
              <a:t>”</a:t>
            </a:r>
            <a:r>
              <a:rPr lang="zh-CN" altLang="en-US" dirty="0">
                <a:latin typeface="宋体" panose="02010600030101010101" pitchFamily="2" charset="-122"/>
              </a:rPr>
              <a:t>时称为</a:t>
            </a:r>
            <a:r>
              <a:rPr lang="zh-CN" altLang="en-US" dirty="0"/>
              <a:t>“</a:t>
            </a:r>
            <a:r>
              <a:rPr lang="zh-CN" altLang="en-US" dirty="0">
                <a:solidFill>
                  <a:srgbClr val="3333CC"/>
                </a:solidFill>
                <a:latin typeface="宋体" panose="02010600030101010101" pitchFamily="2" charset="-122"/>
              </a:rPr>
              <a:t>松弛变量</a:t>
            </a:r>
            <a:r>
              <a:rPr lang="zh-CN" altLang="en-US" dirty="0"/>
              <a:t>”</a:t>
            </a:r>
            <a:r>
              <a:rPr lang="zh-CN" altLang="en-US" dirty="0">
                <a:latin typeface="宋体" panose="02010600030101010101" pitchFamily="2" charset="-122"/>
              </a:rPr>
              <a:t>；当不等式为</a:t>
            </a:r>
            <a:r>
              <a:rPr lang="zh-CN" altLang="en-US" dirty="0"/>
              <a:t>“</a:t>
            </a:r>
            <a:r>
              <a:rPr lang="zh-CN" altLang="en-US" dirty="0">
                <a:solidFill>
                  <a:srgbClr val="3333CC"/>
                </a:solidFill>
                <a:latin typeface="宋体" panose="02010600030101010101" pitchFamily="2" charset="-122"/>
              </a:rPr>
              <a:t>大于等于</a:t>
            </a:r>
            <a:r>
              <a:rPr lang="zh-CN" altLang="en-US" dirty="0"/>
              <a:t>”</a:t>
            </a:r>
            <a:r>
              <a:rPr lang="zh-CN" altLang="en-US" dirty="0">
                <a:latin typeface="宋体" panose="02010600030101010101" pitchFamily="2" charset="-122"/>
              </a:rPr>
              <a:t>时称为</a:t>
            </a:r>
            <a:r>
              <a:rPr lang="zh-CN" altLang="en-US" dirty="0"/>
              <a:t>“</a:t>
            </a:r>
            <a:r>
              <a:rPr lang="zh-CN" altLang="en-US" dirty="0">
                <a:solidFill>
                  <a:srgbClr val="3333CC"/>
                </a:solidFill>
                <a:latin typeface="宋体" panose="02010600030101010101" pitchFamily="2" charset="-122"/>
              </a:rPr>
              <a:t>剩余变量</a:t>
            </a:r>
            <a:r>
              <a:rPr lang="zh-CN" altLang="en-US" dirty="0"/>
              <a:t>”</a:t>
            </a:r>
            <a:r>
              <a:rPr lang="zh-CN" altLang="en-US" dirty="0">
                <a:latin typeface="宋体" panose="02010600030101010101" pitchFamily="2" charset="-122"/>
              </a:rPr>
              <a:t>。如果原问题中有若干个非等式</a:t>
            </a:r>
            <a:r>
              <a:rPr lang="zh-CN" altLang="en-US" dirty="0">
                <a:latin typeface="隶书" panose="02010509060101010101" pitchFamily="49" charset="-122"/>
              </a:rPr>
              <a:t>约束，则将其转化为标准形式时，</a:t>
            </a:r>
            <a:r>
              <a:rPr lang="zh-CN" altLang="en-US" dirty="0">
                <a:solidFill>
                  <a:srgbClr val="FF0000"/>
                </a:solidFill>
                <a:latin typeface="隶书" panose="02010509060101010101" pitchFamily="49" charset="-122"/>
              </a:rPr>
              <a:t>必须对各个约束引进不同的松弛变量。（通常继续用</a:t>
            </a:r>
            <a:r>
              <a:rPr lang="en-US" altLang="zh-CN" i="1" dirty="0">
                <a:solidFill>
                  <a:srgbClr val="FF0000"/>
                </a:solidFill>
                <a:latin typeface="Times New Roman" panose="02020603050405020304" pitchFamily="18" charset="0"/>
                <a:cs typeface="Times New Roman" panose="02020603050405020304" pitchFamily="18" charset="0"/>
              </a:rPr>
              <a:t>x</a:t>
            </a:r>
            <a:r>
              <a:rPr lang="zh-CN" altLang="en-US" dirty="0">
                <a:solidFill>
                  <a:srgbClr val="FF0000"/>
                </a:solidFill>
                <a:latin typeface="隶书" panose="02010509060101010101" pitchFamily="49" charset="-122"/>
              </a:rPr>
              <a:t>往下编号）</a:t>
            </a:r>
          </a:p>
          <a:p>
            <a:pPr>
              <a:lnSpc>
                <a:spcPct val="130000"/>
              </a:lnSpc>
              <a:buNone/>
            </a:pPr>
            <a:r>
              <a:rPr lang="zh-CN" altLang="en-US" dirty="0">
                <a:latin typeface="隶书" panose="02010509060101010101" pitchFamily="49" charset="-122"/>
              </a:rPr>
              <a:t>    松弛变量表示未被充分利用的资源，剩余变量表示超过最低限约束的资源多用量。</a:t>
            </a:r>
            <a:r>
              <a:rPr lang="zh-CN" altLang="en-US" dirty="0">
                <a:solidFill>
                  <a:srgbClr val="FF0000"/>
                </a:solidFill>
                <a:latin typeface="隶书" panose="02010509060101010101" pitchFamily="49" charset="-122"/>
              </a:rPr>
              <a:t>两者在目标函数中的价值系数均为零。只有决策变量影响到目标函数值。</a:t>
            </a:r>
          </a:p>
          <a:p>
            <a:endParaRPr lang="en-HK" dirty="0"/>
          </a:p>
        </p:txBody>
      </p:sp>
      <p:sp>
        <p:nvSpPr>
          <p:cNvPr id="4" name="日期占位符 3">
            <a:extLst>
              <a:ext uri="{FF2B5EF4-FFF2-40B4-BE49-F238E27FC236}">
                <a16:creationId xmlns:a16="http://schemas.microsoft.com/office/drawing/2014/main" id="{6D2C13A6-F7B9-43D3-B608-8476FD44D8B7}"/>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AA9E7773-D4C5-4EB9-814B-9783ABF699F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6644870-5993-411A-A7B3-82B15CAB9EB8}"/>
              </a:ext>
            </a:extLst>
          </p:cNvPr>
          <p:cNvSpPr>
            <a:spLocks noGrp="1"/>
          </p:cNvSpPr>
          <p:nvPr>
            <p:ph type="sldNum" sz="quarter" idx="12"/>
          </p:nvPr>
        </p:nvSpPr>
        <p:spPr/>
        <p:txBody>
          <a:bodyPr/>
          <a:lstStyle/>
          <a:p>
            <a:fld id="{0A644367-13AA-42ED-B6EC-687919EA1044}" type="slidenum">
              <a:rPr lang="zh-CN" altLang="en-US" smtClean="0"/>
              <a:t>33</a:t>
            </a:fld>
            <a:endParaRPr lang="zh-CN" altLang="en-US"/>
          </a:p>
        </p:txBody>
      </p:sp>
    </p:spTree>
    <p:extLst>
      <p:ext uri="{BB962C8B-B14F-4D97-AF65-F5344CB8AC3E}">
        <p14:creationId xmlns:p14="http://schemas.microsoft.com/office/powerpoint/2010/main" val="1665942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55946-A344-47D0-893B-291E65A567F1}"/>
              </a:ext>
            </a:extLst>
          </p:cNvPr>
          <p:cNvSpPr>
            <a:spLocks noGrp="1"/>
          </p:cNvSpPr>
          <p:nvPr>
            <p:ph type="title"/>
          </p:nvPr>
        </p:nvSpPr>
        <p:spPr/>
        <p:txBody>
          <a:bodyPr/>
          <a:lstStyle/>
          <a:p>
            <a:r>
              <a:rPr lang="zh-CN" altLang="en-US" dirty="0"/>
              <a:t>极小化目标函数的问题</a:t>
            </a:r>
            <a:endParaRPr lang="en-HK" dirty="0"/>
          </a:p>
        </p:txBody>
      </p:sp>
      <p:sp>
        <p:nvSpPr>
          <p:cNvPr id="3" name="内容占位符 2">
            <a:extLst>
              <a:ext uri="{FF2B5EF4-FFF2-40B4-BE49-F238E27FC236}">
                <a16:creationId xmlns:a16="http://schemas.microsoft.com/office/drawing/2014/main" id="{0A70E4E4-47BD-45E1-837E-DE9D4601D608}"/>
              </a:ext>
            </a:extLst>
          </p:cNvPr>
          <p:cNvSpPr>
            <a:spLocks noGrp="1"/>
          </p:cNvSpPr>
          <p:nvPr>
            <p:ph idx="1"/>
          </p:nvPr>
        </p:nvSpPr>
        <p:spPr/>
        <p:txBody>
          <a:bodyPr>
            <a:normAutofit fontScale="85000" lnSpcReduction="20000"/>
          </a:bodyPr>
          <a:lstStyle/>
          <a:p>
            <a:pPr algn="just">
              <a:lnSpc>
                <a:spcPct val="150000"/>
              </a:lnSpc>
              <a:spcBef>
                <a:spcPct val="0"/>
              </a:spcBef>
              <a:buNone/>
            </a:pPr>
            <a:r>
              <a:rPr lang="zh-CN" altLang="en-US" dirty="0">
                <a:latin typeface="Times New Roman" panose="02020603050405020304" pitchFamily="18" charset="0"/>
                <a:cs typeface="Times New Roman" panose="02020603050405020304" pitchFamily="18" charset="0"/>
              </a:rPr>
              <a:t>设目标函数为</a:t>
            </a:r>
          </a:p>
          <a:p>
            <a:pPr algn="just">
              <a:lnSpc>
                <a:spcPct val="150000"/>
              </a:lnSpc>
              <a:spcBef>
                <a:spcPct val="0"/>
              </a:spcBef>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Min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 + </a:t>
            </a:r>
            <a:r>
              <a:rPr lang="en-US" altLang="zh-CN" i="1" dirty="0" err="1">
                <a:latin typeface="Times New Roman" panose="02020603050405020304" pitchFamily="18" charset="0"/>
                <a:cs typeface="Times New Roman" panose="02020603050405020304" pitchFamily="18" charset="0"/>
              </a:rPr>
              <a:t>c</a:t>
            </a:r>
            <a:r>
              <a:rPr lang="en-US" altLang="zh-CN" i="1" baseline="-30000" dirty="0" err="1">
                <a:latin typeface="Times New Roman" panose="02020603050405020304" pitchFamily="18" charset="0"/>
                <a:cs typeface="Times New Roman" panose="02020603050405020304" pitchFamily="18" charset="0"/>
              </a:rPr>
              <a:t>n</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p>
          <a:p>
            <a:pPr algn="just">
              <a:lnSpc>
                <a:spcPct val="150000"/>
              </a:lnSpc>
              <a:spcBef>
                <a:spcPct val="0"/>
              </a:spcBef>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可以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令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p>
          <a:p>
            <a:pPr algn="just">
              <a:lnSpc>
                <a:spcPct val="150000"/>
              </a:lnSpc>
              <a:spcBef>
                <a:spcPct val="0"/>
              </a:spcBef>
              <a:buNone/>
            </a:pPr>
            <a:r>
              <a:rPr lang="zh-CN" altLang="en-US" dirty="0">
                <a:latin typeface="Times New Roman" panose="02020603050405020304" pitchFamily="18" charset="0"/>
                <a:cs typeface="Times New Roman" panose="02020603050405020304" pitchFamily="18" charset="0"/>
              </a:rPr>
              <a:t>    则该极小化问题与下面的极大化问题有相同的最优解，</a:t>
            </a:r>
          </a:p>
          <a:p>
            <a:pPr algn="just">
              <a:lnSpc>
                <a:spcPct val="150000"/>
              </a:lnSpc>
              <a:spcBef>
                <a:spcPct val="0"/>
              </a:spcBef>
              <a:buNone/>
            </a:pPr>
            <a:r>
              <a:rPr lang="zh-CN" altLang="en-US" dirty="0">
                <a:latin typeface="Times New Roman" panose="02020603050405020304" pitchFamily="18" charset="0"/>
                <a:cs typeface="Times New Roman" panose="02020603050405020304" pitchFamily="18" charset="0"/>
              </a:rPr>
              <a:t>即 </a:t>
            </a:r>
            <a:r>
              <a:rPr lang="en-US" altLang="zh-CN" dirty="0">
                <a:latin typeface="Times New Roman" panose="02020603050405020304" pitchFamily="18" charset="0"/>
                <a:cs typeface="Times New Roman" panose="02020603050405020304" pitchFamily="18" charset="0"/>
              </a:rPr>
              <a:t>Max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 c</a:t>
            </a:r>
            <a:r>
              <a:rPr lang="en-US" altLang="zh-CN" i="1"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c</a:t>
            </a:r>
            <a:r>
              <a:rPr lang="en-US" altLang="zh-CN" i="1"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 … - </a:t>
            </a:r>
            <a:r>
              <a:rPr lang="en-US" altLang="zh-CN" i="1" dirty="0" err="1">
                <a:latin typeface="Times New Roman" panose="02020603050405020304" pitchFamily="18" charset="0"/>
                <a:cs typeface="Times New Roman" panose="02020603050405020304" pitchFamily="18" charset="0"/>
              </a:rPr>
              <a:t>c</a:t>
            </a:r>
            <a:r>
              <a:rPr lang="en-US" altLang="zh-CN" i="1" baseline="-30000" dirty="0" err="1">
                <a:latin typeface="Times New Roman" panose="02020603050405020304" pitchFamily="18" charset="0"/>
                <a:cs typeface="Times New Roman" panose="02020603050405020304" pitchFamily="18" charset="0"/>
              </a:rPr>
              <a:t>n</a:t>
            </a:r>
            <a:r>
              <a:rPr lang="en-US" altLang="zh-CN" i="1" dirty="0" err="1">
                <a:latin typeface="Times New Roman" panose="02020603050405020304" pitchFamily="18" charset="0"/>
                <a:cs typeface="Times New Roman" panose="02020603050405020304" pitchFamily="18" charset="0"/>
              </a:rPr>
              <a:t>x</a:t>
            </a:r>
            <a:r>
              <a:rPr lang="en-US" altLang="zh-CN" i="1" baseline="-30000" dirty="0" err="1">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p>
          <a:p>
            <a:pPr algn="just">
              <a:lnSpc>
                <a:spcPct val="150000"/>
              </a:lnSpc>
              <a:spcBef>
                <a:spcPct val="0"/>
              </a:spcBef>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但必须注意，尽管以上两个问题的</a:t>
            </a:r>
            <a:r>
              <a:rPr lang="zh-CN" altLang="en-US" dirty="0">
                <a:solidFill>
                  <a:srgbClr val="009900"/>
                </a:solidFill>
                <a:latin typeface="Times New Roman" panose="02020603050405020304" pitchFamily="18" charset="0"/>
                <a:cs typeface="Times New Roman" panose="02020603050405020304" pitchFamily="18" charset="0"/>
              </a:rPr>
              <a:t>最优解相同</a:t>
            </a:r>
            <a:r>
              <a:rPr lang="zh-CN" altLang="en-US" dirty="0">
                <a:latin typeface="Times New Roman" panose="02020603050405020304" pitchFamily="18" charset="0"/>
                <a:cs typeface="Times New Roman" panose="02020603050405020304" pitchFamily="18" charset="0"/>
              </a:rPr>
              <a:t>，但它们</a:t>
            </a:r>
            <a:r>
              <a:rPr lang="zh-CN" altLang="en-US" dirty="0">
                <a:solidFill>
                  <a:srgbClr val="009900"/>
                </a:solidFill>
                <a:latin typeface="Times New Roman" panose="02020603050405020304" pitchFamily="18" charset="0"/>
                <a:cs typeface="Times New Roman" panose="02020603050405020304" pitchFamily="18" charset="0"/>
              </a:rPr>
              <a:t>最优解的目标函数值（</a:t>
            </a:r>
            <a:r>
              <a:rPr lang="zh-CN" altLang="en-US" dirty="0">
                <a:solidFill>
                  <a:srgbClr val="3333CC"/>
                </a:solidFill>
                <a:latin typeface="Times New Roman" panose="02020603050405020304" pitchFamily="18" charset="0"/>
                <a:cs typeface="Times New Roman" panose="02020603050405020304" pitchFamily="18" charset="0"/>
              </a:rPr>
              <a:t>最优值</a:t>
            </a:r>
            <a:r>
              <a:rPr lang="zh-CN" altLang="en-US" dirty="0">
                <a:solidFill>
                  <a:srgbClr val="009900"/>
                </a:solidFill>
                <a:latin typeface="Times New Roman" panose="02020603050405020304" pitchFamily="18" charset="0"/>
                <a:cs typeface="Times New Roman" panose="02020603050405020304" pitchFamily="18" charset="0"/>
              </a:rPr>
              <a:t>）却相差一个符号</a:t>
            </a:r>
            <a:r>
              <a:rPr lang="zh-CN" altLang="en-US" dirty="0">
                <a:latin typeface="Times New Roman" panose="02020603050405020304" pitchFamily="18" charset="0"/>
                <a:cs typeface="Times New Roman" panose="02020603050405020304" pitchFamily="18" charset="0"/>
              </a:rPr>
              <a:t>，即</a:t>
            </a:r>
          </a:p>
          <a:p>
            <a:pPr algn="just">
              <a:lnSpc>
                <a:spcPct val="150000"/>
              </a:lnSpc>
              <a:spcBef>
                <a:spcPct val="0"/>
              </a:spcBef>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Min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Max </a:t>
            </a:r>
            <a:r>
              <a:rPr lang="en-US" altLang="zh-CN" i="1" dirty="0">
                <a:latin typeface="Times New Roman" panose="02020603050405020304" pitchFamily="18" charset="0"/>
                <a:cs typeface="Times New Roman" panose="02020603050405020304" pitchFamily="18" charset="0"/>
              </a:rPr>
              <a:t>z</a:t>
            </a:r>
          </a:p>
        </p:txBody>
      </p:sp>
      <p:sp>
        <p:nvSpPr>
          <p:cNvPr id="4" name="日期占位符 3">
            <a:extLst>
              <a:ext uri="{FF2B5EF4-FFF2-40B4-BE49-F238E27FC236}">
                <a16:creationId xmlns:a16="http://schemas.microsoft.com/office/drawing/2014/main" id="{6D2C13A6-F7B9-43D3-B608-8476FD44D8B7}"/>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AA9E7773-D4C5-4EB9-814B-9783ABF699F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6644870-5993-411A-A7B3-82B15CAB9EB8}"/>
              </a:ext>
            </a:extLst>
          </p:cNvPr>
          <p:cNvSpPr>
            <a:spLocks noGrp="1"/>
          </p:cNvSpPr>
          <p:nvPr>
            <p:ph type="sldNum" sz="quarter" idx="12"/>
          </p:nvPr>
        </p:nvSpPr>
        <p:spPr/>
        <p:txBody>
          <a:bodyPr/>
          <a:lstStyle/>
          <a:p>
            <a:fld id="{0A644367-13AA-42ED-B6EC-687919EA1044}" type="slidenum">
              <a:rPr lang="zh-CN" altLang="en-US" smtClean="0"/>
              <a:t>34</a:t>
            </a:fld>
            <a:endParaRPr lang="zh-CN" altLang="en-US"/>
          </a:p>
        </p:txBody>
      </p:sp>
    </p:spTree>
    <p:extLst>
      <p:ext uri="{BB962C8B-B14F-4D97-AF65-F5344CB8AC3E}">
        <p14:creationId xmlns:p14="http://schemas.microsoft.com/office/powerpoint/2010/main" val="156770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55946-A344-47D0-893B-291E65A567F1}"/>
              </a:ext>
            </a:extLst>
          </p:cNvPr>
          <p:cNvSpPr>
            <a:spLocks noGrp="1"/>
          </p:cNvSpPr>
          <p:nvPr>
            <p:ph type="title"/>
          </p:nvPr>
        </p:nvSpPr>
        <p:spPr/>
        <p:txBody>
          <a:bodyPr/>
          <a:lstStyle/>
          <a:p>
            <a:r>
              <a:rPr lang="zh-CN" altLang="en-US" dirty="0"/>
              <a:t>右端项有负值的问题</a:t>
            </a:r>
            <a:endParaRPr lang="en-HK" dirty="0"/>
          </a:p>
        </p:txBody>
      </p:sp>
      <p:sp>
        <p:nvSpPr>
          <p:cNvPr id="3" name="内容占位符 2">
            <a:extLst>
              <a:ext uri="{FF2B5EF4-FFF2-40B4-BE49-F238E27FC236}">
                <a16:creationId xmlns:a16="http://schemas.microsoft.com/office/drawing/2014/main" id="{0A70E4E4-47BD-45E1-837E-DE9D4601D608}"/>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在标准形式中，要求右端项必须每一个分量非负。当某一个右端项系数为负时，如 </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&lt;0</a:t>
            </a:r>
            <a:r>
              <a:rPr lang="zh-CN" altLang="en-US" dirty="0">
                <a:latin typeface="Times New Roman" panose="02020603050405020304" pitchFamily="18" charset="0"/>
                <a:cs typeface="Times New Roman" panose="02020603050405020304" pitchFamily="18" charset="0"/>
              </a:rPr>
              <a:t>，则把该等式约束两端同时乘以</a:t>
            </a:r>
            <a:r>
              <a:rPr lang="en-US" altLang="zh-CN" dirty="0">
                <a:latin typeface="Times New Roman" panose="02020603050405020304" pitchFamily="18" charset="0"/>
                <a:cs typeface="Times New Roman" panose="02020603050405020304" pitchFamily="18" charset="0"/>
              </a:rPr>
              <a:t>-1</a:t>
            </a:r>
            <a:r>
              <a:rPr lang="zh-CN" altLang="en-US" i="1" dirty="0">
                <a:latin typeface="Times New Roman" panose="02020603050405020304" pitchFamily="18" charset="0"/>
                <a:cs typeface="Times New Roman" panose="02020603050405020304" pitchFamily="18" charset="0"/>
              </a:rPr>
              <a:t>。</a:t>
            </a:r>
          </a:p>
        </p:txBody>
      </p:sp>
      <p:sp>
        <p:nvSpPr>
          <p:cNvPr id="4" name="日期占位符 3">
            <a:extLst>
              <a:ext uri="{FF2B5EF4-FFF2-40B4-BE49-F238E27FC236}">
                <a16:creationId xmlns:a16="http://schemas.microsoft.com/office/drawing/2014/main" id="{6D2C13A6-F7B9-43D3-B608-8476FD44D8B7}"/>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AA9E7773-D4C5-4EB9-814B-9783ABF699F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6644870-5993-411A-A7B3-82B15CAB9EB8}"/>
              </a:ext>
            </a:extLst>
          </p:cNvPr>
          <p:cNvSpPr>
            <a:spLocks noGrp="1"/>
          </p:cNvSpPr>
          <p:nvPr>
            <p:ph type="sldNum" sz="quarter" idx="12"/>
          </p:nvPr>
        </p:nvSpPr>
        <p:spPr/>
        <p:txBody>
          <a:bodyPr/>
          <a:lstStyle/>
          <a:p>
            <a:fld id="{0A644367-13AA-42ED-B6EC-687919EA1044}" type="slidenum">
              <a:rPr lang="zh-CN" altLang="en-US" smtClean="0"/>
              <a:t>35</a:t>
            </a:fld>
            <a:endParaRPr lang="zh-CN" altLang="en-US"/>
          </a:p>
        </p:txBody>
      </p:sp>
    </p:spTree>
    <p:extLst>
      <p:ext uri="{BB962C8B-B14F-4D97-AF65-F5344CB8AC3E}">
        <p14:creationId xmlns:p14="http://schemas.microsoft.com/office/powerpoint/2010/main" val="909818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D06EB-9BFE-4D0A-9D8D-3DCB46C0A9BC}"/>
              </a:ext>
            </a:extLst>
          </p:cNvPr>
          <p:cNvSpPr>
            <a:spLocks noGrp="1"/>
          </p:cNvSpPr>
          <p:nvPr>
            <p:ph type="title"/>
          </p:nvPr>
        </p:nvSpPr>
        <p:spPr/>
        <p:txBody>
          <a:bodyPr/>
          <a:lstStyle/>
          <a:p>
            <a:r>
              <a:rPr lang="zh-CN" altLang="en-US" dirty="0"/>
              <a:t>例题</a:t>
            </a:r>
            <a:endParaRPr lang="en-HK" dirty="0"/>
          </a:p>
        </p:txBody>
      </p:sp>
      <p:sp>
        <p:nvSpPr>
          <p:cNvPr id="3" name="内容占位符 2">
            <a:extLst>
              <a:ext uri="{FF2B5EF4-FFF2-40B4-BE49-F238E27FC236}">
                <a16:creationId xmlns:a16="http://schemas.microsoft.com/office/drawing/2014/main" id="{A6412940-E5BF-4BD1-A1E0-A16F7B92393D}"/>
              </a:ext>
            </a:extLst>
          </p:cNvPr>
          <p:cNvSpPr>
            <a:spLocks noGrp="1"/>
          </p:cNvSpPr>
          <p:nvPr>
            <p:ph idx="1"/>
          </p:nvPr>
        </p:nvSpPr>
        <p:spPr/>
        <p:txBody>
          <a:bodyPr/>
          <a:lstStyle/>
          <a:p>
            <a:endParaRPr lang="en-HK"/>
          </a:p>
        </p:txBody>
      </p:sp>
      <p:sp>
        <p:nvSpPr>
          <p:cNvPr id="4" name="日期占位符 3">
            <a:extLst>
              <a:ext uri="{FF2B5EF4-FFF2-40B4-BE49-F238E27FC236}">
                <a16:creationId xmlns:a16="http://schemas.microsoft.com/office/drawing/2014/main" id="{A35C2F17-3A52-4F34-909A-B571C26BACBE}"/>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D9C810DE-F984-4053-BC8A-7C1D2BE6141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5126422A-C64C-4185-99DE-99B3BB88810F}"/>
              </a:ext>
            </a:extLst>
          </p:cNvPr>
          <p:cNvSpPr>
            <a:spLocks noGrp="1"/>
          </p:cNvSpPr>
          <p:nvPr>
            <p:ph type="sldNum" sz="quarter" idx="12"/>
          </p:nvPr>
        </p:nvSpPr>
        <p:spPr/>
        <p:txBody>
          <a:bodyPr/>
          <a:lstStyle/>
          <a:p>
            <a:fld id="{0A644367-13AA-42ED-B6EC-687919EA1044}" type="slidenum">
              <a:rPr lang="zh-CN" altLang="en-US" smtClean="0"/>
              <a:t>36</a:t>
            </a:fld>
            <a:endParaRPr lang="zh-CN" altLang="en-US"/>
          </a:p>
        </p:txBody>
      </p:sp>
      <p:pic>
        <p:nvPicPr>
          <p:cNvPr id="7" name="Picture 4">
            <a:extLst>
              <a:ext uri="{FF2B5EF4-FFF2-40B4-BE49-F238E27FC236}">
                <a16:creationId xmlns:a16="http://schemas.microsoft.com/office/drawing/2014/main" id="{06FD970D-0FF1-451C-8747-9ACEB74FA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519" y="1523970"/>
            <a:ext cx="7306962" cy="465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956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687EE23-A77F-4C98-B24A-5AD61AF4FDA1}"/>
              </a:ext>
            </a:extLst>
          </p:cNvPr>
          <p:cNvSpPr>
            <a:spLocks noChangeArrowheads="1"/>
          </p:cNvSpPr>
          <p:nvPr/>
        </p:nvSpPr>
        <p:spPr bwMode="auto">
          <a:xfrm>
            <a:off x="832022" y="205947"/>
            <a:ext cx="111457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zh-CN" sz="4000" b="1" dirty="0">
                <a:latin typeface="华文新魏" panose="02010800040101010101" pitchFamily="2" charset="-122"/>
                <a:ea typeface="华文新魏" panose="02010800040101010101" pitchFamily="2" charset="-122"/>
              </a:rPr>
              <a:t>【</a:t>
            </a:r>
            <a:r>
              <a:rPr lang="zh-CN" altLang="en-US" sz="4000" b="1" dirty="0">
                <a:latin typeface="华文新魏" panose="02010800040101010101" pitchFamily="2" charset="-122"/>
                <a:ea typeface="华文新魏" panose="02010800040101010101" pitchFamily="2" charset="-122"/>
              </a:rPr>
              <a:t>练习</a:t>
            </a:r>
            <a:r>
              <a:rPr lang="zh-CN" altLang="zh-CN" sz="4000" b="1" dirty="0">
                <a:latin typeface="华文新魏" panose="02010800040101010101" pitchFamily="2" charset="-122"/>
                <a:ea typeface="华文新魏" panose="02010800040101010101" pitchFamily="2" charset="-122"/>
              </a:rPr>
              <a:t>】将下列线性规划化为标准型 </a:t>
            </a:r>
          </a:p>
        </p:txBody>
      </p:sp>
      <p:graphicFrame>
        <p:nvGraphicFramePr>
          <p:cNvPr id="41987" name="Object 3">
            <a:extLst>
              <a:ext uri="{FF2B5EF4-FFF2-40B4-BE49-F238E27FC236}">
                <a16:creationId xmlns:a16="http://schemas.microsoft.com/office/drawing/2014/main" id="{D627696D-1411-422E-A933-4503FD788D03}"/>
              </a:ext>
            </a:extLst>
          </p:cNvPr>
          <p:cNvGraphicFramePr>
            <a:graphicFrameLocks noChangeAspect="1"/>
          </p:cNvGraphicFramePr>
          <p:nvPr>
            <p:extLst>
              <p:ext uri="{D42A27DB-BD31-4B8C-83A1-F6EECF244321}">
                <p14:modId xmlns:p14="http://schemas.microsoft.com/office/powerpoint/2010/main" val="3348900406"/>
              </p:ext>
            </p:extLst>
          </p:nvPr>
        </p:nvGraphicFramePr>
        <p:xfrm>
          <a:off x="1143557" y="1072929"/>
          <a:ext cx="6651721" cy="946150"/>
        </p:xfrm>
        <a:graphic>
          <a:graphicData uri="http://schemas.openxmlformats.org/presentationml/2006/ole">
            <mc:AlternateContent xmlns:mc="http://schemas.openxmlformats.org/markup-compatibility/2006">
              <mc:Choice xmlns:v="urn:schemas-microsoft-com:vml" Requires="v">
                <p:oleObj spid="_x0000_s14356" r:id="rId4" imgW="1416040" imgH="222239" progId="">
                  <p:embed/>
                </p:oleObj>
              </mc:Choice>
              <mc:Fallback>
                <p:oleObj r:id="rId4" imgW="1416040" imgH="222239" progId="">
                  <p:embed/>
                  <p:pic>
                    <p:nvPicPr>
                      <p:cNvPr id="41987" name="Object 3">
                        <a:extLst>
                          <a:ext uri="{FF2B5EF4-FFF2-40B4-BE49-F238E27FC236}">
                            <a16:creationId xmlns:a16="http://schemas.microsoft.com/office/drawing/2014/main" id="{D627696D-1411-422E-A933-4503FD788D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557" y="1072929"/>
                        <a:ext cx="6651721" cy="946150"/>
                      </a:xfrm>
                      <a:prstGeom prst="rect">
                        <a:avLst/>
                      </a:prstGeom>
                      <a:noFill/>
                      <a:ln>
                        <a:noFill/>
                      </a:ln>
                    </p:spPr>
                  </p:pic>
                </p:oleObj>
              </mc:Fallback>
            </mc:AlternateContent>
          </a:graphicData>
        </a:graphic>
      </p:graphicFrame>
      <p:graphicFrame>
        <p:nvGraphicFramePr>
          <p:cNvPr id="41988" name="Object 4">
            <a:extLst>
              <a:ext uri="{FF2B5EF4-FFF2-40B4-BE49-F238E27FC236}">
                <a16:creationId xmlns:a16="http://schemas.microsoft.com/office/drawing/2014/main" id="{102A6864-143A-4B74-AF30-C32CECDBFA0D}"/>
              </a:ext>
            </a:extLst>
          </p:cNvPr>
          <p:cNvGraphicFramePr>
            <a:graphicFrameLocks noChangeAspect="1"/>
          </p:cNvGraphicFramePr>
          <p:nvPr>
            <p:extLst>
              <p:ext uri="{D42A27DB-BD31-4B8C-83A1-F6EECF244321}">
                <p14:modId xmlns:p14="http://schemas.microsoft.com/office/powerpoint/2010/main" val="3546471354"/>
              </p:ext>
            </p:extLst>
          </p:nvPr>
        </p:nvGraphicFramePr>
        <p:xfrm>
          <a:off x="1073944" y="1942072"/>
          <a:ext cx="5961663" cy="2896850"/>
        </p:xfrm>
        <a:graphic>
          <a:graphicData uri="http://schemas.openxmlformats.org/presentationml/2006/ole">
            <mc:AlternateContent xmlns:mc="http://schemas.openxmlformats.org/markup-compatibility/2006">
              <mc:Choice xmlns:v="urn:schemas-microsoft-com:vml" Requires="v">
                <p:oleObj spid="_x0000_s14357" r:id="rId6" imgW="1936660" imgH="933483" progId="">
                  <p:embed/>
                </p:oleObj>
              </mc:Choice>
              <mc:Fallback>
                <p:oleObj r:id="rId6" imgW="1936660" imgH="933483" progId="">
                  <p:embed/>
                  <p:pic>
                    <p:nvPicPr>
                      <p:cNvPr id="41988" name="Object 4">
                        <a:extLst>
                          <a:ext uri="{FF2B5EF4-FFF2-40B4-BE49-F238E27FC236}">
                            <a16:creationId xmlns:a16="http://schemas.microsoft.com/office/drawing/2014/main" id="{102A6864-143A-4B74-AF30-C32CECDBFA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944" y="1942072"/>
                        <a:ext cx="5961663" cy="2896850"/>
                      </a:xfrm>
                      <a:prstGeom prst="rect">
                        <a:avLst/>
                      </a:prstGeom>
                      <a:noFill/>
                      <a:ln>
                        <a:noFill/>
                      </a:ln>
                    </p:spPr>
                  </p:pic>
                </p:oleObj>
              </mc:Fallback>
            </mc:AlternateContent>
          </a:graphicData>
        </a:graphic>
      </p:graphicFrame>
      <p:sp>
        <p:nvSpPr>
          <p:cNvPr id="41989" name="Rectangle 5">
            <a:extLst>
              <a:ext uri="{FF2B5EF4-FFF2-40B4-BE49-F238E27FC236}">
                <a16:creationId xmlns:a16="http://schemas.microsoft.com/office/drawing/2014/main" id="{6A60EF20-8E5E-48BB-B01C-70B59168BEA2}"/>
              </a:ext>
            </a:extLst>
          </p:cNvPr>
          <p:cNvSpPr>
            <a:spLocks noChangeArrowheads="1"/>
          </p:cNvSpPr>
          <p:nvPr/>
        </p:nvSpPr>
        <p:spPr bwMode="auto">
          <a:xfrm>
            <a:off x="1073944" y="4870964"/>
            <a:ext cx="78184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zh-CN" sz="2800" b="1" dirty="0"/>
              <a:t>【解】（１）因为</a:t>
            </a:r>
            <a:r>
              <a:rPr lang="zh-CN" altLang="zh-CN" sz="2800" b="1" i="1" dirty="0"/>
              <a:t>x</a:t>
            </a:r>
            <a:r>
              <a:rPr lang="zh-CN" altLang="zh-CN" sz="2800" b="1" baseline="-30000" dirty="0"/>
              <a:t>3</a:t>
            </a:r>
            <a:r>
              <a:rPr lang="zh-CN" altLang="zh-CN" sz="2800" b="1" dirty="0"/>
              <a:t>无符号要求 ，即</a:t>
            </a:r>
            <a:r>
              <a:rPr lang="zh-CN" altLang="zh-CN" sz="2800" b="1" i="1" dirty="0"/>
              <a:t>x</a:t>
            </a:r>
            <a:r>
              <a:rPr lang="zh-CN" altLang="zh-CN" sz="2800" b="1" baseline="-30000" dirty="0"/>
              <a:t>3</a:t>
            </a:r>
            <a:r>
              <a:rPr lang="zh-CN" altLang="zh-CN" sz="2800" b="1" dirty="0"/>
              <a:t>取正值也可取负值，标准型中要求变量非负，所以令 </a:t>
            </a:r>
          </a:p>
        </p:txBody>
      </p:sp>
      <p:graphicFrame>
        <p:nvGraphicFramePr>
          <p:cNvPr id="41990" name="Object 6">
            <a:extLst>
              <a:ext uri="{FF2B5EF4-FFF2-40B4-BE49-F238E27FC236}">
                <a16:creationId xmlns:a16="http://schemas.microsoft.com/office/drawing/2014/main" id="{A317C211-822D-4E0A-BA7E-A171A24406A6}"/>
              </a:ext>
            </a:extLst>
          </p:cNvPr>
          <p:cNvGraphicFramePr>
            <a:graphicFrameLocks noChangeAspect="1"/>
          </p:cNvGraphicFramePr>
          <p:nvPr>
            <p:extLst>
              <p:ext uri="{D42A27DB-BD31-4B8C-83A1-F6EECF244321}">
                <p14:modId xmlns:p14="http://schemas.microsoft.com/office/powerpoint/2010/main" val="1713233656"/>
              </p:ext>
            </p:extLst>
          </p:nvPr>
        </p:nvGraphicFramePr>
        <p:xfrm>
          <a:off x="2908516" y="5849156"/>
          <a:ext cx="4948237" cy="695325"/>
        </p:xfrm>
        <a:graphic>
          <a:graphicData uri="http://schemas.openxmlformats.org/presentationml/2006/ole">
            <mc:AlternateContent xmlns:mc="http://schemas.openxmlformats.org/markup-compatibility/2006">
              <mc:Choice xmlns:v="urn:schemas-microsoft-com:vml" Requires="v">
                <p:oleObj spid="_x0000_s14358" r:id="rId8" imgW="1606452" imgH="222239" progId="">
                  <p:embed/>
                </p:oleObj>
              </mc:Choice>
              <mc:Fallback>
                <p:oleObj r:id="rId8" imgW="1606452" imgH="222239" progId="">
                  <p:embed/>
                  <p:pic>
                    <p:nvPicPr>
                      <p:cNvPr id="41990" name="Object 6">
                        <a:extLst>
                          <a:ext uri="{FF2B5EF4-FFF2-40B4-BE49-F238E27FC236}">
                            <a16:creationId xmlns:a16="http://schemas.microsoft.com/office/drawing/2014/main" id="{A317C211-822D-4E0A-BA7E-A171A24406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8516" y="5849156"/>
                        <a:ext cx="4948237" cy="69532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wipe(up)">
                                      <p:cBhvr>
                                        <p:cTn id="17" dur="500"/>
                                        <p:tgtEl>
                                          <p:spTgt spid="41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9"/>
                                        </p:tgtEl>
                                        <p:attrNameLst>
                                          <p:attrName>style.visibility</p:attrName>
                                        </p:attrNameLst>
                                      </p:cBhvr>
                                      <p:to>
                                        <p:strVal val="visible"/>
                                      </p:to>
                                    </p:set>
                                    <p:animEffect transition="in" filter="wipe(left)">
                                      <p:cBhvr>
                                        <p:cTn id="22" dur="500"/>
                                        <p:tgtEl>
                                          <p:spTgt spid="41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990"/>
                                        </p:tgtEl>
                                        <p:attrNameLst>
                                          <p:attrName>style.visibility</p:attrName>
                                        </p:attrNameLst>
                                      </p:cBhvr>
                                      <p:to>
                                        <p:strVal val="visible"/>
                                      </p:to>
                                    </p:set>
                                    <p:animEffect transition="in" filter="wipe(left)">
                                      <p:cBhvr>
                                        <p:cTn id="27"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C21BEDA-9C90-411C-9829-D38237AD1FA8}"/>
              </a:ext>
            </a:extLst>
          </p:cNvPr>
          <p:cNvSpPr>
            <a:spLocks noChangeArrowheads="1"/>
          </p:cNvSpPr>
          <p:nvPr/>
        </p:nvSpPr>
        <p:spPr bwMode="auto">
          <a:xfrm>
            <a:off x="209635" y="1785591"/>
            <a:ext cx="6511924" cy="159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66738" indent="-566738">
              <a:spcBef>
                <a:spcPct val="20000"/>
              </a:spcBef>
              <a:buChar char="•"/>
              <a:tabLst>
                <a:tab pos="866775" algn="l"/>
              </a:tabLst>
              <a:defRPr sz="3200">
                <a:solidFill>
                  <a:schemeClr val="tx1"/>
                </a:solidFill>
                <a:latin typeface="Times New Roman" panose="02020603050405020304" pitchFamily="18" charset="0"/>
                <a:ea typeface="宋体" panose="02010600030101010101" pitchFamily="2" charset="-122"/>
              </a:defRPr>
            </a:lvl1pPr>
            <a:lvl2pPr marL="847725" indent="-285750">
              <a:spcBef>
                <a:spcPct val="20000"/>
              </a:spcBef>
              <a:buChar char="–"/>
              <a:tabLst>
                <a:tab pos="866775" algn="l"/>
              </a:tabLst>
              <a:defRPr sz="2800">
                <a:solidFill>
                  <a:schemeClr val="tx1"/>
                </a:solidFill>
                <a:latin typeface="Times New Roman" panose="02020603050405020304" pitchFamily="18" charset="0"/>
                <a:ea typeface="宋体" panose="02010600030101010101" pitchFamily="2" charset="-122"/>
              </a:defRPr>
            </a:lvl2pPr>
            <a:lvl3pPr marL="1038225" indent="-228600">
              <a:spcBef>
                <a:spcPct val="20000"/>
              </a:spcBef>
              <a:buChar char="•"/>
              <a:tabLst>
                <a:tab pos="866775" algn="l"/>
              </a:tabLst>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866775" algn="l"/>
              </a:tabLst>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866775"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866775"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866775"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866775"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866775" algn="l"/>
              </a:tabLst>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zh-CN" sz="2800" b="1" dirty="0"/>
              <a:t> (3)第二个约束条件是≥号，在≥号 左端减去剩余变量(Surplus  variable)</a:t>
            </a:r>
            <a:r>
              <a:rPr lang="zh-CN" altLang="zh-CN" sz="2800" b="1" i="1" dirty="0"/>
              <a:t>x</a:t>
            </a:r>
            <a:r>
              <a:rPr lang="zh-CN" altLang="zh-CN" sz="2800" b="1" i="1" baseline="-30000" dirty="0"/>
              <a:t>5</a:t>
            </a:r>
            <a:r>
              <a:rPr lang="zh-CN" altLang="zh-CN" sz="2800" b="1" dirty="0"/>
              <a:t>，</a:t>
            </a:r>
            <a:r>
              <a:rPr lang="zh-CN" altLang="zh-CN" sz="2800" b="1" i="1" dirty="0"/>
              <a:t>x</a:t>
            </a:r>
            <a:r>
              <a:rPr lang="zh-CN" altLang="zh-CN" sz="2800" b="1" i="1" baseline="-30000" dirty="0"/>
              <a:t>5</a:t>
            </a:r>
            <a:r>
              <a:rPr lang="zh-CN" altLang="zh-CN" sz="2800" b="1" dirty="0"/>
              <a:t>≥0。也称松驰变量</a:t>
            </a:r>
          </a:p>
        </p:txBody>
      </p:sp>
      <p:graphicFrame>
        <p:nvGraphicFramePr>
          <p:cNvPr id="43011" name="Object 3">
            <a:extLst>
              <a:ext uri="{FF2B5EF4-FFF2-40B4-BE49-F238E27FC236}">
                <a16:creationId xmlns:a16="http://schemas.microsoft.com/office/drawing/2014/main" id="{4B01CC3D-FCF1-4B37-BC4F-9C54609FD8BC}"/>
              </a:ext>
            </a:extLst>
          </p:cNvPr>
          <p:cNvGraphicFramePr>
            <a:graphicFrameLocks noChangeAspect="1"/>
          </p:cNvGraphicFramePr>
          <p:nvPr>
            <p:extLst>
              <p:ext uri="{D42A27DB-BD31-4B8C-83A1-F6EECF244321}">
                <p14:modId xmlns:p14="http://schemas.microsoft.com/office/powerpoint/2010/main" val="3653384346"/>
              </p:ext>
            </p:extLst>
          </p:nvPr>
        </p:nvGraphicFramePr>
        <p:xfrm>
          <a:off x="6993924" y="329852"/>
          <a:ext cx="4106511" cy="666588"/>
        </p:xfrm>
        <a:graphic>
          <a:graphicData uri="http://schemas.openxmlformats.org/presentationml/2006/ole">
            <mc:AlternateContent xmlns:mc="http://schemas.openxmlformats.org/markup-compatibility/2006">
              <mc:Choice xmlns:v="urn:schemas-microsoft-com:vml" Requires="v">
                <p:oleObj spid="_x0000_s15412" r:id="rId4" imgW="1416040" imgH="222239" progId="">
                  <p:embed/>
                </p:oleObj>
              </mc:Choice>
              <mc:Fallback>
                <p:oleObj r:id="rId4" imgW="1416040" imgH="222239" progId="">
                  <p:embed/>
                  <p:pic>
                    <p:nvPicPr>
                      <p:cNvPr id="43011" name="Object 3">
                        <a:extLst>
                          <a:ext uri="{FF2B5EF4-FFF2-40B4-BE49-F238E27FC236}">
                            <a16:creationId xmlns:a16="http://schemas.microsoft.com/office/drawing/2014/main" id="{4B01CC3D-FCF1-4B37-BC4F-9C54609FD8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3924" y="329852"/>
                        <a:ext cx="4106511" cy="666588"/>
                      </a:xfrm>
                      <a:prstGeom prst="rect">
                        <a:avLst/>
                      </a:prstGeom>
                      <a:noFill/>
                      <a:ln>
                        <a:noFill/>
                      </a:ln>
                    </p:spPr>
                  </p:pic>
                </p:oleObj>
              </mc:Fallback>
            </mc:AlternateContent>
          </a:graphicData>
        </a:graphic>
      </p:graphicFrame>
      <p:graphicFrame>
        <p:nvGraphicFramePr>
          <p:cNvPr id="43012" name="Object 4">
            <a:extLst>
              <a:ext uri="{FF2B5EF4-FFF2-40B4-BE49-F238E27FC236}">
                <a16:creationId xmlns:a16="http://schemas.microsoft.com/office/drawing/2014/main" id="{686B3922-F629-4EA4-9A59-EC0A7C78A902}"/>
              </a:ext>
            </a:extLst>
          </p:cNvPr>
          <p:cNvGraphicFramePr>
            <a:graphicFrameLocks noChangeAspect="1"/>
          </p:cNvGraphicFramePr>
          <p:nvPr>
            <p:extLst>
              <p:ext uri="{D42A27DB-BD31-4B8C-83A1-F6EECF244321}">
                <p14:modId xmlns:p14="http://schemas.microsoft.com/office/powerpoint/2010/main" val="2864122911"/>
              </p:ext>
            </p:extLst>
          </p:nvPr>
        </p:nvGraphicFramePr>
        <p:xfrm>
          <a:off x="6993924" y="1049526"/>
          <a:ext cx="4389652" cy="2132743"/>
        </p:xfrm>
        <a:graphic>
          <a:graphicData uri="http://schemas.openxmlformats.org/presentationml/2006/ole">
            <mc:AlternateContent xmlns:mc="http://schemas.openxmlformats.org/markup-compatibility/2006">
              <mc:Choice xmlns:v="urn:schemas-microsoft-com:vml" Requires="v">
                <p:oleObj spid="_x0000_s15413" r:id="rId6" imgW="1936660" imgH="933483" progId="">
                  <p:embed/>
                </p:oleObj>
              </mc:Choice>
              <mc:Fallback>
                <p:oleObj r:id="rId6" imgW="1936660" imgH="933483" progId="">
                  <p:embed/>
                  <p:pic>
                    <p:nvPicPr>
                      <p:cNvPr id="43012" name="Object 4">
                        <a:extLst>
                          <a:ext uri="{FF2B5EF4-FFF2-40B4-BE49-F238E27FC236}">
                            <a16:creationId xmlns:a16="http://schemas.microsoft.com/office/drawing/2014/main" id="{686B3922-F629-4EA4-9A59-EC0A7C78A9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3924" y="1049526"/>
                        <a:ext cx="4389652" cy="2132743"/>
                      </a:xfrm>
                      <a:prstGeom prst="rect">
                        <a:avLst/>
                      </a:prstGeom>
                      <a:noFill/>
                      <a:ln>
                        <a:noFill/>
                      </a:ln>
                    </p:spPr>
                  </p:pic>
                </p:oleObj>
              </mc:Fallback>
            </mc:AlternateContent>
          </a:graphicData>
        </a:graphic>
      </p:graphicFrame>
      <p:sp>
        <p:nvSpPr>
          <p:cNvPr id="43013" name="Rectangle 5">
            <a:extLst>
              <a:ext uri="{FF2B5EF4-FFF2-40B4-BE49-F238E27FC236}">
                <a16:creationId xmlns:a16="http://schemas.microsoft.com/office/drawing/2014/main" id="{F8AF573E-2752-49BB-AADB-18922B3DD0EE}"/>
              </a:ext>
            </a:extLst>
          </p:cNvPr>
          <p:cNvSpPr>
            <a:spLocks noChangeArrowheads="1"/>
          </p:cNvSpPr>
          <p:nvPr/>
        </p:nvSpPr>
        <p:spPr bwMode="auto">
          <a:xfrm>
            <a:off x="304800" y="329852"/>
            <a:ext cx="65119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zh-CN" sz="2800" b="1" dirty="0"/>
              <a:t>(2) 第一个约束条件是≤号，在≤左端加入松驰变量 (slack variable) </a:t>
            </a:r>
            <a:r>
              <a:rPr lang="zh-CN" altLang="zh-CN" sz="2800" b="1" i="1" dirty="0"/>
              <a:t>x</a:t>
            </a:r>
            <a:r>
              <a:rPr lang="zh-CN" altLang="zh-CN" sz="2800" b="1" baseline="-25000" dirty="0"/>
              <a:t>4</a:t>
            </a:r>
            <a:r>
              <a:rPr lang="zh-CN" altLang="zh-CN" sz="2800" b="1" dirty="0"/>
              <a:t>，</a:t>
            </a:r>
            <a:r>
              <a:rPr lang="zh-CN" altLang="zh-CN" sz="2800" b="1" i="1" dirty="0"/>
              <a:t>x</a:t>
            </a:r>
            <a:r>
              <a:rPr lang="zh-CN" altLang="zh-CN" sz="2800" b="1" baseline="-25000" dirty="0"/>
              <a:t>4</a:t>
            </a:r>
            <a:r>
              <a:rPr lang="zh-CN" altLang="zh-CN" sz="2800" b="1" dirty="0"/>
              <a:t>≥0,化为等式；</a:t>
            </a:r>
          </a:p>
        </p:txBody>
      </p:sp>
      <p:sp>
        <p:nvSpPr>
          <p:cNvPr id="43014" name="Rectangle 6">
            <a:extLst>
              <a:ext uri="{FF2B5EF4-FFF2-40B4-BE49-F238E27FC236}">
                <a16:creationId xmlns:a16="http://schemas.microsoft.com/office/drawing/2014/main" id="{9B0A7BD3-C086-42B6-93FC-8F1060370C77}"/>
              </a:ext>
            </a:extLst>
          </p:cNvPr>
          <p:cNvSpPr>
            <a:spLocks noChangeArrowheads="1"/>
          </p:cNvSpPr>
          <p:nvPr/>
        </p:nvSpPr>
        <p:spPr bwMode="auto">
          <a:xfrm>
            <a:off x="304800" y="3698134"/>
            <a:ext cx="1107877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zh-CN" sz="2800" b="1" dirty="0"/>
              <a:t>(4)第三个约束条件是≤号且常数项为负数，因此在≤左边加入松驰变量</a:t>
            </a:r>
            <a:r>
              <a:rPr lang="zh-CN" altLang="zh-CN" sz="2800" b="1" i="1" dirty="0"/>
              <a:t>x</a:t>
            </a:r>
            <a:r>
              <a:rPr lang="zh-CN" altLang="zh-CN" sz="2800" b="1" baseline="-30000" dirty="0"/>
              <a:t>6</a:t>
            </a:r>
            <a:r>
              <a:rPr lang="zh-CN" altLang="zh-CN" sz="2800" b="1" dirty="0"/>
              <a:t>，</a:t>
            </a:r>
            <a:r>
              <a:rPr lang="zh-CN" altLang="zh-CN" sz="2800" b="1" i="1" dirty="0"/>
              <a:t>x</a:t>
            </a:r>
            <a:r>
              <a:rPr lang="zh-CN" altLang="zh-CN" sz="2800" b="1" baseline="-30000" dirty="0"/>
              <a:t>6</a:t>
            </a:r>
            <a:r>
              <a:rPr lang="zh-CN" altLang="zh-CN" sz="2800" b="1" dirty="0"/>
              <a:t>≥0，同时两边乘以－1。 </a:t>
            </a:r>
          </a:p>
        </p:txBody>
      </p:sp>
      <p:sp>
        <p:nvSpPr>
          <p:cNvPr id="43015" name="Rectangle 7">
            <a:extLst>
              <a:ext uri="{FF2B5EF4-FFF2-40B4-BE49-F238E27FC236}">
                <a16:creationId xmlns:a16="http://schemas.microsoft.com/office/drawing/2014/main" id="{D757F150-42FE-4F43-B42E-6F5FDB4358C1}"/>
              </a:ext>
            </a:extLst>
          </p:cNvPr>
          <p:cNvSpPr>
            <a:spLocks noChangeArrowheads="1"/>
          </p:cNvSpPr>
          <p:nvPr/>
        </p:nvSpPr>
        <p:spPr bwMode="auto">
          <a:xfrm>
            <a:off x="304800" y="4854367"/>
            <a:ext cx="1107877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6213" indent="-176213">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HK" altLang="zh-CN" sz="2800" b="1" dirty="0"/>
              <a:t>(</a:t>
            </a:r>
            <a:r>
              <a:rPr lang="zh-CN" altLang="zh-CN" sz="2800" b="1" dirty="0"/>
              <a:t>5</a:t>
            </a:r>
            <a:r>
              <a:rPr lang="en-HK" altLang="zh-CN" sz="2800" b="1" dirty="0"/>
              <a:t>)</a:t>
            </a:r>
            <a:r>
              <a:rPr lang="zh-CN" altLang="zh-CN" sz="2800" b="1" dirty="0"/>
              <a:t>目标函数是最小值，为了化为求最大值，令Z</a:t>
            </a:r>
            <a:r>
              <a:rPr lang="zh-CN" altLang="zh-CN" sz="2800" b="1" baseline="30000" dirty="0"/>
              <a:t>′</a:t>
            </a:r>
            <a:r>
              <a:rPr lang="zh-CN" altLang="zh-CN" sz="2800" b="1" dirty="0"/>
              <a:t>=－Z,得到max Z</a:t>
            </a:r>
            <a:r>
              <a:rPr lang="zh-CN" altLang="zh-CN" sz="2800" b="1" baseline="30000" dirty="0"/>
              <a:t>′</a:t>
            </a:r>
            <a:r>
              <a:rPr lang="zh-CN" altLang="zh-CN" sz="2800" b="1" dirty="0"/>
              <a:t>=－Z，即当Z达到最小值时Z</a:t>
            </a:r>
            <a:r>
              <a:rPr lang="zh-CN" altLang="zh-CN" sz="2800" b="1" baseline="30000" dirty="0"/>
              <a:t>′</a:t>
            </a:r>
            <a:r>
              <a:rPr lang="zh-CN" altLang="zh-CN" sz="2800" b="1" dirty="0"/>
              <a:t>达到最大值，反之亦然。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wipe(up)">
                                      <p:cBhvr>
                                        <p:cTn id="7" dur="500"/>
                                        <p:tgtEl>
                                          <p:spTgt spid="43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wipe(up)">
                                      <p:cBhvr>
                                        <p:cTn id="12" dur="500"/>
                                        <p:tgtEl>
                                          <p:spTgt spid="430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wipe(left)">
                                      <p:cBhvr>
                                        <p:cTn id="17" dur="500"/>
                                        <p:tgtEl>
                                          <p:spTgt spid="43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5"/>
                                        </p:tgtEl>
                                        <p:attrNameLst>
                                          <p:attrName>style.visibility</p:attrName>
                                        </p:attrNameLst>
                                      </p:cBhvr>
                                      <p:to>
                                        <p:strVal val="visible"/>
                                      </p:to>
                                    </p:set>
                                    <p:animEffect transition="in" filter="wipe(left)">
                                      <p:cBhvr>
                                        <p:cTn id="22"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3" grpId="0" autoUpdateAnimBg="0"/>
      <p:bldP spid="43014" grpId="0" autoUpdateAnimBg="0"/>
      <p:bldP spid="4301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20A812B-B5D8-45BE-A0A2-71830152DE90}"/>
              </a:ext>
            </a:extLst>
          </p:cNvPr>
          <p:cNvSpPr>
            <a:spLocks noChangeArrowheads="1"/>
          </p:cNvSpPr>
          <p:nvPr/>
        </p:nvSpPr>
        <p:spPr bwMode="auto">
          <a:xfrm>
            <a:off x="1025181" y="655020"/>
            <a:ext cx="5257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b="1" dirty="0"/>
              <a:t>综合起来得到下列标准型 </a:t>
            </a:r>
          </a:p>
        </p:txBody>
      </p:sp>
      <p:graphicFrame>
        <p:nvGraphicFramePr>
          <p:cNvPr id="44035" name="Object 3">
            <a:extLst>
              <a:ext uri="{FF2B5EF4-FFF2-40B4-BE49-F238E27FC236}">
                <a16:creationId xmlns:a16="http://schemas.microsoft.com/office/drawing/2014/main" id="{F8061A84-13A3-44CF-B520-0AA226427B85}"/>
              </a:ext>
            </a:extLst>
          </p:cNvPr>
          <p:cNvGraphicFramePr>
            <a:graphicFrameLocks noChangeAspect="1"/>
          </p:cNvGraphicFramePr>
          <p:nvPr>
            <p:extLst>
              <p:ext uri="{D42A27DB-BD31-4B8C-83A1-F6EECF244321}">
                <p14:modId xmlns:p14="http://schemas.microsoft.com/office/powerpoint/2010/main" val="2806866354"/>
              </p:ext>
            </p:extLst>
          </p:nvPr>
        </p:nvGraphicFramePr>
        <p:xfrm>
          <a:off x="2542610" y="1424782"/>
          <a:ext cx="6224731" cy="805806"/>
        </p:xfrm>
        <a:graphic>
          <a:graphicData uri="http://schemas.openxmlformats.org/presentationml/2006/ole">
            <mc:AlternateContent xmlns:mc="http://schemas.openxmlformats.org/markup-compatibility/2006">
              <mc:Choice xmlns:v="urn:schemas-microsoft-com:vml" Requires="v">
                <p:oleObj spid="_x0000_s16398" r:id="rId4" imgW="1759103" imgH="222239" progId="">
                  <p:embed/>
                </p:oleObj>
              </mc:Choice>
              <mc:Fallback>
                <p:oleObj r:id="rId4" imgW="1759103" imgH="222239" progId="">
                  <p:embed/>
                  <p:pic>
                    <p:nvPicPr>
                      <p:cNvPr id="44035" name="Object 3">
                        <a:extLst>
                          <a:ext uri="{FF2B5EF4-FFF2-40B4-BE49-F238E27FC236}">
                            <a16:creationId xmlns:a16="http://schemas.microsoft.com/office/drawing/2014/main" id="{F8061A84-13A3-44CF-B520-0AA226427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610" y="1424782"/>
                        <a:ext cx="6224731" cy="805806"/>
                      </a:xfrm>
                      <a:prstGeom prst="rect">
                        <a:avLst/>
                      </a:prstGeom>
                      <a:noFill/>
                      <a:ln>
                        <a:noFill/>
                      </a:ln>
                      <a:effectLst/>
                    </p:spPr>
                  </p:pic>
                </p:oleObj>
              </mc:Fallback>
            </mc:AlternateContent>
          </a:graphicData>
        </a:graphic>
      </p:graphicFrame>
      <p:graphicFrame>
        <p:nvGraphicFramePr>
          <p:cNvPr id="44036" name="Object 4">
            <a:extLst>
              <a:ext uri="{FF2B5EF4-FFF2-40B4-BE49-F238E27FC236}">
                <a16:creationId xmlns:a16="http://schemas.microsoft.com/office/drawing/2014/main" id="{F7DE01AA-7861-4040-B165-26D4025F8D0D}"/>
              </a:ext>
            </a:extLst>
          </p:cNvPr>
          <p:cNvGraphicFramePr>
            <a:graphicFrameLocks noChangeAspect="1"/>
          </p:cNvGraphicFramePr>
          <p:nvPr>
            <p:extLst>
              <p:ext uri="{D42A27DB-BD31-4B8C-83A1-F6EECF244321}">
                <p14:modId xmlns:p14="http://schemas.microsoft.com/office/powerpoint/2010/main" val="3020616006"/>
              </p:ext>
            </p:extLst>
          </p:nvPr>
        </p:nvGraphicFramePr>
        <p:xfrm>
          <a:off x="2542610" y="2290120"/>
          <a:ext cx="7106780" cy="3328085"/>
        </p:xfrm>
        <a:graphic>
          <a:graphicData uri="http://schemas.openxmlformats.org/presentationml/2006/ole">
            <mc:AlternateContent xmlns:mc="http://schemas.openxmlformats.org/markup-compatibility/2006">
              <mc:Choice xmlns:v="urn:schemas-microsoft-com:vml" Requires="v">
                <p:oleObj spid="_x0000_s16399" r:id="rId6" imgW="2000131" imgH="933483" progId="">
                  <p:embed/>
                </p:oleObj>
              </mc:Choice>
              <mc:Fallback>
                <p:oleObj r:id="rId6" imgW="2000131" imgH="933483" progId="">
                  <p:embed/>
                  <p:pic>
                    <p:nvPicPr>
                      <p:cNvPr id="44036" name="Object 4">
                        <a:extLst>
                          <a:ext uri="{FF2B5EF4-FFF2-40B4-BE49-F238E27FC236}">
                            <a16:creationId xmlns:a16="http://schemas.microsoft.com/office/drawing/2014/main" id="{F7DE01AA-7861-4040-B165-26D4025F8D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2610" y="2290120"/>
                        <a:ext cx="7106780" cy="3328085"/>
                      </a:xfrm>
                      <a:prstGeom prst="rect">
                        <a:avLst/>
                      </a:prstGeom>
                      <a:noFill/>
                      <a:ln>
                        <a:noFill/>
                      </a:ln>
                      <a:effec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D6B8-943A-4A65-8F89-655703369845}"/>
              </a:ext>
            </a:extLst>
          </p:cNvPr>
          <p:cNvSpPr>
            <a:spLocks noGrp="1"/>
          </p:cNvSpPr>
          <p:nvPr>
            <p:ph type="title"/>
          </p:nvPr>
        </p:nvSpPr>
        <p:spPr/>
        <p:txBody>
          <a:bodyPr/>
          <a:lstStyle/>
          <a:p>
            <a:r>
              <a:rPr lang="en-US" altLang="zh-CN" dirty="0"/>
              <a:t>1.</a:t>
            </a:r>
            <a:r>
              <a:rPr lang="zh-CN" altLang="en-US" dirty="0"/>
              <a:t>问题的提出</a:t>
            </a:r>
          </a:p>
        </p:txBody>
      </p:sp>
      <p:sp>
        <p:nvSpPr>
          <p:cNvPr id="3" name="内容占位符 2">
            <a:extLst>
              <a:ext uri="{FF2B5EF4-FFF2-40B4-BE49-F238E27FC236}">
                <a16:creationId xmlns:a16="http://schemas.microsoft.com/office/drawing/2014/main" id="{EF6D5FE3-F5DE-4716-97AB-7EEA0304BD9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0BCF6A1-E022-4C91-BB95-3EB2C68A1D4D}"/>
              </a:ext>
            </a:extLst>
          </p:cNvPr>
          <p:cNvSpPr>
            <a:spLocks noGrp="1"/>
          </p:cNvSpPr>
          <p:nvPr>
            <p:ph type="dt" sz="half" idx="10"/>
          </p:nvPr>
        </p:nvSpPr>
        <p:spPr/>
        <p:txBody>
          <a:bodyPr/>
          <a:lstStyle/>
          <a:p>
            <a:fld id="{48E14DB1-82E1-4DFA-B58E-B7FF9F3E32AE}" type="datetime1">
              <a:rPr lang="zh-CN" altLang="en-US" smtClean="0"/>
              <a:t>2019/9/2</a:t>
            </a:fld>
            <a:endParaRPr lang="zh-CN" altLang="en-US"/>
          </a:p>
        </p:txBody>
      </p:sp>
      <p:sp>
        <p:nvSpPr>
          <p:cNvPr id="5" name="页脚占位符 4">
            <a:extLst>
              <a:ext uri="{FF2B5EF4-FFF2-40B4-BE49-F238E27FC236}">
                <a16:creationId xmlns:a16="http://schemas.microsoft.com/office/drawing/2014/main" id="{75FD2484-14FD-4662-91BF-6CF4931A5FD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B3EDDE48-CF71-45E5-AB4C-604F18EEC948}"/>
              </a:ext>
            </a:extLst>
          </p:cNvPr>
          <p:cNvSpPr>
            <a:spLocks noGrp="1"/>
          </p:cNvSpPr>
          <p:nvPr>
            <p:ph type="sldNum" sz="quarter" idx="12"/>
          </p:nvPr>
        </p:nvSpPr>
        <p:spPr/>
        <p:txBody>
          <a:bodyPr/>
          <a:lstStyle/>
          <a:p>
            <a:fld id="{0A644367-13AA-42ED-B6EC-687919EA1044}" type="slidenum">
              <a:rPr lang="zh-CN" altLang="en-US" smtClean="0"/>
              <a:t>4</a:t>
            </a:fld>
            <a:endParaRPr lang="zh-CN" altLang="en-US"/>
          </a:p>
        </p:txBody>
      </p:sp>
      <p:pic>
        <p:nvPicPr>
          <p:cNvPr id="7" name="图片 6">
            <a:extLst>
              <a:ext uri="{FF2B5EF4-FFF2-40B4-BE49-F238E27FC236}">
                <a16:creationId xmlns:a16="http://schemas.microsoft.com/office/drawing/2014/main" id="{8AD5ACFF-16ED-429A-AC85-BE7F37999332}"/>
              </a:ext>
            </a:extLst>
          </p:cNvPr>
          <p:cNvPicPr>
            <a:picLocks noChangeAspect="1"/>
          </p:cNvPicPr>
          <p:nvPr/>
        </p:nvPicPr>
        <p:blipFill>
          <a:blip r:embed="rId3"/>
          <a:stretch>
            <a:fillRect/>
          </a:stretch>
        </p:blipFill>
        <p:spPr>
          <a:xfrm>
            <a:off x="1865009" y="1547145"/>
            <a:ext cx="8461981" cy="2688569"/>
          </a:xfrm>
          <a:prstGeom prst="rect">
            <a:avLst/>
          </a:prstGeom>
        </p:spPr>
      </p:pic>
      <p:sp>
        <p:nvSpPr>
          <p:cNvPr id="8" name="Text Box 6">
            <a:extLst>
              <a:ext uri="{FF2B5EF4-FFF2-40B4-BE49-F238E27FC236}">
                <a16:creationId xmlns:a16="http://schemas.microsoft.com/office/drawing/2014/main" id="{22F15BB5-06CE-4FD0-AB3F-3C9F53CB15B9}"/>
              </a:ext>
            </a:extLst>
          </p:cNvPr>
          <p:cNvSpPr txBox="1">
            <a:spLocks noChangeArrowheads="1"/>
          </p:cNvSpPr>
          <p:nvPr/>
        </p:nvSpPr>
        <p:spPr bwMode="auto">
          <a:xfrm>
            <a:off x="1204232" y="4295083"/>
            <a:ext cx="4833257" cy="212365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zh-CN" sz="1800" b="1" dirty="0">
                <a:latin typeface="Times New Roman" panose="02020603050405020304" pitchFamily="18" charset="0"/>
                <a:ea typeface="华文新魏" panose="02010800040101010101" pitchFamily="2" charset="-122"/>
                <a:cs typeface="Times New Roman" panose="02020603050405020304" pitchFamily="18" charset="0"/>
              </a:rPr>
              <a:t>线性规划模型：</a:t>
            </a:r>
            <a:endParaRPr lang="zh-CN" altLang="zh-CN" sz="1800" dirty="0">
              <a:latin typeface="Times New Roman" panose="02020603050405020304" pitchFamily="18" charset="0"/>
              <a:ea typeface="华文新魏" panose="02010800040101010101" pitchFamily="2" charset="-122"/>
              <a:cs typeface="Times New Roman" panose="02020603050405020304" pitchFamily="18" charset="0"/>
            </a:endParaRPr>
          </a:p>
          <a:p>
            <a:pPr algn="l"/>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目标函数：Max    z = 50 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1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+ 100 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2 </a:t>
            </a:r>
            <a:endParaRPr lang="zh-CN" altLang="zh-CN" sz="1800" dirty="0">
              <a:latin typeface="Times New Roman" panose="02020603050405020304" pitchFamily="18" charset="0"/>
              <a:ea typeface="华文新魏" panose="02010800040101010101" pitchFamily="2" charset="-122"/>
              <a:cs typeface="Times New Roman" panose="02020603050405020304" pitchFamily="18" charset="0"/>
            </a:endParaRPr>
          </a:p>
          <a:p>
            <a:pPr algn="l"/>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约束条件：s.t. </a:t>
            </a:r>
            <a:r>
              <a:rPr lang="en-US" altLang="zh-CN" sz="18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1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18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2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300</a:t>
            </a:r>
          </a:p>
          <a:p>
            <a:pPr algn="l"/>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2 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1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2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400</a:t>
            </a:r>
          </a:p>
          <a:p>
            <a:pPr algn="l"/>
            <a:r>
              <a:rPr lang="en-US" altLang="zh-CN" sz="18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2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250</a:t>
            </a:r>
          </a:p>
          <a:p>
            <a:pPr algn="l"/>
            <a:r>
              <a:rPr lang="en-US" altLang="zh-CN" sz="18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1800" baseline="-25000" dirty="0">
                <a:latin typeface="Times New Roman" panose="02020603050405020304" pitchFamily="18" charset="0"/>
                <a:ea typeface="华文新魏" panose="02010800040101010101" pitchFamily="2" charset="-122"/>
                <a:cs typeface="Times New Roman" panose="02020603050405020304" pitchFamily="18" charset="0"/>
              </a:rPr>
              <a:t>2      </a:t>
            </a:r>
            <a:r>
              <a:rPr lang="zh-CN" altLang="zh-CN" sz="1800" dirty="0">
                <a:latin typeface="Times New Roman" panose="02020603050405020304" pitchFamily="18" charset="0"/>
                <a:ea typeface="华文新魏" panose="02010800040101010101" pitchFamily="2" charset="-122"/>
                <a:cs typeface="Times New Roman" panose="02020603050405020304" pitchFamily="18" charset="0"/>
              </a:rPr>
              <a:t>≥  0</a:t>
            </a:r>
          </a:p>
          <a:p>
            <a:pPr algn="r">
              <a:spcBef>
                <a:spcPct val="50000"/>
              </a:spcBef>
            </a:pPr>
            <a:endParaRPr lang="zh-CN" altLang="zh-CN" sz="1600" dirty="0"/>
          </a:p>
        </p:txBody>
      </p:sp>
    </p:spTree>
    <p:extLst>
      <p:ext uri="{BB962C8B-B14F-4D97-AF65-F5344CB8AC3E}">
        <p14:creationId xmlns:p14="http://schemas.microsoft.com/office/powerpoint/2010/main" val="9130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D06EB-9BFE-4D0A-9D8D-3DCB46C0A9BC}"/>
              </a:ext>
            </a:extLst>
          </p:cNvPr>
          <p:cNvSpPr>
            <a:spLocks noGrp="1"/>
          </p:cNvSpPr>
          <p:nvPr>
            <p:ph type="title"/>
          </p:nvPr>
        </p:nvSpPr>
        <p:spPr/>
        <p:txBody>
          <a:bodyPr/>
          <a:lstStyle/>
          <a:p>
            <a:r>
              <a:rPr lang="zh-CN" altLang="en-US" dirty="0"/>
              <a:t>一些特殊情况</a:t>
            </a:r>
            <a:endParaRPr lang="en-HK" dirty="0"/>
          </a:p>
        </p:txBody>
      </p:sp>
      <p:sp>
        <p:nvSpPr>
          <p:cNvPr id="3" name="内容占位符 2">
            <a:extLst>
              <a:ext uri="{FF2B5EF4-FFF2-40B4-BE49-F238E27FC236}">
                <a16:creationId xmlns:a16="http://schemas.microsoft.com/office/drawing/2014/main" id="{A6412940-E5BF-4BD1-A1E0-A16F7B92393D}"/>
              </a:ext>
            </a:extLst>
          </p:cNvPr>
          <p:cNvSpPr>
            <a:spLocks noGrp="1"/>
          </p:cNvSpPr>
          <p:nvPr>
            <p:ph idx="1"/>
          </p:nvPr>
        </p:nvSpPr>
        <p:spPr>
          <a:xfrm>
            <a:off x="838200" y="1825625"/>
            <a:ext cx="10515600" cy="4805834"/>
          </a:xfrm>
        </p:spPr>
        <p:txBody>
          <a:bodyPr/>
          <a:lstStyle/>
          <a:p>
            <a:r>
              <a:rPr lang="zh-CN" altLang="en-US" dirty="0"/>
              <a:t>当某个约束是绝对值不等式时，将绝对值不等式化为两个不等式，再化为等式，例如约束</a:t>
            </a:r>
            <a:endParaRPr lang="en-HK" altLang="zh-CN" dirty="0"/>
          </a:p>
          <a:p>
            <a:endParaRPr lang="en-HK" altLang="zh-CN" dirty="0"/>
          </a:p>
          <a:p>
            <a:endParaRPr lang="en-HK" altLang="zh-CN" dirty="0"/>
          </a:p>
          <a:p>
            <a:r>
              <a:rPr lang="zh-CN" altLang="zh-CN" b="1" dirty="0"/>
              <a:t>对于</a:t>
            </a:r>
            <a:r>
              <a:rPr lang="zh-CN" altLang="zh-CN" b="1" i="1" dirty="0"/>
              <a:t>a</a:t>
            </a:r>
            <a:r>
              <a:rPr lang="zh-CN" altLang="zh-CN" b="1" dirty="0"/>
              <a:t>≤</a:t>
            </a:r>
            <a:r>
              <a:rPr lang="zh-CN" altLang="zh-CN" b="1" i="1" dirty="0"/>
              <a:t>x</a:t>
            </a:r>
            <a:r>
              <a:rPr lang="zh-CN" altLang="zh-CN" b="1" dirty="0"/>
              <a:t>≤</a:t>
            </a:r>
            <a:r>
              <a:rPr lang="zh-CN" altLang="zh-CN" b="1" i="1" dirty="0"/>
              <a:t>b</a:t>
            </a:r>
            <a:r>
              <a:rPr lang="zh-CN" altLang="zh-CN" b="1" dirty="0"/>
              <a:t>(</a:t>
            </a:r>
            <a:r>
              <a:rPr lang="zh-CN" altLang="zh-CN" b="1" i="1" dirty="0"/>
              <a:t>a</a:t>
            </a:r>
            <a:r>
              <a:rPr lang="zh-CN" altLang="zh-CN" b="1" dirty="0"/>
              <a:t>、</a:t>
            </a:r>
            <a:r>
              <a:rPr lang="zh-CN" altLang="zh-CN" b="1" i="1" dirty="0"/>
              <a:t>b</a:t>
            </a:r>
            <a:r>
              <a:rPr lang="zh-CN" altLang="zh-CN" b="1" dirty="0"/>
              <a:t>均大于零)的有界变量化为标准形式有两种方法。</a:t>
            </a:r>
            <a:endParaRPr lang="en-HK" altLang="zh-CN" b="1" dirty="0"/>
          </a:p>
          <a:p>
            <a:pPr lvl="1"/>
            <a:r>
              <a:rPr lang="zh-CN" altLang="zh-CN" dirty="0">
                <a:latin typeface="Times New Roman" panose="02020603050405020304" pitchFamily="18" charset="0"/>
                <a:cs typeface="Times New Roman" panose="02020603050405020304" pitchFamily="18" charset="0"/>
              </a:rPr>
              <a:t>一种方法是增加两个约束</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及</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b</a:t>
            </a:r>
            <a:endParaRPr lang="zh-CN"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另一种方法是令</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，则</a:t>
            </a:r>
            <a:r>
              <a:rPr lang="zh-CN"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等价于0≤ </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，增加一个约束</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并且将原问题所有</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用</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 </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替换</a:t>
            </a:r>
            <a:r>
              <a:rPr lang="zh-CN" altLang="zh-CN" sz="2400" dirty="0"/>
              <a:t>。</a:t>
            </a:r>
          </a:p>
          <a:p>
            <a:pPr lvl="1"/>
            <a:endParaRPr lang="zh-CN" altLang="zh-CN" b="1" dirty="0"/>
          </a:p>
          <a:p>
            <a:endParaRPr lang="en-HK" altLang="zh-CN" dirty="0"/>
          </a:p>
          <a:p>
            <a:endParaRPr lang="zh-CN" altLang="en-US" dirty="0"/>
          </a:p>
          <a:p>
            <a:endParaRPr lang="en-HK" dirty="0"/>
          </a:p>
        </p:txBody>
      </p:sp>
      <p:sp>
        <p:nvSpPr>
          <p:cNvPr id="4" name="日期占位符 3">
            <a:extLst>
              <a:ext uri="{FF2B5EF4-FFF2-40B4-BE49-F238E27FC236}">
                <a16:creationId xmlns:a16="http://schemas.microsoft.com/office/drawing/2014/main" id="{A35C2F17-3A52-4F34-909A-B571C26BACBE}"/>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D9C810DE-F984-4053-BC8A-7C1D2BE6141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5126422A-C64C-4185-99DE-99B3BB88810F}"/>
              </a:ext>
            </a:extLst>
          </p:cNvPr>
          <p:cNvSpPr>
            <a:spLocks noGrp="1"/>
          </p:cNvSpPr>
          <p:nvPr>
            <p:ph type="sldNum" sz="quarter" idx="12"/>
          </p:nvPr>
        </p:nvSpPr>
        <p:spPr/>
        <p:txBody>
          <a:bodyPr/>
          <a:lstStyle/>
          <a:p>
            <a:fld id="{0A644367-13AA-42ED-B6EC-687919EA1044}" type="slidenum">
              <a:rPr lang="zh-CN" altLang="en-US" smtClean="0"/>
              <a:t>40</a:t>
            </a:fld>
            <a:endParaRPr lang="zh-CN" altLang="en-US"/>
          </a:p>
        </p:txBody>
      </p:sp>
      <p:graphicFrame>
        <p:nvGraphicFramePr>
          <p:cNvPr id="7" name="Object 3">
            <a:extLst>
              <a:ext uri="{FF2B5EF4-FFF2-40B4-BE49-F238E27FC236}">
                <a16:creationId xmlns:a16="http://schemas.microsoft.com/office/drawing/2014/main" id="{5FA9A3F5-1D16-4B61-97E0-BF98E62E0F45}"/>
              </a:ext>
            </a:extLst>
          </p:cNvPr>
          <p:cNvGraphicFramePr>
            <a:graphicFrameLocks noChangeAspect="1"/>
          </p:cNvGraphicFramePr>
          <p:nvPr>
            <p:extLst>
              <p:ext uri="{D42A27DB-BD31-4B8C-83A1-F6EECF244321}">
                <p14:modId xmlns:p14="http://schemas.microsoft.com/office/powerpoint/2010/main" val="3051024226"/>
              </p:ext>
            </p:extLst>
          </p:nvPr>
        </p:nvGraphicFramePr>
        <p:xfrm>
          <a:off x="1444539" y="3072445"/>
          <a:ext cx="3045082" cy="713103"/>
        </p:xfrm>
        <a:graphic>
          <a:graphicData uri="http://schemas.openxmlformats.org/presentationml/2006/ole">
            <mc:AlternateContent xmlns:mc="http://schemas.openxmlformats.org/markup-compatibility/2006">
              <mc:Choice xmlns:v="urn:schemas-microsoft-com:vml" Requires="v">
                <p:oleObj spid="_x0000_s17424" r:id="rId4" imgW="1187465" imgH="273127" progId="">
                  <p:embed/>
                </p:oleObj>
              </mc:Choice>
              <mc:Fallback>
                <p:oleObj r:id="rId4" imgW="1187465" imgH="273127" progId="">
                  <p:embed/>
                  <p:pic>
                    <p:nvPicPr>
                      <p:cNvPr id="45059" name="Object 3">
                        <a:extLst>
                          <a:ext uri="{FF2B5EF4-FFF2-40B4-BE49-F238E27FC236}">
                            <a16:creationId xmlns:a16="http://schemas.microsoft.com/office/drawing/2014/main" id="{3A794BA4-483C-4C84-A940-96A9E14DE8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539" y="3072445"/>
                        <a:ext cx="3045082" cy="713103"/>
                      </a:xfrm>
                      <a:prstGeom prst="rect">
                        <a:avLst/>
                      </a:prstGeom>
                      <a:solidFill>
                        <a:srgbClr val="FFFF00"/>
                      </a:solidFill>
                      <a:ln>
                        <a:noFill/>
                      </a:ln>
                      <a:effectLst/>
                    </p:spPr>
                  </p:pic>
                </p:oleObj>
              </mc:Fallback>
            </mc:AlternateContent>
          </a:graphicData>
        </a:graphic>
      </p:graphicFrame>
      <p:graphicFrame>
        <p:nvGraphicFramePr>
          <p:cNvPr id="8" name="Object 5">
            <a:extLst>
              <a:ext uri="{FF2B5EF4-FFF2-40B4-BE49-F238E27FC236}">
                <a16:creationId xmlns:a16="http://schemas.microsoft.com/office/drawing/2014/main" id="{54C487FA-7D73-49B2-A5F6-A66C959D2D5D}"/>
              </a:ext>
            </a:extLst>
          </p:cNvPr>
          <p:cNvGraphicFramePr>
            <a:graphicFrameLocks noChangeAspect="1"/>
          </p:cNvGraphicFramePr>
          <p:nvPr>
            <p:extLst>
              <p:ext uri="{D42A27DB-BD31-4B8C-83A1-F6EECF244321}">
                <p14:modId xmlns:p14="http://schemas.microsoft.com/office/powerpoint/2010/main" val="2832488490"/>
              </p:ext>
            </p:extLst>
          </p:nvPr>
        </p:nvGraphicFramePr>
        <p:xfrm>
          <a:off x="6553199" y="2834715"/>
          <a:ext cx="2804939" cy="1066163"/>
        </p:xfrm>
        <a:graphic>
          <a:graphicData uri="http://schemas.openxmlformats.org/presentationml/2006/ole">
            <mc:AlternateContent xmlns:mc="http://schemas.openxmlformats.org/markup-compatibility/2006">
              <mc:Choice xmlns:v="urn:schemas-microsoft-com:vml" Requires="v">
                <p:oleObj spid="_x0000_s17425" r:id="rId6" imgW="1263790" imgH="476283" progId="">
                  <p:embed/>
                </p:oleObj>
              </mc:Choice>
              <mc:Fallback>
                <p:oleObj r:id="rId6" imgW="1263790" imgH="476283" progId="">
                  <p:embed/>
                  <p:pic>
                    <p:nvPicPr>
                      <p:cNvPr id="45061" name="Object 5">
                        <a:extLst>
                          <a:ext uri="{FF2B5EF4-FFF2-40B4-BE49-F238E27FC236}">
                            <a16:creationId xmlns:a16="http://schemas.microsoft.com/office/drawing/2014/main" id="{6D198C5A-85DD-4398-B04B-33D3242FC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199" y="2834715"/>
                        <a:ext cx="2804939" cy="1066163"/>
                      </a:xfrm>
                      <a:prstGeom prst="rect">
                        <a:avLst/>
                      </a:prstGeom>
                      <a:solidFill>
                        <a:srgbClr val="FFFF00"/>
                      </a:solidFill>
                      <a:ln>
                        <a:noFill/>
                      </a:ln>
                      <a:effectLst/>
                    </p:spPr>
                  </p:pic>
                </p:oleObj>
              </mc:Fallback>
            </mc:AlternateContent>
          </a:graphicData>
        </a:graphic>
      </p:graphicFrame>
      <p:sp>
        <p:nvSpPr>
          <p:cNvPr id="9" name="箭头: 右 8">
            <a:extLst>
              <a:ext uri="{FF2B5EF4-FFF2-40B4-BE49-F238E27FC236}">
                <a16:creationId xmlns:a16="http://schemas.microsoft.com/office/drawing/2014/main" id="{31FFDE74-AFC5-4CC0-982E-5BFF4D697C46}"/>
              </a:ext>
            </a:extLst>
          </p:cNvPr>
          <p:cNvSpPr/>
          <p:nvPr/>
        </p:nvSpPr>
        <p:spPr>
          <a:xfrm>
            <a:off x="4874740" y="3143722"/>
            <a:ext cx="1293340" cy="49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981430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D06EB-9BFE-4D0A-9D8D-3DCB46C0A9BC}"/>
              </a:ext>
            </a:extLst>
          </p:cNvPr>
          <p:cNvSpPr>
            <a:spLocks noGrp="1"/>
          </p:cNvSpPr>
          <p:nvPr>
            <p:ph type="title"/>
          </p:nvPr>
        </p:nvSpPr>
        <p:spPr/>
        <p:txBody>
          <a:bodyPr/>
          <a:lstStyle/>
          <a:p>
            <a:r>
              <a:rPr lang="en-HK" dirty="0"/>
              <a:t>2.1.4 </a:t>
            </a:r>
            <a:r>
              <a:rPr lang="zh-CN" altLang="en-US" dirty="0"/>
              <a:t>线性规划问题解的概念</a:t>
            </a:r>
            <a:endParaRPr lang="en-HK" dirty="0"/>
          </a:p>
        </p:txBody>
      </p:sp>
      <p:sp>
        <p:nvSpPr>
          <p:cNvPr id="3" name="内容占位符 2">
            <a:extLst>
              <a:ext uri="{FF2B5EF4-FFF2-40B4-BE49-F238E27FC236}">
                <a16:creationId xmlns:a16="http://schemas.microsoft.com/office/drawing/2014/main" id="{A6412940-E5BF-4BD1-A1E0-A16F7B92393D}"/>
              </a:ext>
            </a:extLst>
          </p:cNvPr>
          <p:cNvSpPr>
            <a:spLocks noGrp="1"/>
          </p:cNvSpPr>
          <p:nvPr>
            <p:ph idx="1"/>
          </p:nvPr>
        </p:nvSpPr>
        <p:spPr/>
        <p:txBody>
          <a:bodyPr>
            <a:normAutofit fontScale="92500" lnSpcReduction="10000"/>
          </a:bodyPr>
          <a:lstStyle/>
          <a:p>
            <a:r>
              <a:rPr lang="zh-CN" altLang="en-US" dirty="0"/>
              <a:t>线性规划问题的解</a:t>
            </a:r>
          </a:p>
          <a:p>
            <a:endParaRPr lang="en-HK" dirty="0"/>
          </a:p>
          <a:p>
            <a:endParaRPr lang="en-HK" dirty="0"/>
          </a:p>
          <a:p>
            <a:endParaRPr lang="en-HK" dirty="0"/>
          </a:p>
          <a:p>
            <a:endParaRPr lang="en-HK" dirty="0"/>
          </a:p>
          <a:p>
            <a:endParaRPr lang="en-HK" dirty="0"/>
          </a:p>
          <a:p>
            <a:endParaRPr lang="en-HK" dirty="0"/>
          </a:p>
          <a:p>
            <a:r>
              <a:rPr lang="zh-CN" altLang="en-US" dirty="0"/>
              <a:t>求解线性规划问题，就是从满足约束条件</a:t>
            </a:r>
            <a:r>
              <a:rPr lang="en-US" altLang="zh-CN" dirty="0"/>
              <a:t>(2)</a:t>
            </a:r>
            <a:r>
              <a:rPr lang="zh-CN" altLang="en-US" dirty="0"/>
              <a:t>、</a:t>
            </a:r>
            <a:r>
              <a:rPr lang="en-US" altLang="zh-CN" dirty="0"/>
              <a:t>(3)</a:t>
            </a:r>
            <a:r>
              <a:rPr lang="zh-CN" altLang="en-US" dirty="0"/>
              <a:t>的方程组中找出一个解，使目标函数</a:t>
            </a:r>
            <a:r>
              <a:rPr lang="en-US" altLang="zh-CN" dirty="0"/>
              <a:t>(1)</a:t>
            </a:r>
            <a:r>
              <a:rPr lang="zh-CN" altLang="en-US" dirty="0"/>
              <a:t>达到最大值。</a:t>
            </a:r>
          </a:p>
        </p:txBody>
      </p:sp>
      <p:sp>
        <p:nvSpPr>
          <p:cNvPr id="4" name="日期占位符 3">
            <a:extLst>
              <a:ext uri="{FF2B5EF4-FFF2-40B4-BE49-F238E27FC236}">
                <a16:creationId xmlns:a16="http://schemas.microsoft.com/office/drawing/2014/main" id="{A35C2F17-3A52-4F34-909A-B571C26BACBE}"/>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D9C810DE-F984-4053-BC8A-7C1D2BE6141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5126422A-C64C-4185-99DE-99B3BB88810F}"/>
              </a:ext>
            </a:extLst>
          </p:cNvPr>
          <p:cNvSpPr>
            <a:spLocks noGrp="1"/>
          </p:cNvSpPr>
          <p:nvPr>
            <p:ph type="sldNum" sz="quarter" idx="12"/>
          </p:nvPr>
        </p:nvSpPr>
        <p:spPr/>
        <p:txBody>
          <a:bodyPr/>
          <a:lstStyle/>
          <a:p>
            <a:fld id="{0A644367-13AA-42ED-B6EC-687919EA1044}" type="slidenum">
              <a:rPr lang="zh-CN" altLang="en-US" smtClean="0"/>
              <a:t>41</a:t>
            </a:fld>
            <a:endParaRPr lang="zh-CN" altLang="en-US"/>
          </a:p>
        </p:txBody>
      </p:sp>
      <mc:AlternateContent xmlns:mc="http://schemas.openxmlformats.org/markup-compatibility/2006" xmlns:a14="http://schemas.microsoft.com/office/drawing/2010/main">
        <mc:Choice Requires="a14">
          <p:sp>
            <p:nvSpPr>
              <p:cNvPr id="7" name="Object 9">
                <a:extLst>
                  <a:ext uri="{FF2B5EF4-FFF2-40B4-BE49-F238E27FC236}">
                    <a16:creationId xmlns:a16="http://schemas.microsoft.com/office/drawing/2014/main" id="{FD3C9C65-CB55-4701-B113-B9B9E6DF20EA}"/>
                  </a:ext>
                </a:extLst>
              </p:cNvPr>
              <p:cNvSpPr txBox="1"/>
              <p:nvPr/>
            </p:nvSpPr>
            <p:spPr bwMode="auto">
              <a:xfrm>
                <a:off x="2209800" y="2348706"/>
                <a:ext cx="7077890" cy="2160588"/>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func>
                        <m:funcPr>
                          <m:ctrlPr>
                            <a:rPr lang="en-HK" sz="2400" i="1">
                              <a:solidFill>
                                <a:srgbClr val="000000"/>
                              </a:solidFill>
                              <a:latin typeface="Cambria Math" panose="02040503050406030204" pitchFamily="18" charset="0"/>
                            </a:rPr>
                          </m:ctrlPr>
                        </m:funcPr>
                        <m:fName>
                          <m:r>
                            <m:rPr>
                              <m:sty m:val="p"/>
                            </m:rPr>
                            <a:rPr lang="en-HK" sz="2400" i="0">
                              <a:solidFill>
                                <a:srgbClr val="000000"/>
                              </a:solidFill>
                              <a:latin typeface="Cambria Math" panose="02040503050406030204" pitchFamily="18" charset="0"/>
                            </a:rPr>
                            <m:t>max</m:t>
                          </m:r>
                        </m:fName>
                        <m:e>
                          <m:r>
                            <a:rPr lang="en-HK" sz="2400" i="1">
                              <a:solidFill>
                                <a:srgbClr val="000000"/>
                              </a:solidFill>
                              <a:latin typeface="Cambria Math" panose="02040503050406030204" pitchFamily="18" charset="0"/>
                            </a:rPr>
                            <m:t>𝑍</m:t>
                          </m:r>
                        </m:e>
                      </m:func>
                      <m:r>
                        <a:rPr lang="en-HK" sz="2400" i="1">
                          <a:solidFill>
                            <a:srgbClr val="000000"/>
                          </a:solidFill>
                          <a:latin typeface="Cambria Math" panose="02040503050406030204" pitchFamily="18" charset="0"/>
                        </a:rPr>
                        <m:t>=</m:t>
                      </m:r>
                      <m:nary>
                        <m:naryPr>
                          <m:chr m:val="∑"/>
                          <m:ctrlPr>
                            <a:rPr lang="en-HK" sz="2400" i="1">
                              <a:solidFill>
                                <a:srgbClr val="000000"/>
                              </a:solidFill>
                              <a:latin typeface="Cambria Math" panose="02040503050406030204" pitchFamily="18" charset="0"/>
                            </a:rPr>
                          </m:ctrlPr>
                        </m:naryPr>
                        <m:sub>
                          <m:r>
                            <a:rPr lang="en-HK" sz="2400" i="1">
                              <a:solidFill>
                                <a:srgbClr val="000000"/>
                              </a:solidFill>
                              <a:latin typeface="Cambria Math" panose="02040503050406030204" pitchFamily="18" charset="0"/>
                            </a:rPr>
                            <m:t>𝑗</m:t>
                          </m:r>
                          <m:r>
                            <a:rPr lang="en-HK" sz="2400" i="1">
                              <a:solidFill>
                                <a:srgbClr val="000000"/>
                              </a:solidFill>
                              <a:latin typeface="Cambria Math" panose="02040503050406030204" pitchFamily="18" charset="0"/>
                            </a:rPr>
                            <m:t>=1</m:t>
                          </m:r>
                        </m:sub>
                        <m:sup>
                          <m:r>
                            <a:rPr lang="en-HK" sz="2400" i="1">
                              <a:solidFill>
                                <a:srgbClr val="000000"/>
                              </a:solidFill>
                              <a:latin typeface="Cambria Math" panose="02040503050406030204" pitchFamily="18" charset="0"/>
                            </a:rPr>
                            <m:t>𝑛</m:t>
                          </m:r>
                        </m:sup>
                        <m:e>
                          <m:sSub>
                            <m:sSubPr>
                              <m:ctrlPr>
                                <a:rPr lang="en-HK" sz="2400" i="1">
                                  <a:solidFill>
                                    <a:srgbClr val="000000"/>
                                  </a:solidFill>
                                  <a:latin typeface="Cambria Math" panose="02040503050406030204" pitchFamily="18" charset="0"/>
                                </a:rPr>
                              </m:ctrlPr>
                            </m:sSubPr>
                            <m:e>
                              <m:r>
                                <a:rPr lang="en-HK" sz="2400" i="1">
                                  <a:solidFill>
                                    <a:srgbClr val="000000"/>
                                  </a:solidFill>
                                  <a:latin typeface="Cambria Math" panose="02040503050406030204" pitchFamily="18" charset="0"/>
                                </a:rPr>
                                <m:t>𝑐</m:t>
                              </m:r>
                            </m:e>
                            <m:sub>
                              <m:r>
                                <a:rPr lang="en-HK" sz="2400" i="1">
                                  <a:solidFill>
                                    <a:srgbClr val="000000"/>
                                  </a:solidFill>
                                  <a:latin typeface="Cambria Math" panose="02040503050406030204" pitchFamily="18" charset="0"/>
                                </a:rPr>
                                <m:t>𝑗</m:t>
                              </m:r>
                            </m:sub>
                          </m:sSub>
                          <m:sSub>
                            <m:sSubPr>
                              <m:ctrlPr>
                                <a:rPr lang="en-HK" sz="2400" i="1">
                                  <a:solidFill>
                                    <a:srgbClr val="000000"/>
                                  </a:solidFill>
                                  <a:latin typeface="Cambria Math" panose="02040503050406030204" pitchFamily="18" charset="0"/>
                                </a:rPr>
                              </m:ctrlPr>
                            </m:sSubPr>
                            <m:e>
                              <m:r>
                                <a:rPr lang="en-HK" sz="2400" i="1">
                                  <a:solidFill>
                                    <a:srgbClr val="000000"/>
                                  </a:solidFill>
                                  <a:latin typeface="Cambria Math" panose="02040503050406030204" pitchFamily="18" charset="0"/>
                                </a:rPr>
                                <m:t>𝑥</m:t>
                              </m:r>
                            </m:e>
                            <m:sub>
                              <m:r>
                                <a:rPr lang="en-HK" sz="2400" i="1">
                                  <a:solidFill>
                                    <a:srgbClr val="000000"/>
                                  </a:solidFill>
                                  <a:latin typeface="Cambria Math" panose="02040503050406030204" pitchFamily="18" charset="0"/>
                                </a:rPr>
                                <m:t>𝑗</m:t>
                              </m:r>
                            </m:sub>
                          </m:sSub>
                          <m:r>
                            <a:rPr lang="en-HK" sz="2400" i="1">
                              <a:solidFill>
                                <a:srgbClr val="000000"/>
                              </a:solidFill>
                              <a:latin typeface="Cambria Math" panose="02040503050406030204" pitchFamily="18" charset="0"/>
                            </a:rPr>
                            <m:t>   −−−−−−−−−−</m:t>
                          </m:r>
                        </m:e>
                      </m:nary>
                      <m:r>
                        <a:rPr lang="en-HK" sz="2400" i="1">
                          <a:solidFill>
                            <a:srgbClr val="000000"/>
                          </a:solidFill>
                          <a:latin typeface="Cambria Math" panose="02040503050406030204" pitchFamily="18" charset="0"/>
                        </a:rPr>
                        <m:t>(1)</m:t>
                      </m:r>
                    </m:oMath>
                    <m:oMath xmlns:m="http://schemas.openxmlformats.org/officeDocument/2006/math">
                      <m:r>
                        <a:rPr lang="en-HK" sz="2400" i="1">
                          <a:solidFill>
                            <a:srgbClr val="000000"/>
                          </a:solidFill>
                          <a:latin typeface="Cambria Math" panose="02040503050406030204" pitchFamily="18" charset="0"/>
                        </a:rPr>
                        <m:t>𝑠</m:t>
                      </m:r>
                      <m:r>
                        <a:rPr lang="en-HK" sz="2400" i="1">
                          <a:solidFill>
                            <a:srgbClr val="000000"/>
                          </a:solidFill>
                          <a:latin typeface="Cambria Math" panose="02040503050406030204" pitchFamily="18" charset="0"/>
                        </a:rPr>
                        <m:t>.</m:t>
                      </m:r>
                      <m:r>
                        <a:rPr lang="en-HK" sz="2400" i="1">
                          <a:solidFill>
                            <a:srgbClr val="000000"/>
                          </a:solidFill>
                          <a:latin typeface="Cambria Math" panose="02040503050406030204" pitchFamily="18" charset="0"/>
                        </a:rPr>
                        <m:t>𝑡</m:t>
                      </m:r>
                      <m:r>
                        <a:rPr lang="en-HK" sz="2400" i="1">
                          <a:solidFill>
                            <a:srgbClr val="000000"/>
                          </a:solidFill>
                          <a:latin typeface="Cambria Math" panose="02040503050406030204" pitchFamily="18" charset="0"/>
                        </a:rPr>
                        <m:t> </m:t>
                      </m:r>
                      <m:d>
                        <m:dPr>
                          <m:begChr m:val="{"/>
                          <m:endChr m:val=""/>
                          <m:ctrlPr>
                            <a:rPr lang="en-HK" sz="2400" i="1">
                              <a:solidFill>
                                <a:srgbClr val="000000"/>
                              </a:solidFill>
                              <a:latin typeface="Cambria Math" panose="02040503050406030204" pitchFamily="18" charset="0"/>
                            </a:rPr>
                          </m:ctrlPr>
                        </m:dPr>
                        <m:e>
                          <m:m>
                            <m:mPr>
                              <m:plcHide m:val="on"/>
                              <m:mcs>
                                <m:mc>
                                  <m:mcPr>
                                    <m:count m:val="1"/>
                                    <m:mcJc m:val="center"/>
                                  </m:mcPr>
                                </m:mc>
                              </m:mcs>
                              <m:ctrlPr>
                                <a:rPr lang="en-HK" sz="2400" i="1">
                                  <a:solidFill>
                                    <a:srgbClr val="000000"/>
                                  </a:solidFill>
                                  <a:latin typeface="Cambria Math" panose="02040503050406030204" pitchFamily="18" charset="0"/>
                                </a:rPr>
                              </m:ctrlPr>
                            </m:mPr>
                            <m:mr>
                              <m:e>
                                <m:nary>
                                  <m:naryPr>
                                    <m:chr m:val="∑"/>
                                    <m:ctrlPr>
                                      <a:rPr lang="en-HK" sz="2400" i="1">
                                        <a:solidFill>
                                          <a:srgbClr val="000000"/>
                                        </a:solidFill>
                                        <a:latin typeface="Cambria Math" panose="02040503050406030204" pitchFamily="18" charset="0"/>
                                      </a:rPr>
                                    </m:ctrlPr>
                                  </m:naryPr>
                                  <m:sub>
                                    <m:r>
                                      <a:rPr lang="en-HK" sz="2400" i="1">
                                        <a:solidFill>
                                          <a:srgbClr val="000000"/>
                                        </a:solidFill>
                                        <a:latin typeface="Cambria Math" panose="02040503050406030204" pitchFamily="18" charset="0"/>
                                      </a:rPr>
                                      <m:t>𝑗</m:t>
                                    </m:r>
                                    <m:r>
                                      <a:rPr lang="en-HK" sz="2400" i="1">
                                        <a:solidFill>
                                          <a:srgbClr val="000000"/>
                                        </a:solidFill>
                                        <a:latin typeface="Cambria Math" panose="02040503050406030204" pitchFamily="18" charset="0"/>
                                      </a:rPr>
                                      <m:t>=1</m:t>
                                    </m:r>
                                  </m:sub>
                                  <m:sup>
                                    <m:r>
                                      <a:rPr lang="en-HK" sz="2400" i="1">
                                        <a:solidFill>
                                          <a:srgbClr val="000000"/>
                                        </a:solidFill>
                                        <a:latin typeface="Cambria Math" panose="02040503050406030204" pitchFamily="18" charset="0"/>
                                      </a:rPr>
                                      <m:t>𝑛</m:t>
                                    </m:r>
                                  </m:sup>
                                  <m:e>
                                    <m:sSub>
                                      <m:sSubPr>
                                        <m:ctrlPr>
                                          <a:rPr lang="en-HK" sz="2400" i="1">
                                            <a:solidFill>
                                              <a:srgbClr val="000000"/>
                                            </a:solidFill>
                                            <a:latin typeface="Cambria Math" panose="02040503050406030204" pitchFamily="18" charset="0"/>
                                          </a:rPr>
                                        </m:ctrlPr>
                                      </m:sSubPr>
                                      <m:e>
                                        <m:r>
                                          <a:rPr lang="en-HK" sz="2400" i="1">
                                            <a:solidFill>
                                              <a:srgbClr val="000000"/>
                                            </a:solidFill>
                                            <a:latin typeface="Cambria Math" panose="02040503050406030204" pitchFamily="18" charset="0"/>
                                          </a:rPr>
                                          <m:t>𝑎</m:t>
                                        </m:r>
                                      </m:e>
                                      <m:sub>
                                        <m:r>
                                          <a:rPr lang="en-HK" sz="2400" i="1">
                                            <a:solidFill>
                                              <a:srgbClr val="000000"/>
                                            </a:solidFill>
                                            <a:latin typeface="Cambria Math" panose="02040503050406030204" pitchFamily="18" charset="0"/>
                                          </a:rPr>
                                          <m:t>𝑖𝑗</m:t>
                                        </m:r>
                                      </m:sub>
                                    </m:sSub>
                                    <m:sSub>
                                      <m:sSubPr>
                                        <m:ctrlPr>
                                          <a:rPr lang="en-HK" sz="2400" i="1">
                                            <a:solidFill>
                                              <a:srgbClr val="000000"/>
                                            </a:solidFill>
                                            <a:latin typeface="Cambria Math" panose="02040503050406030204" pitchFamily="18" charset="0"/>
                                          </a:rPr>
                                        </m:ctrlPr>
                                      </m:sSubPr>
                                      <m:e>
                                        <m:r>
                                          <a:rPr lang="en-HK" sz="2400" i="1">
                                            <a:solidFill>
                                              <a:srgbClr val="000000"/>
                                            </a:solidFill>
                                            <a:latin typeface="Cambria Math" panose="02040503050406030204" pitchFamily="18" charset="0"/>
                                          </a:rPr>
                                          <m:t>𝑥</m:t>
                                        </m:r>
                                      </m:e>
                                      <m:sub>
                                        <m:r>
                                          <a:rPr lang="en-HK" sz="2400" i="1">
                                            <a:solidFill>
                                              <a:srgbClr val="000000"/>
                                            </a:solidFill>
                                            <a:latin typeface="Cambria Math" panose="02040503050406030204" pitchFamily="18" charset="0"/>
                                          </a:rPr>
                                          <m:t>𝑗</m:t>
                                        </m:r>
                                      </m:sub>
                                    </m:sSub>
                                    <m:r>
                                      <a:rPr lang="en-HK" sz="2400" i="1">
                                        <a:solidFill>
                                          <a:srgbClr val="000000"/>
                                        </a:solidFill>
                                        <a:latin typeface="Cambria Math" panose="02040503050406030204" pitchFamily="18" charset="0"/>
                                      </a:rPr>
                                      <m:t>=</m:t>
                                    </m:r>
                                    <m:sSub>
                                      <m:sSubPr>
                                        <m:ctrlPr>
                                          <a:rPr lang="en-HK" sz="2400" i="1">
                                            <a:solidFill>
                                              <a:srgbClr val="000000"/>
                                            </a:solidFill>
                                            <a:latin typeface="Cambria Math" panose="02040503050406030204" pitchFamily="18" charset="0"/>
                                          </a:rPr>
                                        </m:ctrlPr>
                                      </m:sSubPr>
                                      <m:e>
                                        <m:r>
                                          <a:rPr lang="en-HK" sz="2400" i="1">
                                            <a:solidFill>
                                              <a:srgbClr val="000000"/>
                                            </a:solidFill>
                                            <a:latin typeface="Cambria Math" panose="02040503050406030204" pitchFamily="18" charset="0"/>
                                          </a:rPr>
                                          <m:t>𝑏</m:t>
                                        </m:r>
                                      </m:e>
                                      <m:sub>
                                        <m:r>
                                          <a:rPr lang="en-HK" sz="2400" i="1">
                                            <a:solidFill>
                                              <a:srgbClr val="000000"/>
                                            </a:solidFill>
                                            <a:latin typeface="Cambria Math" panose="02040503050406030204" pitchFamily="18" charset="0"/>
                                          </a:rPr>
                                          <m:t>𝑖</m:t>
                                        </m:r>
                                      </m:sub>
                                    </m:sSub>
                                    <m:r>
                                      <a:rPr lang="en-HK" sz="2400" i="1">
                                        <a:solidFill>
                                          <a:srgbClr val="000000"/>
                                        </a:solidFill>
                                        <a:latin typeface="Cambria Math" panose="02040503050406030204" pitchFamily="18" charset="0"/>
                                      </a:rPr>
                                      <m:t>(</m:t>
                                    </m:r>
                                    <m:r>
                                      <a:rPr lang="en-HK" sz="2400" i="1">
                                        <a:solidFill>
                                          <a:srgbClr val="000000"/>
                                        </a:solidFill>
                                        <a:latin typeface="Cambria Math" panose="02040503050406030204" pitchFamily="18" charset="0"/>
                                      </a:rPr>
                                      <m:t>𝑖</m:t>
                                    </m:r>
                                    <m:r>
                                      <a:rPr lang="en-HK" sz="2400" i="1">
                                        <a:solidFill>
                                          <a:srgbClr val="000000"/>
                                        </a:solidFill>
                                        <a:latin typeface="Cambria Math" panose="02040503050406030204" pitchFamily="18" charset="0"/>
                                      </a:rPr>
                                      <m:t>=1,2,⋯,</m:t>
                                    </m:r>
                                    <m:r>
                                      <a:rPr lang="en-HK" sz="2400" i="1">
                                        <a:solidFill>
                                          <a:srgbClr val="000000"/>
                                        </a:solidFill>
                                        <a:latin typeface="Cambria Math" panose="02040503050406030204" pitchFamily="18" charset="0"/>
                                      </a:rPr>
                                      <m:t>𝑚</m:t>
                                    </m:r>
                                    <m:r>
                                      <a:rPr lang="en-HK" sz="2400" i="1">
                                        <a:solidFill>
                                          <a:srgbClr val="000000"/>
                                        </a:solidFill>
                                        <a:latin typeface="Cambria Math" panose="02040503050406030204" pitchFamily="18" charset="0"/>
                                      </a:rPr>
                                      <m:t>)   −−</m:t>
                                    </m:r>
                                  </m:e>
                                </m:nary>
                                <m:r>
                                  <a:rPr lang="en-HK" sz="2400" i="1">
                                    <a:solidFill>
                                      <a:srgbClr val="000000"/>
                                    </a:solidFill>
                                    <a:latin typeface="Cambria Math" panose="02040503050406030204" pitchFamily="18" charset="0"/>
                                  </a:rPr>
                                  <m:t>(2)</m:t>
                                </m:r>
                              </m:e>
                            </m:mr>
                            <m:mr>
                              <m:e>
                                <m:sSub>
                                  <m:sSubPr>
                                    <m:ctrlPr>
                                      <a:rPr lang="en-HK" sz="2400" i="1">
                                        <a:solidFill>
                                          <a:srgbClr val="000000"/>
                                        </a:solidFill>
                                        <a:latin typeface="Cambria Math" panose="02040503050406030204" pitchFamily="18" charset="0"/>
                                      </a:rPr>
                                    </m:ctrlPr>
                                  </m:sSubPr>
                                  <m:e>
                                    <m:r>
                                      <a:rPr lang="en-HK" sz="2400" i="1">
                                        <a:solidFill>
                                          <a:srgbClr val="000000"/>
                                        </a:solidFill>
                                        <a:latin typeface="Cambria Math" panose="02040503050406030204" pitchFamily="18" charset="0"/>
                                      </a:rPr>
                                      <m:t>𝑥</m:t>
                                    </m:r>
                                  </m:e>
                                  <m:sub>
                                    <m:r>
                                      <a:rPr lang="en-HK" sz="2400" i="1">
                                        <a:solidFill>
                                          <a:srgbClr val="000000"/>
                                        </a:solidFill>
                                        <a:latin typeface="Cambria Math" panose="02040503050406030204" pitchFamily="18" charset="0"/>
                                      </a:rPr>
                                      <m:t>𝑗</m:t>
                                    </m:r>
                                  </m:sub>
                                </m:sSub>
                                <m:r>
                                  <a:rPr lang="en-HK" sz="2400" i="1">
                                    <a:solidFill>
                                      <a:srgbClr val="000000"/>
                                    </a:solidFill>
                                    <a:latin typeface="Cambria Math" panose="02040503050406030204" pitchFamily="18" charset="0"/>
                                  </a:rPr>
                                  <m:t>≥0,</m:t>
                                </m:r>
                                <m:r>
                                  <a:rPr lang="en-HK" sz="2400" i="1">
                                    <a:solidFill>
                                      <a:srgbClr val="000000"/>
                                    </a:solidFill>
                                    <a:latin typeface="Cambria Math" panose="02040503050406030204" pitchFamily="18" charset="0"/>
                                  </a:rPr>
                                  <m:t>𝑗</m:t>
                                </m:r>
                                <m:r>
                                  <a:rPr lang="en-HK" sz="2400" i="1">
                                    <a:solidFill>
                                      <a:srgbClr val="000000"/>
                                    </a:solidFill>
                                    <a:latin typeface="Cambria Math" panose="02040503050406030204" pitchFamily="18" charset="0"/>
                                  </a:rPr>
                                  <m:t>=1,2,⋯,</m:t>
                                </m:r>
                                <m:r>
                                  <a:rPr lang="en-HK" sz="2400" i="1">
                                    <a:solidFill>
                                      <a:srgbClr val="000000"/>
                                    </a:solidFill>
                                    <a:latin typeface="Cambria Math" panose="02040503050406030204" pitchFamily="18" charset="0"/>
                                  </a:rPr>
                                  <m:t>𝑛</m:t>
                                </m:r>
                                <m:r>
                                  <a:rPr lang="en-HK" sz="2400" i="1">
                                    <a:solidFill>
                                      <a:srgbClr val="000000"/>
                                    </a:solidFill>
                                    <a:latin typeface="Cambria Math" panose="02040503050406030204" pitchFamily="18" charset="0"/>
                                  </a:rPr>
                                  <m:t>   −−−−−−(3)</m:t>
                                </m:r>
                              </m:e>
                            </m:mr>
                          </m:m>
                        </m:e>
                      </m:d>
                    </m:oMath>
                  </m:oMathPara>
                </a14:m>
                <a:endParaRPr lang="en-HK" sz="2400" dirty="0">
                  <a:latin typeface="Times New Roman" panose="02020603050405020304" pitchFamily="18" charset="0"/>
                  <a:cs typeface="Times New Roman" panose="02020603050405020304" pitchFamily="18" charset="0"/>
                </a:endParaRPr>
              </a:p>
            </p:txBody>
          </p:sp>
        </mc:Choice>
        <mc:Fallback xmlns="">
          <p:sp>
            <p:nvSpPr>
              <p:cNvPr id="7" name="Object 9">
                <a:extLst>
                  <a:ext uri="{FF2B5EF4-FFF2-40B4-BE49-F238E27FC236}">
                    <a16:creationId xmlns:a16="http://schemas.microsoft.com/office/drawing/2014/main" id="{FD3C9C65-CB55-4701-B113-B9B9E6DF20EA}"/>
                  </a:ext>
                </a:extLst>
              </p:cNvPr>
              <p:cNvSpPr txBox="1">
                <a:spLocks noRot="1" noChangeAspect="1" noMove="1" noResize="1" noEditPoints="1" noAdjustHandles="1" noChangeArrowheads="1" noChangeShapeType="1" noTextEdit="1"/>
              </p:cNvSpPr>
              <p:nvPr/>
            </p:nvSpPr>
            <p:spPr bwMode="auto">
              <a:xfrm>
                <a:off x="2209800" y="2348706"/>
                <a:ext cx="7077890" cy="2160588"/>
              </a:xfrm>
              <a:prstGeom prst="rect">
                <a:avLst/>
              </a:prstGeom>
              <a:blipFill>
                <a:blip r:embed="rId3"/>
                <a:stretch>
                  <a:fillRect b="-26479"/>
                </a:stretch>
              </a:blipFill>
              <a:ln>
                <a:noFill/>
              </a:ln>
            </p:spPr>
            <p:txBody>
              <a:bodyPr/>
              <a:lstStyle/>
              <a:p>
                <a:r>
                  <a:rPr lang="en-HK">
                    <a:noFill/>
                  </a:rPr>
                  <a:t> </a:t>
                </a:r>
              </a:p>
            </p:txBody>
          </p:sp>
        </mc:Fallback>
      </mc:AlternateContent>
    </p:spTree>
    <p:extLst>
      <p:ext uri="{BB962C8B-B14F-4D97-AF65-F5344CB8AC3E}">
        <p14:creationId xmlns:p14="http://schemas.microsoft.com/office/powerpoint/2010/main" val="830164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412940-E5BF-4BD1-A1E0-A16F7B92393D}"/>
              </a:ext>
            </a:extLst>
          </p:cNvPr>
          <p:cNvSpPr>
            <a:spLocks noGrp="1"/>
          </p:cNvSpPr>
          <p:nvPr>
            <p:ph idx="1"/>
          </p:nvPr>
        </p:nvSpPr>
        <p:spPr>
          <a:xfrm>
            <a:off x="838200" y="832022"/>
            <a:ext cx="10515600" cy="5344941"/>
          </a:xfrm>
        </p:spPr>
        <p:txBody>
          <a:bodyPr>
            <a:normAutofit fontScale="92500" lnSpcReduction="10000"/>
          </a:bodyPr>
          <a:lstStyle/>
          <a:p>
            <a:pPr>
              <a:spcBef>
                <a:spcPct val="15000"/>
              </a:spcBef>
            </a:pPr>
            <a:r>
              <a:rPr lang="zh-CN" altLang="en-US" dirty="0">
                <a:solidFill>
                  <a:srgbClr val="990033"/>
                </a:solidFill>
                <a:latin typeface="Times New Roman" panose="02020603050405020304" pitchFamily="18" charset="0"/>
                <a:cs typeface="Times New Roman" panose="02020603050405020304" pitchFamily="18" charset="0"/>
              </a:rPr>
              <a:t>可行解</a:t>
            </a:r>
            <a:r>
              <a:rPr lang="zh-CN" altLang="en-US" dirty="0">
                <a:solidFill>
                  <a:srgbClr val="000000"/>
                </a:solidFill>
                <a:latin typeface="Times New Roman" panose="02020603050405020304" pitchFamily="18" charset="0"/>
                <a:cs typeface="Times New Roman" panose="02020603050405020304" pitchFamily="18" charset="0"/>
              </a:rPr>
              <a:t>：满足约束条件②、③的解</a:t>
            </a:r>
            <a:r>
              <a:rPr lang="en-US" altLang="zh-CN" dirty="0">
                <a:solidFill>
                  <a:srgbClr val="000000"/>
                </a:solidFill>
                <a:latin typeface="Times New Roman" panose="02020603050405020304" pitchFamily="18" charset="0"/>
                <a:cs typeface="Times New Roman" panose="02020603050405020304" pitchFamily="18" charset="0"/>
              </a:rPr>
              <a:t>X</a:t>
            </a:r>
            <a:r>
              <a:rPr lang="en-US" altLang="zh-CN" sz="1800" dirty="0">
                <a:solidFill>
                  <a:srgbClr val="000000"/>
                </a:solidFill>
                <a:latin typeface="Times New Roman" panose="02020603050405020304" pitchFamily="18" charset="0"/>
                <a:cs typeface="Times New Roman" panose="02020603050405020304" pitchFamily="18" charset="0"/>
              </a:rPr>
              <a:t>0</a:t>
            </a:r>
            <a:r>
              <a:rPr lang="en-US" altLang="zh-CN" dirty="0">
                <a:solidFill>
                  <a:srgbClr val="000000"/>
                </a:solidFill>
                <a:latin typeface="Times New Roman" panose="02020603050405020304" pitchFamily="18" charset="0"/>
                <a:cs typeface="Times New Roman" panose="02020603050405020304" pitchFamily="18" charset="0"/>
              </a:rPr>
              <a:t> = ( x</a:t>
            </a:r>
            <a:r>
              <a:rPr lang="en-US" altLang="zh-CN" sz="1600" dirty="0">
                <a:solidFill>
                  <a:srgbClr val="000000"/>
                </a:solidFill>
                <a:latin typeface="Times New Roman" panose="02020603050405020304" pitchFamily="18" charset="0"/>
                <a:cs typeface="Times New Roman" panose="02020603050405020304" pitchFamily="18" charset="0"/>
              </a:rPr>
              <a:t>1</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x</a:t>
            </a:r>
            <a:r>
              <a:rPr lang="en-US" altLang="zh-CN" sz="1600"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err="1">
                <a:solidFill>
                  <a:srgbClr val="000000"/>
                </a:solidFill>
                <a:latin typeface="Times New Roman" panose="02020603050405020304" pitchFamily="18" charset="0"/>
                <a:cs typeface="Times New Roman" panose="02020603050405020304" pitchFamily="18" charset="0"/>
              </a:rPr>
              <a:t>x</a:t>
            </a:r>
            <a:r>
              <a:rPr lang="en-US" altLang="zh-CN" sz="1600" dirty="0" err="1">
                <a:solidFill>
                  <a:srgbClr val="000000"/>
                </a:solidFill>
                <a:latin typeface="Times New Roman" panose="02020603050405020304" pitchFamily="18" charset="0"/>
                <a:cs typeface="Times New Roman" panose="02020603050405020304" pitchFamily="18" charset="0"/>
              </a:rPr>
              <a:t>n</a:t>
            </a:r>
            <a:r>
              <a:rPr lang="en-US" altLang="zh-CN" dirty="0">
                <a:solidFill>
                  <a:srgbClr val="000000"/>
                </a:solidFill>
                <a:latin typeface="Times New Roman" panose="02020603050405020304" pitchFamily="18" charset="0"/>
                <a:cs typeface="Times New Roman" panose="02020603050405020304" pitchFamily="18" charset="0"/>
              </a:rPr>
              <a:t> )</a:t>
            </a:r>
            <a:r>
              <a:rPr kumimoji="1" lang="en-US" altLang="zh-CN" baseline="48000" dirty="0">
                <a:solidFill>
                  <a:srgbClr val="000000"/>
                </a:solidFill>
                <a:latin typeface="Times New Roman" panose="02020603050405020304" pitchFamily="18" charset="0"/>
                <a:cs typeface="Times New Roman" panose="02020603050405020304" pitchFamily="18" charset="0"/>
              </a:rPr>
              <a:t>T</a:t>
            </a:r>
            <a:r>
              <a:rPr lang="zh-CN" altLang="en-US" dirty="0">
                <a:solidFill>
                  <a:srgbClr val="000000"/>
                </a:solidFill>
                <a:latin typeface="Times New Roman" panose="02020603050405020304" pitchFamily="18" charset="0"/>
                <a:cs typeface="Times New Roman" panose="02020603050405020304" pitchFamily="18" charset="0"/>
              </a:rPr>
              <a:t>为可行解。所有可行解的集合为可行域。</a:t>
            </a:r>
          </a:p>
          <a:p>
            <a:pPr>
              <a:spcBef>
                <a:spcPct val="15000"/>
              </a:spcBef>
            </a:pPr>
            <a:r>
              <a:rPr lang="zh-CN" altLang="en-US" dirty="0">
                <a:solidFill>
                  <a:srgbClr val="990033"/>
                </a:solidFill>
                <a:latin typeface="Times New Roman" panose="02020603050405020304" pitchFamily="18" charset="0"/>
                <a:cs typeface="Times New Roman" panose="02020603050405020304" pitchFamily="18" charset="0"/>
              </a:rPr>
              <a:t>最优解</a:t>
            </a:r>
            <a:r>
              <a:rPr lang="zh-CN" altLang="en-US" dirty="0">
                <a:solidFill>
                  <a:srgbClr val="000000"/>
                </a:solidFill>
                <a:latin typeface="Times New Roman" panose="02020603050405020304" pitchFamily="18" charset="0"/>
                <a:cs typeface="Times New Roman" panose="02020603050405020304" pitchFamily="18" charset="0"/>
              </a:rPr>
              <a:t>：使目标函数达到最大值的可行解。</a:t>
            </a:r>
          </a:p>
          <a:p>
            <a:pPr>
              <a:spcBef>
                <a:spcPct val="15000"/>
              </a:spcBef>
            </a:pPr>
            <a:r>
              <a:rPr lang="zh-CN" altLang="en-US" dirty="0">
                <a:solidFill>
                  <a:srgbClr val="990033"/>
                </a:solidFill>
                <a:latin typeface="Times New Roman" panose="02020603050405020304" pitchFamily="18" charset="0"/>
                <a:cs typeface="Times New Roman" panose="02020603050405020304" pitchFamily="18" charset="0"/>
              </a:rPr>
              <a:t>基：</a:t>
            </a:r>
            <a:r>
              <a:rPr lang="zh-CN" altLang="en-US" dirty="0">
                <a:solidFill>
                  <a:srgbClr val="000000"/>
                </a:solidFill>
                <a:latin typeface="Times New Roman" panose="02020603050405020304" pitchFamily="18" charset="0"/>
                <a:cs typeface="Times New Roman" panose="02020603050405020304" pitchFamily="18" charset="0"/>
              </a:rPr>
              <a:t>设</a:t>
            </a:r>
            <a:r>
              <a:rPr lang="en-US" altLang="zh-CN" dirty="0">
                <a:solidFill>
                  <a:srgbClr val="000000"/>
                </a:solidFill>
                <a:latin typeface="Times New Roman" panose="02020603050405020304" pitchFamily="18" charset="0"/>
                <a:cs typeface="Times New Roman" panose="02020603050405020304" pitchFamily="18" charset="0"/>
              </a:rPr>
              <a:t>A</a:t>
            </a:r>
            <a:r>
              <a:rPr lang="zh-CN" altLang="en-US" dirty="0">
                <a:solidFill>
                  <a:srgbClr val="000000"/>
                </a:solidFill>
                <a:latin typeface="Times New Roman" panose="02020603050405020304" pitchFamily="18" charset="0"/>
                <a:cs typeface="Times New Roman" panose="02020603050405020304" pitchFamily="18" charset="0"/>
              </a:rPr>
              <a:t>为约束条件②的</a:t>
            </a:r>
            <a:r>
              <a:rPr lang="en-US" altLang="zh-CN" dirty="0" err="1">
                <a:solidFill>
                  <a:srgbClr val="000000"/>
                </a:solidFill>
                <a:latin typeface="Times New Roman" panose="02020603050405020304" pitchFamily="18" charset="0"/>
                <a:cs typeface="Times New Roman" panose="02020603050405020304" pitchFamily="18" charset="0"/>
              </a:rPr>
              <a:t>m×n</a:t>
            </a:r>
            <a:r>
              <a:rPr lang="zh-CN" altLang="en-US" dirty="0">
                <a:solidFill>
                  <a:srgbClr val="000000"/>
                </a:solidFill>
                <a:latin typeface="Times New Roman" panose="02020603050405020304" pitchFamily="18" charset="0"/>
                <a:cs typeface="Times New Roman" panose="02020603050405020304" pitchFamily="18" charset="0"/>
              </a:rPr>
              <a:t>阶系数矩阵</a:t>
            </a:r>
            <a:r>
              <a:rPr lang="en-US" altLang="zh-CN" dirty="0">
                <a:solidFill>
                  <a:srgbClr val="000000"/>
                </a:solidFill>
                <a:latin typeface="Times New Roman" panose="02020603050405020304" pitchFamily="18" charset="0"/>
                <a:cs typeface="Times New Roman" panose="02020603050405020304" pitchFamily="18" charset="0"/>
              </a:rPr>
              <a:t>(m&lt;n)</a:t>
            </a:r>
            <a:r>
              <a:rPr lang="zh-CN" altLang="en-US" dirty="0">
                <a:solidFill>
                  <a:srgbClr val="000000"/>
                </a:solidFill>
                <a:latin typeface="Times New Roman" panose="02020603050405020304" pitchFamily="18" charset="0"/>
                <a:cs typeface="Times New Roman" panose="02020603050405020304" pitchFamily="18" charset="0"/>
              </a:rPr>
              <a:t>，其</a:t>
            </a:r>
            <a:r>
              <a:rPr lang="zh-CN" altLang="en-US" dirty="0">
                <a:solidFill>
                  <a:srgbClr val="FF0000"/>
                </a:solidFill>
                <a:latin typeface="Times New Roman" panose="02020603050405020304" pitchFamily="18" charset="0"/>
                <a:cs typeface="Times New Roman" panose="02020603050405020304" pitchFamily="18" charset="0"/>
              </a:rPr>
              <a:t>秩为</a:t>
            </a:r>
            <a:r>
              <a:rPr lang="en-US" altLang="zh-CN" dirty="0">
                <a:solidFill>
                  <a:srgbClr val="FF0000"/>
                </a:solidFill>
                <a:latin typeface="Times New Roman" panose="02020603050405020304" pitchFamily="18" charset="0"/>
                <a:cs typeface="Times New Roman" panose="02020603050405020304" pitchFamily="18" charset="0"/>
              </a:rPr>
              <a:t>m</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B</a:t>
            </a:r>
            <a:r>
              <a:rPr lang="zh-CN" altLang="en-US" dirty="0">
                <a:solidFill>
                  <a:srgbClr val="000000"/>
                </a:solidFill>
                <a:latin typeface="Times New Roman" panose="02020603050405020304" pitchFamily="18" charset="0"/>
                <a:cs typeface="Times New Roman" panose="02020603050405020304" pitchFamily="18" charset="0"/>
              </a:rPr>
              <a:t>是矩阵</a:t>
            </a:r>
            <a:r>
              <a:rPr lang="en-US" altLang="zh-CN" dirty="0">
                <a:solidFill>
                  <a:srgbClr val="000000"/>
                </a:solidFill>
                <a:latin typeface="Times New Roman" panose="02020603050405020304" pitchFamily="18" charset="0"/>
                <a:cs typeface="Times New Roman" panose="02020603050405020304" pitchFamily="18" charset="0"/>
              </a:rPr>
              <a:t>A</a:t>
            </a:r>
            <a:r>
              <a:rPr lang="zh-CN" altLang="en-US" dirty="0">
                <a:solidFill>
                  <a:srgbClr val="000000"/>
                </a:solidFill>
                <a:latin typeface="Times New Roman" panose="02020603050405020304" pitchFamily="18" charset="0"/>
                <a:cs typeface="Times New Roman" panose="02020603050405020304" pitchFamily="18" charset="0"/>
              </a:rPr>
              <a:t>中</a:t>
            </a:r>
            <a:r>
              <a:rPr lang="en-US" altLang="zh-CN" dirty="0">
                <a:solidFill>
                  <a:srgbClr val="000000"/>
                </a:solidFill>
                <a:latin typeface="Times New Roman" panose="02020603050405020304" pitchFamily="18" charset="0"/>
                <a:cs typeface="Times New Roman" panose="02020603050405020304" pitchFamily="18" charset="0"/>
              </a:rPr>
              <a:t>m</a:t>
            </a:r>
            <a:r>
              <a:rPr lang="zh-CN" altLang="en-US" dirty="0">
                <a:solidFill>
                  <a:srgbClr val="000000"/>
                </a:solidFill>
                <a:latin typeface="Times New Roman" panose="02020603050405020304" pitchFamily="18" charset="0"/>
                <a:cs typeface="Times New Roman" panose="02020603050405020304" pitchFamily="18" charset="0"/>
              </a:rPr>
              <a:t>阶满秩子矩阵（非奇异子矩阵）（∣</a:t>
            </a:r>
            <a:r>
              <a:rPr lang="en-US" altLang="zh-CN" dirty="0">
                <a:solidFill>
                  <a:srgbClr val="000000"/>
                </a:solidFill>
                <a:latin typeface="Times New Roman" panose="02020603050405020304" pitchFamily="18" charset="0"/>
                <a:cs typeface="Times New Roman" panose="02020603050405020304" pitchFamily="18" charset="0"/>
              </a:rPr>
              <a:t>B∣≠0</a:t>
            </a:r>
            <a:r>
              <a:rPr lang="zh-CN" altLang="en-US" dirty="0">
                <a:solidFill>
                  <a:srgbClr val="000000"/>
                </a:solidFill>
                <a:latin typeface="Times New Roman" panose="02020603050405020304" pitchFamily="18" charset="0"/>
                <a:cs typeface="Times New Roman" panose="02020603050405020304" pitchFamily="18" charset="0"/>
              </a:rPr>
              <a:t>），称</a:t>
            </a:r>
            <a:r>
              <a:rPr lang="en-US" altLang="zh-CN" dirty="0">
                <a:solidFill>
                  <a:srgbClr val="000000"/>
                </a:solidFill>
                <a:latin typeface="Times New Roman" panose="02020603050405020304" pitchFamily="18" charset="0"/>
                <a:cs typeface="Times New Roman" panose="02020603050405020304" pitchFamily="18" charset="0"/>
              </a:rPr>
              <a:t>B</a:t>
            </a:r>
            <a:r>
              <a:rPr lang="zh-CN" altLang="en-US" dirty="0">
                <a:solidFill>
                  <a:srgbClr val="000000"/>
                </a:solidFill>
                <a:latin typeface="Times New Roman" panose="02020603050405020304" pitchFamily="18" charset="0"/>
                <a:cs typeface="Times New Roman" panose="02020603050405020304" pitchFamily="18" charset="0"/>
              </a:rPr>
              <a:t>是线性规划问题的一个基。设：</a:t>
            </a:r>
            <a:endParaRPr lang="en-HK" altLang="zh-CN" dirty="0">
              <a:solidFill>
                <a:srgbClr val="000000"/>
              </a:solidFill>
              <a:latin typeface="Times New Roman" panose="02020603050405020304" pitchFamily="18" charset="0"/>
              <a:cs typeface="Times New Roman" panose="02020603050405020304" pitchFamily="18" charset="0"/>
            </a:endParaRPr>
          </a:p>
          <a:p>
            <a:pPr>
              <a:spcBef>
                <a:spcPct val="15000"/>
              </a:spcBef>
            </a:pPr>
            <a:endParaRPr lang="en-HK" dirty="0">
              <a:solidFill>
                <a:srgbClr val="000000"/>
              </a:solidFill>
              <a:latin typeface="Times New Roman" panose="02020603050405020304" pitchFamily="18" charset="0"/>
              <a:cs typeface="Times New Roman" panose="02020603050405020304" pitchFamily="18" charset="0"/>
            </a:endParaRPr>
          </a:p>
          <a:p>
            <a:pPr>
              <a:spcBef>
                <a:spcPct val="15000"/>
              </a:spcBef>
            </a:pPr>
            <a:endParaRPr lang="en-HK" dirty="0">
              <a:solidFill>
                <a:srgbClr val="000000"/>
              </a:solidFill>
              <a:latin typeface="Times New Roman" panose="02020603050405020304" pitchFamily="18" charset="0"/>
              <a:cs typeface="Times New Roman" panose="02020603050405020304" pitchFamily="18" charset="0"/>
            </a:endParaRPr>
          </a:p>
          <a:p>
            <a:pPr>
              <a:spcBef>
                <a:spcPct val="15000"/>
              </a:spcBef>
            </a:pPr>
            <a:endParaRPr lang="en-HK" dirty="0">
              <a:solidFill>
                <a:srgbClr val="000000"/>
              </a:solidFill>
              <a:latin typeface="Times New Roman" panose="02020603050405020304" pitchFamily="18" charset="0"/>
              <a:cs typeface="Times New Roman" panose="02020603050405020304" pitchFamily="18" charset="0"/>
            </a:endParaRPr>
          </a:p>
          <a:p>
            <a:pPr>
              <a:spcBef>
                <a:spcPct val="15000"/>
              </a:spcBef>
            </a:pPr>
            <a:endParaRPr lang="en-HK" dirty="0">
              <a:solidFill>
                <a:srgbClr val="000000"/>
              </a:solidFill>
              <a:latin typeface="Times New Roman" panose="02020603050405020304" pitchFamily="18" charset="0"/>
              <a:cs typeface="Times New Roman" panose="02020603050405020304" pitchFamily="18" charset="0"/>
            </a:endParaRPr>
          </a:p>
          <a:p>
            <a:pPr>
              <a:spcBef>
                <a:spcPct val="15000"/>
              </a:spcBef>
            </a:pPr>
            <a:r>
              <a:rPr lang="zh-CN" altLang="en-US" b="1" dirty="0">
                <a:latin typeface="Times New Roman" panose="02020603050405020304" pitchFamily="18" charset="0"/>
                <a:cs typeface="Times New Roman" panose="02020603050405020304" pitchFamily="18" charset="0"/>
              </a:rPr>
              <a:t>称 </a:t>
            </a:r>
            <a:r>
              <a:rPr lang="en-US" altLang="zh-CN" b="1" dirty="0">
                <a:latin typeface="Times New Roman" panose="02020603050405020304" pitchFamily="18" charset="0"/>
                <a:cs typeface="Times New Roman" panose="02020603050405020304" pitchFamily="18" charset="0"/>
              </a:rPr>
              <a:t>B</a:t>
            </a:r>
            <a:r>
              <a:rPr lang="zh-CN" altLang="en-US" b="1" dirty="0">
                <a:latin typeface="Times New Roman" panose="02020603050405020304" pitchFamily="18" charset="0"/>
                <a:cs typeface="Times New Roman" panose="02020603050405020304" pitchFamily="18" charset="0"/>
              </a:rPr>
              <a:t>中每个列向量</a:t>
            </a:r>
            <a:r>
              <a:rPr lang="en-US" altLang="zh-CN" b="1" i="1" dirty="0" err="1">
                <a:latin typeface="Times New Roman" panose="02020603050405020304" pitchFamily="18" charset="0"/>
                <a:cs typeface="Times New Roman" panose="02020603050405020304" pitchFamily="18" charset="0"/>
              </a:rPr>
              <a:t>P</a:t>
            </a:r>
            <a:r>
              <a:rPr lang="en-US" altLang="zh-CN" b="1" i="1" baseline="-25000" dirty="0" err="1">
                <a:latin typeface="Times New Roman" panose="02020603050405020304" pitchFamily="18" charset="0"/>
                <a:cs typeface="Times New Roman" panose="02020603050405020304" pitchFamily="18" charset="0"/>
              </a:rPr>
              <a:t>j</a:t>
            </a:r>
            <a:r>
              <a:rPr lang="en-US" altLang="zh-CN" b="1" i="1" dirty="0">
                <a:latin typeface="Times New Roman" panose="02020603050405020304" pitchFamily="18" charset="0"/>
                <a:cs typeface="Times New Roman" panose="02020603050405020304" pitchFamily="18" charset="0"/>
              </a:rPr>
              <a:t> ( j = 1</a:t>
            </a:r>
            <a:r>
              <a:rPr lang="en-HK" altLang="zh-CN" b="1" i="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2 … … ,m)</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为基向量。与基向量</a:t>
            </a:r>
            <a:r>
              <a:rPr lang="en-US" altLang="zh-CN" b="1" i="1" dirty="0" err="1">
                <a:latin typeface="Times New Roman" panose="02020603050405020304" pitchFamily="18" charset="0"/>
                <a:cs typeface="Times New Roman" panose="02020603050405020304" pitchFamily="18" charset="0"/>
              </a:rPr>
              <a:t>P</a:t>
            </a:r>
            <a:r>
              <a:rPr lang="en-US" altLang="zh-CN" b="1" i="1" baseline="-25000" dirty="0" err="1">
                <a:latin typeface="Times New Roman" panose="02020603050405020304" pitchFamily="18" charset="0"/>
                <a:cs typeface="Times New Roman" panose="02020603050405020304" pitchFamily="18" charset="0"/>
              </a:rPr>
              <a:t>j</a:t>
            </a:r>
            <a:r>
              <a:rPr lang="en-US" altLang="zh-CN" b="1" i="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对应的变量</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j</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j = 1,2 … … ,m)</a:t>
            </a:r>
            <a:r>
              <a:rPr lang="zh-CN" altLang="en-US" b="1" dirty="0">
                <a:latin typeface="Times New Roman" panose="02020603050405020304" pitchFamily="18" charset="0"/>
                <a:cs typeface="Times New Roman" panose="02020603050405020304" pitchFamily="18" charset="0"/>
              </a:rPr>
              <a:t>为</a:t>
            </a:r>
            <a:r>
              <a:rPr lang="zh-CN" altLang="en-US" b="1" dirty="0">
                <a:solidFill>
                  <a:srgbClr val="990033"/>
                </a:solidFill>
                <a:latin typeface="Times New Roman" panose="02020603050405020304" pitchFamily="18" charset="0"/>
                <a:cs typeface="Times New Roman" panose="02020603050405020304" pitchFamily="18" charset="0"/>
              </a:rPr>
              <a:t>基变量</a:t>
            </a:r>
            <a:r>
              <a:rPr lang="zh-CN" altLang="en-US" b="1" dirty="0">
                <a:solidFill>
                  <a:srgbClr val="00330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除基变量以外的变量为</a:t>
            </a:r>
            <a:r>
              <a:rPr lang="zh-CN" altLang="en-US" b="1" dirty="0">
                <a:solidFill>
                  <a:srgbClr val="990033"/>
                </a:solidFill>
                <a:latin typeface="Times New Roman" panose="02020603050405020304" pitchFamily="18" charset="0"/>
                <a:cs typeface="Times New Roman" panose="02020603050405020304" pitchFamily="18" charset="0"/>
              </a:rPr>
              <a:t>非基变量</a:t>
            </a:r>
            <a:r>
              <a:rPr lang="zh-CN" altLang="en-US" b="1" dirty="0">
                <a:solidFill>
                  <a:srgbClr val="003300"/>
                </a:solidFill>
                <a:latin typeface="Times New Roman" panose="02020603050405020304" pitchFamily="18" charset="0"/>
                <a:cs typeface="Times New Roman" panose="02020603050405020304" pitchFamily="18" charset="0"/>
              </a:rPr>
              <a:t>。</a:t>
            </a:r>
          </a:p>
        </p:txBody>
      </p:sp>
      <p:sp>
        <p:nvSpPr>
          <p:cNvPr id="4" name="日期占位符 3">
            <a:extLst>
              <a:ext uri="{FF2B5EF4-FFF2-40B4-BE49-F238E27FC236}">
                <a16:creationId xmlns:a16="http://schemas.microsoft.com/office/drawing/2014/main" id="{A35C2F17-3A52-4F34-909A-B571C26BACBE}"/>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D9C810DE-F984-4053-BC8A-7C1D2BE6141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5126422A-C64C-4185-99DE-99B3BB88810F}"/>
              </a:ext>
            </a:extLst>
          </p:cNvPr>
          <p:cNvSpPr>
            <a:spLocks noGrp="1"/>
          </p:cNvSpPr>
          <p:nvPr>
            <p:ph type="sldNum" sz="quarter" idx="12"/>
          </p:nvPr>
        </p:nvSpPr>
        <p:spPr/>
        <p:txBody>
          <a:bodyPr/>
          <a:lstStyle/>
          <a:p>
            <a:fld id="{0A644367-13AA-42ED-B6EC-687919EA1044}" type="slidenum">
              <a:rPr lang="zh-CN" altLang="en-US" smtClean="0"/>
              <a:t>42</a:t>
            </a:fld>
            <a:endParaRPr lang="zh-CN" altLang="en-US"/>
          </a:p>
        </p:txBody>
      </p:sp>
      <p:graphicFrame>
        <p:nvGraphicFramePr>
          <p:cNvPr id="7" name="Object 8">
            <a:extLst>
              <a:ext uri="{FF2B5EF4-FFF2-40B4-BE49-F238E27FC236}">
                <a16:creationId xmlns:a16="http://schemas.microsoft.com/office/drawing/2014/main" id="{44D11F79-6FF9-4B40-88D5-ECCC3DBB12C4}"/>
              </a:ext>
            </a:extLst>
          </p:cNvPr>
          <p:cNvGraphicFramePr>
            <a:graphicFrameLocks/>
          </p:cNvGraphicFramePr>
          <p:nvPr>
            <p:extLst>
              <p:ext uri="{D42A27DB-BD31-4B8C-83A1-F6EECF244321}">
                <p14:modId xmlns:p14="http://schemas.microsoft.com/office/powerpoint/2010/main" val="1152870689"/>
              </p:ext>
            </p:extLst>
          </p:nvPr>
        </p:nvGraphicFramePr>
        <p:xfrm>
          <a:off x="3824803" y="3220608"/>
          <a:ext cx="4785797" cy="1718361"/>
        </p:xfrm>
        <a:graphic>
          <a:graphicData uri="http://schemas.openxmlformats.org/presentationml/2006/ole">
            <mc:AlternateContent xmlns:mc="http://schemas.openxmlformats.org/markup-compatibility/2006">
              <mc:Choice xmlns:v="urn:schemas-microsoft-com:vml" Requires="v">
                <p:oleObj spid="_x0000_s18455" r:id="rId4" imgW="1752600" imgH="596900" progId="Equation.3">
                  <p:embed/>
                </p:oleObj>
              </mc:Choice>
              <mc:Fallback>
                <p:oleObj r:id="rId4" imgW="1752600" imgH="596900" progId="Equation.3">
                  <p:embed/>
                  <p:pic>
                    <p:nvPicPr>
                      <p:cNvPr id="58376" name="Object 8">
                        <a:extLst>
                          <a:ext uri="{FF2B5EF4-FFF2-40B4-BE49-F238E27FC236}">
                            <a16:creationId xmlns:a16="http://schemas.microsoft.com/office/drawing/2014/main" id="{CF33B481-5097-45BD-A7F8-D1C4656A5AB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803" y="3220608"/>
                        <a:ext cx="4785797" cy="17183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4080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D06EB-9BFE-4D0A-9D8D-3DCB46C0A9BC}"/>
              </a:ext>
            </a:extLst>
          </p:cNvPr>
          <p:cNvSpPr>
            <a:spLocks noGrp="1"/>
          </p:cNvSpPr>
          <p:nvPr>
            <p:ph type="title"/>
          </p:nvPr>
        </p:nvSpPr>
        <p:spPr/>
        <p:txBody>
          <a:bodyPr/>
          <a:lstStyle/>
          <a:p>
            <a:r>
              <a:rPr lang="zh-CN" altLang="en-US" dirty="0"/>
              <a:t>范例</a:t>
            </a:r>
            <a:endParaRPr lang="en-HK" dirty="0"/>
          </a:p>
        </p:txBody>
      </p:sp>
      <p:sp>
        <p:nvSpPr>
          <p:cNvPr id="3" name="内容占位符 2">
            <a:extLst>
              <a:ext uri="{FF2B5EF4-FFF2-40B4-BE49-F238E27FC236}">
                <a16:creationId xmlns:a16="http://schemas.microsoft.com/office/drawing/2014/main" id="{A6412940-E5BF-4BD1-A1E0-A16F7B92393D}"/>
              </a:ext>
            </a:extLst>
          </p:cNvPr>
          <p:cNvSpPr>
            <a:spLocks noGrp="1"/>
          </p:cNvSpPr>
          <p:nvPr>
            <p:ph idx="1"/>
          </p:nvPr>
        </p:nvSpPr>
        <p:spPr>
          <a:xfrm>
            <a:off x="838200" y="1825624"/>
            <a:ext cx="10515600" cy="4530725"/>
          </a:xfrm>
        </p:spPr>
        <p:txBody>
          <a:bodyPr>
            <a:normAutofit fontScale="92500" lnSpcReduction="20000"/>
          </a:bodyPr>
          <a:lstStyle/>
          <a:p>
            <a:endParaRPr lang="en-HK" dirty="0"/>
          </a:p>
          <a:p>
            <a:endParaRPr lang="en-HK" dirty="0"/>
          </a:p>
          <a:p>
            <a:endParaRPr lang="en-HK" dirty="0"/>
          </a:p>
          <a:p>
            <a:endParaRPr lang="en-HK" dirty="0"/>
          </a:p>
          <a:p>
            <a:endParaRPr lang="en-HK" dirty="0"/>
          </a:p>
          <a:p>
            <a:pPr indent="0">
              <a:lnSpc>
                <a:spcPct val="160000"/>
              </a:lnSpc>
              <a:spcBef>
                <a:spcPct val="50000"/>
              </a:spcBef>
              <a:buClr>
                <a:schemeClr val="hlink"/>
              </a:buClr>
              <a:buSzPct val="110000"/>
              <a:buNone/>
            </a:pPr>
            <a:r>
              <a:rPr kumimoji="1" lang="zh-CN" altLang="en-US" b="1" dirty="0">
                <a:solidFill>
                  <a:srgbClr val="000000"/>
                </a:solidFill>
                <a:latin typeface="Times New Roman" panose="02020603050405020304" pitchFamily="18" charset="0"/>
                <a:cs typeface="Times New Roman" panose="02020603050405020304" pitchFamily="18" charset="0"/>
              </a:rPr>
              <a:t>可取 </a:t>
            </a:r>
            <a:r>
              <a:rPr kumimoji="1" lang="en-US" altLang="zh-CN" b="1" dirty="0">
                <a:solidFill>
                  <a:srgbClr val="000000"/>
                </a:solidFill>
                <a:latin typeface="Times New Roman" panose="02020603050405020304" pitchFamily="18" charset="0"/>
                <a:cs typeface="Times New Roman" panose="02020603050405020304" pitchFamily="18" charset="0"/>
              </a:rPr>
              <a:t>B</a:t>
            </a:r>
            <a:r>
              <a:rPr kumimoji="1" lang="en-US" altLang="zh-CN" b="1" baseline="-25000" dirty="0">
                <a:solidFill>
                  <a:srgbClr val="000000"/>
                </a:solidFill>
                <a:latin typeface="Times New Roman" panose="02020603050405020304" pitchFamily="18" charset="0"/>
                <a:cs typeface="Times New Roman" panose="02020603050405020304" pitchFamily="18" charset="0"/>
              </a:rPr>
              <a:t>0</a:t>
            </a:r>
            <a:r>
              <a:rPr kumimoji="1" lang="en-US" altLang="zh-CN" dirty="0">
                <a:solidFill>
                  <a:srgbClr val="000000"/>
                </a:solidFill>
                <a:latin typeface="Times New Roman" panose="02020603050405020304" pitchFamily="18" charset="0"/>
                <a:cs typeface="Times New Roman" panose="02020603050405020304" pitchFamily="18" charset="0"/>
              </a:rPr>
              <a:t>=</a:t>
            </a:r>
            <a:r>
              <a:rPr kumimoji="1" lang="zh-CN" altLang="en-US" b="1" dirty="0">
                <a:solidFill>
                  <a:srgbClr val="000000"/>
                </a:solidFill>
                <a:latin typeface="Times New Roman" panose="02020603050405020304" pitchFamily="18" charset="0"/>
                <a:cs typeface="Times New Roman" panose="02020603050405020304" pitchFamily="18" charset="0"/>
              </a:rPr>
              <a:t>（</a:t>
            </a:r>
            <a:r>
              <a:rPr kumimoji="1" lang="en-US" altLang="zh-CN" b="1" dirty="0">
                <a:solidFill>
                  <a:srgbClr val="503FCB"/>
                </a:solidFill>
                <a:latin typeface="Times New Roman" panose="02020603050405020304" pitchFamily="18" charset="0"/>
                <a:cs typeface="Times New Roman" panose="02020603050405020304" pitchFamily="18" charset="0"/>
              </a:rPr>
              <a:t>a</a:t>
            </a:r>
            <a:r>
              <a:rPr kumimoji="1" lang="en-US" altLang="zh-CN" b="1" baseline="-25000" dirty="0">
                <a:solidFill>
                  <a:srgbClr val="503FCB"/>
                </a:solidFill>
                <a:latin typeface="Times New Roman" panose="02020603050405020304" pitchFamily="18" charset="0"/>
                <a:cs typeface="Times New Roman" panose="02020603050405020304" pitchFamily="18" charset="0"/>
              </a:rPr>
              <a:t>3 </a:t>
            </a:r>
            <a:r>
              <a:rPr kumimoji="1" lang="en-US" altLang="zh-CN" b="1" dirty="0">
                <a:solidFill>
                  <a:srgbClr val="503FCB"/>
                </a:solidFill>
                <a:latin typeface="Times New Roman" panose="02020603050405020304" pitchFamily="18" charset="0"/>
                <a:cs typeface="Times New Roman" panose="02020603050405020304" pitchFamily="18" charset="0"/>
              </a:rPr>
              <a:t>,a</a:t>
            </a:r>
            <a:r>
              <a:rPr kumimoji="1" lang="en-US" altLang="zh-CN" b="1" baseline="-25000" dirty="0">
                <a:solidFill>
                  <a:srgbClr val="503FCB"/>
                </a:solidFill>
                <a:latin typeface="Times New Roman" panose="02020603050405020304" pitchFamily="18" charset="0"/>
                <a:cs typeface="Times New Roman" panose="02020603050405020304" pitchFamily="18" charset="0"/>
              </a:rPr>
              <a:t>4 </a:t>
            </a:r>
            <a:r>
              <a:rPr kumimoji="1" lang="en-US" altLang="zh-CN" b="1" dirty="0">
                <a:solidFill>
                  <a:srgbClr val="503FCB"/>
                </a:solidFill>
                <a:latin typeface="Times New Roman" panose="02020603050405020304" pitchFamily="18" charset="0"/>
                <a:cs typeface="Times New Roman" panose="02020603050405020304" pitchFamily="18" charset="0"/>
              </a:rPr>
              <a:t>,a</a:t>
            </a:r>
            <a:r>
              <a:rPr kumimoji="1" lang="en-US" altLang="zh-CN" b="1" baseline="-25000" dirty="0">
                <a:solidFill>
                  <a:srgbClr val="503FCB"/>
                </a:solidFill>
                <a:latin typeface="Times New Roman" panose="02020603050405020304" pitchFamily="18" charset="0"/>
                <a:cs typeface="Times New Roman" panose="02020603050405020304" pitchFamily="18" charset="0"/>
              </a:rPr>
              <a:t>5</a:t>
            </a:r>
            <a:r>
              <a:rPr kumimoji="1" lang="zh-CN" altLang="en-US" b="1" dirty="0">
                <a:solidFill>
                  <a:srgbClr val="000000"/>
                </a:solidFill>
                <a:latin typeface="Times New Roman" panose="02020603050405020304" pitchFamily="18" charset="0"/>
                <a:cs typeface="Times New Roman" panose="02020603050405020304" pitchFamily="18" charset="0"/>
              </a:rPr>
              <a:t>）为基（</a:t>
            </a:r>
            <a:r>
              <a:rPr kumimoji="1" lang="en-US" altLang="zh-CN" dirty="0">
                <a:solidFill>
                  <a:srgbClr val="000000"/>
                </a:solidFill>
                <a:latin typeface="Times New Roman" panose="02020603050405020304" pitchFamily="18" charset="0"/>
                <a:cs typeface="Times New Roman" panose="02020603050405020304" pitchFamily="18" charset="0"/>
              </a:rPr>
              <a:t>|</a:t>
            </a:r>
            <a:r>
              <a:rPr kumimoji="1" lang="en-US" altLang="zh-CN" b="1" dirty="0">
                <a:solidFill>
                  <a:srgbClr val="000000"/>
                </a:solidFill>
                <a:latin typeface="Times New Roman" panose="02020603050405020304" pitchFamily="18" charset="0"/>
                <a:cs typeface="Times New Roman" panose="02020603050405020304" pitchFamily="18" charset="0"/>
              </a:rPr>
              <a:t> B</a:t>
            </a:r>
            <a:r>
              <a:rPr kumimoji="1" lang="en-US" altLang="zh-CN" b="1" baseline="-25000" dirty="0">
                <a:solidFill>
                  <a:srgbClr val="000000"/>
                </a:solidFill>
                <a:latin typeface="Times New Roman" panose="02020603050405020304" pitchFamily="18" charset="0"/>
                <a:cs typeface="Times New Roman" panose="02020603050405020304" pitchFamily="18" charset="0"/>
              </a:rPr>
              <a:t>0</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dirty="0">
                <a:solidFill>
                  <a:srgbClr val="000000"/>
                </a:solidFill>
                <a:latin typeface="Times New Roman" panose="02020603050405020304" pitchFamily="18" charset="0"/>
                <a:cs typeface="Times New Roman" panose="02020603050405020304" pitchFamily="18" charset="0"/>
              </a:rPr>
              <a:t>|</a:t>
            </a:r>
            <a:r>
              <a:rPr kumimoji="1" lang="en-US" altLang="zh-CN" b="1" dirty="0">
                <a:solidFill>
                  <a:srgbClr val="000000"/>
                </a:solidFill>
                <a:latin typeface="Times New Roman" panose="02020603050405020304" pitchFamily="18" charset="0"/>
                <a:cs typeface="Times New Roman" panose="02020603050405020304" pitchFamily="18" charset="0"/>
              </a:rPr>
              <a:t>≠0</a:t>
            </a:r>
            <a:r>
              <a:rPr kumimoji="1" lang="zh-CN" altLang="en-US" b="1" dirty="0">
                <a:solidFill>
                  <a:srgbClr val="000000"/>
                </a:solidFill>
                <a:latin typeface="Times New Roman" panose="02020603050405020304" pitchFamily="18" charset="0"/>
                <a:cs typeface="Times New Roman" panose="02020603050405020304" pitchFamily="18" charset="0"/>
              </a:rPr>
              <a:t>）</a:t>
            </a:r>
            <a:r>
              <a:rPr kumimoji="1" lang="en-US" altLang="zh-CN" b="1" dirty="0">
                <a:solidFill>
                  <a:srgbClr val="000000"/>
                </a:solidFill>
                <a:latin typeface="Times New Roman" panose="02020603050405020304" pitchFamily="18" charset="0"/>
                <a:cs typeface="Times New Roman" panose="02020603050405020304" pitchFamily="18" charset="0"/>
              </a:rPr>
              <a:t>,</a:t>
            </a:r>
            <a:r>
              <a:rPr kumimoji="1" lang="zh-CN" altLang="en-US" b="1" dirty="0">
                <a:solidFill>
                  <a:srgbClr val="000000"/>
                </a:solidFill>
                <a:latin typeface="Times New Roman" panose="02020603050405020304" pitchFamily="18" charset="0"/>
                <a:cs typeface="Times New Roman" panose="02020603050405020304" pitchFamily="18" charset="0"/>
              </a:rPr>
              <a:t>这时称</a:t>
            </a:r>
            <a:r>
              <a:rPr kumimoji="1" lang="en-US" altLang="zh-CN" b="1" dirty="0">
                <a:solidFill>
                  <a:srgbClr val="503FCB"/>
                </a:solidFill>
                <a:latin typeface="Times New Roman" panose="02020603050405020304" pitchFamily="18" charset="0"/>
                <a:cs typeface="Times New Roman" panose="02020603050405020304" pitchFamily="18" charset="0"/>
              </a:rPr>
              <a:t>a</a:t>
            </a:r>
            <a:r>
              <a:rPr kumimoji="1" lang="en-US" altLang="zh-CN" b="1" baseline="-25000" dirty="0">
                <a:solidFill>
                  <a:srgbClr val="503FCB"/>
                </a:solidFill>
                <a:latin typeface="Times New Roman" panose="02020603050405020304" pitchFamily="18" charset="0"/>
                <a:cs typeface="Times New Roman" panose="02020603050405020304" pitchFamily="18" charset="0"/>
              </a:rPr>
              <a:t>3 </a:t>
            </a:r>
            <a:r>
              <a:rPr kumimoji="1" lang="en-US" altLang="zh-CN" b="1" dirty="0">
                <a:solidFill>
                  <a:srgbClr val="503FCB"/>
                </a:solidFill>
                <a:latin typeface="Times New Roman" panose="02020603050405020304" pitchFamily="18" charset="0"/>
                <a:cs typeface="Times New Roman" panose="02020603050405020304" pitchFamily="18" charset="0"/>
              </a:rPr>
              <a:t>,a</a:t>
            </a:r>
            <a:r>
              <a:rPr kumimoji="1" lang="en-US" altLang="zh-CN" b="1" baseline="-25000" dirty="0">
                <a:solidFill>
                  <a:srgbClr val="503FCB"/>
                </a:solidFill>
                <a:latin typeface="Times New Roman" panose="02020603050405020304" pitchFamily="18" charset="0"/>
                <a:cs typeface="Times New Roman" panose="02020603050405020304" pitchFamily="18" charset="0"/>
              </a:rPr>
              <a:t>4 </a:t>
            </a:r>
            <a:r>
              <a:rPr kumimoji="1" lang="en-US" altLang="zh-CN" b="1" dirty="0">
                <a:solidFill>
                  <a:srgbClr val="503FCB"/>
                </a:solidFill>
                <a:latin typeface="Times New Roman" panose="02020603050405020304" pitchFamily="18" charset="0"/>
                <a:cs typeface="Times New Roman" panose="02020603050405020304" pitchFamily="18" charset="0"/>
              </a:rPr>
              <a:t>,a</a:t>
            </a:r>
            <a:r>
              <a:rPr kumimoji="1" lang="en-US" altLang="zh-CN" b="1" baseline="-25000" dirty="0">
                <a:solidFill>
                  <a:srgbClr val="503FCB"/>
                </a:solidFill>
                <a:latin typeface="Times New Roman" panose="02020603050405020304" pitchFamily="18" charset="0"/>
                <a:cs typeface="Times New Roman" panose="02020603050405020304" pitchFamily="18" charset="0"/>
              </a:rPr>
              <a:t>5 </a:t>
            </a:r>
            <a:r>
              <a:rPr kumimoji="1" lang="zh-CN" altLang="en-US" b="1" dirty="0">
                <a:solidFill>
                  <a:srgbClr val="000000"/>
                </a:solidFill>
                <a:latin typeface="Times New Roman" panose="02020603050405020304" pitchFamily="18" charset="0"/>
                <a:cs typeface="Times New Roman" panose="02020603050405020304" pitchFamily="18" charset="0"/>
              </a:rPr>
              <a:t>为</a:t>
            </a:r>
            <a:r>
              <a:rPr kumimoji="1" lang="zh-CN" altLang="en-US" b="1" u="sng" dirty="0">
                <a:solidFill>
                  <a:srgbClr val="CC3300"/>
                </a:solidFill>
                <a:latin typeface="Times New Roman" panose="02020603050405020304" pitchFamily="18" charset="0"/>
                <a:cs typeface="Times New Roman" panose="02020603050405020304" pitchFamily="18" charset="0"/>
              </a:rPr>
              <a:t>基向量</a:t>
            </a:r>
            <a:r>
              <a:rPr kumimoji="1" lang="zh-CN" altLang="en-US" b="1" dirty="0">
                <a:solidFill>
                  <a:srgbClr val="000000"/>
                </a:solidFill>
                <a:latin typeface="Times New Roman" panose="02020603050405020304" pitchFamily="18" charset="0"/>
                <a:cs typeface="Times New Roman" panose="02020603050405020304" pitchFamily="18" charset="0"/>
              </a:rPr>
              <a:t>，而 </a:t>
            </a:r>
            <a:r>
              <a:rPr kumimoji="1" lang="en-US" altLang="zh-CN" b="1" dirty="0">
                <a:solidFill>
                  <a:srgbClr val="000000"/>
                </a:solidFill>
                <a:latin typeface="Times New Roman" panose="02020603050405020304" pitchFamily="18" charset="0"/>
                <a:cs typeface="Times New Roman" panose="02020603050405020304" pitchFamily="18" charset="0"/>
              </a:rPr>
              <a:t>a</a:t>
            </a:r>
            <a:r>
              <a:rPr kumimoji="1" lang="en-US" altLang="zh-CN" b="1" baseline="-25000" dirty="0">
                <a:solidFill>
                  <a:srgbClr val="000000"/>
                </a:solidFill>
                <a:latin typeface="Times New Roman" panose="02020603050405020304" pitchFamily="18" charset="0"/>
                <a:cs typeface="Times New Roman" panose="02020603050405020304" pitchFamily="18" charset="0"/>
              </a:rPr>
              <a:t>1</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baseline="-25000" dirty="0">
                <a:solidFill>
                  <a:srgbClr val="0000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rPr>
              <a:t>,a</a:t>
            </a:r>
            <a:r>
              <a:rPr kumimoji="1" lang="en-US" altLang="zh-CN" b="1" baseline="-25000" dirty="0">
                <a:solidFill>
                  <a:srgbClr val="000000"/>
                </a:solidFill>
                <a:latin typeface="Times New Roman" panose="02020603050405020304" pitchFamily="18" charset="0"/>
                <a:cs typeface="Times New Roman" panose="02020603050405020304" pitchFamily="18" charset="0"/>
              </a:rPr>
              <a:t>2 </a:t>
            </a:r>
            <a:r>
              <a:rPr kumimoji="1" lang="zh-CN" altLang="en-US" b="1" dirty="0">
                <a:solidFill>
                  <a:srgbClr val="000000"/>
                </a:solidFill>
                <a:latin typeface="Times New Roman" panose="02020603050405020304" pitchFamily="18" charset="0"/>
                <a:cs typeface="Times New Roman" panose="02020603050405020304" pitchFamily="18" charset="0"/>
              </a:rPr>
              <a:t>为</a:t>
            </a:r>
            <a:r>
              <a:rPr kumimoji="1" lang="zh-CN" altLang="en-US" b="1" u="sng" dirty="0">
                <a:solidFill>
                  <a:srgbClr val="CC3300"/>
                </a:solidFill>
                <a:latin typeface="Times New Roman" panose="02020603050405020304" pitchFamily="18" charset="0"/>
                <a:cs typeface="Times New Roman" panose="02020603050405020304" pitchFamily="18" charset="0"/>
              </a:rPr>
              <a:t>非基向量</a:t>
            </a:r>
            <a:r>
              <a:rPr kumimoji="1" lang="zh-CN" altLang="en-US" b="1" dirty="0">
                <a:solidFill>
                  <a:srgbClr val="000000"/>
                </a:solidFill>
                <a:latin typeface="Times New Roman" panose="02020603050405020304" pitchFamily="18" charset="0"/>
                <a:cs typeface="Times New Roman" panose="02020603050405020304" pitchFamily="18" charset="0"/>
              </a:rPr>
              <a:t>；称</a:t>
            </a:r>
            <a:r>
              <a:rPr kumimoji="1" lang="en-US" altLang="zh-CN" b="1" i="1" dirty="0">
                <a:solidFill>
                  <a:srgbClr val="503FCB"/>
                </a:solidFill>
                <a:latin typeface="Times New Roman" panose="02020603050405020304" pitchFamily="18" charset="0"/>
                <a:cs typeface="Times New Roman" panose="02020603050405020304" pitchFamily="18" charset="0"/>
              </a:rPr>
              <a:t>x</a:t>
            </a:r>
            <a:r>
              <a:rPr kumimoji="1" lang="en-US" altLang="zh-CN" b="1" baseline="-25000" dirty="0">
                <a:solidFill>
                  <a:srgbClr val="503FCB"/>
                </a:solidFill>
                <a:latin typeface="Times New Roman" panose="02020603050405020304" pitchFamily="18" charset="0"/>
                <a:cs typeface="Times New Roman" panose="02020603050405020304" pitchFamily="18" charset="0"/>
              </a:rPr>
              <a:t>3 </a:t>
            </a:r>
            <a:r>
              <a:rPr kumimoji="1" lang="en-US" altLang="zh-CN" b="1" dirty="0">
                <a:solidFill>
                  <a:srgbClr val="503FCB"/>
                </a:solidFill>
                <a:latin typeface="Times New Roman" panose="02020603050405020304" pitchFamily="18" charset="0"/>
                <a:cs typeface="Times New Roman" panose="02020603050405020304" pitchFamily="18" charset="0"/>
              </a:rPr>
              <a:t>,</a:t>
            </a:r>
            <a:r>
              <a:rPr kumimoji="1" lang="en-US" altLang="zh-CN" b="1" i="1" dirty="0">
                <a:solidFill>
                  <a:srgbClr val="503FCB"/>
                </a:solidFill>
                <a:latin typeface="Times New Roman" panose="02020603050405020304" pitchFamily="18" charset="0"/>
                <a:cs typeface="Times New Roman" panose="02020603050405020304" pitchFamily="18" charset="0"/>
              </a:rPr>
              <a:t>x</a:t>
            </a:r>
            <a:r>
              <a:rPr kumimoji="1" lang="en-US" altLang="zh-CN" b="1" baseline="-25000" dirty="0">
                <a:solidFill>
                  <a:srgbClr val="503FCB"/>
                </a:solidFill>
                <a:latin typeface="Times New Roman" panose="02020603050405020304" pitchFamily="18" charset="0"/>
                <a:cs typeface="Times New Roman" panose="02020603050405020304" pitchFamily="18" charset="0"/>
              </a:rPr>
              <a:t>4 </a:t>
            </a:r>
            <a:r>
              <a:rPr kumimoji="1" lang="en-US" altLang="zh-CN" b="1" dirty="0">
                <a:solidFill>
                  <a:srgbClr val="503FCB"/>
                </a:solidFill>
                <a:latin typeface="Times New Roman" panose="02020603050405020304" pitchFamily="18" charset="0"/>
                <a:cs typeface="Times New Roman" panose="02020603050405020304" pitchFamily="18" charset="0"/>
              </a:rPr>
              <a:t>,</a:t>
            </a:r>
            <a:r>
              <a:rPr kumimoji="1" lang="en-US" altLang="zh-CN" b="1" i="1" dirty="0">
                <a:solidFill>
                  <a:srgbClr val="503FCB"/>
                </a:solidFill>
                <a:latin typeface="Times New Roman" panose="02020603050405020304" pitchFamily="18" charset="0"/>
                <a:cs typeface="Times New Roman" panose="02020603050405020304" pitchFamily="18" charset="0"/>
              </a:rPr>
              <a:t>x</a:t>
            </a:r>
            <a:r>
              <a:rPr kumimoji="1" lang="en-US" altLang="zh-CN" b="1" baseline="-25000" dirty="0">
                <a:solidFill>
                  <a:srgbClr val="503FCB"/>
                </a:solidFill>
                <a:latin typeface="Times New Roman" panose="02020603050405020304" pitchFamily="18" charset="0"/>
                <a:cs typeface="Times New Roman" panose="02020603050405020304" pitchFamily="18" charset="0"/>
              </a:rPr>
              <a:t>5 </a:t>
            </a:r>
            <a:r>
              <a:rPr kumimoji="1" lang="zh-CN" altLang="en-US" b="1" dirty="0">
                <a:solidFill>
                  <a:srgbClr val="000000"/>
                </a:solidFill>
                <a:latin typeface="Times New Roman" panose="02020603050405020304" pitchFamily="18" charset="0"/>
                <a:cs typeface="Times New Roman" panose="02020603050405020304" pitchFamily="18" charset="0"/>
              </a:rPr>
              <a:t>为</a:t>
            </a:r>
            <a:r>
              <a:rPr kumimoji="1" lang="zh-CN" altLang="en-US" b="1" u="sng" dirty="0">
                <a:solidFill>
                  <a:srgbClr val="FF0000"/>
                </a:solidFill>
                <a:latin typeface="Times New Roman" panose="02020603050405020304" pitchFamily="18" charset="0"/>
                <a:cs typeface="Times New Roman" panose="02020603050405020304" pitchFamily="18" charset="0"/>
              </a:rPr>
              <a:t>基变量</a:t>
            </a:r>
            <a:r>
              <a:rPr kumimoji="1" lang="zh-CN" altLang="en-US" b="1" dirty="0">
                <a:solidFill>
                  <a:srgbClr val="000000"/>
                </a:solidFill>
                <a:latin typeface="Times New Roman" panose="02020603050405020304" pitchFamily="18" charset="0"/>
                <a:cs typeface="Times New Roman" panose="02020603050405020304" pitchFamily="18" charset="0"/>
              </a:rPr>
              <a:t>，而 </a:t>
            </a:r>
            <a:r>
              <a:rPr kumimoji="1" lang="en-US" altLang="zh-CN" b="1" i="1" dirty="0">
                <a:solidFill>
                  <a:srgbClr val="000000"/>
                </a:solidFill>
                <a:latin typeface="Times New Roman" panose="02020603050405020304" pitchFamily="18" charset="0"/>
                <a:cs typeface="Times New Roman" panose="02020603050405020304" pitchFamily="18" charset="0"/>
              </a:rPr>
              <a:t>x</a:t>
            </a:r>
            <a:r>
              <a:rPr kumimoji="1" lang="en-US" altLang="zh-CN" b="1" baseline="-25000" dirty="0">
                <a:solidFill>
                  <a:srgbClr val="000000"/>
                </a:solidFill>
                <a:latin typeface="Times New Roman" panose="02020603050405020304" pitchFamily="18" charset="0"/>
                <a:cs typeface="Times New Roman" panose="02020603050405020304" pitchFamily="18" charset="0"/>
              </a:rPr>
              <a:t>1</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i="1" dirty="0">
                <a:solidFill>
                  <a:srgbClr val="000000"/>
                </a:solidFill>
                <a:latin typeface="Times New Roman" panose="02020603050405020304" pitchFamily="18" charset="0"/>
                <a:cs typeface="Times New Roman" panose="02020603050405020304" pitchFamily="18" charset="0"/>
              </a:rPr>
              <a:t>x</a:t>
            </a:r>
            <a:r>
              <a:rPr kumimoji="1" lang="en-US" altLang="zh-CN" b="1" baseline="-25000" dirty="0">
                <a:solidFill>
                  <a:srgbClr val="000000"/>
                </a:solidFill>
                <a:latin typeface="Times New Roman" panose="02020603050405020304" pitchFamily="18" charset="0"/>
                <a:cs typeface="Times New Roman" panose="02020603050405020304" pitchFamily="18" charset="0"/>
              </a:rPr>
              <a:t>2 </a:t>
            </a:r>
            <a:r>
              <a:rPr kumimoji="1" lang="zh-CN" altLang="en-US" b="1" dirty="0">
                <a:solidFill>
                  <a:srgbClr val="000000"/>
                </a:solidFill>
                <a:latin typeface="Times New Roman" panose="02020603050405020304" pitchFamily="18" charset="0"/>
                <a:cs typeface="Times New Roman" panose="02020603050405020304" pitchFamily="18" charset="0"/>
              </a:rPr>
              <a:t>为</a:t>
            </a:r>
            <a:r>
              <a:rPr kumimoji="1" lang="zh-CN" altLang="en-US" b="1" u="sng" dirty="0">
                <a:solidFill>
                  <a:srgbClr val="FF0000"/>
                </a:solidFill>
                <a:latin typeface="Times New Roman" panose="02020603050405020304" pitchFamily="18" charset="0"/>
                <a:cs typeface="Times New Roman" panose="02020603050405020304" pitchFamily="18" charset="0"/>
              </a:rPr>
              <a:t>非基变量</a:t>
            </a:r>
            <a:r>
              <a:rPr kumimoji="1" lang="zh-CN" altLang="en-US" b="1" dirty="0">
                <a:solidFill>
                  <a:srgbClr val="000000"/>
                </a:solidFill>
                <a:latin typeface="Times New Roman" panose="02020603050405020304" pitchFamily="18" charset="0"/>
                <a:cs typeface="Times New Roman" panose="02020603050405020304" pitchFamily="18" charset="0"/>
              </a:rPr>
              <a:t>。</a:t>
            </a:r>
          </a:p>
        </p:txBody>
      </p:sp>
      <p:sp>
        <p:nvSpPr>
          <p:cNvPr id="4" name="日期占位符 3">
            <a:extLst>
              <a:ext uri="{FF2B5EF4-FFF2-40B4-BE49-F238E27FC236}">
                <a16:creationId xmlns:a16="http://schemas.microsoft.com/office/drawing/2014/main" id="{A35C2F17-3A52-4F34-909A-B571C26BACBE}"/>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D9C810DE-F984-4053-BC8A-7C1D2BE61419}"/>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5126422A-C64C-4185-99DE-99B3BB88810F}"/>
              </a:ext>
            </a:extLst>
          </p:cNvPr>
          <p:cNvSpPr>
            <a:spLocks noGrp="1"/>
          </p:cNvSpPr>
          <p:nvPr>
            <p:ph type="sldNum" sz="quarter" idx="12"/>
          </p:nvPr>
        </p:nvSpPr>
        <p:spPr/>
        <p:txBody>
          <a:bodyPr/>
          <a:lstStyle/>
          <a:p>
            <a:fld id="{0A644367-13AA-42ED-B6EC-687919EA1044}" type="slidenum">
              <a:rPr lang="zh-CN" altLang="en-US" smtClean="0"/>
              <a:t>43</a:t>
            </a:fld>
            <a:endParaRPr lang="zh-CN" altLang="en-US"/>
          </a:p>
        </p:txBody>
      </p:sp>
      <p:sp>
        <p:nvSpPr>
          <p:cNvPr id="7" name="Rectangle 4">
            <a:extLst>
              <a:ext uri="{FF2B5EF4-FFF2-40B4-BE49-F238E27FC236}">
                <a16:creationId xmlns:a16="http://schemas.microsoft.com/office/drawing/2014/main" id="{44C522DA-2C6C-454D-B2A2-0D81B16676E8}"/>
              </a:ext>
            </a:extLst>
          </p:cNvPr>
          <p:cNvSpPr>
            <a:spLocks noChangeArrowheads="1"/>
          </p:cNvSpPr>
          <p:nvPr/>
        </p:nvSpPr>
        <p:spPr bwMode="auto">
          <a:xfrm>
            <a:off x="3667897" y="2702565"/>
            <a:ext cx="850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dirty="0">
                <a:solidFill>
                  <a:srgbClr val="000000"/>
                </a:solidFill>
                <a:latin typeface="Tahoma" panose="020B0604030504040204" pitchFamily="34" charset="0"/>
              </a:rPr>
              <a:t>A =</a:t>
            </a:r>
          </a:p>
        </p:txBody>
      </p:sp>
      <p:grpSp>
        <p:nvGrpSpPr>
          <p:cNvPr id="8" name="Group 5">
            <a:extLst>
              <a:ext uri="{FF2B5EF4-FFF2-40B4-BE49-F238E27FC236}">
                <a16:creationId xmlns:a16="http://schemas.microsoft.com/office/drawing/2014/main" id="{61C91C3D-DD9D-4EF4-B1BA-722916D4572B}"/>
              </a:ext>
            </a:extLst>
          </p:cNvPr>
          <p:cNvGrpSpPr>
            <a:grpSpLocks/>
          </p:cNvGrpSpPr>
          <p:nvPr/>
        </p:nvGrpSpPr>
        <p:grpSpPr bwMode="auto">
          <a:xfrm>
            <a:off x="4582297" y="2169165"/>
            <a:ext cx="3124200" cy="1600200"/>
            <a:chOff x="2160" y="1056"/>
            <a:chExt cx="1968" cy="1008"/>
          </a:xfrm>
        </p:grpSpPr>
        <p:sp>
          <p:nvSpPr>
            <p:cNvPr id="9" name="AutoShape 6">
              <a:extLst>
                <a:ext uri="{FF2B5EF4-FFF2-40B4-BE49-F238E27FC236}">
                  <a16:creationId xmlns:a16="http://schemas.microsoft.com/office/drawing/2014/main" id="{33BAB60A-654A-4C0A-837D-B3478150A63E}"/>
                </a:ext>
              </a:extLst>
            </p:cNvPr>
            <p:cNvSpPr>
              <a:spLocks/>
            </p:cNvSpPr>
            <p:nvPr/>
          </p:nvSpPr>
          <p:spPr bwMode="auto">
            <a:xfrm>
              <a:off x="2160" y="1152"/>
              <a:ext cx="96" cy="912"/>
            </a:xfrm>
            <a:prstGeom prst="leftBracket">
              <a:avLst>
                <a:gd name="adj" fmla="val 791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AutoShape 7">
              <a:extLst>
                <a:ext uri="{FF2B5EF4-FFF2-40B4-BE49-F238E27FC236}">
                  <a16:creationId xmlns:a16="http://schemas.microsoft.com/office/drawing/2014/main" id="{05E5121E-C375-4AD1-8F47-99ECF54B7016}"/>
                </a:ext>
              </a:extLst>
            </p:cNvPr>
            <p:cNvSpPr>
              <a:spLocks/>
            </p:cNvSpPr>
            <p:nvPr/>
          </p:nvSpPr>
          <p:spPr bwMode="auto">
            <a:xfrm>
              <a:off x="4032" y="1152"/>
              <a:ext cx="96" cy="912"/>
            </a:xfrm>
            <a:prstGeom prst="rightBracket">
              <a:avLst>
                <a:gd name="adj" fmla="val 791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8">
              <a:extLst>
                <a:ext uri="{FF2B5EF4-FFF2-40B4-BE49-F238E27FC236}">
                  <a16:creationId xmlns:a16="http://schemas.microsoft.com/office/drawing/2014/main" id="{C814C0EB-B5B5-42DC-A8FD-F20D4301D9E5}"/>
                </a:ext>
              </a:extLst>
            </p:cNvPr>
            <p:cNvSpPr>
              <a:spLocks noChangeArrowheads="1"/>
            </p:cNvSpPr>
            <p:nvPr/>
          </p:nvSpPr>
          <p:spPr bwMode="auto">
            <a:xfrm>
              <a:off x="2304" y="1056"/>
              <a:ext cx="1776" cy="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buClr>
                  <a:schemeClr val="hlink"/>
                </a:buClr>
                <a:buSzPct val="110000"/>
                <a:buFont typeface="Wingdings" panose="05000000000000000000" pitchFamily="2" charset="2"/>
                <a:buNone/>
              </a:pPr>
              <a:r>
                <a:rPr kumimoji="1" lang="en-US" altLang="zh-CN" sz="2400" b="1" dirty="0">
                  <a:solidFill>
                    <a:srgbClr val="000000"/>
                  </a:solidFill>
                  <a:latin typeface="Tahoma" panose="020B0604030504040204" pitchFamily="34" charset="0"/>
                </a:rPr>
                <a:t>1    0     </a:t>
              </a:r>
              <a:r>
                <a:rPr kumimoji="1" lang="en-US" altLang="zh-CN" sz="2400" b="1" dirty="0">
                  <a:solidFill>
                    <a:srgbClr val="503FCB"/>
                  </a:solidFill>
                  <a:latin typeface="Tahoma" panose="020B0604030504040204" pitchFamily="34" charset="0"/>
                </a:rPr>
                <a:t>1    0    0</a:t>
              </a:r>
              <a:r>
                <a:rPr kumimoji="1" lang="en-US" altLang="zh-CN" sz="3200" dirty="0">
                  <a:solidFill>
                    <a:srgbClr val="000000"/>
                  </a:solidFill>
                  <a:latin typeface="Tahoma" panose="020B0604030504040204" pitchFamily="34" charset="0"/>
                </a:rPr>
                <a:t> </a:t>
              </a:r>
            </a:p>
            <a:p>
              <a:pPr eaLnBrk="1" hangingPunct="1">
                <a:spcBef>
                  <a:spcPct val="25000"/>
                </a:spcBef>
                <a:buClr>
                  <a:schemeClr val="hlink"/>
                </a:buClr>
                <a:buSzPct val="110000"/>
                <a:buFont typeface="Wingdings" panose="05000000000000000000" pitchFamily="2" charset="2"/>
                <a:buNone/>
              </a:pPr>
              <a:r>
                <a:rPr kumimoji="1" lang="en-US" altLang="zh-CN" sz="2400" b="1" dirty="0">
                  <a:solidFill>
                    <a:srgbClr val="000000"/>
                  </a:solidFill>
                  <a:latin typeface="Tahoma" panose="020B0604030504040204" pitchFamily="34" charset="0"/>
                </a:rPr>
                <a:t>0    2     </a:t>
              </a:r>
              <a:r>
                <a:rPr kumimoji="1" lang="en-US" altLang="zh-CN" sz="2400" b="1" dirty="0">
                  <a:solidFill>
                    <a:srgbClr val="503FCB"/>
                  </a:solidFill>
                  <a:latin typeface="Tahoma" panose="020B0604030504040204" pitchFamily="34" charset="0"/>
                </a:rPr>
                <a:t>0    1    0</a:t>
              </a:r>
            </a:p>
            <a:p>
              <a:pPr eaLnBrk="1" hangingPunct="1">
                <a:lnSpc>
                  <a:spcPct val="85000"/>
                </a:lnSpc>
                <a:spcBef>
                  <a:spcPct val="20000"/>
                </a:spcBef>
                <a:buClr>
                  <a:schemeClr val="hlink"/>
                </a:buClr>
                <a:buSzPct val="110000"/>
                <a:buFont typeface="Wingdings" panose="05000000000000000000" pitchFamily="2" charset="2"/>
                <a:buNone/>
              </a:pPr>
              <a:r>
                <a:rPr kumimoji="1" lang="en-US" altLang="zh-CN" sz="2400" b="1" dirty="0">
                  <a:solidFill>
                    <a:srgbClr val="000000"/>
                  </a:solidFill>
                  <a:latin typeface="Tahoma" panose="020B0604030504040204" pitchFamily="34" charset="0"/>
                </a:rPr>
                <a:t>3    4     </a:t>
              </a:r>
              <a:r>
                <a:rPr kumimoji="1" lang="en-US" altLang="zh-CN" sz="2400" b="1" dirty="0">
                  <a:solidFill>
                    <a:srgbClr val="503FCB"/>
                  </a:solidFill>
                  <a:latin typeface="Tahoma" panose="020B0604030504040204" pitchFamily="34" charset="0"/>
                </a:rPr>
                <a:t>0    0    1</a:t>
              </a:r>
              <a:r>
                <a:rPr kumimoji="1" lang="en-US" altLang="zh-CN" sz="3200" dirty="0">
                  <a:solidFill>
                    <a:srgbClr val="000000"/>
                  </a:solidFill>
                  <a:latin typeface="Tahoma" panose="020B0604030504040204" pitchFamily="34" charset="0"/>
                </a:rPr>
                <a:t>                           </a:t>
              </a:r>
              <a:endParaRPr kumimoji="1" lang="en-US" altLang="zh-CN" sz="2000" b="1" baseline="-25000" dirty="0">
                <a:solidFill>
                  <a:srgbClr val="503FCB"/>
                </a:solidFill>
                <a:latin typeface="Tahoma" panose="020B0604030504040204" pitchFamily="34" charset="0"/>
                <a:ea typeface="黑体" panose="02010609060101010101" pitchFamily="49" charset="-122"/>
              </a:endParaRPr>
            </a:p>
          </p:txBody>
        </p:sp>
      </p:grpSp>
      <p:sp>
        <p:nvSpPr>
          <p:cNvPr id="12" name="Rectangle 9">
            <a:extLst>
              <a:ext uri="{FF2B5EF4-FFF2-40B4-BE49-F238E27FC236}">
                <a16:creationId xmlns:a16="http://schemas.microsoft.com/office/drawing/2014/main" id="{41A21941-F1B1-4063-9A4A-A0962DCD2FAB}"/>
              </a:ext>
            </a:extLst>
          </p:cNvPr>
          <p:cNvSpPr>
            <a:spLocks noChangeArrowheads="1"/>
          </p:cNvSpPr>
          <p:nvPr/>
        </p:nvSpPr>
        <p:spPr bwMode="auto">
          <a:xfrm>
            <a:off x="4810897" y="1669103"/>
            <a:ext cx="2749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dirty="0">
                <a:solidFill>
                  <a:srgbClr val="000000"/>
                </a:solidFill>
                <a:latin typeface="Times New Roman" panose="02020603050405020304" pitchFamily="18" charset="0"/>
                <a:ea typeface="黑体" panose="02010609060101010101" pitchFamily="49" charset="-122"/>
              </a:rPr>
              <a:t>x</a:t>
            </a:r>
            <a:r>
              <a:rPr kumimoji="1" lang="en-US" altLang="zh-CN" sz="2000" b="1" baseline="-25000" dirty="0">
                <a:solidFill>
                  <a:srgbClr val="000000"/>
                </a:solidFill>
                <a:latin typeface="Tahoma" panose="020B0604030504040204" pitchFamily="34" charset="0"/>
                <a:ea typeface="黑体" panose="02010609060101010101" pitchFamily="49" charset="-122"/>
              </a:rPr>
              <a:t>1</a:t>
            </a:r>
            <a:r>
              <a:rPr kumimoji="1" lang="en-US" altLang="zh-CN" sz="2400" b="1" dirty="0">
                <a:solidFill>
                  <a:srgbClr val="000000"/>
                </a:solidFill>
                <a:latin typeface="Tahoma" panose="020B0604030504040204" pitchFamily="34" charset="0"/>
                <a:ea typeface="黑体" panose="02010609060101010101" pitchFamily="49" charset="-122"/>
              </a:rPr>
              <a:t>   </a:t>
            </a:r>
            <a:r>
              <a:rPr kumimoji="1" lang="en-US" altLang="zh-CN" sz="2800" b="1" i="1" dirty="0">
                <a:solidFill>
                  <a:srgbClr val="000000"/>
                </a:solidFill>
                <a:latin typeface="Times New Roman" panose="02020603050405020304" pitchFamily="18" charset="0"/>
                <a:ea typeface="黑体" panose="02010609060101010101" pitchFamily="49" charset="-122"/>
              </a:rPr>
              <a:t>x</a:t>
            </a:r>
            <a:r>
              <a:rPr kumimoji="1" lang="en-US" altLang="zh-CN" sz="2000" b="1" baseline="-25000" dirty="0">
                <a:solidFill>
                  <a:srgbClr val="000000"/>
                </a:solidFill>
                <a:latin typeface="Tahoma" panose="020B0604030504040204" pitchFamily="34" charset="0"/>
                <a:ea typeface="黑体" panose="02010609060101010101" pitchFamily="49" charset="-122"/>
              </a:rPr>
              <a:t>2</a:t>
            </a:r>
            <a:r>
              <a:rPr kumimoji="1" lang="en-US" altLang="zh-CN" sz="2400" b="1" baseline="-25000" dirty="0">
                <a:solidFill>
                  <a:srgbClr val="000000"/>
                </a:solidFill>
                <a:latin typeface="Tahoma" panose="020B0604030504040204" pitchFamily="34" charset="0"/>
                <a:ea typeface="黑体" panose="02010609060101010101" pitchFamily="49" charset="-122"/>
              </a:rPr>
              <a:t> </a:t>
            </a:r>
            <a:r>
              <a:rPr kumimoji="1" lang="en-US" altLang="zh-CN" sz="2400" b="1" dirty="0">
                <a:solidFill>
                  <a:srgbClr val="000000"/>
                </a:solidFill>
                <a:latin typeface="Tahoma" panose="020B0604030504040204" pitchFamily="34" charset="0"/>
                <a:ea typeface="黑体" panose="02010609060101010101" pitchFamily="49" charset="-122"/>
              </a:rPr>
              <a:t>   </a:t>
            </a:r>
            <a:r>
              <a:rPr kumimoji="1" lang="en-US" altLang="zh-CN" sz="2400" b="1" i="1" dirty="0">
                <a:solidFill>
                  <a:srgbClr val="503FCB"/>
                </a:solidFill>
                <a:latin typeface="Times New Roman" panose="02020603050405020304" pitchFamily="18" charset="0"/>
                <a:ea typeface="黑体" panose="02010609060101010101" pitchFamily="49" charset="-122"/>
              </a:rPr>
              <a:t>x</a:t>
            </a:r>
            <a:r>
              <a:rPr kumimoji="1" lang="en-US" altLang="zh-CN" sz="2000" b="1" baseline="-25000" dirty="0">
                <a:solidFill>
                  <a:srgbClr val="503FCB"/>
                </a:solidFill>
                <a:latin typeface="Tahoma" panose="020B0604030504040204" pitchFamily="34" charset="0"/>
                <a:ea typeface="黑体" panose="02010609060101010101" pitchFamily="49" charset="-122"/>
              </a:rPr>
              <a:t>3</a:t>
            </a:r>
            <a:r>
              <a:rPr kumimoji="1" lang="en-US" altLang="zh-CN" sz="2400" b="1" baseline="-25000" dirty="0">
                <a:solidFill>
                  <a:srgbClr val="503FCB"/>
                </a:solidFill>
                <a:latin typeface="Tahoma" panose="020B0604030504040204" pitchFamily="34" charset="0"/>
                <a:ea typeface="黑体" panose="02010609060101010101" pitchFamily="49" charset="-122"/>
              </a:rPr>
              <a:t> </a:t>
            </a:r>
            <a:r>
              <a:rPr kumimoji="1" lang="en-US" altLang="zh-CN" sz="2400" b="1" dirty="0">
                <a:solidFill>
                  <a:srgbClr val="503FCB"/>
                </a:solidFill>
                <a:latin typeface="Tahoma" panose="020B0604030504040204" pitchFamily="34" charset="0"/>
                <a:ea typeface="黑体" panose="02010609060101010101" pitchFamily="49" charset="-122"/>
              </a:rPr>
              <a:t>   </a:t>
            </a:r>
            <a:r>
              <a:rPr kumimoji="1" lang="en-US" altLang="zh-CN" sz="2400" b="1" i="1" dirty="0">
                <a:solidFill>
                  <a:srgbClr val="503FCB"/>
                </a:solidFill>
                <a:latin typeface="Times New Roman" panose="02020603050405020304" pitchFamily="18" charset="0"/>
                <a:ea typeface="黑体" panose="02010609060101010101" pitchFamily="49" charset="-122"/>
              </a:rPr>
              <a:t>x</a:t>
            </a:r>
            <a:r>
              <a:rPr kumimoji="1" lang="en-US" altLang="zh-CN" sz="2000" b="1" baseline="-25000" dirty="0">
                <a:solidFill>
                  <a:srgbClr val="503FCB"/>
                </a:solidFill>
                <a:latin typeface="Tahoma" panose="020B0604030504040204" pitchFamily="34" charset="0"/>
                <a:ea typeface="黑体" panose="02010609060101010101" pitchFamily="49" charset="-122"/>
              </a:rPr>
              <a:t>4</a:t>
            </a:r>
            <a:r>
              <a:rPr kumimoji="1" lang="en-US" altLang="zh-CN" sz="2400" b="1" dirty="0">
                <a:solidFill>
                  <a:srgbClr val="503FCB"/>
                </a:solidFill>
                <a:latin typeface="Tahoma" panose="020B0604030504040204" pitchFamily="34" charset="0"/>
                <a:ea typeface="黑体" panose="02010609060101010101" pitchFamily="49" charset="-122"/>
              </a:rPr>
              <a:t>   </a:t>
            </a:r>
            <a:r>
              <a:rPr kumimoji="1" lang="en-US" altLang="zh-CN" sz="2400" b="1" i="1" dirty="0">
                <a:solidFill>
                  <a:srgbClr val="503FCB"/>
                </a:solidFill>
                <a:latin typeface="Times New Roman" panose="02020603050405020304" pitchFamily="18" charset="0"/>
                <a:ea typeface="黑体" panose="02010609060101010101" pitchFamily="49" charset="-122"/>
              </a:rPr>
              <a:t>x</a:t>
            </a:r>
            <a:r>
              <a:rPr kumimoji="1" lang="en-US" altLang="zh-CN" sz="2000" b="1" baseline="-25000" dirty="0">
                <a:solidFill>
                  <a:srgbClr val="503FCB"/>
                </a:solidFill>
                <a:latin typeface="Tahoma" panose="020B0604030504040204" pitchFamily="34" charset="0"/>
                <a:ea typeface="黑体" panose="02010609060101010101" pitchFamily="49" charset="-122"/>
              </a:rPr>
              <a:t>5</a:t>
            </a:r>
          </a:p>
        </p:txBody>
      </p:sp>
      <p:sp>
        <p:nvSpPr>
          <p:cNvPr id="13" name="Rectangle 10">
            <a:extLst>
              <a:ext uri="{FF2B5EF4-FFF2-40B4-BE49-F238E27FC236}">
                <a16:creationId xmlns:a16="http://schemas.microsoft.com/office/drawing/2014/main" id="{A82E1999-AD9B-4018-8EB7-2A0685F69834}"/>
              </a:ext>
            </a:extLst>
          </p:cNvPr>
          <p:cNvSpPr>
            <a:spLocks noChangeArrowheads="1"/>
          </p:cNvSpPr>
          <p:nvPr/>
        </p:nvSpPr>
        <p:spPr bwMode="auto">
          <a:xfrm>
            <a:off x="4810897" y="3693165"/>
            <a:ext cx="2794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000000"/>
                </a:solidFill>
                <a:latin typeface="Tahoma" panose="020B0604030504040204" pitchFamily="34" charset="0"/>
              </a:rPr>
              <a:t>a</a:t>
            </a:r>
            <a:r>
              <a:rPr kumimoji="1" lang="en-US" altLang="zh-CN" sz="2000" b="1" baseline="-25000">
                <a:solidFill>
                  <a:srgbClr val="000000"/>
                </a:solidFill>
                <a:latin typeface="Tahoma" panose="020B0604030504040204" pitchFamily="34" charset="0"/>
                <a:ea typeface="黑体" panose="02010609060101010101" pitchFamily="49" charset="-122"/>
              </a:rPr>
              <a:t>1</a:t>
            </a:r>
            <a:r>
              <a:rPr kumimoji="1" lang="en-US" altLang="zh-CN" sz="2800">
                <a:solidFill>
                  <a:srgbClr val="000000"/>
                </a:solidFill>
                <a:latin typeface="Tahoma" panose="020B0604030504040204" pitchFamily="34" charset="0"/>
              </a:rPr>
              <a:t>  </a:t>
            </a:r>
            <a:r>
              <a:rPr kumimoji="1" lang="en-US" altLang="zh-CN" sz="2800" b="1">
                <a:solidFill>
                  <a:srgbClr val="000000"/>
                </a:solidFill>
                <a:latin typeface="Tahoma" panose="020B0604030504040204" pitchFamily="34" charset="0"/>
              </a:rPr>
              <a:t>a</a:t>
            </a:r>
            <a:r>
              <a:rPr kumimoji="1" lang="en-US" altLang="zh-CN" sz="2000" b="1" baseline="-25000">
                <a:solidFill>
                  <a:srgbClr val="000000"/>
                </a:solidFill>
                <a:latin typeface="Tahoma" panose="020B0604030504040204" pitchFamily="34" charset="0"/>
                <a:ea typeface="黑体" panose="02010609060101010101" pitchFamily="49" charset="-122"/>
              </a:rPr>
              <a:t>2</a:t>
            </a:r>
            <a:r>
              <a:rPr kumimoji="1" lang="en-US" altLang="zh-CN" sz="2400" b="1" baseline="-25000">
                <a:solidFill>
                  <a:srgbClr val="000000"/>
                </a:solidFill>
                <a:latin typeface="Tahoma" panose="020B0604030504040204" pitchFamily="34" charset="0"/>
                <a:ea typeface="黑体" panose="02010609060101010101" pitchFamily="49" charset="-122"/>
              </a:rPr>
              <a:t> </a:t>
            </a:r>
            <a:r>
              <a:rPr kumimoji="1" lang="en-US" altLang="zh-CN" sz="2800">
                <a:solidFill>
                  <a:srgbClr val="000000"/>
                </a:solidFill>
                <a:latin typeface="Tahoma" panose="020B0604030504040204" pitchFamily="34" charset="0"/>
              </a:rPr>
              <a:t> </a:t>
            </a:r>
            <a:r>
              <a:rPr kumimoji="1" lang="en-US" altLang="zh-CN" sz="2800" b="1">
                <a:solidFill>
                  <a:srgbClr val="000000"/>
                </a:solidFill>
                <a:latin typeface="Tahoma" panose="020B0604030504040204" pitchFamily="34" charset="0"/>
              </a:rPr>
              <a:t> </a:t>
            </a:r>
            <a:r>
              <a:rPr kumimoji="1" lang="en-US" altLang="zh-CN" sz="2800" b="1">
                <a:solidFill>
                  <a:srgbClr val="503FCB"/>
                </a:solidFill>
                <a:latin typeface="Tahoma" panose="020B0604030504040204" pitchFamily="34" charset="0"/>
              </a:rPr>
              <a:t>a</a:t>
            </a:r>
            <a:r>
              <a:rPr kumimoji="1" lang="en-US" altLang="zh-CN" sz="2000" b="1" baseline="-25000">
                <a:solidFill>
                  <a:srgbClr val="503FCB"/>
                </a:solidFill>
                <a:latin typeface="Tahoma" panose="020B0604030504040204" pitchFamily="34" charset="0"/>
                <a:ea typeface="黑体" panose="02010609060101010101" pitchFamily="49" charset="-122"/>
              </a:rPr>
              <a:t>3</a:t>
            </a:r>
            <a:r>
              <a:rPr kumimoji="1" lang="en-US" altLang="zh-CN" sz="2400" b="1" baseline="-25000">
                <a:solidFill>
                  <a:srgbClr val="503FCB"/>
                </a:solidFill>
                <a:latin typeface="Tahoma" panose="020B0604030504040204" pitchFamily="34" charset="0"/>
                <a:ea typeface="黑体" panose="02010609060101010101" pitchFamily="49" charset="-122"/>
              </a:rPr>
              <a:t> </a:t>
            </a:r>
            <a:r>
              <a:rPr kumimoji="1" lang="en-US" altLang="zh-CN" sz="2800">
                <a:solidFill>
                  <a:srgbClr val="503FCB"/>
                </a:solidFill>
                <a:latin typeface="Tahoma" panose="020B0604030504040204" pitchFamily="34" charset="0"/>
              </a:rPr>
              <a:t>  </a:t>
            </a:r>
            <a:r>
              <a:rPr kumimoji="1" lang="en-US" altLang="zh-CN" sz="2800" b="1">
                <a:solidFill>
                  <a:srgbClr val="503FCB"/>
                </a:solidFill>
                <a:latin typeface="Tahoma" panose="020B0604030504040204" pitchFamily="34" charset="0"/>
              </a:rPr>
              <a:t>a</a:t>
            </a:r>
            <a:r>
              <a:rPr kumimoji="1" lang="en-US" altLang="zh-CN" sz="2000" b="1" baseline="-25000">
                <a:solidFill>
                  <a:srgbClr val="503FCB"/>
                </a:solidFill>
                <a:latin typeface="Tahoma" panose="020B0604030504040204" pitchFamily="34" charset="0"/>
                <a:ea typeface="黑体" panose="02010609060101010101" pitchFamily="49" charset="-122"/>
              </a:rPr>
              <a:t>4</a:t>
            </a:r>
            <a:r>
              <a:rPr kumimoji="1" lang="en-US" altLang="zh-CN" sz="2400" b="1">
                <a:solidFill>
                  <a:srgbClr val="503FCB"/>
                </a:solidFill>
                <a:latin typeface="Tahoma" panose="020B0604030504040204" pitchFamily="34" charset="0"/>
                <a:ea typeface="黑体" panose="02010609060101010101" pitchFamily="49" charset="-122"/>
              </a:rPr>
              <a:t> </a:t>
            </a:r>
            <a:r>
              <a:rPr kumimoji="1" lang="en-US" altLang="zh-CN" sz="2800">
                <a:solidFill>
                  <a:srgbClr val="503FCB"/>
                </a:solidFill>
                <a:latin typeface="Tahoma" panose="020B0604030504040204" pitchFamily="34" charset="0"/>
              </a:rPr>
              <a:t> </a:t>
            </a:r>
            <a:r>
              <a:rPr kumimoji="1" lang="en-US" altLang="zh-CN" sz="2800" b="1">
                <a:solidFill>
                  <a:srgbClr val="503FCB"/>
                </a:solidFill>
                <a:latin typeface="Tahoma" panose="020B0604030504040204" pitchFamily="34" charset="0"/>
              </a:rPr>
              <a:t>a</a:t>
            </a:r>
            <a:r>
              <a:rPr kumimoji="1" lang="en-US" altLang="zh-CN" sz="2000" b="1" baseline="-25000">
                <a:solidFill>
                  <a:srgbClr val="503FCB"/>
                </a:solidFill>
                <a:latin typeface="Tahoma" panose="020B0604030504040204" pitchFamily="34" charset="0"/>
                <a:ea typeface="黑体" panose="02010609060101010101" pitchFamily="49" charset="-122"/>
              </a:rPr>
              <a:t>5</a:t>
            </a:r>
          </a:p>
        </p:txBody>
      </p:sp>
    </p:spTree>
    <p:extLst>
      <p:ext uri="{BB962C8B-B14F-4D97-AF65-F5344CB8AC3E}">
        <p14:creationId xmlns:p14="http://schemas.microsoft.com/office/powerpoint/2010/main" val="2253520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9728CE-E259-48A7-979D-7981397814DC}"/>
              </a:ext>
            </a:extLst>
          </p:cNvPr>
          <p:cNvSpPr>
            <a:spLocks noGrp="1"/>
          </p:cNvSpPr>
          <p:nvPr>
            <p:ph idx="1"/>
          </p:nvPr>
        </p:nvSpPr>
        <p:spPr>
          <a:xfrm>
            <a:off x="838200" y="864973"/>
            <a:ext cx="10515600" cy="5311990"/>
          </a:xfrm>
        </p:spPr>
        <p:txBody>
          <a:bodyPr/>
          <a:lstStyle/>
          <a:p>
            <a:r>
              <a:rPr lang="en-US" altLang="zh-CN" dirty="0"/>
              <a:t>B</a:t>
            </a:r>
            <a:r>
              <a:rPr lang="zh-CN" altLang="en-US" dirty="0"/>
              <a:t>是可逆的</a:t>
            </a:r>
            <a:endParaRPr lang="en-HK" altLang="zh-CN" dirty="0"/>
          </a:p>
          <a:p>
            <a:endParaRPr lang="en-HK" dirty="0"/>
          </a:p>
        </p:txBody>
      </p:sp>
      <p:sp>
        <p:nvSpPr>
          <p:cNvPr id="4" name="日期占位符 3">
            <a:extLst>
              <a:ext uri="{FF2B5EF4-FFF2-40B4-BE49-F238E27FC236}">
                <a16:creationId xmlns:a16="http://schemas.microsoft.com/office/drawing/2014/main" id="{0A0754C7-F2D7-4231-BEA4-D5334D0B5BAC}"/>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FC896AFE-9E3D-45B5-9A25-1C2336FD8A8B}"/>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13D0E7B-8633-4212-A1DA-C4A97A26E4E4}"/>
              </a:ext>
            </a:extLst>
          </p:cNvPr>
          <p:cNvSpPr>
            <a:spLocks noGrp="1"/>
          </p:cNvSpPr>
          <p:nvPr>
            <p:ph type="sldNum" sz="quarter" idx="12"/>
          </p:nvPr>
        </p:nvSpPr>
        <p:spPr/>
        <p:txBody>
          <a:bodyPr/>
          <a:lstStyle/>
          <a:p>
            <a:fld id="{0A644367-13AA-42ED-B6EC-687919EA1044}" type="slidenum">
              <a:rPr lang="zh-CN" altLang="en-US" smtClean="0"/>
              <a:t>44</a:t>
            </a:fld>
            <a:endParaRPr lang="zh-CN" altLang="en-US"/>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0F1628A-95AF-4767-8B19-3F195852947B}"/>
                  </a:ext>
                </a:extLst>
              </p:cNvPr>
              <p:cNvSpPr/>
              <p:nvPr/>
            </p:nvSpPr>
            <p:spPr>
              <a:xfrm>
                <a:off x="1039483" y="1465957"/>
                <a:ext cx="9776798" cy="100700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en-HK" sz="2800" i="1" smtClean="0">
                              <a:latin typeface="Cambria Math" panose="02040503050406030204" pitchFamily="18" charset="0"/>
                            </a:rPr>
                          </m:ctrlPr>
                        </m:mPr>
                        <m:mr>
                          <m:e>
                            <m:r>
                              <a:rPr lang="en-HK" sz="2800">
                                <a:latin typeface="Cambria Math" panose="02040503050406030204" pitchFamily="18" charset="0"/>
                              </a:rPr>
                              <m:t>已</m:t>
                            </m:r>
                            <m:r>
                              <a:rPr lang="en-HK" sz="2800" i="0">
                                <a:latin typeface="Cambria Math" panose="02040503050406030204" pitchFamily="18" charset="0"/>
                              </a:rPr>
                              <m:t>知</m:t>
                            </m:r>
                            <m:r>
                              <m:rPr>
                                <m:nor/>
                              </m:rPr>
                              <a:rPr lang="en-HK" sz="2800" i="1">
                                <a:latin typeface="Cambria Math" panose="02040503050406030204" pitchFamily="18" charset="0"/>
                              </a:rPr>
                              <m:t> </m:t>
                            </m:r>
                            <m:r>
                              <a:rPr lang="en-HK" sz="2800" i="1">
                                <a:latin typeface="Cambria Math" panose="02040503050406030204" pitchFamily="18" charset="0"/>
                              </a:rPr>
                              <m:t>𝑟</m:t>
                            </m:r>
                            <m:r>
                              <a:rPr lang="en-HK" sz="2800" i="0">
                                <a:latin typeface="Cambria Math" panose="02040503050406030204" pitchFamily="18" charset="0"/>
                              </a:rPr>
                              <m:t>(</m:t>
                            </m:r>
                            <m:sSub>
                              <m:sSubPr>
                                <m:ctrlPr>
                                  <a:rPr lang="en-HK" sz="2800" i="1">
                                    <a:latin typeface="Cambria Math" panose="02040503050406030204" pitchFamily="18" charset="0"/>
                                  </a:rPr>
                                </m:ctrlPr>
                              </m:sSubPr>
                              <m:e>
                                <m:r>
                                  <a:rPr lang="en-HK" sz="2800" i="1">
                                    <a:latin typeface="Cambria Math" panose="02040503050406030204" pitchFamily="18" charset="0"/>
                                  </a:rPr>
                                  <m:t>𝐴</m:t>
                                </m:r>
                              </m:e>
                              <m:sub>
                                <m:r>
                                  <a:rPr lang="en-HK" sz="2800" i="1">
                                    <a:latin typeface="Cambria Math" panose="02040503050406030204" pitchFamily="18" charset="0"/>
                                  </a:rPr>
                                  <m:t>𝑚</m:t>
                                </m:r>
                                <m:r>
                                  <a:rPr lang="en-HK" sz="2800" i="0">
                                    <a:latin typeface="Cambria Math" panose="02040503050406030204" pitchFamily="18" charset="0"/>
                                  </a:rPr>
                                  <m:t>×</m:t>
                                </m:r>
                                <m:r>
                                  <a:rPr lang="en-HK" sz="2800" i="1">
                                    <a:latin typeface="Cambria Math" panose="02040503050406030204" pitchFamily="18" charset="0"/>
                                  </a:rPr>
                                  <m:t>𝑛</m:t>
                                </m:r>
                              </m:sub>
                            </m:sSub>
                            <m:r>
                              <a:rPr lang="en-HK" sz="2800" i="0">
                                <a:latin typeface="Cambria Math" panose="02040503050406030204" pitchFamily="18" charset="0"/>
                              </a:rPr>
                              <m:t>)=</m:t>
                            </m:r>
                            <m:r>
                              <a:rPr lang="en-HK" sz="2800" i="1">
                                <a:latin typeface="Cambria Math" panose="02040503050406030204" pitchFamily="18" charset="0"/>
                              </a:rPr>
                              <m:t>𝑚</m:t>
                            </m:r>
                            <m:r>
                              <m:rPr>
                                <m:nor/>
                              </m:rPr>
                              <a:rPr lang="en-HK" sz="2800" i="1">
                                <a:latin typeface="Cambria Math" panose="02040503050406030204" pitchFamily="18" charset="0"/>
                              </a:rPr>
                              <m:t> </m:t>
                            </m:r>
                            <m:r>
                              <a:rPr lang="en-HK" sz="2800" i="0">
                                <a:latin typeface="Cambria Math" panose="02040503050406030204" pitchFamily="18" charset="0"/>
                              </a:rPr>
                              <m:t>，</m:t>
                            </m:r>
                            <m:r>
                              <m:rPr>
                                <m:nor/>
                              </m:rPr>
                              <a:rPr lang="en-HK" sz="2800" i="1">
                                <a:latin typeface="Cambria Math" panose="02040503050406030204" pitchFamily="18" charset="0"/>
                              </a:rPr>
                              <m:t> </m:t>
                            </m:r>
                            <m:r>
                              <a:rPr lang="en-HK" sz="2800" i="0">
                                <a:latin typeface="Cambria Math" panose="02040503050406030204" pitchFamily="18" charset="0"/>
                              </a:rPr>
                              <m:t>不妨设</m:t>
                            </m:r>
                            <m:r>
                              <m:rPr>
                                <m:nor/>
                              </m:rPr>
                              <a:rPr lang="en-HK" sz="2800" i="1">
                                <a:latin typeface="Cambria Math" panose="02040503050406030204" pitchFamily="18" charset="0"/>
                              </a:rPr>
                              <m:t> </m:t>
                            </m:r>
                            <m:r>
                              <a:rPr lang="en-HK" sz="2800" i="1">
                                <a:latin typeface="Cambria Math" panose="02040503050406030204" pitchFamily="18" charset="0"/>
                              </a:rPr>
                              <m:t>𝐴</m:t>
                            </m:r>
                            <m:r>
                              <m:rPr>
                                <m:nor/>
                              </m:rPr>
                              <a:rPr lang="en-HK" sz="2800" i="1">
                                <a:latin typeface="Cambria Math" panose="02040503050406030204" pitchFamily="18" charset="0"/>
                              </a:rPr>
                              <m:t> </m:t>
                            </m:r>
                            <m:r>
                              <a:rPr lang="en-HK" sz="2800" i="0">
                                <a:latin typeface="Cambria Math" panose="02040503050406030204" pitchFamily="18" charset="0"/>
                              </a:rPr>
                              <m:t>的前</m:t>
                            </m:r>
                            <m:r>
                              <a:rPr lang="en-HK" sz="2800" i="1">
                                <a:latin typeface="Cambria Math" panose="02040503050406030204" pitchFamily="18" charset="0"/>
                              </a:rPr>
                              <m:t>𝑚</m:t>
                            </m:r>
                            <m:r>
                              <a:rPr lang="en-HK" sz="2800" i="0">
                                <a:latin typeface="Cambria Math" panose="02040503050406030204" pitchFamily="18" charset="0"/>
                              </a:rPr>
                              <m:t>列向量线性无关，则可取</m:t>
                            </m:r>
                          </m:e>
                        </m:mr>
                        <m:mr>
                          <m:e>
                            <m:r>
                              <a:rPr lang="en-HK" sz="2800" i="1">
                                <a:latin typeface="Cambria Math" panose="02040503050406030204" pitchFamily="18" charset="0"/>
                              </a:rPr>
                              <m:t>𝐵</m:t>
                            </m:r>
                            <m:r>
                              <a:rPr lang="en-HK" sz="2800" i="0">
                                <a:latin typeface="Cambria Math" panose="02040503050406030204" pitchFamily="18" charset="0"/>
                              </a:rPr>
                              <m:t>=</m:t>
                            </m:r>
                            <m:r>
                              <m:rPr>
                                <m:nor/>
                              </m:rPr>
                              <a:rPr lang="en-HK" sz="2800" i="1">
                                <a:latin typeface="Cambria Math" panose="02040503050406030204" pitchFamily="18" charset="0"/>
                              </a:rPr>
                              <m:t> </m:t>
                            </m:r>
                            <m:r>
                              <a:rPr lang="en-HK" sz="2800" i="0">
                                <a:latin typeface="Cambria Math" panose="02040503050406030204" pitchFamily="18" charset="0"/>
                              </a:rPr>
                              <m:t>(</m:t>
                            </m:r>
                            <m:r>
                              <m:rPr>
                                <m:nor/>
                              </m:rPr>
                              <a:rPr lang="en-HK" sz="2800" i="1">
                                <a:latin typeface="Cambria Math" panose="02040503050406030204" pitchFamily="18" charset="0"/>
                              </a:rPr>
                              <m:t> </m:t>
                            </m:r>
                            <m:sSub>
                              <m:sSubPr>
                                <m:ctrlPr>
                                  <a:rPr lang="en-HK" sz="2800" i="1">
                                    <a:latin typeface="Cambria Math" panose="02040503050406030204" pitchFamily="18" charset="0"/>
                                  </a:rPr>
                                </m:ctrlPr>
                              </m:sSubPr>
                              <m:e>
                                <m:r>
                                  <a:rPr lang="en-HK" sz="2800" i="1">
                                    <a:latin typeface="Cambria Math" panose="02040503050406030204" pitchFamily="18" charset="0"/>
                                  </a:rPr>
                                  <m:t>𝑃</m:t>
                                </m:r>
                              </m:e>
                              <m:sub>
                                <m:r>
                                  <a:rPr lang="en-HK" sz="2800" i="0">
                                    <a:latin typeface="Cambria Math" panose="02040503050406030204" pitchFamily="18" charset="0"/>
                                  </a:rPr>
                                  <m:t>1</m:t>
                                </m:r>
                              </m:sub>
                            </m:sSub>
                            <m:r>
                              <m:rPr>
                                <m:nor/>
                              </m:rPr>
                              <a:rPr lang="en-HK" sz="2800" i="1">
                                <a:latin typeface="Cambria Math" panose="02040503050406030204" pitchFamily="18" charset="0"/>
                              </a:rPr>
                              <m:t> </m:t>
                            </m:r>
                            <m:r>
                              <a:rPr lang="en-HK" sz="2800" i="0">
                                <a:latin typeface="Cambria Math" panose="02040503050406030204" pitchFamily="18" charset="0"/>
                              </a:rPr>
                              <m:t>,</m:t>
                            </m:r>
                            <m:r>
                              <m:rPr>
                                <m:nor/>
                              </m:rPr>
                              <a:rPr lang="en-HK" sz="2800" i="1">
                                <a:latin typeface="Cambria Math" panose="02040503050406030204" pitchFamily="18" charset="0"/>
                              </a:rPr>
                              <m:t> </m:t>
                            </m:r>
                            <m:sSub>
                              <m:sSubPr>
                                <m:ctrlPr>
                                  <a:rPr lang="en-HK" sz="2800" i="1">
                                    <a:latin typeface="Cambria Math" panose="02040503050406030204" pitchFamily="18" charset="0"/>
                                  </a:rPr>
                                </m:ctrlPr>
                              </m:sSubPr>
                              <m:e>
                                <m:r>
                                  <a:rPr lang="en-HK" sz="2800" i="1">
                                    <a:latin typeface="Cambria Math" panose="02040503050406030204" pitchFamily="18" charset="0"/>
                                  </a:rPr>
                                  <m:t>𝑃</m:t>
                                </m:r>
                              </m:e>
                              <m:sub>
                                <m:r>
                                  <a:rPr lang="en-HK" sz="2800" i="0">
                                    <a:latin typeface="Cambria Math" panose="02040503050406030204" pitchFamily="18" charset="0"/>
                                  </a:rPr>
                                  <m:t>2</m:t>
                                </m:r>
                              </m:sub>
                            </m:sSub>
                            <m:r>
                              <m:rPr>
                                <m:nor/>
                              </m:rPr>
                              <a:rPr lang="en-HK" sz="2800" i="1">
                                <a:latin typeface="Cambria Math" panose="02040503050406030204" pitchFamily="18" charset="0"/>
                              </a:rPr>
                              <m:t> </m:t>
                            </m:r>
                            <m:r>
                              <a:rPr lang="en-HK" sz="2800" i="0">
                                <a:latin typeface="Cambria Math" panose="02040503050406030204" pitchFamily="18" charset="0"/>
                              </a:rPr>
                              <m:t>,</m:t>
                            </m:r>
                            <m:r>
                              <m:rPr>
                                <m:nor/>
                              </m:rPr>
                              <a:rPr lang="en-HK" sz="2800" i="1">
                                <a:latin typeface="Cambria Math" panose="02040503050406030204" pitchFamily="18" charset="0"/>
                              </a:rPr>
                              <m:t> </m:t>
                            </m:r>
                            <m:r>
                              <a:rPr lang="en-HK" sz="2800" i="0">
                                <a:latin typeface="Cambria Math" panose="02040503050406030204" pitchFamily="18" charset="0"/>
                              </a:rPr>
                              <m:t>⋯</m:t>
                            </m:r>
                            <m:r>
                              <m:rPr>
                                <m:nor/>
                              </m:rPr>
                              <a:rPr lang="en-HK" sz="2800" i="1">
                                <a:latin typeface="Cambria Math" panose="02040503050406030204" pitchFamily="18" charset="0"/>
                              </a:rPr>
                              <m:t> </m:t>
                            </m:r>
                            <m:r>
                              <a:rPr lang="en-HK" sz="2800" i="0">
                                <a:latin typeface="Cambria Math" panose="02040503050406030204" pitchFamily="18" charset="0"/>
                              </a:rPr>
                              <m:t>,</m:t>
                            </m:r>
                            <m:r>
                              <m:rPr>
                                <m:nor/>
                              </m:rPr>
                              <a:rPr lang="en-HK" sz="2800" i="1">
                                <a:latin typeface="Cambria Math" panose="02040503050406030204" pitchFamily="18" charset="0"/>
                              </a:rPr>
                              <m:t> </m:t>
                            </m:r>
                            <m:sSub>
                              <m:sSubPr>
                                <m:ctrlPr>
                                  <a:rPr lang="en-HK" sz="2800" i="1">
                                    <a:latin typeface="Cambria Math" panose="02040503050406030204" pitchFamily="18" charset="0"/>
                                  </a:rPr>
                                </m:ctrlPr>
                              </m:sSubPr>
                              <m:e>
                                <m:r>
                                  <a:rPr lang="en-HK" sz="2800" i="1">
                                    <a:latin typeface="Cambria Math" panose="02040503050406030204" pitchFamily="18" charset="0"/>
                                  </a:rPr>
                                  <m:t>𝑃</m:t>
                                </m:r>
                              </m:e>
                              <m:sub>
                                <m:r>
                                  <a:rPr lang="en-HK" sz="2800" i="1">
                                    <a:latin typeface="Cambria Math" panose="02040503050406030204" pitchFamily="18" charset="0"/>
                                  </a:rPr>
                                  <m:t>𝑚</m:t>
                                </m:r>
                              </m:sub>
                            </m:sSub>
                            <m:r>
                              <m:rPr>
                                <m:nor/>
                              </m:rPr>
                              <a:rPr lang="en-HK" sz="2800" i="1">
                                <a:latin typeface="Cambria Math" panose="02040503050406030204" pitchFamily="18" charset="0"/>
                              </a:rPr>
                              <m:t> </m:t>
                            </m:r>
                            <m:r>
                              <a:rPr lang="en-HK" sz="2800" i="0">
                                <a:latin typeface="Cambria Math" panose="02040503050406030204" pitchFamily="18" charset="0"/>
                              </a:rPr>
                              <m:t>)</m:t>
                            </m:r>
                            <m:r>
                              <m:rPr>
                                <m:nor/>
                              </m:rPr>
                              <a:rPr lang="en-HK" sz="2800" i="1">
                                <a:latin typeface="Cambria Math" panose="02040503050406030204" pitchFamily="18" charset="0"/>
                              </a:rPr>
                              <m:t> </m:t>
                            </m:r>
                            <m:r>
                              <a:rPr lang="en-HK" sz="2800" i="0">
                                <a:latin typeface="Cambria Math" panose="02040503050406030204" pitchFamily="18" charset="0"/>
                              </a:rPr>
                              <m:t>为基，</m:t>
                            </m:r>
                            <m:r>
                              <m:rPr>
                                <m:nor/>
                              </m:rPr>
                              <a:rPr lang="en-HK" sz="2800" i="1">
                                <a:latin typeface="Cambria Math" panose="02040503050406030204" pitchFamily="18" charset="0"/>
                              </a:rPr>
                              <m:t> </m:t>
                            </m:r>
                          </m:e>
                        </m:mr>
                      </m:m>
                    </m:oMath>
                  </m:oMathPara>
                </a14:m>
                <a:endParaRPr lang="en-HK" sz="2800" dirty="0"/>
              </a:p>
            </p:txBody>
          </p:sp>
        </mc:Choice>
        <mc:Fallback xmlns="">
          <p:sp>
            <p:nvSpPr>
              <p:cNvPr id="7" name="矩形 6">
                <a:extLst>
                  <a:ext uri="{FF2B5EF4-FFF2-40B4-BE49-F238E27FC236}">
                    <a16:creationId xmlns:a16="http://schemas.microsoft.com/office/drawing/2014/main" id="{70F1628A-95AF-4767-8B19-3F195852947B}"/>
                  </a:ext>
                </a:extLst>
              </p:cNvPr>
              <p:cNvSpPr>
                <a:spLocks noRot="1" noChangeAspect="1" noMove="1" noResize="1" noEditPoints="1" noAdjustHandles="1" noChangeArrowheads="1" noChangeShapeType="1" noTextEdit="1"/>
              </p:cNvSpPr>
              <p:nvPr/>
            </p:nvSpPr>
            <p:spPr>
              <a:xfrm>
                <a:off x="1039483" y="1465957"/>
                <a:ext cx="9776798" cy="1007007"/>
              </a:xfrm>
              <a:prstGeom prst="rect">
                <a:avLst/>
              </a:prstGeom>
              <a:blipFill>
                <a:blip r:embed="rId4"/>
                <a:stretch>
                  <a:fillRect/>
                </a:stretch>
              </a:blipFill>
            </p:spPr>
            <p:txBody>
              <a:bodyPr/>
              <a:lstStyle/>
              <a:p>
                <a:r>
                  <a:rPr lang="en-HK">
                    <a:noFill/>
                  </a:rPr>
                  <a:t> </a:t>
                </a:r>
              </a:p>
            </p:txBody>
          </p:sp>
        </mc:Fallback>
      </mc:AlternateContent>
      <p:graphicFrame>
        <p:nvGraphicFramePr>
          <p:cNvPr id="8" name="Object 14">
            <a:extLst>
              <a:ext uri="{FF2B5EF4-FFF2-40B4-BE49-F238E27FC236}">
                <a16:creationId xmlns:a16="http://schemas.microsoft.com/office/drawing/2014/main" id="{A688316F-EC57-4B9B-AE42-52217C853A2E}"/>
              </a:ext>
            </a:extLst>
          </p:cNvPr>
          <p:cNvGraphicFramePr>
            <a:graphicFrameLocks noChangeAspect="1"/>
          </p:cNvGraphicFramePr>
          <p:nvPr>
            <p:extLst>
              <p:ext uri="{D42A27DB-BD31-4B8C-83A1-F6EECF244321}">
                <p14:modId xmlns:p14="http://schemas.microsoft.com/office/powerpoint/2010/main" val="1217649088"/>
              </p:ext>
            </p:extLst>
          </p:nvPr>
        </p:nvGraphicFramePr>
        <p:xfrm>
          <a:off x="1039483" y="2569972"/>
          <a:ext cx="7795736" cy="2422157"/>
        </p:xfrm>
        <a:graphic>
          <a:graphicData uri="http://schemas.openxmlformats.org/presentationml/2006/ole">
            <mc:AlternateContent xmlns:mc="http://schemas.openxmlformats.org/markup-compatibility/2006">
              <mc:Choice xmlns:v="urn:schemas-microsoft-com:vml" Requires="v">
                <p:oleObj spid="_x0000_s19477" name="Equation" r:id="rId5" imgW="3429000" imgH="1066680" progId="Equation.DSMT4">
                  <p:embed/>
                </p:oleObj>
              </mc:Choice>
              <mc:Fallback>
                <p:oleObj name="Equation" r:id="rId5" imgW="3429000" imgH="1066680" progId="Equation.DSMT4">
                  <p:embed/>
                  <p:pic>
                    <p:nvPicPr>
                      <p:cNvPr id="17422" name="Object 14">
                        <a:extLst>
                          <a:ext uri="{FF2B5EF4-FFF2-40B4-BE49-F238E27FC236}">
                            <a16:creationId xmlns:a16="http://schemas.microsoft.com/office/drawing/2014/main" id="{4C9F064A-971F-433B-AD74-7B5F1AA92D8C}"/>
                          </a:ext>
                        </a:extLst>
                      </p:cNvPr>
                      <p:cNvPicPr>
                        <a:picLocks noChangeAspect="1" noChangeArrowheads="1"/>
                      </p:cNvPicPr>
                      <p:nvPr/>
                    </p:nvPicPr>
                    <p:blipFill>
                      <a:blip r:embed="rId6"/>
                      <a:srcRect/>
                      <a:stretch>
                        <a:fillRect/>
                      </a:stretch>
                    </p:blipFill>
                    <p:spPr bwMode="auto">
                      <a:xfrm>
                        <a:off x="1039483" y="2569972"/>
                        <a:ext cx="7795736" cy="2422157"/>
                      </a:xfrm>
                      <a:prstGeom prst="rect">
                        <a:avLst/>
                      </a:prstGeom>
                      <a:noFill/>
                      <a:ln>
                        <a:noFill/>
                      </a:ln>
                      <a:effectLst/>
                    </p:spPr>
                  </p:pic>
                </p:oleObj>
              </mc:Fallback>
            </mc:AlternateContent>
          </a:graphicData>
        </a:graphic>
      </p:graphicFrame>
      <p:pic>
        <p:nvPicPr>
          <p:cNvPr id="10" name="图片 9">
            <a:extLst>
              <a:ext uri="{FF2B5EF4-FFF2-40B4-BE49-F238E27FC236}">
                <a16:creationId xmlns:a16="http://schemas.microsoft.com/office/drawing/2014/main" id="{1C8433C3-672D-4640-B8D5-8E307044773C}"/>
              </a:ext>
            </a:extLst>
          </p:cNvPr>
          <p:cNvPicPr>
            <a:picLocks noChangeAspect="1"/>
          </p:cNvPicPr>
          <p:nvPr/>
        </p:nvPicPr>
        <p:blipFill>
          <a:blip r:embed="rId7"/>
          <a:stretch>
            <a:fillRect/>
          </a:stretch>
        </p:blipFill>
        <p:spPr>
          <a:xfrm>
            <a:off x="3659546" y="5031910"/>
            <a:ext cx="3422527" cy="1105272"/>
          </a:xfrm>
          <a:prstGeom prst="rect">
            <a:avLst/>
          </a:prstGeom>
        </p:spPr>
      </p:pic>
    </p:spTree>
    <p:extLst>
      <p:ext uri="{BB962C8B-B14F-4D97-AF65-F5344CB8AC3E}">
        <p14:creationId xmlns:p14="http://schemas.microsoft.com/office/powerpoint/2010/main" val="169288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0754C7-F2D7-4231-BEA4-D5334D0B5BAC}"/>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FC896AFE-9E3D-45B5-9A25-1C2336FD8A8B}"/>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13D0E7B-8633-4212-A1DA-C4A97A26E4E4}"/>
              </a:ext>
            </a:extLst>
          </p:cNvPr>
          <p:cNvSpPr>
            <a:spLocks noGrp="1"/>
          </p:cNvSpPr>
          <p:nvPr>
            <p:ph type="sldNum" sz="quarter" idx="12"/>
          </p:nvPr>
        </p:nvSpPr>
        <p:spPr/>
        <p:txBody>
          <a:bodyPr/>
          <a:lstStyle/>
          <a:p>
            <a:fld id="{0A644367-13AA-42ED-B6EC-687919EA1044}" type="slidenum">
              <a:rPr lang="zh-CN" altLang="en-US" smtClean="0"/>
              <a:t>45</a:t>
            </a:fld>
            <a:endParaRPr lang="zh-CN" altLang="en-US"/>
          </a:p>
        </p:txBody>
      </p:sp>
      <mc:AlternateContent xmlns:mc="http://schemas.openxmlformats.org/markup-compatibility/2006" xmlns:a14="http://schemas.microsoft.com/office/drawing/2010/main">
        <mc:Choice Requires="a14">
          <p:sp>
            <p:nvSpPr>
              <p:cNvPr id="7" name="Object 2">
                <a:extLst>
                  <a:ext uri="{FF2B5EF4-FFF2-40B4-BE49-F238E27FC236}">
                    <a16:creationId xmlns:a16="http://schemas.microsoft.com/office/drawing/2014/main" id="{27BF281D-CCD2-472F-98C5-B0C59D08CBDE}"/>
                  </a:ext>
                </a:extLst>
              </p:cNvPr>
              <p:cNvSpPr txBox="1"/>
              <p:nvPr/>
            </p:nvSpPr>
            <p:spPr bwMode="auto">
              <a:xfrm>
                <a:off x="452051" y="1069531"/>
                <a:ext cx="5298989" cy="49609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en-HK" sz="2400" i="1">
                          <a:solidFill>
                            <a:srgbClr val="000000"/>
                          </a:solidFill>
                          <a:latin typeface="Cambria Math" panose="02040503050406030204" pitchFamily="18" charset="0"/>
                        </a:rPr>
                        <m:t>令非基变量</m:t>
                      </m:r>
                      <m:sSub>
                        <m:sSubPr>
                          <m:ctrlPr>
                            <a:rPr lang="en-HK" sz="2400" i="1">
                              <a:solidFill>
                                <a:srgbClr val="000000"/>
                              </a:solidFill>
                              <a:latin typeface="Cambria Math" panose="02040503050406030204" pitchFamily="18" charset="0"/>
                            </a:rPr>
                          </m:ctrlPr>
                        </m:sSubPr>
                        <m:e>
                          <m:r>
                            <a:rPr lang="en-HK" sz="2400" i="1">
                              <a:solidFill>
                                <a:srgbClr val="000000"/>
                              </a:solidFill>
                              <a:latin typeface="Cambria Math" panose="02040503050406030204" pitchFamily="18" charset="0"/>
                            </a:rPr>
                            <m:t>𝑥</m:t>
                          </m:r>
                        </m:e>
                        <m:sub>
                          <m:r>
                            <a:rPr lang="en-HK" sz="2400" i="1">
                              <a:solidFill>
                                <a:srgbClr val="000000"/>
                              </a:solidFill>
                              <a:latin typeface="Cambria Math" panose="02040503050406030204" pitchFamily="18" charset="0"/>
                            </a:rPr>
                            <m:t>𝑚</m:t>
                          </m:r>
                          <m:r>
                            <a:rPr lang="en-HK" sz="2400" i="1">
                              <a:solidFill>
                                <a:srgbClr val="000000"/>
                              </a:solidFill>
                              <a:latin typeface="Cambria Math" panose="02040503050406030204" pitchFamily="18" charset="0"/>
                            </a:rPr>
                            <m:t>+1</m:t>
                          </m:r>
                        </m:sub>
                      </m:sSub>
                      <m:r>
                        <a:rPr lang="en-HK" sz="2400" i="1">
                          <a:solidFill>
                            <a:srgbClr val="000000"/>
                          </a:solidFill>
                          <a:latin typeface="Cambria Math" panose="02040503050406030204" pitchFamily="18" charset="0"/>
                        </a:rPr>
                        <m:t>=⋯=</m:t>
                      </m:r>
                      <m:sSub>
                        <m:sSubPr>
                          <m:ctrlPr>
                            <a:rPr lang="en-HK" sz="2400" i="1">
                              <a:solidFill>
                                <a:srgbClr val="000000"/>
                              </a:solidFill>
                              <a:latin typeface="Cambria Math" panose="02040503050406030204" pitchFamily="18" charset="0"/>
                            </a:rPr>
                          </m:ctrlPr>
                        </m:sSubPr>
                        <m:e>
                          <m:r>
                            <a:rPr lang="en-HK" sz="2400" i="1">
                              <a:solidFill>
                                <a:srgbClr val="000000"/>
                              </a:solidFill>
                              <a:latin typeface="Cambria Math" panose="02040503050406030204" pitchFamily="18" charset="0"/>
                            </a:rPr>
                            <m:t>𝑥</m:t>
                          </m:r>
                        </m:e>
                        <m:sub>
                          <m:r>
                            <a:rPr lang="en-HK" sz="2400" i="1">
                              <a:solidFill>
                                <a:srgbClr val="000000"/>
                              </a:solidFill>
                              <a:latin typeface="Cambria Math" panose="02040503050406030204" pitchFamily="18" charset="0"/>
                            </a:rPr>
                            <m:t>𝑛</m:t>
                          </m:r>
                        </m:sub>
                      </m:sSub>
                      <m:r>
                        <a:rPr lang="en-HK" sz="2400" i="1">
                          <a:solidFill>
                            <a:srgbClr val="000000"/>
                          </a:solidFill>
                          <a:latin typeface="Cambria Math" panose="02040503050406030204" pitchFamily="18" charset="0"/>
                        </a:rPr>
                        <m:t>=0,</m:t>
                      </m:r>
                      <m:r>
                        <a:rPr lang="en-HK" sz="2400" i="1">
                          <a:solidFill>
                            <a:srgbClr val="000000"/>
                          </a:solidFill>
                          <a:latin typeface="Cambria Math" panose="02040503050406030204" pitchFamily="18" charset="0"/>
                        </a:rPr>
                        <m:t>解得</m:t>
                      </m:r>
                    </m:oMath>
                  </m:oMathPara>
                </a14:m>
                <a:endParaRPr lang="en-HK" sz="2400" dirty="0"/>
              </a:p>
            </p:txBody>
          </p:sp>
        </mc:Choice>
        <mc:Fallback xmlns="">
          <p:sp>
            <p:nvSpPr>
              <p:cNvPr id="7" name="Object 2">
                <a:extLst>
                  <a:ext uri="{FF2B5EF4-FFF2-40B4-BE49-F238E27FC236}">
                    <a16:creationId xmlns:a16="http://schemas.microsoft.com/office/drawing/2014/main" id="{27BF281D-CCD2-472F-98C5-B0C59D08CBDE}"/>
                  </a:ext>
                </a:extLst>
              </p:cNvPr>
              <p:cNvSpPr txBox="1">
                <a:spLocks noRot="1" noChangeAspect="1" noMove="1" noResize="1" noEditPoints="1" noAdjustHandles="1" noChangeArrowheads="1" noChangeShapeType="1" noTextEdit="1"/>
              </p:cNvSpPr>
              <p:nvPr/>
            </p:nvSpPr>
            <p:spPr bwMode="auto">
              <a:xfrm>
                <a:off x="452051" y="1069531"/>
                <a:ext cx="5298989" cy="496093"/>
              </a:xfrm>
              <a:prstGeom prst="rect">
                <a:avLst/>
              </a:prstGeom>
              <a:blipFill>
                <a:blip r:embed="rId4"/>
                <a:stretch>
                  <a:fillRect b="-1220"/>
                </a:stretch>
              </a:blipFill>
              <a:ln>
                <a:noFill/>
              </a:ln>
              <a:effectLst/>
            </p:spPr>
            <p:txBody>
              <a:bodyPr/>
              <a:lstStyle/>
              <a:p>
                <a:r>
                  <a:rPr lang="en-HK">
                    <a:noFill/>
                  </a:rPr>
                  <a:t> </a:t>
                </a:r>
              </a:p>
            </p:txBody>
          </p:sp>
        </mc:Fallback>
      </mc:AlternateContent>
      <p:graphicFrame>
        <p:nvGraphicFramePr>
          <p:cNvPr id="10" name="Object 3">
            <a:extLst>
              <a:ext uri="{FF2B5EF4-FFF2-40B4-BE49-F238E27FC236}">
                <a16:creationId xmlns:a16="http://schemas.microsoft.com/office/drawing/2014/main" id="{393495AF-323C-4DB5-A0DD-24F5B4CE8F96}"/>
              </a:ext>
            </a:extLst>
          </p:cNvPr>
          <p:cNvGraphicFramePr>
            <a:graphicFrameLocks noChangeAspect="1"/>
          </p:cNvGraphicFramePr>
          <p:nvPr>
            <p:extLst>
              <p:ext uri="{D42A27DB-BD31-4B8C-83A1-F6EECF244321}">
                <p14:modId xmlns:p14="http://schemas.microsoft.com/office/powerpoint/2010/main" val="2046748438"/>
              </p:ext>
            </p:extLst>
          </p:nvPr>
        </p:nvGraphicFramePr>
        <p:xfrm>
          <a:off x="5657335" y="1069531"/>
          <a:ext cx="2438400" cy="406400"/>
        </p:xfrm>
        <a:graphic>
          <a:graphicData uri="http://schemas.openxmlformats.org/presentationml/2006/ole">
            <mc:AlternateContent xmlns:mc="http://schemas.openxmlformats.org/markup-compatibility/2006">
              <mc:Choice xmlns:v="urn:schemas-microsoft-com:vml" Requires="v">
                <p:oleObj spid="_x0000_s20567" name="Equation" r:id="rId5" imgW="2438400" imgH="406400" progId="Equation.3">
                  <p:embed/>
                </p:oleObj>
              </mc:Choice>
              <mc:Fallback>
                <p:oleObj name="Equation" r:id="rId5" imgW="2438400" imgH="406400" progId="Equation.3">
                  <p:embed/>
                  <p:pic>
                    <p:nvPicPr>
                      <p:cNvPr id="18435" name="Object 3">
                        <a:extLst>
                          <a:ext uri="{FF2B5EF4-FFF2-40B4-BE49-F238E27FC236}">
                            <a16:creationId xmlns:a16="http://schemas.microsoft.com/office/drawing/2014/main" id="{BFBCA99D-C551-49D5-83AD-6117639B7E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35" y="1069531"/>
                        <a:ext cx="2438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a:extLst>
              <a:ext uri="{FF2B5EF4-FFF2-40B4-BE49-F238E27FC236}">
                <a16:creationId xmlns:a16="http://schemas.microsoft.com/office/drawing/2014/main" id="{F3841276-AEB0-4B93-A77B-E9AED9B6D1C5}"/>
              </a:ext>
            </a:extLst>
          </p:cNvPr>
          <p:cNvGraphicFramePr>
            <a:graphicFrameLocks noChangeAspect="1"/>
          </p:cNvGraphicFramePr>
          <p:nvPr>
            <p:extLst>
              <p:ext uri="{D42A27DB-BD31-4B8C-83A1-F6EECF244321}">
                <p14:modId xmlns:p14="http://schemas.microsoft.com/office/powerpoint/2010/main" val="2650230025"/>
              </p:ext>
            </p:extLst>
          </p:nvPr>
        </p:nvGraphicFramePr>
        <p:xfrm>
          <a:off x="604408" y="2296013"/>
          <a:ext cx="11363326" cy="638175"/>
        </p:xfrm>
        <a:graphic>
          <a:graphicData uri="http://schemas.openxmlformats.org/presentationml/2006/ole">
            <mc:AlternateContent xmlns:mc="http://schemas.openxmlformats.org/markup-compatibility/2006">
              <mc:Choice xmlns:v="urn:schemas-microsoft-com:vml" Requires="v">
                <p:oleObj spid="_x0000_s20568" name="Equation" r:id="rId7" imgW="5918040" imgH="330120" progId="Equation.DSMT4">
                  <p:embed/>
                </p:oleObj>
              </mc:Choice>
              <mc:Fallback>
                <p:oleObj name="Equation" r:id="rId7" imgW="5918040" imgH="330120" progId="Equation.DSMT4">
                  <p:embed/>
                  <p:pic>
                    <p:nvPicPr>
                      <p:cNvPr id="18437" name="Object 5">
                        <a:extLst>
                          <a:ext uri="{FF2B5EF4-FFF2-40B4-BE49-F238E27FC236}">
                            <a16:creationId xmlns:a16="http://schemas.microsoft.com/office/drawing/2014/main" id="{6164ABA2-C8B2-4397-9CFC-73B1AD70803F}"/>
                          </a:ext>
                        </a:extLst>
                      </p:cNvPr>
                      <p:cNvPicPr>
                        <a:picLocks noChangeAspect="1" noChangeArrowheads="1"/>
                      </p:cNvPicPr>
                      <p:nvPr/>
                    </p:nvPicPr>
                    <p:blipFill>
                      <a:blip r:embed="rId8"/>
                      <a:srcRect/>
                      <a:stretch>
                        <a:fillRect/>
                      </a:stretch>
                    </p:blipFill>
                    <p:spPr bwMode="auto">
                      <a:xfrm>
                        <a:off x="604408" y="2296013"/>
                        <a:ext cx="11363326" cy="638175"/>
                      </a:xfrm>
                      <a:prstGeom prst="rect">
                        <a:avLst/>
                      </a:prstGeom>
                      <a:noFill/>
                      <a:ln>
                        <a:noFill/>
                      </a:ln>
                    </p:spPr>
                  </p:pic>
                </p:oleObj>
              </mc:Fallback>
            </mc:AlternateContent>
          </a:graphicData>
        </a:graphic>
      </p:graphicFrame>
      <p:graphicFrame>
        <p:nvGraphicFramePr>
          <p:cNvPr id="13" name="Object 6">
            <a:extLst>
              <a:ext uri="{FF2B5EF4-FFF2-40B4-BE49-F238E27FC236}">
                <a16:creationId xmlns:a16="http://schemas.microsoft.com/office/drawing/2014/main" id="{A4F66ECF-8743-44F5-91DD-936C9D792A20}"/>
              </a:ext>
            </a:extLst>
          </p:cNvPr>
          <p:cNvGraphicFramePr>
            <a:graphicFrameLocks noChangeAspect="1"/>
          </p:cNvGraphicFramePr>
          <p:nvPr>
            <p:extLst>
              <p:ext uri="{D42A27DB-BD31-4B8C-83A1-F6EECF244321}">
                <p14:modId xmlns:p14="http://schemas.microsoft.com/office/powerpoint/2010/main" val="3674818325"/>
              </p:ext>
            </p:extLst>
          </p:nvPr>
        </p:nvGraphicFramePr>
        <p:xfrm>
          <a:off x="604407" y="3573072"/>
          <a:ext cx="2209800" cy="355600"/>
        </p:xfrm>
        <a:graphic>
          <a:graphicData uri="http://schemas.openxmlformats.org/presentationml/2006/ole">
            <mc:AlternateContent xmlns:mc="http://schemas.openxmlformats.org/markup-compatibility/2006">
              <mc:Choice xmlns:v="urn:schemas-microsoft-com:vml" Requires="v">
                <p:oleObj spid="_x0000_s20569" name="Equation" r:id="rId9" imgW="2094591" imgH="355446" progId="Equation.3">
                  <p:embed/>
                </p:oleObj>
              </mc:Choice>
              <mc:Fallback>
                <p:oleObj name="Equation" r:id="rId9" imgW="2094591" imgH="355446" progId="Equation.3">
                  <p:embed/>
                  <p:pic>
                    <p:nvPicPr>
                      <p:cNvPr id="18438" name="Object 6">
                        <a:extLst>
                          <a:ext uri="{FF2B5EF4-FFF2-40B4-BE49-F238E27FC236}">
                            <a16:creationId xmlns:a16="http://schemas.microsoft.com/office/drawing/2014/main" id="{AB6B4431-51F2-4D2D-8ED6-044DBE0AD7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407" y="3573072"/>
                        <a:ext cx="2209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7">
            <a:extLst>
              <a:ext uri="{FF2B5EF4-FFF2-40B4-BE49-F238E27FC236}">
                <a16:creationId xmlns:a16="http://schemas.microsoft.com/office/drawing/2014/main" id="{A0E26AA4-6366-4E22-A465-6E13A899E908}"/>
              </a:ext>
            </a:extLst>
          </p:cNvPr>
          <p:cNvGraphicFramePr>
            <a:graphicFrameLocks noChangeAspect="1"/>
          </p:cNvGraphicFramePr>
          <p:nvPr>
            <p:extLst>
              <p:ext uri="{D42A27DB-BD31-4B8C-83A1-F6EECF244321}">
                <p14:modId xmlns:p14="http://schemas.microsoft.com/office/powerpoint/2010/main" val="2522981854"/>
              </p:ext>
            </p:extLst>
          </p:nvPr>
        </p:nvGraphicFramePr>
        <p:xfrm>
          <a:off x="3132126" y="3514404"/>
          <a:ext cx="5050417" cy="2188514"/>
        </p:xfrm>
        <a:graphic>
          <a:graphicData uri="http://schemas.openxmlformats.org/presentationml/2006/ole">
            <mc:AlternateContent xmlns:mc="http://schemas.openxmlformats.org/markup-compatibility/2006">
              <mc:Choice xmlns:v="urn:schemas-microsoft-com:vml" Requires="v">
                <p:oleObj spid="_x0000_s20570" name="Equation" r:id="rId11" imgW="3810000" imgH="1651000" progId="Equation.3">
                  <p:embed/>
                </p:oleObj>
              </mc:Choice>
              <mc:Fallback>
                <p:oleObj name="Equation" r:id="rId11" imgW="3810000" imgH="1651000" progId="Equation.3">
                  <p:embed/>
                  <p:pic>
                    <p:nvPicPr>
                      <p:cNvPr id="18439" name="Object 7">
                        <a:extLst>
                          <a:ext uri="{FF2B5EF4-FFF2-40B4-BE49-F238E27FC236}">
                            <a16:creationId xmlns:a16="http://schemas.microsoft.com/office/drawing/2014/main" id="{6C29A2E1-FE99-400F-9708-1B5B7927A4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26" y="3514404"/>
                        <a:ext cx="5050417" cy="2188514"/>
                      </a:xfrm>
                      <a:prstGeom prst="rect">
                        <a:avLst/>
                      </a:prstGeom>
                      <a:noFill/>
                      <a:ln>
                        <a:noFill/>
                      </a:ln>
                      <a:effectLst/>
                    </p:spPr>
                  </p:pic>
                </p:oleObj>
              </mc:Fallback>
            </mc:AlternateContent>
          </a:graphicData>
        </a:graphic>
      </p:graphicFrame>
      <p:graphicFrame>
        <p:nvGraphicFramePr>
          <p:cNvPr id="15" name="Object 8">
            <a:extLst>
              <a:ext uri="{FF2B5EF4-FFF2-40B4-BE49-F238E27FC236}">
                <a16:creationId xmlns:a16="http://schemas.microsoft.com/office/drawing/2014/main" id="{40965DDE-9BDE-4339-A7BA-FA1A4FAE0EAF}"/>
              </a:ext>
            </a:extLst>
          </p:cNvPr>
          <p:cNvGraphicFramePr>
            <a:graphicFrameLocks noChangeAspect="1"/>
          </p:cNvGraphicFramePr>
          <p:nvPr>
            <p:extLst>
              <p:ext uri="{D42A27DB-BD31-4B8C-83A1-F6EECF244321}">
                <p14:modId xmlns:p14="http://schemas.microsoft.com/office/powerpoint/2010/main" val="1109525307"/>
              </p:ext>
            </p:extLst>
          </p:nvPr>
        </p:nvGraphicFramePr>
        <p:xfrm>
          <a:off x="604838" y="5851525"/>
          <a:ext cx="7315200" cy="458788"/>
        </p:xfrm>
        <a:graphic>
          <a:graphicData uri="http://schemas.openxmlformats.org/presentationml/2006/ole">
            <mc:AlternateContent xmlns:mc="http://schemas.openxmlformats.org/markup-compatibility/2006">
              <mc:Choice xmlns:v="urn:schemas-microsoft-com:vml" Requires="v">
                <p:oleObj spid="_x0000_s20571" name="Equation" r:id="rId13" imgW="5257800" imgH="330200" progId="Equation.3">
                  <p:embed/>
                </p:oleObj>
              </mc:Choice>
              <mc:Fallback>
                <p:oleObj name="Equation" r:id="rId13" imgW="5257800" imgH="330200" progId="Equation.3">
                  <p:embed/>
                  <p:pic>
                    <p:nvPicPr>
                      <p:cNvPr id="18440" name="Object 8">
                        <a:extLst>
                          <a:ext uri="{FF2B5EF4-FFF2-40B4-BE49-F238E27FC236}">
                            <a16:creationId xmlns:a16="http://schemas.microsoft.com/office/drawing/2014/main" id="{E5D3888E-3E82-45A3-B080-FBB391A43B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4838" y="5851525"/>
                        <a:ext cx="7315200" cy="458788"/>
                      </a:xfrm>
                      <a:prstGeom prst="rect">
                        <a:avLst/>
                      </a:prstGeom>
                      <a:noFill/>
                      <a:ln>
                        <a:noFill/>
                      </a:ln>
                      <a:effectLst/>
                    </p:spPr>
                  </p:pic>
                </p:oleObj>
              </mc:Fallback>
            </mc:AlternateContent>
          </a:graphicData>
        </a:graphic>
      </p:graphicFrame>
      <p:sp>
        <p:nvSpPr>
          <p:cNvPr id="16" name="Callout: Bent Line 2">
            <a:extLst>
              <a:ext uri="{FF2B5EF4-FFF2-40B4-BE49-F238E27FC236}">
                <a16:creationId xmlns:a16="http://schemas.microsoft.com/office/drawing/2014/main" id="{4CC65813-FCAE-4B99-AEAB-1D745096C2AF}"/>
              </a:ext>
            </a:extLst>
          </p:cNvPr>
          <p:cNvSpPr/>
          <p:nvPr/>
        </p:nvSpPr>
        <p:spPr>
          <a:xfrm>
            <a:off x="5274276" y="3033796"/>
            <a:ext cx="1439863" cy="381000"/>
          </a:xfrm>
          <a:prstGeom prst="borderCallout2">
            <a:avLst>
              <a:gd name="adj1" fmla="val 18750"/>
              <a:gd name="adj2" fmla="val -8333"/>
              <a:gd name="adj3" fmla="val 18750"/>
              <a:gd name="adj4" fmla="val -16667"/>
              <a:gd name="adj5" fmla="val -44713"/>
              <a:gd name="adj6" fmla="val -269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t>x≥0</a:t>
            </a:r>
            <a:endParaRPr lang="zh-CN" altLang="en-US" sz="2800" b="1" dirty="0"/>
          </a:p>
        </p:txBody>
      </p:sp>
      <p:sp>
        <p:nvSpPr>
          <p:cNvPr id="19" name="文本框 18">
            <a:extLst>
              <a:ext uri="{FF2B5EF4-FFF2-40B4-BE49-F238E27FC236}">
                <a16:creationId xmlns:a16="http://schemas.microsoft.com/office/drawing/2014/main" id="{EB302E2F-0C00-4EC5-8806-08B5183C88B0}"/>
              </a:ext>
            </a:extLst>
          </p:cNvPr>
          <p:cNvSpPr txBox="1"/>
          <p:nvPr/>
        </p:nvSpPr>
        <p:spPr>
          <a:xfrm>
            <a:off x="604407" y="1691670"/>
            <a:ext cx="9511657" cy="523220"/>
          </a:xfrm>
          <a:prstGeom prst="rect">
            <a:avLst/>
          </a:prstGeom>
          <a:noFill/>
        </p:spPr>
        <p:txBody>
          <a:bodyPr wrap="square" rtlCol="0">
            <a:spAutoFit/>
          </a:bodyPr>
          <a:lstStyle/>
          <a:p>
            <a:r>
              <a:rPr lang="zh-CN" altLang="en-US" sz="2800" dirty="0">
                <a:solidFill>
                  <a:schemeClr val="tx1">
                    <a:lumMod val="95000"/>
                    <a:lumOff val="5000"/>
                  </a:schemeClr>
                </a:solidFill>
                <a:latin typeface="宋体" panose="02010600030101010101" pitchFamily="2" charset="-122"/>
                <a:ea typeface="宋体" panose="02010600030101010101" pitchFamily="2" charset="-122"/>
              </a:rPr>
              <a:t>基解</a:t>
            </a:r>
            <a:r>
              <a:rPr lang="en-HK" altLang="zh-CN" sz="2800" b="1" i="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HK" altLang="zh-CN"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HK" altLang="zh-CN" sz="2800" i="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x</a:t>
            </a:r>
            <a:r>
              <a:rPr lang="en-HK" altLang="zh-CN" sz="2800" i="1" baseline="-250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en-HK" altLang="zh-CN"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HK" altLang="zh-CN" sz="2800" i="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x</a:t>
            </a:r>
            <a:r>
              <a:rPr lang="en-HK" altLang="zh-CN" sz="2800" i="1" baseline="-250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en-HK" altLang="zh-CN"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HK" altLang="zh-CN" sz="2800" i="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x</a:t>
            </a:r>
            <a:r>
              <a:rPr lang="en-HK" altLang="zh-CN" sz="2800" i="1" baseline="-250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m</a:t>
            </a:r>
            <a:r>
              <a:rPr lang="en-HK" altLang="zh-CN"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,0,…,0)</a:t>
            </a:r>
            <a:r>
              <a:rPr lang="en-HK" altLang="zh-CN" sz="2800" i="1" baseline="300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T</a:t>
            </a:r>
            <a:r>
              <a:rPr lang="en-HK" altLang="zh-CN" sz="2800" i="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HK" altLang="zh-CN"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HK" altLang="zh-CN" sz="2800" b="1" i="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B</a:t>
            </a:r>
            <a:r>
              <a:rPr lang="en-HK" altLang="zh-CN" sz="2800" i="1" baseline="300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en-HK" altLang="zh-CN" sz="2800" i="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b,0</a:t>
            </a:r>
            <a:r>
              <a:rPr lang="en-HK" altLang="zh-CN"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HK" sz="2800"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10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0754C7-F2D7-4231-BEA4-D5334D0B5BAC}"/>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FC896AFE-9E3D-45B5-9A25-1C2336FD8A8B}"/>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13D0E7B-8633-4212-A1DA-C4A97A26E4E4}"/>
              </a:ext>
            </a:extLst>
          </p:cNvPr>
          <p:cNvSpPr>
            <a:spLocks noGrp="1"/>
          </p:cNvSpPr>
          <p:nvPr>
            <p:ph type="sldNum" sz="quarter" idx="12"/>
          </p:nvPr>
        </p:nvSpPr>
        <p:spPr/>
        <p:txBody>
          <a:bodyPr/>
          <a:lstStyle/>
          <a:p>
            <a:fld id="{0A644367-13AA-42ED-B6EC-687919EA1044}" type="slidenum">
              <a:rPr lang="zh-CN" altLang="en-US" smtClean="0"/>
              <a:t>46</a:t>
            </a:fld>
            <a:endParaRPr lang="zh-CN" altLang="en-US"/>
          </a:p>
        </p:txBody>
      </p:sp>
      <p:graphicFrame>
        <p:nvGraphicFramePr>
          <p:cNvPr id="8" name="Object 4">
            <a:extLst>
              <a:ext uri="{FF2B5EF4-FFF2-40B4-BE49-F238E27FC236}">
                <a16:creationId xmlns:a16="http://schemas.microsoft.com/office/drawing/2014/main" id="{A313E2A2-4CC3-4263-AE88-8867D5030D3E}"/>
              </a:ext>
            </a:extLst>
          </p:cNvPr>
          <p:cNvGraphicFramePr>
            <a:graphicFrameLocks noChangeAspect="1"/>
          </p:cNvGraphicFramePr>
          <p:nvPr>
            <p:extLst>
              <p:ext uri="{D42A27DB-BD31-4B8C-83A1-F6EECF244321}">
                <p14:modId xmlns:p14="http://schemas.microsoft.com/office/powerpoint/2010/main" val="3538279303"/>
              </p:ext>
            </p:extLst>
          </p:nvPr>
        </p:nvGraphicFramePr>
        <p:xfrm>
          <a:off x="723900" y="1131888"/>
          <a:ext cx="6497596" cy="907322"/>
        </p:xfrm>
        <a:graphic>
          <a:graphicData uri="http://schemas.openxmlformats.org/presentationml/2006/ole">
            <mc:AlternateContent xmlns:mc="http://schemas.openxmlformats.org/markup-compatibility/2006">
              <mc:Choice xmlns:v="urn:schemas-microsoft-com:vml" Requires="v">
                <p:oleObj spid="_x0000_s22658" name="Equation" r:id="rId4" imgW="5575300" imgH="787400" progId="Equation.3">
                  <p:embed/>
                </p:oleObj>
              </mc:Choice>
              <mc:Fallback>
                <p:oleObj name="Equation" r:id="rId4" imgW="5575300" imgH="787400" progId="Equation.3">
                  <p:embed/>
                  <p:pic>
                    <p:nvPicPr>
                      <p:cNvPr id="19460" name="Object 4">
                        <a:extLst>
                          <a:ext uri="{FF2B5EF4-FFF2-40B4-BE49-F238E27FC236}">
                            <a16:creationId xmlns:a16="http://schemas.microsoft.com/office/drawing/2014/main" id="{D341D87B-BEE6-42AD-87FC-E90DCE2FC0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 y="1131888"/>
                        <a:ext cx="6497596" cy="907322"/>
                      </a:xfrm>
                      <a:prstGeom prst="rect">
                        <a:avLst/>
                      </a:prstGeom>
                      <a:noFill/>
                      <a:ln>
                        <a:noFill/>
                      </a:ln>
                      <a:effectLst/>
                    </p:spPr>
                  </p:pic>
                </p:oleObj>
              </mc:Fallback>
            </mc:AlternateContent>
          </a:graphicData>
        </a:graphic>
      </p:graphicFrame>
      <p:graphicFrame>
        <p:nvGraphicFramePr>
          <p:cNvPr id="9" name="Object 5">
            <a:extLst>
              <a:ext uri="{FF2B5EF4-FFF2-40B4-BE49-F238E27FC236}">
                <a16:creationId xmlns:a16="http://schemas.microsoft.com/office/drawing/2014/main" id="{EF7805A5-056F-4975-9C96-B369D9F0F448}"/>
              </a:ext>
            </a:extLst>
          </p:cNvPr>
          <p:cNvGraphicFramePr>
            <a:graphicFrameLocks noChangeAspect="1"/>
          </p:cNvGraphicFramePr>
          <p:nvPr>
            <p:extLst>
              <p:ext uri="{D42A27DB-BD31-4B8C-83A1-F6EECF244321}">
                <p14:modId xmlns:p14="http://schemas.microsoft.com/office/powerpoint/2010/main" val="2768482929"/>
              </p:ext>
            </p:extLst>
          </p:nvPr>
        </p:nvGraphicFramePr>
        <p:xfrm>
          <a:off x="7310868" y="1059603"/>
          <a:ext cx="2330706" cy="1047129"/>
        </p:xfrm>
        <a:graphic>
          <a:graphicData uri="http://schemas.openxmlformats.org/presentationml/2006/ole">
            <mc:AlternateContent xmlns:mc="http://schemas.openxmlformats.org/markup-compatibility/2006">
              <mc:Choice xmlns:v="urn:schemas-microsoft-com:vml" Requires="v">
                <p:oleObj spid="_x0000_s22659" name="Equation" r:id="rId6" imgW="1752600" imgH="787400" progId="Equation.3">
                  <p:embed/>
                </p:oleObj>
              </mc:Choice>
              <mc:Fallback>
                <p:oleObj name="Equation" r:id="rId6" imgW="1752600" imgH="787400" progId="Equation.3">
                  <p:embed/>
                  <p:pic>
                    <p:nvPicPr>
                      <p:cNvPr id="19461" name="Object 5">
                        <a:extLst>
                          <a:ext uri="{FF2B5EF4-FFF2-40B4-BE49-F238E27FC236}">
                            <a16:creationId xmlns:a16="http://schemas.microsoft.com/office/drawing/2014/main" id="{6DFA8131-2DD3-4914-AA7F-D68C44360C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0868" y="1059603"/>
                        <a:ext cx="2330706" cy="1047129"/>
                      </a:xfrm>
                      <a:prstGeom prst="rect">
                        <a:avLst/>
                      </a:prstGeom>
                      <a:noFill/>
                      <a:ln>
                        <a:noFill/>
                      </a:ln>
                      <a:effectLst/>
                    </p:spPr>
                  </p:pic>
                </p:oleObj>
              </mc:Fallback>
            </mc:AlternateContent>
          </a:graphicData>
        </a:graphic>
      </p:graphicFrame>
      <p:graphicFrame>
        <p:nvGraphicFramePr>
          <p:cNvPr id="10" name="Object 6">
            <a:extLst>
              <a:ext uri="{FF2B5EF4-FFF2-40B4-BE49-F238E27FC236}">
                <a16:creationId xmlns:a16="http://schemas.microsoft.com/office/drawing/2014/main" id="{C370CFD3-0462-44FE-B495-7EF633AF7C15}"/>
              </a:ext>
            </a:extLst>
          </p:cNvPr>
          <p:cNvGraphicFramePr>
            <a:graphicFrameLocks noChangeAspect="1"/>
          </p:cNvGraphicFramePr>
          <p:nvPr>
            <p:extLst>
              <p:ext uri="{D42A27DB-BD31-4B8C-83A1-F6EECF244321}">
                <p14:modId xmlns:p14="http://schemas.microsoft.com/office/powerpoint/2010/main" val="353550564"/>
              </p:ext>
            </p:extLst>
          </p:nvPr>
        </p:nvGraphicFramePr>
        <p:xfrm>
          <a:off x="9730946" y="827453"/>
          <a:ext cx="1681529" cy="1536570"/>
        </p:xfrm>
        <a:graphic>
          <a:graphicData uri="http://schemas.openxmlformats.org/presentationml/2006/ole">
            <mc:AlternateContent xmlns:mc="http://schemas.openxmlformats.org/markup-compatibility/2006">
              <mc:Choice xmlns:v="urn:schemas-microsoft-com:vml" Requires="v">
                <p:oleObj spid="_x0000_s22660" name="Equation" r:id="rId8" imgW="1473200" imgH="1346200" progId="Equation.3">
                  <p:embed/>
                </p:oleObj>
              </mc:Choice>
              <mc:Fallback>
                <p:oleObj name="Equation" r:id="rId8" imgW="1473200" imgH="1346200" progId="Equation.3">
                  <p:embed/>
                  <p:pic>
                    <p:nvPicPr>
                      <p:cNvPr id="19462" name="Object 6">
                        <a:extLst>
                          <a:ext uri="{FF2B5EF4-FFF2-40B4-BE49-F238E27FC236}">
                            <a16:creationId xmlns:a16="http://schemas.microsoft.com/office/drawing/2014/main" id="{71F1344E-95C1-4D22-93F9-2AFB93D3AC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30946" y="827453"/>
                        <a:ext cx="1681529" cy="1536570"/>
                      </a:xfrm>
                      <a:prstGeom prst="rect">
                        <a:avLst/>
                      </a:prstGeom>
                      <a:noFill/>
                      <a:ln>
                        <a:noFill/>
                      </a:ln>
                      <a:effectLst/>
                    </p:spPr>
                  </p:pic>
                </p:oleObj>
              </mc:Fallback>
            </mc:AlternateContent>
          </a:graphicData>
        </a:graphic>
      </p:graphicFrame>
      <p:graphicFrame>
        <p:nvGraphicFramePr>
          <p:cNvPr id="11" name="Object 7">
            <a:extLst>
              <a:ext uri="{FF2B5EF4-FFF2-40B4-BE49-F238E27FC236}">
                <a16:creationId xmlns:a16="http://schemas.microsoft.com/office/drawing/2014/main" id="{2D5B6AF7-6B14-4524-A1BA-7D0058D2CC79}"/>
              </a:ext>
            </a:extLst>
          </p:cNvPr>
          <p:cNvGraphicFramePr>
            <a:graphicFrameLocks noChangeAspect="1"/>
          </p:cNvGraphicFramePr>
          <p:nvPr>
            <p:extLst>
              <p:ext uri="{D42A27DB-BD31-4B8C-83A1-F6EECF244321}">
                <p14:modId xmlns:p14="http://schemas.microsoft.com/office/powerpoint/2010/main" val="369681328"/>
              </p:ext>
            </p:extLst>
          </p:nvPr>
        </p:nvGraphicFramePr>
        <p:xfrm>
          <a:off x="723900" y="2175732"/>
          <a:ext cx="7591633" cy="770798"/>
        </p:xfrm>
        <a:graphic>
          <a:graphicData uri="http://schemas.openxmlformats.org/presentationml/2006/ole">
            <mc:AlternateContent xmlns:mc="http://schemas.openxmlformats.org/markup-compatibility/2006">
              <mc:Choice xmlns:v="urn:schemas-microsoft-com:vml" Requires="v">
                <p:oleObj spid="_x0000_s22661" name="Equation" r:id="rId10" imgW="6426200" imgH="673100" progId="Equation.DSMT4">
                  <p:embed/>
                </p:oleObj>
              </mc:Choice>
              <mc:Fallback>
                <p:oleObj name="Equation" r:id="rId10" imgW="6426200" imgH="673100" progId="Equation.DSMT4">
                  <p:embed/>
                  <p:pic>
                    <p:nvPicPr>
                      <p:cNvPr id="19463" name="Object 7">
                        <a:extLst>
                          <a:ext uri="{FF2B5EF4-FFF2-40B4-BE49-F238E27FC236}">
                            <a16:creationId xmlns:a16="http://schemas.microsoft.com/office/drawing/2014/main" id="{16D33FA8-5768-4A81-BFE5-3F41715EE4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 y="2175732"/>
                        <a:ext cx="7591633" cy="770798"/>
                      </a:xfrm>
                      <a:prstGeom prst="rect">
                        <a:avLst/>
                      </a:prstGeom>
                      <a:noFill/>
                      <a:ln>
                        <a:noFill/>
                      </a:ln>
                      <a:effectLst/>
                    </p:spPr>
                  </p:pic>
                </p:oleObj>
              </mc:Fallback>
            </mc:AlternateContent>
          </a:graphicData>
        </a:graphic>
      </p:graphicFrame>
      <p:graphicFrame>
        <p:nvGraphicFramePr>
          <p:cNvPr id="12" name="Object 8">
            <a:extLst>
              <a:ext uri="{FF2B5EF4-FFF2-40B4-BE49-F238E27FC236}">
                <a16:creationId xmlns:a16="http://schemas.microsoft.com/office/drawing/2014/main" id="{69C0342B-BE08-4F4D-8CDD-56189081CA10}"/>
              </a:ext>
            </a:extLst>
          </p:cNvPr>
          <p:cNvGraphicFramePr>
            <a:graphicFrameLocks noChangeAspect="1"/>
          </p:cNvGraphicFramePr>
          <p:nvPr>
            <p:extLst>
              <p:ext uri="{D42A27DB-BD31-4B8C-83A1-F6EECF244321}">
                <p14:modId xmlns:p14="http://schemas.microsoft.com/office/powerpoint/2010/main" val="452276577"/>
              </p:ext>
            </p:extLst>
          </p:nvPr>
        </p:nvGraphicFramePr>
        <p:xfrm>
          <a:off x="723900" y="3819891"/>
          <a:ext cx="6079818" cy="850900"/>
        </p:xfrm>
        <a:graphic>
          <a:graphicData uri="http://schemas.openxmlformats.org/presentationml/2006/ole">
            <mc:AlternateContent xmlns:mc="http://schemas.openxmlformats.org/markup-compatibility/2006">
              <mc:Choice xmlns:v="urn:schemas-microsoft-com:vml" Requires="v">
                <p:oleObj spid="_x0000_s22662" name="Equation" r:id="rId12" imgW="5562600" imgH="787400" progId="Equation.3">
                  <p:embed/>
                </p:oleObj>
              </mc:Choice>
              <mc:Fallback>
                <p:oleObj name="Equation" r:id="rId12" imgW="5562600" imgH="787400" progId="Equation.3">
                  <p:embed/>
                  <p:pic>
                    <p:nvPicPr>
                      <p:cNvPr id="19464" name="Object 8">
                        <a:extLst>
                          <a:ext uri="{FF2B5EF4-FFF2-40B4-BE49-F238E27FC236}">
                            <a16:creationId xmlns:a16="http://schemas.microsoft.com/office/drawing/2014/main" id="{2AE00B33-EA75-4E9D-8D6F-E32BD386308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 y="3819891"/>
                        <a:ext cx="6079818" cy="850900"/>
                      </a:xfrm>
                      <a:prstGeom prst="rect">
                        <a:avLst/>
                      </a:prstGeom>
                      <a:noFill/>
                      <a:ln>
                        <a:noFill/>
                      </a:ln>
                      <a:effectLst/>
                    </p:spPr>
                  </p:pic>
                </p:oleObj>
              </mc:Fallback>
            </mc:AlternateContent>
          </a:graphicData>
        </a:graphic>
      </p:graphicFrame>
      <p:graphicFrame>
        <p:nvGraphicFramePr>
          <p:cNvPr id="13" name="Object 9">
            <a:extLst>
              <a:ext uri="{FF2B5EF4-FFF2-40B4-BE49-F238E27FC236}">
                <a16:creationId xmlns:a16="http://schemas.microsoft.com/office/drawing/2014/main" id="{1DD83B73-3194-458F-BA76-74642AB9504D}"/>
              </a:ext>
            </a:extLst>
          </p:cNvPr>
          <p:cNvGraphicFramePr>
            <a:graphicFrameLocks noChangeAspect="1"/>
          </p:cNvGraphicFramePr>
          <p:nvPr>
            <p:extLst>
              <p:ext uri="{D42A27DB-BD31-4B8C-83A1-F6EECF244321}">
                <p14:modId xmlns:p14="http://schemas.microsoft.com/office/powerpoint/2010/main" val="3550205580"/>
              </p:ext>
            </p:extLst>
          </p:nvPr>
        </p:nvGraphicFramePr>
        <p:xfrm>
          <a:off x="6812694" y="3704140"/>
          <a:ext cx="2128036" cy="1047129"/>
        </p:xfrm>
        <a:graphic>
          <a:graphicData uri="http://schemas.openxmlformats.org/presentationml/2006/ole">
            <mc:AlternateContent xmlns:mc="http://schemas.openxmlformats.org/markup-compatibility/2006">
              <mc:Choice xmlns:v="urn:schemas-microsoft-com:vml" Requires="v">
                <p:oleObj spid="_x0000_s22663" name="Equation" r:id="rId14" imgW="1600200" imgH="787400" progId="Equation.3">
                  <p:embed/>
                </p:oleObj>
              </mc:Choice>
              <mc:Fallback>
                <p:oleObj name="Equation" r:id="rId14" imgW="1600200" imgH="787400" progId="Equation.3">
                  <p:embed/>
                  <p:pic>
                    <p:nvPicPr>
                      <p:cNvPr id="19465" name="Object 9">
                        <a:extLst>
                          <a:ext uri="{FF2B5EF4-FFF2-40B4-BE49-F238E27FC236}">
                            <a16:creationId xmlns:a16="http://schemas.microsoft.com/office/drawing/2014/main" id="{5299F40B-21E9-489A-A771-5AF20289D2B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2694" y="3704140"/>
                        <a:ext cx="2128036" cy="1047129"/>
                      </a:xfrm>
                      <a:prstGeom prst="rect">
                        <a:avLst/>
                      </a:prstGeom>
                      <a:noFill/>
                      <a:ln>
                        <a:noFill/>
                      </a:ln>
                      <a:effectLst/>
                    </p:spPr>
                  </p:pic>
                </p:oleObj>
              </mc:Fallback>
            </mc:AlternateContent>
          </a:graphicData>
        </a:graphic>
      </p:graphicFrame>
      <p:graphicFrame>
        <p:nvGraphicFramePr>
          <p:cNvPr id="14" name="Object 10">
            <a:extLst>
              <a:ext uri="{FF2B5EF4-FFF2-40B4-BE49-F238E27FC236}">
                <a16:creationId xmlns:a16="http://schemas.microsoft.com/office/drawing/2014/main" id="{08FC1118-20D9-448F-B1E1-D6A5F1A8A7F1}"/>
              </a:ext>
            </a:extLst>
          </p:cNvPr>
          <p:cNvGraphicFramePr>
            <a:graphicFrameLocks noChangeAspect="1"/>
          </p:cNvGraphicFramePr>
          <p:nvPr>
            <p:extLst>
              <p:ext uri="{D42A27DB-BD31-4B8C-83A1-F6EECF244321}">
                <p14:modId xmlns:p14="http://schemas.microsoft.com/office/powerpoint/2010/main" val="2785378134"/>
              </p:ext>
            </p:extLst>
          </p:nvPr>
        </p:nvGraphicFramePr>
        <p:xfrm>
          <a:off x="9153905" y="3491678"/>
          <a:ext cx="1565532" cy="1508604"/>
        </p:xfrm>
        <a:graphic>
          <a:graphicData uri="http://schemas.openxmlformats.org/presentationml/2006/ole">
            <mc:AlternateContent xmlns:mc="http://schemas.openxmlformats.org/markup-compatibility/2006">
              <mc:Choice xmlns:v="urn:schemas-microsoft-com:vml" Requires="v">
                <p:oleObj spid="_x0000_s22664" name="Equation" r:id="rId16" imgW="1397000" imgH="1346200" progId="Equation.3">
                  <p:embed/>
                </p:oleObj>
              </mc:Choice>
              <mc:Fallback>
                <p:oleObj name="Equation" r:id="rId16" imgW="1397000" imgH="1346200" progId="Equation.3">
                  <p:embed/>
                  <p:pic>
                    <p:nvPicPr>
                      <p:cNvPr id="19466" name="Object 10">
                        <a:extLst>
                          <a:ext uri="{FF2B5EF4-FFF2-40B4-BE49-F238E27FC236}">
                            <a16:creationId xmlns:a16="http://schemas.microsoft.com/office/drawing/2014/main" id="{3F87DF89-7DFE-4617-A6DB-BDE3FC3F43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53905" y="3491678"/>
                        <a:ext cx="1565532" cy="1508604"/>
                      </a:xfrm>
                      <a:prstGeom prst="rect">
                        <a:avLst/>
                      </a:prstGeom>
                      <a:noFill/>
                      <a:ln>
                        <a:noFill/>
                      </a:ln>
                      <a:effectLst/>
                    </p:spPr>
                  </p:pic>
                </p:oleObj>
              </mc:Fallback>
            </mc:AlternateContent>
          </a:graphicData>
        </a:graphic>
      </p:graphicFrame>
      <p:graphicFrame>
        <p:nvGraphicFramePr>
          <p:cNvPr id="15" name="Object 11">
            <a:extLst>
              <a:ext uri="{FF2B5EF4-FFF2-40B4-BE49-F238E27FC236}">
                <a16:creationId xmlns:a16="http://schemas.microsoft.com/office/drawing/2014/main" id="{843CDD58-251C-456E-B8D1-7D61218E6771}"/>
              </a:ext>
            </a:extLst>
          </p:cNvPr>
          <p:cNvGraphicFramePr>
            <a:graphicFrameLocks noChangeAspect="1"/>
          </p:cNvGraphicFramePr>
          <p:nvPr>
            <p:extLst>
              <p:ext uri="{D42A27DB-BD31-4B8C-83A1-F6EECF244321}">
                <p14:modId xmlns:p14="http://schemas.microsoft.com/office/powerpoint/2010/main" val="3317788774"/>
              </p:ext>
            </p:extLst>
          </p:nvPr>
        </p:nvGraphicFramePr>
        <p:xfrm>
          <a:off x="723900" y="4875212"/>
          <a:ext cx="5697417" cy="850900"/>
        </p:xfrm>
        <a:graphic>
          <a:graphicData uri="http://schemas.openxmlformats.org/presentationml/2006/ole">
            <mc:AlternateContent xmlns:mc="http://schemas.openxmlformats.org/markup-compatibility/2006">
              <mc:Choice xmlns:v="urn:schemas-microsoft-com:vml" Requires="v">
                <p:oleObj spid="_x0000_s22665" name="Equation" r:id="rId18" imgW="4368800" imgH="673100" progId="Equation.3">
                  <p:embed/>
                </p:oleObj>
              </mc:Choice>
              <mc:Fallback>
                <p:oleObj name="Equation" r:id="rId18" imgW="4368800" imgH="673100" progId="Equation.3">
                  <p:embed/>
                  <p:pic>
                    <p:nvPicPr>
                      <p:cNvPr id="19467" name="Object 11">
                        <a:extLst>
                          <a:ext uri="{FF2B5EF4-FFF2-40B4-BE49-F238E27FC236}">
                            <a16:creationId xmlns:a16="http://schemas.microsoft.com/office/drawing/2014/main" id="{D3973603-59E5-4920-9C33-0120A9E5613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900" y="4875212"/>
                        <a:ext cx="5697417" cy="850900"/>
                      </a:xfrm>
                      <a:prstGeom prst="rect">
                        <a:avLst/>
                      </a:prstGeom>
                      <a:noFill/>
                      <a:ln>
                        <a:noFill/>
                      </a:ln>
                      <a:effectLst/>
                    </p:spPr>
                  </p:pic>
                </p:oleObj>
              </mc:Fallback>
            </mc:AlternateContent>
          </a:graphicData>
        </a:graphic>
      </p:graphicFrame>
      <p:sp>
        <p:nvSpPr>
          <p:cNvPr id="16" name="Callout: Line with Accent Bar 3">
            <a:extLst>
              <a:ext uri="{FF2B5EF4-FFF2-40B4-BE49-F238E27FC236}">
                <a16:creationId xmlns:a16="http://schemas.microsoft.com/office/drawing/2014/main" id="{C0A18BB6-03EA-412C-A29D-3579EA9FC8B5}"/>
              </a:ext>
            </a:extLst>
          </p:cNvPr>
          <p:cNvSpPr/>
          <p:nvPr/>
        </p:nvSpPr>
        <p:spPr>
          <a:xfrm>
            <a:off x="3472720" y="2952667"/>
            <a:ext cx="1906588" cy="85090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b="1" dirty="0"/>
              <a:t>基本解的个数？</a:t>
            </a:r>
          </a:p>
        </p:txBody>
      </p:sp>
    </p:spTree>
    <p:extLst>
      <p:ext uri="{BB962C8B-B14F-4D97-AF65-F5344CB8AC3E}">
        <p14:creationId xmlns:p14="http://schemas.microsoft.com/office/powerpoint/2010/main" val="275654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A3AAE-23CA-43DF-8F43-0A115578DF18}"/>
              </a:ext>
            </a:extLst>
          </p:cNvPr>
          <p:cNvSpPr>
            <a:spLocks noGrp="1"/>
          </p:cNvSpPr>
          <p:nvPr>
            <p:ph type="title"/>
          </p:nvPr>
        </p:nvSpPr>
        <p:spPr/>
        <p:txBody>
          <a:bodyPr/>
          <a:lstStyle/>
          <a:p>
            <a:r>
              <a:rPr lang="zh-CN" altLang="en-US" dirty="0"/>
              <a:t>其他相关概念</a:t>
            </a:r>
            <a:endParaRPr lang="en-HK" dirty="0"/>
          </a:p>
        </p:txBody>
      </p:sp>
      <p:sp>
        <p:nvSpPr>
          <p:cNvPr id="3" name="内容占位符 2">
            <a:extLst>
              <a:ext uri="{FF2B5EF4-FFF2-40B4-BE49-F238E27FC236}">
                <a16:creationId xmlns:a16="http://schemas.microsoft.com/office/drawing/2014/main" id="{259728CE-E259-48A7-979D-7981397814DC}"/>
              </a:ext>
            </a:extLst>
          </p:cNvPr>
          <p:cNvSpPr>
            <a:spLocks noGrp="1"/>
          </p:cNvSpPr>
          <p:nvPr>
            <p:ph idx="1"/>
          </p:nvPr>
        </p:nvSpPr>
        <p:spPr/>
        <p:txBody>
          <a:bodyPr/>
          <a:lstStyle/>
          <a:p>
            <a:r>
              <a:rPr lang="zh-CN" altLang="en-US" dirty="0"/>
              <a:t> 对</a:t>
            </a:r>
            <a:r>
              <a:rPr lang="zh-CN" altLang="en-US" dirty="0">
                <a:solidFill>
                  <a:srgbClr val="0070C0"/>
                </a:solidFill>
              </a:rPr>
              <a:t>基本</a:t>
            </a:r>
            <a:r>
              <a:rPr lang="en-US" altLang="zh-CN" dirty="0">
                <a:solidFill>
                  <a:srgbClr val="0070C0"/>
                </a:solidFill>
              </a:rPr>
              <a:t>(</a:t>
            </a:r>
            <a:r>
              <a:rPr lang="zh-CN" altLang="en-US" dirty="0">
                <a:solidFill>
                  <a:srgbClr val="0070C0"/>
                </a:solidFill>
              </a:rPr>
              <a:t>可行</a:t>
            </a:r>
            <a:r>
              <a:rPr lang="en-US" altLang="zh-CN" dirty="0">
                <a:solidFill>
                  <a:srgbClr val="0070C0"/>
                </a:solidFill>
              </a:rPr>
              <a:t>)</a:t>
            </a:r>
            <a:r>
              <a:rPr lang="zh-CN" altLang="en-US" dirty="0">
                <a:solidFill>
                  <a:srgbClr val="0070C0"/>
                </a:solidFill>
              </a:rPr>
              <a:t>解</a:t>
            </a:r>
            <a:r>
              <a:rPr lang="zh-CN" altLang="en-US" dirty="0"/>
              <a:t>而言：在其分量中，若有一个或更多个</a:t>
            </a:r>
            <a:r>
              <a:rPr lang="zh-CN" altLang="en-US" dirty="0">
                <a:solidFill>
                  <a:srgbClr val="0070C0"/>
                </a:solidFill>
              </a:rPr>
              <a:t>基变量</a:t>
            </a:r>
            <a:r>
              <a:rPr lang="zh-CN" altLang="en-US" dirty="0"/>
              <a:t>取值为</a:t>
            </a:r>
            <a:r>
              <a:rPr lang="en-US" altLang="zh-CN" dirty="0"/>
              <a:t>0</a:t>
            </a:r>
            <a:r>
              <a:rPr lang="zh-CN" altLang="en-US" dirty="0"/>
              <a:t>，则称其为一个</a:t>
            </a:r>
            <a:r>
              <a:rPr lang="zh-CN" altLang="en-US" dirty="0">
                <a:solidFill>
                  <a:srgbClr val="FF0000"/>
                </a:solidFill>
              </a:rPr>
              <a:t>退化的基本</a:t>
            </a:r>
            <a:r>
              <a:rPr lang="en-US" altLang="zh-CN" dirty="0">
                <a:solidFill>
                  <a:srgbClr val="FF0000"/>
                </a:solidFill>
              </a:rPr>
              <a:t>(</a:t>
            </a:r>
            <a:r>
              <a:rPr lang="zh-CN" altLang="en-US" dirty="0">
                <a:solidFill>
                  <a:srgbClr val="FF0000"/>
                </a:solidFill>
              </a:rPr>
              <a:t>可行</a:t>
            </a:r>
            <a:r>
              <a:rPr lang="en-US" altLang="zh-CN" dirty="0">
                <a:solidFill>
                  <a:srgbClr val="FF0000"/>
                </a:solidFill>
              </a:rPr>
              <a:t>)</a:t>
            </a:r>
            <a:r>
              <a:rPr lang="zh-CN" altLang="en-US" dirty="0">
                <a:solidFill>
                  <a:srgbClr val="FF0000"/>
                </a:solidFill>
              </a:rPr>
              <a:t>解</a:t>
            </a:r>
            <a:r>
              <a:rPr lang="zh-CN" altLang="en-US" dirty="0"/>
              <a:t>，否则为</a:t>
            </a:r>
            <a:r>
              <a:rPr lang="zh-CN" altLang="en-US" dirty="0">
                <a:solidFill>
                  <a:srgbClr val="FF0000"/>
                </a:solidFill>
              </a:rPr>
              <a:t>非退化</a:t>
            </a:r>
            <a:r>
              <a:rPr lang="zh-CN" altLang="en-US" dirty="0"/>
              <a:t>的</a:t>
            </a:r>
            <a:endParaRPr lang="en-HK" altLang="zh-CN" dirty="0"/>
          </a:p>
          <a:p>
            <a:r>
              <a:rPr lang="zh-CN" altLang="en-US" b="1" dirty="0">
                <a:solidFill>
                  <a:srgbClr val="0070C0"/>
                </a:solidFill>
              </a:rPr>
              <a:t>基本可行解</a:t>
            </a:r>
            <a:r>
              <a:rPr lang="zh-CN" altLang="en-US" b="1" dirty="0">
                <a:solidFill>
                  <a:srgbClr val="000000"/>
                </a:solidFill>
              </a:rPr>
              <a:t>对应的</a:t>
            </a:r>
            <a:r>
              <a:rPr lang="zh-CN" altLang="en-US" b="1" dirty="0">
                <a:solidFill>
                  <a:srgbClr val="0070C0"/>
                </a:solidFill>
              </a:rPr>
              <a:t>基</a:t>
            </a:r>
            <a:r>
              <a:rPr lang="zh-CN" altLang="en-US" b="1" dirty="0">
                <a:solidFill>
                  <a:srgbClr val="000000"/>
                </a:solidFill>
                <a:latin typeface="Times New Roman" pitchFamily="18" charset="0"/>
              </a:rPr>
              <a:t>，</a:t>
            </a:r>
            <a:r>
              <a:rPr lang="zh-CN" altLang="en-US" b="1" dirty="0">
                <a:solidFill>
                  <a:srgbClr val="000000"/>
                </a:solidFill>
              </a:rPr>
              <a:t>称为</a:t>
            </a:r>
            <a:r>
              <a:rPr lang="zh-CN" altLang="en-US" b="1" u="sng" dirty="0">
                <a:solidFill>
                  <a:srgbClr val="0070C0"/>
                </a:solidFill>
              </a:rPr>
              <a:t>可行基</a:t>
            </a:r>
            <a:endParaRPr lang="en-HK" altLang="zh-CN" b="1" u="sng" dirty="0">
              <a:solidFill>
                <a:srgbClr val="0070C0"/>
              </a:solidFill>
            </a:endParaRPr>
          </a:p>
          <a:p>
            <a:r>
              <a:rPr lang="zh-CN" altLang="en-US" b="1" dirty="0">
                <a:solidFill>
                  <a:srgbClr val="0070C0"/>
                </a:solidFill>
              </a:rPr>
              <a:t>最优基本解</a:t>
            </a:r>
            <a:r>
              <a:rPr lang="zh-CN" altLang="en-US" b="1" dirty="0">
                <a:solidFill>
                  <a:srgbClr val="000000"/>
                </a:solidFill>
              </a:rPr>
              <a:t>对应的</a:t>
            </a:r>
            <a:r>
              <a:rPr lang="zh-CN" altLang="en-US" b="1" dirty="0">
                <a:solidFill>
                  <a:srgbClr val="0070C0"/>
                </a:solidFill>
              </a:rPr>
              <a:t>基</a:t>
            </a:r>
            <a:r>
              <a:rPr lang="zh-CN" altLang="en-US" b="1" dirty="0">
                <a:solidFill>
                  <a:srgbClr val="000000"/>
                </a:solidFill>
                <a:latin typeface="Times New Roman" pitchFamily="18" charset="0"/>
              </a:rPr>
              <a:t>，</a:t>
            </a:r>
            <a:r>
              <a:rPr lang="zh-CN" altLang="en-US" b="1" dirty="0">
                <a:solidFill>
                  <a:srgbClr val="000000"/>
                </a:solidFill>
              </a:rPr>
              <a:t>称为</a:t>
            </a:r>
            <a:r>
              <a:rPr lang="zh-CN" altLang="en-US" b="1" u="sng" dirty="0">
                <a:solidFill>
                  <a:srgbClr val="0070C0"/>
                </a:solidFill>
              </a:rPr>
              <a:t>最优基</a:t>
            </a:r>
            <a:endParaRPr lang="en-HK" dirty="0">
              <a:solidFill>
                <a:srgbClr val="0070C0"/>
              </a:solidFill>
            </a:endParaRPr>
          </a:p>
        </p:txBody>
      </p:sp>
      <p:sp>
        <p:nvSpPr>
          <p:cNvPr id="4" name="日期占位符 3">
            <a:extLst>
              <a:ext uri="{FF2B5EF4-FFF2-40B4-BE49-F238E27FC236}">
                <a16:creationId xmlns:a16="http://schemas.microsoft.com/office/drawing/2014/main" id="{0A0754C7-F2D7-4231-BEA4-D5334D0B5BAC}"/>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FC896AFE-9E3D-45B5-9A25-1C2336FD8A8B}"/>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13D0E7B-8633-4212-A1DA-C4A97A26E4E4}"/>
              </a:ext>
            </a:extLst>
          </p:cNvPr>
          <p:cNvSpPr>
            <a:spLocks noGrp="1"/>
          </p:cNvSpPr>
          <p:nvPr>
            <p:ph type="sldNum" sz="quarter" idx="12"/>
          </p:nvPr>
        </p:nvSpPr>
        <p:spPr/>
        <p:txBody>
          <a:bodyPr/>
          <a:lstStyle/>
          <a:p>
            <a:fld id="{0A644367-13AA-42ED-B6EC-687919EA1044}" type="slidenum">
              <a:rPr lang="zh-CN" altLang="en-US" smtClean="0"/>
              <a:t>47</a:t>
            </a:fld>
            <a:endParaRPr lang="zh-CN" altLang="en-US"/>
          </a:p>
        </p:txBody>
      </p:sp>
      <p:pic>
        <p:nvPicPr>
          <p:cNvPr id="7" name="Picture 5" descr="1g6">
            <a:extLst>
              <a:ext uri="{FF2B5EF4-FFF2-40B4-BE49-F238E27FC236}">
                <a16:creationId xmlns:a16="http://schemas.microsoft.com/office/drawing/2014/main" id="{252BC8B2-8C13-44CF-84A4-08D5B982E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249297" y="3218063"/>
            <a:ext cx="5066271" cy="350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3638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A3AAE-23CA-43DF-8F43-0A115578DF18}"/>
              </a:ext>
            </a:extLst>
          </p:cNvPr>
          <p:cNvSpPr>
            <a:spLocks noGrp="1"/>
          </p:cNvSpPr>
          <p:nvPr>
            <p:ph type="title"/>
          </p:nvPr>
        </p:nvSpPr>
        <p:spPr/>
        <p:txBody>
          <a:bodyPr/>
          <a:lstStyle/>
          <a:p>
            <a:r>
              <a:rPr lang="en-HK" dirty="0"/>
              <a:t>2.2 </a:t>
            </a:r>
            <a:r>
              <a:rPr lang="zh-CN" altLang="en-US" dirty="0"/>
              <a:t>线性规划问题的几何意义</a:t>
            </a:r>
            <a:endParaRPr lang="en-HK" dirty="0"/>
          </a:p>
        </p:txBody>
      </p:sp>
      <p:sp>
        <p:nvSpPr>
          <p:cNvPr id="3" name="内容占位符 2">
            <a:extLst>
              <a:ext uri="{FF2B5EF4-FFF2-40B4-BE49-F238E27FC236}">
                <a16:creationId xmlns:a16="http://schemas.microsoft.com/office/drawing/2014/main" id="{259728CE-E259-48A7-979D-7981397814DC}"/>
              </a:ext>
            </a:extLst>
          </p:cNvPr>
          <p:cNvSpPr>
            <a:spLocks noGrp="1"/>
          </p:cNvSpPr>
          <p:nvPr>
            <p:ph idx="1"/>
          </p:nvPr>
        </p:nvSpPr>
        <p:spPr/>
        <p:txBody>
          <a:bodyPr/>
          <a:lstStyle/>
          <a:p>
            <a:r>
              <a:rPr lang="zh-CN" altLang="en-US" dirty="0"/>
              <a:t>基本概念：凸集、凸组合、顶点</a:t>
            </a:r>
            <a:endParaRPr lang="en-HK" altLang="zh-CN" dirty="0"/>
          </a:p>
          <a:p>
            <a:r>
              <a:rPr lang="zh-CN" altLang="en-US" dirty="0"/>
              <a:t>凸集：</a:t>
            </a:r>
            <a:r>
              <a:rPr lang="zh-CN" altLang="en-US" dirty="0">
                <a:latin typeface="Times New Roman" panose="02020603050405020304" pitchFamily="18" charset="0"/>
                <a:cs typeface="Times New Roman" panose="02020603050405020304" pitchFamily="18" charset="0"/>
              </a:rPr>
              <a:t>设</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维欧氏空间的一点集，若任意两点</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的连线上的所有点</a:t>
            </a:r>
            <a:r>
              <a:rPr lang="en-US" altLang="zh-CN" i="1" dirty="0">
                <a:latin typeface="Times New Roman" panose="02020603050405020304" pitchFamily="18" charset="0"/>
                <a:cs typeface="Times New Roman" panose="02020603050405020304" pitchFamily="18" charset="0"/>
              </a:rPr>
              <a:t>αX</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，则称</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为凸集。</a:t>
            </a:r>
          </a:p>
          <a:p>
            <a:endParaRPr lang="en-HK" dirty="0"/>
          </a:p>
        </p:txBody>
      </p:sp>
      <p:sp>
        <p:nvSpPr>
          <p:cNvPr id="4" name="日期占位符 3">
            <a:extLst>
              <a:ext uri="{FF2B5EF4-FFF2-40B4-BE49-F238E27FC236}">
                <a16:creationId xmlns:a16="http://schemas.microsoft.com/office/drawing/2014/main" id="{0A0754C7-F2D7-4231-BEA4-D5334D0B5BAC}"/>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FC896AFE-9E3D-45B5-9A25-1C2336FD8A8B}"/>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13D0E7B-8633-4212-A1DA-C4A97A26E4E4}"/>
              </a:ext>
            </a:extLst>
          </p:cNvPr>
          <p:cNvSpPr>
            <a:spLocks noGrp="1"/>
          </p:cNvSpPr>
          <p:nvPr>
            <p:ph type="sldNum" sz="quarter" idx="12"/>
          </p:nvPr>
        </p:nvSpPr>
        <p:spPr/>
        <p:txBody>
          <a:bodyPr/>
          <a:lstStyle/>
          <a:p>
            <a:fld id="{0A644367-13AA-42ED-B6EC-687919EA1044}" type="slidenum">
              <a:rPr lang="zh-CN" altLang="en-US" smtClean="0"/>
              <a:t>48</a:t>
            </a:fld>
            <a:endParaRPr lang="zh-CN" altLang="en-US"/>
          </a:p>
        </p:txBody>
      </p:sp>
      <p:pic>
        <p:nvPicPr>
          <p:cNvPr id="7" name="Picture 1030" descr="1g7">
            <a:extLst>
              <a:ext uri="{FF2B5EF4-FFF2-40B4-BE49-F238E27FC236}">
                <a16:creationId xmlns:a16="http://schemas.microsoft.com/office/drawing/2014/main" id="{C65AA6CE-FAED-4A74-85EB-A135E6B30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44479" y="3829565"/>
            <a:ext cx="9703042" cy="2526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63272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9728CE-E259-48A7-979D-7981397814DC}"/>
              </a:ext>
            </a:extLst>
          </p:cNvPr>
          <p:cNvSpPr>
            <a:spLocks noGrp="1"/>
          </p:cNvSpPr>
          <p:nvPr>
            <p:ph idx="1"/>
          </p:nvPr>
        </p:nvSpPr>
        <p:spPr>
          <a:xfrm>
            <a:off x="838200" y="980303"/>
            <a:ext cx="10515600" cy="5196660"/>
          </a:xfrm>
        </p:spPr>
        <p:txBody>
          <a:bodyPr/>
          <a:lstStyle/>
          <a:p>
            <a:r>
              <a:rPr lang="zh-CN" altLang="en-US" b="1" dirty="0">
                <a:solidFill>
                  <a:srgbClr val="FF0000"/>
                </a:solidFill>
              </a:rPr>
              <a:t>凸组合</a:t>
            </a:r>
            <a:endParaRPr lang="en-HK" altLang="zh-CN" b="1" dirty="0">
              <a:solidFill>
                <a:srgbClr val="FF0000"/>
              </a:solidFill>
            </a:endParaRPr>
          </a:p>
          <a:p>
            <a:pPr algn="just"/>
            <a:r>
              <a:rPr lang="zh-CN" altLang="en-US" dirty="0">
                <a:latin typeface="Times New Roman" panose="02020603050405020304" pitchFamily="18" charset="0"/>
                <a:cs typeface="Times New Roman" panose="02020603050405020304" pitchFamily="18" charset="0"/>
              </a:rPr>
              <a:t>设</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维欧氏空间</a:t>
            </a:r>
            <a:r>
              <a:rPr lang="en-US" altLang="zh-CN" i="1" dirty="0" err="1">
                <a:latin typeface="Times New Roman" panose="02020603050405020304" pitchFamily="18" charset="0"/>
                <a:cs typeface="Times New Roman" panose="02020603050405020304" pitchFamily="18" charset="0"/>
              </a:rPr>
              <a:t>E</a:t>
            </a:r>
            <a:r>
              <a:rPr lang="en-US" altLang="zh-CN" i="1" baseline="30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中的</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个点。若存在</a:t>
            </a:r>
            <a:r>
              <a:rPr lang="en-US" altLang="zh-CN" i="1" dirty="0">
                <a:latin typeface="Times New Roman" panose="02020603050405020304" pitchFamily="18" charset="0"/>
                <a:cs typeface="Times New Roman" panose="02020603050405020304" pitchFamily="18" charset="0"/>
              </a:rPr>
              <a:t>μ</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μ</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μ</a:t>
            </a:r>
            <a:r>
              <a:rPr lang="en-US" altLang="zh-CN" i="1" baseline="-30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μ</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endParaRPr lang="en-US" altLang="zh-CN" dirty="0">
              <a:latin typeface="Times New Roman" panose="02020603050405020304" pitchFamily="18" charset="0"/>
              <a:cs typeface="Times New Roman" panose="02020603050405020304" pitchFamily="18" charset="0"/>
            </a:endParaRPr>
          </a:p>
          <a:p>
            <a:pPr algn="just"/>
            <a:endParaRPr lang="en-US" altLang="zh-CN" dirty="0">
              <a:latin typeface="Times New Roman" panose="02020603050405020304" pitchFamily="18" charset="0"/>
              <a:cs typeface="Times New Roman" panose="02020603050405020304" pitchFamily="18" charset="0"/>
            </a:endParaRPr>
          </a:p>
          <a:p>
            <a:pPr algn="just"/>
            <a:endParaRPr lang="en-US" altLang="zh-CN"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使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μ</a:t>
            </a:r>
            <a:r>
              <a:rPr lang="en-US" altLang="zh-CN"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μ</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μ</a:t>
            </a:r>
            <a:r>
              <a:rPr lang="en-US" altLang="zh-CN" i="1" baseline="-30000" dirty="0" err="1">
                <a:latin typeface="Times New Roman" panose="02020603050405020304" pitchFamily="18" charset="0"/>
                <a:cs typeface="Times New Roman" panose="02020603050405020304" pitchFamily="18" charset="0"/>
              </a:rPr>
              <a:t>k</a:t>
            </a:r>
            <a:r>
              <a:rPr lang="en-US" altLang="zh-CN" i="1" dirty="0" err="1">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gn="just"/>
            <a:endParaRPr lang="en-US" altLang="zh-CN"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则称</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的一个凸组合（当</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μ</a:t>
            </a:r>
            <a:r>
              <a:rPr lang="en-US" altLang="zh-CN" i="1" baseline="-30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时，称为严格凸组合）。</a:t>
            </a:r>
          </a:p>
          <a:p>
            <a:endParaRPr lang="en-HK" dirty="0"/>
          </a:p>
        </p:txBody>
      </p:sp>
      <p:sp>
        <p:nvSpPr>
          <p:cNvPr id="4" name="日期占位符 3">
            <a:extLst>
              <a:ext uri="{FF2B5EF4-FFF2-40B4-BE49-F238E27FC236}">
                <a16:creationId xmlns:a16="http://schemas.microsoft.com/office/drawing/2014/main" id="{0A0754C7-F2D7-4231-BEA4-D5334D0B5BAC}"/>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FC896AFE-9E3D-45B5-9A25-1C2336FD8A8B}"/>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13D0E7B-8633-4212-A1DA-C4A97A26E4E4}"/>
              </a:ext>
            </a:extLst>
          </p:cNvPr>
          <p:cNvSpPr>
            <a:spLocks noGrp="1"/>
          </p:cNvSpPr>
          <p:nvPr>
            <p:ph type="sldNum" sz="quarter" idx="12"/>
          </p:nvPr>
        </p:nvSpPr>
        <p:spPr/>
        <p:txBody>
          <a:bodyPr/>
          <a:lstStyle/>
          <a:p>
            <a:fld id="{0A644367-13AA-42ED-B6EC-687919EA1044}" type="slidenum">
              <a:rPr lang="zh-CN" altLang="en-US" smtClean="0"/>
              <a:t>49</a:t>
            </a:fld>
            <a:endParaRPr lang="zh-CN" altLang="en-US"/>
          </a:p>
        </p:txBody>
      </p:sp>
      <p:graphicFrame>
        <p:nvGraphicFramePr>
          <p:cNvPr id="7" name="Object 16">
            <a:extLst>
              <a:ext uri="{FF2B5EF4-FFF2-40B4-BE49-F238E27FC236}">
                <a16:creationId xmlns:a16="http://schemas.microsoft.com/office/drawing/2014/main" id="{D39CF083-4776-4950-8EBF-C1F43FBE9402}"/>
              </a:ext>
            </a:extLst>
          </p:cNvPr>
          <p:cNvGraphicFramePr>
            <a:graphicFrameLocks noChangeAspect="1"/>
          </p:cNvGraphicFramePr>
          <p:nvPr>
            <p:extLst>
              <p:ext uri="{D42A27DB-BD31-4B8C-83A1-F6EECF244321}">
                <p14:modId xmlns:p14="http://schemas.microsoft.com/office/powerpoint/2010/main" val="3696204355"/>
              </p:ext>
            </p:extLst>
          </p:nvPr>
        </p:nvGraphicFramePr>
        <p:xfrm>
          <a:off x="4183491" y="2506748"/>
          <a:ext cx="1368811" cy="1167515"/>
        </p:xfrm>
        <a:graphic>
          <a:graphicData uri="http://schemas.openxmlformats.org/presentationml/2006/ole">
            <mc:AlternateContent xmlns:mc="http://schemas.openxmlformats.org/markup-compatibility/2006">
              <mc:Choice xmlns:v="urn:schemas-microsoft-com:vml" Requires="v">
                <p:oleObj spid="_x0000_s23565" name="Equation" r:id="rId4" imgW="520560" imgH="444240" progId="Equation.3">
                  <p:embed/>
                </p:oleObj>
              </mc:Choice>
              <mc:Fallback>
                <p:oleObj name="Equation" r:id="rId4" imgW="520560" imgH="444240" progId="Equation.3">
                  <p:embed/>
                  <p:pic>
                    <p:nvPicPr>
                      <p:cNvPr id="176144" name="Object 16">
                        <a:extLst>
                          <a:ext uri="{FF2B5EF4-FFF2-40B4-BE49-F238E27FC236}">
                            <a16:creationId xmlns:a16="http://schemas.microsoft.com/office/drawing/2014/main" id="{47B88D67-D064-4106-A4FB-3FCD99437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3491" y="2506748"/>
                        <a:ext cx="1368811" cy="11675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1226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7BC767-A05C-4986-8728-09CEC3B9AF9A}"/>
              </a:ext>
            </a:extLst>
          </p:cNvPr>
          <p:cNvSpPr>
            <a:spLocks noGrp="1"/>
          </p:cNvSpPr>
          <p:nvPr>
            <p:ph idx="1"/>
          </p:nvPr>
        </p:nvSpPr>
        <p:spPr>
          <a:xfrm>
            <a:off x="838200" y="869496"/>
            <a:ext cx="10515600" cy="5307467"/>
          </a:xfrm>
        </p:spPr>
        <p:txBody>
          <a:bodyPr/>
          <a:lstStyle/>
          <a:p>
            <a:pPr marL="342900" lvl="0" indent="-342900" fontAlgn="base">
              <a:lnSpc>
                <a:spcPct val="100000"/>
              </a:lnSpc>
              <a:spcBef>
                <a:spcPct val="20000"/>
              </a:spcBef>
              <a:spcAft>
                <a:spcPct val="0"/>
              </a:spcAft>
              <a:buFontTx/>
              <a:buChar char="•"/>
            </a:pPr>
            <a:r>
              <a:rPr lang="zh-CN" altLang="en-US" sz="2800" b="1" dirty="0">
                <a:solidFill>
                  <a:srgbClr val="000000"/>
                </a:solidFill>
                <a:latin typeface="Times New Roman"/>
                <a:ea typeface="宋体"/>
              </a:rPr>
              <a:t>例</a:t>
            </a:r>
            <a:r>
              <a:rPr lang="en-US" altLang="zh-CN" sz="2800" b="1" dirty="0">
                <a:solidFill>
                  <a:srgbClr val="000000"/>
                </a:solidFill>
                <a:latin typeface="Times New Roman"/>
                <a:ea typeface="宋体"/>
              </a:rPr>
              <a:t>2</a:t>
            </a:r>
            <a:r>
              <a:rPr lang="zh-CN" altLang="en-US" sz="2800" dirty="0">
                <a:solidFill>
                  <a:srgbClr val="000000"/>
                </a:solidFill>
                <a:latin typeface="Times New Roman"/>
                <a:ea typeface="宋体"/>
              </a:rPr>
              <a:t>：一家工厂制造三种产品，需要三种资源：技术服务、劳动力、行政管理。下表列出了三种单位产品对每种资源的需要量。今有</a:t>
            </a:r>
            <a:r>
              <a:rPr lang="en-US" altLang="zh-CN" sz="2800" dirty="0">
                <a:solidFill>
                  <a:srgbClr val="000000"/>
                </a:solidFill>
                <a:latin typeface="Times New Roman"/>
                <a:ea typeface="宋体"/>
              </a:rPr>
              <a:t>100h</a:t>
            </a:r>
            <a:r>
              <a:rPr lang="zh-CN" altLang="en-US" sz="2800" dirty="0">
                <a:solidFill>
                  <a:srgbClr val="000000"/>
                </a:solidFill>
                <a:latin typeface="Times New Roman"/>
                <a:ea typeface="宋体"/>
              </a:rPr>
              <a:t>的技术服务，</a:t>
            </a:r>
            <a:r>
              <a:rPr lang="en-US" altLang="zh-CN" sz="2800" dirty="0">
                <a:solidFill>
                  <a:srgbClr val="000000"/>
                </a:solidFill>
                <a:latin typeface="Times New Roman"/>
                <a:ea typeface="宋体"/>
              </a:rPr>
              <a:t>600h</a:t>
            </a:r>
            <a:r>
              <a:rPr lang="zh-CN" altLang="en-US" sz="2800" dirty="0">
                <a:solidFill>
                  <a:srgbClr val="000000"/>
                </a:solidFill>
                <a:latin typeface="Times New Roman"/>
                <a:ea typeface="宋体"/>
              </a:rPr>
              <a:t>的劳动力和</a:t>
            </a:r>
            <a:r>
              <a:rPr lang="en-US" altLang="zh-CN" sz="2800" dirty="0">
                <a:solidFill>
                  <a:srgbClr val="000000"/>
                </a:solidFill>
                <a:latin typeface="Times New Roman"/>
                <a:ea typeface="宋体"/>
              </a:rPr>
              <a:t>300h</a:t>
            </a:r>
            <a:r>
              <a:rPr lang="zh-CN" altLang="en-US" sz="2800" dirty="0">
                <a:solidFill>
                  <a:srgbClr val="000000"/>
                </a:solidFill>
                <a:latin typeface="Times New Roman"/>
                <a:ea typeface="宋体"/>
              </a:rPr>
              <a:t>的行政管理时间可供使用。试确定能使总利润最大的产品生产量的线性规划模型。</a:t>
            </a:r>
          </a:p>
          <a:p>
            <a:endParaRPr lang="zh-CN" altLang="en-US" dirty="0"/>
          </a:p>
        </p:txBody>
      </p:sp>
      <p:sp>
        <p:nvSpPr>
          <p:cNvPr id="4" name="日期占位符 3">
            <a:extLst>
              <a:ext uri="{FF2B5EF4-FFF2-40B4-BE49-F238E27FC236}">
                <a16:creationId xmlns:a16="http://schemas.microsoft.com/office/drawing/2014/main" id="{B0348148-D2CD-4C53-8569-8531075194B4}"/>
              </a:ext>
            </a:extLst>
          </p:cNvPr>
          <p:cNvSpPr>
            <a:spLocks noGrp="1"/>
          </p:cNvSpPr>
          <p:nvPr>
            <p:ph type="dt" sz="half" idx="10"/>
          </p:nvPr>
        </p:nvSpPr>
        <p:spPr/>
        <p:txBody>
          <a:bodyPr/>
          <a:lstStyle/>
          <a:p>
            <a:fld id="{F4F11BA3-B038-4547-837F-8247C14CBCB8}" type="datetime1">
              <a:rPr lang="zh-CN" altLang="en-US" smtClean="0"/>
              <a:t>2019/9/2</a:t>
            </a:fld>
            <a:endParaRPr lang="zh-CN" altLang="en-US"/>
          </a:p>
        </p:txBody>
      </p:sp>
      <p:sp>
        <p:nvSpPr>
          <p:cNvPr id="5" name="页脚占位符 4">
            <a:extLst>
              <a:ext uri="{FF2B5EF4-FFF2-40B4-BE49-F238E27FC236}">
                <a16:creationId xmlns:a16="http://schemas.microsoft.com/office/drawing/2014/main" id="{2FECB97F-8BDD-46F1-A5AE-05CCA3B5A935}"/>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7C188FBA-D875-4891-B1E4-187B27965FBE}"/>
              </a:ext>
            </a:extLst>
          </p:cNvPr>
          <p:cNvSpPr>
            <a:spLocks noGrp="1"/>
          </p:cNvSpPr>
          <p:nvPr>
            <p:ph type="sldNum" sz="quarter" idx="12"/>
          </p:nvPr>
        </p:nvSpPr>
        <p:spPr/>
        <p:txBody>
          <a:bodyPr/>
          <a:lstStyle/>
          <a:p>
            <a:fld id="{0A644367-13AA-42ED-B6EC-687919EA1044}" type="slidenum">
              <a:rPr lang="zh-CN" altLang="en-US" smtClean="0"/>
              <a:t>5</a:t>
            </a:fld>
            <a:endParaRPr lang="zh-CN" altLang="en-US"/>
          </a:p>
        </p:txBody>
      </p:sp>
      <p:graphicFrame>
        <p:nvGraphicFramePr>
          <p:cNvPr id="7" name="Group 4">
            <a:extLst>
              <a:ext uri="{FF2B5EF4-FFF2-40B4-BE49-F238E27FC236}">
                <a16:creationId xmlns:a16="http://schemas.microsoft.com/office/drawing/2014/main" id="{FA40A30C-C7A3-419A-B771-10DCCF6023C6}"/>
              </a:ext>
            </a:extLst>
          </p:cNvPr>
          <p:cNvGraphicFramePr>
            <a:graphicFrameLocks/>
          </p:cNvGraphicFramePr>
          <p:nvPr>
            <p:extLst>
              <p:ext uri="{D42A27DB-BD31-4B8C-83A1-F6EECF244321}">
                <p14:modId xmlns:p14="http://schemas.microsoft.com/office/powerpoint/2010/main" val="3488560081"/>
              </p:ext>
            </p:extLst>
          </p:nvPr>
        </p:nvGraphicFramePr>
        <p:xfrm>
          <a:off x="1955006" y="2917145"/>
          <a:ext cx="8281987" cy="3209926"/>
        </p:xfrm>
        <a:graphic>
          <a:graphicData uri="http://schemas.openxmlformats.org/drawingml/2006/table">
            <a:tbl>
              <a:tblPr/>
              <a:tblGrid>
                <a:gridCol w="1655762">
                  <a:extLst>
                    <a:ext uri="{9D8B030D-6E8A-4147-A177-3AD203B41FA5}">
                      <a16:colId xmlns:a16="http://schemas.microsoft.com/office/drawing/2014/main" val="787486053"/>
                    </a:ext>
                  </a:extLst>
                </a:gridCol>
                <a:gridCol w="1657350">
                  <a:extLst>
                    <a:ext uri="{9D8B030D-6E8A-4147-A177-3AD203B41FA5}">
                      <a16:colId xmlns:a16="http://schemas.microsoft.com/office/drawing/2014/main" val="1315093155"/>
                    </a:ext>
                  </a:extLst>
                </a:gridCol>
                <a:gridCol w="1655763">
                  <a:extLst>
                    <a:ext uri="{9D8B030D-6E8A-4147-A177-3AD203B41FA5}">
                      <a16:colId xmlns:a16="http://schemas.microsoft.com/office/drawing/2014/main" val="689279220"/>
                    </a:ext>
                  </a:extLst>
                </a:gridCol>
                <a:gridCol w="1657350">
                  <a:extLst>
                    <a:ext uri="{9D8B030D-6E8A-4147-A177-3AD203B41FA5}">
                      <a16:colId xmlns:a16="http://schemas.microsoft.com/office/drawing/2014/main" val="4120642203"/>
                    </a:ext>
                  </a:extLst>
                </a:gridCol>
                <a:gridCol w="1655762">
                  <a:extLst>
                    <a:ext uri="{9D8B030D-6E8A-4147-A177-3AD203B41FA5}">
                      <a16:colId xmlns:a16="http://schemas.microsoft.com/office/drawing/2014/main" val="1941619869"/>
                    </a:ext>
                  </a:extLst>
                </a:gridCol>
              </a:tblGrid>
              <a:tr h="641350">
                <a:tc rowSpan="2">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产品</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资源/h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单位利润/元</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492567"/>
                  </a:ext>
                </a:extLst>
              </a:tr>
              <a:tr h="642938">
                <a:tc vMerge="1">
                  <a:txBody>
                    <a:bodyPr/>
                    <a:lstStyle/>
                    <a:p>
                      <a:endParaRPr lang="zh-CN" altLang="en-US"/>
                    </a:p>
                  </a:txBody>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技术服务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劳动力</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行政管理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84657666"/>
                  </a:ext>
                </a:extLst>
              </a:tr>
              <a:tr h="64135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3872566"/>
                  </a:ext>
                </a:extLst>
              </a:tr>
              <a:tr h="642938">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5406615"/>
                  </a:ext>
                </a:extLst>
              </a:tr>
              <a:tr h="641350">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8817636"/>
                  </a:ext>
                </a:extLst>
              </a:tr>
            </a:tbl>
          </a:graphicData>
        </a:graphic>
      </p:graphicFrame>
    </p:spTree>
    <p:extLst>
      <p:ext uri="{BB962C8B-B14F-4D97-AF65-F5344CB8AC3E}">
        <p14:creationId xmlns:p14="http://schemas.microsoft.com/office/powerpoint/2010/main" val="1170894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9728CE-E259-48A7-979D-7981397814DC}"/>
              </a:ext>
            </a:extLst>
          </p:cNvPr>
          <p:cNvSpPr>
            <a:spLocks noGrp="1"/>
          </p:cNvSpPr>
          <p:nvPr>
            <p:ph idx="1"/>
          </p:nvPr>
        </p:nvSpPr>
        <p:spPr>
          <a:xfrm>
            <a:off x="838200" y="840259"/>
            <a:ext cx="10515600" cy="5336704"/>
          </a:xfrm>
        </p:spPr>
        <p:txBody>
          <a:bodyPr/>
          <a:lstStyle/>
          <a:p>
            <a:r>
              <a:rPr lang="zh-CN" altLang="en-US" dirty="0">
                <a:solidFill>
                  <a:srgbClr val="FF0000"/>
                </a:solidFill>
              </a:rPr>
              <a:t>顶点</a:t>
            </a:r>
            <a:endParaRPr lang="en-HK" altLang="zh-CN" dirty="0">
              <a:solidFill>
                <a:srgbClr val="FF0000"/>
              </a:solidFill>
            </a:endParaRPr>
          </a:p>
          <a:p>
            <a:pPr algn="just"/>
            <a:r>
              <a:rPr lang="zh-CN" altLang="en-US" dirty="0">
                <a:latin typeface="Times New Roman" panose="02020603050405020304" pitchFamily="18" charset="0"/>
                <a:cs typeface="Times New Roman" panose="02020603050405020304" pitchFamily="18" charset="0"/>
              </a:rPr>
              <a:t>设</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是凸集，</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；若</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不能用不同的两点</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的线性组合表示为</a:t>
            </a:r>
          </a:p>
          <a:p>
            <a:pP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αX</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p>
          <a:p>
            <a:pP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则称</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的一个顶点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或极点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图中的</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1,2,3,4</a:t>
            </a:r>
            <a:r>
              <a:rPr lang="zh-CN" altLang="en-US" dirty="0">
                <a:latin typeface="Times New Roman" panose="02020603050405020304" pitchFamily="18" charset="0"/>
                <a:cs typeface="Times New Roman" panose="02020603050405020304" pitchFamily="18" charset="0"/>
              </a:rPr>
              <a:t>都是顶点。</a:t>
            </a:r>
          </a:p>
          <a:p>
            <a:endParaRPr lang="en-HK" dirty="0"/>
          </a:p>
        </p:txBody>
      </p:sp>
      <p:sp>
        <p:nvSpPr>
          <p:cNvPr id="4" name="日期占位符 3">
            <a:extLst>
              <a:ext uri="{FF2B5EF4-FFF2-40B4-BE49-F238E27FC236}">
                <a16:creationId xmlns:a16="http://schemas.microsoft.com/office/drawing/2014/main" id="{0A0754C7-F2D7-4231-BEA4-D5334D0B5BAC}"/>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FC896AFE-9E3D-45B5-9A25-1C2336FD8A8B}"/>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D13D0E7B-8633-4212-A1DA-C4A97A26E4E4}"/>
              </a:ext>
            </a:extLst>
          </p:cNvPr>
          <p:cNvSpPr>
            <a:spLocks noGrp="1"/>
          </p:cNvSpPr>
          <p:nvPr>
            <p:ph type="sldNum" sz="quarter" idx="12"/>
          </p:nvPr>
        </p:nvSpPr>
        <p:spPr/>
        <p:txBody>
          <a:bodyPr/>
          <a:lstStyle/>
          <a:p>
            <a:fld id="{0A644367-13AA-42ED-B6EC-687919EA1044}" type="slidenum">
              <a:rPr lang="zh-CN" altLang="en-US" smtClean="0"/>
              <a:t>50</a:t>
            </a:fld>
            <a:endParaRPr lang="zh-CN" altLang="en-US"/>
          </a:p>
        </p:txBody>
      </p:sp>
      <p:pic>
        <p:nvPicPr>
          <p:cNvPr id="8" name="Picture 12" descr="1g2">
            <a:extLst>
              <a:ext uri="{FF2B5EF4-FFF2-40B4-BE49-F238E27FC236}">
                <a16:creationId xmlns:a16="http://schemas.microsoft.com/office/drawing/2014/main" id="{5A541F45-CCAF-424E-B731-D9C7342D0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01661" y="2876808"/>
            <a:ext cx="5309339" cy="347954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5023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13A44-DA6D-402A-BA8C-8D8BC3759971}"/>
              </a:ext>
            </a:extLst>
          </p:cNvPr>
          <p:cNvSpPr>
            <a:spLocks noGrp="1"/>
          </p:cNvSpPr>
          <p:nvPr>
            <p:ph type="title"/>
          </p:nvPr>
        </p:nvSpPr>
        <p:spPr/>
        <p:txBody>
          <a:bodyPr/>
          <a:lstStyle/>
          <a:p>
            <a:r>
              <a:rPr lang="en-HK" dirty="0"/>
              <a:t>2.2.2 </a:t>
            </a:r>
            <a:r>
              <a:rPr lang="zh-CN" altLang="en-US" dirty="0"/>
              <a:t>线性规划问题解的性质定理</a:t>
            </a:r>
            <a:endParaRPr lang="en-HK" dirty="0"/>
          </a:p>
        </p:txBody>
      </p:sp>
      <p:sp>
        <p:nvSpPr>
          <p:cNvPr id="3" name="内容占位符 2">
            <a:extLst>
              <a:ext uri="{FF2B5EF4-FFF2-40B4-BE49-F238E27FC236}">
                <a16:creationId xmlns:a16="http://schemas.microsoft.com/office/drawing/2014/main" id="{4FD28E58-BA14-4304-B28F-29B70F6BBCA8}"/>
              </a:ext>
            </a:extLst>
          </p:cNvPr>
          <p:cNvSpPr>
            <a:spLocks noGrp="1"/>
          </p:cNvSpPr>
          <p:nvPr>
            <p:ph idx="1"/>
          </p:nvPr>
        </p:nvSpPr>
        <p:spPr>
          <a:xfrm>
            <a:off x="838200" y="1825625"/>
            <a:ext cx="10515600" cy="4351338"/>
          </a:xfrm>
        </p:spPr>
        <p:txBody>
          <a:bodyPr/>
          <a:lstStyle/>
          <a:p>
            <a:r>
              <a:rPr lang="zh-CN" altLang="en-US" dirty="0">
                <a:solidFill>
                  <a:srgbClr val="FF0000"/>
                </a:solidFill>
              </a:rPr>
              <a:t>定理</a:t>
            </a:r>
            <a:r>
              <a:rPr lang="en-US" altLang="zh-CN" dirty="0">
                <a:solidFill>
                  <a:srgbClr val="FF0000"/>
                </a:solidFill>
              </a:rPr>
              <a:t>1 </a:t>
            </a:r>
            <a:r>
              <a:rPr lang="zh-CN" altLang="en-US" dirty="0"/>
              <a:t>线性规划问题的可行解集（即可行域）               </a:t>
            </a:r>
            <a:r>
              <a:rPr lang="en-HK" altLang="zh-CN" dirty="0"/>
              <a:t>				   </a:t>
            </a:r>
            <a:r>
              <a:rPr lang="zh-CN" altLang="en-US" dirty="0"/>
              <a:t>是凸集</a:t>
            </a:r>
            <a:endParaRPr lang="en-HK" altLang="zh-CN" dirty="0"/>
          </a:p>
          <a:p>
            <a:r>
              <a:rPr lang="zh-CN" altLang="en-US" dirty="0"/>
              <a:t>证明思路：根据</a:t>
            </a:r>
            <a:r>
              <a:rPr lang="zh-CN" altLang="en-US" dirty="0">
                <a:solidFill>
                  <a:srgbClr val="FF0000"/>
                </a:solidFill>
              </a:rPr>
              <a:t>凸集定义</a:t>
            </a:r>
            <a:r>
              <a:rPr lang="zh-CN" altLang="en-US" dirty="0"/>
              <a:t>，采用直接法证明：</a:t>
            </a:r>
            <a:endParaRPr lang="en-HK" altLang="zh-CN" dirty="0"/>
          </a:p>
          <a:p>
            <a:pPr marL="0" lvl="0" indent="0" algn="just" fontAlgn="base">
              <a:lnSpc>
                <a:spcPct val="100000"/>
              </a:lnSpc>
              <a:spcBef>
                <a:spcPct val="50000"/>
              </a:spcBef>
              <a:spcAft>
                <a:spcPct val="0"/>
              </a:spcAft>
              <a:buNone/>
            </a:pPr>
            <a:r>
              <a:rPr kumimoji="1" lang="zh-CN" altLang="en-US" sz="2800" b="1" dirty="0">
                <a:latin typeface="Times New Roman" panose="02020603050405020304" pitchFamily="18" charset="0"/>
                <a:ea typeface="宋体" panose="02010600030101010101" pitchFamily="2" charset="-122"/>
              </a:rPr>
              <a:t>             ①从</a:t>
            </a:r>
            <a:r>
              <a:rPr kumimoji="1" lang="en-US" altLang="zh-CN" sz="2800" b="1" dirty="0">
                <a:latin typeface="Times New Roman" panose="02020603050405020304" pitchFamily="18" charset="0"/>
                <a:ea typeface="宋体" panose="02010600030101010101" pitchFamily="2" charset="-122"/>
              </a:rPr>
              <a:t>D</a:t>
            </a:r>
            <a:r>
              <a:rPr kumimoji="1" lang="zh-CN" altLang="en-US" sz="2800" b="1" dirty="0">
                <a:latin typeface="Times New Roman" panose="02020603050405020304" pitchFamily="18" charset="0"/>
                <a:ea typeface="宋体" panose="02010600030101010101" pitchFamily="2" charset="-122"/>
              </a:rPr>
              <a:t>中任取两个不同的点，应满足可行解定义中相应的条件；</a:t>
            </a:r>
          </a:p>
          <a:p>
            <a:pPr marL="0" lvl="0" indent="0" algn="just" fontAlgn="base">
              <a:lnSpc>
                <a:spcPct val="100000"/>
              </a:lnSpc>
              <a:spcBef>
                <a:spcPct val="50000"/>
              </a:spcBef>
              <a:spcAft>
                <a:spcPct val="0"/>
              </a:spcAft>
              <a:buNone/>
            </a:pPr>
            <a:r>
              <a:rPr kumimoji="1" lang="zh-CN" altLang="en-US" sz="2800" b="1" dirty="0">
                <a:latin typeface="Times New Roman" panose="02020603050405020304" pitchFamily="18" charset="0"/>
                <a:ea typeface="宋体" panose="02010600030101010101" pitchFamily="2" charset="-122"/>
              </a:rPr>
              <a:t>             ②证明</a:t>
            </a:r>
            <a:r>
              <a:rPr kumimoji="1" lang="en-US" altLang="zh-CN" sz="2800" b="1" dirty="0">
                <a:latin typeface="Times New Roman" panose="02020603050405020304" pitchFamily="18" charset="0"/>
                <a:ea typeface="宋体" panose="02010600030101010101" pitchFamily="2" charset="-122"/>
              </a:rPr>
              <a:t>X=αX</a:t>
            </a:r>
            <a:r>
              <a:rPr kumimoji="1" lang="en-US" altLang="zh-CN" sz="2800" b="1" baseline="30000" dirty="0">
                <a:latin typeface="Times New Roman" panose="02020603050405020304" pitchFamily="18" charset="0"/>
                <a:ea typeface="宋体" panose="02010600030101010101" pitchFamily="2" charset="-122"/>
              </a:rPr>
              <a:t>(1)</a:t>
            </a:r>
            <a:r>
              <a:rPr kumimoji="1" lang="en-US" altLang="zh-CN" sz="2800" b="1" dirty="0">
                <a:latin typeface="Times New Roman" panose="02020603050405020304" pitchFamily="18" charset="0"/>
                <a:ea typeface="宋体" panose="02010600030101010101" pitchFamily="2" charset="-122"/>
              </a:rPr>
              <a:t>+(1-α)X</a:t>
            </a:r>
            <a:r>
              <a:rPr kumimoji="1" lang="en-US" altLang="zh-CN" sz="2800" b="1" baseline="30000" dirty="0">
                <a:latin typeface="Times New Roman" panose="02020603050405020304" pitchFamily="18" charset="0"/>
                <a:ea typeface="宋体" panose="02010600030101010101" pitchFamily="2" charset="-122"/>
              </a:rPr>
              <a:t>(2)</a:t>
            </a:r>
            <a:r>
              <a:rPr kumimoji="1" lang="en-US" altLang="zh-CN" sz="2800" b="1" dirty="0">
                <a:latin typeface="Times New Roman" panose="02020603050405020304" pitchFamily="18" charset="0"/>
                <a:ea typeface="宋体" panose="02010600030101010101" pitchFamily="2" charset="-122"/>
              </a:rPr>
              <a:t>∈D </a:t>
            </a:r>
          </a:p>
          <a:p>
            <a:pPr marL="0" lvl="0" indent="0" algn="just" fontAlgn="base">
              <a:lnSpc>
                <a:spcPct val="100000"/>
              </a:lnSpc>
              <a:spcBef>
                <a:spcPct val="50000"/>
              </a:spcBef>
              <a:spcAft>
                <a:spcPct val="0"/>
              </a:spcAft>
              <a:buNone/>
            </a:pPr>
            <a:r>
              <a:rPr kumimoji="1" lang="en-US" altLang="zh-CN" sz="2800" b="1" dirty="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利用①，证明</a:t>
            </a:r>
            <a:r>
              <a:rPr kumimoji="1" lang="en-US" altLang="zh-CN" sz="2800" b="1" dirty="0">
                <a:latin typeface="Times New Roman" panose="02020603050405020304" pitchFamily="18" charset="0"/>
                <a:ea typeface="宋体" panose="02010600030101010101" pitchFamily="2" charset="-122"/>
              </a:rPr>
              <a:t>X</a:t>
            </a:r>
            <a:r>
              <a:rPr kumimoji="1" lang="zh-CN" altLang="en-US" sz="2800" b="1" dirty="0">
                <a:latin typeface="Times New Roman" panose="02020603050405020304" pitchFamily="18" charset="0"/>
                <a:ea typeface="宋体" panose="02010600030101010101" pitchFamily="2" charset="-122"/>
              </a:rPr>
              <a:t>满足凸集定义中相应的条件</a:t>
            </a:r>
            <a:r>
              <a:rPr kumimoji="1" lang="en-US" altLang="zh-CN" sz="2800" b="1" dirty="0">
                <a:latin typeface="Times New Roman" panose="02020603050405020304" pitchFamily="18" charset="0"/>
                <a:ea typeface="宋体" panose="02010600030101010101" pitchFamily="2" charset="-122"/>
              </a:rPr>
              <a:t>)</a:t>
            </a:r>
          </a:p>
          <a:p>
            <a:endParaRPr lang="en-HK" dirty="0"/>
          </a:p>
        </p:txBody>
      </p:sp>
      <p:sp>
        <p:nvSpPr>
          <p:cNvPr id="4" name="日期占位符 3">
            <a:extLst>
              <a:ext uri="{FF2B5EF4-FFF2-40B4-BE49-F238E27FC236}">
                <a16:creationId xmlns:a16="http://schemas.microsoft.com/office/drawing/2014/main" id="{48CD488E-20C9-4D01-95FB-A035E26CEA44}"/>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EAED4D4E-5051-4E64-9734-C4C204307F5D}"/>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25610AC7-03B0-46FD-96BF-191829DD818C}"/>
              </a:ext>
            </a:extLst>
          </p:cNvPr>
          <p:cNvSpPr>
            <a:spLocks noGrp="1"/>
          </p:cNvSpPr>
          <p:nvPr>
            <p:ph type="sldNum" sz="quarter" idx="12"/>
          </p:nvPr>
        </p:nvSpPr>
        <p:spPr/>
        <p:txBody>
          <a:bodyPr/>
          <a:lstStyle/>
          <a:p>
            <a:fld id="{0A644367-13AA-42ED-B6EC-687919EA1044}" type="slidenum">
              <a:rPr lang="zh-CN" altLang="en-US" smtClean="0"/>
              <a:t>51</a:t>
            </a:fld>
            <a:endParaRPr lang="zh-CN" altLang="en-US"/>
          </a:p>
        </p:txBody>
      </p:sp>
      <p:pic>
        <p:nvPicPr>
          <p:cNvPr id="8" name="图片 7">
            <a:extLst>
              <a:ext uri="{FF2B5EF4-FFF2-40B4-BE49-F238E27FC236}">
                <a16:creationId xmlns:a16="http://schemas.microsoft.com/office/drawing/2014/main" id="{312A0D79-1F90-437F-B1AC-03A1B63B0555}"/>
              </a:ext>
            </a:extLst>
          </p:cNvPr>
          <p:cNvPicPr>
            <a:picLocks noChangeAspect="1"/>
          </p:cNvPicPr>
          <p:nvPr/>
        </p:nvPicPr>
        <p:blipFill>
          <a:blip r:embed="rId3"/>
          <a:stretch>
            <a:fillRect/>
          </a:stretch>
        </p:blipFill>
        <p:spPr>
          <a:xfrm>
            <a:off x="1052428" y="2275922"/>
            <a:ext cx="2986172" cy="922200"/>
          </a:xfrm>
          <a:prstGeom prst="rect">
            <a:avLst/>
          </a:prstGeom>
        </p:spPr>
      </p:pic>
    </p:spTree>
    <p:extLst>
      <p:ext uri="{BB962C8B-B14F-4D97-AF65-F5344CB8AC3E}">
        <p14:creationId xmlns:p14="http://schemas.microsoft.com/office/powerpoint/2010/main" val="84931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D28E58-BA14-4304-B28F-29B70F6BBCA8}"/>
              </a:ext>
            </a:extLst>
          </p:cNvPr>
          <p:cNvSpPr>
            <a:spLocks noGrp="1"/>
          </p:cNvSpPr>
          <p:nvPr>
            <p:ph idx="1"/>
          </p:nvPr>
        </p:nvSpPr>
        <p:spPr>
          <a:xfrm>
            <a:off x="838200" y="897924"/>
            <a:ext cx="10515600" cy="5279039"/>
          </a:xfrm>
        </p:spPr>
        <p:txBody>
          <a:bodyPr/>
          <a:lstStyle/>
          <a:p>
            <a:r>
              <a:rPr lang="zh-CN" altLang="en-US" dirty="0">
                <a:solidFill>
                  <a:srgbClr val="FF0000"/>
                </a:solidFill>
              </a:rPr>
              <a:t>引理</a:t>
            </a:r>
            <a:r>
              <a:rPr lang="en-HK" altLang="zh-CN" dirty="0">
                <a:solidFill>
                  <a:srgbClr val="FF0000"/>
                </a:solidFill>
              </a:rPr>
              <a:t>1</a:t>
            </a:r>
            <a:r>
              <a:rPr lang="zh-CN" altLang="en-US" dirty="0"/>
              <a:t>：</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为线性规划的基本可行解</a:t>
            </a:r>
            <a:r>
              <a:rPr lang="en-US" altLang="zh-CN" dirty="0">
                <a:latin typeface="Times New Roman" panose="02020603050405020304" pitchFamily="18" charset="0"/>
                <a:cs typeface="Times New Roman" panose="02020603050405020304" pitchFamily="18" charset="0"/>
              </a:rPr>
              <a:t>&lt;=&gt;X</a:t>
            </a:r>
            <a:r>
              <a:rPr lang="zh-CN" altLang="en-US" dirty="0">
                <a:latin typeface="Times New Roman" panose="02020603050405020304" pitchFamily="18" charset="0"/>
                <a:cs typeface="Times New Roman" panose="02020603050405020304" pitchFamily="18" charset="0"/>
              </a:rPr>
              <a:t>的正分量所对应的系数列向量线性独立</a:t>
            </a:r>
            <a:endParaRPr lang="en-HK" altLang="zh-CN" dirty="0">
              <a:latin typeface="Times New Roman" panose="02020603050405020304" pitchFamily="18" charset="0"/>
              <a:cs typeface="Times New Roman" panose="02020603050405020304" pitchFamily="18" charset="0"/>
            </a:endParaRPr>
          </a:p>
          <a:p>
            <a:r>
              <a:rPr lang="zh-CN" altLang="en-US" dirty="0"/>
              <a:t>证明思路：</a:t>
            </a:r>
            <a:r>
              <a:rPr lang="zh-CN" altLang="en-US" dirty="0">
                <a:solidFill>
                  <a:srgbClr val="FF0000"/>
                </a:solidFill>
              </a:rPr>
              <a:t>利用定义</a:t>
            </a:r>
            <a:endParaRPr lang="en-HK" altLang="zh-CN" dirty="0">
              <a:solidFill>
                <a:srgbClr val="FF0000"/>
              </a:solidFill>
            </a:endParaRPr>
          </a:p>
          <a:p>
            <a:r>
              <a:rPr lang="zh-CN" altLang="en-US" dirty="0"/>
              <a:t>必要性→由基本可行解定义直接证得</a:t>
            </a:r>
            <a:endParaRPr lang="en-HK" altLang="zh-CN" dirty="0"/>
          </a:p>
          <a:p>
            <a:r>
              <a:rPr lang="zh-CN" altLang="en-US" dirty="0"/>
              <a:t>充分性→设正分量</a:t>
            </a:r>
            <a:r>
              <a:rPr lang="en-HK" altLang="zh-CN" dirty="0"/>
              <a:t>k</a:t>
            </a:r>
            <a:r>
              <a:rPr lang="zh-CN" altLang="en-US" dirty="0"/>
              <a:t>个</a:t>
            </a:r>
            <a:endParaRPr lang="en-HK" altLang="zh-CN" dirty="0"/>
          </a:p>
          <a:p>
            <a:pPr lvl="1" algn="just" eaLnBrk="0" hangingPunct="0">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k=m →X=(x</a:t>
            </a:r>
            <a:r>
              <a:rPr lang="en-US" altLang="zh-CN"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250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,0,…0)</a:t>
            </a:r>
            <a:r>
              <a:rPr lang="en-US" altLang="zh-CN" b="1" baseline="30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即为基本可行解</a:t>
            </a:r>
            <a:endParaRPr lang="en-HK" altLang="zh-CN" b="1" dirty="0">
              <a:latin typeface="Times New Roman" panose="02020603050405020304" pitchFamily="18" charset="0"/>
              <a:ea typeface="宋体" panose="02010600030101010101" pitchFamily="2" charset="-122"/>
              <a:cs typeface="Times New Roman" panose="02020603050405020304" pitchFamily="18" charset="0"/>
            </a:endParaRPr>
          </a:p>
          <a:p>
            <a:pPr lvl="1" algn="just" eaLnBrk="0" hangingPunct="0">
              <a:lnSpc>
                <a:spcPct val="120000"/>
              </a:lnSpc>
            </a:pP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a:p>
            <a:pPr lvl="1" algn="just" eaLnBrk="0" hangingPunct="0">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k&lt;m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补齐得基→退化的基本可行解</a:t>
            </a:r>
          </a:p>
          <a:p>
            <a:endParaRPr lang="zh-CN" altLang="en-US" dirty="0"/>
          </a:p>
          <a:p>
            <a:endParaRPr lang="en-HK" dirty="0"/>
          </a:p>
        </p:txBody>
      </p:sp>
      <p:sp>
        <p:nvSpPr>
          <p:cNvPr id="4" name="日期占位符 3">
            <a:extLst>
              <a:ext uri="{FF2B5EF4-FFF2-40B4-BE49-F238E27FC236}">
                <a16:creationId xmlns:a16="http://schemas.microsoft.com/office/drawing/2014/main" id="{48CD488E-20C9-4D01-95FB-A035E26CEA44}"/>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EAED4D4E-5051-4E64-9734-C4C204307F5D}"/>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25610AC7-03B0-46FD-96BF-191829DD818C}"/>
              </a:ext>
            </a:extLst>
          </p:cNvPr>
          <p:cNvSpPr>
            <a:spLocks noGrp="1"/>
          </p:cNvSpPr>
          <p:nvPr>
            <p:ph type="sldNum" sz="quarter" idx="12"/>
          </p:nvPr>
        </p:nvSpPr>
        <p:spPr/>
        <p:txBody>
          <a:bodyPr/>
          <a:lstStyle/>
          <a:p>
            <a:fld id="{0A644367-13AA-42ED-B6EC-687919EA1044}" type="slidenum">
              <a:rPr lang="zh-CN" altLang="en-US" smtClean="0"/>
              <a:t>52</a:t>
            </a:fld>
            <a:endParaRPr lang="zh-CN" altLang="en-US"/>
          </a:p>
        </p:txBody>
      </p:sp>
      <p:sp>
        <p:nvSpPr>
          <p:cNvPr id="7" name="AutoShape 5">
            <a:extLst>
              <a:ext uri="{FF2B5EF4-FFF2-40B4-BE49-F238E27FC236}">
                <a16:creationId xmlns:a16="http://schemas.microsoft.com/office/drawing/2014/main" id="{C5EE4603-8207-4681-B43A-1189EF168B0A}"/>
              </a:ext>
            </a:extLst>
          </p:cNvPr>
          <p:cNvSpPr>
            <a:spLocks/>
          </p:cNvSpPr>
          <p:nvPr/>
        </p:nvSpPr>
        <p:spPr bwMode="auto">
          <a:xfrm>
            <a:off x="926757" y="3805469"/>
            <a:ext cx="347870" cy="1234440"/>
          </a:xfrm>
          <a:prstGeom prst="leftBrace">
            <a:avLst>
              <a:gd name="adj1" fmla="val 21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HK"/>
          </a:p>
        </p:txBody>
      </p:sp>
    </p:spTree>
    <p:extLst>
      <p:ext uri="{BB962C8B-B14F-4D97-AF65-F5344CB8AC3E}">
        <p14:creationId xmlns:p14="http://schemas.microsoft.com/office/powerpoint/2010/main" val="940622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D28E58-BA14-4304-B28F-29B70F6BBCA8}"/>
              </a:ext>
            </a:extLst>
          </p:cNvPr>
          <p:cNvSpPr>
            <a:spLocks noGrp="1"/>
          </p:cNvSpPr>
          <p:nvPr>
            <p:ph idx="1"/>
          </p:nvPr>
        </p:nvSpPr>
        <p:spPr>
          <a:xfrm>
            <a:off x="838200" y="881449"/>
            <a:ext cx="10515600" cy="5295514"/>
          </a:xfrm>
        </p:spPr>
        <p:txBody>
          <a:bodyPr/>
          <a:lstStyle/>
          <a:p>
            <a:r>
              <a:rPr lang="zh-CN" altLang="en-US" dirty="0">
                <a:solidFill>
                  <a:srgbClr val="FF0000"/>
                </a:solidFill>
              </a:rPr>
              <a:t>定理</a:t>
            </a:r>
            <a:r>
              <a:rPr lang="en-HK" altLang="zh-CN" dirty="0">
                <a:solidFill>
                  <a:srgbClr val="FF0000"/>
                </a:solidFill>
              </a:rPr>
              <a:t>2</a:t>
            </a:r>
            <a:r>
              <a:rPr lang="en-HK" altLang="zh-CN" dirty="0"/>
              <a:t> </a:t>
            </a:r>
            <a:r>
              <a:rPr lang="zh-CN" altLang="en-US" dirty="0"/>
              <a:t>线性规划问题的基可行解</a:t>
            </a:r>
            <a:r>
              <a:rPr lang="en-US" altLang="zh-CN" dirty="0"/>
              <a:t>X</a:t>
            </a:r>
            <a:r>
              <a:rPr lang="zh-CN" altLang="en-US" dirty="0"/>
              <a:t>对应于可行域</a:t>
            </a:r>
            <a:r>
              <a:rPr lang="en-US" altLang="zh-CN" dirty="0"/>
              <a:t>D</a:t>
            </a:r>
            <a:r>
              <a:rPr lang="zh-CN" altLang="en-US" dirty="0"/>
              <a:t>的顶点。</a:t>
            </a:r>
            <a:endParaRPr lang="en-HK" altLang="zh-CN" dirty="0"/>
          </a:p>
          <a:p>
            <a:r>
              <a:rPr lang="zh-CN" altLang="en-US" dirty="0"/>
              <a:t>证明思路</a:t>
            </a:r>
            <a:endParaRPr lang="en-HK" altLang="zh-CN" dirty="0"/>
          </a:p>
          <a:p>
            <a:pPr lvl="1"/>
            <a:r>
              <a:rPr lang="zh-CN" altLang="en-US" dirty="0">
                <a:solidFill>
                  <a:srgbClr val="0070C0"/>
                </a:solidFill>
                <a:latin typeface="Times New Roman" panose="02020603050405020304" pitchFamily="18" charset="0"/>
                <a:cs typeface="Times New Roman" panose="02020603050405020304" pitchFamily="18" charset="0"/>
              </a:rPr>
              <a:t>定理</a:t>
            </a:r>
            <a:r>
              <a:rPr lang="en-US" altLang="zh-CN" dirty="0">
                <a:solidFill>
                  <a:srgbClr val="0070C0"/>
                </a:solidFill>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是</a:t>
            </a:r>
            <a:r>
              <a:rPr lang="en-US" altLang="zh-CN" dirty="0">
                <a:solidFill>
                  <a:srgbClr val="990000"/>
                </a:solidFill>
                <a:latin typeface="Times New Roman" panose="02020603050405020304" pitchFamily="18" charset="0"/>
                <a:cs typeface="Times New Roman" panose="02020603050405020304" pitchFamily="18" charset="0"/>
              </a:rPr>
              <a:t>X</a:t>
            </a:r>
            <a:r>
              <a:rPr lang="zh-CN" altLang="en-US" dirty="0">
                <a:solidFill>
                  <a:srgbClr val="990000"/>
                </a:solidFill>
                <a:latin typeface="Times New Roman" panose="02020603050405020304" pitchFamily="18" charset="0"/>
                <a:cs typeface="Times New Roman" panose="02020603050405020304" pitchFamily="18" charset="0"/>
              </a:rPr>
              <a:t>是</a:t>
            </a:r>
            <a:r>
              <a:rPr lang="en-US" altLang="zh-CN" dirty="0">
                <a:solidFill>
                  <a:srgbClr val="990000"/>
                </a:solidFill>
                <a:latin typeface="Times New Roman" panose="02020603050405020304" pitchFamily="18" charset="0"/>
                <a:cs typeface="Times New Roman" panose="02020603050405020304" pitchFamily="18" charset="0"/>
              </a:rPr>
              <a:t>D</a:t>
            </a:r>
            <a:r>
              <a:rPr lang="zh-CN" altLang="en-US" dirty="0">
                <a:solidFill>
                  <a:srgbClr val="990000"/>
                </a:solidFill>
                <a:latin typeface="Times New Roman" panose="02020603050405020304" pitchFamily="18" charset="0"/>
                <a:cs typeface="Times New Roman" panose="02020603050405020304" pitchFamily="18" charset="0"/>
              </a:rPr>
              <a:t>的一个顶点</a:t>
            </a:r>
            <a:r>
              <a:rPr lang="en-US" altLang="zh-CN" dirty="0">
                <a:solidFill>
                  <a:srgbClr val="990000"/>
                </a:solidFill>
                <a:latin typeface="Times New Roman" panose="02020603050405020304" pitchFamily="18" charset="0"/>
                <a:cs typeface="Times New Roman" panose="02020603050405020304" pitchFamily="18" charset="0"/>
              </a:rPr>
              <a:t>&lt;=&gt; X</a:t>
            </a:r>
            <a:r>
              <a:rPr lang="zh-CN" altLang="en-US" dirty="0">
                <a:solidFill>
                  <a:srgbClr val="990000"/>
                </a:solidFill>
                <a:latin typeface="Times New Roman" panose="02020603050405020304" pitchFamily="18" charset="0"/>
                <a:cs typeface="Times New Roman" panose="02020603050405020304" pitchFamily="18" charset="0"/>
              </a:rPr>
              <a:t>为</a:t>
            </a:r>
            <a:r>
              <a:rPr lang="en-US" altLang="zh-CN" dirty="0">
                <a:solidFill>
                  <a:srgbClr val="990000"/>
                </a:solidFill>
                <a:latin typeface="Times New Roman" panose="02020603050405020304" pitchFamily="18" charset="0"/>
                <a:cs typeface="Times New Roman" panose="02020603050405020304" pitchFamily="18" charset="0"/>
              </a:rPr>
              <a:t>LP</a:t>
            </a:r>
            <a:r>
              <a:rPr lang="zh-CN" altLang="en-US" dirty="0">
                <a:solidFill>
                  <a:srgbClr val="990000"/>
                </a:solidFill>
                <a:latin typeface="Times New Roman" panose="02020603050405020304" pitchFamily="18" charset="0"/>
                <a:cs typeface="Times New Roman" panose="02020603050405020304" pitchFamily="18" charset="0"/>
              </a:rPr>
              <a:t>的基本可行解</a:t>
            </a:r>
            <a:r>
              <a:rPr lang="en-US" altLang="zh-CN" dirty="0">
                <a:solidFill>
                  <a:srgbClr val="99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lvl="1"/>
            <a:r>
              <a:rPr lang="zh-CN" altLang="en-US" dirty="0">
                <a:solidFill>
                  <a:srgbClr val="0070C0"/>
                </a:solidFill>
                <a:latin typeface="Times New Roman" panose="02020603050405020304" pitchFamily="18" charset="0"/>
                <a:cs typeface="Times New Roman" panose="02020603050405020304" pitchFamily="18" charset="0"/>
              </a:rPr>
              <a:t>引理</a:t>
            </a:r>
            <a:r>
              <a:rPr lang="en-HK" altLang="zh-CN" dirty="0">
                <a:solidFill>
                  <a:srgbClr val="0070C0"/>
                </a:solidFill>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是</a:t>
            </a:r>
            <a:r>
              <a:rPr lang="en-US" altLang="zh-CN" dirty="0">
                <a:solidFill>
                  <a:srgbClr val="990000"/>
                </a:solidFill>
                <a:latin typeface="Times New Roman" panose="02020603050405020304" pitchFamily="18" charset="0"/>
                <a:cs typeface="Times New Roman" panose="02020603050405020304" pitchFamily="18" charset="0"/>
              </a:rPr>
              <a:t>X</a:t>
            </a:r>
            <a:r>
              <a:rPr lang="zh-CN" altLang="en-US" dirty="0">
                <a:solidFill>
                  <a:srgbClr val="990000"/>
                </a:solidFill>
                <a:latin typeface="Times New Roman" panose="02020603050405020304" pitchFamily="18" charset="0"/>
                <a:cs typeface="Times New Roman" panose="02020603050405020304" pitchFamily="18" charset="0"/>
              </a:rPr>
              <a:t>为</a:t>
            </a:r>
            <a:r>
              <a:rPr lang="en-US" altLang="zh-CN" dirty="0">
                <a:solidFill>
                  <a:srgbClr val="990000"/>
                </a:solidFill>
                <a:latin typeface="Times New Roman" panose="02020603050405020304" pitchFamily="18" charset="0"/>
                <a:cs typeface="Times New Roman" panose="02020603050405020304" pitchFamily="18" charset="0"/>
              </a:rPr>
              <a:t>LP</a:t>
            </a:r>
            <a:r>
              <a:rPr lang="zh-CN" altLang="en-US" dirty="0">
                <a:solidFill>
                  <a:srgbClr val="990000"/>
                </a:solidFill>
                <a:latin typeface="Times New Roman" panose="02020603050405020304" pitchFamily="18" charset="0"/>
                <a:cs typeface="Times New Roman" panose="02020603050405020304" pitchFamily="18" charset="0"/>
              </a:rPr>
              <a:t>的基本可行解</a:t>
            </a:r>
            <a:r>
              <a:rPr lang="en-US" altLang="zh-CN" dirty="0">
                <a:solidFill>
                  <a:srgbClr val="990000"/>
                </a:solidFill>
                <a:latin typeface="Times New Roman" panose="02020603050405020304" pitchFamily="18" charset="0"/>
                <a:cs typeface="Times New Roman" panose="02020603050405020304" pitchFamily="18" charset="0"/>
              </a:rPr>
              <a:t>&lt;=&gt;X</a:t>
            </a:r>
            <a:r>
              <a:rPr lang="zh-CN" altLang="en-US" dirty="0">
                <a:solidFill>
                  <a:srgbClr val="990000"/>
                </a:solidFill>
                <a:latin typeface="Times New Roman" panose="02020603050405020304" pitchFamily="18" charset="0"/>
                <a:cs typeface="Times New Roman" panose="02020603050405020304" pitchFamily="18" charset="0"/>
              </a:rPr>
              <a:t>的正分量所对应的系数列向量线性无关</a:t>
            </a:r>
            <a:endParaRPr lang="en-HK" altLang="zh-CN" dirty="0">
              <a:solidFill>
                <a:srgbClr val="99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所以</a:t>
            </a:r>
            <a:r>
              <a:rPr lang="zh-CN" altLang="en-US" dirty="0">
                <a:solidFill>
                  <a:srgbClr val="0070C0"/>
                </a:solidFill>
                <a:latin typeface="Times New Roman" panose="02020603050405020304" pitchFamily="18" charset="0"/>
                <a:cs typeface="Times New Roman" panose="02020603050405020304" pitchFamily="18" charset="0"/>
              </a:rPr>
              <a:t>定理</a:t>
            </a:r>
            <a:r>
              <a:rPr lang="en-HK" altLang="zh-CN" dirty="0">
                <a:solidFill>
                  <a:srgbClr val="0070C0"/>
                </a:solidFill>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可以转化为：</a:t>
            </a:r>
            <a:r>
              <a:rPr lang="en-US" altLang="zh-CN" dirty="0">
                <a:solidFill>
                  <a:srgbClr val="C00000"/>
                </a:solidFill>
                <a:latin typeface="Times New Roman" panose="02020603050405020304" pitchFamily="18" charset="0"/>
                <a:cs typeface="Times New Roman" panose="02020603050405020304" pitchFamily="18" charset="0"/>
              </a:rPr>
              <a:t>X</a:t>
            </a:r>
            <a:r>
              <a:rPr lang="zh-CN" altLang="en-US" dirty="0">
                <a:solidFill>
                  <a:srgbClr val="C00000"/>
                </a:solidFill>
                <a:latin typeface="Times New Roman" panose="02020603050405020304" pitchFamily="18" charset="0"/>
                <a:cs typeface="Times New Roman" panose="02020603050405020304" pitchFamily="18" charset="0"/>
              </a:rPr>
              <a:t>是</a:t>
            </a:r>
            <a:r>
              <a:rPr lang="en-US" altLang="zh-CN" dirty="0">
                <a:solidFill>
                  <a:srgbClr val="C00000"/>
                </a:solidFill>
                <a:latin typeface="Times New Roman" panose="02020603050405020304" pitchFamily="18" charset="0"/>
                <a:cs typeface="Times New Roman" panose="02020603050405020304" pitchFamily="18" charset="0"/>
              </a:rPr>
              <a:t>D</a:t>
            </a:r>
            <a:r>
              <a:rPr lang="zh-CN" altLang="en-US" dirty="0">
                <a:solidFill>
                  <a:srgbClr val="C00000"/>
                </a:solidFill>
                <a:latin typeface="Times New Roman" panose="02020603050405020304" pitchFamily="18" charset="0"/>
                <a:cs typeface="Times New Roman" panose="02020603050405020304" pitchFamily="18" charset="0"/>
              </a:rPr>
              <a:t>的一个顶点</a:t>
            </a:r>
            <a:r>
              <a:rPr lang="en-US" altLang="zh-CN" dirty="0">
                <a:solidFill>
                  <a:srgbClr val="C00000"/>
                </a:solidFill>
                <a:latin typeface="Times New Roman" panose="02020603050405020304" pitchFamily="18" charset="0"/>
                <a:cs typeface="Times New Roman" panose="02020603050405020304" pitchFamily="18" charset="0"/>
              </a:rPr>
              <a:t>&lt;=&gt; X</a:t>
            </a:r>
            <a:r>
              <a:rPr lang="zh-CN" altLang="en-US" dirty="0">
                <a:solidFill>
                  <a:srgbClr val="C00000"/>
                </a:solidFill>
                <a:latin typeface="Times New Roman" panose="02020603050405020304" pitchFamily="18" charset="0"/>
                <a:cs typeface="Times New Roman" panose="02020603050405020304" pitchFamily="18" charset="0"/>
              </a:rPr>
              <a:t>的正分量所对应的系数列向量线性无关</a:t>
            </a:r>
            <a:endParaRPr lang="en-HK" altLang="zh-CN" dirty="0">
              <a:solidFill>
                <a:srgbClr val="C00000"/>
              </a:solidFill>
              <a:latin typeface="Times New Roman" panose="02020603050405020304" pitchFamily="18" charset="0"/>
              <a:cs typeface="Times New Roman" panose="02020603050405020304" pitchFamily="18" charset="0"/>
            </a:endParaRPr>
          </a:p>
          <a:p>
            <a:r>
              <a:rPr lang="zh-CN" altLang="en-US" dirty="0">
                <a:solidFill>
                  <a:srgbClr val="C00000"/>
                </a:solidFill>
              </a:rPr>
              <a:t>证明方法：反证法</a:t>
            </a:r>
          </a:p>
          <a:p>
            <a:pPr lvl="1"/>
            <a:endParaRPr lang="en-HK" dirty="0"/>
          </a:p>
        </p:txBody>
      </p:sp>
      <p:sp>
        <p:nvSpPr>
          <p:cNvPr id="4" name="日期占位符 3">
            <a:extLst>
              <a:ext uri="{FF2B5EF4-FFF2-40B4-BE49-F238E27FC236}">
                <a16:creationId xmlns:a16="http://schemas.microsoft.com/office/drawing/2014/main" id="{48CD488E-20C9-4D01-95FB-A035E26CEA44}"/>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EAED4D4E-5051-4E64-9734-C4C204307F5D}"/>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25610AC7-03B0-46FD-96BF-191829DD818C}"/>
              </a:ext>
            </a:extLst>
          </p:cNvPr>
          <p:cNvSpPr>
            <a:spLocks noGrp="1"/>
          </p:cNvSpPr>
          <p:nvPr>
            <p:ph type="sldNum" sz="quarter" idx="12"/>
          </p:nvPr>
        </p:nvSpPr>
        <p:spPr/>
        <p:txBody>
          <a:bodyPr/>
          <a:lstStyle/>
          <a:p>
            <a:fld id="{0A644367-13AA-42ED-B6EC-687919EA1044}" type="slidenum">
              <a:rPr lang="zh-CN" altLang="en-US" smtClean="0"/>
              <a:t>53</a:t>
            </a:fld>
            <a:endParaRPr lang="zh-CN" altLang="en-US"/>
          </a:p>
        </p:txBody>
      </p:sp>
    </p:spTree>
    <p:extLst>
      <p:ext uri="{BB962C8B-B14F-4D97-AF65-F5344CB8AC3E}">
        <p14:creationId xmlns:p14="http://schemas.microsoft.com/office/powerpoint/2010/main" val="465582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D28E58-BA14-4304-B28F-29B70F6BBCA8}"/>
              </a:ext>
            </a:extLst>
          </p:cNvPr>
          <p:cNvSpPr>
            <a:spLocks noGrp="1"/>
          </p:cNvSpPr>
          <p:nvPr>
            <p:ph idx="1"/>
          </p:nvPr>
        </p:nvSpPr>
        <p:spPr>
          <a:xfrm>
            <a:off x="838200" y="889686"/>
            <a:ext cx="10620632" cy="5287277"/>
          </a:xfrm>
        </p:spPr>
        <p:txBody>
          <a:bodyPr/>
          <a:lstStyle/>
          <a:p>
            <a:r>
              <a:rPr lang="zh-CN" altLang="en-US" dirty="0">
                <a:solidFill>
                  <a:srgbClr val="FF0000"/>
                </a:solidFill>
                <a:latin typeface="Times New Roman" panose="02020603050405020304" pitchFamily="18" charset="0"/>
                <a:cs typeface="Times New Roman" panose="02020603050405020304" pitchFamily="18" charset="0"/>
              </a:rPr>
              <a:t>引理</a:t>
            </a:r>
            <a:r>
              <a:rPr lang="en-US" altLang="zh-CN" dirty="0">
                <a:solidFill>
                  <a:srgbClr val="FF0000"/>
                </a:solidFill>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：若</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是有界凸集，则任何一点</a:t>
            </a:r>
            <a:r>
              <a:rPr lang="en-US" altLang="zh-CN" i="1" dirty="0">
                <a:latin typeface="Times New Roman" panose="02020603050405020304" pitchFamily="18" charset="0"/>
                <a:cs typeface="Times New Roman" panose="02020603050405020304" pitchFamily="18" charset="0"/>
              </a:rPr>
              <a:t>X∈K</a:t>
            </a:r>
            <a:r>
              <a:rPr lang="zh-CN" altLang="en-US" dirty="0">
                <a:latin typeface="Times New Roman" panose="02020603050405020304" pitchFamily="18" charset="0"/>
                <a:cs typeface="Times New Roman" panose="02020603050405020304" pitchFamily="18" charset="0"/>
              </a:rPr>
              <a:t>可表示为</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的顶点的凸组合。 </a:t>
            </a:r>
            <a:endParaRPr lang="en-HK" altLang="zh-CN"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定理</a:t>
            </a:r>
            <a:r>
              <a:rPr lang="en-HK" altLang="zh-CN" dirty="0">
                <a:solidFill>
                  <a:srgbClr val="FF0000"/>
                </a:solidFill>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：若可行域有界，则线性规划问题的目标函数一定可以在其可行域的顶点上达到最优。 </a:t>
            </a:r>
            <a:endParaRPr lang="en-HK"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首先可行域非空有界就肯定有最优解</a:t>
            </a:r>
          </a:p>
          <a:p>
            <a:pPr lvl="1"/>
            <a:r>
              <a:rPr lang="zh-CN" altLang="en-US" dirty="0">
                <a:solidFill>
                  <a:schemeClr val="accent1"/>
                </a:solidFill>
                <a:latin typeface="Times New Roman" panose="02020603050405020304" pitchFamily="18" charset="0"/>
                <a:cs typeface="Times New Roman" panose="02020603050405020304" pitchFamily="18" charset="0"/>
              </a:rPr>
              <a:t>本定理要证明的是</a:t>
            </a:r>
            <a:r>
              <a:rPr lang="zh-CN" altLang="en-US" dirty="0">
                <a:latin typeface="Times New Roman" panose="02020603050405020304" pitchFamily="18" charset="0"/>
                <a:cs typeface="Times New Roman" panose="02020603050405020304" pitchFamily="18" charset="0"/>
              </a:rPr>
              <a:t>设在非顶点</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处取得最优值，则存在顶点</a:t>
            </a:r>
            <a:r>
              <a:rPr lang="en-HK" altLang="zh-CN" dirty="0">
                <a:latin typeface="Times New Roman" panose="02020603050405020304" pitchFamily="18" charset="0"/>
                <a:cs typeface="Times New Roman" panose="02020603050405020304" pitchFamily="18" charset="0"/>
              </a:rPr>
              <a:t>X</a:t>
            </a:r>
            <a:r>
              <a:rPr lang="zh-CN" altLang="en-US" baseline="30000"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1</a:t>
            </a:r>
            <a:r>
              <a:rPr lang="zh-CN" altLang="en-US"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X</a:t>
            </a:r>
            <a:r>
              <a:rPr lang="zh-CN" altLang="en-US" baseline="30000"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zh-CN" altLang="en-US"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也取得相同的最优值。</a:t>
            </a:r>
          </a:p>
          <a:p>
            <a:r>
              <a:rPr lang="zh-CN" altLang="en-US" dirty="0">
                <a:solidFill>
                  <a:srgbClr val="FF0000"/>
                </a:solidFill>
                <a:latin typeface="Times New Roman" panose="02020603050405020304" pitchFamily="18" charset="0"/>
                <a:cs typeface="Times New Roman" panose="02020603050405020304" pitchFamily="18" charset="0"/>
              </a:rPr>
              <a:t>定理</a:t>
            </a:r>
            <a:r>
              <a:rPr lang="en-HK" altLang="zh-CN" dirty="0">
                <a:solidFill>
                  <a:srgbClr val="FF0000"/>
                </a:solidFill>
                <a:latin typeface="Times New Roman" panose="02020603050405020304" pitchFamily="18" charset="0"/>
                <a:cs typeface="Times New Roman" panose="02020603050405020304" pitchFamily="18" charset="0"/>
              </a:rPr>
              <a:t>4</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P27</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：若目标函数在</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个顶点处达到最优值</a:t>
            </a:r>
            <a:r>
              <a:rPr lang="en-HK"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k≥2</a:t>
            </a:r>
            <a:r>
              <a:rPr lang="en-HK"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则在这些顶点的凸组合上也达到最优值。</a:t>
            </a:r>
            <a:endParaRPr lang="en-HK" altLang="zh-CN" dirty="0">
              <a:latin typeface="Times New Roman" panose="02020603050405020304" pitchFamily="18" charset="0"/>
              <a:cs typeface="Times New Roman" panose="02020603050405020304" pitchFamily="18" charset="0"/>
            </a:endParaRPr>
          </a:p>
          <a:p>
            <a:pPr lvl="1"/>
            <a:r>
              <a:rPr lang="zh-CN" altLang="en-US" dirty="0"/>
              <a:t>利用凸组合定义进行证明</a:t>
            </a:r>
            <a:endParaRPr lang="en-HK" altLang="zh-CN" dirty="0"/>
          </a:p>
          <a:p>
            <a:pPr lvl="1"/>
            <a:r>
              <a:rPr lang="zh-CN" altLang="en-US" dirty="0"/>
              <a:t>对应线性规划问题有无穷多个最优解</a:t>
            </a:r>
            <a:endParaRPr lang="en-HK" dirty="0"/>
          </a:p>
        </p:txBody>
      </p:sp>
      <p:sp>
        <p:nvSpPr>
          <p:cNvPr id="4" name="日期占位符 3">
            <a:extLst>
              <a:ext uri="{FF2B5EF4-FFF2-40B4-BE49-F238E27FC236}">
                <a16:creationId xmlns:a16="http://schemas.microsoft.com/office/drawing/2014/main" id="{48CD488E-20C9-4D01-95FB-A035E26CEA44}"/>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EAED4D4E-5051-4E64-9734-C4C204307F5D}"/>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25610AC7-03B0-46FD-96BF-191829DD818C}"/>
              </a:ext>
            </a:extLst>
          </p:cNvPr>
          <p:cNvSpPr>
            <a:spLocks noGrp="1"/>
          </p:cNvSpPr>
          <p:nvPr>
            <p:ph type="sldNum" sz="quarter" idx="12"/>
          </p:nvPr>
        </p:nvSpPr>
        <p:spPr/>
        <p:txBody>
          <a:bodyPr/>
          <a:lstStyle/>
          <a:p>
            <a:fld id="{0A644367-13AA-42ED-B6EC-687919EA1044}" type="slidenum">
              <a:rPr lang="zh-CN" altLang="en-US" smtClean="0"/>
              <a:t>54</a:t>
            </a:fld>
            <a:endParaRPr lang="zh-CN" altLang="en-US"/>
          </a:p>
        </p:txBody>
      </p:sp>
    </p:spTree>
    <p:extLst>
      <p:ext uri="{BB962C8B-B14F-4D97-AF65-F5344CB8AC3E}">
        <p14:creationId xmlns:p14="http://schemas.microsoft.com/office/powerpoint/2010/main" val="1902911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13A44-DA6D-402A-BA8C-8D8BC3759971}"/>
              </a:ext>
            </a:extLst>
          </p:cNvPr>
          <p:cNvSpPr>
            <a:spLocks noGrp="1"/>
          </p:cNvSpPr>
          <p:nvPr>
            <p:ph type="title"/>
          </p:nvPr>
        </p:nvSpPr>
        <p:spPr/>
        <p:txBody>
          <a:bodyPr/>
          <a:lstStyle/>
          <a:p>
            <a:r>
              <a:rPr lang="zh-CN" altLang="en-US" dirty="0"/>
              <a:t>练习：将线性规划问题化为标准型</a:t>
            </a:r>
            <a:endParaRPr lang="en-HK" dirty="0"/>
          </a:p>
        </p:txBody>
      </p:sp>
      <p:sp>
        <p:nvSpPr>
          <p:cNvPr id="3" name="内容占位符 2">
            <a:extLst>
              <a:ext uri="{FF2B5EF4-FFF2-40B4-BE49-F238E27FC236}">
                <a16:creationId xmlns:a16="http://schemas.microsoft.com/office/drawing/2014/main" id="{4FD28E58-BA14-4304-B28F-29B70F6BBCA8}"/>
              </a:ext>
            </a:extLst>
          </p:cNvPr>
          <p:cNvSpPr>
            <a:spLocks noGrp="1"/>
          </p:cNvSpPr>
          <p:nvPr>
            <p:ph idx="1"/>
          </p:nvPr>
        </p:nvSpPr>
        <p:spPr/>
        <p:txBody>
          <a:bodyPr/>
          <a:lstStyle/>
          <a:p>
            <a:endParaRPr lang="en-HK" dirty="0"/>
          </a:p>
        </p:txBody>
      </p:sp>
      <p:sp>
        <p:nvSpPr>
          <p:cNvPr id="4" name="日期占位符 3">
            <a:extLst>
              <a:ext uri="{FF2B5EF4-FFF2-40B4-BE49-F238E27FC236}">
                <a16:creationId xmlns:a16="http://schemas.microsoft.com/office/drawing/2014/main" id="{48CD488E-20C9-4D01-95FB-A035E26CEA44}"/>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EAED4D4E-5051-4E64-9734-C4C204307F5D}"/>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25610AC7-03B0-46FD-96BF-191829DD818C}"/>
              </a:ext>
            </a:extLst>
          </p:cNvPr>
          <p:cNvSpPr>
            <a:spLocks noGrp="1"/>
          </p:cNvSpPr>
          <p:nvPr>
            <p:ph type="sldNum" sz="quarter" idx="12"/>
          </p:nvPr>
        </p:nvSpPr>
        <p:spPr/>
        <p:txBody>
          <a:bodyPr/>
          <a:lstStyle/>
          <a:p>
            <a:fld id="{0A644367-13AA-42ED-B6EC-687919EA1044}" type="slidenum">
              <a:rPr lang="zh-CN" altLang="en-US" smtClean="0"/>
              <a:t>55</a:t>
            </a:fld>
            <a:endParaRPr lang="zh-CN" altLang="en-US"/>
          </a:p>
        </p:txBody>
      </p:sp>
      <p:sp>
        <p:nvSpPr>
          <p:cNvPr id="7" name="Text Box 9">
            <a:extLst>
              <a:ext uri="{FF2B5EF4-FFF2-40B4-BE49-F238E27FC236}">
                <a16:creationId xmlns:a16="http://schemas.microsoft.com/office/drawing/2014/main" id="{3017896A-01DB-4996-BD3F-4ECC8438CCC9}"/>
              </a:ext>
            </a:extLst>
          </p:cNvPr>
          <p:cNvSpPr txBox="1">
            <a:spLocks noChangeArrowheads="1"/>
          </p:cNvSpPr>
          <p:nvPr/>
        </p:nvSpPr>
        <p:spPr bwMode="auto">
          <a:xfrm>
            <a:off x="2456873" y="2376233"/>
            <a:ext cx="8197272" cy="325012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30000"/>
              </a:spcBef>
            </a:pPr>
            <a:r>
              <a:rPr kumimoji="1" lang="en-US" altLang="zh-CN" sz="3600" b="0" dirty="0">
                <a:latin typeface="Times New Roman" panose="02020603050405020304" pitchFamily="18" charset="0"/>
                <a:ea typeface="楷体_GB2312" pitchFamily="49" charset="-122"/>
                <a:cs typeface="Times New Roman" panose="02020603050405020304" pitchFamily="18" charset="0"/>
              </a:rPr>
              <a:t>Min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f</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-3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1</a:t>
            </a:r>
            <a:r>
              <a:rPr kumimoji="1" lang="en-US" altLang="zh-CN" sz="3600" b="0" baseline="-3000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+ 5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2</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+ 8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3</a:t>
            </a:r>
            <a:r>
              <a:rPr kumimoji="1" lang="en-US" altLang="zh-CN" sz="3600" b="0" baseline="-3000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- 7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4</a:t>
            </a:r>
            <a:endParaRPr kumimoji="1" lang="en-US" altLang="zh-CN" sz="3600" b="0" i="1" dirty="0">
              <a:latin typeface="Times New Roman" panose="02020603050405020304" pitchFamily="18" charset="0"/>
              <a:ea typeface="楷体_GB2312" pitchFamily="49" charset="-122"/>
              <a:cs typeface="Times New Roman" panose="02020603050405020304" pitchFamily="18" charset="0"/>
            </a:endParaRPr>
          </a:p>
          <a:p>
            <a:pPr algn="just">
              <a:lnSpc>
                <a:spcPct val="90000"/>
              </a:lnSpc>
              <a:spcBef>
                <a:spcPct val="30000"/>
              </a:spcBef>
            </a:pPr>
            <a:r>
              <a:rPr kumimoji="1" lang="en-US" altLang="zh-CN" sz="3600" b="0" dirty="0" err="1">
                <a:latin typeface="Times New Roman" panose="02020603050405020304" pitchFamily="18" charset="0"/>
                <a:ea typeface="楷体_GB2312" pitchFamily="49" charset="-122"/>
                <a:cs typeface="Times New Roman" panose="02020603050405020304" pitchFamily="18" charset="0"/>
              </a:rPr>
              <a:t>s.t.</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2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1</a:t>
            </a:r>
            <a:r>
              <a:rPr kumimoji="1" lang="en-US" altLang="zh-CN" sz="3600" b="0" baseline="-3000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- 3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2</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+ 5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3</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+ 6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4</a:t>
            </a:r>
            <a:r>
              <a:rPr kumimoji="1" lang="en-US" altLang="zh-CN" sz="3600" b="0" baseline="-3000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28</a:t>
            </a:r>
          </a:p>
          <a:p>
            <a:pPr algn="just">
              <a:lnSpc>
                <a:spcPct val="90000"/>
              </a:lnSpc>
              <a:spcBef>
                <a:spcPct val="30000"/>
              </a:spcBef>
            </a:pPr>
            <a:r>
              <a:rPr kumimoji="1" lang="en-US" altLang="zh-CN" sz="3600" b="0" dirty="0">
                <a:latin typeface="Times New Roman" panose="02020603050405020304" pitchFamily="18" charset="0"/>
                <a:ea typeface="楷体_GB2312" pitchFamily="49" charset="-122"/>
                <a:cs typeface="Times New Roman" panose="02020603050405020304" pitchFamily="18" charset="0"/>
              </a:rPr>
              <a:t>     4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1</a:t>
            </a:r>
            <a:r>
              <a:rPr kumimoji="1" lang="en-US" altLang="zh-CN" sz="3600" b="0" baseline="-3000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+ 2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2</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+ 3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3</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9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4</a:t>
            </a:r>
            <a:r>
              <a:rPr kumimoji="1" lang="en-US" altLang="zh-CN" sz="3600" b="0" baseline="-3000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39</a:t>
            </a:r>
          </a:p>
          <a:p>
            <a:pPr algn="just">
              <a:lnSpc>
                <a:spcPct val="90000"/>
              </a:lnSpc>
              <a:spcBef>
                <a:spcPct val="30000"/>
              </a:spcBef>
            </a:pPr>
            <a:r>
              <a:rPr kumimoji="1" lang="en-US" altLang="zh-CN" sz="3600" b="0" dirty="0">
                <a:latin typeface="Times New Roman" panose="02020603050405020304" pitchFamily="18" charset="0"/>
                <a:ea typeface="楷体_GB2312" pitchFamily="49" charset="-122"/>
                <a:cs typeface="Times New Roman" panose="02020603050405020304" pitchFamily="18" charset="0"/>
              </a:rPr>
              <a:t>     6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2</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+ 2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3</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+ 3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4</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 - 58</a:t>
            </a:r>
          </a:p>
          <a:p>
            <a:pPr algn="just">
              <a:lnSpc>
                <a:spcPct val="90000"/>
              </a:lnSpc>
              <a:spcBef>
                <a:spcPct val="30000"/>
              </a:spcBef>
            </a:pPr>
            <a:r>
              <a:rPr kumimoji="1" lang="en-US" altLang="zh-CN" sz="3600" b="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1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 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3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 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4</a:t>
            </a:r>
            <a:r>
              <a:rPr kumimoji="1" lang="en-US" altLang="zh-CN" sz="3600" b="0" baseline="-3000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dirty="0">
                <a:latin typeface="Times New Roman" panose="02020603050405020304" pitchFamily="18" charset="0"/>
                <a:ea typeface="楷体_GB2312" pitchFamily="49" charset="-122"/>
                <a:cs typeface="Times New Roman" panose="02020603050405020304" pitchFamily="18" charset="0"/>
              </a:rPr>
              <a:t>≥ 0</a:t>
            </a:r>
            <a:r>
              <a:rPr kumimoji="1" lang="zh-CN" altLang="en-US" sz="3600" b="0" dirty="0">
                <a:latin typeface="Times New Roman" panose="02020603050405020304" pitchFamily="18" charset="0"/>
                <a:ea typeface="楷体_GB2312" pitchFamily="49" charset="-122"/>
                <a:cs typeface="Times New Roman" panose="02020603050405020304" pitchFamily="18" charset="0"/>
              </a:rPr>
              <a:t>； </a:t>
            </a:r>
            <a:r>
              <a:rPr kumimoji="1" lang="en-US" altLang="zh-CN" sz="3600" b="0" i="1" dirty="0">
                <a:latin typeface="Times New Roman" panose="02020603050405020304" pitchFamily="18" charset="0"/>
                <a:ea typeface="楷体_GB2312" pitchFamily="49" charset="-122"/>
                <a:cs typeface="Times New Roman" panose="02020603050405020304" pitchFamily="18" charset="0"/>
              </a:rPr>
              <a:t>x</a:t>
            </a:r>
            <a:r>
              <a:rPr kumimoji="1" lang="en-US" altLang="zh-CN" sz="3600" b="0" i="1" baseline="-30000" dirty="0">
                <a:latin typeface="Times New Roman" panose="02020603050405020304" pitchFamily="18" charset="0"/>
                <a:ea typeface="楷体_GB2312" pitchFamily="49" charset="-122"/>
                <a:cs typeface="Times New Roman" panose="02020603050405020304" pitchFamily="18" charset="0"/>
              </a:rPr>
              <a:t>2</a:t>
            </a:r>
            <a:r>
              <a:rPr kumimoji="1" lang="zh-CN" altLang="en-US" sz="3600" b="0" i="1" dirty="0">
                <a:latin typeface="Times New Roman" panose="02020603050405020304" pitchFamily="18" charset="0"/>
                <a:ea typeface="楷体_GB2312" pitchFamily="49" charset="-122"/>
                <a:cs typeface="Times New Roman" panose="02020603050405020304" pitchFamily="18" charset="0"/>
              </a:rPr>
              <a:t>无约束</a:t>
            </a:r>
            <a:r>
              <a:rPr kumimoji="1" lang="zh-CN" altLang="en-US" sz="3600" b="0" i="1" baseline="-30000" dirty="0">
                <a:latin typeface="Times New Roman" panose="02020603050405020304" pitchFamily="18" charset="0"/>
                <a:ea typeface="楷体_GB2312" pitchFamily="49" charset="-122"/>
                <a:cs typeface="Times New Roman" panose="02020603050405020304" pitchFamily="18" charset="0"/>
              </a:rPr>
              <a:t> </a:t>
            </a:r>
          </a:p>
        </p:txBody>
      </p:sp>
    </p:spTree>
    <p:extLst>
      <p:ext uri="{BB962C8B-B14F-4D97-AF65-F5344CB8AC3E}">
        <p14:creationId xmlns:p14="http://schemas.microsoft.com/office/powerpoint/2010/main" val="11915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647DE-8B8E-4EC0-865F-5BA4979C964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EA566F3-AA51-49C8-9042-7E40575034DB}"/>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BCE4A435-DF6C-4B0B-88F0-F7D107793E66}"/>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7F8F23CD-3FE7-4D08-BC18-8EDF376D1DC6}"/>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417749A6-EE3B-4F2C-87CE-54062DDA5995}"/>
              </a:ext>
            </a:extLst>
          </p:cNvPr>
          <p:cNvSpPr>
            <a:spLocks noGrp="1"/>
          </p:cNvSpPr>
          <p:nvPr>
            <p:ph type="sldNum" sz="quarter" idx="12"/>
          </p:nvPr>
        </p:nvSpPr>
        <p:spPr/>
        <p:txBody>
          <a:bodyPr/>
          <a:lstStyle/>
          <a:p>
            <a:fld id="{0A644367-13AA-42ED-B6EC-687919EA1044}" type="slidenum">
              <a:rPr lang="zh-CN" altLang="en-US" smtClean="0"/>
              <a:t>56</a:t>
            </a:fld>
            <a:endParaRPr lang="zh-CN" altLang="en-US"/>
          </a:p>
        </p:txBody>
      </p:sp>
      <p:sp>
        <p:nvSpPr>
          <p:cNvPr id="7" name="Text Box 10">
            <a:extLst>
              <a:ext uri="{FF2B5EF4-FFF2-40B4-BE49-F238E27FC236}">
                <a16:creationId xmlns:a16="http://schemas.microsoft.com/office/drawing/2014/main" id="{6441A32C-7BAF-49F2-86FC-858E75E6D30A}"/>
              </a:ext>
            </a:extLst>
          </p:cNvPr>
          <p:cNvSpPr txBox="1">
            <a:spLocks noChangeArrowheads="1"/>
          </p:cNvSpPr>
          <p:nvPr/>
        </p:nvSpPr>
        <p:spPr bwMode="auto">
          <a:xfrm>
            <a:off x="2026803" y="2077315"/>
            <a:ext cx="8715087" cy="360098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30000"/>
              </a:spcBef>
            </a:pPr>
            <a:r>
              <a:rPr kumimoji="1" lang="en-US" altLang="zh-CN" sz="3200" b="0" dirty="0">
                <a:latin typeface="隶书" panose="02010509060101010101" pitchFamily="49" charset="-122"/>
                <a:ea typeface="隶书" panose="02010509060101010101" pitchFamily="49" charset="-122"/>
              </a:rPr>
              <a:t> </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Max  </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z</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 3</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1</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–5</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’+5</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”–8</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3 </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+7</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4</a:t>
            </a:r>
            <a:endPar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endParaRPr>
          </a:p>
          <a:p>
            <a:pPr algn="just">
              <a:lnSpc>
                <a:spcPct val="90000"/>
              </a:lnSpc>
              <a:spcBef>
                <a:spcPct val="30000"/>
              </a:spcBef>
            </a:pP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4000" b="0" dirty="0" err="1">
                <a:latin typeface="Times New Roman" panose="02020603050405020304" pitchFamily="18" charset="0"/>
                <a:ea typeface="隶书" panose="02010509060101010101" pitchFamily="49" charset="-122"/>
                <a:cs typeface="Times New Roman" panose="02020603050405020304" pitchFamily="18" charset="0"/>
              </a:rPr>
              <a:t>s.t.</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2</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1</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–3</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’+3</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”+5</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3</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+6</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4</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5</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28</a:t>
            </a:r>
          </a:p>
          <a:p>
            <a:pPr algn="just">
              <a:lnSpc>
                <a:spcPct val="90000"/>
              </a:lnSpc>
              <a:spcBef>
                <a:spcPct val="30000"/>
              </a:spcBef>
            </a:pP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4</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1</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”+3</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3</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-9</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4</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6</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39</a:t>
            </a:r>
          </a:p>
          <a:p>
            <a:pPr algn="just">
              <a:lnSpc>
                <a:spcPct val="90000"/>
              </a:lnSpc>
              <a:spcBef>
                <a:spcPct val="30000"/>
              </a:spcBef>
            </a:pP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-6</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’+6</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3</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-3</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4</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7</a:t>
            </a:r>
            <a:r>
              <a:rPr kumimoji="1" lang="en-US" altLang="zh-CN" sz="4000" b="0" baseline="-30000" dirty="0">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58</a:t>
            </a:r>
          </a:p>
          <a:p>
            <a:pPr algn="just">
              <a:lnSpc>
                <a:spcPct val="90000"/>
              </a:lnSpc>
              <a:spcBef>
                <a:spcPct val="30000"/>
              </a:spcBef>
            </a:pP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1 </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2</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3 </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4 </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5 </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6 </a:t>
            </a:r>
            <a:r>
              <a:rPr kumimoji="1" lang="en-US" altLang="zh-CN" sz="4000" b="0" i="1" dirty="0">
                <a:latin typeface="Times New Roman" panose="02020603050405020304" pitchFamily="18" charset="0"/>
                <a:ea typeface="隶书" panose="02010509060101010101" pitchFamily="49" charset="-122"/>
                <a:cs typeface="Times New Roman" panose="02020603050405020304" pitchFamily="18" charset="0"/>
              </a:rPr>
              <a:t>,x</a:t>
            </a:r>
            <a:r>
              <a:rPr kumimoji="1" lang="en-US" altLang="zh-CN" sz="4000" b="0" i="1" baseline="-30000" dirty="0">
                <a:latin typeface="Times New Roman" panose="02020603050405020304" pitchFamily="18" charset="0"/>
                <a:ea typeface="隶书" panose="02010509060101010101" pitchFamily="49" charset="-122"/>
                <a:cs typeface="Times New Roman" panose="02020603050405020304" pitchFamily="18" charset="0"/>
              </a:rPr>
              <a:t>7</a:t>
            </a:r>
            <a:r>
              <a:rPr kumimoji="1" lang="en-US" altLang="zh-CN" sz="4000" b="0" baseline="-30000" dirty="0">
                <a:latin typeface="Times New Roman" panose="02020603050405020304" pitchFamily="18" charset="0"/>
                <a:ea typeface="隶书" panose="02010509060101010101" pitchFamily="49" charset="-122"/>
                <a:cs typeface="Times New Roman" panose="02020603050405020304" pitchFamily="18" charset="0"/>
              </a:rPr>
              <a:t> </a:t>
            </a:r>
            <a:r>
              <a:rPr kumimoji="1" lang="en-US" altLang="zh-CN" sz="4000" b="0" dirty="0">
                <a:latin typeface="Times New Roman" panose="02020603050405020304" pitchFamily="18" charset="0"/>
                <a:ea typeface="隶书" panose="02010509060101010101" pitchFamily="49" charset="-122"/>
                <a:cs typeface="Times New Roman" panose="02020603050405020304" pitchFamily="18" charset="0"/>
              </a:rPr>
              <a:t>≥ 0 </a:t>
            </a:r>
          </a:p>
        </p:txBody>
      </p:sp>
    </p:spTree>
    <p:extLst>
      <p:ext uri="{BB962C8B-B14F-4D97-AF65-F5344CB8AC3E}">
        <p14:creationId xmlns:p14="http://schemas.microsoft.com/office/powerpoint/2010/main" val="200718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E03C4-3B77-4E85-8B0F-C6EAAD2064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317829B-EAE1-4871-BF21-B41238513193}"/>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E3F3B391-45FE-4409-98D8-9B4F09EF54FD}"/>
              </a:ext>
            </a:extLst>
          </p:cNvPr>
          <p:cNvSpPr>
            <a:spLocks noGrp="1"/>
          </p:cNvSpPr>
          <p:nvPr>
            <p:ph type="dt" sz="half" idx="10"/>
          </p:nvPr>
        </p:nvSpPr>
        <p:spPr/>
        <p:txBody>
          <a:bodyPr/>
          <a:lstStyle/>
          <a:p>
            <a:fld id="{54E7941D-70EE-44D5-9F3A-3FAB1A5D81BB}" type="datetime1">
              <a:rPr lang="zh-CN" altLang="en-US" smtClean="0"/>
              <a:t>2019/9/2</a:t>
            </a:fld>
            <a:endParaRPr lang="zh-CN" altLang="en-US"/>
          </a:p>
        </p:txBody>
      </p:sp>
      <p:sp>
        <p:nvSpPr>
          <p:cNvPr id="5" name="页脚占位符 4">
            <a:extLst>
              <a:ext uri="{FF2B5EF4-FFF2-40B4-BE49-F238E27FC236}">
                <a16:creationId xmlns:a16="http://schemas.microsoft.com/office/drawing/2014/main" id="{C92BCBF2-9625-4DDB-A070-71F7648A9700}"/>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E2AFF2A5-B187-469B-B8FF-753396C4C9C2}"/>
              </a:ext>
            </a:extLst>
          </p:cNvPr>
          <p:cNvSpPr>
            <a:spLocks noGrp="1"/>
          </p:cNvSpPr>
          <p:nvPr>
            <p:ph type="sldNum" sz="quarter" idx="12"/>
          </p:nvPr>
        </p:nvSpPr>
        <p:spPr/>
        <p:txBody>
          <a:bodyPr/>
          <a:lstStyle/>
          <a:p>
            <a:fld id="{0A644367-13AA-42ED-B6EC-687919EA1044}" type="slidenum">
              <a:rPr lang="zh-CN" altLang="en-US" smtClean="0"/>
              <a:t>57</a:t>
            </a:fld>
            <a:endParaRPr lang="zh-CN" altLang="en-US"/>
          </a:p>
        </p:txBody>
      </p:sp>
    </p:spTree>
    <p:extLst>
      <p:ext uri="{BB962C8B-B14F-4D97-AF65-F5344CB8AC3E}">
        <p14:creationId xmlns:p14="http://schemas.microsoft.com/office/powerpoint/2010/main" val="46997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3F4BB-B0A1-451D-A75B-834F79DC09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07BC767-A05C-4986-8728-09CEC3B9AF9A}"/>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解：设三种产品的生产量分别为</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线性规划模型为：</a:t>
            </a:r>
          </a:p>
          <a:p>
            <a:r>
              <a:rPr lang="en-US" altLang="zh-CN" dirty="0">
                <a:latin typeface="Times New Roman" panose="02020603050405020304" pitchFamily="18" charset="0"/>
                <a:cs typeface="Times New Roman" panose="02020603050405020304" pitchFamily="18" charset="0"/>
              </a:rPr>
              <a:t>Max z=10x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+6x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+4x</a:t>
            </a:r>
            <a:r>
              <a:rPr lang="en-US" altLang="zh-CN" baseline="-25000" dirty="0">
                <a:latin typeface="Times New Roman" panose="02020603050405020304" pitchFamily="18" charset="0"/>
                <a:cs typeface="Times New Roman" panose="02020603050405020304" pitchFamily="18" charset="0"/>
              </a:rPr>
              <a:t>3</a:t>
            </a:r>
          </a:p>
          <a:p>
            <a:r>
              <a:rPr lang="en-US" altLang="zh-CN" dirty="0" err="1">
                <a:latin typeface="Times New Roman" panose="02020603050405020304" pitchFamily="18" charset="0"/>
                <a:cs typeface="Times New Roman" panose="02020603050405020304" pitchFamily="18" charset="0"/>
              </a:rPr>
              <a:t>S.t.</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≤100</a:t>
            </a:r>
          </a:p>
          <a:p>
            <a:r>
              <a:rPr lang="en-US" altLang="zh-CN" dirty="0">
                <a:latin typeface="Times New Roman" panose="02020603050405020304" pitchFamily="18" charset="0"/>
                <a:cs typeface="Times New Roman" panose="02020603050405020304" pitchFamily="18" charset="0"/>
              </a:rPr>
              <a:t>        10x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+4x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+5x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≤600</a:t>
            </a:r>
          </a:p>
          <a:p>
            <a:r>
              <a:rPr lang="en-US" altLang="zh-CN" dirty="0">
                <a:latin typeface="Times New Roman" panose="02020603050405020304" pitchFamily="18" charset="0"/>
                <a:cs typeface="Times New Roman" panose="02020603050405020304" pitchFamily="18" charset="0"/>
              </a:rPr>
              <a:t>        2x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+2x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+6x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≤300</a:t>
            </a:r>
          </a:p>
          <a:p>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≥0</a:t>
            </a:r>
          </a:p>
          <a:p>
            <a:endParaRPr lang="zh-CN" altLang="en-US" dirty="0"/>
          </a:p>
        </p:txBody>
      </p:sp>
      <p:sp>
        <p:nvSpPr>
          <p:cNvPr id="4" name="日期占位符 3">
            <a:extLst>
              <a:ext uri="{FF2B5EF4-FFF2-40B4-BE49-F238E27FC236}">
                <a16:creationId xmlns:a16="http://schemas.microsoft.com/office/drawing/2014/main" id="{B0348148-D2CD-4C53-8569-8531075194B4}"/>
              </a:ext>
            </a:extLst>
          </p:cNvPr>
          <p:cNvSpPr>
            <a:spLocks noGrp="1"/>
          </p:cNvSpPr>
          <p:nvPr>
            <p:ph type="dt" sz="half" idx="10"/>
          </p:nvPr>
        </p:nvSpPr>
        <p:spPr/>
        <p:txBody>
          <a:bodyPr/>
          <a:lstStyle/>
          <a:p>
            <a:fld id="{A7C6A86B-8621-4898-BBC7-8949809C0ED1}" type="datetime1">
              <a:rPr lang="zh-CN" altLang="en-US" smtClean="0"/>
              <a:t>2019/9/2</a:t>
            </a:fld>
            <a:endParaRPr lang="zh-CN" altLang="en-US"/>
          </a:p>
        </p:txBody>
      </p:sp>
      <p:sp>
        <p:nvSpPr>
          <p:cNvPr id="5" name="页脚占位符 4">
            <a:extLst>
              <a:ext uri="{FF2B5EF4-FFF2-40B4-BE49-F238E27FC236}">
                <a16:creationId xmlns:a16="http://schemas.microsoft.com/office/drawing/2014/main" id="{2FECB97F-8BDD-46F1-A5AE-05CCA3B5A935}"/>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7C188FBA-D875-4891-B1E4-187B27965FBE}"/>
              </a:ext>
            </a:extLst>
          </p:cNvPr>
          <p:cNvSpPr>
            <a:spLocks noGrp="1"/>
          </p:cNvSpPr>
          <p:nvPr>
            <p:ph type="sldNum" sz="quarter" idx="12"/>
          </p:nvPr>
        </p:nvSpPr>
        <p:spPr/>
        <p:txBody>
          <a:bodyPr/>
          <a:lstStyle/>
          <a:p>
            <a:fld id="{0A644367-13AA-42ED-B6EC-687919EA1044}" type="slidenum">
              <a:rPr lang="zh-CN" altLang="en-US" smtClean="0"/>
              <a:t>6</a:t>
            </a:fld>
            <a:endParaRPr lang="zh-CN" altLang="en-US"/>
          </a:p>
        </p:txBody>
      </p:sp>
    </p:spTree>
    <p:extLst>
      <p:ext uri="{BB962C8B-B14F-4D97-AF65-F5344CB8AC3E}">
        <p14:creationId xmlns:p14="http://schemas.microsoft.com/office/powerpoint/2010/main" val="129697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7BC767-A05C-4986-8728-09CEC3B9AF9A}"/>
              </a:ext>
            </a:extLst>
          </p:cNvPr>
          <p:cNvSpPr>
            <a:spLocks noGrp="1"/>
          </p:cNvSpPr>
          <p:nvPr>
            <p:ph idx="1"/>
          </p:nvPr>
        </p:nvSpPr>
        <p:spPr>
          <a:xfrm>
            <a:off x="838200" y="861332"/>
            <a:ext cx="10515600" cy="5315631"/>
          </a:xfrm>
        </p:spPr>
        <p:txBody>
          <a:bodyPr/>
          <a:lstStyle/>
          <a:p>
            <a:r>
              <a:rPr lang="zh-CN" altLang="en-US" sz="2800" b="1" dirty="0">
                <a:solidFill>
                  <a:srgbClr val="000000"/>
                </a:solidFill>
                <a:latin typeface="Times New Roman" panose="02020603050405020304" pitchFamily="18" charset="0"/>
                <a:ea typeface="宋体" panose="02010600030101010101" pitchFamily="2" charset="-122"/>
              </a:rPr>
              <a:t>例</a:t>
            </a:r>
            <a:r>
              <a:rPr lang="en-US" altLang="zh-CN" sz="2800" b="1" dirty="0">
                <a:solidFill>
                  <a:srgbClr val="000000"/>
                </a:solidFill>
                <a:latin typeface="Times New Roman" panose="02020603050405020304" pitchFamily="18" charset="0"/>
                <a:ea typeface="宋体" panose="02010600030101010101" pitchFamily="2" charset="-122"/>
              </a:rPr>
              <a:t>3</a:t>
            </a:r>
            <a:r>
              <a:rPr lang="zh-CN" altLang="en-US" sz="2800" dirty="0">
                <a:solidFill>
                  <a:srgbClr val="000000"/>
                </a:solidFill>
                <a:latin typeface="Times New Roman" panose="02020603050405020304" pitchFamily="18" charset="0"/>
                <a:ea typeface="宋体" panose="02010600030101010101" pitchFamily="2" charset="-122"/>
              </a:rPr>
              <a:t>：</a:t>
            </a:r>
            <a:r>
              <a:rPr lang="en-US" altLang="zh-CN" sz="2800" dirty="0">
                <a:solidFill>
                  <a:srgbClr val="000000"/>
                </a:solidFill>
                <a:latin typeface="Times New Roman" panose="02020603050405020304" pitchFamily="18" charset="0"/>
                <a:ea typeface="宋体" panose="02010600030101010101" pitchFamily="2" charset="-122"/>
              </a:rPr>
              <a:t>M&amp;D</a:t>
            </a:r>
            <a:r>
              <a:rPr lang="zh-CN" altLang="en-US" sz="2800" dirty="0">
                <a:solidFill>
                  <a:srgbClr val="000000"/>
                </a:solidFill>
                <a:latin typeface="Times New Roman" panose="02020603050405020304" pitchFamily="18" charset="0"/>
                <a:ea typeface="宋体" panose="02010600030101010101" pitchFamily="2" charset="-122"/>
              </a:rPr>
              <a:t>公司生产两种产品</a:t>
            </a:r>
            <a:r>
              <a:rPr lang="en-US" altLang="zh-CN" sz="2800" dirty="0">
                <a:solidFill>
                  <a:srgbClr val="000000"/>
                </a:solidFill>
                <a:latin typeface="Times New Roman" panose="02020603050405020304" pitchFamily="18" charset="0"/>
                <a:ea typeface="宋体" panose="02010600030101010101" pitchFamily="2" charset="-122"/>
              </a:rPr>
              <a:t>A</a:t>
            </a:r>
            <a:r>
              <a:rPr lang="zh-CN" altLang="en-US" sz="2800" dirty="0">
                <a:solidFill>
                  <a:srgbClr val="000000"/>
                </a:solidFill>
                <a:latin typeface="Times New Roman" panose="02020603050405020304" pitchFamily="18" charset="0"/>
                <a:ea typeface="宋体" panose="02010600030101010101" pitchFamily="2" charset="-122"/>
              </a:rPr>
              <a:t>和</a:t>
            </a:r>
            <a:r>
              <a:rPr lang="en-US" altLang="zh-CN" sz="2800" dirty="0">
                <a:solidFill>
                  <a:srgbClr val="000000"/>
                </a:solidFill>
                <a:latin typeface="Times New Roman" panose="02020603050405020304" pitchFamily="18" charset="0"/>
                <a:ea typeface="宋体" panose="02010600030101010101" pitchFamily="2" charset="-122"/>
              </a:rPr>
              <a:t>B，</a:t>
            </a:r>
            <a:r>
              <a:rPr lang="zh-CN" altLang="en-US" sz="2800" dirty="0">
                <a:solidFill>
                  <a:srgbClr val="000000"/>
                </a:solidFill>
                <a:latin typeface="Times New Roman" panose="02020603050405020304" pitchFamily="18" charset="0"/>
                <a:ea typeface="宋体" panose="02010600030101010101" pitchFamily="2" charset="-122"/>
              </a:rPr>
              <a:t>基于对现有的存储水平和下一个月的市场潜力的分析，</a:t>
            </a:r>
            <a:r>
              <a:rPr lang="en-US" altLang="zh-CN" sz="2800" dirty="0">
                <a:solidFill>
                  <a:srgbClr val="000000"/>
                </a:solidFill>
                <a:latin typeface="Times New Roman" panose="02020603050405020304" pitchFamily="18" charset="0"/>
                <a:ea typeface="宋体" panose="02010600030101010101" pitchFamily="2" charset="-122"/>
              </a:rPr>
              <a:t>M&amp;D</a:t>
            </a:r>
            <a:r>
              <a:rPr lang="zh-CN" altLang="en-US" sz="2800" dirty="0">
                <a:solidFill>
                  <a:srgbClr val="000000"/>
                </a:solidFill>
                <a:latin typeface="Times New Roman" panose="02020603050405020304" pitchFamily="18" charset="0"/>
                <a:ea typeface="宋体" panose="02010600030101010101" pitchFamily="2" charset="-122"/>
              </a:rPr>
              <a:t>公司管理层决定</a:t>
            </a:r>
            <a:r>
              <a:rPr lang="en-US" altLang="zh-CN" sz="2800" dirty="0">
                <a:solidFill>
                  <a:srgbClr val="000000"/>
                </a:solidFill>
                <a:latin typeface="Times New Roman" panose="02020603050405020304" pitchFamily="18" charset="0"/>
                <a:ea typeface="宋体" panose="02010600030101010101" pitchFamily="2" charset="-122"/>
              </a:rPr>
              <a:t>A</a:t>
            </a:r>
            <a:r>
              <a:rPr lang="zh-CN" altLang="en-US" sz="2800" dirty="0">
                <a:solidFill>
                  <a:srgbClr val="000000"/>
                </a:solidFill>
                <a:latin typeface="Times New Roman" panose="02020603050405020304" pitchFamily="18" charset="0"/>
                <a:ea typeface="宋体" panose="02010600030101010101" pitchFamily="2" charset="-122"/>
              </a:rPr>
              <a:t>和</a:t>
            </a:r>
            <a:r>
              <a:rPr lang="en-US" altLang="zh-CN" sz="2800" dirty="0">
                <a:solidFill>
                  <a:srgbClr val="000000"/>
                </a:solidFill>
                <a:latin typeface="Times New Roman" panose="02020603050405020304" pitchFamily="18" charset="0"/>
                <a:ea typeface="宋体" panose="02010600030101010101" pitchFamily="2" charset="-122"/>
              </a:rPr>
              <a:t>B</a:t>
            </a:r>
            <a:r>
              <a:rPr lang="zh-CN" altLang="en-US" sz="2800" dirty="0">
                <a:solidFill>
                  <a:srgbClr val="000000"/>
                </a:solidFill>
                <a:latin typeface="Times New Roman" panose="02020603050405020304" pitchFamily="18" charset="0"/>
                <a:ea typeface="宋体" panose="02010600030101010101" pitchFamily="2" charset="-122"/>
              </a:rPr>
              <a:t>的总产量至少要达到350千克，此外，公司的一个客户订了125千克的</a:t>
            </a:r>
            <a:r>
              <a:rPr lang="en-US" altLang="zh-CN" sz="2800" dirty="0">
                <a:solidFill>
                  <a:srgbClr val="000000"/>
                </a:solidFill>
                <a:latin typeface="Times New Roman" panose="02020603050405020304" pitchFamily="18" charset="0"/>
                <a:ea typeface="宋体" panose="02010600030101010101" pitchFamily="2" charset="-122"/>
              </a:rPr>
              <a:t>A</a:t>
            </a:r>
            <a:r>
              <a:rPr lang="zh-CN" altLang="en-US" sz="2800" dirty="0">
                <a:solidFill>
                  <a:srgbClr val="000000"/>
                </a:solidFill>
                <a:latin typeface="Times New Roman" panose="02020603050405020304" pitchFamily="18" charset="0"/>
                <a:ea typeface="宋体" panose="02010600030101010101" pitchFamily="2" charset="-122"/>
              </a:rPr>
              <a:t>产品必须首先满足。每千克</a:t>
            </a:r>
            <a:r>
              <a:rPr lang="en-US" altLang="zh-CN" sz="2800" dirty="0">
                <a:solidFill>
                  <a:srgbClr val="000000"/>
                </a:solidFill>
                <a:latin typeface="Times New Roman" panose="02020603050405020304" pitchFamily="18" charset="0"/>
                <a:ea typeface="宋体" panose="02010600030101010101" pitchFamily="2" charset="-122"/>
              </a:rPr>
              <a:t>A、B</a:t>
            </a:r>
            <a:r>
              <a:rPr lang="zh-CN" altLang="en-US" sz="2800" dirty="0">
                <a:solidFill>
                  <a:srgbClr val="000000"/>
                </a:solidFill>
                <a:latin typeface="Times New Roman" panose="02020603050405020304" pitchFamily="18" charset="0"/>
                <a:ea typeface="宋体" panose="02010600030101010101" pitchFamily="2" charset="-122"/>
              </a:rPr>
              <a:t>产品的制造时间分别为2小时和1小时，总工作时间为600小时。每千克</a:t>
            </a:r>
            <a:r>
              <a:rPr lang="en-US" altLang="zh-CN" sz="2800" dirty="0">
                <a:solidFill>
                  <a:srgbClr val="000000"/>
                </a:solidFill>
                <a:latin typeface="Times New Roman" panose="02020603050405020304" pitchFamily="18" charset="0"/>
                <a:ea typeface="宋体" panose="02010600030101010101" pitchFamily="2" charset="-122"/>
              </a:rPr>
              <a:t>A、B</a:t>
            </a:r>
            <a:r>
              <a:rPr lang="zh-CN" altLang="en-US" sz="2800" dirty="0">
                <a:solidFill>
                  <a:srgbClr val="000000"/>
                </a:solidFill>
                <a:latin typeface="Times New Roman" panose="02020603050405020304" pitchFamily="18" charset="0"/>
                <a:ea typeface="宋体" panose="02010600030101010101" pitchFamily="2" charset="-122"/>
              </a:rPr>
              <a:t>产品的原材料成本分别为2$和3$。确定在满足客户要求的前提下，原材料</a:t>
            </a:r>
            <a:r>
              <a:rPr lang="en-US" altLang="zh-CN" sz="2800" dirty="0" err="1">
                <a:solidFill>
                  <a:srgbClr val="000000"/>
                </a:solidFill>
                <a:latin typeface="Times New Roman" panose="02020603050405020304" pitchFamily="18" charset="0"/>
                <a:ea typeface="宋体" panose="02010600030101010101" pitchFamily="2" charset="-122"/>
              </a:rPr>
              <a:t>成本最小的生产计划</a:t>
            </a:r>
            <a:endParaRPr lang="en-US" altLang="zh-CN" sz="2800" dirty="0">
              <a:solidFill>
                <a:srgbClr val="000000"/>
              </a:solidFill>
              <a:latin typeface="Times New Roman" panose="02020603050405020304" pitchFamily="18" charset="0"/>
              <a:ea typeface="宋体" panose="02010600030101010101" pitchFamily="2" charset="-122"/>
            </a:endParaRPr>
          </a:p>
          <a:p>
            <a:r>
              <a:rPr lang="zh-CN" altLang="en-US" dirty="0"/>
              <a:t>解：</a:t>
            </a:r>
            <a:r>
              <a:rPr lang="zh-CN" altLang="en-US" dirty="0">
                <a:latin typeface="Times New Roman" panose="02020603050405020304" pitchFamily="18" charset="0"/>
                <a:cs typeface="Times New Roman" panose="02020603050405020304" pitchFamily="18" charset="0"/>
              </a:rPr>
              <a:t>设产品</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的产量分别为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则数学模型为：</a:t>
            </a:r>
          </a:p>
        </p:txBody>
      </p:sp>
      <p:sp>
        <p:nvSpPr>
          <p:cNvPr id="4" name="日期占位符 3">
            <a:extLst>
              <a:ext uri="{FF2B5EF4-FFF2-40B4-BE49-F238E27FC236}">
                <a16:creationId xmlns:a16="http://schemas.microsoft.com/office/drawing/2014/main" id="{B0348148-D2CD-4C53-8569-8531075194B4}"/>
              </a:ext>
            </a:extLst>
          </p:cNvPr>
          <p:cNvSpPr>
            <a:spLocks noGrp="1"/>
          </p:cNvSpPr>
          <p:nvPr>
            <p:ph type="dt" sz="half" idx="10"/>
          </p:nvPr>
        </p:nvSpPr>
        <p:spPr/>
        <p:txBody>
          <a:bodyPr/>
          <a:lstStyle/>
          <a:p>
            <a:fld id="{DAFB54AC-DEEB-4246-A553-379C5F638AD8}" type="datetime1">
              <a:rPr lang="zh-CN" altLang="en-US" smtClean="0"/>
              <a:t>2019/9/2</a:t>
            </a:fld>
            <a:endParaRPr lang="zh-CN" altLang="en-US"/>
          </a:p>
        </p:txBody>
      </p:sp>
      <p:sp>
        <p:nvSpPr>
          <p:cNvPr id="5" name="页脚占位符 4">
            <a:extLst>
              <a:ext uri="{FF2B5EF4-FFF2-40B4-BE49-F238E27FC236}">
                <a16:creationId xmlns:a16="http://schemas.microsoft.com/office/drawing/2014/main" id="{2FECB97F-8BDD-46F1-A5AE-05CCA3B5A935}"/>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7C188FBA-D875-4891-B1E4-187B27965FBE}"/>
              </a:ext>
            </a:extLst>
          </p:cNvPr>
          <p:cNvSpPr>
            <a:spLocks noGrp="1"/>
          </p:cNvSpPr>
          <p:nvPr>
            <p:ph type="sldNum" sz="quarter" idx="12"/>
          </p:nvPr>
        </p:nvSpPr>
        <p:spPr/>
        <p:txBody>
          <a:bodyPr/>
          <a:lstStyle/>
          <a:p>
            <a:fld id="{0A644367-13AA-42ED-B6EC-687919EA1044}" type="slidenum">
              <a:rPr lang="zh-CN" altLang="en-US" smtClean="0"/>
              <a:t>7</a:t>
            </a:fld>
            <a:endParaRPr lang="zh-CN" altLang="en-US"/>
          </a:p>
        </p:txBody>
      </p:sp>
      <p:sp>
        <p:nvSpPr>
          <p:cNvPr id="7" name="Rectangle 2">
            <a:extLst>
              <a:ext uri="{FF2B5EF4-FFF2-40B4-BE49-F238E27FC236}">
                <a16:creationId xmlns:a16="http://schemas.microsoft.com/office/drawing/2014/main" id="{229E30A3-77E4-4FB8-9654-1B44D5AE83DD}"/>
              </a:ext>
            </a:extLst>
          </p:cNvPr>
          <p:cNvSpPr>
            <a:spLocks noChangeArrowheads="1"/>
          </p:cNvSpPr>
          <p:nvPr/>
        </p:nvSpPr>
        <p:spPr bwMode="auto">
          <a:xfrm>
            <a:off x="1314450" y="41352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6304B141-27C6-40B7-808B-E3475029E5A2}"/>
              </a:ext>
            </a:extLst>
          </p:cNvPr>
          <p:cNvGraphicFramePr>
            <a:graphicFrameLocks noChangeAspect="1"/>
          </p:cNvGraphicFramePr>
          <p:nvPr>
            <p:extLst>
              <p:ext uri="{D42A27DB-BD31-4B8C-83A1-F6EECF244321}">
                <p14:modId xmlns:p14="http://schemas.microsoft.com/office/powerpoint/2010/main" val="1962828784"/>
              </p:ext>
            </p:extLst>
          </p:nvPr>
        </p:nvGraphicFramePr>
        <p:xfrm>
          <a:off x="1707697" y="4095071"/>
          <a:ext cx="1873703" cy="2081892"/>
        </p:xfrm>
        <a:graphic>
          <a:graphicData uri="http://schemas.openxmlformats.org/presentationml/2006/ole">
            <mc:AlternateContent xmlns:mc="http://schemas.openxmlformats.org/markup-compatibility/2006">
              <mc:Choice xmlns:v="urn:schemas-microsoft-com:vml" Requires="v">
                <p:oleObj spid="_x0000_s1036" r:id="rId3" imgW="1028700" imgH="1143000" progId="Equation.3">
                  <p:embed/>
                </p:oleObj>
              </mc:Choice>
              <mc:Fallback>
                <p:oleObj r:id="rId3" imgW="1028700" imgH="1143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697" y="4095071"/>
                        <a:ext cx="1873703" cy="2081892"/>
                      </a:xfrm>
                      <a:prstGeom prst="rect">
                        <a:avLst/>
                      </a:prstGeom>
                      <a:noFill/>
                    </p:spPr>
                  </p:pic>
                </p:oleObj>
              </mc:Fallback>
            </mc:AlternateContent>
          </a:graphicData>
        </a:graphic>
      </p:graphicFrame>
    </p:spTree>
    <p:extLst>
      <p:ext uri="{BB962C8B-B14F-4D97-AF65-F5344CB8AC3E}">
        <p14:creationId xmlns:p14="http://schemas.microsoft.com/office/powerpoint/2010/main" val="329474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3F4BB-B0A1-451D-A75B-834F79DC0936}"/>
              </a:ext>
            </a:extLst>
          </p:cNvPr>
          <p:cNvSpPr>
            <a:spLocks noGrp="1"/>
          </p:cNvSpPr>
          <p:nvPr>
            <p:ph type="title"/>
          </p:nvPr>
        </p:nvSpPr>
        <p:spPr/>
        <p:txBody>
          <a:bodyPr/>
          <a:lstStyle/>
          <a:p>
            <a:r>
              <a:rPr lang="zh-CN" altLang="en-US" dirty="0"/>
              <a:t>建模过程</a:t>
            </a:r>
          </a:p>
        </p:txBody>
      </p:sp>
      <p:sp>
        <p:nvSpPr>
          <p:cNvPr id="3" name="内容占位符 2">
            <a:extLst>
              <a:ext uri="{FF2B5EF4-FFF2-40B4-BE49-F238E27FC236}">
                <a16:creationId xmlns:a16="http://schemas.microsoft.com/office/drawing/2014/main" id="{607BC767-A05C-4986-8728-09CEC3B9AF9A}"/>
              </a:ext>
            </a:extLst>
          </p:cNvPr>
          <p:cNvSpPr>
            <a:spLocks noGrp="1"/>
          </p:cNvSpPr>
          <p:nvPr>
            <p:ph idx="1"/>
          </p:nvPr>
        </p:nvSpPr>
        <p:spPr/>
        <p:txBody>
          <a:bodyPr/>
          <a:lstStyle/>
          <a:p>
            <a:pPr>
              <a:lnSpc>
                <a:spcPct val="80000"/>
              </a:lnSpc>
              <a:spcBef>
                <a:spcPct val="50000"/>
              </a:spcBef>
              <a:buFontTx/>
              <a:buNone/>
            </a:pPr>
            <a:r>
              <a:rPr lang="en-US" altLang="zh-CN" dirty="0"/>
              <a:t>1.</a:t>
            </a:r>
            <a:r>
              <a:rPr lang="zh-CN" altLang="en-US" dirty="0"/>
              <a:t>理解要解决的问题，了解解题的目标和条件；</a:t>
            </a:r>
          </a:p>
          <a:p>
            <a:pPr>
              <a:lnSpc>
                <a:spcPct val="80000"/>
              </a:lnSpc>
              <a:spcBef>
                <a:spcPct val="50000"/>
              </a:spcBef>
              <a:buFontTx/>
              <a:buNone/>
            </a:pPr>
            <a:r>
              <a:rPr lang="en-US" altLang="zh-CN" dirty="0"/>
              <a:t>2.</a:t>
            </a:r>
            <a:r>
              <a:rPr lang="zh-CN" altLang="en-US" dirty="0">
                <a:solidFill>
                  <a:srgbClr val="FF0000"/>
                </a:solidFill>
              </a:rPr>
              <a:t>定义决策变量</a:t>
            </a:r>
            <a:r>
              <a:rPr lang="zh-CN" altLang="en-US" dirty="0"/>
              <a:t>（ </a:t>
            </a:r>
            <a:r>
              <a:rPr lang="en-US" altLang="zh-CN" dirty="0"/>
              <a:t>x</a:t>
            </a:r>
            <a:r>
              <a:rPr lang="en-US" altLang="zh-CN" baseline="-25000" dirty="0"/>
              <a:t>1 </a:t>
            </a:r>
            <a:r>
              <a:rPr lang="zh-CN" altLang="en-US" dirty="0"/>
              <a:t>，</a:t>
            </a:r>
            <a:r>
              <a:rPr lang="en-US" altLang="zh-CN" dirty="0"/>
              <a:t>x</a:t>
            </a:r>
            <a:r>
              <a:rPr lang="en-US" altLang="zh-CN" baseline="-25000" dirty="0"/>
              <a:t>2 </a:t>
            </a:r>
            <a:r>
              <a:rPr lang="zh-CN" altLang="en-US" dirty="0"/>
              <a:t>，</a:t>
            </a:r>
            <a:r>
              <a:rPr lang="en-US" altLang="zh-CN" dirty="0"/>
              <a:t>… </a:t>
            </a:r>
            <a:r>
              <a:rPr lang="zh-CN" altLang="en-US" dirty="0"/>
              <a:t>，</a:t>
            </a:r>
            <a:r>
              <a:rPr lang="en-US" altLang="zh-CN" dirty="0" err="1"/>
              <a:t>x</a:t>
            </a:r>
            <a:r>
              <a:rPr lang="en-US" altLang="zh-CN" baseline="-25000" dirty="0" err="1"/>
              <a:t>n</a:t>
            </a:r>
            <a:r>
              <a:rPr lang="en-US" altLang="zh-CN" dirty="0"/>
              <a:t> </a:t>
            </a:r>
            <a:r>
              <a:rPr lang="zh-CN" altLang="en-US" dirty="0"/>
              <a:t>），每一组值表示一个方案；</a:t>
            </a:r>
          </a:p>
          <a:p>
            <a:pPr>
              <a:lnSpc>
                <a:spcPct val="80000"/>
              </a:lnSpc>
              <a:spcBef>
                <a:spcPct val="50000"/>
              </a:spcBef>
              <a:buFontTx/>
              <a:buNone/>
            </a:pPr>
            <a:r>
              <a:rPr lang="en-US" altLang="zh-CN" dirty="0"/>
              <a:t>3.</a:t>
            </a:r>
            <a:r>
              <a:rPr lang="zh-CN" altLang="en-US" dirty="0"/>
              <a:t>用决策变量的</a:t>
            </a:r>
            <a:r>
              <a:rPr lang="zh-CN" altLang="en-US" dirty="0">
                <a:solidFill>
                  <a:srgbClr val="FF0000"/>
                </a:solidFill>
              </a:rPr>
              <a:t>线性函数</a:t>
            </a:r>
            <a:r>
              <a:rPr lang="zh-CN" altLang="en-US" dirty="0"/>
              <a:t>形式写出目标函数，确定最大化或最小化目标；</a:t>
            </a:r>
          </a:p>
          <a:p>
            <a:pPr>
              <a:lnSpc>
                <a:spcPct val="80000"/>
              </a:lnSpc>
              <a:spcBef>
                <a:spcPct val="50000"/>
              </a:spcBef>
              <a:buFontTx/>
              <a:buNone/>
            </a:pPr>
            <a:r>
              <a:rPr lang="en-US" altLang="zh-CN" dirty="0"/>
              <a:t>4.</a:t>
            </a:r>
            <a:r>
              <a:rPr lang="zh-CN" altLang="en-US" dirty="0"/>
              <a:t>用一组决策变量的等式或不等式表示解决问题过程中必须遵循的约束条件</a:t>
            </a:r>
          </a:p>
          <a:p>
            <a:endParaRPr lang="zh-CN" altLang="en-US" dirty="0"/>
          </a:p>
        </p:txBody>
      </p:sp>
      <p:sp>
        <p:nvSpPr>
          <p:cNvPr id="4" name="日期占位符 3">
            <a:extLst>
              <a:ext uri="{FF2B5EF4-FFF2-40B4-BE49-F238E27FC236}">
                <a16:creationId xmlns:a16="http://schemas.microsoft.com/office/drawing/2014/main" id="{B0348148-D2CD-4C53-8569-8531075194B4}"/>
              </a:ext>
            </a:extLst>
          </p:cNvPr>
          <p:cNvSpPr>
            <a:spLocks noGrp="1"/>
          </p:cNvSpPr>
          <p:nvPr>
            <p:ph type="dt" sz="half" idx="10"/>
          </p:nvPr>
        </p:nvSpPr>
        <p:spPr/>
        <p:txBody>
          <a:bodyPr/>
          <a:lstStyle/>
          <a:p>
            <a:fld id="{FC9607DC-0864-489F-A799-4EBFE2A53836}" type="datetime1">
              <a:rPr lang="zh-CN" altLang="en-US" smtClean="0"/>
              <a:t>2019/9/2</a:t>
            </a:fld>
            <a:endParaRPr lang="zh-CN" altLang="en-US"/>
          </a:p>
        </p:txBody>
      </p:sp>
      <p:sp>
        <p:nvSpPr>
          <p:cNvPr id="5" name="页脚占位符 4">
            <a:extLst>
              <a:ext uri="{FF2B5EF4-FFF2-40B4-BE49-F238E27FC236}">
                <a16:creationId xmlns:a16="http://schemas.microsoft.com/office/drawing/2014/main" id="{2FECB97F-8BDD-46F1-A5AE-05CCA3B5A935}"/>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7C188FBA-D875-4891-B1E4-187B27965FBE}"/>
              </a:ext>
            </a:extLst>
          </p:cNvPr>
          <p:cNvSpPr>
            <a:spLocks noGrp="1"/>
          </p:cNvSpPr>
          <p:nvPr>
            <p:ph type="sldNum" sz="quarter" idx="12"/>
          </p:nvPr>
        </p:nvSpPr>
        <p:spPr/>
        <p:txBody>
          <a:bodyPr/>
          <a:lstStyle/>
          <a:p>
            <a:fld id="{0A644367-13AA-42ED-B6EC-687919EA1044}" type="slidenum">
              <a:rPr lang="zh-CN" altLang="en-US" smtClean="0"/>
              <a:t>8</a:t>
            </a:fld>
            <a:endParaRPr lang="zh-CN" altLang="en-US"/>
          </a:p>
        </p:txBody>
      </p:sp>
    </p:spTree>
    <p:extLst>
      <p:ext uri="{BB962C8B-B14F-4D97-AF65-F5344CB8AC3E}">
        <p14:creationId xmlns:p14="http://schemas.microsoft.com/office/powerpoint/2010/main" val="181366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3F4BB-B0A1-451D-A75B-834F79DC0936}"/>
              </a:ext>
            </a:extLst>
          </p:cNvPr>
          <p:cNvSpPr>
            <a:spLocks noGrp="1"/>
          </p:cNvSpPr>
          <p:nvPr>
            <p:ph type="title"/>
          </p:nvPr>
        </p:nvSpPr>
        <p:spPr/>
        <p:txBody>
          <a:bodyPr/>
          <a:lstStyle/>
          <a:p>
            <a:r>
              <a:rPr lang="zh-CN" altLang="en-US" dirty="0"/>
              <a:t>一般形式</a:t>
            </a:r>
          </a:p>
        </p:txBody>
      </p:sp>
      <p:sp>
        <p:nvSpPr>
          <p:cNvPr id="3" name="内容占位符 2">
            <a:extLst>
              <a:ext uri="{FF2B5EF4-FFF2-40B4-BE49-F238E27FC236}">
                <a16:creationId xmlns:a16="http://schemas.microsoft.com/office/drawing/2014/main" id="{607BC767-A05C-4986-8728-09CEC3B9AF9A}"/>
              </a:ext>
            </a:extLst>
          </p:cNvPr>
          <p:cNvSpPr>
            <a:spLocks noGrp="1"/>
          </p:cNvSpPr>
          <p:nvPr>
            <p:ph idx="1"/>
          </p:nvPr>
        </p:nvSpPr>
        <p:spPr/>
        <p:txBody>
          <a:bodyPr/>
          <a:lstStyle/>
          <a:p>
            <a:pPr marL="342900" lvl="0" indent="-342900" fontAlgn="base">
              <a:lnSpc>
                <a:spcPct val="80000"/>
              </a:lnSpc>
              <a:spcBef>
                <a:spcPct val="50000"/>
              </a:spcBef>
              <a:spcAft>
                <a:spcPct val="0"/>
              </a:spcAft>
              <a:buNone/>
            </a:pPr>
            <a:r>
              <a:rPr lang="zh-CN" altLang="en-US" sz="2800" dirty="0">
                <a:solidFill>
                  <a:srgbClr val="000000"/>
                </a:solidFill>
                <a:latin typeface="Times New Roman" panose="02020603050405020304" pitchFamily="18" charset="0"/>
                <a:cs typeface="Times New Roman" panose="02020603050405020304" pitchFamily="18" charset="0"/>
              </a:rPr>
              <a:t>目标函数：        </a:t>
            </a:r>
            <a:r>
              <a:rPr lang="en-US" altLang="zh-CN" sz="2800" dirty="0">
                <a:solidFill>
                  <a:srgbClr val="000000"/>
                </a:solidFill>
                <a:latin typeface="Times New Roman" panose="02020603050405020304" pitchFamily="18" charset="0"/>
                <a:cs typeface="Times New Roman" panose="02020603050405020304" pitchFamily="18" charset="0"/>
              </a:rPr>
              <a:t>Max </a:t>
            </a: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(Min)</a:t>
            </a: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z = c</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x</a:t>
            </a:r>
            <a:r>
              <a:rPr lang="en-US" altLang="zh-CN" sz="2800" baseline="-25000" dirty="0">
                <a:solidFill>
                  <a:srgbClr val="000000"/>
                </a:solidFill>
                <a:latin typeface="Times New Roman" panose="02020603050405020304" pitchFamily="18" charset="0"/>
                <a:cs typeface="Times New Roman" panose="02020603050405020304" pitchFamily="18" charset="0"/>
              </a:rPr>
              <a:t>1 </a:t>
            </a:r>
            <a:r>
              <a:rPr lang="en-US" altLang="zh-CN" sz="2800" dirty="0">
                <a:solidFill>
                  <a:srgbClr val="000000"/>
                </a:solidFill>
                <a:latin typeface="Times New Roman" panose="02020603050405020304" pitchFamily="18" charset="0"/>
                <a:cs typeface="Times New Roman" panose="02020603050405020304" pitchFamily="18" charset="0"/>
              </a:rPr>
              <a:t>+ c</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 x</a:t>
            </a:r>
            <a:r>
              <a:rPr lang="en-US" altLang="zh-CN" sz="2800" baseline="-25000" dirty="0">
                <a:solidFill>
                  <a:srgbClr val="000000"/>
                </a:solidFill>
                <a:latin typeface="Times New Roman" panose="02020603050405020304" pitchFamily="18" charset="0"/>
                <a:cs typeface="Times New Roman" panose="02020603050405020304" pitchFamily="18" charset="0"/>
              </a:rPr>
              <a:t>2 </a:t>
            </a:r>
            <a:r>
              <a:rPr lang="en-US" altLang="zh-CN" sz="2800" dirty="0">
                <a:solidFill>
                  <a:srgbClr val="000000"/>
                </a:solidFill>
                <a:latin typeface="Times New Roman" panose="02020603050405020304" pitchFamily="18" charset="0"/>
                <a:cs typeface="Times New Roman" panose="02020603050405020304" pitchFamily="18" charset="0"/>
              </a:rPr>
              <a:t>+ … + </a:t>
            </a:r>
            <a:r>
              <a:rPr lang="en-US" altLang="zh-CN" sz="2800" dirty="0" err="1">
                <a:solidFill>
                  <a:srgbClr val="000000"/>
                </a:solidFill>
                <a:latin typeface="Times New Roman" panose="02020603050405020304" pitchFamily="18" charset="0"/>
                <a:cs typeface="Times New Roman" panose="02020603050405020304" pitchFamily="18" charset="0"/>
              </a:rPr>
              <a:t>c</a:t>
            </a:r>
            <a:r>
              <a:rPr lang="en-US" altLang="zh-CN" sz="2800" baseline="-25000" dirty="0" err="1">
                <a:solidFill>
                  <a:srgbClr val="000000"/>
                </a:solidFill>
                <a:latin typeface="Times New Roman" panose="02020603050405020304" pitchFamily="18" charset="0"/>
                <a:cs typeface="Times New Roman" panose="02020603050405020304" pitchFamily="18" charset="0"/>
              </a:rPr>
              <a:t>n</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err="1">
                <a:solidFill>
                  <a:srgbClr val="000000"/>
                </a:solidFill>
                <a:latin typeface="Times New Roman" panose="02020603050405020304" pitchFamily="18" charset="0"/>
                <a:cs typeface="Times New Roman" panose="02020603050405020304" pitchFamily="18" charset="0"/>
              </a:rPr>
              <a:t>x</a:t>
            </a:r>
            <a:r>
              <a:rPr lang="en-US" altLang="zh-CN" sz="2800" baseline="-25000" dirty="0" err="1">
                <a:solidFill>
                  <a:srgbClr val="000000"/>
                </a:solidFill>
                <a:latin typeface="Times New Roman" panose="02020603050405020304" pitchFamily="18" charset="0"/>
                <a:cs typeface="Times New Roman" panose="02020603050405020304" pitchFamily="18" charset="0"/>
              </a:rPr>
              <a:t>n</a:t>
            </a:r>
            <a:r>
              <a:rPr lang="en-US" altLang="zh-CN" sz="2800" baseline="-25000" dirty="0">
                <a:solidFill>
                  <a:srgbClr val="000000"/>
                </a:solidFill>
                <a:latin typeface="Times New Roman" panose="02020603050405020304" pitchFamily="18" charset="0"/>
                <a:cs typeface="Times New Roman" panose="02020603050405020304" pitchFamily="18" charset="0"/>
              </a:rPr>
              <a:t> </a:t>
            </a:r>
            <a:endParaRPr lang="en-US" altLang="zh-CN" sz="2800" dirty="0">
              <a:solidFill>
                <a:srgbClr val="000000"/>
              </a:solidFill>
              <a:latin typeface="Times New Roman" panose="02020603050405020304" pitchFamily="18" charset="0"/>
              <a:cs typeface="Times New Roman" panose="02020603050405020304" pitchFamily="18" charset="0"/>
            </a:endParaRPr>
          </a:p>
          <a:p>
            <a:pPr marL="342900" lvl="0" indent="-342900" fontAlgn="base">
              <a:lnSpc>
                <a:spcPct val="80000"/>
              </a:lnSpc>
              <a:spcBef>
                <a:spcPct val="50000"/>
              </a:spcBef>
              <a:spcAft>
                <a:spcPct val="0"/>
              </a:spcAft>
              <a:buNone/>
            </a:pPr>
            <a:r>
              <a:rPr lang="zh-CN" altLang="en-US" sz="2800" dirty="0">
                <a:solidFill>
                  <a:srgbClr val="000000"/>
                </a:solidFill>
                <a:latin typeface="Times New Roman" panose="02020603050405020304" pitchFamily="18" charset="0"/>
                <a:cs typeface="Times New Roman" panose="02020603050405020304" pitchFamily="18" charset="0"/>
              </a:rPr>
              <a:t>约束条件：        </a:t>
            </a:r>
            <a:r>
              <a:rPr lang="en-US" altLang="zh-CN" sz="2800" dirty="0" err="1">
                <a:solidFill>
                  <a:srgbClr val="000000"/>
                </a:solidFill>
                <a:latin typeface="Times New Roman"/>
                <a:ea typeface="宋体"/>
              </a:rPr>
              <a:t>s.t.</a:t>
            </a:r>
            <a:r>
              <a:rPr lang="en-US" altLang="zh-CN" sz="2800" dirty="0">
                <a:solidFill>
                  <a:srgbClr val="000000"/>
                </a:solidFill>
                <a:latin typeface="Times New Roman"/>
                <a:ea typeface="宋体"/>
              </a:rPr>
              <a:t>     </a:t>
            </a:r>
            <a:r>
              <a:rPr lang="en-US" altLang="zh-CN" sz="2800" i="1" dirty="0">
                <a:solidFill>
                  <a:srgbClr val="000000"/>
                </a:solidFill>
                <a:latin typeface="Times New Roman"/>
                <a:ea typeface="宋体"/>
              </a:rPr>
              <a:t>a</a:t>
            </a:r>
            <a:r>
              <a:rPr lang="en-US" altLang="zh-CN" sz="2800" baseline="-25000" dirty="0">
                <a:solidFill>
                  <a:srgbClr val="000000"/>
                </a:solidFill>
                <a:latin typeface="Times New Roman"/>
                <a:ea typeface="宋体"/>
              </a:rPr>
              <a:t>11</a:t>
            </a:r>
            <a:r>
              <a:rPr lang="en-US" altLang="zh-CN" sz="2800" dirty="0">
                <a:solidFill>
                  <a:srgbClr val="000000"/>
                </a:solidFill>
                <a:latin typeface="Times New Roman"/>
                <a:ea typeface="宋体"/>
              </a:rPr>
              <a:t> x</a:t>
            </a:r>
            <a:r>
              <a:rPr lang="en-US" altLang="zh-CN" sz="2800" baseline="-25000" dirty="0">
                <a:solidFill>
                  <a:srgbClr val="000000"/>
                </a:solidFill>
                <a:latin typeface="Times New Roman"/>
                <a:ea typeface="宋体"/>
              </a:rPr>
              <a:t>1 </a:t>
            </a:r>
            <a:r>
              <a:rPr lang="en-US" altLang="zh-CN" sz="2800" dirty="0">
                <a:solidFill>
                  <a:srgbClr val="000000"/>
                </a:solidFill>
                <a:latin typeface="Times New Roman"/>
                <a:ea typeface="宋体"/>
              </a:rPr>
              <a:t>+ </a:t>
            </a:r>
            <a:r>
              <a:rPr lang="en-US" altLang="zh-CN" sz="2800" i="1" dirty="0">
                <a:solidFill>
                  <a:srgbClr val="000000"/>
                </a:solidFill>
                <a:latin typeface="Times New Roman"/>
                <a:ea typeface="宋体"/>
              </a:rPr>
              <a:t>a</a:t>
            </a:r>
            <a:r>
              <a:rPr lang="en-US" altLang="zh-CN" sz="2800" baseline="-25000" dirty="0">
                <a:solidFill>
                  <a:srgbClr val="000000"/>
                </a:solidFill>
                <a:latin typeface="Times New Roman"/>
                <a:ea typeface="宋体"/>
              </a:rPr>
              <a:t>12</a:t>
            </a:r>
            <a:r>
              <a:rPr lang="en-US" altLang="zh-CN" sz="2800" dirty="0">
                <a:solidFill>
                  <a:srgbClr val="000000"/>
                </a:solidFill>
                <a:latin typeface="Times New Roman"/>
                <a:ea typeface="宋体"/>
              </a:rPr>
              <a:t> x</a:t>
            </a:r>
            <a:r>
              <a:rPr lang="en-US" altLang="zh-CN" sz="2800" baseline="-25000" dirty="0">
                <a:solidFill>
                  <a:srgbClr val="000000"/>
                </a:solidFill>
                <a:latin typeface="Times New Roman"/>
                <a:ea typeface="宋体"/>
              </a:rPr>
              <a:t>2 </a:t>
            </a:r>
            <a:r>
              <a:rPr lang="en-US" altLang="zh-CN" sz="2800" dirty="0">
                <a:solidFill>
                  <a:srgbClr val="000000"/>
                </a:solidFill>
                <a:latin typeface="Times New Roman"/>
                <a:ea typeface="宋体"/>
              </a:rPr>
              <a:t>+ … + </a:t>
            </a:r>
            <a:r>
              <a:rPr lang="en-US" altLang="zh-CN" sz="2800" i="1" dirty="0">
                <a:solidFill>
                  <a:srgbClr val="000000"/>
                </a:solidFill>
                <a:latin typeface="Times New Roman"/>
                <a:ea typeface="宋体"/>
              </a:rPr>
              <a:t>a</a:t>
            </a:r>
            <a:r>
              <a:rPr lang="en-US" altLang="zh-CN" sz="2800" baseline="-25000" dirty="0">
                <a:solidFill>
                  <a:srgbClr val="000000"/>
                </a:solidFill>
                <a:latin typeface="Times New Roman"/>
                <a:ea typeface="宋体"/>
              </a:rPr>
              <a:t>1n</a:t>
            </a:r>
            <a:r>
              <a:rPr lang="en-US" altLang="zh-CN" sz="2800" dirty="0">
                <a:solidFill>
                  <a:srgbClr val="000000"/>
                </a:solidFill>
                <a:latin typeface="Times New Roman"/>
                <a:ea typeface="宋体"/>
              </a:rPr>
              <a:t> </a:t>
            </a:r>
            <a:r>
              <a:rPr lang="en-US" altLang="zh-CN" sz="2800" dirty="0" err="1">
                <a:solidFill>
                  <a:srgbClr val="000000"/>
                </a:solidFill>
                <a:latin typeface="Times New Roman"/>
                <a:ea typeface="宋体"/>
              </a:rPr>
              <a:t>x</a:t>
            </a:r>
            <a:r>
              <a:rPr lang="en-US" altLang="zh-CN" sz="2800" baseline="-25000" dirty="0" err="1">
                <a:solidFill>
                  <a:srgbClr val="000000"/>
                </a:solidFill>
                <a:latin typeface="Times New Roman"/>
                <a:ea typeface="宋体"/>
              </a:rPr>
              <a:t>n</a:t>
            </a:r>
            <a:r>
              <a:rPr lang="en-US" altLang="zh-CN" sz="2800" dirty="0">
                <a:solidFill>
                  <a:srgbClr val="000000"/>
                </a:solidFill>
                <a:latin typeface="Times New Roman"/>
                <a:ea typeface="宋体"/>
              </a:rPr>
              <a:t>  </a:t>
            </a:r>
            <a:r>
              <a:rPr lang="en-US" altLang="zh-CN" sz="2800" baseline="-25000" dirty="0">
                <a:solidFill>
                  <a:srgbClr val="000000"/>
                </a:solidFill>
                <a:latin typeface="Times New Roman"/>
                <a:ea typeface="宋体"/>
              </a:rPr>
              <a:t> </a:t>
            </a:r>
            <a:r>
              <a:rPr lang="en-US" altLang="zh-CN" sz="2800" dirty="0">
                <a:solidFill>
                  <a:srgbClr val="000000"/>
                </a:solidFill>
                <a:latin typeface="Times New Roman"/>
                <a:ea typeface="宋体"/>
              </a:rPr>
              <a:t>≤ </a:t>
            </a:r>
            <a:r>
              <a:rPr lang="zh-CN" altLang="en-US" sz="2800" dirty="0">
                <a:solidFill>
                  <a:srgbClr val="000000"/>
                </a:solidFill>
                <a:latin typeface="Times New Roman"/>
                <a:ea typeface="宋体"/>
              </a:rPr>
              <a:t>（ </a:t>
            </a:r>
            <a:r>
              <a:rPr lang="en-US" altLang="zh-CN" sz="2800" dirty="0">
                <a:solidFill>
                  <a:srgbClr val="000000"/>
                </a:solidFill>
                <a:latin typeface="Times New Roman"/>
                <a:ea typeface="宋体"/>
              </a:rPr>
              <a:t>=, ≥ </a:t>
            </a:r>
            <a:r>
              <a:rPr lang="zh-CN" altLang="en-US" sz="2800" dirty="0">
                <a:solidFill>
                  <a:srgbClr val="000000"/>
                </a:solidFill>
                <a:latin typeface="Times New Roman"/>
                <a:ea typeface="宋体"/>
              </a:rPr>
              <a:t>）</a:t>
            </a:r>
            <a:r>
              <a:rPr lang="en-US" altLang="zh-CN" sz="2800" dirty="0">
                <a:solidFill>
                  <a:srgbClr val="000000"/>
                </a:solidFill>
                <a:latin typeface="Times New Roman"/>
                <a:ea typeface="宋体"/>
              </a:rPr>
              <a:t>b</a:t>
            </a:r>
            <a:r>
              <a:rPr lang="en-US" altLang="zh-CN" sz="2800" baseline="-25000" dirty="0">
                <a:solidFill>
                  <a:srgbClr val="000000"/>
                </a:solidFill>
                <a:latin typeface="Times New Roman"/>
                <a:ea typeface="宋体"/>
              </a:rPr>
              <a:t>1</a:t>
            </a:r>
            <a:endParaRPr lang="en-US" altLang="zh-CN" sz="28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800" dirty="0">
                <a:solidFill>
                  <a:srgbClr val="000000"/>
                </a:solidFill>
                <a:latin typeface="Times New Roman"/>
                <a:ea typeface="宋体"/>
              </a:rPr>
              <a:t>                                      </a:t>
            </a:r>
            <a:r>
              <a:rPr lang="en-US" altLang="zh-CN" sz="2800" i="1" dirty="0">
                <a:solidFill>
                  <a:srgbClr val="000000"/>
                </a:solidFill>
                <a:latin typeface="Times New Roman"/>
                <a:ea typeface="宋体"/>
              </a:rPr>
              <a:t>a</a:t>
            </a:r>
            <a:r>
              <a:rPr lang="en-US" altLang="zh-CN" sz="2800" baseline="-25000" dirty="0">
                <a:solidFill>
                  <a:srgbClr val="000000"/>
                </a:solidFill>
                <a:latin typeface="Times New Roman"/>
                <a:ea typeface="宋体"/>
              </a:rPr>
              <a:t>21</a:t>
            </a:r>
            <a:r>
              <a:rPr lang="en-US" altLang="zh-CN" sz="2800" dirty="0">
                <a:solidFill>
                  <a:srgbClr val="000000"/>
                </a:solidFill>
                <a:latin typeface="Times New Roman"/>
                <a:ea typeface="宋体"/>
              </a:rPr>
              <a:t> x</a:t>
            </a:r>
            <a:r>
              <a:rPr lang="en-US" altLang="zh-CN" sz="2800" baseline="-25000" dirty="0">
                <a:solidFill>
                  <a:srgbClr val="000000"/>
                </a:solidFill>
                <a:latin typeface="Times New Roman"/>
                <a:ea typeface="宋体"/>
              </a:rPr>
              <a:t>1 </a:t>
            </a:r>
            <a:r>
              <a:rPr lang="en-US" altLang="zh-CN" sz="2800" dirty="0">
                <a:solidFill>
                  <a:srgbClr val="000000"/>
                </a:solidFill>
                <a:latin typeface="Times New Roman"/>
                <a:ea typeface="宋体"/>
              </a:rPr>
              <a:t>+ </a:t>
            </a:r>
            <a:r>
              <a:rPr lang="en-US" altLang="zh-CN" sz="2800" i="1" dirty="0">
                <a:solidFill>
                  <a:srgbClr val="000000"/>
                </a:solidFill>
                <a:latin typeface="Times New Roman"/>
                <a:ea typeface="宋体"/>
              </a:rPr>
              <a:t>a</a:t>
            </a:r>
            <a:r>
              <a:rPr lang="en-US" altLang="zh-CN" sz="2800" baseline="-25000" dirty="0">
                <a:solidFill>
                  <a:srgbClr val="000000"/>
                </a:solidFill>
                <a:latin typeface="Times New Roman"/>
                <a:ea typeface="宋体"/>
              </a:rPr>
              <a:t>22</a:t>
            </a:r>
            <a:r>
              <a:rPr lang="en-US" altLang="zh-CN" sz="2800" dirty="0">
                <a:solidFill>
                  <a:srgbClr val="000000"/>
                </a:solidFill>
                <a:latin typeface="Times New Roman"/>
                <a:ea typeface="宋体"/>
              </a:rPr>
              <a:t> x</a:t>
            </a:r>
            <a:r>
              <a:rPr lang="en-US" altLang="zh-CN" sz="2800" baseline="-25000" dirty="0">
                <a:solidFill>
                  <a:srgbClr val="000000"/>
                </a:solidFill>
                <a:latin typeface="Times New Roman"/>
                <a:ea typeface="宋体"/>
              </a:rPr>
              <a:t>2 </a:t>
            </a:r>
            <a:r>
              <a:rPr lang="en-US" altLang="zh-CN" sz="2800" dirty="0">
                <a:solidFill>
                  <a:srgbClr val="000000"/>
                </a:solidFill>
                <a:latin typeface="Times New Roman"/>
                <a:ea typeface="宋体"/>
              </a:rPr>
              <a:t>+ … + </a:t>
            </a:r>
            <a:r>
              <a:rPr lang="en-US" altLang="zh-CN" sz="2800" i="1" dirty="0">
                <a:solidFill>
                  <a:srgbClr val="000000"/>
                </a:solidFill>
                <a:latin typeface="Times New Roman"/>
                <a:ea typeface="宋体"/>
              </a:rPr>
              <a:t>a</a:t>
            </a:r>
            <a:r>
              <a:rPr lang="en-US" altLang="zh-CN" sz="2800" baseline="-25000" dirty="0">
                <a:solidFill>
                  <a:srgbClr val="000000"/>
                </a:solidFill>
                <a:latin typeface="Times New Roman"/>
                <a:ea typeface="宋体"/>
              </a:rPr>
              <a:t>2n</a:t>
            </a:r>
            <a:r>
              <a:rPr lang="en-US" altLang="zh-CN" sz="2800" dirty="0">
                <a:solidFill>
                  <a:srgbClr val="000000"/>
                </a:solidFill>
                <a:latin typeface="Times New Roman"/>
                <a:ea typeface="宋体"/>
              </a:rPr>
              <a:t> </a:t>
            </a:r>
            <a:r>
              <a:rPr lang="en-US" altLang="zh-CN" sz="2800" dirty="0" err="1">
                <a:solidFill>
                  <a:srgbClr val="000000"/>
                </a:solidFill>
                <a:latin typeface="Times New Roman"/>
                <a:ea typeface="宋体"/>
              </a:rPr>
              <a:t>x</a:t>
            </a:r>
            <a:r>
              <a:rPr lang="en-US" altLang="zh-CN" sz="2800" baseline="-25000" dirty="0" err="1">
                <a:solidFill>
                  <a:srgbClr val="000000"/>
                </a:solidFill>
                <a:latin typeface="Times New Roman"/>
                <a:ea typeface="宋体"/>
              </a:rPr>
              <a:t>n</a:t>
            </a:r>
            <a:r>
              <a:rPr lang="en-US" altLang="zh-CN" sz="2800" dirty="0">
                <a:solidFill>
                  <a:srgbClr val="000000"/>
                </a:solidFill>
                <a:latin typeface="Times New Roman"/>
                <a:ea typeface="宋体"/>
              </a:rPr>
              <a:t>  </a:t>
            </a:r>
            <a:r>
              <a:rPr lang="en-US" altLang="zh-CN" sz="2800" baseline="-25000" dirty="0">
                <a:solidFill>
                  <a:srgbClr val="000000"/>
                </a:solidFill>
                <a:latin typeface="Times New Roman"/>
                <a:ea typeface="宋体"/>
              </a:rPr>
              <a:t> </a:t>
            </a:r>
            <a:r>
              <a:rPr lang="en-US" altLang="zh-CN" sz="2800" dirty="0">
                <a:solidFill>
                  <a:srgbClr val="000000"/>
                </a:solidFill>
                <a:latin typeface="Times New Roman"/>
                <a:ea typeface="宋体"/>
              </a:rPr>
              <a:t>≤ </a:t>
            </a:r>
            <a:r>
              <a:rPr lang="zh-CN" altLang="en-US" sz="2800" dirty="0">
                <a:solidFill>
                  <a:srgbClr val="000000"/>
                </a:solidFill>
                <a:latin typeface="Times New Roman"/>
                <a:ea typeface="宋体"/>
              </a:rPr>
              <a:t>（ </a:t>
            </a:r>
            <a:r>
              <a:rPr lang="en-US" altLang="zh-CN" sz="2800" dirty="0">
                <a:solidFill>
                  <a:srgbClr val="000000"/>
                </a:solidFill>
                <a:latin typeface="Times New Roman"/>
                <a:ea typeface="宋体"/>
              </a:rPr>
              <a:t>=, ≥ </a:t>
            </a:r>
            <a:r>
              <a:rPr lang="zh-CN" altLang="en-US" sz="2800" dirty="0">
                <a:solidFill>
                  <a:srgbClr val="000000"/>
                </a:solidFill>
                <a:latin typeface="Times New Roman"/>
                <a:ea typeface="宋体"/>
              </a:rPr>
              <a:t>）</a:t>
            </a:r>
            <a:r>
              <a:rPr lang="en-US" altLang="zh-CN" sz="2800" dirty="0">
                <a:solidFill>
                  <a:srgbClr val="000000"/>
                </a:solidFill>
                <a:latin typeface="Times New Roman"/>
                <a:ea typeface="宋体"/>
              </a:rPr>
              <a:t>b</a:t>
            </a:r>
            <a:r>
              <a:rPr lang="en-US" altLang="zh-CN" sz="2800" baseline="-25000" dirty="0">
                <a:solidFill>
                  <a:srgbClr val="000000"/>
                </a:solidFill>
                <a:latin typeface="Times New Roman"/>
                <a:ea typeface="宋体"/>
              </a:rPr>
              <a:t>2</a:t>
            </a:r>
            <a:endParaRPr lang="en-US" altLang="zh-CN" sz="28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800" dirty="0">
                <a:solidFill>
                  <a:srgbClr val="000000"/>
                </a:solidFill>
                <a:latin typeface="Times New Roman"/>
                <a:ea typeface="宋体"/>
              </a:rPr>
              <a:t>                                       ……         ……    </a:t>
            </a:r>
          </a:p>
          <a:p>
            <a:pPr marL="342900" lvl="0" indent="-342900" fontAlgn="base">
              <a:lnSpc>
                <a:spcPct val="80000"/>
              </a:lnSpc>
              <a:spcBef>
                <a:spcPct val="0"/>
              </a:spcBef>
              <a:spcAft>
                <a:spcPct val="0"/>
              </a:spcAft>
              <a:buNone/>
            </a:pPr>
            <a:r>
              <a:rPr lang="en-US" altLang="zh-CN" sz="2800" dirty="0">
                <a:solidFill>
                  <a:srgbClr val="000000"/>
                </a:solidFill>
                <a:latin typeface="Times New Roman"/>
                <a:ea typeface="宋体"/>
              </a:rPr>
              <a:t>                                      </a:t>
            </a:r>
            <a:r>
              <a:rPr lang="en-US" altLang="zh-CN" sz="2800" i="1" dirty="0">
                <a:solidFill>
                  <a:srgbClr val="000000"/>
                </a:solidFill>
                <a:latin typeface="Times New Roman"/>
                <a:ea typeface="宋体"/>
              </a:rPr>
              <a:t>a</a:t>
            </a:r>
            <a:r>
              <a:rPr lang="en-US" altLang="zh-CN" sz="2800" baseline="-25000" dirty="0">
                <a:solidFill>
                  <a:srgbClr val="000000"/>
                </a:solidFill>
                <a:latin typeface="Times New Roman"/>
                <a:ea typeface="宋体"/>
              </a:rPr>
              <a:t>m1</a:t>
            </a:r>
            <a:r>
              <a:rPr lang="en-US" altLang="zh-CN" sz="2800" dirty="0">
                <a:solidFill>
                  <a:srgbClr val="000000"/>
                </a:solidFill>
                <a:latin typeface="Times New Roman"/>
                <a:ea typeface="宋体"/>
              </a:rPr>
              <a:t> x</a:t>
            </a:r>
            <a:r>
              <a:rPr lang="en-US" altLang="zh-CN" sz="2800" baseline="-25000" dirty="0">
                <a:solidFill>
                  <a:srgbClr val="000000"/>
                </a:solidFill>
                <a:latin typeface="Times New Roman"/>
                <a:ea typeface="宋体"/>
              </a:rPr>
              <a:t>1 </a:t>
            </a:r>
            <a:r>
              <a:rPr lang="en-US" altLang="zh-CN" sz="2800" dirty="0">
                <a:solidFill>
                  <a:srgbClr val="000000"/>
                </a:solidFill>
                <a:latin typeface="Times New Roman"/>
                <a:ea typeface="宋体"/>
              </a:rPr>
              <a:t>+ </a:t>
            </a:r>
            <a:r>
              <a:rPr lang="en-US" altLang="zh-CN" sz="2800" i="1" dirty="0">
                <a:solidFill>
                  <a:srgbClr val="000000"/>
                </a:solidFill>
                <a:latin typeface="Times New Roman"/>
                <a:ea typeface="宋体"/>
              </a:rPr>
              <a:t>a</a:t>
            </a:r>
            <a:r>
              <a:rPr lang="en-US" altLang="zh-CN" sz="2800" baseline="-25000" dirty="0">
                <a:solidFill>
                  <a:srgbClr val="000000"/>
                </a:solidFill>
                <a:latin typeface="Times New Roman"/>
                <a:ea typeface="宋体"/>
              </a:rPr>
              <a:t>m2</a:t>
            </a:r>
            <a:r>
              <a:rPr lang="en-US" altLang="zh-CN" sz="2800" dirty="0">
                <a:solidFill>
                  <a:srgbClr val="000000"/>
                </a:solidFill>
                <a:latin typeface="Times New Roman"/>
                <a:ea typeface="宋体"/>
              </a:rPr>
              <a:t> x</a:t>
            </a:r>
            <a:r>
              <a:rPr lang="en-US" altLang="zh-CN" sz="2800" baseline="-25000" dirty="0">
                <a:solidFill>
                  <a:srgbClr val="000000"/>
                </a:solidFill>
                <a:latin typeface="Times New Roman"/>
                <a:ea typeface="宋体"/>
              </a:rPr>
              <a:t>2 </a:t>
            </a:r>
            <a:r>
              <a:rPr lang="en-US" altLang="zh-CN" sz="2800" dirty="0">
                <a:solidFill>
                  <a:srgbClr val="000000"/>
                </a:solidFill>
                <a:latin typeface="Times New Roman"/>
                <a:ea typeface="宋体"/>
              </a:rPr>
              <a:t>+ … + </a:t>
            </a:r>
            <a:r>
              <a:rPr lang="en-US" altLang="zh-CN" sz="2800" i="1" dirty="0" err="1">
                <a:solidFill>
                  <a:srgbClr val="000000"/>
                </a:solidFill>
                <a:latin typeface="Times New Roman"/>
                <a:ea typeface="宋体"/>
              </a:rPr>
              <a:t>a</a:t>
            </a:r>
            <a:r>
              <a:rPr lang="en-US" altLang="zh-CN" sz="2800" baseline="-25000" dirty="0" err="1">
                <a:solidFill>
                  <a:srgbClr val="000000"/>
                </a:solidFill>
                <a:latin typeface="Times New Roman"/>
                <a:ea typeface="宋体"/>
              </a:rPr>
              <a:t>mn</a:t>
            </a:r>
            <a:r>
              <a:rPr lang="en-US" altLang="zh-CN" sz="2800" dirty="0">
                <a:solidFill>
                  <a:srgbClr val="000000"/>
                </a:solidFill>
                <a:latin typeface="Times New Roman"/>
                <a:ea typeface="宋体"/>
              </a:rPr>
              <a:t> </a:t>
            </a:r>
            <a:r>
              <a:rPr lang="en-US" altLang="zh-CN" sz="2800" dirty="0" err="1">
                <a:solidFill>
                  <a:srgbClr val="000000"/>
                </a:solidFill>
                <a:latin typeface="Times New Roman"/>
                <a:ea typeface="宋体"/>
              </a:rPr>
              <a:t>x</a:t>
            </a:r>
            <a:r>
              <a:rPr lang="en-US" altLang="zh-CN" sz="2800" baseline="-25000" dirty="0" err="1">
                <a:solidFill>
                  <a:srgbClr val="000000"/>
                </a:solidFill>
                <a:latin typeface="Times New Roman"/>
                <a:ea typeface="宋体"/>
              </a:rPr>
              <a:t>n</a:t>
            </a:r>
            <a:r>
              <a:rPr lang="en-US" altLang="zh-CN" sz="2800" dirty="0">
                <a:solidFill>
                  <a:srgbClr val="000000"/>
                </a:solidFill>
                <a:latin typeface="Times New Roman"/>
                <a:ea typeface="宋体"/>
              </a:rPr>
              <a:t> </a:t>
            </a:r>
            <a:r>
              <a:rPr lang="en-US" altLang="zh-CN" sz="2800" baseline="-25000" dirty="0">
                <a:solidFill>
                  <a:srgbClr val="000000"/>
                </a:solidFill>
                <a:latin typeface="Times New Roman"/>
                <a:ea typeface="宋体"/>
              </a:rPr>
              <a:t> </a:t>
            </a:r>
            <a:r>
              <a:rPr lang="en-US" altLang="zh-CN" sz="2800" dirty="0">
                <a:solidFill>
                  <a:srgbClr val="000000"/>
                </a:solidFill>
                <a:latin typeface="Times New Roman"/>
                <a:ea typeface="宋体"/>
              </a:rPr>
              <a:t>≤ </a:t>
            </a:r>
            <a:r>
              <a:rPr lang="zh-CN" altLang="en-US" sz="2800" dirty="0">
                <a:solidFill>
                  <a:srgbClr val="000000"/>
                </a:solidFill>
                <a:latin typeface="Times New Roman"/>
                <a:ea typeface="宋体"/>
              </a:rPr>
              <a:t>（ </a:t>
            </a:r>
            <a:r>
              <a:rPr lang="en-US" altLang="zh-CN" sz="2800" dirty="0">
                <a:solidFill>
                  <a:srgbClr val="000000"/>
                </a:solidFill>
                <a:latin typeface="Times New Roman"/>
                <a:ea typeface="宋体"/>
              </a:rPr>
              <a:t>=, ≥ </a:t>
            </a:r>
            <a:r>
              <a:rPr lang="zh-CN" altLang="en-US" sz="2800" dirty="0">
                <a:solidFill>
                  <a:srgbClr val="000000"/>
                </a:solidFill>
                <a:latin typeface="Times New Roman"/>
                <a:ea typeface="宋体"/>
              </a:rPr>
              <a:t>）</a:t>
            </a:r>
            <a:r>
              <a:rPr lang="en-US" altLang="zh-CN" sz="2800" dirty="0" err="1">
                <a:solidFill>
                  <a:srgbClr val="000000"/>
                </a:solidFill>
                <a:latin typeface="Times New Roman"/>
                <a:ea typeface="宋体"/>
              </a:rPr>
              <a:t>b</a:t>
            </a:r>
            <a:r>
              <a:rPr lang="en-US" altLang="zh-CN" sz="2800" baseline="-25000" dirty="0" err="1">
                <a:solidFill>
                  <a:srgbClr val="000000"/>
                </a:solidFill>
                <a:latin typeface="Times New Roman"/>
                <a:ea typeface="宋体"/>
              </a:rPr>
              <a:t>m</a:t>
            </a:r>
            <a:endParaRPr lang="en-US" altLang="zh-CN" sz="2800" dirty="0">
              <a:solidFill>
                <a:srgbClr val="000000"/>
              </a:solidFill>
              <a:latin typeface="Times New Roman"/>
              <a:ea typeface="宋体"/>
            </a:endParaRPr>
          </a:p>
          <a:p>
            <a:pPr marL="342900" lvl="0" indent="-342900" fontAlgn="base">
              <a:lnSpc>
                <a:spcPct val="80000"/>
              </a:lnSpc>
              <a:spcBef>
                <a:spcPct val="0"/>
              </a:spcBef>
              <a:spcAft>
                <a:spcPct val="0"/>
              </a:spcAft>
              <a:buNone/>
            </a:pPr>
            <a:r>
              <a:rPr lang="en-US" altLang="zh-CN" sz="2800" i="1" dirty="0">
                <a:solidFill>
                  <a:srgbClr val="000000"/>
                </a:solidFill>
                <a:latin typeface="Times New Roman"/>
                <a:ea typeface="宋体"/>
              </a:rPr>
              <a:t>                                      </a:t>
            </a:r>
            <a:r>
              <a:rPr lang="en-US" altLang="zh-CN" sz="2800" dirty="0">
                <a:solidFill>
                  <a:srgbClr val="000000"/>
                </a:solidFill>
                <a:latin typeface="Times New Roman"/>
                <a:ea typeface="宋体"/>
              </a:rPr>
              <a:t> x</a:t>
            </a:r>
            <a:r>
              <a:rPr lang="en-US" altLang="zh-CN" sz="2800" baseline="-25000" dirty="0">
                <a:solidFill>
                  <a:srgbClr val="000000"/>
                </a:solidFill>
                <a:latin typeface="Times New Roman"/>
                <a:ea typeface="宋体"/>
              </a:rPr>
              <a:t>1 </a:t>
            </a:r>
            <a:r>
              <a:rPr lang="zh-CN" altLang="en-US" sz="2800" dirty="0">
                <a:solidFill>
                  <a:srgbClr val="000000"/>
                </a:solidFill>
                <a:latin typeface="Times New Roman"/>
                <a:ea typeface="宋体"/>
              </a:rPr>
              <a:t>，</a:t>
            </a:r>
            <a:r>
              <a:rPr lang="en-US" altLang="zh-CN" sz="2800" dirty="0">
                <a:solidFill>
                  <a:srgbClr val="000000"/>
                </a:solidFill>
                <a:latin typeface="Times New Roman"/>
                <a:ea typeface="宋体"/>
              </a:rPr>
              <a:t>x</a:t>
            </a:r>
            <a:r>
              <a:rPr lang="en-US" altLang="zh-CN" sz="2800" baseline="-25000" dirty="0">
                <a:solidFill>
                  <a:srgbClr val="000000"/>
                </a:solidFill>
                <a:latin typeface="Times New Roman"/>
                <a:ea typeface="宋体"/>
              </a:rPr>
              <a:t>2 </a:t>
            </a:r>
            <a:r>
              <a:rPr lang="zh-CN" altLang="en-US" sz="2800" dirty="0">
                <a:solidFill>
                  <a:srgbClr val="000000"/>
                </a:solidFill>
                <a:latin typeface="Times New Roman"/>
                <a:ea typeface="宋体"/>
              </a:rPr>
              <a:t>，</a:t>
            </a:r>
            <a:r>
              <a:rPr lang="en-US" altLang="zh-CN" sz="2800" dirty="0">
                <a:solidFill>
                  <a:srgbClr val="000000"/>
                </a:solidFill>
                <a:latin typeface="Times New Roman"/>
                <a:ea typeface="宋体"/>
              </a:rPr>
              <a:t>… </a:t>
            </a:r>
            <a:r>
              <a:rPr lang="zh-CN" altLang="en-US" sz="2800" dirty="0">
                <a:solidFill>
                  <a:srgbClr val="000000"/>
                </a:solidFill>
                <a:latin typeface="Times New Roman"/>
                <a:ea typeface="宋体"/>
              </a:rPr>
              <a:t>，</a:t>
            </a:r>
            <a:r>
              <a:rPr lang="en-US" altLang="zh-CN" sz="2800" dirty="0" err="1">
                <a:solidFill>
                  <a:srgbClr val="000000"/>
                </a:solidFill>
                <a:latin typeface="Times New Roman"/>
                <a:ea typeface="宋体"/>
              </a:rPr>
              <a:t>x</a:t>
            </a:r>
            <a:r>
              <a:rPr lang="en-US" altLang="zh-CN" sz="2800" baseline="-25000" dirty="0" err="1">
                <a:solidFill>
                  <a:srgbClr val="000000"/>
                </a:solidFill>
                <a:latin typeface="Times New Roman"/>
                <a:ea typeface="宋体"/>
              </a:rPr>
              <a:t>n</a:t>
            </a:r>
            <a:r>
              <a:rPr lang="en-US" altLang="zh-CN" sz="2800" dirty="0">
                <a:solidFill>
                  <a:srgbClr val="000000"/>
                </a:solidFill>
                <a:latin typeface="Times New Roman"/>
                <a:ea typeface="宋体"/>
              </a:rPr>
              <a:t>  ≥ 0 </a:t>
            </a:r>
            <a:endParaRPr lang="en-US" altLang="zh-CN" sz="2800" b="1" dirty="0">
              <a:solidFill>
                <a:srgbClr val="000000"/>
              </a:solidFill>
              <a:latin typeface="Times New Roman"/>
              <a:ea typeface="楷体_GB2312" pitchFamily="49" charset="-122"/>
            </a:endParaRPr>
          </a:p>
          <a:p>
            <a:endParaRPr lang="zh-CN" altLang="en-US" dirty="0"/>
          </a:p>
        </p:txBody>
      </p:sp>
      <p:sp>
        <p:nvSpPr>
          <p:cNvPr id="4" name="日期占位符 3">
            <a:extLst>
              <a:ext uri="{FF2B5EF4-FFF2-40B4-BE49-F238E27FC236}">
                <a16:creationId xmlns:a16="http://schemas.microsoft.com/office/drawing/2014/main" id="{B0348148-D2CD-4C53-8569-8531075194B4}"/>
              </a:ext>
            </a:extLst>
          </p:cNvPr>
          <p:cNvSpPr>
            <a:spLocks noGrp="1"/>
          </p:cNvSpPr>
          <p:nvPr>
            <p:ph type="dt" sz="half" idx="10"/>
          </p:nvPr>
        </p:nvSpPr>
        <p:spPr/>
        <p:txBody>
          <a:bodyPr/>
          <a:lstStyle/>
          <a:p>
            <a:fld id="{86E3E081-7213-4480-B0ED-D983C69A04B9}" type="datetime1">
              <a:rPr lang="zh-CN" altLang="en-US" smtClean="0"/>
              <a:t>2019/9/2</a:t>
            </a:fld>
            <a:endParaRPr lang="zh-CN" altLang="en-US"/>
          </a:p>
        </p:txBody>
      </p:sp>
      <p:sp>
        <p:nvSpPr>
          <p:cNvPr id="5" name="页脚占位符 4">
            <a:extLst>
              <a:ext uri="{FF2B5EF4-FFF2-40B4-BE49-F238E27FC236}">
                <a16:creationId xmlns:a16="http://schemas.microsoft.com/office/drawing/2014/main" id="{2FECB97F-8BDD-46F1-A5AE-05CCA3B5A935}"/>
              </a:ext>
            </a:extLst>
          </p:cNvPr>
          <p:cNvSpPr>
            <a:spLocks noGrp="1"/>
          </p:cNvSpPr>
          <p:nvPr>
            <p:ph type="ftr" sz="quarter" idx="11"/>
          </p:nvPr>
        </p:nvSpPr>
        <p:spPr/>
        <p:txBody>
          <a:bodyPr/>
          <a:lstStyle/>
          <a:p>
            <a:r>
              <a:rPr lang="zh-CN" altLang="en-US"/>
              <a:t>智能医疗研究中心</a:t>
            </a:r>
          </a:p>
        </p:txBody>
      </p:sp>
      <p:sp>
        <p:nvSpPr>
          <p:cNvPr id="6" name="灯片编号占位符 5">
            <a:extLst>
              <a:ext uri="{FF2B5EF4-FFF2-40B4-BE49-F238E27FC236}">
                <a16:creationId xmlns:a16="http://schemas.microsoft.com/office/drawing/2014/main" id="{7C188FBA-D875-4891-B1E4-187B27965FBE}"/>
              </a:ext>
            </a:extLst>
          </p:cNvPr>
          <p:cNvSpPr>
            <a:spLocks noGrp="1"/>
          </p:cNvSpPr>
          <p:nvPr>
            <p:ph type="sldNum" sz="quarter" idx="12"/>
          </p:nvPr>
        </p:nvSpPr>
        <p:spPr/>
        <p:txBody>
          <a:bodyPr/>
          <a:lstStyle/>
          <a:p>
            <a:fld id="{0A644367-13AA-42ED-B6EC-687919EA1044}" type="slidenum">
              <a:rPr lang="zh-CN" altLang="en-US" smtClean="0"/>
              <a:t>9</a:t>
            </a:fld>
            <a:endParaRPr lang="zh-CN" altLang="en-US"/>
          </a:p>
        </p:txBody>
      </p:sp>
    </p:spTree>
    <p:extLst>
      <p:ext uri="{BB962C8B-B14F-4D97-AF65-F5344CB8AC3E}">
        <p14:creationId xmlns:p14="http://schemas.microsoft.com/office/powerpoint/2010/main" val="3668749975"/>
      </p:ext>
    </p:extLst>
  </p:cSld>
  <p:clrMapOvr>
    <a:masterClrMapping/>
  </p:clrMapOvr>
</p:sld>
</file>

<file path=ppt/theme/theme1.xml><?xml version="1.0" encoding="utf-8"?>
<a:theme xmlns:a="http://schemas.openxmlformats.org/drawingml/2006/main" name="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母版.pptx" id="{8D31AD28-33B7-4E85-9F5B-0BCF1F26B00C}" vid="{60F0E0E6-C0CE-4F25-90BB-BD94FE3E8FD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2221</TotalTime>
  <Words>5053</Words>
  <Application>Microsoft Office PowerPoint</Application>
  <PresentationFormat>宽屏</PresentationFormat>
  <Paragraphs>702</Paragraphs>
  <Slides>57</Slides>
  <Notes>32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76" baseType="lpstr">
      <vt:lpstr>等线</vt:lpstr>
      <vt:lpstr>等线 Light</vt:lpstr>
      <vt:lpstr>黑体</vt:lpstr>
      <vt:lpstr>华文行楷</vt:lpstr>
      <vt:lpstr>华文新魏</vt:lpstr>
      <vt:lpstr>楷体_GB2312</vt:lpstr>
      <vt:lpstr>隶书</vt:lpstr>
      <vt:lpstr>宋体</vt:lpstr>
      <vt:lpstr>微软雅黑</vt:lpstr>
      <vt:lpstr>Arial</vt:lpstr>
      <vt:lpstr>Calibri</vt:lpstr>
      <vt:lpstr>Calibri Light</vt:lpstr>
      <vt:lpstr>Cambria Math</vt:lpstr>
      <vt:lpstr>Tahoma</vt:lpstr>
      <vt:lpstr>Times New Roman</vt:lpstr>
      <vt:lpstr>Wingdings</vt:lpstr>
      <vt:lpstr>母版</vt:lpstr>
      <vt:lpstr>Equation.3</vt:lpstr>
      <vt:lpstr>Equation</vt:lpstr>
      <vt:lpstr>线性规划问题及其数学模型</vt:lpstr>
      <vt:lpstr>PowerPoint 演示文稿</vt:lpstr>
      <vt:lpstr>PowerPoint 演示文稿</vt:lpstr>
      <vt:lpstr>1.问题的提出</vt:lpstr>
      <vt:lpstr>PowerPoint 演示文稿</vt:lpstr>
      <vt:lpstr>PowerPoint 演示文稿</vt:lpstr>
      <vt:lpstr>PowerPoint 演示文稿</vt:lpstr>
      <vt:lpstr>建模过程</vt:lpstr>
      <vt:lpstr>一般形式</vt:lpstr>
      <vt:lpstr>PowerPoint 演示文稿</vt:lpstr>
      <vt:lpstr>PowerPoint 演示文稿</vt:lpstr>
      <vt:lpstr>2.图解法</vt:lpstr>
      <vt:lpstr>图解法具体步骤</vt:lpstr>
      <vt:lpstr>PowerPoint 演示文稿</vt:lpstr>
      <vt:lpstr>PowerPoint 演示文稿</vt:lpstr>
      <vt:lpstr>PowerPoint 演示文稿</vt:lpstr>
      <vt:lpstr>PowerPoint 演示文稿</vt:lpstr>
      <vt:lpstr>PowerPoint 演示文稿</vt:lpstr>
      <vt:lpstr>PowerPoint 演示文稿</vt:lpstr>
      <vt:lpstr>价值系数的符号与目标函数直线族的平行移动</vt:lpstr>
      <vt:lpstr>PowerPoint 演示文稿</vt:lpstr>
      <vt:lpstr>PowerPoint 演示文稿</vt:lpstr>
      <vt:lpstr>PowerPoint 演示文稿</vt:lpstr>
      <vt:lpstr>PowerPoint 演示文稿</vt:lpstr>
      <vt:lpstr>PowerPoint 演示文稿</vt:lpstr>
      <vt:lpstr>PowerPoint 演示文稿</vt:lpstr>
      <vt:lpstr>重要结论</vt:lpstr>
      <vt:lpstr>2.1.3. 线性规划问题的标准形式</vt:lpstr>
      <vt:lpstr>PowerPoint 演示文稿</vt:lpstr>
      <vt:lpstr>决策变量不是非负</vt:lpstr>
      <vt:lpstr>约束条件不是等式的问题</vt:lpstr>
      <vt:lpstr>约束条件不是等式的问题</vt:lpstr>
      <vt:lpstr>PowerPoint 演示文稿</vt:lpstr>
      <vt:lpstr>极小化目标函数的问题</vt:lpstr>
      <vt:lpstr>右端项有负值的问题</vt:lpstr>
      <vt:lpstr>例题</vt:lpstr>
      <vt:lpstr>PowerPoint 演示文稿</vt:lpstr>
      <vt:lpstr>PowerPoint 演示文稿</vt:lpstr>
      <vt:lpstr>PowerPoint 演示文稿</vt:lpstr>
      <vt:lpstr>一些特殊情况</vt:lpstr>
      <vt:lpstr>2.1.4 线性规划问题解的概念</vt:lpstr>
      <vt:lpstr>PowerPoint 演示文稿</vt:lpstr>
      <vt:lpstr>范例</vt:lpstr>
      <vt:lpstr>PowerPoint 演示文稿</vt:lpstr>
      <vt:lpstr>PowerPoint 演示文稿</vt:lpstr>
      <vt:lpstr>PowerPoint 演示文稿</vt:lpstr>
      <vt:lpstr>其他相关概念</vt:lpstr>
      <vt:lpstr>2.2 线性规划问题的几何意义</vt:lpstr>
      <vt:lpstr>PowerPoint 演示文稿</vt:lpstr>
      <vt:lpstr>PowerPoint 演示文稿</vt:lpstr>
      <vt:lpstr>2.2.2 线性规划问题解的性质定理</vt:lpstr>
      <vt:lpstr>PowerPoint 演示文稿</vt:lpstr>
      <vt:lpstr>PowerPoint 演示文稿</vt:lpstr>
      <vt:lpstr>PowerPoint 演示文稿</vt:lpstr>
      <vt:lpstr>练习：将线性规划问题化为标准型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cin412</dc:creator>
  <cp:lastModifiedBy>cin412</cp:lastModifiedBy>
  <cp:revision>42</cp:revision>
  <cp:lastPrinted>2019-09-02T07:13:53Z</cp:lastPrinted>
  <dcterms:created xsi:type="dcterms:W3CDTF">2019-08-26T02:56:30Z</dcterms:created>
  <dcterms:modified xsi:type="dcterms:W3CDTF">2019-09-02T07:16:43Z</dcterms:modified>
</cp:coreProperties>
</file>