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3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9" autoAdjust="0"/>
  </p:normalViewPr>
  <p:slideViewPr>
    <p:cSldViewPr snapToGrid="0">
      <p:cViewPr varScale="1">
        <p:scale>
          <a:sx n="58" d="100"/>
          <a:sy n="58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AE2A-3C2C-4C1C-8FAE-120E74BCC30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49ADE-41FF-4E6B-A67F-B6DC0CB5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6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不严格的约束可以转换为目标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6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目标约束是将目标和约束结合在一起的表达式。</a:t>
            </a:r>
          </a:p>
          <a:p>
            <a:r>
              <a:rPr lang="zh-CN" altLang="en-US" dirty="0"/>
              <a:t>在约束中加入正负偏差量 构成软约束（允许偏差）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4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因为有着最小化相应目标</a:t>
            </a:r>
            <a:endParaRPr lang="en-US" altLang="zh-CN" dirty="0"/>
          </a:p>
          <a:p>
            <a:r>
              <a:rPr lang="zh-CN" altLang="en-US" dirty="0"/>
              <a:t>目标约束中 目标和约束是配套的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0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对各目标约束中的正负偏差变量按顺序编号。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9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目标规划问题的求解是分级进行的</a:t>
            </a:r>
            <a:r>
              <a:rPr lang="en-US" altLang="zh-CN" dirty="0"/>
              <a:t>,</a:t>
            </a:r>
            <a:r>
              <a:rPr lang="zh-CN" altLang="en-US" dirty="0"/>
              <a:t>首先要求满足 级目标的解；然后再保证 级目标不被破坏的前提下</a:t>
            </a:r>
            <a:r>
              <a:rPr lang="en-US" altLang="zh-CN" dirty="0"/>
              <a:t>,</a:t>
            </a:r>
            <a:r>
              <a:rPr lang="zh-CN" altLang="en-US" dirty="0"/>
              <a:t>再要求满足 级目标的解；</a:t>
            </a:r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r>
              <a:rPr lang="en-US" altLang="zh-CN" dirty="0"/>
              <a:t>.</a:t>
            </a:r>
            <a:r>
              <a:rPr lang="zh-CN" altLang="en-US" dirty="0"/>
              <a:t>总之</a:t>
            </a:r>
            <a:r>
              <a:rPr lang="en-US" altLang="zh-CN" dirty="0"/>
              <a:t>,</a:t>
            </a:r>
            <a:r>
              <a:rPr lang="zh-CN" altLang="en-US" dirty="0"/>
              <a:t>是在不破坏上一级目标的前提下</a:t>
            </a:r>
            <a:r>
              <a:rPr lang="en-US" altLang="zh-CN" dirty="0"/>
              <a:t>,</a:t>
            </a:r>
            <a:r>
              <a:rPr lang="zh-CN" altLang="en-US" dirty="0"/>
              <a:t>实现下一级目标的最优</a:t>
            </a:r>
            <a:r>
              <a:rPr lang="en-US" altLang="zh-CN" dirty="0"/>
              <a:t>.</a:t>
            </a:r>
            <a:r>
              <a:rPr lang="zh-CN" altLang="en-US" dirty="0"/>
              <a:t>因此</a:t>
            </a:r>
            <a:r>
              <a:rPr lang="en-US" altLang="zh-CN" dirty="0"/>
              <a:t>,</a:t>
            </a:r>
            <a:r>
              <a:rPr lang="zh-CN" altLang="en-US" dirty="0"/>
              <a:t>这样最后求出的解就不是通常意义下的最优解</a:t>
            </a:r>
            <a:r>
              <a:rPr lang="en-US" altLang="zh-CN" dirty="0"/>
              <a:t>,</a:t>
            </a:r>
            <a:r>
              <a:rPr lang="zh-CN" altLang="en-US" dirty="0"/>
              <a:t>我们称它为满意解</a:t>
            </a:r>
            <a:r>
              <a:rPr lang="en-US" altLang="zh-CN" dirty="0"/>
              <a:t>.</a:t>
            </a:r>
            <a:r>
              <a:rPr lang="zh-CN" altLang="en-US" dirty="0"/>
              <a:t>之所以叫满意解</a:t>
            </a:r>
            <a:r>
              <a:rPr lang="en-US" altLang="zh-CN" dirty="0"/>
              <a:t>,</a:t>
            </a:r>
            <a:r>
              <a:rPr lang="zh-CN" altLang="en-US" dirty="0"/>
              <a:t>是因为对于这种来说</a:t>
            </a:r>
            <a:r>
              <a:rPr lang="en-US" altLang="zh-CN" dirty="0"/>
              <a:t>,</a:t>
            </a:r>
            <a:r>
              <a:rPr lang="zh-CN" altLang="en-US" dirty="0"/>
              <a:t>前面的目标是可以保证实现或部分实现的</a:t>
            </a:r>
            <a:r>
              <a:rPr lang="en-US" altLang="zh-CN" dirty="0"/>
              <a:t>,</a:t>
            </a:r>
            <a:r>
              <a:rPr lang="zh-CN" altLang="en-US" dirty="0"/>
              <a:t>后面的目标就不一定能保证实现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目标只和偏差相关 </a:t>
            </a:r>
          </a:p>
          <a:p>
            <a:r>
              <a:rPr lang="zh-CN" altLang="en-US" dirty="0"/>
              <a:t>偏差赋予权系数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2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ABCD</a:t>
            </a:r>
            <a:r>
              <a:rPr lang="zh-CN" altLang="en-US" dirty="0"/>
              <a:t>中找一个 </a:t>
            </a:r>
            <a:r>
              <a:rPr lang="en-US" altLang="zh-CN" dirty="0"/>
              <a:t>d2</a:t>
            </a:r>
            <a:r>
              <a:rPr lang="zh-CN" altLang="en-US" dirty="0"/>
              <a:t>最小的 相当于线性规划图解法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3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49ADE-41FF-4E6B-A67F-B6DC0CB5BA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5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BACD-40FA-4AD5-8404-85A6FEFD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AAC7C-9D1A-4B20-8D6B-A05763A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0C4BC-1617-4C80-9E51-C73410E2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5F71-8D67-4CE9-9B07-58E2AF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DCC2-E57E-449C-8E66-5B3FF47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5B855-9395-4D63-8284-574D10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9" y="23813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C993-2E3D-4C1E-A049-A74029F6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888B-112D-461C-9D04-32D1E7E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916EF-D0A2-4430-96CD-72FA619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953DF-7718-42F0-9E8F-D72BC74C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ADAD6-10DF-4174-AA21-9268EC7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4CA93-A1D1-4B9E-8B20-BF94F43F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8F4F1-571A-4879-88AF-C534EEBA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10745-4972-4DA2-A327-DA9BA357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C5F1-7473-4FC7-9BE3-18BB684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C7B43-2034-4263-AE56-B285003E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9306-126F-455B-BB26-65531089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28"/>
            <a:ext cx="10515600" cy="854260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7DF09-6191-4721-8C62-88A0A371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5CC9F-6D31-4CA4-8AA9-5680062C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B116-34B4-4CAA-8F93-62A2B2B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75AC7-7A8C-4C2E-8823-73E8CBF6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4EA279-09EC-427E-8275-28BB6049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" y="-32082"/>
            <a:ext cx="5853200" cy="9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607F-0F2D-4BC5-A862-54262D0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1D22-B37B-4A04-9A7C-BACB290D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D707-8BD1-4EF5-9913-AE5F50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6F00A-8917-4316-855F-999820B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F3EA-43C9-4625-9921-B2EB271A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C58-4BBC-4801-931B-5C0BC06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573E-60BF-4917-B99E-91FCBE3F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4F06-0D5F-4E1B-B948-BD2E5019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376C4-5A6D-4ED5-AF52-1AEC8B73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07252-D961-4DD7-95C3-87FF245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DC18-BA37-47A0-BA72-A7148DC8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8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3C0-390E-497A-BF1A-716DF4C3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E320-C918-49F1-BB32-D4DB4D98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EDBB2-806E-4707-9F68-E6510D89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F084C-8FEF-4F08-A2CF-C31B60AD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81BEB-6E15-478D-A1F2-FD6DE03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3A41D-BE07-4FFC-A7AB-24FC467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34861-7DB4-4E8B-A047-49E6D0F7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898C92-F0A9-4914-BA9D-F61A747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3848-3C19-4B7B-8CD7-0316C08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4ADBF8-A9C0-4F2E-BF7A-12C1C6DC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DD5559-A1AC-40B7-AF47-184B30BF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743EB-600C-4080-8EB2-68D0B86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8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88A5A-C638-46BE-846E-14CAAE57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A839E-85CC-40DA-A5F9-1DC7275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E9B15-8B97-4C44-8E83-D99FB2A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7AE8-837C-43DD-955C-791A17B5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447C-C72E-4A6C-B658-B236C952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0D19-F050-4A4B-BB3B-BB497FAF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F5B0-383C-478C-B79D-EF9155F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A0B90-8769-4FF2-97B4-F5C996C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A7B11-A6C4-4085-B74D-4A842D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D54D-1AE9-41F9-94CB-0E79CD7F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FF7A9-1C84-43F0-8240-9DAEAEF8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CF0D7-1A95-420F-B195-B22C401B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6123D-FCB7-4526-B784-78874B7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C9F85-7C33-41E6-8A39-073FE6B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00D-D9C7-4DB3-A412-7531450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5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F8D7B-5313-49F2-B292-41E0FA9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1D7-5CAC-45F2-9980-79D01B08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493F0-FFFC-4A9A-9B37-15DB8AE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766E-F990-4654-B7FA-D26D0996D15E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E5F3F-DBEC-4E00-921F-5A51A0CC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A4B6-79E9-4824-83CA-1A5360572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9413-7887-48FE-8E1C-885C41835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FBB97-5A77-4D10-82E8-5D3E96D0B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线性目标规划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D6285-B15E-4061-8F38-33B85B1DE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B02F2E92-F802-4FA5-8FA8-6887B7EC53DD}"/>
              </a:ext>
            </a:extLst>
          </p:cNvPr>
          <p:cNvSpPr txBox="1">
            <a:spLocks noChangeArrowheads="1"/>
          </p:cNvSpPr>
          <p:nvPr/>
        </p:nvSpPr>
        <p:spPr>
          <a:xfrm>
            <a:off x="648945" y="993475"/>
            <a:ext cx="9771920" cy="107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∵</a:t>
            </a:r>
            <a:r>
              <a:rPr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正负偏差不可能同时出现，故总有：</a:t>
            </a: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+d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-d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A2EC29-312E-4499-8D8B-CACE66FF7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89144"/>
              </p:ext>
            </p:extLst>
          </p:nvPr>
        </p:nvGraphicFramePr>
        <p:xfrm>
          <a:off x="4238711" y="2649237"/>
          <a:ext cx="25923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4" imgW="1193800" imgH="419100" progId="Equation.3">
                  <p:embed/>
                </p:oleObj>
              </mc:Choice>
              <mc:Fallback>
                <p:oleObj name="公式" r:id="rId4" imgW="1193800" imgH="419100" progId="Equation.3">
                  <p:embed/>
                  <p:pic>
                    <p:nvPicPr>
                      <p:cNvPr id="310276" name="Object 4">
                        <a:extLst>
                          <a:ext uri="{FF2B5EF4-FFF2-40B4-BE49-F238E27FC236}">
                            <a16:creationId xmlns:a16="http://schemas.microsoft.com/office/drawing/2014/main" id="{3606DA41-90A4-4B0C-8BF6-CA70D8A7A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711" y="2649237"/>
                        <a:ext cx="25923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10256569-1B54-49C7-99FC-404C9F21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5" y="2028420"/>
            <a:ext cx="9280354" cy="4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6"/>
              </a:buBlip>
            </a:pPr>
            <a:r>
              <a:rPr kumimoji="1" lang="en-US" altLang="zh-CN" sz="2200" dirty="0">
                <a:solidFill>
                  <a:schemeClr val="tx1"/>
                </a:solidFill>
              </a:rPr>
              <a:t>  </a:t>
            </a:r>
            <a:r>
              <a:rPr kumimoji="1" lang="zh-CN" altLang="en-US" sz="2200" dirty="0">
                <a:solidFill>
                  <a:schemeClr val="tx1"/>
                </a:solidFill>
              </a:rPr>
              <a:t>若希望甲的产量不低于乙的产量，即不希望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200" dirty="0">
                <a:solidFill>
                  <a:schemeClr val="tx1"/>
                </a:solidFill>
              </a:rPr>
              <a:t>&gt;0,</a:t>
            </a:r>
            <a:r>
              <a:rPr kumimoji="1" lang="zh-CN" altLang="en-US" sz="2200" dirty="0">
                <a:solidFill>
                  <a:schemeClr val="tx1"/>
                </a:solidFill>
              </a:rPr>
              <a:t>用目标约束可表为</a:t>
            </a:r>
            <a:r>
              <a:rPr kumimoji="1" lang="en-US" altLang="zh-CN" sz="2200" dirty="0">
                <a:solidFill>
                  <a:schemeClr val="tx1"/>
                </a:solidFill>
              </a:rPr>
              <a:t>: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BC8A6E8-243E-46AE-8F15-8342B2DC4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5" y="3520872"/>
            <a:ext cx="9445110" cy="4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6"/>
              </a:buBlip>
            </a:pPr>
            <a:r>
              <a:rPr kumimoji="1" lang="en-US" altLang="zh-CN" sz="2200" dirty="0">
                <a:solidFill>
                  <a:schemeClr val="tx1"/>
                </a:solidFill>
              </a:rPr>
              <a:t>  </a:t>
            </a:r>
            <a:r>
              <a:rPr kumimoji="1" lang="zh-CN" altLang="en-US" sz="2200" dirty="0">
                <a:solidFill>
                  <a:schemeClr val="tx1"/>
                </a:solidFill>
              </a:rPr>
              <a:t>若希望甲的产量低于乙的产量，即不希望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zh-CN" altLang="en-US" sz="2200" baseline="30000" dirty="0">
                <a:solidFill>
                  <a:schemeClr val="tx1"/>
                </a:solidFill>
              </a:rPr>
              <a:t>＋</a:t>
            </a:r>
            <a:r>
              <a:rPr kumimoji="1" lang="en-US" altLang="zh-CN" sz="2200" dirty="0">
                <a:solidFill>
                  <a:schemeClr val="tx1"/>
                </a:solidFill>
              </a:rPr>
              <a:t>&gt;0,</a:t>
            </a:r>
            <a:r>
              <a:rPr kumimoji="1" lang="zh-CN" altLang="en-US" sz="2200" dirty="0">
                <a:solidFill>
                  <a:schemeClr val="tx1"/>
                </a:solidFill>
              </a:rPr>
              <a:t>用目标约束可表为</a:t>
            </a:r>
            <a:r>
              <a:rPr kumimoji="1" lang="en-US" altLang="zh-CN" sz="2200" dirty="0">
                <a:solidFill>
                  <a:schemeClr val="tx1"/>
                </a:solidFill>
              </a:rPr>
              <a:t>: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779614-B072-42AC-AD92-4A613F056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92835"/>
              </p:ext>
            </p:extLst>
          </p:nvPr>
        </p:nvGraphicFramePr>
        <p:xfrm>
          <a:off x="4238711" y="4043785"/>
          <a:ext cx="25923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7" imgW="1193800" imgH="419100" progId="Equation.3">
                  <p:embed/>
                </p:oleObj>
              </mc:Choice>
              <mc:Fallback>
                <p:oleObj name="公式" r:id="rId7" imgW="1193800" imgH="419100" progId="Equation.3">
                  <p:embed/>
                  <p:pic>
                    <p:nvPicPr>
                      <p:cNvPr id="310279" name="Object 7">
                        <a:extLst>
                          <a:ext uri="{FF2B5EF4-FFF2-40B4-BE49-F238E27FC236}">
                            <a16:creationId xmlns:a16="http://schemas.microsoft.com/office/drawing/2014/main" id="{4EB46783-B879-4B73-B04D-B2E9120EC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711" y="4043785"/>
                        <a:ext cx="25923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A44C5955-E27B-4CA5-A1CA-4728BEB5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5" y="5200275"/>
            <a:ext cx="10927921" cy="4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6"/>
              </a:buBlip>
            </a:pPr>
            <a:r>
              <a:rPr kumimoji="1" lang="en-US" altLang="zh-CN" sz="2200" dirty="0">
                <a:solidFill>
                  <a:schemeClr val="tx1"/>
                </a:solidFill>
              </a:rPr>
              <a:t>  </a:t>
            </a:r>
            <a:r>
              <a:rPr kumimoji="1" lang="zh-CN" altLang="en-US" sz="2200" dirty="0">
                <a:solidFill>
                  <a:schemeClr val="tx1"/>
                </a:solidFill>
              </a:rPr>
              <a:t>若希望甲的产量恰好等于乙的产量，即不希望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zh-CN" altLang="en-US" sz="2200" baseline="30000" dirty="0">
                <a:solidFill>
                  <a:schemeClr val="tx1"/>
                </a:solidFill>
              </a:rPr>
              <a:t>＋</a:t>
            </a:r>
            <a:r>
              <a:rPr kumimoji="1" lang="en-US" altLang="zh-CN" sz="2200" dirty="0">
                <a:solidFill>
                  <a:schemeClr val="tx1"/>
                </a:solidFill>
              </a:rPr>
              <a:t>&gt;0,</a:t>
            </a:r>
            <a:r>
              <a:rPr kumimoji="1" lang="zh-CN" altLang="en-US" sz="2200" dirty="0">
                <a:solidFill>
                  <a:schemeClr val="tx1"/>
                </a:solidFill>
              </a:rPr>
              <a:t>也不希望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200" dirty="0">
                <a:solidFill>
                  <a:schemeClr val="tx1"/>
                </a:solidFill>
              </a:rPr>
              <a:t>&gt;0</a:t>
            </a:r>
            <a:r>
              <a:rPr kumimoji="1" lang="zh-CN" altLang="en-US" sz="2200" dirty="0">
                <a:solidFill>
                  <a:schemeClr val="tx1"/>
                </a:solidFill>
              </a:rPr>
              <a:t>用目标约束可表为</a:t>
            </a:r>
            <a:r>
              <a:rPr kumimoji="1" lang="en-US" altLang="zh-CN" sz="22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0772028-397A-4AAC-A340-DB34BE3DC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17009"/>
              </p:ext>
            </p:extLst>
          </p:nvPr>
        </p:nvGraphicFramePr>
        <p:xfrm>
          <a:off x="4238710" y="5776536"/>
          <a:ext cx="25923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9" imgW="1193800" imgH="419100" progId="Equation.3">
                  <p:embed/>
                </p:oleObj>
              </mc:Choice>
              <mc:Fallback>
                <p:oleObj name="公式" r:id="rId9" imgW="1193800" imgH="419100" progId="Equation.3">
                  <p:embed/>
                  <p:pic>
                    <p:nvPicPr>
                      <p:cNvPr id="310281" name="Object 9">
                        <a:extLst>
                          <a:ext uri="{FF2B5EF4-FFF2-40B4-BE49-F238E27FC236}">
                            <a16:creationId xmlns:a16="http://schemas.microsoft.com/office/drawing/2014/main" id="{B5F62B4A-E682-4B42-A88E-D8D2A23D3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710" y="5776536"/>
                        <a:ext cx="25923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69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E41BF764-0AD0-4378-AE7C-31F293899B79}"/>
              </a:ext>
            </a:extLst>
          </p:cNvPr>
          <p:cNvSpPr txBox="1">
            <a:spLocks noChangeArrowheads="1"/>
          </p:cNvSpPr>
          <p:nvPr/>
        </p:nvSpPr>
        <p:spPr>
          <a:xfrm>
            <a:off x="868663" y="4073270"/>
            <a:ext cx="8135937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）设备</a:t>
            </a:r>
            <a:r>
              <a:rPr lang="en-US" altLang="zh-CN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22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必要时可加班及加班时间要控制，目标约束表示为：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4F6998-93FD-4A74-AE06-1BCC1E6DC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68218"/>
              </p:ext>
            </p:extLst>
          </p:nvPr>
        </p:nvGraphicFramePr>
        <p:xfrm>
          <a:off x="3672188" y="4510262"/>
          <a:ext cx="27289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3" imgW="1257300" imgH="419100" progId="Equation.3">
                  <p:embed/>
                </p:oleObj>
              </mc:Choice>
              <mc:Fallback>
                <p:oleObj name="公式" r:id="rId3" imgW="1257300" imgH="419100" progId="Equation.3">
                  <p:embed/>
                  <p:pic>
                    <p:nvPicPr>
                      <p:cNvPr id="312324" name="Object 4">
                        <a:extLst>
                          <a:ext uri="{FF2B5EF4-FFF2-40B4-BE49-F238E27FC236}">
                            <a16:creationId xmlns:a16="http://schemas.microsoft.com/office/drawing/2014/main" id="{63B30FCB-1411-4233-AC41-B73DD959E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188" y="4510262"/>
                        <a:ext cx="27289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0312472-3873-4FA8-B576-AB24AF4F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63" y="2567162"/>
            <a:ext cx="813593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）力求使利润指标不低于</a:t>
            </a:r>
            <a:r>
              <a:rPr lang="en-US" altLang="zh-CN" sz="2200" dirty="0">
                <a:solidFill>
                  <a:schemeClr val="tx1"/>
                </a:solidFill>
              </a:rPr>
              <a:t>12</a:t>
            </a:r>
            <a:r>
              <a:rPr lang="zh-CN" altLang="en-US" sz="2200" dirty="0">
                <a:solidFill>
                  <a:schemeClr val="tx1"/>
                </a:solidFill>
              </a:rPr>
              <a:t>元，目标约束表示为：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9BC3A80-AE86-4D9A-9FAB-E32CDCB74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57175"/>
              </p:ext>
            </p:extLst>
          </p:nvPr>
        </p:nvGraphicFramePr>
        <p:xfrm>
          <a:off x="3622976" y="3097387"/>
          <a:ext cx="30067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5" imgW="1384300" imgH="419100" progId="Equation.3">
                  <p:embed/>
                </p:oleObj>
              </mc:Choice>
              <mc:Fallback>
                <p:oleObj name="公式" r:id="rId5" imgW="1384300" imgH="419100" progId="Equation.3">
                  <p:embed/>
                  <p:pic>
                    <p:nvPicPr>
                      <p:cNvPr id="312326" name="Object 6">
                        <a:extLst>
                          <a:ext uri="{FF2B5EF4-FFF2-40B4-BE49-F238E27FC236}">
                            <a16:creationId xmlns:a16="http://schemas.microsoft.com/office/drawing/2014/main" id="{731CBF97-D497-46B4-A6DB-716EA1192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976" y="3097387"/>
                        <a:ext cx="30067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BE402B1-687D-4F27-A403-930DE41C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63" y="5375449"/>
            <a:ext cx="813593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>
                <a:solidFill>
                  <a:schemeClr val="tx1"/>
                </a:solidFill>
              </a:rPr>
              <a:t>4</a:t>
            </a:r>
            <a:r>
              <a:rPr lang="zh-CN" altLang="en-US" sz="2200">
                <a:solidFill>
                  <a:schemeClr val="tx1"/>
                </a:solidFill>
              </a:rPr>
              <a:t>）设备</a:t>
            </a:r>
            <a:r>
              <a:rPr lang="en-US" altLang="zh-CN" sz="2200">
                <a:solidFill>
                  <a:schemeClr val="tx1"/>
                </a:solidFill>
              </a:rPr>
              <a:t>A</a:t>
            </a:r>
            <a:r>
              <a:rPr lang="zh-CN" altLang="en-US" sz="2200">
                <a:solidFill>
                  <a:schemeClr val="tx1"/>
                </a:solidFill>
              </a:rPr>
              <a:t>既要求充分利用，又尽可能不加班，目标约束表示为：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0E352D2-D9A3-4243-AA9B-0E4337A3C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86489"/>
              </p:ext>
            </p:extLst>
          </p:nvPr>
        </p:nvGraphicFramePr>
        <p:xfrm>
          <a:off x="3605513" y="5878687"/>
          <a:ext cx="30067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7" imgW="1384300" imgH="419100" progId="Equation.3">
                  <p:embed/>
                </p:oleObj>
              </mc:Choice>
              <mc:Fallback>
                <p:oleObj name="公式" r:id="rId7" imgW="1384300" imgH="419100" progId="Equation.3">
                  <p:embed/>
                  <p:pic>
                    <p:nvPicPr>
                      <p:cNvPr id="312328" name="Object 8">
                        <a:extLst>
                          <a:ext uri="{FF2B5EF4-FFF2-40B4-BE49-F238E27FC236}">
                            <a16:creationId xmlns:a16="http://schemas.microsoft.com/office/drawing/2014/main" id="{5B7F8D16-AF35-41A4-9E34-8E771F5B5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13" y="5878687"/>
                        <a:ext cx="30067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4EDAB06F-8F1E-4174-9D6E-A1E99A101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53683"/>
              </p:ext>
            </p:extLst>
          </p:nvPr>
        </p:nvGraphicFramePr>
        <p:xfrm>
          <a:off x="357739" y="794240"/>
          <a:ext cx="7315200" cy="168297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7521086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15315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1048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953590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215823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1913419"/>
                    </a:ext>
                  </a:extLst>
                </a:gridCol>
              </a:tblGrid>
              <a:tr h="50663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单件利润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67151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甲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959266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乙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65258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最大负荷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78853"/>
                  </a:ext>
                </a:extLst>
              </a:tr>
            </a:tbl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FAF594CE-E103-48DF-94BF-A69FD9EE5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25923"/>
              </p:ext>
            </p:extLst>
          </p:nvPr>
        </p:nvGraphicFramePr>
        <p:xfrm>
          <a:off x="8629098" y="743918"/>
          <a:ext cx="245110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9" imgW="1041400" imgH="1193800" progId="Equation.3">
                  <p:embed/>
                </p:oleObj>
              </mc:Choice>
              <mc:Fallback>
                <p:oleObj name="公式" r:id="rId9" imgW="1041400" imgH="1193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CBAA2D-3B34-4020-9882-0BAFCFF14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098" y="743918"/>
                        <a:ext cx="245110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8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BC3FD42-8BE9-47FD-B785-60955116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41" y="768638"/>
            <a:ext cx="8064500" cy="64979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32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kumimoji="1" lang="zh-CN" altLang="en-US" sz="32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目标的优先级与权系数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CCED5D9-7289-43E4-8EDD-A76DF529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" y="1579422"/>
            <a:ext cx="10911445" cy="16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03225"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 defTabSz="403225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 defTabSz="403225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 defTabSz="403225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032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032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032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032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032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	</a:t>
            </a:r>
            <a:r>
              <a:rPr lang="zh-CN" altLang="en-US" sz="2200" dirty="0">
                <a:solidFill>
                  <a:schemeClr val="tx1"/>
                </a:solidFill>
              </a:rPr>
              <a:t>在一个目标规划的模型中，为达到某一目标可牺牲其他一些目标，称这些目标是属于不同层次的优先级。优先级层次的高低可分别通过优先因子</a:t>
            </a:r>
            <a:r>
              <a:rPr lang="en-US" altLang="zh-CN" sz="2200" dirty="0">
                <a:solidFill>
                  <a:schemeClr val="tx1"/>
                </a:solidFill>
              </a:rPr>
              <a:t>P</a:t>
            </a:r>
            <a:r>
              <a:rPr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,P</a:t>
            </a:r>
            <a:r>
              <a:rPr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en-US" altLang="zh-CN" sz="2200" dirty="0">
                <a:solidFill>
                  <a:schemeClr val="tx1"/>
                </a:solidFill>
                <a:latin typeface="华文细黑" panose="02010600040101010101" pitchFamily="2" charset="-122"/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表示。对于同一层次优先级的不同目标，按其重要程度可分别乘上不同的权系数。权系数是一个个具体数字，乘上的权系数越大，表明该目标越重要。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46DF9FB-6536-402E-8225-6815F9CD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41" y="3473971"/>
            <a:ext cx="7632700" cy="4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 dirty="0">
                <a:solidFill>
                  <a:schemeClr val="tx1"/>
                </a:solidFill>
              </a:rPr>
              <a:t>现假定：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3E557-3316-4773-B2A3-7376CEAF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77" y="4149725"/>
            <a:ext cx="9902009" cy="166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Blip>
                <a:blip r:embed="rId3"/>
              </a:buBlip>
            </a:pP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</a:rPr>
              <a:t>第</a:t>
            </a:r>
            <a:r>
              <a:rPr kumimoji="1" lang="en-US" altLang="zh-CN" sz="2000" dirty="0">
                <a:solidFill>
                  <a:schemeClr val="tx1"/>
                </a:solidFill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</a:rPr>
              <a:t>优先级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</a:rPr>
              <a:t>——</a:t>
            </a:r>
            <a:r>
              <a:rPr kumimoji="1" lang="zh-CN" altLang="en-US" sz="2000" dirty="0">
                <a:solidFill>
                  <a:schemeClr val="tx1"/>
                </a:solidFill>
              </a:rPr>
              <a:t>企业利润；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Blip>
                <a:blip r:embed="rId3"/>
              </a:buBlip>
            </a:pPr>
            <a:r>
              <a:rPr kumimoji="1" lang="zh-CN" altLang="en-US" sz="2000" dirty="0">
                <a:solidFill>
                  <a:schemeClr val="tx1"/>
                </a:solidFill>
              </a:rPr>
              <a:t> 第</a:t>
            </a:r>
            <a:r>
              <a:rPr kumimoji="1" lang="en-US" altLang="zh-CN" sz="2000" dirty="0">
                <a:solidFill>
                  <a:schemeClr val="tx1"/>
                </a:solidFill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</a:rPr>
              <a:t>优先级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</a:rPr>
              <a:t>——</a:t>
            </a:r>
            <a:r>
              <a:rPr kumimoji="1" lang="zh-CN" altLang="en-US" sz="2000" dirty="0">
                <a:solidFill>
                  <a:schemeClr val="tx1"/>
                </a:solidFill>
              </a:rPr>
              <a:t>甲乙产品的产量保持</a:t>
            </a:r>
            <a:r>
              <a:rPr kumimoji="1" lang="en-US" altLang="zh-CN" sz="2000" dirty="0">
                <a:solidFill>
                  <a:schemeClr val="tx1"/>
                </a:solidFill>
              </a:rPr>
              <a:t>1:1</a:t>
            </a:r>
            <a:r>
              <a:rPr kumimoji="1" lang="zh-CN" altLang="en-US" sz="2000" dirty="0">
                <a:solidFill>
                  <a:schemeClr val="tx1"/>
                </a:solidFill>
              </a:rPr>
              <a:t>的比例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SzPct val="85000"/>
              <a:buBlip>
                <a:blip r:embed="rId3"/>
              </a:buBlip>
            </a:pPr>
            <a:r>
              <a:rPr kumimoji="1" lang="zh-CN" altLang="en-US" sz="2000" dirty="0">
                <a:solidFill>
                  <a:schemeClr val="tx1"/>
                </a:solidFill>
              </a:rPr>
              <a:t> 第</a:t>
            </a:r>
            <a:r>
              <a:rPr kumimoji="1" lang="en-US" altLang="zh-CN" sz="2000" dirty="0">
                <a:solidFill>
                  <a:schemeClr val="tx1"/>
                </a:solidFill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</a:rPr>
              <a:t>优先级</a:t>
            </a:r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kumimoji="1" lang="en-US" altLang="zh-CN" sz="2000" dirty="0">
                <a:solidFill>
                  <a:schemeClr val="tx1"/>
                </a:solidFill>
                <a:latin typeface="华文细黑" panose="02010600040101010101" pitchFamily="2" charset="-122"/>
              </a:rPr>
              <a:t>——</a:t>
            </a:r>
            <a:r>
              <a:rPr kumimoji="1" lang="zh-CN" altLang="en-US" sz="2000" dirty="0">
                <a:solidFill>
                  <a:schemeClr val="tx1"/>
                </a:solidFill>
              </a:rPr>
              <a:t>设备</a:t>
            </a:r>
            <a:r>
              <a:rPr kumimoji="1" lang="en-US" altLang="zh-CN" sz="2000" dirty="0">
                <a:solidFill>
                  <a:schemeClr val="tx1"/>
                </a:solidFill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</a:rPr>
              <a:t>必要时可以加班，但加班时间要控制；设备</a:t>
            </a:r>
            <a:r>
              <a:rPr kumimoji="1" lang="en-US" altLang="zh-CN" sz="2000" dirty="0">
                <a:solidFill>
                  <a:schemeClr val="tx1"/>
                </a:solidFill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</a:rPr>
              <a:t>即要求充分利用，又尽可能不加班。其中设备</a:t>
            </a:r>
            <a:r>
              <a:rPr kumimoji="1" lang="en-US" altLang="zh-CN" sz="2000" dirty="0">
                <a:solidFill>
                  <a:schemeClr val="tx1"/>
                </a:solidFill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</a:rPr>
              <a:t>的重要性比设备</a:t>
            </a:r>
            <a:r>
              <a:rPr kumimoji="1" lang="en-US" altLang="zh-CN" sz="2000" dirty="0">
                <a:solidFill>
                  <a:schemeClr val="tx1"/>
                </a:solidFill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</a:rPr>
              <a:t>大三倍。</a:t>
            </a:r>
          </a:p>
        </p:txBody>
      </p:sp>
    </p:spTree>
    <p:extLst>
      <p:ext uri="{BB962C8B-B14F-4D97-AF65-F5344CB8AC3E}">
        <p14:creationId xmlns:p14="http://schemas.microsoft.com/office/powerpoint/2010/main" val="308248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082BA8A6-26F2-48F5-AEB8-40C6DA2EBD34}"/>
              </a:ext>
            </a:extLst>
          </p:cNvPr>
          <p:cNvSpPr txBox="1">
            <a:spLocks noChangeArrowheads="1"/>
          </p:cNvSpPr>
          <p:nvPr/>
        </p:nvSpPr>
        <p:spPr>
          <a:xfrm>
            <a:off x="879604" y="986610"/>
            <a:ext cx="8135937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上述目标规划模型可以表示为：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7192BC-7DF8-4077-802B-38B918303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78625"/>
              </p:ext>
            </p:extLst>
          </p:nvPr>
        </p:nvGraphicFramePr>
        <p:xfrm>
          <a:off x="2369881" y="1768818"/>
          <a:ext cx="6312800" cy="427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3" imgW="2679700" imgH="1816100" progId="Equation.3">
                  <p:embed/>
                </p:oleObj>
              </mc:Choice>
              <mc:Fallback>
                <p:oleObj name="公式" r:id="rId3" imgW="2679700" imgH="1816100" progId="Equation.3">
                  <p:embed/>
                  <p:pic>
                    <p:nvPicPr>
                      <p:cNvPr id="315396" name="Object 4">
                        <a:extLst>
                          <a:ext uri="{FF2B5EF4-FFF2-40B4-BE49-F238E27FC236}">
                            <a16:creationId xmlns:a16="http://schemas.microsoft.com/office/drawing/2014/main" id="{AD8B71D8-23CB-4CEE-B61A-95D402F74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881" y="1768818"/>
                        <a:ext cx="6312800" cy="4277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1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4">
            <a:extLst>
              <a:ext uri="{FF2B5EF4-FFF2-40B4-BE49-F238E27FC236}">
                <a16:creationId xmlns:a16="http://schemas.microsoft.com/office/drawing/2014/main" id="{8BED13FA-40E0-424F-929B-4AD610A5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49" y="2709833"/>
            <a:ext cx="4823683" cy="64979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5.  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目标规划的目标函数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9C2EC7-4023-452E-9C87-4A69EA3A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4" y="3547618"/>
            <a:ext cx="10793412" cy="138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400" dirty="0">
                <a:latin typeface="华文细黑" panose="02010600040101010101" pitchFamily="2" charset="-122"/>
              </a:rPr>
              <a:t>由各目标约束的正、负偏差变量及相应的优先因子和权系数构成。从决策者的要求来分析，总希望得到的结果与规定的指标值之间的偏差量愈小愈好。由此可构造一个使总偏差量为最小化的目标函数，</a:t>
            </a:r>
            <a:r>
              <a:rPr kumimoji="1" lang="en-US" altLang="zh-CN" sz="2400" dirty="0"/>
              <a:t>min </a:t>
            </a:r>
            <a:r>
              <a:rPr kumimoji="1" lang="en-US" altLang="zh-CN" sz="2400" i="1" dirty="0"/>
              <a:t> Z </a:t>
            </a:r>
            <a:r>
              <a:rPr kumimoji="1" lang="en-US" altLang="zh-CN" sz="2400" dirty="0"/>
              <a:t>=</a:t>
            </a:r>
            <a:r>
              <a:rPr kumimoji="1" lang="en-US" altLang="zh-CN" sz="2400" i="1" dirty="0"/>
              <a:t> f</a:t>
            </a:r>
            <a:r>
              <a:rPr kumimoji="1" lang="zh-CN" altLang="en-US" sz="2400" dirty="0"/>
              <a:t>（</a:t>
            </a:r>
            <a:r>
              <a:rPr kumimoji="1" lang="en-US" altLang="zh-CN" sz="2400" i="1" dirty="0"/>
              <a:t>d </a:t>
            </a:r>
            <a:r>
              <a:rPr kumimoji="1" lang="en-US" altLang="zh-CN" sz="2400" i="1" baseline="30000" dirty="0"/>
              <a:t>+</a:t>
            </a:r>
            <a:r>
              <a:rPr kumimoji="1" lang="zh-CN" altLang="en-US" sz="2400" i="1" dirty="0"/>
              <a:t>，</a:t>
            </a:r>
            <a:r>
              <a:rPr kumimoji="1" lang="en-US" altLang="zh-CN" sz="2400" i="1" dirty="0"/>
              <a:t>d</a:t>
            </a:r>
            <a:r>
              <a:rPr kumimoji="1" lang="en-US" altLang="zh-CN" sz="2400" i="1" baseline="30000" dirty="0"/>
              <a:t> -</a:t>
            </a:r>
            <a:r>
              <a:rPr kumimoji="1" lang="zh-CN" altLang="en-US" sz="2400" dirty="0"/>
              <a:t>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21215C-2D54-4EFE-80AE-8B269CC8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49" y="5275262"/>
            <a:ext cx="4032250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其基本形式有三种：</a:t>
            </a:r>
          </a:p>
        </p:txBody>
      </p:sp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40D38B6E-54FA-4988-A399-A33B247E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49" y="932945"/>
            <a:ext cx="8229600" cy="64979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4.  </a:t>
            </a:r>
            <a:r>
              <a:rPr lang="zh-CN" altLang="en-US" sz="3200" b="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满意解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309326C-885C-45D1-B3C0-155068EF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84" y="1582738"/>
            <a:ext cx="10301846" cy="93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400" dirty="0">
                <a:latin typeface="华文细黑" panose="02010600040101010101" pitchFamily="2" charset="-122"/>
              </a:rPr>
              <a:t>     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对于这种解来说，前面的目标可以保证实现或部分实现，而后面的目标就不一定能保证实现或部分实现，有些可能就不能实现。</a:t>
            </a:r>
          </a:p>
        </p:txBody>
      </p:sp>
    </p:spTree>
    <p:extLst>
      <p:ext uri="{BB962C8B-B14F-4D97-AF65-F5344CB8AC3E}">
        <p14:creationId xmlns:p14="http://schemas.microsoft.com/office/powerpoint/2010/main" val="15139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6" grpId="0"/>
      <p:bldP spid="7" grpId="0" build="p" autoUpdateAnimBg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D2299-31C6-498A-BA33-F17794DF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14" y="1084349"/>
            <a:ext cx="10348569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</a:rPr>
              <a:t>要求恰好达到目标值，即正、负偏差变量都要尽可能地小 。构造的目标函数是</a:t>
            </a:r>
          </a:p>
          <a:p>
            <a:pPr eaLnBrk="1" hangingPunct="1">
              <a:spcBef>
                <a:spcPct val="0"/>
              </a:spcBef>
              <a:buSzTx/>
            </a:pPr>
            <a:endParaRPr lang="zh-CN" altLang="en-US" sz="900" dirty="0">
              <a:solidFill>
                <a:srgbClr val="000000"/>
              </a:solidFill>
              <a:latin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min 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=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 f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z="2800" baseline="50000" dirty="0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+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z="2800" baseline="50000" dirty="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sz="9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</a:rPr>
              <a:t>要求不超过目标值，但允许达不到目标值，即只有使正偏差量要尽可能地小（实现最少或为零）</a:t>
            </a:r>
          </a:p>
          <a:p>
            <a:pPr eaLnBrk="1" hangingPunct="1">
              <a:spcBef>
                <a:spcPct val="0"/>
              </a:spcBef>
              <a:buSzTx/>
            </a:pPr>
            <a:endParaRPr lang="zh-CN" altLang="en-US" sz="900" dirty="0">
              <a:solidFill>
                <a:srgbClr val="000000"/>
              </a:solidFill>
              <a:latin typeface="华文细黑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min 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=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 f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z="2800" baseline="50000" dirty="0">
                <a:solidFill>
                  <a:srgbClr val="0000FF"/>
                </a:solidFill>
                <a:ea typeface="楷体_GB2312" pitchFamily="49" charset="-122"/>
              </a:rPr>
              <a:t>+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</a:rPr>
              <a:t>要求超过目标值，即超过量不限。要求超额完成规定目标，要实现负偏差量为零或为最小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</a:pPr>
            <a:endParaRPr lang="zh-CN" altLang="en-US" sz="9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min 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=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（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sz="2800" baseline="50000" dirty="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3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76C05-0FC1-4EAB-9A71-3C68FB1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建模的步骤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1B31677-C9A2-4379-BFF5-1C1C947F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1873251"/>
            <a:ext cx="10175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/>
              <a:t> 1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、根据要研究的问题所提出的各目标与条件，确定目标值，列出目标约束与绝对约束；  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47C4B35-623D-4EB1-9C1D-1BBDB99D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850670"/>
            <a:ext cx="10175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/>
              <a:t>4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、对同一优先等级中的各偏差变量，若需要可按其重要程度的不同，赋予相应的权系数。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38D2C2E-62E2-4EBF-8E48-7AA11E19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128336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/>
              <a:t> 3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、给各目标赋予相应的优先因子 </a:t>
            </a:r>
            <a:r>
              <a:rPr kumimoji="1" lang="en-US" altLang="zh-CN" sz="2400" i="1" dirty="0"/>
              <a:t>P</a:t>
            </a:r>
            <a:r>
              <a:rPr kumimoji="1" lang="en-US" altLang="zh-CN" sz="2400" baseline="-30000" dirty="0"/>
              <a:t>i</a:t>
            </a:r>
            <a:r>
              <a:rPr kumimoji="1" lang="zh-CN" altLang="en-US" sz="2400" dirty="0"/>
              <a:t>（</a:t>
            </a:r>
            <a:r>
              <a:rPr kumimoji="1" lang="en-US" altLang="zh-CN" sz="2400" i="1" dirty="0" err="1"/>
              <a:t>i</a:t>
            </a:r>
            <a:r>
              <a:rPr kumimoji="1" lang="en-US" altLang="zh-CN" sz="2400" dirty="0"/>
              <a:t>=</a:t>
            </a:r>
            <a:r>
              <a:rPr kumimoji="1" lang="en-US" altLang="zh-CN" sz="2400" i="1" dirty="0"/>
              <a:t>1.2</a:t>
            </a:r>
            <a:r>
              <a:rPr kumimoji="1" lang="en-US" altLang="zh-CN" sz="2400" i="1" baseline="30000" dirty="0"/>
              <a:t>…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）。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D94135F-6E7F-4F87-A57A-E000EA7D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966303"/>
            <a:ext cx="10175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/>
              <a:t> 2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、可根据决策者的需要，将某些或全部绝对约束转化为目标约束。这时只需要给绝对约束加上负偏差变量和减去正偏差变量即可。</a:t>
            </a:r>
          </a:p>
        </p:txBody>
      </p:sp>
    </p:spTree>
    <p:extLst>
      <p:ext uri="{BB962C8B-B14F-4D97-AF65-F5344CB8AC3E}">
        <p14:creationId xmlns:p14="http://schemas.microsoft.com/office/powerpoint/2010/main" val="11396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D99DE-E6F8-4394-A2E8-A972BDE1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365" y="2690512"/>
            <a:ext cx="5410200" cy="6858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298DCB-8C77-4A62-9BC9-B9F0A50A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553" y="1765000"/>
            <a:ext cx="5040312" cy="7191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zh-CN" sz="2400">
              <a:solidFill>
                <a:schemeClr val="tx1"/>
              </a:solidFill>
              <a:latin typeface="华文细黑" panose="02010600040101010101" pitchFamily="2" charset="-122"/>
            </a:endParaRPr>
          </a:p>
        </p:txBody>
      </p:sp>
      <p:sp useBgFill="1">
        <p:nvSpPr>
          <p:cNvPr id="6" name="Text Box 5">
            <a:extLst>
              <a:ext uri="{FF2B5EF4-FFF2-40B4-BE49-F238E27FC236}">
                <a16:creationId xmlns:a16="http://schemas.microsoft.com/office/drawing/2014/main" id="{A6BCC842-4F2E-4294-91FE-77B1809C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28" y="1117300"/>
            <a:ext cx="6096000" cy="5302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400"/>
              <a:t>目标规划数学模型的一般形式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689A2A-6A45-4EF5-A3D5-D1102CB0B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90983"/>
              </p:ext>
            </p:extLst>
          </p:nvPr>
        </p:nvGraphicFramePr>
        <p:xfrm>
          <a:off x="2302990" y="1691975"/>
          <a:ext cx="5624513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4" imgW="2006600" imgH="1485900" progId="Equation.3">
                  <p:embed/>
                </p:oleObj>
              </mc:Choice>
              <mc:Fallback>
                <p:oleObj name="公式" r:id="rId4" imgW="2006600" imgH="1485900" progId="Equation.3">
                  <p:embed/>
                  <p:pic>
                    <p:nvPicPr>
                      <p:cNvPr id="859142" name="Object 6">
                        <a:extLst>
                          <a:ext uri="{FF2B5EF4-FFF2-40B4-BE49-F238E27FC236}">
                            <a16:creationId xmlns:a16="http://schemas.microsoft.com/office/drawing/2014/main" id="{93EE9809-DF9E-4C32-BB88-A923BC067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990" y="1691975"/>
                        <a:ext cx="5624513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AF08EB8D-70F3-4896-B5BA-EB47A21C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28" y="1404637"/>
            <a:ext cx="1600200" cy="649288"/>
          </a:xfrm>
          <a:prstGeom prst="wedgeRoundRectCallout">
            <a:avLst>
              <a:gd name="adj1" fmla="val -58532"/>
              <a:gd name="adj2" fmla="val 52935"/>
              <a:gd name="adj3" fmla="val 16667"/>
            </a:avLst>
          </a:prstGeom>
          <a:solidFill>
            <a:schemeClr val="bg1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华文细黑" panose="02010600040101010101" pitchFamily="2" charset="-122"/>
              </a:rPr>
              <a:t>达成函数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87201653-77A0-4BBC-B69B-E20B746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15" y="2315862"/>
            <a:ext cx="1371600" cy="600075"/>
          </a:xfrm>
          <a:prstGeom prst="wedgeRoundRectCallout">
            <a:avLst>
              <a:gd name="adj1" fmla="val -68403"/>
              <a:gd name="adj2" fmla="val 33861"/>
              <a:gd name="adj3" fmla="val 16667"/>
            </a:avLst>
          </a:prstGeom>
          <a:solidFill>
            <a:schemeClr val="bg1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华文细黑" panose="02010600040101010101" pitchFamily="2" charset="-122"/>
              </a:rPr>
              <a:t>目标约束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7EACFAF-0118-4C2F-9C0D-BBACB578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5" y="5292425"/>
            <a:ext cx="84058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华文细黑" panose="02010600040101010101" pitchFamily="2" charset="-122"/>
              </a:rPr>
              <a:t>其中：</a:t>
            </a:r>
            <a:r>
              <a:rPr kumimoji="1" lang="en-US" altLang="zh-CN" sz="2200" i="1">
                <a:solidFill>
                  <a:schemeClr val="tx1"/>
                </a:solidFill>
                <a:latin typeface="华文细黑" panose="02010600040101010101" pitchFamily="2" charset="-122"/>
              </a:rPr>
              <a:t>g</a:t>
            </a:r>
            <a:r>
              <a:rPr kumimoji="1" lang="en-US" altLang="zh-CN" sz="2200" i="1" baseline="-25000">
                <a:solidFill>
                  <a:schemeClr val="tx1"/>
                </a:solidFill>
                <a:latin typeface="华文细黑" panose="02010600040101010101" pitchFamily="2" charset="-122"/>
              </a:rPr>
              <a:t>k</a:t>
            </a:r>
            <a:r>
              <a:rPr kumimoji="1" lang="zh-CN" altLang="en-US" sz="2200">
                <a:solidFill>
                  <a:schemeClr val="tx1"/>
                </a:solidFill>
                <a:latin typeface="华文细黑" panose="02010600040101010101" pitchFamily="2" charset="-122"/>
              </a:rPr>
              <a:t>为第</a:t>
            </a:r>
            <a:r>
              <a:rPr kumimoji="1" lang="en-US" altLang="zh-CN" sz="2200">
                <a:solidFill>
                  <a:schemeClr val="tx1"/>
                </a:solidFill>
                <a:latin typeface="华文细黑" panose="02010600040101010101" pitchFamily="2" charset="-122"/>
              </a:rPr>
              <a:t>k</a:t>
            </a:r>
            <a:r>
              <a:rPr kumimoji="1" lang="zh-CN" altLang="en-US" sz="2200">
                <a:solidFill>
                  <a:schemeClr val="tx1"/>
                </a:solidFill>
                <a:latin typeface="华文细黑" panose="02010600040101010101" pitchFamily="2" charset="-122"/>
              </a:rPr>
              <a:t>个目标约束的预期目标值，       和       为</a:t>
            </a:r>
            <a:r>
              <a:rPr kumimoji="1" lang="en-US" altLang="zh-CN" sz="2200" i="1">
                <a:solidFill>
                  <a:schemeClr val="tx1"/>
                </a:solidFill>
                <a:latin typeface="华文细黑" panose="02010600040101010101" pitchFamily="2" charset="-122"/>
              </a:rPr>
              <a:t>p</a:t>
            </a:r>
            <a:r>
              <a:rPr kumimoji="1" lang="en-US" altLang="zh-CN" sz="2200" i="1" baseline="-25000">
                <a:solidFill>
                  <a:schemeClr val="tx1"/>
                </a:solidFill>
                <a:latin typeface="华文细黑" panose="02010600040101010101" pitchFamily="2" charset="-122"/>
              </a:rPr>
              <a:t>l  </a:t>
            </a:r>
            <a:r>
              <a:rPr kumimoji="1" lang="zh-CN" altLang="en-US" sz="2200">
                <a:solidFill>
                  <a:schemeClr val="tx1"/>
                </a:solidFill>
                <a:latin typeface="华文细黑" panose="02010600040101010101" pitchFamily="2" charset="-122"/>
              </a:rPr>
              <a:t>优先因子对应各目标的权系数。</a:t>
            </a:r>
            <a:endParaRPr kumimoji="1" lang="zh-CN" altLang="en-US" sz="2200" baseline="-25000">
              <a:solidFill>
                <a:schemeClr val="tx1"/>
              </a:solidFill>
              <a:latin typeface="华文细黑" panose="02010600040101010101" pitchFamily="2" charset="-122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D9C7D3-8AB4-4DD0-9532-CFC0A73A0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85869"/>
              </p:ext>
            </p:extLst>
          </p:nvPr>
        </p:nvGraphicFramePr>
        <p:xfrm>
          <a:off x="6192365" y="5292425"/>
          <a:ext cx="5762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6" imgW="203024" imgH="203024" progId="Equation.3">
                  <p:embed/>
                </p:oleObj>
              </mc:Choice>
              <mc:Fallback>
                <p:oleObj name="公式" r:id="rId6" imgW="203024" imgH="203024" progId="Equation.3">
                  <p:embed/>
                  <p:pic>
                    <p:nvPicPr>
                      <p:cNvPr id="321546" name="Object 10">
                        <a:extLst>
                          <a:ext uri="{FF2B5EF4-FFF2-40B4-BE49-F238E27FC236}">
                            <a16:creationId xmlns:a16="http://schemas.microsoft.com/office/drawing/2014/main" id="{B6AABE6F-2623-4EBC-92D1-0407CE37E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365" y="5292425"/>
                        <a:ext cx="5762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422B2E-3218-4F92-987F-A1C10D4BA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294890"/>
              </p:ext>
            </p:extLst>
          </p:nvPr>
        </p:nvGraphicFramePr>
        <p:xfrm>
          <a:off x="6984528" y="5292425"/>
          <a:ext cx="5937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8" imgW="203024" imgH="203024" progId="Equation.3">
                  <p:embed/>
                </p:oleObj>
              </mc:Choice>
              <mc:Fallback>
                <p:oleObj name="公式" r:id="rId8" imgW="203024" imgH="203024" progId="Equation.3">
                  <p:embed/>
                  <p:pic>
                    <p:nvPicPr>
                      <p:cNvPr id="321547" name="Object 11">
                        <a:extLst>
                          <a:ext uri="{FF2B5EF4-FFF2-40B4-BE49-F238E27FC236}">
                            <a16:creationId xmlns:a16="http://schemas.microsoft.com/office/drawing/2014/main" id="{2E069E2D-0E39-4951-9F3E-93C31A86E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5292425"/>
                        <a:ext cx="5937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8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9294EA0-148D-457B-8EFD-59C39F1A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08" y="1052746"/>
            <a:ext cx="607495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5-1     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某厂生产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Ⅰ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两种产品，有关数据如表所示。试求获利最大的生产方案？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132A6E5-9792-4403-B4F4-B59F93CE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16740"/>
              </p:ext>
            </p:extLst>
          </p:nvPr>
        </p:nvGraphicFramePr>
        <p:xfrm>
          <a:off x="7154219" y="1069786"/>
          <a:ext cx="3829050" cy="1824038"/>
        </p:xfrm>
        <a:graphic>
          <a:graphicData uri="http://schemas.openxmlformats.org/drawingml/2006/table">
            <a:tbl>
              <a:tblPr/>
              <a:tblGrid>
                <a:gridCol w="1468438">
                  <a:extLst>
                    <a:ext uri="{9D8B030D-6E8A-4147-A177-3AD203B41FA5}">
                      <a16:colId xmlns:a16="http://schemas.microsoft.com/office/drawing/2014/main" val="249797043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56164934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420941013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1347557904"/>
                    </a:ext>
                  </a:extLst>
                </a:gridCol>
              </a:tblGrid>
              <a:tr h="45719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拥有量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701355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原材料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8484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设备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台时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98199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单件利润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557744"/>
                  </a:ext>
                </a:extLst>
              </a:tr>
            </a:tbl>
          </a:graphicData>
        </a:graphic>
      </p:graphicFrame>
      <p:sp>
        <p:nvSpPr>
          <p:cNvPr id="6" name="Rectangle 31">
            <a:extLst>
              <a:ext uri="{FF2B5EF4-FFF2-40B4-BE49-F238E27FC236}">
                <a16:creationId xmlns:a16="http://schemas.microsoft.com/office/drawing/2014/main" id="{31B532CF-01ED-4D2E-947A-602F9898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4845"/>
            <a:ext cx="82089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在此基础上考虑：</a:t>
            </a:r>
          </a:p>
          <a:p>
            <a:pPr algn="l" eaLnBrk="1" hangingPunct="1"/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、产品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Ⅱ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的产量不低于产品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Ⅰ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的产量；</a:t>
            </a:r>
          </a:p>
          <a:p>
            <a:pPr algn="l" eaLnBrk="1" hangingPunct="1"/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、充分利用设备有效台时，不加班；</a:t>
            </a:r>
          </a:p>
          <a:p>
            <a:pPr algn="l" eaLnBrk="1" hangingPunct="1"/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、利润不小于 </a:t>
            </a:r>
            <a:r>
              <a:rPr kumimoji="1"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56 </a:t>
            </a:r>
            <a:r>
              <a:rPr kumimoji="1"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元。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9D07BB67-1D92-4C5E-8B96-8BD9CBA8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780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</a:rPr>
              <a:t>解</a:t>
            </a:r>
            <a:r>
              <a:rPr kumimoji="1"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</a:rPr>
              <a:t>:  </a:t>
            </a:r>
            <a:r>
              <a:rPr kumimoji="1"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</a:rPr>
              <a:t>分析                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B436A21F-C54E-469E-93D5-1418B9E9C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5373688"/>
            <a:ext cx="197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</a:rPr>
              <a:t>第二目标</a:t>
            </a:r>
            <a:r>
              <a:rPr kumimoji="1" lang="en-US" altLang="zh-CN" sz="2400" i="1" dirty="0">
                <a:solidFill>
                  <a:schemeClr val="tx1"/>
                </a:solidFill>
              </a:rPr>
              <a:t>P</a:t>
            </a:r>
            <a:r>
              <a:rPr kumimoji="1"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</a:rPr>
              <a:t>：</a:t>
            </a:r>
          </a:p>
        </p:txBody>
      </p:sp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FA06D10A-C622-42A9-862A-405E4B8AD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28175"/>
              </p:ext>
            </p:extLst>
          </p:nvPr>
        </p:nvGraphicFramePr>
        <p:xfrm>
          <a:off x="3708400" y="5300663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761669" imgH="228501" progId="Equation.DSMT4">
                  <p:embed/>
                </p:oleObj>
              </mc:Choice>
              <mc:Fallback>
                <p:oleObj name="Equation" r:id="rId3" imgW="761669" imgH="228501" progId="Equation.DSMT4">
                  <p:embed/>
                  <p:pic>
                    <p:nvPicPr>
                      <p:cNvPr id="878626" name="Object 34">
                        <a:extLst>
                          <a:ext uri="{FF2B5EF4-FFF2-40B4-BE49-F238E27FC236}">
                            <a16:creationId xmlns:a16="http://schemas.microsoft.com/office/drawing/2014/main" id="{FF058C6D-12CE-4139-8F5E-05EA0044B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00663"/>
                        <a:ext cx="198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5">
            <a:extLst>
              <a:ext uri="{FF2B5EF4-FFF2-40B4-BE49-F238E27FC236}">
                <a16:creationId xmlns:a16="http://schemas.microsoft.com/office/drawing/2014/main" id="{78B9E2BB-81E7-42E2-B4A5-6D0BF791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98805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tx1"/>
                </a:solidFill>
              </a:rPr>
              <a:t>第三目标</a:t>
            </a:r>
            <a:r>
              <a:rPr kumimoji="1" lang="en-US" altLang="zh-CN" sz="2400" i="1">
                <a:solidFill>
                  <a:schemeClr val="tx1"/>
                </a:solidFill>
              </a:rPr>
              <a:t>P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3</a:t>
            </a:r>
            <a:r>
              <a:rPr kumimoji="1" lang="en-US" altLang="zh-CN" sz="2400">
                <a:solidFill>
                  <a:schemeClr val="tx1"/>
                </a:solidFill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</a:rPr>
              <a:t>：</a:t>
            </a:r>
          </a:p>
        </p:txBody>
      </p:sp>
      <p:graphicFrame>
        <p:nvGraphicFramePr>
          <p:cNvPr id="11" name="Object 36">
            <a:extLst>
              <a:ext uri="{FF2B5EF4-FFF2-40B4-BE49-F238E27FC236}">
                <a16:creationId xmlns:a16="http://schemas.microsoft.com/office/drawing/2014/main" id="{1359653F-B8F2-4546-B835-DF3E95D86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89326"/>
              </p:ext>
            </p:extLst>
          </p:nvPr>
        </p:nvGraphicFramePr>
        <p:xfrm>
          <a:off x="3851275" y="5949950"/>
          <a:ext cx="1149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317225" imgH="241091" progId="Equation.3">
                  <p:embed/>
                </p:oleObj>
              </mc:Choice>
              <mc:Fallback>
                <p:oleObj name="Equation" r:id="rId5" imgW="317225" imgH="241091" progId="Equation.3">
                  <p:embed/>
                  <p:pic>
                    <p:nvPicPr>
                      <p:cNvPr id="878628" name="Object 36">
                        <a:extLst>
                          <a:ext uri="{FF2B5EF4-FFF2-40B4-BE49-F238E27FC236}">
                            <a16:creationId xmlns:a16="http://schemas.microsoft.com/office/drawing/2014/main" id="{B1C9EA09-CDE5-4BE2-B4E1-349A1FBB9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1149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7">
            <a:extLst>
              <a:ext uri="{FF2B5EF4-FFF2-40B4-BE49-F238E27FC236}">
                <a16:creationId xmlns:a16="http://schemas.microsoft.com/office/drawing/2014/main" id="{BD96704B-CC44-4B47-B6B5-6881EF23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941888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tx1"/>
                </a:solidFill>
                <a:latin typeface="华文细黑" panose="02010600040101010101" pitchFamily="2" charset="-122"/>
              </a:rPr>
              <a:t>第一目标</a:t>
            </a:r>
            <a:r>
              <a:rPr kumimoji="1" lang="en-US" altLang="zh-CN" sz="2400" i="1">
                <a:solidFill>
                  <a:schemeClr val="tx1"/>
                </a:solidFill>
              </a:rPr>
              <a:t>P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</a:rPr>
              <a:t>:</a:t>
            </a:r>
            <a:r>
              <a:rPr kumimoji="1" lang="en-US" altLang="zh-CN" sz="2400">
                <a:solidFill>
                  <a:schemeClr val="tx1"/>
                </a:solidFill>
                <a:latin typeface="华文细黑" panose="02010600040101010101" pitchFamily="2" charset="-122"/>
              </a:rPr>
              <a:t> </a:t>
            </a:r>
          </a:p>
        </p:txBody>
      </p:sp>
      <p:graphicFrame>
        <p:nvGraphicFramePr>
          <p:cNvPr id="13" name="Object 38" descr="Ricebk">
            <a:extLst>
              <a:ext uri="{FF2B5EF4-FFF2-40B4-BE49-F238E27FC236}">
                <a16:creationId xmlns:a16="http://schemas.microsoft.com/office/drawing/2014/main" id="{E3B4606E-D16F-4BBD-B65C-183F65D8E2E1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26668"/>
              </p:ext>
            </p:extLst>
          </p:nvPr>
        </p:nvGraphicFramePr>
        <p:xfrm>
          <a:off x="3851275" y="4868863"/>
          <a:ext cx="720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330057" imgH="241195" progId="Equation.DSMT4">
                  <p:embed/>
                </p:oleObj>
              </mc:Choice>
              <mc:Fallback>
                <p:oleObj name="Equation" r:id="rId7" imgW="330057" imgH="241195" progId="Equation.DSMT4">
                  <p:embed/>
                  <p:pic>
                    <p:nvPicPr>
                      <p:cNvPr id="878630" name="Object 38" descr="Ricebk">
                        <a:extLst>
                          <a:ext uri="{FF2B5EF4-FFF2-40B4-BE49-F238E27FC236}">
                            <a16:creationId xmlns:a16="http://schemas.microsoft.com/office/drawing/2014/main" id="{3C86F7E2-D64B-4F01-B5B9-14D23052F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68863"/>
                        <a:ext cx="7207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5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439F99AC-73BE-479D-9E2F-7657BFFF2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2177"/>
              </p:ext>
            </p:extLst>
          </p:nvPr>
        </p:nvGraphicFramePr>
        <p:xfrm>
          <a:off x="835711" y="978373"/>
          <a:ext cx="3829050" cy="1584326"/>
        </p:xfrm>
        <a:graphic>
          <a:graphicData uri="http://schemas.openxmlformats.org/drawingml/2006/table">
            <a:tbl>
              <a:tblPr/>
              <a:tblGrid>
                <a:gridCol w="1468438">
                  <a:extLst>
                    <a:ext uri="{9D8B030D-6E8A-4147-A177-3AD203B41FA5}">
                      <a16:colId xmlns:a16="http://schemas.microsoft.com/office/drawing/2014/main" val="1210943167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55064300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396319700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359426871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拥有量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691667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原材料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80096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设备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台时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595185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单件利润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123353"/>
                  </a:ext>
                </a:extLst>
              </a:tr>
            </a:tbl>
          </a:graphicData>
        </a:graphic>
      </p:graphicFrame>
      <p:sp>
        <p:nvSpPr>
          <p:cNvPr id="5" name="Rectangle 30">
            <a:extLst>
              <a:ext uri="{FF2B5EF4-FFF2-40B4-BE49-F238E27FC236}">
                <a16:creationId xmlns:a16="http://schemas.microsoft.com/office/drawing/2014/main" id="{485B05AA-39A3-4B4E-A2C6-EE136B91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728" y="1170371"/>
            <a:ext cx="51356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dirty="0">
                <a:latin typeface="华文细黑" panose="02010600040101010101" pitchFamily="2" charset="-122"/>
              </a:rPr>
              <a:t> 1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、产品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Ⅱ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的产量不低于产品</a:t>
            </a:r>
            <a:r>
              <a:rPr kumimoji="1" lang="en-US" altLang="zh-CN" sz="2400" dirty="0">
                <a:solidFill>
                  <a:schemeClr val="tx1"/>
                </a:solidFill>
                <a:ea typeface="楷体_GB2312" pitchFamily="49" charset="-122"/>
              </a:rPr>
              <a:t>Ⅰ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的产量；</a:t>
            </a:r>
          </a:p>
          <a:p>
            <a:pPr algn="l" eaLnBrk="1" hangingPunct="1"/>
            <a:r>
              <a:rPr kumimoji="1" lang="zh-CN" altLang="en-US" sz="2400" dirty="0">
                <a:latin typeface="华文细黑" panose="02010600040101010101" pitchFamily="2" charset="-122"/>
              </a:rPr>
              <a:t> </a:t>
            </a:r>
            <a:r>
              <a:rPr kumimoji="1" lang="en-US" altLang="zh-CN" sz="2400" dirty="0">
                <a:latin typeface="华文细黑" panose="02010600040101010101" pitchFamily="2" charset="-122"/>
              </a:rPr>
              <a:t>2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、充分利用设备有效台时，不加班；</a:t>
            </a:r>
          </a:p>
          <a:p>
            <a:pPr algn="l" eaLnBrk="1" hangingPunct="1"/>
            <a:r>
              <a:rPr kumimoji="1" lang="zh-CN" altLang="en-US" sz="2400" dirty="0">
                <a:latin typeface="华文细黑" panose="02010600040101010101" pitchFamily="2" charset="-122"/>
              </a:rPr>
              <a:t> </a:t>
            </a:r>
            <a:r>
              <a:rPr kumimoji="1" lang="en-US" altLang="zh-CN" sz="2400" dirty="0">
                <a:latin typeface="华文细黑" panose="02010600040101010101" pitchFamily="2" charset="-122"/>
              </a:rPr>
              <a:t>3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、利润不小于 </a:t>
            </a:r>
            <a:r>
              <a:rPr kumimoji="1" lang="en-US" altLang="zh-CN" sz="2400" dirty="0">
                <a:latin typeface="华文细黑" panose="02010600040101010101" pitchFamily="2" charset="-122"/>
              </a:rPr>
              <a:t>56 </a:t>
            </a:r>
            <a:r>
              <a:rPr kumimoji="1" lang="zh-CN" altLang="en-US" sz="2400" dirty="0">
                <a:latin typeface="华文细黑" panose="02010600040101010101" pitchFamily="2" charset="-122"/>
              </a:rPr>
              <a:t>元。</a:t>
            </a: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8BC1E19C-629D-4651-836D-35765ACF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03" y="2649495"/>
            <a:ext cx="822325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830263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238250" indent="-2286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46238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  2x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+x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≤11</a:t>
            </a:r>
            <a:r>
              <a:rPr lang="en-US" altLang="zh-CN" dirty="0">
                <a:solidFill>
                  <a:srgbClr val="000000"/>
                </a:solidFill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（在绝对约束基础上进行目标规划）</a:t>
            </a:r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- 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+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-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= 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　　　　　　　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要求：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aseline="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尽可能小，最好是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才能满足 ≤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+2x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+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-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=10 </a:t>
            </a:r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　　　　　　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（要求：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aseline="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aseline="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都尽可能小，最好等于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/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8x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+10x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+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-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=56 </a:t>
            </a:r>
          </a:p>
          <a:p>
            <a:pPr algn="just" eaLnBrk="1" hangingPunct="1"/>
            <a:r>
              <a:rPr lang="en-US" altLang="zh-CN" dirty="0">
                <a:solidFill>
                  <a:srgbClr val="000000"/>
                </a:solidFill>
              </a:rPr>
              <a:t>                     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（要求：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aseline="30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尽可能小，最好是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才能满足≥）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, x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, 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,d</a:t>
            </a:r>
            <a:r>
              <a:rPr lang="en-US" altLang="zh-CN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baseline="30000" dirty="0">
                <a:solidFill>
                  <a:srgbClr val="000000"/>
                </a:solidFill>
                <a:ea typeface="楷体_GB2312" pitchFamily="49" charset="-122"/>
              </a:rPr>
              <a:t>+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≥0 </a:t>
            </a:r>
          </a:p>
        </p:txBody>
      </p:sp>
    </p:spTree>
    <p:extLst>
      <p:ext uri="{BB962C8B-B14F-4D97-AF65-F5344CB8AC3E}">
        <p14:creationId xmlns:p14="http://schemas.microsoft.com/office/powerpoint/2010/main" val="33365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48DF-7714-441B-A225-25CF0C83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5D4D-78FF-4A59-827F-4E7F19F35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目标规划问题及其数学模型</a:t>
            </a:r>
          </a:p>
          <a:p>
            <a:r>
              <a:rPr lang="zh-CN" altLang="en-US" dirty="0"/>
              <a:t>目标规划的图解法</a:t>
            </a:r>
          </a:p>
          <a:p>
            <a:r>
              <a:rPr lang="zh-CN" altLang="en-US" dirty="0"/>
              <a:t>目标规划的单纯形法</a:t>
            </a:r>
          </a:p>
          <a:p>
            <a:r>
              <a:rPr lang="zh-CN" altLang="en-US" dirty="0"/>
              <a:t>目标规划应用举例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77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2EB074D-FDAE-4EBF-AEBE-B3CC99628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04" y="1142013"/>
            <a:ext cx="22930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/>
              <a:t>规划模型：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FB3CCB-3970-4BA5-A58B-1F315A0C6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556856"/>
              </p:ext>
            </p:extLst>
          </p:nvPr>
        </p:nvGraphicFramePr>
        <p:xfrm>
          <a:off x="2406822" y="1813827"/>
          <a:ext cx="5970588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133600" imgH="1549400" progId="Equation.3">
                  <p:embed/>
                </p:oleObj>
              </mc:Choice>
              <mc:Fallback>
                <p:oleObj name="Equation" r:id="rId3" imgW="2133600" imgH="1549400" progId="Equation.3">
                  <p:embed/>
                  <p:pic>
                    <p:nvPicPr>
                      <p:cNvPr id="880644" name="Object 4">
                        <a:extLst>
                          <a:ext uri="{FF2B5EF4-FFF2-40B4-BE49-F238E27FC236}">
                            <a16:creationId xmlns:a16="http://schemas.microsoft.com/office/drawing/2014/main" id="{212AECE1-A35F-45A8-BE01-DB3665A53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22" y="1813827"/>
                        <a:ext cx="5970588" cy="405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0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3417-6490-4D10-AD1F-745BAB1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用目标规划求解问题的过程</a:t>
            </a:r>
          </a:p>
        </p:txBody>
      </p:sp>
      <p:sp useBgFill="1">
        <p:nvSpPr>
          <p:cNvPr id="4" name="Text Box 4">
            <a:extLst>
              <a:ext uri="{FF2B5EF4-FFF2-40B4-BE49-F238E27FC236}">
                <a16:creationId xmlns:a16="http://schemas.microsoft.com/office/drawing/2014/main" id="{295C1D5D-859C-4ED0-9F0A-9B93ED475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2174188"/>
            <a:ext cx="2160587" cy="1325563"/>
          </a:xfrm>
          <a:prstGeom prst="rect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明确问题，列出目标的优先级和权系数</a:t>
            </a:r>
          </a:p>
        </p:txBody>
      </p:sp>
      <p:sp useBgFill="1">
        <p:nvSpPr>
          <p:cNvPr id="5" name="Text Box 5">
            <a:extLst>
              <a:ext uri="{FF2B5EF4-FFF2-40B4-BE49-F238E27FC236}">
                <a16:creationId xmlns:a16="http://schemas.microsoft.com/office/drawing/2014/main" id="{CA40F59E-0BCC-404B-AB30-6D437C3E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7" y="2385326"/>
            <a:ext cx="1584325" cy="923925"/>
          </a:xfrm>
          <a:prstGeom prst="rect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构造目标规划模型</a:t>
            </a:r>
          </a:p>
        </p:txBody>
      </p:sp>
      <p:sp useBgFill="1">
        <p:nvSpPr>
          <p:cNvPr id="6" name="Text Box 6">
            <a:extLst>
              <a:ext uri="{FF2B5EF4-FFF2-40B4-BE49-F238E27FC236}">
                <a16:creationId xmlns:a16="http://schemas.microsoft.com/office/drawing/2014/main" id="{8AA473AE-AC23-490C-B5C5-DA923216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511" y="2575825"/>
            <a:ext cx="1944687" cy="522287"/>
          </a:xfrm>
          <a:prstGeom prst="rect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求出满意解</a:t>
            </a:r>
          </a:p>
        </p:txBody>
      </p:sp>
      <p:sp useBgFill="1">
        <p:nvSpPr>
          <p:cNvPr id="7" name="AutoShape 7">
            <a:extLst>
              <a:ext uri="{FF2B5EF4-FFF2-40B4-BE49-F238E27FC236}">
                <a16:creationId xmlns:a16="http://schemas.microsoft.com/office/drawing/2014/main" id="{7B3DC8E3-8F79-4132-94B7-1B701E5A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2" y="4123638"/>
            <a:ext cx="2447925" cy="923925"/>
          </a:xfrm>
          <a:prstGeom prst="flowChartDecision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满意否？</a:t>
            </a:r>
          </a:p>
        </p:txBody>
      </p:sp>
      <p:sp useBgFill="1">
        <p:nvSpPr>
          <p:cNvPr id="8" name="Text Box 8">
            <a:extLst>
              <a:ext uri="{FF2B5EF4-FFF2-40B4-BE49-F238E27FC236}">
                <a16:creationId xmlns:a16="http://schemas.microsoft.com/office/drawing/2014/main" id="{B31DB1BF-7D1F-4CA5-96D9-0791A208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4" y="4114113"/>
            <a:ext cx="2017713" cy="923925"/>
          </a:xfrm>
          <a:prstGeom prst="rect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分析各项目标完成情况</a:t>
            </a:r>
          </a:p>
        </p:txBody>
      </p:sp>
      <p:sp useBgFill="1">
        <p:nvSpPr>
          <p:cNvPr id="9" name="Text Box 9">
            <a:extLst>
              <a:ext uri="{FF2B5EF4-FFF2-40B4-BE49-F238E27FC236}">
                <a16:creationId xmlns:a16="http://schemas.microsoft.com/office/drawing/2014/main" id="{37FCDB42-294A-446B-B1FD-DCFAA2E4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199" y="5590488"/>
            <a:ext cx="3024188" cy="522288"/>
          </a:xfrm>
          <a:prstGeom prst="rect">
            <a:avLst/>
          </a:prstGeom>
          <a:ln w="2857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/>
              <a:t>据此制定出决策方案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915103C9-B725-46F8-B1B3-9A6228DA5AC7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452937" y="2837763"/>
            <a:ext cx="836612" cy="9525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5593D26B-DF9A-4175-B6E2-A303000292D8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>
            <a:off x="6902449" y="2847288"/>
            <a:ext cx="866775" cy="158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9F63DCC9-A7FD-490A-8A51-E94D81E8C1BF}"/>
              </a:ext>
            </a:extLst>
          </p:cNvPr>
          <p:cNvCxnSpPr>
            <a:cxnSpLocks noChangeShapeType="1"/>
            <a:stCxn id="7" idx="1"/>
            <a:endCxn id="4" idx="2"/>
          </p:cNvCxnSpPr>
          <p:nvPr/>
        </p:nvCxnSpPr>
        <p:spPr bwMode="auto">
          <a:xfrm rot="10800000">
            <a:off x="3359149" y="3514038"/>
            <a:ext cx="676275" cy="1071563"/>
          </a:xfrm>
          <a:prstGeom prst="bentConnector2">
            <a:avLst/>
          </a:prstGeom>
          <a:noFill/>
          <a:ln w="28575">
            <a:solidFill>
              <a:srgbClr val="A5002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798F38BD-DA75-4ED5-AA91-84EE0FA6F9C7}"/>
              </a:ext>
            </a:extLst>
          </p:cNvPr>
          <p:cNvCxnSpPr>
            <a:cxnSpLocks noChangeShapeType="1"/>
            <a:stCxn id="8" idx="1"/>
            <a:endCxn id="7" idx="3"/>
          </p:cNvCxnSpPr>
          <p:nvPr/>
        </p:nvCxnSpPr>
        <p:spPr bwMode="auto">
          <a:xfrm flipH="1">
            <a:off x="6511924" y="4576076"/>
            <a:ext cx="1223963" cy="9525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9B2999A2-BA8A-456B-B4D1-C2F54E14E450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5272087" y="5061851"/>
            <a:ext cx="1587" cy="51435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>
            <a:extLst>
              <a:ext uri="{FF2B5EF4-FFF2-40B4-BE49-F238E27FC236}">
                <a16:creationId xmlns:a16="http://schemas.microsoft.com/office/drawing/2014/main" id="{35616D4F-6814-40BB-9323-E36B5968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49" y="4123638"/>
            <a:ext cx="720725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8BD40AD-03E6-4D3A-8A53-791CDC96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4" y="5014226"/>
            <a:ext cx="1008063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4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7" name="AutoShape 11">
            <a:extLst>
              <a:ext uri="{FF2B5EF4-FFF2-40B4-BE49-F238E27FC236}">
                <a16:creationId xmlns:a16="http://schemas.microsoft.com/office/drawing/2014/main" id="{57509E0E-2265-4FDF-8E0A-73304F2F73D7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8755855" y="3098112"/>
            <a:ext cx="3176" cy="1016001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11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988C-3D7D-4BB4-8FC2-5DFE76F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目标规划的图解法：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32A4E-3E34-4D49-B1C4-890777D4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适用两个变量的目标规划问题，但其操作简单，原理一目了然。同时，也有助于理解一般目标规划的求解原理和过程。</a:t>
            </a:r>
          </a:p>
        </p:txBody>
      </p:sp>
      <p:pic>
        <p:nvPicPr>
          <p:cNvPr id="4" name="Picture 5" descr="png-0036">
            <a:extLst>
              <a:ext uri="{FF2B5EF4-FFF2-40B4-BE49-F238E27FC236}">
                <a16:creationId xmlns:a16="http://schemas.microsoft.com/office/drawing/2014/main" id="{58497C7D-8101-4C6E-9F5D-E656D4E7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585">
            <a:off x="10192094" y="498819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5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F293F15-ABCD-4D6B-90DE-E0B8C54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3" y="966331"/>
            <a:ext cx="103158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buFontTx/>
              <a:buChar char="•"/>
            </a:pP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只含有两个决策变量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不考虑偏差变量</a:t>
            </a:r>
            <a:r>
              <a:rPr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的目标规划模型</a:t>
            </a:r>
          </a:p>
          <a:p>
            <a:pPr eaLnBrk="1" hangingPunct="1">
              <a:buClr>
                <a:srgbClr val="9900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线性规划是在可行域中寻找一点，使单个目标极大或极小；</a:t>
            </a:r>
          </a:p>
          <a:p>
            <a:pPr eaLnBrk="1" hangingPunct="1">
              <a:buClr>
                <a:srgbClr val="9900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目标规划则是寻找一个区域，这个区域提供了相互矛盾的目标集的折衷方案。</a:t>
            </a:r>
          </a:p>
          <a:p>
            <a:pPr eaLnBrk="1" hangingPunct="1">
              <a:buClr>
                <a:srgbClr val="990000"/>
              </a:buClr>
              <a:buFontTx/>
              <a:buChar char="•"/>
            </a:pPr>
            <a:r>
              <a:rPr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目标规划的图解法的思路</a:t>
            </a:r>
            <a:r>
              <a:rPr lang="zh-CN" altLang="en-US" sz="2800" b="0" dirty="0">
                <a:solidFill>
                  <a:srgbClr val="00006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42F9D00-4E16-4F40-9970-6CFC1596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02" y="3429000"/>
            <a:ext cx="10504273" cy="315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76238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首先是在可行域内寻找一个使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级各目标均满足的区域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然后再在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中寻找一个使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级各目标均满足的区域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(R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接着再在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中寻找一个满足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级各目标的区域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(R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3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如此继续，直到寻找到一个区域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(R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K-1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…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  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，满足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级各目标，这时</a:t>
            </a:r>
            <a:r>
              <a:rPr lang="en-US" altLang="zh-CN" sz="2400" dirty="0">
                <a:solidFill>
                  <a:srgbClr val="000065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65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00065"/>
                </a:solidFill>
                <a:ea typeface="黑体" panose="02010609060101010101" pitchFamily="49" charset="-122"/>
              </a:rPr>
              <a:t>即为这个目标规划的最优解空间，其中的任一点均为这个目标规划的满意解。</a:t>
            </a:r>
          </a:p>
        </p:txBody>
      </p:sp>
    </p:spTree>
    <p:extLst>
      <p:ext uri="{BB962C8B-B14F-4D97-AF65-F5344CB8AC3E}">
        <p14:creationId xmlns:p14="http://schemas.microsoft.com/office/powerpoint/2010/main" val="23574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10650256-EC4C-42E5-A7E3-BDD44DAF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751336"/>
            <a:ext cx="5111750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32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图解法解题步骤：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ED69E2E-5314-403F-AD1D-AD1902242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57" y="1532934"/>
            <a:ext cx="11085556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将所有约束条件（包括目标约束和绝对约束，暂不考虑</a:t>
            </a:r>
            <a:r>
              <a:rPr kumimoji="1" lang="zh-CN" altLang="en-US" sz="2800" b="0" dirty="0">
                <a:solidFill>
                  <a:schemeClr val="accent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正负偏差变量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）的直线方程分别标示于坐标平面上。</a:t>
            </a:r>
          </a:p>
          <a:p>
            <a:pPr algn="l" eaLnBrk="1" hangingPunct="1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确定系统约束的可行域。</a:t>
            </a:r>
          </a:p>
          <a:p>
            <a:pPr algn="l" eaLnBrk="1" hangingPunct="1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在目标约束所代表的边界线上，用箭头标出正、负偏差变量值增大的方向</a:t>
            </a:r>
            <a:endParaRPr kumimoji="1" lang="en-US" altLang="zh-CN" sz="2800" b="0" dirty="0">
              <a:solidFill>
                <a:schemeClr val="tx1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求满足最高优先等级目标的解</a:t>
            </a:r>
          </a:p>
          <a:p>
            <a:pPr algn="l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转到下一个优先等级的目标，再不破坏所有较高优先等级目标的前提下，求出该优先等级目标的解</a:t>
            </a:r>
          </a:p>
          <a:p>
            <a:pPr algn="l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重复</a:t>
            </a: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，直到所有优先等级的目标都已审查完毕为止</a:t>
            </a:r>
          </a:p>
          <a:p>
            <a:pPr algn="l">
              <a:spcBef>
                <a:spcPct val="20000"/>
              </a:spcBef>
              <a:buSzPct val="85000"/>
            </a:pPr>
            <a:r>
              <a:rPr kumimoji="1" lang="en-US" altLang="zh-CN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6. </a:t>
            </a:r>
            <a:r>
              <a:rPr kumimoji="1" lang="zh-CN" altLang="en-US" sz="28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确定最优解和满意解。</a:t>
            </a:r>
          </a:p>
        </p:txBody>
      </p:sp>
    </p:spTree>
    <p:extLst>
      <p:ext uri="{BB962C8B-B14F-4D97-AF65-F5344CB8AC3E}">
        <p14:creationId xmlns:p14="http://schemas.microsoft.com/office/powerpoint/2010/main" val="271070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3E90702-6976-4F0C-A145-DA04D8FF4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96274"/>
              </p:ext>
            </p:extLst>
          </p:nvPr>
        </p:nvGraphicFramePr>
        <p:xfrm>
          <a:off x="6606746" y="287338"/>
          <a:ext cx="4395788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3048000" imgH="2032000" progId="Equation.DSMT4">
                  <p:embed/>
                </p:oleObj>
              </mc:Choice>
              <mc:Fallback>
                <p:oleObj name="Equation" r:id="rId3" imgW="3048000" imgH="2032000" progId="Equation.DSMT4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ED5D2390-6516-4A5D-B082-2A2FAA340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746" y="287338"/>
                        <a:ext cx="4395788" cy="29289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3">
            <a:extLst>
              <a:ext uri="{FF2B5EF4-FFF2-40B4-BE49-F238E27FC236}">
                <a16:creationId xmlns:a16="http://schemas.microsoft.com/office/drawing/2014/main" id="{CCA9B505-4E8D-43CE-9706-7C446930B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646" y="61722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7724253-F240-441B-9ED9-C35190881E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5046" y="22098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E893ADB-FED4-446A-A0B9-3ECA27D94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9353CAB-FE0F-4296-8646-E485B43D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26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F5E1B21C-0523-4D8F-BA91-EC036C382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4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B2FBE96-2CA9-48C7-B8B0-21E8617AD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48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F3A21EE0-2ACB-4E3C-B14D-C77AF315B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82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501D911-658F-4241-B44A-123F5C11F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6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CC00254-CA48-4849-997E-F2DBE9E27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0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A9094EC0-015B-4776-9B4D-6F3F0369C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571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9ED3A786-770E-4847-BB38-D719BCEDB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51943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39531C9-E936-49E8-80BB-BAE24EE5E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CDE66F13-B221-4CE7-915B-F44BE671F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9FF0EAA-0471-4173-BE92-DAD9AFEC1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3F1E6986-59B4-40BA-B316-97C5FE6EC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846" y="3048000"/>
            <a:ext cx="0" cy="3733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4EE63FC0-1502-473B-BB21-12C61F8A6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7846" y="4724400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811BB3B0-D77C-4F7E-B93D-B5581EB1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046" y="4724400"/>
            <a:ext cx="2209800" cy="1447800"/>
          </a:xfrm>
          <a:prstGeom prst="rect">
            <a:avLst/>
          </a:prstGeom>
          <a:solidFill>
            <a:srgbClr val="66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D301B729-C34D-48BF-B4A4-ACF73A94E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246" y="4114800"/>
            <a:ext cx="43434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8CEA4B39-7B8B-41AF-BD03-95B28D705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9846" y="4191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4A9E7228-5508-4A89-9349-049FFBB49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32930"/>
              </p:ext>
            </p:extLst>
          </p:nvPr>
        </p:nvGraphicFramePr>
        <p:xfrm>
          <a:off x="3546046" y="3810000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230422" name="Object 22">
                        <a:extLst>
                          <a:ext uri="{FF2B5EF4-FFF2-40B4-BE49-F238E27FC236}">
                            <a16:creationId xmlns:a16="http://schemas.microsoft.com/office/drawing/2014/main" id="{A26EE03E-796E-438B-A5EF-7B40D078D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046" y="3810000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23">
            <a:extLst>
              <a:ext uri="{FF2B5EF4-FFF2-40B4-BE49-F238E27FC236}">
                <a16:creationId xmlns:a16="http://schemas.microsoft.com/office/drawing/2014/main" id="{9E0317D9-1075-4EE3-A298-FD00A33CDACF}"/>
              </a:ext>
            </a:extLst>
          </p:cNvPr>
          <p:cNvSpPr>
            <a:spLocks/>
          </p:cNvSpPr>
          <p:nvPr/>
        </p:nvSpPr>
        <p:spPr bwMode="auto">
          <a:xfrm>
            <a:off x="3927046" y="4724400"/>
            <a:ext cx="1447800" cy="838200"/>
          </a:xfrm>
          <a:custGeom>
            <a:avLst/>
            <a:gdLst>
              <a:gd name="T0" fmla="*/ 0 w 912"/>
              <a:gd name="T1" fmla="*/ 0 h 528"/>
              <a:gd name="T2" fmla="*/ 1447800 w 912"/>
              <a:gd name="T3" fmla="*/ 0 h 528"/>
              <a:gd name="T4" fmla="*/ 1447800 w 912"/>
              <a:gd name="T5" fmla="*/ 838200 h 528"/>
              <a:gd name="T6" fmla="*/ 0 w 91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528">
                <a:moveTo>
                  <a:pt x="0" y="0"/>
                </a:moveTo>
                <a:lnTo>
                  <a:pt x="912" y="0"/>
                </a:lnTo>
                <a:lnTo>
                  <a:pt x="912" y="5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B3D0C8A-DD04-4DBC-ADC9-53780F1B4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246" y="3505200"/>
            <a:ext cx="335280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8192EA6-1E0F-469B-A28E-312F2AC62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146" y="4724400"/>
            <a:ext cx="368300" cy="317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B3714B63-68C5-4B2A-8BE5-68DE20DBB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846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72908051-B5FB-4A92-B53A-8DD18D62B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8646" y="2819400"/>
            <a:ext cx="4419600" cy="403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5A070E0E-A1A8-46D3-94F7-83CE44C63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346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8DFBB071-645F-472D-B2F5-D1214CA17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446" y="4191000"/>
            <a:ext cx="49530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93D680F9-12C9-499E-82EA-9962107D2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7846" y="5791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31">
            <a:extLst>
              <a:ext uri="{FF2B5EF4-FFF2-40B4-BE49-F238E27FC236}">
                <a16:creationId xmlns:a16="http://schemas.microsoft.com/office/drawing/2014/main" id="{8AE4FFB0-3930-4FA3-8AEA-F459707AB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246410"/>
              </p:ext>
            </p:extLst>
          </p:nvPr>
        </p:nvGraphicFramePr>
        <p:xfrm>
          <a:off x="6601984" y="5867400"/>
          <a:ext cx="250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230431" name="Object 31">
                        <a:extLst>
                          <a:ext uri="{FF2B5EF4-FFF2-40B4-BE49-F238E27FC236}">
                            <a16:creationId xmlns:a16="http://schemas.microsoft.com/office/drawing/2014/main" id="{95E54DE7-14B5-45C2-8FF5-DC90EB97B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984" y="5867400"/>
                        <a:ext cx="2508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2">
            <a:extLst>
              <a:ext uri="{FF2B5EF4-FFF2-40B4-BE49-F238E27FC236}">
                <a16:creationId xmlns:a16="http://schemas.microsoft.com/office/drawing/2014/main" id="{01EE49A9-33C2-4812-BDEA-EA03EB15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646" y="4686300"/>
            <a:ext cx="111125" cy="1111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C19149A2-70CA-4086-8A20-4FB30D1785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5846" y="4889500"/>
            <a:ext cx="1524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E35A4948-0763-4D9F-AB88-D2131283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6" y="4038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65E09E4E-70DB-4CDE-8B1F-0DAC9926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046" y="3581400"/>
            <a:ext cx="4114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选择</a:t>
            </a:r>
            <a:r>
              <a:rPr lang="en-US" altLang="zh-CN" sz="2400">
                <a:ea typeface="黑体" panose="02010609060101010101" pitchFamily="49" charset="-122"/>
              </a:rPr>
              <a:t>F</a:t>
            </a:r>
            <a:r>
              <a:rPr lang="zh-CN" altLang="en-US" sz="2400">
                <a:ea typeface="黑体" panose="02010609060101010101" pitchFamily="49" charset="-122"/>
              </a:rPr>
              <a:t>点作为满意解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即</a:t>
            </a:r>
            <a:r>
              <a:rPr lang="en-US" altLang="zh-CN" sz="2400">
                <a:ea typeface="黑体" panose="02010609060101010101" pitchFamily="49" charset="-122"/>
              </a:rPr>
              <a:t>x</a:t>
            </a:r>
            <a:r>
              <a:rPr lang="en-US" altLang="zh-CN" sz="2400" baseline="-25000">
                <a:ea typeface="黑体" panose="02010609060101010101" pitchFamily="49" charset="-122"/>
              </a:rPr>
              <a:t>1</a:t>
            </a:r>
            <a:r>
              <a:rPr lang="en-US" altLang="zh-CN" sz="2400">
                <a:ea typeface="黑体" panose="02010609060101010101" pitchFamily="49" charset="-122"/>
              </a:rPr>
              <a:t>=3,x</a:t>
            </a:r>
            <a:r>
              <a:rPr lang="en-US" altLang="zh-CN" sz="2400" baseline="-25000">
                <a:ea typeface="黑体" panose="02010609060101010101" pitchFamily="49" charset="-122"/>
              </a:rPr>
              <a:t>2</a:t>
            </a:r>
            <a:r>
              <a:rPr lang="en-US" altLang="zh-CN" sz="2400">
                <a:ea typeface="黑体" panose="02010609060101010101" pitchFamily="49" charset="-122"/>
              </a:rPr>
              <a:t>=3,</a:t>
            </a:r>
            <a:r>
              <a:rPr lang="zh-CN" altLang="en-US" sz="2400">
                <a:ea typeface="黑体" panose="02010609060101010101" pitchFamily="49" charset="-122"/>
              </a:rPr>
              <a:t>企业的利润是</a:t>
            </a:r>
            <a:r>
              <a:rPr lang="en-US" altLang="zh-CN" sz="2400">
                <a:ea typeface="黑体" panose="02010609060101010101" pitchFamily="49" charset="-122"/>
              </a:rPr>
              <a:t>15</a:t>
            </a:r>
            <a:r>
              <a:rPr lang="zh-CN" altLang="en-US" sz="2400">
                <a:ea typeface="黑体" panose="02010609060101010101" pitchFamily="49" charset="-122"/>
              </a:rPr>
              <a:t>百元。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AA69DF0A-EAC7-4668-8506-BD80FCA8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046" y="4191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AAB103C-08E8-4DFE-ADF8-C1A60AC8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46" y="500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0"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2DCFF13-46F6-4689-A2EF-00FD65E8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46" y="48529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0"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7D7084A-424D-4933-985B-12A62C42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646" y="6172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x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CC2BE2FE-B792-4C01-8B6A-DEC66CD45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646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x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330E610-454B-4CA1-A7B2-B5D41CBE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446" y="2438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94A5DC46-DB1F-4869-86C0-5AB9846F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246" y="4495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756154FD-7A41-4777-BBA6-97C09088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6" y="6400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C6E637F5-0A5B-4B73-B09F-228CC1E1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046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187C56E8-669C-4C0C-A853-AE061E68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046" y="2590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93461FC1-5D35-4A0B-B6C8-6A24D1DA4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3646" y="5638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2C8FF59-CBF3-426E-9415-3C578156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87" y="1066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用图解法求解目标规划</a:t>
            </a:r>
          </a:p>
        </p:txBody>
      </p:sp>
    </p:spTree>
    <p:extLst>
      <p:ext uri="{BB962C8B-B14F-4D97-AF65-F5344CB8AC3E}">
        <p14:creationId xmlns:p14="http://schemas.microsoft.com/office/powerpoint/2010/main" val="191015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C280AD98-7ECB-4725-ACBE-1C12CC82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757" y="976055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例： 用图解法求解目标规划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F584486-7F48-4122-82DD-91113B201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7306"/>
              </p:ext>
            </p:extLst>
          </p:nvPr>
        </p:nvGraphicFramePr>
        <p:xfrm>
          <a:off x="6886232" y="876042"/>
          <a:ext cx="3549650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222500" imgH="1549400" progId="Equation.DSMT4">
                  <p:embed/>
                </p:oleObj>
              </mc:Choice>
              <mc:Fallback>
                <p:oleObj name="Equation" r:id="rId3" imgW="2222500" imgH="1549400" progId="Equation.DSMT4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0E9BA1C8-9C43-4C5C-BF89-8232A4C57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232" y="876042"/>
                        <a:ext cx="3549650" cy="2474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>
            <a:extLst>
              <a:ext uri="{FF2B5EF4-FFF2-40B4-BE49-F238E27FC236}">
                <a16:creationId xmlns:a16="http://schemas.microsoft.com/office/drawing/2014/main" id="{E81B9A2F-5922-466A-80C2-5A821CBD5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0757" y="6219567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C384264-4111-46DE-BA17-9519B8DF3D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4157" y="2257167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3574B5E-4F9F-4828-BD56-13A4BC837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29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10E8B49-2031-4712-9277-87D8C506C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17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8C62F38-E39C-4286-835F-D164429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5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6555099-E102-4F4F-8AC0-25D5C297E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2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610AFE9-5654-45F9-813B-D5C625F9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46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B535566-F0D5-4577-867E-89E549AA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07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08C3D0F0-5ED4-4B7A-A851-95F2CC7F2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1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67A6A682-3B1A-4918-9ADE-217D4EC6E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57623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C3D98D7-D46D-4226-BEBD-8C008D01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52416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913EAD91-FE20-44F7-AB8D-65DAB35F5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47717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392FD21-91A4-4FF1-BBB8-B41B78E3A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43145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B7C7667-0856-4A06-8B9A-8D6C22C40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38446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9F384517-098E-4D2E-849B-3CF462F89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82056"/>
              </p:ext>
            </p:extLst>
          </p:nvPr>
        </p:nvGraphicFramePr>
        <p:xfrm>
          <a:off x="3111157" y="4111367"/>
          <a:ext cx="2682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231442" name="Object 18">
                        <a:extLst>
                          <a:ext uri="{FF2B5EF4-FFF2-40B4-BE49-F238E27FC236}">
                            <a16:creationId xmlns:a16="http://schemas.microsoft.com/office/drawing/2014/main" id="{01A41F1C-1A45-4549-8B77-1EF7546E6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157" y="4111367"/>
                        <a:ext cx="2682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9">
            <a:extLst>
              <a:ext uri="{FF2B5EF4-FFF2-40B4-BE49-F238E27FC236}">
                <a16:creationId xmlns:a16="http://schemas.microsoft.com/office/drawing/2014/main" id="{4A0CD393-292C-4E96-BD42-03B140924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957" y="340016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9D47CFB-C635-4976-AC36-AFCE1DDE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457" y="614336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3E42A860-FD64-490B-BAE8-DBA82316C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19718"/>
              </p:ext>
            </p:extLst>
          </p:nvPr>
        </p:nvGraphicFramePr>
        <p:xfrm>
          <a:off x="5117757" y="5838567"/>
          <a:ext cx="250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231445" name="Object 21">
                        <a:extLst>
                          <a:ext uri="{FF2B5EF4-FFF2-40B4-BE49-F238E27FC236}">
                            <a16:creationId xmlns:a16="http://schemas.microsoft.com/office/drawing/2014/main" id="{2210202F-21BB-48F5-AA05-69A709170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757" y="5838567"/>
                        <a:ext cx="2508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2">
            <a:extLst>
              <a:ext uri="{FF2B5EF4-FFF2-40B4-BE49-F238E27FC236}">
                <a16:creationId xmlns:a16="http://schemas.microsoft.com/office/drawing/2014/main" id="{7EB8419C-1721-4A34-A944-8E696CC4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757" y="62195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x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E8DF2B9-1E36-4371-A521-2D5EEBEB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757" y="20285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ea typeface="宋体" panose="02010600030101010101" pitchFamily="2" charset="-122"/>
              </a:rPr>
              <a:t>x</a:t>
            </a:r>
            <a:r>
              <a:rPr lang="en-US" altLang="zh-CN" sz="2000" i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D5EF23A4-2C78-40E0-94E9-10B30BDA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557" y="35525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B1560330-C904-4F99-9C41-55C84FDBF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557" y="33239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CAE873AF-977A-4FEA-A4BF-8E78D12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157" y="24857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D478EBB8-E49F-4034-BE43-76C4DA9A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557" y="454316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CCF051C9-1AEB-40FB-B799-637B86E1D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4557" y="3781167"/>
            <a:ext cx="342900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4526BC0-1722-4F63-9AA5-6C25D0A3B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2757" y="4314567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C4AE709A-C4A7-461B-A8E9-1E0388F8A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457" y="3616067"/>
            <a:ext cx="342900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2C2C11AC-D607-42CA-98B7-3EE9E9692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557" y="576236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76810201-A6B3-4427-88A4-AE1D8FA3E04D}"/>
              </a:ext>
            </a:extLst>
          </p:cNvPr>
          <p:cNvSpPr>
            <a:spLocks/>
          </p:cNvSpPr>
          <p:nvPr/>
        </p:nvSpPr>
        <p:spPr bwMode="auto">
          <a:xfrm>
            <a:off x="2984157" y="3857367"/>
            <a:ext cx="2743200" cy="2362200"/>
          </a:xfrm>
          <a:custGeom>
            <a:avLst/>
            <a:gdLst>
              <a:gd name="T0" fmla="*/ 0 w 1728"/>
              <a:gd name="T1" fmla="*/ 457200 h 1488"/>
              <a:gd name="T2" fmla="*/ 0 w 1728"/>
              <a:gd name="T3" fmla="*/ 0 h 1488"/>
              <a:gd name="T4" fmla="*/ 2743200 w 1728"/>
              <a:gd name="T5" fmla="*/ 2362200 h 1488"/>
              <a:gd name="T6" fmla="*/ 2209800 w 1728"/>
              <a:gd name="T7" fmla="*/ 2362200 h 1488"/>
              <a:gd name="T8" fmla="*/ 0 w 1728"/>
              <a:gd name="T9" fmla="*/ 45720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8" h="1488">
                <a:moveTo>
                  <a:pt x="0" y="288"/>
                </a:moveTo>
                <a:lnTo>
                  <a:pt x="0" y="0"/>
                </a:lnTo>
                <a:lnTo>
                  <a:pt x="1728" y="1488"/>
                </a:lnTo>
                <a:lnTo>
                  <a:pt x="1392" y="1488"/>
                </a:lnTo>
                <a:lnTo>
                  <a:pt x="0" y="288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0DB729DA-11A3-4BD3-B9BE-6A75CE1BA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5757" y="2942967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E7F38289-2A6F-4D6C-9996-4FB607C0E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757" y="385736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35">
            <a:extLst>
              <a:ext uri="{FF2B5EF4-FFF2-40B4-BE49-F238E27FC236}">
                <a16:creationId xmlns:a16="http://schemas.microsoft.com/office/drawing/2014/main" id="{91EB74DA-B6FD-4E92-84A2-DA617D091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98266"/>
              </p:ext>
            </p:extLst>
          </p:nvPr>
        </p:nvGraphicFramePr>
        <p:xfrm>
          <a:off x="4584357" y="3857367"/>
          <a:ext cx="32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9" imgW="203112" imgH="241195" progId="Equation.DSMT4">
                  <p:embed/>
                </p:oleObj>
              </mc:Choice>
              <mc:Fallback>
                <p:oleObj name="Equation" r:id="rId9" imgW="203112" imgH="241195" progId="Equation.DSMT4">
                  <p:embed/>
                  <p:pic>
                    <p:nvPicPr>
                      <p:cNvPr id="231459" name="Object 35">
                        <a:extLst>
                          <a:ext uri="{FF2B5EF4-FFF2-40B4-BE49-F238E27FC236}">
                            <a16:creationId xmlns:a16="http://schemas.microsoft.com/office/drawing/2014/main" id="{C4082AE6-4407-474F-8638-4CB37DF65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357" y="3857367"/>
                        <a:ext cx="320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Freeform 36">
            <a:extLst>
              <a:ext uri="{FF2B5EF4-FFF2-40B4-BE49-F238E27FC236}">
                <a16:creationId xmlns:a16="http://schemas.microsoft.com/office/drawing/2014/main" id="{3EC1E628-2F42-44FC-BC04-C431975AFB52}"/>
              </a:ext>
            </a:extLst>
          </p:cNvPr>
          <p:cNvSpPr>
            <a:spLocks/>
          </p:cNvSpPr>
          <p:nvPr/>
        </p:nvSpPr>
        <p:spPr bwMode="auto">
          <a:xfrm>
            <a:off x="4355757" y="5000367"/>
            <a:ext cx="1371600" cy="1219200"/>
          </a:xfrm>
          <a:custGeom>
            <a:avLst/>
            <a:gdLst>
              <a:gd name="T0" fmla="*/ 0 w 864"/>
              <a:gd name="T1" fmla="*/ 533400 h 768"/>
              <a:gd name="T2" fmla="*/ 0 w 864"/>
              <a:gd name="T3" fmla="*/ 76200 h 768"/>
              <a:gd name="T4" fmla="*/ 0 w 864"/>
              <a:gd name="T5" fmla="*/ 0 h 768"/>
              <a:gd name="T6" fmla="*/ 1371600 w 864"/>
              <a:gd name="T7" fmla="*/ 1219200 h 768"/>
              <a:gd name="T8" fmla="*/ 838200 w 864"/>
              <a:gd name="T9" fmla="*/ 1219200 h 768"/>
              <a:gd name="T10" fmla="*/ 0 w 864"/>
              <a:gd name="T11" fmla="*/ 53340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4" h="768">
                <a:moveTo>
                  <a:pt x="0" y="336"/>
                </a:moveTo>
                <a:lnTo>
                  <a:pt x="0" y="48"/>
                </a:lnTo>
                <a:lnTo>
                  <a:pt x="0" y="0"/>
                </a:lnTo>
                <a:lnTo>
                  <a:pt x="864" y="768"/>
                </a:lnTo>
                <a:lnTo>
                  <a:pt x="528" y="768"/>
                </a:lnTo>
                <a:lnTo>
                  <a:pt x="0" y="336"/>
                </a:lnTo>
                <a:close/>
              </a:path>
            </a:pathLst>
          </a:cu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41BBF228-8D61-4B05-AD14-1359DA75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357" y="4771767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94C5950B-8C8A-4348-9C0B-7006CFD5A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157" y="446696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" name="Object 39">
            <a:extLst>
              <a:ext uri="{FF2B5EF4-FFF2-40B4-BE49-F238E27FC236}">
                <a16:creationId xmlns:a16="http://schemas.microsoft.com/office/drawing/2014/main" id="{C13336BF-39C1-4A4B-B3F6-683772EFF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31108"/>
              </p:ext>
            </p:extLst>
          </p:nvPr>
        </p:nvGraphicFramePr>
        <p:xfrm>
          <a:off x="5346357" y="4162167"/>
          <a:ext cx="32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1" imgW="203112" imgH="241195" progId="Equation.DSMT4">
                  <p:embed/>
                </p:oleObj>
              </mc:Choice>
              <mc:Fallback>
                <p:oleObj name="Equation" r:id="rId11" imgW="203112" imgH="241195" progId="Equation.DSMT4">
                  <p:embed/>
                  <p:pic>
                    <p:nvPicPr>
                      <p:cNvPr id="231463" name="Object 39">
                        <a:extLst>
                          <a:ext uri="{FF2B5EF4-FFF2-40B4-BE49-F238E27FC236}">
                            <a16:creationId xmlns:a16="http://schemas.microsoft.com/office/drawing/2014/main" id="{48F2C53D-7746-44D9-A58B-5B7961BB2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357" y="4162167"/>
                        <a:ext cx="320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0">
            <a:extLst>
              <a:ext uri="{FF2B5EF4-FFF2-40B4-BE49-F238E27FC236}">
                <a16:creationId xmlns:a16="http://schemas.microsoft.com/office/drawing/2014/main" id="{8823180A-295E-4873-95AF-B454369B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357" y="498766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7563E6A0-A509-4588-8710-4FF40875E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895" y="3781167"/>
            <a:ext cx="3960812" cy="8223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ea typeface="宋体" panose="02010600030101010101" pitchFamily="2" charset="-122"/>
              </a:rPr>
              <a:t>由于</a:t>
            </a:r>
            <a:r>
              <a:rPr lang="en-US" altLang="zh-CN" sz="2400">
                <a:ea typeface="宋体" panose="02010600030101010101" pitchFamily="2" charset="-122"/>
              </a:rPr>
              <a:t>E</a:t>
            </a:r>
            <a:r>
              <a:rPr lang="zh-CN" altLang="en-US" sz="2400">
                <a:ea typeface="宋体" panose="02010600030101010101" pitchFamily="2" charset="-122"/>
              </a:rPr>
              <a:t>点使得</a:t>
            </a:r>
            <a:r>
              <a:rPr lang="en-US" altLang="zh-CN" sz="2400">
                <a:ea typeface="宋体" panose="02010600030101010101" pitchFamily="2" charset="-122"/>
              </a:rPr>
              <a:t>d</a:t>
            </a:r>
            <a:r>
              <a:rPr lang="en-US" altLang="zh-CN" sz="2400" baseline="-25000">
                <a:ea typeface="宋体" panose="02010600030101010101" pitchFamily="2" charset="-122"/>
              </a:rPr>
              <a:t>4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取值最小，故</a:t>
            </a:r>
            <a:r>
              <a:rPr lang="en-US" altLang="zh-CN" sz="2400">
                <a:ea typeface="宋体" panose="02010600030101010101" pitchFamily="2" charset="-122"/>
              </a:rPr>
              <a:t>E</a:t>
            </a:r>
            <a:r>
              <a:rPr lang="zh-CN" altLang="en-US" sz="2400">
                <a:ea typeface="宋体" panose="02010600030101010101" pitchFamily="2" charset="-122"/>
              </a:rPr>
              <a:t>点为满意解</a:t>
            </a:r>
            <a:r>
              <a:rPr lang="zh-CN" altLang="en-US" sz="240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Wingdings" panose="05000000000000000000" pitchFamily="2" charset="2"/>
              </a:rPr>
              <a:t>(24,26)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DC62D825-8FB7-4440-A616-33C0C4E22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957" y="4924167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316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43" grpId="0" animBg="1" autoUpdateAnimBg="0"/>
      <p:bldP spid="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14913D00-0BF0-4C3A-A2E4-BDEC6AB03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329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D8230D19-3A9E-44FC-B6A6-2B9F9B21B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329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4A825A4-CCCE-4B32-8940-6797863B6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8329" y="3200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031A78B1-DAC2-4E66-BED2-3B9EDDAE8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8329" y="2514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0D5BBE9C-85F5-4BFC-A4AA-447E762D7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129" y="5715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8142131-E0AE-4FE5-A306-844A5DB00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329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8D6D8AAD-C2ED-4B90-9F92-4540D762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29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  5</a:t>
            </a:r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18708EE2-1C3B-424B-92E1-B10FF28F6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129" y="5715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D8811728-3A36-418B-AB8E-7DA06D57E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8329" y="20161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3">
            <a:extLst>
              <a:ext uri="{FF2B5EF4-FFF2-40B4-BE49-F238E27FC236}">
                <a16:creationId xmlns:a16="http://schemas.microsoft.com/office/drawing/2014/main" id="{CE7A7612-8758-43F2-AB29-89C31AD90C9C}"/>
              </a:ext>
            </a:extLst>
          </p:cNvPr>
          <p:cNvGrpSpPr>
            <a:grpSpLocks/>
          </p:cNvGrpSpPr>
          <p:nvPr/>
        </p:nvGrpSpPr>
        <p:grpSpPr bwMode="auto">
          <a:xfrm>
            <a:off x="2782329" y="762000"/>
            <a:ext cx="8153400" cy="5486400"/>
            <a:chOff x="336" y="480"/>
            <a:chExt cx="5136" cy="3456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75FE3C45-2C70-4287-80ED-BE339CCD2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grpSp>
          <p:nvGrpSpPr>
            <p:cNvPr id="15" name="Group 72">
              <a:extLst>
                <a:ext uri="{FF2B5EF4-FFF2-40B4-BE49-F238E27FC236}">
                  <a16:creationId xmlns:a16="http://schemas.microsoft.com/office/drawing/2014/main" id="{BE639157-C1B0-41C4-95F8-02E801AB9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0"/>
              <a:ext cx="4224" cy="3456"/>
              <a:chOff x="1248" y="480"/>
              <a:chExt cx="4224" cy="3456"/>
            </a:xfrm>
          </p:grpSpPr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70F5794B-19F3-4692-BE67-0A450E76B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8D8A5E3D-EA9E-43F5-B431-243D0ABCC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480"/>
                <a:ext cx="0" cy="3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B575CDCC-1AFB-4F42-86E4-D50A1DEC3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57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B229DC63-4B31-47C1-BDEB-FD8B354EF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3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BC4293F1-2689-4898-9DA6-E69C0E921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id="{F48A4B93-B41D-401F-B785-68ADA8B46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6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2" name="Text Box 44">
                <a:extLst>
                  <a:ext uri="{FF2B5EF4-FFF2-40B4-BE49-F238E27FC236}">
                    <a16:creationId xmlns:a16="http://schemas.microsoft.com/office/drawing/2014/main" id="{758E2F02-2387-454B-B9FB-70A2C386E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12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ea typeface="宋体" panose="02010600030101010101" pitchFamily="2" charset="-122"/>
                  </a:rPr>
                  <a:t>   8</a:t>
                </a:r>
              </a:p>
            </p:txBody>
          </p:sp>
        </p:grpSp>
      </p:grpSp>
      <p:sp>
        <p:nvSpPr>
          <p:cNvPr id="23" name="Text Box 45">
            <a:extLst>
              <a:ext uri="{FF2B5EF4-FFF2-40B4-BE49-F238E27FC236}">
                <a16:creationId xmlns:a16="http://schemas.microsoft.com/office/drawing/2014/main" id="{2E4934D3-AE56-42A1-A5E9-9EB5BB35F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529" y="5791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  10</a:t>
            </a:r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58870AC7-7007-4DF9-9DCF-763CC8F11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1329" y="579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DC1BF827-E0ED-4659-85DC-AFB00060F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7529" y="5715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59">
            <a:extLst>
              <a:ext uri="{FF2B5EF4-FFF2-40B4-BE49-F238E27FC236}">
                <a16:creationId xmlns:a16="http://schemas.microsoft.com/office/drawing/2014/main" id="{B56DA2D2-7BC8-4B9E-B4A9-F7B470E38C1F}"/>
              </a:ext>
            </a:extLst>
          </p:cNvPr>
          <p:cNvGrpSpPr>
            <a:grpSpLocks/>
          </p:cNvGrpSpPr>
          <p:nvPr/>
        </p:nvGrpSpPr>
        <p:grpSpPr bwMode="auto">
          <a:xfrm>
            <a:off x="6516129" y="4095750"/>
            <a:ext cx="1524000" cy="1524000"/>
            <a:chOff x="2688" y="2544"/>
            <a:chExt cx="960" cy="960"/>
          </a:xfrm>
        </p:grpSpPr>
        <p:sp>
          <p:nvSpPr>
            <p:cNvPr id="27" name="Line 35">
              <a:extLst>
                <a:ext uri="{FF2B5EF4-FFF2-40B4-BE49-F238E27FC236}">
                  <a16:creationId xmlns:a16="http://schemas.microsoft.com/office/drawing/2014/main" id="{F51099C8-6B65-46B0-934C-0CD1E3DAC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719"/>
              <a:ext cx="19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E1287AB5-FC73-418C-BF4C-EFAF96728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400" baseline="-30000">
                  <a:solidFill>
                    <a:srgbClr val="FF33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9" name="Line 57">
              <a:extLst>
                <a:ext uri="{FF2B5EF4-FFF2-40B4-BE49-F238E27FC236}">
                  <a16:creationId xmlns:a16="http://schemas.microsoft.com/office/drawing/2014/main" id="{2AE56849-8728-4820-A7E9-BC5B196D2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024"/>
              <a:ext cx="24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58">
              <a:extLst>
                <a:ext uri="{FF2B5EF4-FFF2-40B4-BE49-F238E27FC236}">
                  <a16:creationId xmlns:a16="http://schemas.microsoft.com/office/drawing/2014/main" id="{05D3F82D-9662-49FC-BC64-C8A4B9679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2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400" baseline="-30000">
                  <a:solidFill>
                    <a:srgbClr val="FF3300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sz="2400" baseline="30000">
                  <a:solidFill>
                    <a:srgbClr val="FF3300"/>
                  </a:solidFill>
                  <a:ea typeface="宋体" panose="02010600030101010101" pitchFamily="2" charset="-122"/>
                </a:rPr>
                <a:t>－</a:t>
              </a:r>
            </a:p>
          </p:txBody>
        </p:sp>
      </p:grpSp>
      <p:grpSp>
        <p:nvGrpSpPr>
          <p:cNvPr id="31" name="Group 65">
            <a:extLst>
              <a:ext uri="{FF2B5EF4-FFF2-40B4-BE49-F238E27FC236}">
                <a16:creationId xmlns:a16="http://schemas.microsoft.com/office/drawing/2014/main" id="{04C4ACB3-61D7-483F-A64D-AB0B10A70E49}"/>
              </a:ext>
            </a:extLst>
          </p:cNvPr>
          <p:cNvGrpSpPr>
            <a:grpSpLocks/>
          </p:cNvGrpSpPr>
          <p:nvPr/>
        </p:nvGrpSpPr>
        <p:grpSpPr bwMode="auto">
          <a:xfrm rot="-866072">
            <a:off x="3849129" y="2066925"/>
            <a:ext cx="1524000" cy="1524000"/>
            <a:chOff x="1008" y="1344"/>
            <a:chExt cx="960" cy="960"/>
          </a:xfrm>
        </p:grpSpPr>
        <p:sp>
          <p:nvSpPr>
            <p:cNvPr id="32" name="Line 61">
              <a:extLst>
                <a:ext uri="{FF2B5EF4-FFF2-40B4-BE49-F238E27FC236}">
                  <a16:creationId xmlns:a16="http://schemas.microsoft.com/office/drawing/2014/main" id="{B0549FB3-ADE6-4A1B-92EE-D9A63AD87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519"/>
              <a:ext cx="192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62">
              <a:extLst>
                <a:ext uri="{FF2B5EF4-FFF2-40B4-BE49-F238E27FC236}">
                  <a16:creationId xmlns:a16="http://schemas.microsoft.com/office/drawing/2014/main" id="{C1EA8CB7-3B2E-4362-8600-71D857C78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400" baseline="-30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baseline="30000">
                  <a:solidFill>
                    <a:schemeClr val="accent2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id="{E18231DE-4BD7-4E4D-B6F1-047099CD3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24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64">
              <a:extLst>
                <a:ext uri="{FF2B5EF4-FFF2-40B4-BE49-F238E27FC236}">
                  <a16:creationId xmlns:a16="http://schemas.microsoft.com/office/drawing/2014/main" id="{330DB2A8-66CD-4BB1-947E-98FBC32C2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400" baseline="-30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sz="2400" baseline="30000">
                  <a:solidFill>
                    <a:schemeClr val="accent2"/>
                  </a:solidFill>
                  <a:ea typeface="宋体" panose="02010600030101010101" pitchFamily="2" charset="-122"/>
                </a:rPr>
                <a:t>－</a:t>
              </a:r>
            </a:p>
          </p:txBody>
        </p:sp>
      </p:grpSp>
      <p:grpSp>
        <p:nvGrpSpPr>
          <p:cNvPr id="36" name="Group 74">
            <a:extLst>
              <a:ext uri="{FF2B5EF4-FFF2-40B4-BE49-F238E27FC236}">
                <a16:creationId xmlns:a16="http://schemas.microsoft.com/office/drawing/2014/main" id="{F3205F1E-C775-41CF-940F-81CADD5DE68D}"/>
              </a:ext>
            </a:extLst>
          </p:cNvPr>
          <p:cNvGrpSpPr>
            <a:grpSpLocks/>
          </p:cNvGrpSpPr>
          <p:nvPr/>
        </p:nvGrpSpPr>
        <p:grpSpPr bwMode="auto">
          <a:xfrm>
            <a:off x="4373004" y="838200"/>
            <a:ext cx="4975225" cy="6019800"/>
            <a:chOff x="1344" y="528"/>
            <a:chExt cx="3134" cy="3792"/>
          </a:xfrm>
        </p:grpSpPr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34EE1776-C4A5-4525-8FFF-21258B16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grpSp>
          <p:nvGrpSpPr>
            <p:cNvPr id="38" name="Group 56">
              <a:extLst>
                <a:ext uri="{FF2B5EF4-FFF2-40B4-BE49-F238E27FC236}">
                  <a16:creationId xmlns:a16="http://schemas.microsoft.com/office/drawing/2014/main" id="{E5FF93DD-661C-46C7-89F4-7BF4420C7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528"/>
              <a:ext cx="3134" cy="3792"/>
              <a:chOff x="1344" y="528"/>
              <a:chExt cx="3134" cy="3792"/>
            </a:xfrm>
          </p:grpSpPr>
          <p:sp>
            <p:nvSpPr>
              <p:cNvPr id="40" name="Rectangle 28">
                <a:extLst>
                  <a:ext uri="{FF2B5EF4-FFF2-40B4-BE49-F238E27FC236}">
                    <a16:creationId xmlns:a16="http://schemas.microsoft.com/office/drawing/2014/main" id="{B04F2099-8EAB-4FAE-9EF5-1F02ED80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888"/>
                <a:ext cx="8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ea typeface="宋体" panose="02010600030101010101" pitchFamily="2" charset="-122"/>
                  </a:rPr>
                  <a:t>2x</a:t>
                </a:r>
                <a:r>
                  <a:rPr lang="en-US" altLang="zh-CN" sz="2400" i="1" baseline="-25000">
                    <a:ea typeface="宋体" panose="02010600030101010101" pitchFamily="2" charset="-122"/>
                  </a:rPr>
                  <a:t>1</a:t>
                </a:r>
                <a:r>
                  <a:rPr lang="en-US" altLang="zh-CN" sz="2400" i="1">
                    <a:ea typeface="宋体" panose="02010600030101010101" pitchFamily="2" charset="-122"/>
                  </a:rPr>
                  <a:t>+x</a:t>
                </a:r>
                <a:r>
                  <a:rPr lang="en-US" altLang="zh-CN" sz="2400" i="1" baseline="-25000">
                    <a:ea typeface="宋体" panose="02010600030101010101" pitchFamily="2" charset="-122"/>
                  </a:rPr>
                  <a:t>2 </a:t>
                </a:r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=8</a:t>
                </a:r>
              </a:p>
            </p:txBody>
          </p:sp>
          <p:sp>
            <p:nvSpPr>
              <p:cNvPr id="41" name="Line 30">
                <a:extLst>
                  <a:ext uri="{FF2B5EF4-FFF2-40B4-BE49-F238E27FC236}">
                    <a16:creationId xmlns:a16="http://schemas.microsoft.com/office/drawing/2014/main" id="{F97E5D35-0880-4506-911E-392C693F9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408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1">
                <a:extLst>
                  <a:ext uri="{FF2B5EF4-FFF2-40B4-BE49-F238E27FC236}">
                    <a16:creationId xmlns:a16="http://schemas.microsoft.com/office/drawing/2014/main" id="{90C37574-F7B0-4AC7-BD4F-6F8A38104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528"/>
                <a:ext cx="2208" cy="37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5F2FB6FE-CEEE-4D3D-B1BD-762B27B4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43" name="Rectangle 67">
            <a:extLst>
              <a:ext uri="{FF2B5EF4-FFF2-40B4-BE49-F238E27FC236}">
                <a16:creationId xmlns:a16="http://schemas.microsoft.com/office/drawing/2014/main" id="{17F5A9B0-1F69-4B2C-A83C-EDBAD1944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411" y="1308428"/>
            <a:ext cx="4782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min </a:t>
            </a:r>
            <a:r>
              <a:rPr lang="en-US" altLang="zh-CN" sz="2800" i="1" dirty="0">
                <a:ea typeface="宋体" panose="02010600030101010101" pitchFamily="2" charset="-122"/>
              </a:rPr>
              <a:t>Z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baseline="-30000" dirty="0">
                <a:ea typeface="宋体" panose="02010600030101010101" pitchFamily="2" charset="-122"/>
              </a:rPr>
              <a:t>1 </a:t>
            </a:r>
            <a:r>
              <a:rPr lang="en-US" altLang="zh-CN" sz="2800" dirty="0"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ea typeface="宋体" panose="02010600030101010101" pitchFamily="2" charset="-122"/>
              </a:rPr>
              <a:t>1</a:t>
            </a:r>
            <a:r>
              <a:rPr lang="en-US" altLang="zh-CN" sz="2800" baseline="30000" dirty="0">
                <a:ea typeface="宋体" panose="02010600030101010101" pitchFamily="2" charset="-122"/>
              </a:rPr>
              <a:t>+ </a:t>
            </a:r>
            <a:r>
              <a:rPr lang="en-US" altLang="zh-CN" sz="2800" dirty="0"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ea typeface="宋体" panose="02010600030101010101" pitchFamily="2" charset="-122"/>
              </a:rPr>
              <a:t>1</a:t>
            </a:r>
            <a:r>
              <a:rPr lang="zh-CN" altLang="en-US" sz="2800" baseline="30000" dirty="0"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ea typeface="宋体" panose="02010600030101010101" pitchFamily="2" charset="-122"/>
              </a:rPr>
              <a:t>)  + 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baseline="-30000" dirty="0">
                <a:ea typeface="宋体" panose="02010600030101010101" pitchFamily="2" charset="-122"/>
              </a:rPr>
              <a:t>2 </a:t>
            </a:r>
            <a:r>
              <a:rPr lang="en-US" altLang="zh-CN" sz="2800" i="1" dirty="0"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ea typeface="宋体" panose="02010600030101010101" pitchFamily="2" charset="-122"/>
              </a:rPr>
              <a:t>2</a:t>
            </a:r>
            <a:r>
              <a:rPr lang="zh-CN" altLang="en-US" sz="2800" baseline="30000" dirty="0">
                <a:ea typeface="宋体" panose="02010600030101010101" pitchFamily="2" charset="-122"/>
              </a:rPr>
              <a:t>－</a:t>
            </a:r>
          </a:p>
        </p:txBody>
      </p:sp>
      <p:grpSp>
        <p:nvGrpSpPr>
          <p:cNvPr id="44" name="Group 70">
            <a:extLst>
              <a:ext uri="{FF2B5EF4-FFF2-40B4-BE49-F238E27FC236}">
                <a16:creationId xmlns:a16="http://schemas.microsoft.com/office/drawing/2014/main" id="{BE71B083-FB10-4B56-AEB0-8E99FE6766D6}"/>
              </a:ext>
            </a:extLst>
          </p:cNvPr>
          <p:cNvGrpSpPr>
            <a:grpSpLocks/>
          </p:cNvGrpSpPr>
          <p:nvPr/>
        </p:nvGrpSpPr>
        <p:grpSpPr bwMode="auto">
          <a:xfrm>
            <a:off x="4458729" y="2432050"/>
            <a:ext cx="5737225" cy="3733800"/>
            <a:chOff x="1392" y="1488"/>
            <a:chExt cx="3614" cy="2352"/>
          </a:xfrm>
        </p:grpSpPr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D83FFE91-FB78-4718-8710-34A5BF66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24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grpSp>
          <p:nvGrpSpPr>
            <p:cNvPr id="46" name="Group 55">
              <a:extLst>
                <a:ext uri="{FF2B5EF4-FFF2-40B4-BE49-F238E27FC236}">
                  <a16:creationId xmlns:a16="http://schemas.microsoft.com/office/drawing/2014/main" id="{4B08351B-91DC-4432-8022-37CB3D5F1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488"/>
              <a:ext cx="3614" cy="2352"/>
              <a:chOff x="1392" y="1488"/>
              <a:chExt cx="3614" cy="2352"/>
            </a:xfrm>
          </p:grpSpPr>
          <p:sp>
            <p:nvSpPr>
              <p:cNvPr id="48" name="Rectangle 26">
                <a:extLst>
                  <a:ext uri="{FF2B5EF4-FFF2-40B4-BE49-F238E27FC236}">
                    <a16:creationId xmlns:a16="http://schemas.microsoft.com/office/drawing/2014/main" id="{5F23728F-6088-492D-B103-221FEFA2F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072"/>
                <a:ext cx="1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10x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 i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+12x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2 </a:t>
                </a:r>
                <a:r>
                  <a:rPr lang="en-US" altLang="zh-CN" sz="2400" i="1">
                    <a:solidFill>
                      <a:srgbClr val="FF330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= 62.5</a:t>
                </a:r>
                <a:endParaRPr lang="en-US" altLang="zh-CN" i="1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9" name="Line 29">
                <a:extLst>
                  <a:ext uri="{FF2B5EF4-FFF2-40B4-BE49-F238E27FC236}">
                    <a16:creationId xmlns:a16="http://schemas.microsoft.com/office/drawing/2014/main" id="{EBEE2952-B57A-40BC-A2AC-C6919A436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3264"/>
                <a:ext cx="144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51">
                <a:extLst>
                  <a:ext uri="{FF2B5EF4-FFF2-40B4-BE49-F238E27FC236}">
                    <a16:creationId xmlns:a16="http://schemas.microsoft.com/office/drawing/2014/main" id="{8C6D7773-795B-4561-B81D-F1329769B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1488"/>
                <a:ext cx="2496" cy="235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Text Box 68">
              <a:extLst>
                <a:ext uri="{FF2B5EF4-FFF2-40B4-BE49-F238E27FC236}">
                  <a16:creationId xmlns:a16="http://schemas.microsoft.com/office/drawing/2014/main" id="{92A35FD7-425C-4ED9-8AF6-827035254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D</a:t>
              </a:r>
            </a:p>
          </p:txBody>
        </p:sp>
      </p:grpSp>
      <p:grpSp>
        <p:nvGrpSpPr>
          <p:cNvPr id="51" name="Group 71">
            <a:extLst>
              <a:ext uri="{FF2B5EF4-FFF2-40B4-BE49-F238E27FC236}">
                <a16:creationId xmlns:a16="http://schemas.microsoft.com/office/drawing/2014/main" id="{974B3CBF-825E-41D6-B1FD-E617A64EFC8A}"/>
              </a:ext>
            </a:extLst>
          </p:cNvPr>
          <p:cNvGrpSpPr>
            <a:grpSpLocks/>
          </p:cNvGrpSpPr>
          <p:nvPr/>
        </p:nvGrpSpPr>
        <p:grpSpPr bwMode="auto">
          <a:xfrm>
            <a:off x="4001529" y="2667000"/>
            <a:ext cx="6781800" cy="3505200"/>
            <a:chOff x="1104" y="1680"/>
            <a:chExt cx="4272" cy="2208"/>
          </a:xfrm>
        </p:grpSpPr>
        <p:grpSp>
          <p:nvGrpSpPr>
            <p:cNvPr id="52" name="Group 54">
              <a:extLst>
                <a:ext uri="{FF2B5EF4-FFF2-40B4-BE49-F238E27FC236}">
                  <a16:creationId xmlns:a16="http://schemas.microsoft.com/office/drawing/2014/main" id="{86E5D94E-0302-49C4-89A8-33D26FF90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680"/>
              <a:ext cx="4272" cy="2208"/>
              <a:chOff x="1248" y="1728"/>
              <a:chExt cx="4128" cy="2160"/>
            </a:xfrm>
          </p:grpSpPr>
          <p:sp>
            <p:nvSpPr>
              <p:cNvPr id="54" name="Line 48">
                <a:extLst>
                  <a:ext uri="{FF2B5EF4-FFF2-40B4-BE49-F238E27FC236}">
                    <a16:creationId xmlns:a16="http://schemas.microsoft.com/office/drawing/2014/main" id="{39821207-D649-4624-B0E3-2583CF0AC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4128" cy="216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F33671A1-EEA2-4038-9108-C728470C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988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x</a:t>
                </a:r>
                <a:r>
                  <a:rPr lang="en-US" altLang="zh-CN" sz="2400" i="1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 i="1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+2x</a:t>
                </a:r>
                <a:r>
                  <a:rPr lang="en-US" altLang="zh-CN" sz="2400" i="1" baseline="-25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2 </a:t>
                </a:r>
                <a:r>
                  <a:rPr lang="en-US" altLang="zh-CN" sz="2400" i="1">
                    <a:solidFill>
                      <a:schemeClr val="accent2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= 10</a:t>
                </a:r>
                <a:endParaRPr lang="en-US" altLang="zh-CN" i="1">
                  <a:solidFill>
                    <a:schemeClr val="accent2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11C6F457-F511-48F1-B69E-11CAD4EE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784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" name="Rectangle 69">
              <a:extLst>
                <a:ext uri="{FF2B5EF4-FFF2-40B4-BE49-F238E27FC236}">
                  <a16:creationId xmlns:a16="http://schemas.microsoft.com/office/drawing/2014/main" id="{4C86298E-F789-4D3A-989C-505EF8DD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E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57" name="Text Box 76">
            <a:extLst>
              <a:ext uri="{FF2B5EF4-FFF2-40B4-BE49-F238E27FC236}">
                <a16:creationId xmlns:a16="http://schemas.microsoft.com/office/drawing/2014/main" id="{35E7BBD9-3531-4F63-80E8-95E37F133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567" y="1412875"/>
            <a:ext cx="4032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）可行域：△</a:t>
            </a:r>
            <a:r>
              <a:rPr lang="en-US" altLang="zh-CN" sz="2200"/>
              <a:t>OBC</a:t>
            </a:r>
          </a:p>
        </p:txBody>
      </p:sp>
      <p:sp>
        <p:nvSpPr>
          <p:cNvPr id="58" name="Text Box 77">
            <a:extLst>
              <a:ext uri="{FF2B5EF4-FFF2-40B4-BE49-F238E27FC236}">
                <a16:creationId xmlns:a16="http://schemas.microsoft.com/office/drawing/2014/main" id="{520FE7E8-BF88-4781-A7C4-EE88B9B6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567" y="1989138"/>
            <a:ext cx="4679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）优先级</a:t>
            </a:r>
            <a:r>
              <a:rPr lang="en-US" altLang="zh-CN" sz="2200"/>
              <a:t>p</a:t>
            </a:r>
            <a:r>
              <a:rPr lang="en-US" altLang="zh-CN" sz="2200" baseline="-25000"/>
              <a:t>1</a:t>
            </a:r>
            <a:r>
              <a:rPr lang="zh-CN" altLang="en-US" sz="2200"/>
              <a:t>目标，满足（</a:t>
            </a:r>
            <a:r>
              <a:rPr lang="en-US" altLang="zh-CN" sz="2200" i="1"/>
              <a:t>d</a:t>
            </a:r>
            <a:r>
              <a:rPr lang="en-US" altLang="zh-CN" sz="2200" baseline="-30000"/>
              <a:t>1</a:t>
            </a:r>
            <a:r>
              <a:rPr lang="en-US" altLang="zh-CN" sz="2200" baseline="30000"/>
              <a:t>+ </a:t>
            </a:r>
            <a:r>
              <a:rPr lang="en-US" altLang="zh-CN" sz="2200"/>
              <a:t>+ </a:t>
            </a:r>
            <a:r>
              <a:rPr lang="en-US" altLang="zh-CN" sz="2200" i="1"/>
              <a:t>d</a:t>
            </a:r>
            <a:r>
              <a:rPr lang="en-US" altLang="zh-CN" sz="2200" baseline="-30000"/>
              <a:t>1</a:t>
            </a:r>
            <a:r>
              <a:rPr lang="zh-CN" altLang="en-US" sz="2200" baseline="30000"/>
              <a:t>－</a:t>
            </a:r>
            <a:r>
              <a:rPr lang="zh-CN" altLang="en-US" sz="2200"/>
              <a:t>）最小，则在目标线上即可满足。同时满足可行域，则</a:t>
            </a:r>
            <a:r>
              <a:rPr lang="en-US" altLang="zh-CN" sz="2200"/>
              <a:t>CD</a:t>
            </a:r>
            <a:r>
              <a:rPr lang="zh-CN" altLang="en-US" sz="2200"/>
              <a:t>直线可行。</a:t>
            </a:r>
          </a:p>
        </p:txBody>
      </p:sp>
      <p:sp>
        <p:nvSpPr>
          <p:cNvPr id="59" name="Text Box 78">
            <a:extLst>
              <a:ext uri="{FF2B5EF4-FFF2-40B4-BE49-F238E27FC236}">
                <a16:creationId xmlns:a16="http://schemas.microsoft.com/office/drawing/2014/main" id="{3BA0FF6E-A6B7-4342-8D3B-FAE2F8D9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328" y="4098826"/>
            <a:ext cx="37083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）次优先级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目标，满足</a:t>
            </a:r>
            <a:r>
              <a:rPr lang="en-US" altLang="zh-CN" sz="2400" i="1" dirty="0">
                <a:solidFill>
                  <a:srgbClr val="FF0000"/>
                </a:solidFill>
              </a:rPr>
              <a:t>d</a:t>
            </a:r>
            <a:r>
              <a:rPr lang="en-US" altLang="zh-CN" sz="2400" baseline="-30000" dirty="0">
                <a:solidFill>
                  <a:srgbClr val="FF0000"/>
                </a:solidFill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</a:rPr>
              <a:t>－</a:t>
            </a:r>
            <a:r>
              <a:rPr lang="zh-CN" altLang="en-US" sz="2400" dirty="0">
                <a:solidFill>
                  <a:srgbClr val="FF0000"/>
                </a:solidFill>
              </a:rPr>
              <a:t>最小，则沿其目标线往上即可满足。同时满足可行域，则△</a:t>
            </a:r>
            <a:r>
              <a:rPr lang="en-US" altLang="zh-CN" sz="2400" dirty="0">
                <a:solidFill>
                  <a:srgbClr val="FF0000"/>
                </a:solidFill>
              </a:rPr>
              <a:t>FGC</a:t>
            </a:r>
            <a:r>
              <a:rPr lang="zh-CN" altLang="en-US" sz="2400" dirty="0">
                <a:solidFill>
                  <a:srgbClr val="FF0000"/>
                </a:solidFill>
              </a:rPr>
              <a:t>可行。但要优先考虑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，则只能是</a:t>
            </a:r>
            <a:r>
              <a:rPr lang="en-US" altLang="zh-CN" sz="2400" dirty="0">
                <a:solidFill>
                  <a:srgbClr val="FF0000"/>
                </a:solidFill>
              </a:rPr>
              <a:t>ED</a:t>
            </a:r>
            <a:r>
              <a:rPr lang="zh-CN" altLang="en-US" sz="2400" dirty="0">
                <a:solidFill>
                  <a:srgbClr val="FF0000"/>
                </a:solidFill>
              </a:rPr>
              <a:t>直线。</a:t>
            </a:r>
          </a:p>
        </p:txBody>
      </p:sp>
      <p:sp>
        <p:nvSpPr>
          <p:cNvPr id="60" name="Text Box 79">
            <a:extLst>
              <a:ext uri="{FF2B5EF4-FFF2-40B4-BE49-F238E27FC236}">
                <a16:creationId xmlns:a16="http://schemas.microsoft.com/office/drawing/2014/main" id="{593FE7E1-7F3C-4C03-8B13-D3295742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767" y="32845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1" name="Text Box 80">
            <a:extLst>
              <a:ext uri="{FF2B5EF4-FFF2-40B4-BE49-F238E27FC236}">
                <a16:creationId xmlns:a16="http://schemas.microsoft.com/office/drawing/2014/main" id="{C8E87EBC-391D-4A5F-8F7E-71662473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342" y="32845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</a:t>
            </a:r>
          </a:p>
        </p:txBody>
      </p:sp>
      <p:pic>
        <p:nvPicPr>
          <p:cNvPr id="62" name="Picture 82">
            <a:extLst>
              <a:ext uri="{FF2B5EF4-FFF2-40B4-BE49-F238E27FC236}">
                <a16:creationId xmlns:a16="http://schemas.microsoft.com/office/drawing/2014/main" id="{19686F98-D00C-4293-BFF4-636CFAEE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" y="1918494"/>
            <a:ext cx="37084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EF01BE5-8075-49E1-A434-F86C71B9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708" y="957648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练习   用图解法求解       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FDD495D4-81AA-4FBC-B824-0F95D63A8D63}"/>
              </a:ext>
            </a:extLst>
          </p:cNvPr>
          <p:cNvGrpSpPr>
            <a:grpSpLocks/>
          </p:cNvGrpSpPr>
          <p:nvPr/>
        </p:nvGrpSpPr>
        <p:grpSpPr bwMode="auto">
          <a:xfrm>
            <a:off x="718408" y="1754573"/>
            <a:ext cx="8243888" cy="4970463"/>
            <a:chOff x="0" y="912"/>
            <a:chExt cx="6048" cy="3131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BF506D5-ED75-4340-8D54-855C0CFE8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12"/>
              <a:ext cx="6048" cy="3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min </a:t>
              </a:r>
              <a:r>
                <a:rPr lang="en-US" altLang="zh-CN" i="1" dirty="0">
                  <a:ea typeface="宋体" panose="02010600030101010101" pitchFamily="2" charset="-122"/>
                </a:rPr>
                <a:t>Z</a:t>
              </a:r>
              <a:r>
                <a:rPr lang="en-US" altLang="zh-CN" dirty="0">
                  <a:ea typeface="宋体" panose="02010600030101010101" pitchFamily="2" charset="-122"/>
                </a:rPr>
                <a:t>=</a:t>
              </a:r>
              <a:r>
                <a:rPr lang="en-US" altLang="zh-CN" i="1" dirty="0">
                  <a:ea typeface="宋体" panose="02010600030101010101" pitchFamily="2" charset="-122"/>
                </a:rPr>
                <a:t>p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</a:t>
              </a:r>
              <a:r>
                <a:rPr lang="zh-CN" altLang="en-US" dirty="0">
                  <a:ea typeface="宋体" panose="02010600030101010101" pitchFamily="2" charset="-122"/>
                </a:rPr>
                <a:t>  </a:t>
              </a:r>
              <a:r>
                <a:rPr lang="en-US" altLang="zh-CN" dirty="0">
                  <a:ea typeface="宋体" panose="02010600030101010101" pitchFamily="2" charset="-122"/>
                </a:rPr>
                <a:t>+  </a:t>
              </a:r>
              <a:r>
                <a:rPr lang="en-US" altLang="zh-CN" i="1" dirty="0">
                  <a:ea typeface="宋体" panose="02010600030101010101" pitchFamily="2" charset="-122"/>
                </a:rPr>
                <a:t>p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＋</a:t>
              </a:r>
              <a:endParaRPr lang="zh-CN" altLang="en-US" dirty="0"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50000"/>
                </a:spcBef>
              </a:pPr>
              <a:r>
                <a:rPr lang="zh-CN" altLang="en-US" baseline="30000" dirty="0">
                  <a:ea typeface="宋体" panose="02010600030101010101" pitchFamily="2" charset="-122"/>
                </a:rPr>
                <a:t>                     </a:t>
              </a:r>
              <a:r>
                <a:rPr lang="en-US" altLang="zh-CN" dirty="0">
                  <a:ea typeface="宋体" panose="02010600030101010101" pitchFamily="2" charset="-122"/>
                </a:rPr>
                <a:t>3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 </a:t>
              </a:r>
              <a:r>
                <a:rPr lang="en-US" altLang="zh-CN" dirty="0">
                  <a:ea typeface="宋体" panose="02010600030101010101" pitchFamily="2" charset="-122"/>
                </a:rPr>
                <a:t>+ 4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ea typeface="宋体" panose="02010600030101010101" pitchFamily="2" charset="-122"/>
                </a:rPr>
                <a:t>  ≤  9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             5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 </a:t>
              </a:r>
              <a:r>
                <a:rPr lang="en-US" altLang="zh-CN" dirty="0">
                  <a:ea typeface="宋体" panose="02010600030101010101" pitchFamily="2" charset="-122"/>
                </a:rPr>
                <a:t>+  2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ea typeface="宋体" panose="02010600030101010101" pitchFamily="2" charset="-122"/>
                </a:rPr>
                <a:t>  ≤  8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s.t      12 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 </a:t>
              </a:r>
              <a:r>
                <a:rPr lang="en-US" altLang="zh-CN" dirty="0">
                  <a:ea typeface="宋体" panose="02010600030101010101" pitchFamily="2" charset="-122"/>
                </a:rPr>
                <a:t>+15 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  </a:t>
              </a:r>
              <a:r>
                <a:rPr lang="en-US" altLang="zh-CN" dirty="0">
                  <a:ea typeface="宋体" panose="02010600030101010101" pitchFamily="2" charset="-122"/>
                </a:rPr>
                <a:t>+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 </a:t>
              </a:r>
              <a:r>
                <a:rPr lang="zh-CN" altLang="en-US" dirty="0">
                  <a:ea typeface="宋体" panose="02010600030101010101" pitchFamily="2" charset="-122"/>
                </a:rPr>
                <a:t>－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baseline="30000" dirty="0">
                  <a:ea typeface="宋体" panose="02010600030101010101" pitchFamily="2" charset="-122"/>
                </a:rPr>
                <a:t>+</a:t>
              </a:r>
              <a:r>
                <a:rPr lang="zh-CN" altLang="en-US" dirty="0">
                  <a:ea typeface="宋体" panose="02010600030101010101" pitchFamily="2" charset="-122"/>
                </a:rPr>
                <a:t>＝</a:t>
              </a:r>
              <a:r>
                <a:rPr lang="en-US" altLang="zh-CN" dirty="0">
                  <a:ea typeface="宋体" panose="02010600030101010101" pitchFamily="2" charset="-122"/>
                </a:rPr>
                <a:t>30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           12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 </a:t>
              </a:r>
              <a:r>
                <a:rPr lang="en-US" altLang="zh-CN" dirty="0">
                  <a:ea typeface="宋体" panose="02010600030101010101" pitchFamily="2" charset="-122"/>
                </a:rPr>
                <a:t>+   8 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  </a:t>
              </a:r>
              <a:r>
                <a:rPr lang="en-US" altLang="zh-CN" dirty="0">
                  <a:ea typeface="宋体" panose="02010600030101010101" pitchFamily="2" charset="-122"/>
                </a:rPr>
                <a:t>+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 </a:t>
              </a:r>
              <a:r>
                <a:rPr lang="zh-CN" altLang="en-US" dirty="0">
                  <a:ea typeface="宋体" panose="02010600030101010101" pitchFamily="2" charset="-122"/>
                </a:rPr>
                <a:t>－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baseline="30000" dirty="0">
                  <a:ea typeface="宋体" panose="02010600030101010101" pitchFamily="2" charset="-122"/>
                </a:rPr>
                <a:t>+</a:t>
              </a:r>
              <a:r>
                <a:rPr lang="zh-CN" altLang="en-US" dirty="0">
                  <a:ea typeface="宋体" panose="02010600030101010101" pitchFamily="2" charset="-122"/>
                </a:rPr>
                <a:t>＝</a:t>
              </a:r>
              <a:r>
                <a:rPr lang="en-US" altLang="zh-CN" dirty="0">
                  <a:ea typeface="宋体" panose="02010600030101010101" pitchFamily="2" charset="-122"/>
                </a:rPr>
                <a:t>12  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             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ea typeface="宋体" panose="02010600030101010101" pitchFamily="2" charset="-122"/>
                </a:rPr>
                <a:t>、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 </a:t>
              </a:r>
              <a:r>
                <a:rPr lang="zh-CN" altLang="en-US" dirty="0">
                  <a:ea typeface="宋体" panose="02010600030101010101" pitchFamily="2" charset="-122"/>
                </a:rPr>
                <a:t>、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k</a:t>
              </a:r>
              <a:r>
                <a:rPr lang="en-US" altLang="zh-CN" baseline="30000" dirty="0">
                  <a:ea typeface="宋体" panose="02010600030101010101" pitchFamily="2" charset="-122"/>
                </a:rPr>
                <a:t>+ </a:t>
              </a:r>
              <a:r>
                <a:rPr lang="zh-CN" altLang="en-US" dirty="0">
                  <a:ea typeface="宋体" panose="02010600030101010101" pitchFamily="2" charset="-122"/>
                </a:rPr>
                <a:t>、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k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</a:t>
              </a:r>
              <a:r>
                <a:rPr lang="zh-CN" altLang="en-US" dirty="0">
                  <a:ea typeface="宋体" panose="02010600030101010101" pitchFamily="2" charset="-122"/>
                </a:rPr>
                <a:t>≥ </a:t>
              </a:r>
              <a:r>
                <a:rPr lang="en-US" altLang="zh-CN" dirty="0"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dirty="0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0CDAB95-CE10-43EA-8783-6474724D1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1440"/>
              <a:ext cx="52" cy="2304"/>
            </a:xfrm>
            <a:prstGeom prst="leftBrace">
              <a:avLst>
                <a:gd name="adj1" fmla="val 3692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10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5">
            <a:extLst>
              <a:ext uri="{FF2B5EF4-FFF2-40B4-BE49-F238E27FC236}">
                <a16:creationId xmlns:a16="http://schemas.microsoft.com/office/drawing/2014/main" id="{3AEEADFC-5B33-450C-BDD1-210C38E1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768" y="119860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Line 93">
            <a:extLst>
              <a:ext uri="{FF2B5EF4-FFF2-40B4-BE49-F238E27FC236}">
                <a16:creationId xmlns:a16="http://schemas.microsoft.com/office/drawing/2014/main" id="{E9C13737-2311-4342-8098-5F0C77C370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6368" y="1732005"/>
            <a:ext cx="762000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F607F7C1-B0B2-41B2-908A-C56627A089C6}"/>
              </a:ext>
            </a:extLst>
          </p:cNvPr>
          <p:cNvGrpSpPr>
            <a:grpSpLocks/>
          </p:cNvGrpSpPr>
          <p:nvPr/>
        </p:nvGrpSpPr>
        <p:grpSpPr bwMode="auto">
          <a:xfrm>
            <a:off x="4416168" y="131805"/>
            <a:ext cx="7210425" cy="6024563"/>
            <a:chOff x="976" y="0"/>
            <a:chExt cx="4542" cy="3795"/>
          </a:xfrm>
        </p:grpSpPr>
        <p:sp>
          <p:nvSpPr>
            <p:cNvPr id="7" name="Line 88">
              <a:extLst>
                <a:ext uri="{FF2B5EF4-FFF2-40B4-BE49-F238E27FC236}">
                  <a16:creationId xmlns:a16="http://schemas.microsoft.com/office/drawing/2014/main" id="{4ABF54BC-6BC7-4192-A8F8-3F38D48AB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0" cy="3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9">
              <a:extLst>
                <a:ext uri="{FF2B5EF4-FFF2-40B4-BE49-F238E27FC236}">
                  <a16:creationId xmlns:a16="http://schemas.microsoft.com/office/drawing/2014/main" id="{F1D294BE-08D4-4E8C-86DC-75AD94AA4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4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0">
              <a:extLst>
                <a:ext uri="{FF2B5EF4-FFF2-40B4-BE49-F238E27FC236}">
                  <a16:creationId xmlns:a16="http://schemas.microsoft.com/office/drawing/2014/main" id="{06B04C4F-4AA2-4D5C-9280-B294E997C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3430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x</a:t>
              </a:r>
              <a:r>
                <a:rPr lang="en-US" altLang="zh-CN" baseline="-30000">
                  <a:ea typeface="宋体" panose="02010600030101010101" pitchFamily="2" charset="-122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0" name="Text Box 91">
              <a:extLst>
                <a:ext uri="{FF2B5EF4-FFF2-40B4-BE49-F238E27FC236}">
                  <a16:creationId xmlns:a16="http://schemas.microsoft.com/office/drawing/2014/main" id="{EABBA468-D510-4BC4-AEA2-B79AA9FE1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0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x</a:t>
              </a:r>
              <a:r>
                <a:rPr lang="en-US" altLang="zh-CN" baseline="-30000">
                  <a:ea typeface="宋体" panose="02010600030101010101" pitchFamily="2" charset="-122"/>
                </a:rPr>
                <a:t>2</a:t>
              </a:r>
              <a:r>
                <a:rPr lang="en-US" altLang="zh-CN"/>
                <a:t> </a:t>
              </a:r>
            </a:p>
          </p:txBody>
        </p:sp>
        <p:grpSp>
          <p:nvGrpSpPr>
            <p:cNvPr id="11" name="Group 112">
              <a:extLst>
                <a:ext uri="{FF2B5EF4-FFF2-40B4-BE49-F238E27FC236}">
                  <a16:creationId xmlns:a16="http://schemas.microsoft.com/office/drawing/2014/main" id="{F7B7C7AE-50E0-4A48-8A26-49658B853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3360"/>
              <a:ext cx="196" cy="265"/>
              <a:chOff x="2006" y="3360"/>
              <a:chExt cx="196" cy="265"/>
            </a:xfrm>
          </p:grpSpPr>
          <p:sp>
            <p:nvSpPr>
              <p:cNvPr id="25" name="Line 94">
                <a:extLst>
                  <a:ext uri="{FF2B5EF4-FFF2-40B4-BE49-F238E27FC236}">
                    <a16:creationId xmlns:a16="http://schemas.microsoft.com/office/drawing/2014/main" id="{B91E963A-18BF-4F2C-B9BD-1C9718471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3360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96">
                <a:extLst>
                  <a:ext uri="{FF2B5EF4-FFF2-40B4-BE49-F238E27FC236}">
                    <a16:creationId xmlns:a16="http://schemas.microsoft.com/office/drawing/2014/main" id="{6E6FD67B-04C8-4D90-B0CF-0D3882949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33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2" name="Group 113">
              <a:extLst>
                <a:ext uri="{FF2B5EF4-FFF2-40B4-BE49-F238E27FC236}">
                  <a16:creationId xmlns:a16="http://schemas.microsoft.com/office/drawing/2014/main" id="{B43DABB8-5821-4E73-B684-3C2F9B30C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4" y="3360"/>
              <a:ext cx="196" cy="250"/>
              <a:chOff x="3164" y="3360"/>
              <a:chExt cx="196" cy="250"/>
            </a:xfrm>
          </p:grpSpPr>
          <p:sp>
            <p:nvSpPr>
              <p:cNvPr id="23" name="Line 95">
                <a:extLst>
                  <a:ext uri="{FF2B5EF4-FFF2-40B4-BE49-F238E27FC236}">
                    <a16:creationId xmlns:a16="http://schemas.microsoft.com/office/drawing/2014/main" id="{D7E49FC1-278A-48E3-AEB1-B80033127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360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97">
                <a:extLst>
                  <a:ext uri="{FF2B5EF4-FFF2-40B4-BE49-F238E27FC236}">
                    <a16:creationId xmlns:a16="http://schemas.microsoft.com/office/drawing/2014/main" id="{86A70BB7-1719-4110-9D98-8DFEE1E58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4" y="336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</p:grpSp>
        <p:sp>
          <p:nvSpPr>
            <p:cNvPr id="13" name="Text Box 98">
              <a:extLst>
                <a:ext uri="{FF2B5EF4-FFF2-40B4-BE49-F238E27FC236}">
                  <a16:creationId xmlns:a16="http://schemas.microsoft.com/office/drawing/2014/main" id="{AFFA1401-FFBE-4DAE-B7C5-F8C63BD82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3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grpSp>
          <p:nvGrpSpPr>
            <p:cNvPr id="14" name="Group 111">
              <a:extLst>
                <a:ext uri="{FF2B5EF4-FFF2-40B4-BE49-F238E27FC236}">
                  <a16:creationId xmlns:a16="http://schemas.microsoft.com/office/drawing/2014/main" id="{02813FB9-B881-43C8-AB77-8AB11CCD1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86"/>
              <a:ext cx="196" cy="250"/>
              <a:chOff x="1008" y="2496"/>
              <a:chExt cx="196" cy="250"/>
            </a:xfrm>
          </p:grpSpPr>
          <p:sp>
            <p:nvSpPr>
              <p:cNvPr id="21" name="Line 99">
                <a:extLst>
                  <a:ext uri="{FF2B5EF4-FFF2-40B4-BE49-F238E27FC236}">
                    <a16:creationId xmlns:a16="http://schemas.microsoft.com/office/drawing/2014/main" id="{25FE4E54-8E56-45FB-B11F-1A2B1529D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592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102">
                <a:extLst>
                  <a:ext uri="{FF2B5EF4-FFF2-40B4-BE49-F238E27FC236}">
                    <a16:creationId xmlns:a16="http://schemas.microsoft.com/office/drawing/2014/main" id="{AC4DAE74-214D-44AA-B797-2C52401A8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49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15" name="Group 110">
              <a:extLst>
                <a:ext uri="{FF2B5EF4-FFF2-40B4-BE49-F238E27FC236}">
                  <a16:creationId xmlns:a16="http://schemas.microsoft.com/office/drawing/2014/main" id="{1B160A8F-A390-46DB-B9BE-E7CD4087B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584"/>
              <a:ext cx="196" cy="250"/>
              <a:chOff x="1004" y="1584"/>
              <a:chExt cx="196" cy="250"/>
            </a:xfrm>
          </p:grpSpPr>
          <p:sp>
            <p:nvSpPr>
              <p:cNvPr id="19" name="Line 100">
                <a:extLst>
                  <a:ext uri="{FF2B5EF4-FFF2-40B4-BE49-F238E27FC236}">
                    <a16:creationId xmlns:a16="http://schemas.microsoft.com/office/drawing/2014/main" id="{7FF6C889-A5D3-4049-B25D-47168E8BF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103">
                <a:extLst>
                  <a:ext uri="{FF2B5EF4-FFF2-40B4-BE49-F238E27FC236}">
                    <a16:creationId xmlns:a16="http://schemas.microsoft.com/office/drawing/2014/main" id="{14151264-DA57-4445-9D65-482D1A36D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" y="158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</p:grpSp>
        <p:grpSp>
          <p:nvGrpSpPr>
            <p:cNvPr id="16" name="Group 109">
              <a:extLst>
                <a:ext uri="{FF2B5EF4-FFF2-40B4-BE49-F238E27FC236}">
                  <a16:creationId xmlns:a16="http://schemas.microsoft.com/office/drawing/2014/main" id="{85793F50-9B90-456D-9669-A623E186D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758"/>
              <a:ext cx="272" cy="250"/>
              <a:chOff x="976" y="758"/>
              <a:chExt cx="272" cy="250"/>
            </a:xfrm>
          </p:grpSpPr>
          <p:sp>
            <p:nvSpPr>
              <p:cNvPr id="17" name="Text Box 104">
                <a:extLst>
                  <a:ext uri="{FF2B5EF4-FFF2-40B4-BE49-F238E27FC236}">
                    <a16:creationId xmlns:a16="http://schemas.microsoft.com/office/drawing/2014/main" id="{7A2CAC35-1919-4104-A4E3-09DC3CD56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976" y="75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18" name="Line 106">
                <a:extLst>
                  <a:ext uri="{FF2B5EF4-FFF2-40B4-BE49-F238E27FC236}">
                    <a16:creationId xmlns:a16="http://schemas.microsoft.com/office/drawing/2014/main" id="{FAA9E826-9C04-4375-8F54-6200C8A59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864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" name="Line 108">
            <a:extLst>
              <a:ext uri="{FF2B5EF4-FFF2-40B4-BE49-F238E27FC236}">
                <a16:creationId xmlns:a16="http://schemas.microsoft.com/office/drawing/2014/main" id="{F6651884-24A0-4EF6-9FA1-C570737D65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6968" y="131805"/>
            <a:ext cx="358140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28">
            <a:extLst>
              <a:ext uri="{FF2B5EF4-FFF2-40B4-BE49-F238E27FC236}">
                <a16:creationId xmlns:a16="http://schemas.microsoft.com/office/drawing/2014/main" id="{CB0B6958-5F2B-4E56-85AF-9918CEEF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268" y="349515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min Z=p</a:t>
            </a:r>
            <a:r>
              <a:rPr lang="en-US" altLang="zh-CN" sz="2800" baseline="-30000">
                <a:ea typeface="宋体" panose="02010600030101010101" pitchFamily="2" charset="-122"/>
              </a:rPr>
              <a:t>1 </a:t>
            </a:r>
            <a:r>
              <a:rPr lang="en-US" altLang="zh-CN" sz="2800">
                <a:ea typeface="宋体" panose="02010600030101010101" pitchFamily="2" charset="-122"/>
              </a:rPr>
              <a:t>d</a:t>
            </a:r>
            <a:r>
              <a:rPr lang="en-US" altLang="zh-CN" sz="2800" baseline="-30000">
                <a:ea typeface="宋体" panose="02010600030101010101" pitchFamily="2" charset="-122"/>
              </a:rPr>
              <a:t>1</a:t>
            </a:r>
            <a:r>
              <a:rPr lang="zh-CN" altLang="en-US" sz="2800" baseline="30000">
                <a:ea typeface="宋体" panose="02010600030101010101" pitchFamily="2" charset="-122"/>
              </a:rPr>
              <a:t>－</a:t>
            </a:r>
            <a:r>
              <a:rPr lang="zh-CN" altLang="en-US" sz="2800">
                <a:ea typeface="宋体" panose="02010600030101010101" pitchFamily="2" charset="-122"/>
              </a:rPr>
              <a:t>  </a:t>
            </a:r>
            <a:r>
              <a:rPr lang="en-US" altLang="zh-CN" sz="2800">
                <a:ea typeface="宋体" panose="02010600030101010101" pitchFamily="2" charset="-122"/>
              </a:rPr>
              <a:t>+  p</a:t>
            </a:r>
            <a:r>
              <a:rPr lang="en-US" altLang="zh-CN" sz="2800" baseline="-30000">
                <a:ea typeface="宋体" panose="02010600030101010101" pitchFamily="2" charset="-122"/>
              </a:rPr>
              <a:t>2 </a:t>
            </a:r>
            <a:r>
              <a:rPr lang="en-US" altLang="zh-CN" sz="2800">
                <a:ea typeface="宋体" panose="02010600030101010101" pitchFamily="2" charset="-122"/>
              </a:rPr>
              <a:t>d</a:t>
            </a:r>
            <a:r>
              <a:rPr lang="en-US" altLang="zh-CN" sz="2800" baseline="-30000">
                <a:ea typeface="宋体" panose="02010600030101010101" pitchFamily="2" charset="-122"/>
              </a:rPr>
              <a:t>2</a:t>
            </a:r>
            <a:r>
              <a:rPr lang="zh-CN" altLang="en-US" sz="2800" baseline="30000"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29" name="Text Box 134">
            <a:extLst>
              <a:ext uri="{FF2B5EF4-FFF2-40B4-BE49-F238E27FC236}">
                <a16:creationId xmlns:a16="http://schemas.microsoft.com/office/drawing/2014/main" id="{C931579C-4B11-4D00-B46D-0A86504B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768" y="538960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o</a:t>
            </a:r>
          </a:p>
        </p:txBody>
      </p:sp>
      <p:sp>
        <p:nvSpPr>
          <p:cNvPr id="30" name="Text Box 135">
            <a:extLst>
              <a:ext uri="{FF2B5EF4-FFF2-40B4-BE49-F238E27FC236}">
                <a16:creationId xmlns:a16="http://schemas.microsoft.com/office/drawing/2014/main" id="{1FAB4A45-2897-4957-89DC-19112349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768" y="546580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M</a:t>
            </a:r>
          </a:p>
        </p:txBody>
      </p:sp>
      <p:sp>
        <p:nvSpPr>
          <p:cNvPr id="31" name="Text Box 136">
            <a:extLst>
              <a:ext uri="{FF2B5EF4-FFF2-40B4-BE49-F238E27FC236}">
                <a16:creationId xmlns:a16="http://schemas.microsoft.com/office/drawing/2014/main" id="{89E07643-213A-402A-8EF2-6634F281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368" y="296549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C</a:t>
            </a:r>
          </a:p>
        </p:txBody>
      </p:sp>
      <p:sp>
        <p:nvSpPr>
          <p:cNvPr id="32" name="Text Box 138">
            <a:extLst>
              <a:ext uri="{FF2B5EF4-FFF2-40B4-BE49-F238E27FC236}">
                <a16:creationId xmlns:a16="http://schemas.microsoft.com/office/drawing/2014/main" id="{FDA5787A-0902-4D6E-B280-AAEDB0FB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368" y="203680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D</a:t>
            </a:r>
          </a:p>
        </p:txBody>
      </p:sp>
      <p:sp>
        <p:nvSpPr>
          <p:cNvPr id="33" name="AutoShape 149">
            <a:extLst>
              <a:ext uri="{FF2B5EF4-FFF2-40B4-BE49-F238E27FC236}">
                <a16:creationId xmlns:a16="http://schemas.microsoft.com/office/drawing/2014/main" id="{DF1A3EFE-8302-4EB3-82C6-FE127D34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093" y="3256005"/>
            <a:ext cx="74613" cy="76200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4" name="AutoShape 151">
            <a:extLst>
              <a:ext uri="{FF2B5EF4-FFF2-40B4-BE49-F238E27FC236}">
                <a16:creationId xmlns:a16="http://schemas.microsoft.com/office/drawing/2014/main" id="{05C3DD16-C93A-4490-B132-7CA5EE42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43" y="2424155"/>
            <a:ext cx="74613" cy="76200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35" name="Group 159">
            <a:extLst>
              <a:ext uri="{FF2B5EF4-FFF2-40B4-BE49-F238E27FC236}">
                <a16:creationId xmlns:a16="http://schemas.microsoft.com/office/drawing/2014/main" id="{B45F363F-796D-47D7-A036-630F7D49C81B}"/>
              </a:ext>
            </a:extLst>
          </p:cNvPr>
          <p:cNvGrpSpPr>
            <a:grpSpLocks/>
          </p:cNvGrpSpPr>
          <p:nvPr/>
        </p:nvGrpSpPr>
        <p:grpSpPr bwMode="auto">
          <a:xfrm>
            <a:off x="3171568" y="1732005"/>
            <a:ext cx="7010400" cy="5029200"/>
            <a:chOff x="192" y="1008"/>
            <a:chExt cx="4416" cy="3168"/>
          </a:xfrm>
        </p:grpSpPr>
        <p:sp>
          <p:nvSpPr>
            <p:cNvPr id="36" name="Text Box 126">
              <a:extLst>
                <a:ext uri="{FF2B5EF4-FFF2-40B4-BE49-F238E27FC236}">
                  <a16:creationId xmlns:a16="http://schemas.microsoft.com/office/drawing/2014/main" id="{FB72FC63-2358-4211-B23B-54F642ECB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400" baseline="-30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Line 116">
              <a:extLst>
                <a:ext uri="{FF2B5EF4-FFF2-40B4-BE49-F238E27FC236}">
                  <a16:creationId xmlns:a16="http://schemas.microsoft.com/office/drawing/2014/main" id="{47EC71F8-DF15-40B1-A3AC-71BBCBDBC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1008"/>
              <a:ext cx="4416" cy="29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7">
              <a:extLst>
                <a:ext uri="{FF2B5EF4-FFF2-40B4-BE49-F238E27FC236}">
                  <a16:creationId xmlns:a16="http://schemas.microsoft.com/office/drawing/2014/main" id="{B8A2EB9D-D304-4C70-846D-3B7A80748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840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142">
              <a:extLst>
                <a:ext uri="{FF2B5EF4-FFF2-40B4-BE49-F238E27FC236}">
                  <a16:creationId xmlns:a16="http://schemas.microsoft.com/office/drawing/2014/main" id="{334EEAD0-BBE1-463C-A01B-08DECABE6620}"/>
                </a:ext>
              </a:extLst>
            </p:cNvPr>
            <p:cNvGrpSpPr>
              <a:grpSpLocks/>
            </p:cNvGrpSpPr>
            <p:nvPr/>
          </p:nvGrpSpPr>
          <p:grpSpPr bwMode="auto">
            <a:xfrm rot="-1532675">
              <a:off x="2640" y="2256"/>
              <a:ext cx="480" cy="384"/>
              <a:chOff x="3360" y="2688"/>
              <a:chExt cx="480" cy="432"/>
            </a:xfrm>
          </p:grpSpPr>
          <p:sp>
            <p:nvSpPr>
              <p:cNvPr id="40" name="Line 129">
                <a:extLst>
                  <a:ext uri="{FF2B5EF4-FFF2-40B4-BE49-F238E27FC236}">
                    <a16:creationId xmlns:a16="http://schemas.microsoft.com/office/drawing/2014/main" id="{3B364EE0-5A3F-42EC-A9FC-DB4B9F0A5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928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Text Box 130">
                <a:extLst>
                  <a:ext uri="{FF2B5EF4-FFF2-40B4-BE49-F238E27FC236}">
                    <a16:creationId xmlns:a16="http://schemas.microsoft.com/office/drawing/2014/main" id="{885B769A-FE38-4F5D-81D4-52D3E33B8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480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sz="2400" baseline="-30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2400" baseline="30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＋</a:t>
                </a:r>
              </a:p>
            </p:txBody>
          </p:sp>
        </p:grpSp>
      </p:grpSp>
      <p:sp>
        <p:nvSpPr>
          <p:cNvPr id="42" name="Text Box 143">
            <a:extLst>
              <a:ext uri="{FF2B5EF4-FFF2-40B4-BE49-F238E27FC236}">
                <a16:creationId xmlns:a16="http://schemas.microsoft.com/office/drawing/2014/main" id="{AF06915F-108B-414B-8E15-8DBCB52A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93" y="262418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A</a:t>
            </a:r>
          </a:p>
        </p:txBody>
      </p:sp>
      <p:sp>
        <p:nvSpPr>
          <p:cNvPr id="43" name="Text Box 144">
            <a:extLst>
              <a:ext uri="{FF2B5EF4-FFF2-40B4-BE49-F238E27FC236}">
                <a16:creationId xmlns:a16="http://schemas.microsoft.com/office/drawing/2014/main" id="{91F893ED-6719-42C7-B3E8-AD06EFE3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968" y="371320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B</a:t>
            </a:r>
          </a:p>
        </p:txBody>
      </p:sp>
      <p:sp>
        <p:nvSpPr>
          <p:cNvPr id="44" name="AutoShape 150">
            <a:extLst>
              <a:ext uri="{FF2B5EF4-FFF2-40B4-BE49-F238E27FC236}">
                <a16:creationId xmlns:a16="http://schemas.microsoft.com/office/drawing/2014/main" id="{09DB69AC-609C-4563-BAB1-D7A096CFAC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95768" y="3789405"/>
            <a:ext cx="76200" cy="76200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5" name="AutoShape 152">
            <a:extLst>
              <a:ext uri="{FF2B5EF4-FFF2-40B4-BE49-F238E27FC236}">
                <a16:creationId xmlns:a16="http://schemas.microsoft.com/office/drawing/2014/main" id="{F2605B03-81EF-4058-92B3-65772733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056" y="2697205"/>
            <a:ext cx="74612" cy="76200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46" name="Group 160">
            <a:extLst>
              <a:ext uri="{FF2B5EF4-FFF2-40B4-BE49-F238E27FC236}">
                <a16:creationId xmlns:a16="http://schemas.microsoft.com/office/drawing/2014/main" id="{4786B087-325A-4FE1-8A41-194F7D63C465}"/>
              </a:ext>
            </a:extLst>
          </p:cNvPr>
          <p:cNvGrpSpPr>
            <a:grpSpLocks/>
          </p:cNvGrpSpPr>
          <p:nvPr/>
        </p:nvGrpSpPr>
        <p:grpSpPr bwMode="auto">
          <a:xfrm>
            <a:off x="3781168" y="2341605"/>
            <a:ext cx="3505200" cy="4648200"/>
            <a:chOff x="576" y="1392"/>
            <a:chExt cx="2208" cy="2928"/>
          </a:xfrm>
        </p:grpSpPr>
        <p:sp>
          <p:nvSpPr>
            <p:cNvPr id="47" name="Text Box 122">
              <a:extLst>
                <a:ext uri="{FF2B5EF4-FFF2-40B4-BE49-F238E27FC236}">
                  <a16:creationId xmlns:a16="http://schemas.microsoft.com/office/drawing/2014/main" id="{BE674CB6-DEFB-43B2-A087-23117216A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84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400" baseline="-30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B57C59EA-D09A-466C-AF08-86C471057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6" y="1392"/>
              <a:ext cx="2208" cy="29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3">
              <a:extLst>
                <a:ext uri="{FF2B5EF4-FFF2-40B4-BE49-F238E27FC236}">
                  <a16:creationId xmlns:a16="http://schemas.microsoft.com/office/drawing/2014/main" id="{CA0200A3-04E0-4E66-BA4D-ECED08B22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792"/>
              <a:ext cx="38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" name="Group 141">
              <a:extLst>
                <a:ext uri="{FF2B5EF4-FFF2-40B4-BE49-F238E27FC236}">
                  <a16:creationId xmlns:a16="http://schemas.microsoft.com/office/drawing/2014/main" id="{C364E8A8-F5AA-4A79-97FF-8EF34B8F9D34}"/>
                </a:ext>
              </a:extLst>
            </p:cNvPr>
            <p:cNvGrpSpPr>
              <a:grpSpLocks/>
            </p:cNvGrpSpPr>
            <p:nvPr/>
          </p:nvGrpSpPr>
          <p:grpSpPr bwMode="auto">
            <a:xfrm rot="1114173">
              <a:off x="1488" y="2928"/>
              <a:ext cx="528" cy="410"/>
              <a:chOff x="1536" y="2928"/>
              <a:chExt cx="528" cy="410"/>
            </a:xfrm>
          </p:grpSpPr>
          <p:sp>
            <p:nvSpPr>
              <p:cNvPr id="51" name="Line 132">
                <a:extLst>
                  <a:ext uri="{FF2B5EF4-FFF2-40B4-BE49-F238E27FC236}">
                    <a16:creationId xmlns:a16="http://schemas.microsoft.com/office/drawing/2014/main" id="{E9B17D7F-B1AC-4416-AAAF-4B1A14B8E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92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33">
                <a:extLst>
                  <a:ext uri="{FF2B5EF4-FFF2-40B4-BE49-F238E27FC236}">
                    <a16:creationId xmlns:a16="http://schemas.microsoft.com/office/drawing/2014/main" id="{346780F0-CD4E-4A4E-8298-CAFA5EADD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3050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sz="2400" baseline="-30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2400" baseline="30000">
                    <a:solidFill>
                      <a:schemeClr val="accent2"/>
                    </a:solidFill>
                    <a:ea typeface="宋体" panose="02010600030101010101" pitchFamily="2" charset="-122"/>
                  </a:rPr>
                  <a:t>－</a:t>
                </a:r>
              </a:p>
            </p:txBody>
          </p:sp>
        </p:grpSp>
      </p:grpSp>
      <p:sp>
        <p:nvSpPr>
          <p:cNvPr id="53" name="Text Box 153">
            <a:extLst>
              <a:ext uri="{FF2B5EF4-FFF2-40B4-BE49-F238E27FC236}">
                <a16:creationId xmlns:a16="http://schemas.microsoft.com/office/drawing/2014/main" id="{A8A726FD-9832-4E89-9839-2BEF9526A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568" y="325600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F</a:t>
            </a:r>
          </a:p>
        </p:txBody>
      </p:sp>
      <p:sp>
        <p:nvSpPr>
          <p:cNvPr id="54" name="AutoShape 154">
            <a:extLst>
              <a:ext uri="{FF2B5EF4-FFF2-40B4-BE49-F238E27FC236}">
                <a16:creationId xmlns:a16="http://schemas.microsoft.com/office/drawing/2014/main" id="{1C6C064B-CA7B-4140-94BE-01D1DBC1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368" y="3470318"/>
            <a:ext cx="111125" cy="841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886E2936-C63D-448A-80CE-8BE021FE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18" y="1087126"/>
            <a:ext cx="32861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3">
            <a:extLst>
              <a:ext uri="{FF2B5EF4-FFF2-40B4-BE49-F238E27FC236}">
                <a16:creationId xmlns:a16="http://schemas.microsoft.com/office/drawing/2014/main" id="{F70399FC-0E41-4A7E-9D51-5FF8E872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6" y="2205171"/>
            <a:ext cx="3851275" cy="46597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）可行区域：</a:t>
            </a:r>
            <a:r>
              <a:rPr lang="en-US" altLang="zh-CN" sz="2800" dirty="0"/>
              <a:t>OMCD;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）满足</a:t>
            </a:r>
            <a:r>
              <a:rPr lang="en-US" altLang="zh-CN" sz="2800" i="1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-</a:t>
            </a:r>
            <a:r>
              <a:rPr lang="zh-CN" altLang="en-US" sz="2800" dirty="0"/>
              <a:t>最好为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，可行域</a:t>
            </a:r>
            <a:r>
              <a:rPr lang="en-US" altLang="zh-CN" sz="2800" dirty="0"/>
              <a:t>ABCD</a:t>
            </a:r>
            <a:r>
              <a:rPr lang="zh-CN" altLang="en-US" sz="2800" dirty="0"/>
              <a:t>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）满足</a:t>
            </a:r>
            <a:r>
              <a:rPr lang="en-US" altLang="zh-CN" sz="2800" i="1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最好为</a:t>
            </a:r>
            <a:r>
              <a:rPr lang="en-US" altLang="zh-CN" sz="2800" dirty="0"/>
              <a:t>0</a:t>
            </a:r>
            <a:r>
              <a:rPr lang="zh-CN" altLang="en-US" sz="2800" dirty="0"/>
              <a:t>，但是要首先满足</a:t>
            </a:r>
            <a:r>
              <a:rPr lang="en-US" altLang="zh-CN" sz="2800" dirty="0"/>
              <a:t>p1</a:t>
            </a:r>
            <a:r>
              <a:rPr lang="zh-CN" altLang="en-US" sz="2800" dirty="0"/>
              <a:t>，即只能在</a:t>
            </a:r>
            <a:r>
              <a:rPr lang="en-US" altLang="zh-CN" sz="2800" dirty="0"/>
              <a:t>ABCD</a:t>
            </a:r>
            <a:r>
              <a:rPr lang="zh-CN" altLang="en-US" sz="2800" dirty="0"/>
              <a:t>中取值，必然有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 &gt;0</a:t>
            </a:r>
            <a:r>
              <a:rPr lang="zh-CN" altLang="en-US" sz="2800" dirty="0"/>
              <a:t>，则应在</a:t>
            </a:r>
            <a:r>
              <a:rPr lang="en-US" altLang="zh-CN" sz="2800" dirty="0"/>
              <a:t>ABCD</a:t>
            </a:r>
            <a:r>
              <a:rPr lang="zh-CN" altLang="en-US" sz="2800" dirty="0"/>
              <a:t>中选择一个，使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最小。</a:t>
            </a:r>
          </a:p>
        </p:txBody>
      </p:sp>
    </p:spTree>
    <p:extLst>
      <p:ext uri="{BB962C8B-B14F-4D97-AF65-F5344CB8AC3E}">
        <p14:creationId xmlns:p14="http://schemas.microsoft.com/office/powerpoint/2010/main" val="25246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47565-D799-4FA4-B72D-2C5757C9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目标规划问题及其数学模型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16C90-1354-498C-A9CD-F94A7920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问题的提出</a:t>
            </a:r>
            <a:endParaRPr lang="en-US" altLang="zh-CN" dirty="0"/>
          </a:p>
          <a:p>
            <a:pPr lvl="1"/>
            <a:r>
              <a:rPr lang="zh-CN" altLang="en-US" dirty="0"/>
              <a:t>目标规划是在线性规划的基础上，为适应经济管理</a:t>
            </a:r>
            <a:r>
              <a:rPr lang="zh-CN" altLang="en-US" dirty="0">
                <a:solidFill>
                  <a:srgbClr val="FF0000"/>
                </a:solidFill>
              </a:rPr>
              <a:t>多目标决策</a:t>
            </a:r>
            <a:r>
              <a:rPr lang="zh-CN" altLang="en-US" dirty="0"/>
              <a:t>的需要而由线性规划逐步发展起来的一个分支。</a:t>
            </a:r>
          </a:p>
          <a:p>
            <a:pPr lvl="1"/>
            <a:r>
              <a:rPr lang="zh-CN" altLang="en-US" dirty="0"/>
              <a:t>由于现代化企业内专业分工越来越细，组织机构日益复杂，为了统一协调企业各部门围绕一个整体的目标工作，产生了目标管理这种先进的管理技术。目标规划是实行目标管理的有效工具，它根据企业制定的经营目标以及这些目标的轻重缓急次序，考虑现有资源情况，分析如何达到规定目标或从总体上离规定目标的差距为最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65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9">
            <a:extLst>
              <a:ext uri="{FF2B5EF4-FFF2-40B4-BE49-F238E27FC236}">
                <a16:creationId xmlns:a16="http://schemas.microsoft.com/office/drawing/2014/main" id="{703CD02A-571F-4EBF-9612-1E0ADDAF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1020762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解： </a:t>
            </a:r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9ACD7E86-229F-4F8F-BB1E-D56C5B20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3" y="2011362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①  </a:t>
            </a:r>
            <a:r>
              <a:rPr lang="zh-CN" altLang="en-US">
                <a:ea typeface="宋体" panose="02010600030101010101" pitchFamily="2" charset="-122"/>
              </a:rPr>
              <a:t>可行域⊿</a:t>
            </a:r>
            <a:r>
              <a:rPr lang="en-US" altLang="zh-CN">
                <a:ea typeface="宋体" panose="02010600030101010101" pitchFamily="2" charset="-122"/>
              </a:rPr>
              <a:t>OACD</a:t>
            </a:r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1FF673AF-9126-48C4-80CB-20E65A9F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3" y="2773362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②  </a:t>
            </a:r>
            <a:r>
              <a:rPr lang="zh-CN" altLang="en-US">
                <a:ea typeface="宋体" panose="02010600030101010101" pitchFamily="2" charset="-122"/>
              </a:rPr>
              <a:t>目标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： 区域 </a:t>
            </a:r>
            <a:r>
              <a:rPr lang="en-US" altLang="zh-CN">
                <a:ea typeface="宋体" panose="02010600030101010101" pitchFamily="2" charset="-122"/>
              </a:rPr>
              <a:t>ABCD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zh-CN" altLang="en-US">
                <a:ea typeface="宋体" panose="02010600030101010101" pitchFamily="2" charset="-122"/>
              </a:rPr>
              <a:t>目标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：点</a:t>
            </a:r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7" name="Group 1037">
            <a:extLst>
              <a:ext uri="{FF2B5EF4-FFF2-40B4-BE49-F238E27FC236}">
                <a16:creationId xmlns:a16="http://schemas.microsoft.com/office/drawing/2014/main" id="{0CA6FC2D-8C93-432C-BFD6-21DF4ECC90D8}"/>
              </a:ext>
            </a:extLst>
          </p:cNvPr>
          <p:cNvGrpSpPr>
            <a:grpSpLocks/>
          </p:cNvGrpSpPr>
          <p:nvPr/>
        </p:nvGrpSpPr>
        <p:grpSpPr bwMode="auto">
          <a:xfrm>
            <a:off x="788773" y="4297362"/>
            <a:ext cx="8534400" cy="1908175"/>
            <a:chOff x="192" y="2544"/>
            <a:chExt cx="5376" cy="1202"/>
          </a:xfrm>
        </p:grpSpPr>
        <p:sp>
          <p:nvSpPr>
            <p:cNvPr id="8" name="Text Box 1033">
              <a:extLst>
                <a:ext uri="{FF2B5EF4-FFF2-40B4-BE49-F238E27FC236}">
                  <a16:creationId xmlns:a16="http://schemas.microsoft.com/office/drawing/2014/main" id="{DEE0813B-ACE8-43A2-9D41-76F4CA003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44"/>
              <a:ext cx="53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914400" indent="-4572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371600" indent="-4572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828800" indent="-4572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286000" indent="-4572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circleNumDbPlain" startAt="3"/>
              </a:pPr>
              <a:r>
                <a:rPr lang="zh-CN" altLang="en-US">
                  <a:ea typeface="宋体" panose="02010600030101010101" pitchFamily="2" charset="-122"/>
                </a:rPr>
                <a:t>得目标解</a:t>
              </a:r>
            </a:p>
            <a:p>
              <a:pPr eaLnBrk="1" hangingPunct="1">
                <a:spcBef>
                  <a:spcPct val="50000"/>
                </a:spcBef>
                <a:buFontTx/>
                <a:buAutoNum type="circleNumDbPlain" startAt="3"/>
              </a:pPr>
              <a:endParaRPr lang="en-US" altLang="zh-CN" i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AutoShape 1034">
              <a:extLst>
                <a:ext uri="{FF2B5EF4-FFF2-40B4-BE49-F238E27FC236}">
                  <a16:creationId xmlns:a16="http://schemas.microsoft.com/office/drawing/2014/main" id="{353BA5CB-F263-45E0-8D0F-932948F0E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976"/>
              <a:ext cx="50" cy="720"/>
            </a:xfrm>
            <a:prstGeom prst="leftBrace">
              <a:avLst>
                <a:gd name="adj1" fmla="val 12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1036">
              <a:extLst>
                <a:ext uri="{FF2B5EF4-FFF2-40B4-BE49-F238E27FC236}">
                  <a16:creationId xmlns:a16="http://schemas.microsoft.com/office/drawing/2014/main" id="{C4DB3FCF-6189-4BEF-808B-CF317AD5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844"/>
              <a:ext cx="4282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45000"/>
                </a:spcBef>
                <a:spcAft>
                  <a:spcPct val="30000"/>
                </a:spcAft>
              </a:pP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ea typeface="宋体" panose="02010600030101010101" pitchFamily="2" charset="-122"/>
                </a:rPr>
                <a:t> =0    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baseline="30000" dirty="0">
                  <a:ea typeface="宋体" panose="02010600030101010101" pitchFamily="2" charset="-122"/>
                </a:rPr>
                <a:t>+ </a:t>
              </a:r>
              <a:r>
                <a:rPr lang="en-US" altLang="zh-CN" dirty="0">
                  <a:ea typeface="宋体" panose="02010600030101010101" pitchFamily="2" charset="-122"/>
                </a:rPr>
                <a:t>=0    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=0      </a:t>
              </a:r>
              <a:r>
                <a:rPr lang="en-US" altLang="zh-CN" i="1" dirty="0">
                  <a:ea typeface="宋体" panose="02010600030101010101" pitchFamily="2" charset="-122"/>
                </a:rPr>
                <a:t>g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ea typeface="宋体" panose="02010600030101010101" pitchFamily="2" charset="-122"/>
                </a:rPr>
                <a:t> =30</a:t>
              </a:r>
            </a:p>
            <a:p>
              <a:pPr eaLnBrk="1" hangingPunct="1">
                <a:spcBef>
                  <a:spcPct val="45000"/>
                </a:spcBef>
                <a:spcAft>
                  <a:spcPct val="30000"/>
                </a:spcAft>
              </a:pP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en-US" altLang="zh-CN" i="1" dirty="0">
                  <a:ea typeface="宋体" panose="02010600030101010101" pitchFamily="2" charset="-122"/>
                </a:rPr>
                <a:t>x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ea typeface="宋体" panose="02010600030101010101" pitchFamily="2" charset="-122"/>
                </a:rPr>
                <a:t> =2    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baseline="30000" dirty="0">
                  <a:ea typeface="宋体" panose="02010600030101010101" pitchFamily="2" charset="-122"/>
                </a:rPr>
                <a:t>+ </a:t>
              </a:r>
              <a:r>
                <a:rPr lang="en-US" altLang="zh-CN" dirty="0">
                  <a:ea typeface="宋体" panose="02010600030101010101" pitchFamily="2" charset="-122"/>
                </a:rPr>
                <a:t>=4      </a:t>
              </a:r>
              <a:r>
                <a:rPr lang="en-US" altLang="zh-CN" i="1" dirty="0">
                  <a:ea typeface="宋体" panose="02010600030101010101" pitchFamily="2" charset="-122"/>
                </a:rPr>
                <a:t>d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zh-CN" altLang="en-US" baseline="30000" dirty="0">
                  <a:ea typeface="宋体" panose="02010600030101010101" pitchFamily="2" charset="-122"/>
                </a:rPr>
                <a:t>－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=0      </a:t>
              </a:r>
              <a:r>
                <a:rPr lang="en-US" altLang="zh-CN" i="1" dirty="0">
                  <a:ea typeface="宋体" panose="02010600030101010101" pitchFamily="2" charset="-122"/>
                </a:rPr>
                <a:t>g</a:t>
              </a:r>
              <a:r>
                <a:rPr lang="en-US" altLang="zh-CN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ea typeface="宋体" panose="02010600030101010101" pitchFamily="2" charset="-122"/>
                </a:rPr>
                <a:t> =16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6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8E713810-0755-4C71-B077-95BB25235BB6}"/>
              </a:ext>
            </a:extLst>
          </p:cNvPr>
          <p:cNvSpPr txBox="1">
            <a:spLocks noChangeArrowheads="1"/>
          </p:cNvSpPr>
          <p:nvPr/>
        </p:nvSpPr>
        <p:spPr>
          <a:xfrm>
            <a:off x="1041853" y="952159"/>
            <a:ext cx="9785804" cy="1008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  </a:t>
            </a:r>
            <a:r>
              <a:rPr lang="zh-CN" altLang="en-US" dirty="0"/>
              <a:t>某企业计划生产甲，乙两种产品，这些产品分别要在</a:t>
            </a:r>
            <a:r>
              <a:rPr lang="en-US" altLang="zh-CN" dirty="0"/>
              <a:t>A,B,C,D</a:t>
            </a:r>
            <a:r>
              <a:rPr lang="zh-CN" altLang="en-US" dirty="0"/>
              <a:t>四种不同设备上加工。按工艺文件规定，如表所示。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E755A6EA-E8B7-433A-AC95-A6F1B8583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7970"/>
              </p:ext>
            </p:extLst>
          </p:nvPr>
        </p:nvGraphicFramePr>
        <p:xfrm>
          <a:off x="2277155" y="2587511"/>
          <a:ext cx="7315200" cy="168297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7521086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115315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1048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953590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215823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1913419"/>
                    </a:ext>
                  </a:extLst>
                </a:gridCol>
              </a:tblGrid>
              <a:tr h="50663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D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单件利润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67151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甲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959266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乙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65258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最大负荷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15000"/>
                        </a:spcBef>
                        <a:buSzPct val="85000"/>
                        <a:defRPr kumimoji="1" sz="20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1pPr>
                      <a:lvl2pPr marL="544513"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2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2pPr>
                      <a:lvl3pPr marL="1009650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rgbClr val="00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3pPr>
                      <a:lvl4pPr marL="1417638"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78853"/>
                  </a:ext>
                </a:extLst>
              </a:tr>
            </a:tbl>
          </a:graphicData>
        </a:graphic>
      </p:graphicFrame>
      <p:sp>
        <p:nvSpPr>
          <p:cNvPr id="6" name="Text Box 41">
            <a:extLst>
              <a:ext uri="{FF2B5EF4-FFF2-40B4-BE49-F238E27FC236}">
                <a16:creationId xmlns:a16="http://schemas.microsoft.com/office/drawing/2014/main" id="{8BFAA0E7-664F-4770-B1F0-7118FF104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930" y="4723720"/>
            <a:ext cx="9240384" cy="12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32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问该企业应如何安排计划，使得计划期内的总利润收入为最大？</a:t>
            </a:r>
          </a:p>
        </p:txBody>
      </p:sp>
    </p:spTree>
    <p:extLst>
      <p:ext uri="{BB962C8B-B14F-4D97-AF65-F5344CB8AC3E}">
        <p14:creationId xmlns:p14="http://schemas.microsoft.com/office/powerpoint/2010/main" val="9348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7072F7A1-F1C6-454D-AFE7-CB884D83FA05}"/>
              </a:ext>
            </a:extLst>
          </p:cNvPr>
          <p:cNvSpPr txBox="1">
            <a:spLocks noChangeArrowheads="1"/>
          </p:cNvSpPr>
          <p:nvPr/>
        </p:nvSpPr>
        <p:spPr>
          <a:xfrm>
            <a:off x="868475" y="1062478"/>
            <a:ext cx="9879013" cy="574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解：设甲、乙产品的产量分别为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，建立线性规划模型：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DCBAA2D-3B34-4020-9882-0BAFCFF14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03423"/>
              </p:ext>
            </p:extLst>
          </p:nvPr>
        </p:nvGraphicFramePr>
        <p:xfrm>
          <a:off x="3356882" y="2203223"/>
          <a:ext cx="245110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1041400" imgH="1193800" progId="Equation.3">
                  <p:embed/>
                </p:oleObj>
              </mc:Choice>
              <mc:Fallback>
                <p:oleObj name="公式" r:id="rId3" imgW="1041400" imgH="1193800" progId="Equation.3">
                  <p:embed/>
                  <p:pic>
                    <p:nvPicPr>
                      <p:cNvPr id="304132" name="Object 4">
                        <a:extLst>
                          <a:ext uri="{FF2B5EF4-FFF2-40B4-BE49-F238E27FC236}">
                            <a16:creationId xmlns:a16="http://schemas.microsoft.com/office/drawing/2014/main" id="{F1575275-1106-4A72-9800-2C2AB11B0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82" y="2203223"/>
                        <a:ext cx="245110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CCDB576-57B3-46B0-A29E-217AFF6F7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75" y="5329243"/>
            <a:ext cx="7993063" cy="49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400">
                <a:solidFill>
                  <a:schemeClr val="tx1"/>
                </a:solidFill>
              </a:rPr>
              <a:t>其最优解为</a:t>
            </a:r>
            <a:r>
              <a:rPr kumimoji="1" lang="en-US" altLang="zh-CN" sz="2400">
                <a:solidFill>
                  <a:schemeClr val="tx1"/>
                </a:solidFill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</a:rPr>
              <a:t>z</a:t>
            </a:r>
            <a:r>
              <a:rPr kumimoji="1" lang="zh-CN" altLang="zh-CN" sz="2400">
                <a:solidFill>
                  <a:schemeClr val="tx1"/>
                </a:solidFill>
              </a:rPr>
              <a:t>＊</a:t>
            </a:r>
            <a:r>
              <a:rPr kumimoji="1" lang="zh-CN" altLang="en-US" sz="2400">
                <a:solidFill>
                  <a:schemeClr val="tx1"/>
                </a:solidFill>
              </a:rPr>
              <a:t>＝</a:t>
            </a:r>
            <a:r>
              <a:rPr kumimoji="1" lang="en-US" altLang="zh-CN" sz="2400">
                <a:solidFill>
                  <a:schemeClr val="tx1"/>
                </a:solidFill>
              </a:rPr>
              <a:t>14</a:t>
            </a:r>
            <a:r>
              <a:rPr kumimoji="1" lang="zh-CN" altLang="en-US" sz="2400">
                <a:solidFill>
                  <a:schemeClr val="tx1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4449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E141081-584D-4433-9A22-2CB859B7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127" y="909865"/>
            <a:ext cx="9981746" cy="478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spcBef>
                <a:spcPct val="15000"/>
              </a:spcBef>
              <a:buSzPct val="85000"/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6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371600" indent="-457200">
              <a:spcBef>
                <a:spcPct val="20000"/>
              </a:spcBef>
              <a:buSzPct val="70000"/>
              <a:buFont typeface="Wingdings" panose="05000000000000000000" pitchFamily="2" charset="2"/>
              <a:defRPr kumimoji="1" sz="2400" b="1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828800" indent="-4572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但企业的经营目标不仅仅是利润，而且要考虑多个方面，如：</a:t>
            </a:r>
          </a:p>
          <a:p>
            <a:pPr eaLnBrk="1" hangingPunct="1">
              <a:spcBef>
                <a:spcPts val="0"/>
              </a:spcBef>
              <a:buFontTx/>
              <a:buAutoNum type="arabicParenBoth"/>
            </a:pP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力求使利润指标不低于</a:t>
            </a: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元；</a:t>
            </a:r>
          </a:p>
          <a:p>
            <a:pPr eaLnBrk="1" hangingPunct="1">
              <a:spcBef>
                <a:spcPts val="0"/>
              </a:spcBef>
              <a:buFontTx/>
              <a:buAutoNum type="arabicParenBoth"/>
            </a:pP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考虑到市场需求，甲、乙两种产品的生产量需保持</a:t>
            </a: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1:1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的比例；</a:t>
            </a:r>
          </a:p>
          <a:p>
            <a:pPr eaLnBrk="1" hangingPunct="1">
              <a:spcBef>
                <a:spcPts val="0"/>
              </a:spcBef>
              <a:buFontTx/>
              <a:buAutoNum type="arabicParenBoth"/>
            </a:pP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为贵重设备，严格禁止超时使用；</a:t>
            </a:r>
          </a:p>
          <a:p>
            <a:pPr eaLnBrk="1" hangingPunct="1">
              <a:spcBef>
                <a:spcPts val="0"/>
              </a:spcBef>
              <a:buFontTx/>
              <a:buAutoNum type="arabicParenBoth"/>
            </a:pP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设备</a:t>
            </a: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必要时可以加班，但加班时间要控制；设备</a:t>
            </a:r>
            <a:r>
              <a:rPr lang="en-US" altLang="zh-CN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0" dirty="0">
                <a:solidFill>
                  <a:schemeClr val="tx1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即要求充分利用，又尽可能不加班。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7C3FC6C-86EB-4095-9D8D-F05BDB61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127" y="5795963"/>
            <a:ext cx="806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SzPct val="85000"/>
              <a:defRPr/>
            </a:pPr>
            <a:r>
              <a:rPr kumimoji="1"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要考虑上述多方面的目标，需要借助目标规划的方法。</a:t>
            </a:r>
          </a:p>
        </p:txBody>
      </p:sp>
    </p:spTree>
    <p:extLst>
      <p:ext uri="{BB962C8B-B14F-4D97-AF65-F5344CB8AC3E}">
        <p14:creationId xmlns:p14="http://schemas.microsoft.com/office/powerpoint/2010/main" val="11953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16C90-1354-498C-A9CD-F94A79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686"/>
            <a:ext cx="10515600" cy="5326743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defRPr/>
            </a:pPr>
            <a:r>
              <a:rPr lang="zh-CN" alt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线性规划模型存在的局限性：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要求问题的解必须满足全部约束条件，实际问题中并非所有约束都需要严格满足。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只能处理单目标的优化问题。实际问题中，目标和约束可以相互转化。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线性规划中各个约束条件都处于同等重要地位，但现实问题中，各目标的重要性即有层次上的差别，同一层次中又可以有权重上的区分。</a:t>
            </a:r>
          </a:p>
          <a:p>
            <a:pPr>
              <a:spcBef>
                <a:spcPct val="4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线性规划寻求最优解，但很多实际问题中只需找出满意解就可以。</a:t>
            </a:r>
          </a:p>
        </p:txBody>
      </p:sp>
    </p:spTree>
    <p:extLst>
      <p:ext uri="{BB962C8B-B14F-4D97-AF65-F5344CB8AC3E}">
        <p14:creationId xmlns:p14="http://schemas.microsoft.com/office/powerpoint/2010/main" val="252235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>
            <a:extLst>
              <a:ext uri="{FF2B5EF4-FFF2-40B4-BE49-F238E27FC236}">
                <a16:creationId xmlns:a16="http://schemas.microsoft.com/office/drawing/2014/main" id="{87EA24CD-25D2-4C6A-85BB-7EF4053DE3B1}"/>
              </a:ext>
            </a:extLst>
          </p:cNvPr>
          <p:cNvSpPr txBox="1">
            <a:spLocks noChangeArrowheads="1"/>
          </p:cNvSpPr>
          <p:nvPr/>
        </p:nvSpPr>
        <p:spPr>
          <a:xfrm>
            <a:off x="1440786" y="1088466"/>
            <a:ext cx="10106026" cy="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目标规划怎样解决上述线性规划模型建模中的局限性？</a:t>
            </a:r>
          </a:p>
        </p:txBody>
      </p:sp>
      <p:pic>
        <p:nvPicPr>
          <p:cNvPr id="5" name="Picture 4" descr="52design_com_zippo_40">
            <a:extLst>
              <a:ext uri="{FF2B5EF4-FFF2-40B4-BE49-F238E27FC236}">
                <a16:creationId xmlns:a16="http://schemas.microsoft.com/office/drawing/2014/main" id="{90FE7E5E-B722-45FB-AB44-64F37C626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8" y="1024024"/>
            <a:ext cx="1074738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6" name="Text Box 6">
            <a:extLst>
              <a:ext uri="{FF2B5EF4-FFF2-40B4-BE49-F238E27FC236}">
                <a16:creationId xmlns:a16="http://schemas.microsoft.com/office/drawing/2014/main" id="{ED5C4A81-6433-4CAA-9220-4698EF72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67308"/>
            <a:ext cx="9366936" cy="58015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kumimoji="1" lang="zh-CN" altLang="en-US" sz="2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设置偏差变量，用来表明实际值同目标值之间的差异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251D86E-6E83-4320-8000-DEC82219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17" y="2839042"/>
            <a:ext cx="7200900" cy="46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zh-CN" altLang="en-US" sz="2200" dirty="0">
                <a:solidFill>
                  <a:schemeClr val="tx1"/>
                </a:solidFill>
              </a:rPr>
              <a:t>偏差变量用下列符号表示：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DCC915A-0BDC-40CB-9BBB-774128389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786" y="3429000"/>
            <a:ext cx="698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200" dirty="0">
                <a:solidFill>
                  <a:schemeClr val="tx1"/>
                </a:solidFill>
                <a:latin typeface="华文细黑" panose="02010600040101010101" pitchFamily="2" charset="-122"/>
              </a:rPr>
              <a:t>——</a:t>
            </a:r>
            <a:r>
              <a:rPr kumimoji="1" lang="zh-CN" altLang="en-US" sz="2200" dirty="0">
                <a:solidFill>
                  <a:schemeClr val="tx1"/>
                </a:solidFill>
              </a:rPr>
              <a:t>超出目标的偏差，称正偏差变量</a:t>
            </a:r>
          </a:p>
          <a:p>
            <a:pPr algn="l"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200" dirty="0">
                <a:solidFill>
                  <a:schemeClr val="tx1"/>
                </a:solidFill>
                <a:latin typeface="华文细黑" panose="02010600040101010101" pitchFamily="2" charset="-122"/>
              </a:rPr>
              <a:t>——</a:t>
            </a:r>
            <a:r>
              <a:rPr kumimoji="1" lang="zh-CN" altLang="en-US" sz="2200" dirty="0">
                <a:solidFill>
                  <a:schemeClr val="tx1"/>
                </a:solidFill>
              </a:rPr>
              <a:t>未达到目标的偏差，称负偏差变量</a:t>
            </a:r>
            <a:endParaRPr kumimoji="1" lang="zh-CN" altLang="en-US" sz="2200" baseline="30000" dirty="0">
              <a:solidFill>
                <a:schemeClr val="tx1"/>
              </a:solidFill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1F5E30-CF5D-43BB-B1E3-E59C5EE90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17" y="4502096"/>
            <a:ext cx="7777163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000" dirty="0">
                <a:solidFill>
                  <a:schemeClr val="tx1"/>
                </a:solidFill>
              </a:rPr>
              <a:t>正负偏差变量两者必有一个为</a:t>
            </a:r>
            <a:r>
              <a:rPr kumimoji="1" lang="en-US" altLang="zh-CN" sz="2000" dirty="0">
                <a:solidFill>
                  <a:schemeClr val="tx1"/>
                </a:solidFill>
              </a:rPr>
              <a:t>0</a:t>
            </a:r>
            <a:r>
              <a:rPr kumimoji="1" lang="zh-CN" altLang="en-US" sz="2000" dirty="0">
                <a:solidFill>
                  <a:schemeClr val="tx1"/>
                </a:solidFill>
              </a:rPr>
              <a:t>。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   当实际值超出目标值时：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&gt;0,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000" dirty="0">
                <a:solidFill>
                  <a:schemeClr val="tx1"/>
                </a:solidFill>
              </a:rPr>
              <a:t>=0;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   </a:t>
            </a:r>
            <a:r>
              <a:rPr kumimoji="1" lang="zh-CN" altLang="en-US" sz="2000" dirty="0">
                <a:solidFill>
                  <a:schemeClr val="tx1"/>
                </a:solidFill>
              </a:rPr>
              <a:t>当实际值未达到目标值时：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=0,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000" dirty="0">
                <a:solidFill>
                  <a:schemeClr val="tx1"/>
                </a:solidFill>
              </a:rPr>
              <a:t>&gt;0;</a:t>
            </a: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SzPct val="85000"/>
              <a:buFontTx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   </a:t>
            </a:r>
            <a:r>
              <a:rPr kumimoji="1" lang="zh-CN" altLang="en-US" sz="2000" dirty="0">
                <a:solidFill>
                  <a:schemeClr val="tx1"/>
                </a:solidFill>
              </a:rPr>
              <a:t>当实际值同目标值恰好一致时：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=0, 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000" dirty="0">
                <a:solidFill>
                  <a:schemeClr val="tx1"/>
                </a:solidFill>
              </a:rPr>
              <a:t>=0;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000" dirty="0">
                <a:solidFill>
                  <a:schemeClr val="tx1"/>
                </a:solidFill>
              </a:rPr>
              <a:t>故恒有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×</a:t>
            </a:r>
            <a:r>
              <a:rPr kumimoji="1" lang="en-US" altLang="zh-CN" sz="2000" dirty="0">
                <a:solidFill>
                  <a:schemeClr val="tx1"/>
                </a:solidFill>
              </a:rPr>
              <a:t>d</a:t>
            </a:r>
            <a:r>
              <a:rPr kumimoji="1" lang="en-US" altLang="zh-CN" sz="20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000" dirty="0">
                <a:solidFill>
                  <a:schemeClr val="tx1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86695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 Box 3">
            <a:extLst>
              <a:ext uri="{FF2B5EF4-FFF2-40B4-BE49-F238E27FC236}">
                <a16:creationId xmlns:a16="http://schemas.microsoft.com/office/drawing/2014/main" id="{C6DEFAF2-9D8A-4B3C-81BC-D1A53B51F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93" y="927101"/>
            <a:ext cx="8064500" cy="64979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统一处理目标和约束（构建目标约束）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C4FD477-A16B-423E-A30E-583888EC5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92" y="1750220"/>
            <a:ext cx="1028648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4"/>
              </a:buBlip>
            </a:pPr>
            <a:r>
              <a:rPr kumimoji="1" lang="en-US" altLang="zh-CN" sz="2200" dirty="0">
                <a:solidFill>
                  <a:schemeClr val="tx1"/>
                </a:solidFill>
              </a:rPr>
              <a:t>  </a:t>
            </a:r>
            <a:r>
              <a:rPr kumimoji="1" lang="zh-CN" altLang="en-US" sz="2200" dirty="0">
                <a:solidFill>
                  <a:schemeClr val="tx1"/>
                </a:solidFill>
              </a:rPr>
              <a:t>对有严格限制的资源使用建立系统约束，数学形式同线性规划中的约束条件。如</a:t>
            </a:r>
            <a:r>
              <a:rPr kumimoji="1" lang="en-US" altLang="zh-CN" sz="2200" dirty="0">
                <a:solidFill>
                  <a:schemeClr val="tx1"/>
                </a:solidFill>
              </a:rPr>
              <a:t>C</a:t>
            </a:r>
            <a:r>
              <a:rPr kumimoji="1" lang="zh-CN" altLang="en-US" sz="2200" dirty="0">
                <a:solidFill>
                  <a:schemeClr val="tx1"/>
                </a:solidFill>
              </a:rPr>
              <a:t>和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zh-CN" altLang="en-US" sz="2200" dirty="0">
                <a:solidFill>
                  <a:schemeClr val="tx1"/>
                </a:solidFill>
              </a:rPr>
              <a:t>设备的使用限制。（</a:t>
            </a:r>
            <a:r>
              <a:rPr kumimoji="1" lang="zh-CN" altLang="en-US" sz="2200" dirty="0">
                <a:solidFill>
                  <a:schemeClr val="accent1"/>
                </a:solidFill>
              </a:rPr>
              <a:t>硬约束</a:t>
            </a:r>
            <a:r>
              <a:rPr kumimoji="1" lang="zh-CN" altLang="en-US" sz="2200" dirty="0">
                <a:solidFill>
                  <a:schemeClr val="tx1"/>
                </a:solidFill>
              </a:rPr>
              <a:t>）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7AB9D3-D948-4537-ACD2-29CC260C2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570669"/>
              </p:ext>
            </p:extLst>
          </p:nvPr>
        </p:nvGraphicFramePr>
        <p:xfrm>
          <a:off x="3312319" y="2641601"/>
          <a:ext cx="1152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5" imgW="495085" imgH="393529" progId="Equation.3">
                  <p:embed/>
                </p:oleObj>
              </mc:Choice>
              <mc:Fallback>
                <p:oleObj name="公式" r:id="rId5" imgW="495085" imgH="393529" progId="Equation.3">
                  <p:embed/>
                  <p:pic>
                    <p:nvPicPr>
                      <p:cNvPr id="308229" name="Object 5">
                        <a:extLst>
                          <a:ext uri="{FF2B5EF4-FFF2-40B4-BE49-F238E27FC236}">
                            <a16:creationId xmlns:a16="http://schemas.microsoft.com/office/drawing/2014/main" id="{49DF4B57-405D-4334-A9DC-C2A6D24FD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19" y="2641601"/>
                        <a:ext cx="1152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4996D5DD-22FE-43DA-B8E7-251598AF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92" y="3556001"/>
            <a:ext cx="10632474" cy="8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  <a:buFontTx/>
              <a:buBlip>
                <a:blip r:embed="rId4"/>
              </a:buBlip>
            </a:pPr>
            <a:r>
              <a:rPr kumimoji="1" lang="en-US" altLang="zh-CN" sz="2200" dirty="0">
                <a:solidFill>
                  <a:schemeClr val="tx1"/>
                </a:solidFill>
              </a:rPr>
              <a:t>  </a:t>
            </a:r>
            <a:r>
              <a:rPr kumimoji="1" lang="zh-CN" altLang="en-US" sz="2200" dirty="0">
                <a:solidFill>
                  <a:schemeClr val="tx1"/>
                </a:solidFill>
              </a:rPr>
              <a:t>对不严格限制的约束，连同原线性规划建模时的目标，均通过</a:t>
            </a:r>
            <a:r>
              <a:rPr kumimoji="1" lang="zh-CN" altLang="en-US" sz="2200" dirty="0">
                <a:solidFill>
                  <a:srgbClr val="FF0000"/>
                </a:solidFill>
              </a:rPr>
              <a:t>目标约束</a:t>
            </a:r>
            <a:r>
              <a:rPr kumimoji="1" lang="zh-CN" altLang="en-US" sz="2200" dirty="0">
                <a:solidFill>
                  <a:schemeClr val="tx1"/>
                </a:solidFill>
              </a:rPr>
              <a:t>来表达。（</a:t>
            </a:r>
            <a:r>
              <a:rPr kumimoji="1" lang="zh-CN" altLang="en-US" sz="2200" dirty="0">
                <a:solidFill>
                  <a:schemeClr val="accent1"/>
                </a:solidFill>
              </a:rPr>
              <a:t>软约束</a:t>
            </a:r>
            <a:r>
              <a:rPr kumimoji="1" lang="zh-CN" altLang="en-US" sz="2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ABCA3D7-8EF1-4F1C-A4D3-6015828F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11" y="4612139"/>
            <a:ext cx="10286484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algn="ctr"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200" dirty="0">
                <a:solidFill>
                  <a:schemeClr val="tx1"/>
                </a:solidFill>
              </a:rPr>
              <a:t>1</a:t>
            </a:r>
            <a:r>
              <a:rPr kumimoji="1" lang="zh-CN" altLang="en-US" sz="2200" dirty="0">
                <a:solidFill>
                  <a:schemeClr val="tx1"/>
                </a:solidFill>
              </a:rPr>
              <a:t>）例如要求甲、乙两种产品保持</a:t>
            </a:r>
            <a:r>
              <a:rPr kumimoji="1" lang="en-US" altLang="zh-CN" sz="2200" dirty="0">
                <a:solidFill>
                  <a:schemeClr val="tx1"/>
                </a:solidFill>
              </a:rPr>
              <a:t>1:1</a:t>
            </a:r>
            <a:r>
              <a:rPr kumimoji="1" lang="zh-CN" altLang="en-US" sz="2200" dirty="0">
                <a:solidFill>
                  <a:schemeClr val="tx1"/>
                </a:solidFill>
              </a:rPr>
              <a:t>的比例，系统约束表达为：</a:t>
            </a:r>
          </a:p>
          <a:p>
            <a:pPr algn="l"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200" dirty="0">
                <a:solidFill>
                  <a:schemeClr val="tx1"/>
                </a:solidFill>
              </a:rPr>
              <a:t>=x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</a:rPr>
              <a:t>。由于这个比例允许有偏差，</a:t>
            </a:r>
          </a:p>
          <a:p>
            <a:pPr algn="l"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zh-CN" altLang="en-US" sz="2200" dirty="0">
                <a:solidFill>
                  <a:schemeClr val="tx1"/>
                </a:solidFill>
              </a:rPr>
              <a:t>当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200" dirty="0">
                <a:solidFill>
                  <a:schemeClr val="tx1"/>
                </a:solidFill>
              </a:rPr>
              <a:t>&lt;x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</a:rPr>
              <a:t>时，出现负偏差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zh-CN" altLang="en-US" sz="2200" dirty="0">
                <a:solidFill>
                  <a:schemeClr val="tx1"/>
                </a:solidFill>
              </a:rPr>
              <a:t>，即：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200" dirty="0">
                <a:solidFill>
                  <a:schemeClr val="tx1"/>
                </a:solidFill>
              </a:rPr>
              <a:t>+d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=x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</a:rPr>
              <a:t>或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zh-CN" altLang="en-US" sz="2200" dirty="0">
                <a:solidFill>
                  <a:schemeClr val="tx1"/>
                </a:solidFill>
              </a:rPr>
              <a:t>－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200" dirty="0">
                <a:solidFill>
                  <a:schemeClr val="tx1"/>
                </a:solidFill>
              </a:rPr>
              <a:t>+d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=0</a:t>
            </a:r>
          </a:p>
          <a:p>
            <a:pPr algn="l"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kumimoji="1" lang="zh-CN" altLang="en-US" sz="2200" dirty="0">
                <a:solidFill>
                  <a:schemeClr val="tx1"/>
                </a:solidFill>
              </a:rPr>
              <a:t>当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200" dirty="0">
                <a:solidFill>
                  <a:schemeClr val="tx1"/>
                </a:solidFill>
              </a:rPr>
              <a:t>&gt;x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</a:rPr>
              <a:t>时，出现正偏差</a:t>
            </a:r>
            <a:r>
              <a:rPr kumimoji="1" lang="en-US" altLang="zh-CN" sz="2200" dirty="0">
                <a:solidFill>
                  <a:schemeClr val="tx1"/>
                </a:solidFill>
              </a:rPr>
              <a:t>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+</a:t>
            </a:r>
            <a:r>
              <a:rPr kumimoji="1" lang="zh-CN" altLang="en-US" sz="2200" dirty="0">
                <a:solidFill>
                  <a:schemeClr val="tx1"/>
                </a:solidFill>
              </a:rPr>
              <a:t>，即： 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sz="2200" dirty="0">
                <a:solidFill>
                  <a:schemeClr val="tx1"/>
                </a:solidFill>
              </a:rPr>
              <a:t>-d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=x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zh-CN" altLang="en-US" sz="2200" dirty="0">
                <a:solidFill>
                  <a:schemeClr val="tx1"/>
                </a:solidFill>
              </a:rPr>
              <a:t>或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1</a:t>
            </a:r>
            <a:r>
              <a:rPr kumimoji="1" lang="zh-CN" altLang="en-US" sz="2200" dirty="0">
                <a:solidFill>
                  <a:schemeClr val="tx1"/>
                </a:solidFill>
              </a:rPr>
              <a:t>－</a:t>
            </a:r>
            <a:r>
              <a:rPr kumimoji="1" lang="en-US" altLang="zh-CN" sz="2200" dirty="0">
                <a:solidFill>
                  <a:schemeClr val="tx1"/>
                </a:solidFill>
              </a:rPr>
              <a:t>x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sz="2200" dirty="0">
                <a:solidFill>
                  <a:schemeClr val="tx1"/>
                </a:solidFill>
              </a:rPr>
              <a:t>-d</a:t>
            </a:r>
            <a:r>
              <a:rPr kumimoji="1" lang="en-US" altLang="zh-CN" sz="2200" baseline="30000" dirty="0">
                <a:solidFill>
                  <a:schemeClr val="tx1"/>
                </a:solidFill>
              </a:rPr>
              <a:t>+</a:t>
            </a:r>
            <a:r>
              <a:rPr kumimoji="1" lang="en-US" altLang="zh-CN" sz="2200" baseline="-25000" dirty="0">
                <a:solidFill>
                  <a:schemeClr val="tx1"/>
                </a:solidFill>
              </a:rPr>
              <a:t> </a:t>
            </a:r>
            <a:r>
              <a:rPr kumimoji="1" lang="en-US" altLang="zh-CN" sz="2200" dirty="0">
                <a:solidFill>
                  <a:schemeClr val="tx1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968815727"/>
      </p:ext>
    </p:extLst>
  </p:cSld>
  <p:clrMapOvr>
    <a:masterClrMapping/>
  </p:clrMapOvr>
</p:sld>
</file>

<file path=ppt/theme/theme1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母版.pptx" id="{8D31AD28-33B7-4E85-9F5B-0BCF1F26B00C}" vid="{60F0E0E6-C0CE-4F25-90BB-BD94FE3E8FD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192</TotalTime>
  <Words>2565</Words>
  <Application>Microsoft Office PowerPoint</Application>
  <PresentationFormat>宽屏</PresentationFormat>
  <Paragraphs>305</Paragraphs>
  <Slides>30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华文新魏</vt:lpstr>
      <vt:lpstr>华文楷体</vt:lpstr>
      <vt:lpstr>华文细黑</vt:lpstr>
      <vt:lpstr>宋体</vt:lpstr>
      <vt:lpstr>微软雅黑</vt:lpstr>
      <vt:lpstr>楷体_GB2312</vt:lpstr>
      <vt:lpstr>等线</vt:lpstr>
      <vt:lpstr>等线 Light</vt:lpstr>
      <vt:lpstr>黑体</vt:lpstr>
      <vt:lpstr>Arial</vt:lpstr>
      <vt:lpstr>Calibri</vt:lpstr>
      <vt:lpstr>Calibri Light</vt:lpstr>
      <vt:lpstr>Symbol</vt:lpstr>
      <vt:lpstr>Times New Roman</vt:lpstr>
      <vt:lpstr>Wingdings</vt:lpstr>
      <vt:lpstr>母版</vt:lpstr>
      <vt:lpstr>Microsoft 公式 3.0</vt:lpstr>
      <vt:lpstr>MathType 6.0 Equation</vt:lpstr>
      <vt:lpstr>MathType 5.0 Equation</vt:lpstr>
      <vt:lpstr>线性目标规划</vt:lpstr>
      <vt:lpstr>本章主要内容</vt:lpstr>
      <vt:lpstr>目标规划问题及其数学模型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建模的步骤</vt:lpstr>
      <vt:lpstr>PowerPoint 演示文稿</vt:lpstr>
      <vt:lpstr>PowerPoint 演示文稿</vt:lpstr>
      <vt:lpstr>PowerPoint 演示文稿</vt:lpstr>
      <vt:lpstr>PowerPoint 演示文稿</vt:lpstr>
      <vt:lpstr>用目标规划求解问题的过程</vt:lpstr>
      <vt:lpstr>目标规划的图解法：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davion knight</dc:creator>
  <cp:lastModifiedBy>davion knight</cp:lastModifiedBy>
  <cp:revision>14</cp:revision>
  <dcterms:created xsi:type="dcterms:W3CDTF">2019-11-18T04:24:12Z</dcterms:created>
  <dcterms:modified xsi:type="dcterms:W3CDTF">2019-11-18T07:36:57Z</dcterms:modified>
</cp:coreProperties>
</file>