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0" r:id="rId24"/>
    <p:sldId id="278" r:id="rId25"/>
    <p:sldId id="279"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9" r:id="rId44"/>
    <p:sldId id="300" r:id="rId45"/>
    <p:sldId id="301" r:id="rId46"/>
    <p:sldId id="302" r:id="rId47"/>
    <p:sldId id="298" r:id="rId48"/>
    <p:sldId id="303" r:id="rId49"/>
    <p:sldId id="304" r:id="rId50"/>
    <p:sldId id="305" r:id="rId51"/>
    <p:sldId id="306" r:id="rId52"/>
    <p:sldId id="307" r:id="rId53"/>
    <p:sldId id="309" r:id="rId54"/>
    <p:sldId id="308" r:id="rId55"/>
    <p:sldId id="310" r:id="rId56"/>
    <p:sldId id="312" r:id="rId57"/>
    <p:sldId id="311"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2"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159" autoAdjust="0"/>
  </p:normalViewPr>
  <p:slideViewPr>
    <p:cSldViewPr snapToGrid="0">
      <p:cViewPr varScale="1">
        <p:scale>
          <a:sx n="141" d="100"/>
          <a:sy n="141" d="100"/>
        </p:scale>
        <p:origin x="101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2B2C5A-8453-4D8B-975D-39B072DED8C0}" type="datetimeFigureOut">
              <a:rPr lang="en-US" smtClean="0"/>
              <a:t>12/23/2019</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2717FF-5A74-4C3F-9B04-8FE8A01A91F0}" type="slidenum">
              <a:rPr lang="en-US" smtClean="0"/>
              <a:t>‹#›</a:t>
            </a:fld>
            <a:endParaRPr lang="en-US"/>
          </a:p>
        </p:txBody>
      </p:sp>
    </p:spTree>
    <p:extLst>
      <p:ext uri="{BB962C8B-B14F-4D97-AF65-F5344CB8AC3E}">
        <p14:creationId xmlns:p14="http://schemas.microsoft.com/office/powerpoint/2010/main" val="2719258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50000"/>
              </a:lnSpc>
              <a:spcBef>
                <a:spcPct val="50000"/>
              </a:spcBef>
            </a:pPr>
            <a:r>
              <a:rPr lang="zh-CN" altLang="en-US" sz="1200" dirty="0">
                <a:ea typeface="楷体_GB2312" charset="-122"/>
              </a:rPr>
              <a:t>明确什么是</a:t>
            </a:r>
            <a:r>
              <a:rPr lang="zh-CN" altLang="en-US" sz="1200" dirty="0">
                <a:solidFill>
                  <a:srgbClr val="FF0066"/>
                </a:solidFill>
                <a:ea typeface="楷体_GB2312" charset="-122"/>
              </a:rPr>
              <a:t>多阶段的决策问题</a:t>
            </a:r>
            <a:r>
              <a:rPr lang="zh-CN" altLang="en-US" sz="1200" dirty="0">
                <a:ea typeface="楷体_GB2312" charset="-122"/>
              </a:rPr>
              <a:t>，特别要注意没有明显的时段背景的问题如何化归为多阶段的决策问题。</a:t>
            </a:r>
            <a:endParaRPr lang="en-US" altLang="zh-CN" sz="1200" dirty="0">
              <a:ea typeface="楷体_GB2312" charset="-122"/>
            </a:endParaRPr>
          </a:p>
          <a:p>
            <a:pPr algn="just">
              <a:lnSpc>
                <a:spcPct val="150000"/>
              </a:lnSpc>
              <a:spcBef>
                <a:spcPct val="50000"/>
              </a:spcBef>
            </a:pPr>
            <a:r>
              <a:rPr lang="zh-CN" altLang="en-US" sz="1200" dirty="0">
                <a:ea typeface="楷体_GB2312" charset="-122"/>
              </a:rPr>
              <a:t>前一年的决策对后一年起始条件有影响</a:t>
            </a:r>
          </a:p>
          <a:p>
            <a:endParaRPr lang="en-US" dirty="0"/>
          </a:p>
        </p:txBody>
      </p:sp>
      <p:sp>
        <p:nvSpPr>
          <p:cNvPr id="4" name="灯片编号占位符 3"/>
          <p:cNvSpPr>
            <a:spLocks noGrp="1"/>
          </p:cNvSpPr>
          <p:nvPr>
            <p:ph type="sldNum" sz="quarter" idx="5"/>
          </p:nvPr>
        </p:nvSpPr>
        <p:spPr/>
        <p:txBody>
          <a:bodyPr/>
          <a:lstStyle/>
          <a:p>
            <a:fld id="{F62717FF-5A74-4C3F-9B04-8FE8A01A91F0}" type="slidenum">
              <a:rPr lang="en-US" smtClean="0"/>
              <a:t>5</a:t>
            </a:fld>
            <a:endParaRPr lang="en-US"/>
          </a:p>
        </p:txBody>
      </p:sp>
    </p:spTree>
    <p:extLst>
      <p:ext uri="{BB962C8B-B14F-4D97-AF65-F5344CB8AC3E}">
        <p14:creationId xmlns:p14="http://schemas.microsoft.com/office/powerpoint/2010/main" val="6618096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3</a:t>
            </a:r>
            <a:r>
              <a:rPr lang="zh-CN" altLang="en-US" dirty="0"/>
              <a:t>状态</a:t>
            </a:r>
            <a:r>
              <a:rPr lang="en-US" altLang="zh-CN" dirty="0"/>
              <a:t>2</a:t>
            </a:r>
            <a:r>
              <a:rPr lang="zh-CN" altLang="en-US" dirty="0"/>
              <a:t>决策</a:t>
            </a:r>
            <a:endParaRPr lang="en-US" dirty="0"/>
          </a:p>
        </p:txBody>
      </p:sp>
      <p:sp>
        <p:nvSpPr>
          <p:cNvPr id="4" name="灯片编号占位符 3"/>
          <p:cNvSpPr>
            <a:spLocks noGrp="1"/>
          </p:cNvSpPr>
          <p:nvPr>
            <p:ph type="sldNum" sz="quarter" idx="5"/>
          </p:nvPr>
        </p:nvSpPr>
        <p:spPr/>
        <p:txBody>
          <a:bodyPr/>
          <a:lstStyle/>
          <a:p>
            <a:fld id="{F62717FF-5A74-4C3F-9B04-8FE8A01A91F0}" type="slidenum">
              <a:rPr lang="en-US" smtClean="0"/>
              <a:t>25</a:t>
            </a:fld>
            <a:endParaRPr lang="en-US"/>
          </a:p>
        </p:txBody>
      </p:sp>
    </p:spTree>
    <p:extLst>
      <p:ext uri="{BB962C8B-B14F-4D97-AF65-F5344CB8AC3E}">
        <p14:creationId xmlns:p14="http://schemas.microsoft.com/office/powerpoint/2010/main" val="3511207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从第</a:t>
            </a:r>
            <a:r>
              <a:rPr lang="en-US" altLang="zh-CN" dirty="0"/>
              <a:t>3</a:t>
            </a:r>
            <a:r>
              <a:rPr lang="zh-CN" altLang="en-US" dirty="0"/>
              <a:t>阶段到过程终止最优值是</a:t>
            </a:r>
            <a:r>
              <a:rPr lang="en-US" altLang="zh-CN" dirty="0"/>
              <a:t>7</a:t>
            </a:r>
            <a:endParaRPr lang="en-US" dirty="0"/>
          </a:p>
        </p:txBody>
      </p:sp>
      <p:sp>
        <p:nvSpPr>
          <p:cNvPr id="4" name="灯片编号占位符 3"/>
          <p:cNvSpPr>
            <a:spLocks noGrp="1"/>
          </p:cNvSpPr>
          <p:nvPr>
            <p:ph type="sldNum" sz="quarter" idx="5"/>
          </p:nvPr>
        </p:nvSpPr>
        <p:spPr/>
        <p:txBody>
          <a:bodyPr/>
          <a:lstStyle/>
          <a:p>
            <a:fld id="{F62717FF-5A74-4C3F-9B04-8FE8A01A91F0}" type="slidenum">
              <a:rPr lang="en-US" smtClean="0"/>
              <a:t>29</a:t>
            </a:fld>
            <a:endParaRPr lang="en-US"/>
          </a:p>
        </p:txBody>
      </p:sp>
    </p:spTree>
    <p:extLst>
      <p:ext uri="{BB962C8B-B14F-4D97-AF65-F5344CB8AC3E}">
        <p14:creationId xmlns:p14="http://schemas.microsoft.com/office/powerpoint/2010/main" val="2906050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整体建模要素</a:t>
            </a:r>
            <a:endParaRPr lang="en-US" dirty="0"/>
          </a:p>
        </p:txBody>
      </p:sp>
      <p:sp>
        <p:nvSpPr>
          <p:cNvPr id="4" name="灯片编号占位符 3"/>
          <p:cNvSpPr>
            <a:spLocks noGrp="1"/>
          </p:cNvSpPr>
          <p:nvPr>
            <p:ph type="sldNum" sz="quarter" idx="5"/>
          </p:nvPr>
        </p:nvSpPr>
        <p:spPr/>
        <p:txBody>
          <a:bodyPr/>
          <a:lstStyle/>
          <a:p>
            <a:fld id="{F62717FF-5A74-4C3F-9B04-8FE8A01A91F0}" type="slidenum">
              <a:rPr lang="en-US" smtClean="0"/>
              <a:t>30</a:t>
            </a:fld>
            <a:endParaRPr lang="en-US"/>
          </a:p>
        </p:txBody>
      </p:sp>
    </p:spTree>
    <p:extLst>
      <p:ext uri="{BB962C8B-B14F-4D97-AF65-F5344CB8AC3E}">
        <p14:creationId xmlns:p14="http://schemas.microsoft.com/office/powerpoint/2010/main" val="3022191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62717FF-5A74-4C3F-9B04-8FE8A01A91F0}" type="slidenum">
              <a:rPr lang="en-US" smtClean="0"/>
              <a:t>31</a:t>
            </a:fld>
            <a:endParaRPr lang="en-US"/>
          </a:p>
        </p:txBody>
      </p:sp>
    </p:spTree>
    <p:extLst>
      <p:ext uri="{BB962C8B-B14F-4D97-AF65-F5344CB8AC3E}">
        <p14:creationId xmlns:p14="http://schemas.microsoft.com/office/powerpoint/2010/main" val="673231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指标函数： </a:t>
            </a:r>
            <a:r>
              <a:rPr lang="en-US" altLang="zh-CN" dirty="0"/>
              <a:t>5</a:t>
            </a:r>
            <a:r>
              <a:rPr lang="zh-CN" altLang="en-US" dirty="0"/>
              <a:t>年的收益加和</a:t>
            </a:r>
            <a:endParaRPr lang="en-US" altLang="zh-CN" dirty="0"/>
          </a:p>
          <a:p>
            <a:r>
              <a:rPr lang="zh-CN" altLang="en-US" dirty="0"/>
              <a:t>各阶段效应之和</a:t>
            </a:r>
          </a:p>
        </p:txBody>
      </p:sp>
      <p:sp>
        <p:nvSpPr>
          <p:cNvPr id="4" name="灯片编号占位符 3"/>
          <p:cNvSpPr>
            <a:spLocks noGrp="1"/>
          </p:cNvSpPr>
          <p:nvPr>
            <p:ph type="sldNum" sz="quarter" idx="5"/>
          </p:nvPr>
        </p:nvSpPr>
        <p:spPr/>
        <p:txBody>
          <a:bodyPr/>
          <a:lstStyle/>
          <a:p>
            <a:fld id="{F62717FF-5A74-4C3F-9B04-8FE8A01A91F0}" type="slidenum">
              <a:rPr lang="en-US" smtClean="0"/>
              <a:t>36</a:t>
            </a:fld>
            <a:endParaRPr lang="en-US"/>
          </a:p>
        </p:txBody>
      </p:sp>
    </p:spTree>
    <p:extLst>
      <p:ext uri="{BB962C8B-B14F-4D97-AF65-F5344CB8AC3E}">
        <p14:creationId xmlns:p14="http://schemas.microsoft.com/office/powerpoint/2010/main" val="4123693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◎全枚举法虽可找出最优方案，但不是个好算法，</a:t>
            </a:r>
          </a:p>
          <a:p>
            <a:r>
              <a:rPr lang="zh-CN" altLang="en-US" dirty="0"/>
              <a:t>◎局部最优法则完全是个错误方法，</a:t>
            </a:r>
          </a:p>
          <a:p>
            <a:r>
              <a:rPr lang="zh-CN" altLang="en-US" dirty="0"/>
              <a:t>◎只有动态规划方法属较科学有效的算法</a:t>
            </a:r>
          </a:p>
        </p:txBody>
      </p:sp>
      <p:sp>
        <p:nvSpPr>
          <p:cNvPr id="4" name="灯片编号占位符 3"/>
          <p:cNvSpPr>
            <a:spLocks noGrp="1"/>
          </p:cNvSpPr>
          <p:nvPr>
            <p:ph type="sldNum" sz="quarter" idx="5"/>
          </p:nvPr>
        </p:nvSpPr>
        <p:spPr/>
        <p:txBody>
          <a:bodyPr/>
          <a:lstStyle/>
          <a:p>
            <a:fld id="{F62717FF-5A74-4C3F-9B04-8FE8A01A91F0}" type="slidenum">
              <a:rPr lang="en-US" smtClean="0"/>
              <a:t>39</a:t>
            </a:fld>
            <a:endParaRPr lang="en-US"/>
          </a:p>
        </p:txBody>
      </p:sp>
    </p:spTree>
    <p:extLst>
      <p:ext uri="{BB962C8B-B14F-4D97-AF65-F5344CB8AC3E}">
        <p14:creationId xmlns:p14="http://schemas.microsoft.com/office/powerpoint/2010/main" val="24730783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717FF-5A74-4C3F-9B04-8FE8A01A91F0}" type="slidenum">
              <a:rPr lang="en-US" smtClean="0"/>
              <a:t>45</a:t>
            </a:fld>
            <a:endParaRPr lang="en-US"/>
          </a:p>
        </p:txBody>
      </p:sp>
    </p:spTree>
    <p:extLst>
      <p:ext uri="{BB962C8B-B14F-4D97-AF65-F5344CB8AC3E}">
        <p14:creationId xmlns:p14="http://schemas.microsoft.com/office/powerpoint/2010/main" val="24168807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914400" eaLnBrk="1" fontAlgn="base" latinLnBrk="0" hangingPunct="1">
              <a:lnSpc>
                <a:spcPct val="100000"/>
              </a:lnSpc>
              <a:spcBef>
                <a:spcPct val="50000"/>
              </a:spcBef>
              <a:spcAft>
                <a:spcPct val="0"/>
              </a:spcAft>
              <a:buClrTx/>
              <a:buSzPct val="100000"/>
              <a:buFontTx/>
              <a:buNone/>
              <a:tabLst/>
              <a:defRPr/>
            </a:pPr>
            <a:r>
              <a:rPr kumimoji="0" lang="en-US" altLang="zh-CN" sz="1200" b="1" i="1" u="none" strike="noStrike" kern="0" cap="none" spc="0" normalizeH="0" baseline="0" noProof="0" dirty="0" err="1">
                <a:ln>
                  <a:noFill/>
                </a:ln>
                <a:solidFill>
                  <a:srgbClr val="FF0066"/>
                </a:solidFill>
                <a:effectLst/>
                <a:uLnTx/>
                <a:uFillTx/>
                <a:latin typeface="Times New Roman" panose="02020603050405020304" pitchFamily="18" charset="0"/>
                <a:ea typeface="楷体_GB2312" charset="-122"/>
              </a:rPr>
              <a:t>f</a:t>
            </a:r>
            <a:r>
              <a:rPr kumimoji="0" lang="en-US" altLang="zh-CN" sz="1600" b="1" i="1" u="none" strike="noStrike" kern="0" cap="none" spc="0" normalizeH="0" baseline="-25000" noProof="0" dirty="0" err="1">
                <a:ln>
                  <a:noFill/>
                </a:ln>
                <a:solidFill>
                  <a:srgbClr val="FF0066"/>
                </a:solidFill>
                <a:effectLst/>
                <a:uLnTx/>
                <a:uFillTx/>
                <a:latin typeface="Times New Roman" panose="02020603050405020304" pitchFamily="18" charset="0"/>
                <a:ea typeface="楷体_GB2312" charset="-122"/>
              </a:rPr>
              <a:t>k</a:t>
            </a:r>
            <a:r>
              <a:rPr kumimoji="0" lang="en-US" altLang="zh-CN" sz="1200" b="1" i="0" u="none" strike="noStrike" kern="0" cap="none" spc="0" normalizeH="0" baseline="0" noProof="0" dirty="0">
                <a:ln>
                  <a:noFill/>
                </a:ln>
                <a:solidFill>
                  <a:srgbClr val="FF0066"/>
                </a:solidFill>
                <a:effectLst/>
                <a:uLnTx/>
                <a:uFillTx/>
                <a:latin typeface="Times New Roman" panose="02020603050405020304" pitchFamily="18" charset="0"/>
                <a:ea typeface="楷体_GB2312" charset="-122"/>
              </a:rPr>
              <a:t>( </a:t>
            </a:r>
            <a:r>
              <a:rPr kumimoji="0" lang="en-US" altLang="zh-CN" sz="1200" b="1" i="1" u="none" strike="noStrike" kern="0" cap="none" spc="0" normalizeH="0" baseline="0" noProof="0" dirty="0" err="1">
                <a:ln>
                  <a:noFill/>
                </a:ln>
                <a:solidFill>
                  <a:srgbClr val="FF0066"/>
                </a:solidFill>
                <a:effectLst/>
                <a:uLnTx/>
                <a:uFillTx/>
                <a:latin typeface="Times New Roman" panose="02020603050405020304" pitchFamily="18" charset="0"/>
                <a:ea typeface="楷体_GB2312" charset="-122"/>
              </a:rPr>
              <a:t>x</a:t>
            </a:r>
            <a:r>
              <a:rPr kumimoji="0" lang="en-US" altLang="zh-CN" sz="1600" b="1" i="1" u="none" strike="noStrike" kern="0" cap="none" spc="0" normalizeH="0" baseline="-25000" noProof="0" dirty="0" err="1">
                <a:ln>
                  <a:noFill/>
                </a:ln>
                <a:solidFill>
                  <a:srgbClr val="FF0066"/>
                </a:solidFill>
                <a:effectLst/>
                <a:uLnTx/>
                <a:uFillTx/>
                <a:latin typeface="Times New Roman" panose="02020603050405020304" pitchFamily="18" charset="0"/>
                <a:ea typeface="楷体_GB2312" charset="-122"/>
              </a:rPr>
              <a:t>k</a:t>
            </a:r>
            <a:r>
              <a:rPr kumimoji="0" lang="en-US" altLang="zh-CN" sz="1200" b="1" i="0" u="none" strike="noStrike" kern="0" cap="none" spc="0" normalizeH="0" baseline="0" noProof="0" dirty="0">
                <a:ln>
                  <a:noFill/>
                </a:ln>
                <a:solidFill>
                  <a:srgbClr val="FF0066"/>
                </a:solidFill>
                <a:effectLst/>
                <a:uLnTx/>
                <a:uFillTx/>
                <a:latin typeface="Times New Roman" panose="02020603050405020304" pitchFamily="18" charset="0"/>
                <a:ea typeface="楷体_GB2312" charset="-122"/>
              </a:rPr>
              <a:t> ) </a:t>
            </a:r>
            <a:r>
              <a:rPr kumimoji="0" lang="zh-CN" altLang="en-US" sz="1200" b="1" i="0" u="none" strike="noStrike" kern="0" cap="none" spc="0" normalizeH="0" baseline="0" noProof="0" dirty="0">
                <a:ln>
                  <a:noFill/>
                </a:ln>
                <a:solidFill>
                  <a:srgbClr val="FF0066"/>
                </a:solidFill>
                <a:effectLst/>
                <a:uLnTx/>
                <a:uFillTx/>
                <a:latin typeface="Times New Roman" panose="02020603050405020304" pitchFamily="18" charset="0"/>
                <a:ea typeface="楷体_GB2312" charset="-122"/>
              </a:rPr>
              <a:t>表示从第 </a:t>
            </a:r>
            <a:r>
              <a:rPr kumimoji="0" lang="en-US" altLang="zh-CN" sz="1200" b="1" i="1" u="none" strike="noStrike" kern="0" cap="none" spc="0" normalizeH="0" baseline="0" noProof="0" dirty="0">
                <a:ln>
                  <a:noFill/>
                </a:ln>
                <a:solidFill>
                  <a:srgbClr val="FF0066"/>
                </a:solidFill>
                <a:effectLst/>
                <a:uLnTx/>
                <a:uFillTx/>
                <a:latin typeface="Times New Roman" panose="02020603050405020304" pitchFamily="18" charset="0"/>
                <a:ea typeface="楷体_GB2312" charset="-122"/>
              </a:rPr>
              <a:t>k</a:t>
            </a:r>
            <a:r>
              <a:rPr kumimoji="0" lang="en-US" altLang="zh-CN" sz="1200" b="1" i="0" u="none" strike="noStrike" kern="0" cap="none" spc="0" normalizeH="0" baseline="0" noProof="0" dirty="0">
                <a:ln>
                  <a:noFill/>
                </a:ln>
                <a:solidFill>
                  <a:srgbClr val="FF0066"/>
                </a:solidFill>
                <a:effectLst/>
                <a:uLnTx/>
                <a:uFillTx/>
                <a:latin typeface="Times New Roman" panose="02020603050405020304" pitchFamily="18" charset="0"/>
                <a:ea typeface="楷体_GB2312" charset="-122"/>
              </a:rPr>
              <a:t> </a:t>
            </a:r>
            <a:r>
              <a:rPr kumimoji="0" lang="zh-CN" altLang="en-US" sz="1200" b="1" i="0" u="none" strike="noStrike" kern="0" cap="none" spc="0" normalizeH="0" baseline="0" noProof="0" dirty="0">
                <a:ln>
                  <a:noFill/>
                </a:ln>
                <a:solidFill>
                  <a:srgbClr val="FF0066"/>
                </a:solidFill>
                <a:effectLst/>
                <a:uLnTx/>
                <a:uFillTx/>
                <a:latin typeface="Times New Roman" panose="02020603050405020304" pitchFamily="18" charset="0"/>
                <a:ea typeface="楷体_GB2312" charset="-122"/>
              </a:rPr>
              <a:t>阶段状态 </a:t>
            </a:r>
            <a:r>
              <a:rPr kumimoji="0" lang="en-US" altLang="zh-CN" sz="1200" b="1" i="1" u="none" strike="noStrike" kern="0" cap="none" spc="0" normalizeH="0" baseline="0" noProof="0" dirty="0" err="1">
                <a:ln>
                  <a:noFill/>
                </a:ln>
                <a:solidFill>
                  <a:srgbClr val="FF0066"/>
                </a:solidFill>
                <a:effectLst/>
                <a:uLnTx/>
                <a:uFillTx/>
                <a:latin typeface="Times New Roman" panose="02020603050405020304" pitchFamily="18" charset="0"/>
                <a:ea typeface="楷体_GB2312" charset="-122"/>
              </a:rPr>
              <a:t>x</a:t>
            </a:r>
            <a:r>
              <a:rPr kumimoji="0" lang="en-US" altLang="zh-CN" sz="1600" b="1" i="1" u="none" strike="noStrike" kern="0" cap="none" spc="0" normalizeH="0" baseline="-25000" noProof="0" dirty="0" err="1">
                <a:ln>
                  <a:noFill/>
                </a:ln>
                <a:solidFill>
                  <a:srgbClr val="FF0066"/>
                </a:solidFill>
                <a:effectLst/>
                <a:uLnTx/>
                <a:uFillTx/>
                <a:latin typeface="Times New Roman" panose="02020603050405020304" pitchFamily="18" charset="0"/>
                <a:ea typeface="楷体_GB2312" charset="-122"/>
              </a:rPr>
              <a:t>k</a:t>
            </a:r>
            <a:r>
              <a:rPr kumimoji="0" lang="en-US" altLang="zh-CN" sz="1200" b="1" i="0" u="none" strike="noStrike" kern="0" cap="none" spc="0" normalizeH="0" baseline="0" noProof="0" dirty="0">
                <a:ln>
                  <a:noFill/>
                </a:ln>
                <a:solidFill>
                  <a:srgbClr val="FF0066"/>
                </a:solidFill>
                <a:effectLst/>
                <a:uLnTx/>
                <a:uFillTx/>
                <a:latin typeface="Times New Roman" panose="02020603050405020304" pitchFamily="18" charset="0"/>
                <a:ea typeface="楷体_GB2312" charset="-122"/>
              </a:rPr>
              <a:t> </a:t>
            </a:r>
            <a:r>
              <a:rPr kumimoji="0" lang="zh-CN" altLang="en-US" sz="1200" b="1" i="0" u="none" strike="noStrike" kern="0" cap="none" spc="0" normalizeH="0" baseline="0" noProof="0" dirty="0">
                <a:ln>
                  <a:noFill/>
                </a:ln>
                <a:solidFill>
                  <a:srgbClr val="FF0066"/>
                </a:solidFill>
                <a:effectLst/>
                <a:uLnTx/>
                <a:uFillTx/>
                <a:latin typeface="Times New Roman" panose="02020603050405020304" pitchFamily="18" charset="0"/>
                <a:ea typeface="楷体_GB2312" charset="-122"/>
              </a:rPr>
              <a:t>到 </a:t>
            </a:r>
            <a:r>
              <a:rPr kumimoji="0" lang="en-US" altLang="zh-CN" sz="1200" b="1" i="1" u="none" strike="noStrike" kern="0" cap="none" spc="0" normalizeH="0" baseline="0" noProof="0" dirty="0">
                <a:ln>
                  <a:noFill/>
                </a:ln>
                <a:solidFill>
                  <a:srgbClr val="FF0066"/>
                </a:solidFill>
                <a:effectLst/>
                <a:uLnTx/>
                <a:uFillTx/>
                <a:latin typeface="Times New Roman" panose="02020603050405020304" pitchFamily="18" charset="0"/>
                <a:ea typeface="楷体_GB2312" charset="-122"/>
              </a:rPr>
              <a:t>E </a:t>
            </a:r>
            <a:r>
              <a:rPr kumimoji="0" lang="zh-CN" altLang="en-US" sz="1200" b="1" i="0" u="none" strike="noStrike" kern="0" cap="none" spc="0" normalizeH="0" baseline="0" noProof="0" dirty="0">
                <a:ln>
                  <a:noFill/>
                </a:ln>
                <a:solidFill>
                  <a:srgbClr val="FF0066"/>
                </a:solidFill>
                <a:effectLst/>
                <a:uLnTx/>
                <a:uFillTx/>
                <a:latin typeface="Times New Roman" panose="02020603050405020304" pitchFamily="18" charset="0"/>
                <a:ea typeface="楷体_GB2312" charset="-122"/>
              </a:rPr>
              <a:t>点的的最短距离</a:t>
            </a:r>
          </a:p>
          <a:p>
            <a:endParaRPr lang="zh-CN" altLang="en-US" dirty="0"/>
          </a:p>
        </p:txBody>
      </p:sp>
      <p:sp>
        <p:nvSpPr>
          <p:cNvPr id="4" name="灯片编号占位符 3"/>
          <p:cNvSpPr>
            <a:spLocks noGrp="1"/>
          </p:cNvSpPr>
          <p:nvPr>
            <p:ph type="sldNum" sz="quarter" idx="5"/>
          </p:nvPr>
        </p:nvSpPr>
        <p:spPr/>
        <p:txBody>
          <a:bodyPr/>
          <a:lstStyle/>
          <a:p>
            <a:fld id="{F62717FF-5A74-4C3F-9B04-8FE8A01A91F0}" type="slidenum">
              <a:rPr lang="en-US" smtClean="0"/>
              <a:t>47</a:t>
            </a:fld>
            <a:endParaRPr lang="en-US"/>
          </a:p>
        </p:txBody>
      </p:sp>
    </p:spTree>
    <p:extLst>
      <p:ext uri="{BB962C8B-B14F-4D97-AF65-F5344CB8AC3E}">
        <p14:creationId xmlns:p14="http://schemas.microsoft.com/office/powerpoint/2010/main" val="13270653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zh-CN" altLang="en-US" sz="1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由</a:t>
            </a:r>
            <a:r>
              <a:rPr kumimoji="0" lang="en-US" altLang="zh-CN" sz="1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D</a:t>
            </a:r>
            <a:r>
              <a:rPr kumimoji="0" lang="en-US" altLang="zh-CN" sz="14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zh-CN" altLang="en-US" sz="1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1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D</a:t>
            </a:r>
            <a:r>
              <a:rPr kumimoji="0" lang="en-US" altLang="zh-CN" sz="14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zh-CN" altLang="en-US" sz="1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到达</a:t>
            </a:r>
            <a:r>
              <a:rPr kumimoji="0" lang="en-US" altLang="zh-CN" sz="1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E</a:t>
            </a:r>
            <a:r>
              <a:rPr kumimoji="0" lang="zh-CN" altLang="en-US" sz="1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点的最短路长在第一步已计算得出</a:t>
            </a:r>
            <a:endParaRPr kumimoji="0" lang="en-US" altLang="zh-CN" sz="1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endParaRPr>
          </a:p>
          <a:p>
            <a:r>
              <a:rPr kumimoji="0" lang="zh-CN" altLang="en-US" sz="1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只需要知道</a:t>
            </a:r>
            <a:r>
              <a:rPr kumimoji="0" lang="en-US" altLang="zh-CN" sz="1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c1</a:t>
            </a:r>
            <a:r>
              <a:rPr kumimoji="0" lang="zh-CN" altLang="en-US" sz="1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到下一个状态点的距离信息</a:t>
            </a:r>
            <a:endParaRPr kumimoji="0" lang="en-US" altLang="zh-CN" sz="1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endParaRPr>
          </a:p>
        </p:txBody>
      </p:sp>
      <p:sp>
        <p:nvSpPr>
          <p:cNvPr id="4" name="灯片编号占位符 3"/>
          <p:cNvSpPr>
            <a:spLocks noGrp="1"/>
          </p:cNvSpPr>
          <p:nvPr>
            <p:ph type="sldNum" sz="quarter" idx="5"/>
          </p:nvPr>
        </p:nvSpPr>
        <p:spPr/>
        <p:txBody>
          <a:bodyPr/>
          <a:lstStyle/>
          <a:p>
            <a:fld id="{F62717FF-5A74-4C3F-9B04-8FE8A01A91F0}" type="slidenum">
              <a:rPr lang="en-US" smtClean="0"/>
              <a:t>48</a:t>
            </a:fld>
            <a:endParaRPr lang="en-US"/>
          </a:p>
        </p:txBody>
      </p:sp>
    </p:spTree>
    <p:extLst>
      <p:ext uri="{BB962C8B-B14F-4D97-AF65-F5344CB8AC3E}">
        <p14:creationId xmlns:p14="http://schemas.microsoft.com/office/powerpoint/2010/main" val="33095343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2717FF-5A74-4C3F-9B04-8FE8A01A91F0}" type="slidenum">
              <a:rPr lang="en-US" smtClean="0"/>
              <a:t>53</a:t>
            </a:fld>
            <a:endParaRPr lang="en-US"/>
          </a:p>
        </p:txBody>
      </p:sp>
    </p:spTree>
    <p:extLst>
      <p:ext uri="{BB962C8B-B14F-4D97-AF65-F5344CB8AC3E}">
        <p14:creationId xmlns:p14="http://schemas.microsoft.com/office/powerpoint/2010/main" val="2372568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寻找最优决策序列</a:t>
            </a:r>
            <a:endParaRPr lang="en-US" dirty="0"/>
          </a:p>
        </p:txBody>
      </p:sp>
      <p:sp>
        <p:nvSpPr>
          <p:cNvPr id="4" name="灯片编号占位符 3"/>
          <p:cNvSpPr>
            <a:spLocks noGrp="1"/>
          </p:cNvSpPr>
          <p:nvPr>
            <p:ph type="sldNum" sz="quarter" idx="5"/>
          </p:nvPr>
        </p:nvSpPr>
        <p:spPr/>
        <p:txBody>
          <a:bodyPr/>
          <a:lstStyle/>
          <a:p>
            <a:fld id="{F62717FF-5A74-4C3F-9B04-8FE8A01A91F0}" type="slidenum">
              <a:rPr lang="en-US" smtClean="0"/>
              <a:t>8</a:t>
            </a:fld>
            <a:endParaRPr lang="en-US"/>
          </a:p>
        </p:txBody>
      </p:sp>
    </p:spTree>
    <p:extLst>
      <p:ext uri="{BB962C8B-B14F-4D97-AF65-F5344CB8AC3E}">
        <p14:creationId xmlns:p14="http://schemas.microsoft.com/office/powerpoint/2010/main" val="38590606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U</a:t>
            </a:r>
            <a:r>
              <a:rPr lang="zh-CN" altLang="en-US" dirty="0"/>
              <a:t>表示 逆向决策变量</a:t>
            </a:r>
            <a:endParaRPr lang="en-US" altLang="zh-CN" dirty="0"/>
          </a:p>
          <a:p>
            <a:r>
              <a:rPr lang="zh-CN" altLang="en-US" dirty="0"/>
              <a:t>遵循上面状态转移方程 </a:t>
            </a:r>
            <a:endParaRPr lang="en-US" altLang="zh-CN" dirty="0"/>
          </a:p>
          <a:p>
            <a:r>
              <a:rPr lang="zh-CN" altLang="en-US" dirty="0"/>
              <a:t> 对应指标函数</a:t>
            </a:r>
            <a:r>
              <a:rPr lang="en-US" altLang="zh-CN" dirty="0"/>
              <a:t>v</a:t>
            </a:r>
            <a:endParaRPr lang="zh-CN" altLang="en-US" dirty="0"/>
          </a:p>
        </p:txBody>
      </p:sp>
      <p:sp>
        <p:nvSpPr>
          <p:cNvPr id="4" name="灯片编号占位符 3"/>
          <p:cNvSpPr>
            <a:spLocks noGrp="1"/>
          </p:cNvSpPr>
          <p:nvPr>
            <p:ph type="sldNum" sz="quarter" idx="5"/>
          </p:nvPr>
        </p:nvSpPr>
        <p:spPr/>
        <p:txBody>
          <a:bodyPr/>
          <a:lstStyle/>
          <a:p>
            <a:fld id="{F62717FF-5A74-4C3F-9B04-8FE8A01A91F0}" type="slidenum">
              <a:rPr lang="en-US" smtClean="0"/>
              <a:t>63</a:t>
            </a:fld>
            <a:endParaRPr lang="en-US"/>
          </a:p>
        </p:txBody>
      </p:sp>
    </p:spTree>
    <p:extLst>
      <p:ext uri="{BB962C8B-B14F-4D97-AF65-F5344CB8AC3E}">
        <p14:creationId xmlns:p14="http://schemas.microsoft.com/office/powerpoint/2010/main" val="10926969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连续问题</a:t>
            </a:r>
          </a:p>
        </p:txBody>
      </p:sp>
      <p:sp>
        <p:nvSpPr>
          <p:cNvPr id="4" name="灯片编号占位符 3"/>
          <p:cNvSpPr>
            <a:spLocks noGrp="1"/>
          </p:cNvSpPr>
          <p:nvPr>
            <p:ph type="sldNum" sz="quarter" idx="5"/>
          </p:nvPr>
        </p:nvSpPr>
        <p:spPr/>
        <p:txBody>
          <a:bodyPr/>
          <a:lstStyle/>
          <a:p>
            <a:fld id="{F62717FF-5A74-4C3F-9B04-8FE8A01A91F0}" type="slidenum">
              <a:rPr lang="en-US" smtClean="0"/>
              <a:t>70</a:t>
            </a:fld>
            <a:endParaRPr lang="en-US"/>
          </a:p>
        </p:txBody>
      </p:sp>
    </p:spTree>
    <p:extLst>
      <p:ext uri="{BB962C8B-B14F-4D97-AF65-F5344CB8AC3E}">
        <p14:creationId xmlns:p14="http://schemas.microsoft.com/office/powerpoint/2010/main" val="13990414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按时间划分阶段</a:t>
            </a:r>
            <a:endParaRPr lang="en-US" altLang="zh-CN" dirty="0"/>
          </a:p>
          <a:p>
            <a:r>
              <a:rPr lang="zh-CN" altLang="en-US" dirty="0"/>
              <a:t>决策允许集合是连续的</a:t>
            </a:r>
            <a:endParaRPr lang="en-US" altLang="zh-CN" dirty="0"/>
          </a:p>
        </p:txBody>
      </p:sp>
      <p:sp>
        <p:nvSpPr>
          <p:cNvPr id="4" name="灯片编号占位符 3"/>
          <p:cNvSpPr>
            <a:spLocks noGrp="1"/>
          </p:cNvSpPr>
          <p:nvPr>
            <p:ph type="sldNum" sz="quarter" idx="5"/>
          </p:nvPr>
        </p:nvSpPr>
        <p:spPr/>
        <p:txBody>
          <a:bodyPr/>
          <a:lstStyle/>
          <a:p>
            <a:fld id="{F62717FF-5A74-4C3F-9B04-8FE8A01A91F0}" type="slidenum">
              <a:rPr lang="en-US" smtClean="0"/>
              <a:t>71</a:t>
            </a:fld>
            <a:endParaRPr lang="en-US"/>
          </a:p>
        </p:txBody>
      </p:sp>
    </p:spTree>
    <p:extLst>
      <p:ext uri="{BB962C8B-B14F-4D97-AF65-F5344CB8AC3E}">
        <p14:creationId xmlns:p14="http://schemas.microsoft.com/office/powerpoint/2010/main" val="38185773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i="1" dirty="0">
                <a:latin typeface="Times New Roman" panose="02020603050405020304" pitchFamily="18" charset="0"/>
                <a:ea typeface="华文新魏" panose="02010800040101010101" pitchFamily="2" charset="-122"/>
                <a:cs typeface="Times New Roman" panose="02020603050405020304" pitchFamily="18" charset="0"/>
              </a:rPr>
              <a:t>状态转移方程</a:t>
            </a:r>
            <a:r>
              <a:rPr lang="en-US" altLang="zh-CN" i="1" dirty="0">
                <a:latin typeface="Times New Roman" panose="02020603050405020304" pitchFamily="18" charset="0"/>
                <a:ea typeface="华文新魏" panose="02010800040101010101" pitchFamily="2" charset="-122"/>
                <a:cs typeface="Times New Roman" panose="02020603050405020304" pitchFamily="18" charset="0"/>
              </a:rPr>
              <a:t>x</a:t>
            </a:r>
            <a:r>
              <a:rPr lang="en-US" altLang="zh-CN" i="1" baseline="-25000" dirty="0">
                <a:latin typeface="Times New Roman" panose="02020603050405020304" pitchFamily="18" charset="0"/>
                <a:ea typeface="华文新魏" panose="02010800040101010101" pitchFamily="2" charset="-122"/>
                <a:cs typeface="Times New Roman" panose="02020603050405020304" pitchFamily="18" charset="0"/>
              </a:rPr>
              <a:t>k</a:t>
            </a:r>
            <a:r>
              <a:rPr lang="en-US" altLang="zh-CN" baseline="-25000" dirty="0">
                <a:latin typeface="Times New Roman" panose="02020603050405020304" pitchFamily="18" charset="0"/>
                <a:ea typeface="华文新魏" panose="02010800040101010101" pitchFamily="2" charset="-122"/>
                <a:cs typeface="Times New Roman" panose="02020603050405020304" pitchFamily="18" charset="0"/>
              </a:rPr>
              <a:t>+1</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=0.7</a:t>
            </a:r>
            <a:r>
              <a:rPr lang="en-US" altLang="zh-CN" i="1" dirty="0">
                <a:latin typeface="Times New Roman" panose="02020603050405020304" pitchFamily="18" charset="0"/>
                <a:ea typeface="华文新魏" panose="02010800040101010101" pitchFamily="2" charset="-122"/>
                <a:cs typeface="Times New Roman" panose="02020603050405020304" pitchFamily="18" charset="0"/>
              </a:rPr>
              <a:t>u</a:t>
            </a:r>
            <a:r>
              <a:rPr lang="en-US" altLang="zh-CN" i="1" baseline="-25000" dirty="0">
                <a:latin typeface="Times New Roman" panose="02020603050405020304" pitchFamily="18" charset="0"/>
                <a:ea typeface="华文新魏" panose="02010800040101010101" pitchFamily="2" charset="-122"/>
                <a:cs typeface="Times New Roman" panose="02020603050405020304" pitchFamily="18" charset="0"/>
              </a:rPr>
              <a:t>k </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+ 0.9( </a:t>
            </a:r>
            <a:r>
              <a:rPr lang="en-US" altLang="zh-CN" i="1" dirty="0" err="1">
                <a:latin typeface="Times New Roman" panose="02020603050405020304" pitchFamily="18" charset="0"/>
                <a:ea typeface="华文新魏" panose="02010800040101010101" pitchFamily="2" charset="-122"/>
                <a:cs typeface="Times New Roman" panose="02020603050405020304" pitchFamily="18" charset="0"/>
              </a:rPr>
              <a:t>x</a:t>
            </a:r>
            <a:r>
              <a:rPr lang="en-US" altLang="zh-CN" i="1" baseline="-25000" dirty="0" err="1">
                <a:latin typeface="Times New Roman" panose="02020603050405020304" pitchFamily="18" charset="0"/>
                <a:ea typeface="华文新魏" panose="02010800040101010101" pitchFamily="2" charset="-122"/>
                <a:cs typeface="Times New Roman" panose="02020603050405020304" pitchFamily="18" charset="0"/>
              </a:rPr>
              <a:t>k</a:t>
            </a:r>
            <a:r>
              <a:rPr lang="zh-CN" altLang="en-US"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i="1" dirty="0" err="1">
                <a:latin typeface="Times New Roman" panose="02020603050405020304" pitchFamily="18" charset="0"/>
                <a:ea typeface="华文新魏" panose="02010800040101010101" pitchFamily="2" charset="-122"/>
                <a:cs typeface="Times New Roman" panose="02020603050405020304" pitchFamily="18" charset="0"/>
              </a:rPr>
              <a:t>u</a:t>
            </a:r>
            <a:r>
              <a:rPr lang="en-US" altLang="zh-CN" i="1" baseline="-25000" dirty="0" err="1">
                <a:latin typeface="Times New Roman" panose="02020603050405020304" pitchFamily="18" charset="0"/>
                <a:ea typeface="华文新魏" panose="02010800040101010101" pitchFamily="2" charset="-122"/>
                <a:cs typeface="Times New Roman" panose="02020603050405020304" pitchFamily="18" charset="0"/>
              </a:rPr>
              <a:t>k</a:t>
            </a:r>
            <a:r>
              <a:rPr lang="en-US" altLang="zh-CN" baseline="-250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a:t>
            </a:r>
          </a:p>
          <a:p>
            <a:r>
              <a:rPr lang="zh-CN" altLang="en-US" dirty="0">
                <a:latin typeface="Times New Roman" panose="02020603050405020304" pitchFamily="18" charset="0"/>
                <a:ea typeface="华文新魏" panose="02010800040101010101" pitchFamily="2" charset="-122"/>
                <a:cs typeface="Times New Roman" panose="02020603050405020304" pitchFamily="18" charset="0"/>
              </a:rPr>
              <a:t>阶段指标</a:t>
            </a:r>
            <a:endParaRPr lang="en-US" altLang="zh-CN" dirty="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dirty="0" err="1">
                <a:latin typeface="Times New Roman" panose="02020603050405020304" pitchFamily="18" charset="0"/>
                <a:ea typeface="华文新魏" panose="02010800040101010101" pitchFamily="2" charset="-122"/>
                <a:cs typeface="Times New Roman" panose="02020603050405020304" pitchFamily="18" charset="0"/>
              </a:rPr>
              <a:t>Uk</a:t>
            </a:r>
            <a:r>
              <a:rPr lang="zh-CN" altLang="en-US" dirty="0">
                <a:latin typeface="Times New Roman" panose="02020603050405020304" pitchFamily="18" charset="0"/>
                <a:ea typeface="华文新魏" panose="02010800040101010101" pitchFamily="2" charset="-122"/>
                <a:cs typeface="Times New Roman" panose="02020603050405020304" pitchFamily="18" charset="0"/>
              </a:rPr>
              <a:t>确定了 后面最优值就是个定值</a:t>
            </a:r>
            <a:br>
              <a:rPr lang="en-US" altLang="zh-CN" dirty="0">
                <a:latin typeface="Times New Roman" panose="02020603050405020304" pitchFamily="18" charset="0"/>
                <a:ea typeface="华文新魏" panose="02010800040101010101" pitchFamily="2" charset="-122"/>
                <a:cs typeface="Times New Roman" panose="02020603050405020304" pitchFamily="18" charset="0"/>
              </a:rPr>
            </a:br>
            <a:endParaRPr lang="zh-CN" altLang="en-US" dirty="0"/>
          </a:p>
        </p:txBody>
      </p:sp>
      <p:sp>
        <p:nvSpPr>
          <p:cNvPr id="4" name="灯片编号占位符 3"/>
          <p:cNvSpPr>
            <a:spLocks noGrp="1"/>
          </p:cNvSpPr>
          <p:nvPr>
            <p:ph type="sldNum" sz="quarter" idx="5"/>
          </p:nvPr>
        </p:nvSpPr>
        <p:spPr/>
        <p:txBody>
          <a:bodyPr/>
          <a:lstStyle/>
          <a:p>
            <a:fld id="{F62717FF-5A74-4C3F-9B04-8FE8A01A91F0}" type="slidenum">
              <a:rPr lang="en-US" smtClean="0"/>
              <a:t>72</a:t>
            </a:fld>
            <a:endParaRPr lang="en-US"/>
          </a:p>
        </p:txBody>
      </p:sp>
    </p:spTree>
    <p:extLst>
      <p:ext uri="{BB962C8B-B14F-4D97-AF65-F5344CB8AC3E}">
        <p14:creationId xmlns:p14="http://schemas.microsoft.com/office/powerpoint/2010/main" val="631573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注意决策变量</a:t>
            </a:r>
            <a:r>
              <a:rPr lang="en-US" altLang="zh-CN" dirty="0"/>
              <a:t>u4 </a:t>
            </a:r>
            <a:r>
              <a:rPr lang="zh-CN" altLang="en-US" dirty="0"/>
              <a:t>的取值范围</a:t>
            </a:r>
            <a:endParaRPr lang="en-US" altLang="zh-CN" dirty="0"/>
          </a:p>
          <a:p>
            <a:r>
              <a:rPr lang="zh-CN" altLang="en-US" dirty="0"/>
              <a:t>全生产</a:t>
            </a:r>
            <a:r>
              <a:rPr lang="en-US" altLang="zh-CN" dirty="0"/>
              <a:t>a</a:t>
            </a:r>
            <a:endParaRPr lang="zh-CN" altLang="en-US" dirty="0"/>
          </a:p>
        </p:txBody>
      </p:sp>
      <p:sp>
        <p:nvSpPr>
          <p:cNvPr id="4" name="灯片编号占位符 3"/>
          <p:cNvSpPr>
            <a:spLocks noGrp="1"/>
          </p:cNvSpPr>
          <p:nvPr>
            <p:ph type="sldNum" sz="quarter" idx="5"/>
          </p:nvPr>
        </p:nvSpPr>
        <p:spPr/>
        <p:txBody>
          <a:bodyPr/>
          <a:lstStyle/>
          <a:p>
            <a:fld id="{F62717FF-5A74-4C3F-9B04-8FE8A01A91F0}" type="slidenum">
              <a:rPr lang="en-US" smtClean="0"/>
              <a:t>73</a:t>
            </a:fld>
            <a:endParaRPr lang="en-US"/>
          </a:p>
        </p:txBody>
      </p:sp>
    </p:spTree>
    <p:extLst>
      <p:ext uri="{BB962C8B-B14F-4D97-AF65-F5344CB8AC3E}">
        <p14:creationId xmlns:p14="http://schemas.microsoft.com/office/powerpoint/2010/main" val="34865114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F(x)</a:t>
            </a:r>
            <a:r>
              <a:rPr lang="zh-CN" altLang="en-US" dirty="0"/>
              <a:t>表示从该阶段到最后一个阶段的最优决策所带来的收益值</a:t>
            </a:r>
          </a:p>
        </p:txBody>
      </p:sp>
      <p:sp>
        <p:nvSpPr>
          <p:cNvPr id="4" name="灯片编号占位符 3"/>
          <p:cNvSpPr>
            <a:spLocks noGrp="1"/>
          </p:cNvSpPr>
          <p:nvPr>
            <p:ph type="sldNum" sz="quarter" idx="5"/>
          </p:nvPr>
        </p:nvSpPr>
        <p:spPr/>
        <p:txBody>
          <a:bodyPr/>
          <a:lstStyle/>
          <a:p>
            <a:fld id="{F62717FF-5A74-4C3F-9B04-8FE8A01A91F0}" type="slidenum">
              <a:rPr lang="en-US" smtClean="0"/>
              <a:t>77</a:t>
            </a:fld>
            <a:endParaRPr lang="en-US"/>
          </a:p>
        </p:txBody>
      </p:sp>
    </p:spTree>
    <p:extLst>
      <p:ext uri="{BB962C8B-B14F-4D97-AF65-F5344CB8AC3E}">
        <p14:creationId xmlns:p14="http://schemas.microsoft.com/office/powerpoint/2010/main" val="30438267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可以从前到后推算出每个阶段的状态值 及相应到终止状态收益值</a:t>
            </a:r>
          </a:p>
        </p:txBody>
      </p:sp>
      <p:sp>
        <p:nvSpPr>
          <p:cNvPr id="4" name="灯片编号占位符 3"/>
          <p:cNvSpPr>
            <a:spLocks noGrp="1"/>
          </p:cNvSpPr>
          <p:nvPr>
            <p:ph type="sldNum" sz="quarter" idx="5"/>
          </p:nvPr>
        </p:nvSpPr>
        <p:spPr/>
        <p:txBody>
          <a:bodyPr/>
          <a:lstStyle/>
          <a:p>
            <a:fld id="{F62717FF-5A74-4C3F-9B04-8FE8A01A91F0}" type="slidenum">
              <a:rPr lang="en-US" smtClean="0"/>
              <a:t>78</a:t>
            </a:fld>
            <a:endParaRPr lang="en-US"/>
          </a:p>
        </p:txBody>
      </p:sp>
    </p:spTree>
    <p:extLst>
      <p:ext uri="{BB962C8B-B14F-4D97-AF65-F5344CB8AC3E}">
        <p14:creationId xmlns:p14="http://schemas.microsoft.com/office/powerpoint/2010/main" val="14743943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12</a:t>
            </a:r>
            <a:r>
              <a:rPr lang="zh-CN" altLang="en-US" dirty="0"/>
              <a:t>支巡逻队约束</a:t>
            </a:r>
          </a:p>
        </p:txBody>
      </p:sp>
      <p:sp>
        <p:nvSpPr>
          <p:cNvPr id="4" name="灯片编号占位符 3"/>
          <p:cNvSpPr>
            <a:spLocks noGrp="1"/>
          </p:cNvSpPr>
          <p:nvPr>
            <p:ph type="sldNum" sz="quarter" idx="5"/>
          </p:nvPr>
        </p:nvSpPr>
        <p:spPr/>
        <p:txBody>
          <a:bodyPr/>
          <a:lstStyle/>
          <a:p>
            <a:fld id="{F62717FF-5A74-4C3F-9B04-8FE8A01A91F0}" type="slidenum">
              <a:rPr lang="en-US" smtClean="0"/>
              <a:t>79</a:t>
            </a:fld>
            <a:endParaRPr lang="en-US"/>
          </a:p>
        </p:txBody>
      </p:sp>
    </p:spTree>
    <p:extLst>
      <p:ext uri="{BB962C8B-B14F-4D97-AF65-F5344CB8AC3E}">
        <p14:creationId xmlns:p14="http://schemas.microsoft.com/office/powerpoint/2010/main" val="37140259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pk</a:t>
            </a:r>
            <a:r>
              <a:rPr lang="zh-CN" altLang="en-US" dirty="0"/>
              <a:t>为对应表上的损失值</a:t>
            </a:r>
            <a:endParaRPr lang="en-US" altLang="zh-CN" dirty="0"/>
          </a:p>
          <a:p>
            <a:endParaRPr lang="en-US" altLang="zh-CN" dirty="0"/>
          </a:p>
          <a:p>
            <a:r>
              <a:rPr lang="zh-CN" altLang="en-US" dirty="0"/>
              <a:t>求和递推形式</a:t>
            </a:r>
          </a:p>
        </p:txBody>
      </p:sp>
      <p:sp>
        <p:nvSpPr>
          <p:cNvPr id="4" name="灯片编号占位符 3"/>
          <p:cNvSpPr>
            <a:spLocks noGrp="1"/>
          </p:cNvSpPr>
          <p:nvPr>
            <p:ph type="sldNum" sz="quarter" idx="5"/>
          </p:nvPr>
        </p:nvSpPr>
        <p:spPr/>
        <p:txBody>
          <a:bodyPr/>
          <a:lstStyle/>
          <a:p>
            <a:fld id="{F62717FF-5A74-4C3F-9B04-8FE8A01A91F0}" type="slidenum">
              <a:rPr lang="en-US" smtClean="0"/>
              <a:t>80</a:t>
            </a:fld>
            <a:endParaRPr lang="en-US"/>
          </a:p>
        </p:txBody>
      </p:sp>
    </p:spTree>
    <p:extLst>
      <p:ext uri="{BB962C8B-B14F-4D97-AF65-F5344CB8AC3E}">
        <p14:creationId xmlns:p14="http://schemas.microsoft.com/office/powerpoint/2010/main" val="39779431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思考</a:t>
            </a:r>
            <a:r>
              <a:rPr lang="en-US" altLang="zh-CN" dirty="0"/>
              <a:t>x</a:t>
            </a:r>
            <a:r>
              <a:rPr lang="zh-CN" altLang="en-US" dirty="0"/>
              <a:t>为何取值</a:t>
            </a:r>
            <a:r>
              <a:rPr lang="en-US" altLang="zh-CN" dirty="0"/>
              <a:t>2~6</a:t>
            </a:r>
          </a:p>
          <a:p>
            <a:r>
              <a:rPr lang="zh-CN" altLang="en-US" dirty="0"/>
              <a:t>上下界如何确定？</a:t>
            </a:r>
            <a:endParaRPr lang="en-US" altLang="zh-CN" dirty="0"/>
          </a:p>
          <a:p>
            <a:r>
              <a:rPr lang="zh-CN" altLang="en-US" dirty="0"/>
              <a:t>下界保证阶段</a:t>
            </a:r>
            <a:r>
              <a:rPr lang="en-US" altLang="zh-CN" dirty="0"/>
              <a:t>4</a:t>
            </a:r>
            <a:r>
              <a:rPr lang="zh-CN" altLang="en-US" dirty="0"/>
              <a:t>派遣可行 同时和之前最小剩余量比较</a:t>
            </a:r>
            <a:endParaRPr lang="en-US" altLang="zh-CN" dirty="0"/>
          </a:p>
          <a:p>
            <a:r>
              <a:rPr lang="zh-CN" altLang="en-US" dirty="0"/>
              <a:t>上界看当前之前最大剩余量</a:t>
            </a:r>
            <a:endParaRPr lang="en-US" altLang="zh-CN" dirty="0"/>
          </a:p>
          <a:p>
            <a:r>
              <a:rPr lang="zh-CN" altLang="en-US" dirty="0"/>
              <a:t>不同的取值 有着不同的决策范围</a:t>
            </a:r>
          </a:p>
        </p:txBody>
      </p:sp>
      <p:sp>
        <p:nvSpPr>
          <p:cNvPr id="4" name="灯片编号占位符 3"/>
          <p:cNvSpPr>
            <a:spLocks noGrp="1"/>
          </p:cNvSpPr>
          <p:nvPr>
            <p:ph type="sldNum" sz="quarter" idx="5"/>
          </p:nvPr>
        </p:nvSpPr>
        <p:spPr/>
        <p:txBody>
          <a:bodyPr/>
          <a:lstStyle/>
          <a:p>
            <a:fld id="{F62717FF-5A74-4C3F-9B04-8FE8A01A91F0}" type="slidenum">
              <a:rPr lang="en-US" smtClean="0"/>
              <a:t>82</a:t>
            </a:fld>
            <a:endParaRPr lang="en-US"/>
          </a:p>
        </p:txBody>
      </p:sp>
    </p:spTree>
    <p:extLst>
      <p:ext uri="{BB962C8B-B14F-4D97-AF65-F5344CB8AC3E}">
        <p14:creationId xmlns:p14="http://schemas.microsoft.com/office/powerpoint/2010/main" val="4056510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离散型</a:t>
            </a:r>
            <a:endParaRPr lang="en-US" dirty="0"/>
          </a:p>
        </p:txBody>
      </p:sp>
      <p:sp>
        <p:nvSpPr>
          <p:cNvPr id="4" name="灯片编号占位符 3"/>
          <p:cNvSpPr>
            <a:spLocks noGrp="1"/>
          </p:cNvSpPr>
          <p:nvPr>
            <p:ph type="sldNum" sz="quarter" idx="5"/>
          </p:nvPr>
        </p:nvSpPr>
        <p:spPr/>
        <p:txBody>
          <a:bodyPr/>
          <a:lstStyle/>
          <a:p>
            <a:fld id="{F62717FF-5A74-4C3F-9B04-8FE8A01A91F0}" type="slidenum">
              <a:rPr lang="en-US" smtClean="0"/>
              <a:t>13</a:t>
            </a:fld>
            <a:endParaRPr lang="en-US"/>
          </a:p>
        </p:txBody>
      </p:sp>
    </p:spTree>
    <p:extLst>
      <p:ext uri="{BB962C8B-B14F-4D97-AF65-F5344CB8AC3E}">
        <p14:creationId xmlns:p14="http://schemas.microsoft.com/office/powerpoint/2010/main" val="9074732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下界保证阶段</a:t>
            </a:r>
            <a:r>
              <a:rPr lang="en-US" altLang="zh-CN" dirty="0"/>
              <a:t>3</a:t>
            </a:r>
            <a:r>
              <a:rPr lang="zh-CN" altLang="en-US" dirty="0"/>
              <a:t>、</a:t>
            </a:r>
            <a:r>
              <a:rPr lang="en-US" altLang="zh-CN" dirty="0"/>
              <a:t>4</a:t>
            </a:r>
            <a:r>
              <a:rPr lang="zh-CN" altLang="en-US" dirty="0"/>
              <a:t>派遣可行 同时和之前最小剩余量比较</a:t>
            </a:r>
            <a:endParaRPr lang="en-US" altLang="zh-CN" dirty="0"/>
          </a:p>
          <a:p>
            <a:r>
              <a:rPr lang="zh-CN" altLang="en-US" dirty="0"/>
              <a:t>上界看当前之前最大剩余量</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F62717FF-5A74-4C3F-9B04-8FE8A01A91F0}" type="slidenum">
              <a:rPr lang="en-US" smtClean="0"/>
              <a:t>83</a:t>
            </a:fld>
            <a:endParaRPr lang="en-US"/>
          </a:p>
        </p:txBody>
      </p:sp>
    </p:spTree>
    <p:extLst>
      <p:ext uri="{BB962C8B-B14F-4D97-AF65-F5344CB8AC3E}">
        <p14:creationId xmlns:p14="http://schemas.microsoft.com/office/powerpoint/2010/main" val="36471595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下界保证阶段</a:t>
            </a:r>
            <a:r>
              <a:rPr lang="en-US" altLang="zh-CN" dirty="0"/>
              <a:t>2</a:t>
            </a:r>
            <a:r>
              <a:rPr lang="zh-CN" altLang="en-US" dirty="0"/>
              <a:t>、</a:t>
            </a:r>
            <a:r>
              <a:rPr lang="en-US" altLang="zh-CN" dirty="0"/>
              <a:t>3</a:t>
            </a:r>
            <a:r>
              <a:rPr lang="zh-CN" altLang="en-US" dirty="0"/>
              <a:t>、</a:t>
            </a:r>
            <a:r>
              <a:rPr lang="en-US" altLang="zh-CN" dirty="0"/>
              <a:t>4</a:t>
            </a:r>
            <a:r>
              <a:rPr lang="zh-CN" altLang="en-US" dirty="0"/>
              <a:t>派遣可行 同时和之前最小剩余量比较 之前最少剩</a:t>
            </a:r>
            <a:r>
              <a:rPr lang="en-US" altLang="zh-CN" dirty="0"/>
              <a:t>8</a:t>
            </a:r>
          </a:p>
          <a:p>
            <a:r>
              <a:rPr lang="zh-CN" altLang="en-US" dirty="0"/>
              <a:t>上界看前面阶段最大剩余量</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62717FF-5A74-4C3F-9B04-8FE8A01A91F0}" type="slidenum">
              <a:rPr lang="en-US" smtClean="0"/>
              <a:t>84</a:t>
            </a:fld>
            <a:endParaRPr lang="en-US"/>
          </a:p>
        </p:txBody>
      </p:sp>
    </p:spTree>
    <p:extLst>
      <p:ext uri="{BB962C8B-B14F-4D97-AF65-F5344CB8AC3E}">
        <p14:creationId xmlns:p14="http://schemas.microsoft.com/office/powerpoint/2010/main" val="23401061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初态只有一个状态</a:t>
            </a:r>
          </a:p>
        </p:txBody>
      </p:sp>
      <p:sp>
        <p:nvSpPr>
          <p:cNvPr id="4" name="灯片编号占位符 3"/>
          <p:cNvSpPr>
            <a:spLocks noGrp="1"/>
          </p:cNvSpPr>
          <p:nvPr>
            <p:ph type="sldNum" sz="quarter" idx="5"/>
          </p:nvPr>
        </p:nvSpPr>
        <p:spPr/>
        <p:txBody>
          <a:bodyPr/>
          <a:lstStyle/>
          <a:p>
            <a:fld id="{F62717FF-5A74-4C3F-9B04-8FE8A01A91F0}" type="slidenum">
              <a:rPr lang="en-US" smtClean="0"/>
              <a:t>85</a:t>
            </a:fld>
            <a:endParaRPr lang="en-US"/>
          </a:p>
        </p:txBody>
      </p:sp>
    </p:spTree>
    <p:extLst>
      <p:ext uri="{BB962C8B-B14F-4D97-AF65-F5344CB8AC3E}">
        <p14:creationId xmlns:p14="http://schemas.microsoft.com/office/powerpoint/2010/main" val="2131947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后续状态与历史无关，只与当前状态</a:t>
            </a:r>
            <a:r>
              <a:rPr lang="en-US" altLang="zh-CN" dirty="0"/>
              <a:t>+</a:t>
            </a:r>
            <a:r>
              <a:rPr lang="zh-CN" altLang="en-US" dirty="0"/>
              <a:t>决策有关</a:t>
            </a:r>
            <a:endParaRPr lang="en-US" dirty="0"/>
          </a:p>
        </p:txBody>
      </p:sp>
      <p:sp>
        <p:nvSpPr>
          <p:cNvPr id="4" name="灯片编号占位符 3"/>
          <p:cNvSpPr>
            <a:spLocks noGrp="1"/>
          </p:cNvSpPr>
          <p:nvPr>
            <p:ph type="sldNum" sz="quarter" idx="5"/>
          </p:nvPr>
        </p:nvSpPr>
        <p:spPr/>
        <p:txBody>
          <a:bodyPr/>
          <a:lstStyle/>
          <a:p>
            <a:fld id="{F62717FF-5A74-4C3F-9B04-8FE8A01A91F0}" type="slidenum">
              <a:rPr lang="en-US" smtClean="0"/>
              <a:t>14</a:t>
            </a:fld>
            <a:endParaRPr lang="en-US"/>
          </a:p>
        </p:txBody>
      </p:sp>
    </p:spTree>
    <p:extLst>
      <p:ext uri="{BB962C8B-B14F-4D97-AF65-F5344CB8AC3E}">
        <p14:creationId xmlns:p14="http://schemas.microsoft.com/office/powerpoint/2010/main" val="1499373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62717FF-5A74-4C3F-9B04-8FE8A01A91F0}" type="slidenum">
              <a:rPr lang="en-US" smtClean="0"/>
              <a:t>15</a:t>
            </a:fld>
            <a:endParaRPr lang="en-US"/>
          </a:p>
        </p:txBody>
      </p:sp>
    </p:spTree>
    <p:extLst>
      <p:ext uri="{BB962C8B-B14F-4D97-AF65-F5344CB8AC3E}">
        <p14:creationId xmlns:p14="http://schemas.microsoft.com/office/powerpoint/2010/main" val="614143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决策要给定状态来谈，是一个函数关系</a:t>
            </a:r>
            <a:endParaRPr lang="en-US" altLang="zh-CN" dirty="0"/>
          </a:p>
          <a:p>
            <a:r>
              <a:rPr lang="zh-CN" altLang="en-US" dirty="0"/>
              <a:t>可以理解为图上的弧 起点为起始状态 终点为到达状态</a:t>
            </a:r>
            <a:endParaRPr lang="en-US" dirty="0"/>
          </a:p>
        </p:txBody>
      </p:sp>
      <p:sp>
        <p:nvSpPr>
          <p:cNvPr id="4" name="灯片编号占位符 3"/>
          <p:cNvSpPr>
            <a:spLocks noGrp="1"/>
          </p:cNvSpPr>
          <p:nvPr>
            <p:ph type="sldNum" sz="quarter" idx="5"/>
          </p:nvPr>
        </p:nvSpPr>
        <p:spPr/>
        <p:txBody>
          <a:bodyPr/>
          <a:lstStyle/>
          <a:p>
            <a:fld id="{F62717FF-5A74-4C3F-9B04-8FE8A01A91F0}" type="slidenum">
              <a:rPr lang="en-US" smtClean="0"/>
              <a:t>16</a:t>
            </a:fld>
            <a:endParaRPr lang="en-US"/>
          </a:p>
        </p:txBody>
      </p:sp>
    </p:spTree>
    <p:extLst>
      <p:ext uri="{BB962C8B-B14F-4D97-AF65-F5344CB8AC3E}">
        <p14:creationId xmlns:p14="http://schemas.microsoft.com/office/powerpoint/2010/main" val="986683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状态转移律相当于对决策的归纳 针对是每一步的变化</a:t>
            </a:r>
            <a:endParaRPr lang="en-US" altLang="zh-CN" dirty="0"/>
          </a:p>
        </p:txBody>
      </p:sp>
      <p:sp>
        <p:nvSpPr>
          <p:cNvPr id="4" name="灯片编号占位符 3"/>
          <p:cNvSpPr>
            <a:spLocks noGrp="1"/>
          </p:cNvSpPr>
          <p:nvPr>
            <p:ph type="sldNum" sz="quarter" idx="5"/>
          </p:nvPr>
        </p:nvSpPr>
        <p:spPr/>
        <p:txBody>
          <a:bodyPr/>
          <a:lstStyle/>
          <a:p>
            <a:fld id="{F62717FF-5A74-4C3F-9B04-8FE8A01A91F0}" type="slidenum">
              <a:rPr lang="en-US" smtClean="0"/>
              <a:t>19</a:t>
            </a:fld>
            <a:endParaRPr lang="en-US"/>
          </a:p>
        </p:txBody>
      </p:sp>
    </p:spTree>
    <p:extLst>
      <p:ext uri="{BB962C8B-B14F-4D97-AF65-F5344CB8AC3E}">
        <p14:creationId xmlns:p14="http://schemas.microsoft.com/office/powerpoint/2010/main" val="2364668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有序决策组合</a:t>
            </a:r>
            <a:endParaRPr lang="en-US" altLang="zh-CN" dirty="0"/>
          </a:p>
          <a:p>
            <a:r>
              <a:rPr lang="en-US" altLang="zh-CN" dirty="0"/>
              <a:t>P1n </a:t>
            </a:r>
            <a:r>
              <a:rPr lang="zh-CN" altLang="en-US" dirty="0"/>
              <a:t>阶段头 阶段尾</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62717FF-5A74-4C3F-9B04-8FE8A01A91F0}" type="slidenum">
              <a:rPr lang="en-US" smtClean="0"/>
              <a:t>20</a:t>
            </a:fld>
            <a:endParaRPr lang="en-US"/>
          </a:p>
        </p:txBody>
      </p:sp>
    </p:spTree>
    <p:extLst>
      <p:ext uri="{BB962C8B-B14F-4D97-AF65-F5344CB8AC3E}">
        <p14:creationId xmlns:p14="http://schemas.microsoft.com/office/powerpoint/2010/main" val="2973470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大写</a:t>
            </a:r>
            <a:r>
              <a:rPr lang="en-US" altLang="zh-CN" dirty="0"/>
              <a:t>P</a:t>
            </a:r>
            <a:endParaRPr lang="en-US" dirty="0"/>
          </a:p>
        </p:txBody>
      </p:sp>
      <p:sp>
        <p:nvSpPr>
          <p:cNvPr id="4" name="灯片编号占位符 3"/>
          <p:cNvSpPr>
            <a:spLocks noGrp="1"/>
          </p:cNvSpPr>
          <p:nvPr>
            <p:ph type="sldNum" sz="quarter" idx="5"/>
          </p:nvPr>
        </p:nvSpPr>
        <p:spPr/>
        <p:txBody>
          <a:bodyPr/>
          <a:lstStyle/>
          <a:p>
            <a:fld id="{F62717FF-5A74-4C3F-9B04-8FE8A01A91F0}" type="slidenum">
              <a:rPr lang="en-US" smtClean="0"/>
              <a:t>21</a:t>
            </a:fld>
            <a:endParaRPr lang="en-US"/>
          </a:p>
        </p:txBody>
      </p:sp>
    </p:spTree>
    <p:extLst>
      <p:ext uri="{BB962C8B-B14F-4D97-AF65-F5344CB8AC3E}">
        <p14:creationId xmlns:p14="http://schemas.microsoft.com/office/powerpoint/2010/main" val="18289074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60BACD-40FA-4AD5-8404-85A6FEFDA95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副标题 2">
            <a:extLst>
              <a:ext uri="{FF2B5EF4-FFF2-40B4-BE49-F238E27FC236}">
                <a16:creationId xmlns:a16="http://schemas.microsoft.com/office/drawing/2014/main" id="{5EDAAC7C-9D1A-4B20-8D6B-A05763A00B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日期占位符 3">
            <a:extLst>
              <a:ext uri="{FF2B5EF4-FFF2-40B4-BE49-F238E27FC236}">
                <a16:creationId xmlns:a16="http://schemas.microsoft.com/office/drawing/2014/main" id="{DB80C4BC-1617-4C80-9E51-C73410E23A7D}"/>
              </a:ext>
            </a:extLst>
          </p:cNvPr>
          <p:cNvSpPr>
            <a:spLocks noGrp="1"/>
          </p:cNvSpPr>
          <p:nvPr>
            <p:ph type="dt" sz="half" idx="10"/>
          </p:nvPr>
        </p:nvSpPr>
        <p:spPr/>
        <p:txBody>
          <a:bodyPr/>
          <a:lstStyle/>
          <a:p>
            <a:fld id="{2715AAF2-2E16-4FD5-BE2C-3198CEE7DCC2}" type="datetimeFigureOut">
              <a:rPr lang="en-US" smtClean="0"/>
              <a:t>12/23/2019</a:t>
            </a:fld>
            <a:endParaRPr lang="en-US"/>
          </a:p>
        </p:txBody>
      </p:sp>
      <p:sp>
        <p:nvSpPr>
          <p:cNvPr id="5" name="页脚占位符 4">
            <a:extLst>
              <a:ext uri="{FF2B5EF4-FFF2-40B4-BE49-F238E27FC236}">
                <a16:creationId xmlns:a16="http://schemas.microsoft.com/office/drawing/2014/main" id="{C6C55F71-8D67-4CE9-9B07-58E2AFD1A650}"/>
              </a:ext>
            </a:extLst>
          </p:cNvPr>
          <p:cNvSpPr>
            <a:spLocks noGrp="1"/>
          </p:cNvSpPr>
          <p:nvPr>
            <p:ph type="ftr" sz="quarter" idx="11"/>
          </p:nvPr>
        </p:nvSpPr>
        <p:spPr/>
        <p:txBody>
          <a:bodyPr/>
          <a:lstStyle>
            <a:lvl1pPr>
              <a:defRPr sz="1400">
                <a:solidFill>
                  <a:schemeClr val="tx1"/>
                </a:solidFill>
                <a:latin typeface="微软雅黑" panose="020B0503020204020204" pitchFamily="34" charset="-122"/>
                <a:ea typeface="微软雅黑" panose="020B0503020204020204" pitchFamily="34" charset="-122"/>
              </a:defRPr>
            </a:lvl1pPr>
          </a:lstStyle>
          <a:p>
            <a:endParaRPr lang="en-US"/>
          </a:p>
        </p:txBody>
      </p:sp>
      <p:sp>
        <p:nvSpPr>
          <p:cNvPr id="6" name="灯片编号占位符 5">
            <a:extLst>
              <a:ext uri="{FF2B5EF4-FFF2-40B4-BE49-F238E27FC236}">
                <a16:creationId xmlns:a16="http://schemas.microsoft.com/office/drawing/2014/main" id="{CD67DCC2-E57E-449C-8E66-5B3FF477E067}"/>
              </a:ext>
            </a:extLst>
          </p:cNvPr>
          <p:cNvSpPr>
            <a:spLocks noGrp="1"/>
          </p:cNvSpPr>
          <p:nvPr>
            <p:ph type="sldNum" sz="quarter" idx="12"/>
          </p:nvPr>
        </p:nvSpPr>
        <p:spPr/>
        <p:txBody>
          <a:bodyPr/>
          <a:lstStyle/>
          <a:p>
            <a:fld id="{8177BE7C-BA54-4289-A1D4-1B0BE40E9C0C}" type="slidenum">
              <a:rPr lang="en-US" smtClean="0"/>
              <a:t>‹#›</a:t>
            </a:fld>
            <a:endParaRPr lang="en-US"/>
          </a:p>
        </p:txBody>
      </p:sp>
      <p:pic>
        <p:nvPicPr>
          <p:cNvPr id="7" name="图片 6">
            <a:extLst>
              <a:ext uri="{FF2B5EF4-FFF2-40B4-BE49-F238E27FC236}">
                <a16:creationId xmlns:a16="http://schemas.microsoft.com/office/drawing/2014/main" id="{E655B855-9395-4D63-8284-574D104A6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9" y="23813"/>
            <a:ext cx="5853200" cy="945517"/>
          </a:xfrm>
          <a:prstGeom prst="rect">
            <a:avLst/>
          </a:prstGeom>
        </p:spPr>
      </p:pic>
    </p:spTree>
    <p:extLst>
      <p:ext uri="{BB962C8B-B14F-4D97-AF65-F5344CB8AC3E}">
        <p14:creationId xmlns:p14="http://schemas.microsoft.com/office/powerpoint/2010/main" val="3720882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BEC993-2E3D-4C1E-A049-A74029F687AA}"/>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EC5E888B-112D-461C-9D04-32D1E7E0A3F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2C7916EF-D0A2-4430-96CD-72FA619FB520}"/>
              </a:ext>
            </a:extLst>
          </p:cNvPr>
          <p:cNvSpPr>
            <a:spLocks noGrp="1"/>
          </p:cNvSpPr>
          <p:nvPr>
            <p:ph type="dt" sz="half" idx="10"/>
          </p:nvPr>
        </p:nvSpPr>
        <p:spPr/>
        <p:txBody>
          <a:bodyPr/>
          <a:lstStyle/>
          <a:p>
            <a:fld id="{2715AAF2-2E16-4FD5-BE2C-3198CEE7DCC2}" type="datetimeFigureOut">
              <a:rPr lang="en-US" smtClean="0"/>
              <a:t>12/23/2019</a:t>
            </a:fld>
            <a:endParaRPr lang="en-US"/>
          </a:p>
        </p:txBody>
      </p:sp>
      <p:sp>
        <p:nvSpPr>
          <p:cNvPr id="5" name="页脚占位符 4">
            <a:extLst>
              <a:ext uri="{FF2B5EF4-FFF2-40B4-BE49-F238E27FC236}">
                <a16:creationId xmlns:a16="http://schemas.microsoft.com/office/drawing/2014/main" id="{BFC953DF-7718-42F0-9E8F-D72BC74C96F9}"/>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A0AADAD6-10DF-4174-AA21-9268EC712E4C}"/>
              </a:ext>
            </a:extLst>
          </p:cNvPr>
          <p:cNvSpPr>
            <a:spLocks noGrp="1"/>
          </p:cNvSpPr>
          <p:nvPr>
            <p:ph type="sldNum" sz="quarter" idx="12"/>
          </p:nvPr>
        </p:nvSpPr>
        <p:spPr/>
        <p:txBody>
          <a:bodyPr/>
          <a:lstStyle/>
          <a:p>
            <a:fld id="{8177BE7C-BA54-4289-A1D4-1B0BE40E9C0C}" type="slidenum">
              <a:rPr lang="en-US" smtClean="0"/>
              <a:t>‹#›</a:t>
            </a:fld>
            <a:endParaRPr lang="en-US"/>
          </a:p>
        </p:txBody>
      </p:sp>
    </p:spTree>
    <p:extLst>
      <p:ext uri="{BB962C8B-B14F-4D97-AF65-F5344CB8AC3E}">
        <p14:creationId xmlns:p14="http://schemas.microsoft.com/office/powerpoint/2010/main" val="1190165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514CA93-A1D1-4B9E-8B20-BF94F43F0B0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0738F4F1-571A-4879-88AF-C534EEBA24F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FDC10745-4972-4DA2-A327-DA9BA35755AB}"/>
              </a:ext>
            </a:extLst>
          </p:cNvPr>
          <p:cNvSpPr>
            <a:spLocks noGrp="1"/>
          </p:cNvSpPr>
          <p:nvPr>
            <p:ph type="dt" sz="half" idx="10"/>
          </p:nvPr>
        </p:nvSpPr>
        <p:spPr/>
        <p:txBody>
          <a:bodyPr/>
          <a:lstStyle/>
          <a:p>
            <a:fld id="{2715AAF2-2E16-4FD5-BE2C-3198CEE7DCC2}" type="datetimeFigureOut">
              <a:rPr lang="en-US" smtClean="0"/>
              <a:t>12/23/2019</a:t>
            </a:fld>
            <a:endParaRPr lang="en-US"/>
          </a:p>
        </p:txBody>
      </p:sp>
      <p:sp>
        <p:nvSpPr>
          <p:cNvPr id="5" name="页脚占位符 4">
            <a:extLst>
              <a:ext uri="{FF2B5EF4-FFF2-40B4-BE49-F238E27FC236}">
                <a16:creationId xmlns:a16="http://schemas.microsoft.com/office/drawing/2014/main" id="{9CD9C5F1-7473-4FC7-9BE3-18BB684E806C}"/>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490C7B43-2034-4263-AE56-B285003E8063}"/>
              </a:ext>
            </a:extLst>
          </p:cNvPr>
          <p:cNvSpPr>
            <a:spLocks noGrp="1"/>
          </p:cNvSpPr>
          <p:nvPr>
            <p:ph type="sldNum" sz="quarter" idx="12"/>
          </p:nvPr>
        </p:nvSpPr>
        <p:spPr/>
        <p:txBody>
          <a:bodyPr/>
          <a:lstStyle/>
          <a:p>
            <a:fld id="{8177BE7C-BA54-4289-A1D4-1B0BE40E9C0C}" type="slidenum">
              <a:rPr lang="en-US" smtClean="0"/>
              <a:t>‹#›</a:t>
            </a:fld>
            <a:endParaRPr lang="en-US"/>
          </a:p>
        </p:txBody>
      </p:sp>
    </p:spTree>
    <p:extLst>
      <p:ext uri="{BB962C8B-B14F-4D97-AF65-F5344CB8AC3E}">
        <p14:creationId xmlns:p14="http://schemas.microsoft.com/office/powerpoint/2010/main" val="608876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A29306-126F-455B-BB26-655310896358}"/>
              </a:ext>
            </a:extLst>
          </p:cNvPr>
          <p:cNvSpPr>
            <a:spLocks noGrp="1"/>
          </p:cNvSpPr>
          <p:nvPr>
            <p:ph type="title"/>
          </p:nvPr>
        </p:nvSpPr>
        <p:spPr>
          <a:xfrm>
            <a:off x="838200" y="836428"/>
            <a:ext cx="10515600" cy="854260"/>
          </a:xfrm>
        </p:spPr>
        <p:txBody>
          <a:bodyPr>
            <a:normAutofit/>
          </a:bodyPr>
          <a:lstStyle>
            <a:lvl1pPr>
              <a:defRPr sz="40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内容占位符 2">
            <a:extLst>
              <a:ext uri="{FF2B5EF4-FFF2-40B4-BE49-F238E27FC236}">
                <a16:creationId xmlns:a16="http://schemas.microsoft.com/office/drawing/2014/main" id="{FE87DF09-6191-4721-8C62-88A0A371E3BB}"/>
              </a:ext>
            </a:extLst>
          </p:cNvPr>
          <p:cNvSpPr>
            <a:spLocks noGrp="1"/>
          </p:cNvSpPr>
          <p:nvPr>
            <p:ph idx="1"/>
          </p:nvPr>
        </p:nvSpPr>
        <p:spPr/>
        <p:txBody>
          <a:bodyPr/>
          <a:lstStyle>
            <a:lvl1pPr>
              <a:defRPr sz="3200">
                <a:latin typeface="华文新魏" panose="02010800040101010101" pitchFamily="2" charset="-122"/>
                <a:ea typeface="华文新魏" panose="02010800040101010101" pitchFamily="2" charset="-122"/>
              </a:defRPr>
            </a:lvl1pPr>
            <a:lvl2pPr>
              <a:defRPr sz="2800">
                <a:latin typeface="华文新魏" panose="02010800040101010101" pitchFamily="2" charset="-122"/>
                <a:ea typeface="华文新魏" panose="02010800040101010101" pitchFamily="2" charset="-122"/>
              </a:defRPr>
            </a:lvl2pPr>
            <a:lvl3pPr>
              <a:defRPr sz="2400">
                <a:latin typeface="华文新魏" panose="02010800040101010101" pitchFamily="2" charset="-122"/>
                <a:ea typeface="华文新魏" panose="02010800040101010101" pitchFamily="2" charset="-122"/>
              </a:defRPr>
            </a:lvl3pPr>
            <a:lvl4pPr>
              <a:defRPr>
                <a:latin typeface="华文新魏" panose="02010800040101010101" pitchFamily="2" charset="-122"/>
                <a:ea typeface="华文新魏" panose="02010800040101010101" pitchFamily="2" charset="-122"/>
              </a:defRPr>
            </a:lvl4pPr>
            <a:lvl5pPr>
              <a:defRPr>
                <a:latin typeface="华文新魏" panose="02010800040101010101" pitchFamily="2" charset="-122"/>
                <a:ea typeface="华文新魏" panose="02010800040101010101" pitchFamily="2"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日期占位符 3">
            <a:extLst>
              <a:ext uri="{FF2B5EF4-FFF2-40B4-BE49-F238E27FC236}">
                <a16:creationId xmlns:a16="http://schemas.microsoft.com/office/drawing/2014/main" id="{75C5CC9F-6D31-4CA4-8AA9-5680062C43EF}"/>
              </a:ext>
            </a:extLst>
          </p:cNvPr>
          <p:cNvSpPr>
            <a:spLocks noGrp="1"/>
          </p:cNvSpPr>
          <p:nvPr>
            <p:ph type="dt" sz="half" idx="10"/>
          </p:nvPr>
        </p:nvSpPr>
        <p:spPr/>
        <p:txBody>
          <a:bodyPr/>
          <a:lstStyle/>
          <a:p>
            <a:fld id="{2715AAF2-2E16-4FD5-BE2C-3198CEE7DCC2}" type="datetimeFigureOut">
              <a:rPr lang="en-US" smtClean="0"/>
              <a:t>12/23/2019</a:t>
            </a:fld>
            <a:endParaRPr lang="en-US"/>
          </a:p>
        </p:txBody>
      </p:sp>
      <p:sp>
        <p:nvSpPr>
          <p:cNvPr id="5" name="页脚占位符 4">
            <a:extLst>
              <a:ext uri="{FF2B5EF4-FFF2-40B4-BE49-F238E27FC236}">
                <a16:creationId xmlns:a16="http://schemas.microsoft.com/office/drawing/2014/main" id="{BFD7B116-34B4-4CAA-8F93-62A2B2B8AF0B}"/>
              </a:ext>
            </a:extLst>
          </p:cNvPr>
          <p:cNvSpPr>
            <a:spLocks noGrp="1"/>
          </p:cNvSpPr>
          <p:nvPr>
            <p:ph type="ftr" sz="quarter" idx="11"/>
          </p:nvPr>
        </p:nvSpPr>
        <p:spPr/>
        <p:txBody>
          <a:bodyPr/>
          <a:lstStyle>
            <a:lvl1pPr>
              <a:defRPr sz="1400">
                <a:solidFill>
                  <a:schemeClr val="tx1"/>
                </a:solidFill>
                <a:latin typeface="微软雅黑" panose="020B0503020204020204" pitchFamily="34" charset="-122"/>
                <a:ea typeface="微软雅黑" panose="020B0503020204020204" pitchFamily="34" charset="-122"/>
              </a:defRPr>
            </a:lvl1pPr>
          </a:lstStyle>
          <a:p>
            <a:endParaRPr lang="en-US"/>
          </a:p>
        </p:txBody>
      </p:sp>
      <p:sp>
        <p:nvSpPr>
          <p:cNvPr id="6" name="灯片编号占位符 5">
            <a:extLst>
              <a:ext uri="{FF2B5EF4-FFF2-40B4-BE49-F238E27FC236}">
                <a16:creationId xmlns:a16="http://schemas.microsoft.com/office/drawing/2014/main" id="{24E75AC7-7A8C-4C2E-8823-73E8CBF6CA0C}"/>
              </a:ext>
            </a:extLst>
          </p:cNvPr>
          <p:cNvSpPr>
            <a:spLocks noGrp="1"/>
          </p:cNvSpPr>
          <p:nvPr>
            <p:ph type="sldNum" sz="quarter" idx="12"/>
          </p:nvPr>
        </p:nvSpPr>
        <p:spPr/>
        <p:txBody>
          <a:bodyPr/>
          <a:lstStyle/>
          <a:p>
            <a:fld id="{8177BE7C-BA54-4289-A1D4-1B0BE40E9C0C}" type="slidenum">
              <a:rPr lang="en-US" smtClean="0"/>
              <a:t>‹#›</a:t>
            </a:fld>
            <a:endParaRPr lang="en-US"/>
          </a:p>
        </p:txBody>
      </p:sp>
      <p:pic>
        <p:nvPicPr>
          <p:cNvPr id="10" name="图片 9">
            <a:extLst>
              <a:ext uri="{FF2B5EF4-FFF2-40B4-BE49-F238E27FC236}">
                <a16:creationId xmlns:a16="http://schemas.microsoft.com/office/drawing/2014/main" id="{434EA279-09EC-427E-8275-28BB604984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800" y="-32082"/>
            <a:ext cx="5853200" cy="945517"/>
          </a:xfrm>
          <a:prstGeom prst="rect">
            <a:avLst/>
          </a:prstGeom>
        </p:spPr>
      </p:pic>
    </p:spTree>
    <p:extLst>
      <p:ext uri="{BB962C8B-B14F-4D97-AF65-F5344CB8AC3E}">
        <p14:creationId xmlns:p14="http://schemas.microsoft.com/office/powerpoint/2010/main" val="4279463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90607F-0F2D-4BC5-A862-54262D08B72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B16E1D22-B37B-4A04-9A7C-BACB290D1B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21DD707-8BD1-4EF5-9913-AE5F500F43E4}"/>
              </a:ext>
            </a:extLst>
          </p:cNvPr>
          <p:cNvSpPr>
            <a:spLocks noGrp="1"/>
          </p:cNvSpPr>
          <p:nvPr>
            <p:ph type="dt" sz="half" idx="10"/>
          </p:nvPr>
        </p:nvSpPr>
        <p:spPr/>
        <p:txBody>
          <a:bodyPr/>
          <a:lstStyle/>
          <a:p>
            <a:fld id="{2715AAF2-2E16-4FD5-BE2C-3198CEE7DCC2}" type="datetimeFigureOut">
              <a:rPr lang="en-US" smtClean="0"/>
              <a:t>12/23/2019</a:t>
            </a:fld>
            <a:endParaRPr lang="en-US"/>
          </a:p>
        </p:txBody>
      </p:sp>
      <p:sp>
        <p:nvSpPr>
          <p:cNvPr id="5" name="页脚占位符 4">
            <a:extLst>
              <a:ext uri="{FF2B5EF4-FFF2-40B4-BE49-F238E27FC236}">
                <a16:creationId xmlns:a16="http://schemas.microsoft.com/office/drawing/2014/main" id="{91B6F00A-8917-4316-855F-999820BDB4A5}"/>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D004F3EA-43C9-4625-9921-B2EB271A50E6}"/>
              </a:ext>
            </a:extLst>
          </p:cNvPr>
          <p:cNvSpPr>
            <a:spLocks noGrp="1"/>
          </p:cNvSpPr>
          <p:nvPr>
            <p:ph type="sldNum" sz="quarter" idx="12"/>
          </p:nvPr>
        </p:nvSpPr>
        <p:spPr/>
        <p:txBody>
          <a:bodyPr/>
          <a:lstStyle/>
          <a:p>
            <a:fld id="{8177BE7C-BA54-4289-A1D4-1B0BE40E9C0C}" type="slidenum">
              <a:rPr lang="en-US" smtClean="0"/>
              <a:t>‹#›</a:t>
            </a:fld>
            <a:endParaRPr lang="en-US"/>
          </a:p>
        </p:txBody>
      </p:sp>
    </p:spTree>
    <p:extLst>
      <p:ext uri="{BB962C8B-B14F-4D97-AF65-F5344CB8AC3E}">
        <p14:creationId xmlns:p14="http://schemas.microsoft.com/office/powerpoint/2010/main" val="2506123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69C58-4BBC-4801-931B-5C0BC066C7D3}"/>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1C49573E-60BF-4917-B99E-91FCBE3F1A9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11C14F06-0D5F-4E1B-B948-BD2E5019A79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D86376C4-5A6D-4ED5-AF52-1AEC8B732C63}"/>
              </a:ext>
            </a:extLst>
          </p:cNvPr>
          <p:cNvSpPr>
            <a:spLocks noGrp="1"/>
          </p:cNvSpPr>
          <p:nvPr>
            <p:ph type="dt" sz="half" idx="10"/>
          </p:nvPr>
        </p:nvSpPr>
        <p:spPr/>
        <p:txBody>
          <a:bodyPr/>
          <a:lstStyle/>
          <a:p>
            <a:fld id="{2715AAF2-2E16-4FD5-BE2C-3198CEE7DCC2}" type="datetimeFigureOut">
              <a:rPr lang="en-US" smtClean="0"/>
              <a:t>12/23/2019</a:t>
            </a:fld>
            <a:endParaRPr lang="en-US"/>
          </a:p>
        </p:txBody>
      </p:sp>
      <p:sp>
        <p:nvSpPr>
          <p:cNvPr id="6" name="页脚占位符 5">
            <a:extLst>
              <a:ext uri="{FF2B5EF4-FFF2-40B4-BE49-F238E27FC236}">
                <a16:creationId xmlns:a16="http://schemas.microsoft.com/office/drawing/2014/main" id="{BBE07252-D961-4DD7-95C3-87FF2452800F}"/>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E37CDC18-BA37-47A0-BA72-A7148DC8D4BB}"/>
              </a:ext>
            </a:extLst>
          </p:cNvPr>
          <p:cNvSpPr>
            <a:spLocks noGrp="1"/>
          </p:cNvSpPr>
          <p:nvPr>
            <p:ph type="sldNum" sz="quarter" idx="12"/>
          </p:nvPr>
        </p:nvSpPr>
        <p:spPr/>
        <p:txBody>
          <a:bodyPr/>
          <a:lstStyle/>
          <a:p>
            <a:fld id="{8177BE7C-BA54-4289-A1D4-1B0BE40E9C0C}" type="slidenum">
              <a:rPr lang="en-US" smtClean="0"/>
              <a:t>‹#›</a:t>
            </a:fld>
            <a:endParaRPr lang="en-US"/>
          </a:p>
        </p:txBody>
      </p:sp>
    </p:spTree>
    <p:extLst>
      <p:ext uri="{BB962C8B-B14F-4D97-AF65-F5344CB8AC3E}">
        <p14:creationId xmlns:p14="http://schemas.microsoft.com/office/powerpoint/2010/main" val="2720732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8763C0-390E-497A-BF1A-716DF4C3D2FD}"/>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E865E320-C918-49F1-BB32-D4DB4D9818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49EDBB2-806E-4707-9F68-E6510D8930F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D4CF084C-8FEF-4F08-A2CF-C31B60AD5A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C281BEB-6E15-478D-A1F2-FD6DE0384C8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E213A41D-BE07-4FFC-A7AB-24FC467D4FAD}"/>
              </a:ext>
            </a:extLst>
          </p:cNvPr>
          <p:cNvSpPr>
            <a:spLocks noGrp="1"/>
          </p:cNvSpPr>
          <p:nvPr>
            <p:ph type="dt" sz="half" idx="10"/>
          </p:nvPr>
        </p:nvSpPr>
        <p:spPr/>
        <p:txBody>
          <a:bodyPr/>
          <a:lstStyle/>
          <a:p>
            <a:fld id="{2715AAF2-2E16-4FD5-BE2C-3198CEE7DCC2}" type="datetimeFigureOut">
              <a:rPr lang="en-US" smtClean="0"/>
              <a:t>12/23/2019</a:t>
            </a:fld>
            <a:endParaRPr lang="en-US"/>
          </a:p>
        </p:txBody>
      </p:sp>
      <p:sp>
        <p:nvSpPr>
          <p:cNvPr id="8" name="页脚占位符 7">
            <a:extLst>
              <a:ext uri="{FF2B5EF4-FFF2-40B4-BE49-F238E27FC236}">
                <a16:creationId xmlns:a16="http://schemas.microsoft.com/office/drawing/2014/main" id="{D6C34861-7DB4-4E8B-A047-49E6D0F747B7}"/>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E8898C92-F0A9-4914-BA9D-F61A747110C8}"/>
              </a:ext>
            </a:extLst>
          </p:cNvPr>
          <p:cNvSpPr>
            <a:spLocks noGrp="1"/>
          </p:cNvSpPr>
          <p:nvPr>
            <p:ph type="sldNum" sz="quarter" idx="12"/>
          </p:nvPr>
        </p:nvSpPr>
        <p:spPr/>
        <p:txBody>
          <a:bodyPr/>
          <a:lstStyle/>
          <a:p>
            <a:fld id="{8177BE7C-BA54-4289-A1D4-1B0BE40E9C0C}" type="slidenum">
              <a:rPr lang="en-US" smtClean="0"/>
              <a:t>‹#›</a:t>
            </a:fld>
            <a:endParaRPr lang="en-US"/>
          </a:p>
        </p:txBody>
      </p:sp>
    </p:spTree>
    <p:extLst>
      <p:ext uri="{BB962C8B-B14F-4D97-AF65-F5344CB8AC3E}">
        <p14:creationId xmlns:p14="http://schemas.microsoft.com/office/powerpoint/2010/main" val="3381572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D3848-3C19-4B7B-8CD7-0316C0887D3F}"/>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414ADBF8-A9C0-4F2E-BF7A-12C1C6DC9978}"/>
              </a:ext>
            </a:extLst>
          </p:cNvPr>
          <p:cNvSpPr>
            <a:spLocks noGrp="1"/>
          </p:cNvSpPr>
          <p:nvPr>
            <p:ph type="dt" sz="half" idx="10"/>
          </p:nvPr>
        </p:nvSpPr>
        <p:spPr/>
        <p:txBody>
          <a:bodyPr/>
          <a:lstStyle/>
          <a:p>
            <a:fld id="{2715AAF2-2E16-4FD5-BE2C-3198CEE7DCC2}" type="datetimeFigureOut">
              <a:rPr lang="en-US" smtClean="0"/>
              <a:t>12/23/2019</a:t>
            </a:fld>
            <a:endParaRPr lang="en-US"/>
          </a:p>
        </p:txBody>
      </p:sp>
      <p:sp>
        <p:nvSpPr>
          <p:cNvPr id="4" name="页脚占位符 3">
            <a:extLst>
              <a:ext uri="{FF2B5EF4-FFF2-40B4-BE49-F238E27FC236}">
                <a16:creationId xmlns:a16="http://schemas.microsoft.com/office/drawing/2014/main" id="{AFDD5559-A1AC-40B7-AF47-184B30BF8EEC}"/>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80A743EB-600C-4080-8EB2-68D0B86CE0B4}"/>
              </a:ext>
            </a:extLst>
          </p:cNvPr>
          <p:cNvSpPr>
            <a:spLocks noGrp="1"/>
          </p:cNvSpPr>
          <p:nvPr>
            <p:ph type="sldNum" sz="quarter" idx="12"/>
          </p:nvPr>
        </p:nvSpPr>
        <p:spPr/>
        <p:txBody>
          <a:bodyPr/>
          <a:lstStyle/>
          <a:p>
            <a:fld id="{8177BE7C-BA54-4289-A1D4-1B0BE40E9C0C}" type="slidenum">
              <a:rPr lang="en-US" smtClean="0"/>
              <a:t>‹#›</a:t>
            </a:fld>
            <a:endParaRPr lang="en-US"/>
          </a:p>
        </p:txBody>
      </p:sp>
    </p:spTree>
    <p:extLst>
      <p:ext uri="{BB962C8B-B14F-4D97-AF65-F5344CB8AC3E}">
        <p14:creationId xmlns:p14="http://schemas.microsoft.com/office/powerpoint/2010/main" val="2922804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B888A5A-C638-46BE-846E-14CAAE579183}"/>
              </a:ext>
            </a:extLst>
          </p:cNvPr>
          <p:cNvSpPr>
            <a:spLocks noGrp="1"/>
          </p:cNvSpPr>
          <p:nvPr>
            <p:ph type="dt" sz="half" idx="10"/>
          </p:nvPr>
        </p:nvSpPr>
        <p:spPr/>
        <p:txBody>
          <a:bodyPr/>
          <a:lstStyle/>
          <a:p>
            <a:fld id="{2715AAF2-2E16-4FD5-BE2C-3198CEE7DCC2}" type="datetimeFigureOut">
              <a:rPr lang="en-US" smtClean="0"/>
              <a:t>12/23/2019</a:t>
            </a:fld>
            <a:endParaRPr lang="en-US"/>
          </a:p>
        </p:txBody>
      </p:sp>
      <p:sp>
        <p:nvSpPr>
          <p:cNvPr id="3" name="页脚占位符 2">
            <a:extLst>
              <a:ext uri="{FF2B5EF4-FFF2-40B4-BE49-F238E27FC236}">
                <a16:creationId xmlns:a16="http://schemas.microsoft.com/office/drawing/2014/main" id="{44DA839E-85CC-40DA-A5F9-1DC7275A50A9}"/>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C5BE9B15-8B97-4C44-8E83-D99FB2A8B965}"/>
              </a:ext>
            </a:extLst>
          </p:cNvPr>
          <p:cNvSpPr>
            <a:spLocks noGrp="1"/>
          </p:cNvSpPr>
          <p:nvPr>
            <p:ph type="sldNum" sz="quarter" idx="12"/>
          </p:nvPr>
        </p:nvSpPr>
        <p:spPr/>
        <p:txBody>
          <a:bodyPr/>
          <a:lstStyle/>
          <a:p>
            <a:fld id="{8177BE7C-BA54-4289-A1D4-1B0BE40E9C0C}" type="slidenum">
              <a:rPr lang="en-US" smtClean="0"/>
              <a:t>‹#›</a:t>
            </a:fld>
            <a:endParaRPr lang="en-US"/>
          </a:p>
        </p:txBody>
      </p:sp>
    </p:spTree>
    <p:extLst>
      <p:ext uri="{BB962C8B-B14F-4D97-AF65-F5344CB8AC3E}">
        <p14:creationId xmlns:p14="http://schemas.microsoft.com/office/powerpoint/2010/main" val="477039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027AE8-837C-43DD-955C-791A17B597D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2E92447C-C72E-4A6C-B658-B236C9528D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85FE0D19-F050-4A4B-BB3B-BB497FAFB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1DCF5B0-383C-478C-B79D-EF9155F98903}"/>
              </a:ext>
            </a:extLst>
          </p:cNvPr>
          <p:cNvSpPr>
            <a:spLocks noGrp="1"/>
          </p:cNvSpPr>
          <p:nvPr>
            <p:ph type="dt" sz="half" idx="10"/>
          </p:nvPr>
        </p:nvSpPr>
        <p:spPr/>
        <p:txBody>
          <a:bodyPr/>
          <a:lstStyle/>
          <a:p>
            <a:fld id="{2715AAF2-2E16-4FD5-BE2C-3198CEE7DCC2}" type="datetimeFigureOut">
              <a:rPr lang="en-US" smtClean="0"/>
              <a:t>12/23/2019</a:t>
            </a:fld>
            <a:endParaRPr lang="en-US"/>
          </a:p>
        </p:txBody>
      </p:sp>
      <p:sp>
        <p:nvSpPr>
          <p:cNvPr id="6" name="页脚占位符 5">
            <a:extLst>
              <a:ext uri="{FF2B5EF4-FFF2-40B4-BE49-F238E27FC236}">
                <a16:creationId xmlns:a16="http://schemas.microsoft.com/office/drawing/2014/main" id="{D7EA0B90-8769-4FF2-97B4-F5C996CFC167}"/>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5A9A7B11-A6C4-4085-B74D-4A842DA20BEE}"/>
              </a:ext>
            </a:extLst>
          </p:cNvPr>
          <p:cNvSpPr>
            <a:spLocks noGrp="1"/>
          </p:cNvSpPr>
          <p:nvPr>
            <p:ph type="sldNum" sz="quarter" idx="12"/>
          </p:nvPr>
        </p:nvSpPr>
        <p:spPr/>
        <p:txBody>
          <a:bodyPr/>
          <a:lstStyle/>
          <a:p>
            <a:fld id="{8177BE7C-BA54-4289-A1D4-1B0BE40E9C0C}" type="slidenum">
              <a:rPr lang="en-US" smtClean="0"/>
              <a:t>‹#›</a:t>
            </a:fld>
            <a:endParaRPr lang="en-US"/>
          </a:p>
        </p:txBody>
      </p:sp>
    </p:spTree>
    <p:extLst>
      <p:ext uri="{BB962C8B-B14F-4D97-AF65-F5344CB8AC3E}">
        <p14:creationId xmlns:p14="http://schemas.microsoft.com/office/powerpoint/2010/main" val="4096192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EBD54D-1AE9-41F9-94CB-0E79CD7FB10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EE4FF7A9-1C84-43F0-8240-9DAEAEF89D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文本占位符 3">
            <a:extLst>
              <a:ext uri="{FF2B5EF4-FFF2-40B4-BE49-F238E27FC236}">
                <a16:creationId xmlns:a16="http://schemas.microsoft.com/office/drawing/2014/main" id="{8DFCF0D7-1A95-420F-B195-B22C401B4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736123D-FCB7-4526-B784-78874B7F2AC2}"/>
              </a:ext>
            </a:extLst>
          </p:cNvPr>
          <p:cNvSpPr>
            <a:spLocks noGrp="1"/>
          </p:cNvSpPr>
          <p:nvPr>
            <p:ph type="dt" sz="half" idx="10"/>
          </p:nvPr>
        </p:nvSpPr>
        <p:spPr/>
        <p:txBody>
          <a:bodyPr/>
          <a:lstStyle/>
          <a:p>
            <a:fld id="{2715AAF2-2E16-4FD5-BE2C-3198CEE7DCC2}" type="datetimeFigureOut">
              <a:rPr lang="en-US" smtClean="0"/>
              <a:t>12/23/2019</a:t>
            </a:fld>
            <a:endParaRPr lang="en-US"/>
          </a:p>
        </p:txBody>
      </p:sp>
      <p:sp>
        <p:nvSpPr>
          <p:cNvPr id="6" name="页脚占位符 5">
            <a:extLst>
              <a:ext uri="{FF2B5EF4-FFF2-40B4-BE49-F238E27FC236}">
                <a16:creationId xmlns:a16="http://schemas.microsoft.com/office/drawing/2014/main" id="{68EC9F85-7C33-41E6-8A39-073FE6B425D3}"/>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1554900D-D9C7-4DB3-A412-7531450FC7D3}"/>
              </a:ext>
            </a:extLst>
          </p:cNvPr>
          <p:cNvSpPr>
            <a:spLocks noGrp="1"/>
          </p:cNvSpPr>
          <p:nvPr>
            <p:ph type="sldNum" sz="quarter" idx="12"/>
          </p:nvPr>
        </p:nvSpPr>
        <p:spPr/>
        <p:txBody>
          <a:bodyPr/>
          <a:lstStyle/>
          <a:p>
            <a:fld id="{8177BE7C-BA54-4289-A1D4-1B0BE40E9C0C}" type="slidenum">
              <a:rPr lang="en-US" smtClean="0"/>
              <a:t>‹#›</a:t>
            </a:fld>
            <a:endParaRPr lang="en-US"/>
          </a:p>
        </p:txBody>
      </p:sp>
    </p:spTree>
    <p:extLst>
      <p:ext uri="{BB962C8B-B14F-4D97-AF65-F5344CB8AC3E}">
        <p14:creationId xmlns:p14="http://schemas.microsoft.com/office/powerpoint/2010/main" val="64325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0000"/>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1FF8D7B-5313-49F2-B292-41E0FA9D49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467411D7-5CAC-45F2-9980-79D01B0873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58B493F0-FFFC-4A9A-9B37-15DB8AE692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15AAF2-2E16-4FD5-BE2C-3198CEE7DCC2}" type="datetimeFigureOut">
              <a:rPr lang="en-US" smtClean="0"/>
              <a:t>12/23/2019</a:t>
            </a:fld>
            <a:endParaRPr lang="en-US"/>
          </a:p>
        </p:txBody>
      </p:sp>
      <p:sp>
        <p:nvSpPr>
          <p:cNvPr id="5" name="页脚占位符 4">
            <a:extLst>
              <a:ext uri="{FF2B5EF4-FFF2-40B4-BE49-F238E27FC236}">
                <a16:creationId xmlns:a16="http://schemas.microsoft.com/office/drawing/2014/main" id="{C5EE5F3F-DBEC-4E00-921F-5A51A0CCB1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B9CEA4B6-79E9-4824-83CA-1A53605720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77BE7C-BA54-4289-A1D4-1B0BE40E9C0C}" type="slidenum">
              <a:rPr lang="en-US" smtClean="0"/>
              <a:t>‹#›</a:t>
            </a:fld>
            <a:endParaRPr lang="en-US"/>
          </a:p>
        </p:txBody>
      </p:sp>
    </p:spTree>
    <p:extLst>
      <p:ext uri="{BB962C8B-B14F-4D97-AF65-F5344CB8AC3E}">
        <p14:creationId xmlns:p14="http://schemas.microsoft.com/office/powerpoint/2010/main" val="27106235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wmf"/><Relationship Id="rId7" Type="http://schemas.openxmlformats.org/officeDocument/2006/relationships/image" Target="../media/image20.wmf"/><Relationship Id="rId12"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9.wmf"/><Relationship Id="rId5" Type="http://schemas.openxmlformats.org/officeDocument/2006/relationships/image" Target="../media/image18.wmf"/><Relationship Id="rId10" Type="http://schemas.openxmlformats.org/officeDocument/2006/relationships/image" Target="../media/image23.wmf"/><Relationship Id="rId4" Type="http://schemas.openxmlformats.org/officeDocument/2006/relationships/image" Target="../media/image17.wmf"/><Relationship Id="rId9" Type="http://schemas.openxmlformats.org/officeDocument/2006/relationships/image" Target="../media/image22.wmf"/></Relationships>
</file>

<file path=ppt/slides/_rels/slide81.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image" Target="../media/image25.wmf"/><Relationship Id="rId7" Type="http://schemas.openxmlformats.org/officeDocument/2006/relationships/image" Target="../media/image29.wmf"/><Relationship Id="rId12" Type="http://schemas.openxmlformats.org/officeDocument/2006/relationships/image" Target="../media/image34.emf"/><Relationship Id="rId2" Type="http://schemas.openxmlformats.org/officeDocument/2006/relationships/image" Target="../media/image24.wmf"/><Relationship Id="rId1" Type="http://schemas.openxmlformats.org/officeDocument/2006/relationships/slideLayout" Target="../slideLayouts/slideLayout2.xml"/><Relationship Id="rId6" Type="http://schemas.openxmlformats.org/officeDocument/2006/relationships/image" Target="../media/image28.wmf"/><Relationship Id="rId11" Type="http://schemas.openxmlformats.org/officeDocument/2006/relationships/image" Target="../media/image33.wmf"/><Relationship Id="rId5" Type="http://schemas.openxmlformats.org/officeDocument/2006/relationships/image" Target="../media/image27.wmf"/><Relationship Id="rId10" Type="http://schemas.openxmlformats.org/officeDocument/2006/relationships/image" Target="../media/image32.wmf"/><Relationship Id="rId4" Type="http://schemas.openxmlformats.org/officeDocument/2006/relationships/image" Target="../media/image26.wmf"/><Relationship Id="rId9" Type="http://schemas.openxmlformats.org/officeDocument/2006/relationships/image" Target="../media/image31.wmf"/></Relationships>
</file>

<file path=ppt/slides/_rels/slide82.xml.rels><?xml version="1.0" encoding="UTF-8" standalone="yes"?>
<Relationships xmlns="http://schemas.openxmlformats.org/package/2006/relationships"><Relationship Id="rId3" Type="http://schemas.openxmlformats.org/officeDocument/2006/relationships/image" Target="../media/image35.wmf"/><Relationship Id="rId7" Type="http://schemas.openxmlformats.org/officeDocument/2006/relationships/image" Target="../media/image39.wmf"/><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slides/_rels/slide83.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image" Target="../media/image40.wmf"/><Relationship Id="rId7" Type="http://schemas.openxmlformats.org/officeDocument/2006/relationships/image" Target="../media/image44.wmf"/><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43.wmf"/><Relationship Id="rId11" Type="http://schemas.openxmlformats.org/officeDocument/2006/relationships/image" Target="../media/image48.wmf"/><Relationship Id="rId5" Type="http://schemas.openxmlformats.org/officeDocument/2006/relationships/image" Target="../media/image42.wmf"/><Relationship Id="rId10" Type="http://schemas.openxmlformats.org/officeDocument/2006/relationships/image" Target="../media/image47.wmf"/><Relationship Id="rId4" Type="http://schemas.openxmlformats.org/officeDocument/2006/relationships/image" Target="../media/image41.wmf"/><Relationship Id="rId9" Type="http://schemas.openxmlformats.org/officeDocument/2006/relationships/image" Target="../media/image46.wmf"/></Relationships>
</file>

<file path=ppt/slides/_rels/slide84.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image" Target="../media/image49.wmf"/><Relationship Id="rId7" Type="http://schemas.openxmlformats.org/officeDocument/2006/relationships/image" Target="../media/image53.wmf"/><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52.wmf"/><Relationship Id="rId11" Type="http://schemas.openxmlformats.org/officeDocument/2006/relationships/image" Target="../media/image57.wmf"/><Relationship Id="rId5" Type="http://schemas.openxmlformats.org/officeDocument/2006/relationships/image" Target="../media/image51.wmf"/><Relationship Id="rId10" Type="http://schemas.openxmlformats.org/officeDocument/2006/relationships/image" Target="../media/image56.wmf"/><Relationship Id="rId4" Type="http://schemas.openxmlformats.org/officeDocument/2006/relationships/image" Target="../media/image50.wmf"/><Relationship Id="rId9" Type="http://schemas.openxmlformats.org/officeDocument/2006/relationships/image" Target="../media/image55.wmf"/></Relationships>
</file>

<file path=ppt/slides/_rels/slide85.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image" Target="../media/image58.wmf"/><Relationship Id="rId7" Type="http://schemas.openxmlformats.org/officeDocument/2006/relationships/image" Target="../media/image62.wmf"/><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61.wmf"/><Relationship Id="rId11" Type="http://schemas.openxmlformats.org/officeDocument/2006/relationships/image" Target="../media/image66.wmf"/><Relationship Id="rId5" Type="http://schemas.openxmlformats.org/officeDocument/2006/relationships/image" Target="../media/image60.wmf"/><Relationship Id="rId10" Type="http://schemas.openxmlformats.org/officeDocument/2006/relationships/image" Target="../media/image65.wmf"/><Relationship Id="rId4" Type="http://schemas.openxmlformats.org/officeDocument/2006/relationships/image" Target="../media/image59.wmf"/><Relationship Id="rId9" Type="http://schemas.openxmlformats.org/officeDocument/2006/relationships/image" Target="../media/image64.w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A5C675-BDF0-4820-8DD7-159AFFD53604}"/>
              </a:ext>
            </a:extLst>
          </p:cNvPr>
          <p:cNvSpPr>
            <a:spLocks noGrp="1"/>
          </p:cNvSpPr>
          <p:nvPr>
            <p:ph type="ctrTitle"/>
          </p:nvPr>
        </p:nvSpPr>
        <p:spPr/>
        <p:txBody>
          <a:bodyPr/>
          <a:lstStyle/>
          <a:p>
            <a:r>
              <a:rPr lang="zh-CN" altLang="en-US" dirty="0"/>
              <a:t>动态规划</a:t>
            </a:r>
            <a:endParaRPr lang="en-US" dirty="0"/>
          </a:p>
        </p:txBody>
      </p:sp>
      <p:sp>
        <p:nvSpPr>
          <p:cNvPr id="3" name="副标题 2">
            <a:extLst>
              <a:ext uri="{FF2B5EF4-FFF2-40B4-BE49-F238E27FC236}">
                <a16:creationId xmlns:a16="http://schemas.microsoft.com/office/drawing/2014/main" id="{F0026E19-5B91-49DC-986A-7D836B82913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1829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6D7DD7-71A1-4C41-AA92-E24D8B95720F}"/>
              </a:ext>
            </a:extLst>
          </p:cNvPr>
          <p:cNvSpPr>
            <a:spLocks noGrp="1"/>
          </p:cNvSpPr>
          <p:nvPr>
            <p:ph idx="1"/>
          </p:nvPr>
        </p:nvSpPr>
        <p:spPr>
          <a:xfrm>
            <a:off x="838200" y="1020953"/>
            <a:ext cx="10515600" cy="4351338"/>
          </a:xfrm>
        </p:spPr>
        <p:txBody>
          <a:bodyPr>
            <a:normAutofit fontScale="92500" lnSpcReduction="10000"/>
          </a:bodyPr>
          <a:lstStyle/>
          <a:p>
            <a:pPr marL="0" indent="0">
              <a:lnSpc>
                <a:spcPct val="120000"/>
              </a:lnSpc>
              <a:spcBef>
                <a:spcPct val="50000"/>
              </a:spcBef>
              <a:buNone/>
            </a:pPr>
            <a:r>
              <a:rPr lang="en-US" altLang="zh-CN" dirty="0">
                <a:solidFill>
                  <a:srgbClr val="FF0000"/>
                </a:solidFill>
                <a:latin typeface="黑体" panose="02010609060101010101" pitchFamily="49" charset="-122"/>
                <a:ea typeface="黑体" panose="02010609060101010101" pitchFamily="49" charset="-122"/>
              </a:rPr>
              <a:t>2.</a:t>
            </a:r>
            <a:r>
              <a:rPr lang="zh-CN" altLang="en-US" dirty="0">
                <a:solidFill>
                  <a:srgbClr val="FF0000"/>
                </a:solidFill>
                <a:latin typeface="黑体" panose="02010609060101010101" pitchFamily="49" charset="-122"/>
                <a:ea typeface="黑体" panose="02010609060101010101" pitchFamily="49" charset="-122"/>
              </a:rPr>
              <a:t>各个阶段的决策一般与“时间”有关</a:t>
            </a:r>
          </a:p>
          <a:p>
            <a:pPr>
              <a:lnSpc>
                <a:spcPct val="120000"/>
              </a:lnSpc>
              <a:spcBef>
                <a:spcPct val="50000"/>
              </a:spcBef>
            </a:pPr>
            <a:r>
              <a:rPr lang="zh-CN" altLang="en-US" dirty="0"/>
              <a:t>动态规划方法与“时间”关系很密切，随着时间过程的发展而决定各阶段的决策，从而产生一个决策序列，这就是“动态”的意思。</a:t>
            </a:r>
            <a:endParaRPr lang="zh-CN" altLang="en-US" dirty="0">
              <a:latin typeface="Arial" panose="020B0604020202020204" pitchFamily="34" charset="0"/>
            </a:endParaRPr>
          </a:p>
          <a:p>
            <a:pPr>
              <a:lnSpc>
                <a:spcPct val="120000"/>
              </a:lnSpc>
              <a:spcBef>
                <a:spcPct val="50000"/>
              </a:spcBef>
            </a:pPr>
            <a:r>
              <a:rPr lang="zh-CN" altLang="en-US" dirty="0"/>
              <a:t>但是，一些与时间无关的静态问题，只要在问题中</a:t>
            </a:r>
            <a:r>
              <a:rPr lang="zh-CN" altLang="en-US" dirty="0">
                <a:solidFill>
                  <a:srgbClr val="FF0066"/>
                </a:solidFill>
              </a:rPr>
              <a:t>人为引入“时间”因素</a:t>
            </a:r>
            <a:r>
              <a:rPr lang="zh-CN" altLang="en-US" dirty="0"/>
              <a:t>，也可将其看成是多阶段的决策问题，用动态规划方法去处理。</a:t>
            </a:r>
          </a:p>
          <a:p>
            <a:endParaRPr lang="en-US" dirty="0"/>
          </a:p>
        </p:txBody>
      </p:sp>
      <p:sp>
        <p:nvSpPr>
          <p:cNvPr id="4" name="Rectangle 140">
            <a:extLst>
              <a:ext uri="{FF2B5EF4-FFF2-40B4-BE49-F238E27FC236}">
                <a16:creationId xmlns:a16="http://schemas.microsoft.com/office/drawing/2014/main" id="{69311141-A4D9-4A48-A3E0-B10B4FB8269F}"/>
              </a:ext>
            </a:extLst>
          </p:cNvPr>
          <p:cNvSpPr>
            <a:spLocks noChangeArrowheads="1"/>
          </p:cNvSpPr>
          <p:nvPr/>
        </p:nvSpPr>
        <p:spPr bwMode="auto">
          <a:xfrm>
            <a:off x="7208825" y="305613"/>
            <a:ext cx="3686175" cy="488950"/>
          </a:xfrm>
          <a:prstGeom prst="rect">
            <a:avLst/>
          </a:prstGeom>
          <a:solidFill>
            <a:srgbClr val="3333CC"/>
          </a:solidFill>
          <a:ln>
            <a:noFill/>
          </a:ln>
          <a:effectLst>
            <a:outerShdw dist="107763" dir="18900000" algn="ctr" rotWithShape="0">
              <a:srgbClr val="808080">
                <a:alpha val="50000"/>
              </a:srgbClr>
            </a:outerShdw>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a:spAutoFit/>
          </a:bodyPr>
          <a:lstStyle/>
          <a:p>
            <a:r>
              <a:rPr lang="zh-CN" altLang="en-US" sz="2600" dirty="0">
                <a:solidFill>
                  <a:schemeClr val="bg1"/>
                </a:solidFill>
              </a:rPr>
              <a:t>多阶段决策过程的特点</a:t>
            </a:r>
            <a:endParaRPr lang="zh-CN" altLang="en-US" sz="2600" b="0" dirty="0">
              <a:solidFill>
                <a:schemeClr val="bg1"/>
              </a:solidFill>
            </a:endParaRPr>
          </a:p>
        </p:txBody>
      </p:sp>
    </p:spTree>
    <p:extLst>
      <p:ext uri="{BB962C8B-B14F-4D97-AF65-F5344CB8AC3E}">
        <p14:creationId xmlns:p14="http://schemas.microsoft.com/office/powerpoint/2010/main" val="3133660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01B568-461C-4BE9-8B0A-50BDF59CC135}"/>
              </a:ext>
            </a:extLst>
          </p:cNvPr>
          <p:cNvSpPr>
            <a:spLocks noGrp="1"/>
          </p:cNvSpPr>
          <p:nvPr>
            <p:ph type="title"/>
          </p:nvPr>
        </p:nvSpPr>
        <p:spPr/>
        <p:txBody>
          <a:bodyPr>
            <a:normAutofit/>
          </a:bodyPr>
          <a:lstStyle/>
          <a:p>
            <a:r>
              <a:rPr lang="en-US" altLang="zh-CN" dirty="0"/>
              <a:t>2. </a:t>
            </a:r>
            <a:r>
              <a:rPr lang="zh-CN" altLang="en-US" dirty="0"/>
              <a:t>动态规划的基本概念</a:t>
            </a:r>
            <a:endParaRPr lang="en-US" dirty="0"/>
          </a:p>
        </p:txBody>
      </p:sp>
      <p:sp>
        <p:nvSpPr>
          <p:cNvPr id="3" name="内容占位符 2">
            <a:extLst>
              <a:ext uri="{FF2B5EF4-FFF2-40B4-BE49-F238E27FC236}">
                <a16:creationId xmlns:a16="http://schemas.microsoft.com/office/drawing/2014/main" id="{876D7DD7-71A1-4C41-AA92-E24D8B95720F}"/>
              </a:ext>
            </a:extLst>
          </p:cNvPr>
          <p:cNvSpPr>
            <a:spLocks noGrp="1"/>
          </p:cNvSpPr>
          <p:nvPr>
            <p:ph idx="1"/>
          </p:nvPr>
        </p:nvSpPr>
        <p:spPr/>
        <p:txBody>
          <a:bodyPr/>
          <a:lstStyle/>
          <a:p>
            <a:pPr marL="0" indent="0">
              <a:buNone/>
            </a:pPr>
            <a:r>
              <a:rPr lang="zh-CN" altLang="en-US" dirty="0">
                <a:latin typeface="黑体" panose="02010609060101010101" pitchFamily="49" charset="-122"/>
                <a:ea typeface="黑体" panose="02010609060101010101" pitchFamily="49" charset="-122"/>
              </a:rPr>
              <a:t>学习目标：</a:t>
            </a:r>
          </a:p>
          <a:p>
            <a:r>
              <a:rPr lang="zh-CN" altLang="en-US" dirty="0"/>
              <a:t>准确、熟练地掌握动态规划的基本概念、特别是状态变量、决策变量、状态转移律、指标函数、基本方程等。</a:t>
            </a:r>
            <a:endParaRPr lang="en-US" altLang="zh-CN" dirty="0"/>
          </a:p>
          <a:p>
            <a:r>
              <a:rPr lang="zh-CN" altLang="en-US" dirty="0"/>
              <a:t>用于理解求解算法</a:t>
            </a:r>
          </a:p>
          <a:p>
            <a:endParaRPr lang="en-US" dirty="0"/>
          </a:p>
        </p:txBody>
      </p:sp>
    </p:spTree>
    <p:extLst>
      <p:ext uri="{BB962C8B-B14F-4D97-AF65-F5344CB8AC3E}">
        <p14:creationId xmlns:p14="http://schemas.microsoft.com/office/powerpoint/2010/main" val="476432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6D7DD7-71A1-4C41-AA92-E24D8B95720F}"/>
              </a:ext>
            </a:extLst>
          </p:cNvPr>
          <p:cNvSpPr>
            <a:spLocks noGrp="1"/>
          </p:cNvSpPr>
          <p:nvPr>
            <p:ph idx="1"/>
          </p:nvPr>
        </p:nvSpPr>
        <p:spPr>
          <a:xfrm>
            <a:off x="751941" y="1009498"/>
            <a:ext cx="10688117" cy="5079683"/>
          </a:xfrm>
        </p:spPr>
        <p:txBody>
          <a:bodyPr>
            <a:normAutofit/>
          </a:bodyPr>
          <a:lstStyle/>
          <a:p>
            <a:pPr>
              <a:spcBef>
                <a:spcPct val="50000"/>
              </a:spcBef>
            </a:pPr>
            <a:r>
              <a:rPr lang="zh-CN" altLang="en-US" sz="2800" dirty="0"/>
              <a:t>为了便于求解和表示决策及过程的发展顺序，而把所给问题恰当地划分为若干个相互联系又有区别的子问题，称之为多段决策问题的</a:t>
            </a:r>
            <a:r>
              <a:rPr lang="zh-CN" altLang="en-US" sz="2800" dirty="0">
                <a:solidFill>
                  <a:srgbClr val="FF0066"/>
                </a:solidFill>
                <a:ea typeface="黑体" panose="02010609060101010101" pitchFamily="49" charset="-122"/>
              </a:rPr>
              <a:t>阶段</a:t>
            </a:r>
            <a:r>
              <a:rPr lang="zh-CN" altLang="en-US" sz="2800" dirty="0"/>
              <a:t>。</a:t>
            </a:r>
            <a:r>
              <a:rPr lang="zh-CN" altLang="en-US" sz="2800" dirty="0">
                <a:solidFill>
                  <a:srgbClr val="FF0066"/>
                </a:solidFill>
              </a:rPr>
              <a:t>一个阶段，就是需要作出一个决策的子问题</a:t>
            </a:r>
            <a:r>
              <a:rPr lang="zh-CN" altLang="en-US" sz="2800" dirty="0"/>
              <a:t>。 </a:t>
            </a:r>
          </a:p>
          <a:p>
            <a:pPr>
              <a:spcBef>
                <a:spcPct val="50000"/>
              </a:spcBef>
            </a:pPr>
            <a:r>
              <a:rPr lang="zh-CN" altLang="en-US" sz="2800" dirty="0"/>
              <a:t>通常，阶段是按决策进行的</a:t>
            </a:r>
            <a:r>
              <a:rPr lang="zh-CN" altLang="en-US" sz="2800" dirty="0">
                <a:solidFill>
                  <a:srgbClr val="FF0066"/>
                </a:solidFill>
                <a:ea typeface="黑体" panose="02010609060101010101" pitchFamily="49" charset="-122"/>
              </a:rPr>
              <a:t>时间或空间</a:t>
            </a:r>
            <a:r>
              <a:rPr lang="zh-CN" altLang="en-US" sz="2800" dirty="0"/>
              <a:t>上先后顺序划分的。</a:t>
            </a:r>
            <a:endParaRPr lang="zh-CN" altLang="en-US" sz="2800" dirty="0">
              <a:solidFill>
                <a:srgbClr val="0066FF"/>
              </a:solidFill>
            </a:endParaRPr>
          </a:p>
          <a:p>
            <a:pPr>
              <a:spcBef>
                <a:spcPct val="50000"/>
              </a:spcBef>
            </a:pPr>
            <a:r>
              <a:rPr lang="zh-CN" altLang="en-US" sz="2800" dirty="0"/>
              <a:t>描述阶段的变量称为</a:t>
            </a:r>
            <a:r>
              <a:rPr lang="zh-CN" altLang="en-US" sz="2800" dirty="0">
                <a:solidFill>
                  <a:srgbClr val="FF0000"/>
                </a:solidFill>
                <a:ea typeface="黑体" panose="02010609060101010101" pitchFamily="49" charset="-122"/>
              </a:rPr>
              <a:t>阶段变量</a:t>
            </a:r>
            <a:r>
              <a:rPr lang="zh-CN" altLang="en-US" sz="2800" dirty="0"/>
              <a:t>，常记为</a:t>
            </a:r>
            <a:r>
              <a:rPr lang="en-US" altLang="zh-CN" sz="2800" i="1" dirty="0"/>
              <a:t>k</a:t>
            </a:r>
            <a:r>
              <a:rPr lang="zh-CN" altLang="en-US" sz="2800" dirty="0"/>
              <a:t>，</a:t>
            </a:r>
            <a:r>
              <a:rPr lang="en-US" altLang="zh-CN" sz="2800" i="1" dirty="0"/>
              <a:t>k</a:t>
            </a:r>
            <a:r>
              <a:rPr lang="en-US" altLang="zh-CN" sz="2800" dirty="0"/>
              <a:t>=1,2, </a:t>
            </a:r>
            <a:r>
              <a:rPr lang="en-US" altLang="zh-CN" sz="2800" dirty="0">
                <a:ea typeface="宋体" panose="02010600030101010101" pitchFamily="2" charset="-122"/>
              </a:rPr>
              <a:t>…,</a:t>
            </a:r>
            <a:r>
              <a:rPr lang="en-US" altLang="zh-CN" sz="2800" i="1" dirty="0">
                <a:ea typeface="宋体" panose="02010600030101010101" pitchFamily="2" charset="-122"/>
              </a:rPr>
              <a:t>n</a:t>
            </a:r>
            <a:r>
              <a:rPr lang="zh-CN" altLang="en-US" sz="2800" dirty="0">
                <a:ea typeface="宋体" panose="02010600030101010101" pitchFamily="2" charset="-122"/>
              </a:rPr>
              <a:t>。</a:t>
            </a:r>
          </a:p>
          <a:p>
            <a:pPr>
              <a:spcBef>
                <a:spcPct val="50000"/>
              </a:spcBef>
            </a:pPr>
            <a:r>
              <a:rPr lang="zh-CN" altLang="en-US" sz="2800" dirty="0"/>
              <a:t>如本例可按空间分为</a:t>
            </a:r>
            <a:r>
              <a:rPr lang="en-US" altLang="zh-CN" sz="2800" dirty="0"/>
              <a:t>4</a:t>
            </a:r>
            <a:r>
              <a:rPr lang="zh-CN" altLang="en-US" sz="2800" dirty="0"/>
              <a:t>个阶段来求解，</a:t>
            </a:r>
            <a:r>
              <a:rPr lang="en-US" altLang="zh-CN" sz="2800" i="1" dirty="0"/>
              <a:t>k</a:t>
            </a:r>
            <a:r>
              <a:rPr lang="en-US" altLang="zh-CN" sz="2800" dirty="0"/>
              <a:t>=1, 2, 3, 4</a:t>
            </a:r>
            <a:r>
              <a:rPr lang="zh-CN" altLang="en-US" sz="2800" dirty="0"/>
              <a:t>。</a:t>
            </a:r>
          </a:p>
          <a:p>
            <a:endParaRPr lang="en-US" dirty="0"/>
          </a:p>
        </p:txBody>
      </p:sp>
      <p:sp>
        <p:nvSpPr>
          <p:cNvPr id="4" name="Rectangle 154">
            <a:extLst>
              <a:ext uri="{FF2B5EF4-FFF2-40B4-BE49-F238E27FC236}">
                <a16:creationId xmlns:a16="http://schemas.microsoft.com/office/drawing/2014/main" id="{E14D06D8-6C62-490F-BF87-025AA31BCE02}"/>
              </a:ext>
            </a:extLst>
          </p:cNvPr>
          <p:cNvSpPr>
            <a:spLocks noChangeArrowheads="1"/>
          </p:cNvSpPr>
          <p:nvPr/>
        </p:nvSpPr>
        <p:spPr bwMode="auto">
          <a:xfrm>
            <a:off x="7384390" y="275946"/>
            <a:ext cx="3241675" cy="488950"/>
          </a:xfrm>
          <a:prstGeom prst="rect">
            <a:avLst/>
          </a:prstGeom>
          <a:solidFill>
            <a:srgbClr val="3333CC"/>
          </a:solidFill>
          <a:ln>
            <a:noFill/>
          </a:ln>
          <a:effectLst>
            <a:outerShdw dist="107763" dir="18900000" algn="ctr" rotWithShape="0">
              <a:srgbClr val="808080">
                <a:alpha val="50000"/>
              </a:srgbClr>
            </a:outerShdw>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a:spAutoFit/>
          </a:bodyPr>
          <a:lstStyle/>
          <a:p>
            <a:r>
              <a:rPr lang="zh-CN" altLang="en-US" sz="2600">
                <a:solidFill>
                  <a:schemeClr val="bg1"/>
                </a:solidFill>
              </a:rPr>
              <a:t>（</a:t>
            </a:r>
            <a:r>
              <a:rPr lang="en-US" altLang="zh-CN" sz="2600">
                <a:solidFill>
                  <a:schemeClr val="bg1"/>
                </a:solidFill>
              </a:rPr>
              <a:t>1</a:t>
            </a:r>
            <a:r>
              <a:rPr lang="zh-CN" altLang="en-US" sz="2600">
                <a:solidFill>
                  <a:schemeClr val="bg1"/>
                </a:solidFill>
              </a:rPr>
              <a:t>）阶段（</a:t>
            </a:r>
            <a:r>
              <a:rPr lang="en-US" altLang="zh-CN" sz="2600">
                <a:solidFill>
                  <a:schemeClr val="bg1"/>
                </a:solidFill>
              </a:rPr>
              <a:t>stage</a:t>
            </a:r>
            <a:r>
              <a:rPr lang="zh-CN" altLang="en-US" sz="2600">
                <a:solidFill>
                  <a:schemeClr val="bg1"/>
                </a:solidFill>
              </a:rPr>
              <a:t>）</a:t>
            </a:r>
            <a:endParaRPr lang="zh-CN" altLang="en-US" sz="2600" b="0">
              <a:solidFill>
                <a:schemeClr val="bg1"/>
              </a:solidFill>
            </a:endParaRPr>
          </a:p>
        </p:txBody>
      </p:sp>
      <p:pic>
        <p:nvPicPr>
          <p:cNvPr id="5" name="Picture 152">
            <a:extLst>
              <a:ext uri="{FF2B5EF4-FFF2-40B4-BE49-F238E27FC236}">
                <a16:creationId xmlns:a16="http://schemas.microsoft.com/office/drawing/2014/main" id="{3BD8DCC9-4A38-4C76-A9E8-1D514B0ACC8A}"/>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036" y="4132745"/>
            <a:ext cx="5495925" cy="2597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6588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childTnLst>
                                    <p:set>
                                      <p:cBhvr additive="base">
                                        <p:cTn id="6" dur="1" fill="hold">
                                          <p:stCondLst>
                                            <p:cond delay="0"/>
                                          </p:stCondLst>
                                        </p:cTn>
                                        <p:tgtEl>
                                          <p:spTgt spid="5"/>
                                        </p:tgtEl>
                                        <p:attrNameLst>
                                          <p:attrName>style.visibility</p:attrName>
                                        </p:attrNameLst>
                                      </p:cBhvr>
                                      <p:to>
                                        <p:strVal val="visible"/>
                                      </p:to>
                                    </p:set>
                                    <p:animEffect transition="in" filter="blinds(horizontal)">
                                      <p:cBhvr additive="base">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6D7DD7-71A1-4C41-AA92-E24D8B95720F}"/>
              </a:ext>
            </a:extLst>
          </p:cNvPr>
          <p:cNvSpPr>
            <a:spLocks noGrp="1"/>
          </p:cNvSpPr>
          <p:nvPr>
            <p:ph idx="1"/>
          </p:nvPr>
        </p:nvSpPr>
        <p:spPr>
          <a:xfrm>
            <a:off x="838200" y="1148486"/>
            <a:ext cx="10515600" cy="5028477"/>
          </a:xfrm>
        </p:spPr>
        <p:txBody>
          <a:bodyPr/>
          <a:lstStyle/>
          <a:p>
            <a:pPr>
              <a:spcBef>
                <a:spcPct val="30000"/>
              </a:spcBef>
            </a:pPr>
            <a:r>
              <a:rPr lang="zh-CN" altLang="en-US"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状态</a:t>
            </a:r>
            <a:r>
              <a:rPr lang="zh-CN" altLang="en-US" dirty="0">
                <a:latin typeface="Times New Roman" panose="02020603050405020304" pitchFamily="18" charset="0"/>
                <a:cs typeface="Times New Roman" panose="02020603050405020304" pitchFamily="18" charset="0"/>
              </a:rPr>
              <a:t>：每阶段初的客观条件。描述各阶段状态的变量称为</a:t>
            </a:r>
            <a:r>
              <a:rPr lang="zh-CN" altLang="en-US"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状态变量</a:t>
            </a:r>
            <a:r>
              <a:rPr lang="zh-CN" altLang="en-US" dirty="0">
                <a:latin typeface="Times New Roman" panose="02020603050405020304" pitchFamily="18" charset="0"/>
                <a:cs typeface="Times New Roman" panose="02020603050405020304" pitchFamily="18" charset="0"/>
              </a:rPr>
              <a:t>，常用</a:t>
            </a:r>
            <a:r>
              <a:rPr lang="en-US" altLang="zh-CN" i="1" dirty="0" err="1">
                <a:latin typeface="Times New Roman" panose="02020603050405020304" pitchFamily="18" charset="0"/>
                <a:cs typeface="Times New Roman" panose="02020603050405020304" pitchFamily="18" charset="0"/>
              </a:rPr>
              <a:t>x</a:t>
            </a:r>
            <a:r>
              <a:rPr lang="en-US" altLang="zh-CN" sz="4000" i="1" baseline="-25000" dirty="0" err="1">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表示第</a:t>
            </a:r>
            <a:r>
              <a:rPr lang="en-US" altLang="zh-CN" i="1"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阶段的状态。</a:t>
            </a:r>
            <a:endParaRPr lang="en-US" altLang="zh-CN" dirty="0">
              <a:latin typeface="Times New Roman" panose="02020603050405020304" pitchFamily="18" charset="0"/>
              <a:cs typeface="Times New Roman" panose="02020603050405020304" pitchFamily="18" charset="0"/>
            </a:endParaRPr>
          </a:p>
          <a:p>
            <a:pPr eaLnBrk="0" hangingPunct="0">
              <a:spcBef>
                <a:spcPct val="30000"/>
              </a:spcBef>
              <a:buSzPct val="75000"/>
            </a:pPr>
            <a:r>
              <a:rPr lang="zh-CN" altLang="en-US" dirty="0">
                <a:latin typeface="Times New Roman" panose="02020603050405020304" pitchFamily="18" charset="0"/>
                <a:cs typeface="Times New Roman" panose="02020603050405020304" pitchFamily="18" charset="0"/>
              </a:rPr>
              <a:t>按状态变量的取值是连续还是离散，可将动态规划问题分为</a:t>
            </a:r>
            <a:r>
              <a:rPr lang="zh-CN" altLang="en-US" dirty="0">
                <a:solidFill>
                  <a:srgbClr val="FF0000"/>
                </a:solidFill>
                <a:latin typeface="Times New Roman" panose="02020603050405020304" pitchFamily="18" charset="0"/>
                <a:cs typeface="Times New Roman" panose="02020603050405020304" pitchFamily="18" charset="0"/>
              </a:rPr>
              <a:t>离散型</a:t>
            </a:r>
            <a:r>
              <a:rPr lang="zh-CN" altLang="en-US" dirty="0">
                <a:latin typeface="Times New Roman" panose="02020603050405020304" pitchFamily="18" charset="0"/>
                <a:cs typeface="Times New Roman" panose="02020603050405020304" pitchFamily="18" charset="0"/>
              </a:rPr>
              <a:t>和</a:t>
            </a:r>
            <a:r>
              <a:rPr lang="zh-CN" altLang="en-US" dirty="0">
                <a:solidFill>
                  <a:srgbClr val="FF0000"/>
                </a:solidFill>
                <a:latin typeface="Times New Roman" panose="02020603050405020304" pitchFamily="18" charset="0"/>
                <a:cs typeface="Times New Roman" panose="02020603050405020304" pitchFamily="18" charset="0"/>
              </a:rPr>
              <a:t>连续型</a:t>
            </a:r>
            <a:r>
              <a:rPr lang="zh-CN" altLang="en-US" dirty="0">
                <a:latin typeface="Times New Roman" panose="02020603050405020304" pitchFamily="18" charset="0"/>
                <a:cs typeface="Times New Roman" panose="02020603050405020304" pitchFamily="18" charset="0"/>
              </a:rPr>
              <a:t>。</a:t>
            </a:r>
            <a:endParaRPr lang="zh-CN" altLang="en-US" dirty="0">
              <a:solidFill>
                <a:srgbClr val="0066FF"/>
              </a:solidFill>
              <a:latin typeface="Times New Roman" panose="02020603050405020304" pitchFamily="18" charset="0"/>
              <a:cs typeface="Times New Roman" panose="02020603050405020304" pitchFamily="18" charset="0"/>
            </a:endParaRPr>
          </a:p>
          <a:p>
            <a:pPr>
              <a:spcBef>
                <a:spcPct val="30000"/>
              </a:spcBef>
            </a:pPr>
            <a:endParaRPr lang="zh-CN" altLang="en-US" dirty="0">
              <a:latin typeface="Arial" panose="020B0604020202020204" pitchFamily="34" charset="0"/>
            </a:endParaRPr>
          </a:p>
          <a:p>
            <a:endParaRPr lang="en-US" dirty="0"/>
          </a:p>
        </p:txBody>
      </p:sp>
      <p:sp>
        <p:nvSpPr>
          <p:cNvPr id="4" name="Rectangle 158">
            <a:extLst>
              <a:ext uri="{FF2B5EF4-FFF2-40B4-BE49-F238E27FC236}">
                <a16:creationId xmlns:a16="http://schemas.microsoft.com/office/drawing/2014/main" id="{2B380225-3B3F-4B60-989E-4FA31DDCD3A6}"/>
              </a:ext>
            </a:extLst>
          </p:cNvPr>
          <p:cNvSpPr>
            <a:spLocks noChangeArrowheads="1"/>
          </p:cNvSpPr>
          <p:nvPr/>
        </p:nvSpPr>
        <p:spPr bwMode="auto">
          <a:xfrm>
            <a:off x="7435596" y="280010"/>
            <a:ext cx="3241675" cy="488950"/>
          </a:xfrm>
          <a:prstGeom prst="rect">
            <a:avLst/>
          </a:prstGeom>
          <a:solidFill>
            <a:srgbClr val="3333CC"/>
          </a:solidFill>
          <a:ln>
            <a:noFill/>
          </a:ln>
          <a:effectLst>
            <a:outerShdw dist="107763" dir="18900000" algn="ctr" rotWithShape="0">
              <a:srgbClr val="808080">
                <a:alpha val="50000"/>
              </a:srgbClr>
            </a:outerShdw>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a:spAutoFit/>
          </a:bodyPr>
          <a:lstStyle/>
          <a:p>
            <a:r>
              <a:rPr lang="zh-CN" altLang="en-US" sz="2600" dirty="0">
                <a:solidFill>
                  <a:schemeClr val="bg1"/>
                </a:solidFill>
              </a:rPr>
              <a:t>（</a:t>
            </a:r>
            <a:r>
              <a:rPr lang="en-US" altLang="zh-CN" sz="2600" dirty="0">
                <a:solidFill>
                  <a:schemeClr val="bg1"/>
                </a:solidFill>
              </a:rPr>
              <a:t>2</a:t>
            </a:r>
            <a:r>
              <a:rPr lang="zh-CN" altLang="en-US" sz="2600" dirty="0">
                <a:solidFill>
                  <a:schemeClr val="bg1"/>
                </a:solidFill>
              </a:rPr>
              <a:t>）状态（</a:t>
            </a:r>
            <a:r>
              <a:rPr lang="en-US" altLang="zh-CN" sz="2600" dirty="0">
                <a:solidFill>
                  <a:schemeClr val="bg1"/>
                </a:solidFill>
              </a:rPr>
              <a:t>state</a:t>
            </a:r>
            <a:r>
              <a:rPr lang="zh-CN" altLang="en-US" sz="2600" dirty="0">
                <a:solidFill>
                  <a:schemeClr val="bg1"/>
                </a:solidFill>
              </a:rPr>
              <a:t>）</a:t>
            </a:r>
            <a:endParaRPr lang="zh-CN" altLang="en-US" sz="2600" b="0" dirty="0">
              <a:solidFill>
                <a:schemeClr val="bg1"/>
              </a:solidFill>
            </a:endParaRPr>
          </a:p>
        </p:txBody>
      </p:sp>
      <p:sp>
        <p:nvSpPr>
          <p:cNvPr id="5" name="Rectangle 159">
            <a:extLst>
              <a:ext uri="{FF2B5EF4-FFF2-40B4-BE49-F238E27FC236}">
                <a16:creationId xmlns:a16="http://schemas.microsoft.com/office/drawing/2014/main" id="{E68D2826-65B3-42EC-8D1F-841579C0B83D}"/>
              </a:ext>
            </a:extLst>
          </p:cNvPr>
          <p:cNvSpPr>
            <a:spLocks noChangeArrowheads="1"/>
          </p:cNvSpPr>
          <p:nvPr/>
        </p:nvSpPr>
        <p:spPr bwMode="auto">
          <a:xfrm>
            <a:off x="939731" y="4296487"/>
            <a:ext cx="3171412" cy="854605"/>
          </a:xfrm>
          <a:prstGeom prst="rect">
            <a:avLst/>
          </a:prstGeom>
          <a:noFill/>
          <a:ln w="9525" cap="flat" algn="ctr">
            <a:solidFill>
              <a:srgbClr val="0000FF"/>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txBody>
          <a:bodyPr/>
          <a:lstStyle/>
          <a:p>
            <a:pPr>
              <a:spcBef>
                <a:spcPct val="40000"/>
              </a:spcBef>
            </a:pPr>
            <a:r>
              <a:rPr lang="zh-CN" altLang="en-US" sz="2300" dirty="0">
                <a:solidFill>
                  <a:srgbClr val="0066FF"/>
                </a:solidFill>
                <a:latin typeface="黑体" panose="02010609060101010101" pitchFamily="49" charset="-122"/>
                <a:ea typeface="黑体" panose="02010609060101010101" pitchFamily="49" charset="-122"/>
              </a:rPr>
              <a:t>本例</a:t>
            </a:r>
            <a:r>
              <a:rPr lang="zh-CN" altLang="en-US" sz="2300" dirty="0">
                <a:solidFill>
                  <a:schemeClr val="tx1"/>
                </a:solidFill>
                <a:latin typeface="黑体" panose="02010609060101010101" pitchFamily="49" charset="-122"/>
                <a:ea typeface="黑体" panose="02010609060101010101" pitchFamily="49" charset="-122"/>
              </a:rPr>
              <a:t>中，</a:t>
            </a:r>
            <a:r>
              <a:rPr lang="zh-CN" altLang="en-US" sz="2300" dirty="0">
                <a:solidFill>
                  <a:srgbClr val="FF0000"/>
                </a:solidFill>
                <a:latin typeface="黑体" panose="02010609060101010101" pitchFamily="49" charset="-122"/>
                <a:ea typeface="黑体" panose="02010609060101010101" pitchFamily="49" charset="-122"/>
              </a:rPr>
              <a:t>状态</a:t>
            </a:r>
            <a:r>
              <a:rPr lang="zh-CN" altLang="en-US" sz="2300" dirty="0">
                <a:solidFill>
                  <a:schemeClr val="tx1"/>
                </a:solidFill>
                <a:latin typeface="黑体" panose="02010609060101010101" pitchFamily="49" charset="-122"/>
                <a:ea typeface="黑体" panose="02010609060101010101" pitchFamily="49" charset="-122"/>
              </a:rPr>
              <a:t>就是某阶段的出发位置。</a:t>
            </a:r>
          </a:p>
        </p:txBody>
      </p:sp>
      <p:pic>
        <p:nvPicPr>
          <p:cNvPr id="6" name="图片 5">
            <a:extLst>
              <a:ext uri="{FF2B5EF4-FFF2-40B4-BE49-F238E27FC236}">
                <a16:creationId xmlns:a16="http://schemas.microsoft.com/office/drawing/2014/main" id="{B4A86A3D-1BA1-444E-9D10-974AB95FB423}"/>
              </a:ext>
            </a:extLst>
          </p:cNvPr>
          <p:cNvPicPr>
            <a:picLocks noChangeAspect="1"/>
          </p:cNvPicPr>
          <p:nvPr/>
        </p:nvPicPr>
        <p:blipFill>
          <a:blip r:embed="rId3"/>
          <a:stretch>
            <a:fillRect/>
          </a:stretch>
        </p:blipFill>
        <p:spPr>
          <a:xfrm>
            <a:off x="4995307" y="3202089"/>
            <a:ext cx="5681964" cy="3218967"/>
          </a:xfrm>
          <a:prstGeom prst="rect">
            <a:avLst/>
          </a:prstGeom>
        </p:spPr>
      </p:pic>
    </p:spTree>
    <p:extLst>
      <p:ext uri="{BB962C8B-B14F-4D97-AF65-F5344CB8AC3E}">
        <p14:creationId xmlns:p14="http://schemas.microsoft.com/office/powerpoint/2010/main" val="2574480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childTnLst>
                                    <p:set>
                                      <p:cBhvr additive="base">
                                        <p:cTn id="6" dur="1" fill="hold">
                                          <p:stCondLst>
                                            <p:cond delay="0"/>
                                          </p:stCondLst>
                                        </p:cTn>
                                        <p:tgtEl>
                                          <p:spTgt spid="5"/>
                                        </p:tgtEl>
                                        <p:attrNameLst>
                                          <p:attrName>style.visibility</p:attrName>
                                        </p:attrNameLst>
                                      </p:cBhvr>
                                      <p:to>
                                        <p:strVal val="visible"/>
                                      </p:to>
                                    </p:set>
                                    <p:animEffect transition="in" filter="blinds(horizontal)">
                                      <p:cBhvr additive="base">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6D7DD7-71A1-4C41-AA92-E24D8B95720F}"/>
              </a:ext>
            </a:extLst>
          </p:cNvPr>
          <p:cNvSpPr>
            <a:spLocks noGrp="1"/>
          </p:cNvSpPr>
          <p:nvPr>
            <p:ph idx="1"/>
          </p:nvPr>
        </p:nvSpPr>
        <p:spPr>
          <a:xfrm>
            <a:off x="838200" y="1072159"/>
            <a:ext cx="10515600" cy="4351338"/>
          </a:xfrm>
        </p:spPr>
        <p:txBody>
          <a:bodyPr>
            <a:normAutofit fontScale="92500" lnSpcReduction="10000"/>
          </a:bodyPr>
          <a:lstStyle/>
          <a:p>
            <a:pPr lvl="0" fontAlgn="base">
              <a:lnSpc>
                <a:spcPct val="110000"/>
              </a:lnSpc>
              <a:spcBef>
                <a:spcPct val="50000"/>
              </a:spcBef>
              <a:spcAft>
                <a:spcPct val="0"/>
              </a:spcAft>
              <a:buSzPct val="100000"/>
              <a:buFont typeface="Wingdings" panose="05000000000000000000" pitchFamily="2" charset="2"/>
              <a:buChar char="v"/>
            </a:pPr>
            <a:r>
              <a:rPr lang="zh-CN" altLang="en-US" sz="2800" b="1" dirty="0">
                <a:solidFill>
                  <a:srgbClr val="000000"/>
                </a:solidFill>
                <a:latin typeface="黑体" panose="02010609060101010101" pitchFamily="49" charset="-122"/>
                <a:ea typeface="黑体" panose="02010609060101010101" pitchFamily="49" charset="-122"/>
              </a:rPr>
              <a:t>动态规划中的</a:t>
            </a:r>
            <a:r>
              <a:rPr lang="zh-CN" altLang="en-US" sz="2800" b="1" dirty="0">
                <a:solidFill>
                  <a:srgbClr val="FF0000"/>
                </a:solidFill>
                <a:latin typeface="黑体" panose="02010609060101010101" pitchFamily="49" charset="-122"/>
                <a:ea typeface="黑体" panose="02010609060101010101" pitchFamily="49" charset="-122"/>
              </a:rPr>
              <a:t>状态应满足无后效性（马尔科夫性）</a:t>
            </a:r>
            <a:r>
              <a:rPr lang="zh-CN" altLang="en-US" sz="2800" b="1" dirty="0">
                <a:solidFill>
                  <a:srgbClr val="000000"/>
                </a:solidFill>
                <a:latin typeface="黑体" panose="02010609060101010101" pitchFamily="49" charset="-122"/>
                <a:ea typeface="黑体" panose="02010609060101010101" pitchFamily="49" charset="-122"/>
              </a:rPr>
              <a:t>：</a:t>
            </a:r>
          </a:p>
          <a:p>
            <a:pPr lvl="1" fontAlgn="base">
              <a:lnSpc>
                <a:spcPct val="110000"/>
              </a:lnSpc>
              <a:spcBef>
                <a:spcPct val="50000"/>
              </a:spcBef>
              <a:spcAft>
                <a:spcPct val="0"/>
              </a:spcAft>
              <a:buSzPct val="100000"/>
            </a:pPr>
            <a:r>
              <a:rPr lang="zh-CN" altLang="en-US" dirty="0">
                <a:solidFill>
                  <a:srgbClr val="000000"/>
                </a:solidFill>
                <a:latin typeface="Times New Roman" panose="02020603050405020304" pitchFamily="18" charset="0"/>
                <a:cs typeface="Times New Roman" panose="02020603050405020304" pitchFamily="18" charset="0"/>
              </a:rPr>
              <a:t>所谓</a:t>
            </a:r>
            <a:r>
              <a:rPr lang="zh-CN" altLang="en-US" dirty="0">
                <a:solidFill>
                  <a:srgbClr val="FF0000"/>
                </a:solidFill>
                <a:latin typeface="Times New Roman" panose="02020603050405020304" pitchFamily="18" charset="0"/>
                <a:cs typeface="Times New Roman" panose="02020603050405020304" pitchFamily="18" charset="0"/>
              </a:rPr>
              <a:t>无后效性</a:t>
            </a:r>
            <a:r>
              <a:rPr lang="zh-CN" altLang="en-US" dirty="0">
                <a:solidFill>
                  <a:srgbClr val="000000"/>
                </a:solidFill>
                <a:latin typeface="Times New Roman" panose="02020603050405020304" pitchFamily="18" charset="0"/>
                <a:cs typeface="Times New Roman" panose="02020603050405020304" pitchFamily="18" charset="0"/>
              </a:rPr>
              <a:t>指系统到达某个状态前的过程的决策将不影响到该状态以后的决策。</a:t>
            </a:r>
            <a:r>
              <a:rPr lang="en-US" altLang="zh-CN" dirty="0">
                <a:solidFill>
                  <a:srgbClr val="3333CC"/>
                </a:solidFill>
                <a:latin typeface="Times New Roman" panose="02020603050405020304" pitchFamily="18" charset="0"/>
                <a:cs typeface="Times New Roman" panose="02020603050405020304" pitchFamily="18" charset="0"/>
              </a:rPr>
              <a:t>[</a:t>
            </a:r>
            <a:r>
              <a:rPr lang="zh-CN" altLang="en-US" dirty="0">
                <a:solidFill>
                  <a:srgbClr val="3333CC"/>
                </a:solidFill>
                <a:latin typeface="Times New Roman" panose="02020603050405020304" pitchFamily="18" charset="0"/>
                <a:cs typeface="Times New Roman" panose="02020603050405020304" pitchFamily="18" charset="0"/>
              </a:rPr>
              <a:t>指系统从某个阶段往后的发展，仅由本阶段所处的状态及其往后的决策所决定，与系统以前经历的状态和决策（历史）无关。</a:t>
            </a:r>
            <a:r>
              <a:rPr kumimoji="1" lang="zh-CN" altLang="en-US" dirty="0">
                <a:solidFill>
                  <a:srgbClr val="FF0066"/>
                </a:solidFill>
                <a:latin typeface="Times New Roman" panose="02020603050405020304" pitchFamily="18" charset="0"/>
                <a:cs typeface="Times New Roman" panose="02020603050405020304" pitchFamily="18" charset="0"/>
              </a:rPr>
              <a:t>过程的过去历史只能通过当前的状态去影响它未来的发展</a:t>
            </a:r>
            <a:r>
              <a:rPr kumimoji="1" lang="en-US" altLang="zh-CN" dirty="0">
                <a:solidFill>
                  <a:srgbClr val="3333CC"/>
                </a:solidFill>
                <a:latin typeface="Times New Roman" panose="02020603050405020304" pitchFamily="18" charset="0"/>
                <a:cs typeface="Times New Roman" panose="02020603050405020304" pitchFamily="18" charset="0"/>
              </a:rPr>
              <a:t>]</a:t>
            </a:r>
            <a:endParaRPr lang="zh-CN" altLang="en-US" dirty="0">
              <a:solidFill>
                <a:srgbClr val="3333CC"/>
              </a:solidFill>
              <a:latin typeface="Times New Roman" panose="02020603050405020304" pitchFamily="18" charset="0"/>
              <a:cs typeface="Times New Roman" panose="02020603050405020304" pitchFamily="18" charset="0"/>
            </a:endParaRPr>
          </a:p>
          <a:p>
            <a:pPr lvl="1" fontAlgn="base">
              <a:lnSpc>
                <a:spcPct val="110000"/>
              </a:lnSpc>
              <a:spcBef>
                <a:spcPct val="50000"/>
              </a:spcBef>
              <a:spcAft>
                <a:spcPct val="0"/>
              </a:spcAft>
              <a:buSzPct val="100000"/>
            </a:pPr>
            <a:r>
              <a:rPr lang="zh-CN" altLang="en-US" dirty="0">
                <a:solidFill>
                  <a:srgbClr val="000000"/>
                </a:solidFill>
                <a:latin typeface="Times New Roman" panose="02020603050405020304" pitchFamily="18" charset="0"/>
                <a:cs typeface="Times New Roman" panose="02020603050405020304" pitchFamily="18" charset="0"/>
              </a:rPr>
              <a:t>本例中，当某阶段的状态已选定某个点时，从这个点以后的路线只与该点有关，不受该点以前的路线的影响，所以满足状态的无后效性。</a:t>
            </a:r>
          </a:p>
          <a:p>
            <a:endParaRPr lang="en-US" dirty="0"/>
          </a:p>
        </p:txBody>
      </p:sp>
      <p:sp>
        <p:nvSpPr>
          <p:cNvPr id="4" name="Rectangle 158">
            <a:extLst>
              <a:ext uri="{FF2B5EF4-FFF2-40B4-BE49-F238E27FC236}">
                <a16:creationId xmlns:a16="http://schemas.microsoft.com/office/drawing/2014/main" id="{64B05289-48EB-471A-B5A4-3565BF49E090}"/>
              </a:ext>
            </a:extLst>
          </p:cNvPr>
          <p:cNvSpPr>
            <a:spLocks noChangeArrowheads="1"/>
          </p:cNvSpPr>
          <p:nvPr/>
        </p:nvSpPr>
        <p:spPr bwMode="auto">
          <a:xfrm>
            <a:off x="7435596" y="280010"/>
            <a:ext cx="3241675" cy="488950"/>
          </a:xfrm>
          <a:prstGeom prst="rect">
            <a:avLst/>
          </a:prstGeom>
          <a:solidFill>
            <a:srgbClr val="3333CC"/>
          </a:solidFill>
          <a:ln>
            <a:noFill/>
          </a:ln>
          <a:effectLst>
            <a:outerShdw dist="107763" dir="18900000" algn="ctr" rotWithShape="0">
              <a:srgbClr val="808080">
                <a:alpha val="50000"/>
              </a:srgbClr>
            </a:outerShdw>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a:spAutoFit/>
          </a:bodyPr>
          <a:lstStyle/>
          <a:p>
            <a:r>
              <a:rPr lang="zh-CN" altLang="en-US" sz="2600" dirty="0">
                <a:solidFill>
                  <a:schemeClr val="bg1"/>
                </a:solidFill>
              </a:rPr>
              <a:t>（</a:t>
            </a:r>
            <a:r>
              <a:rPr lang="en-US" altLang="zh-CN" sz="2600" dirty="0">
                <a:solidFill>
                  <a:schemeClr val="bg1"/>
                </a:solidFill>
              </a:rPr>
              <a:t>2</a:t>
            </a:r>
            <a:r>
              <a:rPr lang="zh-CN" altLang="en-US" sz="2600" dirty="0">
                <a:solidFill>
                  <a:schemeClr val="bg1"/>
                </a:solidFill>
              </a:rPr>
              <a:t>）状态（</a:t>
            </a:r>
            <a:r>
              <a:rPr lang="en-US" altLang="zh-CN" sz="2600" dirty="0">
                <a:solidFill>
                  <a:schemeClr val="bg1"/>
                </a:solidFill>
              </a:rPr>
              <a:t>state</a:t>
            </a:r>
            <a:r>
              <a:rPr lang="zh-CN" altLang="en-US" sz="2600" dirty="0">
                <a:solidFill>
                  <a:schemeClr val="bg1"/>
                </a:solidFill>
              </a:rPr>
              <a:t>）</a:t>
            </a:r>
            <a:endParaRPr lang="zh-CN" altLang="en-US" sz="2600" b="0" dirty="0">
              <a:solidFill>
                <a:schemeClr val="bg1"/>
              </a:solidFill>
            </a:endParaRPr>
          </a:p>
        </p:txBody>
      </p:sp>
    </p:spTree>
    <p:extLst>
      <p:ext uri="{BB962C8B-B14F-4D97-AF65-F5344CB8AC3E}">
        <p14:creationId xmlns:p14="http://schemas.microsoft.com/office/powerpoint/2010/main" val="4019831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2">
            <a:extLst>
              <a:ext uri="{FF2B5EF4-FFF2-40B4-BE49-F238E27FC236}">
                <a16:creationId xmlns:a16="http://schemas.microsoft.com/office/drawing/2014/main" id="{B3D31F2C-6B5F-44B2-A09E-5DC85B0D84A4}"/>
              </a:ext>
            </a:extLst>
          </p:cNvPr>
          <p:cNvSpPr>
            <a:spLocks noChangeArrowheads="1"/>
          </p:cNvSpPr>
          <p:nvPr/>
        </p:nvSpPr>
        <p:spPr bwMode="auto">
          <a:xfrm>
            <a:off x="857707" y="967841"/>
            <a:ext cx="10476585" cy="176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zh-CN" altLang="en-US" sz="2400"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状态集合</a:t>
            </a:r>
            <a:r>
              <a:rPr lang="zh-CN" altLang="en-US"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：状态变量 </a:t>
            </a:r>
            <a:r>
              <a:rPr lang="en-US" altLang="zh-CN" sz="2400" i="1" dirty="0" err="1">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4000" i="1" baseline="-25000" dirty="0" err="1">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的取值集合称为</a:t>
            </a:r>
            <a:r>
              <a:rPr lang="zh-CN" altLang="en-US" sz="2400"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状态集合</a:t>
            </a:r>
            <a:r>
              <a:rPr lang="zh-CN" altLang="en-US"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，状态集合实际上是关于状态的约束条件。</a:t>
            </a:r>
          </a:p>
          <a:p>
            <a:pPr eaLnBrk="0" hangingPunct="0">
              <a:spcBef>
                <a:spcPct val="50000"/>
              </a:spcBef>
              <a:buSzPct val="75000"/>
              <a:buFont typeface="Wingdings" panose="05000000000000000000" pitchFamily="2" charset="2"/>
              <a:buNone/>
            </a:pPr>
            <a:r>
              <a:rPr lang="zh-CN" altLang="en-US"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通常用</a:t>
            </a:r>
            <a:r>
              <a:rPr lang="en-US" altLang="zh-CN" sz="2400" i="1" dirty="0" err="1">
                <a:solidFill>
                  <a:srgbClr val="FF0066"/>
                </a:solidFill>
                <a:latin typeface="Times New Roman" panose="02020603050405020304" pitchFamily="18" charset="0"/>
                <a:ea typeface="华文新魏" panose="02010800040101010101" pitchFamily="2" charset="-122"/>
                <a:cs typeface="Times New Roman" panose="02020603050405020304" pitchFamily="18" charset="0"/>
              </a:rPr>
              <a:t>S</a:t>
            </a:r>
            <a:r>
              <a:rPr lang="en-US" altLang="zh-CN" sz="4000" i="1" baseline="-25000" dirty="0" err="1">
                <a:solidFill>
                  <a:srgbClr val="FF0066"/>
                </a:solidFill>
                <a:latin typeface="Times New Roman" panose="02020603050405020304" pitchFamily="18" charset="0"/>
                <a:ea typeface="华文新魏" panose="02010800040101010101" pitchFamily="2" charset="-122"/>
                <a:cs typeface="Times New Roman" panose="02020603050405020304" pitchFamily="18" charset="0"/>
              </a:rPr>
              <a:t>k</a:t>
            </a:r>
            <a:r>
              <a:rPr lang="zh-CN" altLang="en-US" sz="2400" dirty="0">
                <a:solidFill>
                  <a:srgbClr val="FF0066"/>
                </a:solidFill>
                <a:latin typeface="Times New Roman" panose="02020603050405020304" pitchFamily="18" charset="0"/>
                <a:ea typeface="华文新魏" panose="02010800040101010101" pitchFamily="2" charset="-122"/>
                <a:cs typeface="Times New Roman" panose="02020603050405020304" pitchFamily="18" charset="0"/>
              </a:rPr>
              <a:t>表示状态集合</a:t>
            </a:r>
            <a:r>
              <a:rPr lang="zh-CN" altLang="en-US"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i="1" dirty="0" err="1">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4000" i="1" baseline="-25000" dirty="0" err="1">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400" dirty="0" err="1">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zh-CN" sz="2400" i="1" dirty="0" err="1">
                <a:latin typeface="Times New Roman" panose="02020603050405020304" pitchFamily="18" charset="0"/>
                <a:ea typeface="华文新魏" panose="02010800040101010101" pitchFamily="2" charset="-122"/>
                <a:cs typeface="Times New Roman" panose="02020603050405020304" pitchFamily="18" charset="0"/>
              </a:rPr>
              <a:t>S</a:t>
            </a:r>
            <a:r>
              <a:rPr lang="en-US" altLang="zh-CN" sz="4000" i="1" baseline="-25000" dirty="0" err="1">
                <a:latin typeface="Times New Roman" panose="02020603050405020304" pitchFamily="18" charset="0"/>
                <a:ea typeface="华文新魏" panose="02010800040101010101" pitchFamily="2" charset="-122"/>
                <a:cs typeface="Times New Roman" panose="02020603050405020304" pitchFamily="18" charset="0"/>
              </a:rPr>
              <a:t>k</a:t>
            </a:r>
            <a:r>
              <a:rPr lang="zh-CN" altLang="en-US"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a:t>
            </a:r>
          </a:p>
        </p:txBody>
      </p:sp>
      <p:sp>
        <p:nvSpPr>
          <p:cNvPr id="5" name="Rectangle 183">
            <a:extLst>
              <a:ext uri="{FF2B5EF4-FFF2-40B4-BE49-F238E27FC236}">
                <a16:creationId xmlns:a16="http://schemas.microsoft.com/office/drawing/2014/main" id="{17020992-C8C5-4904-A916-EB78B8F41FB7}"/>
              </a:ext>
            </a:extLst>
          </p:cNvPr>
          <p:cNvSpPr>
            <a:spLocks noChangeArrowheads="1"/>
          </p:cNvSpPr>
          <p:nvPr/>
        </p:nvSpPr>
        <p:spPr bwMode="auto">
          <a:xfrm>
            <a:off x="528587" y="3299727"/>
            <a:ext cx="4796879" cy="2202726"/>
          </a:xfrm>
          <a:prstGeom prst="rect">
            <a:avLst/>
          </a:prstGeom>
          <a:noFill/>
          <a:ln w="9525" cap="flat" algn="ctr">
            <a:solidFill>
              <a:srgbClr val="0000FF"/>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txBody>
          <a:bodyPr/>
          <a:lstStyle/>
          <a:p>
            <a:pPr>
              <a:spcBef>
                <a:spcPct val="40000"/>
              </a:spcBef>
            </a:pPr>
            <a:r>
              <a:rPr lang="en-US" altLang="zh-CN" sz="2300" dirty="0">
                <a:solidFill>
                  <a:srgbClr val="0066FF"/>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3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第</a:t>
            </a:r>
            <a:r>
              <a:rPr lang="en-US" altLang="zh-CN" sz="23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3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阶段</a:t>
            </a:r>
            <a:r>
              <a:rPr lang="en-US" altLang="zh-CN" sz="23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3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3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S</a:t>
            </a:r>
            <a:r>
              <a:rPr lang="en-US" altLang="zh-CN" sz="2300"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3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en-US" sz="23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p>
          <a:p>
            <a:pPr>
              <a:spcBef>
                <a:spcPct val="40000"/>
              </a:spcBef>
            </a:pPr>
            <a:r>
              <a:rPr lang="zh-CN" altLang="en-US" dirty="0">
                <a:solidFill>
                  <a:srgbClr val="0066FF"/>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3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第</a:t>
            </a:r>
            <a:r>
              <a:rPr lang="en-US" altLang="zh-CN" sz="23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3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阶段具有</a:t>
            </a:r>
            <a:r>
              <a:rPr lang="en-US" altLang="zh-CN" sz="23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3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个状态</a:t>
            </a:r>
            <a:r>
              <a:rPr lang="en-US" altLang="zh-CN" sz="23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B1</a:t>
            </a:r>
            <a:r>
              <a:rPr lang="zh-CN" altLang="en-US" sz="23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3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B2</a:t>
            </a:r>
            <a:r>
              <a:rPr lang="zh-CN" altLang="en-US" sz="23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23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B3</a:t>
            </a:r>
            <a:r>
              <a:rPr lang="zh-CN" altLang="en-US" sz="23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，故</a:t>
            </a:r>
          </a:p>
          <a:p>
            <a:pPr>
              <a:spcBef>
                <a:spcPct val="40000"/>
              </a:spcBef>
            </a:pPr>
            <a:r>
              <a:rPr lang="zh-CN" altLang="en-US" sz="23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3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S</a:t>
            </a:r>
            <a:r>
              <a:rPr lang="en-US" altLang="zh-CN" sz="2300"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23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={B1, B2, B3}</a:t>
            </a:r>
            <a:r>
              <a:rPr lang="zh-CN" altLang="en-US" sz="23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p>
          <a:p>
            <a:pPr>
              <a:spcBef>
                <a:spcPct val="40000"/>
              </a:spcBef>
            </a:pPr>
            <a:r>
              <a:rPr lang="zh-CN" altLang="en-US" dirty="0">
                <a:solidFill>
                  <a:srgbClr val="0066FF"/>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p>
        </p:txBody>
      </p:sp>
      <p:pic>
        <p:nvPicPr>
          <p:cNvPr id="22" name="图片 21">
            <a:extLst>
              <a:ext uri="{FF2B5EF4-FFF2-40B4-BE49-F238E27FC236}">
                <a16:creationId xmlns:a16="http://schemas.microsoft.com/office/drawing/2014/main" id="{89107719-44BB-40C1-92EB-2199E22D127F}"/>
              </a:ext>
            </a:extLst>
          </p:cNvPr>
          <p:cNvPicPr>
            <a:picLocks noChangeAspect="1"/>
          </p:cNvPicPr>
          <p:nvPr/>
        </p:nvPicPr>
        <p:blipFill>
          <a:blip r:embed="rId3"/>
          <a:stretch>
            <a:fillRect/>
          </a:stretch>
        </p:blipFill>
        <p:spPr>
          <a:xfrm>
            <a:off x="5975352" y="2791606"/>
            <a:ext cx="5688061" cy="3218967"/>
          </a:xfrm>
          <a:prstGeom prst="rect">
            <a:avLst/>
          </a:prstGeom>
        </p:spPr>
      </p:pic>
    </p:spTree>
    <p:extLst>
      <p:ext uri="{BB962C8B-B14F-4D97-AF65-F5344CB8AC3E}">
        <p14:creationId xmlns:p14="http://schemas.microsoft.com/office/powerpoint/2010/main" val="106757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childTnLst>
                                    <p:set>
                                      <p:cBhvr additive="base">
                                        <p:cTn id="6" dur="1" fill="hold">
                                          <p:stCondLst>
                                            <p:cond delay="0"/>
                                          </p:stCondLst>
                                        </p:cTn>
                                        <p:tgtEl>
                                          <p:spTgt spid="5"/>
                                        </p:tgtEl>
                                        <p:attrNameLst>
                                          <p:attrName>style.visibility</p:attrName>
                                        </p:attrNameLst>
                                      </p:cBhvr>
                                      <p:to>
                                        <p:strVal val="visible"/>
                                      </p:to>
                                    </p:set>
                                    <p:animEffect transition="in" filter="blinds(horizontal)">
                                      <p:cBhvr additive="base">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02">
            <a:extLst>
              <a:ext uri="{FF2B5EF4-FFF2-40B4-BE49-F238E27FC236}">
                <a16:creationId xmlns:a16="http://schemas.microsoft.com/office/drawing/2014/main" id="{E81AEE75-27AA-4385-9806-A34D4164E141}"/>
              </a:ext>
            </a:extLst>
          </p:cNvPr>
          <p:cNvSpPr>
            <a:spLocks noChangeArrowheads="1"/>
          </p:cNvSpPr>
          <p:nvPr/>
        </p:nvSpPr>
        <p:spPr bwMode="auto">
          <a:xfrm>
            <a:off x="7457541" y="347478"/>
            <a:ext cx="3584575" cy="488950"/>
          </a:xfrm>
          <a:prstGeom prst="rect">
            <a:avLst/>
          </a:prstGeom>
          <a:solidFill>
            <a:srgbClr val="3333CC"/>
          </a:solidFill>
          <a:ln>
            <a:noFill/>
          </a:ln>
          <a:effectLst>
            <a:outerShdw dist="107763" dir="18900000" algn="ctr" rotWithShape="0">
              <a:srgbClr val="808080">
                <a:alpha val="50000"/>
              </a:srgbClr>
            </a:outerShdw>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a:spAutoFit/>
          </a:bodyPr>
          <a:lstStyle/>
          <a:p>
            <a:r>
              <a:rPr lang="zh-CN" altLang="en-US" sz="2600">
                <a:solidFill>
                  <a:schemeClr val="bg1"/>
                </a:solidFill>
              </a:rPr>
              <a:t>（</a:t>
            </a:r>
            <a:r>
              <a:rPr lang="en-US" altLang="zh-CN" sz="2600">
                <a:solidFill>
                  <a:schemeClr val="bg1"/>
                </a:solidFill>
              </a:rPr>
              <a:t>3</a:t>
            </a:r>
            <a:r>
              <a:rPr lang="zh-CN" altLang="en-US" sz="2600">
                <a:solidFill>
                  <a:schemeClr val="bg1"/>
                </a:solidFill>
              </a:rPr>
              <a:t>）决策（</a:t>
            </a:r>
            <a:r>
              <a:rPr lang="en-US" altLang="zh-CN" sz="2600">
                <a:solidFill>
                  <a:schemeClr val="bg1"/>
                </a:solidFill>
              </a:rPr>
              <a:t>decision</a:t>
            </a:r>
            <a:r>
              <a:rPr lang="zh-CN" altLang="en-US" sz="2600">
                <a:solidFill>
                  <a:schemeClr val="bg1"/>
                </a:solidFill>
              </a:rPr>
              <a:t>）</a:t>
            </a:r>
            <a:endParaRPr lang="zh-CN" altLang="en-US" sz="2600" b="0">
              <a:solidFill>
                <a:schemeClr val="bg1"/>
              </a:solidFill>
            </a:endParaRPr>
          </a:p>
        </p:txBody>
      </p:sp>
      <p:sp>
        <p:nvSpPr>
          <p:cNvPr id="5" name="Rectangle 203">
            <a:extLst>
              <a:ext uri="{FF2B5EF4-FFF2-40B4-BE49-F238E27FC236}">
                <a16:creationId xmlns:a16="http://schemas.microsoft.com/office/drawing/2014/main" id="{15DA4DA5-7C6C-40CC-AA5D-B509CB3533AD}"/>
              </a:ext>
            </a:extLst>
          </p:cNvPr>
          <p:cNvSpPr>
            <a:spLocks noChangeArrowheads="1"/>
          </p:cNvSpPr>
          <p:nvPr/>
        </p:nvSpPr>
        <p:spPr bwMode="auto">
          <a:xfrm>
            <a:off x="649224" y="1060450"/>
            <a:ext cx="10893551" cy="215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zh-CN" altLang="en-US" sz="2800"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当过程处于某一阶段的某状态时，可以做出不同的决定，从而确定下一阶段的状态</a:t>
            </a:r>
            <a:r>
              <a:rPr lang="zh-CN" altLang="en-US" sz="28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，这种决定称为</a:t>
            </a:r>
            <a:r>
              <a:rPr lang="zh-CN" altLang="en-US"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决策</a:t>
            </a:r>
            <a:r>
              <a:rPr lang="zh-CN" altLang="en-US" sz="28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 </a:t>
            </a:r>
          </a:p>
          <a:p>
            <a:pPr>
              <a:spcBef>
                <a:spcPct val="50000"/>
              </a:spcBef>
            </a:pPr>
            <a:r>
              <a:rPr lang="zh-CN" altLang="en-US" sz="28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描述决策的变量称为</a:t>
            </a:r>
            <a:r>
              <a:rPr lang="zh-CN" altLang="en-US"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决策变量</a:t>
            </a:r>
            <a:r>
              <a:rPr lang="zh-CN" altLang="en-US" sz="28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，常用</a:t>
            </a:r>
            <a:r>
              <a:rPr lang="en-US" altLang="zh-CN" sz="2800" i="1" dirty="0" err="1">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u</a:t>
            </a:r>
            <a:r>
              <a:rPr lang="en-US" altLang="zh-CN" sz="2800" i="1" baseline="-25000" dirty="0" err="1">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8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800" i="1" dirty="0" err="1">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2800" i="1" baseline="-25000" dirty="0" err="1">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800" baseline="-250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8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8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表示第</a:t>
            </a:r>
            <a:r>
              <a:rPr lang="en-US" altLang="zh-CN" sz="2800" i="1"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k</a:t>
            </a:r>
            <a:r>
              <a:rPr lang="zh-CN" altLang="en-US" sz="28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阶段当状态处于</a:t>
            </a:r>
            <a:r>
              <a:rPr lang="en-US" altLang="zh-CN" sz="2800" i="1" dirty="0" err="1">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2800" i="1" baseline="-25000" dirty="0" err="1">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k</a:t>
            </a:r>
            <a:r>
              <a:rPr lang="zh-CN" altLang="en-US" sz="28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时的决策变量，它是状态变量的函数。</a:t>
            </a:r>
          </a:p>
        </p:txBody>
      </p:sp>
      <p:sp>
        <p:nvSpPr>
          <p:cNvPr id="6" name="Rectangle 205">
            <a:extLst>
              <a:ext uri="{FF2B5EF4-FFF2-40B4-BE49-F238E27FC236}">
                <a16:creationId xmlns:a16="http://schemas.microsoft.com/office/drawing/2014/main" id="{A4789232-12D0-407C-983A-B901A285C036}"/>
              </a:ext>
            </a:extLst>
          </p:cNvPr>
          <p:cNvSpPr>
            <a:spLocks noChangeArrowheads="1"/>
          </p:cNvSpPr>
          <p:nvPr/>
        </p:nvSpPr>
        <p:spPr bwMode="auto">
          <a:xfrm>
            <a:off x="301758" y="3786188"/>
            <a:ext cx="4853470" cy="1839493"/>
          </a:xfrm>
          <a:prstGeom prst="rect">
            <a:avLst/>
          </a:prstGeom>
          <a:noFill/>
          <a:ln w="9525" cap="flat" algn="ctr">
            <a:solidFill>
              <a:srgbClr val="0000FF"/>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txBody>
          <a:bodyPr/>
          <a:lstStyle/>
          <a:p>
            <a:pPr>
              <a:spcBef>
                <a:spcPct val="15000"/>
              </a:spcBef>
            </a:pPr>
            <a:r>
              <a:rPr lang="en-US" altLang="zh-CN" sz="2000" dirty="0">
                <a:solidFill>
                  <a:srgbClr val="0066FF"/>
                </a:solidFill>
                <a:latin typeface="黑体" panose="02010609060101010101" pitchFamily="49" charset="-122"/>
                <a:ea typeface="黑体" panose="02010609060101010101" pitchFamily="49" charset="-122"/>
              </a:rPr>
              <a:t>□</a:t>
            </a:r>
            <a:r>
              <a:rPr lang="zh-CN" altLang="en-US" sz="2000" dirty="0">
                <a:solidFill>
                  <a:schemeClr val="tx1"/>
                </a:solidFill>
                <a:latin typeface="黑体" panose="02010609060101010101" pitchFamily="49" charset="-122"/>
                <a:ea typeface="黑体" panose="02010609060101010101" pitchFamily="49" charset="-122"/>
              </a:rPr>
              <a:t>本例中，从第</a:t>
            </a:r>
            <a:r>
              <a:rPr lang="en-US" altLang="zh-CN" sz="2000" dirty="0">
                <a:solidFill>
                  <a:schemeClr val="tx1"/>
                </a:solidFill>
                <a:latin typeface="黑体" panose="02010609060101010101" pitchFamily="49" charset="-122"/>
                <a:ea typeface="黑体" panose="02010609060101010101" pitchFamily="49" charset="-122"/>
              </a:rPr>
              <a:t>2</a:t>
            </a:r>
            <a:r>
              <a:rPr lang="zh-CN" altLang="en-US" sz="2000" dirty="0">
                <a:solidFill>
                  <a:schemeClr val="tx1"/>
                </a:solidFill>
                <a:latin typeface="黑体" panose="02010609060101010101" pitchFamily="49" charset="-122"/>
                <a:ea typeface="黑体" panose="02010609060101010101" pitchFamily="49" charset="-122"/>
              </a:rPr>
              <a:t>阶段的状态</a:t>
            </a:r>
            <a:r>
              <a:rPr lang="en-US" altLang="zh-CN" sz="2000" dirty="0">
                <a:solidFill>
                  <a:schemeClr val="tx1"/>
                </a:solidFill>
                <a:latin typeface="黑体" panose="02010609060101010101" pitchFamily="49" charset="-122"/>
                <a:ea typeface="黑体" panose="02010609060101010101" pitchFamily="49" charset="-122"/>
              </a:rPr>
              <a:t>B1</a:t>
            </a:r>
            <a:r>
              <a:rPr lang="zh-CN" altLang="en-US" sz="2000" dirty="0">
                <a:solidFill>
                  <a:schemeClr val="tx1"/>
                </a:solidFill>
                <a:latin typeface="黑体" panose="02010609060101010101" pitchFamily="49" charset="-122"/>
                <a:ea typeface="黑体" panose="02010609060101010101" pitchFamily="49" charset="-122"/>
              </a:rPr>
              <a:t>出发，可以选择下一阶段的</a:t>
            </a:r>
            <a:r>
              <a:rPr lang="en-US" altLang="zh-CN" sz="2000" dirty="0">
                <a:solidFill>
                  <a:schemeClr val="tx1"/>
                </a:solidFill>
                <a:latin typeface="黑体" panose="02010609060101010101" pitchFamily="49" charset="-122"/>
                <a:ea typeface="黑体" panose="02010609060101010101" pitchFamily="49" charset="-122"/>
              </a:rPr>
              <a:t>C1</a:t>
            </a:r>
            <a:r>
              <a:rPr lang="zh-CN" altLang="en-US" sz="2000" dirty="0">
                <a:solidFill>
                  <a:schemeClr val="tx1"/>
                </a:solidFill>
                <a:latin typeface="黑体" panose="02010609060101010101" pitchFamily="49" charset="-122"/>
                <a:ea typeface="黑体" panose="02010609060101010101" pitchFamily="49" charset="-122"/>
              </a:rPr>
              <a:t>、</a:t>
            </a:r>
            <a:r>
              <a:rPr lang="en-US" altLang="zh-CN" sz="2000" dirty="0">
                <a:solidFill>
                  <a:schemeClr val="tx1"/>
                </a:solidFill>
                <a:latin typeface="黑体" panose="02010609060101010101" pitchFamily="49" charset="-122"/>
                <a:ea typeface="黑体" panose="02010609060101010101" pitchFamily="49" charset="-122"/>
              </a:rPr>
              <a:t>C2</a:t>
            </a:r>
            <a:r>
              <a:rPr lang="zh-CN" altLang="en-US" sz="2000" dirty="0">
                <a:solidFill>
                  <a:schemeClr val="tx1"/>
                </a:solidFill>
                <a:latin typeface="黑体" panose="02010609060101010101" pitchFamily="49" charset="-122"/>
                <a:ea typeface="黑体" panose="02010609060101010101" pitchFamily="49" charset="-122"/>
              </a:rPr>
              <a:t>、</a:t>
            </a:r>
            <a:r>
              <a:rPr lang="en-US" altLang="zh-CN" sz="2000" dirty="0">
                <a:solidFill>
                  <a:schemeClr val="tx1"/>
                </a:solidFill>
                <a:latin typeface="黑体" panose="02010609060101010101" pitchFamily="49" charset="-122"/>
                <a:ea typeface="黑体" panose="02010609060101010101" pitchFamily="49" charset="-122"/>
              </a:rPr>
              <a:t>C3</a:t>
            </a:r>
            <a:r>
              <a:rPr lang="zh-CN" altLang="en-US" sz="2000" dirty="0">
                <a:solidFill>
                  <a:schemeClr val="tx1"/>
                </a:solidFill>
                <a:latin typeface="黑体" panose="02010609060101010101" pitchFamily="49" charset="-122"/>
                <a:ea typeface="黑体" panose="02010609060101010101" pitchFamily="49" charset="-122"/>
              </a:rPr>
              <a:t>。</a:t>
            </a:r>
          </a:p>
          <a:p>
            <a:pPr>
              <a:spcBef>
                <a:spcPct val="15000"/>
              </a:spcBef>
            </a:pPr>
            <a:r>
              <a:rPr lang="zh-CN" altLang="en-US" sz="2000" dirty="0">
                <a:solidFill>
                  <a:srgbClr val="0066FF"/>
                </a:solidFill>
                <a:latin typeface="黑体" panose="02010609060101010101" pitchFamily="49" charset="-122"/>
                <a:ea typeface="黑体" panose="02010609060101010101" pitchFamily="49" charset="-122"/>
              </a:rPr>
              <a:t>□</a:t>
            </a:r>
            <a:r>
              <a:rPr lang="zh-CN" altLang="en-US" sz="2000" dirty="0">
                <a:solidFill>
                  <a:schemeClr val="tx1"/>
                </a:solidFill>
                <a:latin typeface="黑体" panose="02010609060101010101" pitchFamily="49" charset="-122"/>
                <a:ea typeface="黑体" panose="02010609060101010101" pitchFamily="49" charset="-122"/>
              </a:rPr>
              <a:t>如我们决定选择</a:t>
            </a:r>
            <a:r>
              <a:rPr lang="en-US" altLang="zh-CN" sz="2000" dirty="0">
                <a:solidFill>
                  <a:schemeClr val="tx1"/>
                </a:solidFill>
                <a:latin typeface="黑体" panose="02010609060101010101" pitchFamily="49" charset="-122"/>
                <a:ea typeface="黑体" panose="02010609060101010101" pitchFamily="49" charset="-122"/>
              </a:rPr>
              <a:t>C1</a:t>
            </a:r>
            <a:r>
              <a:rPr lang="zh-CN" altLang="en-US" sz="2000" dirty="0">
                <a:solidFill>
                  <a:schemeClr val="tx1"/>
                </a:solidFill>
                <a:latin typeface="黑体" panose="02010609060101010101" pitchFamily="49" charset="-122"/>
                <a:ea typeface="黑体" panose="02010609060101010101" pitchFamily="49" charset="-122"/>
              </a:rPr>
              <a:t>，则可表示为：</a:t>
            </a:r>
            <a:r>
              <a:rPr lang="en-US" altLang="zh-CN" sz="2000" dirty="0">
                <a:solidFill>
                  <a:srgbClr val="FF0000"/>
                </a:solidFill>
                <a:latin typeface="黑体" panose="02010609060101010101" pitchFamily="49" charset="-122"/>
                <a:ea typeface="黑体" panose="02010609060101010101" pitchFamily="49" charset="-122"/>
              </a:rPr>
              <a:t>u</a:t>
            </a:r>
            <a:r>
              <a:rPr lang="en-US" altLang="zh-CN" sz="3600" baseline="-25000" dirty="0">
                <a:solidFill>
                  <a:srgbClr val="FF0000"/>
                </a:solidFill>
                <a:latin typeface="黑体" panose="02010609060101010101" pitchFamily="49" charset="-122"/>
                <a:ea typeface="黑体" panose="02010609060101010101" pitchFamily="49" charset="-122"/>
              </a:rPr>
              <a:t>2</a:t>
            </a:r>
            <a:r>
              <a:rPr lang="en-US" altLang="zh-CN" sz="2000" dirty="0">
                <a:solidFill>
                  <a:srgbClr val="FF0000"/>
                </a:solidFill>
                <a:latin typeface="黑体" panose="02010609060101010101" pitchFamily="49" charset="-122"/>
                <a:ea typeface="黑体" panose="02010609060101010101" pitchFamily="49" charset="-122"/>
              </a:rPr>
              <a:t>( B1 ) = C1</a:t>
            </a:r>
            <a:r>
              <a:rPr lang="zh-CN" altLang="en-US" sz="2000" dirty="0">
                <a:solidFill>
                  <a:schemeClr val="tx1"/>
                </a:solidFill>
                <a:latin typeface="黑体" panose="02010609060101010101" pitchFamily="49" charset="-122"/>
                <a:ea typeface="黑体" panose="02010609060101010101" pitchFamily="49" charset="-122"/>
              </a:rPr>
              <a:t>。</a:t>
            </a:r>
          </a:p>
        </p:txBody>
      </p:sp>
      <p:pic>
        <p:nvPicPr>
          <p:cNvPr id="7" name="Picture 204">
            <a:extLst>
              <a:ext uri="{FF2B5EF4-FFF2-40B4-BE49-F238E27FC236}">
                <a16:creationId xmlns:a16="http://schemas.microsoft.com/office/drawing/2014/main" id="{6257A2C8-4D38-410D-9EE5-49656017C398}"/>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2816" y="3608388"/>
            <a:ext cx="5534025" cy="261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206">
            <a:extLst>
              <a:ext uri="{FF2B5EF4-FFF2-40B4-BE49-F238E27FC236}">
                <a16:creationId xmlns:a16="http://schemas.microsoft.com/office/drawing/2014/main" id="{9AC90658-695B-4B14-8933-1CB5A04CEDC8}"/>
              </a:ext>
            </a:extLst>
          </p:cNvPr>
          <p:cNvSpPr>
            <a:spLocks noChangeArrowheads="1"/>
          </p:cNvSpPr>
          <p:nvPr/>
        </p:nvSpPr>
        <p:spPr bwMode="auto">
          <a:xfrm>
            <a:off x="6866941" y="3683000"/>
            <a:ext cx="431800" cy="454025"/>
          </a:xfrm>
          <a:prstGeom prst="ellipse">
            <a:avLst/>
          </a:prstGeom>
          <a:solidFill>
            <a:srgbClr val="FFFF99"/>
          </a:solidFill>
          <a:ln w="25400" cap="flat" algn="ctr">
            <a:solidFill>
              <a:srgbClr val="FF0000"/>
            </a:solidFill>
            <a:prstDash val="solid"/>
            <a:round/>
            <a:headEnd type="none" w="med" len="med"/>
            <a:tailEnd type="none" w="med" len="med"/>
          </a:ln>
        </p:spPr>
        <p:txBody>
          <a:bodyPr wrap="none" lIns="82550" tIns="41275" rIns="82550" bIns="41275" anchor="ctr"/>
          <a:lstStyle/>
          <a:p>
            <a:pPr algn="ctr" eaLnBrk="0" fontAlgn="base" hangingPunct="0">
              <a:spcBef>
                <a:spcPct val="50000"/>
              </a:spcBef>
              <a:spcAft>
                <a:spcPct val="0"/>
              </a:spcAft>
              <a:buSzPct val="75000"/>
              <a:buFont typeface="Wingdings" panose="05000000000000000000" pitchFamily="2" charset="2"/>
              <a:buNone/>
            </a:pPr>
            <a:r>
              <a:rPr kumimoji="1" lang="en-US" altLang="zh-CN" sz="2200" b="1" i="1">
                <a:solidFill>
                  <a:srgbClr val="0000FF"/>
                </a:solidFill>
                <a:latin typeface="Times New Roman" panose="02020603050405020304" pitchFamily="18" charset="0"/>
                <a:ea typeface="楷体_GB2312" charset="-122"/>
              </a:rPr>
              <a:t>B</a:t>
            </a:r>
            <a:r>
              <a:rPr kumimoji="1" lang="en-US" altLang="zh-CN" sz="2800" b="1" baseline="-25000">
                <a:solidFill>
                  <a:srgbClr val="0000FF"/>
                </a:solidFill>
                <a:latin typeface="Times New Roman" panose="02020603050405020304" pitchFamily="18" charset="0"/>
                <a:ea typeface="楷体_GB2312" charset="-122"/>
              </a:rPr>
              <a:t>1</a:t>
            </a:r>
          </a:p>
        </p:txBody>
      </p:sp>
      <p:sp>
        <p:nvSpPr>
          <p:cNvPr id="9" name="Oval 207">
            <a:extLst>
              <a:ext uri="{FF2B5EF4-FFF2-40B4-BE49-F238E27FC236}">
                <a16:creationId xmlns:a16="http://schemas.microsoft.com/office/drawing/2014/main" id="{6D6B7239-8CC1-4385-96D5-9F9DB904A3F5}"/>
              </a:ext>
            </a:extLst>
          </p:cNvPr>
          <p:cNvSpPr>
            <a:spLocks noChangeArrowheads="1"/>
          </p:cNvSpPr>
          <p:nvPr/>
        </p:nvSpPr>
        <p:spPr bwMode="auto">
          <a:xfrm>
            <a:off x="8316329" y="3684588"/>
            <a:ext cx="431800" cy="454025"/>
          </a:xfrm>
          <a:prstGeom prst="ellipse">
            <a:avLst/>
          </a:prstGeom>
          <a:solidFill>
            <a:srgbClr val="FF00FF"/>
          </a:solidFill>
          <a:ln w="25400" cap="flat" algn="ctr">
            <a:solidFill>
              <a:srgbClr val="FF0000"/>
            </a:solidFill>
            <a:prstDash val="solid"/>
            <a:round/>
            <a:headEnd type="none" w="med" len="med"/>
            <a:tailEnd type="none" w="med" len="med"/>
          </a:ln>
        </p:spPr>
        <p:txBody>
          <a:bodyPr wrap="none" lIns="82550" tIns="41275" rIns="82550" bIns="41275" anchor="ctr"/>
          <a:lstStyle/>
          <a:p>
            <a:pPr algn="ctr" eaLnBrk="0" fontAlgn="base" hangingPunct="0">
              <a:spcBef>
                <a:spcPct val="50000"/>
              </a:spcBef>
              <a:spcAft>
                <a:spcPct val="0"/>
              </a:spcAft>
              <a:buSzPct val="75000"/>
              <a:buFont typeface="Wingdings" panose="05000000000000000000" pitchFamily="2" charset="2"/>
              <a:buNone/>
            </a:pPr>
            <a:r>
              <a:rPr kumimoji="1" lang="en-US" altLang="zh-CN" sz="2200" b="1" i="1">
                <a:solidFill>
                  <a:srgbClr val="000000"/>
                </a:solidFill>
                <a:latin typeface="Times New Roman" panose="02020603050405020304" pitchFamily="18" charset="0"/>
                <a:ea typeface="楷体_GB2312" charset="-122"/>
              </a:rPr>
              <a:t>C</a:t>
            </a:r>
            <a:r>
              <a:rPr kumimoji="1" lang="en-US" altLang="zh-CN" sz="2800" b="1" baseline="-25000">
                <a:solidFill>
                  <a:srgbClr val="000000"/>
                </a:solidFill>
                <a:latin typeface="Times New Roman" panose="02020603050405020304" pitchFamily="18" charset="0"/>
                <a:ea typeface="楷体_GB2312" charset="-122"/>
              </a:rPr>
              <a:t>1</a:t>
            </a:r>
          </a:p>
        </p:txBody>
      </p:sp>
      <p:sp>
        <p:nvSpPr>
          <p:cNvPr id="10" name="Oval 208">
            <a:extLst>
              <a:ext uri="{FF2B5EF4-FFF2-40B4-BE49-F238E27FC236}">
                <a16:creationId xmlns:a16="http://schemas.microsoft.com/office/drawing/2014/main" id="{F38F46AC-CAE1-40BA-BEEE-16DFF01B5AD5}"/>
              </a:ext>
            </a:extLst>
          </p:cNvPr>
          <p:cNvSpPr>
            <a:spLocks noChangeArrowheads="1"/>
          </p:cNvSpPr>
          <p:nvPr/>
        </p:nvSpPr>
        <p:spPr bwMode="auto">
          <a:xfrm>
            <a:off x="8305216" y="4486275"/>
            <a:ext cx="431800" cy="454025"/>
          </a:xfrm>
          <a:prstGeom prst="ellipse">
            <a:avLst/>
          </a:prstGeom>
          <a:solidFill>
            <a:srgbClr val="FF00FF"/>
          </a:solidFill>
          <a:ln w="25400" cap="flat" algn="ctr">
            <a:solidFill>
              <a:srgbClr val="FF0000"/>
            </a:solidFill>
            <a:prstDash val="solid"/>
            <a:round/>
            <a:headEnd type="none" w="med" len="med"/>
            <a:tailEnd type="none" w="med" len="med"/>
          </a:ln>
        </p:spPr>
        <p:txBody>
          <a:bodyPr wrap="none" lIns="82550" tIns="41275" rIns="82550" bIns="41275" anchor="ctr"/>
          <a:lstStyle/>
          <a:p>
            <a:pPr algn="ctr" eaLnBrk="0" fontAlgn="base" hangingPunct="0">
              <a:spcBef>
                <a:spcPct val="50000"/>
              </a:spcBef>
              <a:spcAft>
                <a:spcPct val="0"/>
              </a:spcAft>
              <a:buSzPct val="75000"/>
              <a:buFont typeface="Wingdings" panose="05000000000000000000" pitchFamily="2" charset="2"/>
              <a:buNone/>
            </a:pPr>
            <a:r>
              <a:rPr kumimoji="1" lang="en-US" altLang="zh-CN" sz="2200" b="1" i="1">
                <a:solidFill>
                  <a:srgbClr val="000000"/>
                </a:solidFill>
                <a:latin typeface="Times New Roman" panose="02020603050405020304" pitchFamily="18" charset="0"/>
                <a:ea typeface="楷体_GB2312" charset="-122"/>
              </a:rPr>
              <a:t>C</a:t>
            </a:r>
            <a:r>
              <a:rPr kumimoji="1" lang="en-US" altLang="zh-CN" sz="2800" b="1" baseline="-25000">
                <a:solidFill>
                  <a:srgbClr val="000000"/>
                </a:solidFill>
                <a:latin typeface="Times New Roman" panose="02020603050405020304" pitchFamily="18" charset="0"/>
                <a:ea typeface="楷体_GB2312" charset="-122"/>
              </a:rPr>
              <a:t>2</a:t>
            </a:r>
          </a:p>
        </p:txBody>
      </p:sp>
      <p:sp>
        <p:nvSpPr>
          <p:cNvPr id="11" name="Oval 209">
            <a:extLst>
              <a:ext uri="{FF2B5EF4-FFF2-40B4-BE49-F238E27FC236}">
                <a16:creationId xmlns:a16="http://schemas.microsoft.com/office/drawing/2014/main" id="{71B53245-4CC0-499A-A7B8-1BC5376DF479}"/>
              </a:ext>
            </a:extLst>
          </p:cNvPr>
          <p:cNvSpPr>
            <a:spLocks noChangeArrowheads="1"/>
          </p:cNvSpPr>
          <p:nvPr/>
        </p:nvSpPr>
        <p:spPr bwMode="auto">
          <a:xfrm>
            <a:off x="8343316" y="5426075"/>
            <a:ext cx="431800" cy="454025"/>
          </a:xfrm>
          <a:prstGeom prst="ellipse">
            <a:avLst/>
          </a:prstGeom>
          <a:solidFill>
            <a:srgbClr val="FF00FF"/>
          </a:solidFill>
          <a:ln w="25400" cap="flat" algn="ctr">
            <a:solidFill>
              <a:srgbClr val="FF0000"/>
            </a:solidFill>
            <a:prstDash val="solid"/>
            <a:round/>
            <a:headEnd type="none" w="med" len="med"/>
            <a:tailEnd type="none" w="med" len="med"/>
          </a:ln>
        </p:spPr>
        <p:txBody>
          <a:bodyPr wrap="none" lIns="82550" tIns="41275" rIns="82550" bIns="41275" anchor="ctr"/>
          <a:lstStyle/>
          <a:p>
            <a:pPr algn="ctr" eaLnBrk="0" fontAlgn="base" hangingPunct="0">
              <a:spcBef>
                <a:spcPct val="50000"/>
              </a:spcBef>
              <a:spcAft>
                <a:spcPct val="0"/>
              </a:spcAft>
              <a:buSzPct val="75000"/>
              <a:buFont typeface="Wingdings" panose="05000000000000000000" pitchFamily="2" charset="2"/>
              <a:buNone/>
            </a:pPr>
            <a:r>
              <a:rPr kumimoji="1" lang="en-US" altLang="zh-CN" sz="2200" b="1" i="1">
                <a:solidFill>
                  <a:srgbClr val="000000"/>
                </a:solidFill>
                <a:latin typeface="Times New Roman" panose="02020603050405020304" pitchFamily="18" charset="0"/>
                <a:ea typeface="楷体_GB2312" charset="-122"/>
              </a:rPr>
              <a:t>C</a:t>
            </a:r>
            <a:r>
              <a:rPr kumimoji="1" lang="en-US" altLang="zh-CN" sz="2800" b="1" baseline="-25000">
                <a:solidFill>
                  <a:srgbClr val="000000"/>
                </a:solidFill>
                <a:latin typeface="Times New Roman" panose="02020603050405020304" pitchFamily="18" charset="0"/>
                <a:ea typeface="楷体_GB2312" charset="-122"/>
              </a:rPr>
              <a:t>3</a:t>
            </a:r>
          </a:p>
        </p:txBody>
      </p:sp>
      <p:grpSp>
        <p:nvGrpSpPr>
          <p:cNvPr id="12" name="Group 210">
            <a:extLst>
              <a:ext uri="{FF2B5EF4-FFF2-40B4-BE49-F238E27FC236}">
                <a16:creationId xmlns:a16="http://schemas.microsoft.com/office/drawing/2014/main" id="{0875E9D5-10C5-4574-A4B7-38244821D8E4}"/>
              </a:ext>
            </a:extLst>
          </p:cNvPr>
          <p:cNvGrpSpPr>
            <a:grpSpLocks/>
          </p:cNvGrpSpPr>
          <p:nvPr/>
        </p:nvGrpSpPr>
        <p:grpSpPr bwMode="auto">
          <a:xfrm>
            <a:off x="6679616" y="3214688"/>
            <a:ext cx="776288" cy="571500"/>
            <a:chOff x="2792" y="1993"/>
            <a:chExt cx="489" cy="360"/>
          </a:xfrm>
        </p:grpSpPr>
        <p:sp>
          <p:nvSpPr>
            <p:cNvPr id="13" name="Rectangle 211">
              <a:extLst>
                <a:ext uri="{FF2B5EF4-FFF2-40B4-BE49-F238E27FC236}">
                  <a16:creationId xmlns:a16="http://schemas.microsoft.com/office/drawing/2014/main" id="{8EA82643-3B77-4398-B3CD-B673D919BBC4}"/>
                </a:ext>
              </a:extLst>
            </p:cNvPr>
            <p:cNvSpPr>
              <a:spLocks noChangeArrowheads="1"/>
            </p:cNvSpPr>
            <p:nvPr/>
          </p:nvSpPr>
          <p:spPr bwMode="auto">
            <a:xfrm>
              <a:off x="2792" y="1993"/>
              <a:ext cx="4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buSzPct val="100000"/>
              </a:pPr>
              <a:r>
                <a:rPr lang="en-US" altLang="zh-CN" sz="2400" b="1" i="1" dirty="0">
                  <a:solidFill>
                    <a:srgbClr val="FF0000"/>
                  </a:solidFill>
                  <a:latin typeface="Times New Roman" panose="02020603050405020304" pitchFamily="18" charset="0"/>
                  <a:ea typeface="楷体_GB2312" charset="-122"/>
                </a:rPr>
                <a:t>x</a:t>
              </a:r>
              <a:r>
                <a:rPr lang="en-US" altLang="zh-CN" sz="3200" b="1" baseline="-25000" dirty="0">
                  <a:solidFill>
                    <a:srgbClr val="FF0000"/>
                  </a:solidFill>
                  <a:latin typeface="Times New Roman" panose="02020603050405020304" pitchFamily="18" charset="0"/>
                  <a:ea typeface="楷体_GB2312" charset="-122"/>
                </a:rPr>
                <a:t>2</a:t>
              </a:r>
            </a:p>
          </p:txBody>
        </p:sp>
        <p:sp>
          <p:nvSpPr>
            <p:cNvPr id="14" name="Line 212">
              <a:extLst>
                <a:ext uri="{FF2B5EF4-FFF2-40B4-BE49-F238E27FC236}">
                  <a16:creationId xmlns:a16="http://schemas.microsoft.com/office/drawing/2014/main" id="{728B4811-381F-4D5F-90F5-20245C46D41C}"/>
                </a:ext>
              </a:extLst>
            </p:cNvPr>
            <p:cNvSpPr>
              <a:spLocks noChangeShapeType="1"/>
            </p:cNvSpPr>
            <p:nvPr/>
          </p:nvSpPr>
          <p:spPr bwMode="auto">
            <a:xfrm>
              <a:off x="3049" y="2185"/>
              <a:ext cx="0" cy="168"/>
            </a:xfrm>
            <a:prstGeom prst="line">
              <a:avLst/>
            </a:prstGeom>
            <a:noFill/>
            <a:ln w="25400" cap="flat" algn="ctr">
              <a:solidFill>
                <a:srgbClr val="000000"/>
              </a:solidFill>
              <a:prstDash val="sysDot"/>
              <a:round/>
              <a:headEnd type="none" w="med" len="med"/>
              <a:tailEnd type="non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SzPct val="100000"/>
              </a:pPr>
              <a:endParaRPr lang="en-US" sz="2400" b="1">
                <a:solidFill>
                  <a:srgbClr val="0000FF"/>
                </a:solidFill>
                <a:latin typeface="Times New Roman" panose="02020603050405020304" pitchFamily="18" charset="0"/>
                <a:ea typeface="楷体_GB2312" charset="-122"/>
              </a:endParaRPr>
            </a:p>
          </p:txBody>
        </p:sp>
      </p:grpSp>
    </p:spTree>
    <p:extLst>
      <p:ext uri="{BB962C8B-B14F-4D97-AF65-F5344CB8AC3E}">
        <p14:creationId xmlns:p14="http://schemas.microsoft.com/office/powerpoint/2010/main" val="31596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childTnLst>
                                    <p:set>
                                      <p:cBhvr additive="base">
                                        <p:cTn id="6" dur="1" fill="hold">
                                          <p:stCondLst>
                                            <p:cond delay="0"/>
                                          </p:stCondLst>
                                        </p:cTn>
                                        <p:tgtEl>
                                          <p:spTgt spid="6">
                                            <p:txEl>
                                              <p:pRg st="0" end="0"/>
                                            </p:txEl>
                                          </p:spTgt>
                                        </p:tgtEl>
                                        <p:attrNameLst>
                                          <p:attrName>style.visibility</p:attrName>
                                        </p:attrNameLst>
                                      </p:cBhvr>
                                      <p:to>
                                        <p:strVal val="visible"/>
                                      </p:to>
                                    </p:set>
                                    <p:animEffect transition="in" filter="blinds(horizontal)">
                                      <p:cBhvr additive="base">
                                        <p:cTn id="7" dur="500"/>
                                        <p:tgtEl>
                                          <p:spTgt spid="6">
                                            <p:txEl>
                                              <p:pRg st="0" end="0"/>
                                            </p:txEl>
                                          </p:spTgt>
                                        </p:tgtEl>
                                      </p:cBhvr>
                                    </p:animEffect>
                                  </p:childTnLst>
                                </p:cTn>
                              </p:par>
                              <p:par>
                                <p:cTn id="8" presetID="3" presetClass="entr" presetSubtype="10" fill="hold" nodeType="withEffect">
                                  <p:childTnLst>
                                    <p:set>
                                      <p:cBhvr additive="base">
                                        <p:cTn id="9" dur="1" fill="hold">
                                          <p:stCondLst>
                                            <p:cond delay="0"/>
                                          </p:stCondLst>
                                        </p:cTn>
                                        <p:tgtEl>
                                          <p:spTgt spid="6">
                                            <p:txEl>
                                              <p:pRg st="1" end="1"/>
                                            </p:txEl>
                                          </p:spTgt>
                                        </p:tgtEl>
                                        <p:attrNameLst>
                                          <p:attrName>style.visibility</p:attrName>
                                        </p:attrNameLst>
                                      </p:cBhvr>
                                      <p:to>
                                        <p:strVal val="visible"/>
                                      </p:to>
                                    </p:set>
                                    <p:animEffect transition="in" filter="blinds(horizontal)">
                                      <p:cBhvr additive="base">
                                        <p:cTn id="10" dur="500"/>
                                        <p:tgtEl>
                                          <p:spTgt spid="6">
                                            <p:txEl>
                                              <p:pRg st="1" end="1"/>
                                            </p:txEl>
                                          </p:spTgt>
                                        </p:tgtEl>
                                      </p:cBhvr>
                                    </p:animEffect>
                                  </p:childTnLst>
                                </p:cTn>
                              </p:par>
                              <p:par>
                                <p:cTn id="11" presetID="3" presetClass="entr" presetSubtype="10" fill="hold" grpId="0" nodeType="withEffect">
                                  <p:childTnLst>
                                    <p:set>
                                      <p:cBhvr additive="base">
                                        <p:cTn id="12" dur="1" fill="hold">
                                          <p:stCondLst>
                                            <p:cond delay="0"/>
                                          </p:stCondLst>
                                        </p:cTn>
                                        <p:tgtEl>
                                          <p:spTgt spid="9"/>
                                        </p:tgtEl>
                                        <p:attrNameLst>
                                          <p:attrName>style.visibility</p:attrName>
                                        </p:attrNameLst>
                                      </p:cBhvr>
                                      <p:to>
                                        <p:strVal val="visible"/>
                                      </p:to>
                                    </p:set>
                                    <p:animEffect transition="in" filter="blinds(horizontal)">
                                      <p:cBhvr additive="base">
                                        <p:cTn id="13" dur="500"/>
                                        <p:tgtEl>
                                          <p:spTgt spid="9"/>
                                        </p:tgtEl>
                                      </p:cBhvr>
                                    </p:animEffect>
                                  </p:childTnLst>
                                </p:cTn>
                              </p:par>
                              <p:par>
                                <p:cTn id="14" presetID="3" presetClass="entr" presetSubtype="10" fill="hold" grpId="0" nodeType="withEffect">
                                  <p:childTnLst>
                                    <p:set>
                                      <p:cBhvr additive="base">
                                        <p:cTn id="15" dur="1" fill="hold">
                                          <p:stCondLst>
                                            <p:cond delay="0"/>
                                          </p:stCondLst>
                                        </p:cTn>
                                        <p:tgtEl>
                                          <p:spTgt spid="10"/>
                                        </p:tgtEl>
                                        <p:attrNameLst>
                                          <p:attrName>style.visibility</p:attrName>
                                        </p:attrNameLst>
                                      </p:cBhvr>
                                      <p:to>
                                        <p:strVal val="visible"/>
                                      </p:to>
                                    </p:set>
                                    <p:animEffect transition="in" filter="blinds(horizontal)">
                                      <p:cBhvr additive="base">
                                        <p:cTn id="16" dur="500"/>
                                        <p:tgtEl>
                                          <p:spTgt spid="10"/>
                                        </p:tgtEl>
                                      </p:cBhvr>
                                    </p:animEffect>
                                  </p:childTnLst>
                                </p:cTn>
                              </p:par>
                              <p:par>
                                <p:cTn id="17" presetID="3" presetClass="entr" presetSubtype="10" fill="hold" grpId="0" nodeType="withEffect">
                                  <p:childTnLst>
                                    <p:set>
                                      <p:cBhvr additive="base">
                                        <p:cTn id="18" dur="1" fill="hold">
                                          <p:stCondLst>
                                            <p:cond delay="0"/>
                                          </p:stCondLst>
                                        </p:cTn>
                                        <p:tgtEl>
                                          <p:spTgt spid="11"/>
                                        </p:tgtEl>
                                        <p:attrNameLst>
                                          <p:attrName>style.visibility</p:attrName>
                                        </p:attrNameLst>
                                      </p:cBhvr>
                                      <p:to>
                                        <p:strVal val="visible"/>
                                      </p:to>
                                    </p:set>
                                    <p:animEffect transition="in" filter="blinds(horizontal)">
                                      <p:cBhvr additive="base">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15">
            <a:extLst>
              <a:ext uri="{FF2B5EF4-FFF2-40B4-BE49-F238E27FC236}">
                <a16:creationId xmlns:a16="http://schemas.microsoft.com/office/drawing/2014/main" id="{69292E9D-09C7-41DB-955B-0F7671301BF2}"/>
              </a:ext>
            </a:extLst>
          </p:cNvPr>
          <p:cNvSpPr>
            <a:spLocks noChangeArrowheads="1"/>
          </p:cNvSpPr>
          <p:nvPr/>
        </p:nvSpPr>
        <p:spPr bwMode="auto">
          <a:xfrm>
            <a:off x="901598" y="919163"/>
            <a:ext cx="10388804" cy="116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50000"/>
              </a:spcBef>
              <a:buSzPct val="75000"/>
              <a:buFont typeface="Wingdings" panose="05000000000000000000" pitchFamily="2" charset="2"/>
              <a:buNone/>
            </a:pPr>
            <a:r>
              <a:rPr lang="zh-CN" altLang="en-US" sz="28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决策集合</a:t>
            </a:r>
            <a:r>
              <a:rPr lang="zh-CN" altLang="en-US" sz="28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：第</a:t>
            </a:r>
            <a:r>
              <a:rPr lang="en-US" altLang="zh-CN" sz="2800" i="1"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k</a:t>
            </a:r>
            <a:r>
              <a:rPr lang="zh-CN" altLang="en-US" sz="28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阶段当状态处于</a:t>
            </a:r>
            <a:r>
              <a:rPr lang="en-US" altLang="zh-CN" sz="2800" i="1" dirty="0" err="1">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4400" i="1" baseline="-25000" dirty="0" err="1">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k</a:t>
            </a:r>
            <a:r>
              <a:rPr lang="zh-CN" altLang="en-US" sz="28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时决策变量</a:t>
            </a:r>
            <a:r>
              <a:rPr lang="en-US" altLang="zh-CN" sz="2800" i="1" dirty="0" err="1">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u</a:t>
            </a:r>
            <a:r>
              <a:rPr lang="en-US" altLang="zh-CN" sz="4400" i="1" baseline="-25000" dirty="0" err="1">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8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800" i="1" dirty="0" err="1">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4400" i="1" baseline="-25000" dirty="0" err="1">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8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8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的取值范称为</a:t>
            </a:r>
            <a:r>
              <a:rPr lang="zh-CN" altLang="en-US" sz="2800"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决策集合</a:t>
            </a:r>
            <a:r>
              <a:rPr lang="zh-CN" altLang="en-US" sz="28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，常用</a:t>
            </a:r>
            <a:r>
              <a:rPr lang="en-US" altLang="zh-CN" sz="2800" i="1"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D</a:t>
            </a:r>
            <a:r>
              <a:rPr lang="en-US" altLang="zh-CN" sz="4400" i="1" baseline="-250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8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800" i="1" dirty="0" err="1">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4400" i="1" baseline="-25000" dirty="0" err="1">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8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 ) </a:t>
            </a:r>
            <a:r>
              <a:rPr lang="zh-CN" altLang="en-US" sz="28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表示。</a:t>
            </a:r>
          </a:p>
        </p:txBody>
      </p:sp>
      <p:sp>
        <p:nvSpPr>
          <p:cNvPr id="6" name="Rectangle 217">
            <a:extLst>
              <a:ext uri="{FF2B5EF4-FFF2-40B4-BE49-F238E27FC236}">
                <a16:creationId xmlns:a16="http://schemas.microsoft.com/office/drawing/2014/main" id="{43068DB0-BF7A-4672-825C-C97F53247768}"/>
              </a:ext>
            </a:extLst>
          </p:cNvPr>
          <p:cNvSpPr>
            <a:spLocks noChangeArrowheads="1"/>
          </p:cNvSpPr>
          <p:nvPr/>
        </p:nvSpPr>
        <p:spPr bwMode="auto">
          <a:xfrm>
            <a:off x="1017343" y="2628151"/>
            <a:ext cx="4077652" cy="2147049"/>
          </a:xfrm>
          <a:prstGeom prst="rect">
            <a:avLst/>
          </a:prstGeom>
          <a:noFill/>
          <a:ln w="9525" cap="flat" algn="ctr">
            <a:solidFill>
              <a:srgbClr val="0000FF"/>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txBody>
          <a:bodyPr/>
          <a:lstStyle/>
          <a:p>
            <a:pPr>
              <a:spcBef>
                <a:spcPct val="15000"/>
              </a:spcBef>
            </a:pPr>
            <a:r>
              <a:rPr lang="en-US" altLang="zh-CN" sz="2400" dirty="0">
                <a:solidFill>
                  <a:srgbClr val="0066FF"/>
                </a:solidFill>
                <a:latin typeface="黑体" panose="02010609060101010101" pitchFamily="49" charset="-122"/>
                <a:ea typeface="黑体" panose="02010609060101010101" pitchFamily="49" charset="-122"/>
              </a:rPr>
              <a:t>□</a:t>
            </a:r>
            <a:r>
              <a:rPr lang="zh-CN" altLang="en-US" sz="2400" dirty="0">
                <a:solidFill>
                  <a:schemeClr val="tx1"/>
                </a:solidFill>
                <a:latin typeface="黑体" panose="02010609060101010101" pitchFamily="49" charset="-122"/>
                <a:ea typeface="黑体" panose="02010609060101010101" pitchFamily="49" charset="-122"/>
              </a:rPr>
              <a:t>本例中，从第</a:t>
            </a:r>
            <a:r>
              <a:rPr lang="en-US" altLang="zh-CN" sz="2400" dirty="0">
                <a:solidFill>
                  <a:schemeClr val="tx1"/>
                </a:solidFill>
                <a:latin typeface="黑体" panose="02010609060101010101" pitchFamily="49" charset="-122"/>
                <a:ea typeface="黑体" panose="02010609060101010101" pitchFamily="49" charset="-122"/>
              </a:rPr>
              <a:t>2</a:t>
            </a:r>
            <a:r>
              <a:rPr lang="zh-CN" altLang="en-US" sz="2400" dirty="0">
                <a:solidFill>
                  <a:schemeClr val="tx1"/>
                </a:solidFill>
                <a:latin typeface="黑体" panose="02010609060101010101" pitchFamily="49" charset="-122"/>
                <a:ea typeface="黑体" panose="02010609060101010101" pitchFamily="49" charset="-122"/>
              </a:rPr>
              <a:t>阶段的状态</a:t>
            </a:r>
            <a:r>
              <a:rPr lang="en-US" altLang="zh-CN" sz="2400" dirty="0">
                <a:solidFill>
                  <a:schemeClr val="tx1"/>
                </a:solidFill>
                <a:latin typeface="黑体" panose="02010609060101010101" pitchFamily="49" charset="-122"/>
                <a:ea typeface="黑体" panose="02010609060101010101" pitchFamily="49" charset="-122"/>
              </a:rPr>
              <a:t>B1</a:t>
            </a:r>
            <a:r>
              <a:rPr lang="zh-CN" altLang="en-US" sz="2400" dirty="0">
                <a:solidFill>
                  <a:schemeClr val="tx1"/>
                </a:solidFill>
                <a:latin typeface="黑体" panose="02010609060101010101" pitchFamily="49" charset="-122"/>
                <a:ea typeface="黑体" panose="02010609060101010101" pitchFamily="49" charset="-122"/>
              </a:rPr>
              <a:t>出发，可以选择下一阶段的</a:t>
            </a:r>
            <a:r>
              <a:rPr lang="en-US" altLang="zh-CN" sz="2400" dirty="0">
                <a:solidFill>
                  <a:schemeClr val="tx1"/>
                </a:solidFill>
                <a:latin typeface="黑体" panose="02010609060101010101" pitchFamily="49" charset="-122"/>
                <a:ea typeface="黑体" panose="02010609060101010101" pitchFamily="49" charset="-122"/>
              </a:rPr>
              <a:t>C1</a:t>
            </a:r>
            <a:r>
              <a:rPr lang="zh-CN" altLang="en-US" sz="2400" dirty="0">
                <a:solidFill>
                  <a:schemeClr val="tx1"/>
                </a:solidFill>
                <a:latin typeface="黑体" panose="02010609060101010101" pitchFamily="49" charset="-122"/>
                <a:ea typeface="黑体" panose="02010609060101010101" pitchFamily="49" charset="-122"/>
              </a:rPr>
              <a:t>、</a:t>
            </a:r>
            <a:r>
              <a:rPr lang="en-US" altLang="zh-CN" sz="2400" dirty="0">
                <a:solidFill>
                  <a:schemeClr val="tx1"/>
                </a:solidFill>
                <a:latin typeface="黑体" panose="02010609060101010101" pitchFamily="49" charset="-122"/>
                <a:ea typeface="黑体" panose="02010609060101010101" pitchFamily="49" charset="-122"/>
              </a:rPr>
              <a:t>C2</a:t>
            </a:r>
            <a:r>
              <a:rPr lang="zh-CN" altLang="en-US" sz="2400" dirty="0">
                <a:solidFill>
                  <a:schemeClr val="tx1"/>
                </a:solidFill>
                <a:latin typeface="黑体" panose="02010609060101010101" pitchFamily="49" charset="-122"/>
                <a:ea typeface="黑体" panose="02010609060101010101" pitchFamily="49" charset="-122"/>
              </a:rPr>
              <a:t>、</a:t>
            </a:r>
            <a:r>
              <a:rPr lang="en-US" altLang="zh-CN" sz="2400" dirty="0">
                <a:solidFill>
                  <a:schemeClr val="tx1"/>
                </a:solidFill>
                <a:latin typeface="黑体" panose="02010609060101010101" pitchFamily="49" charset="-122"/>
                <a:ea typeface="黑体" panose="02010609060101010101" pitchFamily="49" charset="-122"/>
              </a:rPr>
              <a:t>C3</a:t>
            </a:r>
            <a:r>
              <a:rPr lang="zh-CN" altLang="en-US" sz="2400" dirty="0">
                <a:solidFill>
                  <a:schemeClr val="tx1"/>
                </a:solidFill>
                <a:latin typeface="黑体" panose="02010609060101010101" pitchFamily="49" charset="-122"/>
                <a:ea typeface="黑体" panose="02010609060101010101" pitchFamily="49" charset="-122"/>
              </a:rPr>
              <a:t>。</a:t>
            </a:r>
          </a:p>
          <a:p>
            <a:pPr>
              <a:spcBef>
                <a:spcPct val="15000"/>
              </a:spcBef>
            </a:pPr>
            <a:r>
              <a:rPr lang="zh-CN" altLang="en-US" sz="2400" dirty="0">
                <a:solidFill>
                  <a:srgbClr val="0066FF"/>
                </a:solidFill>
                <a:latin typeface="黑体" panose="02010609060101010101" pitchFamily="49" charset="-122"/>
                <a:ea typeface="黑体" panose="02010609060101010101" pitchFamily="49" charset="-122"/>
              </a:rPr>
              <a:t>□</a:t>
            </a:r>
            <a:r>
              <a:rPr lang="zh-CN" altLang="en-US" sz="2400" dirty="0">
                <a:solidFill>
                  <a:schemeClr val="tx1"/>
                </a:solidFill>
                <a:latin typeface="黑体" panose="02010609060101010101" pitchFamily="49" charset="-122"/>
                <a:ea typeface="黑体" panose="02010609060101010101" pitchFamily="49" charset="-122"/>
              </a:rPr>
              <a:t>即 </a:t>
            </a:r>
            <a:r>
              <a:rPr lang="en-US" altLang="zh-CN" sz="2400" i="1" dirty="0">
                <a:solidFill>
                  <a:srgbClr val="FF0066"/>
                </a:solidFill>
                <a:latin typeface="黑体" panose="02010609060101010101" pitchFamily="49" charset="-122"/>
                <a:ea typeface="黑体" panose="02010609060101010101" pitchFamily="49" charset="-122"/>
              </a:rPr>
              <a:t>D</a:t>
            </a:r>
            <a:r>
              <a:rPr lang="en-US" altLang="zh-CN" sz="4000" baseline="-25000" dirty="0">
                <a:solidFill>
                  <a:srgbClr val="FF0066"/>
                </a:solidFill>
                <a:latin typeface="黑体" panose="02010609060101010101" pitchFamily="49" charset="-122"/>
                <a:ea typeface="黑体" panose="02010609060101010101" pitchFamily="49" charset="-122"/>
              </a:rPr>
              <a:t>2</a:t>
            </a:r>
            <a:r>
              <a:rPr lang="en-US" altLang="zh-CN" sz="2400" dirty="0">
                <a:solidFill>
                  <a:srgbClr val="FF0066"/>
                </a:solidFill>
                <a:latin typeface="黑体" panose="02010609060101010101" pitchFamily="49" charset="-122"/>
                <a:ea typeface="黑体" panose="02010609060101010101" pitchFamily="49" charset="-122"/>
              </a:rPr>
              <a:t>( </a:t>
            </a:r>
            <a:r>
              <a:rPr lang="en-US" altLang="zh-CN" sz="2400" i="1" dirty="0">
                <a:solidFill>
                  <a:srgbClr val="FF0066"/>
                </a:solidFill>
                <a:latin typeface="黑体" panose="02010609060101010101" pitchFamily="49" charset="-122"/>
                <a:ea typeface="黑体" panose="02010609060101010101" pitchFamily="49" charset="-122"/>
              </a:rPr>
              <a:t>B</a:t>
            </a:r>
            <a:r>
              <a:rPr lang="en-US" altLang="zh-CN" sz="4000" baseline="-25000" dirty="0">
                <a:solidFill>
                  <a:srgbClr val="FF0066"/>
                </a:solidFill>
                <a:latin typeface="黑体" panose="02010609060101010101" pitchFamily="49" charset="-122"/>
                <a:ea typeface="黑体" panose="02010609060101010101" pitchFamily="49" charset="-122"/>
              </a:rPr>
              <a:t>1</a:t>
            </a:r>
            <a:r>
              <a:rPr lang="en-US" altLang="zh-CN" sz="2400" dirty="0">
                <a:solidFill>
                  <a:srgbClr val="FF0066"/>
                </a:solidFill>
                <a:latin typeface="黑体" panose="02010609060101010101" pitchFamily="49" charset="-122"/>
                <a:ea typeface="黑体" panose="02010609060101010101" pitchFamily="49" charset="-122"/>
              </a:rPr>
              <a:t> ) = { C1</a:t>
            </a:r>
            <a:r>
              <a:rPr lang="zh-CN" altLang="en-US" sz="2400" dirty="0">
                <a:solidFill>
                  <a:srgbClr val="FF0066"/>
                </a:solidFill>
                <a:latin typeface="黑体" panose="02010609060101010101" pitchFamily="49" charset="-122"/>
                <a:ea typeface="黑体" panose="02010609060101010101" pitchFamily="49" charset="-122"/>
              </a:rPr>
              <a:t>、</a:t>
            </a:r>
            <a:r>
              <a:rPr lang="en-US" altLang="zh-CN" sz="2400" dirty="0">
                <a:solidFill>
                  <a:srgbClr val="FF0066"/>
                </a:solidFill>
                <a:latin typeface="黑体" panose="02010609060101010101" pitchFamily="49" charset="-122"/>
                <a:ea typeface="黑体" panose="02010609060101010101" pitchFamily="49" charset="-122"/>
              </a:rPr>
              <a:t>C2</a:t>
            </a:r>
            <a:r>
              <a:rPr lang="zh-CN" altLang="en-US" sz="2400" dirty="0">
                <a:solidFill>
                  <a:srgbClr val="FF0066"/>
                </a:solidFill>
                <a:latin typeface="黑体" panose="02010609060101010101" pitchFamily="49" charset="-122"/>
                <a:ea typeface="黑体" panose="02010609060101010101" pitchFamily="49" charset="-122"/>
              </a:rPr>
              <a:t>、</a:t>
            </a:r>
            <a:r>
              <a:rPr lang="en-US" altLang="zh-CN" sz="2400" dirty="0">
                <a:solidFill>
                  <a:srgbClr val="FF0066"/>
                </a:solidFill>
                <a:latin typeface="黑体" panose="02010609060101010101" pitchFamily="49" charset="-122"/>
                <a:ea typeface="黑体" panose="02010609060101010101" pitchFamily="49" charset="-122"/>
              </a:rPr>
              <a:t>C3 }</a:t>
            </a:r>
            <a:r>
              <a:rPr lang="zh-CN" altLang="en-US" sz="2400" dirty="0">
                <a:solidFill>
                  <a:schemeClr val="tx1"/>
                </a:solidFill>
                <a:latin typeface="黑体" panose="02010609060101010101" pitchFamily="49" charset="-122"/>
                <a:ea typeface="黑体" panose="02010609060101010101" pitchFamily="49" charset="-122"/>
              </a:rPr>
              <a:t>；</a:t>
            </a:r>
          </a:p>
        </p:txBody>
      </p:sp>
      <p:sp>
        <p:nvSpPr>
          <p:cNvPr id="11" name="Rectangle 222">
            <a:extLst>
              <a:ext uri="{FF2B5EF4-FFF2-40B4-BE49-F238E27FC236}">
                <a16:creationId xmlns:a16="http://schemas.microsoft.com/office/drawing/2014/main" id="{1189D136-D3CF-4B87-88AB-AD86351CAB83}"/>
              </a:ext>
            </a:extLst>
          </p:cNvPr>
          <p:cNvSpPr>
            <a:spLocks noChangeArrowheads="1"/>
          </p:cNvSpPr>
          <p:nvPr/>
        </p:nvSpPr>
        <p:spPr bwMode="auto">
          <a:xfrm>
            <a:off x="1012231" y="5711635"/>
            <a:ext cx="8826500" cy="63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50000"/>
              </a:spcBef>
              <a:buSzPct val="75000"/>
              <a:buFont typeface="Wingdings" panose="05000000000000000000" pitchFamily="2" charset="2"/>
              <a:buNone/>
            </a:pP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决策集合实际上是决策的约束条件，</a:t>
            </a:r>
            <a:r>
              <a:rPr lang="en-US" altLang="zh-CN" sz="2400" i="1" dirty="0" err="1">
                <a:solidFill>
                  <a:srgbClr val="FF0066"/>
                </a:solidFill>
                <a:latin typeface="Times New Roman" panose="02020603050405020304" pitchFamily="18" charset="0"/>
                <a:ea typeface="黑体" panose="02010609060101010101" pitchFamily="49" charset="-122"/>
                <a:cs typeface="Times New Roman" panose="02020603050405020304" pitchFamily="18" charset="0"/>
              </a:rPr>
              <a:t>u</a:t>
            </a:r>
            <a:r>
              <a:rPr lang="en-US" altLang="zh-CN" sz="4000" i="1" baseline="-25000" dirty="0" err="1">
                <a:solidFill>
                  <a:srgbClr val="FF0066"/>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2400" dirty="0">
                <a:solidFill>
                  <a:srgbClr val="FF0066"/>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i="1" dirty="0" err="1">
                <a:solidFill>
                  <a:srgbClr val="FF0066"/>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4000" i="1" baseline="-25000" dirty="0" err="1">
                <a:solidFill>
                  <a:srgbClr val="FF0066"/>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2400" dirty="0">
                <a:solidFill>
                  <a:srgbClr val="FF0066"/>
                </a:solidFill>
                <a:latin typeface="Times New Roman" panose="02020603050405020304" pitchFamily="18" charset="0"/>
                <a:ea typeface="黑体" panose="02010609060101010101" pitchFamily="49" charset="-122"/>
                <a:cs typeface="Times New Roman" panose="02020603050405020304" pitchFamily="18" charset="0"/>
              </a:rPr>
              <a:t> ) ∈ </a:t>
            </a:r>
            <a:r>
              <a:rPr lang="en-US" altLang="zh-CN" sz="2400" i="1" dirty="0">
                <a:solidFill>
                  <a:srgbClr val="FF0066"/>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sz="4000" i="1" baseline="-25000" dirty="0">
                <a:solidFill>
                  <a:srgbClr val="FF0066"/>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2400" dirty="0">
                <a:solidFill>
                  <a:srgbClr val="FF0066"/>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i="1" dirty="0" err="1">
                <a:solidFill>
                  <a:srgbClr val="FF0066"/>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4000" i="1" baseline="-25000" dirty="0" err="1">
                <a:solidFill>
                  <a:srgbClr val="FF0066"/>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2400" dirty="0">
                <a:solidFill>
                  <a:srgbClr val="FF0066"/>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p>
        </p:txBody>
      </p:sp>
      <p:pic>
        <p:nvPicPr>
          <p:cNvPr id="12" name="Picture 216">
            <a:extLst>
              <a:ext uri="{FF2B5EF4-FFF2-40B4-BE49-F238E27FC236}">
                <a16:creationId xmlns:a16="http://schemas.microsoft.com/office/drawing/2014/main" id="{4B1FC230-3A22-4B0C-ACD1-DF452186D879}"/>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8571" y="2362264"/>
            <a:ext cx="5534025" cy="261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Oval 218">
            <a:extLst>
              <a:ext uri="{FF2B5EF4-FFF2-40B4-BE49-F238E27FC236}">
                <a16:creationId xmlns:a16="http://schemas.microsoft.com/office/drawing/2014/main" id="{67C15BE6-C175-4BB6-9AAF-2BCEEF1D9F1F}"/>
              </a:ext>
            </a:extLst>
          </p:cNvPr>
          <p:cNvSpPr>
            <a:spLocks noChangeArrowheads="1"/>
          </p:cNvSpPr>
          <p:nvPr/>
        </p:nvSpPr>
        <p:spPr bwMode="auto">
          <a:xfrm>
            <a:off x="7022696" y="2436876"/>
            <a:ext cx="431800" cy="454025"/>
          </a:xfrm>
          <a:prstGeom prst="ellipse">
            <a:avLst/>
          </a:prstGeom>
          <a:solidFill>
            <a:srgbClr val="FFFF99"/>
          </a:solidFill>
          <a:ln w="25400" cap="flat" algn="ctr">
            <a:solidFill>
              <a:srgbClr val="FF0000"/>
            </a:solidFill>
            <a:prstDash val="solid"/>
            <a:round/>
            <a:headEnd type="none" w="med" len="med"/>
            <a:tailEnd type="none" w="med" len="med"/>
          </a:ln>
        </p:spPr>
        <p:txBody>
          <a:bodyPr wrap="none" lIns="82550" tIns="41275" rIns="82550" bIns="41275" anchor="ctr"/>
          <a:lstStyle/>
          <a:p>
            <a:pPr algn="ctr" eaLnBrk="0" fontAlgn="base" hangingPunct="0">
              <a:spcBef>
                <a:spcPct val="50000"/>
              </a:spcBef>
              <a:spcAft>
                <a:spcPct val="0"/>
              </a:spcAft>
              <a:buSzPct val="75000"/>
              <a:buFont typeface="Wingdings" panose="05000000000000000000" pitchFamily="2" charset="2"/>
              <a:buNone/>
            </a:pPr>
            <a:r>
              <a:rPr kumimoji="1" lang="en-US" altLang="zh-CN" sz="2200" b="1" i="1">
                <a:solidFill>
                  <a:srgbClr val="0000FF"/>
                </a:solidFill>
                <a:latin typeface="Times New Roman" panose="02020603050405020304" pitchFamily="18" charset="0"/>
                <a:ea typeface="楷体_GB2312" charset="-122"/>
              </a:rPr>
              <a:t>B</a:t>
            </a:r>
            <a:r>
              <a:rPr kumimoji="1" lang="en-US" altLang="zh-CN" sz="2800" b="1" baseline="-25000">
                <a:solidFill>
                  <a:srgbClr val="0000FF"/>
                </a:solidFill>
                <a:latin typeface="Times New Roman" panose="02020603050405020304" pitchFamily="18" charset="0"/>
                <a:ea typeface="楷体_GB2312" charset="-122"/>
              </a:rPr>
              <a:t>1</a:t>
            </a:r>
          </a:p>
        </p:txBody>
      </p:sp>
      <p:sp>
        <p:nvSpPr>
          <p:cNvPr id="14" name="Oval 219">
            <a:extLst>
              <a:ext uri="{FF2B5EF4-FFF2-40B4-BE49-F238E27FC236}">
                <a16:creationId xmlns:a16="http://schemas.microsoft.com/office/drawing/2014/main" id="{A8E46E68-380E-4278-B814-D2F3597B8678}"/>
              </a:ext>
            </a:extLst>
          </p:cNvPr>
          <p:cNvSpPr>
            <a:spLocks noChangeArrowheads="1"/>
          </p:cNvSpPr>
          <p:nvPr/>
        </p:nvSpPr>
        <p:spPr bwMode="auto">
          <a:xfrm>
            <a:off x="8472084" y="2438464"/>
            <a:ext cx="431800" cy="454025"/>
          </a:xfrm>
          <a:prstGeom prst="ellipse">
            <a:avLst/>
          </a:prstGeom>
          <a:solidFill>
            <a:srgbClr val="FF00FF"/>
          </a:solidFill>
          <a:ln w="25400" cap="flat" algn="ctr">
            <a:solidFill>
              <a:srgbClr val="FF0000"/>
            </a:solidFill>
            <a:prstDash val="solid"/>
            <a:round/>
            <a:headEnd type="none" w="med" len="med"/>
            <a:tailEnd type="none" w="med" len="med"/>
          </a:ln>
        </p:spPr>
        <p:txBody>
          <a:bodyPr wrap="none" lIns="82550" tIns="41275" rIns="82550" bIns="41275" anchor="ctr"/>
          <a:lstStyle/>
          <a:p>
            <a:pPr algn="ctr" eaLnBrk="0" fontAlgn="base" hangingPunct="0">
              <a:spcBef>
                <a:spcPct val="50000"/>
              </a:spcBef>
              <a:spcAft>
                <a:spcPct val="0"/>
              </a:spcAft>
              <a:buSzPct val="75000"/>
              <a:buFont typeface="Wingdings" panose="05000000000000000000" pitchFamily="2" charset="2"/>
              <a:buNone/>
            </a:pPr>
            <a:r>
              <a:rPr kumimoji="1" lang="en-US" altLang="zh-CN" sz="2200" b="1" i="1">
                <a:solidFill>
                  <a:srgbClr val="000000"/>
                </a:solidFill>
                <a:latin typeface="Times New Roman" panose="02020603050405020304" pitchFamily="18" charset="0"/>
                <a:ea typeface="楷体_GB2312" charset="-122"/>
              </a:rPr>
              <a:t>C</a:t>
            </a:r>
            <a:r>
              <a:rPr kumimoji="1" lang="en-US" altLang="zh-CN" sz="2800" b="1" baseline="-25000">
                <a:solidFill>
                  <a:srgbClr val="000000"/>
                </a:solidFill>
                <a:latin typeface="Times New Roman" panose="02020603050405020304" pitchFamily="18" charset="0"/>
                <a:ea typeface="楷体_GB2312" charset="-122"/>
              </a:rPr>
              <a:t>1</a:t>
            </a:r>
          </a:p>
        </p:txBody>
      </p:sp>
      <p:sp>
        <p:nvSpPr>
          <p:cNvPr id="15" name="Oval 220">
            <a:extLst>
              <a:ext uri="{FF2B5EF4-FFF2-40B4-BE49-F238E27FC236}">
                <a16:creationId xmlns:a16="http://schemas.microsoft.com/office/drawing/2014/main" id="{0F7AD698-C210-47F5-BA22-0787511BCDBC}"/>
              </a:ext>
            </a:extLst>
          </p:cNvPr>
          <p:cNvSpPr>
            <a:spLocks noChangeArrowheads="1"/>
          </p:cNvSpPr>
          <p:nvPr/>
        </p:nvSpPr>
        <p:spPr bwMode="auto">
          <a:xfrm>
            <a:off x="8460971" y="3240151"/>
            <a:ext cx="431800" cy="454025"/>
          </a:xfrm>
          <a:prstGeom prst="ellipse">
            <a:avLst/>
          </a:prstGeom>
          <a:solidFill>
            <a:srgbClr val="FF00FF"/>
          </a:solidFill>
          <a:ln w="25400" cap="flat" algn="ctr">
            <a:solidFill>
              <a:srgbClr val="FF0000"/>
            </a:solidFill>
            <a:prstDash val="solid"/>
            <a:round/>
            <a:headEnd type="none" w="med" len="med"/>
            <a:tailEnd type="none" w="med" len="med"/>
          </a:ln>
        </p:spPr>
        <p:txBody>
          <a:bodyPr wrap="none" lIns="82550" tIns="41275" rIns="82550" bIns="41275" anchor="ctr"/>
          <a:lstStyle/>
          <a:p>
            <a:pPr algn="ctr" eaLnBrk="0" fontAlgn="base" hangingPunct="0">
              <a:spcBef>
                <a:spcPct val="50000"/>
              </a:spcBef>
              <a:spcAft>
                <a:spcPct val="0"/>
              </a:spcAft>
              <a:buSzPct val="75000"/>
              <a:buFont typeface="Wingdings" panose="05000000000000000000" pitchFamily="2" charset="2"/>
              <a:buNone/>
            </a:pPr>
            <a:r>
              <a:rPr kumimoji="1" lang="en-US" altLang="zh-CN" sz="2200" b="1" i="1">
                <a:solidFill>
                  <a:srgbClr val="000000"/>
                </a:solidFill>
                <a:latin typeface="Times New Roman" panose="02020603050405020304" pitchFamily="18" charset="0"/>
                <a:ea typeface="楷体_GB2312" charset="-122"/>
              </a:rPr>
              <a:t>C</a:t>
            </a:r>
            <a:r>
              <a:rPr kumimoji="1" lang="en-US" altLang="zh-CN" sz="2800" b="1" baseline="-25000">
                <a:solidFill>
                  <a:srgbClr val="000000"/>
                </a:solidFill>
                <a:latin typeface="Times New Roman" panose="02020603050405020304" pitchFamily="18" charset="0"/>
                <a:ea typeface="楷体_GB2312" charset="-122"/>
              </a:rPr>
              <a:t>2</a:t>
            </a:r>
          </a:p>
        </p:txBody>
      </p:sp>
      <p:sp>
        <p:nvSpPr>
          <p:cNvPr id="16" name="Oval 221">
            <a:extLst>
              <a:ext uri="{FF2B5EF4-FFF2-40B4-BE49-F238E27FC236}">
                <a16:creationId xmlns:a16="http://schemas.microsoft.com/office/drawing/2014/main" id="{5501B6F8-0AB5-4DFF-8812-57CB0D69E01E}"/>
              </a:ext>
            </a:extLst>
          </p:cNvPr>
          <p:cNvSpPr>
            <a:spLocks noChangeArrowheads="1"/>
          </p:cNvSpPr>
          <p:nvPr/>
        </p:nvSpPr>
        <p:spPr bwMode="auto">
          <a:xfrm>
            <a:off x="8499071" y="4179951"/>
            <a:ext cx="431800" cy="454025"/>
          </a:xfrm>
          <a:prstGeom prst="ellipse">
            <a:avLst/>
          </a:prstGeom>
          <a:solidFill>
            <a:srgbClr val="FF00FF"/>
          </a:solidFill>
          <a:ln w="25400" cap="flat" algn="ctr">
            <a:solidFill>
              <a:srgbClr val="FF0000"/>
            </a:solidFill>
            <a:prstDash val="solid"/>
            <a:round/>
            <a:headEnd type="none" w="med" len="med"/>
            <a:tailEnd type="none" w="med" len="med"/>
          </a:ln>
        </p:spPr>
        <p:txBody>
          <a:bodyPr wrap="none" lIns="82550" tIns="41275" rIns="82550" bIns="41275" anchor="ctr"/>
          <a:lstStyle/>
          <a:p>
            <a:pPr algn="ctr" eaLnBrk="0" fontAlgn="base" hangingPunct="0">
              <a:spcBef>
                <a:spcPct val="50000"/>
              </a:spcBef>
              <a:spcAft>
                <a:spcPct val="0"/>
              </a:spcAft>
              <a:buSzPct val="75000"/>
              <a:buFont typeface="Wingdings" panose="05000000000000000000" pitchFamily="2" charset="2"/>
              <a:buNone/>
            </a:pPr>
            <a:r>
              <a:rPr kumimoji="1" lang="en-US" altLang="zh-CN" sz="2200" b="1" i="1">
                <a:solidFill>
                  <a:srgbClr val="000000"/>
                </a:solidFill>
                <a:latin typeface="Times New Roman" panose="02020603050405020304" pitchFamily="18" charset="0"/>
                <a:ea typeface="楷体_GB2312" charset="-122"/>
              </a:rPr>
              <a:t>C</a:t>
            </a:r>
            <a:r>
              <a:rPr kumimoji="1" lang="en-US" altLang="zh-CN" sz="2800" b="1" baseline="-25000">
                <a:solidFill>
                  <a:srgbClr val="000000"/>
                </a:solidFill>
                <a:latin typeface="Times New Roman" panose="02020603050405020304" pitchFamily="18" charset="0"/>
                <a:ea typeface="楷体_GB2312" charset="-122"/>
              </a:rPr>
              <a:t>3</a:t>
            </a:r>
          </a:p>
        </p:txBody>
      </p:sp>
    </p:spTree>
    <p:extLst>
      <p:ext uri="{BB962C8B-B14F-4D97-AF65-F5344CB8AC3E}">
        <p14:creationId xmlns:p14="http://schemas.microsoft.com/office/powerpoint/2010/main" val="1919564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childTnLst>
                                    <p:set>
                                      <p:cBhvr additive="base">
                                        <p:cTn id="6" dur="1" fill="hold">
                                          <p:stCondLst>
                                            <p:cond delay="0"/>
                                          </p:stCondLst>
                                        </p:cTn>
                                        <p:tgtEl>
                                          <p:spTgt spid="6"/>
                                        </p:tgtEl>
                                        <p:attrNameLst>
                                          <p:attrName>style.visibility</p:attrName>
                                        </p:attrNameLst>
                                      </p:cBhvr>
                                      <p:to>
                                        <p:strVal val="visible"/>
                                      </p:to>
                                    </p:set>
                                    <p:animEffect transition="in" filter="blinds(horizontal)">
                                      <p:cBhvr additive="base">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childTnLst>
                                    <p:set>
                                      <p:cBhvr additive="base">
                                        <p:cTn id="11" dur="1" fill="hold">
                                          <p:stCondLst>
                                            <p:cond delay="0"/>
                                          </p:stCondLst>
                                        </p:cTn>
                                        <p:tgtEl>
                                          <p:spTgt spid="11"/>
                                        </p:tgtEl>
                                        <p:attrNameLst>
                                          <p:attrName>style.visibility</p:attrName>
                                        </p:attrNameLst>
                                      </p:cBhvr>
                                      <p:to>
                                        <p:strVal val="visible"/>
                                      </p:to>
                                    </p:set>
                                    <p:animEffect transition="in" filter="blinds(horizontal)">
                                      <p:cBhvr additive="base">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45">
            <a:extLst>
              <a:ext uri="{FF2B5EF4-FFF2-40B4-BE49-F238E27FC236}">
                <a16:creationId xmlns:a16="http://schemas.microsoft.com/office/drawing/2014/main" id="{1BBBA68F-80CF-45FE-951A-3448A644AD2B}"/>
              </a:ext>
            </a:extLst>
          </p:cNvPr>
          <p:cNvSpPr>
            <a:spLocks noChangeArrowheads="1"/>
          </p:cNvSpPr>
          <p:nvPr/>
        </p:nvSpPr>
        <p:spPr bwMode="auto">
          <a:xfrm>
            <a:off x="793407" y="965199"/>
            <a:ext cx="10522636" cy="165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50000"/>
              </a:spcBef>
              <a:spcAft>
                <a:spcPct val="0"/>
              </a:spcAft>
              <a:buSzPct val="100000"/>
            </a:pPr>
            <a:r>
              <a:rPr lang="zh-CN" altLang="en-US" sz="32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状态转移律</a:t>
            </a:r>
            <a:r>
              <a:rPr lang="zh-CN" altLang="en-US" sz="32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：从</a:t>
            </a:r>
            <a:r>
              <a:rPr lang="en-US" altLang="zh-CN" sz="3200" i="1"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4000" i="1" baseline="-250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k</a:t>
            </a:r>
            <a:r>
              <a:rPr lang="zh-CN" altLang="en-US" sz="32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的某一状态值出发，当决策变量</a:t>
            </a:r>
            <a:r>
              <a:rPr lang="en-US" altLang="zh-CN" sz="3200" i="1"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u</a:t>
            </a:r>
            <a:r>
              <a:rPr lang="en-US" altLang="zh-CN" sz="4000" i="1" baseline="-250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32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3200" i="1"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4000" i="1" baseline="-250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32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32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的取值决定后，下一阶段状态变量</a:t>
            </a:r>
            <a:r>
              <a:rPr lang="en-US" altLang="zh-CN" sz="32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4000" i="1" baseline="-25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4000" baseline="-25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32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的取值也随之确定。描述从 </a:t>
            </a:r>
            <a:r>
              <a:rPr lang="en-US" altLang="zh-CN" sz="3200" i="1"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4000" i="1" baseline="-250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32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32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转变为 </a:t>
            </a:r>
            <a:r>
              <a:rPr lang="en-US" altLang="zh-CN" sz="32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4000" i="1" baseline="-25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4000" baseline="-25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a:t>
            </a:r>
            <a:r>
              <a:rPr lang="en-US" altLang="zh-CN" sz="32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32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的规律称为</a:t>
            </a:r>
            <a:r>
              <a:rPr lang="zh-CN" altLang="en-US" sz="3200"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状态转移规律（方程）</a:t>
            </a:r>
            <a:r>
              <a:rPr lang="zh-CN" altLang="en-US" sz="32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p>
        </p:txBody>
      </p:sp>
      <p:pic>
        <p:nvPicPr>
          <p:cNvPr id="5" name="Picture 246">
            <a:extLst>
              <a:ext uri="{FF2B5EF4-FFF2-40B4-BE49-F238E27FC236}">
                <a16:creationId xmlns:a16="http://schemas.microsoft.com/office/drawing/2014/main" id="{D8D01C15-BFBD-464B-9D29-2F56C4B1575C}"/>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0932" y="3051176"/>
            <a:ext cx="6011863" cy="284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47">
            <a:extLst>
              <a:ext uri="{FF2B5EF4-FFF2-40B4-BE49-F238E27FC236}">
                <a16:creationId xmlns:a16="http://schemas.microsoft.com/office/drawing/2014/main" id="{F9A44799-E241-4E74-8638-82169B15C6BF}"/>
              </a:ext>
            </a:extLst>
          </p:cNvPr>
          <p:cNvSpPr>
            <a:spLocks noChangeArrowheads="1"/>
          </p:cNvSpPr>
          <p:nvPr/>
        </p:nvSpPr>
        <p:spPr bwMode="auto">
          <a:xfrm>
            <a:off x="465359" y="3635680"/>
            <a:ext cx="4175569" cy="1269390"/>
          </a:xfrm>
          <a:prstGeom prst="rect">
            <a:avLst/>
          </a:prstGeom>
          <a:noFill/>
          <a:ln w="9525" cap="flat" algn="ctr">
            <a:solidFill>
              <a:srgbClr val="0000FF"/>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txBody>
          <a:bodyPr/>
          <a:lstStyle/>
          <a:p>
            <a:pPr eaLnBrk="0" fontAlgn="base" hangingPunct="0">
              <a:spcBef>
                <a:spcPct val="50000"/>
              </a:spcBef>
              <a:spcAft>
                <a:spcPct val="0"/>
              </a:spcAft>
              <a:buSzPct val="75000"/>
              <a:buFont typeface="Wingdings" panose="05000000000000000000" pitchFamily="2" charset="2"/>
              <a:buNone/>
            </a:pPr>
            <a:r>
              <a:rPr lang="en-US" altLang="zh-CN" sz="2400" b="1" dirty="0">
                <a:solidFill>
                  <a:srgbClr val="0066FF"/>
                </a:solidFill>
                <a:latin typeface="黑体" panose="02010609060101010101" pitchFamily="49" charset="-122"/>
                <a:ea typeface="黑体" panose="02010609060101010101" pitchFamily="49" charset="-122"/>
              </a:rPr>
              <a:t>□</a:t>
            </a:r>
            <a:r>
              <a:rPr lang="zh-CN" altLang="en-US" sz="2400" b="1" dirty="0">
                <a:solidFill>
                  <a:srgbClr val="000000"/>
                </a:solidFill>
                <a:latin typeface="黑体" panose="02010609060101010101" pitchFamily="49" charset="-122"/>
                <a:ea typeface="黑体" panose="02010609060101010101" pitchFamily="49" charset="-122"/>
              </a:rPr>
              <a:t>从第</a:t>
            </a:r>
            <a:r>
              <a:rPr lang="en-US" altLang="zh-CN" sz="2400" b="1" dirty="0">
                <a:solidFill>
                  <a:srgbClr val="000000"/>
                </a:solidFill>
                <a:latin typeface="黑体" panose="02010609060101010101" pitchFamily="49" charset="-122"/>
                <a:ea typeface="黑体" panose="02010609060101010101" pitchFamily="49" charset="-122"/>
              </a:rPr>
              <a:t>2</a:t>
            </a:r>
            <a:r>
              <a:rPr lang="zh-CN" altLang="en-US" sz="2400" b="1" dirty="0">
                <a:solidFill>
                  <a:srgbClr val="000000"/>
                </a:solidFill>
                <a:latin typeface="黑体" panose="02010609060101010101" pitchFamily="49" charset="-122"/>
                <a:ea typeface="黑体" panose="02010609060101010101" pitchFamily="49" charset="-122"/>
              </a:rPr>
              <a:t>阶段的状态</a:t>
            </a:r>
            <a:r>
              <a:rPr lang="en-US" altLang="zh-CN" sz="2400" b="1" dirty="0">
                <a:solidFill>
                  <a:srgbClr val="000000"/>
                </a:solidFill>
                <a:latin typeface="黑体" panose="02010609060101010101" pitchFamily="49" charset="-122"/>
                <a:ea typeface="黑体" panose="02010609060101010101" pitchFamily="49" charset="-122"/>
              </a:rPr>
              <a:t>B1</a:t>
            </a:r>
            <a:r>
              <a:rPr lang="zh-CN" altLang="en-US" sz="2400" b="1" dirty="0">
                <a:solidFill>
                  <a:srgbClr val="000000"/>
                </a:solidFill>
                <a:latin typeface="黑体" panose="02010609060101010101" pitchFamily="49" charset="-122"/>
                <a:ea typeface="黑体" panose="02010609060101010101" pitchFamily="49" charset="-122"/>
              </a:rPr>
              <a:t>出发，如我们决定选择</a:t>
            </a:r>
            <a:r>
              <a:rPr lang="en-US" altLang="zh-CN" sz="2400" b="1" dirty="0">
                <a:solidFill>
                  <a:srgbClr val="000000"/>
                </a:solidFill>
                <a:latin typeface="黑体" panose="02010609060101010101" pitchFamily="49" charset="-122"/>
                <a:ea typeface="黑体" panose="02010609060101010101" pitchFamily="49" charset="-122"/>
              </a:rPr>
              <a:t>C2</a:t>
            </a:r>
            <a:r>
              <a:rPr lang="zh-CN" altLang="en-US" sz="2400" b="1" dirty="0">
                <a:solidFill>
                  <a:srgbClr val="000000"/>
                </a:solidFill>
                <a:latin typeface="黑体" panose="02010609060101010101" pitchFamily="49" charset="-122"/>
                <a:ea typeface="黑体" panose="02010609060101010101" pitchFamily="49" charset="-122"/>
              </a:rPr>
              <a:t>（也即确定了下一阶段的状态）。</a:t>
            </a:r>
          </a:p>
        </p:txBody>
      </p:sp>
      <p:grpSp>
        <p:nvGrpSpPr>
          <p:cNvPr id="7" name="Group 248">
            <a:extLst>
              <a:ext uri="{FF2B5EF4-FFF2-40B4-BE49-F238E27FC236}">
                <a16:creationId xmlns:a16="http://schemas.microsoft.com/office/drawing/2014/main" id="{A66DB5C7-1A00-43E2-BDD0-91C5FF4EB62B}"/>
              </a:ext>
            </a:extLst>
          </p:cNvPr>
          <p:cNvGrpSpPr>
            <a:grpSpLocks/>
          </p:cNvGrpSpPr>
          <p:nvPr/>
        </p:nvGrpSpPr>
        <p:grpSpPr bwMode="auto">
          <a:xfrm>
            <a:off x="6567932" y="3138488"/>
            <a:ext cx="1997075" cy="1358900"/>
            <a:chOff x="1968" y="120"/>
            <a:chExt cx="1258" cy="856"/>
          </a:xfrm>
        </p:grpSpPr>
        <p:sp>
          <p:nvSpPr>
            <p:cNvPr id="8" name="Line 249">
              <a:extLst>
                <a:ext uri="{FF2B5EF4-FFF2-40B4-BE49-F238E27FC236}">
                  <a16:creationId xmlns:a16="http://schemas.microsoft.com/office/drawing/2014/main" id="{30F3637C-CA5D-416E-ADE7-939CE8A6E323}"/>
                </a:ext>
              </a:extLst>
            </p:cNvPr>
            <p:cNvSpPr>
              <a:spLocks noChangeShapeType="1"/>
            </p:cNvSpPr>
            <p:nvPr/>
          </p:nvSpPr>
          <p:spPr bwMode="auto">
            <a:xfrm>
              <a:off x="2230" y="296"/>
              <a:ext cx="728" cy="472"/>
            </a:xfrm>
            <a:prstGeom prst="line">
              <a:avLst/>
            </a:prstGeom>
            <a:noFill/>
            <a:ln w="50800" cap="flat" algn="ctr">
              <a:solidFill>
                <a:srgbClr val="FF0000"/>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buSzPct val="100000"/>
              </a:pPr>
              <a:endParaRPr lang="en-US" sz="2400" b="1">
                <a:solidFill>
                  <a:srgbClr val="0000FF"/>
                </a:solidFill>
                <a:latin typeface="Times New Roman" panose="02020603050405020304" pitchFamily="18" charset="0"/>
                <a:ea typeface="楷体_GB2312" charset="-122"/>
              </a:endParaRPr>
            </a:p>
          </p:txBody>
        </p:sp>
        <p:sp>
          <p:nvSpPr>
            <p:cNvPr id="9" name="Oval 250">
              <a:extLst>
                <a:ext uri="{FF2B5EF4-FFF2-40B4-BE49-F238E27FC236}">
                  <a16:creationId xmlns:a16="http://schemas.microsoft.com/office/drawing/2014/main" id="{0F1D15D8-E316-4202-9A4F-E6BA5C694674}"/>
                </a:ext>
              </a:extLst>
            </p:cNvPr>
            <p:cNvSpPr>
              <a:spLocks noChangeArrowheads="1"/>
            </p:cNvSpPr>
            <p:nvPr/>
          </p:nvSpPr>
          <p:spPr bwMode="auto">
            <a:xfrm>
              <a:off x="1968" y="120"/>
              <a:ext cx="272" cy="286"/>
            </a:xfrm>
            <a:prstGeom prst="ellipse">
              <a:avLst/>
            </a:prstGeom>
            <a:solidFill>
              <a:srgbClr val="FFFF99"/>
            </a:solidFill>
            <a:ln w="25400" cap="flat" algn="ctr">
              <a:solidFill>
                <a:srgbClr val="FF0000"/>
              </a:solidFill>
              <a:prstDash val="solid"/>
              <a:round/>
              <a:headEnd type="none" w="med" len="med"/>
              <a:tailEnd type="none" w="med" len="med"/>
            </a:ln>
          </p:spPr>
          <p:txBody>
            <a:bodyPr wrap="none" lIns="82550" tIns="41275" rIns="82550" bIns="41275" anchor="ctr"/>
            <a:lstStyle/>
            <a:p>
              <a:pPr algn="ctr" eaLnBrk="0" fontAlgn="base" hangingPunct="0">
                <a:spcBef>
                  <a:spcPct val="50000"/>
                </a:spcBef>
                <a:spcAft>
                  <a:spcPct val="0"/>
                </a:spcAft>
                <a:buSzPct val="75000"/>
                <a:buFont typeface="Wingdings" panose="05000000000000000000" pitchFamily="2" charset="2"/>
                <a:buNone/>
              </a:pPr>
              <a:r>
                <a:rPr kumimoji="1" lang="en-US" altLang="zh-CN" sz="2200" b="1" i="1">
                  <a:solidFill>
                    <a:srgbClr val="0000FF"/>
                  </a:solidFill>
                  <a:latin typeface="Times New Roman" panose="02020603050405020304" pitchFamily="18" charset="0"/>
                  <a:ea typeface="楷体_GB2312" charset="-122"/>
                </a:rPr>
                <a:t>B</a:t>
              </a:r>
              <a:r>
                <a:rPr kumimoji="1" lang="en-US" altLang="zh-CN" sz="2800" b="1" baseline="-25000">
                  <a:solidFill>
                    <a:srgbClr val="0000FF"/>
                  </a:solidFill>
                  <a:latin typeface="Times New Roman" panose="02020603050405020304" pitchFamily="18" charset="0"/>
                  <a:ea typeface="楷体_GB2312" charset="-122"/>
                </a:rPr>
                <a:t>1</a:t>
              </a:r>
            </a:p>
          </p:txBody>
        </p:sp>
        <p:sp>
          <p:nvSpPr>
            <p:cNvPr id="10" name="Oval 251">
              <a:extLst>
                <a:ext uri="{FF2B5EF4-FFF2-40B4-BE49-F238E27FC236}">
                  <a16:creationId xmlns:a16="http://schemas.microsoft.com/office/drawing/2014/main" id="{BD04B609-C77F-4EE8-90BA-0EC6F05F8652}"/>
                </a:ext>
              </a:extLst>
            </p:cNvPr>
            <p:cNvSpPr>
              <a:spLocks noChangeArrowheads="1"/>
            </p:cNvSpPr>
            <p:nvPr/>
          </p:nvSpPr>
          <p:spPr bwMode="auto">
            <a:xfrm>
              <a:off x="2954" y="690"/>
              <a:ext cx="272" cy="286"/>
            </a:xfrm>
            <a:prstGeom prst="ellipse">
              <a:avLst/>
            </a:prstGeom>
            <a:solidFill>
              <a:srgbClr val="FF00FF"/>
            </a:solidFill>
            <a:ln w="25400" cap="flat" algn="ctr">
              <a:solidFill>
                <a:srgbClr val="FF0000"/>
              </a:solidFill>
              <a:prstDash val="solid"/>
              <a:round/>
              <a:headEnd type="none" w="med" len="med"/>
              <a:tailEnd type="none" w="med" len="med"/>
            </a:ln>
          </p:spPr>
          <p:txBody>
            <a:bodyPr wrap="none" lIns="82550" tIns="41275" rIns="82550" bIns="41275" anchor="ctr"/>
            <a:lstStyle/>
            <a:p>
              <a:pPr algn="ctr" eaLnBrk="0" fontAlgn="base" hangingPunct="0">
                <a:spcBef>
                  <a:spcPct val="50000"/>
                </a:spcBef>
                <a:spcAft>
                  <a:spcPct val="0"/>
                </a:spcAft>
                <a:buSzPct val="75000"/>
                <a:buFont typeface="Wingdings" panose="05000000000000000000" pitchFamily="2" charset="2"/>
                <a:buNone/>
              </a:pPr>
              <a:r>
                <a:rPr kumimoji="1" lang="en-US" altLang="zh-CN" sz="2200" b="1" i="1">
                  <a:solidFill>
                    <a:srgbClr val="000000"/>
                  </a:solidFill>
                  <a:latin typeface="Times New Roman" panose="02020603050405020304" pitchFamily="18" charset="0"/>
                  <a:ea typeface="楷体_GB2312" charset="-122"/>
                </a:rPr>
                <a:t>C</a:t>
              </a:r>
              <a:r>
                <a:rPr kumimoji="1" lang="en-US" altLang="zh-CN" sz="2800" b="1" baseline="-25000">
                  <a:solidFill>
                    <a:srgbClr val="000000"/>
                  </a:solidFill>
                  <a:latin typeface="Times New Roman" panose="02020603050405020304" pitchFamily="18" charset="0"/>
                  <a:ea typeface="楷体_GB2312" charset="-122"/>
                </a:rPr>
                <a:t>2</a:t>
              </a:r>
            </a:p>
          </p:txBody>
        </p:sp>
      </p:grpSp>
      <p:sp>
        <p:nvSpPr>
          <p:cNvPr id="11" name="Rectangle 244">
            <a:extLst>
              <a:ext uri="{FF2B5EF4-FFF2-40B4-BE49-F238E27FC236}">
                <a16:creationId xmlns:a16="http://schemas.microsoft.com/office/drawing/2014/main" id="{DEDFF68F-7FE1-4378-8A10-AFBB63BE59FB}"/>
              </a:ext>
            </a:extLst>
          </p:cNvPr>
          <p:cNvSpPr>
            <a:spLocks noChangeArrowheads="1"/>
          </p:cNvSpPr>
          <p:nvPr/>
        </p:nvSpPr>
        <p:spPr bwMode="auto">
          <a:xfrm>
            <a:off x="6867868" y="261938"/>
            <a:ext cx="4448175" cy="488950"/>
          </a:xfrm>
          <a:prstGeom prst="rect">
            <a:avLst/>
          </a:prstGeom>
          <a:solidFill>
            <a:srgbClr val="3333CC"/>
          </a:solidFill>
          <a:ln>
            <a:noFill/>
          </a:ln>
          <a:effectLst>
            <a:outerShdw dist="107763" dir="18900000" algn="ctr" rotWithShape="0">
              <a:srgbClr val="808080">
                <a:alpha val="50000"/>
              </a:srgbClr>
            </a:outerShdw>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a:spAutoFit/>
          </a:bodyPr>
          <a:lstStyle/>
          <a:p>
            <a:r>
              <a:rPr lang="zh-CN" altLang="en-US" sz="2600" dirty="0">
                <a:solidFill>
                  <a:schemeClr val="bg1"/>
                </a:solidFill>
              </a:rPr>
              <a:t>（</a:t>
            </a:r>
            <a:r>
              <a:rPr lang="en-US" altLang="zh-CN" sz="2600" dirty="0">
                <a:solidFill>
                  <a:schemeClr val="bg1"/>
                </a:solidFill>
              </a:rPr>
              <a:t>4</a:t>
            </a:r>
            <a:r>
              <a:rPr lang="zh-CN" altLang="en-US" sz="2600" dirty="0">
                <a:solidFill>
                  <a:schemeClr val="bg1"/>
                </a:solidFill>
              </a:rPr>
              <a:t>）状态转移律（方程）</a:t>
            </a:r>
            <a:endParaRPr lang="zh-CN" altLang="en-US" sz="2600" b="0" dirty="0">
              <a:solidFill>
                <a:schemeClr val="bg1"/>
              </a:solidFill>
            </a:endParaRPr>
          </a:p>
        </p:txBody>
      </p:sp>
    </p:spTree>
    <p:extLst>
      <p:ext uri="{BB962C8B-B14F-4D97-AF65-F5344CB8AC3E}">
        <p14:creationId xmlns:p14="http://schemas.microsoft.com/office/powerpoint/2010/main" val="2521338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childTnLst>
                                    <p:set>
                                      <p:cBhvr additive="base">
                                        <p:cTn id="6" dur="1" fill="hold">
                                          <p:stCondLst>
                                            <p:cond delay="0"/>
                                          </p:stCondLst>
                                        </p:cTn>
                                        <p:tgtEl>
                                          <p:spTgt spid="6">
                                            <p:txEl>
                                              <p:pRg st="0" end="0"/>
                                            </p:txEl>
                                          </p:spTgt>
                                        </p:tgtEl>
                                        <p:attrNameLst>
                                          <p:attrName>style.visibility</p:attrName>
                                        </p:attrNameLst>
                                      </p:cBhvr>
                                      <p:to>
                                        <p:strVal val="visible"/>
                                      </p:to>
                                    </p:set>
                                    <p:animEffect transition="in" filter="blinds(horizontal)">
                                      <p:cBhvr additive="base">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54">
            <a:extLst>
              <a:ext uri="{FF2B5EF4-FFF2-40B4-BE49-F238E27FC236}">
                <a16:creationId xmlns:a16="http://schemas.microsoft.com/office/drawing/2014/main" id="{16DA0553-7479-4EAA-ADD7-7D39E3A418CC}"/>
              </a:ext>
            </a:extLst>
          </p:cNvPr>
          <p:cNvGrpSpPr>
            <a:grpSpLocks/>
          </p:cNvGrpSpPr>
          <p:nvPr/>
        </p:nvGrpSpPr>
        <p:grpSpPr bwMode="auto">
          <a:xfrm>
            <a:off x="5445862" y="3688139"/>
            <a:ext cx="6011863" cy="2841625"/>
            <a:chOff x="1096" y="65"/>
            <a:chExt cx="3787" cy="1790"/>
          </a:xfrm>
        </p:grpSpPr>
        <p:pic>
          <p:nvPicPr>
            <p:cNvPr id="5" name="Picture 255">
              <a:extLst>
                <a:ext uri="{FF2B5EF4-FFF2-40B4-BE49-F238E27FC236}">
                  <a16:creationId xmlns:a16="http://schemas.microsoft.com/office/drawing/2014/main" id="{A610E59A-38C8-403B-BD56-35ABFE2533DB}"/>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 y="65"/>
              <a:ext cx="3787" cy="17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roup 256">
              <a:extLst>
                <a:ext uri="{FF2B5EF4-FFF2-40B4-BE49-F238E27FC236}">
                  <a16:creationId xmlns:a16="http://schemas.microsoft.com/office/drawing/2014/main" id="{3E792A0E-D19D-4FED-96CE-70EA8D819992}"/>
                </a:ext>
              </a:extLst>
            </p:cNvPr>
            <p:cNvGrpSpPr>
              <a:grpSpLocks/>
            </p:cNvGrpSpPr>
            <p:nvPr/>
          </p:nvGrpSpPr>
          <p:grpSpPr bwMode="auto">
            <a:xfrm>
              <a:off x="1968" y="120"/>
              <a:ext cx="1258" cy="856"/>
              <a:chOff x="1968" y="120"/>
              <a:chExt cx="1258" cy="856"/>
            </a:xfrm>
          </p:grpSpPr>
          <p:sp>
            <p:nvSpPr>
              <p:cNvPr id="7" name="Line 257">
                <a:extLst>
                  <a:ext uri="{FF2B5EF4-FFF2-40B4-BE49-F238E27FC236}">
                    <a16:creationId xmlns:a16="http://schemas.microsoft.com/office/drawing/2014/main" id="{62118689-6A7B-4937-A5DC-9EC6456FA7F5}"/>
                  </a:ext>
                </a:extLst>
              </p:cNvPr>
              <p:cNvSpPr>
                <a:spLocks noChangeShapeType="1"/>
              </p:cNvSpPr>
              <p:nvPr/>
            </p:nvSpPr>
            <p:spPr bwMode="auto">
              <a:xfrm>
                <a:off x="2230" y="296"/>
                <a:ext cx="728" cy="472"/>
              </a:xfrm>
              <a:prstGeom prst="line">
                <a:avLst/>
              </a:prstGeom>
              <a:noFill/>
              <a:ln w="50800" cap="flat" algn="ctr">
                <a:solidFill>
                  <a:srgbClr val="FF0000"/>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buSzPct val="100000"/>
                </a:pPr>
                <a:endParaRPr lang="en-US" sz="2400" b="1">
                  <a:solidFill>
                    <a:srgbClr val="0000FF"/>
                  </a:solidFill>
                  <a:latin typeface="Times New Roman" panose="02020603050405020304" pitchFamily="18" charset="0"/>
                  <a:ea typeface="楷体_GB2312" charset="-122"/>
                </a:endParaRPr>
              </a:p>
            </p:txBody>
          </p:sp>
          <p:sp>
            <p:nvSpPr>
              <p:cNvPr id="8" name="Oval 258">
                <a:extLst>
                  <a:ext uri="{FF2B5EF4-FFF2-40B4-BE49-F238E27FC236}">
                    <a16:creationId xmlns:a16="http://schemas.microsoft.com/office/drawing/2014/main" id="{1815F17D-CBD1-4EF8-B0F3-D950D45F9375}"/>
                  </a:ext>
                </a:extLst>
              </p:cNvPr>
              <p:cNvSpPr>
                <a:spLocks noChangeArrowheads="1"/>
              </p:cNvSpPr>
              <p:nvPr/>
            </p:nvSpPr>
            <p:spPr bwMode="auto">
              <a:xfrm>
                <a:off x="1968" y="120"/>
                <a:ext cx="272" cy="286"/>
              </a:xfrm>
              <a:prstGeom prst="ellipse">
                <a:avLst/>
              </a:prstGeom>
              <a:solidFill>
                <a:srgbClr val="FFFF99"/>
              </a:solidFill>
              <a:ln w="25400" cap="flat" algn="ctr">
                <a:solidFill>
                  <a:srgbClr val="FF0000"/>
                </a:solidFill>
                <a:prstDash val="solid"/>
                <a:round/>
                <a:headEnd type="none" w="med" len="med"/>
                <a:tailEnd type="none" w="med" len="med"/>
              </a:ln>
            </p:spPr>
            <p:txBody>
              <a:bodyPr wrap="none" lIns="82550" tIns="41275" rIns="82550" bIns="41275" anchor="ctr"/>
              <a:lstStyle/>
              <a:p>
                <a:pPr algn="ctr" eaLnBrk="0" fontAlgn="base" hangingPunct="0">
                  <a:spcBef>
                    <a:spcPct val="50000"/>
                  </a:spcBef>
                  <a:spcAft>
                    <a:spcPct val="0"/>
                  </a:spcAft>
                  <a:buSzPct val="75000"/>
                  <a:buFont typeface="Wingdings" panose="05000000000000000000" pitchFamily="2" charset="2"/>
                  <a:buNone/>
                </a:pPr>
                <a:r>
                  <a:rPr kumimoji="1" lang="en-US" altLang="zh-CN" sz="2200" b="1" i="1">
                    <a:solidFill>
                      <a:srgbClr val="0000FF"/>
                    </a:solidFill>
                    <a:latin typeface="Times New Roman" panose="02020603050405020304" pitchFamily="18" charset="0"/>
                    <a:ea typeface="楷体_GB2312" charset="-122"/>
                  </a:rPr>
                  <a:t>B</a:t>
                </a:r>
                <a:r>
                  <a:rPr kumimoji="1" lang="en-US" altLang="zh-CN" sz="2800" b="1" baseline="-25000">
                    <a:solidFill>
                      <a:srgbClr val="0000FF"/>
                    </a:solidFill>
                    <a:latin typeface="Times New Roman" panose="02020603050405020304" pitchFamily="18" charset="0"/>
                    <a:ea typeface="楷体_GB2312" charset="-122"/>
                  </a:rPr>
                  <a:t>1</a:t>
                </a:r>
              </a:p>
            </p:txBody>
          </p:sp>
          <p:sp>
            <p:nvSpPr>
              <p:cNvPr id="9" name="Oval 259">
                <a:extLst>
                  <a:ext uri="{FF2B5EF4-FFF2-40B4-BE49-F238E27FC236}">
                    <a16:creationId xmlns:a16="http://schemas.microsoft.com/office/drawing/2014/main" id="{0DF5223A-AFF5-440C-9B78-B6F201F7FD17}"/>
                  </a:ext>
                </a:extLst>
              </p:cNvPr>
              <p:cNvSpPr>
                <a:spLocks noChangeArrowheads="1"/>
              </p:cNvSpPr>
              <p:nvPr/>
            </p:nvSpPr>
            <p:spPr bwMode="auto">
              <a:xfrm>
                <a:off x="2954" y="690"/>
                <a:ext cx="272" cy="286"/>
              </a:xfrm>
              <a:prstGeom prst="ellipse">
                <a:avLst/>
              </a:prstGeom>
              <a:solidFill>
                <a:srgbClr val="FF00FF"/>
              </a:solidFill>
              <a:ln w="25400" cap="flat" algn="ctr">
                <a:solidFill>
                  <a:srgbClr val="FF0000"/>
                </a:solidFill>
                <a:prstDash val="solid"/>
                <a:round/>
                <a:headEnd type="none" w="med" len="med"/>
                <a:tailEnd type="none" w="med" len="med"/>
              </a:ln>
            </p:spPr>
            <p:txBody>
              <a:bodyPr wrap="none" lIns="82550" tIns="41275" rIns="82550" bIns="41275" anchor="ctr"/>
              <a:lstStyle/>
              <a:p>
                <a:pPr algn="ctr" eaLnBrk="0" fontAlgn="base" hangingPunct="0">
                  <a:spcBef>
                    <a:spcPct val="50000"/>
                  </a:spcBef>
                  <a:spcAft>
                    <a:spcPct val="0"/>
                  </a:spcAft>
                  <a:buSzPct val="75000"/>
                  <a:buFont typeface="Wingdings" panose="05000000000000000000" pitchFamily="2" charset="2"/>
                  <a:buNone/>
                </a:pPr>
                <a:r>
                  <a:rPr kumimoji="1" lang="en-US" altLang="zh-CN" sz="2200" b="1" i="1">
                    <a:solidFill>
                      <a:srgbClr val="000000"/>
                    </a:solidFill>
                    <a:latin typeface="Times New Roman" panose="02020603050405020304" pitchFamily="18" charset="0"/>
                    <a:ea typeface="楷体_GB2312" charset="-122"/>
                  </a:rPr>
                  <a:t>C</a:t>
                </a:r>
                <a:r>
                  <a:rPr kumimoji="1" lang="en-US" altLang="zh-CN" sz="2800" b="1" baseline="-25000">
                    <a:solidFill>
                      <a:srgbClr val="000000"/>
                    </a:solidFill>
                    <a:latin typeface="Times New Roman" panose="02020603050405020304" pitchFamily="18" charset="0"/>
                    <a:ea typeface="楷体_GB2312" charset="-122"/>
                  </a:rPr>
                  <a:t>2</a:t>
                </a:r>
              </a:p>
            </p:txBody>
          </p:sp>
        </p:grpSp>
      </p:grpSp>
      <p:sp>
        <p:nvSpPr>
          <p:cNvPr id="10" name="Rectangle 260">
            <a:extLst>
              <a:ext uri="{FF2B5EF4-FFF2-40B4-BE49-F238E27FC236}">
                <a16:creationId xmlns:a16="http://schemas.microsoft.com/office/drawing/2014/main" id="{D417F472-071E-4F1C-8711-4D5905152F29}"/>
              </a:ext>
            </a:extLst>
          </p:cNvPr>
          <p:cNvSpPr>
            <a:spLocks noChangeArrowheads="1"/>
          </p:cNvSpPr>
          <p:nvPr/>
        </p:nvSpPr>
        <p:spPr bwMode="auto">
          <a:xfrm>
            <a:off x="1441450" y="3912834"/>
            <a:ext cx="2832100" cy="2239249"/>
          </a:xfrm>
          <a:prstGeom prst="rect">
            <a:avLst/>
          </a:prstGeom>
          <a:noFill/>
          <a:ln w="9525" cap="flat" algn="ctr">
            <a:solidFill>
              <a:srgbClr val="0000FF"/>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txBody>
          <a:bodyPr/>
          <a:lstStyle/>
          <a:p>
            <a:pPr eaLnBrk="0" fontAlgn="base" hangingPunct="0">
              <a:spcBef>
                <a:spcPct val="50000"/>
              </a:spcBef>
              <a:spcAft>
                <a:spcPct val="0"/>
              </a:spcAft>
              <a:buSzPct val="75000"/>
              <a:buFont typeface="Wingdings" panose="05000000000000000000" pitchFamily="2" charset="2"/>
              <a:buNone/>
            </a:pPr>
            <a:r>
              <a:rPr lang="en-US" altLang="zh-CN" sz="2400" dirty="0">
                <a:solidFill>
                  <a:srgbClr val="0066FF"/>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本例中，</a:t>
            </a:r>
          </a:p>
          <a:p>
            <a:pPr eaLnBrk="0" fontAlgn="base" hangingPunct="0">
              <a:spcBef>
                <a:spcPct val="50000"/>
              </a:spcBef>
              <a:spcAft>
                <a:spcPct val="0"/>
              </a:spcAft>
              <a:buSzPct val="75000"/>
              <a:buFont typeface="Wingdings" panose="05000000000000000000" pitchFamily="2" charset="2"/>
              <a:buNone/>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u</a:t>
            </a:r>
            <a:r>
              <a:rPr lang="en-US" altLang="zh-CN" sz="3200" baseline="-25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B1 ) = C2</a:t>
            </a:r>
          </a:p>
          <a:p>
            <a:pPr eaLnBrk="0" fontAlgn="base" hangingPunct="0">
              <a:spcBef>
                <a:spcPct val="50000"/>
              </a:spcBef>
              <a:spcAft>
                <a:spcPct val="0"/>
              </a:spcAft>
              <a:buSzPct val="75000"/>
              <a:buFont typeface="Wingdings" panose="05000000000000000000" pitchFamily="2" charset="2"/>
              <a:buNone/>
            </a:pPr>
            <a:r>
              <a:rPr lang="en-US" altLang="zh-CN" sz="2400" dirty="0">
                <a:solidFill>
                  <a:srgbClr val="0066FF"/>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状态转移律为：</a:t>
            </a:r>
          </a:p>
          <a:p>
            <a:pPr eaLnBrk="0" fontAlgn="base" hangingPunct="0">
              <a:spcBef>
                <a:spcPct val="50000"/>
              </a:spcBef>
              <a:spcAft>
                <a:spcPct val="0"/>
              </a:spcAft>
              <a:buSzPct val="75000"/>
              <a:buFont typeface="Wingdings" panose="05000000000000000000" pitchFamily="2" charset="2"/>
              <a:buNone/>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i="1" dirty="0">
                <a:solidFill>
                  <a:srgbClr val="FF0066"/>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3200" i="1" baseline="-25000" dirty="0">
                <a:solidFill>
                  <a:srgbClr val="FF0066"/>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3200" baseline="-25000" dirty="0">
                <a:solidFill>
                  <a:srgbClr val="FF0066"/>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400" dirty="0">
                <a:solidFill>
                  <a:srgbClr val="FF0066"/>
                </a:solidFill>
                <a:latin typeface="Times New Roman" panose="02020603050405020304" pitchFamily="18" charset="0"/>
                <a:ea typeface="黑体" panose="02010609060101010101" pitchFamily="49" charset="-122"/>
                <a:cs typeface="Times New Roman" panose="02020603050405020304" pitchFamily="18" charset="0"/>
              </a:rPr>
              <a:t> = </a:t>
            </a:r>
            <a:r>
              <a:rPr lang="en-US" altLang="zh-CN" sz="2400" i="1" dirty="0" err="1">
                <a:solidFill>
                  <a:srgbClr val="FF0066"/>
                </a:solidFill>
                <a:latin typeface="Times New Roman" panose="02020603050405020304" pitchFamily="18" charset="0"/>
                <a:ea typeface="黑体" panose="02010609060101010101" pitchFamily="49" charset="-122"/>
                <a:cs typeface="Times New Roman" panose="02020603050405020304" pitchFamily="18" charset="0"/>
              </a:rPr>
              <a:t>u</a:t>
            </a:r>
            <a:r>
              <a:rPr lang="en-US" altLang="zh-CN" sz="3200" i="1" baseline="-25000" dirty="0" err="1">
                <a:solidFill>
                  <a:srgbClr val="FF0066"/>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2400" dirty="0">
                <a:solidFill>
                  <a:srgbClr val="FF0066"/>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i="1" dirty="0" err="1">
                <a:solidFill>
                  <a:srgbClr val="FF0066"/>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3200" i="1" baseline="-25000" dirty="0" err="1">
                <a:solidFill>
                  <a:srgbClr val="FF0066"/>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2400" i="1" dirty="0">
                <a:solidFill>
                  <a:srgbClr val="FF0066"/>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dirty="0">
                <a:solidFill>
                  <a:srgbClr val="FF0066"/>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1" name="Rectangle 261">
            <a:extLst>
              <a:ext uri="{FF2B5EF4-FFF2-40B4-BE49-F238E27FC236}">
                <a16:creationId xmlns:a16="http://schemas.microsoft.com/office/drawing/2014/main" id="{C5B84ACC-016B-4FD5-A85F-E40A089914B2}"/>
              </a:ext>
            </a:extLst>
          </p:cNvPr>
          <p:cNvSpPr>
            <a:spLocks noChangeArrowheads="1"/>
          </p:cNvSpPr>
          <p:nvPr/>
        </p:nvSpPr>
        <p:spPr bwMode="auto">
          <a:xfrm>
            <a:off x="832612" y="805319"/>
            <a:ext cx="10696448" cy="1677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50000"/>
              </a:spcBef>
              <a:spcAft>
                <a:spcPct val="0"/>
              </a:spcAft>
              <a:buSzPct val="100000"/>
            </a:pPr>
            <a:r>
              <a:rPr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一般来说，下一阶段状态变量</a:t>
            </a:r>
            <a:r>
              <a:rPr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3600" i="1" baseline="-25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3600" baseline="-25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的取值是上阶段的某一状态变量</a:t>
            </a:r>
            <a:r>
              <a:rPr lang="en-US" altLang="zh-CN" sz="2800" i="1"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3600" i="1" baseline="-250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k</a:t>
            </a:r>
            <a:r>
              <a:rPr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和上阶段决策变量</a:t>
            </a:r>
            <a:r>
              <a:rPr lang="en-US" altLang="zh-CN" sz="2800" i="1"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u</a:t>
            </a:r>
            <a:r>
              <a:rPr lang="en-US" altLang="zh-CN" sz="3600" i="1" baseline="-250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800" i="1"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3600" i="1" baseline="-250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的函数，记为</a:t>
            </a:r>
          </a:p>
          <a:p>
            <a:pPr fontAlgn="base">
              <a:spcBef>
                <a:spcPct val="50000"/>
              </a:spcBef>
              <a:spcAft>
                <a:spcPct val="0"/>
              </a:spcAft>
              <a:buSzPct val="100000"/>
            </a:pPr>
            <a:r>
              <a:rPr lang="zh-CN" altLang="en-US" sz="2400" b="1" dirty="0">
                <a:solidFill>
                  <a:srgbClr val="000000"/>
                </a:solidFill>
                <a:latin typeface="Times New Roman" panose="02020603050405020304" pitchFamily="18" charset="0"/>
                <a:ea typeface="楷体_GB2312" charset="-122"/>
              </a:rPr>
              <a:t>                                          </a:t>
            </a:r>
            <a:r>
              <a:rPr lang="en-US" altLang="zh-CN" sz="2400" b="1" i="1" dirty="0">
                <a:solidFill>
                  <a:srgbClr val="FF0066"/>
                </a:solidFill>
                <a:latin typeface="Times New Roman" panose="02020603050405020304" pitchFamily="18" charset="0"/>
                <a:ea typeface="楷体_GB2312" charset="-122"/>
              </a:rPr>
              <a:t>x</a:t>
            </a:r>
            <a:r>
              <a:rPr lang="en-US" altLang="zh-CN" sz="3200" b="1" i="1" baseline="-25000" dirty="0">
                <a:solidFill>
                  <a:srgbClr val="FF0066"/>
                </a:solidFill>
                <a:latin typeface="Times New Roman" panose="02020603050405020304" pitchFamily="18" charset="0"/>
                <a:ea typeface="楷体_GB2312" charset="-122"/>
              </a:rPr>
              <a:t>k</a:t>
            </a:r>
            <a:r>
              <a:rPr lang="en-US" altLang="zh-CN" sz="3200" b="1" baseline="-25000" dirty="0">
                <a:solidFill>
                  <a:srgbClr val="FF0066"/>
                </a:solidFill>
                <a:latin typeface="Times New Roman" panose="02020603050405020304" pitchFamily="18" charset="0"/>
                <a:ea typeface="楷体_GB2312" charset="-122"/>
              </a:rPr>
              <a:t>+1</a:t>
            </a:r>
            <a:r>
              <a:rPr lang="en-US" altLang="zh-CN" sz="2400" b="1" dirty="0">
                <a:solidFill>
                  <a:srgbClr val="FF0066"/>
                </a:solidFill>
                <a:latin typeface="Times New Roman" panose="02020603050405020304" pitchFamily="18" charset="0"/>
                <a:ea typeface="楷体_GB2312" charset="-122"/>
              </a:rPr>
              <a:t>=</a:t>
            </a:r>
            <a:r>
              <a:rPr lang="en-US" altLang="zh-CN" sz="2400" b="1" i="1" dirty="0">
                <a:solidFill>
                  <a:srgbClr val="FF0066"/>
                </a:solidFill>
                <a:latin typeface="Times New Roman" panose="02020603050405020304" pitchFamily="18" charset="0"/>
                <a:ea typeface="楷体_GB2312" charset="-122"/>
              </a:rPr>
              <a:t>T</a:t>
            </a:r>
            <a:r>
              <a:rPr lang="en-US" altLang="zh-CN" sz="3200" b="1" i="1" baseline="-25000" dirty="0">
                <a:solidFill>
                  <a:srgbClr val="FF0066"/>
                </a:solidFill>
                <a:latin typeface="Times New Roman" panose="02020603050405020304" pitchFamily="18" charset="0"/>
                <a:ea typeface="楷体_GB2312" charset="-122"/>
              </a:rPr>
              <a:t>k</a:t>
            </a:r>
            <a:r>
              <a:rPr lang="en-US" altLang="zh-CN" sz="2400" b="1" dirty="0">
                <a:solidFill>
                  <a:srgbClr val="FF0066"/>
                </a:solidFill>
                <a:latin typeface="Times New Roman" panose="02020603050405020304" pitchFamily="18" charset="0"/>
                <a:ea typeface="楷体_GB2312" charset="-122"/>
              </a:rPr>
              <a:t>( </a:t>
            </a:r>
            <a:r>
              <a:rPr lang="en-US" altLang="zh-CN" sz="2400" b="1" i="1" dirty="0" err="1">
                <a:solidFill>
                  <a:srgbClr val="FF0066"/>
                </a:solidFill>
                <a:latin typeface="Times New Roman" panose="02020603050405020304" pitchFamily="18" charset="0"/>
                <a:ea typeface="楷体_GB2312" charset="-122"/>
              </a:rPr>
              <a:t>x</a:t>
            </a:r>
            <a:r>
              <a:rPr lang="en-US" altLang="zh-CN" sz="3200" b="1" i="1" baseline="-25000" dirty="0" err="1">
                <a:solidFill>
                  <a:srgbClr val="FF0066"/>
                </a:solidFill>
                <a:latin typeface="Times New Roman" panose="02020603050405020304" pitchFamily="18" charset="0"/>
                <a:ea typeface="楷体_GB2312" charset="-122"/>
              </a:rPr>
              <a:t>k</a:t>
            </a:r>
            <a:r>
              <a:rPr lang="en-US" altLang="zh-CN" sz="2400" b="1" dirty="0">
                <a:solidFill>
                  <a:srgbClr val="FF0066"/>
                </a:solidFill>
                <a:latin typeface="Times New Roman" panose="02020603050405020304" pitchFamily="18" charset="0"/>
                <a:ea typeface="楷体_GB2312" charset="-122"/>
              </a:rPr>
              <a:t>, </a:t>
            </a:r>
            <a:r>
              <a:rPr lang="en-US" altLang="zh-CN" sz="2400" b="1" i="1" dirty="0" err="1">
                <a:solidFill>
                  <a:srgbClr val="FF0066"/>
                </a:solidFill>
                <a:latin typeface="Times New Roman" panose="02020603050405020304" pitchFamily="18" charset="0"/>
                <a:ea typeface="楷体_GB2312" charset="-122"/>
              </a:rPr>
              <a:t>u</a:t>
            </a:r>
            <a:r>
              <a:rPr lang="en-US" altLang="zh-CN" sz="3200" b="1" i="1" baseline="-25000" dirty="0" err="1">
                <a:solidFill>
                  <a:srgbClr val="FF0066"/>
                </a:solidFill>
                <a:latin typeface="Times New Roman" panose="02020603050405020304" pitchFamily="18" charset="0"/>
                <a:ea typeface="楷体_GB2312" charset="-122"/>
              </a:rPr>
              <a:t>k</a:t>
            </a:r>
            <a:r>
              <a:rPr lang="en-US" altLang="zh-CN" sz="2400" b="1" dirty="0">
                <a:solidFill>
                  <a:srgbClr val="FF0066"/>
                </a:solidFill>
                <a:latin typeface="Times New Roman" panose="02020603050405020304" pitchFamily="18" charset="0"/>
                <a:ea typeface="楷体_GB2312" charset="-122"/>
              </a:rPr>
              <a:t>(</a:t>
            </a:r>
            <a:r>
              <a:rPr lang="en-US" altLang="zh-CN" sz="2400" b="1" i="1" dirty="0" err="1">
                <a:solidFill>
                  <a:srgbClr val="FF0066"/>
                </a:solidFill>
                <a:latin typeface="Times New Roman" panose="02020603050405020304" pitchFamily="18" charset="0"/>
                <a:ea typeface="楷体_GB2312" charset="-122"/>
              </a:rPr>
              <a:t>x</a:t>
            </a:r>
            <a:r>
              <a:rPr lang="en-US" altLang="zh-CN" sz="3200" b="1" i="1" baseline="-25000" dirty="0" err="1">
                <a:solidFill>
                  <a:srgbClr val="FF0066"/>
                </a:solidFill>
                <a:latin typeface="Times New Roman" panose="02020603050405020304" pitchFamily="18" charset="0"/>
                <a:ea typeface="楷体_GB2312" charset="-122"/>
              </a:rPr>
              <a:t>k</a:t>
            </a:r>
            <a:r>
              <a:rPr lang="en-US" altLang="zh-CN" sz="2400" b="1" dirty="0">
                <a:solidFill>
                  <a:srgbClr val="FF0066"/>
                </a:solidFill>
                <a:latin typeface="Times New Roman" panose="02020603050405020304" pitchFamily="18" charset="0"/>
                <a:ea typeface="楷体_GB2312" charset="-122"/>
              </a:rPr>
              <a:t>) )</a:t>
            </a:r>
          </a:p>
        </p:txBody>
      </p:sp>
      <p:grpSp>
        <p:nvGrpSpPr>
          <p:cNvPr id="12" name="Group 262">
            <a:extLst>
              <a:ext uri="{FF2B5EF4-FFF2-40B4-BE49-F238E27FC236}">
                <a16:creationId xmlns:a16="http://schemas.microsoft.com/office/drawing/2014/main" id="{A23500C3-710C-449E-9724-2D578EF6F5BB}"/>
              </a:ext>
            </a:extLst>
          </p:cNvPr>
          <p:cNvGrpSpPr>
            <a:grpSpLocks/>
          </p:cNvGrpSpPr>
          <p:nvPr/>
        </p:nvGrpSpPr>
        <p:grpSpPr bwMode="auto">
          <a:xfrm>
            <a:off x="2857500" y="2392739"/>
            <a:ext cx="6477000" cy="990600"/>
            <a:chOff x="672" y="2976"/>
            <a:chExt cx="4080" cy="624"/>
          </a:xfrm>
        </p:grpSpPr>
        <p:sp>
          <p:nvSpPr>
            <p:cNvPr id="13" name="Rectangle 263">
              <a:extLst>
                <a:ext uri="{FF2B5EF4-FFF2-40B4-BE49-F238E27FC236}">
                  <a16:creationId xmlns:a16="http://schemas.microsoft.com/office/drawing/2014/main" id="{B21EE3B1-1279-48A9-B69F-26DAFDB10BFE}"/>
                </a:ext>
              </a:extLst>
            </p:cNvPr>
            <p:cNvSpPr>
              <a:spLocks noChangeArrowheads="1"/>
            </p:cNvSpPr>
            <p:nvPr/>
          </p:nvSpPr>
          <p:spPr bwMode="auto">
            <a:xfrm>
              <a:off x="1104" y="3360"/>
              <a:ext cx="432" cy="240"/>
            </a:xfrm>
            <a:prstGeom prst="rect">
              <a:avLst/>
            </a:prstGeom>
            <a:solidFill>
              <a:srgbClr val="CCFFFF"/>
            </a:solidFill>
            <a:ln w="9525" cap="flat" algn="ctr">
              <a:solidFill>
                <a:srgbClr val="FF0000"/>
              </a:solidFill>
              <a:prstDash val="solid"/>
              <a:miter lim="800000"/>
              <a:headEnd type="none" w="med" len="med"/>
              <a:tailEnd type="none" w="med" len="med"/>
            </a:ln>
          </p:spPr>
          <p:txBody>
            <a:bodyPr wrap="none" anchor="ctr"/>
            <a:lstStyle/>
            <a:p>
              <a:pPr algn="ctr" fontAlgn="base">
                <a:spcBef>
                  <a:spcPct val="0"/>
                </a:spcBef>
                <a:spcAft>
                  <a:spcPct val="0"/>
                </a:spcAft>
                <a:buSzPct val="100000"/>
              </a:pPr>
              <a:r>
                <a:rPr kumimoji="1" lang="en-US" altLang="zh-CN" sz="2800" b="1">
                  <a:solidFill>
                    <a:srgbClr val="000000"/>
                  </a:solidFill>
                  <a:latin typeface="Times New Roman" panose="02020603050405020304" pitchFamily="18" charset="0"/>
                  <a:ea typeface="宋体" panose="02010600030101010101" pitchFamily="2" charset="-122"/>
                </a:rPr>
                <a:t>1</a:t>
              </a:r>
            </a:p>
          </p:txBody>
        </p:sp>
        <p:sp>
          <p:nvSpPr>
            <p:cNvPr id="14" name="Rectangle 264">
              <a:extLst>
                <a:ext uri="{FF2B5EF4-FFF2-40B4-BE49-F238E27FC236}">
                  <a16:creationId xmlns:a16="http://schemas.microsoft.com/office/drawing/2014/main" id="{4476784B-E1F2-45E5-95A9-320953249005}"/>
                </a:ext>
              </a:extLst>
            </p:cNvPr>
            <p:cNvSpPr>
              <a:spLocks noChangeArrowheads="1"/>
            </p:cNvSpPr>
            <p:nvPr/>
          </p:nvSpPr>
          <p:spPr bwMode="auto">
            <a:xfrm>
              <a:off x="2016" y="3360"/>
              <a:ext cx="432" cy="240"/>
            </a:xfrm>
            <a:prstGeom prst="rect">
              <a:avLst/>
            </a:prstGeom>
            <a:solidFill>
              <a:srgbClr val="CCFFFF"/>
            </a:solidFill>
            <a:ln w="9525" cap="flat" algn="ctr">
              <a:solidFill>
                <a:srgbClr val="FF0000"/>
              </a:solidFill>
              <a:prstDash val="solid"/>
              <a:miter lim="800000"/>
              <a:headEnd type="none" w="med" len="med"/>
              <a:tailEnd type="none" w="med" len="med"/>
            </a:ln>
          </p:spPr>
          <p:txBody>
            <a:bodyPr wrap="none" anchor="ctr"/>
            <a:lstStyle/>
            <a:p>
              <a:pPr algn="ctr" fontAlgn="base">
                <a:spcBef>
                  <a:spcPct val="0"/>
                </a:spcBef>
                <a:spcAft>
                  <a:spcPct val="0"/>
                </a:spcAft>
                <a:buSzPct val="100000"/>
              </a:pPr>
              <a:r>
                <a:rPr kumimoji="1" lang="en-US" altLang="zh-CN" sz="2800" b="1">
                  <a:solidFill>
                    <a:srgbClr val="000000"/>
                  </a:solidFill>
                  <a:latin typeface="Times New Roman" panose="02020603050405020304" pitchFamily="18" charset="0"/>
                  <a:ea typeface="宋体" panose="02010600030101010101" pitchFamily="2" charset="-122"/>
                </a:rPr>
                <a:t>2</a:t>
              </a:r>
            </a:p>
          </p:txBody>
        </p:sp>
        <p:sp>
          <p:nvSpPr>
            <p:cNvPr id="15" name="Rectangle 265">
              <a:extLst>
                <a:ext uri="{FF2B5EF4-FFF2-40B4-BE49-F238E27FC236}">
                  <a16:creationId xmlns:a16="http://schemas.microsoft.com/office/drawing/2014/main" id="{FA758729-AEEB-44C5-A8DE-4350A78DC267}"/>
                </a:ext>
              </a:extLst>
            </p:cNvPr>
            <p:cNvSpPr>
              <a:spLocks noChangeArrowheads="1"/>
            </p:cNvSpPr>
            <p:nvPr/>
          </p:nvSpPr>
          <p:spPr bwMode="auto">
            <a:xfrm>
              <a:off x="3552" y="3312"/>
              <a:ext cx="432" cy="288"/>
            </a:xfrm>
            <a:prstGeom prst="rect">
              <a:avLst/>
            </a:prstGeom>
            <a:solidFill>
              <a:srgbClr val="CCFFFF"/>
            </a:solidFill>
            <a:ln w="9525" cap="flat" algn="ctr">
              <a:solidFill>
                <a:srgbClr val="FF0000"/>
              </a:solidFill>
              <a:prstDash val="solid"/>
              <a:miter lim="800000"/>
              <a:headEnd type="none" w="med" len="med"/>
              <a:tailEnd type="none" w="med" len="med"/>
            </a:ln>
          </p:spPr>
          <p:txBody>
            <a:bodyPr wrap="none" anchor="ctr"/>
            <a:lstStyle/>
            <a:p>
              <a:pPr algn="ctr" fontAlgn="base">
                <a:spcBef>
                  <a:spcPct val="0"/>
                </a:spcBef>
                <a:spcAft>
                  <a:spcPct val="0"/>
                </a:spcAft>
                <a:buSzPct val="100000"/>
              </a:pPr>
              <a:r>
                <a:rPr kumimoji="1" lang="en-US" altLang="zh-CN" sz="2800" b="1" i="1">
                  <a:solidFill>
                    <a:srgbClr val="000000"/>
                  </a:solidFill>
                  <a:latin typeface="Times New Roman" panose="02020603050405020304" pitchFamily="18" charset="0"/>
                  <a:ea typeface="宋体" panose="02010600030101010101" pitchFamily="2" charset="-122"/>
                </a:rPr>
                <a:t>n</a:t>
              </a:r>
            </a:p>
          </p:txBody>
        </p:sp>
        <p:sp>
          <p:nvSpPr>
            <p:cNvPr id="16" name="AutoShape 266">
              <a:extLst>
                <a:ext uri="{FF2B5EF4-FFF2-40B4-BE49-F238E27FC236}">
                  <a16:creationId xmlns:a16="http://schemas.microsoft.com/office/drawing/2014/main" id="{2239B39E-E407-4439-9F21-32997779F368}"/>
                </a:ext>
              </a:extLst>
            </p:cNvPr>
            <p:cNvSpPr>
              <a:spLocks noChangeArrowheads="1"/>
            </p:cNvSpPr>
            <p:nvPr/>
          </p:nvSpPr>
          <p:spPr bwMode="auto">
            <a:xfrm>
              <a:off x="768" y="3408"/>
              <a:ext cx="336" cy="96"/>
            </a:xfrm>
            <a:prstGeom prst="rightArrow">
              <a:avLst>
                <a:gd name="adj1" fmla="val 50000"/>
                <a:gd name="adj2" fmla="val 87095"/>
              </a:avLst>
            </a:prstGeom>
            <a:solidFill>
              <a:srgbClr val="FF9900"/>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SzPct val="100000"/>
              </a:pPr>
              <a:endParaRPr lang="en-US" sz="2400" b="1">
                <a:solidFill>
                  <a:srgbClr val="0000FF"/>
                </a:solidFill>
                <a:latin typeface="Times New Roman" panose="02020603050405020304" pitchFamily="18" charset="0"/>
                <a:ea typeface="楷体_GB2312" charset="-122"/>
              </a:endParaRPr>
            </a:p>
          </p:txBody>
        </p:sp>
        <p:sp>
          <p:nvSpPr>
            <p:cNvPr id="17" name="AutoShape 267">
              <a:extLst>
                <a:ext uri="{FF2B5EF4-FFF2-40B4-BE49-F238E27FC236}">
                  <a16:creationId xmlns:a16="http://schemas.microsoft.com/office/drawing/2014/main" id="{C14CE177-4915-41D4-B268-296321A03FBE}"/>
                </a:ext>
              </a:extLst>
            </p:cNvPr>
            <p:cNvSpPr>
              <a:spLocks noChangeArrowheads="1"/>
            </p:cNvSpPr>
            <p:nvPr/>
          </p:nvSpPr>
          <p:spPr bwMode="auto">
            <a:xfrm>
              <a:off x="1536" y="3408"/>
              <a:ext cx="480" cy="96"/>
            </a:xfrm>
            <a:prstGeom prst="rightArrow">
              <a:avLst>
                <a:gd name="adj1" fmla="val 50000"/>
                <a:gd name="adj2" fmla="val 124421"/>
              </a:avLst>
            </a:prstGeom>
            <a:solidFill>
              <a:srgbClr val="FF9900"/>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SzPct val="100000"/>
              </a:pPr>
              <a:endParaRPr lang="en-US" sz="2400" b="1">
                <a:solidFill>
                  <a:srgbClr val="0000FF"/>
                </a:solidFill>
                <a:latin typeface="Times New Roman" panose="02020603050405020304" pitchFamily="18" charset="0"/>
                <a:ea typeface="楷体_GB2312" charset="-122"/>
              </a:endParaRPr>
            </a:p>
          </p:txBody>
        </p:sp>
        <p:sp>
          <p:nvSpPr>
            <p:cNvPr id="18" name="AutoShape 268">
              <a:extLst>
                <a:ext uri="{FF2B5EF4-FFF2-40B4-BE49-F238E27FC236}">
                  <a16:creationId xmlns:a16="http://schemas.microsoft.com/office/drawing/2014/main" id="{40686D94-1C9D-4884-A40A-F8F72987AF38}"/>
                </a:ext>
              </a:extLst>
            </p:cNvPr>
            <p:cNvSpPr>
              <a:spLocks noChangeArrowheads="1"/>
            </p:cNvSpPr>
            <p:nvPr/>
          </p:nvSpPr>
          <p:spPr bwMode="auto">
            <a:xfrm>
              <a:off x="2448" y="3408"/>
              <a:ext cx="336" cy="96"/>
            </a:xfrm>
            <a:prstGeom prst="rightArrow">
              <a:avLst>
                <a:gd name="adj1" fmla="val 50000"/>
                <a:gd name="adj2" fmla="val 87095"/>
              </a:avLst>
            </a:prstGeom>
            <a:solidFill>
              <a:srgbClr val="FF9900"/>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SzPct val="100000"/>
              </a:pPr>
              <a:endParaRPr lang="en-US" sz="2400" b="1">
                <a:solidFill>
                  <a:srgbClr val="0000FF"/>
                </a:solidFill>
                <a:latin typeface="Times New Roman" panose="02020603050405020304" pitchFamily="18" charset="0"/>
                <a:ea typeface="楷体_GB2312" charset="-122"/>
              </a:endParaRPr>
            </a:p>
          </p:txBody>
        </p:sp>
        <p:sp>
          <p:nvSpPr>
            <p:cNvPr id="19" name="AutoShape 269">
              <a:extLst>
                <a:ext uri="{FF2B5EF4-FFF2-40B4-BE49-F238E27FC236}">
                  <a16:creationId xmlns:a16="http://schemas.microsoft.com/office/drawing/2014/main" id="{6676C61B-B060-451A-84D0-5BB5D5E78388}"/>
                </a:ext>
              </a:extLst>
            </p:cNvPr>
            <p:cNvSpPr>
              <a:spLocks noChangeArrowheads="1"/>
            </p:cNvSpPr>
            <p:nvPr/>
          </p:nvSpPr>
          <p:spPr bwMode="auto">
            <a:xfrm>
              <a:off x="3264" y="3408"/>
              <a:ext cx="288" cy="96"/>
            </a:xfrm>
            <a:prstGeom prst="rightArrow">
              <a:avLst>
                <a:gd name="adj1" fmla="val 50000"/>
                <a:gd name="adj2" fmla="val 74653"/>
              </a:avLst>
            </a:prstGeom>
            <a:solidFill>
              <a:srgbClr val="FF9900"/>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SzPct val="100000"/>
              </a:pPr>
              <a:endParaRPr lang="en-US" sz="2400" b="1">
                <a:solidFill>
                  <a:srgbClr val="0000FF"/>
                </a:solidFill>
                <a:latin typeface="Times New Roman" panose="02020603050405020304" pitchFamily="18" charset="0"/>
                <a:ea typeface="楷体_GB2312" charset="-122"/>
              </a:endParaRPr>
            </a:p>
          </p:txBody>
        </p:sp>
        <p:sp>
          <p:nvSpPr>
            <p:cNvPr id="20" name="AutoShape 270">
              <a:extLst>
                <a:ext uri="{FF2B5EF4-FFF2-40B4-BE49-F238E27FC236}">
                  <a16:creationId xmlns:a16="http://schemas.microsoft.com/office/drawing/2014/main" id="{7789E953-8EBF-41F4-9671-C826520EB70C}"/>
                </a:ext>
              </a:extLst>
            </p:cNvPr>
            <p:cNvSpPr>
              <a:spLocks noChangeArrowheads="1"/>
            </p:cNvSpPr>
            <p:nvPr/>
          </p:nvSpPr>
          <p:spPr bwMode="auto">
            <a:xfrm>
              <a:off x="3984" y="3408"/>
              <a:ext cx="288" cy="96"/>
            </a:xfrm>
            <a:prstGeom prst="rightArrow">
              <a:avLst>
                <a:gd name="adj1" fmla="val 50000"/>
                <a:gd name="adj2" fmla="val 74653"/>
              </a:avLst>
            </a:prstGeom>
            <a:solidFill>
              <a:srgbClr val="FF9900"/>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SzPct val="100000"/>
              </a:pPr>
              <a:endParaRPr lang="en-US" sz="2400" b="1">
                <a:solidFill>
                  <a:srgbClr val="0000FF"/>
                </a:solidFill>
                <a:latin typeface="Times New Roman" panose="02020603050405020304" pitchFamily="18" charset="0"/>
                <a:ea typeface="楷体_GB2312" charset="-122"/>
              </a:endParaRPr>
            </a:p>
          </p:txBody>
        </p:sp>
        <p:sp>
          <p:nvSpPr>
            <p:cNvPr id="21" name="Rectangle 271">
              <a:extLst>
                <a:ext uri="{FF2B5EF4-FFF2-40B4-BE49-F238E27FC236}">
                  <a16:creationId xmlns:a16="http://schemas.microsoft.com/office/drawing/2014/main" id="{5D341094-3188-4007-BDC1-6FA0E1D6CAD6}"/>
                </a:ext>
              </a:extLst>
            </p:cNvPr>
            <p:cNvSpPr>
              <a:spLocks noChangeArrowheads="1"/>
            </p:cNvSpPr>
            <p:nvPr/>
          </p:nvSpPr>
          <p:spPr bwMode="auto">
            <a:xfrm>
              <a:off x="2832" y="3264"/>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SzPct val="100000"/>
              </a:pPr>
              <a:r>
                <a:rPr kumimoji="1" lang="en-US" altLang="zh-CN" sz="2800">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800">
                <a:solidFill>
                  <a:srgbClr val="000000"/>
                </a:solidFill>
                <a:latin typeface="Times New Roman" panose="02020603050405020304" pitchFamily="18" charset="0"/>
                <a:ea typeface="宋体" panose="02010600030101010101" pitchFamily="2" charset="-122"/>
              </a:endParaRPr>
            </a:p>
          </p:txBody>
        </p:sp>
        <p:sp>
          <p:nvSpPr>
            <p:cNvPr id="22" name="AutoShape 272">
              <a:extLst>
                <a:ext uri="{FF2B5EF4-FFF2-40B4-BE49-F238E27FC236}">
                  <a16:creationId xmlns:a16="http://schemas.microsoft.com/office/drawing/2014/main" id="{B76B23F3-29FD-4535-8ECB-A32618E490EA}"/>
                </a:ext>
              </a:extLst>
            </p:cNvPr>
            <p:cNvSpPr>
              <a:spLocks noChangeArrowheads="1"/>
            </p:cNvSpPr>
            <p:nvPr/>
          </p:nvSpPr>
          <p:spPr bwMode="auto">
            <a:xfrm>
              <a:off x="2064" y="3120"/>
              <a:ext cx="96" cy="240"/>
            </a:xfrm>
            <a:prstGeom prst="downArrow">
              <a:avLst>
                <a:gd name="adj1" fmla="val 50000"/>
                <a:gd name="adj2" fmla="val 62500"/>
              </a:avLst>
            </a:prstGeom>
            <a:solidFill>
              <a:srgbClr val="00CC99"/>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SzPct val="100000"/>
              </a:pPr>
              <a:endParaRPr lang="en-US" sz="2400" b="1">
                <a:solidFill>
                  <a:srgbClr val="0000FF"/>
                </a:solidFill>
                <a:latin typeface="Times New Roman" panose="02020603050405020304" pitchFamily="18" charset="0"/>
                <a:ea typeface="楷体_GB2312" charset="-122"/>
              </a:endParaRPr>
            </a:p>
          </p:txBody>
        </p:sp>
        <p:sp>
          <p:nvSpPr>
            <p:cNvPr id="23" name="AutoShape 273">
              <a:extLst>
                <a:ext uri="{FF2B5EF4-FFF2-40B4-BE49-F238E27FC236}">
                  <a16:creationId xmlns:a16="http://schemas.microsoft.com/office/drawing/2014/main" id="{9423FF4E-4BE1-475A-A129-B58E1348BA34}"/>
                </a:ext>
              </a:extLst>
            </p:cNvPr>
            <p:cNvSpPr>
              <a:spLocks noChangeArrowheads="1"/>
            </p:cNvSpPr>
            <p:nvPr/>
          </p:nvSpPr>
          <p:spPr bwMode="auto">
            <a:xfrm>
              <a:off x="1152" y="3120"/>
              <a:ext cx="96" cy="240"/>
            </a:xfrm>
            <a:prstGeom prst="downArrow">
              <a:avLst>
                <a:gd name="adj1" fmla="val 50000"/>
                <a:gd name="adj2" fmla="val 62500"/>
              </a:avLst>
            </a:prstGeom>
            <a:solidFill>
              <a:srgbClr val="00CC99"/>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SzPct val="100000"/>
              </a:pPr>
              <a:endParaRPr lang="en-US" sz="2400" b="1">
                <a:solidFill>
                  <a:srgbClr val="0000FF"/>
                </a:solidFill>
                <a:latin typeface="Times New Roman" panose="02020603050405020304" pitchFamily="18" charset="0"/>
                <a:ea typeface="楷体_GB2312" charset="-122"/>
              </a:endParaRPr>
            </a:p>
          </p:txBody>
        </p:sp>
        <p:sp>
          <p:nvSpPr>
            <p:cNvPr id="24" name="AutoShape 274">
              <a:extLst>
                <a:ext uri="{FF2B5EF4-FFF2-40B4-BE49-F238E27FC236}">
                  <a16:creationId xmlns:a16="http://schemas.microsoft.com/office/drawing/2014/main" id="{4A5E1D99-989F-4C3B-8A0D-97F30089DF0B}"/>
                </a:ext>
              </a:extLst>
            </p:cNvPr>
            <p:cNvSpPr>
              <a:spLocks noChangeArrowheads="1"/>
            </p:cNvSpPr>
            <p:nvPr/>
          </p:nvSpPr>
          <p:spPr bwMode="auto">
            <a:xfrm>
              <a:off x="3600" y="3072"/>
              <a:ext cx="96" cy="240"/>
            </a:xfrm>
            <a:prstGeom prst="downArrow">
              <a:avLst>
                <a:gd name="adj1" fmla="val 50000"/>
                <a:gd name="adj2" fmla="val 62500"/>
              </a:avLst>
            </a:prstGeom>
            <a:solidFill>
              <a:srgbClr val="00CC99"/>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SzPct val="100000"/>
              </a:pPr>
              <a:endParaRPr lang="en-US" sz="2400" b="1">
                <a:solidFill>
                  <a:srgbClr val="0000FF"/>
                </a:solidFill>
                <a:latin typeface="Times New Roman" panose="02020603050405020304" pitchFamily="18" charset="0"/>
                <a:ea typeface="楷体_GB2312" charset="-122"/>
              </a:endParaRPr>
            </a:p>
          </p:txBody>
        </p:sp>
        <p:sp>
          <p:nvSpPr>
            <p:cNvPr id="25" name="Rectangle 275">
              <a:extLst>
                <a:ext uri="{FF2B5EF4-FFF2-40B4-BE49-F238E27FC236}">
                  <a16:creationId xmlns:a16="http://schemas.microsoft.com/office/drawing/2014/main" id="{4EDC2673-D101-4544-BA0F-2015E0270AA6}"/>
                </a:ext>
              </a:extLst>
            </p:cNvPr>
            <p:cNvSpPr>
              <a:spLocks noChangeArrowheads="1"/>
            </p:cNvSpPr>
            <p:nvPr/>
          </p:nvSpPr>
          <p:spPr bwMode="auto">
            <a:xfrm>
              <a:off x="672" y="3120"/>
              <a:ext cx="5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SzPct val="100000"/>
              </a:pPr>
              <a:r>
                <a:rPr kumimoji="1" lang="en-US" altLang="zh-CN" sz="2800" b="1" i="1">
                  <a:solidFill>
                    <a:srgbClr val="000000"/>
                  </a:solidFill>
                  <a:latin typeface="Times New Roman" panose="02020603050405020304" pitchFamily="18" charset="0"/>
                  <a:ea typeface="宋体" panose="02010600030101010101" pitchFamily="2" charset="-122"/>
                </a:rPr>
                <a:t>x</a:t>
              </a:r>
              <a:r>
                <a:rPr kumimoji="1" lang="en-US" altLang="zh-CN" sz="2800" b="1" baseline="-25000">
                  <a:solidFill>
                    <a:srgbClr val="000000"/>
                  </a:solidFill>
                  <a:latin typeface="Times New Roman" panose="02020603050405020304" pitchFamily="18" charset="0"/>
                  <a:ea typeface="宋体" panose="02010600030101010101" pitchFamily="2" charset="-122"/>
                </a:rPr>
                <a:t>1</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26" name="Rectangle 276">
              <a:extLst>
                <a:ext uri="{FF2B5EF4-FFF2-40B4-BE49-F238E27FC236}">
                  <a16:creationId xmlns:a16="http://schemas.microsoft.com/office/drawing/2014/main" id="{1870ADA8-509B-4C45-A115-A7657BAD23BA}"/>
                </a:ext>
              </a:extLst>
            </p:cNvPr>
            <p:cNvSpPr>
              <a:spLocks noChangeArrowheads="1"/>
            </p:cNvSpPr>
            <p:nvPr/>
          </p:nvSpPr>
          <p:spPr bwMode="auto">
            <a:xfrm>
              <a:off x="1200" y="2976"/>
              <a:ext cx="5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SzPct val="100000"/>
              </a:pPr>
              <a:r>
                <a:rPr kumimoji="1" lang="en-US" altLang="zh-CN" sz="2800" b="1" i="1">
                  <a:solidFill>
                    <a:srgbClr val="FF0066"/>
                  </a:solidFill>
                  <a:latin typeface="Times New Roman" panose="02020603050405020304" pitchFamily="18" charset="0"/>
                  <a:ea typeface="宋体" panose="02010600030101010101" pitchFamily="2" charset="-122"/>
                </a:rPr>
                <a:t>u</a:t>
              </a:r>
              <a:r>
                <a:rPr kumimoji="1" lang="en-US" altLang="zh-CN" sz="2800" b="1" baseline="-25000">
                  <a:solidFill>
                    <a:srgbClr val="FF0066"/>
                  </a:solidFill>
                  <a:latin typeface="Times New Roman" panose="02020603050405020304" pitchFamily="18" charset="0"/>
                  <a:ea typeface="宋体" panose="02010600030101010101" pitchFamily="2" charset="-122"/>
                </a:rPr>
                <a:t>1</a:t>
              </a:r>
              <a:endParaRPr kumimoji="1" lang="en-US" altLang="zh-CN" sz="2800" b="1">
                <a:solidFill>
                  <a:srgbClr val="FF0066"/>
                </a:solidFill>
                <a:latin typeface="Times New Roman" panose="02020603050405020304" pitchFamily="18" charset="0"/>
                <a:ea typeface="宋体" panose="02010600030101010101" pitchFamily="2" charset="-122"/>
              </a:endParaRPr>
            </a:p>
          </p:txBody>
        </p:sp>
        <p:sp>
          <p:nvSpPr>
            <p:cNvPr id="27" name="Rectangle 277">
              <a:extLst>
                <a:ext uri="{FF2B5EF4-FFF2-40B4-BE49-F238E27FC236}">
                  <a16:creationId xmlns:a16="http://schemas.microsoft.com/office/drawing/2014/main" id="{37D1B9FC-2A29-4F92-AF77-7314DBF0B0BF}"/>
                </a:ext>
              </a:extLst>
            </p:cNvPr>
            <p:cNvSpPr>
              <a:spLocks noChangeArrowheads="1"/>
            </p:cNvSpPr>
            <p:nvPr/>
          </p:nvSpPr>
          <p:spPr bwMode="auto">
            <a:xfrm>
              <a:off x="1536" y="3120"/>
              <a:ext cx="5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SzPct val="100000"/>
              </a:pPr>
              <a:r>
                <a:rPr kumimoji="1" lang="en-US" altLang="zh-CN" sz="2800" b="1" i="1">
                  <a:solidFill>
                    <a:srgbClr val="000000"/>
                  </a:solidFill>
                  <a:latin typeface="Times New Roman" panose="02020603050405020304" pitchFamily="18" charset="0"/>
                  <a:ea typeface="宋体" panose="02010600030101010101" pitchFamily="2" charset="-122"/>
                </a:rPr>
                <a:t>x</a:t>
              </a:r>
              <a:r>
                <a:rPr kumimoji="1" lang="en-US" altLang="zh-CN" sz="2800" b="1" baseline="-25000">
                  <a:solidFill>
                    <a:srgbClr val="000000"/>
                  </a:solidFill>
                  <a:latin typeface="Times New Roman" panose="02020603050405020304" pitchFamily="18" charset="0"/>
                  <a:ea typeface="宋体" panose="02010600030101010101" pitchFamily="2" charset="-122"/>
                </a:rPr>
                <a:t>2</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28" name="Rectangle 278">
              <a:extLst>
                <a:ext uri="{FF2B5EF4-FFF2-40B4-BE49-F238E27FC236}">
                  <a16:creationId xmlns:a16="http://schemas.microsoft.com/office/drawing/2014/main" id="{3F0C5AD2-AE6E-4003-B96A-B123AF54E985}"/>
                </a:ext>
              </a:extLst>
            </p:cNvPr>
            <p:cNvSpPr>
              <a:spLocks noChangeArrowheads="1"/>
            </p:cNvSpPr>
            <p:nvPr/>
          </p:nvSpPr>
          <p:spPr bwMode="auto">
            <a:xfrm>
              <a:off x="2160" y="2976"/>
              <a:ext cx="5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SzPct val="100000"/>
              </a:pPr>
              <a:r>
                <a:rPr kumimoji="1" lang="en-US" altLang="zh-CN" sz="2800" b="1" i="1">
                  <a:solidFill>
                    <a:srgbClr val="FF0066"/>
                  </a:solidFill>
                  <a:latin typeface="Times New Roman" panose="02020603050405020304" pitchFamily="18" charset="0"/>
                  <a:ea typeface="宋体" panose="02010600030101010101" pitchFamily="2" charset="-122"/>
                </a:rPr>
                <a:t>u</a:t>
              </a:r>
              <a:r>
                <a:rPr kumimoji="1" lang="en-US" altLang="zh-CN" sz="2800" b="1" baseline="-25000">
                  <a:solidFill>
                    <a:srgbClr val="FF0066"/>
                  </a:solidFill>
                  <a:latin typeface="Times New Roman" panose="02020603050405020304" pitchFamily="18" charset="0"/>
                  <a:ea typeface="宋体" panose="02010600030101010101" pitchFamily="2" charset="-122"/>
                </a:rPr>
                <a:t>2</a:t>
              </a:r>
              <a:endParaRPr kumimoji="1" lang="en-US" altLang="zh-CN" sz="2800" b="1">
                <a:solidFill>
                  <a:srgbClr val="FF0066"/>
                </a:solidFill>
                <a:latin typeface="Times New Roman" panose="02020603050405020304" pitchFamily="18" charset="0"/>
                <a:ea typeface="宋体" panose="02010600030101010101" pitchFamily="2" charset="-122"/>
              </a:endParaRPr>
            </a:p>
          </p:txBody>
        </p:sp>
        <p:sp>
          <p:nvSpPr>
            <p:cNvPr id="29" name="Rectangle 279">
              <a:extLst>
                <a:ext uri="{FF2B5EF4-FFF2-40B4-BE49-F238E27FC236}">
                  <a16:creationId xmlns:a16="http://schemas.microsoft.com/office/drawing/2014/main" id="{C9F792C7-4148-4D42-9B89-B8F4DBD3D165}"/>
                </a:ext>
              </a:extLst>
            </p:cNvPr>
            <p:cNvSpPr>
              <a:spLocks noChangeArrowheads="1"/>
            </p:cNvSpPr>
            <p:nvPr/>
          </p:nvSpPr>
          <p:spPr bwMode="auto">
            <a:xfrm>
              <a:off x="2400" y="3120"/>
              <a:ext cx="5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SzPct val="100000"/>
              </a:pPr>
              <a:r>
                <a:rPr kumimoji="1" lang="en-US" altLang="zh-CN" sz="2800" b="1" i="1">
                  <a:solidFill>
                    <a:srgbClr val="000000"/>
                  </a:solidFill>
                  <a:latin typeface="Times New Roman" panose="02020603050405020304" pitchFamily="18" charset="0"/>
                  <a:ea typeface="宋体" panose="02010600030101010101" pitchFamily="2" charset="-122"/>
                </a:rPr>
                <a:t>x</a:t>
              </a:r>
              <a:r>
                <a:rPr kumimoji="1" lang="en-US" altLang="zh-CN" sz="2800" b="1" baseline="-25000">
                  <a:solidFill>
                    <a:srgbClr val="000000"/>
                  </a:solidFill>
                  <a:latin typeface="Times New Roman" panose="02020603050405020304" pitchFamily="18" charset="0"/>
                  <a:ea typeface="宋体" panose="02010600030101010101" pitchFamily="2" charset="-122"/>
                </a:rPr>
                <a:t>3</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30" name="Rectangle 280">
              <a:extLst>
                <a:ext uri="{FF2B5EF4-FFF2-40B4-BE49-F238E27FC236}">
                  <a16:creationId xmlns:a16="http://schemas.microsoft.com/office/drawing/2014/main" id="{3CE9B74E-F657-4218-A3E8-6DBC1E3CE2B9}"/>
                </a:ext>
              </a:extLst>
            </p:cNvPr>
            <p:cNvSpPr>
              <a:spLocks noChangeArrowheads="1"/>
            </p:cNvSpPr>
            <p:nvPr/>
          </p:nvSpPr>
          <p:spPr bwMode="auto">
            <a:xfrm>
              <a:off x="3120" y="3120"/>
              <a:ext cx="5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SzPct val="100000"/>
              </a:pPr>
              <a:r>
                <a:rPr kumimoji="1" lang="en-US" altLang="zh-CN" sz="2800" b="1" i="1">
                  <a:solidFill>
                    <a:srgbClr val="000000"/>
                  </a:solidFill>
                  <a:latin typeface="Times New Roman" panose="02020603050405020304" pitchFamily="18" charset="0"/>
                  <a:ea typeface="宋体" panose="02010600030101010101" pitchFamily="2" charset="-122"/>
                </a:rPr>
                <a:t>x</a:t>
              </a:r>
              <a:r>
                <a:rPr kumimoji="1" lang="en-US" altLang="zh-CN" sz="2800" b="1" i="1" baseline="-25000">
                  <a:solidFill>
                    <a:srgbClr val="000000"/>
                  </a:solidFill>
                  <a:latin typeface="Times New Roman" panose="02020603050405020304" pitchFamily="18" charset="0"/>
                  <a:ea typeface="宋体" panose="02010600030101010101" pitchFamily="2" charset="-122"/>
                </a:rPr>
                <a:t>n</a:t>
              </a:r>
              <a:endParaRPr kumimoji="1" lang="en-US" altLang="zh-CN" sz="2800" b="1" i="1">
                <a:solidFill>
                  <a:srgbClr val="000000"/>
                </a:solidFill>
                <a:latin typeface="Times New Roman" panose="02020603050405020304" pitchFamily="18" charset="0"/>
                <a:ea typeface="宋体" panose="02010600030101010101" pitchFamily="2" charset="-122"/>
              </a:endParaRPr>
            </a:p>
          </p:txBody>
        </p:sp>
        <p:sp>
          <p:nvSpPr>
            <p:cNvPr id="31" name="Rectangle 281">
              <a:extLst>
                <a:ext uri="{FF2B5EF4-FFF2-40B4-BE49-F238E27FC236}">
                  <a16:creationId xmlns:a16="http://schemas.microsoft.com/office/drawing/2014/main" id="{6BB3986E-4913-4E2C-8748-4821E55C5D9E}"/>
                </a:ext>
              </a:extLst>
            </p:cNvPr>
            <p:cNvSpPr>
              <a:spLocks noChangeArrowheads="1"/>
            </p:cNvSpPr>
            <p:nvPr/>
          </p:nvSpPr>
          <p:spPr bwMode="auto">
            <a:xfrm>
              <a:off x="3696" y="2976"/>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SzPct val="100000"/>
              </a:pPr>
              <a:r>
                <a:rPr kumimoji="1" lang="en-US" altLang="zh-CN" sz="2800" b="1" i="1">
                  <a:solidFill>
                    <a:srgbClr val="FF0066"/>
                  </a:solidFill>
                  <a:latin typeface="Times New Roman" panose="02020603050405020304" pitchFamily="18" charset="0"/>
                  <a:ea typeface="宋体" panose="02010600030101010101" pitchFamily="2" charset="-122"/>
                </a:rPr>
                <a:t>u</a:t>
              </a:r>
              <a:r>
                <a:rPr kumimoji="1" lang="en-US" altLang="zh-CN" sz="2800" b="1" i="1" baseline="-25000">
                  <a:solidFill>
                    <a:srgbClr val="FF0066"/>
                  </a:solidFill>
                  <a:latin typeface="Times New Roman" panose="02020603050405020304" pitchFamily="18" charset="0"/>
                  <a:ea typeface="宋体" panose="02010600030101010101" pitchFamily="2" charset="-122"/>
                </a:rPr>
                <a:t>n</a:t>
              </a:r>
              <a:endParaRPr kumimoji="1" lang="en-US" altLang="zh-CN" sz="2800" b="1" i="1">
                <a:solidFill>
                  <a:srgbClr val="FF0066"/>
                </a:solidFill>
                <a:latin typeface="Times New Roman" panose="02020603050405020304" pitchFamily="18" charset="0"/>
                <a:ea typeface="宋体" panose="02010600030101010101" pitchFamily="2" charset="-122"/>
              </a:endParaRPr>
            </a:p>
          </p:txBody>
        </p:sp>
        <p:sp>
          <p:nvSpPr>
            <p:cNvPr id="32" name="Rectangle 282">
              <a:extLst>
                <a:ext uri="{FF2B5EF4-FFF2-40B4-BE49-F238E27FC236}">
                  <a16:creationId xmlns:a16="http://schemas.microsoft.com/office/drawing/2014/main" id="{CB66881E-F8E5-4532-80EA-05FD09CB05B3}"/>
                </a:ext>
              </a:extLst>
            </p:cNvPr>
            <p:cNvSpPr>
              <a:spLocks noChangeArrowheads="1"/>
            </p:cNvSpPr>
            <p:nvPr/>
          </p:nvSpPr>
          <p:spPr bwMode="auto">
            <a:xfrm>
              <a:off x="4128" y="3120"/>
              <a:ext cx="6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SzPct val="100000"/>
              </a:pPr>
              <a:r>
                <a:rPr kumimoji="1" lang="en-US" altLang="zh-CN" sz="2800" b="1" i="1">
                  <a:solidFill>
                    <a:srgbClr val="000000"/>
                  </a:solidFill>
                  <a:latin typeface="Times New Roman" panose="02020603050405020304" pitchFamily="18" charset="0"/>
                  <a:ea typeface="宋体" panose="02010600030101010101" pitchFamily="2" charset="-122"/>
                </a:rPr>
                <a:t>x</a:t>
              </a:r>
              <a:r>
                <a:rPr kumimoji="1" lang="en-US" altLang="zh-CN" sz="2800" b="1" i="1" baseline="-25000">
                  <a:solidFill>
                    <a:srgbClr val="000000"/>
                  </a:solidFill>
                  <a:latin typeface="Times New Roman" panose="02020603050405020304" pitchFamily="18" charset="0"/>
                  <a:ea typeface="宋体" panose="02010600030101010101" pitchFamily="2" charset="-122"/>
                </a:rPr>
                <a:t>n</a:t>
              </a:r>
              <a:r>
                <a:rPr kumimoji="1" lang="en-US" altLang="zh-CN" sz="2800" b="1" baseline="-25000">
                  <a:solidFill>
                    <a:srgbClr val="000000"/>
                  </a:solidFill>
                  <a:latin typeface="Times New Roman" panose="02020603050405020304" pitchFamily="18" charset="0"/>
                  <a:ea typeface="宋体" panose="02010600030101010101" pitchFamily="2" charset="-122"/>
                </a:rPr>
                <a:t>+1</a:t>
              </a:r>
            </a:p>
          </p:txBody>
        </p:sp>
      </p:grpSp>
      <p:sp>
        <p:nvSpPr>
          <p:cNvPr id="33" name="Rectangle 244">
            <a:extLst>
              <a:ext uri="{FF2B5EF4-FFF2-40B4-BE49-F238E27FC236}">
                <a16:creationId xmlns:a16="http://schemas.microsoft.com/office/drawing/2014/main" id="{7B62EFCA-11A4-4EF1-B0FF-F7825188AB38}"/>
              </a:ext>
            </a:extLst>
          </p:cNvPr>
          <p:cNvSpPr>
            <a:spLocks noChangeArrowheads="1"/>
          </p:cNvSpPr>
          <p:nvPr/>
        </p:nvSpPr>
        <p:spPr bwMode="auto">
          <a:xfrm>
            <a:off x="6867868" y="261938"/>
            <a:ext cx="4448175" cy="488950"/>
          </a:xfrm>
          <a:prstGeom prst="rect">
            <a:avLst/>
          </a:prstGeom>
          <a:solidFill>
            <a:srgbClr val="3333CC"/>
          </a:solidFill>
          <a:ln>
            <a:noFill/>
          </a:ln>
          <a:effectLst>
            <a:outerShdw dist="107763" dir="18900000" algn="ctr" rotWithShape="0">
              <a:srgbClr val="808080">
                <a:alpha val="50000"/>
              </a:srgbClr>
            </a:outerShdw>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a:spAutoFit/>
          </a:bodyPr>
          <a:lstStyle/>
          <a:p>
            <a:r>
              <a:rPr lang="zh-CN" altLang="en-US" sz="2600" dirty="0">
                <a:solidFill>
                  <a:schemeClr val="bg1"/>
                </a:solidFill>
              </a:rPr>
              <a:t>（</a:t>
            </a:r>
            <a:r>
              <a:rPr lang="en-US" altLang="zh-CN" sz="2600" dirty="0">
                <a:solidFill>
                  <a:schemeClr val="bg1"/>
                </a:solidFill>
              </a:rPr>
              <a:t>4</a:t>
            </a:r>
            <a:r>
              <a:rPr lang="zh-CN" altLang="en-US" sz="2600" dirty="0">
                <a:solidFill>
                  <a:schemeClr val="bg1"/>
                </a:solidFill>
              </a:rPr>
              <a:t>）状态转移律（方程）</a:t>
            </a:r>
            <a:endParaRPr lang="zh-CN" altLang="en-US" sz="2600" b="0" dirty="0">
              <a:solidFill>
                <a:schemeClr val="bg1"/>
              </a:solidFill>
            </a:endParaRPr>
          </a:p>
        </p:txBody>
      </p:sp>
    </p:spTree>
    <p:extLst>
      <p:ext uri="{BB962C8B-B14F-4D97-AF65-F5344CB8AC3E}">
        <p14:creationId xmlns:p14="http://schemas.microsoft.com/office/powerpoint/2010/main" val="212209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childTnLst>
                                    <p:set>
                                      <p:cBhvr additive="base">
                                        <p:cTn id="6" dur="1" fill="hold">
                                          <p:stCondLst>
                                            <p:cond delay="0"/>
                                          </p:stCondLst>
                                        </p:cTn>
                                        <p:tgtEl>
                                          <p:spTgt spid="10"/>
                                        </p:tgtEl>
                                        <p:attrNameLst>
                                          <p:attrName>style.visibility</p:attrName>
                                        </p:attrNameLst>
                                      </p:cBhvr>
                                      <p:to>
                                        <p:strVal val="visible"/>
                                      </p:to>
                                    </p:set>
                                    <p:animEffect transition="in" filter="blinds(horizontal)">
                                      <p:cBhvr additive="base">
                                        <p:cTn id="7" dur="500"/>
                                        <p:tgtEl>
                                          <p:spTgt spid="10"/>
                                        </p:tgtEl>
                                      </p:cBhvr>
                                    </p:animEffect>
                                  </p:childTnLst>
                                </p:cTn>
                              </p:par>
                              <p:par>
                                <p:cTn id="8" presetID="3" presetClass="entr" presetSubtype="10" fill="hold" nodeType="withEffect">
                                  <p:childTnLst>
                                    <p:set>
                                      <p:cBhvr additive="base">
                                        <p:cTn id="9" dur="1" fill="hold">
                                          <p:stCondLst>
                                            <p:cond delay="0"/>
                                          </p:stCondLst>
                                        </p:cTn>
                                        <p:tgtEl>
                                          <p:spTgt spid="4"/>
                                        </p:tgtEl>
                                        <p:attrNameLst>
                                          <p:attrName>style.visibility</p:attrName>
                                        </p:attrNameLst>
                                      </p:cBhvr>
                                      <p:to>
                                        <p:strVal val="visible"/>
                                      </p:to>
                                    </p:set>
                                    <p:animEffect transition="in" filter="blinds(horizontal)">
                                      <p:cBhvr additive="base">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3C85684-5BCD-411C-8BFF-BB7D92622A46}"/>
              </a:ext>
            </a:extLst>
          </p:cNvPr>
          <p:cNvSpPr>
            <a:spLocks noGrp="1"/>
          </p:cNvSpPr>
          <p:nvPr>
            <p:ph idx="1"/>
          </p:nvPr>
        </p:nvSpPr>
        <p:spPr>
          <a:xfrm>
            <a:off x="838200" y="958290"/>
            <a:ext cx="10515600" cy="4351338"/>
          </a:xfrm>
        </p:spPr>
        <p:txBody>
          <a:bodyPr>
            <a:normAutofit/>
          </a:bodyPr>
          <a:lstStyle/>
          <a:p>
            <a:r>
              <a:rPr lang="zh-CN" altLang="en-US" dirty="0"/>
              <a:t>动态规划是解决</a:t>
            </a:r>
            <a:r>
              <a:rPr lang="zh-CN" altLang="en-US" dirty="0">
                <a:solidFill>
                  <a:srgbClr val="FF0000"/>
                </a:solidFill>
              </a:rPr>
              <a:t>多阶段决策</a:t>
            </a:r>
            <a:r>
              <a:rPr lang="zh-CN" altLang="en-US" dirty="0"/>
              <a:t>过程最优化的一种方法。</a:t>
            </a:r>
          </a:p>
          <a:p>
            <a:r>
              <a:rPr lang="zh-CN" altLang="en-US" dirty="0"/>
              <a:t>该方法是由美国数学家贝尔曼（</a:t>
            </a:r>
            <a:r>
              <a:rPr lang="en-US" altLang="zh-CN" dirty="0"/>
              <a:t>R. E. Bellman</a:t>
            </a:r>
            <a:r>
              <a:rPr lang="zh-CN" altLang="en-US" dirty="0"/>
              <a:t>）等人在</a:t>
            </a:r>
            <a:r>
              <a:rPr lang="en-US" altLang="zh-CN" dirty="0"/>
              <a:t>20</a:t>
            </a:r>
            <a:r>
              <a:rPr lang="zh-CN" altLang="en-US" dirty="0"/>
              <a:t>世纪</a:t>
            </a:r>
            <a:r>
              <a:rPr lang="en-US" altLang="zh-CN" dirty="0"/>
              <a:t>50</a:t>
            </a:r>
            <a:r>
              <a:rPr lang="zh-CN" altLang="en-US" dirty="0"/>
              <a:t>年代初提出的。并成功地解决了生产管理、工程技术等方面的许多问题，从而建立了运筹学的一个新的分支，即动态规划。</a:t>
            </a:r>
            <a:endParaRPr lang="en-US" altLang="zh-CN" dirty="0"/>
          </a:p>
          <a:p>
            <a:r>
              <a:rPr lang="en-US" altLang="zh-CN" dirty="0"/>
              <a:t>Bellman</a:t>
            </a:r>
            <a:r>
              <a:rPr lang="zh-CN" altLang="en-US" dirty="0"/>
              <a:t>在</a:t>
            </a:r>
            <a:r>
              <a:rPr lang="en-US" altLang="zh-CN" dirty="0"/>
              <a:t>1957</a:t>
            </a:r>
            <a:r>
              <a:rPr lang="zh-CN" altLang="en-US" dirty="0"/>
              <a:t>年出版了</a:t>
            </a:r>
            <a:r>
              <a:rPr lang="en-US" altLang="zh-CN" dirty="0"/>
              <a:t>《Dynamic Programming》</a:t>
            </a:r>
            <a:r>
              <a:rPr lang="zh-CN" altLang="en-US" dirty="0"/>
              <a:t>一书，是动态规划领域中的第一本著作。</a:t>
            </a:r>
          </a:p>
          <a:p>
            <a:endParaRPr lang="en-US" dirty="0"/>
          </a:p>
        </p:txBody>
      </p:sp>
    </p:spTree>
    <p:extLst>
      <p:ext uri="{BB962C8B-B14F-4D97-AF65-F5344CB8AC3E}">
        <p14:creationId xmlns:p14="http://schemas.microsoft.com/office/powerpoint/2010/main" val="4100138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85">
            <a:extLst>
              <a:ext uri="{FF2B5EF4-FFF2-40B4-BE49-F238E27FC236}">
                <a16:creationId xmlns:a16="http://schemas.microsoft.com/office/drawing/2014/main" id="{87F07855-69D5-4C42-9097-0A47358FB1FE}"/>
              </a:ext>
            </a:extLst>
          </p:cNvPr>
          <p:cNvSpPr>
            <a:spLocks noChangeArrowheads="1"/>
          </p:cNvSpPr>
          <p:nvPr/>
        </p:nvSpPr>
        <p:spPr bwMode="auto">
          <a:xfrm>
            <a:off x="6843065" y="234761"/>
            <a:ext cx="4444288" cy="892552"/>
          </a:xfrm>
          <a:prstGeom prst="rect">
            <a:avLst/>
          </a:prstGeom>
          <a:solidFill>
            <a:srgbClr val="3333CC"/>
          </a:solidFill>
          <a:ln>
            <a:noFill/>
          </a:ln>
          <a:effectLst>
            <a:outerShdw dist="107763" dir="18900000" algn="ctr" rotWithShape="0">
              <a:srgbClr val="808080">
                <a:alpha val="50000"/>
              </a:srgbClr>
            </a:outerShdw>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wrap="square">
            <a:spAutoFit/>
          </a:bodyPr>
          <a:lstStyle/>
          <a:p>
            <a:r>
              <a:rPr lang="zh-CN" altLang="en-US" sz="2600" dirty="0">
                <a:solidFill>
                  <a:schemeClr val="bg1"/>
                </a:solidFill>
              </a:rPr>
              <a:t>（</a:t>
            </a:r>
            <a:r>
              <a:rPr lang="en-US" altLang="zh-CN" sz="2600" dirty="0">
                <a:solidFill>
                  <a:schemeClr val="bg1"/>
                </a:solidFill>
              </a:rPr>
              <a:t>5</a:t>
            </a:r>
            <a:r>
              <a:rPr lang="zh-CN" altLang="en-US" sz="2600" dirty="0">
                <a:solidFill>
                  <a:schemeClr val="bg1"/>
                </a:solidFill>
              </a:rPr>
              <a:t>）策略（</a:t>
            </a:r>
            <a:r>
              <a:rPr lang="en-US" altLang="zh-CN" sz="2600" dirty="0">
                <a:solidFill>
                  <a:schemeClr val="bg1"/>
                </a:solidFill>
              </a:rPr>
              <a:t>policy</a:t>
            </a:r>
            <a:r>
              <a:rPr lang="zh-CN" altLang="en-US" sz="2600" dirty="0">
                <a:solidFill>
                  <a:schemeClr val="bg1"/>
                </a:solidFill>
              </a:rPr>
              <a:t>）和子策略（</a:t>
            </a:r>
            <a:r>
              <a:rPr lang="en-US" altLang="zh-CN" sz="2600" dirty="0" err="1">
                <a:solidFill>
                  <a:schemeClr val="bg1"/>
                </a:solidFill>
              </a:rPr>
              <a:t>subpolicy</a:t>
            </a:r>
            <a:r>
              <a:rPr lang="zh-CN" altLang="en-US" sz="2600" dirty="0">
                <a:solidFill>
                  <a:schemeClr val="bg1"/>
                </a:solidFill>
              </a:rPr>
              <a:t>）</a:t>
            </a:r>
            <a:endParaRPr lang="zh-CN" altLang="en-US" sz="2600" b="0" dirty="0">
              <a:solidFill>
                <a:schemeClr val="bg1"/>
              </a:solidFill>
            </a:endParaRPr>
          </a:p>
        </p:txBody>
      </p:sp>
      <p:sp>
        <p:nvSpPr>
          <p:cNvPr id="5" name="Rectangle 286">
            <a:extLst>
              <a:ext uri="{FF2B5EF4-FFF2-40B4-BE49-F238E27FC236}">
                <a16:creationId xmlns:a16="http://schemas.microsoft.com/office/drawing/2014/main" id="{19B0C806-5B9E-41D9-8283-5FF72D62CB86}"/>
              </a:ext>
            </a:extLst>
          </p:cNvPr>
          <p:cNvSpPr>
            <a:spLocks noChangeArrowheads="1"/>
          </p:cNvSpPr>
          <p:nvPr/>
        </p:nvSpPr>
        <p:spPr bwMode="auto">
          <a:xfrm>
            <a:off x="904520" y="1320196"/>
            <a:ext cx="10469270" cy="102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50000"/>
              </a:spcBef>
              <a:spcAft>
                <a:spcPct val="0"/>
              </a:spcAft>
              <a:buSzPct val="100000"/>
            </a:pPr>
            <a:r>
              <a:rPr lang="zh-CN" altLang="en-US" sz="2800" b="1" dirty="0">
                <a:solidFill>
                  <a:srgbClr val="FF0000"/>
                </a:solidFill>
                <a:latin typeface="黑体" panose="02010609060101010101" pitchFamily="49" charset="-122"/>
                <a:ea typeface="黑体" panose="02010609060101010101" pitchFamily="49" charset="-122"/>
              </a:rPr>
              <a:t>策略</a:t>
            </a:r>
            <a:r>
              <a:rPr lang="zh-CN" altLang="en-US" sz="2400" b="1" dirty="0">
                <a:solidFill>
                  <a:srgbClr val="000000"/>
                </a:solidFill>
                <a:latin typeface="Arial" panose="020B0604020202020204" pitchFamily="34" charset="0"/>
                <a:ea typeface="楷体_GB2312" charset="-122"/>
              </a:rPr>
              <a:t>：</a:t>
            </a:r>
            <a:r>
              <a:rPr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由依次进行的</a:t>
            </a:r>
            <a:r>
              <a:rPr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n</a:t>
            </a:r>
            <a:r>
              <a:rPr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个阶段决策构成的</a:t>
            </a:r>
            <a:r>
              <a:rPr lang="zh-CN" altLang="en-US" sz="2800" dirty="0">
                <a:solidFill>
                  <a:srgbClr val="FF0066"/>
                </a:solidFill>
                <a:latin typeface="Times New Roman" panose="02020603050405020304" pitchFamily="18" charset="0"/>
                <a:ea typeface="华文新魏" panose="02010800040101010101" pitchFamily="2" charset="-122"/>
                <a:cs typeface="Times New Roman" panose="02020603050405020304" pitchFamily="18" charset="0"/>
              </a:rPr>
              <a:t>决策序列</a:t>
            </a:r>
            <a:r>
              <a:rPr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就构成一个</a:t>
            </a:r>
            <a:r>
              <a:rPr lang="zh-CN" altLang="en-US" sz="2800"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策略</a:t>
            </a:r>
            <a:r>
              <a:rPr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，用 </a:t>
            </a:r>
            <a:r>
              <a:rPr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p</a:t>
            </a:r>
            <a:r>
              <a:rPr lang="en-US" altLang="zh-CN" sz="3600" baseline="-25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a:t>
            </a:r>
            <a:r>
              <a:rPr lang="en-US" altLang="zh-CN" sz="3600" i="1" baseline="-25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n</a:t>
            </a:r>
            <a:r>
              <a:rPr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u</a:t>
            </a:r>
            <a:r>
              <a:rPr lang="en-US" altLang="zh-CN" sz="3600" baseline="-25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a:t>
            </a:r>
            <a:r>
              <a:rPr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3600" baseline="-25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a:t>
            </a:r>
            <a:r>
              <a:rPr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u</a:t>
            </a:r>
            <a:r>
              <a:rPr lang="en-US" altLang="zh-CN" sz="3600" baseline="-25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2</a:t>
            </a:r>
            <a:r>
              <a:rPr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3600" baseline="-25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2</a:t>
            </a:r>
            <a:r>
              <a:rPr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 </a:t>
            </a:r>
            <a:r>
              <a:rPr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u</a:t>
            </a:r>
            <a:r>
              <a:rPr lang="en-US" altLang="zh-CN" sz="3600" i="1" baseline="-25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n</a:t>
            </a:r>
            <a:r>
              <a:rPr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800" i="1"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3600" i="1" baseline="-250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n</a:t>
            </a:r>
            <a:r>
              <a:rPr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 </a:t>
            </a:r>
            <a:r>
              <a:rPr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表示。</a:t>
            </a:r>
            <a:endParaRPr lang="zh-CN" altLang="en-US"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grpSp>
        <p:nvGrpSpPr>
          <p:cNvPr id="6" name="Group 287">
            <a:extLst>
              <a:ext uri="{FF2B5EF4-FFF2-40B4-BE49-F238E27FC236}">
                <a16:creationId xmlns:a16="http://schemas.microsoft.com/office/drawing/2014/main" id="{73A411EB-AD74-4F63-BF8F-7DF5006E3DD8}"/>
              </a:ext>
            </a:extLst>
          </p:cNvPr>
          <p:cNvGrpSpPr>
            <a:grpSpLocks/>
          </p:cNvGrpSpPr>
          <p:nvPr/>
        </p:nvGrpSpPr>
        <p:grpSpPr bwMode="auto">
          <a:xfrm>
            <a:off x="2832811" y="2403268"/>
            <a:ext cx="7239000" cy="3048000"/>
            <a:chOff x="728" y="2124"/>
            <a:chExt cx="4560" cy="1920"/>
          </a:xfrm>
        </p:grpSpPr>
        <p:sp>
          <p:nvSpPr>
            <p:cNvPr id="7" name="Line 288">
              <a:extLst>
                <a:ext uri="{FF2B5EF4-FFF2-40B4-BE49-F238E27FC236}">
                  <a16:creationId xmlns:a16="http://schemas.microsoft.com/office/drawing/2014/main" id="{D2303D20-0D66-4D5B-A9F4-95EC9CEA32F4}"/>
                </a:ext>
              </a:extLst>
            </p:cNvPr>
            <p:cNvSpPr>
              <a:spLocks noChangeShapeType="1"/>
            </p:cNvSpPr>
            <p:nvPr/>
          </p:nvSpPr>
          <p:spPr bwMode="auto">
            <a:xfrm flipV="1">
              <a:off x="1024" y="2388"/>
              <a:ext cx="694" cy="601"/>
            </a:xfrm>
            <a:prstGeom prst="line">
              <a:avLst/>
            </a:prstGeom>
            <a:noFill/>
            <a:ln w="28575" cap="flat" algn="ctr">
              <a:solidFill>
                <a:srgbClr val="6699FF"/>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SzPct val="100000"/>
              </a:pPr>
              <a:endParaRPr lang="en-US" sz="2400" b="1">
                <a:solidFill>
                  <a:srgbClr val="0000FF"/>
                </a:solidFill>
                <a:latin typeface="Times New Roman" panose="02020603050405020304" pitchFamily="18" charset="0"/>
                <a:ea typeface="楷体_GB2312" charset="-122"/>
              </a:endParaRPr>
            </a:p>
          </p:txBody>
        </p:sp>
        <p:sp>
          <p:nvSpPr>
            <p:cNvPr id="8" name="Line 289">
              <a:extLst>
                <a:ext uri="{FF2B5EF4-FFF2-40B4-BE49-F238E27FC236}">
                  <a16:creationId xmlns:a16="http://schemas.microsoft.com/office/drawing/2014/main" id="{0024F163-9D79-45C9-8DF7-922DBB49210E}"/>
                </a:ext>
              </a:extLst>
            </p:cNvPr>
            <p:cNvSpPr>
              <a:spLocks noChangeShapeType="1"/>
            </p:cNvSpPr>
            <p:nvPr/>
          </p:nvSpPr>
          <p:spPr bwMode="auto">
            <a:xfrm flipV="1">
              <a:off x="1074" y="3088"/>
              <a:ext cx="644" cy="9"/>
            </a:xfrm>
            <a:prstGeom prst="line">
              <a:avLst/>
            </a:prstGeom>
            <a:noFill/>
            <a:ln w="28575" cap="flat" algn="ctr">
              <a:solidFill>
                <a:srgbClr val="6699FF"/>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SzPct val="100000"/>
              </a:pPr>
              <a:endParaRPr lang="en-US" sz="2400" b="1">
                <a:solidFill>
                  <a:srgbClr val="0000FF"/>
                </a:solidFill>
                <a:latin typeface="Times New Roman" panose="02020603050405020304" pitchFamily="18" charset="0"/>
                <a:ea typeface="楷体_GB2312" charset="-122"/>
              </a:endParaRPr>
            </a:p>
          </p:txBody>
        </p:sp>
        <p:sp>
          <p:nvSpPr>
            <p:cNvPr id="9" name="Line 290">
              <a:extLst>
                <a:ext uri="{FF2B5EF4-FFF2-40B4-BE49-F238E27FC236}">
                  <a16:creationId xmlns:a16="http://schemas.microsoft.com/office/drawing/2014/main" id="{06939815-0253-4FDC-AC02-E54DB4431F97}"/>
                </a:ext>
              </a:extLst>
            </p:cNvPr>
            <p:cNvSpPr>
              <a:spLocks noChangeShapeType="1"/>
            </p:cNvSpPr>
            <p:nvPr/>
          </p:nvSpPr>
          <p:spPr bwMode="auto">
            <a:xfrm>
              <a:off x="2064" y="3088"/>
              <a:ext cx="857" cy="5"/>
            </a:xfrm>
            <a:prstGeom prst="line">
              <a:avLst/>
            </a:prstGeom>
            <a:noFill/>
            <a:ln w="28575" cap="flat" algn="ctr">
              <a:solidFill>
                <a:srgbClr val="6699FF"/>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SzPct val="100000"/>
              </a:pPr>
              <a:endParaRPr lang="en-US" sz="2400" b="1">
                <a:solidFill>
                  <a:srgbClr val="0000FF"/>
                </a:solidFill>
                <a:latin typeface="Times New Roman" panose="02020603050405020304" pitchFamily="18" charset="0"/>
                <a:ea typeface="楷体_GB2312" charset="-122"/>
              </a:endParaRPr>
            </a:p>
          </p:txBody>
        </p:sp>
        <p:sp>
          <p:nvSpPr>
            <p:cNvPr id="10" name="Line 291">
              <a:extLst>
                <a:ext uri="{FF2B5EF4-FFF2-40B4-BE49-F238E27FC236}">
                  <a16:creationId xmlns:a16="http://schemas.microsoft.com/office/drawing/2014/main" id="{E6FCD4C7-72CE-4BEE-85FB-C19D5E5065CA}"/>
                </a:ext>
              </a:extLst>
            </p:cNvPr>
            <p:cNvSpPr>
              <a:spLocks noChangeShapeType="1"/>
            </p:cNvSpPr>
            <p:nvPr/>
          </p:nvSpPr>
          <p:spPr bwMode="auto">
            <a:xfrm>
              <a:off x="1024" y="3210"/>
              <a:ext cx="694" cy="579"/>
            </a:xfrm>
            <a:prstGeom prst="line">
              <a:avLst/>
            </a:prstGeom>
            <a:noFill/>
            <a:ln w="28575" cap="flat" algn="ctr">
              <a:solidFill>
                <a:srgbClr val="6699FF"/>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SzPct val="100000"/>
              </a:pPr>
              <a:endParaRPr lang="en-US" sz="2400" b="1">
                <a:solidFill>
                  <a:srgbClr val="0000FF"/>
                </a:solidFill>
                <a:latin typeface="Times New Roman" panose="02020603050405020304" pitchFamily="18" charset="0"/>
                <a:ea typeface="楷体_GB2312" charset="-122"/>
              </a:endParaRPr>
            </a:p>
          </p:txBody>
        </p:sp>
        <p:sp>
          <p:nvSpPr>
            <p:cNvPr id="11" name="Line 292">
              <a:extLst>
                <a:ext uri="{FF2B5EF4-FFF2-40B4-BE49-F238E27FC236}">
                  <a16:creationId xmlns:a16="http://schemas.microsoft.com/office/drawing/2014/main" id="{9C361012-0E5C-41FA-BFED-3119650E5632}"/>
                </a:ext>
              </a:extLst>
            </p:cNvPr>
            <p:cNvSpPr>
              <a:spLocks noChangeShapeType="1"/>
            </p:cNvSpPr>
            <p:nvPr/>
          </p:nvSpPr>
          <p:spPr bwMode="auto">
            <a:xfrm flipV="1">
              <a:off x="2032" y="2308"/>
              <a:ext cx="888" cy="12"/>
            </a:xfrm>
            <a:prstGeom prst="line">
              <a:avLst/>
            </a:prstGeom>
            <a:noFill/>
            <a:ln w="28575" cap="flat" algn="ctr">
              <a:solidFill>
                <a:srgbClr val="6699FF"/>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SzPct val="100000"/>
              </a:pPr>
              <a:endParaRPr lang="en-US" sz="2400" b="1">
                <a:solidFill>
                  <a:srgbClr val="0000FF"/>
                </a:solidFill>
                <a:latin typeface="Times New Roman" panose="02020603050405020304" pitchFamily="18" charset="0"/>
                <a:ea typeface="楷体_GB2312" charset="-122"/>
              </a:endParaRPr>
            </a:p>
          </p:txBody>
        </p:sp>
        <p:sp>
          <p:nvSpPr>
            <p:cNvPr id="12" name="Line 293">
              <a:extLst>
                <a:ext uri="{FF2B5EF4-FFF2-40B4-BE49-F238E27FC236}">
                  <a16:creationId xmlns:a16="http://schemas.microsoft.com/office/drawing/2014/main" id="{EBA066EB-83F6-46BB-95C7-CED1CC665743}"/>
                </a:ext>
              </a:extLst>
            </p:cNvPr>
            <p:cNvSpPr>
              <a:spLocks noChangeShapeType="1"/>
            </p:cNvSpPr>
            <p:nvPr/>
          </p:nvSpPr>
          <p:spPr bwMode="auto">
            <a:xfrm>
              <a:off x="2064" y="3889"/>
              <a:ext cx="873" cy="4"/>
            </a:xfrm>
            <a:prstGeom prst="line">
              <a:avLst/>
            </a:prstGeom>
            <a:noFill/>
            <a:ln w="28575" cap="flat" algn="ctr">
              <a:solidFill>
                <a:srgbClr val="6699FF"/>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SzPct val="100000"/>
              </a:pPr>
              <a:endParaRPr lang="en-US" sz="2400" b="1">
                <a:solidFill>
                  <a:srgbClr val="0000FF"/>
                </a:solidFill>
                <a:latin typeface="Times New Roman" panose="02020603050405020304" pitchFamily="18" charset="0"/>
                <a:ea typeface="楷体_GB2312" charset="-122"/>
              </a:endParaRPr>
            </a:p>
          </p:txBody>
        </p:sp>
        <p:sp>
          <p:nvSpPr>
            <p:cNvPr id="13" name="Line 294">
              <a:extLst>
                <a:ext uri="{FF2B5EF4-FFF2-40B4-BE49-F238E27FC236}">
                  <a16:creationId xmlns:a16="http://schemas.microsoft.com/office/drawing/2014/main" id="{B059FBDF-3DA2-42A7-A9B8-7E7B7E2F7D8C}"/>
                </a:ext>
              </a:extLst>
            </p:cNvPr>
            <p:cNvSpPr>
              <a:spLocks noChangeShapeType="1"/>
            </p:cNvSpPr>
            <p:nvPr/>
          </p:nvSpPr>
          <p:spPr bwMode="auto">
            <a:xfrm>
              <a:off x="3267" y="2292"/>
              <a:ext cx="758" cy="333"/>
            </a:xfrm>
            <a:prstGeom prst="line">
              <a:avLst/>
            </a:prstGeom>
            <a:noFill/>
            <a:ln w="28575" cap="flat" algn="ctr">
              <a:solidFill>
                <a:srgbClr val="6699FF"/>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SzPct val="100000"/>
              </a:pPr>
              <a:endParaRPr lang="en-US" sz="2400" b="1">
                <a:solidFill>
                  <a:srgbClr val="0000FF"/>
                </a:solidFill>
                <a:latin typeface="Times New Roman" panose="02020603050405020304" pitchFamily="18" charset="0"/>
                <a:ea typeface="楷体_GB2312" charset="-122"/>
              </a:endParaRPr>
            </a:p>
          </p:txBody>
        </p:sp>
        <p:sp>
          <p:nvSpPr>
            <p:cNvPr id="14" name="Line 295">
              <a:extLst>
                <a:ext uri="{FF2B5EF4-FFF2-40B4-BE49-F238E27FC236}">
                  <a16:creationId xmlns:a16="http://schemas.microsoft.com/office/drawing/2014/main" id="{F47B8925-F871-40D0-8116-5193060787AF}"/>
                </a:ext>
              </a:extLst>
            </p:cNvPr>
            <p:cNvSpPr>
              <a:spLocks noChangeShapeType="1"/>
            </p:cNvSpPr>
            <p:nvPr/>
          </p:nvSpPr>
          <p:spPr bwMode="auto">
            <a:xfrm>
              <a:off x="4354" y="2759"/>
              <a:ext cx="611" cy="284"/>
            </a:xfrm>
            <a:prstGeom prst="line">
              <a:avLst/>
            </a:prstGeom>
            <a:noFill/>
            <a:ln w="28575" cap="flat" algn="ctr">
              <a:solidFill>
                <a:srgbClr val="6699FF"/>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SzPct val="100000"/>
              </a:pPr>
              <a:endParaRPr lang="en-US" sz="2400" b="1">
                <a:solidFill>
                  <a:srgbClr val="0000FF"/>
                </a:solidFill>
                <a:latin typeface="Times New Roman" panose="02020603050405020304" pitchFamily="18" charset="0"/>
                <a:ea typeface="楷体_GB2312" charset="-122"/>
              </a:endParaRPr>
            </a:p>
          </p:txBody>
        </p:sp>
        <p:sp>
          <p:nvSpPr>
            <p:cNvPr id="15" name="Line 296">
              <a:extLst>
                <a:ext uri="{FF2B5EF4-FFF2-40B4-BE49-F238E27FC236}">
                  <a16:creationId xmlns:a16="http://schemas.microsoft.com/office/drawing/2014/main" id="{8063294D-CCFC-4C11-BAA2-BC3C25B33CD1}"/>
                </a:ext>
              </a:extLst>
            </p:cNvPr>
            <p:cNvSpPr>
              <a:spLocks noChangeShapeType="1"/>
            </p:cNvSpPr>
            <p:nvPr/>
          </p:nvSpPr>
          <p:spPr bwMode="auto">
            <a:xfrm flipV="1">
              <a:off x="3267" y="3560"/>
              <a:ext cx="774" cy="266"/>
            </a:xfrm>
            <a:prstGeom prst="line">
              <a:avLst/>
            </a:prstGeom>
            <a:noFill/>
            <a:ln w="28575" cap="flat" algn="ctr">
              <a:solidFill>
                <a:srgbClr val="6699FF"/>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SzPct val="100000"/>
              </a:pPr>
              <a:endParaRPr lang="en-US" sz="2400" b="1">
                <a:solidFill>
                  <a:srgbClr val="0000FF"/>
                </a:solidFill>
                <a:latin typeface="Times New Roman" panose="02020603050405020304" pitchFamily="18" charset="0"/>
                <a:ea typeface="楷体_GB2312" charset="-122"/>
              </a:endParaRPr>
            </a:p>
          </p:txBody>
        </p:sp>
        <p:sp>
          <p:nvSpPr>
            <p:cNvPr id="16" name="Line 297">
              <a:extLst>
                <a:ext uri="{FF2B5EF4-FFF2-40B4-BE49-F238E27FC236}">
                  <a16:creationId xmlns:a16="http://schemas.microsoft.com/office/drawing/2014/main" id="{1226CA4A-02FB-4362-8D0B-DD264929D8E0}"/>
                </a:ext>
              </a:extLst>
            </p:cNvPr>
            <p:cNvSpPr>
              <a:spLocks noChangeShapeType="1"/>
            </p:cNvSpPr>
            <p:nvPr/>
          </p:nvSpPr>
          <p:spPr bwMode="auto">
            <a:xfrm flipV="1">
              <a:off x="4354" y="3176"/>
              <a:ext cx="627" cy="250"/>
            </a:xfrm>
            <a:prstGeom prst="line">
              <a:avLst/>
            </a:prstGeom>
            <a:noFill/>
            <a:ln w="28575" cap="flat" algn="ctr">
              <a:solidFill>
                <a:srgbClr val="6699FF"/>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SzPct val="100000"/>
              </a:pPr>
              <a:endParaRPr lang="en-US" sz="2400" b="1">
                <a:solidFill>
                  <a:srgbClr val="0000FF"/>
                </a:solidFill>
                <a:latin typeface="Times New Roman" panose="02020603050405020304" pitchFamily="18" charset="0"/>
                <a:ea typeface="楷体_GB2312" charset="-122"/>
              </a:endParaRPr>
            </a:p>
          </p:txBody>
        </p:sp>
        <p:sp>
          <p:nvSpPr>
            <p:cNvPr id="17" name="Line 298">
              <a:extLst>
                <a:ext uri="{FF2B5EF4-FFF2-40B4-BE49-F238E27FC236}">
                  <a16:creationId xmlns:a16="http://schemas.microsoft.com/office/drawing/2014/main" id="{3230F9ED-0BCB-4901-BCB5-D7D795A3DE80}"/>
                </a:ext>
              </a:extLst>
            </p:cNvPr>
            <p:cNvSpPr>
              <a:spLocks noChangeShapeType="1"/>
            </p:cNvSpPr>
            <p:nvPr/>
          </p:nvSpPr>
          <p:spPr bwMode="auto">
            <a:xfrm flipV="1">
              <a:off x="3250" y="2725"/>
              <a:ext cx="775" cy="268"/>
            </a:xfrm>
            <a:prstGeom prst="line">
              <a:avLst/>
            </a:prstGeom>
            <a:noFill/>
            <a:ln w="28575" cap="flat" algn="ctr">
              <a:solidFill>
                <a:srgbClr val="6699FF"/>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SzPct val="100000"/>
              </a:pPr>
              <a:endParaRPr lang="en-US" sz="2400" b="1">
                <a:solidFill>
                  <a:srgbClr val="0000FF"/>
                </a:solidFill>
                <a:latin typeface="Times New Roman" panose="02020603050405020304" pitchFamily="18" charset="0"/>
                <a:ea typeface="楷体_GB2312" charset="-122"/>
              </a:endParaRPr>
            </a:p>
          </p:txBody>
        </p:sp>
        <p:sp>
          <p:nvSpPr>
            <p:cNvPr id="18" name="Line 299">
              <a:extLst>
                <a:ext uri="{FF2B5EF4-FFF2-40B4-BE49-F238E27FC236}">
                  <a16:creationId xmlns:a16="http://schemas.microsoft.com/office/drawing/2014/main" id="{6735A702-9F22-45FE-B4DC-850B665048B3}"/>
                </a:ext>
              </a:extLst>
            </p:cNvPr>
            <p:cNvSpPr>
              <a:spLocks noChangeShapeType="1"/>
            </p:cNvSpPr>
            <p:nvPr/>
          </p:nvSpPr>
          <p:spPr bwMode="auto">
            <a:xfrm>
              <a:off x="3234" y="3159"/>
              <a:ext cx="758" cy="301"/>
            </a:xfrm>
            <a:prstGeom prst="line">
              <a:avLst/>
            </a:prstGeom>
            <a:noFill/>
            <a:ln w="28575" cap="flat" algn="ctr">
              <a:solidFill>
                <a:srgbClr val="6699FF"/>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SzPct val="100000"/>
              </a:pPr>
              <a:endParaRPr lang="en-US" sz="2400" b="1">
                <a:solidFill>
                  <a:srgbClr val="0000FF"/>
                </a:solidFill>
                <a:latin typeface="Times New Roman" panose="02020603050405020304" pitchFamily="18" charset="0"/>
                <a:ea typeface="楷体_GB2312" charset="-122"/>
              </a:endParaRPr>
            </a:p>
          </p:txBody>
        </p:sp>
        <p:sp>
          <p:nvSpPr>
            <p:cNvPr id="19" name="Line 300">
              <a:extLst>
                <a:ext uri="{FF2B5EF4-FFF2-40B4-BE49-F238E27FC236}">
                  <a16:creationId xmlns:a16="http://schemas.microsoft.com/office/drawing/2014/main" id="{A65E66CE-2B22-4BC7-A33B-D31D2CA71CAB}"/>
                </a:ext>
              </a:extLst>
            </p:cNvPr>
            <p:cNvSpPr>
              <a:spLocks noChangeShapeType="1"/>
            </p:cNvSpPr>
            <p:nvPr/>
          </p:nvSpPr>
          <p:spPr bwMode="auto">
            <a:xfrm>
              <a:off x="2014" y="2376"/>
              <a:ext cx="940" cy="617"/>
            </a:xfrm>
            <a:prstGeom prst="line">
              <a:avLst/>
            </a:prstGeom>
            <a:noFill/>
            <a:ln w="28575" cap="flat" algn="ctr">
              <a:solidFill>
                <a:srgbClr val="6699FF"/>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SzPct val="100000"/>
              </a:pPr>
              <a:endParaRPr lang="en-US" sz="2400" b="1">
                <a:solidFill>
                  <a:srgbClr val="0000FF"/>
                </a:solidFill>
                <a:latin typeface="Times New Roman" panose="02020603050405020304" pitchFamily="18" charset="0"/>
                <a:ea typeface="楷体_GB2312" charset="-122"/>
              </a:endParaRPr>
            </a:p>
          </p:txBody>
        </p:sp>
        <p:sp>
          <p:nvSpPr>
            <p:cNvPr id="20" name="Line 301">
              <a:extLst>
                <a:ext uri="{FF2B5EF4-FFF2-40B4-BE49-F238E27FC236}">
                  <a16:creationId xmlns:a16="http://schemas.microsoft.com/office/drawing/2014/main" id="{313902EA-265F-4B11-8DF2-F2EBB8262C33}"/>
                </a:ext>
              </a:extLst>
            </p:cNvPr>
            <p:cNvSpPr>
              <a:spLocks noChangeShapeType="1"/>
            </p:cNvSpPr>
            <p:nvPr/>
          </p:nvSpPr>
          <p:spPr bwMode="auto">
            <a:xfrm>
              <a:off x="1981" y="2459"/>
              <a:ext cx="997" cy="1324"/>
            </a:xfrm>
            <a:prstGeom prst="line">
              <a:avLst/>
            </a:prstGeom>
            <a:noFill/>
            <a:ln w="28575" cap="flat" algn="ctr">
              <a:solidFill>
                <a:srgbClr val="6699FF"/>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SzPct val="100000"/>
              </a:pPr>
              <a:endParaRPr lang="en-US" sz="2400" b="1">
                <a:solidFill>
                  <a:srgbClr val="0000FF"/>
                </a:solidFill>
                <a:latin typeface="Times New Roman" panose="02020603050405020304" pitchFamily="18" charset="0"/>
                <a:ea typeface="楷体_GB2312" charset="-122"/>
              </a:endParaRPr>
            </a:p>
          </p:txBody>
        </p:sp>
        <p:sp>
          <p:nvSpPr>
            <p:cNvPr id="21" name="Line 302">
              <a:extLst>
                <a:ext uri="{FF2B5EF4-FFF2-40B4-BE49-F238E27FC236}">
                  <a16:creationId xmlns:a16="http://schemas.microsoft.com/office/drawing/2014/main" id="{2301E91E-9DAD-4FA8-AA0C-5C7576DB1347}"/>
                </a:ext>
              </a:extLst>
            </p:cNvPr>
            <p:cNvSpPr>
              <a:spLocks noChangeShapeType="1"/>
            </p:cNvSpPr>
            <p:nvPr/>
          </p:nvSpPr>
          <p:spPr bwMode="auto">
            <a:xfrm flipV="1">
              <a:off x="2014" y="2376"/>
              <a:ext cx="907" cy="613"/>
            </a:xfrm>
            <a:prstGeom prst="line">
              <a:avLst/>
            </a:prstGeom>
            <a:noFill/>
            <a:ln w="28575" cap="flat" algn="ctr">
              <a:solidFill>
                <a:srgbClr val="6699FF"/>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SzPct val="100000"/>
              </a:pPr>
              <a:endParaRPr lang="en-US" sz="2400" b="1">
                <a:solidFill>
                  <a:srgbClr val="0000FF"/>
                </a:solidFill>
                <a:latin typeface="Times New Roman" panose="02020603050405020304" pitchFamily="18" charset="0"/>
                <a:ea typeface="楷体_GB2312" charset="-122"/>
              </a:endParaRPr>
            </a:p>
          </p:txBody>
        </p:sp>
        <p:sp>
          <p:nvSpPr>
            <p:cNvPr id="22" name="Line 303">
              <a:extLst>
                <a:ext uri="{FF2B5EF4-FFF2-40B4-BE49-F238E27FC236}">
                  <a16:creationId xmlns:a16="http://schemas.microsoft.com/office/drawing/2014/main" id="{6F5C98C9-714E-4403-BC90-AAFD5F3AAA25}"/>
                </a:ext>
              </a:extLst>
            </p:cNvPr>
            <p:cNvSpPr>
              <a:spLocks noChangeShapeType="1"/>
            </p:cNvSpPr>
            <p:nvPr/>
          </p:nvSpPr>
          <p:spPr bwMode="auto">
            <a:xfrm>
              <a:off x="2030" y="3193"/>
              <a:ext cx="907" cy="617"/>
            </a:xfrm>
            <a:prstGeom prst="line">
              <a:avLst/>
            </a:prstGeom>
            <a:noFill/>
            <a:ln w="28575" cap="flat" algn="ctr">
              <a:solidFill>
                <a:srgbClr val="6699FF"/>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SzPct val="100000"/>
              </a:pPr>
              <a:endParaRPr lang="en-US" sz="2400" b="1">
                <a:solidFill>
                  <a:srgbClr val="0000FF"/>
                </a:solidFill>
                <a:latin typeface="Times New Roman" panose="02020603050405020304" pitchFamily="18" charset="0"/>
                <a:ea typeface="楷体_GB2312" charset="-122"/>
              </a:endParaRPr>
            </a:p>
          </p:txBody>
        </p:sp>
        <p:sp>
          <p:nvSpPr>
            <p:cNvPr id="23" name="Line 304">
              <a:extLst>
                <a:ext uri="{FF2B5EF4-FFF2-40B4-BE49-F238E27FC236}">
                  <a16:creationId xmlns:a16="http://schemas.microsoft.com/office/drawing/2014/main" id="{1598211D-9D82-45EB-AEE3-0009E368F7E5}"/>
                </a:ext>
              </a:extLst>
            </p:cNvPr>
            <p:cNvSpPr>
              <a:spLocks noChangeShapeType="1"/>
            </p:cNvSpPr>
            <p:nvPr/>
          </p:nvSpPr>
          <p:spPr bwMode="auto">
            <a:xfrm flipV="1">
              <a:off x="1997" y="2438"/>
              <a:ext cx="1007" cy="1272"/>
            </a:xfrm>
            <a:prstGeom prst="line">
              <a:avLst/>
            </a:prstGeom>
            <a:noFill/>
            <a:ln w="28575" cap="flat" algn="ctr">
              <a:solidFill>
                <a:srgbClr val="6699FF"/>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SzPct val="100000"/>
              </a:pPr>
              <a:endParaRPr lang="en-US" sz="2400" b="1">
                <a:solidFill>
                  <a:srgbClr val="0000FF"/>
                </a:solidFill>
                <a:latin typeface="Times New Roman" panose="02020603050405020304" pitchFamily="18" charset="0"/>
                <a:ea typeface="楷体_GB2312" charset="-122"/>
              </a:endParaRPr>
            </a:p>
          </p:txBody>
        </p:sp>
        <p:sp>
          <p:nvSpPr>
            <p:cNvPr id="24" name="Line 305">
              <a:extLst>
                <a:ext uri="{FF2B5EF4-FFF2-40B4-BE49-F238E27FC236}">
                  <a16:creationId xmlns:a16="http://schemas.microsoft.com/office/drawing/2014/main" id="{99413803-F34C-4CA8-AEFC-13461B36A349}"/>
                </a:ext>
              </a:extLst>
            </p:cNvPr>
            <p:cNvSpPr>
              <a:spLocks noChangeShapeType="1"/>
            </p:cNvSpPr>
            <p:nvPr/>
          </p:nvSpPr>
          <p:spPr bwMode="auto">
            <a:xfrm flipV="1">
              <a:off x="2064" y="3143"/>
              <a:ext cx="890" cy="646"/>
            </a:xfrm>
            <a:prstGeom prst="line">
              <a:avLst/>
            </a:prstGeom>
            <a:noFill/>
            <a:ln w="28575" cap="flat" algn="ctr">
              <a:solidFill>
                <a:srgbClr val="6699FF"/>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SzPct val="100000"/>
              </a:pPr>
              <a:endParaRPr lang="en-US" sz="2400" b="1">
                <a:solidFill>
                  <a:srgbClr val="0000FF"/>
                </a:solidFill>
                <a:latin typeface="Times New Roman" panose="02020603050405020304" pitchFamily="18" charset="0"/>
                <a:ea typeface="楷体_GB2312" charset="-122"/>
              </a:endParaRPr>
            </a:p>
          </p:txBody>
        </p:sp>
        <p:sp>
          <p:nvSpPr>
            <p:cNvPr id="25" name="Line 306">
              <a:extLst>
                <a:ext uri="{FF2B5EF4-FFF2-40B4-BE49-F238E27FC236}">
                  <a16:creationId xmlns:a16="http://schemas.microsoft.com/office/drawing/2014/main" id="{434A3343-8719-4C34-ABEB-6C94447091E9}"/>
                </a:ext>
              </a:extLst>
            </p:cNvPr>
            <p:cNvSpPr>
              <a:spLocks noChangeShapeType="1"/>
            </p:cNvSpPr>
            <p:nvPr/>
          </p:nvSpPr>
          <p:spPr bwMode="auto">
            <a:xfrm>
              <a:off x="3217" y="2409"/>
              <a:ext cx="874" cy="929"/>
            </a:xfrm>
            <a:prstGeom prst="line">
              <a:avLst/>
            </a:prstGeom>
            <a:noFill/>
            <a:ln w="28575" cap="flat" algn="ctr">
              <a:solidFill>
                <a:srgbClr val="6699FF"/>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SzPct val="100000"/>
              </a:pPr>
              <a:endParaRPr lang="en-US" sz="2400" b="1">
                <a:solidFill>
                  <a:srgbClr val="0000FF"/>
                </a:solidFill>
                <a:latin typeface="Times New Roman" panose="02020603050405020304" pitchFamily="18" charset="0"/>
                <a:ea typeface="楷体_GB2312" charset="-122"/>
              </a:endParaRPr>
            </a:p>
          </p:txBody>
        </p:sp>
        <p:sp>
          <p:nvSpPr>
            <p:cNvPr id="26" name="Line 307">
              <a:extLst>
                <a:ext uri="{FF2B5EF4-FFF2-40B4-BE49-F238E27FC236}">
                  <a16:creationId xmlns:a16="http://schemas.microsoft.com/office/drawing/2014/main" id="{9FB13673-8518-4089-BBD6-B5E4879E2D37}"/>
                </a:ext>
              </a:extLst>
            </p:cNvPr>
            <p:cNvSpPr>
              <a:spLocks noChangeShapeType="1"/>
            </p:cNvSpPr>
            <p:nvPr/>
          </p:nvSpPr>
          <p:spPr bwMode="auto">
            <a:xfrm flipV="1">
              <a:off x="3234" y="2825"/>
              <a:ext cx="841" cy="901"/>
            </a:xfrm>
            <a:prstGeom prst="line">
              <a:avLst/>
            </a:prstGeom>
            <a:noFill/>
            <a:ln w="28575" cap="flat" algn="ctr">
              <a:solidFill>
                <a:srgbClr val="6699FF"/>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SzPct val="100000"/>
              </a:pPr>
              <a:endParaRPr lang="en-US" sz="2400" b="1">
                <a:solidFill>
                  <a:srgbClr val="0000FF"/>
                </a:solidFill>
                <a:latin typeface="Times New Roman" panose="02020603050405020304" pitchFamily="18" charset="0"/>
                <a:ea typeface="楷体_GB2312" charset="-122"/>
              </a:endParaRPr>
            </a:p>
          </p:txBody>
        </p:sp>
        <p:sp>
          <p:nvSpPr>
            <p:cNvPr id="27" name="Rectangle 308">
              <a:extLst>
                <a:ext uri="{FF2B5EF4-FFF2-40B4-BE49-F238E27FC236}">
                  <a16:creationId xmlns:a16="http://schemas.microsoft.com/office/drawing/2014/main" id="{C1006843-9000-4BDC-984F-DBB3CC2EFBFD}"/>
                </a:ext>
              </a:extLst>
            </p:cNvPr>
            <p:cNvSpPr>
              <a:spLocks noChangeArrowheads="1"/>
            </p:cNvSpPr>
            <p:nvPr/>
          </p:nvSpPr>
          <p:spPr bwMode="auto">
            <a:xfrm>
              <a:off x="1061" y="2644"/>
              <a:ext cx="187"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eaLnBrk="0" fontAlgn="base" hangingPunct="0">
                <a:spcBef>
                  <a:spcPct val="0"/>
                </a:spcBef>
                <a:spcAft>
                  <a:spcPct val="0"/>
                </a:spcAft>
                <a:buSzPct val="100000"/>
              </a:pPr>
              <a:r>
                <a:rPr lang="en-US" altLang="zh-CN" sz="2000" b="1">
                  <a:solidFill>
                    <a:srgbClr val="000000"/>
                  </a:solidFill>
                  <a:latin typeface="Times New Roman" panose="02020603050405020304" pitchFamily="18" charset="0"/>
                  <a:ea typeface="宋体" panose="02010600030101010101" pitchFamily="2" charset="-122"/>
                </a:rPr>
                <a:t>2</a:t>
              </a:r>
            </a:p>
          </p:txBody>
        </p:sp>
        <p:sp>
          <p:nvSpPr>
            <p:cNvPr id="28" name="Rectangle 309">
              <a:extLst>
                <a:ext uri="{FF2B5EF4-FFF2-40B4-BE49-F238E27FC236}">
                  <a16:creationId xmlns:a16="http://schemas.microsoft.com/office/drawing/2014/main" id="{A1A2D6F6-9A56-441B-B33F-BAC022A066F6}"/>
                </a:ext>
              </a:extLst>
            </p:cNvPr>
            <p:cNvSpPr>
              <a:spLocks noChangeArrowheads="1"/>
            </p:cNvSpPr>
            <p:nvPr/>
          </p:nvSpPr>
          <p:spPr bwMode="auto">
            <a:xfrm>
              <a:off x="1168" y="2910"/>
              <a:ext cx="187"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eaLnBrk="0" fontAlgn="base" hangingPunct="0">
                <a:spcBef>
                  <a:spcPct val="0"/>
                </a:spcBef>
                <a:spcAft>
                  <a:spcPct val="0"/>
                </a:spcAft>
                <a:buSzPct val="100000"/>
              </a:pPr>
              <a:r>
                <a:rPr lang="en-US" altLang="zh-CN" sz="2000" b="1">
                  <a:solidFill>
                    <a:srgbClr val="000000"/>
                  </a:solidFill>
                  <a:latin typeface="Times New Roman" panose="02020603050405020304" pitchFamily="18" charset="0"/>
                  <a:ea typeface="宋体" panose="02010600030101010101" pitchFamily="2" charset="-122"/>
                </a:rPr>
                <a:t>5</a:t>
              </a:r>
            </a:p>
          </p:txBody>
        </p:sp>
        <p:sp>
          <p:nvSpPr>
            <p:cNvPr id="29" name="Rectangle 310">
              <a:extLst>
                <a:ext uri="{FF2B5EF4-FFF2-40B4-BE49-F238E27FC236}">
                  <a16:creationId xmlns:a16="http://schemas.microsoft.com/office/drawing/2014/main" id="{77533AB1-8FC7-4DEF-8499-D32BE2BA1DE1}"/>
                </a:ext>
              </a:extLst>
            </p:cNvPr>
            <p:cNvSpPr>
              <a:spLocks noChangeArrowheads="1"/>
            </p:cNvSpPr>
            <p:nvPr/>
          </p:nvSpPr>
          <p:spPr bwMode="auto">
            <a:xfrm>
              <a:off x="1109" y="3140"/>
              <a:ext cx="187"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eaLnBrk="0" fontAlgn="base" hangingPunct="0">
                <a:spcBef>
                  <a:spcPct val="0"/>
                </a:spcBef>
                <a:spcAft>
                  <a:spcPct val="0"/>
                </a:spcAft>
                <a:buSzPct val="100000"/>
              </a:pPr>
              <a:r>
                <a:rPr lang="en-US" altLang="zh-CN" sz="2000" b="1">
                  <a:solidFill>
                    <a:srgbClr val="000000"/>
                  </a:solidFill>
                  <a:latin typeface="Times New Roman" panose="02020603050405020304" pitchFamily="18" charset="0"/>
                  <a:ea typeface="宋体" panose="02010600030101010101" pitchFamily="2" charset="-122"/>
                </a:rPr>
                <a:t>3</a:t>
              </a:r>
            </a:p>
          </p:txBody>
        </p:sp>
        <p:sp>
          <p:nvSpPr>
            <p:cNvPr id="30" name="Rectangle 311">
              <a:extLst>
                <a:ext uri="{FF2B5EF4-FFF2-40B4-BE49-F238E27FC236}">
                  <a16:creationId xmlns:a16="http://schemas.microsoft.com/office/drawing/2014/main" id="{C21ABA94-772C-4CFF-B8D2-43B12BD93DB5}"/>
                </a:ext>
              </a:extLst>
            </p:cNvPr>
            <p:cNvSpPr>
              <a:spLocks noChangeArrowheads="1"/>
            </p:cNvSpPr>
            <p:nvPr/>
          </p:nvSpPr>
          <p:spPr bwMode="auto">
            <a:xfrm>
              <a:off x="2032" y="2124"/>
              <a:ext cx="187"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eaLnBrk="0" fontAlgn="base" hangingPunct="0">
                <a:spcBef>
                  <a:spcPct val="0"/>
                </a:spcBef>
                <a:spcAft>
                  <a:spcPct val="0"/>
                </a:spcAft>
                <a:buSzPct val="100000"/>
              </a:pPr>
              <a:r>
                <a:rPr lang="en-US" altLang="zh-CN" sz="2000" b="1">
                  <a:solidFill>
                    <a:srgbClr val="000000"/>
                  </a:solidFill>
                  <a:latin typeface="Times New Roman" panose="02020603050405020304" pitchFamily="18" charset="0"/>
                  <a:ea typeface="宋体" panose="02010600030101010101" pitchFamily="2" charset="-122"/>
                </a:rPr>
                <a:t>7</a:t>
              </a:r>
            </a:p>
          </p:txBody>
        </p:sp>
        <p:sp>
          <p:nvSpPr>
            <p:cNvPr id="31" name="Rectangle 312">
              <a:extLst>
                <a:ext uri="{FF2B5EF4-FFF2-40B4-BE49-F238E27FC236}">
                  <a16:creationId xmlns:a16="http://schemas.microsoft.com/office/drawing/2014/main" id="{9F54CCC2-210A-4A43-9014-401ADBD61EEC}"/>
                </a:ext>
              </a:extLst>
            </p:cNvPr>
            <p:cNvSpPr>
              <a:spLocks noChangeArrowheads="1"/>
            </p:cNvSpPr>
            <p:nvPr/>
          </p:nvSpPr>
          <p:spPr bwMode="auto">
            <a:xfrm>
              <a:off x="2125" y="2332"/>
              <a:ext cx="187"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eaLnBrk="0" fontAlgn="base" hangingPunct="0">
                <a:spcBef>
                  <a:spcPct val="0"/>
                </a:spcBef>
                <a:spcAft>
                  <a:spcPct val="0"/>
                </a:spcAft>
                <a:buSzPct val="100000"/>
              </a:pPr>
              <a:r>
                <a:rPr lang="en-US" altLang="zh-CN" sz="2000" b="1">
                  <a:solidFill>
                    <a:srgbClr val="000000"/>
                  </a:solidFill>
                  <a:latin typeface="Times New Roman" panose="02020603050405020304" pitchFamily="18" charset="0"/>
                  <a:ea typeface="宋体" panose="02010600030101010101" pitchFamily="2" charset="-122"/>
                </a:rPr>
                <a:t>5</a:t>
              </a:r>
            </a:p>
          </p:txBody>
        </p:sp>
        <p:sp>
          <p:nvSpPr>
            <p:cNvPr id="32" name="Rectangle 313">
              <a:extLst>
                <a:ext uri="{FF2B5EF4-FFF2-40B4-BE49-F238E27FC236}">
                  <a16:creationId xmlns:a16="http://schemas.microsoft.com/office/drawing/2014/main" id="{A60B61EF-84F7-4A01-83DF-E5235A4675D1}"/>
                </a:ext>
              </a:extLst>
            </p:cNvPr>
            <p:cNvSpPr>
              <a:spLocks noChangeArrowheads="1"/>
            </p:cNvSpPr>
            <p:nvPr/>
          </p:nvSpPr>
          <p:spPr bwMode="auto">
            <a:xfrm>
              <a:off x="2040" y="2460"/>
              <a:ext cx="187"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eaLnBrk="0" fontAlgn="base" hangingPunct="0">
                <a:spcBef>
                  <a:spcPct val="0"/>
                </a:spcBef>
                <a:spcAft>
                  <a:spcPct val="0"/>
                </a:spcAft>
                <a:buSzPct val="100000"/>
              </a:pPr>
              <a:r>
                <a:rPr lang="en-US" altLang="zh-CN" sz="2000" b="1">
                  <a:solidFill>
                    <a:srgbClr val="000000"/>
                  </a:solidFill>
                  <a:latin typeface="Times New Roman" panose="02020603050405020304" pitchFamily="18" charset="0"/>
                  <a:ea typeface="宋体" panose="02010600030101010101" pitchFamily="2" charset="-122"/>
                </a:rPr>
                <a:t>6</a:t>
              </a:r>
            </a:p>
          </p:txBody>
        </p:sp>
        <p:sp>
          <p:nvSpPr>
            <p:cNvPr id="33" name="Rectangle 314">
              <a:extLst>
                <a:ext uri="{FF2B5EF4-FFF2-40B4-BE49-F238E27FC236}">
                  <a16:creationId xmlns:a16="http://schemas.microsoft.com/office/drawing/2014/main" id="{6AEFAB64-2EF5-4815-90D1-838A207BE018}"/>
                </a:ext>
              </a:extLst>
            </p:cNvPr>
            <p:cNvSpPr>
              <a:spLocks noChangeArrowheads="1"/>
            </p:cNvSpPr>
            <p:nvPr/>
          </p:nvSpPr>
          <p:spPr bwMode="auto">
            <a:xfrm>
              <a:off x="1968" y="2735"/>
              <a:ext cx="187"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eaLnBrk="0" fontAlgn="base" hangingPunct="0">
                <a:spcBef>
                  <a:spcPct val="0"/>
                </a:spcBef>
                <a:spcAft>
                  <a:spcPct val="0"/>
                </a:spcAft>
                <a:buSzPct val="100000"/>
              </a:pPr>
              <a:r>
                <a:rPr lang="en-US" altLang="zh-CN" sz="2000" b="1">
                  <a:solidFill>
                    <a:srgbClr val="000000"/>
                  </a:solidFill>
                  <a:latin typeface="Times New Roman" panose="02020603050405020304" pitchFamily="18" charset="0"/>
                  <a:ea typeface="宋体" panose="02010600030101010101" pitchFamily="2" charset="-122"/>
                </a:rPr>
                <a:t>3</a:t>
              </a:r>
            </a:p>
          </p:txBody>
        </p:sp>
        <p:sp>
          <p:nvSpPr>
            <p:cNvPr id="34" name="Rectangle 315">
              <a:extLst>
                <a:ext uri="{FF2B5EF4-FFF2-40B4-BE49-F238E27FC236}">
                  <a16:creationId xmlns:a16="http://schemas.microsoft.com/office/drawing/2014/main" id="{1C784230-5DE8-497D-87F1-9FB236CA08F1}"/>
                </a:ext>
              </a:extLst>
            </p:cNvPr>
            <p:cNvSpPr>
              <a:spLocks noChangeArrowheads="1"/>
            </p:cNvSpPr>
            <p:nvPr/>
          </p:nvSpPr>
          <p:spPr bwMode="auto">
            <a:xfrm>
              <a:off x="2053" y="2908"/>
              <a:ext cx="187"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eaLnBrk="0" fontAlgn="base" hangingPunct="0">
                <a:spcBef>
                  <a:spcPct val="0"/>
                </a:spcBef>
                <a:spcAft>
                  <a:spcPct val="0"/>
                </a:spcAft>
                <a:buSzPct val="100000"/>
              </a:pPr>
              <a:r>
                <a:rPr lang="en-US" altLang="zh-CN" sz="2000" b="1">
                  <a:solidFill>
                    <a:srgbClr val="000000"/>
                  </a:solidFill>
                  <a:latin typeface="Times New Roman" panose="02020603050405020304" pitchFamily="18" charset="0"/>
                  <a:ea typeface="宋体" panose="02010600030101010101" pitchFamily="2" charset="-122"/>
                </a:rPr>
                <a:t>2</a:t>
              </a:r>
            </a:p>
          </p:txBody>
        </p:sp>
        <p:sp>
          <p:nvSpPr>
            <p:cNvPr id="35" name="Rectangle 316">
              <a:extLst>
                <a:ext uri="{FF2B5EF4-FFF2-40B4-BE49-F238E27FC236}">
                  <a16:creationId xmlns:a16="http://schemas.microsoft.com/office/drawing/2014/main" id="{9703452B-325C-4260-B783-5C082551125E}"/>
                </a:ext>
              </a:extLst>
            </p:cNvPr>
            <p:cNvSpPr>
              <a:spLocks noChangeArrowheads="1"/>
            </p:cNvSpPr>
            <p:nvPr/>
          </p:nvSpPr>
          <p:spPr bwMode="auto">
            <a:xfrm>
              <a:off x="2045" y="3079"/>
              <a:ext cx="187"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eaLnBrk="0" fontAlgn="base" hangingPunct="0">
                <a:spcBef>
                  <a:spcPct val="0"/>
                </a:spcBef>
                <a:spcAft>
                  <a:spcPct val="0"/>
                </a:spcAft>
                <a:buSzPct val="100000"/>
              </a:pPr>
              <a:r>
                <a:rPr lang="en-US" altLang="zh-CN" sz="2000" b="1">
                  <a:solidFill>
                    <a:srgbClr val="000000"/>
                  </a:solidFill>
                  <a:latin typeface="Times New Roman" panose="02020603050405020304" pitchFamily="18" charset="0"/>
                  <a:ea typeface="宋体" panose="02010600030101010101" pitchFamily="2" charset="-122"/>
                </a:rPr>
                <a:t>4</a:t>
              </a:r>
            </a:p>
          </p:txBody>
        </p:sp>
        <p:sp>
          <p:nvSpPr>
            <p:cNvPr id="36" name="Rectangle 317">
              <a:extLst>
                <a:ext uri="{FF2B5EF4-FFF2-40B4-BE49-F238E27FC236}">
                  <a16:creationId xmlns:a16="http://schemas.microsoft.com/office/drawing/2014/main" id="{A8B7CC18-AC87-4AB5-93D3-0D8B6E30FA44}"/>
                </a:ext>
              </a:extLst>
            </p:cNvPr>
            <p:cNvSpPr>
              <a:spLocks noChangeArrowheads="1"/>
            </p:cNvSpPr>
            <p:nvPr/>
          </p:nvSpPr>
          <p:spPr bwMode="auto">
            <a:xfrm>
              <a:off x="1960" y="3454"/>
              <a:ext cx="187"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just" eaLnBrk="0" fontAlgn="base" hangingPunct="0">
                <a:spcBef>
                  <a:spcPct val="0"/>
                </a:spcBef>
                <a:spcAft>
                  <a:spcPct val="0"/>
                </a:spcAft>
                <a:buSzPct val="100000"/>
              </a:pPr>
              <a:r>
                <a:rPr lang="en-US" altLang="zh-CN" sz="2000" b="1">
                  <a:solidFill>
                    <a:srgbClr val="000000"/>
                  </a:solidFill>
                  <a:latin typeface="Times New Roman" panose="02020603050405020304" pitchFamily="18" charset="0"/>
                  <a:ea typeface="宋体" panose="02010600030101010101" pitchFamily="2" charset="-122"/>
                </a:rPr>
                <a:t>5</a:t>
              </a:r>
            </a:p>
          </p:txBody>
        </p:sp>
        <p:sp>
          <p:nvSpPr>
            <p:cNvPr id="37" name="Rectangle 318">
              <a:extLst>
                <a:ext uri="{FF2B5EF4-FFF2-40B4-BE49-F238E27FC236}">
                  <a16:creationId xmlns:a16="http://schemas.microsoft.com/office/drawing/2014/main" id="{09515487-D062-481F-B0DB-B6B0E7736471}"/>
                </a:ext>
              </a:extLst>
            </p:cNvPr>
            <p:cNvSpPr>
              <a:spLocks noChangeArrowheads="1"/>
            </p:cNvSpPr>
            <p:nvPr/>
          </p:nvSpPr>
          <p:spPr bwMode="auto">
            <a:xfrm>
              <a:off x="2141" y="3703"/>
              <a:ext cx="187"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eaLnBrk="0" fontAlgn="base" hangingPunct="0">
                <a:spcBef>
                  <a:spcPct val="0"/>
                </a:spcBef>
                <a:spcAft>
                  <a:spcPct val="0"/>
                </a:spcAft>
                <a:buSzPct val="100000"/>
              </a:pPr>
              <a:r>
                <a:rPr lang="en-US" altLang="zh-CN" sz="2000" b="1">
                  <a:solidFill>
                    <a:srgbClr val="000000"/>
                  </a:solidFill>
                  <a:latin typeface="Times New Roman" panose="02020603050405020304" pitchFamily="18" charset="0"/>
                  <a:ea typeface="宋体" panose="02010600030101010101" pitchFamily="2" charset="-122"/>
                </a:rPr>
                <a:t>5</a:t>
              </a:r>
            </a:p>
          </p:txBody>
        </p:sp>
        <p:sp>
          <p:nvSpPr>
            <p:cNvPr id="38" name="Rectangle 319">
              <a:extLst>
                <a:ext uri="{FF2B5EF4-FFF2-40B4-BE49-F238E27FC236}">
                  <a16:creationId xmlns:a16="http://schemas.microsoft.com/office/drawing/2014/main" id="{933770D9-7347-4C63-AC7B-94F767AA8649}"/>
                </a:ext>
              </a:extLst>
            </p:cNvPr>
            <p:cNvSpPr>
              <a:spLocks noChangeArrowheads="1"/>
            </p:cNvSpPr>
            <p:nvPr/>
          </p:nvSpPr>
          <p:spPr bwMode="auto">
            <a:xfrm>
              <a:off x="2109" y="3500"/>
              <a:ext cx="187"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eaLnBrk="0" fontAlgn="base" hangingPunct="0">
                <a:spcBef>
                  <a:spcPct val="0"/>
                </a:spcBef>
                <a:spcAft>
                  <a:spcPct val="0"/>
                </a:spcAft>
                <a:buSzPct val="100000"/>
              </a:pPr>
              <a:r>
                <a:rPr lang="en-US" altLang="zh-CN" sz="2000" b="1">
                  <a:solidFill>
                    <a:srgbClr val="000000"/>
                  </a:solidFill>
                  <a:latin typeface="Times New Roman" panose="02020603050405020304" pitchFamily="18" charset="0"/>
                  <a:ea typeface="宋体" panose="02010600030101010101" pitchFamily="2" charset="-122"/>
                </a:rPr>
                <a:t>1</a:t>
              </a:r>
            </a:p>
          </p:txBody>
        </p:sp>
        <p:sp>
          <p:nvSpPr>
            <p:cNvPr id="39" name="Rectangle 320">
              <a:extLst>
                <a:ext uri="{FF2B5EF4-FFF2-40B4-BE49-F238E27FC236}">
                  <a16:creationId xmlns:a16="http://schemas.microsoft.com/office/drawing/2014/main" id="{29E4316F-13A5-4798-8085-55FCC1C42F31}"/>
                </a:ext>
              </a:extLst>
            </p:cNvPr>
            <p:cNvSpPr>
              <a:spLocks noChangeArrowheads="1"/>
            </p:cNvSpPr>
            <p:nvPr/>
          </p:nvSpPr>
          <p:spPr bwMode="auto">
            <a:xfrm>
              <a:off x="3304" y="2151"/>
              <a:ext cx="187"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eaLnBrk="0" fontAlgn="base" hangingPunct="0">
                <a:spcBef>
                  <a:spcPct val="0"/>
                </a:spcBef>
                <a:spcAft>
                  <a:spcPct val="0"/>
                </a:spcAft>
                <a:buSzPct val="100000"/>
              </a:pPr>
              <a:r>
                <a:rPr lang="en-US" altLang="zh-CN" sz="2000" b="1">
                  <a:solidFill>
                    <a:srgbClr val="000000"/>
                  </a:solidFill>
                  <a:latin typeface="Times New Roman" panose="02020603050405020304" pitchFamily="18" charset="0"/>
                  <a:ea typeface="宋体" panose="02010600030101010101" pitchFamily="2" charset="-122"/>
                </a:rPr>
                <a:t>1</a:t>
              </a:r>
            </a:p>
          </p:txBody>
        </p:sp>
        <p:sp>
          <p:nvSpPr>
            <p:cNvPr id="40" name="Rectangle 321">
              <a:extLst>
                <a:ext uri="{FF2B5EF4-FFF2-40B4-BE49-F238E27FC236}">
                  <a16:creationId xmlns:a16="http://schemas.microsoft.com/office/drawing/2014/main" id="{2CF2EB57-6051-47F6-8859-D769D1094BA5}"/>
                </a:ext>
              </a:extLst>
            </p:cNvPr>
            <p:cNvSpPr>
              <a:spLocks noChangeArrowheads="1"/>
            </p:cNvSpPr>
            <p:nvPr/>
          </p:nvSpPr>
          <p:spPr bwMode="auto">
            <a:xfrm>
              <a:off x="3277" y="2367"/>
              <a:ext cx="187"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eaLnBrk="0" fontAlgn="base" hangingPunct="0">
                <a:spcBef>
                  <a:spcPct val="0"/>
                </a:spcBef>
                <a:spcAft>
                  <a:spcPct val="0"/>
                </a:spcAft>
                <a:buSzPct val="100000"/>
              </a:pPr>
              <a:r>
                <a:rPr lang="en-US" altLang="zh-CN" sz="2000" b="1">
                  <a:solidFill>
                    <a:srgbClr val="000000"/>
                  </a:solidFill>
                  <a:latin typeface="Times New Roman" panose="02020603050405020304" pitchFamily="18" charset="0"/>
                  <a:ea typeface="宋体" panose="02010600030101010101" pitchFamily="2" charset="-122"/>
                </a:rPr>
                <a:t>4</a:t>
              </a:r>
            </a:p>
          </p:txBody>
        </p:sp>
        <p:sp>
          <p:nvSpPr>
            <p:cNvPr id="41" name="Rectangle 322">
              <a:extLst>
                <a:ext uri="{FF2B5EF4-FFF2-40B4-BE49-F238E27FC236}">
                  <a16:creationId xmlns:a16="http://schemas.microsoft.com/office/drawing/2014/main" id="{03B980CD-0496-4302-A09B-FF25116BB53D}"/>
                </a:ext>
              </a:extLst>
            </p:cNvPr>
            <p:cNvSpPr>
              <a:spLocks noChangeArrowheads="1"/>
            </p:cNvSpPr>
            <p:nvPr/>
          </p:nvSpPr>
          <p:spPr bwMode="auto">
            <a:xfrm>
              <a:off x="3237" y="2740"/>
              <a:ext cx="187"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eaLnBrk="0" fontAlgn="base" hangingPunct="0">
                <a:spcBef>
                  <a:spcPct val="0"/>
                </a:spcBef>
                <a:spcAft>
                  <a:spcPct val="0"/>
                </a:spcAft>
                <a:buSzPct val="100000"/>
              </a:pPr>
              <a:r>
                <a:rPr lang="en-US" altLang="zh-CN" sz="2000" b="1">
                  <a:solidFill>
                    <a:srgbClr val="000000"/>
                  </a:solidFill>
                  <a:latin typeface="Times New Roman" panose="02020603050405020304" pitchFamily="18" charset="0"/>
                  <a:ea typeface="宋体" panose="02010600030101010101" pitchFamily="2" charset="-122"/>
                </a:rPr>
                <a:t>6</a:t>
              </a:r>
            </a:p>
          </p:txBody>
        </p:sp>
        <p:sp>
          <p:nvSpPr>
            <p:cNvPr id="42" name="Rectangle 323">
              <a:extLst>
                <a:ext uri="{FF2B5EF4-FFF2-40B4-BE49-F238E27FC236}">
                  <a16:creationId xmlns:a16="http://schemas.microsoft.com/office/drawing/2014/main" id="{ABE42F08-F521-4363-8BF8-2BD861182E0A}"/>
                </a:ext>
              </a:extLst>
            </p:cNvPr>
            <p:cNvSpPr>
              <a:spLocks noChangeArrowheads="1"/>
            </p:cNvSpPr>
            <p:nvPr/>
          </p:nvSpPr>
          <p:spPr bwMode="auto">
            <a:xfrm>
              <a:off x="3293" y="3024"/>
              <a:ext cx="187"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eaLnBrk="0" fontAlgn="base" hangingPunct="0">
                <a:spcBef>
                  <a:spcPct val="0"/>
                </a:spcBef>
                <a:spcAft>
                  <a:spcPct val="0"/>
                </a:spcAft>
                <a:buSzPct val="100000"/>
              </a:pPr>
              <a:r>
                <a:rPr lang="en-US" altLang="zh-CN" sz="2000" b="1">
                  <a:solidFill>
                    <a:srgbClr val="000000"/>
                  </a:solidFill>
                  <a:latin typeface="Times New Roman" panose="02020603050405020304" pitchFamily="18" charset="0"/>
                  <a:ea typeface="宋体" panose="02010600030101010101" pitchFamily="2" charset="-122"/>
                </a:rPr>
                <a:t>3</a:t>
              </a:r>
            </a:p>
          </p:txBody>
        </p:sp>
        <p:sp>
          <p:nvSpPr>
            <p:cNvPr id="43" name="Rectangle 324">
              <a:extLst>
                <a:ext uri="{FF2B5EF4-FFF2-40B4-BE49-F238E27FC236}">
                  <a16:creationId xmlns:a16="http://schemas.microsoft.com/office/drawing/2014/main" id="{30CF9479-4353-4604-B031-53FA0525A774}"/>
                </a:ext>
              </a:extLst>
            </p:cNvPr>
            <p:cNvSpPr>
              <a:spLocks noChangeArrowheads="1"/>
            </p:cNvSpPr>
            <p:nvPr/>
          </p:nvSpPr>
          <p:spPr bwMode="auto">
            <a:xfrm>
              <a:off x="3133" y="3479"/>
              <a:ext cx="187"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eaLnBrk="0" fontAlgn="base" hangingPunct="0">
                <a:spcBef>
                  <a:spcPct val="0"/>
                </a:spcBef>
                <a:spcAft>
                  <a:spcPct val="0"/>
                </a:spcAft>
                <a:buSzPct val="100000"/>
              </a:pPr>
              <a:r>
                <a:rPr lang="en-US" altLang="zh-CN" sz="2000" b="1">
                  <a:solidFill>
                    <a:srgbClr val="000000"/>
                  </a:solidFill>
                  <a:latin typeface="Times New Roman" panose="02020603050405020304" pitchFamily="18" charset="0"/>
                  <a:ea typeface="宋体" panose="02010600030101010101" pitchFamily="2" charset="-122"/>
                </a:rPr>
                <a:t>3</a:t>
              </a:r>
            </a:p>
          </p:txBody>
        </p:sp>
        <p:sp>
          <p:nvSpPr>
            <p:cNvPr id="44" name="Rectangle 325">
              <a:extLst>
                <a:ext uri="{FF2B5EF4-FFF2-40B4-BE49-F238E27FC236}">
                  <a16:creationId xmlns:a16="http://schemas.microsoft.com/office/drawing/2014/main" id="{A379CFD7-58CF-4066-8D72-7C1948EE2D41}"/>
                </a:ext>
              </a:extLst>
            </p:cNvPr>
            <p:cNvSpPr>
              <a:spLocks noChangeArrowheads="1"/>
            </p:cNvSpPr>
            <p:nvPr/>
          </p:nvSpPr>
          <p:spPr bwMode="auto">
            <a:xfrm>
              <a:off x="3352" y="3572"/>
              <a:ext cx="187"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eaLnBrk="0" fontAlgn="base" hangingPunct="0">
                <a:spcBef>
                  <a:spcPct val="0"/>
                </a:spcBef>
                <a:spcAft>
                  <a:spcPct val="0"/>
                </a:spcAft>
                <a:buSzPct val="100000"/>
              </a:pPr>
              <a:r>
                <a:rPr lang="en-US" altLang="zh-CN" sz="2000" b="1">
                  <a:solidFill>
                    <a:srgbClr val="000000"/>
                  </a:solidFill>
                  <a:latin typeface="Times New Roman" panose="02020603050405020304" pitchFamily="18" charset="0"/>
                  <a:ea typeface="宋体" panose="02010600030101010101" pitchFamily="2" charset="-122"/>
                </a:rPr>
                <a:t>3</a:t>
              </a:r>
            </a:p>
          </p:txBody>
        </p:sp>
        <p:sp>
          <p:nvSpPr>
            <p:cNvPr id="45" name="Rectangle 326">
              <a:extLst>
                <a:ext uri="{FF2B5EF4-FFF2-40B4-BE49-F238E27FC236}">
                  <a16:creationId xmlns:a16="http://schemas.microsoft.com/office/drawing/2014/main" id="{43A2F14D-63CF-4A33-8895-4CF514860E2B}"/>
                </a:ext>
              </a:extLst>
            </p:cNvPr>
            <p:cNvSpPr>
              <a:spLocks noChangeArrowheads="1"/>
            </p:cNvSpPr>
            <p:nvPr/>
          </p:nvSpPr>
          <p:spPr bwMode="auto">
            <a:xfrm>
              <a:off x="4409" y="2596"/>
              <a:ext cx="187"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eaLnBrk="0" fontAlgn="base" hangingPunct="0">
                <a:spcBef>
                  <a:spcPct val="0"/>
                </a:spcBef>
                <a:spcAft>
                  <a:spcPct val="0"/>
                </a:spcAft>
                <a:buSzPct val="100000"/>
              </a:pPr>
              <a:r>
                <a:rPr lang="en-US" altLang="zh-CN" sz="2000" b="1">
                  <a:solidFill>
                    <a:srgbClr val="000000"/>
                  </a:solidFill>
                  <a:latin typeface="Times New Roman" panose="02020603050405020304" pitchFamily="18" charset="0"/>
                  <a:ea typeface="宋体" panose="02010600030101010101" pitchFamily="2" charset="-122"/>
                </a:rPr>
                <a:t>3</a:t>
              </a:r>
            </a:p>
          </p:txBody>
        </p:sp>
        <p:sp>
          <p:nvSpPr>
            <p:cNvPr id="46" name="Rectangle 327">
              <a:extLst>
                <a:ext uri="{FF2B5EF4-FFF2-40B4-BE49-F238E27FC236}">
                  <a16:creationId xmlns:a16="http://schemas.microsoft.com/office/drawing/2014/main" id="{D42D56D2-2529-45B3-818F-DF499028D605}"/>
                </a:ext>
              </a:extLst>
            </p:cNvPr>
            <p:cNvSpPr>
              <a:spLocks noChangeArrowheads="1"/>
            </p:cNvSpPr>
            <p:nvPr/>
          </p:nvSpPr>
          <p:spPr bwMode="auto">
            <a:xfrm>
              <a:off x="4340" y="3150"/>
              <a:ext cx="187"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eaLnBrk="0" fontAlgn="base" hangingPunct="0">
                <a:spcBef>
                  <a:spcPct val="0"/>
                </a:spcBef>
                <a:spcAft>
                  <a:spcPct val="0"/>
                </a:spcAft>
                <a:buSzPct val="100000"/>
              </a:pPr>
              <a:r>
                <a:rPr lang="en-US" altLang="zh-CN" sz="2000" b="1">
                  <a:solidFill>
                    <a:srgbClr val="000000"/>
                  </a:solidFill>
                  <a:latin typeface="Times New Roman" panose="02020603050405020304" pitchFamily="18" charset="0"/>
                  <a:ea typeface="宋体" panose="02010600030101010101" pitchFamily="2" charset="-122"/>
                </a:rPr>
                <a:t>4</a:t>
              </a:r>
            </a:p>
          </p:txBody>
        </p:sp>
        <p:sp>
          <p:nvSpPr>
            <p:cNvPr id="47" name="Oval 328">
              <a:extLst>
                <a:ext uri="{FF2B5EF4-FFF2-40B4-BE49-F238E27FC236}">
                  <a16:creationId xmlns:a16="http://schemas.microsoft.com/office/drawing/2014/main" id="{B1F57CAB-4043-4D55-9C06-BF770CD12D20}"/>
                </a:ext>
              </a:extLst>
            </p:cNvPr>
            <p:cNvSpPr>
              <a:spLocks noChangeArrowheads="1"/>
            </p:cNvSpPr>
            <p:nvPr/>
          </p:nvSpPr>
          <p:spPr bwMode="auto">
            <a:xfrm>
              <a:off x="2921" y="2200"/>
              <a:ext cx="346" cy="351"/>
            </a:xfrm>
            <a:prstGeom prst="ellipse">
              <a:avLst/>
            </a:prstGeom>
            <a:solidFill>
              <a:srgbClr val="CCFFCC"/>
            </a:solidFill>
            <a:ln w="12700" cap="flat" algn="ctr">
              <a:solidFill>
                <a:srgbClr val="000000"/>
              </a:solidFill>
              <a:prstDash val="solid"/>
              <a:round/>
              <a:headEnd type="none" w="med" len="med"/>
              <a:tailEnd type="none" w="med" len="med"/>
            </a:ln>
          </p:spPr>
          <p:txBody>
            <a:bodyPr lIns="0" tIns="0" rIns="0" bIns="0"/>
            <a:lstStyle/>
            <a:p>
              <a:pPr algn="ctr" eaLnBrk="0" fontAlgn="base" hangingPunct="0">
                <a:spcBef>
                  <a:spcPct val="0"/>
                </a:spcBef>
                <a:spcAft>
                  <a:spcPct val="0"/>
                </a:spcAft>
                <a:buSzPct val="100000"/>
              </a:pPr>
              <a:r>
                <a:rPr lang="en-US" altLang="zh-CN" sz="2400" b="1">
                  <a:solidFill>
                    <a:srgbClr val="000000"/>
                  </a:solidFill>
                  <a:latin typeface="Times New Roman" panose="02020603050405020304" pitchFamily="18" charset="0"/>
                  <a:ea typeface="宋体" panose="02010600030101010101" pitchFamily="2" charset="-122"/>
                </a:rPr>
                <a:t>C</a:t>
              </a:r>
              <a:r>
                <a:rPr lang="en-US" altLang="zh-CN" sz="2400" b="1" baseline="-25000">
                  <a:solidFill>
                    <a:srgbClr val="000000"/>
                  </a:solidFill>
                  <a:latin typeface="Times New Roman" panose="02020603050405020304" pitchFamily="18" charset="0"/>
                  <a:ea typeface="宋体" panose="02010600030101010101" pitchFamily="2" charset="-122"/>
                </a:rPr>
                <a:t>1</a:t>
              </a:r>
              <a:endParaRPr lang="en-US" altLang="zh-CN" sz="2400" b="1">
                <a:solidFill>
                  <a:srgbClr val="000000"/>
                </a:solidFill>
                <a:latin typeface="Times New Roman" panose="02020603050405020304" pitchFamily="18" charset="0"/>
                <a:ea typeface="宋体" panose="02010600030101010101" pitchFamily="2" charset="-122"/>
              </a:endParaRPr>
            </a:p>
          </p:txBody>
        </p:sp>
        <p:sp>
          <p:nvSpPr>
            <p:cNvPr id="48" name="Oval 329">
              <a:extLst>
                <a:ext uri="{FF2B5EF4-FFF2-40B4-BE49-F238E27FC236}">
                  <a16:creationId xmlns:a16="http://schemas.microsoft.com/office/drawing/2014/main" id="{09D57F6F-BE54-4C3E-B1BA-A2B11D0922C4}"/>
                </a:ext>
              </a:extLst>
            </p:cNvPr>
            <p:cNvSpPr>
              <a:spLocks noChangeArrowheads="1"/>
            </p:cNvSpPr>
            <p:nvPr/>
          </p:nvSpPr>
          <p:spPr bwMode="auto">
            <a:xfrm>
              <a:off x="2937" y="3694"/>
              <a:ext cx="346" cy="350"/>
            </a:xfrm>
            <a:prstGeom prst="ellipse">
              <a:avLst/>
            </a:prstGeom>
            <a:solidFill>
              <a:srgbClr val="CCFFCC"/>
            </a:solidFill>
            <a:ln w="12700" cap="flat" algn="ctr">
              <a:solidFill>
                <a:srgbClr val="000000"/>
              </a:solidFill>
              <a:prstDash val="solid"/>
              <a:round/>
              <a:headEnd type="none" w="med" len="med"/>
              <a:tailEnd type="none" w="med" len="med"/>
            </a:ln>
          </p:spPr>
          <p:txBody>
            <a:bodyPr lIns="0" tIns="0" rIns="0" bIns="0"/>
            <a:lstStyle/>
            <a:p>
              <a:pPr algn="ctr" eaLnBrk="0" fontAlgn="base" hangingPunct="0">
                <a:spcBef>
                  <a:spcPct val="0"/>
                </a:spcBef>
                <a:spcAft>
                  <a:spcPct val="0"/>
                </a:spcAft>
                <a:buSzPct val="100000"/>
              </a:pPr>
              <a:r>
                <a:rPr lang="en-US" altLang="zh-CN" sz="2400" b="1">
                  <a:solidFill>
                    <a:srgbClr val="000000"/>
                  </a:solidFill>
                  <a:latin typeface="Times New Roman" panose="02020603050405020304" pitchFamily="18" charset="0"/>
                  <a:ea typeface="宋体" panose="02010600030101010101" pitchFamily="2" charset="-122"/>
                </a:rPr>
                <a:t>C</a:t>
              </a:r>
              <a:r>
                <a:rPr lang="en-US" altLang="zh-CN" sz="2400" b="1" baseline="-25000">
                  <a:solidFill>
                    <a:srgbClr val="000000"/>
                  </a:solidFill>
                  <a:latin typeface="Times New Roman" panose="02020603050405020304" pitchFamily="18" charset="0"/>
                  <a:ea typeface="宋体" panose="02010600030101010101" pitchFamily="2" charset="-122"/>
                </a:rPr>
                <a:t>3</a:t>
              </a:r>
              <a:endParaRPr lang="en-US" altLang="zh-CN" sz="2400" b="1">
                <a:solidFill>
                  <a:srgbClr val="000000"/>
                </a:solidFill>
                <a:latin typeface="Times New Roman" panose="02020603050405020304" pitchFamily="18" charset="0"/>
                <a:ea typeface="宋体" panose="02010600030101010101" pitchFamily="2" charset="-122"/>
              </a:endParaRPr>
            </a:p>
          </p:txBody>
        </p:sp>
        <p:sp>
          <p:nvSpPr>
            <p:cNvPr id="49" name="Oval 330">
              <a:extLst>
                <a:ext uri="{FF2B5EF4-FFF2-40B4-BE49-F238E27FC236}">
                  <a16:creationId xmlns:a16="http://schemas.microsoft.com/office/drawing/2014/main" id="{2DB15BB0-8278-4298-9E79-57A14112780C}"/>
                </a:ext>
              </a:extLst>
            </p:cNvPr>
            <p:cNvSpPr>
              <a:spLocks noChangeArrowheads="1"/>
            </p:cNvSpPr>
            <p:nvPr/>
          </p:nvSpPr>
          <p:spPr bwMode="auto">
            <a:xfrm>
              <a:off x="4017" y="2513"/>
              <a:ext cx="346" cy="350"/>
            </a:xfrm>
            <a:prstGeom prst="ellipse">
              <a:avLst/>
            </a:prstGeom>
            <a:solidFill>
              <a:srgbClr val="CCFFCC"/>
            </a:solidFill>
            <a:ln w="12700" cap="flat" algn="ctr">
              <a:solidFill>
                <a:srgbClr val="000000"/>
              </a:solidFill>
              <a:prstDash val="solid"/>
              <a:round/>
              <a:headEnd type="none" w="med" len="med"/>
              <a:tailEnd type="none" w="med" len="med"/>
            </a:ln>
          </p:spPr>
          <p:txBody>
            <a:bodyPr lIns="0" tIns="0" rIns="0" bIns="0"/>
            <a:lstStyle/>
            <a:p>
              <a:pPr algn="ctr" eaLnBrk="0" fontAlgn="base" hangingPunct="0">
                <a:spcBef>
                  <a:spcPct val="0"/>
                </a:spcBef>
                <a:spcAft>
                  <a:spcPct val="0"/>
                </a:spcAft>
                <a:buSzPct val="100000"/>
              </a:pPr>
              <a:r>
                <a:rPr lang="en-US" altLang="zh-CN" sz="2400" b="1">
                  <a:solidFill>
                    <a:srgbClr val="000000"/>
                  </a:solidFill>
                  <a:latin typeface="Times New Roman" panose="02020603050405020304" pitchFamily="18" charset="0"/>
                  <a:ea typeface="宋体" panose="02010600030101010101" pitchFamily="2" charset="-122"/>
                </a:rPr>
                <a:t>D</a:t>
              </a:r>
              <a:r>
                <a:rPr lang="en-US" altLang="zh-CN" sz="2400" b="1" baseline="-25000">
                  <a:solidFill>
                    <a:srgbClr val="000000"/>
                  </a:solidFill>
                  <a:latin typeface="Times New Roman" panose="02020603050405020304" pitchFamily="18" charset="0"/>
                  <a:ea typeface="宋体" panose="02010600030101010101" pitchFamily="2" charset="-122"/>
                </a:rPr>
                <a:t>1</a:t>
              </a:r>
              <a:endParaRPr lang="en-US" altLang="zh-CN" sz="2400" b="1">
                <a:solidFill>
                  <a:srgbClr val="000000"/>
                </a:solidFill>
                <a:latin typeface="Times New Roman" panose="02020603050405020304" pitchFamily="18" charset="0"/>
                <a:ea typeface="宋体" panose="02010600030101010101" pitchFamily="2" charset="-122"/>
              </a:endParaRPr>
            </a:p>
          </p:txBody>
        </p:sp>
        <p:sp>
          <p:nvSpPr>
            <p:cNvPr id="50" name="Oval 331">
              <a:extLst>
                <a:ext uri="{FF2B5EF4-FFF2-40B4-BE49-F238E27FC236}">
                  <a16:creationId xmlns:a16="http://schemas.microsoft.com/office/drawing/2014/main" id="{FB3DE017-BB7C-4C79-B06C-A9402B9864F5}"/>
                </a:ext>
              </a:extLst>
            </p:cNvPr>
            <p:cNvSpPr>
              <a:spLocks noChangeArrowheads="1"/>
            </p:cNvSpPr>
            <p:nvPr/>
          </p:nvSpPr>
          <p:spPr bwMode="auto">
            <a:xfrm>
              <a:off x="728" y="2913"/>
              <a:ext cx="346" cy="351"/>
            </a:xfrm>
            <a:prstGeom prst="ellipse">
              <a:avLst/>
            </a:prstGeom>
            <a:solidFill>
              <a:srgbClr val="CCFFFF"/>
            </a:solidFill>
            <a:ln w="12700" cap="flat" algn="ctr">
              <a:solidFill>
                <a:srgbClr val="000000"/>
              </a:solidFill>
              <a:prstDash val="solid"/>
              <a:round/>
              <a:headEnd type="none" w="med" len="med"/>
              <a:tailEnd type="none" w="med" len="med"/>
            </a:ln>
          </p:spPr>
          <p:txBody>
            <a:bodyPr lIns="0" tIns="0" rIns="0" bIns="0"/>
            <a:lstStyle/>
            <a:p>
              <a:pPr algn="ctr" eaLnBrk="0" fontAlgn="base" hangingPunct="0">
                <a:spcBef>
                  <a:spcPct val="0"/>
                </a:spcBef>
                <a:spcAft>
                  <a:spcPct val="0"/>
                </a:spcAft>
                <a:buSzPct val="100000"/>
              </a:pPr>
              <a:r>
                <a:rPr lang="en-US" altLang="zh-CN" sz="2800" b="1">
                  <a:solidFill>
                    <a:srgbClr val="000000"/>
                  </a:solidFill>
                  <a:latin typeface="Times New Roman" panose="02020603050405020304" pitchFamily="18" charset="0"/>
                  <a:ea typeface="宋体" panose="02010600030101010101" pitchFamily="2" charset="-122"/>
                </a:rPr>
                <a:t>A</a:t>
              </a:r>
            </a:p>
          </p:txBody>
        </p:sp>
        <p:sp>
          <p:nvSpPr>
            <p:cNvPr id="51" name="Oval 332">
              <a:extLst>
                <a:ext uri="{FF2B5EF4-FFF2-40B4-BE49-F238E27FC236}">
                  <a16:creationId xmlns:a16="http://schemas.microsoft.com/office/drawing/2014/main" id="{A81A328D-3ECF-4476-AEAD-A8F0CEB79D15}"/>
                </a:ext>
              </a:extLst>
            </p:cNvPr>
            <p:cNvSpPr>
              <a:spLocks noChangeArrowheads="1"/>
            </p:cNvSpPr>
            <p:nvPr/>
          </p:nvSpPr>
          <p:spPr bwMode="auto">
            <a:xfrm>
              <a:off x="1697" y="2210"/>
              <a:ext cx="346" cy="350"/>
            </a:xfrm>
            <a:prstGeom prst="ellipse">
              <a:avLst/>
            </a:prstGeom>
            <a:solidFill>
              <a:srgbClr val="CCFFCC"/>
            </a:solidFill>
            <a:ln w="12700" cap="flat" algn="ctr">
              <a:solidFill>
                <a:srgbClr val="000000"/>
              </a:solidFill>
              <a:prstDash val="solid"/>
              <a:round/>
              <a:headEnd type="none" w="med" len="med"/>
              <a:tailEnd type="none" w="med" len="med"/>
            </a:ln>
          </p:spPr>
          <p:txBody>
            <a:bodyPr lIns="0" tIns="0" rIns="0" bIns="0"/>
            <a:lstStyle/>
            <a:p>
              <a:pPr algn="ctr" eaLnBrk="0" fontAlgn="base" hangingPunct="0">
                <a:spcBef>
                  <a:spcPct val="0"/>
                </a:spcBef>
                <a:spcAft>
                  <a:spcPct val="0"/>
                </a:spcAft>
                <a:buSzPct val="100000"/>
              </a:pPr>
              <a:r>
                <a:rPr lang="en-US" altLang="zh-CN" sz="2400" b="1">
                  <a:solidFill>
                    <a:srgbClr val="000000"/>
                  </a:solidFill>
                  <a:latin typeface="Times New Roman" panose="02020603050405020304" pitchFamily="18" charset="0"/>
                  <a:ea typeface="宋体" panose="02010600030101010101" pitchFamily="2" charset="-122"/>
                </a:rPr>
                <a:t>B</a:t>
              </a:r>
              <a:r>
                <a:rPr lang="en-US" altLang="zh-CN" sz="2400" b="1" baseline="-25000">
                  <a:solidFill>
                    <a:srgbClr val="000000"/>
                  </a:solidFill>
                  <a:latin typeface="Times New Roman" panose="02020603050405020304" pitchFamily="18" charset="0"/>
                  <a:ea typeface="宋体" panose="02010600030101010101" pitchFamily="2" charset="-122"/>
                </a:rPr>
                <a:t>1</a:t>
              </a:r>
              <a:endParaRPr lang="en-US" altLang="zh-CN" sz="2400" b="1">
                <a:solidFill>
                  <a:srgbClr val="000000"/>
                </a:solidFill>
                <a:latin typeface="Times New Roman" panose="02020603050405020304" pitchFamily="18" charset="0"/>
                <a:ea typeface="宋体" panose="02010600030101010101" pitchFamily="2" charset="-122"/>
              </a:endParaRPr>
            </a:p>
          </p:txBody>
        </p:sp>
        <p:sp>
          <p:nvSpPr>
            <p:cNvPr id="52" name="Oval 333">
              <a:extLst>
                <a:ext uri="{FF2B5EF4-FFF2-40B4-BE49-F238E27FC236}">
                  <a16:creationId xmlns:a16="http://schemas.microsoft.com/office/drawing/2014/main" id="{2D849AFE-AC29-4F10-BACB-4671EFDB41D8}"/>
                </a:ext>
              </a:extLst>
            </p:cNvPr>
            <p:cNvSpPr>
              <a:spLocks noChangeArrowheads="1"/>
            </p:cNvSpPr>
            <p:nvPr/>
          </p:nvSpPr>
          <p:spPr bwMode="auto">
            <a:xfrm>
              <a:off x="1710" y="3688"/>
              <a:ext cx="346" cy="351"/>
            </a:xfrm>
            <a:prstGeom prst="ellipse">
              <a:avLst/>
            </a:prstGeom>
            <a:solidFill>
              <a:srgbClr val="CCFFCC"/>
            </a:solidFill>
            <a:ln w="12700" cap="flat" algn="ctr">
              <a:solidFill>
                <a:srgbClr val="000000"/>
              </a:solidFill>
              <a:prstDash val="solid"/>
              <a:round/>
              <a:headEnd type="none" w="med" len="med"/>
              <a:tailEnd type="none" w="med" len="med"/>
            </a:ln>
          </p:spPr>
          <p:txBody>
            <a:bodyPr lIns="0" tIns="0" rIns="0" bIns="0"/>
            <a:lstStyle/>
            <a:p>
              <a:pPr algn="ctr" eaLnBrk="0" fontAlgn="base" hangingPunct="0">
                <a:spcBef>
                  <a:spcPct val="0"/>
                </a:spcBef>
                <a:spcAft>
                  <a:spcPct val="0"/>
                </a:spcAft>
                <a:buSzPct val="100000"/>
              </a:pPr>
              <a:r>
                <a:rPr lang="en-US" altLang="zh-CN" sz="2400" b="1">
                  <a:solidFill>
                    <a:srgbClr val="000000"/>
                  </a:solidFill>
                  <a:latin typeface="Times New Roman" panose="02020603050405020304" pitchFamily="18" charset="0"/>
                  <a:ea typeface="宋体" panose="02010600030101010101" pitchFamily="2" charset="-122"/>
                </a:rPr>
                <a:t>B</a:t>
              </a:r>
              <a:r>
                <a:rPr lang="en-US" altLang="zh-CN" sz="2400" b="1" baseline="-25000">
                  <a:solidFill>
                    <a:srgbClr val="000000"/>
                  </a:solidFill>
                  <a:latin typeface="Times New Roman" panose="02020603050405020304" pitchFamily="18" charset="0"/>
                  <a:ea typeface="宋体" panose="02010600030101010101" pitchFamily="2" charset="-122"/>
                </a:rPr>
                <a:t>3</a:t>
              </a:r>
              <a:endParaRPr lang="en-US" altLang="zh-CN" sz="2400" b="1">
                <a:solidFill>
                  <a:srgbClr val="000000"/>
                </a:solidFill>
                <a:latin typeface="Times New Roman" panose="02020603050405020304" pitchFamily="18" charset="0"/>
                <a:ea typeface="宋体" panose="02010600030101010101" pitchFamily="2" charset="-122"/>
              </a:endParaRPr>
            </a:p>
          </p:txBody>
        </p:sp>
        <p:sp>
          <p:nvSpPr>
            <p:cNvPr id="53" name="Oval 334">
              <a:extLst>
                <a:ext uri="{FF2B5EF4-FFF2-40B4-BE49-F238E27FC236}">
                  <a16:creationId xmlns:a16="http://schemas.microsoft.com/office/drawing/2014/main" id="{1AFE64D8-C5B3-4C5C-9B50-18B3B1EAE1E8}"/>
                </a:ext>
              </a:extLst>
            </p:cNvPr>
            <p:cNvSpPr>
              <a:spLocks noChangeArrowheads="1"/>
            </p:cNvSpPr>
            <p:nvPr/>
          </p:nvSpPr>
          <p:spPr bwMode="auto">
            <a:xfrm>
              <a:off x="1710" y="2913"/>
              <a:ext cx="346" cy="351"/>
            </a:xfrm>
            <a:prstGeom prst="ellipse">
              <a:avLst/>
            </a:prstGeom>
            <a:solidFill>
              <a:srgbClr val="CCFFCC"/>
            </a:solidFill>
            <a:ln w="12700" cap="flat" algn="ctr">
              <a:solidFill>
                <a:srgbClr val="000000"/>
              </a:solidFill>
              <a:prstDash val="solid"/>
              <a:round/>
              <a:headEnd type="none" w="med" len="med"/>
              <a:tailEnd type="none" w="med" len="med"/>
            </a:ln>
          </p:spPr>
          <p:txBody>
            <a:bodyPr lIns="0" tIns="0" rIns="0" bIns="0"/>
            <a:lstStyle/>
            <a:p>
              <a:pPr algn="ctr" eaLnBrk="0" fontAlgn="base" hangingPunct="0">
                <a:spcBef>
                  <a:spcPct val="0"/>
                </a:spcBef>
                <a:spcAft>
                  <a:spcPct val="0"/>
                </a:spcAft>
                <a:buSzPct val="100000"/>
              </a:pPr>
              <a:r>
                <a:rPr lang="en-US" altLang="zh-CN" sz="2400" b="1">
                  <a:solidFill>
                    <a:srgbClr val="000000"/>
                  </a:solidFill>
                  <a:latin typeface="Times New Roman" panose="02020603050405020304" pitchFamily="18" charset="0"/>
                  <a:ea typeface="宋体" panose="02010600030101010101" pitchFamily="2" charset="-122"/>
                </a:rPr>
                <a:t>B</a:t>
              </a:r>
              <a:r>
                <a:rPr lang="en-US" altLang="zh-CN" sz="2400" b="1" baseline="-25000">
                  <a:solidFill>
                    <a:srgbClr val="000000"/>
                  </a:solidFill>
                  <a:latin typeface="Times New Roman" panose="02020603050405020304" pitchFamily="18" charset="0"/>
                  <a:ea typeface="宋体" panose="02010600030101010101" pitchFamily="2" charset="-122"/>
                </a:rPr>
                <a:t>2</a:t>
              </a:r>
              <a:endParaRPr lang="en-US" altLang="zh-CN" sz="2400" b="1">
                <a:solidFill>
                  <a:srgbClr val="000000"/>
                </a:solidFill>
                <a:latin typeface="Times New Roman" panose="02020603050405020304" pitchFamily="18" charset="0"/>
                <a:ea typeface="宋体" panose="02010600030101010101" pitchFamily="2" charset="-122"/>
              </a:endParaRPr>
            </a:p>
          </p:txBody>
        </p:sp>
        <p:sp>
          <p:nvSpPr>
            <p:cNvPr id="54" name="Oval 335">
              <a:extLst>
                <a:ext uri="{FF2B5EF4-FFF2-40B4-BE49-F238E27FC236}">
                  <a16:creationId xmlns:a16="http://schemas.microsoft.com/office/drawing/2014/main" id="{2E4B08AC-F4D5-4774-B50A-84425D25640E}"/>
                </a:ext>
              </a:extLst>
            </p:cNvPr>
            <p:cNvSpPr>
              <a:spLocks noChangeArrowheads="1"/>
            </p:cNvSpPr>
            <p:nvPr/>
          </p:nvSpPr>
          <p:spPr bwMode="auto">
            <a:xfrm>
              <a:off x="4025" y="3310"/>
              <a:ext cx="346" cy="350"/>
            </a:xfrm>
            <a:prstGeom prst="ellipse">
              <a:avLst/>
            </a:prstGeom>
            <a:solidFill>
              <a:srgbClr val="CCFFCC"/>
            </a:solidFill>
            <a:ln w="12700" cap="flat" algn="ctr">
              <a:solidFill>
                <a:srgbClr val="000000"/>
              </a:solidFill>
              <a:prstDash val="solid"/>
              <a:round/>
              <a:headEnd type="none" w="med" len="med"/>
              <a:tailEnd type="none" w="med" len="med"/>
            </a:ln>
          </p:spPr>
          <p:txBody>
            <a:bodyPr lIns="0" tIns="0" rIns="0" bIns="0"/>
            <a:lstStyle/>
            <a:p>
              <a:pPr algn="ctr" eaLnBrk="0" fontAlgn="base" hangingPunct="0">
                <a:spcBef>
                  <a:spcPct val="0"/>
                </a:spcBef>
                <a:spcAft>
                  <a:spcPct val="0"/>
                </a:spcAft>
                <a:buSzPct val="100000"/>
              </a:pPr>
              <a:r>
                <a:rPr lang="en-US" altLang="zh-CN" sz="2400" b="1">
                  <a:solidFill>
                    <a:srgbClr val="000000"/>
                  </a:solidFill>
                  <a:latin typeface="Times New Roman" panose="02020603050405020304" pitchFamily="18" charset="0"/>
                  <a:ea typeface="宋体" panose="02010600030101010101" pitchFamily="2" charset="-122"/>
                </a:rPr>
                <a:t>D</a:t>
              </a:r>
              <a:r>
                <a:rPr lang="en-US" altLang="zh-CN" sz="2400" b="1" baseline="-25000">
                  <a:solidFill>
                    <a:srgbClr val="000000"/>
                  </a:solidFill>
                  <a:latin typeface="Times New Roman" panose="02020603050405020304" pitchFamily="18" charset="0"/>
                  <a:ea typeface="宋体" panose="02010600030101010101" pitchFamily="2" charset="-122"/>
                </a:rPr>
                <a:t>2</a:t>
              </a:r>
              <a:endParaRPr lang="en-US" altLang="zh-CN" sz="2400" b="1">
                <a:solidFill>
                  <a:srgbClr val="000000"/>
                </a:solidFill>
                <a:latin typeface="Times New Roman" panose="02020603050405020304" pitchFamily="18" charset="0"/>
                <a:ea typeface="宋体" panose="02010600030101010101" pitchFamily="2" charset="-122"/>
              </a:endParaRPr>
            </a:p>
          </p:txBody>
        </p:sp>
        <p:sp>
          <p:nvSpPr>
            <p:cNvPr id="55" name="Oval 336">
              <a:extLst>
                <a:ext uri="{FF2B5EF4-FFF2-40B4-BE49-F238E27FC236}">
                  <a16:creationId xmlns:a16="http://schemas.microsoft.com/office/drawing/2014/main" id="{3D66750A-B4FE-40DD-9356-C61C40289773}"/>
                </a:ext>
              </a:extLst>
            </p:cNvPr>
            <p:cNvSpPr>
              <a:spLocks noChangeArrowheads="1"/>
            </p:cNvSpPr>
            <p:nvPr/>
          </p:nvSpPr>
          <p:spPr bwMode="auto">
            <a:xfrm>
              <a:off x="4942" y="2908"/>
              <a:ext cx="346" cy="350"/>
            </a:xfrm>
            <a:prstGeom prst="ellipse">
              <a:avLst/>
            </a:prstGeom>
            <a:solidFill>
              <a:srgbClr val="CCFFFF"/>
            </a:solidFill>
            <a:ln w="12700" cap="flat" algn="ctr">
              <a:solidFill>
                <a:srgbClr val="000000"/>
              </a:solidFill>
              <a:prstDash val="solid"/>
              <a:round/>
              <a:headEnd type="none" w="med" len="med"/>
              <a:tailEnd type="none" w="med" len="med"/>
            </a:ln>
          </p:spPr>
          <p:txBody>
            <a:bodyPr lIns="0" tIns="0" rIns="0" bIns="0"/>
            <a:lstStyle/>
            <a:p>
              <a:pPr algn="ctr" eaLnBrk="0" fontAlgn="base" hangingPunct="0">
                <a:spcBef>
                  <a:spcPct val="0"/>
                </a:spcBef>
                <a:spcAft>
                  <a:spcPct val="0"/>
                </a:spcAft>
                <a:buSzPct val="100000"/>
              </a:pPr>
              <a:r>
                <a:rPr lang="en-US" altLang="zh-CN" sz="2400" b="1">
                  <a:solidFill>
                    <a:srgbClr val="000000"/>
                  </a:solidFill>
                  <a:latin typeface="Times New Roman" panose="02020603050405020304" pitchFamily="18" charset="0"/>
                  <a:ea typeface="宋体" panose="02010600030101010101" pitchFamily="2" charset="-122"/>
                </a:rPr>
                <a:t>E</a:t>
              </a:r>
            </a:p>
          </p:txBody>
        </p:sp>
        <p:sp>
          <p:nvSpPr>
            <p:cNvPr id="56" name="Oval 337">
              <a:extLst>
                <a:ext uri="{FF2B5EF4-FFF2-40B4-BE49-F238E27FC236}">
                  <a16:creationId xmlns:a16="http://schemas.microsoft.com/office/drawing/2014/main" id="{08359464-7E57-4B29-9943-A4DB1663BBA5}"/>
                </a:ext>
              </a:extLst>
            </p:cNvPr>
            <p:cNvSpPr>
              <a:spLocks noChangeArrowheads="1"/>
            </p:cNvSpPr>
            <p:nvPr/>
          </p:nvSpPr>
          <p:spPr bwMode="auto">
            <a:xfrm>
              <a:off x="2921" y="2893"/>
              <a:ext cx="346" cy="350"/>
            </a:xfrm>
            <a:prstGeom prst="ellipse">
              <a:avLst/>
            </a:prstGeom>
            <a:solidFill>
              <a:srgbClr val="CCFFCC"/>
            </a:solidFill>
            <a:ln w="12700" cap="flat" algn="ctr">
              <a:solidFill>
                <a:srgbClr val="000000"/>
              </a:solidFill>
              <a:prstDash val="solid"/>
              <a:round/>
              <a:headEnd type="none" w="med" len="med"/>
              <a:tailEnd type="none" w="med" len="med"/>
            </a:ln>
          </p:spPr>
          <p:txBody>
            <a:bodyPr lIns="0" tIns="0" rIns="0" bIns="0"/>
            <a:lstStyle/>
            <a:p>
              <a:pPr algn="ctr" eaLnBrk="0" fontAlgn="base" hangingPunct="0">
                <a:spcBef>
                  <a:spcPct val="0"/>
                </a:spcBef>
                <a:spcAft>
                  <a:spcPct val="0"/>
                </a:spcAft>
                <a:buSzPct val="100000"/>
              </a:pPr>
              <a:r>
                <a:rPr lang="en-US" altLang="zh-CN" sz="2400" b="1" dirty="0">
                  <a:solidFill>
                    <a:srgbClr val="000000"/>
                  </a:solidFill>
                  <a:latin typeface="Times New Roman" panose="02020603050405020304" pitchFamily="18" charset="0"/>
                  <a:ea typeface="宋体" panose="02010600030101010101" pitchFamily="2" charset="-122"/>
                </a:rPr>
                <a:t>C</a:t>
              </a:r>
              <a:r>
                <a:rPr lang="en-US" altLang="zh-CN" sz="2400" b="1" baseline="-25000" dirty="0">
                  <a:solidFill>
                    <a:srgbClr val="000000"/>
                  </a:solidFill>
                  <a:latin typeface="Times New Roman" panose="02020603050405020304" pitchFamily="18" charset="0"/>
                  <a:ea typeface="宋体" panose="02010600030101010101" pitchFamily="2" charset="-122"/>
                </a:rPr>
                <a:t>2</a:t>
              </a:r>
              <a:endParaRPr lang="en-US" altLang="zh-CN" sz="2400" b="1" dirty="0">
                <a:solidFill>
                  <a:srgbClr val="000000"/>
                </a:solidFill>
                <a:latin typeface="Times New Roman" panose="02020603050405020304" pitchFamily="18" charset="0"/>
                <a:ea typeface="宋体" panose="02010600030101010101" pitchFamily="2" charset="-122"/>
              </a:endParaRPr>
            </a:p>
          </p:txBody>
        </p:sp>
      </p:grpSp>
      <p:sp>
        <p:nvSpPr>
          <p:cNvPr id="57" name="Rectangle 338">
            <a:extLst>
              <a:ext uri="{FF2B5EF4-FFF2-40B4-BE49-F238E27FC236}">
                <a16:creationId xmlns:a16="http://schemas.microsoft.com/office/drawing/2014/main" id="{40FDE231-F936-4BB9-8FEA-BAB52361D4BF}"/>
              </a:ext>
            </a:extLst>
          </p:cNvPr>
          <p:cNvSpPr>
            <a:spLocks noChangeArrowheads="1"/>
          </p:cNvSpPr>
          <p:nvPr/>
        </p:nvSpPr>
        <p:spPr bwMode="auto">
          <a:xfrm>
            <a:off x="1655356" y="5693171"/>
            <a:ext cx="8881287" cy="825049"/>
          </a:xfrm>
          <a:prstGeom prst="rect">
            <a:avLst/>
          </a:prstGeom>
          <a:noFill/>
          <a:ln w="9525" cap="flat" algn="ctr">
            <a:solidFill>
              <a:srgbClr val="000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50000"/>
              </a:spcBef>
              <a:spcAft>
                <a:spcPct val="0"/>
              </a:spcAft>
              <a:buSzPct val="100000"/>
            </a:pPr>
            <a:r>
              <a:rPr lang="en-US" altLang="zh-CN" sz="2400" b="1" dirty="0">
                <a:solidFill>
                  <a:srgbClr val="0066FF"/>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本例中，如</a:t>
            </a:r>
            <a:r>
              <a:rPr lang="en-US" altLang="zh-CN" sz="2400" b="1"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3200" b="1"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14</a:t>
            </a:r>
            <a:r>
              <a:rPr lang="en-US" altLang="zh-CN"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u</a:t>
            </a:r>
            <a:r>
              <a:rPr lang="en-US" altLang="zh-CN" sz="3200" b="1"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a:t>
            </a:r>
            <a:r>
              <a:rPr lang="en-US" altLang="zh-CN" sz="3200" b="1"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u</a:t>
            </a:r>
            <a:r>
              <a:rPr lang="en-US" altLang="zh-CN" sz="3200" b="1"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a:t>
            </a:r>
            <a:r>
              <a:rPr lang="en-US" altLang="zh-CN" sz="3200" b="1"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 </a:t>
            </a:r>
            <a:r>
              <a:rPr lang="en-US" altLang="zh-CN" sz="2400" b="1"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a:t>
            </a:r>
            <a:r>
              <a:rPr lang="en-US" altLang="zh-CN" sz="3200" b="1"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u</a:t>
            </a:r>
            <a:r>
              <a:rPr lang="en-US" altLang="zh-CN" sz="3200" b="1"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en-US" altLang="zh-CN"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a:t>
            </a:r>
            <a:r>
              <a:rPr lang="en-US" altLang="zh-CN" sz="3200" b="1"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 </a:t>
            </a:r>
            <a:r>
              <a:rPr lang="en-US" altLang="zh-CN" sz="2400" b="1"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sz="3200" b="1"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u</a:t>
            </a:r>
            <a:r>
              <a:rPr lang="en-US" altLang="zh-CN" sz="3200" b="1"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en-US" altLang="zh-CN"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sz="3200" b="1"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 </a:t>
            </a:r>
            <a:r>
              <a:rPr lang="en-US" altLang="zh-CN" sz="2400" b="1"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E</a:t>
            </a:r>
            <a:r>
              <a:rPr lang="en-US" altLang="zh-CN"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 </a:t>
            </a:r>
            <a:r>
              <a:rPr lang="zh-CN" altLang="en-US"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表示其中一个策略，其总距离为</a:t>
            </a:r>
            <a:r>
              <a:rPr lang="en-US" altLang="zh-CN"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2+5+6+3=16</a:t>
            </a:r>
            <a:r>
              <a:rPr lang="zh-CN" altLang="en-US"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p>
        </p:txBody>
      </p:sp>
      <p:grpSp>
        <p:nvGrpSpPr>
          <p:cNvPr id="58" name="Group 339">
            <a:extLst>
              <a:ext uri="{FF2B5EF4-FFF2-40B4-BE49-F238E27FC236}">
                <a16:creationId xmlns:a16="http://schemas.microsoft.com/office/drawing/2014/main" id="{56DB05A9-87F6-4709-AB0D-E9ED642729CE}"/>
              </a:ext>
            </a:extLst>
          </p:cNvPr>
          <p:cNvGrpSpPr>
            <a:grpSpLocks/>
          </p:cNvGrpSpPr>
          <p:nvPr/>
        </p:nvGrpSpPr>
        <p:grpSpPr bwMode="auto">
          <a:xfrm>
            <a:off x="3302711" y="2803318"/>
            <a:ext cx="6256338" cy="1058863"/>
            <a:chOff x="1016" y="1472"/>
            <a:chExt cx="3941" cy="667"/>
          </a:xfrm>
        </p:grpSpPr>
        <p:sp>
          <p:nvSpPr>
            <p:cNvPr id="59" name="Line 340">
              <a:extLst>
                <a:ext uri="{FF2B5EF4-FFF2-40B4-BE49-F238E27FC236}">
                  <a16:creationId xmlns:a16="http://schemas.microsoft.com/office/drawing/2014/main" id="{825EB10E-C9BB-4BAC-9356-1CACB4F93AC8}"/>
                </a:ext>
              </a:extLst>
            </p:cNvPr>
            <p:cNvSpPr>
              <a:spLocks noChangeShapeType="1"/>
            </p:cNvSpPr>
            <p:nvPr/>
          </p:nvSpPr>
          <p:spPr bwMode="auto">
            <a:xfrm flipV="1">
              <a:off x="1016" y="1484"/>
              <a:ext cx="694" cy="601"/>
            </a:xfrm>
            <a:prstGeom prst="line">
              <a:avLst/>
            </a:prstGeom>
            <a:noFill/>
            <a:ln w="38100" cap="flat" algn="ctr">
              <a:solidFill>
                <a:srgbClr val="FF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SzPct val="100000"/>
              </a:pPr>
              <a:endParaRPr lang="en-US" sz="2400" b="1">
                <a:solidFill>
                  <a:srgbClr val="0000FF"/>
                </a:solidFill>
                <a:latin typeface="Times New Roman" panose="02020603050405020304" pitchFamily="18" charset="0"/>
                <a:ea typeface="楷体_GB2312" charset="-122"/>
              </a:endParaRPr>
            </a:p>
          </p:txBody>
        </p:sp>
        <p:sp>
          <p:nvSpPr>
            <p:cNvPr id="60" name="Line 341">
              <a:extLst>
                <a:ext uri="{FF2B5EF4-FFF2-40B4-BE49-F238E27FC236}">
                  <a16:creationId xmlns:a16="http://schemas.microsoft.com/office/drawing/2014/main" id="{3C153E7A-8A25-4C61-92C0-F6E3D3A1ECC7}"/>
                </a:ext>
              </a:extLst>
            </p:cNvPr>
            <p:cNvSpPr>
              <a:spLocks noChangeShapeType="1"/>
            </p:cNvSpPr>
            <p:nvPr/>
          </p:nvSpPr>
          <p:spPr bwMode="auto">
            <a:xfrm>
              <a:off x="4346" y="1855"/>
              <a:ext cx="611" cy="284"/>
            </a:xfrm>
            <a:prstGeom prst="line">
              <a:avLst/>
            </a:prstGeom>
            <a:noFill/>
            <a:ln w="38100" cap="flat" algn="ctr">
              <a:solidFill>
                <a:srgbClr val="FF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SzPct val="100000"/>
              </a:pPr>
              <a:endParaRPr lang="en-US" sz="2400" b="1">
                <a:solidFill>
                  <a:srgbClr val="0000FF"/>
                </a:solidFill>
                <a:latin typeface="Times New Roman" panose="02020603050405020304" pitchFamily="18" charset="0"/>
                <a:ea typeface="楷体_GB2312" charset="-122"/>
              </a:endParaRPr>
            </a:p>
          </p:txBody>
        </p:sp>
        <p:sp>
          <p:nvSpPr>
            <p:cNvPr id="61" name="Line 342">
              <a:extLst>
                <a:ext uri="{FF2B5EF4-FFF2-40B4-BE49-F238E27FC236}">
                  <a16:creationId xmlns:a16="http://schemas.microsoft.com/office/drawing/2014/main" id="{EF9AB5C9-A56B-4DAE-941C-508DC8D5CB72}"/>
                </a:ext>
              </a:extLst>
            </p:cNvPr>
            <p:cNvSpPr>
              <a:spLocks noChangeShapeType="1"/>
            </p:cNvSpPr>
            <p:nvPr/>
          </p:nvSpPr>
          <p:spPr bwMode="auto">
            <a:xfrm flipV="1">
              <a:off x="3242" y="1821"/>
              <a:ext cx="775" cy="268"/>
            </a:xfrm>
            <a:prstGeom prst="line">
              <a:avLst/>
            </a:prstGeom>
            <a:noFill/>
            <a:ln w="38100" cap="flat" algn="ctr">
              <a:solidFill>
                <a:srgbClr val="FF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SzPct val="100000"/>
              </a:pPr>
              <a:endParaRPr lang="en-US" sz="2400" b="1">
                <a:solidFill>
                  <a:srgbClr val="0000FF"/>
                </a:solidFill>
                <a:latin typeface="Times New Roman" panose="02020603050405020304" pitchFamily="18" charset="0"/>
                <a:ea typeface="楷体_GB2312" charset="-122"/>
              </a:endParaRPr>
            </a:p>
          </p:txBody>
        </p:sp>
        <p:sp>
          <p:nvSpPr>
            <p:cNvPr id="62" name="Line 343">
              <a:extLst>
                <a:ext uri="{FF2B5EF4-FFF2-40B4-BE49-F238E27FC236}">
                  <a16:creationId xmlns:a16="http://schemas.microsoft.com/office/drawing/2014/main" id="{B622D16B-9DA7-4822-AF90-7FC6FDB31F1E}"/>
                </a:ext>
              </a:extLst>
            </p:cNvPr>
            <p:cNvSpPr>
              <a:spLocks noChangeShapeType="1"/>
            </p:cNvSpPr>
            <p:nvPr/>
          </p:nvSpPr>
          <p:spPr bwMode="auto">
            <a:xfrm>
              <a:off x="2006" y="1472"/>
              <a:ext cx="940" cy="617"/>
            </a:xfrm>
            <a:prstGeom prst="line">
              <a:avLst/>
            </a:prstGeom>
            <a:noFill/>
            <a:ln w="38100" cap="flat" algn="ctr">
              <a:solidFill>
                <a:srgbClr val="FF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SzPct val="100000"/>
              </a:pPr>
              <a:endParaRPr lang="en-US" sz="2400" b="1">
                <a:solidFill>
                  <a:srgbClr val="0000FF"/>
                </a:solidFill>
                <a:latin typeface="Times New Roman" panose="02020603050405020304" pitchFamily="18" charset="0"/>
                <a:ea typeface="楷体_GB2312" charset="-122"/>
              </a:endParaRPr>
            </a:p>
          </p:txBody>
        </p:sp>
      </p:grpSp>
    </p:spTree>
    <p:extLst>
      <p:ext uri="{BB962C8B-B14F-4D97-AF65-F5344CB8AC3E}">
        <p14:creationId xmlns:p14="http://schemas.microsoft.com/office/powerpoint/2010/main" val="168241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childTnLst>
                                    <p:set>
                                      <p:cBhvr additive="base">
                                        <p:cTn id="6" dur="1" fill="hold">
                                          <p:stCondLst>
                                            <p:cond delay="0"/>
                                          </p:stCondLst>
                                        </p:cTn>
                                        <p:tgtEl>
                                          <p:spTgt spid="57"/>
                                        </p:tgtEl>
                                        <p:attrNameLst>
                                          <p:attrName>style.visibility</p:attrName>
                                        </p:attrNameLst>
                                      </p:cBhvr>
                                      <p:to>
                                        <p:strVal val="visible"/>
                                      </p:to>
                                    </p:set>
                                    <p:animEffect transition="in" filter="blinds(horizontal)">
                                      <p:cBhvr additive="base">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childTnLst>
                                    <p:set>
                                      <p:cBhvr additive="base">
                                        <p:cTn id="11" dur="1" fill="hold">
                                          <p:stCondLst>
                                            <p:cond delay="0"/>
                                          </p:stCondLst>
                                        </p:cTn>
                                        <p:tgtEl>
                                          <p:spTgt spid="58"/>
                                        </p:tgtEl>
                                        <p:attrNameLst>
                                          <p:attrName>style.visibility</p:attrName>
                                        </p:attrNameLst>
                                      </p:cBhvr>
                                      <p:to>
                                        <p:strVal val="visible"/>
                                      </p:to>
                                    </p:set>
                                    <p:animEffect transition="in" filter="blinds(horizontal)">
                                      <p:cBhvr additive="base">
                                        <p:cTn id="1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85">
            <a:extLst>
              <a:ext uri="{FF2B5EF4-FFF2-40B4-BE49-F238E27FC236}">
                <a16:creationId xmlns:a16="http://schemas.microsoft.com/office/drawing/2014/main" id="{87F07855-69D5-4C42-9097-0A47358FB1FE}"/>
              </a:ext>
            </a:extLst>
          </p:cNvPr>
          <p:cNvSpPr>
            <a:spLocks noChangeArrowheads="1"/>
          </p:cNvSpPr>
          <p:nvPr/>
        </p:nvSpPr>
        <p:spPr bwMode="auto">
          <a:xfrm>
            <a:off x="6843065" y="234761"/>
            <a:ext cx="4444288" cy="892552"/>
          </a:xfrm>
          <a:prstGeom prst="rect">
            <a:avLst/>
          </a:prstGeom>
          <a:solidFill>
            <a:srgbClr val="3333CC"/>
          </a:solidFill>
          <a:ln>
            <a:noFill/>
          </a:ln>
          <a:effectLst>
            <a:outerShdw dist="107763" dir="18900000" algn="ctr" rotWithShape="0">
              <a:srgbClr val="808080">
                <a:alpha val="50000"/>
              </a:srgbClr>
            </a:outerShdw>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wrap="square">
            <a:spAutoFit/>
          </a:bodyPr>
          <a:lstStyle/>
          <a:p>
            <a:r>
              <a:rPr lang="zh-CN" altLang="en-US" sz="2600" dirty="0">
                <a:solidFill>
                  <a:schemeClr val="bg1"/>
                </a:solidFill>
              </a:rPr>
              <a:t>（</a:t>
            </a:r>
            <a:r>
              <a:rPr lang="en-US" altLang="zh-CN" sz="2600" dirty="0">
                <a:solidFill>
                  <a:schemeClr val="bg1"/>
                </a:solidFill>
              </a:rPr>
              <a:t>5</a:t>
            </a:r>
            <a:r>
              <a:rPr lang="zh-CN" altLang="en-US" sz="2600" dirty="0">
                <a:solidFill>
                  <a:schemeClr val="bg1"/>
                </a:solidFill>
              </a:rPr>
              <a:t>）策略（</a:t>
            </a:r>
            <a:r>
              <a:rPr lang="en-US" altLang="zh-CN" sz="2600" dirty="0">
                <a:solidFill>
                  <a:schemeClr val="bg1"/>
                </a:solidFill>
              </a:rPr>
              <a:t>policy</a:t>
            </a:r>
            <a:r>
              <a:rPr lang="zh-CN" altLang="en-US" sz="2600" dirty="0">
                <a:solidFill>
                  <a:schemeClr val="bg1"/>
                </a:solidFill>
              </a:rPr>
              <a:t>）和子策略（</a:t>
            </a:r>
            <a:r>
              <a:rPr lang="en-US" altLang="zh-CN" sz="2600" dirty="0" err="1">
                <a:solidFill>
                  <a:schemeClr val="bg1"/>
                </a:solidFill>
              </a:rPr>
              <a:t>subpolicy</a:t>
            </a:r>
            <a:r>
              <a:rPr lang="zh-CN" altLang="en-US" sz="2600" dirty="0">
                <a:solidFill>
                  <a:schemeClr val="bg1"/>
                </a:solidFill>
              </a:rPr>
              <a:t>）</a:t>
            </a:r>
            <a:endParaRPr lang="zh-CN" altLang="en-US" sz="2600" b="0" dirty="0">
              <a:solidFill>
                <a:schemeClr val="bg1"/>
              </a:solidFill>
            </a:endParaRPr>
          </a:p>
        </p:txBody>
      </p:sp>
      <p:sp>
        <p:nvSpPr>
          <p:cNvPr id="5" name="Rectangle 346">
            <a:extLst>
              <a:ext uri="{FF2B5EF4-FFF2-40B4-BE49-F238E27FC236}">
                <a16:creationId xmlns:a16="http://schemas.microsoft.com/office/drawing/2014/main" id="{B4A12567-94F8-471C-A193-211394487370}"/>
              </a:ext>
            </a:extLst>
          </p:cNvPr>
          <p:cNvSpPr>
            <a:spLocks noChangeArrowheads="1"/>
          </p:cNvSpPr>
          <p:nvPr/>
        </p:nvSpPr>
        <p:spPr bwMode="auto">
          <a:xfrm>
            <a:off x="547624" y="1434306"/>
            <a:ext cx="10893552" cy="220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fontAlgn="base">
              <a:spcBef>
                <a:spcPct val="50000"/>
              </a:spcBef>
              <a:spcAft>
                <a:spcPct val="0"/>
              </a:spcAft>
              <a:buSzPct val="100000"/>
              <a:buFont typeface="Wingdings" panose="05000000000000000000" pitchFamily="2" charset="2"/>
              <a:buChar char="v"/>
            </a:pPr>
            <a:r>
              <a:rPr lang="zh-CN" altLang="en-US" sz="28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策略集合</a:t>
            </a:r>
            <a:r>
              <a:rPr lang="zh-CN" altLang="en-US" sz="2800"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在实际问题中，由于在各个阶段可供选择的决策有许多个，因此，它们的不同组合就构成了许多可供选择的决策序列（策略），由它们组成的集合，称为</a:t>
            </a:r>
            <a:r>
              <a:rPr lang="zh-CN" altLang="en-US" sz="28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策略集合</a:t>
            </a:r>
            <a:r>
              <a:rPr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，记作 </a:t>
            </a:r>
            <a:r>
              <a:rPr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P</a:t>
            </a:r>
            <a:r>
              <a:rPr lang="en-US" altLang="zh-CN" sz="3600" baseline="-25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a:t>
            </a:r>
            <a:r>
              <a:rPr lang="en-US" altLang="zh-CN" sz="3600" i="1" baseline="-25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n</a:t>
            </a:r>
            <a:r>
              <a:rPr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p>
          <a:p>
            <a:pPr marL="342900" indent="-342900" fontAlgn="base">
              <a:spcBef>
                <a:spcPct val="50000"/>
              </a:spcBef>
              <a:spcAft>
                <a:spcPct val="0"/>
              </a:spcAft>
              <a:buSzPct val="100000"/>
              <a:buFont typeface="Wingdings" panose="05000000000000000000" pitchFamily="2" charset="2"/>
              <a:buChar char="v"/>
            </a:pPr>
            <a:r>
              <a:rPr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从策略集合中，找出具有最优效果的策略称为</a:t>
            </a:r>
            <a:r>
              <a:rPr lang="zh-CN" altLang="en-US" sz="28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最优策略</a:t>
            </a:r>
            <a:r>
              <a:rPr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p>
        </p:txBody>
      </p:sp>
      <p:pic>
        <p:nvPicPr>
          <p:cNvPr id="6" name="Picture 347">
            <a:extLst>
              <a:ext uri="{FF2B5EF4-FFF2-40B4-BE49-F238E27FC236}">
                <a16:creationId xmlns:a16="http://schemas.microsoft.com/office/drawing/2014/main" id="{9DCE6D81-E2AA-4204-9622-01BE7CA981F7}"/>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2800" y="3720859"/>
            <a:ext cx="5446713" cy="2574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Line 348">
            <a:extLst>
              <a:ext uri="{FF2B5EF4-FFF2-40B4-BE49-F238E27FC236}">
                <a16:creationId xmlns:a16="http://schemas.microsoft.com/office/drawing/2014/main" id="{7346B03B-63E7-44FE-A909-37B7C27083F9}"/>
              </a:ext>
            </a:extLst>
          </p:cNvPr>
          <p:cNvSpPr>
            <a:spLocks noChangeShapeType="1"/>
          </p:cNvSpPr>
          <p:nvPr/>
        </p:nvSpPr>
        <p:spPr bwMode="auto">
          <a:xfrm>
            <a:off x="3906825" y="4976571"/>
            <a:ext cx="812800" cy="673100"/>
          </a:xfrm>
          <a:prstGeom prst="line">
            <a:avLst/>
          </a:prstGeom>
          <a:noFill/>
          <a:ln w="38100" cap="flat" algn="ctr">
            <a:solidFill>
              <a:srgbClr val="FF0000"/>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buSzPct val="100000"/>
            </a:pPr>
            <a:endParaRPr lang="en-US" sz="2400" b="1">
              <a:solidFill>
                <a:srgbClr val="0000FF"/>
              </a:solidFill>
              <a:latin typeface="Times New Roman" panose="02020603050405020304" pitchFamily="18" charset="0"/>
              <a:ea typeface="楷体_GB2312" charset="-122"/>
            </a:endParaRPr>
          </a:p>
        </p:txBody>
      </p:sp>
      <p:sp>
        <p:nvSpPr>
          <p:cNvPr id="8" name="Line 349">
            <a:extLst>
              <a:ext uri="{FF2B5EF4-FFF2-40B4-BE49-F238E27FC236}">
                <a16:creationId xmlns:a16="http://schemas.microsoft.com/office/drawing/2014/main" id="{8806051A-D389-4F01-BEA7-67B15461E70D}"/>
              </a:ext>
            </a:extLst>
          </p:cNvPr>
          <p:cNvSpPr>
            <a:spLocks noChangeShapeType="1"/>
          </p:cNvSpPr>
          <p:nvPr/>
        </p:nvSpPr>
        <p:spPr bwMode="auto">
          <a:xfrm flipV="1">
            <a:off x="5100625" y="4887671"/>
            <a:ext cx="1054100" cy="800100"/>
          </a:xfrm>
          <a:prstGeom prst="line">
            <a:avLst/>
          </a:prstGeom>
          <a:noFill/>
          <a:ln w="38100" cap="flat" algn="ctr">
            <a:solidFill>
              <a:srgbClr val="FF0000"/>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buSzPct val="100000"/>
            </a:pPr>
            <a:endParaRPr lang="en-US" sz="2400" b="1">
              <a:solidFill>
                <a:srgbClr val="0000FF"/>
              </a:solidFill>
              <a:latin typeface="Times New Roman" panose="02020603050405020304" pitchFamily="18" charset="0"/>
              <a:ea typeface="楷体_GB2312" charset="-122"/>
            </a:endParaRPr>
          </a:p>
        </p:txBody>
      </p:sp>
      <p:sp>
        <p:nvSpPr>
          <p:cNvPr id="9" name="Line 350">
            <a:extLst>
              <a:ext uri="{FF2B5EF4-FFF2-40B4-BE49-F238E27FC236}">
                <a16:creationId xmlns:a16="http://schemas.microsoft.com/office/drawing/2014/main" id="{81505070-5EF5-4E96-84C2-8D8E0CFC4E2F}"/>
              </a:ext>
            </a:extLst>
          </p:cNvPr>
          <p:cNvSpPr>
            <a:spLocks noChangeShapeType="1"/>
          </p:cNvSpPr>
          <p:nvPr/>
        </p:nvSpPr>
        <p:spPr bwMode="auto">
          <a:xfrm>
            <a:off x="6497625" y="4913071"/>
            <a:ext cx="952500" cy="406400"/>
          </a:xfrm>
          <a:prstGeom prst="line">
            <a:avLst/>
          </a:prstGeom>
          <a:noFill/>
          <a:ln w="38100" cap="flat" algn="ctr">
            <a:solidFill>
              <a:srgbClr val="FF0000"/>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buSzPct val="100000"/>
            </a:pPr>
            <a:endParaRPr lang="en-US" sz="2400" b="1">
              <a:solidFill>
                <a:srgbClr val="0000FF"/>
              </a:solidFill>
              <a:latin typeface="Times New Roman" panose="02020603050405020304" pitchFamily="18" charset="0"/>
              <a:ea typeface="楷体_GB2312" charset="-122"/>
            </a:endParaRPr>
          </a:p>
        </p:txBody>
      </p:sp>
      <p:sp>
        <p:nvSpPr>
          <p:cNvPr id="10" name="Line 351">
            <a:extLst>
              <a:ext uri="{FF2B5EF4-FFF2-40B4-BE49-F238E27FC236}">
                <a16:creationId xmlns:a16="http://schemas.microsoft.com/office/drawing/2014/main" id="{8C0CD0CE-7B76-4484-9AF2-9CA2FDD84459}"/>
              </a:ext>
            </a:extLst>
          </p:cNvPr>
          <p:cNvSpPr>
            <a:spLocks noChangeShapeType="1"/>
          </p:cNvSpPr>
          <p:nvPr/>
        </p:nvSpPr>
        <p:spPr bwMode="auto">
          <a:xfrm flipV="1">
            <a:off x="7780325" y="4951171"/>
            <a:ext cx="736600" cy="279400"/>
          </a:xfrm>
          <a:prstGeom prst="line">
            <a:avLst/>
          </a:prstGeom>
          <a:noFill/>
          <a:ln w="38100" cap="flat" algn="ctr">
            <a:solidFill>
              <a:srgbClr val="FF0000"/>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buSzPct val="100000"/>
            </a:pPr>
            <a:endParaRPr lang="en-US" sz="2400" b="1">
              <a:solidFill>
                <a:srgbClr val="0000FF"/>
              </a:solidFill>
              <a:latin typeface="Times New Roman" panose="02020603050405020304" pitchFamily="18" charset="0"/>
              <a:ea typeface="楷体_GB2312" charset="-122"/>
            </a:endParaRPr>
          </a:p>
        </p:txBody>
      </p:sp>
      <p:sp>
        <p:nvSpPr>
          <p:cNvPr id="11" name="Line 352">
            <a:extLst>
              <a:ext uri="{FF2B5EF4-FFF2-40B4-BE49-F238E27FC236}">
                <a16:creationId xmlns:a16="http://schemas.microsoft.com/office/drawing/2014/main" id="{C2B9F0B8-4850-4C95-B029-FB71DA905EF8}"/>
              </a:ext>
            </a:extLst>
          </p:cNvPr>
          <p:cNvSpPr>
            <a:spLocks noChangeShapeType="1"/>
          </p:cNvSpPr>
          <p:nvPr/>
        </p:nvSpPr>
        <p:spPr bwMode="auto">
          <a:xfrm flipV="1">
            <a:off x="3970325" y="4011371"/>
            <a:ext cx="774700" cy="698500"/>
          </a:xfrm>
          <a:prstGeom prst="line">
            <a:avLst/>
          </a:prstGeom>
          <a:noFill/>
          <a:ln w="38100"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buSzPct val="100000"/>
            </a:pPr>
            <a:endParaRPr lang="en-US" sz="2400" b="1">
              <a:solidFill>
                <a:srgbClr val="0000FF"/>
              </a:solidFill>
              <a:latin typeface="Times New Roman" panose="02020603050405020304" pitchFamily="18" charset="0"/>
              <a:ea typeface="楷体_GB2312" charset="-122"/>
            </a:endParaRPr>
          </a:p>
        </p:txBody>
      </p:sp>
      <p:sp>
        <p:nvSpPr>
          <p:cNvPr id="12" name="Line 353">
            <a:extLst>
              <a:ext uri="{FF2B5EF4-FFF2-40B4-BE49-F238E27FC236}">
                <a16:creationId xmlns:a16="http://schemas.microsoft.com/office/drawing/2014/main" id="{736A6F98-C332-4056-A540-F5C1C14EDC92}"/>
              </a:ext>
            </a:extLst>
          </p:cNvPr>
          <p:cNvSpPr>
            <a:spLocks noChangeShapeType="1"/>
          </p:cNvSpPr>
          <p:nvPr/>
        </p:nvSpPr>
        <p:spPr bwMode="auto">
          <a:xfrm>
            <a:off x="5102213" y="3936759"/>
            <a:ext cx="1079500" cy="12700"/>
          </a:xfrm>
          <a:prstGeom prst="line">
            <a:avLst/>
          </a:prstGeom>
          <a:noFill/>
          <a:ln w="38100"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buSzPct val="100000"/>
            </a:pPr>
            <a:endParaRPr lang="en-US" sz="2400" b="1">
              <a:solidFill>
                <a:srgbClr val="0000FF"/>
              </a:solidFill>
              <a:latin typeface="Times New Roman" panose="02020603050405020304" pitchFamily="18" charset="0"/>
              <a:ea typeface="楷体_GB2312" charset="-122"/>
            </a:endParaRPr>
          </a:p>
        </p:txBody>
      </p:sp>
      <p:sp>
        <p:nvSpPr>
          <p:cNvPr id="13" name="Line 354">
            <a:extLst>
              <a:ext uri="{FF2B5EF4-FFF2-40B4-BE49-F238E27FC236}">
                <a16:creationId xmlns:a16="http://schemas.microsoft.com/office/drawing/2014/main" id="{64FE80D2-BC1A-4D40-9998-8B1BE7727377}"/>
              </a:ext>
            </a:extLst>
          </p:cNvPr>
          <p:cNvSpPr>
            <a:spLocks noChangeShapeType="1"/>
          </p:cNvSpPr>
          <p:nvPr/>
        </p:nvSpPr>
        <p:spPr bwMode="auto">
          <a:xfrm>
            <a:off x="6511913" y="3936759"/>
            <a:ext cx="901700" cy="368300"/>
          </a:xfrm>
          <a:prstGeom prst="line">
            <a:avLst/>
          </a:prstGeom>
          <a:noFill/>
          <a:ln w="38100"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buSzPct val="100000"/>
            </a:pPr>
            <a:endParaRPr lang="en-US" sz="2400" b="1">
              <a:solidFill>
                <a:srgbClr val="0000FF"/>
              </a:solidFill>
              <a:latin typeface="Times New Roman" panose="02020603050405020304" pitchFamily="18" charset="0"/>
              <a:ea typeface="楷体_GB2312" charset="-122"/>
            </a:endParaRPr>
          </a:p>
        </p:txBody>
      </p:sp>
      <p:sp>
        <p:nvSpPr>
          <p:cNvPr id="14" name="Line 355">
            <a:extLst>
              <a:ext uri="{FF2B5EF4-FFF2-40B4-BE49-F238E27FC236}">
                <a16:creationId xmlns:a16="http://schemas.microsoft.com/office/drawing/2014/main" id="{8E315440-5A1D-4081-BCE1-A37285299556}"/>
              </a:ext>
            </a:extLst>
          </p:cNvPr>
          <p:cNvSpPr>
            <a:spLocks noChangeShapeType="1"/>
          </p:cNvSpPr>
          <p:nvPr/>
        </p:nvSpPr>
        <p:spPr bwMode="auto">
          <a:xfrm>
            <a:off x="7807313" y="4482859"/>
            <a:ext cx="774700" cy="330200"/>
          </a:xfrm>
          <a:prstGeom prst="line">
            <a:avLst/>
          </a:prstGeom>
          <a:noFill/>
          <a:ln w="38100"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buSzPct val="100000"/>
            </a:pPr>
            <a:endParaRPr lang="en-US" sz="2400" b="1">
              <a:solidFill>
                <a:srgbClr val="0000FF"/>
              </a:solidFill>
              <a:latin typeface="Times New Roman" panose="02020603050405020304" pitchFamily="18" charset="0"/>
              <a:ea typeface="楷体_GB2312" charset="-122"/>
            </a:endParaRPr>
          </a:p>
        </p:txBody>
      </p:sp>
    </p:spTree>
    <p:extLst>
      <p:ext uri="{BB962C8B-B14F-4D97-AF65-F5344CB8AC3E}">
        <p14:creationId xmlns:p14="http://schemas.microsoft.com/office/powerpoint/2010/main" val="501505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childTnLst>
                                    <p:set>
                                      <p:cBhvr additive="base">
                                        <p:cTn id="6" dur="1" fill="hold">
                                          <p:stCondLst>
                                            <p:cond delay="0"/>
                                          </p:stCondLst>
                                        </p:cTn>
                                        <p:tgtEl>
                                          <p:spTgt spid="11"/>
                                        </p:tgtEl>
                                        <p:attrNameLst>
                                          <p:attrName>style.visibility</p:attrName>
                                        </p:attrNameLst>
                                      </p:cBhvr>
                                      <p:to>
                                        <p:strVal val="visible"/>
                                      </p:to>
                                    </p:set>
                                    <p:animEffect transition="in" filter="blinds(horizontal)">
                                      <p:cBhvr additive="base">
                                        <p:cTn id="7" dur="500"/>
                                        <p:tgtEl>
                                          <p:spTgt spid="11"/>
                                        </p:tgtEl>
                                      </p:cBhvr>
                                    </p:animEffect>
                                  </p:childTnLst>
                                </p:cTn>
                              </p:par>
                            </p:childTnLst>
                          </p:cTn>
                        </p:par>
                        <p:par>
                          <p:cTn id="8" fill="hold">
                            <p:stCondLst>
                              <p:cond delay="500"/>
                            </p:stCondLst>
                            <p:childTnLst>
                              <p:par>
                                <p:cTn id="9" presetID="3" presetClass="entr" presetSubtype="10" fill="hold" nodeType="afterEffect">
                                  <p:childTnLst>
                                    <p:set>
                                      <p:cBhvr additive="base">
                                        <p:cTn id="10" dur="1" fill="hold">
                                          <p:stCondLst>
                                            <p:cond delay="0"/>
                                          </p:stCondLst>
                                        </p:cTn>
                                        <p:tgtEl>
                                          <p:spTgt spid="12"/>
                                        </p:tgtEl>
                                        <p:attrNameLst>
                                          <p:attrName>style.visibility</p:attrName>
                                        </p:attrNameLst>
                                      </p:cBhvr>
                                      <p:to>
                                        <p:strVal val="visible"/>
                                      </p:to>
                                    </p:set>
                                    <p:animEffect transition="in" filter="blinds(horizontal)">
                                      <p:cBhvr additive="base">
                                        <p:cTn id="11" dur="500"/>
                                        <p:tgtEl>
                                          <p:spTgt spid="12"/>
                                        </p:tgtEl>
                                      </p:cBhvr>
                                    </p:animEffect>
                                  </p:childTnLst>
                                </p:cTn>
                              </p:par>
                            </p:childTnLst>
                          </p:cTn>
                        </p:par>
                        <p:par>
                          <p:cTn id="12" fill="hold">
                            <p:stCondLst>
                              <p:cond delay="1000"/>
                            </p:stCondLst>
                            <p:childTnLst>
                              <p:par>
                                <p:cTn id="13" presetID="3" presetClass="entr" presetSubtype="10" fill="hold" nodeType="afterEffect">
                                  <p:childTnLst>
                                    <p:set>
                                      <p:cBhvr additive="base">
                                        <p:cTn id="14" dur="1" fill="hold">
                                          <p:stCondLst>
                                            <p:cond delay="0"/>
                                          </p:stCondLst>
                                        </p:cTn>
                                        <p:tgtEl>
                                          <p:spTgt spid="13"/>
                                        </p:tgtEl>
                                        <p:attrNameLst>
                                          <p:attrName>style.visibility</p:attrName>
                                        </p:attrNameLst>
                                      </p:cBhvr>
                                      <p:to>
                                        <p:strVal val="visible"/>
                                      </p:to>
                                    </p:set>
                                    <p:animEffect transition="in" filter="blinds(horizontal)">
                                      <p:cBhvr additive="base">
                                        <p:cTn id="15" dur="500"/>
                                        <p:tgtEl>
                                          <p:spTgt spid="13"/>
                                        </p:tgtEl>
                                      </p:cBhvr>
                                    </p:animEffect>
                                  </p:childTnLst>
                                </p:cTn>
                              </p:par>
                            </p:childTnLst>
                          </p:cTn>
                        </p:par>
                        <p:par>
                          <p:cTn id="16" fill="hold">
                            <p:stCondLst>
                              <p:cond delay="1500"/>
                            </p:stCondLst>
                            <p:childTnLst>
                              <p:par>
                                <p:cTn id="17" presetID="3" presetClass="entr" presetSubtype="10" fill="hold" nodeType="afterEffect">
                                  <p:childTnLst>
                                    <p:set>
                                      <p:cBhvr additive="base">
                                        <p:cTn id="18" dur="1" fill="hold">
                                          <p:stCondLst>
                                            <p:cond delay="0"/>
                                          </p:stCondLst>
                                        </p:cTn>
                                        <p:tgtEl>
                                          <p:spTgt spid="14"/>
                                        </p:tgtEl>
                                        <p:attrNameLst>
                                          <p:attrName>style.visibility</p:attrName>
                                        </p:attrNameLst>
                                      </p:cBhvr>
                                      <p:to>
                                        <p:strVal val="visible"/>
                                      </p:to>
                                    </p:set>
                                    <p:animEffect transition="in" filter="blinds(horizontal)">
                                      <p:cBhvr additive="base">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childTnLst>
                                    <p:set>
                                      <p:cBhvr additive="base">
                                        <p:cTn id="23" dur="1" fill="hold">
                                          <p:stCondLst>
                                            <p:cond delay="0"/>
                                          </p:stCondLst>
                                        </p:cTn>
                                        <p:tgtEl>
                                          <p:spTgt spid="7"/>
                                        </p:tgtEl>
                                        <p:attrNameLst>
                                          <p:attrName>style.visibility</p:attrName>
                                        </p:attrNameLst>
                                      </p:cBhvr>
                                      <p:to>
                                        <p:strVal val="visible"/>
                                      </p:to>
                                    </p:set>
                                    <p:animEffect transition="in" filter="blinds(horizontal)">
                                      <p:cBhvr additive="base">
                                        <p:cTn id="24" dur="500"/>
                                        <p:tgtEl>
                                          <p:spTgt spid="7"/>
                                        </p:tgtEl>
                                      </p:cBhvr>
                                    </p:animEffect>
                                  </p:childTnLst>
                                </p:cTn>
                              </p:par>
                            </p:childTnLst>
                          </p:cTn>
                        </p:par>
                        <p:par>
                          <p:cTn id="25" fill="hold">
                            <p:stCondLst>
                              <p:cond delay="500"/>
                            </p:stCondLst>
                            <p:childTnLst>
                              <p:par>
                                <p:cTn id="26" presetID="3" presetClass="entr" presetSubtype="10" fill="hold" nodeType="afterEffect">
                                  <p:childTnLst>
                                    <p:set>
                                      <p:cBhvr additive="base">
                                        <p:cTn id="27" dur="1" fill="hold">
                                          <p:stCondLst>
                                            <p:cond delay="0"/>
                                          </p:stCondLst>
                                        </p:cTn>
                                        <p:tgtEl>
                                          <p:spTgt spid="8"/>
                                        </p:tgtEl>
                                        <p:attrNameLst>
                                          <p:attrName>style.visibility</p:attrName>
                                        </p:attrNameLst>
                                      </p:cBhvr>
                                      <p:to>
                                        <p:strVal val="visible"/>
                                      </p:to>
                                    </p:set>
                                    <p:animEffect transition="in" filter="blinds(horizontal)">
                                      <p:cBhvr additive="base">
                                        <p:cTn id="28" dur="500"/>
                                        <p:tgtEl>
                                          <p:spTgt spid="8"/>
                                        </p:tgtEl>
                                      </p:cBhvr>
                                    </p:animEffect>
                                  </p:childTnLst>
                                </p:cTn>
                              </p:par>
                            </p:childTnLst>
                          </p:cTn>
                        </p:par>
                        <p:par>
                          <p:cTn id="29" fill="hold">
                            <p:stCondLst>
                              <p:cond delay="1000"/>
                            </p:stCondLst>
                            <p:childTnLst>
                              <p:par>
                                <p:cTn id="30" presetID="3" presetClass="entr" presetSubtype="10" fill="hold" nodeType="afterEffect">
                                  <p:childTnLst>
                                    <p:set>
                                      <p:cBhvr additive="base">
                                        <p:cTn id="31" dur="1" fill="hold">
                                          <p:stCondLst>
                                            <p:cond delay="0"/>
                                          </p:stCondLst>
                                        </p:cTn>
                                        <p:tgtEl>
                                          <p:spTgt spid="9"/>
                                        </p:tgtEl>
                                        <p:attrNameLst>
                                          <p:attrName>style.visibility</p:attrName>
                                        </p:attrNameLst>
                                      </p:cBhvr>
                                      <p:to>
                                        <p:strVal val="visible"/>
                                      </p:to>
                                    </p:set>
                                    <p:animEffect transition="in" filter="blinds(horizontal)">
                                      <p:cBhvr additive="base">
                                        <p:cTn id="32" dur="500"/>
                                        <p:tgtEl>
                                          <p:spTgt spid="9"/>
                                        </p:tgtEl>
                                      </p:cBhvr>
                                    </p:animEffect>
                                  </p:childTnLst>
                                </p:cTn>
                              </p:par>
                            </p:childTnLst>
                          </p:cTn>
                        </p:par>
                        <p:par>
                          <p:cTn id="33" fill="hold">
                            <p:stCondLst>
                              <p:cond delay="1500"/>
                            </p:stCondLst>
                            <p:childTnLst>
                              <p:par>
                                <p:cTn id="34" presetID="3" presetClass="entr" presetSubtype="10" fill="hold" nodeType="afterEffect">
                                  <p:childTnLst>
                                    <p:set>
                                      <p:cBhvr additive="base">
                                        <p:cTn id="35" dur="1" fill="hold">
                                          <p:stCondLst>
                                            <p:cond delay="0"/>
                                          </p:stCondLst>
                                        </p:cTn>
                                        <p:tgtEl>
                                          <p:spTgt spid="10"/>
                                        </p:tgtEl>
                                        <p:attrNameLst>
                                          <p:attrName>style.visibility</p:attrName>
                                        </p:attrNameLst>
                                      </p:cBhvr>
                                      <p:to>
                                        <p:strVal val="visible"/>
                                      </p:to>
                                    </p:set>
                                    <p:animEffect transition="in" filter="blinds(horizontal)">
                                      <p:cBhvr additive="base">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85">
            <a:extLst>
              <a:ext uri="{FF2B5EF4-FFF2-40B4-BE49-F238E27FC236}">
                <a16:creationId xmlns:a16="http://schemas.microsoft.com/office/drawing/2014/main" id="{87F07855-69D5-4C42-9097-0A47358FB1FE}"/>
              </a:ext>
            </a:extLst>
          </p:cNvPr>
          <p:cNvSpPr>
            <a:spLocks noChangeArrowheads="1"/>
          </p:cNvSpPr>
          <p:nvPr/>
        </p:nvSpPr>
        <p:spPr bwMode="auto">
          <a:xfrm>
            <a:off x="6843065" y="234761"/>
            <a:ext cx="4444288" cy="892552"/>
          </a:xfrm>
          <a:prstGeom prst="rect">
            <a:avLst/>
          </a:prstGeom>
          <a:solidFill>
            <a:srgbClr val="3333CC"/>
          </a:solidFill>
          <a:ln>
            <a:noFill/>
          </a:ln>
          <a:effectLst>
            <a:outerShdw dist="107763" dir="18900000" algn="ctr" rotWithShape="0">
              <a:srgbClr val="808080">
                <a:alpha val="50000"/>
              </a:srgbClr>
            </a:outerShdw>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wrap="square">
            <a:spAutoFit/>
          </a:bodyPr>
          <a:lstStyle/>
          <a:p>
            <a:r>
              <a:rPr lang="zh-CN" altLang="en-US" sz="2600" dirty="0">
                <a:solidFill>
                  <a:schemeClr val="bg1"/>
                </a:solidFill>
              </a:rPr>
              <a:t>（</a:t>
            </a:r>
            <a:r>
              <a:rPr lang="en-US" altLang="zh-CN" sz="2600" dirty="0">
                <a:solidFill>
                  <a:schemeClr val="bg1"/>
                </a:solidFill>
              </a:rPr>
              <a:t>5</a:t>
            </a:r>
            <a:r>
              <a:rPr lang="zh-CN" altLang="en-US" sz="2600" dirty="0">
                <a:solidFill>
                  <a:schemeClr val="bg1"/>
                </a:solidFill>
              </a:rPr>
              <a:t>）策略（</a:t>
            </a:r>
            <a:r>
              <a:rPr lang="en-US" altLang="zh-CN" sz="2600" dirty="0">
                <a:solidFill>
                  <a:schemeClr val="bg1"/>
                </a:solidFill>
              </a:rPr>
              <a:t>policy</a:t>
            </a:r>
            <a:r>
              <a:rPr lang="zh-CN" altLang="en-US" sz="2600" dirty="0">
                <a:solidFill>
                  <a:schemeClr val="bg1"/>
                </a:solidFill>
              </a:rPr>
              <a:t>）和子策略（</a:t>
            </a:r>
            <a:r>
              <a:rPr lang="en-US" altLang="zh-CN" sz="2600" dirty="0" err="1">
                <a:solidFill>
                  <a:schemeClr val="bg1"/>
                </a:solidFill>
              </a:rPr>
              <a:t>subpolicy</a:t>
            </a:r>
            <a:r>
              <a:rPr lang="zh-CN" altLang="en-US" sz="2600" dirty="0">
                <a:solidFill>
                  <a:schemeClr val="bg1"/>
                </a:solidFill>
              </a:rPr>
              <a:t>）</a:t>
            </a:r>
            <a:endParaRPr lang="zh-CN" altLang="en-US" sz="2600" b="0" dirty="0">
              <a:solidFill>
                <a:schemeClr val="bg1"/>
              </a:solidFill>
            </a:endParaRPr>
          </a:p>
        </p:txBody>
      </p:sp>
      <p:sp>
        <p:nvSpPr>
          <p:cNvPr id="5" name="Rectangle 358">
            <a:extLst>
              <a:ext uri="{FF2B5EF4-FFF2-40B4-BE49-F238E27FC236}">
                <a16:creationId xmlns:a16="http://schemas.microsoft.com/office/drawing/2014/main" id="{A6BDE25C-AE0F-40A2-8CB6-34548CDD1DC8}"/>
              </a:ext>
            </a:extLst>
          </p:cNvPr>
          <p:cNvSpPr>
            <a:spLocks noChangeArrowheads="1"/>
          </p:cNvSpPr>
          <p:nvPr/>
        </p:nvSpPr>
        <p:spPr bwMode="auto">
          <a:xfrm>
            <a:off x="737006" y="1238986"/>
            <a:ext cx="1071798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50000"/>
              </a:spcBef>
              <a:spcAft>
                <a:spcPct val="0"/>
              </a:spcAft>
              <a:buSzPct val="100000"/>
            </a:pPr>
            <a:r>
              <a:rPr lang="zh-CN" altLang="en-US" sz="28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子策略：</a:t>
            </a:r>
            <a:r>
              <a:rPr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从</a:t>
            </a:r>
            <a:r>
              <a:rPr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k</a:t>
            </a:r>
            <a:r>
              <a:rPr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阶段到第</a:t>
            </a:r>
            <a:r>
              <a:rPr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n</a:t>
            </a:r>
            <a:r>
              <a:rPr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阶段，依次进行的阶段决策构成的决策序列称为</a:t>
            </a:r>
            <a:r>
              <a:rPr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k</a:t>
            </a:r>
            <a:r>
              <a:rPr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部子策略，表示为 </a:t>
            </a:r>
          </a:p>
          <a:p>
            <a:pPr fontAlgn="base">
              <a:spcBef>
                <a:spcPct val="50000"/>
              </a:spcBef>
              <a:spcAft>
                <a:spcPct val="0"/>
              </a:spcAft>
              <a:buSzPct val="100000"/>
            </a:pPr>
            <a:r>
              <a:rPr lang="zh-CN" altLang="en-US" sz="2800" i="1" dirty="0">
                <a:solidFill>
                  <a:srgbClr val="000000"/>
                </a:solidFill>
                <a:latin typeface="Times New Roman" panose="02020603050405020304" pitchFamily="18" charset="0"/>
                <a:ea typeface="楷体_GB2312" charset="-122"/>
              </a:rPr>
              <a:t>                     </a:t>
            </a:r>
            <a:r>
              <a:rPr lang="en-US" altLang="zh-CN" sz="2800" i="1" dirty="0" err="1">
                <a:solidFill>
                  <a:srgbClr val="000000"/>
                </a:solidFill>
                <a:latin typeface="Times New Roman" panose="02020603050405020304" pitchFamily="18" charset="0"/>
                <a:ea typeface="楷体_GB2312" charset="-122"/>
              </a:rPr>
              <a:t>p</a:t>
            </a:r>
            <a:r>
              <a:rPr lang="en-US" altLang="zh-CN" sz="3600" i="1" baseline="-25000" dirty="0" err="1">
                <a:solidFill>
                  <a:srgbClr val="000000"/>
                </a:solidFill>
                <a:latin typeface="Times New Roman" panose="02020603050405020304" pitchFamily="18" charset="0"/>
                <a:ea typeface="楷体_GB2312" charset="-122"/>
              </a:rPr>
              <a:t>kn</a:t>
            </a:r>
            <a:r>
              <a:rPr lang="en-US" altLang="zh-CN" sz="2800" dirty="0">
                <a:solidFill>
                  <a:srgbClr val="000000"/>
                </a:solidFill>
                <a:latin typeface="Times New Roman" panose="02020603050405020304" pitchFamily="18" charset="0"/>
                <a:ea typeface="楷体_GB2312" charset="-122"/>
              </a:rPr>
              <a:t> = { </a:t>
            </a:r>
            <a:r>
              <a:rPr lang="en-US" altLang="zh-CN" sz="2800" i="1" dirty="0" err="1">
                <a:solidFill>
                  <a:srgbClr val="000000"/>
                </a:solidFill>
                <a:latin typeface="Times New Roman" panose="02020603050405020304" pitchFamily="18" charset="0"/>
                <a:ea typeface="楷体_GB2312" charset="-122"/>
              </a:rPr>
              <a:t>u</a:t>
            </a:r>
            <a:r>
              <a:rPr lang="en-US" altLang="zh-CN" sz="3600" i="1" baseline="-25000" dirty="0" err="1">
                <a:solidFill>
                  <a:srgbClr val="000000"/>
                </a:solidFill>
                <a:latin typeface="Times New Roman" panose="02020603050405020304" pitchFamily="18" charset="0"/>
                <a:ea typeface="楷体_GB2312" charset="-122"/>
              </a:rPr>
              <a:t>k</a:t>
            </a:r>
            <a:r>
              <a:rPr lang="en-US" altLang="zh-CN" sz="2800" dirty="0">
                <a:solidFill>
                  <a:srgbClr val="000000"/>
                </a:solidFill>
                <a:latin typeface="Times New Roman" panose="02020603050405020304" pitchFamily="18" charset="0"/>
                <a:ea typeface="楷体_GB2312" charset="-122"/>
              </a:rPr>
              <a:t>(</a:t>
            </a:r>
            <a:r>
              <a:rPr lang="en-US" altLang="zh-CN" sz="2800" i="1" dirty="0" err="1">
                <a:solidFill>
                  <a:srgbClr val="000000"/>
                </a:solidFill>
                <a:latin typeface="Times New Roman" panose="02020603050405020304" pitchFamily="18" charset="0"/>
                <a:ea typeface="楷体_GB2312" charset="-122"/>
              </a:rPr>
              <a:t>x</a:t>
            </a:r>
            <a:r>
              <a:rPr lang="en-US" altLang="zh-CN" sz="3600" baseline="-25000" dirty="0" err="1">
                <a:solidFill>
                  <a:srgbClr val="000000"/>
                </a:solidFill>
                <a:latin typeface="Times New Roman" panose="02020603050405020304" pitchFamily="18" charset="0"/>
                <a:ea typeface="楷体_GB2312" charset="-122"/>
              </a:rPr>
              <a:t>k</a:t>
            </a:r>
            <a:r>
              <a:rPr lang="en-US" altLang="zh-CN" sz="2800" dirty="0">
                <a:solidFill>
                  <a:srgbClr val="000000"/>
                </a:solidFill>
                <a:latin typeface="Times New Roman" panose="02020603050405020304" pitchFamily="18" charset="0"/>
                <a:ea typeface="楷体_GB2312" charset="-122"/>
              </a:rPr>
              <a:t>), </a:t>
            </a:r>
            <a:r>
              <a:rPr lang="en-US" altLang="zh-CN" sz="2800" i="1" dirty="0">
                <a:solidFill>
                  <a:srgbClr val="000000"/>
                </a:solidFill>
                <a:latin typeface="Times New Roman" panose="02020603050405020304" pitchFamily="18" charset="0"/>
                <a:ea typeface="楷体_GB2312" charset="-122"/>
              </a:rPr>
              <a:t>u</a:t>
            </a:r>
            <a:r>
              <a:rPr lang="en-US" altLang="zh-CN" sz="3600" i="1" baseline="-25000" dirty="0">
                <a:solidFill>
                  <a:srgbClr val="000000"/>
                </a:solidFill>
                <a:latin typeface="Times New Roman" panose="02020603050405020304" pitchFamily="18" charset="0"/>
                <a:ea typeface="楷体_GB2312" charset="-122"/>
              </a:rPr>
              <a:t>k</a:t>
            </a:r>
            <a:r>
              <a:rPr lang="en-US" altLang="zh-CN" sz="3600" baseline="-25000" dirty="0">
                <a:solidFill>
                  <a:srgbClr val="000000"/>
                </a:solidFill>
                <a:latin typeface="Times New Roman" panose="02020603050405020304" pitchFamily="18" charset="0"/>
                <a:ea typeface="楷体_GB2312" charset="-122"/>
              </a:rPr>
              <a:t>+1</a:t>
            </a:r>
            <a:r>
              <a:rPr lang="en-US" altLang="zh-CN" sz="2800" dirty="0">
                <a:solidFill>
                  <a:srgbClr val="000000"/>
                </a:solidFill>
                <a:latin typeface="Times New Roman" panose="02020603050405020304" pitchFamily="18" charset="0"/>
                <a:ea typeface="楷体_GB2312" charset="-122"/>
              </a:rPr>
              <a:t>(</a:t>
            </a:r>
            <a:r>
              <a:rPr lang="en-US" altLang="zh-CN" sz="2800" i="1" dirty="0">
                <a:solidFill>
                  <a:srgbClr val="000000"/>
                </a:solidFill>
                <a:latin typeface="Times New Roman" panose="02020603050405020304" pitchFamily="18" charset="0"/>
                <a:ea typeface="楷体_GB2312" charset="-122"/>
              </a:rPr>
              <a:t>x</a:t>
            </a:r>
            <a:r>
              <a:rPr lang="en-US" altLang="zh-CN" sz="3600" i="1" baseline="-25000" dirty="0">
                <a:solidFill>
                  <a:srgbClr val="000000"/>
                </a:solidFill>
                <a:latin typeface="Times New Roman" panose="02020603050405020304" pitchFamily="18" charset="0"/>
                <a:ea typeface="楷体_GB2312" charset="-122"/>
              </a:rPr>
              <a:t>k</a:t>
            </a:r>
            <a:r>
              <a:rPr lang="en-US" altLang="zh-CN" sz="3600" baseline="-25000" dirty="0">
                <a:solidFill>
                  <a:srgbClr val="000000"/>
                </a:solidFill>
                <a:latin typeface="Times New Roman" panose="02020603050405020304" pitchFamily="18" charset="0"/>
                <a:ea typeface="楷体_GB2312" charset="-122"/>
              </a:rPr>
              <a:t>+1</a:t>
            </a:r>
            <a:r>
              <a:rPr lang="en-US" altLang="zh-CN" sz="2800" dirty="0">
                <a:solidFill>
                  <a:srgbClr val="000000"/>
                </a:solidFill>
                <a:latin typeface="Times New Roman" panose="02020603050405020304" pitchFamily="18" charset="0"/>
                <a:ea typeface="楷体_GB2312" charset="-122"/>
              </a:rPr>
              <a:t>), …, </a:t>
            </a:r>
            <a:r>
              <a:rPr lang="en-US" altLang="zh-CN" sz="2800" i="1" dirty="0">
                <a:solidFill>
                  <a:srgbClr val="000000"/>
                </a:solidFill>
                <a:latin typeface="Times New Roman" panose="02020603050405020304" pitchFamily="18" charset="0"/>
                <a:ea typeface="楷体_GB2312" charset="-122"/>
              </a:rPr>
              <a:t>u</a:t>
            </a:r>
            <a:r>
              <a:rPr lang="en-US" altLang="zh-CN" sz="3600" i="1" baseline="-25000" dirty="0">
                <a:solidFill>
                  <a:srgbClr val="000000"/>
                </a:solidFill>
                <a:latin typeface="Times New Roman" panose="02020603050405020304" pitchFamily="18" charset="0"/>
                <a:ea typeface="楷体_GB2312" charset="-122"/>
              </a:rPr>
              <a:t>n</a:t>
            </a:r>
            <a:r>
              <a:rPr lang="en-US" altLang="zh-CN" sz="2800" dirty="0">
                <a:solidFill>
                  <a:srgbClr val="000000"/>
                </a:solidFill>
                <a:latin typeface="Times New Roman" panose="02020603050405020304" pitchFamily="18" charset="0"/>
                <a:ea typeface="楷体_GB2312" charset="-122"/>
              </a:rPr>
              <a:t>(</a:t>
            </a:r>
            <a:r>
              <a:rPr lang="en-US" altLang="zh-CN" sz="2800" i="1" dirty="0" err="1">
                <a:solidFill>
                  <a:srgbClr val="000000"/>
                </a:solidFill>
                <a:latin typeface="Times New Roman" panose="02020603050405020304" pitchFamily="18" charset="0"/>
                <a:ea typeface="楷体_GB2312" charset="-122"/>
              </a:rPr>
              <a:t>x</a:t>
            </a:r>
            <a:r>
              <a:rPr lang="en-US" altLang="zh-CN" sz="3600" i="1" baseline="-25000" dirty="0" err="1">
                <a:solidFill>
                  <a:srgbClr val="000000"/>
                </a:solidFill>
                <a:latin typeface="Times New Roman" panose="02020603050405020304" pitchFamily="18" charset="0"/>
                <a:ea typeface="楷体_GB2312" charset="-122"/>
              </a:rPr>
              <a:t>n</a:t>
            </a:r>
            <a:r>
              <a:rPr lang="en-US" altLang="zh-CN" sz="2800" dirty="0">
                <a:solidFill>
                  <a:srgbClr val="000000"/>
                </a:solidFill>
                <a:latin typeface="Times New Roman" panose="02020603050405020304" pitchFamily="18" charset="0"/>
                <a:ea typeface="楷体_GB2312" charset="-122"/>
              </a:rPr>
              <a:t>) }</a:t>
            </a:r>
          </a:p>
        </p:txBody>
      </p:sp>
      <p:pic>
        <p:nvPicPr>
          <p:cNvPr id="6" name="Picture 359">
            <a:extLst>
              <a:ext uri="{FF2B5EF4-FFF2-40B4-BE49-F238E27FC236}">
                <a16:creationId xmlns:a16="http://schemas.microsoft.com/office/drawing/2014/main" id="{50C291D2-9318-4227-8543-07B11289FA3C}"/>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4" y="3304439"/>
            <a:ext cx="5534025" cy="2314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360">
            <a:extLst>
              <a:ext uri="{FF2B5EF4-FFF2-40B4-BE49-F238E27FC236}">
                <a16:creationId xmlns:a16="http://schemas.microsoft.com/office/drawing/2014/main" id="{56A18278-84D2-493E-A867-31C749367A2B}"/>
              </a:ext>
            </a:extLst>
          </p:cNvPr>
          <p:cNvSpPr>
            <a:spLocks noChangeArrowheads="1"/>
          </p:cNvSpPr>
          <p:nvPr/>
        </p:nvSpPr>
        <p:spPr bwMode="auto">
          <a:xfrm>
            <a:off x="6700977" y="3464223"/>
            <a:ext cx="4977181" cy="2012353"/>
          </a:xfrm>
          <a:prstGeom prst="rect">
            <a:avLst/>
          </a:prstGeom>
          <a:noFill/>
          <a:ln w="9525" cap="flat" algn="ctr">
            <a:solidFill>
              <a:srgbClr val="0000FF"/>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txBody>
          <a:bodyPr/>
          <a:lstStyle/>
          <a:p>
            <a:pPr eaLnBrk="0" fontAlgn="base" hangingPunct="0">
              <a:spcBef>
                <a:spcPct val="50000"/>
              </a:spcBef>
              <a:spcAft>
                <a:spcPct val="0"/>
              </a:spcAft>
              <a:buSzPct val="75000"/>
              <a:buFont typeface="Wingdings" panose="05000000000000000000" pitchFamily="2" charset="2"/>
              <a:buNone/>
            </a:pPr>
            <a:r>
              <a:rPr lang="en-US" altLang="zh-CN" sz="2400" b="1" dirty="0">
                <a:solidFill>
                  <a:srgbClr val="0066FF"/>
                </a:solidFill>
                <a:latin typeface="黑体" panose="02010609060101010101" pitchFamily="49" charset="-122"/>
                <a:ea typeface="黑体" panose="02010609060101010101" pitchFamily="49" charset="-122"/>
              </a:rPr>
              <a:t>□</a:t>
            </a:r>
            <a:r>
              <a:rPr lang="zh-CN" altLang="en-US" sz="2400" b="1" dirty="0">
                <a:solidFill>
                  <a:srgbClr val="000000"/>
                </a:solidFill>
                <a:latin typeface="黑体" panose="02010609060101010101" pitchFamily="49" charset="-122"/>
                <a:ea typeface="黑体" panose="02010609060101010101" pitchFamily="49" charset="-122"/>
              </a:rPr>
              <a:t>如从第</a:t>
            </a:r>
            <a:r>
              <a:rPr lang="en-US" altLang="zh-CN" sz="2400" b="1" dirty="0">
                <a:solidFill>
                  <a:srgbClr val="000000"/>
                </a:solidFill>
                <a:latin typeface="黑体" panose="02010609060101010101" pitchFamily="49" charset="-122"/>
                <a:ea typeface="黑体" panose="02010609060101010101" pitchFamily="49" charset="-122"/>
              </a:rPr>
              <a:t>3</a:t>
            </a:r>
            <a:r>
              <a:rPr lang="zh-CN" altLang="en-US" sz="2400" b="1" dirty="0">
                <a:solidFill>
                  <a:srgbClr val="000000"/>
                </a:solidFill>
                <a:latin typeface="黑体" panose="02010609060101010101" pitchFamily="49" charset="-122"/>
                <a:ea typeface="黑体" panose="02010609060101010101" pitchFamily="49" charset="-122"/>
              </a:rPr>
              <a:t>阶段的</a:t>
            </a:r>
            <a:r>
              <a:rPr lang="en-US" altLang="zh-CN" sz="2400" b="1" dirty="0">
                <a:solidFill>
                  <a:srgbClr val="000000"/>
                </a:solidFill>
                <a:latin typeface="黑体" panose="02010609060101010101" pitchFamily="49" charset="-122"/>
                <a:ea typeface="黑体" panose="02010609060101010101" pitchFamily="49" charset="-122"/>
              </a:rPr>
              <a:t>C2</a:t>
            </a:r>
            <a:r>
              <a:rPr lang="zh-CN" altLang="en-US" sz="2400" b="1" dirty="0">
                <a:solidFill>
                  <a:srgbClr val="000000"/>
                </a:solidFill>
                <a:latin typeface="黑体" panose="02010609060101010101" pitchFamily="49" charset="-122"/>
                <a:ea typeface="黑体" panose="02010609060101010101" pitchFamily="49" charset="-122"/>
              </a:rPr>
              <a:t>状态开始的一个子策略可表示：</a:t>
            </a:r>
          </a:p>
          <a:p>
            <a:pPr eaLnBrk="0" fontAlgn="base" hangingPunct="0">
              <a:spcBef>
                <a:spcPct val="50000"/>
              </a:spcBef>
              <a:spcAft>
                <a:spcPct val="0"/>
              </a:spcAft>
              <a:buSzPct val="75000"/>
              <a:buFont typeface="Wingdings" panose="05000000000000000000" pitchFamily="2" charset="2"/>
              <a:buNone/>
            </a:pPr>
            <a:r>
              <a:rPr lang="zh-CN" altLang="en-US" sz="2400" b="1" i="1" dirty="0">
                <a:solidFill>
                  <a:srgbClr val="000000"/>
                </a:solidFill>
                <a:latin typeface="Times New Roman" panose="02020603050405020304" pitchFamily="18" charset="0"/>
                <a:ea typeface="楷体_GB2312" charset="-122"/>
              </a:rPr>
              <a:t>  </a:t>
            </a:r>
            <a:r>
              <a:rPr lang="en-US" altLang="zh-CN" sz="2400" b="1" i="1" dirty="0">
                <a:solidFill>
                  <a:srgbClr val="000000"/>
                </a:solidFill>
                <a:latin typeface="Times New Roman" panose="02020603050405020304" pitchFamily="18" charset="0"/>
                <a:ea typeface="楷体_GB2312" charset="-122"/>
              </a:rPr>
              <a:t>p</a:t>
            </a:r>
            <a:r>
              <a:rPr lang="en-US" altLang="zh-CN" sz="3200" b="1" baseline="-25000" dirty="0">
                <a:solidFill>
                  <a:srgbClr val="000000"/>
                </a:solidFill>
                <a:latin typeface="Times New Roman" panose="02020603050405020304" pitchFamily="18" charset="0"/>
                <a:ea typeface="楷体_GB2312" charset="-122"/>
              </a:rPr>
              <a:t>34</a:t>
            </a:r>
            <a:r>
              <a:rPr lang="en-US" altLang="zh-CN" sz="2400" b="1" dirty="0">
                <a:solidFill>
                  <a:srgbClr val="000000"/>
                </a:solidFill>
                <a:latin typeface="Times New Roman" panose="02020603050405020304" pitchFamily="18" charset="0"/>
                <a:ea typeface="楷体_GB2312" charset="-122"/>
              </a:rPr>
              <a:t>={</a:t>
            </a:r>
            <a:r>
              <a:rPr lang="en-US" altLang="zh-CN" sz="2400" b="1" i="1" dirty="0">
                <a:solidFill>
                  <a:srgbClr val="000000"/>
                </a:solidFill>
                <a:latin typeface="Times New Roman" panose="02020603050405020304" pitchFamily="18" charset="0"/>
                <a:ea typeface="楷体_GB2312" charset="-122"/>
              </a:rPr>
              <a:t>u</a:t>
            </a:r>
            <a:r>
              <a:rPr lang="en-US" altLang="zh-CN" sz="3200" b="1" baseline="-25000" dirty="0">
                <a:solidFill>
                  <a:srgbClr val="000000"/>
                </a:solidFill>
                <a:latin typeface="Times New Roman" panose="02020603050405020304" pitchFamily="18" charset="0"/>
                <a:ea typeface="楷体_GB2312" charset="-122"/>
              </a:rPr>
              <a:t>3</a:t>
            </a:r>
            <a:r>
              <a:rPr lang="en-US" altLang="zh-CN" sz="2400" b="1" dirty="0">
                <a:solidFill>
                  <a:srgbClr val="000000"/>
                </a:solidFill>
                <a:latin typeface="Times New Roman" panose="02020603050405020304" pitchFamily="18" charset="0"/>
                <a:ea typeface="楷体_GB2312" charset="-122"/>
              </a:rPr>
              <a:t>(</a:t>
            </a:r>
            <a:r>
              <a:rPr lang="en-US" altLang="zh-CN" sz="2400" b="1" i="1" dirty="0">
                <a:solidFill>
                  <a:srgbClr val="000000"/>
                </a:solidFill>
                <a:latin typeface="Times New Roman" panose="02020603050405020304" pitchFamily="18" charset="0"/>
                <a:ea typeface="楷体_GB2312" charset="-122"/>
              </a:rPr>
              <a:t>C</a:t>
            </a:r>
            <a:r>
              <a:rPr lang="en-US" altLang="zh-CN" sz="3200" b="1" baseline="-25000" dirty="0">
                <a:solidFill>
                  <a:srgbClr val="000000"/>
                </a:solidFill>
                <a:latin typeface="Times New Roman" panose="02020603050405020304" pitchFamily="18" charset="0"/>
                <a:ea typeface="楷体_GB2312" charset="-122"/>
              </a:rPr>
              <a:t>2</a:t>
            </a:r>
            <a:r>
              <a:rPr lang="en-US" altLang="zh-CN" sz="2400" b="1" dirty="0">
                <a:solidFill>
                  <a:srgbClr val="000000"/>
                </a:solidFill>
                <a:latin typeface="Times New Roman" panose="02020603050405020304" pitchFamily="18" charset="0"/>
                <a:ea typeface="楷体_GB2312" charset="-122"/>
              </a:rPr>
              <a:t>) = </a:t>
            </a:r>
            <a:r>
              <a:rPr lang="en-US" altLang="zh-CN" sz="2400" b="1" i="1" dirty="0">
                <a:solidFill>
                  <a:srgbClr val="000000"/>
                </a:solidFill>
                <a:latin typeface="Times New Roman" panose="02020603050405020304" pitchFamily="18" charset="0"/>
                <a:ea typeface="楷体_GB2312" charset="-122"/>
              </a:rPr>
              <a:t>D</a:t>
            </a:r>
            <a:r>
              <a:rPr lang="en-US" altLang="zh-CN" sz="3200" b="1" baseline="-25000" dirty="0">
                <a:solidFill>
                  <a:srgbClr val="000000"/>
                </a:solidFill>
                <a:latin typeface="Times New Roman" panose="02020603050405020304" pitchFamily="18" charset="0"/>
                <a:ea typeface="楷体_GB2312" charset="-122"/>
              </a:rPr>
              <a:t>1</a:t>
            </a:r>
            <a:r>
              <a:rPr lang="en-US" altLang="zh-CN" sz="2400" b="1" dirty="0">
                <a:solidFill>
                  <a:srgbClr val="000000"/>
                </a:solidFill>
                <a:latin typeface="Times New Roman" panose="02020603050405020304" pitchFamily="18" charset="0"/>
                <a:ea typeface="楷体_GB2312" charset="-122"/>
              </a:rPr>
              <a:t>, </a:t>
            </a:r>
          </a:p>
          <a:p>
            <a:pPr fontAlgn="base">
              <a:spcBef>
                <a:spcPct val="50000"/>
              </a:spcBef>
              <a:spcAft>
                <a:spcPct val="0"/>
              </a:spcAft>
              <a:buSzPct val="100000"/>
            </a:pPr>
            <a:r>
              <a:rPr lang="en-US" altLang="zh-CN" sz="2400" b="1" i="1" dirty="0">
                <a:solidFill>
                  <a:srgbClr val="000000"/>
                </a:solidFill>
                <a:latin typeface="Times New Roman" panose="02020603050405020304" pitchFamily="18" charset="0"/>
                <a:ea typeface="楷体_GB2312" charset="-122"/>
              </a:rPr>
              <a:t>            u</a:t>
            </a:r>
            <a:r>
              <a:rPr lang="en-US" altLang="zh-CN" sz="3200" b="1" baseline="-25000" dirty="0">
                <a:solidFill>
                  <a:srgbClr val="000000"/>
                </a:solidFill>
                <a:latin typeface="Times New Roman" panose="02020603050405020304" pitchFamily="18" charset="0"/>
                <a:ea typeface="楷体_GB2312" charset="-122"/>
              </a:rPr>
              <a:t>4</a:t>
            </a:r>
            <a:r>
              <a:rPr lang="en-US" altLang="zh-CN" sz="2400" b="1" dirty="0">
                <a:solidFill>
                  <a:srgbClr val="000000"/>
                </a:solidFill>
                <a:latin typeface="Times New Roman" panose="02020603050405020304" pitchFamily="18" charset="0"/>
                <a:ea typeface="楷体_GB2312" charset="-122"/>
              </a:rPr>
              <a:t>(</a:t>
            </a:r>
            <a:r>
              <a:rPr lang="en-US" altLang="zh-CN" sz="2400" b="1" i="1" dirty="0">
                <a:solidFill>
                  <a:srgbClr val="000000"/>
                </a:solidFill>
                <a:latin typeface="Times New Roman" panose="02020603050405020304" pitchFamily="18" charset="0"/>
                <a:ea typeface="楷体_GB2312" charset="-122"/>
              </a:rPr>
              <a:t>D</a:t>
            </a:r>
            <a:r>
              <a:rPr lang="en-US" altLang="zh-CN" sz="3200" b="1" baseline="-25000" dirty="0">
                <a:solidFill>
                  <a:srgbClr val="000000"/>
                </a:solidFill>
                <a:latin typeface="Times New Roman" panose="02020603050405020304" pitchFamily="18" charset="0"/>
                <a:ea typeface="楷体_GB2312" charset="-122"/>
              </a:rPr>
              <a:t>1</a:t>
            </a:r>
            <a:r>
              <a:rPr lang="en-US" altLang="zh-CN" sz="2400" b="1" dirty="0">
                <a:solidFill>
                  <a:srgbClr val="000000"/>
                </a:solidFill>
                <a:latin typeface="Times New Roman" panose="02020603050405020304" pitchFamily="18" charset="0"/>
                <a:ea typeface="楷体_GB2312" charset="-122"/>
              </a:rPr>
              <a:t>) = </a:t>
            </a:r>
            <a:r>
              <a:rPr lang="en-US" altLang="zh-CN" sz="2400" b="1" i="1" dirty="0">
                <a:solidFill>
                  <a:srgbClr val="000000"/>
                </a:solidFill>
                <a:latin typeface="Times New Roman" panose="02020603050405020304" pitchFamily="18" charset="0"/>
                <a:ea typeface="楷体_GB2312" charset="-122"/>
              </a:rPr>
              <a:t>E</a:t>
            </a:r>
            <a:r>
              <a:rPr lang="en-US" altLang="zh-CN" sz="2400" b="1" dirty="0">
                <a:solidFill>
                  <a:srgbClr val="000000"/>
                </a:solidFill>
                <a:latin typeface="Times New Roman" panose="02020603050405020304" pitchFamily="18" charset="0"/>
                <a:ea typeface="楷体_GB2312" charset="-122"/>
              </a:rPr>
              <a:t> } </a:t>
            </a:r>
          </a:p>
        </p:txBody>
      </p:sp>
      <p:sp>
        <p:nvSpPr>
          <p:cNvPr id="8" name="Oval 361">
            <a:extLst>
              <a:ext uri="{FF2B5EF4-FFF2-40B4-BE49-F238E27FC236}">
                <a16:creationId xmlns:a16="http://schemas.microsoft.com/office/drawing/2014/main" id="{A0D984CB-0A52-46A9-B761-3B364ECCDA47}"/>
              </a:ext>
            </a:extLst>
          </p:cNvPr>
          <p:cNvSpPr>
            <a:spLocks noChangeArrowheads="1"/>
          </p:cNvSpPr>
          <p:nvPr/>
        </p:nvSpPr>
        <p:spPr bwMode="auto">
          <a:xfrm>
            <a:off x="3205161" y="4198201"/>
            <a:ext cx="431800" cy="454025"/>
          </a:xfrm>
          <a:prstGeom prst="ellipse">
            <a:avLst/>
          </a:prstGeom>
          <a:solidFill>
            <a:srgbClr val="FF00FF"/>
          </a:solidFill>
          <a:ln w="25400" cap="flat" algn="ctr">
            <a:solidFill>
              <a:srgbClr val="FF0000"/>
            </a:solidFill>
            <a:prstDash val="solid"/>
            <a:round/>
            <a:headEnd type="none" w="med" len="med"/>
            <a:tailEnd type="none" w="med" len="med"/>
          </a:ln>
        </p:spPr>
        <p:txBody>
          <a:bodyPr wrap="none" lIns="82550" tIns="41275" rIns="82550" bIns="41275" anchor="ctr"/>
          <a:lstStyle/>
          <a:p>
            <a:pPr algn="ctr" eaLnBrk="0" fontAlgn="base" hangingPunct="0">
              <a:spcBef>
                <a:spcPct val="50000"/>
              </a:spcBef>
              <a:spcAft>
                <a:spcPct val="0"/>
              </a:spcAft>
              <a:buSzPct val="75000"/>
              <a:buFont typeface="Wingdings" panose="05000000000000000000" pitchFamily="2" charset="2"/>
              <a:buNone/>
            </a:pPr>
            <a:r>
              <a:rPr kumimoji="1" lang="en-US" altLang="zh-CN" sz="2200" b="1" i="1">
                <a:solidFill>
                  <a:srgbClr val="000000"/>
                </a:solidFill>
                <a:latin typeface="Times New Roman" panose="02020603050405020304" pitchFamily="18" charset="0"/>
                <a:ea typeface="楷体_GB2312" charset="-122"/>
              </a:rPr>
              <a:t>C</a:t>
            </a:r>
            <a:r>
              <a:rPr kumimoji="1" lang="en-US" altLang="zh-CN" sz="2800" b="1" baseline="-25000">
                <a:solidFill>
                  <a:srgbClr val="000000"/>
                </a:solidFill>
                <a:latin typeface="Times New Roman" panose="02020603050405020304" pitchFamily="18" charset="0"/>
                <a:ea typeface="楷体_GB2312" charset="-122"/>
              </a:rPr>
              <a:t>2</a:t>
            </a:r>
          </a:p>
        </p:txBody>
      </p:sp>
    </p:spTree>
    <p:extLst>
      <p:ext uri="{BB962C8B-B14F-4D97-AF65-F5344CB8AC3E}">
        <p14:creationId xmlns:p14="http://schemas.microsoft.com/office/powerpoint/2010/main" val="3700256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childTnLst>
                                    <p:set>
                                      <p:cBhvr additive="base">
                                        <p:cTn id="6" dur="1" fill="hold">
                                          <p:stCondLst>
                                            <p:cond delay="0"/>
                                          </p:stCondLst>
                                        </p:cTn>
                                        <p:tgtEl>
                                          <p:spTgt spid="7">
                                            <p:txEl>
                                              <p:pRg st="0" end="0"/>
                                            </p:txEl>
                                          </p:spTgt>
                                        </p:tgtEl>
                                        <p:attrNameLst>
                                          <p:attrName>style.visibility</p:attrName>
                                        </p:attrNameLst>
                                      </p:cBhvr>
                                      <p:to>
                                        <p:strVal val="visible"/>
                                      </p:to>
                                    </p:set>
                                    <p:animEffect transition="in" filter="blinds(horizontal)">
                                      <p:cBhvr additive="base">
                                        <p:cTn id="7" dur="500"/>
                                        <p:tgtEl>
                                          <p:spTgt spid="7">
                                            <p:txEl>
                                              <p:pRg st="0" end="0"/>
                                            </p:txEl>
                                          </p:spTgt>
                                        </p:tgtEl>
                                      </p:cBhvr>
                                    </p:animEffect>
                                  </p:childTnLst>
                                </p:cTn>
                              </p:par>
                              <p:par>
                                <p:cTn id="8" presetID="3" presetClass="entr" presetSubtype="10" fill="hold" nodeType="withEffect">
                                  <p:childTnLst>
                                    <p:set>
                                      <p:cBhvr additive="base">
                                        <p:cTn id="9" dur="1" fill="hold">
                                          <p:stCondLst>
                                            <p:cond delay="0"/>
                                          </p:stCondLst>
                                        </p:cTn>
                                        <p:tgtEl>
                                          <p:spTgt spid="7">
                                            <p:txEl>
                                              <p:pRg st="1" end="1"/>
                                            </p:txEl>
                                          </p:spTgt>
                                        </p:tgtEl>
                                        <p:attrNameLst>
                                          <p:attrName>style.visibility</p:attrName>
                                        </p:attrNameLst>
                                      </p:cBhvr>
                                      <p:to>
                                        <p:strVal val="visible"/>
                                      </p:to>
                                    </p:set>
                                    <p:animEffect transition="in" filter="blinds(horizontal)">
                                      <p:cBhvr additive="base">
                                        <p:cTn id="10" dur="500"/>
                                        <p:tgtEl>
                                          <p:spTgt spid="7">
                                            <p:txEl>
                                              <p:pRg st="1" end="1"/>
                                            </p:txEl>
                                          </p:spTgt>
                                        </p:tgtEl>
                                      </p:cBhvr>
                                    </p:animEffect>
                                  </p:childTnLst>
                                </p:cTn>
                              </p:par>
                              <p:par>
                                <p:cTn id="11" presetID="3" presetClass="entr" presetSubtype="10" fill="hold" nodeType="withEffect">
                                  <p:childTnLst>
                                    <p:set>
                                      <p:cBhvr additive="base">
                                        <p:cTn id="12" dur="1" fill="hold">
                                          <p:stCondLst>
                                            <p:cond delay="0"/>
                                          </p:stCondLst>
                                        </p:cTn>
                                        <p:tgtEl>
                                          <p:spTgt spid="7">
                                            <p:txEl>
                                              <p:pRg st="2" end="2"/>
                                            </p:txEl>
                                          </p:spTgt>
                                        </p:tgtEl>
                                        <p:attrNameLst>
                                          <p:attrName>style.visibility</p:attrName>
                                        </p:attrNameLst>
                                      </p:cBhvr>
                                      <p:to>
                                        <p:strVal val="visible"/>
                                      </p:to>
                                    </p:set>
                                    <p:animEffect transition="in" filter="blinds(horizontal)">
                                      <p:cBhvr additive="base">
                                        <p:cTn id="13"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64">
            <a:extLst>
              <a:ext uri="{FF2B5EF4-FFF2-40B4-BE49-F238E27FC236}">
                <a16:creationId xmlns:a16="http://schemas.microsoft.com/office/drawing/2014/main" id="{162B995E-F72B-4A3C-AC3F-C898858336E9}"/>
              </a:ext>
            </a:extLst>
          </p:cNvPr>
          <p:cNvSpPr>
            <a:spLocks noChangeArrowheads="1"/>
          </p:cNvSpPr>
          <p:nvPr/>
        </p:nvSpPr>
        <p:spPr bwMode="auto">
          <a:xfrm>
            <a:off x="7735519" y="338734"/>
            <a:ext cx="2682875" cy="488950"/>
          </a:xfrm>
          <a:prstGeom prst="rect">
            <a:avLst/>
          </a:prstGeom>
          <a:solidFill>
            <a:srgbClr val="3333CC"/>
          </a:solidFill>
          <a:ln>
            <a:noFill/>
          </a:ln>
          <a:effectLst>
            <a:outerShdw dist="107763" dir="18900000" algn="ctr" rotWithShape="0">
              <a:srgbClr val="808080">
                <a:alpha val="50000"/>
              </a:srgbClr>
            </a:outerShdw>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a:spAutoFit/>
          </a:bodyPr>
          <a:lstStyle/>
          <a:p>
            <a:r>
              <a:rPr lang="zh-CN" altLang="en-US" sz="2600">
                <a:solidFill>
                  <a:schemeClr val="bg1"/>
                </a:solidFill>
              </a:rPr>
              <a:t>（</a:t>
            </a:r>
            <a:r>
              <a:rPr lang="en-US" altLang="zh-CN" sz="2600">
                <a:solidFill>
                  <a:schemeClr val="bg1"/>
                </a:solidFill>
              </a:rPr>
              <a:t>6</a:t>
            </a:r>
            <a:r>
              <a:rPr lang="zh-CN" altLang="en-US" sz="2600">
                <a:solidFill>
                  <a:schemeClr val="bg1"/>
                </a:solidFill>
              </a:rPr>
              <a:t>）指标函数</a:t>
            </a:r>
            <a:endParaRPr lang="zh-CN" altLang="en-US" sz="2600" b="0">
              <a:solidFill>
                <a:schemeClr val="bg1"/>
              </a:solidFill>
            </a:endParaRPr>
          </a:p>
        </p:txBody>
      </p:sp>
      <p:sp>
        <p:nvSpPr>
          <p:cNvPr id="4" name="Rectangle 365">
            <a:extLst>
              <a:ext uri="{FF2B5EF4-FFF2-40B4-BE49-F238E27FC236}">
                <a16:creationId xmlns:a16="http://schemas.microsoft.com/office/drawing/2014/main" id="{CAA8CC0F-E502-48A8-B30F-2A8CA58439F7}"/>
              </a:ext>
            </a:extLst>
          </p:cNvPr>
          <p:cNvSpPr>
            <a:spLocks noChangeArrowheads="1"/>
          </p:cNvSpPr>
          <p:nvPr/>
        </p:nvSpPr>
        <p:spPr bwMode="auto">
          <a:xfrm>
            <a:off x="517118" y="1356924"/>
            <a:ext cx="10872013"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40000"/>
              </a:spcBef>
              <a:spcAft>
                <a:spcPct val="0"/>
              </a:spcAft>
              <a:buSzPct val="100000"/>
            </a:pPr>
            <a:r>
              <a:rPr lang="en-US" altLang="zh-CN" sz="2800" dirty="0">
                <a:solidFill>
                  <a:srgbClr val="0066FF"/>
                </a:solidFill>
                <a:latin typeface="华文新魏" panose="02010800040101010101" pitchFamily="2" charset="-122"/>
                <a:ea typeface="华文新魏" panose="02010800040101010101" pitchFamily="2" charset="-122"/>
              </a:rPr>
              <a:t>□</a:t>
            </a:r>
            <a:r>
              <a:rPr lang="zh-CN" altLang="en-US" sz="2800" dirty="0">
                <a:solidFill>
                  <a:srgbClr val="000000"/>
                </a:solidFill>
                <a:latin typeface="华文新魏" panose="02010800040101010101" pitchFamily="2" charset="-122"/>
                <a:ea typeface="华文新魏" panose="02010800040101010101" pitchFamily="2" charset="-122"/>
              </a:rPr>
              <a:t>用来衡量策略或子策略或决策的效果的某种</a:t>
            </a:r>
            <a:r>
              <a:rPr lang="zh-CN" altLang="en-US" sz="2800" dirty="0">
                <a:solidFill>
                  <a:srgbClr val="FF0066"/>
                </a:solidFill>
                <a:latin typeface="华文新魏" panose="02010800040101010101" pitchFamily="2" charset="-122"/>
                <a:ea typeface="华文新魏" panose="02010800040101010101" pitchFamily="2" charset="-122"/>
              </a:rPr>
              <a:t>数量指标</a:t>
            </a:r>
            <a:r>
              <a:rPr lang="zh-CN" altLang="en-US" sz="2800" dirty="0">
                <a:solidFill>
                  <a:srgbClr val="000000"/>
                </a:solidFill>
                <a:latin typeface="华文新魏" panose="02010800040101010101" pitchFamily="2" charset="-122"/>
                <a:ea typeface="华文新魏" panose="02010800040101010101" pitchFamily="2" charset="-122"/>
              </a:rPr>
              <a:t>，就称为</a:t>
            </a:r>
            <a:r>
              <a:rPr lang="zh-CN" altLang="en-US" sz="2800" dirty="0">
                <a:solidFill>
                  <a:srgbClr val="FF0066"/>
                </a:solidFill>
                <a:latin typeface="黑体" panose="02010609060101010101" pitchFamily="49" charset="-122"/>
                <a:ea typeface="黑体" panose="02010609060101010101" pitchFamily="49" charset="-122"/>
              </a:rPr>
              <a:t>指标函数</a:t>
            </a:r>
            <a:r>
              <a:rPr lang="zh-CN" altLang="en-US" sz="2800" dirty="0">
                <a:solidFill>
                  <a:srgbClr val="000000"/>
                </a:solidFill>
                <a:latin typeface="华文新魏" panose="02010800040101010101" pitchFamily="2" charset="-122"/>
                <a:ea typeface="华文新魏" panose="02010800040101010101" pitchFamily="2" charset="-122"/>
              </a:rPr>
              <a:t>。 </a:t>
            </a:r>
          </a:p>
          <a:p>
            <a:pPr fontAlgn="base">
              <a:spcBef>
                <a:spcPct val="40000"/>
              </a:spcBef>
              <a:spcAft>
                <a:spcPct val="0"/>
              </a:spcAft>
              <a:buSzPct val="100000"/>
            </a:pPr>
            <a:r>
              <a:rPr lang="zh-CN" altLang="en-US" sz="2800" dirty="0">
                <a:solidFill>
                  <a:srgbClr val="0066FF"/>
                </a:solidFill>
                <a:latin typeface="华文新魏" panose="02010800040101010101" pitchFamily="2" charset="-122"/>
                <a:ea typeface="华文新魏" panose="02010800040101010101" pitchFamily="2" charset="-122"/>
              </a:rPr>
              <a:t>□</a:t>
            </a:r>
            <a:r>
              <a:rPr lang="zh-CN" altLang="en-US" sz="2800" dirty="0">
                <a:solidFill>
                  <a:srgbClr val="000000"/>
                </a:solidFill>
                <a:latin typeface="华文新魏" panose="02010800040101010101" pitchFamily="2" charset="-122"/>
                <a:ea typeface="华文新魏" panose="02010800040101010101" pitchFamily="2" charset="-122"/>
              </a:rPr>
              <a:t>它是定义在全过程或各子过程或各阶段上的确定数量函数。对不同问题，指标函数可以是诸如费用、成本、产值、利润、产量、耗量、距离、时间、效用，等等。</a:t>
            </a:r>
          </a:p>
        </p:txBody>
      </p:sp>
      <p:sp>
        <p:nvSpPr>
          <p:cNvPr id="6" name="Oval 366">
            <a:extLst>
              <a:ext uri="{FF2B5EF4-FFF2-40B4-BE49-F238E27FC236}">
                <a16:creationId xmlns:a16="http://schemas.microsoft.com/office/drawing/2014/main" id="{120F7DAE-8749-4476-9963-09C40EA072F3}"/>
              </a:ext>
            </a:extLst>
          </p:cNvPr>
          <p:cNvSpPr>
            <a:spLocks noChangeArrowheads="1"/>
          </p:cNvSpPr>
          <p:nvPr/>
        </p:nvSpPr>
        <p:spPr bwMode="auto">
          <a:xfrm>
            <a:off x="3521379" y="4123385"/>
            <a:ext cx="2147888" cy="2197100"/>
          </a:xfrm>
          <a:prstGeom prst="ellipse">
            <a:avLst/>
          </a:prstGeom>
          <a:solidFill>
            <a:srgbClr val="FFFFCC">
              <a:alpha val="50195"/>
            </a:srgbClr>
          </a:solidFill>
          <a:ln w="12700" cap="flat" algn="ctr">
            <a:solidFill>
              <a:srgbClr val="000000"/>
            </a:solidFill>
            <a:prstDash val="solid"/>
            <a:round/>
            <a:headEnd type="none" w="med" len="med"/>
            <a:tailEnd type="none" w="med" len="med"/>
          </a:ln>
        </p:spPr>
        <p:txBody>
          <a:bodyPr wrap="none" anchor="ctr"/>
          <a:lstStyle/>
          <a:p>
            <a:pPr algn="ctr" eaLnBrk="0" fontAlgn="base" hangingPunct="0">
              <a:spcBef>
                <a:spcPct val="20000"/>
              </a:spcBef>
              <a:spcAft>
                <a:spcPct val="0"/>
              </a:spcAft>
              <a:buSzPct val="75000"/>
              <a:buFont typeface="Wingdings" panose="05000000000000000000" pitchFamily="2" charset="2"/>
              <a:buNone/>
            </a:pPr>
            <a:r>
              <a:rPr lang="zh-CN" altLang="en-US" sz="2800" b="1">
                <a:solidFill>
                  <a:srgbClr val="0000FF"/>
                </a:solidFill>
                <a:latin typeface="Times New Roman" panose="02020603050405020304" pitchFamily="18" charset="0"/>
                <a:ea typeface="楷体_GB2312" charset="-122"/>
              </a:rPr>
              <a:t>阶段</a:t>
            </a:r>
          </a:p>
          <a:p>
            <a:pPr algn="ctr" eaLnBrk="0" fontAlgn="base" hangingPunct="0">
              <a:spcBef>
                <a:spcPct val="20000"/>
              </a:spcBef>
              <a:spcAft>
                <a:spcPct val="0"/>
              </a:spcAft>
              <a:buSzPct val="75000"/>
              <a:buFont typeface="Wingdings" panose="05000000000000000000" pitchFamily="2" charset="2"/>
              <a:buNone/>
            </a:pPr>
            <a:r>
              <a:rPr lang="zh-CN" altLang="en-US" sz="2800" b="1">
                <a:solidFill>
                  <a:srgbClr val="FF0000"/>
                </a:solidFill>
                <a:latin typeface="Times New Roman" panose="02020603050405020304" pitchFamily="18" charset="0"/>
                <a:ea typeface="楷体_GB2312" charset="-122"/>
              </a:rPr>
              <a:t>指标函数</a:t>
            </a:r>
          </a:p>
        </p:txBody>
      </p:sp>
      <p:sp>
        <p:nvSpPr>
          <p:cNvPr id="7" name="Oval 367">
            <a:extLst>
              <a:ext uri="{FF2B5EF4-FFF2-40B4-BE49-F238E27FC236}">
                <a16:creationId xmlns:a16="http://schemas.microsoft.com/office/drawing/2014/main" id="{650A7884-7C10-47C7-9A2A-C5A0AA865C82}"/>
              </a:ext>
            </a:extLst>
          </p:cNvPr>
          <p:cNvSpPr>
            <a:spLocks noChangeArrowheads="1"/>
          </p:cNvSpPr>
          <p:nvPr/>
        </p:nvSpPr>
        <p:spPr bwMode="auto">
          <a:xfrm>
            <a:off x="6531279" y="4112273"/>
            <a:ext cx="2120900" cy="2200275"/>
          </a:xfrm>
          <a:prstGeom prst="ellipse">
            <a:avLst/>
          </a:prstGeom>
          <a:solidFill>
            <a:srgbClr val="CCFFFF">
              <a:alpha val="50195"/>
            </a:srgbClr>
          </a:solidFill>
          <a:ln w="12700" cap="flat" algn="ctr">
            <a:solidFill>
              <a:srgbClr val="000000"/>
            </a:solidFill>
            <a:prstDash val="solid"/>
            <a:round/>
            <a:headEnd type="none" w="med" len="med"/>
            <a:tailEnd type="none" w="med" len="med"/>
          </a:ln>
        </p:spPr>
        <p:txBody>
          <a:bodyPr wrap="none" anchor="ctr"/>
          <a:lstStyle/>
          <a:p>
            <a:pPr algn="ctr" eaLnBrk="0" fontAlgn="base" hangingPunct="0">
              <a:spcBef>
                <a:spcPct val="50000"/>
              </a:spcBef>
              <a:spcAft>
                <a:spcPct val="0"/>
              </a:spcAft>
              <a:buSzPct val="75000"/>
              <a:buFont typeface="Wingdings" panose="05000000000000000000" pitchFamily="2" charset="2"/>
              <a:buNone/>
            </a:pPr>
            <a:r>
              <a:rPr lang="zh-CN" altLang="en-US" sz="2800" b="1">
                <a:solidFill>
                  <a:srgbClr val="0000FF"/>
                </a:solidFill>
                <a:latin typeface="Times New Roman" panose="02020603050405020304" pitchFamily="18" charset="0"/>
                <a:ea typeface="楷体_GB2312" charset="-122"/>
              </a:rPr>
              <a:t>过程</a:t>
            </a:r>
          </a:p>
          <a:p>
            <a:pPr algn="ctr" eaLnBrk="0" fontAlgn="base" hangingPunct="0">
              <a:spcBef>
                <a:spcPct val="50000"/>
              </a:spcBef>
              <a:spcAft>
                <a:spcPct val="0"/>
              </a:spcAft>
              <a:buSzPct val="75000"/>
              <a:buFont typeface="Wingdings" panose="05000000000000000000" pitchFamily="2" charset="2"/>
              <a:buNone/>
            </a:pPr>
            <a:r>
              <a:rPr lang="zh-CN" altLang="en-US" sz="2800" b="1">
                <a:solidFill>
                  <a:srgbClr val="FF0000"/>
                </a:solidFill>
                <a:latin typeface="Times New Roman" panose="02020603050405020304" pitchFamily="18" charset="0"/>
                <a:ea typeface="楷体_GB2312" charset="-122"/>
              </a:rPr>
              <a:t>指标函数</a:t>
            </a:r>
          </a:p>
        </p:txBody>
      </p:sp>
    </p:spTree>
    <p:extLst>
      <p:ext uri="{BB962C8B-B14F-4D97-AF65-F5344CB8AC3E}">
        <p14:creationId xmlns:p14="http://schemas.microsoft.com/office/powerpoint/2010/main" val="3555834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childTnLst>
                                    <p:set>
                                      <p:cBhvr additive="base">
                                        <p:cTn id="6" dur="1" fill="hold">
                                          <p:stCondLst>
                                            <p:cond delay="0"/>
                                          </p:stCondLst>
                                        </p:cTn>
                                        <p:tgtEl>
                                          <p:spTgt spid="6"/>
                                        </p:tgtEl>
                                        <p:attrNameLst>
                                          <p:attrName>style.visibility</p:attrName>
                                        </p:attrNameLst>
                                      </p:cBhvr>
                                      <p:to>
                                        <p:strVal val="visible"/>
                                      </p:to>
                                    </p:set>
                                    <p:animEffect transition="in" filter="blinds(horizontal)">
                                      <p:cBhvr additive="base">
                                        <p:cTn id="7" dur="500"/>
                                        <p:tgtEl>
                                          <p:spTgt spid="6"/>
                                        </p:tgtEl>
                                      </p:cBhvr>
                                    </p:animEffect>
                                  </p:childTnLst>
                                </p:cTn>
                              </p:par>
                              <p:par>
                                <p:cTn id="8" presetID="3" presetClass="entr" presetSubtype="10" fill="hold" grpId="0" nodeType="withEffect">
                                  <p:childTnLst>
                                    <p:set>
                                      <p:cBhvr additive="base">
                                        <p:cTn id="9" dur="1" fill="hold">
                                          <p:stCondLst>
                                            <p:cond delay="0"/>
                                          </p:stCondLst>
                                        </p:cTn>
                                        <p:tgtEl>
                                          <p:spTgt spid="7"/>
                                        </p:tgtEl>
                                        <p:attrNameLst>
                                          <p:attrName>style.visibility</p:attrName>
                                        </p:attrNameLst>
                                      </p:cBhvr>
                                      <p:to>
                                        <p:strVal val="visible"/>
                                      </p:to>
                                    </p:set>
                                    <p:animEffect transition="in" filter="blinds(horizontal)">
                                      <p:cBhvr additive="base">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64">
            <a:extLst>
              <a:ext uri="{FF2B5EF4-FFF2-40B4-BE49-F238E27FC236}">
                <a16:creationId xmlns:a16="http://schemas.microsoft.com/office/drawing/2014/main" id="{162B995E-F72B-4A3C-AC3F-C898858336E9}"/>
              </a:ext>
            </a:extLst>
          </p:cNvPr>
          <p:cNvSpPr>
            <a:spLocks noChangeArrowheads="1"/>
          </p:cNvSpPr>
          <p:nvPr/>
        </p:nvSpPr>
        <p:spPr bwMode="auto">
          <a:xfrm>
            <a:off x="7735519" y="338734"/>
            <a:ext cx="2682875" cy="488950"/>
          </a:xfrm>
          <a:prstGeom prst="rect">
            <a:avLst/>
          </a:prstGeom>
          <a:solidFill>
            <a:srgbClr val="3333CC"/>
          </a:solidFill>
          <a:ln>
            <a:noFill/>
          </a:ln>
          <a:effectLst>
            <a:outerShdw dist="107763" dir="18900000" algn="ctr" rotWithShape="0">
              <a:srgbClr val="808080">
                <a:alpha val="50000"/>
              </a:srgbClr>
            </a:outerShdw>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a:spAutoFit/>
          </a:bodyPr>
          <a:lstStyle/>
          <a:p>
            <a:r>
              <a:rPr lang="zh-CN" altLang="en-US" sz="2600">
                <a:solidFill>
                  <a:schemeClr val="bg1"/>
                </a:solidFill>
              </a:rPr>
              <a:t>（</a:t>
            </a:r>
            <a:r>
              <a:rPr lang="en-US" altLang="zh-CN" sz="2600">
                <a:solidFill>
                  <a:schemeClr val="bg1"/>
                </a:solidFill>
              </a:rPr>
              <a:t>6</a:t>
            </a:r>
            <a:r>
              <a:rPr lang="zh-CN" altLang="en-US" sz="2600">
                <a:solidFill>
                  <a:schemeClr val="bg1"/>
                </a:solidFill>
              </a:rPr>
              <a:t>）指标函数</a:t>
            </a:r>
            <a:endParaRPr lang="zh-CN" altLang="en-US" sz="2600" b="0">
              <a:solidFill>
                <a:schemeClr val="bg1"/>
              </a:solidFill>
            </a:endParaRPr>
          </a:p>
        </p:txBody>
      </p:sp>
      <p:sp>
        <p:nvSpPr>
          <p:cNvPr id="6" name="Rectangle 370">
            <a:extLst>
              <a:ext uri="{FF2B5EF4-FFF2-40B4-BE49-F238E27FC236}">
                <a16:creationId xmlns:a16="http://schemas.microsoft.com/office/drawing/2014/main" id="{8AFADAB6-EF7C-4AC5-94F6-CC48C16C71CE}"/>
              </a:ext>
            </a:extLst>
          </p:cNvPr>
          <p:cNvSpPr>
            <a:spLocks noChangeArrowheads="1"/>
          </p:cNvSpPr>
          <p:nvPr/>
        </p:nvSpPr>
        <p:spPr bwMode="auto">
          <a:xfrm>
            <a:off x="665378" y="1109065"/>
            <a:ext cx="10861243" cy="116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US" altLang="zh-CN" sz="2400" dirty="0">
                <a:solidFill>
                  <a:srgbClr val="0066FF"/>
                </a:solidFill>
                <a:latin typeface="Times New Roman" panose="02020603050405020304" pitchFamily="18" charset="0"/>
                <a:ea typeface="华文新魏" panose="02010800040101010101" pitchFamily="2" charset="-122"/>
                <a:cs typeface="Times New Roman" panose="02020603050405020304" pitchFamily="18" charset="0"/>
              </a:rPr>
              <a:t>①</a:t>
            </a:r>
            <a:r>
              <a:rPr lang="zh-CN" altLang="en-US"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阶段指标函数</a:t>
            </a:r>
            <a:r>
              <a:rPr lang="zh-CN" altLang="en-US"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：是指第 </a:t>
            </a:r>
            <a:r>
              <a:rPr lang="en-US" altLang="zh-CN" sz="2400" i="1"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k </a:t>
            </a:r>
            <a:r>
              <a:rPr lang="zh-CN" altLang="en-US"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阶段从状态 </a:t>
            </a:r>
            <a:r>
              <a:rPr lang="en-US" altLang="zh-CN" sz="2400" i="1" dirty="0" err="1">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4000" i="1" baseline="-25000" dirty="0" err="1">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出发，采取决策 </a:t>
            </a:r>
            <a:r>
              <a:rPr lang="en-US" altLang="zh-CN" sz="2400" i="1" dirty="0" err="1">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u</a:t>
            </a:r>
            <a:r>
              <a:rPr lang="en-US" altLang="zh-CN" sz="4000" i="1" baseline="-25000" dirty="0" err="1">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时产生的效益，用 </a:t>
            </a:r>
            <a:r>
              <a:rPr lang="en-US" altLang="zh-CN" sz="2400" i="1" dirty="0" err="1">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v</a:t>
            </a:r>
            <a:r>
              <a:rPr lang="en-US" altLang="zh-CN" sz="4000" i="1" baseline="-25000" dirty="0" err="1">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i="1" dirty="0" err="1">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4000" i="1" baseline="-25000" dirty="0" err="1">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i="1" dirty="0" err="1">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u</a:t>
            </a:r>
            <a:r>
              <a:rPr lang="en-US" altLang="zh-CN" sz="4000" i="1" baseline="-25000" dirty="0" err="1">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表示。</a:t>
            </a:r>
          </a:p>
        </p:txBody>
      </p:sp>
      <p:pic>
        <p:nvPicPr>
          <p:cNvPr id="7" name="Picture 371">
            <a:extLst>
              <a:ext uri="{FF2B5EF4-FFF2-40B4-BE49-F238E27FC236}">
                <a16:creationId xmlns:a16="http://schemas.microsoft.com/office/drawing/2014/main" id="{7429B013-D62F-46E7-BAF8-026DD8201966}"/>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378" y="2608395"/>
            <a:ext cx="5500688" cy="2600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372">
            <a:extLst>
              <a:ext uri="{FF2B5EF4-FFF2-40B4-BE49-F238E27FC236}">
                <a16:creationId xmlns:a16="http://schemas.microsoft.com/office/drawing/2014/main" id="{B89D674E-4D38-462D-8F8D-2CEAB87D7EFC}"/>
              </a:ext>
            </a:extLst>
          </p:cNvPr>
          <p:cNvSpPr>
            <a:spLocks noChangeArrowheads="1"/>
          </p:cNvSpPr>
          <p:nvPr/>
        </p:nvSpPr>
        <p:spPr bwMode="auto">
          <a:xfrm>
            <a:off x="7069951" y="2798629"/>
            <a:ext cx="4456670" cy="2410091"/>
          </a:xfrm>
          <a:prstGeom prst="rect">
            <a:avLst/>
          </a:prstGeom>
          <a:noFill/>
          <a:ln w="9525" cap="flat" algn="ctr">
            <a:solidFill>
              <a:srgbClr val="0000FF"/>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txBody>
          <a:bodyPr/>
          <a:lstStyle/>
          <a:p>
            <a:pPr>
              <a:spcBef>
                <a:spcPct val="45000"/>
              </a:spcBef>
            </a:pPr>
            <a:r>
              <a:rPr lang="en-US" altLang="zh-CN" sz="2000" dirty="0">
                <a:solidFill>
                  <a:srgbClr val="0066FF"/>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例</a:t>
            </a:r>
            <a:r>
              <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中，指标函数是</a:t>
            </a:r>
            <a:r>
              <a:rPr lang="zh-CN" altLang="en-US" sz="2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距离</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p>
          <a:p>
            <a:pPr>
              <a:spcBef>
                <a:spcPct val="45000"/>
              </a:spcBef>
            </a:pPr>
            <a:r>
              <a:rPr lang="zh-CN" altLang="en-US" sz="2000" dirty="0">
                <a:solidFill>
                  <a:srgbClr val="0066FF"/>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如 </a:t>
            </a:r>
            <a:r>
              <a:rPr lang="en-US" altLang="zh-CN" sz="2000" i="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3600"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i="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B</a:t>
            </a:r>
            <a:r>
              <a:rPr lang="en-US" altLang="zh-CN" sz="3600"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i="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C</a:t>
            </a:r>
            <a:r>
              <a:rPr lang="en-US" altLang="zh-CN" sz="3600"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表示由</a:t>
            </a:r>
            <a:r>
              <a:rPr lang="en-US" altLang="zh-CN" sz="2000" i="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B</a:t>
            </a:r>
            <a:r>
              <a:rPr lang="en-US" altLang="zh-CN" sz="3600"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 </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出发，采用决策</a:t>
            </a:r>
          </a:p>
          <a:p>
            <a:pPr>
              <a:spcBef>
                <a:spcPct val="45000"/>
              </a:spcBef>
            </a:pP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到</a:t>
            </a:r>
            <a:r>
              <a:rPr lang="en-US" altLang="zh-CN" sz="2000" i="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C</a:t>
            </a:r>
            <a:r>
              <a:rPr lang="en-US" altLang="zh-CN" sz="3600"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2 </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点的两点间距离，即</a:t>
            </a:r>
          </a:p>
          <a:p>
            <a:pPr>
              <a:spcBef>
                <a:spcPct val="45000"/>
              </a:spcBef>
            </a:pPr>
            <a:r>
              <a:rPr lang="zh-CN" altLang="en-US" sz="2000" i="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i="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3600"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i="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B</a:t>
            </a:r>
            <a:r>
              <a:rPr lang="en-US" altLang="zh-CN" sz="3600"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i="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C</a:t>
            </a:r>
            <a:r>
              <a:rPr lang="en-US" altLang="zh-CN" sz="3600"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 5</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p>
        </p:txBody>
      </p:sp>
      <p:grpSp>
        <p:nvGrpSpPr>
          <p:cNvPr id="9" name="Group 373">
            <a:extLst>
              <a:ext uri="{FF2B5EF4-FFF2-40B4-BE49-F238E27FC236}">
                <a16:creationId xmlns:a16="http://schemas.microsoft.com/office/drawing/2014/main" id="{9AAAFFCC-A3A7-47F8-A06A-21E2DD0091F5}"/>
              </a:ext>
            </a:extLst>
          </p:cNvPr>
          <p:cNvGrpSpPr>
            <a:grpSpLocks/>
          </p:cNvGrpSpPr>
          <p:nvPr/>
        </p:nvGrpSpPr>
        <p:grpSpPr bwMode="auto">
          <a:xfrm>
            <a:off x="1906803" y="2683007"/>
            <a:ext cx="1882775" cy="1257300"/>
            <a:chOff x="920" y="2016"/>
            <a:chExt cx="1186" cy="792"/>
          </a:xfrm>
        </p:grpSpPr>
        <p:sp>
          <p:nvSpPr>
            <p:cNvPr id="10" name="Line 374">
              <a:extLst>
                <a:ext uri="{FF2B5EF4-FFF2-40B4-BE49-F238E27FC236}">
                  <a16:creationId xmlns:a16="http://schemas.microsoft.com/office/drawing/2014/main" id="{529312C5-B595-4FFB-8EDB-E7A6A5073A51}"/>
                </a:ext>
              </a:extLst>
            </p:cNvPr>
            <p:cNvSpPr>
              <a:spLocks noChangeShapeType="1"/>
            </p:cNvSpPr>
            <p:nvPr/>
          </p:nvSpPr>
          <p:spPr bwMode="auto">
            <a:xfrm>
              <a:off x="1184" y="2160"/>
              <a:ext cx="672" cy="448"/>
            </a:xfrm>
            <a:prstGeom prst="line">
              <a:avLst/>
            </a:prstGeom>
            <a:noFill/>
            <a:ln w="38100" cap="flat" algn="ctr">
              <a:solidFill>
                <a:srgbClr val="FF0000"/>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endParaRPr lang="en-US"/>
            </a:p>
          </p:txBody>
        </p:sp>
        <p:sp>
          <p:nvSpPr>
            <p:cNvPr id="11" name="Oval 375">
              <a:extLst>
                <a:ext uri="{FF2B5EF4-FFF2-40B4-BE49-F238E27FC236}">
                  <a16:creationId xmlns:a16="http://schemas.microsoft.com/office/drawing/2014/main" id="{E713A7C7-1324-454D-9C45-953B90B54359}"/>
                </a:ext>
              </a:extLst>
            </p:cNvPr>
            <p:cNvSpPr>
              <a:spLocks noChangeArrowheads="1"/>
            </p:cNvSpPr>
            <p:nvPr/>
          </p:nvSpPr>
          <p:spPr bwMode="auto">
            <a:xfrm>
              <a:off x="920" y="2016"/>
              <a:ext cx="272" cy="286"/>
            </a:xfrm>
            <a:prstGeom prst="ellipse">
              <a:avLst/>
            </a:prstGeom>
            <a:solidFill>
              <a:srgbClr val="FFFF99"/>
            </a:solidFill>
            <a:ln w="25400" cap="flat" algn="ctr">
              <a:solidFill>
                <a:srgbClr val="FF0000"/>
              </a:solidFill>
              <a:prstDash val="solid"/>
              <a:round/>
              <a:headEnd type="none" w="med" len="med"/>
              <a:tailEnd type="none" w="med" len="med"/>
            </a:ln>
          </p:spPr>
          <p:txBody>
            <a:bodyPr wrap="none" lIns="82550" tIns="41275" rIns="82550" bIns="41275" anchor="ctr"/>
            <a:lstStyle/>
            <a:p>
              <a:pPr algn="ctr" eaLnBrk="0" hangingPunct="0">
                <a:spcBef>
                  <a:spcPct val="50000"/>
                </a:spcBef>
                <a:buSzPct val="75000"/>
                <a:buFont typeface="Wingdings" panose="05000000000000000000" pitchFamily="2" charset="2"/>
                <a:buNone/>
              </a:pPr>
              <a:r>
                <a:rPr kumimoji="1" lang="en-US" altLang="zh-CN" sz="2200" i="1"/>
                <a:t>B</a:t>
              </a:r>
              <a:r>
                <a:rPr kumimoji="1" lang="en-US" altLang="zh-CN" sz="2800" baseline="-25000"/>
                <a:t>1</a:t>
              </a:r>
            </a:p>
          </p:txBody>
        </p:sp>
        <p:sp>
          <p:nvSpPr>
            <p:cNvPr id="12" name="Oval 376">
              <a:extLst>
                <a:ext uri="{FF2B5EF4-FFF2-40B4-BE49-F238E27FC236}">
                  <a16:creationId xmlns:a16="http://schemas.microsoft.com/office/drawing/2014/main" id="{E682335A-A072-4B29-897A-1A6594102358}"/>
                </a:ext>
              </a:extLst>
            </p:cNvPr>
            <p:cNvSpPr>
              <a:spLocks noChangeArrowheads="1"/>
            </p:cNvSpPr>
            <p:nvPr/>
          </p:nvSpPr>
          <p:spPr bwMode="auto">
            <a:xfrm>
              <a:off x="1834" y="2522"/>
              <a:ext cx="272" cy="286"/>
            </a:xfrm>
            <a:prstGeom prst="ellipse">
              <a:avLst/>
            </a:prstGeom>
            <a:solidFill>
              <a:srgbClr val="FF00FF"/>
            </a:solidFill>
            <a:ln w="25400" cap="flat" algn="ctr">
              <a:solidFill>
                <a:srgbClr val="FF0000"/>
              </a:solidFill>
              <a:prstDash val="solid"/>
              <a:round/>
              <a:headEnd type="none" w="med" len="med"/>
              <a:tailEnd type="none" w="med" len="med"/>
            </a:ln>
          </p:spPr>
          <p:txBody>
            <a:bodyPr wrap="none" lIns="82550" tIns="41275" rIns="82550" bIns="41275" anchor="ctr"/>
            <a:lstStyle/>
            <a:p>
              <a:pPr algn="ctr" eaLnBrk="0" hangingPunct="0">
                <a:spcBef>
                  <a:spcPct val="50000"/>
                </a:spcBef>
                <a:buSzPct val="75000"/>
                <a:buFont typeface="Wingdings" panose="05000000000000000000" pitchFamily="2" charset="2"/>
                <a:buNone/>
              </a:pPr>
              <a:r>
                <a:rPr kumimoji="1" lang="en-US" altLang="zh-CN" sz="2200" i="1">
                  <a:solidFill>
                    <a:schemeClr val="tx1"/>
                  </a:solidFill>
                </a:rPr>
                <a:t>C</a:t>
              </a:r>
              <a:r>
                <a:rPr kumimoji="1" lang="en-US" altLang="zh-CN" sz="2800" baseline="-25000">
                  <a:solidFill>
                    <a:schemeClr val="tx1"/>
                  </a:solidFill>
                </a:rPr>
                <a:t>2</a:t>
              </a:r>
            </a:p>
          </p:txBody>
        </p:sp>
      </p:grpSp>
    </p:spTree>
    <p:extLst>
      <p:ext uri="{BB962C8B-B14F-4D97-AF65-F5344CB8AC3E}">
        <p14:creationId xmlns:p14="http://schemas.microsoft.com/office/powerpoint/2010/main" val="132453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childTnLst>
                                    <p:set>
                                      <p:cBhvr additive="base">
                                        <p:cTn id="6" dur="1" fill="hold">
                                          <p:stCondLst>
                                            <p:cond delay="0"/>
                                          </p:stCondLst>
                                        </p:cTn>
                                        <p:tgtEl>
                                          <p:spTgt spid="8"/>
                                        </p:tgtEl>
                                        <p:attrNameLst>
                                          <p:attrName>style.visibility</p:attrName>
                                        </p:attrNameLst>
                                      </p:cBhvr>
                                      <p:to>
                                        <p:strVal val="visible"/>
                                      </p:to>
                                    </p:set>
                                    <p:animEffect transition="in" filter="blinds(horizontal)">
                                      <p:cBhvr additive="base">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64">
            <a:extLst>
              <a:ext uri="{FF2B5EF4-FFF2-40B4-BE49-F238E27FC236}">
                <a16:creationId xmlns:a16="http://schemas.microsoft.com/office/drawing/2014/main" id="{162B995E-F72B-4A3C-AC3F-C898858336E9}"/>
              </a:ext>
            </a:extLst>
          </p:cNvPr>
          <p:cNvSpPr>
            <a:spLocks noChangeArrowheads="1"/>
          </p:cNvSpPr>
          <p:nvPr/>
        </p:nvSpPr>
        <p:spPr bwMode="auto">
          <a:xfrm>
            <a:off x="7735519" y="338734"/>
            <a:ext cx="2682875" cy="488950"/>
          </a:xfrm>
          <a:prstGeom prst="rect">
            <a:avLst/>
          </a:prstGeom>
          <a:solidFill>
            <a:srgbClr val="3333CC"/>
          </a:solidFill>
          <a:ln>
            <a:noFill/>
          </a:ln>
          <a:effectLst>
            <a:outerShdw dist="107763" dir="18900000" algn="ctr" rotWithShape="0">
              <a:srgbClr val="808080">
                <a:alpha val="50000"/>
              </a:srgbClr>
            </a:outerShdw>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a:spAutoFit/>
          </a:bodyPr>
          <a:lstStyle/>
          <a:p>
            <a:r>
              <a:rPr lang="zh-CN" altLang="en-US" sz="2600">
                <a:solidFill>
                  <a:schemeClr val="bg1"/>
                </a:solidFill>
              </a:rPr>
              <a:t>（</a:t>
            </a:r>
            <a:r>
              <a:rPr lang="en-US" altLang="zh-CN" sz="2600">
                <a:solidFill>
                  <a:schemeClr val="bg1"/>
                </a:solidFill>
              </a:rPr>
              <a:t>6</a:t>
            </a:r>
            <a:r>
              <a:rPr lang="zh-CN" altLang="en-US" sz="2600">
                <a:solidFill>
                  <a:schemeClr val="bg1"/>
                </a:solidFill>
              </a:rPr>
              <a:t>）指标函数</a:t>
            </a:r>
            <a:endParaRPr lang="zh-CN" altLang="en-US" sz="2600" b="0">
              <a:solidFill>
                <a:schemeClr val="bg1"/>
              </a:solidFill>
            </a:endParaRPr>
          </a:p>
        </p:txBody>
      </p:sp>
      <p:sp>
        <p:nvSpPr>
          <p:cNvPr id="4" name="Rectangle 379">
            <a:extLst>
              <a:ext uri="{FF2B5EF4-FFF2-40B4-BE49-F238E27FC236}">
                <a16:creationId xmlns:a16="http://schemas.microsoft.com/office/drawing/2014/main" id="{9FB7DAB9-D15D-4EBA-AF29-FC080551E17C}"/>
              </a:ext>
            </a:extLst>
          </p:cNvPr>
          <p:cNvSpPr>
            <a:spLocks noChangeArrowheads="1"/>
          </p:cNvSpPr>
          <p:nvPr/>
        </p:nvSpPr>
        <p:spPr bwMode="auto">
          <a:xfrm>
            <a:off x="599745" y="984809"/>
            <a:ext cx="10992510" cy="1677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US" altLang="zh-CN" sz="2400" dirty="0">
                <a:solidFill>
                  <a:srgbClr val="0066FF"/>
                </a:solidFill>
                <a:latin typeface="Times New Roman" panose="02020603050405020304" pitchFamily="18" charset="0"/>
                <a:ea typeface="华文新魏" panose="02010800040101010101" pitchFamily="2" charset="-122"/>
                <a:cs typeface="Times New Roman" panose="02020603050405020304" pitchFamily="18" charset="0"/>
              </a:rPr>
              <a:t>②</a:t>
            </a:r>
            <a:r>
              <a:rPr lang="zh-CN" altLang="en-US"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过程指标函数</a:t>
            </a:r>
            <a:r>
              <a:rPr lang="zh-CN" altLang="en-US"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：是指从第 </a:t>
            </a:r>
            <a:r>
              <a:rPr lang="en-US" altLang="zh-CN" sz="2400" i="1"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阶段的某状态 </a:t>
            </a:r>
            <a:r>
              <a:rPr lang="en-US" altLang="zh-CN" sz="2400" i="1" dirty="0" err="1">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4000" i="1" baseline="-25000" dirty="0" err="1">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出发，采取</a:t>
            </a:r>
            <a:r>
              <a:rPr lang="zh-CN" altLang="en-US" sz="2400"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子策略 </a:t>
            </a:r>
            <a:r>
              <a:rPr lang="en-US" altLang="zh-CN" sz="2400" i="1" dirty="0" err="1">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p</a:t>
            </a:r>
            <a:r>
              <a:rPr lang="en-US" altLang="zh-CN" sz="4000" i="1" baseline="-25000" dirty="0" err="1">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kn</a:t>
            </a:r>
            <a:r>
              <a:rPr lang="en-US" altLang="zh-CN"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时所得到的</a:t>
            </a:r>
            <a:r>
              <a:rPr lang="zh-CN" altLang="en-US" sz="2400" dirty="0">
                <a:solidFill>
                  <a:srgbClr val="FF0066"/>
                </a:solidFill>
                <a:latin typeface="Times New Roman" panose="02020603050405020304" pitchFamily="18" charset="0"/>
                <a:ea typeface="华文新魏" panose="02010800040101010101" pitchFamily="2" charset="-122"/>
                <a:cs typeface="Times New Roman" panose="02020603050405020304" pitchFamily="18" charset="0"/>
              </a:rPr>
              <a:t>效益</a:t>
            </a:r>
            <a:r>
              <a:rPr lang="zh-CN" altLang="en-US"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，记作</a:t>
            </a:r>
          </a:p>
          <a:p>
            <a:pPr>
              <a:spcBef>
                <a:spcPct val="50000"/>
              </a:spcBef>
            </a:pPr>
            <a:r>
              <a:rPr lang="zh-CN" altLang="en-US"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i="1" dirty="0" err="1">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V</a:t>
            </a:r>
            <a:r>
              <a:rPr lang="en-US" altLang="zh-CN" sz="4000" i="1" baseline="-25000" dirty="0" err="1">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kn</a:t>
            </a:r>
            <a:r>
              <a:rPr lang="en-US" altLang="zh-CN"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i="1" dirty="0" err="1">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4000" i="1" baseline="-25000" dirty="0" err="1">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i="1" dirty="0" err="1">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u</a:t>
            </a:r>
            <a:r>
              <a:rPr lang="en-US" altLang="zh-CN" sz="4000" i="1" baseline="-25000" dirty="0" err="1">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i="1"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4000" i="1" baseline="-250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4000" baseline="-250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+1</a:t>
            </a:r>
            <a:r>
              <a:rPr lang="en-US" altLang="zh-CN"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i="1"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u</a:t>
            </a:r>
            <a:r>
              <a:rPr lang="en-US" altLang="zh-CN" sz="4000" i="1" baseline="-250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4000" baseline="-250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+1</a:t>
            </a:r>
            <a:r>
              <a:rPr lang="en-US" altLang="zh-CN"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 … , </a:t>
            </a:r>
            <a:r>
              <a:rPr lang="en-US" altLang="zh-CN" sz="2400" i="1" dirty="0" err="1">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4000" i="1" baseline="-25000" dirty="0" err="1">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n</a:t>
            </a:r>
            <a:r>
              <a:rPr lang="en-US" altLang="zh-CN"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 )</a:t>
            </a:r>
          </a:p>
        </p:txBody>
      </p:sp>
      <p:sp>
        <p:nvSpPr>
          <p:cNvPr id="6" name="Rectangle 380">
            <a:extLst>
              <a:ext uri="{FF2B5EF4-FFF2-40B4-BE49-F238E27FC236}">
                <a16:creationId xmlns:a16="http://schemas.microsoft.com/office/drawing/2014/main" id="{F28254D5-E1E2-4DD6-A905-98FC3A537E49}"/>
              </a:ext>
            </a:extLst>
          </p:cNvPr>
          <p:cNvSpPr>
            <a:spLocks noChangeArrowheads="1"/>
          </p:cNvSpPr>
          <p:nvPr/>
        </p:nvSpPr>
        <p:spPr bwMode="auto">
          <a:xfrm>
            <a:off x="2763990" y="5382820"/>
            <a:ext cx="7059041" cy="532433"/>
          </a:xfrm>
          <a:prstGeom prst="rect">
            <a:avLst/>
          </a:prstGeom>
          <a:noFill/>
          <a:ln w="9525" cap="flat" algn="ctr">
            <a:solidFill>
              <a:srgbClr val="0000FF"/>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txBody>
          <a:bodyPr/>
          <a:lstStyle/>
          <a:p>
            <a:pPr>
              <a:spcBef>
                <a:spcPct val="45000"/>
              </a:spcBef>
            </a:pPr>
            <a:r>
              <a:rPr lang="en-US" altLang="zh-CN" sz="2000" dirty="0">
                <a:solidFill>
                  <a:srgbClr val="0066FF"/>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本例中，如</a:t>
            </a:r>
            <a:r>
              <a:rPr lang="en-US" altLang="zh-CN" sz="2000" i="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3600"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34</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i="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C</a:t>
            </a:r>
            <a:r>
              <a:rPr lang="en-US" altLang="zh-CN" sz="3600"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i="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u</a:t>
            </a:r>
            <a:r>
              <a:rPr lang="en-US" altLang="zh-CN" sz="3600" baseline="-25000"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3</a:t>
            </a:r>
            <a:r>
              <a:rPr lang="en-US" altLang="zh-CN" sz="2000"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i="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C</a:t>
            </a:r>
            <a:r>
              <a:rPr lang="en-US" altLang="zh-CN" sz="2000"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2000" i="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sz="3600" baseline="-25000"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i="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sz="3600"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i="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u</a:t>
            </a:r>
            <a:r>
              <a:rPr lang="en-US" altLang="zh-CN" sz="3600" baseline="-25000"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4</a:t>
            </a:r>
            <a:r>
              <a:rPr lang="en-US" altLang="zh-CN" sz="2000"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i="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sz="3600" baseline="-25000"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000"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3600" baseline="-25000"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i="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E</a:t>
            </a:r>
            <a:r>
              <a:rPr lang="en-US" altLang="zh-CN" sz="2000" i="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E </a:t>
            </a:r>
            <a:r>
              <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6+3 =9</a:t>
            </a:r>
          </a:p>
        </p:txBody>
      </p:sp>
      <p:pic>
        <p:nvPicPr>
          <p:cNvPr id="7" name="Picture 381">
            <a:extLst>
              <a:ext uri="{FF2B5EF4-FFF2-40B4-BE49-F238E27FC236}">
                <a16:creationId xmlns:a16="http://schemas.microsoft.com/office/drawing/2014/main" id="{B4476353-1314-4C31-933D-2C9AFAADE46C}"/>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8933" y="2947760"/>
            <a:ext cx="4865687" cy="203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382">
            <a:extLst>
              <a:ext uri="{FF2B5EF4-FFF2-40B4-BE49-F238E27FC236}">
                <a16:creationId xmlns:a16="http://schemas.microsoft.com/office/drawing/2014/main" id="{5667EA72-C722-429D-A3F1-90319A439768}"/>
              </a:ext>
            </a:extLst>
          </p:cNvPr>
          <p:cNvSpPr>
            <a:spLocks noChangeArrowheads="1"/>
          </p:cNvSpPr>
          <p:nvPr/>
        </p:nvSpPr>
        <p:spPr bwMode="auto">
          <a:xfrm>
            <a:off x="6133820" y="3689122"/>
            <a:ext cx="431800" cy="454025"/>
          </a:xfrm>
          <a:prstGeom prst="ellipse">
            <a:avLst/>
          </a:prstGeom>
          <a:solidFill>
            <a:srgbClr val="FF00FF"/>
          </a:solidFill>
          <a:ln w="25400" cap="flat" algn="ctr">
            <a:solidFill>
              <a:srgbClr val="FF0000"/>
            </a:solidFill>
            <a:prstDash val="solid"/>
            <a:round/>
            <a:headEnd type="none" w="med" len="med"/>
            <a:tailEnd type="none" w="med" len="med"/>
          </a:ln>
        </p:spPr>
        <p:txBody>
          <a:bodyPr wrap="none" lIns="82550" tIns="41275" rIns="82550" bIns="41275" anchor="ctr"/>
          <a:lstStyle/>
          <a:p>
            <a:pPr algn="ctr" eaLnBrk="0" hangingPunct="0">
              <a:spcBef>
                <a:spcPct val="50000"/>
              </a:spcBef>
              <a:buSzPct val="75000"/>
              <a:buFont typeface="Wingdings" panose="05000000000000000000" pitchFamily="2" charset="2"/>
              <a:buNone/>
            </a:pPr>
            <a:r>
              <a:rPr kumimoji="1" lang="en-US" altLang="zh-CN" sz="2200" i="1">
                <a:solidFill>
                  <a:schemeClr val="tx1"/>
                </a:solidFill>
              </a:rPr>
              <a:t>C</a:t>
            </a:r>
            <a:r>
              <a:rPr kumimoji="1" lang="en-US" altLang="zh-CN" sz="2800" baseline="-25000">
                <a:solidFill>
                  <a:schemeClr val="tx1"/>
                </a:solidFill>
              </a:rPr>
              <a:t>2</a:t>
            </a:r>
          </a:p>
        </p:txBody>
      </p:sp>
    </p:spTree>
    <p:extLst>
      <p:ext uri="{BB962C8B-B14F-4D97-AF65-F5344CB8AC3E}">
        <p14:creationId xmlns:p14="http://schemas.microsoft.com/office/powerpoint/2010/main" val="3031037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childTnLst>
                                    <p:set>
                                      <p:cBhvr additive="base">
                                        <p:cTn id="6" dur="1" fill="hold">
                                          <p:stCondLst>
                                            <p:cond delay="0"/>
                                          </p:stCondLst>
                                        </p:cTn>
                                        <p:tgtEl>
                                          <p:spTgt spid="6"/>
                                        </p:tgtEl>
                                        <p:attrNameLst>
                                          <p:attrName>style.visibility</p:attrName>
                                        </p:attrNameLst>
                                      </p:cBhvr>
                                      <p:to>
                                        <p:strVal val="visible"/>
                                      </p:to>
                                    </p:set>
                                    <p:animEffect transition="in" filter="blinds(horizontal)">
                                      <p:cBhvr additive="base">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64">
            <a:extLst>
              <a:ext uri="{FF2B5EF4-FFF2-40B4-BE49-F238E27FC236}">
                <a16:creationId xmlns:a16="http://schemas.microsoft.com/office/drawing/2014/main" id="{162B995E-F72B-4A3C-AC3F-C898858336E9}"/>
              </a:ext>
            </a:extLst>
          </p:cNvPr>
          <p:cNvSpPr>
            <a:spLocks noChangeArrowheads="1"/>
          </p:cNvSpPr>
          <p:nvPr/>
        </p:nvSpPr>
        <p:spPr bwMode="auto">
          <a:xfrm>
            <a:off x="7735519" y="338734"/>
            <a:ext cx="2682875" cy="488950"/>
          </a:xfrm>
          <a:prstGeom prst="rect">
            <a:avLst/>
          </a:prstGeom>
          <a:solidFill>
            <a:srgbClr val="3333CC"/>
          </a:solidFill>
          <a:ln>
            <a:noFill/>
          </a:ln>
          <a:effectLst>
            <a:outerShdw dist="107763" dir="18900000" algn="ctr" rotWithShape="0">
              <a:srgbClr val="808080">
                <a:alpha val="50000"/>
              </a:srgbClr>
            </a:outerShdw>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a:spAutoFit/>
          </a:bodyPr>
          <a:lstStyle/>
          <a:p>
            <a:r>
              <a:rPr lang="zh-CN" altLang="en-US" sz="2600">
                <a:solidFill>
                  <a:schemeClr val="bg1"/>
                </a:solidFill>
              </a:rPr>
              <a:t>（</a:t>
            </a:r>
            <a:r>
              <a:rPr lang="en-US" altLang="zh-CN" sz="2600">
                <a:solidFill>
                  <a:schemeClr val="bg1"/>
                </a:solidFill>
              </a:rPr>
              <a:t>6</a:t>
            </a:r>
            <a:r>
              <a:rPr lang="zh-CN" altLang="en-US" sz="2600">
                <a:solidFill>
                  <a:schemeClr val="bg1"/>
                </a:solidFill>
              </a:rPr>
              <a:t>）指标函数</a:t>
            </a:r>
            <a:endParaRPr lang="zh-CN" altLang="en-US" sz="2600" b="0">
              <a:solidFill>
                <a:schemeClr val="bg1"/>
              </a:solidFill>
            </a:endParaRPr>
          </a:p>
        </p:txBody>
      </p:sp>
      <p:sp>
        <p:nvSpPr>
          <p:cNvPr id="4" name="Rectangle 385">
            <a:extLst>
              <a:ext uri="{FF2B5EF4-FFF2-40B4-BE49-F238E27FC236}">
                <a16:creationId xmlns:a16="http://schemas.microsoft.com/office/drawing/2014/main" id="{4AED16D2-AC2C-4210-A8D4-A63C328BBE79}"/>
              </a:ext>
            </a:extLst>
          </p:cNvPr>
          <p:cNvSpPr txBox="1">
            <a:spLocks noChangeArrowheads="1"/>
          </p:cNvSpPr>
          <p:nvPr/>
        </p:nvSpPr>
        <p:spPr bwMode="auto">
          <a:xfrm>
            <a:off x="1048512" y="1143812"/>
            <a:ext cx="10094976" cy="529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550" tIns="41275" rIns="82550" bIns="41275" numCol="1" anchor="t" anchorCtr="0" compatLnSpc="1">
            <a:prstTxWarp prst="textNoShape">
              <a:avLst/>
            </a:prstTxWarp>
          </a:bodyPr>
          <a:lstStyle>
            <a:lvl1pPr marL="254000" indent="-2540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1pPr>
            <a:lvl2pPr marL="609600" indent="-2032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2pPr>
            <a:lvl3pPr marL="1017588" indent="-2032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3pPr>
            <a:lvl4pPr marL="1600200" indent="-2286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4pPr>
            <a:lvl5pPr marL="2057400" indent="-2286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4000" marR="0" lvl="0" indent="-254000" algn="just" defTabSz="677863" rtl="0" eaLnBrk="0" fontAlgn="base" latinLnBrk="0" hangingPunct="0">
              <a:lnSpc>
                <a:spcPct val="110000"/>
              </a:lnSpc>
              <a:spcBef>
                <a:spcPct val="50000"/>
              </a:spcBef>
              <a:spcAft>
                <a:spcPct val="0"/>
              </a:spcAft>
              <a:buClrTx/>
              <a:buSzPct val="75000"/>
              <a:buFont typeface="Wingdings" panose="05000000000000000000" pitchFamily="2" charset="2"/>
              <a:buNone/>
              <a:tabLst/>
              <a:defRPr/>
            </a:pPr>
            <a:r>
              <a:rPr kumimoji="0" lang="en-US" altLang="zh-CN" sz="24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400" b="0" i="0" u="none" strike="noStrike" kern="1200" cap="none" spc="0" normalizeH="0" baseline="0" noProof="0" dirty="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过程指标函数</a:t>
            </a:r>
            <a:r>
              <a:rPr kumimoji="1" lang="en-US" altLang="zh-CN" sz="2400" b="0" i="1" u="none" strike="noStrike" kern="1200" cap="none" spc="0" normalizeH="0" baseline="0" noProof="0" dirty="0" err="1">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V</a:t>
            </a:r>
            <a:r>
              <a:rPr kumimoji="1" lang="en-US" altLang="zh-CN" sz="2400" b="0" i="1" u="none" strike="noStrike" kern="1200" cap="none" spc="0" normalizeH="0" baseline="-25000" noProof="0" dirty="0" err="1">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kn</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通常是描述所实现的全过程或</a:t>
            </a:r>
            <a:r>
              <a:rPr kumimoji="1" lang="en-US" altLang="zh-CN" sz="2400" b="0" i="1"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k</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后部子过程效果优劣的数量指标，它是</a:t>
            </a:r>
            <a:r>
              <a:rPr kumimoji="1" lang="zh-CN" altLang="en-US" sz="2400" b="0" i="0" u="none" strike="noStrike" kern="1200" cap="none" spc="0" normalizeH="0" baseline="0" noProof="0" dirty="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由各阶段的阶段指标函数</a:t>
            </a:r>
            <a:r>
              <a:rPr kumimoji="1" lang="en-US" altLang="zh-CN" sz="2400" b="0" i="1" u="none" strike="noStrike" kern="1200" cap="none" spc="0" normalizeH="0" baseline="0" noProof="0" dirty="0" err="1">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v</a:t>
            </a:r>
            <a:r>
              <a:rPr kumimoji="1" lang="en-US" altLang="zh-CN" sz="2400" b="0" i="1" u="none" strike="noStrike" kern="1200" cap="none" spc="0" normalizeH="0" baseline="-25000" noProof="0" dirty="0" err="1">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k</a:t>
            </a:r>
            <a:r>
              <a:rPr kumimoji="1" lang="en-US" altLang="zh-CN" sz="2400" b="0" i="0" u="none" strike="noStrike" kern="1200" cap="none" spc="0" normalizeH="0" baseline="0" noProof="0" dirty="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b="0" i="1" u="none" strike="noStrike" kern="1200" cap="none" spc="0" normalizeH="0" baseline="0" noProof="0" dirty="0" err="1">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x</a:t>
            </a:r>
            <a:r>
              <a:rPr kumimoji="1" lang="en-US" altLang="zh-CN" sz="2400" b="0" i="1" u="none" strike="noStrike" kern="1200" cap="none" spc="0" normalizeH="0" baseline="-25000" noProof="0" dirty="0" err="1">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k</a:t>
            </a:r>
            <a:r>
              <a:rPr kumimoji="1" lang="en-US" altLang="zh-CN" sz="2400" b="0" i="0" u="none" strike="noStrike" kern="1200" cap="none" spc="0" normalizeH="0" baseline="0" noProof="0" dirty="0" err="1">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b="0" i="1" u="none" strike="noStrike" kern="1200" cap="none" spc="0" normalizeH="0" baseline="0" noProof="0" dirty="0" err="1">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u</a:t>
            </a:r>
            <a:r>
              <a:rPr kumimoji="1" lang="en-US" altLang="zh-CN" sz="2400" b="0" i="1" u="none" strike="noStrike" kern="1200" cap="none" spc="0" normalizeH="0" baseline="-25000" noProof="0" dirty="0" err="1">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k</a:t>
            </a:r>
            <a:r>
              <a:rPr kumimoji="1" lang="en-US" altLang="zh-CN" sz="2400" b="0" i="0" u="none" strike="noStrike" kern="1200" cap="none" spc="0" normalizeH="0" baseline="0" noProof="0" dirty="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400" b="0" i="0" u="none" strike="noStrike" kern="1200" cap="none" spc="0" normalizeH="0" baseline="0" noProof="0" dirty="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累积形成的</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a:p>
            <a:pPr marL="254000" marR="0" lvl="0" indent="-254000" algn="just" defTabSz="677863" rtl="0" eaLnBrk="0" fontAlgn="base" latinLnBrk="0" hangingPunct="0">
              <a:lnSpc>
                <a:spcPct val="110000"/>
              </a:lnSpc>
              <a:spcBef>
                <a:spcPct val="50000"/>
              </a:spcBef>
              <a:spcAft>
                <a:spcPct val="0"/>
              </a:spcAft>
              <a:buClrTx/>
              <a:buSzPct val="75000"/>
              <a:buFont typeface="Wingdings" panose="05000000000000000000" pitchFamily="2" charset="2"/>
              <a:buNone/>
              <a:tabLst/>
              <a:defRPr/>
            </a:pPr>
            <a:r>
              <a:rPr kumimoji="0" lang="zh-CN" altLang="en-US" sz="24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sz="24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Times New Roman" panose="02020603050405020304" pitchFamily="18" charset="0"/>
              </a:rPr>
              <a:t>1</a:t>
            </a:r>
            <a:r>
              <a:rPr kumimoji="0" lang="zh-CN" altLang="en-US" sz="24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4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Times New Roman" panose="02020603050405020304" pitchFamily="18" charset="0"/>
              </a:rPr>
              <a:t>可分性：</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适于用动态规划求解的问题的过程指标函数（即目标函数），必须具有关于阶段指标的可分离形式，即对于后部子过程的指标函数可以表示为：</a:t>
            </a:r>
          </a:p>
          <a:p>
            <a:pPr marL="254000" marR="0" lvl="0" indent="-254000" algn="l" defTabSz="677863" rtl="0" eaLnBrk="1" fontAlgn="base" latinLnBrk="0" hangingPunct="1">
              <a:lnSpc>
                <a:spcPct val="110000"/>
              </a:lnSpc>
              <a:spcBef>
                <a:spcPct val="50000"/>
              </a:spcBef>
              <a:spcAft>
                <a:spcPct val="0"/>
              </a:spcAft>
              <a:buClrTx/>
              <a:buSzPct val="100000"/>
              <a:buFontTx/>
              <a:buNone/>
              <a:tabLst/>
              <a:defRPr/>
            </a:pPr>
            <a:r>
              <a:rPr kumimoji="0" lang="zh-CN" altLang="en-US" sz="2400" b="0" i="1"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400" b="0" i="1" u="none" strike="noStrike" kern="1200" cap="none" spc="0" normalizeH="0" baseline="0" noProof="0" dirty="0" err="1">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V</a:t>
            </a:r>
            <a:r>
              <a:rPr kumimoji="0" lang="en-US" altLang="zh-CN" sz="3200" b="0" i="1" u="none" strike="noStrike" kern="1200" cap="none" spc="0" normalizeH="0" baseline="-25000" noProof="0" dirty="0" err="1">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kn</a:t>
            </a:r>
            <a:r>
              <a:rPr kumimoji="0" lang="en-US" altLang="zh-CN" sz="2400" b="0" i="0" u="none" strike="noStrike" kern="1200" cap="none" spc="0" normalizeH="0" baseline="0" noProof="0" dirty="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400" b="0" i="1" u="none" strike="noStrike" kern="1200" cap="none" spc="0" normalizeH="0" baseline="0" noProof="0" dirty="0" err="1">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x</a:t>
            </a:r>
            <a:r>
              <a:rPr kumimoji="0" lang="en-US" altLang="zh-CN" sz="3200" b="0" i="1" u="none" strike="noStrike" kern="1200" cap="none" spc="0" normalizeH="0" baseline="-25000" noProof="0" dirty="0" err="1">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k</a:t>
            </a:r>
            <a:r>
              <a:rPr kumimoji="0" lang="en-US" altLang="zh-CN" sz="2400" b="0" i="0" u="none" strike="noStrike" kern="1200" cap="none" spc="0" normalizeH="0" baseline="0" noProof="0" dirty="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400" b="0" i="1" u="none" strike="noStrike" kern="1200" cap="none" spc="0" normalizeH="0" baseline="0" noProof="0" dirty="0" err="1">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u</a:t>
            </a:r>
            <a:r>
              <a:rPr kumimoji="0" lang="en-US" altLang="zh-CN" sz="3200" b="0" i="1" u="none" strike="noStrike" kern="1200" cap="none" spc="0" normalizeH="0" baseline="-25000" noProof="0" dirty="0" err="1">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k</a:t>
            </a:r>
            <a:r>
              <a:rPr kumimoji="0" lang="en-US" altLang="zh-CN" sz="2400" b="0" i="0" u="none" strike="noStrike" kern="1200" cap="none" spc="0" normalizeH="0" baseline="0" noProof="0" dirty="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400" b="0" i="1" u="none" strike="noStrike" kern="1200" cap="none" spc="0" normalizeH="0" baseline="0" noProof="0" dirty="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x</a:t>
            </a:r>
            <a:r>
              <a:rPr kumimoji="0" lang="en-US" altLang="zh-CN" sz="3200" b="0" i="1" u="none" strike="noStrike" kern="1200" cap="none" spc="0" normalizeH="0" baseline="-25000" noProof="0" dirty="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k</a:t>
            </a:r>
            <a:r>
              <a:rPr kumimoji="0" lang="en-US" altLang="zh-CN" sz="3200" b="0" i="0" u="none" strike="noStrike" kern="1200" cap="none" spc="0" normalizeH="0" baseline="-25000" noProof="0" dirty="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+1</a:t>
            </a:r>
            <a:r>
              <a:rPr kumimoji="0" lang="en-US" altLang="zh-CN" sz="2400" b="0" i="0" u="none" strike="noStrike" kern="1200" cap="none" spc="0" normalizeH="0" baseline="0" noProof="0" dirty="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400" b="0" i="1" u="none" strike="noStrike" kern="1200" cap="none" spc="0" normalizeH="0" baseline="0" noProof="0" dirty="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u</a:t>
            </a:r>
            <a:r>
              <a:rPr kumimoji="0" lang="en-US" altLang="zh-CN" sz="3200" b="0" i="1" u="none" strike="noStrike" kern="1200" cap="none" spc="0" normalizeH="0" baseline="-25000" noProof="0" dirty="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k</a:t>
            </a:r>
            <a:r>
              <a:rPr kumimoji="0" lang="en-US" altLang="zh-CN" sz="3200" b="0" i="0" u="none" strike="noStrike" kern="1200" cap="none" spc="0" normalizeH="0" baseline="-25000" noProof="0" dirty="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+1</a:t>
            </a:r>
            <a:r>
              <a:rPr kumimoji="0" lang="en-US" altLang="zh-CN" sz="2400" b="0" i="0" u="none" strike="noStrike" kern="1200" cap="none" spc="0" normalizeH="0" baseline="0" noProof="0" dirty="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 ··· , </a:t>
            </a:r>
            <a:r>
              <a:rPr kumimoji="0" lang="en-US" altLang="zh-CN" sz="2400" b="0" i="1" u="none" strike="noStrike" kern="1200" cap="none" spc="0" normalizeH="0" baseline="0" noProof="0" dirty="0" err="1">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x</a:t>
            </a:r>
            <a:r>
              <a:rPr kumimoji="0" lang="en-US" altLang="zh-CN" sz="3200" b="0" i="1" u="none" strike="noStrike" kern="1200" cap="none" spc="0" normalizeH="0" baseline="-25000" noProof="0" dirty="0" err="1">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n</a:t>
            </a:r>
            <a:r>
              <a:rPr kumimoji="0" lang="en-US" altLang="zh-CN" sz="2400" b="0" i="0" u="none" strike="noStrike" kern="1200" cap="none" spc="0" normalizeH="0" baseline="0" noProof="0" dirty="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 ) =</a:t>
            </a:r>
            <a:endParaRPr kumimoji="1" lang="en-US" altLang="zh-CN" sz="2400" b="0" i="0" u="none" strike="noStrike" kern="1200" cap="none" spc="0" normalizeH="0" baseline="0" noProof="0" dirty="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254000" marR="0" lvl="0" indent="-254000" algn="just" defTabSz="677863" rtl="0" eaLnBrk="0" fontAlgn="base" latinLnBrk="0" hangingPunct="0">
              <a:lnSpc>
                <a:spcPct val="110000"/>
              </a:lnSpc>
              <a:spcBef>
                <a:spcPct val="50000"/>
              </a:spcBef>
              <a:spcAft>
                <a:spcPct val="0"/>
              </a:spcAft>
              <a:buClrTx/>
              <a:buSzPct val="75000"/>
              <a:buFont typeface="Wingdings" panose="05000000000000000000" pitchFamily="2" charset="2"/>
              <a:buNone/>
              <a:tabLst/>
              <a:defRPr/>
            </a:pPr>
            <a:r>
              <a:rPr kumimoji="1" lang="en-US" altLang="zh-CN" sz="2400" b="0" i="0" u="none" strike="noStrike" kern="1200" cap="none" spc="0" normalizeH="0" baseline="0" noProof="0" dirty="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b="0" i="1" u="none" strike="noStrike" kern="1200" cap="none" spc="0" normalizeH="0" baseline="0" noProof="0" dirty="0" err="1">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v</a:t>
            </a:r>
            <a:r>
              <a:rPr kumimoji="1" lang="en-US" altLang="zh-CN" sz="2400" b="0" i="1" u="none" strike="noStrike" kern="1200" cap="none" spc="0" normalizeH="0" baseline="-25000" noProof="0" dirty="0" err="1">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k</a:t>
            </a:r>
            <a:r>
              <a:rPr kumimoji="1" lang="en-US" altLang="zh-CN" sz="2400" b="0" i="0" u="none" strike="noStrike" kern="1200" cap="none" spc="0" normalizeH="0" baseline="0" noProof="0" dirty="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b="0" i="1" u="none" strike="noStrike" kern="1200" cap="none" spc="0" normalizeH="0" baseline="0" noProof="0" dirty="0" err="1">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x</a:t>
            </a:r>
            <a:r>
              <a:rPr kumimoji="1" lang="en-US" altLang="zh-CN" sz="2400" b="0" i="1" u="none" strike="noStrike" kern="1200" cap="none" spc="0" normalizeH="0" baseline="-25000" noProof="0" dirty="0" err="1">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k</a:t>
            </a:r>
            <a:r>
              <a:rPr kumimoji="1" lang="en-US" altLang="zh-CN" sz="2400" b="0" i="0" u="none" strike="noStrike" kern="1200" cap="none" spc="0" normalizeH="0" baseline="0" noProof="0" dirty="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b="0" i="1" u="none" strike="noStrike" kern="1200" cap="none" spc="0" normalizeH="0" baseline="0" noProof="0" dirty="0" err="1">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u</a:t>
            </a:r>
            <a:r>
              <a:rPr kumimoji="1" lang="en-US" altLang="zh-CN" sz="2400" b="0" i="1" u="none" strike="noStrike" kern="1200" cap="none" spc="0" normalizeH="0" baseline="-25000" noProof="0" dirty="0" err="1">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k</a:t>
            </a:r>
            <a:r>
              <a:rPr kumimoji="1" lang="en-US" altLang="zh-CN" sz="2400" b="0" i="0" u="none" strike="noStrike" kern="1200" cap="none" spc="0" normalizeH="0" baseline="0" noProof="0" dirty="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b="0" i="0" u="none" strike="noStrike" kern="1200" cap="none" spc="0" normalizeH="0" baseline="0" noProof="0" dirty="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kumimoji="1" lang="en-US" altLang="zh-CN" sz="2400" b="0" i="0" u="none" strike="noStrike" kern="1200" cap="none" spc="0" normalizeH="0" baseline="0" noProof="0" dirty="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b="0" i="1" u="none" strike="noStrike" kern="1200" cap="none" spc="0" normalizeH="0" baseline="0" noProof="0" dirty="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v</a:t>
            </a:r>
            <a:r>
              <a:rPr kumimoji="1" lang="en-US" altLang="zh-CN" sz="2400" b="0" i="1" u="none" strike="noStrike" kern="1200" cap="none" spc="0" normalizeH="0" baseline="-25000" noProof="0" dirty="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k+</a:t>
            </a:r>
            <a:r>
              <a:rPr kumimoji="1" lang="en-US" altLang="zh-CN" sz="2400" b="0" i="0" u="none" strike="noStrike" kern="1200" cap="none" spc="0" normalizeH="0" baseline="-25000" noProof="0" dirty="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1</a:t>
            </a:r>
            <a:r>
              <a:rPr kumimoji="1" lang="en-US" altLang="zh-CN" sz="2400" b="0" i="0" u="none" strike="noStrike" kern="1200" cap="none" spc="0" normalizeH="0" baseline="0" noProof="0" dirty="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b="0" i="1" u="none" strike="noStrike" kern="1200" cap="none" spc="0" normalizeH="0" baseline="0" noProof="0" dirty="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x</a:t>
            </a:r>
            <a:r>
              <a:rPr kumimoji="1" lang="en-US" altLang="zh-CN" sz="2400" b="0" i="1" u="none" strike="noStrike" kern="1200" cap="none" spc="0" normalizeH="0" baseline="-25000" noProof="0" dirty="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k+</a:t>
            </a:r>
            <a:r>
              <a:rPr kumimoji="1" lang="en-US" altLang="zh-CN" sz="2400" b="0" i="0" u="none" strike="noStrike" kern="1200" cap="none" spc="0" normalizeH="0" baseline="-25000" noProof="0" dirty="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1</a:t>
            </a:r>
            <a:r>
              <a:rPr kumimoji="1" lang="en-US" altLang="zh-CN" sz="2400" b="0" i="0" u="none" strike="noStrike" kern="1200" cap="none" spc="0" normalizeH="0" baseline="0" noProof="0" dirty="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b="0" i="1" u="none" strike="noStrike" kern="1200" cap="none" spc="0" normalizeH="0" baseline="0" noProof="0" dirty="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u</a:t>
            </a:r>
            <a:r>
              <a:rPr kumimoji="1" lang="en-US" altLang="zh-CN" sz="2400" b="0" i="1" u="none" strike="noStrike" kern="1200" cap="none" spc="0" normalizeH="0" baseline="-25000" noProof="0" dirty="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k+</a:t>
            </a:r>
            <a:r>
              <a:rPr kumimoji="1" lang="en-US" altLang="zh-CN" sz="2400" b="0" i="0" u="none" strike="noStrike" kern="1200" cap="none" spc="0" normalizeH="0" baseline="-25000" noProof="0" dirty="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1</a:t>
            </a:r>
            <a:r>
              <a:rPr kumimoji="1" lang="en-US" altLang="zh-CN" sz="2400" b="0" i="0" u="none" strike="noStrike" kern="1200" cap="none" spc="0" normalizeH="0" baseline="0" noProof="0" dirty="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b="0" i="0" u="none" strike="noStrike" kern="1200" cap="none" spc="0" normalizeH="0" baseline="0" noProof="0" dirty="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kumimoji="0" lang="en-US" altLang="zh-CN" sz="2400" b="0" i="0" u="none" strike="noStrike" kern="1200" cap="none" spc="0" normalizeH="0" baseline="0" noProof="0" dirty="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b="0" i="0" u="none" strike="noStrike" kern="1200" cap="none" spc="0" normalizeH="0" baseline="0" noProof="0" dirty="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kumimoji="1" lang="en-US" altLang="zh-CN" sz="2400" b="0" i="0" u="none" strike="noStrike" kern="1200" cap="none" spc="0" normalizeH="0" baseline="0" noProof="0" dirty="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b="0" i="1" u="none" strike="noStrike" kern="1200" cap="none" spc="0" normalizeH="0" baseline="0" noProof="0" dirty="0" err="1">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v</a:t>
            </a:r>
            <a:r>
              <a:rPr kumimoji="1" lang="en-US" altLang="zh-CN" sz="2400" b="0" i="1" u="none" strike="noStrike" kern="1200" cap="none" spc="0" normalizeH="0" baseline="-25000" noProof="0" dirty="0" err="1">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n</a:t>
            </a:r>
            <a:r>
              <a:rPr kumimoji="1" lang="en-US" altLang="zh-CN" sz="2400" b="0" i="0" u="none" strike="noStrike" kern="1200" cap="none" spc="0" normalizeH="0" baseline="0" noProof="0" dirty="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b="0" i="1" u="none" strike="noStrike" kern="1200" cap="none" spc="0" normalizeH="0" baseline="0" noProof="0" dirty="0" err="1">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x</a:t>
            </a:r>
            <a:r>
              <a:rPr kumimoji="1" lang="en-US" altLang="zh-CN" sz="2400" b="0" i="1" u="none" strike="noStrike" kern="1200" cap="none" spc="0" normalizeH="0" baseline="-25000" noProof="0" dirty="0" err="1">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n</a:t>
            </a:r>
            <a:r>
              <a:rPr kumimoji="1" lang="en-US" altLang="zh-CN" sz="2400" b="0" i="0" u="none" strike="noStrike" kern="1200" cap="none" spc="0" normalizeH="0" baseline="0" noProof="0" dirty="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b="0" i="1" u="none" strike="noStrike" kern="1200" cap="none" spc="0" normalizeH="0" baseline="0" noProof="0" dirty="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u</a:t>
            </a:r>
            <a:r>
              <a:rPr kumimoji="1" lang="en-US" altLang="zh-CN" sz="2400" b="0" i="1" u="none" strike="noStrike" kern="1200" cap="none" spc="0" normalizeH="0" baseline="-25000" noProof="0" dirty="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n</a:t>
            </a:r>
            <a:r>
              <a:rPr kumimoji="1" lang="en-US" altLang="zh-CN" sz="2400" b="0" i="0" u="none" strike="noStrike" kern="1200" cap="none" spc="0" normalizeH="0" baseline="0" noProof="0" dirty="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a:p>
            <a:pPr marL="254000" marR="0" lvl="0" indent="-254000" algn="just" defTabSz="677863" rtl="0" eaLnBrk="0" fontAlgn="base" latinLnBrk="0" hangingPunct="0">
              <a:lnSpc>
                <a:spcPct val="110000"/>
              </a:lnSpc>
              <a:spcBef>
                <a:spcPct val="50000"/>
              </a:spcBef>
              <a:spcAft>
                <a:spcPct val="0"/>
              </a:spcAft>
              <a:buClrTx/>
              <a:buSzPct val="75000"/>
              <a:buFont typeface="Wingdings" panose="05000000000000000000" pitchFamily="2" charset="2"/>
              <a:buNone/>
              <a:tabLst/>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式中，</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表示某种运算，可以是加、减、乘、除、开方等。</a:t>
            </a:r>
          </a:p>
        </p:txBody>
      </p:sp>
    </p:spTree>
    <p:extLst>
      <p:ext uri="{BB962C8B-B14F-4D97-AF65-F5344CB8AC3E}">
        <p14:creationId xmlns:p14="http://schemas.microsoft.com/office/powerpoint/2010/main" val="4015078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64">
            <a:extLst>
              <a:ext uri="{FF2B5EF4-FFF2-40B4-BE49-F238E27FC236}">
                <a16:creationId xmlns:a16="http://schemas.microsoft.com/office/drawing/2014/main" id="{162B995E-F72B-4A3C-AC3F-C898858336E9}"/>
              </a:ext>
            </a:extLst>
          </p:cNvPr>
          <p:cNvSpPr>
            <a:spLocks noChangeArrowheads="1"/>
          </p:cNvSpPr>
          <p:nvPr/>
        </p:nvSpPr>
        <p:spPr bwMode="auto">
          <a:xfrm>
            <a:off x="7735519" y="338734"/>
            <a:ext cx="2682875" cy="488950"/>
          </a:xfrm>
          <a:prstGeom prst="rect">
            <a:avLst/>
          </a:prstGeom>
          <a:solidFill>
            <a:srgbClr val="3333CC"/>
          </a:solidFill>
          <a:ln>
            <a:noFill/>
          </a:ln>
          <a:effectLst>
            <a:outerShdw dist="107763" dir="18900000" algn="ctr" rotWithShape="0">
              <a:srgbClr val="808080">
                <a:alpha val="50000"/>
              </a:srgbClr>
            </a:outerShdw>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a:spAutoFit/>
          </a:bodyPr>
          <a:lstStyle/>
          <a:p>
            <a:r>
              <a:rPr lang="zh-CN" altLang="en-US" sz="2600">
                <a:solidFill>
                  <a:schemeClr val="bg1"/>
                </a:solidFill>
              </a:rPr>
              <a:t>（</a:t>
            </a:r>
            <a:r>
              <a:rPr lang="en-US" altLang="zh-CN" sz="2600">
                <a:solidFill>
                  <a:schemeClr val="bg1"/>
                </a:solidFill>
              </a:rPr>
              <a:t>6</a:t>
            </a:r>
            <a:r>
              <a:rPr lang="zh-CN" altLang="en-US" sz="2600">
                <a:solidFill>
                  <a:schemeClr val="bg1"/>
                </a:solidFill>
              </a:rPr>
              <a:t>）指标函数</a:t>
            </a:r>
            <a:endParaRPr lang="zh-CN" altLang="en-US" sz="2600" b="0">
              <a:solidFill>
                <a:schemeClr val="bg1"/>
              </a:solidFill>
            </a:endParaRPr>
          </a:p>
        </p:txBody>
      </p:sp>
      <p:sp>
        <p:nvSpPr>
          <p:cNvPr id="4" name="Rectangle 403">
            <a:extLst>
              <a:ext uri="{FF2B5EF4-FFF2-40B4-BE49-F238E27FC236}">
                <a16:creationId xmlns:a16="http://schemas.microsoft.com/office/drawing/2014/main" id="{DA51A263-F15B-4DA0-8513-E5952668DF5D}"/>
              </a:ext>
            </a:extLst>
          </p:cNvPr>
          <p:cNvSpPr txBox="1">
            <a:spLocks noChangeArrowheads="1"/>
          </p:cNvSpPr>
          <p:nvPr/>
        </p:nvSpPr>
        <p:spPr bwMode="auto">
          <a:xfrm>
            <a:off x="636944" y="1306982"/>
            <a:ext cx="748030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254000" indent="-2540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1pPr>
            <a:lvl2pPr marL="609600" indent="-2032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2pPr>
            <a:lvl3pPr marL="1017588" indent="-2032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3pPr>
            <a:lvl4pPr marL="1600200" indent="-2286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4pPr>
            <a:lvl5pPr marL="2057400" indent="-2286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kumimoji="0" lang="zh-CN" altLang="en-US" sz="2400"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sz="2400"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2</a:t>
            </a:r>
            <a:r>
              <a:rPr kumimoji="0" lang="zh-CN" altLang="en-US" sz="2400"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）可递推：</a:t>
            </a:r>
            <a:r>
              <a:rPr lang="zh-CN" altLang="en-US" sz="2400" b="0" dirty="0">
                <a:solidFill>
                  <a:srgbClr val="FF0066"/>
                </a:solidFill>
                <a:latin typeface="Times New Roman" panose="02020603050405020304" pitchFamily="18" charset="0"/>
                <a:ea typeface="黑体" panose="02010609060101010101" pitchFamily="49" charset="-122"/>
                <a:cs typeface="Times New Roman" panose="02020603050405020304" pitchFamily="18" charset="0"/>
              </a:rPr>
              <a:t>过程指标函数</a:t>
            </a:r>
            <a:r>
              <a:rPr lang="en-US" altLang="zh-CN" sz="2400" b="0" i="1" dirty="0" err="1">
                <a:solidFill>
                  <a:srgbClr val="FF0066"/>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400" b="0" i="1" baseline="-25000" dirty="0" err="1">
                <a:solidFill>
                  <a:srgbClr val="FF0066"/>
                </a:solidFill>
                <a:latin typeface="Times New Roman" panose="02020603050405020304" pitchFamily="18" charset="0"/>
                <a:ea typeface="黑体" panose="02010609060101010101" pitchFamily="49" charset="-122"/>
                <a:cs typeface="Times New Roman" panose="02020603050405020304" pitchFamily="18" charset="0"/>
              </a:rPr>
              <a:t>kn</a:t>
            </a:r>
            <a:r>
              <a:rPr lang="zh-CN" altLang="en-US" sz="2400" b="0" dirty="0">
                <a:latin typeface="Times New Roman" panose="02020603050405020304" pitchFamily="18" charset="0"/>
                <a:ea typeface="黑体" panose="02010609060101010101" pitchFamily="49" charset="-122"/>
                <a:cs typeface="Times New Roman" panose="02020603050405020304" pitchFamily="18" charset="0"/>
              </a:rPr>
              <a:t>要</a:t>
            </a:r>
            <a:r>
              <a:rPr lang="zh-CN" altLang="en-US" sz="2400" b="0" dirty="0">
                <a:solidFill>
                  <a:srgbClr val="FF0066"/>
                </a:solidFill>
                <a:latin typeface="Times New Roman" panose="02020603050405020304" pitchFamily="18" charset="0"/>
                <a:ea typeface="黑体" panose="02010609060101010101" pitchFamily="49" charset="-122"/>
                <a:cs typeface="Times New Roman" panose="02020603050405020304" pitchFamily="18" charset="0"/>
              </a:rPr>
              <a:t>满足递推关系</a:t>
            </a:r>
            <a:r>
              <a:rPr lang="zh-CN" altLang="en-US" sz="2400" b="0" dirty="0">
                <a:latin typeface="Times New Roman" panose="02020603050405020304" pitchFamily="18" charset="0"/>
                <a:ea typeface="黑体" panose="02010609060101010101" pitchFamily="49" charset="-122"/>
                <a:cs typeface="Times New Roman" panose="02020603050405020304" pitchFamily="18" charset="0"/>
              </a:rPr>
              <a:t>，即</a:t>
            </a:r>
          </a:p>
        </p:txBody>
      </p:sp>
      <p:sp>
        <p:nvSpPr>
          <p:cNvPr id="6" name="AutoShape 404">
            <a:extLst>
              <a:ext uri="{FF2B5EF4-FFF2-40B4-BE49-F238E27FC236}">
                <a16:creationId xmlns:a16="http://schemas.microsoft.com/office/drawing/2014/main" id="{952CFA25-F93A-425B-9EF4-30D99050C108}"/>
              </a:ext>
            </a:extLst>
          </p:cNvPr>
          <p:cNvSpPr>
            <a:spLocks noChangeArrowheads="1"/>
          </p:cNvSpPr>
          <p:nvPr/>
        </p:nvSpPr>
        <p:spPr bwMode="auto">
          <a:xfrm>
            <a:off x="6153506" y="4901082"/>
            <a:ext cx="1447800" cy="533400"/>
          </a:xfrm>
          <a:prstGeom prst="wedgeRoundRectCallout">
            <a:avLst>
              <a:gd name="adj1" fmla="val -187940"/>
              <a:gd name="adj2" fmla="val -79764"/>
              <a:gd name="adj3" fmla="val 16667"/>
            </a:avLst>
          </a:prstGeom>
          <a:solidFill>
            <a:srgbClr val="CCFFCC"/>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buSzPct val="100000"/>
            </a:pPr>
            <a:r>
              <a:rPr kumimoji="1" lang="zh-CN" altLang="en-US" sz="2400" b="1">
                <a:solidFill>
                  <a:srgbClr val="000066"/>
                </a:solidFill>
                <a:latin typeface="楷体_GB2312" charset="-122"/>
                <a:ea typeface="楷体_GB2312" charset="-122"/>
              </a:rPr>
              <a:t>可递推</a:t>
            </a:r>
          </a:p>
        </p:txBody>
      </p:sp>
      <p:sp>
        <p:nvSpPr>
          <p:cNvPr id="7" name="Rectangle 405">
            <a:extLst>
              <a:ext uri="{FF2B5EF4-FFF2-40B4-BE49-F238E27FC236}">
                <a16:creationId xmlns:a16="http://schemas.microsoft.com/office/drawing/2014/main" id="{074FFD4D-D459-4AF8-9D52-F51503F03006}"/>
              </a:ext>
            </a:extLst>
          </p:cNvPr>
          <p:cNvSpPr>
            <a:spLocks noChangeArrowheads="1"/>
          </p:cNvSpPr>
          <p:nvPr/>
        </p:nvSpPr>
        <p:spPr bwMode="auto">
          <a:xfrm>
            <a:off x="1822806" y="2005482"/>
            <a:ext cx="4330700"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50000"/>
              </a:spcBef>
              <a:spcAft>
                <a:spcPct val="0"/>
              </a:spcAft>
              <a:buSzPct val="100000"/>
            </a:pPr>
            <a:r>
              <a:rPr lang="en-US" altLang="zh-CN" sz="2400" b="1" i="1">
                <a:solidFill>
                  <a:srgbClr val="FF0066"/>
                </a:solidFill>
                <a:latin typeface="Times New Roman" panose="02020603050405020304" pitchFamily="18" charset="0"/>
                <a:ea typeface="楷体_GB2312" charset="-122"/>
              </a:rPr>
              <a:t>V</a:t>
            </a:r>
            <a:r>
              <a:rPr lang="en-US" altLang="zh-CN" sz="3200" b="1" i="1" baseline="-25000">
                <a:solidFill>
                  <a:srgbClr val="FF0066"/>
                </a:solidFill>
                <a:latin typeface="Times New Roman" panose="02020603050405020304" pitchFamily="18" charset="0"/>
                <a:ea typeface="楷体_GB2312" charset="-122"/>
              </a:rPr>
              <a:t>kn</a:t>
            </a:r>
            <a:r>
              <a:rPr lang="en-US" altLang="zh-CN" sz="2400" b="1">
                <a:solidFill>
                  <a:srgbClr val="FF0066"/>
                </a:solidFill>
                <a:latin typeface="Times New Roman" panose="02020603050405020304" pitchFamily="18" charset="0"/>
                <a:ea typeface="楷体_GB2312" charset="-122"/>
              </a:rPr>
              <a:t>(</a:t>
            </a:r>
            <a:r>
              <a:rPr lang="en-US" altLang="zh-CN" sz="2400" b="1">
                <a:solidFill>
                  <a:srgbClr val="000000"/>
                </a:solidFill>
                <a:latin typeface="Times New Roman" panose="02020603050405020304" pitchFamily="18" charset="0"/>
                <a:ea typeface="楷体_GB2312" charset="-122"/>
              </a:rPr>
              <a:t> </a:t>
            </a:r>
            <a:r>
              <a:rPr lang="en-US" altLang="zh-CN" sz="2400" b="1" i="1">
                <a:solidFill>
                  <a:srgbClr val="000000"/>
                </a:solidFill>
                <a:latin typeface="Times New Roman" panose="02020603050405020304" pitchFamily="18" charset="0"/>
                <a:ea typeface="楷体_GB2312" charset="-122"/>
              </a:rPr>
              <a:t>x</a:t>
            </a:r>
            <a:r>
              <a:rPr lang="en-US" altLang="zh-CN" sz="3200" b="1" i="1" baseline="-25000">
                <a:solidFill>
                  <a:srgbClr val="000000"/>
                </a:solidFill>
                <a:latin typeface="Times New Roman" panose="02020603050405020304" pitchFamily="18" charset="0"/>
                <a:ea typeface="楷体_GB2312" charset="-122"/>
              </a:rPr>
              <a:t>k</a:t>
            </a:r>
            <a:r>
              <a:rPr lang="en-US" altLang="zh-CN" sz="2400" b="1">
                <a:solidFill>
                  <a:srgbClr val="000000"/>
                </a:solidFill>
                <a:latin typeface="Times New Roman" panose="02020603050405020304" pitchFamily="18" charset="0"/>
                <a:ea typeface="楷体_GB2312" charset="-122"/>
              </a:rPr>
              <a:t>, </a:t>
            </a:r>
            <a:r>
              <a:rPr lang="en-US" altLang="zh-CN" sz="2400" b="1" i="1">
                <a:solidFill>
                  <a:srgbClr val="000000"/>
                </a:solidFill>
                <a:latin typeface="Times New Roman" panose="02020603050405020304" pitchFamily="18" charset="0"/>
                <a:ea typeface="楷体_GB2312" charset="-122"/>
              </a:rPr>
              <a:t>u</a:t>
            </a:r>
            <a:r>
              <a:rPr lang="en-US" altLang="zh-CN" sz="3200" b="1" i="1" baseline="-25000">
                <a:solidFill>
                  <a:srgbClr val="000000"/>
                </a:solidFill>
                <a:latin typeface="Times New Roman" panose="02020603050405020304" pitchFamily="18" charset="0"/>
                <a:ea typeface="楷体_GB2312" charset="-122"/>
              </a:rPr>
              <a:t>k</a:t>
            </a:r>
            <a:r>
              <a:rPr lang="en-US" altLang="zh-CN" sz="2400" b="1">
                <a:solidFill>
                  <a:srgbClr val="000000"/>
                </a:solidFill>
                <a:latin typeface="Times New Roman" panose="02020603050405020304" pitchFamily="18" charset="0"/>
                <a:ea typeface="楷体_GB2312" charset="-122"/>
              </a:rPr>
              <a:t>, </a:t>
            </a:r>
            <a:r>
              <a:rPr lang="en-US" altLang="zh-CN" sz="2400" b="1" i="1">
                <a:solidFill>
                  <a:srgbClr val="000000"/>
                </a:solidFill>
                <a:latin typeface="Times New Roman" panose="02020603050405020304" pitchFamily="18" charset="0"/>
                <a:ea typeface="楷体_GB2312" charset="-122"/>
              </a:rPr>
              <a:t>x</a:t>
            </a:r>
            <a:r>
              <a:rPr lang="en-US" altLang="zh-CN" sz="3200" b="1" i="1" baseline="-25000">
                <a:solidFill>
                  <a:srgbClr val="000000"/>
                </a:solidFill>
                <a:latin typeface="Times New Roman" panose="02020603050405020304" pitchFamily="18" charset="0"/>
                <a:ea typeface="楷体_GB2312" charset="-122"/>
              </a:rPr>
              <a:t>k</a:t>
            </a:r>
            <a:r>
              <a:rPr lang="en-US" altLang="zh-CN" sz="3200" b="1" baseline="-25000">
                <a:solidFill>
                  <a:srgbClr val="000000"/>
                </a:solidFill>
                <a:latin typeface="Times New Roman" panose="02020603050405020304" pitchFamily="18" charset="0"/>
                <a:ea typeface="楷体_GB2312" charset="-122"/>
              </a:rPr>
              <a:t>+1</a:t>
            </a:r>
            <a:r>
              <a:rPr lang="en-US" altLang="zh-CN" sz="2400" b="1">
                <a:solidFill>
                  <a:srgbClr val="000000"/>
                </a:solidFill>
                <a:latin typeface="Times New Roman" panose="02020603050405020304" pitchFamily="18" charset="0"/>
                <a:ea typeface="楷体_GB2312" charset="-122"/>
              </a:rPr>
              <a:t>, </a:t>
            </a:r>
            <a:r>
              <a:rPr lang="en-US" altLang="zh-CN" sz="2400" b="1" i="1">
                <a:solidFill>
                  <a:srgbClr val="000000"/>
                </a:solidFill>
                <a:latin typeface="Times New Roman" panose="02020603050405020304" pitchFamily="18" charset="0"/>
                <a:ea typeface="楷体_GB2312" charset="-122"/>
              </a:rPr>
              <a:t>u</a:t>
            </a:r>
            <a:r>
              <a:rPr lang="en-US" altLang="zh-CN" sz="3200" b="1" i="1" baseline="-25000">
                <a:solidFill>
                  <a:srgbClr val="000000"/>
                </a:solidFill>
                <a:latin typeface="Times New Roman" panose="02020603050405020304" pitchFamily="18" charset="0"/>
                <a:ea typeface="楷体_GB2312" charset="-122"/>
              </a:rPr>
              <a:t>k</a:t>
            </a:r>
            <a:r>
              <a:rPr lang="en-US" altLang="zh-CN" sz="3200" b="1" baseline="-25000">
                <a:solidFill>
                  <a:srgbClr val="000000"/>
                </a:solidFill>
                <a:latin typeface="Times New Roman" panose="02020603050405020304" pitchFamily="18" charset="0"/>
                <a:ea typeface="楷体_GB2312" charset="-122"/>
              </a:rPr>
              <a:t>+1</a:t>
            </a:r>
            <a:r>
              <a:rPr lang="en-US" altLang="zh-CN" sz="2400" b="1">
                <a:solidFill>
                  <a:srgbClr val="000000"/>
                </a:solidFill>
                <a:latin typeface="Times New Roman" panose="02020603050405020304" pitchFamily="18" charset="0"/>
                <a:ea typeface="楷体_GB2312" charset="-122"/>
              </a:rPr>
              <a:t>, … , </a:t>
            </a:r>
            <a:r>
              <a:rPr lang="en-US" altLang="zh-CN" sz="2400" b="1" i="1">
                <a:solidFill>
                  <a:srgbClr val="000000"/>
                </a:solidFill>
                <a:latin typeface="Times New Roman" panose="02020603050405020304" pitchFamily="18" charset="0"/>
                <a:ea typeface="楷体_GB2312" charset="-122"/>
              </a:rPr>
              <a:t>x</a:t>
            </a:r>
            <a:r>
              <a:rPr lang="en-US" altLang="zh-CN" sz="3200" b="1" i="1" baseline="-25000">
                <a:solidFill>
                  <a:srgbClr val="000000"/>
                </a:solidFill>
                <a:latin typeface="Times New Roman" panose="02020603050405020304" pitchFamily="18" charset="0"/>
                <a:ea typeface="楷体_GB2312" charset="-122"/>
              </a:rPr>
              <a:t>n</a:t>
            </a:r>
            <a:r>
              <a:rPr lang="en-US" altLang="zh-CN" sz="2400" b="1">
                <a:solidFill>
                  <a:srgbClr val="000000"/>
                </a:solidFill>
                <a:latin typeface="Times New Roman" panose="02020603050405020304" pitchFamily="18" charset="0"/>
                <a:ea typeface="楷体_GB2312" charset="-122"/>
              </a:rPr>
              <a:t> </a:t>
            </a:r>
            <a:r>
              <a:rPr lang="en-US" altLang="zh-CN" sz="2400" b="1">
                <a:solidFill>
                  <a:srgbClr val="FF0066"/>
                </a:solidFill>
                <a:latin typeface="Times New Roman" panose="02020603050405020304" pitchFamily="18" charset="0"/>
                <a:ea typeface="楷体_GB2312" charset="-122"/>
              </a:rPr>
              <a:t>)</a:t>
            </a:r>
          </a:p>
        </p:txBody>
      </p:sp>
      <p:sp>
        <p:nvSpPr>
          <p:cNvPr id="8" name="Rectangle 406">
            <a:extLst>
              <a:ext uri="{FF2B5EF4-FFF2-40B4-BE49-F238E27FC236}">
                <a16:creationId xmlns:a16="http://schemas.microsoft.com/office/drawing/2014/main" id="{72F548DD-CD41-43E6-B2C6-3AC4C9D06704}"/>
              </a:ext>
            </a:extLst>
          </p:cNvPr>
          <p:cNvSpPr>
            <a:spLocks noChangeArrowheads="1"/>
          </p:cNvSpPr>
          <p:nvPr/>
        </p:nvSpPr>
        <p:spPr bwMode="auto">
          <a:xfrm>
            <a:off x="1708506" y="4215282"/>
            <a:ext cx="5803900"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50000"/>
              </a:spcBef>
              <a:spcAft>
                <a:spcPct val="0"/>
              </a:spcAft>
              <a:buSzPct val="100000"/>
            </a:pPr>
            <a:r>
              <a:rPr lang="zh-CN" altLang="en-US" sz="2400" b="1" i="1">
                <a:solidFill>
                  <a:srgbClr val="FF0066"/>
                </a:solidFill>
                <a:latin typeface="Times New Roman" panose="02020603050405020304" pitchFamily="18" charset="0"/>
                <a:ea typeface="楷体_GB2312" charset="-122"/>
              </a:rPr>
              <a:t>＝</a:t>
            </a:r>
            <a:r>
              <a:rPr lang="en-US" altLang="zh-CN" sz="2400" b="1" i="1">
                <a:solidFill>
                  <a:srgbClr val="FF0066"/>
                </a:solidFill>
                <a:latin typeface="Times New Roman" panose="02020603050405020304" pitchFamily="18" charset="0"/>
                <a:ea typeface="楷体_GB2312" charset="-122"/>
              </a:rPr>
              <a:t>Φ</a:t>
            </a:r>
            <a:r>
              <a:rPr lang="en-US" altLang="zh-CN" sz="3200" b="1" i="1" baseline="-25000">
                <a:solidFill>
                  <a:srgbClr val="FF0066"/>
                </a:solidFill>
                <a:latin typeface="Times New Roman" panose="02020603050405020304" pitchFamily="18" charset="0"/>
                <a:ea typeface="楷体_GB2312" charset="-122"/>
              </a:rPr>
              <a:t>k</a:t>
            </a:r>
            <a:r>
              <a:rPr lang="en-US" altLang="zh-CN" sz="2400" b="1">
                <a:solidFill>
                  <a:srgbClr val="FF0066"/>
                </a:solidFill>
                <a:latin typeface="Times New Roman" panose="02020603050405020304" pitchFamily="18" charset="0"/>
                <a:ea typeface="楷体_GB2312" charset="-122"/>
              </a:rPr>
              <a:t>[ </a:t>
            </a:r>
            <a:r>
              <a:rPr lang="en-US" altLang="zh-CN" sz="2400" b="1" i="1">
                <a:solidFill>
                  <a:srgbClr val="000000"/>
                </a:solidFill>
                <a:latin typeface="Times New Roman" panose="02020603050405020304" pitchFamily="18" charset="0"/>
                <a:ea typeface="楷体_GB2312" charset="-122"/>
              </a:rPr>
              <a:t>x</a:t>
            </a:r>
            <a:r>
              <a:rPr lang="en-US" altLang="zh-CN" sz="3200" b="1" i="1" baseline="-25000">
                <a:solidFill>
                  <a:srgbClr val="000000"/>
                </a:solidFill>
                <a:latin typeface="Times New Roman" panose="02020603050405020304" pitchFamily="18" charset="0"/>
                <a:ea typeface="楷体_GB2312" charset="-122"/>
              </a:rPr>
              <a:t>k</a:t>
            </a:r>
            <a:r>
              <a:rPr lang="en-US" altLang="zh-CN" sz="2400" b="1">
                <a:solidFill>
                  <a:srgbClr val="000000"/>
                </a:solidFill>
                <a:latin typeface="Times New Roman" panose="02020603050405020304" pitchFamily="18" charset="0"/>
                <a:ea typeface="楷体_GB2312" charset="-122"/>
              </a:rPr>
              <a:t>, </a:t>
            </a:r>
            <a:r>
              <a:rPr lang="en-US" altLang="zh-CN" sz="2400" b="1" i="1">
                <a:solidFill>
                  <a:srgbClr val="000000"/>
                </a:solidFill>
                <a:latin typeface="Times New Roman" panose="02020603050405020304" pitchFamily="18" charset="0"/>
                <a:ea typeface="楷体_GB2312" charset="-122"/>
              </a:rPr>
              <a:t>u</a:t>
            </a:r>
            <a:r>
              <a:rPr lang="en-US" altLang="zh-CN" sz="3200" b="1" i="1" baseline="-25000">
                <a:solidFill>
                  <a:srgbClr val="000000"/>
                </a:solidFill>
                <a:latin typeface="Times New Roman" panose="02020603050405020304" pitchFamily="18" charset="0"/>
                <a:ea typeface="楷体_GB2312" charset="-122"/>
              </a:rPr>
              <a:t>k</a:t>
            </a:r>
            <a:r>
              <a:rPr lang="en-US" altLang="zh-CN" sz="2400" b="1">
                <a:solidFill>
                  <a:srgbClr val="000000"/>
                </a:solidFill>
                <a:latin typeface="Times New Roman" panose="02020603050405020304" pitchFamily="18" charset="0"/>
                <a:ea typeface="楷体_GB2312" charset="-122"/>
              </a:rPr>
              <a:t>,</a:t>
            </a:r>
            <a:r>
              <a:rPr lang="en-US" altLang="zh-CN" sz="2400" b="1">
                <a:solidFill>
                  <a:srgbClr val="0000FF"/>
                </a:solidFill>
                <a:latin typeface="Times New Roman" panose="02020603050405020304" pitchFamily="18" charset="0"/>
                <a:ea typeface="楷体_GB2312" charset="-122"/>
              </a:rPr>
              <a:t> </a:t>
            </a:r>
            <a:r>
              <a:rPr lang="en-US" altLang="zh-CN" sz="2400" b="1" i="1">
                <a:solidFill>
                  <a:srgbClr val="FF0066"/>
                </a:solidFill>
                <a:latin typeface="Times New Roman" panose="02020603050405020304" pitchFamily="18" charset="0"/>
                <a:ea typeface="楷体_GB2312" charset="-122"/>
              </a:rPr>
              <a:t>V</a:t>
            </a:r>
            <a:r>
              <a:rPr lang="en-US" altLang="zh-CN" sz="3200" b="1" i="1" baseline="-25000">
                <a:solidFill>
                  <a:srgbClr val="FF0066"/>
                </a:solidFill>
                <a:latin typeface="Times New Roman" panose="02020603050405020304" pitchFamily="18" charset="0"/>
                <a:ea typeface="楷体_GB2312" charset="-122"/>
              </a:rPr>
              <a:t>(k+</a:t>
            </a:r>
            <a:r>
              <a:rPr lang="en-US" altLang="zh-CN" sz="3200" b="1" baseline="-25000">
                <a:solidFill>
                  <a:srgbClr val="FF0066"/>
                </a:solidFill>
                <a:latin typeface="Times New Roman" panose="02020603050405020304" pitchFamily="18" charset="0"/>
                <a:ea typeface="楷体_GB2312" charset="-122"/>
              </a:rPr>
              <a:t>1</a:t>
            </a:r>
            <a:r>
              <a:rPr lang="en-US" altLang="zh-CN" sz="3200" b="1" i="1" baseline="-25000">
                <a:solidFill>
                  <a:srgbClr val="FF0066"/>
                </a:solidFill>
                <a:latin typeface="Times New Roman" panose="02020603050405020304" pitchFamily="18" charset="0"/>
                <a:ea typeface="楷体_GB2312" charset="-122"/>
              </a:rPr>
              <a:t>)n</a:t>
            </a:r>
            <a:r>
              <a:rPr lang="en-US" altLang="zh-CN" sz="2400" b="1">
                <a:solidFill>
                  <a:srgbClr val="FF0066"/>
                </a:solidFill>
                <a:latin typeface="Times New Roman" panose="02020603050405020304" pitchFamily="18" charset="0"/>
                <a:ea typeface="楷体_GB2312" charset="-122"/>
              </a:rPr>
              <a:t>(</a:t>
            </a:r>
            <a:r>
              <a:rPr lang="en-US" altLang="zh-CN" sz="2400" b="1" i="1">
                <a:solidFill>
                  <a:srgbClr val="000000"/>
                </a:solidFill>
                <a:latin typeface="Times New Roman" panose="02020603050405020304" pitchFamily="18" charset="0"/>
                <a:ea typeface="楷体_GB2312" charset="-122"/>
              </a:rPr>
              <a:t>x</a:t>
            </a:r>
            <a:r>
              <a:rPr lang="en-US" altLang="zh-CN" sz="3200" b="1" i="1" baseline="-25000">
                <a:solidFill>
                  <a:srgbClr val="000000"/>
                </a:solidFill>
                <a:latin typeface="Times New Roman" panose="02020603050405020304" pitchFamily="18" charset="0"/>
                <a:ea typeface="楷体_GB2312" charset="-122"/>
              </a:rPr>
              <a:t>k</a:t>
            </a:r>
            <a:r>
              <a:rPr lang="en-US" altLang="zh-CN" sz="3200" b="1" baseline="-25000">
                <a:solidFill>
                  <a:srgbClr val="000000"/>
                </a:solidFill>
                <a:latin typeface="Times New Roman" panose="02020603050405020304" pitchFamily="18" charset="0"/>
                <a:ea typeface="楷体_GB2312" charset="-122"/>
              </a:rPr>
              <a:t>+1</a:t>
            </a:r>
            <a:r>
              <a:rPr lang="en-US" altLang="zh-CN" sz="2400" b="1">
                <a:solidFill>
                  <a:srgbClr val="000000"/>
                </a:solidFill>
                <a:latin typeface="Times New Roman" panose="02020603050405020304" pitchFamily="18" charset="0"/>
                <a:ea typeface="楷体_GB2312" charset="-122"/>
              </a:rPr>
              <a:t>, </a:t>
            </a:r>
            <a:r>
              <a:rPr lang="en-US" altLang="zh-CN" sz="2400" b="1" i="1">
                <a:solidFill>
                  <a:srgbClr val="000000"/>
                </a:solidFill>
                <a:latin typeface="Times New Roman" panose="02020603050405020304" pitchFamily="18" charset="0"/>
                <a:ea typeface="楷体_GB2312" charset="-122"/>
              </a:rPr>
              <a:t>u</a:t>
            </a:r>
            <a:r>
              <a:rPr lang="en-US" altLang="zh-CN" sz="3200" b="1" i="1" baseline="-25000">
                <a:solidFill>
                  <a:srgbClr val="000000"/>
                </a:solidFill>
                <a:latin typeface="Times New Roman" panose="02020603050405020304" pitchFamily="18" charset="0"/>
                <a:ea typeface="楷体_GB2312" charset="-122"/>
              </a:rPr>
              <a:t>k</a:t>
            </a:r>
            <a:r>
              <a:rPr lang="en-US" altLang="zh-CN" sz="3200" b="1" baseline="-25000">
                <a:solidFill>
                  <a:srgbClr val="000000"/>
                </a:solidFill>
                <a:latin typeface="Times New Roman" panose="02020603050405020304" pitchFamily="18" charset="0"/>
                <a:ea typeface="楷体_GB2312" charset="-122"/>
              </a:rPr>
              <a:t>+1</a:t>
            </a:r>
            <a:r>
              <a:rPr lang="en-US" altLang="zh-CN" sz="2400" b="1">
                <a:solidFill>
                  <a:srgbClr val="000000"/>
                </a:solidFill>
                <a:latin typeface="Times New Roman" panose="02020603050405020304" pitchFamily="18" charset="0"/>
                <a:ea typeface="楷体_GB2312" charset="-122"/>
              </a:rPr>
              <a:t>, … , </a:t>
            </a:r>
            <a:r>
              <a:rPr lang="en-US" altLang="zh-CN" sz="2400" b="1" i="1">
                <a:solidFill>
                  <a:srgbClr val="000000"/>
                </a:solidFill>
                <a:latin typeface="Times New Roman" panose="02020603050405020304" pitchFamily="18" charset="0"/>
                <a:ea typeface="楷体_GB2312" charset="-122"/>
              </a:rPr>
              <a:t>x</a:t>
            </a:r>
            <a:r>
              <a:rPr lang="en-US" altLang="zh-CN" sz="3200" b="1" i="1" baseline="-25000">
                <a:solidFill>
                  <a:srgbClr val="000000"/>
                </a:solidFill>
                <a:latin typeface="Times New Roman" panose="02020603050405020304" pitchFamily="18" charset="0"/>
                <a:ea typeface="楷体_GB2312" charset="-122"/>
              </a:rPr>
              <a:t>n</a:t>
            </a:r>
            <a:r>
              <a:rPr lang="en-US" altLang="zh-CN" sz="2400" b="1">
                <a:solidFill>
                  <a:srgbClr val="FF0066"/>
                </a:solidFill>
                <a:latin typeface="Times New Roman" panose="02020603050405020304" pitchFamily="18" charset="0"/>
                <a:ea typeface="楷体_GB2312" charset="-122"/>
              </a:rPr>
              <a:t> ) ]</a:t>
            </a:r>
          </a:p>
        </p:txBody>
      </p:sp>
      <p:sp>
        <p:nvSpPr>
          <p:cNvPr id="9" name="Rectangle 407">
            <a:extLst>
              <a:ext uri="{FF2B5EF4-FFF2-40B4-BE49-F238E27FC236}">
                <a16:creationId xmlns:a16="http://schemas.microsoft.com/office/drawing/2014/main" id="{17F28511-6038-417D-82FF-3FFBE7F08370}"/>
              </a:ext>
            </a:extLst>
          </p:cNvPr>
          <p:cNvSpPr>
            <a:spLocks noChangeArrowheads="1"/>
          </p:cNvSpPr>
          <p:nvPr/>
        </p:nvSpPr>
        <p:spPr bwMode="auto">
          <a:xfrm>
            <a:off x="1708506" y="2678582"/>
            <a:ext cx="6248400"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marL="254000" indent="-254000" defTabSz="677863" eaLnBrk="0" hangingPunct="0">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1pPr>
            <a:lvl2pPr marL="609600" indent="-203200" defTabSz="677863" eaLnBrk="0" hangingPunct="0">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2pPr>
            <a:lvl3pPr marL="1017588" indent="-203200" defTabSz="677863" eaLnBrk="0" hangingPunct="0">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3pPr>
            <a:lvl4pPr marL="1600200" indent="-228600" defTabSz="677863" eaLnBrk="0" hangingPunct="0">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4pPr>
            <a:lvl5pPr marL="2057400" indent="-228600" defTabSz="677863" eaLnBrk="0" hangingPunct="0">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5pPr>
            <a:lvl6pPr marL="25146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6pPr>
            <a:lvl7pPr marL="29718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7pPr>
            <a:lvl8pPr marL="34290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8pPr>
            <a:lvl9pPr marL="38862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9pPr>
          </a:lstStyle>
          <a:p>
            <a:pPr algn="just" fontAlgn="base">
              <a:lnSpc>
                <a:spcPct val="110000"/>
              </a:lnSpc>
              <a:spcAft>
                <a:spcPct val="0"/>
              </a:spcAft>
              <a:buFont typeface="Wingdings" panose="05000000000000000000" pitchFamily="2" charset="2"/>
              <a:buNone/>
            </a:pPr>
            <a:r>
              <a:rPr lang="zh-CN" altLang="en-US" sz="2400" i="1">
                <a:solidFill>
                  <a:srgbClr val="FF0066"/>
                </a:solidFill>
                <a:latin typeface="Times New Roman" panose="02020603050405020304" pitchFamily="18" charset="0"/>
                <a:ea typeface="楷体_GB2312" charset="-122"/>
              </a:rPr>
              <a:t>＝ </a:t>
            </a:r>
            <a:r>
              <a:rPr lang="en-US" altLang="zh-CN" sz="2400" i="1">
                <a:solidFill>
                  <a:srgbClr val="FF0066"/>
                </a:solidFill>
                <a:latin typeface="Times New Roman" panose="02020603050405020304" pitchFamily="18" charset="0"/>
                <a:ea typeface="楷体_GB2312" charset="-122"/>
              </a:rPr>
              <a:t>v</a:t>
            </a:r>
            <a:r>
              <a:rPr lang="en-US" altLang="zh-CN" sz="2400" i="1" baseline="-25000">
                <a:solidFill>
                  <a:srgbClr val="FF0066"/>
                </a:solidFill>
                <a:latin typeface="Times New Roman" panose="02020603050405020304" pitchFamily="18" charset="0"/>
                <a:ea typeface="楷体_GB2312" charset="-122"/>
              </a:rPr>
              <a:t>k</a:t>
            </a:r>
            <a:r>
              <a:rPr lang="en-US" altLang="zh-CN" sz="2400">
                <a:solidFill>
                  <a:srgbClr val="FF0066"/>
                </a:solidFill>
                <a:latin typeface="Times New Roman" panose="02020603050405020304" pitchFamily="18" charset="0"/>
                <a:ea typeface="楷体_GB2312" charset="-122"/>
              </a:rPr>
              <a:t>(</a:t>
            </a:r>
            <a:r>
              <a:rPr lang="en-US" altLang="zh-CN" sz="2400" i="1">
                <a:solidFill>
                  <a:srgbClr val="FF0066"/>
                </a:solidFill>
                <a:latin typeface="Times New Roman" panose="02020603050405020304" pitchFamily="18" charset="0"/>
                <a:ea typeface="楷体_GB2312" charset="-122"/>
              </a:rPr>
              <a:t>x</a:t>
            </a:r>
            <a:r>
              <a:rPr lang="en-US" altLang="zh-CN" sz="2400" i="1" baseline="-25000">
                <a:solidFill>
                  <a:srgbClr val="FF0066"/>
                </a:solidFill>
                <a:latin typeface="Times New Roman" panose="02020603050405020304" pitchFamily="18" charset="0"/>
                <a:ea typeface="楷体_GB2312" charset="-122"/>
              </a:rPr>
              <a:t>k</a:t>
            </a:r>
            <a:r>
              <a:rPr lang="en-US" altLang="zh-CN" sz="2400">
                <a:solidFill>
                  <a:srgbClr val="FF0066"/>
                </a:solidFill>
                <a:latin typeface="Times New Roman" panose="02020603050405020304" pitchFamily="18" charset="0"/>
                <a:ea typeface="楷体_GB2312" charset="-122"/>
              </a:rPr>
              <a:t>,</a:t>
            </a:r>
            <a:r>
              <a:rPr lang="en-US" altLang="zh-CN" sz="2400" i="1">
                <a:solidFill>
                  <a:srgbClr val="FF0066"/>
                </a:solidFill>
                <a:latin typeface="Times New Roman" panose="02020603050405020304" pitchFamily="18" charset="0"/>
                <a:ea typeface="楷体_GB2312" charset="-122"/>
              </a:rPr>
              <a:t>u</a:t>
            </a:r>
            <a:r>
              <a:rPr lang="en-US" altLang="zh-CN" sz="2400" i="1" baseline="-25000">
                <a:solidFill>
                  <a:srgbClr val="FF0066"/>
                </a:solidFill>
                <a:latin typeface="Times New Roman" panose="02020603050405020304" pitchFamily="18" charset="0"/>
                <a:ea typeface="楷体_GB2312" charset="-122"/>
              </a:rPr>
              <a:t>k</a:t>
            </a:r>
            <a:r>
              <a:rPr lang="en-US" altLang="zh-CN" sz="2400">
                <a:solidFill>
                  <a:srgbClr val="FF0066"/>
                </a:solidFill>
                <a:latin typeface="Times New Roman" panose="02020603050405020304" pitchFamily="18" charset="0"/>
                <a:ea typeface="楷体_GB2312" charset="-122"/>
              </a:rPr>
              <a:t>) </a:t>
            </a:r>
            <a:r>
              <a:rPr lang="en-US" altLang="zh-CN" sz="2400">
                <a:solidFill>
                  <a:srgbClr val="FF0066"/>
                </a:solidFill>
                <a:latin typeface="Times New Roman" panose="02020603050405020304" pitchFamily="18" charset="0"/>
                <a:ea typeface="楷体_GB2312" charset="-122"/>
                <a:sym typeface="Symbol" panose="05050102010706020507" pitchFamily="18" charset="2"/>
              </a:rPr>
              <a:t></a:t>
            </a:r>
            <a:r>
              <a:rPr lang="en-US" altLang="zh-CN" sz="2400">
                <a:solidFill>
                  <a:srgbClr val="FF0066"/>
                </a:solidFill>
                <a:latin typeface="Times New Roman" panose="02020603050405020304" pitchFamily="18" charset="0"/>
                <a:ea typeface="楷体_GB2312" charset="-122"/>
              </a:rPr>
              <a:t> </a:t>
            </a:r>
            <a:r>
              <a:rPr lang="en-US" altLang="zh-CN" sz="2400" i="1">
                <a:solidFill>
                  <a:srgbClr val="FF0066"/>
                </a:solidFill>
                <a:latin typeface="Times New Roman" panose="02020603050405020304" pitchFamily="18" charset="0"/>
                <a:ea typeface="楷体_GB2312" charset="-122"/>
              </a:rPr>
              <a:t>v</a:t>
            </a:r>
            <a:r>
              <a:rPr lang="en-US" altLang="zh-CN" sz="2400" i="1" baseline="-25000">
                <a:solidFill>
                  <a:srgbClr val="FF0066"/>
                </a:solidFill>
                <a:latin typeface="Times New Roman" panose="02020603050405020304" pitchFamily="18" charset="0"/>
                <a:ea typeface="楷体_GB2312" charset="-122"/>
              </a:rPr>
              <a:t>k+</a:t>
            </a:r>
            <a:r>
              <a:rPr lang="en-US" altLang="zh-CN" sz="2400" baseline="-25000">
                <a:solidFill>
                  <a:srgbClr val="FF0066"/>
                </a:solidFill>
                <a:latin typeface="Times New Roman" panose="02020603050405020304" pitchFamily="18" charset="0"/>
                <a:ea typeface="楷体_GB2312" charset="-122"/>
              </a:rPr>
              <a:t>1</a:t>
            </a:r>
            <a:r>
              <a:rPr lang="en-US" altLang="zh-CN" sz="2400">
                <a:solidFill>
                  <a:srgbClr val="FF0066"/>
                </a:solidFill>
                <a:latin typeface="Times New Roman" panose="02020603050405020304" pitchFamily="18" charset="0"/>
                <a:ea typeface="楷体_GB2312" charset="-122"/>
              </a:rPr>
              <a:t>(</a:t>
            </a:r>
            <a:r>
              <a:rPr lang="en-US" altLang="zh-CN" sz="2400" i="1">
                <a:solidFill>
                  <a:srgbClr val="FF0066"/>
                </a:solidFill>
                <a:latin typeface="Times New Roman" panose="02020603050405020304" pitchFamily="18" charset="0"/>
                <a:ea typeface="楷体_GB2312" charset="-122"/>
              </a:rPr>
              <a:t>x</a:t>
            </a:r>
            <a:r>
              <a:rPr lang="en-US" altLang="zh-CN" sz="2400" i="1" baseline="-25000">
                <a:solidFill>
                  <a:srgbClr val="FF0066"/>
                </a:solidFill>
                <a:latin typeface="Times New Roman" panose="02020603050405020304" pitchFamily="18" charset="0"/>
                <a:ea typeface="楷体_GB2312" charset="-122"/>
              </a:rPr>
              <a:t>k+</a:t>
            </a:r>
            <a:r>
              <a:rPr lang="en-US" altLang="zh-CN" sz="2400" baseline="-25000">
                <a:solidFill>
                  <a:srgbClr val="FF0066"/>
                </a:solidFill>
                <a:latin typeface="Times New Roman" panose="02020603050405020304" pitchFamily="18" charset="0"/>
                <a:ea typeface="楷体_GB2312" charset="-122"/>
              </a:rPr>
              <a:t>1</a:t>
            </a:r>
            <a:r>
              <a:rPr lang="en-US" altLang="zh-CN" sz="2400">
                <a:solidFill>
                  <a:srgbClr val="FF0066"/>
                </a:solidFill>
                <a:latin typeface="Times New Roman" panose="02020603050405020304" pitchFamily="18" charset="0"/>
                <a:ea typeface="楷体_GB2312" charset="-122"/>
              </a:rPr>
              <a:t>, </a:t>
            </a:r>
            <a:r>
              <a:rPr lang="en-US" altLang="zh-CN" sz="2400" i="1">
                <a:solidFill>
                  <a:srgbClr val="FF0066"/>
                </a:solidFill>
                <a:latin typeface="Times New Roman" panose="02020603050405020304" pitchFamily="18" charset="0"/>
                <a:ea typeface="楷体_GB2312" charset="-122"/>
              </a:rPr>
              <a:t>u</a:t>
            </a:r>
            <a:r>
              <a:rPr lang="en-US" altLang="zh-CN" sz="2400" i="1" baseline="-25000">
                <a:solidFill>
                  <a:srgbClr val="FF0066"/>
                </a:solidFill>
                <a:latin typeface="Times New Roman" panose="02020603050405020304" pitchFamily="18" charset="0"/>
                <a:ea typeface="楷体_GB2312" charset="-122"/>
              </a:rPr>
              <a:t>k+</a:t>
            </a:r>
            <a:r>
              <a:rPr lang="en-US" altLang="zh-CN" sz="2400" baseline="-25000">
                <a:solidFill>
                  <a:srgbClr val="FF0066"/>
                </a:solidFill>
                <a:latin typeface="Times New Roman" panose="02020603050405020304" pitchFamily="18" charset="0"/>
                <a:ea typeface="楷体_GB2312" charset="-122"/>
              </a:rPr>
              <a:t>1</a:t>
            </a:r>
            <a:r>
              <a:rPr lang="en-US" altLang="zh-CN" sz="2400">
                <a:solidFill>
                  <a:srgbClr val="FF0066"/>
                </a:solidFill>
                <a:latin typeface="Times New Roman" panose="02020603050405020304" pitchFamily="18" charset="0"/>
                <a:ea typeface="楷体_GB2312" charset="-122"/>
              </a:rPr>
              <a:t>) </a:t>
            </a:r>
            <a:r>
              <a:rPr lang="en-US" altLang="zh-CN" sz="2400">
                <a:solidFill>
                  <a:srgbClr val="FF0066"/>
                </a:solidFill>
                <a:latin typeface="Times New Roman" panose="02020603050405020304" pitchFamily="18" charset="0"/>
                <a:ea typeface="楷体_GB2312" charset="-122"/>
                <a:sym typeface="Symbol" panose="05050102010706020507" pitchFamily="18" charset="2"/>
              </a:rPr>
              <a:t> </a:t>
            </a:r>
            <a:r>
              <a:rPr kumimoji="0" lang="en-US" altLang="zh-CN" sz="2400">
                <a:solidFill>
                  <a:srgbClr val="FF0066"/>
                </a:solidFill>
                <a:latin typeface="Times New Roman" panose="02020603050405020304" pitchFamily="18" charset="0"/>
              </a:rPr>
              <a:t>···</a:t>
            </a:r>
            <a:r>
              <a:rPr lang="en-US" altLang="zh-CN" sz="2400">
                <a:solidFill>
                  <a:srgbClr val="FF0066"/>
                </a:solidFill>
                <a:latin typeface="Times New Roman" panose="02020603050405020304" pitchFamily="18" charset="0"/>
                <a:ea typeface="楷体_GB2312" charset="-122"/>
                <a:sym typeface="Symbol" panose="05050102010706020507" pitchFamily="18" charset="2"/>
              </a:rPr>
              <a:t> </a:t>
            </a:r>
            <a:r>
              <a:rPr lang="en-US" altLang="zh-CN" sz="2400">
                <a:solidFill>
                  <a:srgbClr val="FF0066"/>
                </a:solidFill>
                <a:latin typeface="Times New Roman" panose="02020603050405020304" pitchFamily="18" charset="0"/>
                <a:ea typeface="楷体_GB2312" charset="-122"/>
              </a:rPr>
              <a:t> </a:t>
            </a:r>
            <a:r>
              <a:rPr lang="en-US" altLang="zh-CN" sz="2400" i="1">
                <a:solidFill>
                  <a:srgbClr val="FF0066"/>
                </a:solidFill>
                <a:latin typeface="Times New Roman" panose="02020603050405020304" pitchFamily="18" charset="0"/>
                <a:ea typeface="楷体_GB2312" charset="-122"/>
              </a:rPr>
              <a:t>v</a:t>
            </a:r>
            <a:r>
              <a:rPr lang="en-US" altLang="zh-CN" sz="2400" i="1" baseline="-25000">
                <a:solidFill>
                  <a:srgbClr val="FF0066"/>
                </a:solidFill>
                <a:latin typeface="Times New Roman" panose="02020603050405020304" pitchFamily="18" charset="0"/>
                <a:ea typeface="楷体_GB2312" charset="-122"/>
              </a:rPr>
              <a:t>n</a:t>
            </a:r>
            <a:r>
              <a:rPr lang="en-US" altLang="zh-CN" sz="2400">
                <a:solidFill>
                  <a:srgbClr val="FF0066"/>
                </a:solidFill>
                <a:latin typeface="Times New Roman" panose="02020603050405020304" pitchFamily="18" charset="0"/>
                <a:ea typeface="楷体_GB2312" charset="-122"/>
              </a:rPr>
              <a:t>(</a:t>
            </a:r>
            <a:r>
              <a:rPr lang="en-US" altLang="zh-CN" sz="2400" i="1">
                <a:solidFill>
                  <a:srgbClr val="FF0066"/>
                </a:solidFill>
                <a:latin typeface="Times New Roman" panose="02020603050405020304" pitchFamily="18" charset="0"/>
                <a:ea typeface="楷体_GB2312" charset="-122"/>
              </a:rPr>
              <a:t>x</a:t>
            </a:r>
            <a:r>
              <a:rPr lang="en-US" altLang="zh-CN" sz="2400" i="1" baseline="-25000">
                <a:solidFill>
                  <a:srgbClr val="FF0066"/>
                </a:solidFill>
                <a:latin typeface="Times New Roman" panose="02020603050405020304" pitchFamily="18" charset="0"/>
                <a:ea typeface="楷体_GB2312" charset="-122"/>
              </a:rPr>
              <a:t>n</a:t>
            </a:r>
            <a:r>
              <a:rPr lang="en-US" altLang="zh-CN" sz="2400">
                <a:solidFill>
                  <a:srgbClr val="FF0066"/>
                </a:solidFill>
                <a:latin typeface="Times New Roman" panose="02020603050405020304" pitchFamily="18" charset="0"/>
                <a:ea typeface="楷体_GB2312" charset="-122"/>
              </a:rPr>
              <a:t>,</a:t>
            </a:r>
            <a:r>
              <a:rPr lang="en-US" altLang="zh-CN" sz="2400" i="1">
                <a:solidFill>
                  <a:srgbClr val="FF0066"/>
                </a:solidFill>
                <a:latin typeface="Times New Roman" panose="02020603050405020304" pitchFamily="18" charset="0"/>
                <a:ea typeface="楷体_GB2312" charset="-122"/>
              </a:rPr>
              <a:t>u</a:t>
            </a:r>
            <a:r>
              <a:rPr lang="en-US" altLang="zh-CN" sz="2400" i="1" baseline="-25000">
                <a:solidFill>
                  <a:srgbClr val="FF0066"/>
                </a:solidFill>
                <a:latin typeface="Times New Roman" panose="02020603050405020304" pitchFamily="18" charset="0"/>
                <a:ea typeface="楷体_GB2312" charset="-122"/>
              </a:rPr>
              <a:t>n</a:t>
            </a:r>
            <a:r>
              <a:rPr lang="en-US" altLang="zh-CN" sz="2400">
                <a:solidFill>
                  <a:srgbClr val="FF0066"/>
                </a:solidFill>
                <a:latin typeface="Times New Roman" panose="02020603050405020304" pitchFamily="18" charset="0"/>
                <a:ea typeface="楷体_GB2312" charset="-122"/>
              </a:rPr>
              <a:t>)</a:t>
            </a:r>
          </a:p>
        </p:txBody>
      </p:sp>
      <p:sp>
        <p:nvSpPr>
          <p:cNvPr id="10" name="Rectangle 408">
            <a:extLst>
              <a:ext uri="{FF2B5EF4-FFF2-40B4-BE49-F238E27FC236}">
                <a16:creationId xmlns:a16="http://schemas.microsoft.com/office/drawing/2014/main" id="{F9D0489D-A7CA-42DB-A2BB-6DEA280BA839}"/>
              </a:ext>
            </a:extLst>
          </p:cNvPr>
          <p:cNvSpPr>
            <a:spLocks noChangeArrowheads="1"/>
          </p:cNvSpPr>
          <p:nvPr/>
        </p:nvSpPr>
        <p:spPr bwMode="auto">
          <a:xfrm>
            <a:off x="1671994" y="3315170"/>
            <a:ext cx="2108200"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marL="254000" indent="-254000" defTabSz="677863" eaLnBrk="0" hangingPunct="0">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1pPr>
            <a:lvl2pPr marL="609600" indent="-203200" defTabSz="677863" eaLnBrk="0" hangingPunct="0">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2pPr>
            <a:lvl3pPr marL="1017588" indent="-203200" defTabSz="677863" eaLnBrk="0" hangingPunct="0">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3pPr>
            <a:lvl4pPr marL="1600200" indent="-228600" defTabSz="677863" eaLnBrk="0" hangingPunct="0">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4pPr>
            <a:lvl5pPr marL="2057400" indent="-228600" defTabSz="677863" eaLnBrk="0" hangingPunct="0">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5pPr>
            <a:lvl6pPr marL="25146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6pPr>
            <a:lvl7pPr marL="29718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7pPr>
            <a:lvl8pPr marL="34290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8pPr>
            <a:lvl9pPr marL="38862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9pPr>
          </a:lstStyle>
          <a:p>
            <a:pPr algn="just" fontAlgn="base">
              <a:lnSpc>
                <a:spcPct val="110000"/>
              </a:lnSpc>
              <a:spcAft>
                <a:spcPct val="0"/>
              </a:spcAft>
              <a:buFont typeface="Wingdings" panose="05000000000000000000" pitchFamily="2" charset="2"/>
              <a:buNone/>
            </a:pPr>
            <a:r>
              <a:rPr lang="zh-CN" altLang="en-US" sz="2400" i="1">
                <a:solidFill>
                  <a:srgbClr val="FF0066"/>
                </a:solidFill>
                <a:latin typeface="Times New Roman" panose="02020603050405020304" pitchFamily="18" charset="0"/>
                <a:ea typeface="楷体_GB2312" charset="-122"/>
              </a:rPr>
              <a:t>＝ </a:t>
            </a:r>
            <a:r>
              <a:rPr lang="en-US" altLang="zh-CN" sz="2400" i="1">
                <a:solidFill>
                  <a:srgbClr val="FF0066"/>
                </a:solidFill>
                <a:latin typeface="Times New Roman" panose="02020603050405020304" pitchFamily="18" charset="0"/>
                <a:ea typeface="楷体_GB2312" charset="-122"/>
              </a:rPr>
              <a:t>v</a:t>
            </a:r>
            <a:r>
              <a:rPr lang="en-US" altLang="zh-CN" sz="2400" i="1" baseline="-25000">
                <a:solidFill>
                  <a:srgbClr val="FF0066"/>
                </a:solidFill>
                <a:latin typeface="Times New Roman" panose="02020603050405020304" pitchFamily="18" charset="0"/>
                <a:ea typeface="楷体_GB2312" charset="-122"/>
              </a:rPr>
              <a:t>k</a:t>
            </a:r>
            <a:r>
              <a:rPr lang="en-US" altLang="zh-CN" sz="2400">
                <a:solidFill>
                  <a:srgbClr val="FF0066"/>
                </a:solidFill>
                <a:latin typeface="Times New Roman" panose="02020603050405020304" pitchFamily="18" charset="0"/>
                <a:ea typeface="楷体_GB2312" charset="-122"/>
              </a:rPr>
              <a:t>(</a:t>
            </a:r>
            <a:r>
              <a:rPr lang="en-US" altLang="zh-CN" sz="2400" i="1">
                <a:solidFill>
                  <a:srgbClr val="FF0066"/>
                </a:solidFill>
                <a:latin typeface="Times New Roman" panose="02020603050405020304" pitchFamily="18" charset="0"/>
                <a:ea typeface="楷体_GB2312" charset="-122"/>
              </a:rPr>
              <a:t>x</a:t>
            </a:r>
            <a:r>
              <a:rPr lang="en-US" altLang="zh-CN" sz="2400" i="1" baseline="-25000">
                <a:solidFill>
                  <a:srgbClr val="FF0066"/>
                </a:solidFill>
                <a:latin typeface="Times New Roman" panose="02020603050405020304" pitchFamily="18" charset="0"/>
                <a:ea typeface="楷体_GB2312" charset="-122"/>
              </a:rPr>
              <a:t>k</a:t>
            </a:r>
            <a:r>
              <a:rPr lang="en-US" altLang="zh-CN" sz="2400">
                <a:solidFill>
                  <a:srgbClr val="FF0066"/>
                </a:solidFill>
                <a:latin typeface="Times New Roman" panose="02020603050405020304" pitchFamily="18" charset="0"/>
                <a:ea typeface="楷体_GB2312" charset="-122"/>
              </a:rPr>
              <a:t>,</a:t>
            </a:r>
            <a:r>
              <a:rPr lang="en-US" altLang="zh-CN" sz="2400" i="1">
                <a:solidFill>
                  <a:srgbClr val="FF0066"/>
                </a:solidFill>
                <a:latin typeface="Times New Roman" panose="02020603050405020304" pitchFamily="18" charset="0"/>
                <a:ea typeface="楷体_GB2312" charset="-122"/>
              </a:rPr>
              <a:t>u</a:t>
            </a:r>
            <a:r>
              <a:rPr lang="en-US" altLang="zh-CN" sz="2400" i="1" baseline="-25000">
                <a:solidFill>
                  <a:srgbClr val="FF0066"/>
                </a:solidFill>
                <a:latin typeface="Times New Roman" panose="02020603050405020304" pitchFamily="18" charset="0"/>
                <a:ea typeface="楷体_GB2312" charset="-122"/>
              </a:rPr>
              <a:t>k</a:t>
            </a:r>
            <a:r>
              <a:rPr lang="en-US" altLang="zh-CN" sz="2400">
                <a:solidFill>
                  <a:srgbClr val="FF0066"/>
                </a:solidFill>
                <a:latin typeface="Times New Roman" panose="02020603050405020304" pitchFamily="18" charset="0"/>
                <a:ea typeface="楷体_GB2312" charset="-122"/>
              </a:rPr>
              <a:t>) </a:t>
            </a:r>
            <a:r>
              <a:rPr lang="en-US" altLang="zh-CN" sz="2400">
                <a:solidFill>
                  <a:srgbClr val="FF0066"/>
                </a:solidFill>
                <a:latin typeface="Times New Roman" panose="02020603050405020304" pitchFamily="18" charset="0"/>
                <a:ea typeface="楷体_GB2312" charset="-122"/>
                <a:sym typeface="Symbol" panose="05050102010706020507" pitchFamily="18" charset="2"/>
              </a:rPr>
              <a:t></a:t>
            </a:r>
            <a:endParaRPr lang="en-US" altLang="zh-CN" sz="2400">
              <a:solidFill>
                <a:srgbClr val="FF0066"/>
              </a:solidFill>
              <a:latin typeface="Times New Roman" panose="02020603050405020304" pitchFamily="18" charset="0"/>
              <a:ea typeface="楷体_GB2312" charset="-122"/>
            </a:endParaRPr>
          </a:p>
        </p:txBody>
      </p:sp>
      <p:sp>
        <p:nvSpPr>
          <p:cNvPr id="11" name="Rectangle 409">
            <a:extLst>
              <a:ext uri="{FF2B5EF4-FFF2-40B4-BE49-F238E27FC236}">
                <a16:creationId xmlns:a16="http://schemas.microsoft.com/office/drawing/2014/main" id="{6396D202-414B-4E1F-960E-A9EB30334869}"/>
              </a:ext>
            </a:extLst>
          </p:cNvPr>
          <p:cNvSpPr>
            <a:spLocks noChangeArrowheads="1"/>
          </p:cNvSpPr>
          <p:nvPr/>
        </p:nvSpPr>
        <p:spPr bwMode="auto">
          <a:xfrm>
            <a:off x="3526194" y="3365970"/>
            <a:ext cx="4330700" cy="53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50000"/>
              </a:spcBef>
              <a:spcAft>
                <a:spcPct val="0"/>
              </a:spcAft>
              <a:buSzPct val="100000"/>
            </a:pPr>
            <a:r>
              <a:rPr lang="en-US" altLang="zh-CN" sz="2400" b="1" i="1">
                <a:solidFill>
                  <a:srgbClr val="FF0066"/>
                </a:solidFill>
                <a:latin typeface="Times New Roman" panose="02020603050405020304" pitchFamily="18" charset="0"/>
                <a:ea typeface="楷体_GB2312" charset="-122"/>
              </a:rPr>
              <a:t>V</a:t>
            </a:r>
            <a:r>
              <a:rPr lang="en-US" altLang="zh-CN" sz="3200" b="1" i="1" baseline="-25000">
                <a:solidFill>
                  <a:srgbClr val="FF0066"/>
                </a:solidFill>
                <a:latin typeface="Times New Roman" panose="02020603050405020304" pitchFamily="18" charset="0"/>
                <a:ea typeface="楷体_GB2312" charset="-122"/>
              </a:rPr>
              <a:t>(k+</a:t>
            </a:r>
            <a:r>
              <a:rPr lang="en-US" altLang="zh-CN" sz="3200" b="1" baseline="-25000">
                <a:solidFill>
                  <a:srgbClr val="FF0066"/>
                </a:solidFill>
                <a:latin typeface="Times New Roman" panose="02020603050405020304" pitchFamily="18" charset="0"/>
                <a:ea typeface="楷体_GB2312" charset="-122"/>
              </a:rPr>
              <a:t>1</a:t>
            </a:r>
            <a:r>
              <a:rPr lang="en-US" altLang="zh-CN" sz="3200" b="1" i="1" baseline="-25000">
                <a:solidFill>
                  <a:srgbClr val="FF0066"/>
                </a:solidFill>
                <a:latin typeface="Times New Roman" panose="02020603050405020304" pitchFamily="18" charset="0"/>
                <a:ea typeface="楷体_GB2312" charset="-122"/>
              </a:rPr>
              <a:t>)n</a:t>
            </a:r>
            <a:r>
              <a:rPr lang="en-US" altLang="zh-CN" sz="2400" b="1">
                <a:solidFill>
                  <a:srgbClr val="FF0066"/>
                </a:solidFill>
                <a:latin typeface="Times New Roman" panose="02020603050405020304" pitchFamily="18" charset="0"/>
                <a:ea typeface="楷体_GB2312" charset="-122"/>
              </a:rPr>
              <a:t>(</a:t>
            </a:r>
            <a:r>
              <a:rPr lang="en-US" altLang="zh-CN" sz="2400" b="1">
                <a:solidFill>
                  <a:srgbClr val="000000"/>
                </a:solidFill>
                <a:latin typeface="Times New Roman" panose="02020603050405020304" pitchFamily="18" charset="0"/>
                <a:ea typeface="楷体_GB2312" charset="-122"/>
              </a:rPr>
              <a:t> </a:t>
            </a:r>
            <a:r>
              <a:rPr lang="en-US" altLang="zh-CN" sz="2400" b="1" i="1">
                <a:solidFill>
                  <a:srgbClr val="000000"/>
                </a:solidFill>
                <a:latin typeface="Times New Roman" panose="02020603050405020304" pitchFamily="18" charset="0"/>
                <a:ea typeface="楷体_GB2312" charset="-122"/>
              </a:rPr>
              <a:t>x</a:t>
            </a:r>
            <a:r>
              <a:rPr lang="en-US" altLang="zh-CN" sz="3200" b="1" i="1" baseline="-25000">
                <a:solidFill>
                  <a:srgbClr val="000000"/>
                </a:solidFill>
                <a:latin typeface="Times New Roman" panose="02020603050405020304" pitchFamily="18" charset="0"/>
                <a:ea typeface="楷体_GB2312" charset="-122"/>
              </a:rPr>
              <a:t>k</a:t>
            </a:r>
            <a:r>
              <a:rPr lang="en-US" altLang="zh-CN" sz="3200" b="1" baseline="-25000">
                <a:solidFill>
                  <a:srgbClr val="000000"/>
                </a:solidFill>
                <a:latin typeface="Times New Roman" panose="02020603050405020304" pitchFamily="18" charset="0"/>
                <a:ea typeface="楷体_GB2312" charset="-122"/>
              </a:rPr>
              <a:t>+1</a:t>
            </a:r>
            <a:r>
              <a:rPr lang="en-US" altLang="zh-CN" sz="2400" b="1">
                <a:solidFill>
                  <a:srgbClr val="000000"/>
                </a:solidFill>
                <a:latin typeface="Times New Roman" panose="02020603050405020304" pitchFamily="18" charset="0"/>
                <a:ea typeface="楷体_GB2312" charset="-122"/>
              </a:rPr>
              <a:t>, </a:t>
            </a:r>
            <a:r>
              <a:rPr lang="en-US" altLang="zh-CN" sz="2400" b="1" i="1">
                <a:solidFill>
                  <a:srgbClr val="000000"/>
                </a:solidFill>
                <a:latin typeface="Times New Roman" panose="02020603050405020304" pitchFamily="18" charset="0"/>
                <a:ea typeface="楷体_GB2312" charset="-122"/>
              </a:rPr>
              <a:t>u</a:t>
            </a:r>
            <a:r>
              <a:rPr lang="en-US" altLang="zh-CN" sz="3200" b="1" i="1" baseline="-25000">
                <a:solidFill>
                  <a:srgbClr val="000000"/>
                </a:solidFill>
                <a:latin typeface="Times New Roman" panose="02020603050405020304" pitchFamily="18" charset="0"/>
                <a:ea typeface="楷体_GB2312" charset="-122"/>
              </a:rPr>
              <a:t>k</a:t>
            </a:r>
            <a:r>
              <a:rPr lang="en-US" altLang="zh-CN" sz="3200" b="1" baseline="-25000">
                <a:solidFill>
                  <a:srgbClr val="000000"/>
                </a:solidFill>
                <a:latin typeface="Times New Roman" panose="02020603050405020304" pitchFamily="18" charset="0"/>
                <a:ea typeface="楷体_GB2312" charset="-122"/>
              </a:rPr>
              <a:t>+1</a:t>
            </a:r>
            <a:r>
              <a:rPr lang="en-US" altLang="zh-CN" sz="2400" b="1">
                <a:solidFill>
                  <a:srgbClr val="000000"/>
                </a:solidFill>
                <a:latin typeface="Times New Roman" panose="02020603050405020304" pitchFamily="18" charset="0"/>
                <a:ea typeface="楷体_GB2312" charset="-122"/>
              </a:rPr>
              <a:t>, … , </a:t>
            </a:r>
            <a:r>
              <a:rPr lang="en-US" altLang="zh-CN" sz="2400" b="1" i="1">
                <a:solidFill>
                  <a:srgbClr val="000000"/>
                </a:solidFill>
                <a:latin typeface="Times New Roman" panose="02020603050405020304" pitchFamily="18" charset="0"/>
                <a:ea typeface="楷体_GB2312" charset="-122"/>
              </a:rPr>
              <a:t>x</a:t>
            </a:r>
            <a:r>
              <a:rPr lang="en-US" altLang="zh-CN" sz="3200" b="1" i="1" baseline="-25000">
                <a:solidFill>
                  <a:srgbClr val="000000"/>
                </a:solidFill>
                <a:latin typeface="Times New Roman" panose="02020603050405020304" pitchFamily="18" charset="0"/>
                <a:ea typeface="楷体_GB2312" charset="-122"/>
              </a:rPr>
              <a:t>n</a:t>
            </a:r>
            <a:r>
              <a:rPr lang="en-US" altLang="zh-CN" sz="2400" b="1">
                <a:solidFill>
                  <a:srgbClr val="000000"/>
                </a:solidFill>
                <a:latin typeface="Times New Roman" panose="02020603050405020304" pitchFamily="18" charset="0"/>
                <a:ea typeface="楷体_GB2312" charset="-122"/>
              </a:rPr>
              <a:t> </a:t>
            </a:r>
            <a:r>
              <a:rPr lang="en-US" altLang="zh-CN" sz="2400" b="1">
                <a:solidFill>
                  <a:srgbClr val="FF0066"/>
                </a:solidFill>
                <a:latin typeface="Times New Roman" panose="02020603050405020304" pitchFamily="18" charset="0"/>
                <a:ea typeface="楷体_GB2312" charset="-122"/>
              </a:rPr>
              <a:t>)</a:t>
            </a:r>
          </a:p>
        </p:txBody>
      </p:sp>
    </p:spTree>
    <p:extLst>
      <p:ext uri="{BB962C8B-B14F-4D97-AF65-F5344CB8AC3E}">
        <p14:creationId xmlns:p14="http://schemas.microsoft.com/office/powerpoint/2010/main" val="4106784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64">
            <a:extLst>
              <a:ext uri="{FF2B5EF4-FFF2-40B4-BE49-F238E27FC236}">
                <a16:creationId xmlns:a16="http://schemas.microsoft.com/office/drawing/2014/main" id="{162B995E-F72B-4A3C-AC3F-C898858336E9}"/>
              </a:ext>
            </a:extLst>
          </p:cNvPr>
          <p:cNvSpPr>
            <a:spLocks noChangeArrowheads="1"/>
          </p:cNvSpPr>
          <p:nvPr/>
        </p:nvSpPr>
        <p:spPr bwMode="auto">
          <a:xfrm>
            <a:off x="7735519" y="338734"/>
            <a:ext cx="2682875" cy="488950"/>
          </a:xfrm>
          <a:prstGeom prst="rect">
            <a:avLst/>
          </a:prstGeom>
          <a:solidFill>
            <a:srgbClr val="3333CC"/>
          </a:solidFill>
          <a:ln>
            <a:noFill/>
          </a:ln>
          <a:effectLst>
            <a:outerShdw dist="107763" dir="18900000" algn="ctr" rotWithShape="0">
              <a:srgbClr val="808080">
                <a:alpha val="50000"/>
              </a:srgbClr>
            </a:outerShdw>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a:spAutoFit/>
          </a:bodyPr>
          <a:lstStyle/>
          <a:p>
            <a:r>
              <a:rPr lang="zh-CN" altLang="en-US" sz="2600">
                <a:solidFill>
                  <a:schemeClr val="bg1"/>
                </a:solidFill>
              </a:rPr>
              <a:t>（</a:t>
            </a:r>
            <a:r>
              <a:rPr lang="en-US" altLang="zh-CN" sz="2600">
                <a:solidFill>
                  <a:schemeClr val="bg1"/>
                </a:solidFill>
              </a:rPr>
              <a:t>6</a:t>
            </a:r>
            <a:r>
              <a:rPr lang="zh-CN" altLang="en-US" sz="2600">
                <a:solidFill>
                  <a:schemeClr val="bg1"/>
                </a:solidFill>
              </a:rPr>
              <a:t>）指标函数</a:t>
            </a:r>
            <a:endParaRPr lang="zh-CN" altLang="en-US" sz="2600" b="0">
              <a:solidFill>
                <a:schemeClr val="bg1"/>
              </a:solidFill>
            </a:endParaRPr>
          </a:p>
        </p:txBody>
      </p:sp>
      <p:sp>
        <p:nvSpPr>
          <p:cNvPr id="4" name="Rectangle 388">
            <a:extLst>
              <a:ext uri="{FF2B5EF4-FFF2-40B4-BE49-F238E27FC236}">
                <a16:creationId xmlns:a16="http://schemas.microsoft.com/office/drawing/2014/main" id="{42563F9A-6B8F-4A04-98C8-60AFD89C08FA}"/>
              </a:ext>
            </a:extLst>
          </p:cNvPr>
          <p:cNvSpPr txBox="1">
            <a:spLocks noChangeArrowheads="1"/>
          </p:cNvSpPr>
          <p:nvPr/>
        </p:nvSpPr>
        <p:spPr bwMode="auto">
          <a:xfrm>
            <a:off x="520903" y="1065275"/>
            <a:ext cx="11150194" cy="534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550" tIns="41275" rIns="82550" bIns="41275" numCol="1" anchor="t" anchorCtr="0" compatLnSpc="1">
            <a:prstTxWarp prst="textNoShape">
              <a:avLst/>
            </a:prstTxWarp>
          </a:bodyPr>
          <a:lstStyle>
            <a:lvl1pPr marL="254000" indent="-2540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1pPr>
            <a:lvl2pPr marL="609600" indent="-2032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2pPr>
            <a:lvl3pPr marL="1017588" indent="-2032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3pPr>
            <a:lvl4pPr marL="1600200" indent="-2286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4pPr>
            <a:lvl5pPr marL="2057400" indent="-2286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kumimoji="1"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多阶段决策问题中，常见的目标函数形式之一是取</a:t>
            </a:r>
            <a:r>
              <a:rPr kumimoji="1" lang="zh-CN" altLang="en-US" sz="2400" b="0" i="0" u="none" strike="noStrike" kern="1200" cap="none" spc="0" normalizeH="0" baseline="0" noProof="0" dirty="0">
                <a:ln>
                  <a:noFill/>
                </a:ln>
                <a:solidFill>
                  <a:srgbClr val="FF0066"/>
                </a:solidFill>
                <a:effectLst/>
                <a:uLnTx/>
                <a:uFillTx/>
                <a:latin typeface="黑体" panose="02010609060101010101" pitchFamily="49" charset="-122"/>
                <a:ea typeface="黑体" panose="02010609060101010101" pitchFamily="49" charset="-122"/>
              </a:rPr>
              <a:t>各阶段效应之和</a:t>
            </a:r>
            <a:r>
              <a:rPr kumimoji="1"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的形式，即</a:t>
            </a:r>
            <a:r>
              <a:rPr kumimoji="1"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a:t>
            </a:r>
          </a:p>
          <a:p>
            <a:pPr marL="0" indent="0" algn="just">
              <a:buNone/>
            </a:pPr>
            <a:r>
              <a:rPr kumimoji="1"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a:t>
            </a:r>
          </a:p>
          <a:p>
            <a:pPr marL="0" indent="0" algn="just">
              <a:buNone/>
            </a:pPr>
            <a:r>
              <a:rPr kumimoji="1"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a:t>
            </a:r>
          </a:p>
          <a:p>
            <a:pPr algn="just"/>
            <a:r>
              <a:rPr kumimoji="1"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有些问题，如系统可靠性问题，其目标函数是取</a:t>
            </a:r>
            <a:r>
              <a:rPr kumimoji="1" lang="zh-CN" altLang="en-US" sz="2400" b="0" i="0" u="none" strike="noStrike" kern="1200" cap="none" spc="0" normalizeH="0" baseline="0" noProof="0" dirty="0">
                <a:ln>
                  <a:noFill/>
                </a:ln>
                <a:solidFill>
                  <a:srgbClr val="FF0066"/>
                </a:solidFill>
                <a:effectLst/>
                <a:uLnTx/>
                <a:uFillTx/>
                <a:latin typeface="黑体" panose="02010609060101010101" pitchFamily="49" charset="-122"/>
                <a:ea typeface="黑体" panose="02010609060101010101" pitchFamily="49" charset="-122"/>
              </a:rPr>
              <a:t>各阶段效应的连乘积</a:t>
            </a:r>
            <a:r>
              <a:rPr kumimoji="1"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形式，如：</a:t>
            </a:r>
          </a:p>
          <a:p>
            <a:pPr marL="254000" marR="0" lvl="0" indent="-254000" algn="just"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a:t>
            </a:r>
          </a:p>
          <a:p>
            <a:pPr marL="254000" marR="0" lvl="0" indent="-254000" algn="just"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a:t>
            </a:r>
          </a:p>
          <a:p>
            <a:pPr marL="254000" marR="0" lvl="0" indent="-254000" algn="just"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总之，具体问题的目标函数表达形式需要视具体问题而定。</a:t>
            </a:r>
          </a:p>
        </p:txBody>
      </p:sp>
      <p:grpSp>
        <p:nvGrpSpPr>
          <p:cNvPr id="7" name="Group 390">
            <a:extLst>
              <a:ext uri="{FF2B5EF4-FFF2-40B4-BE49-F238E27FC236}">
                <a16:creationId xmlns:a16="http://schemas.microsoft.com/office/drawing/2014/main" id="{3D67D820-3309-4361-BF74-75FDAFBB5159}"/>
              </a:ext>
            </a:extLst>
          </p:cNvPr>
          <p:cNvGrpSpPr>
            <a:grpSpLocks/>
          </p:cNvGrpSpPr>
          <p:nvPr/>
        </p:nvGrpSpPr>
        <p:grpSpPr bwMode="auto">
          <a:xfrm>
            <a:off x="3643568" y="1730590"/>
            <a:ext cx="3518402" cy="971549"/>
            <a:chOff x="943" y="1221"/>
            <a:chExt cx="2174" cy="612"/>
          </a:xfrm>
        </p:grpSpPr>
        <p:sp>
          <p:nvSpPr>
            <p:cNvPr id="9" name="Rectangle 391">
              <a:extLst>
                <a:ext uri="{FF2B5EF4-FFF2-40B4-BE49-F238E27FC236}">
                  <a16:creationId xmlns:a16="http://schemas.microsoft.com/office/drawing/2014/main" id="{F9241414-B9C9-48FE-85A6-9A8A1B0814F6}"/>
                </a:ext>
              </a:extLst>
            </p:cNvPr>
            <p:cNvSpPr>
              <a:spLocks noChangeArrowheads="1"/>
            </p:cNvSpPr>
            <p:nvPr/>
          </p:nvSpPr>
          <p:spPr bwMode="auto">
            <a:xfrm>
              <a:off x="943" y="1365"/>
              <a:ext cx="2174"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p>
              <a:pPr eaLnBrk="0" fontAlgn="base" hangingPunct="0">
                <a:spcBef>
                  <a:spcPct val="50000"/>
                </a:spcBef>
                <a:spcAft>
                  <a:spcPct val="0"/>
                </a:spcAft>
                <a:buSzPct val="75000"/>
                <a:buFont typeface="Wingdings" panose="05000000000000000000" pitchFamily="2" charset="2"/>
                <a:buNone/>
              </a:pPr>
              <a:r>
                <a:rPr kumimoji="1" lang="en-US" altLang="zh-CN" sz="2400" b="1" i="1" dirty="0" err="1">
                  <a:solidFill>
                    <a:srgbClr val="000000"/>
                  </a:solidFill>
                  <a:latin typeface="Times New Roman" panose="02020603050405020304" pitchFamily="18" charset="0"/>
                  <a:ea typeface="楷体_GB2312" charset="-122"/>
                </a:rPr>
                <a:t>V</a:t>
              </a:r>
              <a:r>
                <a:rPr kumimoji="1" lang="en-US" altLang="zh-CN" sz="3200" b="1" i="1" baseline="-25000" dirty="0" err="1">
                  <a:solidFill>
                    <a:srgbClr val="000000"/>
                  </a:solidFill>
                  <a:latin typeface="Times New Roman" panose="02020603050405020304" pitchFamily="18" charset="0"/>
                  <a:ea typeface="楷体_GB2312" charset="-122"/>
                </a:rPr>
                <a:t>kn</a:t>
              </a:r>
              <a:r>
                <a:rPr kumimoji="1" lang="en-US" altLang="zh-CN" sz="3200" b="1" i="1" baseline="-25000" dirty="0">
                  <a:solidFill>
                    <a:srgbClr val="000000"/>
                  </a:solidFill>
                  <a:latin typeface="Times New Roman" panose="02020603050405020304" pitchFamily="18" charset="0"/>
                  <a:ea typeface="楷体_GB2312" charset="-122"/>
                </a:rPr>
                <a:t> </a:t>
              </a:r>
              <a:r>
                <a:rPr kumimoji="1" lang="en-US" altLang="zh-CN" sz="2400" b="1" dirty="0">
                  <a:solidFill>
                    <a:srgbClr val="000000"/>
                  </a:solidFill>
                  <a:latin typeface="Times New Roman" panose="02020603050405020304" pitchFamily="18" charset="0"/>
                  <a:ea typeface="楷体_GB2312" charset="-122"/>
                </a:rPr>
                <a:t>= </a:t>
              </a:r>
              <a:r>
                <a:rPr kumimoji="1" lang="en-US" altLang="zh-CN" sz="2400" b="1" dirty="0">
                  <a:solidFill>
                    <a:srgbClr val="FF0066"/>
                  </a:solidFill>
                  <a:latin typeface="Times New Roman" panose="02020603050405020304" pitchFamily="18" charset="0"/>
                  <a:ea typeface="楷体_GB2312" charset="-122"/>
                </a:rPr>
                <a:t>∑</a:t>
              </a:r>
              <a:r>
                <a:rPr kumimoji="1" lang="en-US" altLang="zh-CN" sz="2400" b="1" i="1" dirty="0">
                  <a:solidFill>
                    <a:srgbClr val="000000"/>
                  </a:solidFill>
                  <a:latin typeface="Times New Roman" panose="02020603050405020304" pitchFamily="18" charset="0"/>
                  <a:ea typeface="楷体_GB2312" charset="-122"/>
                </a:rPr>
                <a:t>v</a:t>
              </a:r>
              <a:r>
                <a:rPr kumimoji="1" lang="en-US" altLang="zh-CN" sz="3200" b="1" i="1" baseline="-25000" dirty="0">
                  <a:solidFill>
                    <a:srgbClr val="000000"/>
                  </a:solidFill>
                  <a:latin typeface="Times New Roman" panose="02020603050405020304" pitchFamily="18" charset="0"/>
                  <a:ea typeface="楷体_GB2312" charset="-122"/>
                </a:rPr>
                <a:t>i</a:t>
              </a:r>
              <a:r>
                <a:rPr kumimoji="1" lang="zh-CN" altLang="en-US" sz="2400" b="1" dirty="0">
                  <a:solidFill>
                    <a:srgbClr val="000000"/>
                  </a:solidFill>
                  <a:latin typeface="Times New Roman" panose="02020603050405020304" pitchFamily="18" charset="0"/>
                  <a:ea typeface="楷体_GB2312" charset="-122"/>
                </a:rPr>
                <a:t>（</a:t>
              </a:r>
              <a:r>
                <a:rPr kumimoji="1" lang="en-US" altLang="zh-CN" sz="2400" b="1" i="1" dirty="0">
                  <a:solidFill>
                    <a:srgbClr val="000000"/>
                  </a:solidFill>
                  <a:latin typeface="Times New Roman" panose="02020603050405020304" pitchFamily="18" charset="0"/>
                  <a:ea typeface="楷体_GB2312" charset="-122"/>
                </a:rPr>
                <a:t>x</a:t>
              </a:r>
              <a:r>
                <a:rPr kumimoji="1" lang="en-US" altLang="zh-CN" sz="3200" b="1" i="1" baseline="-25000" dirty="0">
                  <a:solidFill>
                    <a:srgbClr val="000000"/>
                  </a:solidFill>
                  <a:latin typeface="Times New Roman" panose="02020603050405020304" pitchFamily="18" charset="0"/>
                  <a:ea typeface="楷体_GB2312" charset="-122"/>
                </a:rPr>
                <a:t>i</a:t>
              </a:r>
              <a:r>
                <a:rPr kumimoji="1" lang="en-US" altLang="zh-CN" sz="2400" b="1" dirty="0">
                  <a:solidFill>
                    <a:srgbClr val="000000"/>
                  </a:solidFill>
                  <a:latin typeface="Times New Roman" panose="02020603050405020304" pitchFamily="18" charset="0"/>
                  <a:ea typeface="楷体_GB2312" charset="-122"/>
                </a:rPr>
                <a:t>, </a:t>
              </a:r>
              <a:r>
                <a:rPr kumimoji="1" lang="en-US" altLang="zh-CN" sz="2400" b="1" i="1" dirty="0" err="1">
                  <a:solidFill>
                    <a:srgbClr val="000000"/>
                  </a:solidFill>
                  <a:latin typeface="Times New Roman" panose="02020603050405020304" pitchFamily="18" charset="0"/>
                  <a:ea typeface="楷体_GB2312" charset="-122"/>
                </a:rPr>
                <a:t>u</a:t>
              </a:r>
              <a:r>
                <a:rPr kumimoji="1" lang="en-US" altLang="zh-CN" sz="3200" b="1" i="1" baseline="-25000" dirty="0" err="1">
                  <a:solidFill>
                    <a:srgbClr val="000000"/>
                  </a:solidFill>
                  <a:latin typeface="Times New Roman" panose="02020603050405020304" pitchFamily="18" charset="0"/>
                  <a:ea typeface="楷体_GB2312" charset="-122"/>
                </a:rPr>
                <a:t>i</a:t>
              </a:r>
              <a:r>
                <a:rPr kumimoji="1" lang="zh-CN" altLang="en-US" sz="2400" b="1" dirty="0">
                  <a:solidFill>
                    <a:srgbClr val="000000"/>
                  </a:solidFill>
                  <a:latin typeface="Times New Roman" panose="02020603050405020304" pitchFamily="18" charset="0"/>
                  <a:ea typeface="楷体_GB2312" charset="-122"/>
                </a:rPr>
                <a:t>）</a:t>
              </a:r>
            </a:p>
          </p:txBody>
        </p:sp>
        <p:sp>
          <p:nvSpPr>
            <p:cNvPr id="10" name="Rectangle 392">
              <a:extLst>
                <a:ext uri="{FF2B5EF4-FFF2-40B4-BE49-F238E27FC236}">
                  <a16:creationId xmlns:a16="http://schemas.microsoft.com/office/drawing/2014/main" id="{1F27B54B-F613-45D7-BE48-FCEFB71E8158}"/>
                </a:ext>
              </a:extLst>
            </p:cNvPr>
            <p:cNvSpPr>
              <a:spLocks noChangeArrowheads="1"/>
            </p:cNvSpPr>
            <p:nvPr/>
          </p:nvSpPr>
          <p:spPr bwMode="auto">
            <a:xfrm>
              <a:off x="1445" y="1589"/>
              <a:ext cx="313"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algn="ctr" eaLnBrk="0" fontAlgn="base" hangingPunct="0">
                <a:spcBef>
                  <a:spcPct val="50000"/>
                </a:spcBef>
                <a:spcAft>
                  <a:spcPct val="0"/>
                </a:spcAft>
                <a:buSzPct val="75000"/>
                <a:buFont typeface="Wingdings" panose="05000000000000000000" pitchFamily="2" charset="2"/>
                <a:buNone/>
              </a:pPr>
              <a:r>
                <a:rPr kumimoji="1" lang="en-US" altLang="zh-CN" sz="2000" b="1" i="1" dirty="0" err="1">
                  <a:solidFill>
                    <a:srgbClr val="000000"/>
                  </a:solidFill>
                  <a:latin typeface="Times New Roman" panose="02020603050405020304" pitchFamily="18" charset="0"/>
                  <a:ea typeface="楷体_GB2312" charset="-122"/>
                </a:rPr>
                <a:t>i</a:t>
              </a:r>
              <a:r>
                <a:rPr kumimoji="1" lang="en-US" altLang="zh-CN" sz="2000" b="1" i="1" dirty="0">
                  <a:solidFill>
                    <a:srgbClr val="000000"/>
                  </a:solidFill>
                  <a:latin typeface="Times New Roman" panose="02020603050405020304" pitchFamily="18" charset="0"/>
                  <a:ea typeface="楷体_GB2312" charset="-122"/>
                </a:rPr>
                <a:t>=k</a:t>
              </a:r>
            </a:p>
          </p:txBody>
        </p:sp>
        <p:sp>
          <p:nvSpPr>
            <p:cNvPr id="11" name="Rectangle 393">
              <a:extLst>
                <a:ext uri="{FF2B5EF4-FFF2-40B4-BE49-F238E27FC236}">
                  <a16:creationId xmlns:a16="http://schemas.microsoft.com/office/drawing/2014/main" id="{100CC74D-227F-4877-B193-C00BA3EC3B56}"/>
                </a:ext>
              </a:extLst>
            </p:cNvPr>
            <p:cNvSpPr>
              <a:spLocks noChangeArrowheads="1"/>
            </p:cNvSpPr>
            <p:nvPr/>
          </p:nvSpPr>
          <p:spPr bwMode="auto">
            <a:xfrm>
              <a:off x="1507" y="1221"/>
              <a:ext cx="189"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algn="ctr" eaLnBrk="0" fontAlgn="base" hangingPunct="0">
                <a:spcBef>
                  <a:spcPct val="50000"/>
                </a:spcBef>
                <a:spcAft>
                  <a:spcPct val="0"/>
                </a:spcAft>
                <a:buSzPct val="75000"/>
                <a:buFont typeface="Wingdings" panose="05000000000000000000" pitchFamily="2" charset="2"/>
                <a:buNone/>
              </a:pPr>
              <a:r>
                <a:rPr kumimoji="1" lang="en-US" altLang="zh-CN" sz="2000" b="1" i="1">
                  <a:solidFill>
                    <a:srgbClr val="000000"/>
                  </a:solidFill>
                  <a:latin typeface="Times New Roman" panose="02020603050405020304" pitchFamily="18" charset="0"/>
                  <a:ea typeface="楷体_GB2312" charset="-122"/>
                </a:rPr>
                <a:t>n</a:t>
              </a:r>
            </a:p>
          </p:txBody>
        </p:sp>
      </p:grpSp>
      <p:grpSp>
        <p:nvGrpSpPr>
          <p:cNvPr id="12" name="Group 395">
            <a:extLst>
              <a:ext uri="{FF2B5EF4-FFF2-40B4-BE49-F238E27FC236}">
                <a16:creationId xmlns:a16="http://schemas.microsoft.com/office/drawing/2014/main" id="{98A18F83-C247-4A98-BF33-3AE5877765C0}"/>
              </a:ext>
            </a:extLst>
          </p:cNvPr>
          <p:cNvGrpSpPr>
            <a:grpSpLocks/>
          </p:cNvGrpSpPr>
          <p:nvPr/>
        </p:nvGrpSpPr>
        <p:grpSpPr bwMode="auto">
          <a:xfrm>
            <a:off x="2972613" y="3310794"/>
            <a:ext cx="4656138" cy="942976"/>
            <a:chOff x="1271" y="1237"/>
            <a:chExt cx="2877" cy="594"/>
          </a:xfrm>
        </p:grpSpPr>
        <p:grpSp>
          <p:nvGrpSpPr>
            <p:cNvPr id="13" name="Group 396">
              <a:extLst>
                <a:ext uri="{FF2B5EF4-FFF2-40B4-BE49-F238E27FC236}">
                  <a16:creationId xmlns:a16="http://schemas.microsoft.com/office/drawing/2014/main" id="{031B0D47-5D30-4779-A54C-A3FE4F9E6954}"/>
                </a:ext>
              </a:extLst>
            </p:cNvPr>
            <p:cNvGrpSpPr>
              <a:grpSpLocks/>
            </p:cNvGrpSpPr>
            <p:nvPr/>
          </p:nvGrpSpPr>
          <p:grpSpPr bwMode="auto">
            <a:xfrm>
              <a:off x="1271" y="1237"/>
              <a:ext cx="2174" cy="594"/>
              <a:chOff x="943" y="1221"/>
              <a:chExt cx="2174" cy="594"/>
            </a:xfrm>
          </p:grpSpPr>
          <p:sp>
            <p:nvSpPr>
              <p:cNvPr id="15" name="Rectangle 397">
                <a:extLst>
                  <a:ext uri="{FF2B5EF4-FFF2-40B4-BE49-F238E27FC236}">
                    <a16:creationId xmlns:a16="http://schemas.microsoft.com/office/drawing/2014/main" id="{BD719FBA-9CE6-41C8-A426-59C1768E35FC}"/>
                  </a:ext>
                </a:extLst>
              </p:cNvPr>
              <p:cNvSpPr>
                <a:spLocks noChangeArrowheads="1"/>
              </p:cNvSpPr>
              <p:nvPr/>
            </p:nvSpPr>
            <p:spPr bwMode="auto">
              <a:xfrm>
                <a:off x="943" y="1365"/>
                <a:ext cx="2174"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p>
                <a:pPr eaLnBrk="0" fontAlgn="base" hangingPunct="0">
                  <a:spcBef>
                    <a:spcPct val="50000"/>
                  </a:spcBef>
                  <a:spcAft>
                    <a:spcPct val="0"/>
                  </a:spcAft>
                  <a:buSzPct val="75000"/>
                  <a:buFont typeface="Wingdings" panose="05000000000000000000" pitchFamily="2" charset="2"/>
                  <a:buNone/>
                </a:pPr>
                <a:r>
                  <a:rPr kumimoji="1" lang="en-US" altLang="zh-CN" sz="2400" b="1" i="1" dirty="0" err="1">
                    <a:solidFill>
                      <a:srgbClr val="000000"/>
                    </a:solidFill>
                    <a:latin typeface="Times New Roman" panose="02020603050405020304" pitchFamily="18" charset="0"/>
                    <a:ea typeface="楷体_GB2312" charset="-122"/>
                  </a:rPr>
                  <a:t>V</a:t>
                </a:r>
                <a:r>
                  <a:rPr kumimoji="1" lang="en-US" altLang="zh-CN" sz="3200" b="1" i="1" baseline="-25000" dirty="0" err="1">
                    <a:solidFill>
                      <a:srgbClr val="000000"/>
                    </a:solidFill>
                    <a:latin typeface="Times New Roman" panose="02020603050405020304" pitchFamily="18" charset="0"/>
                    <a:ea typeface="楷体_GB2312" charset="-122"/>
                  </a:rPr>
                  <a:t>kn</a:t>
                </a:r>
                <a:r>
                  <a:rPr kumimoji="1" lang="en-US" altLang="zh-CN" sz="3200" b="1" i="1" baseline="-25000" dirty="0">
                    <a:solidFill>
                      <a:srgbClr val="000000"/>
                    </a:solidFill>
                    <a:latin typeface="Times New Roman" panose="02020603050405020304" pitchFamily="18" charset="0"/>
                    <a:ea typeface="楷体_GB2312" charset="-122"/>
                  </a:rPr>
                  <a:t> </a:t>
                </a:r>
                <a:r>
                  <a:rPr kumimoji="1" lang="en-US" altLang="zh-CN" sz="2400" b="1" dirty="0">
                    <a:solidFill>
                      <a:srgbClr val="000000"/>
                    </a:solidFill>
                    <a:latin typeface="Times New Roman" panose="02020603050405020304" pitchFamily="18" charset="0"/>
                    <a:ea typeface="楷体_GB2312" charset="-122"/>
                  </a:rPr>
                  <a:t>= </a:t>
                </a:r>
                <a:r>
                  <a:rPr kumimoji="1" lang="en-US" altLang="zh-CN" sz="2400" b="1" dirty="0">
                    <a:solidFill>
                      <a:srgbClr val="FF0066"/>
                    </a:solidFill>
                    <a:latin typeface="Times New Roman" panose="02020603050405020304" pitchFamily="18" charset="0"/>
                    <a:ea typeface="楷体_GB2312" charset="-122"/>
                  </a:rPr>
                  <a:t>∏</a:t>
                </a:r>
                <a:r>
                  <a:rPr kumimoji="1" lang="en-US" altLang="zh-CN" sz="2400" b="1" i="1" dirty="0">
                    <a:solidFill>
                      <a:srgbClr val="000000"/>
                    </a:solidFill>
                    <a:latin typeface="Times New Roman" panose="02020603050405020304" pitchFamily="18" charset="0"/>
                    <a:ea typeface="楷体_GB2312" charset="-122"/>
                  </a:rPr>
                  <a:t>v</a:t>
                </a:r>
                <a:r>
                  <a:rPr kumimoji="1" lang="en-US" altLang="zh-CN" sz="3200" b="1" i="1" baseline="-25000" dirty="0">
                    <a:solidFill>
                      <a:srgbClr val="000000"/>
                    </a:solidFill>
                    <a:latin typeface="Times New Roman" panose="02020603050405020304" pitchFamily="18" charset="0"/>
                    <a:ea typeface="楷体_GB2312" charset="-122"/>
                  </a:rPr>
                  <a:t>i</a:t>
                </a:r>
                <a:r>
                  <a:rPr kumimoji="1" lang="zh-CN" altLang="en-US" sz="2400" b="1" dirty="0">
                    <a:solidFill>
                      <a:srgbClr val="000000"/>
                    </a:solidFill>
                    <a:latin typeface="Times New Roman" panose="02020603050405020304" pitchFamily="18" charset="0"/>
                    <a:ea typeface="楷体_GB2312" charset="-122"/>
                  </a:rPr>
                  <a:t>（</a:t>
                </a:r>
                <a:r>
                  <a:rPr kumimoji="1" lang="en-US" altLang="zh-CN" sz="2400" b="1" i="1" dirty="0">
                    <a:solidFill>
                      <a:srgbClr val="000000"/>
                    </a:solidFill>
                    <a:latin typeface="Times New Roman" panose="02020603050405020304" pitchFamily="18" charset="0"/>
                    <a:ea typeface="楷体_GB2312" charset="-122"/>
                  </a:rPr>
                  <a:t>x</a:t>
                </a:r>
                <a:r>
                  <a:rPr kumimoji="1" lang="en-US" altLang="zh-CN" sz="3200" b="1" i="1" baseline="-25000" dirty="0">
                    <a:solidFill>
                      <a:srgbClr val="000000"/>
                    </a:solidFill>
                    <a:latin typeface="Times New Roman" panose="02020603050405020304" pitchFamily="18" charset="0"/>
                    <a:ea typeface="楷体_GB2312" charset="-122"/>
                  </a:rPr>
                  <a:t>i</a:t>
                </a:r>
                <a:r>
                  <a:rPr kumimoji="1" lang="en-US" altLang="zh-CN" sz="2400" b="1" dirty="0">
                    <a:solidFill>
                      <a:srgbClr val="000000"/>
                    </a:solidFill>
                    <a:latin typeface="Times New Roman" panose="02020603050405020304" pitchFamily="18" charset="0"/>
                    <a:ea typeface="楷体_GB2312" charset="-122"/>
                  </a:rPr>
                  <a:t>, </a:t>
                </a:r>
                <a:r>
                  <a:rPr kumimoji="1" lang="en-US" altLang="zh-CN" sz="2400" b="1" i="1" dirty="0" err="1">
                    <a:solidFill>
                      <a:srgbClr val="000000"/>
                    </a:solidFill>
                    <a:latin typeface="Times New Roman" panose="02020603050405020304" pitchFamily="18" charset="0"/>
                    <a:ea typeface="楷体_GB2312" charset="-122"/>
                  </a:rPr>
                  <a:t>u</a:t>
                </a:r>
                <a:r>
                  <a:rPr kumimoji="1" lang="en-US" altLang="zh-CN" sz="3200" b="1" i="1" baseline="-25000" dirty="0" err="1">
                    <a:solidFill>
                      <a:srgbClr val="000000"/>
                    </a:solidFill>
                    <a:latin typeface="Times New Roman" panose="02020603050405020304" pitchFamily="18" charset="0"/>
                    <a:ea typeface="楷体_GB2312" charset="-122"/>
                  </a:rPr>
                  <a:t>i</a:t>
                </a:r>
                <a:r>
                  <a:rPr kumimoji="1" lang="zh-CN" altLang="en-US" sz="2400" b="1" dirty="0">
                    <a:solidFill>
                      <a:srgbClr val="000000"/>
                    </a:solidFill>
                    <a:latin typeface="Times New Roman" panose="02020603050405020304" pitchFamily="18" charset="0"/>
                    <a:ea typeface="楷体_GB2312" charset="-122"/>
                  </a:rPr>
                  <a:t>）</a:t>
                </a:r>
              </a:p>
            </p:txBody>
          </p:sp>
          <p:sp>
            <p:nvSpPr>
              <p:cNvPr id="16" name="Rectangle 398">
                <a:extLst>
                  <a:ext uri="{FF2B5EF4-FFF2-40B4-BE49-F238E27FC236}">
                    <a16:creationId xmlns:a16="http://schemas.microsoft.com/office/drawing/2014/main" id="{353E279B-AD47-4883-9262-F5E898BBF7C7}"/>
                  </a:ext>
                </a:extLst>
              </p:cNvPr>
              <p:cNvSpPr>
                <a:spLocks noChangeArrowheads="1"/>
              </p:cNvSpPr>
              <p:nvPr/>
            </p:nvSpPr>
            <p:spPr bwMode="auto">
              <a:xfrm>
                <a:off x="1444" y="1571"/>
                <a:ext cx="313"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algn="ctr" eaLnBrk="0" fontAlgn="base" hangingPunct="0">
                  <a:spcBef>
                    <a:spcPct val="50000"/>
                  </a:spcBef>
                  <a:spcAft>
                    <a:spcPct val="0"/>
                  </a:spcAft>
                  <a:buSzPct val="75000"/>
                  <a:buFont typeface="Wingdings" panose="05000000000000000000" pitchFamily="2" charset="2"/>
                  <a:buNone/>
                </a:pPr>
                <a:r>
                  <a:rPr kumimoji="1" lang="en-US" altLang="zh-CN" sz="2000" b="1" i="1" dirty="0" err="1">
                    <a:solidFill>
                      <a:srgbClr val="000000"/>
                    </a:solidFill>
                    <a:latin typeface="Times New Roman" panose="02020603050405020304" pitchFamily="18" charset="0"/>
                    <a:ea typeface="楷体_GB2312" charset="-122"/>
                  </a:rPr>
                  <a:t>i</a:t>
                </a:r>
                <a:r>
                  <a:rPr kumimoji="1" lang="en-US" altLang="zh-CN" sz="2000" b="1" i="1" dirty="0">
                    <a:solidFill>
                      <a:srgbClr val="000000"/>
                    </a:solidFill>
                    <a:latin typeface="Times New Roman" panose="02020603050405020304" pitchFamily="18" charset="0"/>
                    <a:ea typeface="楷体_GB2312" charset="-122"/>
                  </a:rPr>
                  <a:t>=k</a:t>
                </a:r>
              </a:p>
            </p:txBody>
          </p:sp>
          <p:sp>
            <p:nvSpPr>
              <p:cNvPr id="17" name="Rectangle 399">
                <a:extLst>
                  <a:ext uri="{FF2B5EF4-FFF2-40B4-BE49-F238E27FC236}">
                    <a16:creationId xmlns:a16="http://schemas.microsoft.com/office/drawing/2014/main" id="{C13D0478-B34A-4482-ADE1-5C9276A3B74A}"/>
                  </a:ext>
                </a:extLst>
              </p:cNvPr>
              <p:cNvSpPr>
                <a:spLocks noChangeArrowheads="1"/>
              </p:cNvSpPr>
              <p:nvPr/>
            </p:nvSpPr>
            <p:spPr bwMode="auto">
              <a:xfrm>
                <a:off x="1507" y="1221"/>
                <a:ext cx="189"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algn="ctr" eaLnBrk="0" fontAlgn="base" hangingPunct="0">
                  <a:spcBef>
                    <a:spcPct val="50000"/>
                  </a:spcBef>
                  <a:spcAft>
                    <a:spcPct val="0"/>
                  </a:spcAft>
                  <a:buSzPct val="75000"/>
                  <a:buFont typeface="Wingdings" panose="05000000000000000000" pitchFamily="2" charset="2"/>
                  <a:buNone/>
                </a:pPr>
                <a:r>
                  <a:rPr kumimoji="1" lang="en-US" altLang="zh-CN" sz="2000" b="1" i="1">
                    <a:solidFill>
                      <a:srgbClr val="000000"/>
                    </a:solidFill>
                    <a:latin typeface="Times New Roman" panose="02020603050405020304" pitchFamily="18" charset="0"/>
                    <a:ea typeface="楷体_GB2312" charset="-122"/>
                  </a:rPr>
                  <a:t>n</a:t>
                </a:r>
              </a:p>
            </p:txBody>
          </p:sp>
        </p:grpSp>
        <p:sp>
          <p:nvSpPr>
            <p:cNvPr id="14" name="Rectangle 400">
              <a:extLst>
                <a:ext uri="{FF2B5EF4-FFF2-40B4-BE49-F238E27FC236}">
                  <a16:creationId xmlns:a16="http://schemas.microsoft.com/office/drawing/2014/main" id="{6CF867B8-5AFF-4734-8058-1F5CC1251DEB}"/>
                </a:ext>
              </a:extLst>
            </p:cNvPr>
            <p:cNvSpPr>
              <a:spLocks noChangeArrowheads="1"/>
            </p:cNvSpPr>
            <p:nvPr/>
          </p:nvSpPr>
          <p:spPr bwMode="auto">
            <a:xfrm>
              <a:off x="3484" y="1389"/>
              <a:ext cx="664"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p>
              <a:pPr algn="ctr" eaLnBrk="0" fontAlgn="base" hangingPunct="0">
                <a:spcBef>
                  <a:spcPct val="50000"/>
                </a:spcBef>
                <a:spcAft>
                  <a:spcPct val="0"/>
                </a:spcAft>
                <a:buSzPct val="75000"/>
                <a:buFont typeface="Wingdings" panose="05000000000000000000" pitchFamily="2" charset="2"/>
                <a:buNone/>
              </a:pPr>
              <a:r>
                <a:rPr kumimoji="1" lang="en-US" altLang="zh-CN" sz="2400" b="1">
                  <a:solidFill>
                    <a:srgbClr val="0000FF"/>
                  </a:solidFill>
                  <a:latin typeface="Times New Roman" panose="02020603050405020304" pitchFamily="18" charset="0"/>
                  <a:ea typeface="楷体_GB2312" charset="-122"/>
                </a:rPr>
                <a:t> (8.3b) </a:t>
              </a:r>
            </a:p>
          </p:txBody>
        </p:sp>
      </p:grpSp>
    </p:spTree>
    <p:extLst>
      <p:ext uri="{BB962C8B-B14F-4D97-AF65-F5344CB8AC3E}">
        <p14:creationId xmlns:p14="http://schemas.microsoft.com/office/powerpoint/2010/main" val="9586424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64">
            <a:extLst>
              <a:ext uri="{FF2B5EF4-FFF2-40B4-BE49-F238E27FC236}">
                <a16:creationId xmlns:a16="http://schemas.microsoft.com/office/drawing/2014/main" id="{162B995E-F72B-4A3C-AC3F-C898858336E9}"/>
              </a:ext>
            </a:extLst>
          </p:cNvPr>
          <p:cNvSpPr>
            <a:spLocks noChangeArrowheads="1"/>
          </p:cNvSpPr>
          <p:nvPr/>
        </p:nvSpPr>
        <p:spPr bwMode="auto">
          <a:xfrm>
            <a:off x="7735519" y="338734"/>
            <a:ext cx="2682875" cy="488950"/>
          </a:xfrm>
          <a:prstGeom prst="rect">
            <a:avLst/>
          </a:prstGeom>
          <a:solidFill>
            <a:srgbClr val="3333CC"/>
          </a:solidFill>
          <a:ln>
            <a:noFill/>
          </a:ln>
          <a:effectLst>
            <a:outerShdw dist="107763" dir="18900000" algn="ctr" rotWithShape="0">
              <a:srgbClr val="808080">
                <a:alpha val="50000"/>
              </a:srgbClr>
            </a:outerShdw>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a:spAutoFit/>
          </a:bodyPr>
          <a:lstStyle/>
          <a:p>
            <a:r>
              <a:rPr lang="zh-CN" altLang="en-US" sz="2600">
                <a:solidFill>
                  <a:schemeClr val="bg1"/>
                </a:solidFill>
              </a:rPr>
              <a:t>（</a:t>
            </a:r>
            <a:r>
              <a:rPr lang="en-US" altLang="zh-CN" sz="2600">
                <a:solidFill>
                  <a:schemeClr val="bg1"/>
                </a:solidFill>
              </a:rPr>
              <a:t>6</a:t>
            </a:r>
            <a:r>
              <a:rPr lang="zh-CN" altLang="en-US" sz="2600">
                <a:solidFill>
                  <a:schemeClr val="bg1"/>
                </a:solidFill>
              </a:rPr>
              <a:t>）指标函数</a:t>
            </a:r>
            <a:endParaRPr lang="zh-CN" altLang="en-US" sz="2600" b="0">
              <a:solidFill>
                <a:schemeClr val="bg1"/>
              </a:solidFill>
            </a:endParaRPr>
          </a:p>
        </p:txBody>
      </p:sp>
      <p:pic>
        <p:nvPicPr>
          <p:cNvPr id="14" name="Picture 412">
            <a:extLst>
              <a:ext uri="{FF2B5EF4-FFF2-40B4-BE49-F238E27FC236}">
                <a16:creationId xmlns:a16="http://schemas.microsoft.com/office/drawing/2014/main" id="{60536AAC-8753-4155-8471-BBBAC2F3F428}"/>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144" y="3789579"/>
            <a:ext cx="5070475" cy="239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413">
            <a:extLst>
              <a:ext uri="{FF2B5EF4-FFF2-40B4-BE49-F238E27FC236}">
                <a16:creationId xmlns:a16="http://schemas.microsoft.com/office/drawing/2014/main" id="{B4936148-997F-4BAD-9EF6-15D0FFEB809C}"/>
              </a:ext>
            </a:extLst>
          </p:cNvPr>
          <p:cNvSpPr>
            <a:spLocks noChangeArrowheads="1"/>
          </p:cNvSpPr>
          <p:nvPr/>
        </p:nvSpPr>
        <p:spPr bwMode="auto">
          <a:xfrm>
            <a:off x="661923" y="1130147"/>
            <a:ext cx="10868153" cy="163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50000"/>
              </a:spcBef>
              <a:spcAft>
                <a:spcPct val="0"/>
              </a:spcAft>
              <a:buSzPct val="100000"/>
            </a:pPr>
            <a:r>
              <a:rPr lang="en-US" altLang="zh-CN" sz="2800" dirty="0">
                <a:solidFill>
                  <a:srgbClr val="0066FF"/>
                </a:solidFill>
                <a:latin typeface="Times New Roman" panose="02020603050405020304" pitchFamily="18" charset="0"/>
                <a:ea typeface="华文新魏" panose="02010800040101010101" pitchFamily="2" charset="-122"/>
                <a:cs typeface="Times New Roman" panose="02020603050405020304" pitchFamily="18" charset="0"/>
              </a:rPr>
              <a:t>③</a:t>
            </a:r>
            <a:r>
              <a:rPr lang="zh-CN" altLang="en-US" sz="28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最优指标函数</a:t>
            </a:r>
            <a:r>
              <a:rPr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：表示从第 </a:t>
            </a:r>
            <a:r>
              <a:rPr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阶段状态为 </a:t>
            </a:r>
            <a:r>
              <a:rPr lang="en-US" altLang="zh-CN" sz="2800" i="1"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3600" i="1" baseline="-250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时采用</a:t>
            </a:r>
            <a:r>
              <a:rPr lang="zh-CN" altLang="en-US" sz="2800" dirty="0">
                <a:solidFill>
                  <a:srgbClr val="FF0066"/>
                </a:solidFill>
                <a:latin typeface="Times New Roman" panose="02020603050405020304" pitchFamily="18" charset="0"/>
                <a:ea typeface="华文新魏" panose="02010800040101010101" pitchFamily="2" charset="-122"/>
                <a:cs typeface="Times New Roman" panose="02020603050405020304" pitchFamily="18" charset="0"/>
              </a:rPr>
              <a:t>最优策略</a:t>
            </a:r>
            <a:r>
              <a:rPr lang="en-US" altLang="zh-CN" sz="2800" i="1" dirty="0" err="1">
                <a:solidFill>
                  <a:srgbClr val="FF0066"/>
                </a:solidFill>
                <a:latin typeface="Times New Roman" panose="02020603050405020304" pitchFamily="18" charset="0"/>
                <a:ea typeface="华文新魏" panose="02010800040101010101" pitchFamily="2" charset="-122"/>
                <a:cs typeface="Times New Roman" panose="02020603050405020304" pitchFamily="18" charset="0"/>
              </a:rPr>
              <a:t>p</a:t>
            </a:r>
            <a:r>
              <a:rPr lang="en-US" altLang="zh-CN" sz="3600" i="1" baseline="-25000" dirty="0" err="1">
                <a:solidFill>
                  <a:srgbClr val="FF0066"/>
                </a:solidFill>
                <a:latin typeface="Times New Roman" panose="02020603050405020304" pitchFamily="18" charset="0"/>
                <a:ea typeface="华文新魏" panose="02010800040101010101" pitchFamily="2" charset="-122"/>
                <a:cs typeface="Times New Roman" panose="02020603050405020304" pitchFamily="18" charset="0"/>
              </a:rPr>
              <a:t>kn</a:t>
            </a:r>
            <a:r>
              <a:rPr lang="en-US" altLang="zh-CN" sz="2800" dirty="0">
                <a:solidFill>
                  <a:srgbClr val="FF0066"/>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到过程终止时的最佳效益值。记为 </a:t>
            </a:r>
            <a:r>
              <a:rPr lang="en-US" altLang="zh-CN" sz="2800" i="1"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f</a:t>
            </a:r>
            <a:r>
              <a:rPr lang="en-US" altLang="zh-CN" sz="3600" i="1" baseline="-250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800" i="1"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3600" i="1" baseline="-250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p>
          <a:p>
            <a:pPr fontAlgn="base">
              <a:spcBef>
                <a:spcPct val="50000"/>
              </a:spcBef>
              <a:spcAft>
                <a:spcPct val="0"/>
              </a:spcAft>
              <a:buSzPct val="100000"/>
            </a:pPr>
            <a:r>
              <a:rPr lang="zh-CN" altLang="en-US" sz="2400" b="1" dirty="0">
                <a:solidFill>
                  <a:srgbClr val="000000"/>
                </a:solidFill>
                <a:latin typeface="Times New Roman" panose="02020603050405020304" pitchFamily="18" charset="0"/>
                <a:ea typeface="楷体_GB2312" charset="-122"/>
              </a:rPr>
              <a:t>         </a:t>
            </a:r>
            <a:r>
              <a:rPr lang="en-US" altLang="zh-CN" sz="2400" b="1" i="1" dirty="0" err="1">
                <a:solidFill>
                  <a:srgbClr val="000000"/>
                </a:solidFill>
                <a:latin typeface="Times New Roman" panose="02020603050405020304" pitchFamily="18" charset="0"/>
                <a:ea typeface="楷体_GB2312" charset="-122"/>
              </a:rPr>
              <a:t>f</a:t>
            </a:r>
            <a:r>
              <a:rPr lang="en-US" altLang="zh-CN" sz="3200" b="1" i="1" baseline="-25000" dirty="0" err="1">
                <a:solidFill>
                  <a:srgbClr val="000000"/>
                </a:solidFill>
                <a:latin typeface="Times New Roman" panose="02020603050405020304" pitchFamily="18" charset="0"/>
                <a:ea typeface="楷体_GB2312" charset="-122"/>
              </a:rPr>
              <a:t>k</a:t>
            </a:r>
            <a:r>
              <a:rPr lang="en-US" altLang="zh-CN" sz="2400" b="1" dirty="0">
                <a:solidFill>
                  <a:srgbClr val="000000"/>
                </a:solidFill>
                <a:latin typeface="Times New Roman" panose="02020603050405020304" pitchFamily="18" charset="0"/>
                <a:ea typeface="楷体_GB2312" charset="-122"/>
              </a:rPr>
              <a:t>( </a:t>
            </a:r>
            <a:r>
              <a:rPr lang="en-US" altLang="zh-CN" sz="2400" b="1" i="1" dirty="0" err="1">
                <a:solidFill>
                  <a:srgbClr val="000000"/>
                </a:solidFill>
                <a:latin typeface="Times New Roman" panose="02020603050405020304" pitchFamily="18" charset="0"/>
                <a:ea typeface="楷体_GB2312" charset="-122"/>
              </a:rPr>
              <a:t>x</a:t>
            </a:r>
            <a:r>
              <a:rPr lang="en-US" altLang="zh-CN" sz="3200" b="1" i="1" baseline="-25000" dirty="0" err="1">
                <a:solidFill>
                  <a:srgbClr val="000000"/>
                </a:solidFill>
                <a:latin typeface="Times New Roman" panose="02020603050405020304" pitchFamily="18" charset="0"/>
                <a:ea typeface="楷体_GB2312" charset="-122"/>
              </a:rPr>
              <a:t>k</a:t>
            </a:r>
            <a:r>
              <a:rPr lang="en-US" altLang="zh-CN" sz="2400" b="1" dirty="0">
                <a:solidFill>
                  <a:srgbClr val="000000"/>
                </a:solidFill>
                <a:latin typeface="Times New Roman" panose="02020603050405020304" pitchFamily="18" charset="0"/>
                <a:ea typeface="楷体_GB2312" charset="-122"/>
              </a:rPr>
              <a:t> ) = </a:t>
            </a:r>
            <a:r>
              <a:rPr lang="en-US" altLang="zh-CN" sz="2400" b="1" i="1" dirty="0" err="1">
                <a:solidFill>
                  <a:srgbClr val="000000"/>
                </a:solidFill>
                <a:latin typeface="Times New Roman" panose="02020603050405020304" pitchFamily="18" charset="0"/>
                <a:ea typeface="楷体_GB2312" charset="-122"/>
              </a:rPr>
              <a:t>V</a:t>
            </a:r>
            <a:r>
              <a:rPr lang="en-US" altLang="zh-CN" sz="3200" b="1" i="1" baseline="-25000" dirty="0" err="1">
                <a:solidFill>
                  <a:srgbClr val="000000"/>
                </a:solidFill>
                <a:latin typeface="Times New Roman" panose="02020603050405020304" pitchFamily="18" charset="0"/>
                <a:ea typeface="楷体_GB2312" charset="-122"/>
              </a:rPr>
              <a:t>kn</a:t>
            </a:r>
            <a:r>
              <a:rPr lang="en-US" altLang="zh-CN" sz="2400" b="1" dirty="0">
                <a:solidFill>
                  <a:srgbClr val="000000"/>
                </a:solidFill>
                <a:latin typeface="Times New Roman" panose="02020603050405020304" pitchFamily="18" charset="0"/>
                <a:ea typeface="楷体_GB2312" charset="-122"/>
              </a:rPr>
              <a:t>( </a:t>
            </a:r>
            <a:r>
              <a:rPr lang="en-US" altLang="zh-CN" sz="2400" b="1" i="1" dirty="0" err="1">
                <a:solidFill>
                  <a:srgbClr val="000000"/>
                </a:solidFill>
                <a:latin typeface="Times New Roman" panose="02020603050405020304" pitchFamily="18" charset="0"/>
                <a:ea typeface="楷体_GB2312" charset="-122"/>
              </a:rPr>
              <a:t>x</a:t>
            </a:r>
            <a:r>
              <a:rPr lang="en-US" altLang="zh-CN" sz="3200" b="1" i="1" baseline="-25000" dirty="0" err="1">
                <a:solidFill>
                  <a:srgbClr val="000000"/>
                </a:solidFill>
                <a:latin typeface="Times New Roman" panose="02020603050405020304" pitchFamily="18" charset="0"/>
                <a:ea typeface="楷体_GB2312" charset="-122"/>
              </a:rPr>
              <a:t>k</a:t>
            </a:r>
            <a:r>
              <a:rPr lang="en-US" altLang="zh-CN" sz="3200" b="1" i="1" baseline="-25000" dirty="0">
                <a:solidFill>
                  <a:srgbClr val="000000"/>
                </a:solidFill>
                <a:latin typeface="Times New Roman" panose="02020603050405020304" pitchFamily="18" charset="0"/>
                <a:ea typeface="楷体_GB2312" charset="-122"/>
              </a:rPr>
              <a:t> </a:t>
            </a:r>
            <a:r>
              <a:rPr lang="en-US" altLang="zh-CN" sz="2400" b="1" dirty="0">
                <a:solidFill>
                  <a:srgbClr val="FF0000"/>
                </a:solidFill>
                <a:latin typeface="Times New Roman" panose="02020603050405020304" pitchFamily="18" charset="0"/>
                <a:ea typeface="楷体_GB2312" charset="-122"/>
              </a:rPr>
              <a:t>, </a:t>
            </a:r>
            <a:r>
              <a:rPr lang="en-US" altLang="zh-CN" sz="2400" b="1" i="1" dirty="0" err="1">
                <a:solidFill>
                  <a:srgbClr val="FF0000"/>
                </a:solidFill>
                <a:latin typeface="Times New Roman" panose="02020603050405020304" pitchFamily="18" charset="0"/>
                <a:ea typeface="楷体_GB2312" charset="-122"/>
              </a:rPr>
              <a:t>p</a:t>
            </a:r>
            <a:r>
              <a:rPr lang="en-US" altLang="zh-CN" sz="3200" b="1" i="1" baseline="-25000" dirty="0" err="1">
                <a:solidFill>
                  <a:srgbClr val="FF0000"/>
                </a:solidFill>
                <a:latin typeface="Times New Roman" panose="02020603050405020304" pitchFamily="18" charset="0"/>
                <a:ea typeface="楷体_GB2312" charset="-122"/>
              </a:rPr>
              <a:t>kn</a:t>
            </a:r>
            <a:r>
              <a:rPr lang="en-US" altLang="zh-CN" sz="2400" b="1" dirty="0">
                <a:solidFill>
                  <a:srgbClr val="FF0000"/>
                </a:solidFill>
                <a:latin typeface="Times New Roman" panose="02020603050405020304" pitchFamily="18" charset="0"/>
                <a:ea typeface="楷体_GB2312" charset="-122"/>
              </a:rPr>
              <a:t>*</a:t>
            </a:r>
            <a:r>
              <a:rPr lang="en-US" altLang="zh-CN" sz="2400" b="1" dirty="0">
                <a:solidFill>
                  <a:srgbClr val="000000"/>
                </a:solidFill>
                <a:latin typeface="Times New Roman" panose="02020603050405020304" pitchFamily="18" charset="0"/>
                <a:ea typeface="楷体_GB2312" charset="-122"/>
              </a:rPr>
              <a:t>) = opt </a:t>
            </a:r>
            <a:r>
              <a:rPr lang="en-US" altLang="zh-CN" sz="2400" b="1" i="1" dirty="0" err="1">
                <a:solidFill>
                  <a:srgbClr val="000000"/>
                </a:solidFill>
                <a:latin typeface="Times New Roman" panose="02020603050405020304" pitchFamily="18" charset="0"/>
                <a:ea typeface="楷体_GB2312" charset="-122"/>
              </a:rPr>
              <a:t>V</a:t>
            </a:r>
            <a:r>
              <a:rPr lang="en-US" altLang="zh-CN" sz="3200" b="1" i="1" baseline="-25000" dirty="0" err="1">
                <a:solidFill>
                  <a:srgbClr val="000000"/>
                </a:solidFill>
                <a:latin typeface="Times New Roman" panose="02020603050405020304" pitchFamily="18" charset="0"/>
                <a:ea typeface="楷体_GB2312" charset="-122"/>
              </a:rPr>
              <a:t>kn</a:t>
            </a:r>
            <a:r>
              <a:rPr lang="en-US" altLang="zh-CN" sz="2400" b="1" dirty="0">
                <a:solidFill>
                  <a:srgbClr val="000000"/>
                </a:solidFill>
                <a:latin typeface="Times New Roman" panose="02020603050405020304" pitchFamily="18" charset="0"/>
                <a:ea typeface="楷体_GB2312" charset="-122"/>
              </a:rPr>
              <a:t>( </a:t>
            </a:r>
            <a:r>
              <a:rPr lang="en-US" altLang="zh-CN" sz="2400" b="1" i="1" dirty="0" err="1">
                <a:solidFill>
                  <a:srgbClr val="000000"/>
                </a:solidFill>
                <a:latin typeface="Times New Roman" panose="02020603050405020304" pitchFamily="18" charset="0"/>
                <a:ea typeface="楷体_GB2312" charset="-122"/>
              </a:rPr>
              <a:t>x</a:t>
            </a:r>
            <a:r>
              <a:rPr lang="en-US" altLang="zh-CN" sz="3200" b="1" i="1" baseline="-25000" dirty="0" err="1">
                <a:solidFill>
                  <a:srgbClr val="000000"/>
                </a:solidFill>
                <a:latin typeface="Times New Roman" panose="02020603050405020304" pitchFamily="18" charset="0"/>
                <a:ea typeface="楷体_GB2312" charset="-122"/>
              </a:rPr>
              <a:t>k</a:t>
            </a:r>
            <a:r>
              <a:rPr lang="en-US" altLang="zh-CN" sz="3200" b="1" i="1" baseline="-25000" dirty="0">
                <a:solidFill>
                  <a:srgbClr val="000000"/>
                </a:solidFill>
                <a:latin typeface="Times New Roman" panose="02020603050405020304" pitchFamily="18" charset="0"/>
                <a:ea typeface="楷体_GB2312" charset="-122"/>
              </a:rPr>
              <a:t> </a:t>
            </a:r>
            <a:r>
              <a:rPr lang="en-US" altLang="zh-CN" sz="2400" b="1" dirty="0">
                <a:solidFill>
                  <a:srgbClr val="000000"/>
                </a:solidFill>
                <a:latin typeface="Times New Roman" panose="02020603050405020304" pitchFamily="18" charset="0"/>
                <a:ea typeface="楷体_GB2312" charset="-122"/>
              </a:rPr>
              <a:t>, </a:t>
            </a:r>
            <a:r>
              <a:rPr lang="en-US" altLang="zh-CN" sz="2400" b="1" i="1" dirty="0" err="1">
                <a:solidFill>
                  <a:srgbClr val="000000"/>
                </a:solidFill>
                <a:latin typeface="Times New Roman" panose="02020603050405020304" pitchFamily="18" charset="0"/>
                <a:ea typeface="楷体_GB2312" charset="-122"/>
              </a:rPr>
              <a:t>p</a:t>
            </a:r>
            <a:r>
              <a:rPr lang="en-US" altLang="zh-CN" sz="3200" b="1" i="1" baseline="-25000" dirty="0" err="1">
                <a:solidFill>
                  <a:srgbClr val="000000"/>
                </a:solidFill>
                <a:latin typeface="Times New Roman" panose="02020603050405020304" pitchFamily="18" charset="0"/>
                <a:ea typeface="楷体_GB2312" charset="-122"/>
              </a:rPr>
              <a:t>kn</a:t>
            </a:r>
            <a:r>
              <a:rPr lang="en-US" altLang="zh-CN" sz="2400" b="1" dirty="0">
                <a:solidFill>
                  <a:srgbClr val="000000"/>
                </a:solidFill>
                <a:latin typeface="Times New Roman" panose="02020603050405020304" pitchFamily="18" charset="0"/>
                <a:ea typeface="楷体_GB2312" charset="-122"/>
              </a:rPr>
              <a:t> )</a:t>
            </a:r>
          </a:p>
        </p:txBody>
      </p:sp>
      <p:pic>
        <p:nvPicPr>
          <p:cNvPr id="16" name="Picture 414">
            <a:extLst>
              <a:ext uri="{FF2B5EF4-FFF2-40B4-BE49-F238E27FC236}">
                <a16:creationId xmlns:a16="http://schemas.microsoft.com/office/drawing/2014/main" id="{1C427118-F815-43CF-AD3E-C2DD4AEF2C31}"/>
              </a:ext>
            </a:extLst>
          </p:cNvP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5078" y="2663673"/>
            <a:ext cx="869950"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415">
            <a:extLst>
              <a:ext uri="{FF2B5EF4-FFF2-40B4-BE49-F238E27FC236}">
                <a16:creationId xmlns:a16="http://schemas.microsoft.com/office/drawing/2014/main" id="{2027F2BE-F988-4FA5-8709-B0B28F13D657}"/>
              </a:ext>
            </a:extLst>
          </p:cNvPr>
          <p:cNvSpPr>
            <a:spLocks noChangeArrowheads="1"/>
          </p:cNvSpPr>
          <p:nvPr/>
        </p:nvSpPr>
        <p:spPr bwMode="auto">
          <a:xfrm>
            <a:off x="6829653" y="3371698"/>
            <a:ext cx="3619500" cy="1138237"/>
          </a:xfrm>
          <a:prstGeom prst="rect">
            <a:avLst/>
          </a:prstGeom>
          <a:noFill/>
          <a:ln w="9525" cap="flat" algn="ctr">
            <a:solidFill>
              <a:srgbClr val="0000FF"/>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txBody>
          <a:bodyPr/>
          <a:lstStyle/>
          <a:p>
            <a:pPr fontAlgn="base">
              <a:spcBef>
                <a:spcPct val="45000"/>
              </a:spcBef>
              <a:spcAft>
                <a:spcPct val="0"/>
              </a:spcAft>
              <a:buSzPct val="100000"/>
            </a:pPr>
            <a:r>
              <a:rPr lang="en-US" altLang="zh-CN" sz="2400" b="1">
                <a:solidFill>
                  <a:srgbClr val="0066FF"/>
                </a:solidFill>
                <a:latin typeface="Times New Roman" panose="02020603050405020304" pitchFamily="18" charset="0"/>
                <a:ea typeface="楷体_GB2312" charset="-122"/>
              </a:rPr>
              <a:t>□</a:t>
            </a:r>
            <a:r>
              <a:rPr lang="zh-CN" altLang="en-US" sz="2400" b="1">
                <a:solidFill>
                  <a:srgbClr val="000000"/>
                </a:solidFill>
                <a:latin typeface="Times New Roman" panose="02020603050405020304" pitchFamily="18" charset="0"/>
                <a:ea typeface="楷体_GB2312" charset="-122"/>
              </a:rPr>
              <a:t>例</a:t>
            </a:r>
            <a:r>
              <a:rPr lang="en-US" altLang="zh-CN" sz="2400" b="1">
                <a:solidFill>
                  <a:srgbClr val="000000"/>
                </a:solidFill>
                <a:latin typeface="Times New Roman" panose="02020603050405020304" pitchFamily="18" charset="0"/>
                <a:ea typeface="楷体_GB2312" charset="-122"/>
              </a:rPr>
              <a:t>1</a:t>
            </a:r>
            <a:r>
              <a:rPr lang="zh-CN" altLang="en-US" sz="2400" b="1">
                <a:solidFill>
                  <a:srgbClr val="000000"/>
                </a:solidFill>
                <a:latin typeface="Times New Roman" panose="02020603050405020304" pitchFamily="18" charset="0"/>
                <a:ea typeface="楷体_GB2312" charset="-122"/>
              </a:rPr>
              <a:t>中，如 </a:t>
            </a:r>
            <a:r>
              <a:rPr lang="en-US" altLang="zh-CN" sz="2400" b="1" i="1">
                <a:solidFill>
                  <a:srgbClr val="000000"/>
                </a:solidFill>
                <a:latin typeface="Times New Roman" panose="02020603050405020304" pitchFamily="18" charset="0"/>
                <a:ea typeface="楷体_GB2312" charset="-122"/>
              </a:rPr>
              <a:t>f</a:t>
            </a:r>
            <a:r>
              <a:rPr lang="en-US" altLang="zh-CN" sz="3200" b="1" baseline="-25000">
                <a:solidFill>
                  <a:srgbClr val="000000"/>
                </a:solidFill>
                <a:latin typeface="Times New Roman" panose="02020603050405020304" pitchFamily="18" charset="0"/>
                <a:ea typeface="楷体_GB2312" charset="-122"/>
              </a:rPr>
              <a:t>3</a:t>
            </a:r>
            <a:r>
              <a:rPr lang="en-US" altLang="zh-CN" sz="2400" b="1">
                <a:solidFill>
                  <a:srgbClr val="000000"/>
                </a:solidFill>
                <a:latin typeface="Times New Roman" panose="02020603050405020304" pitchFamily="18" charset="0"/>
                <a:ea typeface="楷体_GB2312" charset="-122"/>
              </a:rPr>
              <a:t>( </a:t>
            </a:r>
            <a:r>
              <a:rPr lang="en-US" altLang="zh-CN" sz="2400" b="1" i="1">
                <a:solidFill>
                  <a:srgbClr val="000000"/>
                </a:solidFill>
                <a:latin typeface="Times New Roman" panose="02020603050405020304" pitchFamily="18" charset="0"/>
                <a:ea typeface="楷体_GB2312" charset="-122"/>
              </a:rPr>
              <a:t>C</a:t>
            </a:r>
            <a:r>
              <a:rPr lang="en-US" altLang="zh-CN" sz="3200" b="1" baseline="-25000">
                <a:solidFill>
                  <a:srgbClr val="000000"/>
                </a:solidFill>
                <a:latin typeface="Times New Roman" panose="02020603050405020304" pitchFamily="18" charset="0"/>
                <a:ea typeface="楷体_GB2312" charset="-122"/>
              </a:rPr>
              <a:t>2 </a:t>
            </a:r>
            <a:r>
              <a:rPr lang="en-US" altLang="zh-CN" sz="2400" b="1">
                <a:solidFill>
                  <a:srgbClr val="000000"/>
                </a:solidFill>
                <a:latin typeface="Times New Roman" panose="02020603050405020304" pitchFamily="18" charset="0"/>
                <a:ea typeface="楷体_GB2312" charset="-122"/>
              </a:rPr>
              <a:t>) = </a:t>
            </a:r>
          </a:p>
          <a:p>
            <a:pPr fontAlgn="base">
              <a:spcBef>
                <a:spcPct val="45000"/>
              </a:spcBef>
              <a:spcAft>
                <a:spcPct val="0"/>
              </a:spcAft>
              <a:buSzPct val="100000"/>
            </a:pPr>
            <a:r>
              <a:rPr lang="en-US" altLang="zh-CN" sz="2400" b="1">
                <a:solidFill>
                  <a:srgbClr val="000000"/>
                </a:solidFill>
                <a:latin typeface="Times New Roman" panose="02020603050405020304" pitchFamily="18" charset="0"/>
                <a:ea typeface="楷体_GB2312" charset="-122"/>
              </a:rPr>
              <a:t>3+4 = 7</a:t>
            </a:r>
            <a:r>
              <a:rPr lang="zh-CN" altLang="en-US" sz="2400" b="1">
                <a:solidFill>
                  <a:srgbClr val="000000"/>
                </a:solidFill>
                <a:latin typeface="Times New Roman" panose="02020603050405020304" pitchFamily="18" charset="0"/>
                <a:ea typeface="楷体_GB2312" charset="-122"/>
              </a:rPr>
              <a:t>。</a:t>
            </a:r>
          </a:p>
        </p:txBody>
      </p:sp>
      <p:sp>
        <p:nvSpPr>
          <p:cNvPr id="18" name="Line 416">
            <a:extLst>
              <a:ext uri="{FF2B5EF4-FFF2-40B4-BE49-F238E27FC236}">
                <a16:creationId xmlns:a16="http://schemas.microsoft.com/office/drawing/2014/main" id="{F21E7AB3-D339-4C0B-ACEC-699D2A8640AF}"/>
              </a:ext>
            </a:extLst>
          </p:cNvPr>
          <p:cNvSpPr>
            <a:spLocks noChangeShapeType="1"/>
          </p:cNvSpPr>
          <p:nvPr/>
        </p:nvSpPr>
        <p:spPr bwMode="auto">
          <a:xfrm>
            <a:off x="3627069" y="4905591"/>
            <a:ext cx="876300" cy="330200"/>
          </a:xfrm>
          <a:prstGeom prst="line">
            <a:avLst/>
          </a:prstGeom>
          <a:noFill/>
          <a:ln w="50800" cap="flat" algn="ctr">
            <a:solidFill>
              <a:srgbClr val="FF00FF"/>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buSzPct val="100000"/>
            </a:pPr>
            <a:endParaRPr lang="en-US" sz="2400" b="1">
              <a:solidFill>
                <a:srgbClr val="0000FF"/>
              </a:solidFill>
              <a:latin typeface="Times New Roman" panose="02020603050405020304" pitchFamily="18" charset="0"/>
              <a:ea typeface="楷体_GB2312" charset="-122"/>
            </a:endParaRPr>
          </a:p>
        </p:txBody>
      </p:sp>
      <p:sp>
        <p:nvSpPr>
          <p:cNvPr id="19" name="Line 417">
            <a:extLst>
              <a:ext uri="{FF2B5EF4-FFF2-40B4-BE49-F238E27FC236}">
                <a16:creationId xmlns:a16="http://schemas.microsoft.com/office/drawing/2014/main" id="{B4E065F6-9F37-4076-96E7-63FD5134FFBB}"/>
              </a:ext>
            </a:extLst>
          </p:cNvPr>
          <p:cNvSpPr>
            <a:spLocks noChangeShapeType="1"/>
          </p:cNvSpPr>
          <p:nvPr/>
        </p:nvSpPr>
        <p:spPr bwMode="auto">
          <a:xfrm flipV="1">
            <a:off x="4808169" y="4905591"/>
            <a:ext cx="673100" cy="292100"/>
          </a:xfrm>
          <a:prstGeom prst="line">
            <a:avLst/>
          </a:prstGeom>
          <a:noFill/>
          <a:ln w="50800" cap="flat" algn="ctr">
            <a:solidFill>
              <a:srgbClr val="FF00FF"/>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buSzPct val="100000"/>
            </a:pPr>
            <a:endParaRPr lang="en-US" sz="2400" b="1">
              <a:solidFill>
                <a:srgbClr val="0000FF"/>
              </a:solidFill>
              <a:latin typeface="Times New Roman" panose="02020603050405020304" pitchFamily="18" charset="0"/>
              <a:ea typeface="楷体_GB2312" charset="-122"/>
            </a:endParaRPr>
          </a:p>
        </p:txBody>
      </p:sp>
      <p:sp>
        <p:nvSpPr>
          <p:cNvPr id="20" name="Rectangle 418">
            <a:extLst>
              <a:ext uri="{FF2B5EF4-FFF2-40B4-BE49-F238E27FC236}">
                <a16:creationId xmlns:a16="http://schemas.microsoft.com/office/drawing/2014/main" id="{9E54310B-BF27-4498-BE74-CF4B3C536F6F}"/>
              </a:ext>
            </a:extLst>
          </p:cNvPr>
          <p:cNvSpPr>
            <a:spLocks noChangeArrowheads="1"/>
          </p:cNvSpPr>
          <p:nvPr/>
        </p:nvSpPr>
        <p:spPr bwMode="auto">
          <a:xfrm>
            <a:off x="594944" y="3104865"/>
            <a:ext cx="617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SzPct val="100000"/>
            </a:pPr>
            <a:r>
              <a:rPr lang="zh-CN" altLang="en-US" sz="2400" b="1" dirty="0">
                <a:solidFill>
                  <a:srgbClr val="000000"/>
                </a:solidFill>
                <a:latin typeface="Times New Roman" panose="02020603050405020304" pitchFamily="18" charset="0"/>
                <a:ea typeface="楷体_GB2312" charset="-122"/>
              </a:rPr>
              <a:t>其中 </a:t>
            </a:r>
            <a:r>
              <a:rPr lang="en-US" altLang="zh-CN" sz="2400" b="1" dirty="0">
                <a:solidFill>
                  <a:srgbClr val="000000"/>
                </a:solidFill>
                <a:latin typeface="Times New Roman" panose="02020603050405020304" pitchFamily="18" charset="0"/>
                <a:ea typeface="楷体_GB2312" charset="-122"/>
              </a:rPr>
              <a:t>opt </a:t>
            </a:r>
            <a:r>
              <a:rPr lang="zh-CN" altLang="en-US" sz="2400" b="1" dirty="0">
                <a:solidFill>
                  <a:srgbClr val="000000"/>
                </a:solidFill>
                <a:latin typeface="Times New Roman" panose="02020603050405020304" pitchFamily="18" charset="0"/>
                <a:ea typeface="楷体_GB2312" charset="-122"/>
              </a:rPr>
              <a:t>可根据具体情况取</a:t>
            </a:r>
            <a:r>
              <a:rPr lang="en-US" altLang="zh-CN" sz="2400" b="1" i="1" dirty="0">
                <a:solidFill>
                  <a:srgbClr val="FF0066"/>
                </a:solidFill>
                <a:latin typeface="Times New Roman" panose="02020603050405020304" pitchFamily="18" charset="0"/>
                <a:ea typeface="楷体_GB2312" charset="-122"/>
              </a:rPr>
              <a:t>max</a:t>
            </a:r>
            <a:r>
              <a:rPr lang="en-US" altLang="zh-CN" sz="2400" b="1" dirty="0">
                <a:solidFill>
                  <a:srgbClr val="000000"/>
                </a:solidFill>
                <a:latin typeface="Times New Roman" panose="02020603050405020304" pitchFamily="18" charset="0"/>
                <a:ea typeface="楷体_GB2312" charset="-122"/>
              </a:rPr>
              <a:t> </a:t>
            </a:r>
            <a:r>
              <a:rPr lang="zh-CN" altLang="en-US" sz="2400" b="1" dirty="0">
                <a:solidFill>
                  <a:srgbClr val="000000"/>
                </a:solidFill>
                <a:latin typeface="Times New Roman" panose="02020603050405020304" pitchFamily="18" charset="0"/>
                <a:ea typeface="楷体_GB2312" charset="-122"/>
              </a:rPr>
              <a:t>或</a:t>
            </a:r>
            <a:r>
              <a:rPr lang="en-US" altLang="zh-CN" sz="2400" b="1" i="1" dirty="0">
                <a:solidFill>
                  <a:srgbClr val="FF0066"/>
                </a:solidFill>
                <a:latin typeface="Times New Roman" panose="02020603050405020304" pitchFamily="18" charset="0"/>
                <a:ea typeface="楷体_GB2312" charset="-122"/>
              </a:rPr>
              <a:t>min</a:t>
            </a:r>
            <a:r>
              <a:rPr lang="zh-CN" altLang="en-US" sz="2400" b="1" dirty="0">
                <a:solidFill>
                  <a:srgbClr val="000000"/>
                </a:solidFill>
                <a:latin typeface="Times New Roman" panose="02020603050405020304" pitchFamily="18" charset="0"/>
                <a:ea typeface="楷体_GB2312" charset="-122"/>
              </a:rPr>
              <a:t>。</a:t>
            </a:r>
          </a:p>
        </p:txBody>
      </p:sp>
      <p:sp>
        <p:nvSpPr>
          <p:cNvPr id="21" name="Oval 419">
            <a:extLst>
              <a:ext uri="{FF2B5EF4-FFF2-40B4-BE49-F238E27FC236}">
                <a16:creationId xmlns:a16="http://schemas.microsoft.com/office/drawing/2014/main" id="{CD003271-AD48-497A-B5D8-E9A71F3DEB93}"/>
              </a:ext>
            </a:extLst>
          </p:cNvPr>
          <p:cNvSpPr>
            <a:spLocks noChangeArrowheads="1"/>
          </p:cNvSpPr>
          <p:nvPr/>
        </p:nvSpPr>
        <p:spPr bwMode="auto">
          <a:xfrm>
            <a:off x="3249244" y="4591266"/>
            <a:ext cx="431800" cy="454025"/>
          </a:xfrm>
          <a:prstGeom prst="ellipse">
            <a:avLst/>
          </a:prstGeom>
          <a:solidFill>
            <a:srgbClr val="FF00FF"/>
          </a:solidFill>
          <a:ln w="25400" cap="flat" algn="ctr">
            <a:solidFill>
              <a:srgbClr val="FF0000"/>
            </a:solidFill>
            <a:prstDash val="solid"/>
            <a:round/>
            <a:headEnd type="none" w="med" len="med"/>
            <a:tailEnd type="none" w="med" len="med"/>
          </a:ln>
        </p:spPr>
        <p:txBody>
          <a:bodyPr wrap="none" lIns="82550" tIns="41275" rIns="82550" bIns="41275" anchor="ctr"/>
          <a:lstStyle/>
          <a:p>
            <a:pPr algn="ctr" eaLnBrk="0" fontAlgn="base" hangingPunct="0">
              <a:spcBef>
                <a:spcPct val="50000"/>
              </a:spcBef>
              <a:spcAft>
                <a:spcPct val="0"/>
              </a:spcAft>
              <a:buSzPct val="75000"/>
              <a:buFont typeface="Wingdings" panose="05000000000000000000" pitchFamily="2" charset="2"/>
              <a:buNone/>
            </a:pPr>
            <a:r>
              <a:rPr kumimoji="1" lang="en-US" altLang="zh-CN" sz="2200" b="1" i="1">
                <a:solidFill>
                  <a:srgbClr val="000000"/>
                </a:solidFill>
                <a:latin typeface="Times New Roman" panose="02020603050405020304" pitchFamily="18" charset="0"/>
                <a:ea typeface="楷体_GB2312" charset="-122"/>
              </a:rPr>
              <a:t>C</a:t>
            </a:r>
            <a:r>
              <a:rPr kumimoji="1" lang="en-US" altLang="zh-CN" sz="2800" b="1" baseline="-25000">
                <a:solidFill>
                  <a:srgbClr val="000000"/>
                </a:solidFill>
                <a:latin typeface="Times New Roman" panose="02020603050405020304" pitchFamily="18" charset="0"/>
                <a:ea typeface="楷体_GB2312" charset="-122"/>
              </a:rPr>
              <a:t>2</a:t>
            </a:r>
          </a:p>
        </p:txBody>
      </p:sp>
      <p:sp>
        <p:nvSpPr>
          <p:cNvPr id="22" name="Rectangle 420">
            <a:extLst>
              <a:ext uri="{FF2B5EF4-FFF2-40B4-BE49-F238E27FC236}">
                <a16:creationId xmlns:a16="http://schemas.microsoft.com/office/drawing/2014/main" id="{5A4F9BA9-CCF8-4DEA-B590-E9D4658E83A3}"/>
              </a:ext>
            </a:extLst>
          </p:cNvPr>
          <p:cNvSpPr>
            <a:spLocks noChangeArrowheads="1"/>
          </p:cNvSpPr>
          <p:nvPr/>
        </p:nvSpPr>
        <p:spPr bwMode="auto">
          <a:xfrm>
            <a:off x="6816953" y="4828578"/>
            <a:ext cx="3644900" cy="1690688"/>
          </a:xfrm>
          <a:prstGeom prst="rect">
            <a:avLst/>
          </a:prstGeom>
          <a:noFill/>
          <a:ln w="9525" cap="flat" algn="ctr">
            <a:solidFill>
              <a:srgbClr val="FF0000"/>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txBody>
          <a:bodyPr/>
          <a:lstStyle/>
          <a:p>
            <a:pPr fontAlgn="base">
              <a:spcBef>
                <a:spcPct val="50000"/>
              </a:spcBef>
              <a:spcAft>
                <a:spcPct val="0"/>
              </a:spcAft>
              <a:buSzPct val="100000"/>
            </a:pPr>
            <a:r>
              <a:rPr lang="zh-CN" altLang="en-US" sz="2400" b="1">
                <a:solidFill>
                  <a:srgbClr val="FF0066"/>
                </a:solidFill>
                <a:latin typeface="Times New Roman" panose="02020603050405020304" pitchFamily="18" charset="0"/>
                <a:ea typeface="黑体" panose="02010609060101010101" pitchFamily="49" charset="-122"/>
              </a:rPr>
              <a:t>动态规划的目标？</a:t>
            </a:r>
          </a:p>
          <a:p>
            <a:pPr fontAlgn="base">
              <a:spcBef>
                <a:spcPct val="50000"/>
              </a:spcBef>
              <a:spcAft>
                <a:spcPct val="0"/>
              </a:spcAft>
              <a:buSzPct val="100000"/>
            </a:pPr>
            <a:r>
              <a:rPr lang="zh-CN" altLang="en-US" sz="2400" b="1">
                <a:solidFill>
                  <a:srgbClr val="0000FF"/>
                </a:solidFill>
                <a:latin typeface="Times New Roman" panose="02020603050405020304" pitchFamily="18" charset="0"/>
                <a:ea typeface="楷体_GB2312" charset="-122"/>
              </a:rPr>
              <a:t>◎</a:t>
            </a:r>
            <a:r>
              <a:rPr lang="zh-CN" altLang="en-US" sz="2400" b="1">
                <a:solidFill>
                  <a:srgbClr val="FF0000"/>
                </a:solidFill>
                <a:latin typeface="Times New Roman" panose="02020603050405020304" pitchFamily="18" charset="0"/>
                <a:ea typeface="楷体_GB2312" charset="-122"/>
              </a:rPr>
              <a:t>最优解：</a:t>
            </a:r>
            <a:r>
              <a:rPr lang="zh-CN" altLang="en-US" sz="2400" b="1">
                <a:solidFill>
                  <a:srgbClr val="0000FF"/>
                </a:solidFill>
                <a:latin typeface="Times New Roman" panose="02020603050405020304" pitchFamily="18" charset="0"/>
                <a:ea typeface="楷体_GB2312" charset="-122"/>
              </a:rPr>
              <a:t>最优策略 </a:t>
            </a:r>
            <a:r>
              <a:rPr lang="en-US" altLang="zh-CN" sz="2400" b="1" i="1">
                <a:solidFill>
                  <a:srgbClr val="0000FF"/>
                </a:solidFill>
                <a:latin typeface="Times New Roman" panose="02020603050405020304" pitchFamily="18" charset="0"/>
                <a:ea typeface="楷体_GB2312" charset="-122"/>
              </a:rPr>
              <a:t>p</a:t>
            </a:r>
            <a:r>
              <a:rPr lang="en-US" altLang="zh-CN" sz="2400" b="1" baseline="-25000">
                <a:solidFill>
                  <a:srgbClr val="0000FF"/>
                </a:solidFill>
                <a:latin typeface="Times New Roman" panose="02020603050405020304" pitchFamily="18" charset="0"/>
                <a:ea typeface="楷体_GB2312" charset="-122"/>
              </a:rPr>
              <a:t>1</a:t>
            </a:r>
            <a:r>
              <a:rPr lang="en-US" altLang="zh-CN" sz="2400" b="1" i="1" baseline="-25000">
                <a:solidFill>
                  <a:srgbClr val="0000FF"/>
                </a:solidFill>
                <a:latin typeface="Times New Roman" panose="02020603050405020304" pitchFamily="18" charset="0"/>
                <a:ea typeface="楷体_GB2312" charset="-122"/>
              </a:rPr>
              <a:t>n</a:t>
            </a:r>
          </a:p>
          <a:p>
            <a:pPr fontAlgn="base">
              <a:spcBef>
                <a:spcPct val="50000"/>
              </a:spcBef>
              <a:spcAft>
                <a:spcPct val="0"/>
              </a:spcAft>
              <a:buSzPct val="100000"/>
            </a:pPr>
            <a:r>
              <a:rPr lang="en-US" altLang="zh-CN" sz="2400" b="1">
                <a:solidFill>
                  <a:srgbClr val="0000FF"/>
                </a:solidFill>
                <a:latin typeface="Times New Roman" panose="02020603050405020304" pitchFamily="18" charset="0"/>
                <a:ea typeface="楷体_GB2312" charset="-122"/>
              </a:rPr>
              <a:t>◎</a:t>
            </a:r>
            <a:r>
              <a:rPr lang="zh-CN" altLang="en-US" sz="2400" b="1">
                <a:solidFill>
                  <a:srgbClr val="FF0000"/>
                </a:solidFill>
                <a:latin typeface="Times New Roman" panose="02020603050405020304" pitchFamily="18" charset="0"/>
                <a:ea typeface="楷体_GB2312" charset="-122"/>
              </a:rPr>
              <a:t>最优值：</a:t>
            </a:r>
            <a:r>
              <a:rPr lang="zh-CN" altLang="en-US" sz="2400" b="1">
                <a:solidFill>
                  <a:srgbClr val="0000FF"/>
                </a:solidFill>
                <a:latin typeface="Times New Roman" panose="02020603050405020304" pitchFamily="18" charset="0"/>
                <a:ea typeface="楷体_GB2312" charset="-122"/>
              </a:rPr>
              <a:t>最优指标 </a:t>
            </a:r>
            <a:r>
              <a:rPr lang="en-US" altLang="zh-CN" sz="2400" b="1" i="1">
                <a:solidFill>
                  <a:srgbClr val="0000FF"/>
                </a:solidFill>
                <a:latin typeface="Times New Roman" panose="02020603050405020304" pitchFamily="18" charset="0"/>
                <a:ea typeface="楷体_GB2312" charset="-122"/>
              </a:rPr>
              <a:t>f</a:t>
            </a:r>
            <a:r>
              <a:rPr lang="en-US" altLang="zh-CN" sz="2400" b="1" baseline="-25000">
                <a:solidFill>
                  <a:srgbClr val="0000FF"/>
                </a:solidFill>
                <a:latin typeface="Times New Roman" panose="02020603050405020304" pitchFamily="18" charset="0"/>
                <a:ea typeface="楷体_GB2312" charset="-122"/>
              </a:rPr>
              <a:t>1</a:t>
            </a:r>
            <a:r>
              <a:rPr lang="en-US" altLang="zh-CN" sz="2400" b="1">
                <a:solidFill>
                  <a:srgbClr val="0000FF"/>
                </a:solidFill>
                <a:latin typeface="Times New Roman" panose="02020603050405020304" pitchFamily="18" charset="0"/>
                <a:ea typeface="楷体_GB2312" charset="-122"/>
              </a:rPr>
              <a:t>(A)</a:t>
            </a:r>
          </a:p>
        </p:txBody>
      </p:sp>
    </p:spTree>
    <p:extLst>
      <p:ext uri="{BB962C8B-B14F-4D97-AF65-F5344CB8AC3E}">
        <p14:creationId xmlns:p14="http://schemas.microsoft.com/office/powerpoint/2010/main" val="188677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childTnLst>
                                    <p:set>
                                      <p:cBhvr additive="base">
                                        <p:cTn id="6" dur="1" fill="hold">
                                          <p:stCondLst>
                                            <p:cond delay="0"/>
                                          </p:stCondLst>
                                        </p:cTn>
                                        <p:tgtEl>
                                          <p:spTgt spid="18"/>
                                        </p:tgtEl>
                                        <p:attrNameLst>
                                          <p:attrName>style.visibility</p:attrName>
                                        </p:attrNameLst>
                                      </p:cBhvr>
                                      <p:to>
                                        <p:strVal val="visible"/>
                                      </p:to>
                                    </p:set>
                                    <p:animEffect transition="in" filter="blinds(horizontal)">
                                      <p:cBhvr additive="base">
                                        <p:cTn id="7" dur="500"/>
                                        <p:tgtEl>
                                          <p:spTgt spid="18"/>
                                        </p:tgtEl>
                                      </p:cBhvr>
                                    </p:animEffect>
                                  </p:childTnLst>
                                </p:cTn>
                              </p:par>
                              <p:par>
                                <p:cTn id="8" presetID="3" presetClass="entr" presetSubtype="10" fill="hold" nodeType="withEffect">
                                  <p:childTnLst>
                                    <p:set>
                                      <p:cBhvr additive="base">
                                        <p:cTn id="9" dur="1" fill="hold">
                                          <p:stCondLst>
                                            <p:cond delay="0"/>
                                          </p:stCondLst>
                                        </p:cTn>
                                        <p:tgtEl>
                                          <p:spTgt spid="19"/>
                                        </p:tgtEl>
                                        <p:attrNameLst>
                                          <p:attrName>style.visibility</p:attrName>
                                        </p:attrNameLst>
                                      </p:cBhvr>
                                      <p:to>
                                        <p:strVal val="visible"/>
                                      </p:to>
                                    </p:set>
                                    <p:animEffect transition="in" filter="blinds(horizontal)">
                                      <p:cBhvr additive="base">
                                        <p:cTn id="10" dur="500"/>
                                        <p:tgtEl>
                                          <p:spTgt spid="19"/>
                                        </p:tgtEl>
                                      </p:cBhvr>
                                    </p:animEffect>
                                  </p:childTnLst>
                                </p:cTn>
                              </p:par>
                              <p:par>
                                <p:cTn id="11" presetID="3" presetClass="entr" presetSubtype="10" fill="hold" grpId="0" nodeType="withEffect">
                                  <p:childTnLst>
                                    <p:set>
                                      <p:cBhvr additive="base">
                                        <p:cTn id="12" dur="1" fill="hold">
                                          <p:stCondLst>
                                            <p:cond delay="0"/>
                                          </p:stCondLst>
                                        </p:cTn>
                                        <p:tgtEl>
                                          <p:spTgt spid="17"/>
                                        </p:tgtEl>
                                        <p:attrNameLst>
                                          <p:attrName>style.visibility</p:attrName>
                                        </p:attrNameLst>
                                      </p:cBhvr>
                                      <p:to>
                                        <p:strVal val="visible"/>
                                      </p:to>
                                    </p:set>
                                    <p:animEffect transition="in" filter="blinds(horizontal)">
                                      <p:cBhvr additive="base">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childTnLst>
                                    <p:set>
                                      <p:cBhvr additive="base">
                                        <p:cTn id="17" dur="1" fill="hold">
                                          <p:stCondLst>
                                            <p:cond delay="0"/>
                                          </p:stCondLst>
                                        </p:cTn>
                                        <p:tgtEl>
                                          <p:spTgt spid="22"/>
                                        </p:tgtEl>
                                        <p:attrNameLst>
                                          <p:attrName>style.visibility</p:attrName>
                                        </p:attrNameLst>
                                      </p:cBhvr>
                                      <p:to>
                                        <p:strVal val="visible"/>
                                      </p:to>
                                    </p:set>
                                    <p:animEffect transition="in" filter="blinds(horizontal)">
                                      <p:cBhvr additive="base">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07C0059-C18B-4ABB-8D5F-5A8256B98075}"/>
              </a:ext>
            </a:extLst>
          </p:cNvPr>
          <p:cNvSpPr>
            <a:spLocks noGrp="1"/>
          </p:cNvSpPr>
          <p:nvPr>
            <p:ph idx="1"/>
          </p:nvPr>
        </p:nvSpPr>
        <p:spPr>
          <a:xfrm>
            <a:off x="838200" y="971737"/>
            <a:ext cx="10515600" cy="4351338"/>
          </a:xfrm>
        </p:spPr>
        <p:txBody>
          <a:bodyPr>
            <a:normAutofit fontScale="92500" lnSpcReduction="10000"/>
          </a:bodyPr>
          <a:lstStyle/>
          <a:p>
            <a:pPr eaLnBrk="0" hangingPunct="0">
              <a:lnSpc>
                <a:spcPct val="110000"/>
              </a:lnSpc>
              <a:spcBef>
                <a:spcPct val="50000"/>
              </a:spcBef>
              <a:buSzPct val="75000"/>
            </a:pPr>
            <a:r>
              <a:rPr kumimoji="1" lang="zh-CN" altLang="en-US" dirty="0"/>
              <a:t>动态规划与其他规划方法的不同之处在于：</a:t>
            </a:r>
          </a:p>
          <a:p>
            <a:pPr eaLnBrk="0" hangingPunct="0">
              <a:lnSpc>
                <a:spcPct val="110000"/>
              </a:lnSpc>
              <a:spcBef>
                <a:spcPct val="50000"/>
              </a:spcBef>
              <a:buSzPct val="75000"/>
              <a:buFont typeface="Wingdings" panose="05000000000000000000" pitchFamily="2" charset="2"/>
              <a:buNone/>
            </a:pPr>
            <a:r>
              <a:rPr kumimoji="1" lang="zh-CN" altLang="en-US" dirty="0"/>
              <a:t>        动态规划是求解某类问题（</a:t>
            </a:r>
            <a:r>
              <a:rPr kumimoji="1" lang="zh-CN" altLang="en-US" dirty="0">
                <a:solidFill>
                  <a:srgbClr val="FF0066"/>
                </a:solidFill>
              </a:rPr>
              <a:t>多阶段决策问题</a:t>
            </a:r>
            <a:r>
              <a:rPr kumimoji="1" lang="zh-CN" altLang="en-US" dirty="0"/>
              <a:t>）的一种方法，是考察问题的一种途径，而不是一种特定算法。</a:t>
            </a:r>
          </a:p>
          <a:p>
            <a:pPr eaLnBrk="0" hangingPunct="0">
              <a:lnSpc>
                <a:spcPct val="110000"/>
              </a:lnSpc>
              <a:spcBef>
                <a:spcPct val="50000"/>
              </a:spcBef>
              <a:buSzPct val="75000"/>
              <a:buFont typeface="Wingdings" panose="05000000000000000000" pitchFamily="2" charset="2"/>
              <a:buNone/>
            </a:pPr>
            <a:r>
              <a:rPr kumimoji="1" lang="zh-CN" altLang="en-US" dirty="0"/>
              <a:t>        因此，它不像线性规划那样有一个标准的数学表达式和明确定义的一组（算法）规则，而必须对具体问题进行具体分析处理。因此，学习动态规划时，除对基本概念和基本方法正确理解外，还应在一定经验积累基础上，</a:t>
            </a:r>
            <a:r>
              <a:rPr kumimoji="1" lang="zh-CN" altLang="en-US" dirty="0">
                <a:solidFill>
                  <a:srgbClr val="0070C0"/>
                </a:solidFill>
              </a:rPr>
              <a:t>以丰富的想像力去建立模型</a:t>
            </a:r>
            <a:r>
              <a:rPr kumimoji="1" lang="zh-CN" altLang="en-US" dirty="0"/>
              <a:t>，用创造性的技巧去求解。</a:t>
            </a:r>
          </a:p>
          <a:p>
            <a:endParaRPr lang="en-US" dirty="0"/>
          </a:p>
        </p:txBody>
      </p:sp>
    </p:spTree>
    <p:extLst>
      <p:ext uri="{BB962C8B-B14F-4D97-AF65-F5344CB8AC3E}">
        <p14:creationId xmlns:p14="http://schemas.microsoft.com/office/powerpoint/2010/main" val="2586367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23">
            <a:extLst>
              <a:ext uri="{FF2B5EF4-FFF2-40B4-BE49-F238E27FC236}">
                <a16:creationId xmlns:a16="http://schemas.microsoft.com/office/drawing/2014/main" id="{E2866441-1477-48D6-A259-011BCF18D0FF}"/>
              </a:ext>
            </a:extLst>
          </p:cNvPr>
          <p:cNvSpPr txBox="1">
            <a:spLocks noChangeArrowheads="1"/>
          </p:cNvSpPr>
          <p:nvPr/>
        </p:nvSpPr>
        <p:spPr bwMode="auto">
          <a:xfrm>
            <a:off x="768147" y="940512"/>
            <a:ext cx="10655706" cy="523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550" tIns="41275" rIns="82550" bIns="41275" numCol="1" anchor="t" anchorCtr="0" compatLnSpc="1">
            <a:prstTxWarp prst="textNoShape">
              <a:avLst/>
            </a:prstTxWarp>
          </a:bodyPr>
          <a:lstStyle>
            <a:lvl1pPr marL="254000" indent="-2540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1pPr>
            <a:lvl2pPr marL="609600" indent="-2032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2pPr>
            <a:lvl3pPr marL="1017588" indent="-2032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3pPr>
            <a:lvl4pPr marL="1600200" indent="-2286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4pPr>
            <a:lvl5pPr marL="2057400" indent="-2286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4000" marR="0" lvl="0" indent="-254000" algn="just" defTabSz="677863" rtl="0" eaLnBrk="0" fontAlgn="base" latinLnBrk="0" hangingPunct="0">
              <a:lnSpc>
                <a:spcPct val="120000"/>
              </a:lnSpc>
              <a:spcBef>
                <a:spcPct val="50000"/>
              </a:spcBef>
              <a:spcAft>
                <a:spcPct val="0"/>
              </a:spcAft>
              <a:buClrTx/>
              <a:buSzPct val="75000"/>
              <a:buFont typeface="Wingdings" panose="05000000000000000000" pitchFamily="2" charset="2"/>
              <a:buNone/>
              <a:tabLst/>
              <a:defRPr/>
            </a:pPr>
            <a:r>
              <a:rPr kumimoji="0" lang="en-US" altLang="zh-CN" sz="2800" b="0" i="0" u="none" strike="noStrike" kern="1200" cap="none" spc="0" normalizeH="0" baseline="0" noProof="0" dirty="0">
                <a:ln>
                  <a:noFill/>
                </a:ln>
                <a:solidFill>
                  <a:srgbClr val="0066FF"/>
                </a:solidFill>
                <a:effectLst/>
                <a:uLnTx/>
                <a:uFillTx/>
                <a:latin typeface="华文新魏" panose="02010800040101010101" pitchFamily="2" charset="-122"/>
                <a:ea typeface="华文新魏" panose="02010800040101010101" pitchFamily="2" charset="-122"/>
              </a:rPr>
              <a:t>□</a:t>
            </a:r>
            <a:r>
              <a:rPr kumimoji="1" lang="zh-CN" altLang="en-US" sz="2800" b="0" i="0" u="none" strike="noStrike" kern="1200" cap="none" spc="0" normalizeH="0" baseline="0" noProof="0" dirty="0">
                <a:ln>
                  <a:noFill/>
                </a:ln>
                <a:solidFill>
                  <a:srgbClr val="FF0066"/>
                </a:solidFill>
                <a:effectLst/>
                <a:uLnTx/>
                <a:uFillTx/>
                <a:latin typeface="黑体" panose="02010609060101010101" pitchFamily="49" charset="-122"/>
                <a:ea typeface="黑体" panose="02010609060101010101" pitchFamily="49" charset="-122"/>
              </a:rPr>
              <a:t>多阶段决策问题的数学模型</a:t>
            </a:r>
            <a:r>
              <a:rPr kumimoji="1" lang="zh-CN" altLang="en-US" sz="2800" b="0" i="0" u="none" strike="noStrike" kern="1200" cap="none" spc="0" normalizeH="0" baseline="0" noProof="0" dirty="0">
                <a:ln>
                  <a:noFill/>
                </a:ln>
                <a:solidFill>
                  <a:srgbClr val="000066"/>
                </a:solidFill>
                <a:effectLst/>
                <a:uLnTx/>
                <a:uFillTx/>
                <a:latin typeface="黑体" panose="02010609060101010101" pitchFamily="49" charset="-122"/>
                <a:ea typeface="黑体" panose="02010609060101010101" pitchFamily="49" charset="-122"/>
              </a:rPr>
              <a:t>   </a:t>
            </a:r>
            <a:r>
              <a:rPr kumimoji="1" lang="zh-CN" altLang="en-US" sz="2800" b="0" i="0" u="none" strike="noStrike" kern="120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rPr>
              <a:t>综上所述，适于应用动态规划方法求解的一类多阶段决策问题的数学模型呈以下形式</a:t>
            </a:r>
            <a:r>
              <a:rPr kumimoji="1" lang="en-US" altLang="zh-CN" sz="2800" b="0" i="0" u="none" strike="noStrike" kern="120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rPr>
              <a:t>:</a:t>
            </a:r>
          </a:p>
          <a:p>
            <a:pPr marL="254000" marR="0" lvl="0" indent="-254000" algn="just" defTabSz="677863" rtl="0" eaLnBrk="0" fontAlgn="base" latinLnBrk="0" hangingPunct="0">
              <a:lnSpc>
                <a:spcPct val="12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charset="-122"/>
                <a:cs typeface="+mn-cs"/>
              </a:rPr>
              <a:t>   </a:t>
            </a: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a:cs typeface="+mn-cs"/>
              </a:rPr>
              <a:t>f</a:t>
            </a:r>
            <a:r>
              <a:rPr kumimoji="0" lang="en-US" altLang="zh-CN" sz="3200" b="1" i="0" u="none" strike="noStrike" kern="1200" cap="none" spc="0" normalizeH="0" baseline="-25000" noProof="0" dirty="0">
                <a:ln>
                  <a:noFill/>
                </a:ln>
                <a:solidFill>
                  <a:srgbClr val="000000"/>
                </a:solidFill>
                <a:effectLst/>
                <a:uLnTx/>
                <a:uFillTx/>
                <a:latin typeface="Times New Roman" panose="02020603050405020304" pitchFamily="18" charset="0"/>
                <a:ea typeface="宋体"/>
                <a:cs typeface="+mn-cs"/>
              </a:rPr>
              <a:t>1</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mn-cs"/>
              </a:rPr>
              <a:t> = </a:t>
            </a:r>
            <a:r>
              <a:rPr kumimoji="0" lang="en-US" altLang="zh-CN" sz="2400" b="1" i="1" u="none" strike="noStrike" kern="1200" cap="none" spc="0" normalizeH="0" baseline="0" noProof="0" dirty="0">
                <a:ln>
                  <a:noFill/>
                </a:ln>
                <a:solidFill>
                  <a:srgbClr val="FF0066"/>
                </a:solidFill>
                <a:effectLst/>
                <a:uLnTx/>
                <a:uFillTx/>
                <a:latin typeface="Times New Roman" panose="02020603050405020304" pitchFamily="18" charset="0"/>
                <a:ea typeface="宋体"/>
                <a:cs typeface="+mn-cs"/>
              </a:rPr>
              <a:t>opt</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mn-cs"/>
              </a:rPr>
              <a:t> </a:t>
            </a: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a:cs typeface="+mn-cs"/>
              </a:rPr>
              <a:t>V</a:t>
            </a:r>
            <a:r>
              <a:rPr kumimoji="0" lang="en-US" altLang="zh-CN" sz="3200" b="1" i="0" u="none" strike="noStrike" kern="1200" cap="none" spc="0" normalizeH="0" baseline="-25000" noProof="0" dirty="0">
                <a:ln>
                  <a:noFill/>
                </a:ln>
                <a:solidFill>
                  <a:srgbClr val="000000"/>
                </a:solidFill>
                <a:effectLst/>
                <a:uLnTx/>
                <a:uFillTx/>
                <a:latin typeface="Times New Roman" panose="02020603050405020304" pitchFamily="18" charset="0"/>
                <a:ea typeface="宋体"/>
                <a:cs typeface="+mn-cs"/>
              </a:rPr>
              <a:t>1</a:t>
            </a:r>
            <a:r>
              <a:rPr kumimoji="0" lang="en-US" altLang="zh-CN" sz="3200" b="1" i="1" u="none" strike="noStrike" kern="1200" cap="none" spc="0" normalizeH="0" baseline="-25000" noProof="0" dirty="0">
                <a:ln>
                  <a:noFill/>
                </a:ln>
                <a:solidFill>
                  <a:srgbClr val="000000"/>
                </a:solidFill>
                <a:effectLst/>
                <a:uLnTx/>
                <a:uFillTx/>
                <a:latin typeface="Times New Roman" panose="02020603050405020304" pitchFamily="18" charset="0"/>
                <a:ea typeface="宋体"/>
                <a:cs typeface="+mn-cs"/>
              </a:rPr>
              <a:t>n</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mn-cs"/>
              </a:rPr>
              <a:t>( </a:t>
            </a: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a:cs typeface="+mn-cs"/>
              </a:rPr>
              <a:t>x</a:t>
            </a:r>
            <a:r>
              <a:rPr kumimoji="0" lang="en-US" altLang="zh-CN" sz="3200" b="1" i="0" u="none" strike="noStrike" kern="1200" cap="none" spc="0" normalizeH="0" baseline="-25000" noProof="0" dirty="0">
                <a:ln>
                  <a:noFill/>
                </a:ln>
                <a:solidFill>
                  <a:srgbClr val="000000"/>
                </a:solidFill>
                <a:effectLst/>
                <a:uLnTx/>
                <a:uFillTx/>
                <a:latin typeface="Times New Roman" panose="02020603050405020304" pitchFamily="18" charset="0"/>
                <a:ea typeface="宋体"/>
                <a:cs typeface="+mn-cs"/>
              </a:rPr>
              <a:t>1</a:t>
            </a: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a:cs typeface="+mn-cs"/>
              </a:rPr>
              <a:t> </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mn-cs"/>
              </a:rPr>
              <a:t>, </a:t>
            </a: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a:cs typeface="+mn-cs"/>
              </a:rPr>
              <a:t>p</a:t>
            </a:r>
            <a:r>
              <a:rPr kumimoji="0" lang="en-US" altLang="zh-CN" sz="3200" b="1" i="0" u="none" strike="noStrike" kern="1200" cap="none" spc="0" normalizeH="0" baseline="-25000" noProof="0" dirty="0">
                <a:ln>
                  <a:noFill/>
                </a:ln>
                <a:solidFill>
                  <a:srgbClr val="000000"/>
                </a:solidFill>
                <a:effectLst/>
                <a:uLnTx/>
                <a:uFillTx/>
                <a:latin typeface="Times New Roman" panose="02020603050405020304" pitchFamily="18" charset="0"/>
                <a:ea typeface="宋体"/>
                <a:cs typeface="+mn-cs"/>
              </a:rPr>
              <a:t>1</a:t>
            </a:r>
            <a:r>
              <a:rPr kumimoji="0" lang="en-US" altLang="zh-CN" sz="3200" b="1" i="1" u="none" strike="noStrike" kern="1200" cap="none" spc="0" normalizeH="0" baseline="-25000" noProof="0" dirty="0">
                <a:ln>
                  <a:noFill/>
                </a:ln>
                <a:solidFill>
                  <a:srgbClr val="000000"/>
                </a:solidFill>
                <a:effectLst/>
                <a:uLnTx/>
                <a:uFillTx/>
                <a:latin typeface="Times New Roman" panose="02020603050405020304" pitchFamily="18" charset="0"/>
                <a:ea typeface="宋体"/>
                <a:cs typeface="+mn-cs"/>
              </a:rPr>
              <a:t>n</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mn-cs"/>
              </a:rPr>
              <a:t> )      </a:t>
            </a:r>
            <a:r>
              <a:rPr kumimoji="0" lang="zh-CN" altLang="en-US" sz="1800" b="1" i="0" u="none" strike="noStrike" kern="1200" cap="none" spc="0" normalizeH="0" baseline="0" noProof="0" dirty="0">
                <a:ln>
                  <a:noFill/>
                </a:ln>
                <a:solidFill>
                  <a:srgbClr val="0000FF"/>
                </a:solidFill>
                <a:effectLst/>
                <a:uLnTx/>
                <a:uFillTx/>
                <a:latin typeface="Times New Roman" panose="02020603050405020304" pitchFamily="18" charset="0"/>
                <a:ea typeface="楷体_GB2312" charset="-122"/>
                <a:cs typeface="+mn-cs"/>
              </a:rPr>
              <a:t>最优指标函数</a:t>
            </a:r>
          </a:p>
          <a:p>
            <a:pPr marL="254000" marR="0" lvl="0" indent="-254000" algn="just" defTabSz="677863" rtl="0" eaLnBrk="0" fontAlgn="base" latinLnBrk="0" hangingPunct="0">
              <a:lnSpc>
                <a:spcPct val="120000"/>
              </a:lnSpc>
              <a:spcBef>
                <a:spcPct val="50000"/>
              </a:spcBef>
              <a:spcAft>
                <a:spcPct val="0"/>
              </a:spcAft>
              <a:buClrTx/>
              <a:buSzPct val="75000"/>
              <a:buFont typeface="Wingdings" panose="05000000000000000000" pitchFamily="2" charset="2"/>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mn-cs"/>
              </a:rPr>
              <a:t>          </a:t>
            </a: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a:cs typeface="+mn-cs"/>
              </a:rPr>
              <a:t>x</a:t>
            </a:r>
            <a:r>
              <a:rPr kumimoji="0" lang="en-US" altLang="zh-CN" sz="3200" b="1" i="1" u="none" strike="noStrike" kern="1200" cap="none" spc="0" normalizeH="0" baseline="-25000" noProof="0" dirty="0">
                <a:ln>
                  <a:noFill/>
                </a:ln>
                <a:solidFill>
                  <a:srgbClr val="000000"/>
                </a:solidFill>
                <a:effectLst/>
                <a:uLnTx/>
                <a:uFillTx/>
                <a:latin typeface="Times New Roman" panose="02020603050405020304" pitchFamily="18" charset="0"/>
                <a:ea typeface="宋体"/>
                <a:cs typeface="+mn-cs"/>
              </a:rPr>
              <a:t>k</a:t>
            </a:r>
            <a:r>
              <a:rPr kumimoji="0" lang="en-US" altLang="zh-CN" sz="3200" b="1" i="0" u="none" strike="noStrike" kern="1200" cap="none" spc="0" normalizeH="0" baseline="-25000" noProof="0" dirty="0">
                <a:ln>
                  <a:noFill/>
                </a:ln>
                <a:solidFill>
                  <a:srgbClr val="000000"/>
                </a:solidFill>
                <a:effectLst/>
                <a:uLnTx/>
                <a:uFillTx/>
                <a:latin typeface="Times New Roman" panose="02020603050405020304" pitchFamily="18" charset="0"/>
                <a:ea typeface="宋体"/>
                <a:cs typeface="+mn-cs"/>
              </a:rPr>
              <a:t>+1</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mn-cs"/>
              </a:rPr>
              <a:t>=</a:t>
            </a: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a:cs typeface="+mn-cs"/>
              </a:rPr>
              <a:t>T</a:t>
            </a:r>
            <a:r>
              <a:rPr kumimoji="0" lang="en-US" altLang="zh-CN" sz="3200" b="1" i="1" u="none" strike="noStrike" kern="1200" cap="none" spc="0" normalizeH="0" baseline="-25000" noProof="0" dirty="0">
                <a:ln>
                  <a:noFill/>
                </a:ln>
                <a:solidFill>
                  <a:srgbClr val="000000"/>
                </a:solidFill>
                <a:effectLst/>
                <a:uLnTx/>
                <a:uFillTx/>
                <a:latin typeface="Times New Roman" panose="02020603050405020304" pitchFamily="18" charset="0"/>
                <a:ea typeface="宋体"/>
                <a:cs typeface="+mn-cs"/>
              </a:rPr>
              <a:t>k</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mn-cs"/>
              </a:rPr>
              <a:t>( </a:t>
            </a:r>
            <a:r>
              <a:rPr kumimoji="0"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mn-cs"/>
              </a:rPr>
              <a:t>x</a:t>
            </a:r>
            <a:r>
              <a:rPr kumimoji="0" lang="en-US" altLang="zh-CN" sz="3200" b="1" i="1" u="none" strike="noStrike" kern="1200" cap="none" spc="0" normalizeH="0" baseline="-25000" noProof="0" dirty="0" err="1">
                <a:ln>
                  <a:noFill/>
                </a:ln>
                <a:solidFill>
                  <a:srgbClr val="000000"/>
                </a:solidFill>
                <a:effectLst/>
                <a:uLnTx/>
                <a:uFillTx/>
                <a:latin typeface="Times New Roman" panose="02020603050405020304" pitchFamily="18" charset="0"/>
                <a:ea typeface="宋体"/>
                <a:cs typeface="+mn-cs"/>
              </a:rPr>
              <a:t>k</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mn-cs"/>
              </a:rPr>
              <a:t>, </a:t>
            </a:r>
            <a:r>
              <a:rPr kumimoji="0"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mn-cs"/>
              </a:rPr>
              <a:t>u</a:t>
            </a:r>
            <a:r>
              <a:rPr kumimoji="0" lang="en-US" altLang="zh-CN" sz="3200" b="1" i="1" u="none" strike="noStrike" kern="1200" cap="none" spc="0" normalizeH="0" baseline="-25000" noProof="0" dirty="0" err="1">
                <a:ln>
                  <a:noFill/>
                </a:ln>
                <a:solidFill>
                  <a:srgbClr val="000000"/>
                </a:solidFill>
                <a:effectLst/>
                <a:uLnTx/>
                <a:uFillTx/>
                <a:latin typeface="Times New Roman" panose="02020603050405020304" pitchFamily="18" charset="0"/>
                <a:ea typeface="宋体"/>
                <a:cs typeface="+mn-cs"/>
              </a:rPr>
              <a:t>k</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mn-cs"/>
              </a:rPr>
              <a:t>(</a:t>
            </a:r>
            <a:r>
              <a:rPr kumimoji="0"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mn-cs"/>
              </a:rPr>
              <a:t>x</a:t>
            </a:r>
            <a:r>
              <a:rPr kumimoji="0" lang="en-US" altLang="zh-CN" sz="3200" b="1" i="1" u="none" strike="noStrike" kern="1200" cap="none" spc="0" normalizeH="0" baseline="-25000" noProof="0" dirty="0" err="1">
                <a:ln>
                  <a:noFill/>
                </a:ln>
                <a:solidFill>
                  <a:srgbClr val="000000"/>
                </a:solidFill>
                <a:effectLst/>
                <a:uLnTx/>
                <a:uFillTx/>
                <a:latin typeface="Times New Roman" panose="02020603050405020304" pitchFamily="18" charset="0"/>
                <a:ea typeface="宋体"/>
                <a:cs typeface="+mn-cs"/>
              </a:rPr>
              <a:t>k</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mn-cs"/>
              </a:rPr>
              <a:t>) ) </a:t>
            </a:r>
            <a:r>
              <a:rPr kumimoji="0" lang="zh-CN" altLang="en-US" sz="1800" b="1" i="0" u="none" strike="noStrike" kern="1200" cap="none" spc="0" normalizeH="0" baseline="0" noProof="0" dirty="0">
                <a:ln>
                  <a:noFill/>
                </a:ln>
                <a:solidFill>
                  <a:srgbClr val="0000FF"/>
                </a:solidFill>
                <a:effectLst/>
                <a:uLnTx/>
                <a:uFillTx/>
                <a:latin typeface="Times New Roman" panose="02020603050405020304" pitchFamily="18" charset="0"/>
                <a:ea typeface="楷体_GB2312" charset="-122"/>
                <a:cs typeface="+mn-cs"/>
              </a:rPr>
              <a:t>状态转移方程</a:t>
            </a:r>
          </a:p>
          <a:p>
            <a:pPr marL="254000" marR="0" lvl="0" indent="-254000" algn="just" defTabSz="677863" rtl="0" eaLnBrk="0" fontAlgn="base" latinLnBrk="0" hangingPunct="0">
              <a:lnSpc>
                <a:spcPct val="120000"/>
              </a:lnSpc>
              <a:spcBef>
                <a:spcPct val="50000"/>
              </a:spcBef>
              <a:spcAft>
                <a:spcPct val="0"/>
              </a:spcAft>
              <a:buClrTx/>
              <a:buSzPct val="75000"/>
              <a:buFont typeface="Wingdings" panose="05000000000000000000" pitchFamily="2" charset="2"/>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mn-cs"/>
              </a:rPr>
              <a:t>          </a:t>
            </a:r>
            <a:r>
              <a:rPr kumimoji="0"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mn-cs"/>
              </a:rPr>
              <a:t>u</a:t>
            </a:r>
            <a:r>
              <a:rPr kumimoji="0" lang="en-US" altLang="zh-CN" sz="3200" b="1" i="1" u="none" strike="noStrike" kern="1200" cap="none" spc="0" normalizeH="0" baseline="-25000" noProof="0" dirty="0" err="1">
                <a:ln>
                  <a:noFill/>
                </a:ln>
                <a:solidFill>
                  <a:srgbClr val="000000"/>
                </a:solidFill>
                <a:effectLst/>
                <a:uLnTx/>
                <a:uFillTx/>
                <a:latin typeface="Times New Roman" panose="02020603050405020304" pitchFamily="18" charset="0"/>
                <a:ea typeface="宋体"/>
                <a:cs typeface="+mn-cs"/>
              </a:rPr>
              <a:t>k</a:t>
            </a:r>
            <a:r>
              <a:rPr kumimoji="0"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mn-cs"/>
              </a:rPr>
              <a:t>∈</a:t>
            </a:r>
            <a:r>
              <a:rPr kumimoji="0"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mn-cs"/>
              </a:rPr>
              <a:t>D</a:t>
            </a:r>
            <a:r>
              <a:rPr kumimoji="0" lang="en-US" altLang="zh-CN" sz="3200" b="1" i="1" u="none" strike="noStrike" kern="1200" cap="none" spc="0" normalizeH="0" baseline="-25000" noProof="0" dirty="0" err="1">
                <a:ln>
                  <a:noFill/>
                </a:ln>
                <a:solidFill>
                  <a:srgbClr val="000000"/>
                </a:solidFill>
                <a:effectLst/>
                <a:uLnTx/>
                <a:uFillTx/>
                <a:latin typeface="Times New Roman" panose="02020603050405020304" pitchFamily="18" charset="0"/>
                <a:ea typeface="宋体"/>
                <a:cs typeface="+mn-cs"/>
              </a:rPr>
              <a:t>k</a:t>
            </a:r>
            <a:r>
              <a:rPr kumimoji="0" lang="en-US" altLang="zh-CN" sz="3200" b="1" i="1" u="none" strike="noStrike" kern="1200" cap="none" spc="0" normalizeH="0" baseline="-25000" noProof="0" dirty="0">
                <a:ln>
                  <a:noFill/>
                </a:ln>
                <a:solidFill>
                  <a:srgbClr val="000000"/>
                </a:solidFill>
                <a:effectLst/>
                <a:uLnTx/>
                <a:uFillTx/>
                <a:latin typeface="Times New Roman" panose="02020603050405020304" pitchFamily="18" charset="0"/>
                <a:ea typeface="宋体"/>
                <a:cs typeface="+mn-cs"/>
              </a:rPr>
              <a:t>                           </a:t>
            </a:r>
            <a:r>
              <a:rPr kumimoji="0" lang="zh-CN" altLang="en-US" sz="1800" b="1" i="0" u="none" strike="noStrike" kern="1200" cap="none" spc="0" normalizeH="0" baseline="0" noProof="0" dirty="0">
                <a:ln>
                  <a:noFill/>
                </a:ln>
                <a:solidFill>
                  <a:srgbClr val="0000FF"/>
                </a:solidFill>
                <a:effectLst/>
                <a:uLnTx/>
                <a:uFillTx/>
                <a:latin typeface="Times New Roman" panose="02020603050405020304" pitchFamily="18" charset="0"/>
                <a:ea typeface="楷体_GB2312" charset="-122"/>
                <a:cs typeface="+mn-cs"/>
              </a:rPr>
              <a:t>决策变量</a:t>
            </a:r>
          </a:p>
          <a:p>
            <a:pPr marL="254000" marR="0" lvl="0" indent="-254000" algn="just" defTabSz="677863" rtl="0" eaLnBrk="0" fontAlgn="base" latinLnBrk="0" hangingPunct="0">
              <a:lnSpc>
                <a:spcPct val="120000"/>
              </a:lnSpc>
              <a:spcBef>
                <a:spcPct val="50000"/>
              </a:spcBef>
              <a:spcAft>
                <a:spcPct val="0"/>
              </a:spcAft>
              <a:buClrTx/>
              <a:buSzPct val="75000"/>
              <a:buFont typeface="Wingdings" panose="05000000000000000000" pitchFamily="2" charset="2"/>
              <a:buNone/>
              <a:tabLst/>
              <a:defRPr/>
            </a:pPr>
            <a:r>
              <a:rPr kumimoji="0" lang="zh-CN" altLang="en-US" sz="2400" b="1" i="1" u="none" strike="noStrike" kern="1200" cap="none" spc="0" normalizeH="0" baseline="0" noProof="0" dirty="0">
                <a:ln>
                  <a:noFill/>
                </a:ln>
                <a:solidFill>
                  <a:srgbClr val="000000"/>
                </a:solidFill>
                <a:effectLst/>
                <a:uLnTx/>
                <a:uFillTx/>
                <a:latin typeface="Times New Roman" panose="02020603050405020304" pitchFamily="18" charset="0"/>
                <a:ea typeface="宋体"/>
                <a:cs typeface="+mn-cs"/>
              </a:rPr>
              <a:t>          </a:t>
            </a:r>
            <a:r>
              <a:rPr kumimoji="0"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mn-cs"/>
              </a:rPr>
              <a:t>x</a:t>
            </a:r>
            <a:r>
              <a:rPr kumimoji="0" lang="en-US" altLang="zh-CN" sz="3200" b="1" i="1" u="none" strike="noStrike" kern="1200" cap="none" spc="0" normalizeH="0" baseline="-25000" noProof="0" dirty="0" err="1">
                <a:ln>
                  <a:noFill/>
                </a:ln>
                <a:solidFill>
                  <a:srgbClr val="000000"/>
                </a:solidFill>
                <a:effectLst/>
                <a:uLnTx/>
                <a:uFillTx/>
                <a:latin typeface="Times New Roman" panose="02020603050405020304" pitchFamily="18" charset="0"/>
                <a:ea typeface="宋体"/>
                <a:cs typeface="+mn-cs"/>
              </a:rPr>
              <a:t>k</a:t>
            </a:r>
            <a:r>
              <a:rPr kumimoji="0"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mn-cs"/>
              </a:rPr>
              <a:t>∈</a:t>
            </a:r>
            <a:r>
              <a:rPr kumimoji="0"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mn-cs"/>
              </a:rPr>
              <a:t>S</a:t>
            </a:r>
            <a:r>
              <a:rPr kumimoji="0" lang="en-US" altLang="zh-CN" sz="3200" b="1" i="1" u="none" strike="noStrike" kern="1200" cap="none" spc="0" normalizeH="0" baseline="-25000" noProof="0" dirty="0" err="1">
                <a:ln>
                  <a:noFill/>
                </a:ln>
                <a:solidFill>
                  <a:srgbClr val="000000"/>
                </a:solidFill>
                <a:effectLst/>
                <a:uLnTx/>
                <a:uFillTx/>
                <a:latin typeface="Times New Roman" panose="02020603050405020304" pitchFamily="18" charset="0"/>
                <a:ea typeface="宋体"/>
                <a:cs typeface="+mn-cs"/>
              </a:rPr>
              <a:t>k</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mn-cs"/>
              </a:rPr>
              <a:t>                        </a:t>
            </a:r>
            <a:r>
              <a:rPr kumimoji="0" lang="zh-CN" altLang="en-US" sz="1800" b="1" i="0" u="none" strike="noStrike" kern="1200" cap="none" spc="0" normalizeH="0" baseline="0" noProof="0" dirty="0">
                <a:ln>
                  <a:noFill/>
                </a:ln>
                <a:solidFill>
                  <a:srgbClr val="0000FF"/>
                </a:solidFill>
                <a:effectLst/>
                <a:uLnTx/>
                <a:uFillTx/>
                <a:latin typeface="Times New Roman" panose="02020603050405020304" pitchFamily="18" charset="0"/>
                <a:ea typeface="楷体_GB2312" charset="-122"/>
                <a:cs typeface="+mn-cs"/>
              </a:rPr>
              <a:t>状态变量</a:t>
            </a:r>
          </a:p>
          <a:p>
            <a:pPr marL="254000" marR="0" lvl="0" indent="-254000" algn="just" defTabSz="677863" rtl="0" eaLnBrk="0" fontAlgn="base" latinLnBrk="0" hangingPunct="0">
              <a:lnSpc>
                <a:spcPct val="120000"/>
              </a:lnSpc>
              <a:spcBef>
                <a:spcPct val="50000"/>
              </a:spcBef>
              <a:spcAft>
                <a:spcPct val="0"/>
              </a:spcAft>
              <a:buClrTx/>
              <a:buSzPct val="75000"/>
              <a:buFont typeface="Wingdings" panose="05000000000000000000" pitchFamily="2" charset="2"/>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mn-cs"/>
              </a:rPr>
              <a:t>          </a:t>
            </a: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a:cs typeface="+mn-cs"/>
              </a:rPr>
              <a:t>k</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mn-cs"/>
              </a:rPr>
              <a:t>=1,2,…,</a:t>
            </a: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a:cs typeface="+mn-cs"/>
              </a:rPr>
              <a:t>n</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mn-cs"/>
              </a:rPr>
              <a:t>                  </a:t>
            </a:r>
            <a:r>
              <a:rPr kumimoji="0" lang="zh-CN" altLang="en-US" sz="1800" b="1" i="0" u="none" strike="noStrike" kern="1200" cap="none" spc="0" normalizeH="0" baseline="0" noProof="0" dirty="0">
                <a:ln>
                  <a:noFill/>
                </a:ln>
                <a:solidFill>
                  <a:srgbClr val="0000FF"/>
                </a:solidFill>
                <a:effectLst/>
                <a:uLnTx/>
                <a:uFillTx/>
                <a:latin typeface="Times New Roman" panose="02020603050405020304" pitchFamily="18" charset="0"/>
                <a:ea typeface="楷体_GB2312" charset="-122"/>
                <a:cs typeface="+mn-cs"/>
              </a:rPr>
              <a:t>阶段变量</a:t>
            </a:r>
            <a:endParaRPr kumimoji="1" lang="zh-CN" altLang="en-US" sz="1800" b="1" i="0" u="none" strike="noStrike" kern="1200" cap="none" spc="0" normalizeH="0" baseline="0" noProof="0" dirty="0">
              <a:ln>
                <a:noFill/>
              </a:ln>
              <a:solidFill>
                <a:srgbClr val="0000FF"/>
              </a:solidFill>
              <a:effectLst/>
              <a:uLnTx/>
              <a:uFillTx/>
              <a:latin typeface="Times New Roman" panose="02020603050405020304" pitchFamily="18" charset="0"/>
              <a:ea typeface="楷体_GB2312" charset="-122"/>
              <a:cs typeface="+mn-cs"/>
            </a:endParaRPr>
          </a:p>
        </p:txBody>
      </p:sp>
      <p:sp>
        <p:nvSpPr>
          <p:cNvPr id="6" name="AutoShape 424">
            <a:extLst>
              <a:ext uri="{FF2B5EF4-FFF2-40B4-BE49-F238E27FC236}">
                <a16:creationId xmlns:a16="http://schemas.microsoft.com/office/drawing/2014/main" id="{7E284672-ABE0-45B2-B81E-40C15F61B824}"/>
              </a:ext>
            </a:extLst>
          </p:cNvPr>
          <p:cNvSpPr>
            <a:spLocks noChangeArrowheads="1"/>
          </p:cNvSpPr>
          <p:nvPr/>
        </p:nvSpPr>
        <p:spPr bwMode="auto">
          <a:xfrm>
            <a:off x="1139825" y="2857500"/>
            <a:ext cx="355600" cy="2273300"/>
          </a:xfrm>
          <a:prstGeom prst="leftBrace">
            <a:avLst>
              <a:gd name="adj1" fmla="val 53274"/>
              <a:gd name="adj2" fmla="val 50000"/>
            </a:avLst>
          </a:prstGeom>
          <a:noFill/>
          <a:ln w="9525" cap="flat"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lstStyle/>
          <a:p>
            <a:pPr fontAlgn="base">
              <a:spcBef>
                <a:spcPct val="0"/>
              </a:spcBef>
              <a:spcAft>
                <a:spcPct val="0"/>
              </a:spcAft>
              <a:buSzPct val="100000"/>
            </a:pPr>
            <a:endParaRPr lang="en-US" sz="2400" b="1">
              <a:solidFill>
                <a:srgbClr val="0000FF"/>
              </a:solidFill>
              <a:latin typeface="Times New Roman" panose="02020603050405020304" pitchFamily="18" charset="0"/>
              <a:ea typeface="楷体_GB2312" charset="-122"/>
            </a:endParaRPr>
          </a:p>
        </p:txBody>
      </p:sp>
      <p:sp>
        <p:nvSpPr>
          <p:cNvPr id="7" name="Rectangle 425">
            <a:extLst>
              <a:ext uri="{FF2B5EF4-FFF2-40B4-BE49-F238E27FC236}">
                <a16:creationId xmlns:a16="http://schemas.microsoft.com/office/drawing/2014/main" id="{399D2CF1-5C37-4F02-ABDA-ABFD14840270}"/>
              </a:ext>
            </a:extLst>
          </p:cNvPr>
          <p:cNvSpPr>
            <a:spLocks noChangeArrowheads="1"/>
          </p:cNvSpPr>
          <p:nvPr/>
        </p:nvSpPr>
        <p:spPr bwMode="auto">
          <a:xfrm>
            <a:off x="695325" y="3707398"/>
            <a:ext cx="4445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algn="ctr" eaLnBrk="0" fontAlgn="base" hangingPunct="0">
              <a:spcBef>
                <a:spcPct val="50000"/>
              </a:spcBef>
              <a:spcAft>
                <a:spcPct val="0"/>
              </a:spcAft>
              <a:buSzPct val="75000"/>
              <a:buFont typeface="Wingdings" panose="05000000000000000000" pitchFamily="2" charset="2"/>
              <a:buNone/>
            </a:pPr>
            <a:r>
              <a:rPr kumimoji="1" lang="en-US" altLang="zh-CN" sz="2400" b="1" i="1" dirty="0" err="1">
                <a:solidFill>
                  <a:srgbClr val="000000"/>
                </a:solidFill>
                <a:latin typeface="Times New Roman" panose="02020603050405020304" pitchFamily="18" charset="0"/>
                <a:ea typeface="楷体_GB2312" charset="-122"/>
              </a:rPr>
              <a:t>st.</a:t>
            </a:r>
            <a:endParaRPr kumimoji="1" lang="en-US" altLang="zh-CN" sz="2400" b="1" i="1" dirty="0">
              <a:solidFill>
                <a:srgbClr val="000000"/>
              </a:solidFill>
              <a:latin typeface="Times New Roman" panose="02020603050405020304" pitchFamily="18" charset="0"/>
              <a:ea typeface="楷体_GB2312" charset="-122"/>
            </a:endParaRPr>
          </a:p>
        </p:txBody>
      </p:sp>
      <p:sp>
        <p:nvSpPr>
          <p:cNvPr id="8" name="Rectangle 426">
            <a:extLst>
              <a:ext uri="{FF2B5EF4-FFF2-40B4-BE49-F238E27FC236}">
                <a16:creationId xmlns:a16="http://schemas.microsoft.com/office/drawing/2014/main" id="{B62955B5-3AC8-4C18-B4C9-19CC683C037B}"/>
              </a:ext>
            </a:extLst>
          </p:cNvPr>
          <p:cNvSpPr>
            <a:spLocks noChangeArrowheads="1"/>
          </p:cNvSpPr>
          <p:nvPr/>
        </p:nvSpPr>
        <p:spPr bwMode="auto">
          <a:xfrm>
            <a:off x="6382410" y="2260194"/>
            <a:ext cx="5212182" cy="3028695"/>
          </a:xfrm>
          <a:prstGeom prst="rect">
            <a:avLst/>
          </a:prstGeom>
          <a:noFill/>
          <a:ln w="9525" cap="flat" algn="ctr">
            <a:solidFill>
              <a:srgbClr val="FF0000"/>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txBody>
          <a:bodyPr lIns="92075" tIns="46038" rIns="92075" bIns="46038"/>
          <a:lstStyle>
            <a:lvl1pPr marL="254000" indent="-254000" defTabSz="677863" eaLnBrk="0" hangingPunct="0">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1pPr>
            <a:lvl2pPr marL="609600" indent="-203200" defTabSz="677863" eaLnBrk="0" hangingPunct="0">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2pPr>
            <a:lvl3pPr marL="1017588" indent="-203200" defTabSz="677863" eaLnBrk="0" hangingPunct="0">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3pPr>
            <a:lvl4pPr marL="1600200" indent="-228600" defTabSz="677863" eaLnBrk="0" hangingPunct="0">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4pPr>
            <a:lvl5pPr marL="2057400" indent="-228600" defTabSz="677863" eaLnBrk="0" hangingPunct="0">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5pPr>
            <a:lvl6pPr marL="25146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6pPr>
            <a:lvl7pPr marL="29718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7pPr>
            <a:lvl8pPr marL="34290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8pPr>
            <a:lvl9pPr marL="38862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9pPr>
          </a:lstStyle>
          <a:p>
            <a:pPr marL="254000" marR="0" lvl="0" indent="-254000" algn="just" defTabSz="677863" eaLnBrk="0" fontAlgn="base" latinLnBrk="0" hangingPunct="0">
              <a:lnSpc>
                <a:spcPct val="100000"/>
              </a:lnSpc>
              <a:spcBef>
                <a:spcPct val="40000"/>
              </a:spcBef>
              <a:spcAft>
                <a:spcPct val="0"/>
              </a:spcAft>
              <a:buClrTx/>
              <a:buSzPct val="75000"/>
              <a:buFont typeface="Wingdings" panose="05000000000000000000" pitchFamily="2" charset="2"/>
              <a:buNone/>
              <a:tabLst/>
              <a:defRPr/>
            </a:pPr>
            <a:r>
              <a:rPr kumimoji="0" lang="en-US" altLang="zh-CN" sz="2400" b="0" i="0" u="none" strike="noStrike" kern="0" cap="none" spc="0" normalizeH="0" baseline="0" noProof="0" dirty="0">
                <a:ln>
                  <a:noFill/>
                </a:ln>
                <a:solidFill>
                  <a:srgbClr val="0066FF"/>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上述数学模型说明了对于给定的多阶段决策过程，求取一个</a:t>
            </a:r>
            <a:r>
              <a:rPr kumimoji="1"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或多个</a:t>
            </a:r>
            <a:r>
              <a:rPr kumimoji="1"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最优策略或最优决策序列</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400" b="0" i="1"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u</a:t>
            </a:r>
            <a:r>
              <a:rPr kumimoji="0" lang="en-US" altLang="zh-CN" sz="2800" b="0" i="0" u="none" strike="noStrike" kern="0" cap="none" spc="0" normalizeH="0" baseline="-2500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1</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400" b="0" i="1"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u</a:t>
            </a:r>
            <a:r>
              <a:rPr kumimoji="0" lang="en-US" altLang="zh-CN" sz="2800" b="0" i="0" u="none" strike="noStrike" kern="0" cap="none" spc="0" normalizeH="0" baseline="-2500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2</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 </a:t>
            </a:r>
            <a:r>
              <a:rPr kumimoji="0" lang="en-US" altLang="zh-CN" sz="2400" b="0" i="1"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u</a:t>
            </a:r>
            <a:r>
              <a:rPr kumimoji="0" lang="en-US" altLang="zh-CN" sz="2800" b="0" i="1" u="none" strike="noStrike" kern="0" cap="none" spc="0" normalizeH="0" baseline="-2500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n</a:t>
            </a:r>
            <a:r>
              <a:rPr kumimoji="0" lang="en-US" altLang="zh-CN" sz="2400" b="0" i="1"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，使之既满足左式给出的全部约束条件，又使左式所示的目标函数取得极值，并且同时指出执行该最优策略时，过程状态演变序列即是最优路线。</a:t>
            </a:r>
          </a:p>
        </p:txBody>
      </p:sp>
    </p:spTree>
    <p:extLst>
      <p:ext uri="{BB962C8B-B14F-4D97-AF65-F5344CB8AC3E}">
        <p14:creationId xmlns:p14="http://schemas.microsoft.com/office/powerpoint/2010/main" val="2122179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childTnLst>
                                    <p:set>
                                      <p:cBhvr additive="base">
                                        <p:cTn id="6" dur="1" fill="hold">
                                          <p:stCondLst>
                                            <p:cond delay="0"/>
                                          </p:stCondLst>
                                        </p:cTn>
                                        <p:tgtEl>
                                          <p:spTgt spid="8">
                                            <p:txEl>
                                              <p:pRg st="0" end="0"/>
                                            </p:txEl>
                                          </p:spTgt>
                                        </p:tgtEl>
                                        <p:attrNameLst>
                                          <p:attrName>style.visibility</p:attrName>
                                        </p:attrNameLst>
                                      </p:cBhvr>
                                      <p:to>
                                        <p:strVal val="visible"/>
                                      </p:to>
                                    </p:set>
                                    <p:animEffect transition="in" filter="blinds(horizontal)">
                                      <p:cBhvr additive="base">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29">
            <a:extLst>
              <a:ext uri="{FF2B5EF4-FFF2-40B4-BE49-F238E27FC236}">
                <a16:creationId xmlns:a16="http://schemas.microsoft.com/office/drawing/2014/main" id="{3DB5386B-B7DB-490B-9DDD-0AEB223B5040}"/>
              </a:ext>
            </a:extLst>
          </p:cNvPr>
          <p:cNvSpPr>
            <a:spLocks noChangeArrowheads="1"/>
          </p:cNvSpPr>
          <p:nvPr/>
        </p:nvSpPr>
        <p:spPr bwMode="auto">
          <a:xfrm>
            <a:off x="1452067" y="772972"/>
            <a:ext cx="1600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SzPct val="100000"/>
            </a:pPr>
            <a:r>
              <a:rPr kumimoji="1" lang="zh-CN" altLang="en-US" sz="2800" b="1" dirty="0">
                <a:solidFill>
                  <a:srgbClr val="FF0066"/>
                </a:solidFill>
                <a:latin typeface="黑体" panose="02010609060101010101" pitchFamily="49" charset="-122"/>
                <a:ea typeface="黑体" panose="02010609060101010101" pitchFamily="49" charset="-122"/>
              </a:rPr>
              <a:t>小结</a:t>
            </a:r>
            <a:r>
              <a:rPr kumimoji="1" lang="en-US" altLang="zh-CN" sz="2800" b="1" dirty="0">
                <a:solidFill>
                  <a:srgbClr val="FF0066"/>
                </a:solidFill>
                <a:latin typeface="黑体" panose="02010609060101010101" pitchFamily="49" charset="-122"/>
                <a:ea typeface="黑体" panose="02010609060101010101" pitchFamily="49" charset="-122"/>
              </a:rPr>
              <a:t>:</a:t>
            </a:r>
          </a:p>
        </p:txBody>
      </p:sp>
      <p:grpSp>
        <p:nvGrpSpPr>
          <p:cNvPr id="5" name="Group 430">
            <a:extLst>
              <a:ext uri="{FF2B5EF4-FFF2-40B4-BE49-F238E27FC236}">
                <a16:creationId xmlns:a16="http://schemas.microsoft.com/office/drawing/2014/main" id="{9DD142DB-6AB9-4B2C-88BF-F4D55DD95CD0}"/>
              </a:ext>
            </a:extLst>
          </p:cNvPr>
          <p:cNvGrpSpPr>
            <a:grpSpLocks/>
          </p:cNvGrpSpPr>
          <p:nvPr/>
        </p:nvGrpSpPr>
        <p:grpSpPr bwMode="auto">
          <a:xfrm>
            <a:off x="1604467" y="1928672"/>
            <a:ext cx="8534400" cy="519113"/>
            <a:chOff x="384" y="816"/>
            <a:chExt cx="5376" cy="327"/>
          </a:xfrm>
        </p:grpSpPr>
        <p:sp>
          <p:nvSpPr>
            <p:cNvPr id="6" name="Rectangle 431">
              <a:extLst>
                <a:ext uri="{FF2B5EF4-FFF2-40B4-BE49-F238E27FC236}">
                  <a16:creationId xmlns:a16="http://schemas.microsoft.com/office/drawing/2014/main" id="{3DE15BC3-DB9C-41D4-8632-C507FDD3F677}"/>
                </a:ext>
              </a:extLst>
            </p:cNvPr>
            <p:cNvSpPr>
              <a:spLocks noChangeArrowheads="1"/>
            </p:cNvSpPr>
            <p:nvPr/>
          </p:nvSpPr>
          <p:spPr bwMode="auto">
            <a:xfrm>
              <a:off x="816" y="816"/>
              <a:ext cx="49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SzPct val="100000"/>
              </a:pPr>
              <a:r>
                <a:rPr kumimoji="1" lang="zh-CN" altLang="en-US" sz="2800" b="1">
                  <a:solidFill>
                    <a:srgbClr val="000066"/>
                  </a:solidFill>
                  <a:latin typeface="楷体_GB2312" charset="-122"/>
                  <a:ea typeface="楷体_GB2312" charset="-122"/>
                </a:rPr>
                <a:t>概念 </a:t>
              </a:r>
              <a:r>
                <a:rPr kumimoji="1" lang="en-US" altLang="zh-CN" sz="2800" b="1">
                  <a:solidFill>
                    <a:srgbClr val="000066"/>
                  </a:solidFill>
                  <a:latin typeface="楷体_GB2312" charset="-122"/>
                  <a:ea typeface="楷体_GB2312" charset="-122"/>
                </a:rPr>
                <a:t>:</a:t>
              </a:r>
              <a:r>
                <a:rPr kumimoji="1" lang="zh-CN" altLang="en-US" sz="2800" b="1">
                  <a:solidFill>
                    <a:srgbClr val="000066"/>
                  </a:solidFill>
                  <a:latin typeface="楷体_GB2312" charset="-122"/>
                  <a:ea typeface="楷体_GB2312" charset="-122"/>
                </a:rPr>
                <a:t>阶段变量</a:t>
              </a:r>
              <a:r>
                <a:rPr kumimoji="1" lang="en-US" altLang="zh-CN" sz="2800" b="1" i="1">
                  <a:solidFill>
                    <a:srgbClr val="000066"/>
                  </a:solidFill>
                  <a:latin typeface="Times New Roman" panose="02020603050405020304" pitchFamily="18" charset="0"/>
                  <a:ea typeface="楷体_GB2312" charset="-122"/>
                </a:rPr>
                <a:t>k</a:t>
              </a:r>
              <a:r>
                <a:rPr kumimoji="1" lang="en-US" altLang="zh-CN" sz="2800" b="1">
                  <a:solidFill>
                    <a:srgbClr val="000066"/>
                  </a:solidFill>
                  <a:latin typeface="楷体_GB2312" charset="-122"/>
                  <a:ea typeface="楷体_GB2312" charset="-122"/>
                </a:rPr>
                <a:t>﹑</a:t>
              </a:r>
              <a:r>
                <a:rPr kumimoji="1" lang="zh-CN" altLang="en-US" sz="2800" b="1">
                  <a:solidFill>
                    <a:srgbClr val="000066"/>
                  </a:solidFill>
                  <a:latin typeface="楷体_GB2312" charset="-122"/>
                  <a:ea typeface="楷体_GB2312" charset="-122"/>
                </a:rPr>
                <a:t>状态变量</a:t>
              </a:r>
              <a:r>
                <a:rPr kumimoji="1" lang="en-US" altLang="zh-CN" sz="2800" b="1" i="1">
                  <a:solidFill>
                    <a:srgbClr val="000066"/>
                  </a:solidFill>
                  <a:latin typeface="Times New Roman" panose="02020603050405020304" pitchFamily="18" charset="0"/>
                  <a:ea typeface="楷体_GB2312" charset="-122"/>
                </a:rPr>
                <a:t>x</a:t>
              </a:r>
              <a:r>
                <a:rPr kumimoji="1" lang="en-US" altLang="zh-CN" sz="2800" b="1" i="1" baseline="-25000">
                  <a:solidFill>
                    <a:srgbClr val="000066"/>
                  </a:solidFill>
                  <a:latin typeface="Times New Roman" panose="02020603050405020304" pitchFamily="18" charset="0"/>
                  <a:ea typeface="楷体_GB2312" charset="-122"/>
                </a:rPr>
                <a:t>k</a:t>
              </a:r>
              <a:r>
                <a:rPr kumimoji="1" lang="en-US" altLang="zh-CN" sz="2800" b="1">
                  <a:solidFill>
                    <a:srgbClr val="000066"/>
                  </a:solidFill>
                  <a:latin typeface="楷体_GB2312" charset="-122"/>
                  <a:ea typeface="楷体_GB2312" charset="-122"/>
                </a:rPr>
                <a:t>﹑</a:t>
              </a:r>
              <a:r>
                <a:rPr kumimoji="1" lang="zh-CN" altLang="en-US" sz="2800" b="1">
                  <a:solidFill>
                    <a:srgbClr val="000066"/>
                  </a:solidFill>
                  <a:latin typeface="楷体_GB2312" charset="-122"/>
                  <a:ea typeface="楷体_GB2312" charset="-122"/>
                </a:rPr>
                <a:t>决策变量</a:t>
              </a:r>
              <a:r>
                <a:rPr kumimoji="1" lang="en-US" altLang="zh-CN" sz="2800" b="1" i="1">
                  <a:solidFill>
                    <a:srgbClr val="000066"/>
                  </a:solidFill>
                  <a:latin typeface="Times New Roman" panose="02020603050405020304" pitchFamily="18" charset="0"/>
                  <a:ea typeface="楷体_GB2312" charset="-122"/>
                </a:rPr>
                <a:t>u</a:t>
              </a:r>
              <a:r>
                <a:rPr kumimoji="1" lang="en-US" altLang="zh-CN" sz="2800" b="1" i="1" baseline="-25000">
                  <a:solidFill>
                    <a:srgbClr val="000066"/>
                  </a:solidFill>
                  <a:latin typeface="Times New Roman" panose="02020603050405020304" pitchFamily="18" charset="0"/>
                  <a:ea typeface="楷体_GB2312" charset="-122"/>
                </a:rPr>
                <a:t>k</a:t>
              </a:r>
              <a:r>
                <a:rPr kumimoji="1" lang="en-US" altLang="zh-CN" sz="2800" b="1" i="1">
                  <a:solidFill>
                    <a:srgbClr val="000066"/>
                  </a:solidFill>
                  <a:latin typeface="楷体_GB2312" charset="-122"/>
                  <a:ea typeface="楷体_GB2312" charset="-122"/>
                </a:rPr>
                <a:t>;</a:t>
              </a:r>
            </a:p>
          </p:txBody>
        </p:sp>
        <p:sp>
          <p:nvSpPr>
            <p:cNvPr id="7" name="Oval 432">
              <a:extLst>
                <a:ext uri="{FF2B5EF4-FFF2-40B4-BE49-F238E27FC236}">
                  <a16:creationId xmlns:a16="http://schemas.microsoft.com/office/drawing/2014/main" id="{72E8BFE1-E65C-49E0-9902-BAEE41783FDC}"/>
                </a:ext>
              </a:extLst>
            </p:cNvPr>
            <p:cNvSpPr>
              <a:spLocks noChangeArrowheads="1"/>
            </p:cNvSpPr>
            <p:nvPr/>
          </p:nvSpPr>
          <p:spPr bwMode="auto">
            <a:xfrm>
              <a:off x="384" y="960"/>
              <a:ext cx="192" cy="48"/>
            </a:xfrm>
            <a:prstGeom prst="ellipse">
              <a:avLst/>
            </a:prstGeom>
            <a:solidFill>
              <a:srgbClr val="00FF00"/>
            </a:solidFill>
            <a:ln w="9525" cap="flat" algn="ctr">
              <a:prstDash val="solid"/>
              <a:round/>
              <a:headEnd type="none" w="med" len="med"/>
              <a:tailEnd type="none" w="med" len="med"/>
            </a:ln>
            <a:scene3d>
              <a:camera prst="legacyObliqueTopRight"/>
              <a:lightRig rig="legacyFlat3" dir="b"/>
            </a:scene3d>
            <a:sp3d extrusionH="430200" prstMaterial="legacyMatte">
              <a:bevelT w="13500" h="13500" prst="angle"/>
              <a:bevelB w="13500" h="13500" prst="angle"/>
              <a:extrusionClr>
                <a:srgbClr val="00FF00"/>
              </a:extrusionClr>
              <a:contourClr>
                <a:srgbClr val="00FF00"/>
              </a:contourClr>
            </a:sp3d>
          </p:spPr>
          <p:txBody>
            <a:bodyPr wrap="none">
              <a:flatTx/>
            </a:bodyPr>
            <a:lstStyle/>
            <a:p>
              <a:pPr fontAlgn="base">
                <a:spcBef>
                  <a:spcPct val="0"/>
                </a:spcBef>
                <a:spcAft>
                  <a:spcPct val="0"/>
                </a:spcAft>
                <a:buSzPct val="100000"/>
              </a:pPr>
              <a:endParaRPr lang="en-US" sz="2400" b="1">
                <a:solidFill>
                  <a:srgbClr val="0000FF"/>
                </a:solidFill>
                <a:latin typeface="Times New Roman" panose="02020603050405020304" pitchFamily="18" charset="0"/>
                <a:ea typeface="楷体_GB2312" charset="-122"/>
              </a:endParaRPr>
            </a:p>
          </p:txBody>
        </p:sp>
      </p:grpSp>
      <p:grpSp>
        <p:nvGrpSpPr>
          <p:cNvPr id="8" name="Group 433">
            <a:extLst>
              <a:ext uri="{FF2B5EF4-FFF2-40B4-BE49-F238E27FC236}">
                <a16:creationId xmlns:a16="http://schemas.microsoft.com/office/drawing/2014/main" id="{4BB660BE-6A22-4E04-8A5F-5971E9E06910}"/>
              </a:ext>
            </a:extLst>
          </p:cNvPr>
          <p:cNvGrpSpPr>
            <a:grpSpLocks/>
          </p:cNvGrpSpPr>
          <p:nvPr/>
        </p:nvGrpSpPr>
        <p:grpSpPr bwMode="auto">
          <a:xfrm>
            <a:off x="1604467" y="1395272"/>
            <a:ext cx="7543800" cy="519113"/>
            <a:chOff x="384" y="480"/>
            <a:chExt cx="4752" cy="327"/>
          </a:xfrm>
        </p:grpSpPr>
        <p:sp>
          <p:nvSpPr>
            <p:cNvPr id="9" name="Oval 434">
              <a:extLst>
                <a:ext uri="{FF2B5EF4-FFF2-40B4-BE49-F238E27FC236}">
                  <a16:creationId xmlns:a16="http://schemas.microsoft.com/office/drawing/2014/main" id="{C8214197-097E-4837-B234-420C517D2E2A}"/>
                </a:ext>
              </a:extLst>
            </p:cNvPr>
            <p:cNvSpPr>
              <a:spLocks noChangeArrowheads="1"/>
            </p:cNvSpPr>
            <p:nvPr/>
          </p:nvSpPr>
          <p:spPr bwMode="auto">
            <a:xfrm>
              <a:off x="384" y="624"/>
              <a:ext cx="192" cy="48"/>
            </a:xfrm>
            <a:prstGeom prst="ellipse">
              <a:avLst/>
            </a:prstGeom>
            <a:solidFill>
              <a:srgbClr val="00FF00"/>
            </a:solidFill>
            <a:ln w="9525" cap="flat" algn="ctr">
              <a:prstDash val="solid"/>
              <a:round/>
              <a:headEnd type="none" w="med" len="med"/>
              <a:tailEnd type="none" w="med" len="med"/>
            </a:ln>
            <a:scene3d>
              <a:camera prst="legacyObliqueTopRight"/>
              <a:lightRig rig="legacyFlat3" dir="b"/>
            </a:scene3d>
            <a:sp3d extrusionH="430200" prstMaterial="legacyMatte">
              <a:bevelT w="13500" h="13500" prst="angle"/>
              <a:bevelB w="13500" h="13500" prst="angle"/>
              <a:extrusionClr>
                <a:srgbClr val="00FF00"/>
              </a:extrusionClr>
              <a:contourClr>
                <a:srgbClr val="00FF00"/>
              </a:contourClr>
            </a:sp3d>
          </p:spPr>
          <p:txBody>
            <a:bodyPr wrap="none">
              <a:flatTx/>
            </a:bodyPr>
            <a:lstStyle/>
            <a:p>
              <a:pPr fontAlgn="base">
                <a:spcBef>
                  <a:spcPct val="0"/>
                </a:spcBef>
                <a:spcAft>
                  <a:spcPct val="0"/>
                </a:spcAft>
                <a:buSzPct val="100000"/>
              </a:pPr>
              <a:endParaRPr lang="en-US" sz="2400" b="1">
                <a:solidFill>
                  <a:srgbClr val="0000FF"/>
                </a:solidFill>
                <a:latin typeface="Times New Roman" panose="02020603050405020304" pitchFamily="18" charset="0"/>
                <a:ea typeface="楷体_GB2312" charset="-122"/>
              </a:endParaRPr>
            </a:p>
          </p:txBody>
        </p:sp>
        <p:sp>
          <p:nvSpPr>
            <p:cNvPr id="10" name="Rectangle 435">
              <a:extLst>
                <a:ext uri="{FF2B5EF4-FFF2-40B4-BE49-F238E27FC236}">
                  <a16:creationId xmlns:a16="http://schemas.microsoft.com/office/drawing/2014/main" id="{C32D75E5-F976-4DA0-9991-BC2C15781F2B}"/>
                </a:ext>
              </a:extLst>
            </p:cNvPr>
            <p:cNvSpPr>
              <a:spLocks noChangeArrowheads="1"/>
            </p:cNvSpPr>
            <p:nvPr/>
          </p:nvSpPr>
          <p:spPr bwMode="auto">
            <a:xfrm>
              <a:off x="816" y="480"/>
              <a:ext cx="43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SzPct val="100000"/>
              </a:pPr>
              <a:r>
                <a:rPr kumimoji="1" lang="zh-CN" altLang="en-US" sz="2800" b="1">
                  <a:solidFill>
                    <a:srgbClr val="000066"/>
                  </a:solidFill>
                  <a:latin typeface="楷体_GB2312" charset="-122"/>
                  <a:ea typeface="楷体_GB2312" charset="-122"/>
                </a:rPr>
                <a:t>动态规划本质上是多阶段决策过程</a:t>
              </a:r>
              <a:r>
                <a:rPr kumimoji="1" lang="en-US" altLang="zh-CN" sz="2800" b="1">
                  <a:solidFill>
                    <a:srgbClr val="000066"/>
                  </a:solidFill>
                  <a:latin typeface="楷体_GB2312" charset="-122"/>
                  <a:ea typeface="楷体_GB2312" charset="-122"/>
                </a:rPr>
                <a:t>;</a:t>
              </a:r>
            </a:p>
          </p:txBody>
        </p:sp>
      </p:grpSp>
      <p:grpSp>
        <p:nvGrpSpPr>
          <p:cNvPr id="11" name="Group 436">
            <a:extLst>
              <a:ext uri="{FF2B5EF4-FFF2-40B4-BE49-F238E27FC236}">
                <a16:creationId xmlns:a16="http://schemas.microsoft.com/office/drawing/2014/main" id="{F5276BED-ED81-454B-8DBF-DEE5FE090842}"/>
              </a:ext>
            </a:extLst>
          </p:cNvPr>
          <p:cNvGrpSpPr>
            <a:grpSpLocks/>
          </p:cNvGrpSpPr>
          <p:nvPr/>
        </p:nvGrpSpPr>
        <p:grpSpPr bwMode="auto">
          <a:xfrm>
            <a:off x="8373567" y="2512872"/>
            <a:ext cx="1600200" cy="533400"/>
            <a:chOff x="4560" y="1392"/>
            <a:chExt cx="1008" cy="336"/>
          </a:xfrm>
        </p:grpSpPr>
        <p:sp>
          <p:nvSpPr>
            <p:cNvPr id="12" name="AutoShape 437">
              <a:extLst>
                <a:ext uri="{FF2B5EF4-FFF2-40B4-BE49-F238E27FC236}">
                  <a16:creationId xmlns:a16="http://schemas.microsoft.com/office/drawing/2014/main" id="{4814CE67-2F07-43B1-83A4-F411BEECC5DF}"/>
                </a:ext>
              </a:extLst>
            </p:cNvPr>
            <p:cNvSpPr>
              <a:spLocks noChangeArrowheads="1"/>
            </p:cNvSpPr>
            <p:nvPr/>
          </p:nvSpPr>
          <p:spPr bwMode="auto">
            <a:xfrm>
              <a:off x="4560" y="1392"/>
              <a:ext cx="1008" cy="336"/>
            </a:xfrm>
            <a:prstGeom prst="wedgeEllipseCallout">
              <a:avLst>
                <a:gd name="adj1" fmla="val -110120"/>
                <a:gd name="adj2" fmla="val 96431"/>
              </a:avLst>
            </a:prstGeom>
            <a:solidFill>
              <a:srgbClr val="FFCC99"/>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buSzPct val="100000"/>
              </a:pPr>
              <a:endParaRPr kumimoji="1" lang="en-US" altLang="en-US" sz="2400">
                <a:solidFill>
                  <a:srgbClr val="000066"/>
                </a:solidFill>
                <a:latin typeface="楷体_GB2312" charset="-122"/>
                <a:ea typeface="楷体_GB2312" charset="-122"/>
              </a:endParaRPr>
            </a:p>
          </p:txBody>
        </p:sp>
        <p:sp>
          <p:nvSpPr>
            <p:cNvPr id="13" name="Rectangle 438">
              <a:extLst>
                <a:ext uri="{FF2B5EF4-FFF2-40B4-BE49-F238E27FC236}">
                  <a16:creationId xmlns:a16="http://schemas.microsoft.com/office/drawing/2014/main" id="{7BB083ED-B2B2-4294-8077-8533420FC2A5}"/>
                </a:ext>
              </a:extLst>
            </p:cNvPr>
            <p:cNvSpPr>
              <a:spLocks noChangeArrowheads="1"/>
            </p:cNvSpPr>
            <p:nvPr/>
          </p:nvSpPr>
          <p:spPr bwMode="auto">
            <a:xfrm>
              <a:off x="4704" y="1440"/>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SzPct val="100000"/>
              </a:pPr>
              <a:r>
                <a:rPr kumimoji="1" lang="en-US" altLang="zh-CN" sz="2400">
                  <a:solidFill>
                    <a:srgbClr val="000066"/>
                  </a:solidFill>
                  <a:latin typeface="楷体_GB2312" charset="-122"/>
                  <a:ea typeface="楷体_GB2312" charset="-122"/>
                </a:rPr>
                <a:t> </a:t>
              </a:r>
              <a:r>
                <a:rPr kumimoji="1" lang="zh-CN" altLang="en-US" sz="2400" b="1">
                  <a:solidFill>
                    <a:srgbClr val="000066"/>
                  </a:solidFill>
                  <a:latin typeface="楷体_GB2312" charset="-122"/>
                  <a:ea typeface="楷体_GB2312" charset="-122"/>
                </a:rPr>
                <a:t>效益</a:t>
              </a:r>
            </a:p>
          </p:txBody>
        </p:sp>
      </p:grpSp>
      <p:sp>
        <p:nvSpPr>
          <p:cNvPr id="14" name="Rectangle 439">
            <a:extLst>
              <a:ext uri="{FF2B5EF4-FFF2-40B4-BE49-F238E27FC236}">
                <a16:creationId xmlns:a16="http://schemas.microsoft.com/office/drawing/2014/main" id="{793D9001-4466-4939-A867-7DB75758F3C5}"/>
              </a:ext>
            </a:extLst>
          </p:cNvPr>
          <p:cNvSpPr>
            <a:spLocks noChangeArrowheads="1"/>
          </p:cNvSpPr>
          <p:nvPr/>
        </p:nvSpPr>
        <p:spPr bwMode="auto">
          <a:xfrm>
            <a:off x="2264867" y="6081572"/>
            <a:ext cx="3581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SzPct val="100000"/>
            </a:pPr>
            <a:r>
              <a:rPr kumimoji="1" lang="zh-CN" altLang="en-US" sz="2800" b="1">
                <a:solidFill>
                  <a:srgbClr val="000066"/>
                </a:solidFill>
                <a:latin typeface="楷体_GB2312" charset="-122"/>
                <a:ea typeface="楷体_GB2312" charset="-122"/>
              </a:rPr>
              <a:t>指标函数形式</a:t>
            </a:r>
            <a:r>
              <a:rPr kumimoji="1" lang="en-US" altLang="zh-CN" sz="2800" b="1">
                <a:solidFill>
                  <a:srgbClr val="000066"/>
                </a:solidFill>
                <a:latin typeface="楷体_GB2312" charset="-122"/>
                <a:ea typeface="楷体_GB2312" charset="-122"/>
              </a:rPr>
              <a:t>:</a:t>
            </a:r>
            <a:r>
              <a:rPr kumimoji="1" lang="zh-CN" altLang="en-US" sz="2800" b="1">
                <a:solidFill>
                  <a:srgbClr val="FF0066"/>
                </a:solidFill>
                <a:latin typeface="楷体_GB2312" charset="-122"/>
                <a:ea typeface="楷体_GB2312" charset="-122"/>
              </a:rPr>
              <a:t>和、积</a:t>
            </a:r>
          </a:p>
        </p:txBody>
      </p:sp>
      <p:sp>
        <p:nvSpPr>
          <p:cNvPr id="15" name="AutoShape 440">
            <a:extLst>
              <a:ext uri="{FF2B5EF4-FFF2-40B4-BE49-F238E27FC236}">
                <a16:creationId xmlns:a16="http://schemas.microsoft.com/office/drawing/2014/main" id="{7043DA79-BF0F-4F3C-8DC4-A4525337F8B7}"/>
              </a:ext>
            </a:extLst>
          </p:cNvPr>
          <p:cNvSpPr>
            <a:spLocks noChangeArrowheads="1"/>
          </p:cNvSpPr>
          <p:nvPr/>
        </p:nvSpPr>
        <p:spPr bwMode="auto">
          <a:xfrm>
            <a:off x="7167067" y="1014272"/>
            <a:ext cx="1524000" cy="609600"/>
          </a:xfrm>
          <a:prstGeom prst="wedgeRoundRectCallout">
            <a:avLst>
              <a:gd name="adj1" fmla="val -98440"/>
              <a:gd name="adj2" fmla="val 121356"/>
              <a:gd name="adj3" fmla="val 16667"/>
            </a:avLst>
          </a:prstGeom>
          <a:solidFill>
            <a:srgbClr val="CCFFFF"/>
          </a:solidFill>
          <a:ln w="9525" cap="flat" algn="ctr">
            <a:solidFill>
              <a:srgbClr val="FF0000"/>
            </a:solidFill>
            <a:prstDash val="solid"/>
            <a:miter lim="800000"/>
            <a:headEnd type="none" w="med" len="med"/>
            <a:tailEnd type="none" w="med" len="med"/>
          </a:ln>
        </p:spPr>
        <p:txBody>
          <a:bodyPr/>
          <a:lstStyle/>
          <a:p>
            <a:pPr algn="ctr" fontAlgn="base">
              <a:spcBef>
                <a:spcPct val="0"/>
              </a:spcBef>
              <a:spcAft>
                <a:spcPct val="0"/>
              </a:spcAft>
              <a:buSzPct val="100000"/>
            </a:pPr>
            <a:r>
              <a:rPr kumimoji="1" lang="zh-CN" altLang="en-US" sz="2400" b="1">
                <a:solidFill>
                  <a:srgbClr val="000066"/>
                </a:solidFill>
                <a:latin typeface="楷体_GB2312" charset="-122"/>
                <a:ea typeface="楷体_GB2312" charset="-122"/>
              </a:rPr>
              <a:t>无后效性</a:t>
            </a:r>
          </a:p>
        </p:txBody>
      </p:sp>
      <p:sp>
        <p:nvSpPr>
          <p:cNvPr id="16" name="AutoShape 441">
            <a:extLst>
              <a:ext uri="{FF2B5EF4-FFF2-40B4-BE49-F238E27FC236}">
                <a16:creationId xmlns:a16="http://schemas.microsoft.com/office/drawing/2014/main" id="{73FC1904-E8C9-4FD5-AE6D-D97796FB7178}"/>
              </a:ext>
            </a:extLst>
          </p:cNvPr>
          <p:cNvSpPr>
            <a:spLocks noChangeArrowheads="1"/>
          </p:cNvSpPr>
          <p:nvPr/>
        </p:nvSpPr>
        <p:spPr bwMode="auto">
          <a:xfrm>
            <a:off x="7700467" y="4671872"/>
            <a:ext cx="1447800" cy="533400"/>
          </a:xfrm>
          <a:prstGeom prst="wedgeRoundRectCallout">
            <a:avLst>
              <a:gd name="adj1" fmla="val -255481"/>
              <a:gd name="adj2" fmla="val 101190"/>
              <a:gd name="adj3" fmla="val 16667"/>
            </a:avLst>
          </a:prstGeom>
          <a:solidFill>
            <a:srgbClr val="CCFFCC"/>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buSzPct val="100000"/>
            </a:pPr>
            <a:r>
              <a:rPr kumimoji="1" lang="zh-CN" altLang="en-US" sz="2400" b="1">
                <a:solidFill>
                  <a:srgbClr val="000066"/>
                </a:solidFill>
                <a:latin typeface="楷体_GB2312" charset="-122"/>
                <a:ea typeface="楷体_GB2312" charset="-122"/>
              </a:rPr>
              <a:t>可递推</a:t>
            </a:r>
          </a:p>
        </p:txBody>
      </p:sp>
      <p:grpSp>
        <p:nvGrpSpPr>
          <p:cNvPr id="17" name="Group 442">
            <a:extLst>
              <a:ext uri="{FF2B5EF4-FFF2-40B4-BE49-F238E27FC236}">
                <a16:creationId xmlns:a16="http://schemas.microsoft.com/office/drawing/2014/main" id="{62DDCCFE-4EEA-4D7B-9BD5-343CD2BD1470}"/>
              </a:ext>
            </a:extLst>
          </p:cNvPr>
          <p:cNvGrpSpPr>
            <a:grpSpLocks/>
          </p:cNvGrpSpPr>
          <p:nvPr/>
        </p:nvGrpSpPr>
        <p:grpSpPr bwMode="auto">
          <a:xfrm>
            <a:off x="1610817" y="2462072"/>
            <a:ext cx="7118350" cy="534988"/>
            <a:chOff x="388" y="1152"/>
            <a:chExt cx="4484" cy="337"/>
          </a:xfrm>
        </p:grpSpPr>
        <p:sp>
          <p:nvSpPr>
            <p:cNvPr id="18" name="Rectangle 443">
              <a:extLst>
                <a:ext uri="{FF2B5EF4-FFF2-40B4-BE49-F238E27FC236}">
                  <a16:creationId xmlns:a16="http://schemas.microsoft.com/office/drawing/2014/main" id="{0BA8F626-530A-46A1-BD81-C2A7D00635C5}"/>
                </a:ext>
              </a:extLst>
            </p:cNvPr>
            <p:cNvSpPr>
              <a:spLocks noChangeArrowheads="1"/>
            </p:cNvSpPr>
            <p:nvPr/>
          </p:nvSpPr>
          <p:spPr bwMode="auto">
            <a:xfrm>
              <a:off x="820" y="1152"/>
              <a:ext cx="22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SzPct val="100000"/>
              </a:pPr>
              <a:r>
                <a:rPr kumimoji="1" lang="zh-CN" altLang="en-US" sz="2800" b="1">
                  <a:solidFill>
                    <a:srgbClr val="000066"/>
                  </a:solidFill>
                  <a:latin typeface="楷体_GB2312" charset="-122"/>
                  <a:ea typeface="楷体_GB2312" charset="-122"/>
                </a:rPr>
                <a:t>方程 </a:t>
              </a:r>
              <a:r>
                <a:rPr kumimoji="1" lang="en-US" altLang="zh-CN" sz="2800" b="1">
                  <a:solidFill>
                    <a:srgbClr val="000066"/>
                  </a:solidFill>
                  <a:latin typeface="楷体_GB2312" charset="-122"/>
                  <a:ea typeface="楷体_GB2312" charset="-122"/>
                </a:rPr>
                <a:t>:</a:t>
              </a:r>
              <a:r>
                <a:rPr kumimoji="1" lang="zh-CN" altLang="en-US" sz="2800" b="1">
                  <a:solidFill>
                    <a:srgbClr val="000066"/>
                  </a:solidFill>
                  <a:latin typeface="楷体_GB2312" charset="-122"/>
                  <a:ea typeface="楷体_GB2312" charset="-122"/>
                </a:rPr>
                <a:t>状态转移方程</a:t>
              </a:r>
            </a:p>
          </p:txBody>
        </p:sp>
        <p:sp>
          <p:nvSpPr>
            <p:cNvPr id="19" name="Oval 444">
              <a:extLst>
                <a:ext uri="{FF2B5EF4-FFF2-40B4-BE49-F238E27FC236}">
                  <a16:creationId xmlns:a16="http://schemas.microsoft.com/office/drawing/2014/main" id="{842D336F-25FD-42A3-B346-77CFAACA9AD5}"/>
                </a:ext>
              </a:extLst>
            </p:cNvPr>
            <p:cNvSpPr>
              <a:spLocks noChangeArrowheads="1"/>
            </p:cNvSpPr>
            <p:nvPr/>
          </p:nvSpPr>
          <p:spPr bwMode="auto">
            <a:xfrm>
              <a:off x="388" y="1344"/>
              <a:ext cx="192" cy="48"/>
            </a:xfrm>
            <a:prstGeom prst="ellipse">
              <a:avLst/>
            </a:prstGeom>
            <a:solidFill>
              <a:srgbClr val="00FF00"/>
            </a:solidFill>
            <a:ln w="9525" cap="flat" algn="ctr">
              <a:prstDash val="solid"/>
              <a:round/>
              <a:headEnd type="none" w="med" len="med"/>
              <a:tailEnd type="none" w="med" len="med"/>
            </a:ln>
            <a:scene3d>
              <a:camera prst="legacyObliqueTopRight"/>
              <a:lightRig rig="legacyFlat3" dir="b"/>
            </a:scene3d>
            <a:sp3d extrusionH="430200" prstMaterial="legacyMatte">
              <a:bevelT w="13500" h="13500" prst="angle"/>
              <a:bevelB w="13500" h="13500" prst="angle"/>
              <a:extrusionClr>
                <a:srgbClr val="00FF00"/>
              </a:extrusionClr>
              <a:contourClr>
                <a:srgbClr val="00FF00"/>
              </a:contourClr>
            </a:sp3d>
          </p:spPr>
          <p:txBody>
            <a:bodyPr wrap="none">
              <a:flatTx/>
            </a:bodyPr>
            <a:lstStyle/>
            <a:p>
              <a:pPr fontAlgn="base">
                <a:spcBef>
                  <a:spcPct val="0"/>
                </a:spcBef>
                <a:spcAft>
                  <a:spcPct val="0"/>
                </a:spcAft>
                <a:buSzPct val="100000"/>
              </a:pPr>
              <a:endParaRPr lang="en-US" sz="2400" b="1">
                <a:solidFill>
                  <a:srgbClr val="0000FF"/>
                </a:solidFill>
                <a:latin typeface="Times New Roman" panose="02020603050405020304" pitchFamily="18" charset="0"/>
                <a:ea typeface="楷体_GB2312" charset="-122"/>
              </a:endParaRPr>
            </a:p>
          </p:txBody>
        </p:sp>
        <p:sp>
          <p:nvSpPr>
            <p:cNvPr id="20" name="Rectangle 445">
              <a:extLst>
                <a:ext uri="{FF2B5EF4-FFF2-40B4-BE49-F238E27FC236}">
                  <a16:creationId xmlns:a16="http://schemas.microsoft.com/office/drawing/2014/main" id="{B8E5D199-C816-4C66-9AC6-E80D7735872B}"/>
                </a:ext>
              </a:extLst>
            </p:cNvPr>
            <p:cNvSpPr>
              <a:spLocks noChangeArrowheads="1"/>
            </p:cNvSpPr>
            <p:nvPr/>
          </p:nvSpPr>
          <p:spPr bwMode="auto">
            <a:xfrm>
              <a:off x="3016" y="1152"/>
              <a:ext cx="1856"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50000"/>
                </a:spcBef>
                <a:spcAft>
                  <a:spcPct val="0"/>
                </a:spcAft>
                <a:buSzPct val="100000"/>
              </a:pPr>
              <a:r>
                <a:rPr lang="en-US" altLang="zh-CN" sz="2400" b="1" i="1">
                  <a:solidFill>
                    <a:srgbClr val="FF0066"/>
                  </a:solidFill>
                  <a:latin typeface="Times New Roman" panose="02020603050405020304" pitchFamily="18" charset="0"/>
                  <a:ea typeface="楷体_GB2312" charset="-122"/>
                </a:rPr>
                <a:t>x</a:t>
              </a:r>
              <a:r>
                <a:rPr lang="en-US" altLang="zh-CN" sz="3200" b="1" i="1" baseline="-25000">
                  <a:solidFill>
                    <a:srgbClr val="FF0066"/>
                  </a:solidFill>
                  <a:latin typeface="Times New Roman" panose="02020603050405020304" pitchFamily="18" charset="0"/>
                  <a:ea typeface="楷体_GB2312" charset="-122"/>
                </a:rPr>
                <a:t>k</a:t>
              </a:r>
              <a:r>
                <a:rPr lang="en-US" altLang="zh-CN" sz="3200" b="1" baseline="-25000">
                  <a:solidFill>
                    <a:srgbClr val="FF0066"/>
                  </a:solidFill>
                  <a:latin typeface="Times New Roman" panose="02020603050405020304" pitchFamily="18" charset="0"/>
                  <a:ea typeface="楷体_GB2312" charset="-122"/>
                </a:rPr>
                <a:t>+1</a:t>
              </a:r>
              <a:r>
                <a:rPr lang="en-US" altLang="zh-CN" sz="2400" b="1">
                  <a:solidFill>
                    <a:srgbClr val="FF0066"/>
                  </a:solidFill>
                  <a:latin typeface="Times New Roman" panose="02020603050405020304" pitchFamily="18" charset="0"/>
                  <a:ea typeface="楷体_GB2312" charset="-122"/>
                </a:rPr>
                <a:t>=</a:t>
              </a:r>
              <a:r>
                <a:rPr lang="en-US" altLang="zh-CN" sz="2400" b="1" i="1">
                  <a:solidFill>
                    <a:srgbClr val="FF0066"/>
                  </a:solidFill>
                  <a:latin typeface="Times New Roman" panose="02020603050405020304" pitchFamily="18" charset="0"/>
                  <a:ea typeface="楷体_GB2312" charset="-122"/>
                </a:rPr>
                <a:t>T</a:t>
              </a:r>
              <a:r>
                <a:rPr lang="en-US" altLang="zh-CN" sz="3200" b="1" i="1" baseline="-25000">
                  <a:solidFill>
                    <a:srgbClr val="FF0066"/>
                  </a:solidFill>
                  <a:latin typeface="Times New Roman" panose="02020603050405020304" pitchFamily="18" charset="0"/>
                  <a:ea typeface="楷体_GB2312" charset="-122"/>
                </a:rPr>
                <a:t>k</a:t>
              </a:r>
              <a:r>
                <a:rPr lang="en-US" altLang="zh-CN" sz="2400" b="1">
                  <a:solidFill>
                    <a:srgbClr val="FF0066"/>
                  </a:solidFill>
                  <a:latin typeface="Times New Roman" panose="02020603050405020304" pitchFamily="18" charset="0"/>
                  <a:ea typeface="楷体_GB2312" charset="-122"/>
                </a:rPr>
                <a:t>( </a:t>
              </a:r>
              <a:r>
                <a:rPr lang="en-US" altLang="zh-CN" sz="2400" b="1" i="1">
                  <a:solidFill>
                    <a:srgbClr val="FF0066"/>
                  </a:solidFill>
                  <a:latin typeface="Times New Roman" panose="02020603050405020304" pitchFamily="18" charset="0"/>
                  <a:ea typeface="楷体_GB2312" charset="-122"/>
                </a:rPr>
                <a:t>x</a:t>
              </a:r>
              <a:r>
                <a:rPr lang="en-US" altLang="zh-CN" sz="3200" b="1" i="1" baseline="-25000">
                  <a:solidFill>
                    <a:srgbClr val="FF0066"/>
                  </a:solidFill>
                  <a:latin typeface="Times New Roman" panose="02020603050405020304" pitchFamily="18" charset="0"/>
                  <a:ea typeface="楷体_GB2312" charset="-122"/>
                </a:rPr>
                <a:t>k</a:t>
              </a:r>
              <a:r>
                <a:rPr lang="en-US" altLang="zh-CN" sz="2400" b="1">
                  <a:solidFill>
                    <a:srgbClr val="FF0066"/>
                  </a:solidFill>
                  <a:latin typeface="Times New Roman" panose="02020603050405020304" pitchFamily="18" charset="0"/>
                  <a:ea typeface="楷体_GB2312" charset="-122"/>
                </a:rPr>
                <a:t>, </a:t>
              </a:r>
              <a:r>
                <a:rPr lang="en-US" altLang="zh-CN" sz="2400" b="1" i="1">
                  <a:solidFill>
                    <a:srgbClr val="FF0066"/>
                  </a:solidFill>
                  <a:latin typeface="Times New Roman" panose="02020603050405020304" pitchFamily="18" charset="0"/>
                  <a:ea typeface="楷体_GB2312" charset="-122"/>
                </a:rPr>
                <a:t>u</a:t>
              </a:r>
              <a:r>
                <a:rPr lang="en-US" altLang="zh-CN" sz="3200" b="1" i="1" baseline="-25000">
                  <a:solidFill>
                    <a:srgbClr val="FF0066"/>
                  </a:solidFill>
                  <a:latin typeface="Times New Roman" panose="02020603050405020304" pitchFamily="18" charset="0"/>
                  <a:ea typeface="楷体_GB2312" charset="-122"/>
                </a:rPr>
                <a:t>k</a:t>
              </a:r>
              <a:r>
                <a:rPr lang="en-US" altLang="zh-CN" sz="2400" b="1">
                  <a:solidFill>
                    <a:srgbClr val="FF0066"/>
                  </a:solidFill>
                  <a:latin typeface="Times New Roman" panose="02020603050405020304" pitchFamily="18" charset="0"/>
                  <a:ea typeface="楷体_GB2312" charset="-122"/>
                </a:rPr>
                <a:t>(</a:t>
              </a:r>
              <a:r>
                <a:rPr lang="en-US" altLang="zh-CN" sz="2400" b="1" i="1">
                  <a:solidFill>
                    <a:srgbClr val="FF0066"/>
                  </a:solidFill>
                  <a:latin typeface="Times New Roman" panose="02020603050405020304" pitchFamily="18" charset="0"/>
                  <a:ea typeface="楷体_GB2312" charset="-122"/>
                </a:rPr>
                <a:t>x</a:t>
              </a:r>
              <a:r>
                <a:rPr lang="en-US" altLang="zh-CN" sz="3200" b="1" i="1" baseline="-25000">
                  <a:solidFill>
                    <a:srgbClr val="FF0066"/>
                  </a:solidFill>
                  <a:latin typeface="Times New Roman" panose="02020603050405020304" pitchFamily="18" charset="0"/>
                  <a:ea typeface="楷体_GB2312" charset="-122"/>
                </a:rPr>
                <a:t>k</a:t>
              </a:r>
              <a:r>
                <a:rPr lang="en-US" altLang="zh-CN" sz="2400" b="1">
                  <a:solidFill>
                    <a:srgbClr val="FF0066"/>
                  </a:solidFill>
                  <a:latin typeface="Times New Roman" panose="02020603050405020304" pitchFamily="18" charset="0"/>
                  <a:ea typeface="楷体_GB2312" charset="-122"/>
                </a:rPr>
                <a:t>) )</a:t>
              </a:r>
            </a:p>
          </p:txBody>
        </p:sp>
      </p:grpSp>
      <p:grpSp>
        <p:nvGrpSpPr>
          <p:cNvPr id="21" name="Group 446">
            <a:extLst>
              <a:ext uri="{FF2B5EF4-FFF2-40B4-BE49-F238E27FC236}">
                <a16:creationId xmlns:a16="http://schemas.microsoft.com/office/drawing/2014/main" id="{C0DBC2D7-0D37-41DD-A86C-29F4EB5452A5}"/>
              </a:ext>
            </a:extLst>
          </p:cNvPr>
          <p:cNvGrpSpPr>
            <a:grpSpLocks/>
          </p:cNvGrpSpPr>
          <p:nvPr/>
        </p:nvGrpSpPr>
        <p:grpSpPr bwMode="auto">
          <a:xfrm>
            <a:off x="1604467" y="3008172"/>
            <a:ext cx="6146800" cy="547688"/>
            <a:chOff x="384" y="1496"/>
            <a:chExt cx="3872" cy="345"/>
          </a:xfrm>
        </p:grpSpPr>
        <p:sp>
          <p:nvSpPr>
            <p:cNvPr id="22" name="Rectangle 447">
              <a:extLst>
                <a:ext uri="{FF2B5EF4-FFF2-40B4-BE49-F238E27FC236}">
                  <a16:creationId xmlns:a16="http://schemas.microsoft.com/office/drawing/2014/main" id="{8B53947C-40CD-45DF-B8BB-BE716076B0A1}"/>
                </a:ext>
              </a:extLst>
            </p:cNvPr>
            <p:cNvSpPr>
              <a:spLocks noChangeArrowheads="1"/>
            </p:cNvSpPr>
            <p:nvPr/>
          </p:nvSpPr>
          <p:spPr bwMode="auto">
            <a:xfrm>
              <a:off x="808" y="1496"/>
              <a:ext cx="7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SzPct val="100000"/>
              </a:pPr>
              <a:r>
                <a:rPr kumimoji="1" lang="zh-CN" altLang="en-US" sz="2800" b="1" dirty="0">
                  <a:solidFill>
                    <a:srgbClr val="000066"/>
                  </a:solidFill>
                  <a:latin typeface="楷体_GB2312" charset="-122"/>
                  <a:ea typeface="楷体_GB2312" charset="-122"/>
                </a:rPr>
                <a:t>指标 </a:t>
              </a:r>
              <a:r>
                <a:rPr kumimoji="1" lang="en-US" altLang="zh-CN" sz="2800" b="1" dirty="0">
                  <a:solidFill>
                    <a:srgbClr val="000066"/>
                  </a:solidFill>
                  <a:latin typeface="楷体_GB2312" charset="-122"/>
                  <a:ea typeface="楷体_GB2312" charset="-122"/>
                </a:rPr>
                <a:t>:</a:t>
              </a:r>
              <a:r>
                <a:rPr kumimoji="1" lang="en-US" altLang="zh-CN" sz="2400" dirty="0">
                  <a:solidFill>
                    <a:srgbClr val="000066"/>
                  </a:solidFill>
                  <a:latin typeface="楷体_GB2312" charset="-122"/>
                  <a:ea typeface="楷体_GB2312" charset="-122"/>
                </a:rPr>
                <a:t>   </a:t>
              </a:r>
            </a:p>
          </p:txBody>
        </p:sp>
        <p:sp>
          <p:nvSpPr>
            <p:cNvPr id="23" name="Oval 448">
              <a:extLst>
                <a:ext uri="{FF2B5EF4-FFF2-40B4-BE49-F238E27FC236}">
                  <a16:creationId xmlns:a16="http://schemas.microsoft.com/office/drawing/2014/main" id="{835D1406-626B-4EFC-AE87-79EB9114FBFB}"/>
                </a:ext>
              </a:extLst>
            </p:cNvPr>
            <p:cNvSpPr>
              <a:spLocks noChangeArrowheads="1"/>
            </p:cNvSpPr>
            <p:nvPr/>
          </p:nvSpPr>
          <p:spPr bwMode="auto">
            <a:xfrm>
              <a:off x="384" y="1680"/>
              <a:ext cx="192" cy="48"/>
            </a:xfrm>
            <a:prstGeom prst="ellipse">
              <a:avLst/>
            </a:prstGeom>
            <a:solidFill>
              <a:srgbClr val="00FF00"/>
            </a:solidFill>
            <a:ln w="9525" cap="flat" algn="ctr">
              <a:prstDash val="solid"/>
              <a:round/>
              <a:headEnd type="none" w="med" len="med"/>
              <a:tailEnd type="none" w="med" len="med"/>
            </a:ln>
            <a:scene3d>
              <a:camera prst="legacyObliqueTopRight"/>
              <a:lightRig rig="legacyFlat3" dir="b"/>
            </a:scene3d>
            <a:sp3d extrusionH="430200" prstMaterial="legacyMatte">
              <a:bevelT w="13500" h="13500" prst="angle"/>
              <a:bevelB w="13500" h="13500" prst="angle"/>
              <a:extrusionClr>
                <a:srgbClr val="00FF00"/>
              </a:extrusionClr>
              <a:contourClr>
                <a:srgbClr val="00FF00"/>
              </a:contourClr>
            </a:sp3d>
          </p:spPr>
          <p:txBody>
            <a:bodyPr wrap="none">
              <a:flatTx/>
            </a:bodyPr>
            <a:lstStyle/>
            <a:p>
              <a:pPr fontAlgn="base">
                <a:spcBef>
                  <a:spcPct val="0"/>
                </a:spcBef>
                <a:spcAft>
                  <a:spcPct val="0"/>
                </a:spcAft>
                <a:buSzPct val="100000"/>
              </a:pPr>
              <a:endParaRPr lang="en-US" sz="2400" b="1">
                <a:solidFill>
                  <a:srgbClr val="0000FF"/>
                </a:solidFill>
                <a:latin typeface="Times New Roman" panose="02020603050405020304" pitchFamily="18" charset="0"/>
                <a:ea typeface="楷体_GB2312" charset="-122"/>
              </a:endParaRPr>
            </a:p>
          </p:txBody>
        </p:sp>
        <p:sp>
          <p:nvSpPr>
            <p:cNvPr id="24" name="Rectangle 449">
              <a:extLst>
                <a:ext uri="{FF2B5EF4-FFF2-40B4-BE49-F238E27FC236}">
                  <a16:creationId xmlns:a16="http://schemas.microsoft.com/office/drawing/2014/main" id="{493F5546-862F-41FA-8AF5-193CAAB9E642}"/>
                </a:ext>
              </a:extLst>
            </p:cNvPr>
            <p:cNvSpPr>
              <a:spLocks noChangeArrowheads="1"/>
            </p:cNvSpPr>
            <p:nvPr/>
          </p:nvSpPr>
          <p:spPr bwMode="auto">
            <a:xfrm>
              <a:off x="1528" y="1504"/>
              <a:ext cx="2728"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50000"/>
                </a:spcBef>
                <a:spcAft>
                  <a:spcPct val="0"/>
                </a:spcAft>
                <a:buSzPct val="100000"/>
              </a:pPr>
              <a:r>
                <a:rPr lang="en-US" altLang="zh-CN" sz="2400" b="1" i="1" dirty="0" err="1">
                  <a:solidFill>
                    <a:srgbClr val="FF0066"/>
                  </a:solidFill>
                  <a:latin typeface="Times New Roman" panose="02020603050405020304" pitchFamily="18" charset="0"/>
                  <a:ea typeface="楷体_GB2312" charset="-122"/>
                </a:rPr>
                <a:t>V</a:t>
              </a:r>
              <a:r>
                <a:rPr lang="en-US" altLang="zh-CN" sz="3200" b="1" i="1" baseline="-25000" dirty="0" err="1">
                  <a:solidFill>
                    <a:srgbClr val="FF0066"/>
                  </a:solidFill>
                  <a:latin typeface="Times New Roman" panose="02020603050405020304" pitchFamily="18" charset="0"/>
                  <a:ea typeface="楷体_GB2312" charset="-122"/>
                </a:rPr>
                <a:t>kn</a:t>
              </a:r>
              <a:r>
                <a:rPr lang="en-US" altLang="zh-CN" sz="2400" b="1" dirty="0">
                  <a:solidFill>
                    <a:srgbClr val="FF0066"/>
                  </a:solidFill>
                  <a:latin typeface="Times New Roman" panose="02020603050405020304" pitchFamily="18" charset="0"/>
                  <a:ea typeface="楷体_GB2312" charset="-122"/>
                </a:rPr>
                <a:t>( </a:t>
              </a:r>
              <a:r>
                <a:rPr lang="en-US" altLang="zh-CN" sz="2400" b="1" i="1" dirty="0" err="1">
                  <a:solidFill>
                    <a:srgbClr val="FF0066"/>
                  </a:solidFill>
                  <a:latin typeface="Times New Roman" panose="02020603050405020304" pitchFamily="18" charset="0"/>
                  <a:ea typeface="楷体_GB2312" charset="-122"/>
                </a:rPr>
                <a:t>x</a:t>
              </a:r>
              <a:r>
                <a:rPr lang="en-US" altLang="zh-CN" sz="3200" b="1" i="1" baseline="-25000" dirty="0" err="1">
                  <a:solidFill>
                    <a:srgbClr val="FF0066"/>
                  </a:solidFill>
                  <a:latin typeface="Times New Roman" panose="02020603050405020304" pitchFamily="18" charset="0"/>
                  <a:ea typeface="楷体_GB2312" charset="-122"/>
                </a:rPr>
                <a:t>k</a:t>
              </a:r>
              <a:r>
                <a:rPr lang="en-US" altLang="zh-CN" sz="2400" b="1" dirty="0">
                  <a:solidFill>
                    <a:srgbClr val="FF0066"/>
                  </a:solidFill>
                  <a:latin typeface="Times New Roman" panose="02020603050405020304" pitchFamily="18" charset="0"/>
                  <a:ea typeface="楷体_GB2312" charset="-122"/>
                </a:rPr>
                <a:t>, </a:t>
              </a:r>
              <a:r>
                <a:rPr lang="en-US" altLang="zh-CN" sz="2400" b="1" i="1" dirty="0" err="1">
                  <a:solidFill>
                    <a:srgbClr val="FF0066"/>
                  </a:solidFill>
                  <a:latin typeface="Times New Roman" panose="02020603050405020304" pitchFamily="18" charset="0"/>
                  <a:ea typeface="楷体_GB2312" charset="-122"/>
                </a:rPr>
                <a:t>u</a:t>
              </a:r>
              <a:r>
                <a:rPr lang="en-US" altLang="zh-CN" sz="3200" b="1" i="1" baseline="-25000" dirty="0" err="1">
                  <a:solidFill>
                    <a:srgbClr val="FF0066"/>
                  </a:solidFill>
                  <a:latin typeface="Times New Roman" panose="02020603050405020304" pitchFamily="18" charset="0"/>
                  <a:ea typeface="楷体_GB2312" charset="-122"/>
                </a:rPr>
                <a:t>k</a:t>
              </a:r>
              <a:r>
                <a:rPr lang="en-US" altLang="zh-CN" sz="2400" b="1" dirty="0">
                  <a:solidFill>
                    <a:srgbClr val="FF0066"/>
                  </a:solidFill>
                  <a:latin typeface="Times New Roman" panose="02020603050405020304" pitchFamily="18" charset="0"/>
                  <a:ea typeface="楷体_GB2312" charset="-122"/>
                </a:rPr>
                <a:t>, </a:t>
              </a:r>
              <a:r>
                <a:rPr lang="en-US" altLang="zh-CN" sz="2400" b="1" i="1" dirty="0">
                  <a:solidFill>
                    <a:srgbClr val="FF0066"/>
                  </a:solidFill>
                  <a:latin typeface="Times New Roman" panose="02020603050405020304" pitchFamily="18" charset="0"/>
                  <a:ea typeface="楷体_GB2312" charset="-122"/>
                </a:rPr>
                <a:t>x</a:t>
              </a:r>
              <a:r>
                <a:rPr lang="en-US" altLang="zh-CN" sz="3200" b="1" i="1" baseline="-25000" dirty="0">
                  <a:solidFill>
                    <a:srgbClr val="FF0066"/>
                  </a:solidFill>
                  <a:latin typeface="Times New Roman" panose="02020603050405020304" pitchFamily="18" charset="0"/>
                  <a:ea typeface="楷体_GB2312" charset="-122"/>
                </a:rPr>
                <a:t>k</a:t>
              </a:r>
              <a:r>
                <a:rPr lang="en-US" altLang="zh-CN" sz="3200" b="1" baseline="-25000" dirty="0">
                  <a:solidFill>
                    <a:srgbClr val="FF0066"/>
                  </a:solidFill>
                  <a:latin typeface="Times New Roman" panose="02020603050405020304" pitchFamily="18" charset="0"/>
                  <a:ea typeface="楷体_GB2312" charset="-122"/>
                </a:rPr>
                <a:t>+1</a:t>
              </a:r>
              <a:r>
                <a:rPr lang="en-US" altLang="zh-CN" sz="2400" b="1" dirty="0">
                  <a:solidFill>
                    <a:srgbClr val="FF0066"/>
                  </a:solidFill>
                  <a:latin typeface="Times New Roman" panose="02020603050405020304" pitchFamily="18" charset="0"/>
                  <a:ea typeface="楷体_GB2312" charset="-122"/>
                </a:rPr>
                <a:t>, </a:t>
              </a:r>
              <a:r>
                <a:rPr lang="en-US" altLang="zh-CN" sz="2400" b="1" i="1" dirty="0">
                  <a:solidFill>
                    <a:srgbClr val="FF0066"/>
                  </a:solidFill>
                  <a:latin typeface="Times New Roman" panose="02020603050405020304" pitchFamily="18" charset="0"/>
                  <a:ea typeface="楷体_GB2312" charset="-122"/>
                </a:rPr>
                <a:t>u</a:t>
              </a:r>
              <a:r>
                <a:rPr lang="en-US" altLang="zh-CN" sz="3200" b="1" i="1" baseline="-25000" dirty="0">
                  <a:solidFill>
                    <a:srgbClr val="FF0066"/>
                  </a:solidFill>
                  <a:latin typeface="Times New Roman" panose="02020603050405020304" pitchFamily="18" charset="0"/>
                  <a:ea typeface="楷体_GB2312" charset="-122"/>
                </a:rPr>
                <a:t>k</a:t>
              </a:r>
              <a:r>
                <a:rPr lang="en-US" altLang="zh-CN" sz="3200" b="1" baseline="-25000" dirty="0">
                  <a:solidFill>
                    <a:srgbClr val="FF0066"/>
                  </a:solidFill>
                  <a:latin typeface="Times New Roman" panose="02020603050405020304" pitchFamily="18" charset="0"/>
                  <a:ea typeface="楷体_GB2312" charset="-122"/>
                </a:rPr>
                <a:t>+1</a:t>
              </a:r>
              <a:r>
                <a:rPr lang="en-US" altLang="zh-CN" sz="2400" b="1" dirty="0">
                  <a:solidFill>
                    <a:srgbClr val="FF0066"/>
                  </a:solidFill>
                  <a:latin typeface="Times New Roman" panose="02020603050405020304" pitchFamily="18" charset="0"/>
                  <a:ea typeface="楷体_GB2312" charset="-122"/>
                </a:rPr>
                <a:t>, … , </a:t>
              </a:r>
              <a:r>
                <a:rPr lang="en-US" altLang="zh-CN" sz="2400" b="1" i="1" dirty="0" err="1">
                  <a:solidFill>
                    <a:srgbClr val="FF0066"/>
                  </a:solidFill>
                  <a:latin typeface="Times New Roman" panose="02020603050405020304" pitchFamily="18" charset="0"/>
                  <a:ea typeface="楷体_GB2312" charset="-122"/>
                </a:rPr>
                <a:t>x</a:t>
              </a:r>
              <a:r>
                <a:rPr lang="en-US" altLang="zh-CN" sz="3200" b="1" i="1" baseline="-25000" dirty="0" err="1">
                  <a:solidFill>
                    <a:srgbClr val="FF0066"/>
                  </a:solidFill>
                  <a:latin typeface="Times New Roman" panose="02020603050405020304" pitchFamily="18" charset="0"/>
                  <a:ea typeface="楷体_GB2312" charset="-122"/>
                </a:rPr>
                <a:t>n</a:t>
              </a:r>
              <a:r>
                <a:rPr lang="en-US" altLang="zh-CN" sz="2400" b="1" dirty="0">
                  <a:solidFill>
                    <a:srgbClr val="FF0066"/>
                  </a:solidFill>
                  <a:latin typeface="Times New Roman" panose="02020603050405020304" pitchFamily="18" charset="0"/>
                  <a:ea typeface="楷体_GB2312" charset="-122"/>
                </a:rPr>
                <a:t> )</a:t>
              </a:r>
            </a:p>
          </p:txBody>
        </p:sp>
      </p:grpSp>
      <p:grpSp>
        <p:nvGrpSpPr>
          <p:cNvPr id="25" name="Group 450">
            <a:extLst>
              <a:ext uri="{FF2B5EF4-FFF2-40B4-BE49-F238E27FC236}">
                <a16:creationId xmlns:a16="http://schemas.microsoft.com/office/drawing/2014/main" id="{AC3CB16A-34A6-4C93-8FBF-2D82658C8527}"/>
              </a:ext>
            </a:extLst>
          </p:cNvPr>
          <p:cNvGrpSpPr>
            <a:grpSpLocks/>
          </p:cNvGrpSpPr>
          <p:nvPr/>
        </p:nvGrpSpPr>
        <p:grpSpPr bwMode="auto">
          <a:xfrm>
            <a:off x="2353767" y="3782872"/>
            <a:ext cx="6045200" cy="693738"/>
            <a:chOff x="224" y="248"/>
            <a:chExt cx="3808" cy="437"/>
          </a:xfrm>
        </p:grpSpPr>
        <p:sp>
          <p:nvSpPr>
            <p:cNvPr id="26" name="Rectangle 451">
              <a:extLst>
                <a:ext uri="{FF2B5EF4-FFF2-40B4-BE49-F238E27FC236}">
                  <a16:creationId xmlns:a16="http://schemas.microsoft.com/office/drawing/2014/main" id="{B6487A90-5B20-4B3B-8421-9012ADA63CF0}"/>
                </a:ext>
              </a:extLst>
            </p:cNvPr>
            <p:cNvSpPr>
              <a:spLocks noChangeArrowheads="1"/>
            </p:cNvSpPr>
            <p:nvPr/>
          </p:nvSpPr>
          <p:spPr bwMode="auto">
            <a:xfrm>
              <a:off x="224" y="248"/>
              <a:ext cx="3808"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50000"/>
                </a:spcBef>
                <a:spcAft>
                  <a:spcPct val="0"/>
                </a:spcAft>
                <a:buSzPct val="100000"/>
              </a:pPr>
              <a:r>
                <a:rPr lang="en-US" altLang="zh-CN" sz="2400" b="1" i="1">
                  <a:solidFill>
                    <a:srgbClr val="0000FF"/>
                  </a:solidFill>
                  <a:latin typeface="Times New Roman" panose="02020603050405020304" pitchFamily="18" charset="0"/>
                  <a:ea typeface="楷体_GB2312" charset="-122"/>
                </a:rPr>
                <a:t>f</a:t>
              </a:r>
              <a:r>
                <a:rPr lang="en-US" altLang="zh-CN" sz="3200" b="1" i="1" baseline="-25000">
                  <a:solidFill>
                    <a:srgbClr val="0000FF"/>
                  </a:solidFill>
                  <a:latin typeface="Times New Roman" panose="02020603050405020304" pitchFamily="18" charset="0"/>
                  <a:ea typeface="楷体_GB2312" charset="-122"/>
                </a:rPr>
                <a:t>k</a:t>
              </a:r>
              <a:r>
                <a:rPr lang="en-US" altLang="zh-CN" sz="2400" b="1">
                  <a:solidFill>
                    <a:srgbClr val="0000FF"/>
                  </a:solidFill>
                  <a:latin typeface="Times New Roman" panose="02020603050405020304" pitchFamily="18" charset="0"/>
                  <a:ea typeface="楷体_GB2312" charset="-122"/>
                </a:rPr>
                <a:t>( </a:t>
              </a:r>
              <a:r>
                <a:rPr lang="en-US" altLang="zh-CN" sz="2400" b="1" i="1">
                  <a:solidFill>
                    <a:srgbClr val="0000FF"/>
                  </a:solidFill>
                  <a:latin typeface="Times New Roman" panose="02020603050405020304" pitchFamily="18" charset="0"/>
                  <a:ea typeface="楷体_GB2312" charset="-122"/>
                </a:rPr>
                <a:t>x</a:t>
              </a:r>
              <a:r>
                <a:rPr lang="en-US" altLang="zh-CN" sz="3200" b="1" i="1" baseline="-25000">
                  <a:solidFill>
                    <a:srgbClr val="0000FF"/>
                  </a:solidFill>
                  <a:latin typeface="Times New Roman" panose="02020603050405020304" pitchFamily="18" charset="0"/>
                  <a:ea typeface="楷体_GB2312" charset="-122"/>
                </a:rPr>
                <a:t>k</a:t>
              </a:r>
              <a:r>
                <a:rPr lang="en-US" altLang="zh-CN" sz="2400" b="1">
                  <a:solidFill>
                    <a:srgbClr val="0000FF"/>
                  </a:solidFill>
                  <a:latin typeface="Times New Roman" panose="02020603050405020304" pitchFamily="18" charset="0"/>
                  <a:ea typeface="楷体_GB2312" charset="-122"/>
                </a:rPr>
                <a:t> ) = </a:t>
              </a:r>
              <a:r>
                <a:rPr lang="en-US" altLang="zh-CN" sz="2400" b="1" i="1">
                  <a:solidFill>
                    <a:srgbClr val="0000FF"/>
                  </a:solidFill>
                  <a:latin typeface="Times New Roman" panose="02020603050405020304" pitchFamily="18" charset="0"/>
                  <a:ea typeface="楷体_GB2312" charset="-122"/>
                </a:rPr>
                <a:t>V</a:t>
              </a:r>
              <a:r>
                <a:rPr lang="en-US" altLang="zh-CN" sz="3200" b="1" i="1" baseline="-25000">
                  <a:solidFill>
                    <a:srgbClr val="0000FF"/>
                  </a:solidFill>
                  <a:latin typeface="Times New Roman" panose="02020603050405020304" pitchFamily="18" charset="0"/>
                  <a:ea typeface="楷体_GB2312" charset="-122"/>
                </a:rPr>
                <a:t>kn</a:t>
              </a:r>
              <a:r>
                <a:rPr lang="en-US" altLang="zh-CN" sz="2400" b="1">
                  <a:solidFill>
                    <a:srgbClr val="0000FF"/>
                  </a:solidFill>
                  <a:latin typeface="Times New Roman" panose="02020603050405020304" pitchFamily="18" charset="0"/>
                  <a:ea typeface="楷体_GB2312" charset="-122"/>
                </a:rPr>
                <a:t>( </a:t>
              </a:r>
              <a:r>
                <a:rPr lang="en-US" altLang="zh-CN" sz="2400" b="1" i="1">
                  <a:solidFill>
                    <a:srgbClr val="0000FF"/>
                  </a:solidFill>
                  <a:latin typeface="Times New Roman" panose="02020603050405020304" pitchFamily="18" charset="0"/>
                  <a:ea typeface="楷体_GB2312" charset="-122"/>
                </a:rPr>
                <a:t>x</a:t>
              </a:r>
              <a:r>
                <a:rPr lang="en-US" altLang="zh-CN" sz="3200" b="1" i="1" baseline="-25000">
                  <a:solidFill>
                    <a:srgbClr val="0000FF"/>
                  </a:solidFill>
                  <a:latin typeface="Times New Roman" panose="02020603050405020304" pitchFamily="18" charset="0"/>
                  <a:ea typeface="楷体_GB2312" charset="-122"/>
                </a:rPr>
                <a:t>k </a:t>
              </a:r>
              <a:r>
                <a:rPr lang="en-US" altLang="zh-CN" sz="2400" b="1">
                  <a:solidFill>
                    <a:srgbClr val="0000FF"/>
                  </a:solidFill>
                  <a:latin typeface="Times New Roman" panose="02020603050405020304" pitchFamily="18" charset="0"/>
                  <a:ea typeface="楷体_GB2312" charset="-122"/>
                </a:rPr>
                <a:t>, </a:t>
              </a:r>
              <a:r>
                <a:rPr lang="en-US" altLang="zh-CN" sz="2400" b="1" i="1">
                  <a:solidFill>
                    <a:srgbClr val="FF0066"/>
                  </a:solidFill>
                  <a:latin typeface="Times New Roman" panose="02020603050405020304" pitchFamily="18" charset="0"/>
                  <a:ea typeface="楷体_GB2312" charset="-122"/>
                </a:rPr>
                <a:t>p</a:t>
              </a:r>
              <a:r>
                <a:rPr lang="en-US" altLang="zh-CN" sz="3200" b="1" i="1" baseline="-25000">
                  <a:solidFill>
                    <a:srgbClr val="FF0066"/>
                  </a:solidFill>
                  <a:latin typeface="Times New Roman" panose="02020603050405020304" pitchFamily="18" charset="0"/>
                  <a:ea typeface="楷体_GB2312" charset="-122"/>
                </a:rPr>
                <a:t>kn</a:t>
              </a:r>
              <a:r>
                <a:rPr lang="en-US" altLang="zh-CN" sz="2400" b="1">
                  <a:solidFill>
                    <a:srgbClr val="FF0066"/>
                  </a:solidFill>
                  <a:latin typeface="Times New Roman" panose="02020603050405020304" pitchFamily="18" charset="0"/>
                  <a:ea typeface="楷体_GB2312" charset="-122"/>
                </a:rPr>
                <a:t>*</a:t>
              </a:r>
              <a:r>
                <a:rPr lang="en-US" altLang="zh-CN" sz="2400" b="1">
                  <a:solidFill>
                    <a:srgbClr val="0000FF"/>
                  </a:solidFill>
                  <a:latin typeface="Times New Roman" panose="02020603050405020304" pitchFamily="18" charset="0"/>
                  <a:ea typeface="楷体_GB2312" charset="-122"/>
                </a:rPr>
                <a:t>) = </a:t>
              </a:r>
              <a:r>
                <a:rPr lang="en-US" altLang="zh-CN" sz="2400" b="1">
                  <a:solidFill>
                    <a:srgbClr val="FF0066"/>
                  </a:solidFill>
                  <a:latin typeface="Times New Roman" panose="02020603050405020304" pitchFamily="18" charset="0"/>
                  <a:ea typeface="楷体_GB2312" charset="-122"/>
                </a:rPr>
                <a:t>opt </a:t>
              </a:r>
              <a:r>
                <a:rPr lang="en-US" altLang="zh-CN" sz="2400" b="1" i="1">
                  <a:solidFill>
                    <a:srgbClr val="0000FF"/>
                  </a:solidFill>
                  <a:latin typeface="Times New Roman" panose="02020603050405020304" pitchFamily="18" charset="0"/>
                  <a:ea typeface="楷体_GB2312" charset="-122"/>
                </a:rPr>
                <a:t>V</a:t>
              </a:r>
              <a:r>
                <a:rPr lang="en-US" altLang="zh-CN" sz="3200" b="1" i="1" baseline="-25000">
                  <a:solidFill>
                    <a:srgbClr val="0000FF"/>
                  </a:solidFill>
                  <a:latin typeface="Times New Roman" panose="02020603050405020304" pitchFamily="18" charset="0"/>
                  <a:ea typeface="楷体_GB2312" charset="-122"/>
                </a:rPr>
                <a:t>kn</a:t>
              </a:r>
              <a:r>
                <a:rPr lang="en-US" altLang="zh-CN" sz="2400" b="1">
                  <a:solidFill>
                    <a:srgbClr val="0000FF"/>
                  </a:solidFill>
                  <a:latin typeface="Times New Roman" panose="02020603050405020304" pitchFamily="18" charset="0"/>
                  <a:ea typeface="楷体_GB2312" charset="-122"/>
                </a:rPr>
                <a:t>( </a:t>
              </a:r>
              <a:r>
                <a:rPr lang="en-US" altLang="zh-CN" sz="2400" b="1" i="1">
                  <a:solidFill>
                    <a:srgbClr val="0000FF"/>
                  </a:solidFill>
                  <a:latin typeface="Times New Roman" panose="02020603050405020304" pitchFamily="18" charset="0"/>
                  <a:ea typeface="楷体_GB2312" charset="-122"/>
                </a:rPr>
                <a:t>x</a:t>
              </a:r>
              <a:r>
                <a:rPr lang="en-US" altLang="zh-CN" sz="3200" b="1" i="1" baseline="-25000">
                  <a:solidFill>
                    <a:srgbClr val="0000FF"/>
                  </a:solidFill>
                  <a:latin typeface="Times New Roman" panose="02020603050405020304" pitchFamily="18" charset="0"/>
                  <a:ea typeface="楷体_GB2312" charset="-122"/>
                </a:rPr>
                <a:t>k </a:t>
              </a:r>
              <a:r>
                <a:rPr lang="en-US" altLang="zh-CN" sz="2400" b="1">
                  <a:solidFill>
                    <a:srgbClr val="0000FF"/>
                  </a:solidFill>
                  <a:latin typeface="Times New Roman" panose="02020603050405020304" pitchFamily="18" charset="0"/>
                  <a:ea typeface="楷体_GB2312" charset="-122"/>
                </a:rPr>
                <a:t>, </a:t>
              </a:r>
              <a:r>
                <a:rPr lang="en-US" altLang="zh-CN" sz="2400" b="1" i="1">
                  <a:solidFill>
                    <a:srgbClr val="0000FF"/>
                  </a:solidFill>
                  <a:latin typeface="Times New Roman" panose="02020603050405020304" pitchFamily="18" charset="0"/>
                  <a:ea typeface="楷体_GB2312" charset="-122"/>
                </a:rPr>
                <a:t>p</a:t>
              </a:r>
              <a:r>
                <a:rPr lang="en-US" altLang="zh-CN" sz="3200" b="1" i="1" baseline="-25000">
                  <a:solidFill>
                    <a:srgbClr val="0000FF"/>
                  </a:solidFill>
                  <a:latin typeface="Times New Roman" panose="02020603050405020304" pitchFamily="18" charset="0"/>
                  <a:ea typeface="楷体_GB2312" charset="-122"/>
                </a:rPr>
                <a:t>kn</a:t>
              </a:r>
              <a:r>
                <a:rPr lang="en-US" altLang="zh-CN" sz="2400" b="1">
                  <a:solidFill>
                    <a:srgbClr val="0000FF"/>
                  </a:solidFill>
                  <a:latin typeface="Times New Roman" panose="02020603050405020304" pitchFamily="18" charset="0"/>
                  <a:ea typeface="楷体_GB2312" charset="-122"/>
                </a:rPr>
                <a:t> )</a:t>
              </a:r>
            </a:p>
          </p:txBody>
        </p:sp>
        <p:pic>
          <p:nvPicPr>
            <p:cNvPr id="27" name="Picture 452">
              <a:extLst>
                <a:ext uri="{FF2B5EF4-FFF2-40B4-BE49-F238E27FC236}">
                  <a16:creationId xmlns:a16="http://schemas.microsoft.com/office/drawing/2014/main" id="{08FD4137-A0D4-4001-B8EB-CFA4C1FE658E}"/>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 y="514"/>
              <a:ext cx="548"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8" name="Rectangle 453">
            <a:extLst>
              <a:ext uri="{FF2B5EF4-FFF2-40B4-BE49-F238E27FC236}">
                <a16:creationId xmlns:a16="http://schemas.microsoft.com/office/drawing/2014/main" id="{FD0AAA69-C654-476B-A1BA-5C174F3CBB2C}"/>
              </a:ext>
            </a:extLst>
          </p:cNvPr>
          <p:cNvSpPr>
            <a:spLocks noChangeArrowheads="1"/>
          </p:cNvSpPr>
          <p:nvPr/>
        </p:nvSpPr>
        <p:spPr bwMode="auto">
          <a:xfrm>
            <a:off x="2315667" y="4684572"/>
            <a:ext cx="4330700"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50000"/>
              </a:spcBef>
              <a:spcAft>
                <a:spcPct val="0"/>
              </a:spcAft>
              <a:buSzPct val="100000"/>
            </a:pPr>
            <a:r>
              <a:rPr lang="en-US" altLang="zh-CN" sz="2400" b="1" i="1">
                <a:solidFill>
                  <a:srgbClr val="FF0066"/>
                </a:solidFill>
                <a:latin typeface="Times New Roman" panose="02020603050405020304" pitchFamily="18" charset="0"/>
                <a:ea typeface="楷体_GB2312" charset="-122"/>
              </a:rPr>
              <a:t>V</a:t>
            </a:r>
            <a:r>
              <a:rPr lang="en-US" altLang="zh-CN" sz="3200" b="1" i="1" baseline="-25000">
                <a:solidFill>
                  <a:srgbClr val="FF0066"/>
                </a:solidFill>
                <a:latin typeface="Times New Roman" panose="02020603050405020304" pitchFamily="18" charset="0"/>
                <a:ea typeface="楷体_GB2312" charset="-122"/>
              </a:rPr>
              <a:t>kn</a:t>
            </a:r>
            <a:r>
              <a:rPr lang="en-US" altLang="zh-CN" sz="2400" b="1">
                <a:solidFill>
                  <a:srgbClr val="FF0066"/>
                </a:solidFill>
                <a:latin typeface="Times New Roman" panose="02020603050405020304" pitchFamily="18" charset="0"/>
                <a:ea typeface="楷体_GB2312" charset="-122"/>
              </a:rPr>
              <a:t>(</a:t>
            </a:r>
            <a:r>
              <a:rPr lang="en-US" altLang="zh-CN" sz="2400" b="1">
                <a:solidFill>
                  <a:srgbClr val="000000"/>
                </a:solidFill>
                <a:latin typeface="Times New Roman" panose="02020603050405020304" pitchFamily="18" charset="0"/>
                <a:ea typeface="楷体_GB2312" charset="-122"/>
              </a:rPr>
              <a:t> </a:t>
            </a:r>
            <a:r>
              <a:rPr lang="en-US" altLang="zh-CN" sz="2400" b="1" i="1">
                <a:solidFill>
                  <a:srgbClr val="000000"/>
                </a:solidFill>
                <a:latin typeface="Times New Roman" panose="02020603050405020304" pitchFamily="18" charset="0"/>
                <a:ea typeface="楷体_GB2312" charset="-122"/>
              </a:rPr>
              <a:t>x</a:t>
            </a:r>
            <a:r>
              <a:rPr lang="en-US" altLang="zh-CN" sz="3200" b="1" i="1" baseline="-25000">
                <a:solidFill>
                  <a:srgbClr val="000000"/>
                </a:solidFill>
                <a:latin typeface="Times New Roman" panose="02020603050405020304" pitchFamily="18" charset="0"/>
                <a:ea typeface="楷体_GB2312" charset="-122"/>
              </a:rPr>
              <a:t>k</a:t>
            </a:r>
            <a:r>
              <a:rPr lang="en-US" altLang="zh-CN" sz="2400" b="1">
                <a:solidFill>
                  <a:srgbClr val="000000"/>
                </a:solidFill>
                <a:latin typeface="Times New Roman" panose="02020603050405020304" pitchFamily="18" charset="0"/>
                <a:ea typeface="楷体_GB2312" charset="-122"/>
              </a:rPr>
              <a:t>, </a:t>
            </a:r>
            <a:r>
              <a:rPr lang="en-US" altLang="zh-CN" sz="2400" b="1" i="1">
                <a:solidFill>
                  <a:srgbClr val="000000"/>
                </a:solidFill>
                <a:latin typeface="Times New Roman" panose="02020603050405020304" pitchFamily="18" charset="0"/>
                <a:ea typeface="楷体_GB2312" charset="-122"/>
              </a:rPr>
              <a:t>u</a:t>
            </a:r>
            <a:r>
              <a:rPr lang="en-US" altLang="zh-CN" sz="3200" b="1" i="1" baseline="-25000">
                <a:solidFill>
                  <a:srgbClr val="000000"/>
                </a:solidFill>
                <a:latin typeface="Times New Roman" panose="02020603050405020304" pitchFamily="18" charset="0"/>
                <a:ea typeface="楷体_GB2312" charset="-122"/>
              </a:rPr>
              <a:t>k</a:t>
            </a:r>
            <a:r>
              <a:rPr lang="en-US" altLang="zh-CN" sz="2400" b="1">
                <a:solidFill>
                  <a:srgbClr val="000000"/>
                </a:solidFill>
                <a:latin typeface="Times New Roman" panose="02020603050405020304" pitchFamily="18" charset="0"/>
                <a:ea typeface="楷体_GB2312" charset="-122"/>
              </a:rPr>
              <a:t>, </a:t>
            </a:r>
            <a:r>
              <a:rPr lang="en-US" altLang="zh-CN" sz="2400" b="1" i="1">
                <a:solidFill>
                  <a:srgbClr val="000000"/>
                </a:solidFill>
                <a:latin typeface="Times New Roman" panose="02020603050405020304" pitchFamily="18" charset="0"/>
                <a:ea typeface="楷体_GB2312" charset="-122"/>
              </a:rPr>
              <a:t>x</a:t>
            </a:r>
            <a:r>
              <a:rPr lang="en-US" altLang="zh-CN" sz="3200" b="1" i="1" baseline="-25000">
                <a:solidFill>
                  <a:srgbClr val="000000"/>
                </a:solidFill>
                <a:latin typeface="Times New Roman" panose="02020603050405020304" pitchFamily="18" charset="0"/>
                <a:ea typeface="楷体_GB2312" charset="-122"/>
              </a:rPr>
              <a:t>k</a:t>
            </a:r>
            <a:r>
              <a:rPr lang="en-US" altLang="zh-CN" sz="3200" b="1" baseline="-25000">
                <a:solidFill>
                  <a:srgbClr val="000000"/>
                </a:solidFill>
                <a:latin typeface="Times New Roman" panose="02020603050405020304" pitchFamily="18" charset="0"/>
                <a:ea typeface="楷体_GB2312" charset="-122"/>
              </a:rPr>
              <a:t>+1</a:t>
            </a:r>
            <a:r>
              <a:rPr lang="en-US" altLang="zh-CN" sz="2400" b="1">
                <a:solidFill>
                  <a:srgbClr val="000000"/>
                </a:solidFill>
                <a:latin typeface="Times New Roman" panose="02020603050405020304" pitchFamily="18" charset="0"/>
                <a:ea typeface="楷体_GB2312" charset="-122"/>
              </a:rPr>
              <a:t>, </a:t>
            </a:r>
            <a:r>
              <a:rPr lang="en-US" altLang="zh-CN" sz="2400" b="1" i="1">
                <a:solidFill>
                  <a:srgbClr val="000000"/>
                </a:solidFill>
                <a:latin typeface="Times New Roman" panose="02020603050405020304" pitchFamily="18" charset="0"/>
                <a:ea typeface="楷体_GB2312" charset="-122"/>
              </a:rPr>
              <a:t>u</a:t>
            </a:r>
            <a:r>
              <a:rPr lang="en-US" altLang="zh-CN" sz="3200" b="1" i="1" baseline="-25000">
                <a:solidFill>
                  <a:srgbClr val="000000"/>
                </a:solidFill>
                <a:latin typeface="Times New Roman" panose="02020603050405020304" pitchFamily="18" charset="0"/>
                <a:ea typeface="楷体_GB2312" charset="-122"/>
              </a:rPr>
              <a:t>k</a:t>
            </a:r>
            <a:r>
              <a:rPr lang="en-US" altLang="zh-CN" sz="3200" b="1" baseline="-25000">
                <a:solidFill>
                  <a:srgbClr val="000000"/>
                </a:solidFill>
                <a:latin typeface="Times New Roman" panose="02020603050405020304" pitchFamily="18" charset="0"/>
                <a:ea typeface="楷体_GB2312" charset="-122"/>
              </a:rPr>
              <a:t>+1</a:t>
            </a:r>
            <a:r>
              <a:rPr lang="en-US" altLang="zh-CN" sz="2400" b="1">
                <a:solidFill>
                  <a:srgbClr val="000000"/>
                </a:solidFill>
                <a:latin typeface="Times New Roman" panose="02020603050405020304" pitchFamily="18" charset="0"/>
                <a:ea typeface="楷体_GB2312" charset="-122"/>
              </a:rPr>
              <a:t>, … , </a:t>
            </a:r>
            <a:r>
              <a:rPr lang="en-US" altLang="zh-CN" sz="2400" b="1" i="1">
                <a:solidFill>
                  <a:srgbClr val="000000"/>
                </a:solidFill>
                <a:latin typeface="Times New Roman" panose="02020603050405020304" pitchFamily="18" charset="0"/>
                <a:ea typeface="楷体_GB2312" charset="-122"/>
              </a:rPr>
              <a:t>x</a:t>
            </a:r>
            <a:r>
              <a:rPr lang="en-US" altLang="zh-CN" sz="3200" b="1" i="1" baseline="-25000">
                <a:solidFill>
                  <a:srgbClr val="000000"/>
                </a:solidFill>
                <a:latin typeface="Times New Roman" panose="02020603050405020304" pitchFamily="18" charset="0"/>
                <a:ea typeface="楷体_GB2312" charset="-122"/>
              </a:rPr>
              <a:t>n</a:t>
            </a:r>
            <a:r>
              <a:rPr lang="en-US" altLang="zh-CN" sz="2400" b="1">
                <a:solidFill>
                  <a:srgbClr val="000000"/>
                </a:solidFill>
                <a:latin typeface="Times New Roman" panose="02020603050405020304" pitchFamily="18" charset="0"/>
                <a:ea typeface="楷体_GB2312" charset="-122"/>
              </a:rPr>
              <a:t> </a:t>
            </a:r>
            <a:r>
              <a:rPr lang="en-US" altLang="zh-CN" sz="2400" b="1">
                <a:solidFill>
                  <a:srgbClr val="FF0066"/>
                </a:solidFill>
                <a:latin typeface="Times New Roman" panose="02020603050405020304" pitchFamily="18" charset="0"/>
                <a:ea typeface="楷体_GB2312" charset="-122"/>
              </a:rPr>
              <a:t>)</a:t>
            </a:r>
          </a:p>
        </p:txBody>
      </p:sp>
      <p:sp>
        <p:nvSpPr>
          <p:cNvPr id="29" name="Rectangle 454">
            <a:extLst>
              <a:ext uri="{FF2B5EF4-FFF2-40B4-BE49-F238E27FC236}">
                <a16:creationId xmlns:a16="http://schemas.microsoft.com/office/drawing/2014/main" id="{DF252797-B45B-47C5-8E97-58EB471E38B3}"/>
              </a:ext>
            </a:extLst>
          </p:cNvPr>
          <p:cNvSpPr>
            <a:spLocks noChangeArrowheads="1"/>
          </p:cNvSpPr>
          <p:nvPr/>
        </p:nvSpPr>
        <p:spPr bwMode="auto">
          <a:xfrm>
            <a:off x="2201367" y="5370372"/>
            <a:ext cx="5803900"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50000"/>
              </a:spcBef>
              <a:spcAft>
                <a:spcPct val="0"/>
              </a:spcAft>
              <a:buSzPct val="100000"/>
            </a:pPr>
            <a:r>
              <a:rPr lang="zh-CN" altLang="en-US" sz="2400" b="1" i="1">
                <a:solidFill>
                  <a:srgbClr val="FF0066"/>
                </a:solidFill>
                <a:latin typeface="Times New Roman" panose="02020603050405020304" pitchFamily="18" charset="0"/>
                <a:ea typeface="楷体_GB2312" charset="-122"/>
              </a:rPr>
              <a:t>＝</a:t>
            </a:r>
            <a:r>
              <a:rPr lang="en-US" altLang="zh-CN" sz="2400" b="1" i="1">
                <a:solidFill>
                  <a:srgbClr val="FF0066"/>
                </a:solidFill>
                <a:latin typeface="Times New Roman" panose="02020603050405020304" pitchFamily="18" charset="0"/>
                <a:ea typeface="楷体_GB2312" charset="-122"/>
              </a:rPr>
              <a:t>Φ</a:t>
            </a:r>
            <a:r>
              <a:rPr lang="en-US" altLang="zh-CN" sz="3200" b="1" i="1" baseline="-25000">
                <a:solidFill>
                  <a:srgbClr val="FF0066"/>
                </a:solidFill>
                <a:latin typeface="Times New Roman" panose="02020603050405020304" pitchFamily="18" charset="0"/>
                <a:ea typeface="楷体_GB2312" charset="-122"/>
              </a:rPr>
              <a:t>k</a:t>
            </a:r>
            <a:r>
              <a:rPr lang="en-US" altLang="zh-CN" sz="2400" b="1">
                <a:solidFill>
                  <a:srgbClr val="FF0066"/>
                </a:solidFill>
                <a:latin typeface="Times New Roman" panose="02020603050405020304" pitchFamily="18" charset="0"/>
                <a:ea typeface="楷体_GB2312" charset="-122"/>
              </a:rPr>
              <a:t>[ </a:t>
            </a:r>
            <a:r>
              <a:rPr lang="en-US" altLang="zh-CN" sz="2400" b="1" i="1">
                <a:solidFill>
                  <a:srgbClr val="000000"/>
                </a:solidFill>
                <a:latin typeface="Times New Roman" panose="02020603050405020304" pitchFamily="18" charset="0"/>
                <a:ea typeface="楷体_GB2312" charset="-122"/>
              </a:rPr>
              <a:t>x</a:t>
            </a:r>
            <a:r>
              <a:rPr lang="en-US" altLang="zh-CN" sz="3200" b="1" i="1" baseline="-25000">
                <a:solidFill>
                  <a:srgbClr val="000000"/>
                </a:solidFill>
                <a:latin typeface="Times New Roman" panose="02020603050405020304" pitchFamily="18" charset="0"/>
                <a:ea typeface="楷体_GB2312" charset="-122"/>
              </a:rPr>
              <a:t>k</a:t>
            </a:r>
            <a:r>
              <a:rPr lang="en-US" altLang="zh-CN" sz="2400" b="1">
                <a:solidFill>
                  <a:srgbClr val="000000"/>
                </a:solidFill>
                <a:latin typeface="Times New Roman" panose="02020603050405020304" pitchFamily="18" charset="0"/>
                <a:ea typeface="楷体_GB2312" charset="-122"/>
              </a:rPr>
              <a:t>, </a:t>
            </a:r>
            <a:r>
              <a:rPr lang="en-US" altLang="zh-CN" sz="2400" b="1" i="1">
                <a:solidFill>
                  <a:srgbClr val="000000"/>
                </a:solidFill>
                <a:latin typeface="Times New Roman" panose="02020603050405020304" pitchFamily="18" charset="0"/>
                <a:ea typeface="楷体_GB2312" charset="-122"/>
              </a:rPr>
              <a:t>u</a:t>
            </a:r>
            <a:r>
              <a:rPr lang="en-US" altLang="zh-CN" sz="3200" b="1" i="1" baseline="-25000">
                <a:solidFill>
                  <a:srgbClr val="000000"/>
                </a:solidFill>
                <a:latin typeface="Times New Roman" panose="02020603050405020304" pitchFamily="18" charset="0"/>
                <a:ea typeface="楷体_GB2312" charset="-122"/>
              </a:rPr>
              <a:t>k</a:t>
            </a:r>
            <a:r>
              <a:rPr lang="en-US" altLang="zh-CN" sz="2400" b="1">
                <a:solidFill>
                  <a:srgbClr val="000000"/>
                </a:solidFill>
                <a:latin typeface="Times New Roman" panose="02020603050405020304" pitchFamily="18" charset="0"/>
                <a:ea typeface="楷体_GB2312" charset="-122"/>
              </a:rPr>
              <a:t>,</a:t>
            </a:r>
            <a:r>
              <a:rPr lang="en-US" altLang="zh-CN" sz="2400" b="1">
                <a:solidFill>
                  <a:srgbClr val="0000FF"/>
                </a:solidFill>
                <a:latin typeface="Times New Roman" panose="02020603050405020304" pitchFamily="18" charset="0"/>
                <a:ea typeface="楷体_GB2312" charset="-122"/>
              </a:rPr>
              <a:t> </a:t>
            </a:r>
            <a:r>
              <a:rPr lang="en-US" altLang="zh-CN" sz="2400" b="1" i="1">
                <a:solidFill>
                  <a:srgbClr val="FF0066"/>
                </a:solidFill>
                <a:latin typeface="Times New Roman" panose="02020603050405020304" pitchFamily="18" charset="0"/>
                <a:ea typeface="楷体_GB2312" charset="-122"/>
              </a:rPr>
              <a:t>V</a:t>
            </a:r>
            <a:r>
              <a:rPr lang="en-US" altLang="zh-CN" sz="3200" b="1" i="1" baseline="-25000">
                <a:solidFill>
                  <a:srgbClr val="FF0066"/>
                </a:solidFill>
                <a:latin typeface="Times New Roman" panose="02020603050405020304" pitchFamily="18" charset="0"/>
                <a:ea typeface="楷体_GB2312" charset="-122"/>
              </a:rPr>
              <a:t>(k+</a:t>
            </a:r>
            <a:r>
              <a:rPr lang="en-US" altLang="zh-CN" sz="3200" b="1" baseline="-25000">
                <a:solidFill>
                  <a:srgbClr val="FF0066"/>
                </a:solidFill>
                <a:latin typeface="Times New Roman" panose="02020603050405020304" pitchFamily="18" charset="0"/>
                <a:ea typeface="楷体_GB2312" charset="-122"/>
              </a:rPr>
              <a:t>1</a:t>
            </a:r>
            <a:r>
              <a:rPr lang="en-US" altLang="zh-CN" sz="3200" b="1" i="1" baseline="-25000">
                <a:solidFill>
                  <a:srgbClr val="FF0066"/>
                </a:solidFill>
                <a:latin typeface="Times New Roman" panose="02020603050405020304" pitchFamily="18" charset="0"/>
                <a:ea typeface="楷体_GB2312" charset="-122"/>
              </a:rPr>
              <a:t>)n</a:t>
            </a:r>
            <a:r>
              <a:rPr lang="en-US" altLang="zh-CN" sz="2400" b="1">
                <a:solidFill>
                  <a:srgbClr val="FF0066"/>
                </a:solidFill>
                <a:latin typeface="Times New Roman" panose="02020603050405020304" pitchFamily="18" charset="0"/>
                <a:ea typeface="楷体_GB2312" charset="-122"/>
              </a:rPr>
              <a:t>(</a:t>
            </a:r>
            <a:r>
              <a:rPr lang="en-US" altLang="zh-CN" sz="2400" b="1" i="1">
                <a:solidFill>
                  <a:srgbClr val="000000"/>
                </a:solidFill>
                <a:latin typeface="Times New Roman" panose="02020603050405020304" pitchFamily="18" charset="0"/>
                <a:ea typeface="楷体_GB2312" charset="-122"/>
              </a:rPr>
              <a:t>x</a:t>
            </a:r>
            <a:r>
              <a:rPr lang="en-US" altLang="zh-CN" sz="3200" b="1" i="1" baseline="-25000">
                <a:solidFill>
                  <a:srgbClr val="000000"/>
                </a:solidFill>
                <a:latin typeface="Times New Roman" panose="02020603050405020304" pitchFamily="18" charset="0"/>
                <a:ea typeface="楷体_GB2312" charset="-122"/>
              </a:rPr>
              <a:t>k</a:t>
            </a:r>
            <a:r>
              <a:rPr lang="en-US" altLang="zh-CN" sz="3200" b="1" baseline="-25000">
                <a:solidFill>
                  <a:srgbClr val="000000"/>
                </a:solidFill>
                <a:latin typeface="Times New Roman" panose="02020603050405020304" pitchFamily="18" charset="0"/>
                <a:ea typeface="楷体_GB2312" charset="-122"/>
              </a:rPr>
              <a:t>+1</a:t>
            </a:r>
            <a:r>
              <a:rPr lang="en-US" altLang="zh-CN" sz="2400" b="1">
                <a:solidFill>
                  <a:srgbClr val="000000"/>
                </a:solidFill>
                <a:latin typeface="Times New Roman" panose="02020603050405020304" pitchFamily="18" charset="0"/>
                <a:ea typeface="楷体_GB2312" charset="-122"/>
              </a:rPr>
              <a:t>, </a:t>
            </a:r>
            <a:r>
              <a:rPr lang="en-US" altLang="zh-CN" sz="2400" b="1" i="1">
                <a:solidFill>
                  <a:srgbClr val="000000"/>
                </a:solidFill>
                <a:latin typeface="Times New Roman" panose="02020603050405020304" pitchFamily="18" charset="0"/>
                <a:ea typeface="楷体_GB2312" charset="-122"/>
              </a:rPr>
              <a:t>u</a:t>
            </a:r>
            <a:r>
              <a:rPr lang="en-US" altLang="zh-CN" sz="3200" b="1" i="1" baseline="-25000">
                <a:solidFill>
                  <a:srgbClr val="000000"/>
                </a:solidFill>
                <a:latin typeface="Times New Roman" panose="02020603050405020304" pitchFamily="18" charset="0"/>
                <a:ea typeface="楷体_GB2312" charset="-122"/>
              </a:rPr>
              <a:t>k</a:t>
            </a:r>
            <a:r>
              <a:rPr lang="en-US" altLang="zh-CN" sz="3200" b="1" baseline="-25000">
                <a:solidFill>
                  <a:srgbClr val="000000"/>
                </a:solidFill>
                <a:latin typeface="Times New Roman" panose="02020603050405020304" pitchFamily="18" charset="0"/>
                <a:ea typeface="楷体_GB2312" charset="-122"/>
              </a:rPr>
              <a:t>+1</a:t>
            </a:r>
            <a:r>
              <a:rPr lang="en-US" altLang="zh-CN" sz="2400" b="1">
                <a:solidFill>
                  <a:srgbClr val="000000"/>
                </a:solidFill>
                <a:latin typeface="Times New Roman" panose="02020603050405020304" pitchFamily="18" charset="0"/>
                <a:ea typeface="楷体_GB2312" charset="-122"/>
              </a:rPr>
              <a:t>, … , </a:t>
            </a:r>
            <a:r>
              <a:rPr lang="en-US" altLang="zh-CN" sz="2400" b="1" i="1">
                <a:solidFill>
                  <a:srgbClr val="000000"/>
                </a:solidFill>
                <a:latin typeface="Times New Roman" panose="02020603050405020304" pitchFamily="18" charset="0"/>
                <a:ea typeface="楷体_GB2312" charset="-122"/>
              </a:rPr>
              <a:t>x</a:t>
            </a:r>
            <a:r>
              <a:rPr lang="en-US" altLang="zh-CN" sz="3200" b="1" i="1" baseline="-25000">
                <a:solidFill>
                  <a:srgbClr val="000000"/>
                </a:solidFill>
                <a:latin typeface="Times New Roman" panose="02020603050405020304" pitchFamily="18" charset="0"/>
                <a:ea typeface="楷体_GB2312" charset="-122"/>
              </a:rPr>
              <a:t>n</a:t>
            </a:r>
            <a:r>
              <a:rPr lang="en-US" altLang="zh-CN" sz="2400" b="1">
                <a:solidFill>
                  <a:srgbClr val="FF0066"/>
                </a:solidFill>
                <a:latin typeface="Times New Roman" panose="02020603050405020304" pitchFamily="18" charset="0"/>
                <a:ea typeface="楷体_GB2312" charset="-122"/>
              </a:rPr>
              <a:t> ) ]</a:t>
            </a:r>
          </a:p>
        </p:txBody>
      </p:sp>
    </p:spTree>
    <p:extLst>
      <p:ext uri="{BB962C8B-B14F-4D97-AF65-F5344CB8AC3E}">
        <p14:creationId xmlns:p14="http://schemas.microsoft.com/office/powerpoint/2010/main" val="847330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childTnLst>
                                    <p:set>
                                      <p:cBhvr additive="base">
                                        <p:cTn id="6" dur="1" fill="hold">
                                          <p:stCondLst>
                                            <p:cond delay="0"/>
                                          </p:stCondLst>
                                        </p:cTn>
                                        <p:tgtEl>
                                          <p:spTgt spid="8"/>
                                        </p:tgtEl>
                                        <p:attrNameLst>
                                          <p:attrName>style.visibility</p:attrName>
                                        </p:attrNameLst>
                                      </p:cBhvr>
                                      <p:to>
                                        <p:strVal val="visible"/>
                                      </p:to>
                                    </p:set>
                                    <p:animEffect transition="in" filter="wipe(left)">
                                      <p:cBhvr additive="base">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childTnLst>
                                    <p:set>
                                      <p:cBhvr additive="base">
                                        <p:cTn id="11" dur="1" fill="hold">
                                          <p:stCondLst>
                                            <p:cond delay="0"/>
                                          </p:stCondLst>
                                        </p:cTn>
                                        <p:tgtEl>
                                          <p:spTgt spid="5"/>
                                        </p:tgtEl>
                                        <p:attrNameLst>
                                          <p:attrName>style.visibility</p:attrName>
                                        </p:attrNameLst>
                                      </p:cBhvr>
                                      <p:to>
                                        <p:strVal val="visible"/>
                                      </p:to>
                                    </p:set>
                                    <p:animEffect transition="in" filter="wipe(left)">
                                      <p:cBhvr additive="base">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childTnLst>
                                    <p:set>
                                      <p:cBhvr additive="base">
                                        <p:cTn id="16" dur="1" fill="hold">
                                          <p:stCondLst>
                                            <p:cond delay="0"/>
                                          </p:stCondLst>
                                        </p:cTn>
                                        <p:tgtEl>
                                          <p:spTgt spid="15"/>
                                        </p:tgtEl>
                                        <p:attrNameLst>
                                          <p:attrName>style.visibility</p:attrName>
                                        </p:attrNameLst>
                                      </p:cBhvr>
                                      <p:to>
                                        <p:strVal val="visible"/>
                                      </p:to>
                                    </p:set>
                                    <p:animEffect transition="in" filter="slide(fromRight)">
                                      <p:cBhvr additive="base">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childTnLst>
                                    <p:set>
                                      <p:cBhvr additive="base">
                                        <p:cTn id="21" dur="1" fill="hold">
                                          <p:stCondLst>
                                            <p:cond delay="0"/>
                                          </p:stCondLst>
                                        </p:cTn>
                                        <p:tgtEl>
                                          <p:spTgt spid="17"/>
                                        </p:tgtEl>
                                        <p:attrNameLst>
                                          <p:attrName>style.visibility</p:attrName>
                                        </p:attrNameLst>
                                      </p:cBhvr>
                                      <p:to>
                                        <p:strVal val="visible"/>
                                      </p:to>
                                    </p:set>
                                    <p:animEffect transition="in" filter="blinds(horizontal)">
                                      <p:cBhvr additive="base">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childTnLst>
                                    <p:set>
                                      <p:cBhvr additive="base">
                                        <p:cTn id="26" dur="1" fill="hold">
                                          <p:stCondLst>
                                            <p:cond delay="0"/>
                                          </p:stCondLst>
                                        </p:cTn>
                                        <p:tgtEl>
                                          <p:spTgt spid="21"/>
                                        </p:tgtEl>
                                        <p:attrNameLst>
                                          <p:attrName>style.visibility</p:attrName>
                                        </p:attrNameLst>
                                      </p:cBhvr>
                                      <p:to>
                                        <p:strVal val="visible"/>
                                      </p:to>
                                    </p:set>
                                    <p:animEffect transition="in" filter="blinds(horizontal)">
                                      <p:cBhvr additive="base">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childTnLst>
                                    <p:set>
                                      <p:cBhvr additive="base">
                                        <p:cTn id="31" dur="1" fill="hold">
                                          <p:stCondLst>
                                            <p:cond delay="0"/>
                                          </p:stCondLst>
                                        </p:cTn>
                                        <p:tgtEl>
                                          <p:spTgt spid="11"/>
                                        </p:tgtEl>
                                        <p:attrNameLst>
                                          <p:attrName>style.visibility</p:attrName>
                                        </p:attrNameLst>
                                      </p:cBhvr>
                                      <p:to>
                                        <p:strVal val="visible"/>
                                      </p:to>
                                    </p:set>
                                    <p:animEffect transition="in" filter="dissolve">
                                      <p:cBhvr additive="base">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childTnLst>
                                    <p:set>
                                      <p:cBhvr additive="base">
                                        <p:cTn id="36" dur="1" fill="hold">
                                          <p:stCondLst>
                                            <p:cond delay="0"/>
                                          </p:stCondLst>
                                        </p:cTn>
                                        <p:tgtEl>
                                          <p:spTgt spid="25"/>
                                        </p:tgtEl>
                                        <p:attrNameLst>
                                          <p:attrName>style.visibility</p:attrName>
                                        </p:attrNameLst>
                                      </p:cBhvr>
                                      <p:to>
                                        <p:strVal val="visible"/>
                                      </p:to>
                                    </p:set>
                                    <p:animEffect transition="in" filter="blinds(horizontal)">
                                      <p:cBhvr additive="base">
                                        <p:cTn id="37" dur="500"/>
                                        <p:tgtEl>
                                          <p:spTgt spid="25"/>
                                        </p:tgtEl>
                                      </p:cBhvr>
                                    </p:animEffect>
                                  </p:childTnLst>
                                </p:cTn>
                              </p:par>
                              <p:par>
                                <p:cTn id="38" presetID="3" presetClass="exit" presetSubtype="10" fill="hold" nodeType="withEffect">
                                  <p:childTnLst>
                                    <p:animEffect transition="out" filter="blinds(horizontal)">
                                      <p:cBhvr additive="base">
                                        <p:cTn id="39" dur="500"/>
                                        <p:tgtEl>
                                          <p:spTgt spid="11"/>
                                        </p:tgtEl>
                                      </p:cBhvr>
                                    </p:animEffect>
                                    <p:set>
                                      <p:cBhvr additive="base">
                                        <p:cTn id="40" dur="1" fill="hold">
                                          <p:stCondLst>
                                            <p:cond delay="499"/>
                                          </p:stCondLst>
                                        </p:cTn>
                                        <p:tgtEl>
                                          <p:spTgt spid="11"/>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childTnLst>
                                    <p:set>
                                      <p:cBhvr additive="base">
                                        <p:cTn id="44" dur="1" fill="hold">
                                          <p:stCondLst>
                                            <p:cond delay="0"/>
                                          </p:stCondLst>
                                        </p:cTn>
                                        <p:tgtEl>
                                          <p:spTgt spid="28"/>
                                        </p:tgtEl>
                                        <p:attrNameLst>
                                          <p:attrName>style.visibility</p:attrName>
                                        </p:attrNameLst>
                                      </p:cBhvr>
                                      <p:to>
                                        <p:strVal val="visible"/>
                                      </p:to>
                                    </p:set>
                                    <p:animEffect transition="in" filter="blinds(horizontal)">
                                      <p:cBhvr additive="base">
                                        <p:cTn id="45" dur="500"/>
                                        <p:tgtEl>
                                          <p:spTgt spid="28"/>
                                        </p:tgtEl>
                                      </p:cBhvr>
                                    </p:animEffect>
                                  </p:childTnLst>
                                </p:cTn>
                              </p:par>
                              <p:par>
                                <p:cTn id="46" presetID="3" presetClass="entr" presetSubtype="10" fill="hold" grpId="0" nodeType="withEffect">
                                  <p:childTnLst>
                                    <p:set>
                                      <p:cBhvr additive="base">
                                        <p:cTn id="47" dur="1" fill="hold">
                                          <p:stCondLst>
                                            <p:cond delay="0"/>
                                          </p:stCondLst>
                                        </p:cTn>
                                        <p:tgtEl>
                                          <p:spTgt spid="29"/>
                                        </p:tgtEl>
                                        <p:attrNameLst>
                                          <p:attrName>style.visibility</p:attrName>
                                        </p:attrNameLst>
                                      </p:cBhvr>
                                      <p:to>
                                        <p:strVal val="visible"/>
                                      </p:to>
                                    </p:set>
                                    <p:animEffect transition="in" filter="blinds(horizontal)">
                                      <p:cBhvr additive="base">
                                        <p:cTn id="48" dur="500"/>
                                        <p:tgtEl>
                                          <p:spTgt spid="29"/>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1" nodeType="clickEffect">
                                  <p:childTnLst>
                                    <p:set>
                                      <p:cBhvr additive="base">
                                        <p:cTn id="52" dur="1" fill="hold">
                                          <p:stCondLst>
                                            <p:cond delay="499"/>
                                          </p:stCondLst>
                                        </p:cTn>
                                        <p:tgtEl>
                                          <p:spTgt spid="1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childTnLst>
                                    <p:set>
                                      <p:cBhvr additive="base">
                                        <p:cTn id="56" dur="1" fill="hold">
                                          <p:stCondLst>
                                            <p:cond delay="0"/>
                                          </p:stCondLst>
                                        </p:cTn>
                                        <p:tgtEl>
                                          <p:spTgt spid="14"/>
                                        </p:tgtEl>
                                        <p:attrNameLst>
                                          <p:attrName>style.visibility</p:attrName>
                                        </p:attrNameLst>
                                      </p:cBhvr>
                                      <p:to>
                                        <p:strVal val="visible"/>
                                      </p:to>
                                    </p:set>
                                    <p:animEffect transition="in" filter="box(in)">
                                      <p:cBhvr additive="base">
                                        <p:cTn id="57" dur="500"/>
                                        <p:tgtEl>
                                          <p:spTgt spid="14"/>
                                        </p:tgtEl>
                                      </p:cBhvr>
                                    </p:animEffect>
                                  </p:childTnLst>
                                </p:cTn>
                              </p:par>
                              <p:par>
                                <p:cTn id="58" presetID="3" presetClass="exit" presetSubtype="10" fill="hold" nodeType="withEffect">
                                  <p:childTnLst>
                                    <p:animEffect transition="out" filter="blinds(horizontal)">
                                      <p:cBhvr additive="base">
                                        <p:cTn id="59" dur="500"/>
                                        <p:tgtEl>
                                          <p:spTgt spid="16"/>
                                        </p:tgtEl>
                                      </p:cBhvr>
                                    </p:animEffect>
                                    <p:set>
                                      <p:cBhvr additive="base">
                                        <p:cTn id="60"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6" grpId="1" animBg="1"/>
      <p:bldP spid="28" grpId="0" animBg="1"/>
      <p:bldP spid="2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457">
            <a:extLst>
              <a:ext uri="{FF2B5EF4-FFF2-40B4-BE49-F238E27FC236}">
                <a16:creationId xmlns:a16="http://schemas.microsoft.com/office/drawing/2014/main" id="{0D05399D-B8A8-4E54-9844-63EC2978DCEF}"/>
              </a:ext>
            </a:extLst>
          </p:cNvPr>
          <p:cNvSpPr>
            <a:spLocks noChangeArrowheads="1"/>
          </p:cNvSpPr>
          <p:nvPr/>
        </p:nvSpPr>
        <p:spPr bwMode="auto">
          <a:xfrm>
            <a:off x="1073524" y="1862418"/>
            <a:ext cx="6096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SzPct val="100000"/>
            </a:pPr>
            <a:r>
              <a:rPr kumimoji="1" lang="zh-CN" altLang="en-US" sz="2800" b="1" dirty="0">
                <a:solidFill>
                  <a:srgbClr val="000066"/>
                </a:solidFill>
                <a:latin typeface="楷体_GB2312" charset="-122"/>
                <a:ea typeface="楷体_GB2312" charset="-122"/>
              </a:rPr>
              <a:t>解多阶段决策过程问题，求出</a:t>
            </a:r>
          </a:p>
        </p:txBody>
      </p:sp>
      <p:grpSp>
        <p:nvGrpSpPr>
          <p:cNvPr id="22" name="Group 458">
            <a:extLst>
              <a:ext uri="{FF2B5EF4-FFF2-40B4-BE49-F238E27FC236}">
                <a16:creationId xmlns:a16="http://schemas.microsoft.com/office/drawing/2014/main" id="{36E15402-BA45-477A-A1E3-0A274FB546A3}"/>
              </a:ext>
            </a:extLst>
          </p:cNvPr>
          <p:cNvGrpSpPr>
            <a:grpSpLocks/>
          </p:cNvGrpSpPr>
          <p:nvPr/>
        </p:nvGrpSpPr>
        <p:grpSpPr bwMode="auto">
          <a:xfrm>
            <a:off x="1452939" y="2535518"/>
            <a:ext cx="7316790" cy="457200"/>
            <a:chOff x="383" y="576"/>
            <a:chExt cx="4609" cy="288"/>
          </a:xfrm>
        </p:grpSpPr>
        <p:sp>
          <p:nvSpPr>
            <p:cNvPr id="23" name="Rectangle 459">
              <a:extLst>
                <a:ext uri="{FF2B5EF4-FFF2-40B4-BE49-F238E27FC236}">
                  <a16:creationId xmlns:a16="http://schemas.microsoft.com/office/drawing/2014/main" id="{B8F93351-15B2-4D6B-A3E8-821603FD32A3}"/>
                </a:ext>
              </a:extLst>
            </p:cNvPr>
            <p:cNvSpPr>
              <a:spLocks noChangeArrowheads="1"/>
            </p:cNvSpPr>
            <p:nvPr/>
          </p:nvSpPr>
          <p:spPr bwMode="auto">
            <a:xfrm>
              <a:off x="528" y="576"/>
              <a:ext cx="44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SzPct val="100000"/>
              </a:pPr>
              <a:r>
                <a:rPr kumimoji="1" lang="en-US" altLang="zh-CN" sz="2400" dirty="0">
                  <a:solidFill>
                    <a:srgbClr val="000000"/>
                  </a:solidFill>
                  <a:latin typeface="楷体_GB2312" charset="-122"/>
                  <a:ea typeface="楷体_GB2312" charset="-122"/>
                </a:rPr>
                <a:t>  </a:t>
              </a:r>
              <a:r>
                <a:rPr kumimoji="1" lang="zh-CN" altLang="en-US" sz="2400" b="1" dirty="0">
                  <a:solidFill>
                    <a:srgbClr val="FF0000"/>
                  </a:solidFill>
                  <a:latin typeface="楷体_GB2312" charset="-122"/>
                  <a:ea typeface="楷体_GB2312" charset="-122"/>
                </a:rPr>
                <a:t>最优策略</a:t>
              </a:r>
              <a:r>
                <a:rPr kumimoji="1" lang="zh-CN" altLang="en-US" sz="2400" b="1" dirty="0">
                  <a:solidFill>
                    <a:srgbClr val="000066"/>
                  </a:solidFill>
                  <a:latin typeface="楷体_GB2312" charset="-122"/>
                  <a:ea typeface="楷体_GB2312" charset="-122"/>
                </a:rPr>
                <a:t>，即最优</a:t>
              </a:r>
              <a:r>
                <a:rPr kumimoji="1" lang="zh-CN" altLang="en-US" sz="2400" b="1" dirty="0">
                  <a:solidFill>
                    <a:srgbClr val="009900"/>
                  </a:solidFill>
                  <a:latin typeface="楷体_GB2312" charset="-122"/>
                  <a:ea typeface="楷体_GB2312" charset="-122"/>
                </a:rPr>
                <a:t>决策序列</a:t>
              </a:r>
            </a:p>
          </p:txBody>
        </p:sp>
        <p:sp>
          <p:nvSpPr>
            <p:cNvPr id="24" name="Oval 460">
              <a:extLst>
                <a:ext uri="{FF2B5EF4-FFF2-40B4-BE49-F238E27FC236}">
                  <a16:creationId xmlns:a16="http://schemas.microsoft.com/office/drawing/2014/main" id="{853798C5-1758-4382-A402-8A976A61B33F}"/>
                </a:ext>
              </a:extLst>
            </p:cNvPr>
            <p:cNvSpPr>
              <a:spLocks noChangeArrowheads="1"/>
            </p:cNvSpPr>
            <p:nvPr/>
          </p:nvSpPr>
          <p:spPr bwMode="auto">
            <a:xfrm>
              <a:off x="383" y="768"/>
              <a:ext cx="192" cy="48"/>
            </a:xfrm>
            <a:prstGeom prst="ellipse">
              <a:avLst/>
            </a:prstGeom>
            <a:solidFill>
              <a:srgbClr val="00FF00"/>
            </a:solidFill>
            <a:ln w="9525" cap="flat" algn="ctr">
              <a:prstDash val="solid"/>
              <a:round/>
              <a:headEnd type="none" w="med" len="med"/>
              <a:tailEnd type="none" w="med" len="med"/>
            </a:ln>
            <a:scene3d>
              <a:camera prst="legacyObliqueTopRight"/>
              <a:lightRig rig="legacyFlat3" dir="b"/>
            </a:scene3d>
            <a:sp3d extrusionH="430200" prstMaterial="legacyMatte">
              <a:bevelT w="13500" h="13500" prst="angle"/>
              <a:bevelB w="13500" h="13500" prst="angle"/>
              <a:extrusionClr>
                <a:srgbClr val="00FF00"/>
              </a:extrusionClr>
              <a:contourClr>
                <a:srgbClr val="00FF00"/>
              </a:contourClr>
            </a:sp3d>
          </p:spPr>
          <p:txBody>
            <a:bodyPr wrap="none">
              <a:flatTx/>
            </a:bodyPr>
            <a:lstStyle/>
            <a:p>
              <a:pPr fontAlgn="base">
                <a:spcBef>
                  <a:spcPct val="0"/>
                </a:spcBef>
                <a:spcAft>
                  <a:spcPct val="0"/>
                </a:spcAft>
                <a:buSzPct val="100000"/>
              </a:pPr>
              <a:endParaRPr lang="zh-CN" altLang="en-US" sz="2400" b="1">
                <a:solidFill>
                  <a:srgbClr val="0000FF"/>
                </a:solidFill>
                <a:latin typeface="Times New Roman" panose="02020603050405020304" pitchFamily="18" charset="0"/>
                <a:ea typeface="楷体_GB2312" charset="-122"/>
              </a:endParaRPr>
            </a:p>
          </p:txBody>
        </p:sp>
      </p:grpSp>
      <p:sp>
        <p:nvSpPr>
          <p:cNvPr id="25" name="Rectangle 461">
            <a:extLst>
              <a:ext uri="{FF2B5EF4-FFF2-40B4-BE49-F238E27FC236}">
                <a16:creationId xmlns:a16="http://schemas.microsoft.com/office/drawing/2014/main" id="{538892F3-302C-49CB-92A4-95147BD2FED7}"/>
              </a:ext>
            </a:extLst>
          </p:cNvPr>
          <p:cNvSpPr>
            <a:spLocks noChangeArrowheads="1"/>
          </p:cNvSpPr>
          <p:nvPr/>
        </p:nvSpPr>
        <p:spPr bwMode="auto">
          <a:xfrm>
            <a:off x="2521324" y="5024718"/>
            <a:ext cx="335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SzPct val="100000"/>
            </a:pPr>
            <a:endParaRPr kumimoji="1" lang="zh-CN" altLang="zh-CN" sz="2400">
              <a:solidFill>
                <a:srgbClr val="000000"/>
              </a:solidFill>
              <a:latin typeface="楷体_GB2312" charset="-122"/>
              <a:ea typeface="楷体_GB2312" charset="-122"/>
            </a:endParaRPr>
          </a:p>
        </p:txBody>
      </p:sp>
      <p:grpSp>
        <p:nvGrpSpPr>
          <p:cNvPr id="26" name="Group 463">
            <a:extLst>
              <a:ext uri="{FF2B5EF4-FFF2-40B4-BE49-F238E27FC236}">
                <a16:creationId xmlns:a16="http://schemas.microsoft.com/office/drawing/2014/main" id="{6B94D113-EDAE-42EC-A6EB-AA34DB29F1FD}"/>
              </a:ext>
            </a:extLst>
          </p:cNvPr>
          <p:cNvGrpSpPr>
            <a:grpSpLocks/>
          </p:cNvGrpSpPr>
          <p:nvPr/>
        </p:nvGrpSpPr>
        <p:grpSpPr bwMode="auto">
          <a:xfrm>
            <a:off x="1397729" y="3615018"/>
            <a:ext cx="8133995" cy="457200"/>
            <a:chOff x="309" y="1440"/>
            <a:chExt cx="4587" cy="288"/>
          </a:xfrm>
        </p:grpSpPr>
        <p:sp>
          <p:nvSpPr>
            <p:cNvPr id="27" name="Rectangle 464">
              <a:extLst>
                <a:ext uri="{FF2B5EF4-FFF2-40B4-BE49-F238E27FC236}">
                  <a16:creationId xmlns:a16="http://schemas.microsoft.com/office/drawing/2014/main" id="{4FA6DA68-53B7-4851-A515-512F3E8C63B8}"/>
                </a:ext>
              </a:extLst>
            </p:cNvPr>
            <p:cNvSpPr>
              <a:spLocks noChangeArrowheads="1"/>
            </p:cNvSpPr>
            <p:nvPr/>
          </p:nvSpPr>
          <p:spPr bwMode="auto">
            <a:xfrm>
              <a:off x="384" y="1440"/>
              <a:ext cx="45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SzPct val="100000"/>
              </a:pPr>
              <a:r>
                <a:rPr kumimoji="1" lang="en-US" altLang="zh-CN" sz="2400" dirty="0">
                  <a:solidFill>
                    <a:srgbClr val="000000"/>
                  </a:solidFill>
                  <a:latin typeface="楷体_GB2312" charset="-122"/>
                  <a:ea typeface="楷体_GB2312" charset="-122"/>
                </a:rPr>
                <a:t>   </a:t>
              </a:r>
              <a:r>
                <a:rPr kumimoji="1" lang="zh-CN" altLang="en-US" sz="2400" b="1" dirty="0">
                  <a:solidFill>
                    <a:srgbClr val="FF0000"/>
                  </a:solidFill>
                  <a:latin typeface="楷体_GB2312" charset="-122"/>
                  <a:ea typeface="楷体_GB2312" charset="-122"/>
                </a:rPr>
                <a:t>最优轨线</a:t>
              </a:r>
              <a:r>
                <a:rPr kumimoji="1" lang="zh-CN" altLang="en-US" sz="2400" dirty="0">
                  <a:solidFill>
                    <a:srgbClr val="000066"/>
                  </a:solidFill>
                  <a:latin typeface="楷体_GB2312" charset="-122"/>
                  <a:ea typeface="楷体_GB2312" charset="-122"/>
                </a:rPr>
                <a:t>，</a:t>
              </a:r>
              <a:r>
                <a:rPr kumimoji="1" lang="zh-CN" altLang="en-US" sz="2400" b="1" dirty="0">
                  <a:solidFill>
                    <a:srgbClr val="000066"/>
                  </a:solidFill>
                  <a:latin typeface="楷体_GB2312" charset="-122"/>
                  <a:ea typeface="楷体_GB2312" charset="-122"/>
                </a:rPr>
                <a:t>即执行最优策略时的</a:t>
              </a:r>
              <a:r>
                <a:rPr kumimoji="1" lang="zh-CN" altLang="en-US" sz="2400" b="1" dirty="0">
                  <a:solidFill>
                    <a:srgbClr val="009900"/>
                  </a:solidFill>
                  <a:latin typeface="楷体_GB2312" charset="-122"/>
                  <a:ea typeface="楷体_GB2312" charset="-122"/>
                </a:rPr>
                <a:t>状态序列</a:t>
              </a:r>
            </a:p>
          </p:txBody>
        </p:sp>
        <p:sp>
          <p:nvSpPr>
            <p:cNvPr id="28" name="Oval 465">
              <a:extLst>
                <a:ext uri="{FF2B5EF4-FFF2-40B4-BE49-F238E27FC236}">
                  <a16:creationId xmlns:a16="http://schemas.microsoft.com/office/drawing/2014/main" id="{4D858211-8221-4E14-B993-18878D17AB8D}"/>
                </a:ext>
              </a:extLst>
            </p:cNvPr>
            <p:cNvSpPr>
              <a:spLocks noChangeArrowheads="1"/>
            </p:cNvSpPr>
            <p:nvPr/>
          </p:nvSpPr>
          <p:spPr bwMode="auto">
            <a:xfrm>
              <a:off x="309" y="1584"/>
              <a:ext cx="192" cy="48"/>
            </a:xfrm>
            <a:prstGeom prst="ellipse">
              <a:avLst/>
            </a:prstGeom>
            <a:solidFill>
              <a:srgbClr val="00FF00"/>
            </a:solidFill>
            <a:ln w="9525" cap="flat" algn="ctr">
              <a:prstDash val="solid"/>
              <a:round/>
              <a:headEnd type="none" w="med" len="med"/>
              <a:tailEnd type="none" w="med" len="med"/>
            </a:ln>
            <a:scene3d>
              <a:camera prst="legacyObliqueTopRight"/>
              <a:lightRig rig="legacyFlat3" dir="b"/>
            </a:scene3d>
            <a:sp3d extrusionH="430200" prstMaterial="legacyMatte">
              <a:bevelT w="13500" h="13500" prst="angle"/>
              <a:bevelB w="13500" h="13500" prst="angle"/>
              <a:extrusionClr>
                <a:srgbClr val="00FF00"/>
              </a:extrusionClr>
              <a:contourClr>
                <a:srgbClr val="00FF00"/>
              </a:contourClr>
            </a:sp3d>
          </p:spPr>
          <p:txBody>
            <a:bodyPr wrap="none">
              <a:flatTx/>
            </a:bodyPr>
            <a:lstStyle/>
            <a:p>
              <a:pPr fontAlgn="base">
                <a:spcBef>
                  <a:spcPct val="0"/>
                </a:spcBef>
                <a:spcAft>
                  <a:spcPct val="0"/>
                </a:spcAft>
                <a:buSzPct val="100000"/>
              </a:pPr>
              <a:endParaRPr lang="zh-CN" altLang="en-US" sz="2400" b="1">
                <a:solidFill>
                  <a:srgbClr val="0000FF"/>
                </a:solidFill>
                <a:latin typeface="Times New Roman" panose="02020603050405020304" pitchFamily="18" charset="0"/>
                <a:ea typeface="楷体_GB2312" charset="-122"/>
              </a:endParaRPr>
            </a:p>
          </p:txBody>
        </p:sp>
      </p:grpSp>
      <p:sp>
        <p:nvSpPr>
          <p:cNvPr id="29" name="Rectangle 466">
            <a:extLst>
              <a:ext uri="{FF2B5EF4-FFF2-40B4-BE49-F238E27FC236}">
                <a16:creationId xmlns:a16="http://schemas.microsoft.com/office/drawing/2014/main" id="{C6B4BC85-DAE5-4765-9D2B-14321A75B6F9}"/>
              </a:ext>
            </a:extLst>
          </p:cNvPr>
          <p:cNvSpPr>
            <a:spLocks noChangeArrowheads="1"/>
          </p:cNvSpPr>
          <p:nvPr/>
        </p:nvSpPr>
        <p:spPr bwMode="auto">
          <a:xfrm>
            <a:off x="3435724" y="3030818"/>
            <a:ext cx="2959100"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50000"/>
              </a:spcBef>
              <a:spcAft>
                <a:spcPct val="0"/>
              </a:spcAft>
              <a:buSzPct val="100000"/>
            </a:pPr>
            <a:r>
              <a:rPr lang="en-US" altLang="zh-CN" sz="2400" b="1">
                <a:solidFill>
                  <a:srgbClr val="FF0066"/>
                </a:solidFill>
                <a:latin typeface="Times New Roman" panose="02020603050405020304" pitchFamily="18" charset="0"/>
                <a:ea typeface="楷体_GB2312" charset="-122"/>
              </a:rPr>
              <a:t>{ </a:t>
            </a:r>
            <a:r>
              <a:rPr lang="en-US" altLang="zh-CN" sz="2400" b="1" i="1">
                <a:solidFill>
                  <a:srgbClr val="FF0066"/>
                </a:solidFill>
                <a:latin typeface="Times New Roman" panose="02020603050405020304" pitchFamily="18" charset="0"/>
                <a:ea typeface="楷体_GB2312" charset="-122"/>
              </a:rPr>
              <a:t>u</a:t>
            </a:r>
            <a:r>
              <a:rPr lang="en-US" altLang="zh-CN" sz="3200" b="1" baseline="-25000">
                <a:solidFill>
                  <a:srgbClr val="FF0066"/>
                </a:solidFill>
                <a:latin typeface="Times New Roman" panose="02020603050405020304" pitchFamily="18" charset="0"/>
                <a:ea typeface="楷体_GB2312" charset="-122"/>
              </a:rPr>
              <a:t>1</a:t>
            </a:r>
            <a:r>
              <a:rPr lang="en-US" altLang="zh-CN" sz="2400" b="1">
                <a:solidFill>
                  <a:srgbClr val="FF0066"/>
                </a:solidFill>
                <a:latin typeface="Times New Roman" panose="02020603050405020304" pitchFamily="18" charset="0"/>
                <a:ea typeface="楷体_GB2312" charset="-122"/>
              </a:rPr>
              <a:t>*,  </a:t>
            </a:r>
            <a:r>
              <a:rPr lang="en-US" altLang="zh-CN" sz="2400" b="1" i="1">
                <a:solidFill>
                  <a:srgbClr val="FF0066"/>
                </a:solidFill>
                <a:latin typeface="Times New Roman" panose="02020603050405020304" pitchFamily="18" charset="0"/>
                <a:ea typeface="楷体_GB2312" charset="-122"/>
              </a:rPr>
              <a:t>u</a:t>
            </a:r>
            <a:r>
              <a:rPr lang="en-US" altLang="zh-CN" sz="3200" b="1" baseline="-25000">
                <a:solidFill>
                  <a:srgbClr val="FF0066"/>
                </a:solidFill>
                <a:latin typeface="Times New Roman" panose="02020603050405020304" pitchFamily="18" charset="0"/>
                <a:ea typeface="楷体_GB2312" charset="-122"/>
              </a:rPr>
              <a:t>2</a:t>
            </a:r>
            <a:r>
              <a:rPr lang="en-US" altLang="zh-CN" sz="2400" b="1">
                <a:solidFill>
                  <a:srgbClr val="FF0066"/>
                </a:solidFill>
                <a:latin typeface="Times New Roman" panose="02020603050405020304" pitchFamily="18" charset="0"/>
                <a:ea typeface="楷体_GB2312" charset="-122"/>
              </a:rPr>
              <a:t>*, … , </a:t>
            </a:r>
            <a:r>
              <a:rPr lang="en-US" altLang="zh-CN" sz="2400" b="1" i="1">
                <a:solidFill>
                  <a:srgbClr val="FF0066"/>
                </a:solidFill>
                <a:latin typeface="Times New Roman" panose="02020603050405020304" pitchFamily="18" charset="0"/>
                <a:ea typeface="楷体_GB2312" charset="-122"/>
              </a:rPr>
              <a:t>u</a:t>
            </a:r>
            <a:r>
              <a:rPr lang="en-US" altLang="zh-CN" sz="3200" b="1" i="1" baseline="-25000">
                <a:solidFill>
                  <a:srgbClr val="FF0066"/>
                </a:solidFill>
                <a:latin typeface="Times New Roman" panose="02020603050405020304" pitchFamily="18" charset="0"/>
                <a:ea typeface="楷体_GB2312" charset="-122"/>
              </a:rPr>
              <a:t>n</a:t>
            </a:r>
            <a:r>
              <a:rPr lang="en-US" altLang="zh-CN" sz="2400" b="1">
                <a:solidFill>
                  <a:srgbClr val="FF0066"/>
                </a:solidFill>
                <a:latin typeface="Times New Roman" panose="02020603050405020304" pitchFamily="18" charset="0"/>
                <a:ea typeface="楷体_GB2312" charset="-122"/>
              </a:rPr>
              <a:t>* }</a:t>
            </a:r>
          </a:p>
        </p:txBody>
      </p:sp>
      <p:sp>
        <p:nvSpPr>
          <p:cNvPr id="30" name="Rectangle 467">
            <a:extLst>
              <a:ext uri="{FF2B5EF4-FFF2-40B4-BE49-F238E27FC236}">
                <a16:creationId xmlns:a16="http://schemas.microsoft.com/office/drawing/2014/main" id="{1CDF4442-3001-48D3-8552-04B959EBC19C}"/>
              </a:ext>
            </a:extLst>
          </p:cNvPr>
          <p:cNvSpPr>
            <a:spLocks noChangeArrowheads="1"/>
          </p:cNvSpPr>
          <p:nvPr/>
        </p:nvSpPr>
        <p:spPr bwMode="auto">
          <a:xfrm>
            <a:off x="3450012" y="4162706"/>
            <a:ext cx="2959100" cy="53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50000"/>
              </a:spcBef>
              <a:spcAft>
                <a:spcPct val="0"/>
              </a:spcAft>
              <a:buSzPct val="100000"/>
            </a:pPr>
            <a:r>
              <a:rPr lang="en-US" altLang="zh-CN" sz="2400" b="1">
                <a:solidFill>
                  <a:srgbClr val="FF0066"/>
                </a:solidFill>
                <a:latin typeface="Times New Roman" panose="02020603050405020304" pitchFamily="18" charset="0"/>
                <a:ea typeface="楷体_GB2312" charset="-122"/>
              </a:rPr>
              <a:t>{ </a:t>
            </a:r>
            <a:r>
              <a:rPr lang="en-US" altLang="zh-CN" sz="2400" b="1" i="1">
                <a:solidFill>
                  <a:srgbClr val="FF0066"/>
                </a:solidFill>
                <a:latin typeface="Times New Roman" panose="02020603050405020304" pitchFamily="18" charset="0"/>
                <a:ea typeface="楷体_GB2312" charset="-122"/>
              </a:rPr>
              <a:t>x</a:t>
            </a:r>
            <a:r>
              <a:rPr lang="en-US" altLang="zh-CN" sz="3200" b="1" baseline="-25000">
                <a:solidFill>
                  <a:srgbClr val="FF0066"/>
                </a:solidFill>
                <a:latin typeface="Times New Roman" panose="02020603050405020304" pitchFamily="18" charset="0"/>
                <a:ea typeface="楷体_GB2312" charset="-122"/>
              </a:rPr>
              <a:t>1</a:t>
            </a:r>
            <a:r>
              <a:rPr lang="en-US" altLang="zh-CN" sz="2400" b="1">
                <a:solidFill>
                  <a:srgbClr val="FF0066"/>
                </a:solidFill>
                <a:latin typeface="Times New Roman" panose="02020603050405020304" pitchFamily="18" charset="0"/>
                <a:ea typeface="楷体_GB2312" charset="-122"/>
              </a:rPr>
              <a:t>*,  </a:t>
            </a:r>
            <a:r>
              <a:rPr lang="en-US" altLang="zh-CN" sz="2400" b="1" i="1">
                <a:solidFill>
                  <a:srgbClr val="FF0066"/>
                </a:solidFill>
                <a:latin typeface="Times New Roman" panose="02020603050405020304" pitchFamily="18" charset="0"/>
                <a:ea typeface="楷体_GB2312" charset="-122"/>
              </a:rPr>
              <a:t>x</a:t>
            </a:r>
            <a:r>
              <a:rPr lang="en-US" altLang="zh-CN" sz="3200" b="1" baseline="-25000">
                <a:solidFill>
                  <a:srgbClr val="FF0066"/>
                </a:solidFill>
                <a:latin typeface="Times New Roman" panose="02020603050405020304" pitchFamily="18" charset="0"/>
                <a:ea typeface="楷体_GB2312" charset="-122"/>
              </a:rPr>
              <a:t>2</a:t>
            </a:r>
            <a:r>
              <a:rPr lang="en-US" altLang="zh-CN" sz="2400" b="1">
                <a:solidFill>
                  <a:srgbClr val="FF0066"/>
                </a:solidFill>
                <a:latin typeface="Times New Roman" panose="02020603050405020304" pitchFamily="18" charset="0"/>
                <a:ea typeface="楷体_GB2312" charset="-122"/>
              </a:rPr>
              <a:t>*, … , </a:t>
            </a:r>
            <a:r>
              <a:rPr lang="en-US" altLang="zh-CN" sz="2400" b="1" i="1">
                <a:solidFill>
                  <a:srgbClr val="FF0066"/>
                </a:solidFill>
                <a:latin typeface="Times New Roman" panose="02020603050405020304" pitchFamily="18" charset="0"/>
                <a:ea typeface="楷体_GB2312" charset="-122"/>
              </a:rPr>
              <a:t>x</a:t>
            </a:r>
            <a:r>
              <a:rPr lang="en-US" altLang="zh-CN" sz="3200" b="1" i="1" baseline="-25000">
                <a:solidFill>
                  <a:srgbClr val="FF0066"/>
                </a:solidFill>
                <a:latin typeface="Times New Roman" panose="02020603050405020304" pitchFamily="18" charset="0"/>
                <a:ea typeface="楷体_GB2312" charset="-122"/>
              </a:rPr>
              <a:t>n</a:t>
            </a:r>
            <a:r>
              <a:rPr lang="en-US" altLang="zh-CN" sz="2400" b="1">
                <a:solidFill>
                  <a:srgbClr val="FF0066"/>
                </a:solidFill>
                <a:latin typeface="Times New Roman" panose="02020603050405020304" pitchFamily="18" charset="0"/>
                <a:ea typeface="楷体_GB2312" charset="-122"/>
              </a:rPr>
              <a:t>* }</a:t>
            </a:r>
          </a:p>
        </p:txBody>
      </p:sp>
      <p:grpSp>
        <p:nvGrpSpPr>
          <p:cNvPr id="31" name="Group 468">
            <a:extLst>
              <a:ext uri="{FF2B5EF4-FFF2-40B4-BE49-F238E27FC236}">
                <a16:creationId xmlns:a16="http://schemas.microsoft.com/office/drawing/2014/main" id="{41033D3B-179E-4E35-8D7D-1A12B56679D2}"/>
              </a:ext>
            </a:extLst>
          </p:cNvPr>
          <p:cNvGrpSpPr>
            <a:grpSpLocks/>
          </p:cNvGrpSpPr>
          <p:nvPr/>
        </p:nvGrpSpPr>
        <p:grpSpPr bwMode="auto">
          <a:xfrm>
            <a:off x="1425950" y="4872318"/>
            <a:ext cx="6899276" cy="1463675"/>
            <a:chOff x="318" y="2208"/>
            <a:chExt cx="4346" cy="922"/>
          </a:xfrm>
        </p:grpSpPr>
        <p:grpSp>
          <p:nvGrpSpPr>
            <p:cNvPr id="32" name="Group 469">
              <a:extLst>
                <a:ext uri="{FF2B5EF4-FFF2-40B4-BE49-F238E27FC236}">
                  <a16:creationId xmlns:a16="http://schemas.microsoft.com/office/drawing/2014/main" id="{FE5D734D-9BE5-4CB3-AB28-86A66AB948C9}"/>
                </a:ext>
              </a:extLst>
            </p:cNvPr>
            <p:cNvGrpSpPr>
              <a:grpSpLocks/>
            </p:cNvGrpSpPr>
            <p:nvPr/>
          </p:nvGrpSpPr>
          <p:grpSpPr bwMode="auto">
            <a:xfrm>
              <a:off x="318" y="2208"/>
              <a:ext cx="3418" cy="288"/>
              <a:chOff x="374" y="2256"/>
              <a:chExt cx="3418" cy="288"/>
            </a:xfrm>
          </p:grpSpPr>
          <p:sp>
            <p:nvSpPr>
              <p:cNvPr id="36" name="Rectangle 470">
                <a:extLst>
                  <a:ext uri="{FF2B5EF4-FFF2-40B4-BE49-F238E27FC236}">
                    <a16:creationId xmlns:a16="http://schemas.microsoft.com/office/drawing/2014/main" id="{7A88B2AE-91B8-4D29-B7EF-E7CB8D27E452}"/>
                  </a:ext>
                </a:extLst>
              </p:cNvPr>
              <p:cNvSpPr>
                <a:spLocks noChangeArrowheads="1"/>
              </p:cNvSpPr>
              <p:nvPr/>
            </p:nvSpPr>
            <p:spPr bwMode="auto">
              <a:xfrm>
                <a:off x="528" y="2256"/>
                <a:ext cx="32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SzPct val="100000"/>
                </a:pPr>
                <a:r>
                  <a:rPr kumimoji="1" lang="en-US" altLang="zh-CN" sz="2400" b="1" dirty="0">
                    <a:solidFill>
                      <a:srgbClr val="FF0000"/>
                    </a:solidFill>
                    <a:latin typeface="楷体_GB2312" charset="-122"/>
                    <a:ea typeface="楷体_GB2312" charset="-122"/>
                  </a:rPr>
                  <a:t>  </a:t>
                </a:r>
                <a:r>
                  <a:rPr kumimoji="1" lang="zh-CN" altLang="en-US" sz="2400" b="1" dirty="0">
                    <a:solidFill>
                      <a:srgbClr val="FF0000"/>
                    </a:solidFill>
                    <a:latin typeface="楷体_GB2312" charset="-122"/>
                    <a:ea typeface="楷体_GB2312" charset="-122"/>
                  </a:rPr>
                  <a:t>最优目标函数值</a:t>
                </a:r>
                <a:endParaRPr kumimoji="1" lang="zh-CN" altLang="en-US" sz="2400" dirty="0">
                  <a:solidFill>
                    <a:srgbClr val="000000"/>
                  </a:solidFill>
                  <a:latin typeface="楷体_GB2312" charset="-122"/>
                  <a:ea typeface="楷体_GB2312" charset="-122"/>
                </a:endParaRPr>
              </a:p>
            </p:txBody>
          </p:sp>
          <p:sp>
            <p:nvSpPr>
              <p:cNvPr id="37" name="Oval 471">
                <a:extLst>
                  <a:ext uri="{FF2B5EF4-FFF2-40B4-BE49-F238E27FC236}">
                    <a16:creationId xmlns:a16="http://schemas.microsoft.com/office/drawing/2014/main" id="{4E125DA7-297B-4F68-93AD-CAC937D049C2}"/>
                  </a:ext>
                </a:extLst>
              </p:cNvPr>
              <p:cNvSpPr>
                <a:spLocks noChangeArrowheads="1"/>
              </p:cNvSpPr>
              <p:nvPr/>
            </p:nvSpPr>
            <p:spPr bwMode="auto">
              <a:xfrm>
                <a:off x="374" y="2432"/>
                <a:ext cx="192" cy="48"/>
              </a:xfrm>
              <a:prstGeom prst="ellipse">
                <a:avLst/>
              </a:prstGeom>
              <a:solidFill>
                <a:srgbClr val="00FF00"/>
              </a:solidFill>
              <a:ln w="9525" cap="flat" algn="ctr">
                <a:prstDash val="solid"/>
                <a:round/>
                <a:headEnd type="none" w="med" len="med"/>
                <a:tailEnd type="none" w="med" len="med"/>
              </a:ln>
              <a:scene3d>
                <a:camera prst="legacyObliqueTopRight"/>
                <a:lightRig rig="legacyFlat3" dir="b"/>
              </a:scene3d>
              <a:sp3d extrusionH="430200" prstMaterial="legacyMatte">
                <a:bevelT w="13500" h="13500" prst="angle"/>
                <a:bevelB w="13500" h="13500" prst="angle"/>
                <a:extrusionClr>
                  <a:srgbClr val="00FF00"/>
                </a:extrusionClr>
                <a:contourClr>
                  <a:srgbClr val="00FF00"/>
                </a:contourClr>
              </a:sp3d>
            </p:spPr>
            <p:txBody>
              <a:bodyPr wrap="none">
                <a:flatTx/>
              </a:bodyPr>
              <a:lstStyle/>
              <a:p>
                <a:pPr fontAlgn="base">
                  <a:spcBef>
                    <a:spcPct val="0"/>
                  </a:spcBef>
                  <a:spcAft>
                    <a:spcPct val="0"/>
                  </a:spcAft>
                  <a:buSzPct val="100000"/>
                </a:pPr>
                <a:endParaRPr lang="zh-CN" altLang="en-US" sz="2400" b="1">
                  <a:solidFill>
                    <a:srgbClr val="0000FF"/>
                  </a:solidFill>
                  <a:latin typeface="Times New Roman" panose="02020603050405020304" pitchFamily="18" charset="0"/>
                  <a:ea typeface="楷体_GB2312" charset="-122"/>
                </a:endParaRPr>
              </a:p>
            </p:txBody>
          </p:sp>
        </p:grpSp>
        <p:grpSp>
          <p:nvGrpSpPr>
            <p:cNvPr id="33" name="Group 472">
              <a:extLst>
                <a:ext uri="{FF2B5EF4-FFF2-40B4-BE49-F238E27FC236}">
                  <a16:creationId xmlns:a16="http://schemas.microsoft.com/office/drawing/2014/main" id="{C3EEAF9B-B4A2-4095-B6C6-D0C9E723DF2B}"/>
                </a:ext>
              </a:extLst>
            </p:cNvPr>
            <p:cNvGrpSpPr>
              <a:grpSpLocks/>
            </p:cNvGrpSpPr>
            <p:nvPr/>
          </p:nvGrpSpPr>
          <p:grpSpPr bwMode="auto">
            <a:xfrm>
              <a:off x="856" y="2568"/>
              <a:ext cx="3808" cy="562"/>
              <a:chOff x="856" y="2568"/>
              <a:chExt cx="3808" cy="562"/>
            </a:xfrm>
          </p:grpSpPr>
          <p:sp>
            <p:nvSpPr>
              <p:cNvPr id="34" name="Rectangle 473">
                <a:extLst>
                  <a:ext uri="{FF2B5EF4-FFF2-40B4-BE49-F238E27FC236}">
                    <a16:creationId xmlns:a16="http://schemas.microsoft.com/office/drawing/2014/main" id="{17FC4B36-9AA4-47E9-A6E3-0D5E3E93C4C2}"/>
                  </a:ext>
                </a:extLst>
              </p:cNvPr>
              <p:cNvSpPr>
                <a:spLocks noChangeArrowheads="1"/>
              </p:cNvSpPr>
              <p:nvPr/>
            </p:nvSpPr>
            <p:spPr bwMode="auto">
              <a:xfrm>
                <a:off x="2824" y="2800"/>
                <a:ext cx="100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50000"/>
                  </a:spcBef>
                  <a:spcAft>
                    <a:spcPct val="0"/>
                  </a:spcAft>
                  <a:buSzPct val="100000"/>
                </a:pPr>
                <a:r>
                  <a:rPr kumimoji="1" lang="en-US" altLang="zh-CN" sz="2000" b="1" i="1">
                    <a:solidFill>
                      <a:srgbClr val="0000FF"/>
                    </a:solidFill>
                    <a:latin typeface="Times New Roman" panose="02020603050405020304" pitchFamily="18" charset="0"/>
                    <a:ea typeface="楷体_GB2312" charset="-122"/>
                  </a:rPr>
                  <a:t>p</a:t>
                </a:r>
                <a:r>
                  <a:rPr kumimoji="1" lang="en-US" altLang="zh-CN" sz="2800" b="1" baseline="-25000">
                    <a:solidFill>
                      <a:srgbClr val="0000FF"/>
                    </a:solidFill>
                    <a:latin typeface="Times New Roman" panose="02020603050405020304" pitchFamily="18" charset="0"/>
                    <a:ea typeface="楷体_GB2312" charset="-122"/>
                  </a:rPr>
                  <a:t>1</a:t>
                </a:r>
                <a:r>
                  <a:rPr kumimoji="1" lang="en-US" altLang="zh-CN" sz="2800" b="1" i="1" baseline="-25000">
                    <a:solidFill>
                      <a:srgbClr val="0000FF"/>
                    </a:solidFill>
                    <a:latin typeface="Times New Roman" panose="02020603050405020304" pitchFamily="18" charset="0"/>
                    <a:ea typeface="楷体_GB2312" charset="-122"/>
                  </a:rPr>
                  <a:t>n</a:t>
                </a:r>
                <a:r>
                  <a:rPr kumimoji="1" lang="en-US" altLang="zh-CN" sz="2000" b="1">
                    <a:solidFill>
                      <a:srgbClr val="0000FF"/>
                    </a:solidFill>
                    <a:latin typeface="Times New Roman" panose="02020603050405020304" pitchFamily="18" charset="0"/>
                    <a:ea typeface="楷体_GB2312" charset="-122"/>
                  </a:rPr>
                  <a:t>∈</a:t>
                </a:r>
                <a:r>
                  <a:rPr kumimoji="1" lang="en-US" altLang="zh-CN" sz="2000" b="1" i="1">
                    <a:solidFill>
                      <a:srgbClr val="0000FF"/>
                    </a:solidFill>
                    <a:latin typeface="Times New Roman" panose="02020603050405020304" pitchFamily="18" charset="0"/>
                    <a:ea typeface="楷体_GB2312" charset="-122"/>
                  </a:rPr>
                  <a:t>P</a:t>
                </a:r>
                <a:r>
                  <a:rPr kumimoji="1" lang="en-US" altLang="zh-CN" sz="2800" b="1" baseline="-25000">
                    <a:solidFill>
                      <a:srgbClr val="0000FF"/>
                    </a:solidFill>
                    <a:latin typeface="Times New Roman" panose="02020603050405020304" pitchFamily="18" charset="0"/>
                    <a:ea typeface="楷体_GB2312" charset="-122"/>
                  </a:rPr>
                  <a:t>1</a:t>
                </a:r>
                <a:r>
                  <a:rPr kumimoji="1" lang="en-US" altLang="zh-CN" sz="2800" b="1" i="1" baseline="-25000">
                    <a:solidFill>
                      <a:srgbClr val="0000FF"/>
                    </a:solidFill>
                    <a:latin typeface="Times New Roman" panose="02020603050405020304" pitchFamily="18" charset="0"/>
                    <a:ea typeface="楷体_GB2312" charset="-122"/>
                  </a:rPr>
                  <a:t>n</a:t>
                </a:r>
              </a:p>
            </p:txBody>
          </p:sp>
          <p:sp>
            <p:nvSpPr>
              <p:cNvPr id="35" name="Rectangle 474">
                <a:extLst>
                  <a:ext uri="{FF2B5EF4-FFF2-40B4-BE49-F238E27FC236}">
                    <a16:creationId xmlns:a16="http://schemas.microsoft.com/office/drawing/2014/main" id="{96CA7147-E94B-4887-A391-E243FBEF6876}"/>
                  </a:ext>
                </a:extLst>
              </p:cNvPr>
              <p:cNvSpPr>
                <a:spLocks noChangeArrowheads="1"/>
              </p:cNvSpPr>
              <p:nvPr/>
            </p:nvSpPr>
            <p:spPr bwMode="auto">
              <a:xfrm>
                <a:off x="856" y="2568"/>
                <a:ext cx="3808"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50000"/>
                  </a:spcBef>
                  <a:spcAft>
                    <a:spcPct val="0"/>
                  </a:spcAft>
                  <a:buSzPct val="100000"/>
                </a:pPr>
                <a:r>
                  <a:rPr lang="en-US" altLang="zh-CN" sz="2400" b="1" i="1">
                    <a:solidFill>
                      <a:srgbClr val="0000FF"/>
                    </a:solidFill>
                    <a:latin typeface="Times New Roman" panose="02020603050405020304" pitchFamily="18" charset="0"/>
                    <a:ea typeface="楷体_GB2312" charset="-122"/>
                  </a:rPr>
                  <a:t>f</a:t>
                </a:r>
                <a:r>
                  <a:rPr lang="en-US" altLang="zh-CN" sz="3200" b="1" baseline="-25000">
                    <a:solidFill>
                      <a:srgbClr val="0000FF"/>
                    </a:solidFill>
                    <a:latin typeface="Times New Roman" panose="02020603050405020304" pitchFamily="18" charset="0"/>
                    <a:ea typeface="楷体_GB2312" charset="-122"/>
                  </a:rPr>
                  <a:t>1</a:t>
                </a:r>
                <a:r>
                  <a:rPr lang="en-US" altLang="zh-CN" sz="2400" b="1">
                    <a:solidFill>
                      <a:srgbClr val="0000FF"/>
                    </a:solidFill>
                    <a:latin typeface="Times New Roman" panose="02020603050405020304" pitchFamily="18" charset="0"/>
                    <a:ea typeface="楷体_GB2312" charset="-122"/>
                  </a:rPr>
                  <a:t>( </a:t>
                </a:r>
                <a:r>
                  <a:rPr lang="en-US" altLang="zh-CN" sz="2400" b="1" i="1">
                    <a:solidFill>
                      <a:srgbClr val="0000FF"/>
                    </a:solidFill>
                    <a:latin typeface="Times New Roman" panose="02020603050405020304" pitchFamily="18" charset="0"/>
                    <a:ea typeface="楷体_GB2312" charset="-122"/>
                  </a:rPr>
                  <a:t>x</a:t>
                </a:r>
                <a:r>
                  <a:rPr lang="en-US" altLang="zh-CN" sz="3200" b="1" baseline="-25000">
                    <a:solidFill>
                      <a:srgbClr val="0000FF"/>
                    </a:solidFill>
                    <a:latin typeface="Times New Roman" panose="02020603050405020304" pitchFamily="18" charset="0"/>
                    <a:ea typeface="楷体_GB2312" charset="-122"/>
                  </a:rPr>
                  <a:t>1</a:t>
                </a:r>
                <a:r>
                  <a:rPr lang="en-US" altLang="zh-CN" sz="2400" b="1">
                    <a:solidFill>
                      <a:srgbClr val="0000FF"/>
                    </a:solidFill>
                    <a:latin typeface="Times New Roman" panose="02020603050405020304" pitchFamily="18" charset="0"/>
                    <a:ea typeface="楷体_GB2312" charset="-122"/>
                  </a:rPr>
                  <a:t> ) = </a:t>
                </a:r>
                <a:r>
                  <a:rPr lang="en-US" altLang="zh-CN" sz="2400" b="1" i="1">
                    <a:solidFill>
                      <a:srgbClr val="0000FF"/>
                    </a:solidFill>
                    <a:latin typeface="Times New Roman" panose="02020603050405020304" pitchFamily="18" charset="0"/>
                    <a:ea typeface="楷体_GB2312" charset="-122"/>
                  </a:rPr>
                  <a:t>V</a:t>
                </a:r>
                <a:r>
                  <a:rPr lang="en-US" altLang="zh-CN" sz="3200" b="1" baseline="-25000">
                    <a:solidFill>
                      <a:srgbClr val="0000FF"/>
                    </a:solidFill>
                    <a:latin typeface="Times New Roman" panose="02020603050405020304" pitchFamily="18" charset="0"/>
                    <a:ea typeface="楷体_GB2312" charset="-122"/>
                  </a:rPr>
                  <a:t>1</a:t>
                </a:r>
                <a:r>
                  <a:rPr lang="en-US" altLang="zh-CN" sz="3200" b="1" i="1" baseline="-25000">
                    <a:solidFill>
                      <a:srgbClr val="0000FF"/>
                    </a:solidFill>
                    <a:latin typeface="Times New Roman" panose="02020603050405020304" pitchFamily="18" charset="0"/>
                    <a:ea typeface="楷体_GB2312" charset="-122"/>
                  </a:rPr>
                  <a:t>n</a:t>
                </a:r>
                <a:r>
                  <a:rPr lang="en-US" altLang="zh-CN" sz="2400" b="1">
                    <a:solidFill>
                      <a:srgbClr val="0000FF"/>
                    </a:solidFill>
                    <a:latin typeface="Times New Roman" panose="02020603050405020304" pitchFamily="18" charset="0"/>
                    <a:ea typeface="楷体_GB2312" charset="-122"/>
                  </a:rPr>
                  <a:t>( </a:t>
                </a:r>
                <a:r>
                  <a:rPr lang="en-US" altLang="zh-CN" sz="2400" b="1" i="1">
                    <a:solidFill>
                      <a:srgbClr val="0000FF"/>
                    </a:solidFill>
                    <a:latin typeface="Times New Roman" panose="02020603050405020304" pitchFamily="18" charset="0"/>
                    <a:ea typeface="楷体_GB2312" charset="-122"/>
                  </a:rPr>
                  <a:t>x</a:t>
                </a:r>
                <a:r>
                  <a:rPr lang="en-US" altLang="zh-CN" sz="3200" b="1" baseline="-25000">
                    <a:solidFill>
                      <a:srgbClr val="0000FF"/>
                    </a:solidFill>
                    <a:latin typeface="Times New Roman" panose="02020603050405020304" pitchFamily="18" charset="0"/>
                    <a:ea typeface="楷体_GB2312" charset="-122"/>
                  </a:rPr>
                  <a:t>1</a:t>
                </a:r>
                <a:r>
                  <a:rPr lang="en-US" altLang="zh-CN" sz="3200" b="1" i="1" baseline="-25000">
                    <a:solidFill>
                      <a:srgbClr val="0000FF"/>
                    </a:solidFill>
                    <a:latin typeface="Times New Roman" panose="02020603050405020304" pitchFamily="18" charset="0"/>
                    <a:ea typeface="楷体_GB2312" charset="-122"/>
                  </a:rPr>
                  <a:t> </a:t>
                </a:r>
                <a:r>
                  <a:rPr lang="en-US" altLang="zh-CN" sz="2400" b="1">
                    <a:solidFill>
                      <a:srgbClr val="0000FF"/>
                    </a:solidFill>
                    <a:latin typeface="Times New Roman" panose="02020603050405020304" pitchFamily="18" charset="0"/>
                    <a:ea typeface="楷体_GB2312" charset="-122"/>
                  </a:rPr>
                  <a:t>, </a:t>
                </a:r>
                <a:r>
                  <a:rPr lang="en-US" altLang="zh-CN" sz="2400" b="1" i="1">
                    <a:solidFill>
                      <a:srgbClr val="FF0066"/>
                    </a:solidFill>
                    <a:latin typeface="Times New Roman" panose="02020603050405020304" pitchFamily="18" charset="0"/>
                    <a:ea typeface="楷体_GB2312" charset="-122"/>
                  </a:rPr>
                  <a:t>p</a:t>
                </a:r>
                <a:r>
                  <a:rPr lang="en-US" altLang="zh-CN" sz="3200" b="1" baseline="-25000">
                    <a:solidFill>
                      <a:srgbClr val="FF0066"/>
                    </a:solidFill>
                    <a:latin typeface="Times New Roman" panose="02020603050405020304" pitchFamily="18" charset="0"/>
                    <a:ea typeface="楷体_GB2312" charset="-122"/>
                  </a:rPr>
                  <a:t>1</a:t>
                </a:r>
                <a:r>
                  <a:rPr lang="en-US" altLang="zh-CN" sz="3200" b="1" i="1" baseline="-25000">
                    <a:solidFill>
                      <a:srgbClr val="FF0066"/>
                    </a:solidFill>
                    <a:latin typeface="Times New Roman" panose="02020603050405020304" pitchFamily="18" charset="0"/>
                    <a:ea typeface="楷体_GB2312" charset="-122"/>
                  </a:rPr>
                  <a:t>n</a:t>
                </a:r>
                <a:r>
                  <a:rPr lang="en-US" altLang="zh-CN" sz="2400" b="1">
                    <a:solidFill>
                      <a:srgbClr val="FF0066"/>
                    </a:solidFill>
                    <a:latin typeface="Times New Roman" panose="02020603050405020304" pitchFamily="18" charset="0"/>
                    <a:ea typeface="楷体_GB2312" charset="-122"/>
                  </a:rPr>
                  <a:t>*</a:t>
                </a:r>
                <a:r>
                  <a:rPr lang="en-US" altLang="zh-CN" sz="2400" b="1">
                    <a:solidFill>
                      <a:srgbClr val="0000FF"/>
                    </a:solidFill>
                    <a:latin typeface="Times New Roman" panose="02020603050405020304" pitchFamily="18" charset="0"/>
                    <a:ea typeface="楷体_GB2312" charset="-122"/>
                  </a:rPr>
                  <a:t>) = </a:t>
                </a:r>
                <a:r>
                  <a:rPr lang="en-US" altLang="zh-CN" sz="2400" b="1">
                    <a:solidFill>
                      <a:srgbClr val="FF0066"/>
                    </a:solidFill>
                    <a:latin typeface="Times New Roman" panose="02020603050405020304" pitchFamily="18" charset="0"/>
                    <a:ea typeface="楷体_GB2312" charset="-122"/>
                  </a:rPr>
                  <a:t>opt </a:t>
                </a:r>
                <a:r>
                  <a:rPr lang="en-US" altLang="zh-CN" sz="2400" b="1" i="1">
                    <a:solidFill>
                      <a:srgbClr val="0000FF"/>
                    </a:solidFill>
                    <a:latin typeface="Times New Roman" panose="02020603050405020304" pitchFamily="18" charset="0"/>
                    <a:ea typeface="楷体_GB2312" charset="-122"/>
                  </a:rPr>
                  <a:t>V</a:t>
                </a:r>
                <a:r>
                  <a:rPr lang="en-US" altLang="zh-CN" sz="3200" b="1" baseline="-25000">
                    <a:solidFill>
                      <a:srgbClr val="0000FF"/>
                    </a:solidFill>
                    <a:latin typeface="Times New Roman" panose="02020603050405020304" pitchFamily="18" charset="0"/>
                    <a:ea typeface="楷体_GB2312" charset="-122"/>
                  </a:rPr>
                  <a:t>1</a:t>
                </a:r>
                <a:r>
                  <a:rPr lang="en-US" altLang="zh-CN" sz="3200" b="1" i="1" baseline="-25000">
                    <a:solidFill>
                      <a:srgbClr val="0000FF"/>
                    </a:solidFill>
                    <a:latin typeface="Times New Roman" panose="02020603050405020304" pitchFamily="18" charset="0"/>
                    <a:ea typeface="楷体_GB2312" charset="-122"/>
                  </a:rPr>
                  <a:t>n</a:t>
                </a:r>
                <a:r>
                  <a:rPr lang="en-US" altLang="zh-CN" sz="2400" b="1">
                    <a:solidFill>
                      <a:srgbClr val="0000FF"/>
                    </a:solidFill>
                    <a:latin typeface="Times New Roman" panose="02020603050405020304" pitchFamily="18" charset="0"/>
                    <a:ea typeface="楷体_GB2312" charset="-122"/>
                  </a:rPr>
                  <a:t>( </a:t>
                </a:r>
                <a:r>
                  <a:rPr lang="en-US" altLang="zh-CN" sz="2400" b="1" i="1">
                    <a:solidFill>
                      <a:srgbClr val="0000FF"/>
                    </a:solidFill>
                    <a:latin typeface="Times New Roman" panose="02020603050405020304" pitchFamily="18" charset="0"/>
                    <a:ea typeface="楷体_GB2312" charset="-122"/>
                  </a:rPr>
                  <a:t>x</a:t>
                </a:r>
                <a:r>
                  <a:rPr lang="en-US" altLang="zh-CN" sz="3200" b="1" baseline="-25000">
                    <a:solidFill>
                      <a:srgbClr val="0000FF"/>
                    </a:solidFill>
                    <a:latin typeface="Times New Roman" panose="02020603050405020304" pitchFamily="18" charset="0"/>
                    <a:ea typeface="楷体_GB2312" charset="-122"/>
                  </a:rPr>
                  <a:t>1</a:t>
                </a:r>
                <a:r>
                  <a:rPr lang="en-US" altLang="zh-CN" sz="3200" b="1" i="1" baseline="-25000">
                    <a:solidFill>
                      <a:srgbClr val="0000FF"/>
                    </a:solidFill>
                    <a:latin typeface="Times New Roman" panose="02020603050405020304" pitchFamily="18" charset="0"/>
                    <a:ea typeface="楷体_GB2312" charset="-122"/>
                  </a:rPr>
                  <a:t> </a:t>
                </a:r>
                <a:r>
                  <a:rPr lang="en-US" altLang="zh-CN" sz="2400" b="1">
                    <a:solidFill>
                      <a:srgbClr val="0000FF"/>
                    </a:solidFill>
                    <a:latin typeface="Times New Roman" panose="02020603050405020304" pitchFamily="18" charset="0"/>
                    <a:ea typeface="楷体_GB2312" charset="-122"/>
                  </a:rPr>
                  <a:t>, </a:t>
                </a:r>
                <a:r>
                  <a:rPr lang="en-US" altLang="zh-CN" sz="2400" b="1" i="1">
                    <a:solidFill>
                      <a:srgbClr val="0000FF"/>
                    </a:solidFill>
                    <a:latin typeface="Times New Roman" panose="02020603050405020304" pitchFamily="18" charset="0"/>
                    <a:ea typeface="楷体_GB2312" charset="-122"/>
                  </a:rPr>
                  <a:t>p</a:t>
                </a:r>
                <a:r>
                  <a:rPr lang="en-US" altLang="zh-CN" sz="3200" b="1" baseline="-25000">
                    <a:solidFill>
                      <a:srgbClr val="0000FF"/>
                    </a:solidFill>
                    <a:latin typeface="Times New Roman" panose="02020603050405020304" pitchFamily="18" charset="0"/>
                    <a:ea typeface="楷体_GB2312" charset="-122"/>
                  </a:rPr>
                  <a:t>1</a:t>
                </a:r>
                <a:r>
                  <a:rPr lang="en-US" altLang="zh-CN" sz="3200" b="1" i="1" baseline="-25000">
                    <a:solidFill>
                      <a:srgbClr val="0000FF"/>
                    </a:solidFill>
                    <a:latin typeface="Times New Roman" panose="02020603050405020304" pitchFamily="18" charset="0"/>
                    <a:ea typeface="楷体_GB2312" charset="-122"/>
                  </a:rPr>
                  <a:t>n</a:t>
                </a:r>
                <a:r>
                  <a:rPr lang="en-US" altLang="zh-CN" sz="2400" b="1">
                    <a:solidFill>
                      <a:srgbClr val="0000FF"/>
                    </a:solidFill>
                    <a:latin typeface="Times New Roman" panose="02020603050405020304" pitchFamily="18" charset="0"/>
                    <a:ea typeface="楷体_GB2312" charset="-122"/>
                  </a:rPr>
                  <a:t> )</a:t>
                </a:r>
              </a:p>
            </p:txBody>
          </p:sp>
        </p:grpSp>
      </p:grpSp>
      <p:sp>
        <p:nvSpPr>
          <p:cNvPr id="38" name="Rectangle 429">
            <a:extLst>
              <a:ext uri="{FF2B5EF4-FFF2-40B4-BE49-F238E27FC236}">
                <a16:creationId xmlns:a16="http://schemas.microsoft.com/office/drawing/2014/main" id="{EE3779B1-6AE0-4418-84D5-07E632F65797}"/>
              </a:ext>
            </a:extLst>
          </p:cNvPr>
          <p:cNvSpPr>
            <a:spLocks noChangeArrowheads="1"/>
          </p:cNvSpPr>
          <p:nvPr/>
        </p:nvSpPr>
        <p:spPr bwMode="auto">
          <a:xfrm>
            <a:off x="743324" y="1044014"/>
            <a:ext cx="1600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SzPct val="100000"/>
            </a:pPr>
            <a:r>
              <a:rPr kumimoji="1" lang="zh-CN" altLang="en-US" sz="2800" b="1" dirty="0">
                <a:solidFill>
                  <a:srgbClr val="FF0066"/>
                </a:solidFill>
                <a:latin typeface="黑体" panose="02010609060101010101" pitchFamily="49" charset="-122"/>
                <a:ea typeface="黑体" panose="02010609060101010101" pitchFamily="49" charset="-122"/>
              </a:rPr>
              <a:t>小结</a:t>
            </a:r>
            <a:r>
              <a:rPr kumimoji="1" lang="en-US" altLang="zh-CN" sz="2800" b="1" dirty="0">
                <a:solidFill>
                  <a:srgbClr val="FF0066"/>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316674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childTnLst>
                                    <p:set>
                                      <p:cBhvr additive="base">
                                        <p:cTn id="6" dur="1" fill="hold">
                                          <p:stCondLst>
                                            <p:cond delay="0"/>
                                          </p:stCondLst>
                                        </p:cTn>
                                        <p:tgtEl>
                                          <p:spTgt spid="22"/>
                                        </p:tgtEl>
                                        <p:attrNameLst>
                                          <p:attrName>style.visibility</p:attrName>
                                        </p:attrNameLst>
                                      </p:cBhvr>
                                      <p:to>
                                        <p:strVal val="visible"/>
                                      </p:to>
                                    </p:set>
                                    <p:animEffect transition="in" filter="blinds(horizontal)">
                                      <p:cBhvr additive="base">
                                        <p:cTn id="7" dur="500"/>
                                        <p:tgtEl>
                                          <p:spTgt spid="22"/>
                                        </p:tgtEl>
                                      </p:cBhvr>
                                    </p:animEffect>
                                  </p:childTnLst>
                                </p:cTn>
                              </p:par>
                              <p:par>
                                <p:cTn id="8" presetID="3" presetClass="entr" presetSubtype="10" fill="hold" grpId="0" nodeType="withEffect">
                                  <p:childTnLst>
                                    <p:set>
                                      <p:cBhvr additive="base">
                                        <p:cTn id="9" dur="1" fill="hold">
                                          <p:stCondLst>
                                            <p:cond delay="0"/>
                                          </p:stCondLst>
                                        </p:cTn>
                                        <p:tgtEl>
                                          <p:spTgt spid="29"/>
                                        </p:tgtEl>
                                        <p:attrNameLst>
                                          <p:attrName>style.visibility</p:attrName>
                                        </p:attrNameLst>
                                      </p:cBhvr>
                                      <p:to>
                                        <p:strVal val="visible"/>
                                      </p:to>
                                    </p:set>
                                    <p:animEffect transition="in" filter="blinds(horizontal)">
                                      <p:cBhvr additive="base">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childTnLst>
                                    <p:set>
                                      <p:cBhvr additive="base">
                                        <p:cTn id="14" dur="1" fill="hold">
                                          <p:stCondLst>
                                            <p:cond delay="0"/>
                                          </p:stCondLst>
                                        </p:cTn>
                                        <p:tgtEl>
                                          <p:spTgt spid="26"/>
                                        </p:tgtEl>
                                        <p:attrNameLst>
                                          <p:attrName>style.visibility</p:attrName>
                                        </p:attrNameLst>
                                      </p:cBhvr>
                                      <p:to>
                                        <p:strVal val="visible"/>
                                      </p:to>
                                    </p:set>
                                    <p:animEffect transition="in" filter="blinds(horizontal)">
                                      <p:cBhvr additive="base">
                                        <p:cTn id="15" dur="500"/>
                                        <p:tgtEl>
                                          <p:spTgt spid="26"/>
                                        </p:tgtEl>
                                      </p:cBhvr>
                                    </p:animEffect>
                                  </p:childTnLst>
                                </p:cTn>
                              </p:par>
                              <p:par>
                                <p:cTn id="16" presetID="3" presetClass="entr" presetSubtype="10" fill="hold" grpId="0" nodeType="withEffect">
                                  <p:childTnLst>
                                    <p:set>
                                      <p:cBhvr additive="base">
                                        <p:cTn id="17" dur="1" fill="hold">
                                          <p:stCondLst>
                                            <p:cond delay="0"/>
                                          </p:stCondLst>
                                        </p:cTn>
                                        <p:tgtEl>
                                          <p:spTgt spid="30"/>
                                        </p:tgtEl>
                                        <p:attrNameLst>
                                          <p:attrName>style.visibility</p:attrName>
                                        </p:attrNameLst>
                                      </p:cBhvr>
                                      <p:to>
                                        <p:strVal val="visible"/>
                                      </p:to>
                                    </p:set>
                                    <p:animEffect transition="in" filter="blinds(horizontal)">
                                      <p:cBhvr additive="base">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childTnLst>
                                    <p:set>
                                      <p:cBhvr additive="base">
                                        <p:cTn id="22" dur="1" fill="hold">
                                          <p:stCondLst>
                                            <p:cond delay="0"/>
                                          </p:stCondLst>
                                        </p:cTn>
                                        <p:tgtEl>
                                          <p:spTgt spid="31"/>
                                        </p:tgtEl>
                                        <p:attrNameLst>
                                          <p:attrName>style.visibility</p:attrName>
                                        </p:attrNameLst>
                                      </p:cBhvr>
                                      <p:to>
                                        <p:strVal val="visible"/>
                                      </p:to>
                                    </p:set>
                                    <p:animEffect transition="in" filter="blinds(horizontal)">
                                      <p:cBhvr additive="base">
                                        <p:cTn id="2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77">
            <a:extLst>
              <a:ext uri="{FF2B5EF4-FFF2-40B4-BE49-F238E27FC236}">
                <a16:creationId xmlns:a16="http://schemas.microsoft.com/office/drawing/2014/main" id="{528E9BEA-9D51-4F9C-BE56-16E74C7A5818}"/>
              </a:ext>
            </a:extLst>
          </p:cNvPr>
          <p:cNvSpPr>
            <a:spLocks noChangeArrowheads="1"/>
          </p:cNvSpPr>
          <p:nvPr/>
        </p:nvSpPr>
        <p:spPr bwMode="auto">
          <a:xfrm>
            <a:off x="2093259" y="1592076"/>
            <a:ext cx="2476500" cy="490537"/>
          </a:xfrm>
          <a:prstGeom prst="rect">
            <a:avLst/>
          </a:prstGeom>
          <a:solidFill>
            <a:srgbClr val="CCFFFF">
              <a:alpha val="50195"/>
            </a:srgbClr>
          </a:solidFill>
          <a:ln w="9525" cap="flat" algn="ctr">
            <a:solidFill>
              <a:srgbClr val="0000FF"/>
            </a:solidFill>
            <a:prstDash val="solid"/>
            <a:miter lim="800000"/>
            <a:headEnd type="none" w="med" len="med"/>
            <a:tailEnd type="none" w="med" len="med"/>
          </a:ln>
        </p:spPr>
        <p:txBody>
          <a:bodyPr/>
          <a:lstStyle/>
          <a:p>
            <a:pPr>
              <a:spcBef>
                <a:spcPct val="45000"/>
              </a:spcBef>
            </a:pPr>
            <a:r>
              <a:rPr lang="en-US" altLang="zh-CN">
                <a:solidFill>
                  <a:schemeClr val="tx1"/>
                </a:solidFill>
              </a:rPr>
              <a:t>1.</a:t>
            </a:r>
            <a:r>
              <a:rPr lang="zh-CN" altLang="en-US">
                <a:solidFill>
                  <a:schemeClr val="tx1"/>
                </a:solidFill>
              </a:rPr>
              <a:t>划分阶段</a:t>
            </a:r>
          </a:p>
        </p:txBody>
      </p:sp>
      <p:sp>
        <p:nvSpPr>
          <p:cNvPr id="5" name="Rectangle 478">
            <a:extLst>
              <a:ext uri="{FF2B5EF4-FFF2-40B4-BE49-F238E27FC236}">
                <a16:creationId xmlns:a16="http://schemas.microsoft.com/office/drawing/2014/main" id="{037D0FCF-8535-4488-B289-56363AE8FE4D}"/>
              </a:ext>
            </a:extLst>
          </p:cNvPr>
          <p:cNvSpPr>
            <a:spLocks noChangeArrowheads="1"/>
          </p:cNvSpPr>
          <p:nvPr/>
        </p:nvSpPr>
        <p:spPr bwMode="auto">
          <a:xfrm>
            <a:off x="2082147" y="2787463"/>
            <a:ext cx="2476500" cy="477838"/>
          </a:xfrm>
          <a:prstGeom prst="rect">
            <a:avLst/>
          </a:prstGeom>
          <a:solidFill>
            <a:srgbClr val="CCFFCC">
              <a:alpha val="50195"/>
            </a:srgbClr>
          </a:solidFill>
          <a:ln w="9525" cap="flat" algn="ctr">
            <a:solidFill>
              <a:srgbClr val="0000FF"/>
            </a:solidFill>
            <a:prstDash val="solid"/>
            <a:miter lim="800000"/>
            <a:headEnd type="none" w="med" len="med"/>
            <a:tailEnd type="none" w="med" len="med"/>
          </a:ln>
        </p:spPr>
        <p:txBody>
          <a:bodyPr/>
          <a:lstStyle/>
          <a:p>
            <a:pPr>
              <a:spcBef>
                <a:spcPct val="45000"/>
              </a:spcBef>
            </a:pPr>
            <a:r>
              <a:rPr lang="en-US" altLang="zh-CN" sz="2000">
                <a:solidFill>
                  <a:schemeClr val="tx1"/>
                </a:solidFill>
              </a:rPr>
              <a:t>2.</a:t>
            </a:r>
            <a:r>
              <a:rPr kumimoji="1" lang="zh-CN" altLang="en-US" sz="2000">
                <a:solidFill>
                  <a:schemeClr val="tx1"/>
                </a:solidFill>
              </a:rPr>
              <a:t>正确选择状态变量</a:t>
            </a:r>
          </a:p>
        </p:txBody>
      </p:sp>
      <p:sp>
        <p:nvSpPr>
          <p:cNvPr id="6" name="Rectangle 479">
            <a:extLst>
              <a:ext uri="{FF2B5EF4-FFF2-40B4-BE49-F238E27FC236}">
                <a16:creationId xmlns:a16="http://schemas.microsoft.com/office/drawing/2014/main" id="{AEC2F2F0-D27E-41C0-9BA5-816676897C0C}"/>
              </a:ext>
            </a:extLst>
          </p:cNvPr>
          <p:cNvSpPr>
            <a:spLocks noChangeArrowheads="1"/>
          </p:cNvSpPr>
          <p:nvPr/>
        </p:nvSpPr>
        <p:spPr bwMode="auto">
          <a:xfrm>
            <a:off x="2083734" y="3690751"/>
            <a:ext cx="2476500" cy="744537"/>
          </a:xfrm>
          <a:prstGeom prst="rect">
            <a:avLst/>
          </a:prstGeom>
          <a:solidFill>
            <a:srgbClr val="FFFF99">
              <a:alpha val="50195"/>
            </a:srgbClr>
          </a:solidFill>
          <a:ln w="9525" cap="flat" algn="ctr">
            <a:solidFill>
              <a:srgbClr val="0000FF"/>
            </a:solidFill>
            <a:prstDash val="solid"/>
            <a:miter lim="800000"/>
            <a:headEnd type="none" w="med" len="med"/>
            <a:tailEnd type="none" w="med" len="med"/>
          </a:ln>
        </p:spPr>
        <p:txBody>
          <a:bodyPr/>
          <a:lstStyle/>
          <a:p>
            <a:pPr>
              <a:spcBef>
                <a:spcPct val="45000"/>
              </a:spcBef>
            </a:pPr>
            <a:r>
              <a:rPr lang="en-US" altLang="zh-CN" sz="2000">
                <a:solidFill>
                  <a:schemeClr val="tx1"/>
                </a:solidFill>
              </a:rPr>
              <a:t> </a:t>
            </a:r>
            <a:r>
              <a:rPr kumimoji="1" lang="en-US" altLang="zh-CN" sz="2000">
                <a:solidFill>
                  <a:schemeClr val="tx1"/>
                </a:solidFill>
              </a:rPr>
              <a:t>3.</a:t>
            </a:r>
            <a:r>
              <a:rPr kumimoji="1" lang="zh-CN" altLang="en-US" sz="2000">
                <a:solidFill>
                  <a:schemeClr val="tx1"/>
                </a:solidFill>
              </a:rPr>
              <a:t>确定决策变量及允许决策集合</a:t>
            </a:r>
          </a:p>
        </p:txBody>
      </p:sp>
      <p:sp>
        <p:nvSpPr>
          <p:cNvPr id="7" name="Rectangle 480">
            <a:extLst>
              <a:ext uri="{FF2B5EF4-FFF2-40B4-BE49-F238E27FC236}">
                <a16:creationId xmlns:a16="http://schemas.microsoft.com/office/drawing/2014/main" id="{C7114056-A217-42D6-A510-43847626421A}"/>
              </a:ext>
            </a:extLst>
          </p:cNvPr>
          <p:cNvSpPr>
            <a:spLocks noChangeArrowheads="1"/>
          </p:cNvSpPr>
          <p:nvPr/>
        </p:nvSpPr>
        <p:spPr bwMode="auto">
          <a:xfrm>
            <a:off x="2058334" y="4643251"/>
            <a:ext cx="2476500" cy="490537"/>
          </a:xfrm>
          <a:prstGeom prst="rect">
            <a:avLst/>
          </a:prstGeom>
          <a:solidFill>
            <a:srgbClr val="FFCC99">
              <a:alpha val="50195"/>
            </a:srgbClr>
          </a:solidFill>
          <a:ln w="9525" cap="flat" algn="ctr">
            <a:solidFill>
              <a:srgbClr val="0000FF"/>
            </a:solidFill>
            <a:prstDash val="solid"/>
            <a:miter lim="800000"/>
            <a:headEnd type="none" w="med" len="med"/>
            <a:tailEnd type="none" w="med" len="med"/>
          </a:ln>
        </p:spPr>
        <p:txBody>
          <a:bodyPr/>
          <a:lstStyle/>
          <a:p>
            <a:pPr>
              <a:spcBef>
                <a:spcPct val="45000"/>
              </a:spcBef>
            </a:pPr>
            <a:r>
              <a:rPr kumimoji="1" lang="en-US" altLang="zh-CN" sz="2000">
                <a:solidFill>
                  <a:schemeClr val="tx1"/>
                </a:solidFill>
              </a:rPr>
              <a:t>4.</a:t>
            </a:r>
            <a:r>
              <a:rPr kumimoji="1" lang="zh-CN" altLang="en-US" sz="2000">
                <a:solidFill>
                  <a:schemeClr val="tx1"/>
                </a:solidFill>
              </a:rPr>
              <a:t>确定状态转移方程</a:t>
            </a:r>
          </a:p>
        </p:txBody>
      </p:sp>
      <p:sp>
        <p:nvSpPr>
          <p:cNvPr id="8" name="Rectangle 481">
            <a:extLst>
              <a:ext uri="{FF2B5EF4-FFF2-40B4-BE49-F238E27FC236}">
                <a16:creationId xmlns:a16="http://schemas.microsoft.com/office/drawing/2014/main" id="{96A04ADB-1EF6-4CC4-B4D8-42EBAEEECA76}"/>
              </a:ext>
            </a:extLst>
          </p:cNvPr>
          <p:cNvSpPr>
            <a:spLocks noChangeArrowheads="1"/>
          </p:cNvSpPr>
          <p:nvPr/>
        </p:nvSpPr>
        <p:spPr bwMode="auto">
          <a:xfrm>
            <a:off x="2059922" y="5343338"/>
            <a:ext cx="2476500" cy="1430338"/>
          </a:xfrm>
          <a:prstGeom prst="rect">
            <a:avLst/>
          </a:prstGeom>
          <a:solidFill>
            <a:srgbClr val="99CCFF">
              <a:alpha val="50195"/>
            </a:srgbClr>
          </a:solidFill>
          <a:ln w="9525" cap="flat" algn="ctr">
            <a:solidFill>
              <a:srgbClr val="0000FF"/>
            </a:solidFill>
            <a:prstDash val="solid"/>
            <a:miter lim="800000"/>
            <a:headEnd type="none" w="med" len="med"/>
            <a:tailEnd type="none" w="med" len="med"/>
          </a:ln>
        </p:spPr>
        <p:txBody>
          <a:bodyPr/>
          <a:lstStyle/>
          <a:p>
            <a:pPr>
              <a:spcBef>
                <a:spcPct val="10000"/>
              </a:spcBef>
            </a:pPr>
            <a:r>
              <a:rPr kumimoji="1" lang="en-US" altLang="zh-CN" sz="2000">
                <a:solidFill>
                  <a:schemeClr val="tx1"/>
                </a:solidFill>
              </a:rPr>
              <a:t> 5.</a:t>
            </a:r>
            <a:r>
              <a:rPr kumimoji="1" lang="zh-CN" altLang="en-US" sz="2000">
                <a:solidFill>
                  <a:schemeClr val="tx1"/>
                </a:solidFill>
              </a:rPr>
              <a:t>确定阶段指标函</a:t>
            </a:r>
          </a:p>
          <a:p>
            <a:pPr>
              <a:spcBef>
                <a:spcPct val="10000"/>
              </a:spcBef>
            </a:pPr>
            <a:r>
              <a:rPr kumimoji="1" lang="zh-CN" altLang="en-US" sz="2000">
                <a:solidFill>
                  <a:schemeClr val="tx1"/>
                </a:solidFill>
              </a:rPr>
              <a:t>数和最优指标函</a:t>
            </a:r>
          </a:p>
          <a:p>
            <a:pPr>
              <a:spcBef>
                <a:spcPct val="10000"/>
              </a:spcBef>
            </a:pPr>
            <a:r>
              <a:rPr kumimoji="1" lang="zh-CN" altLang="en-US" sz="2000">
                <a:solidFill>
                  <a:schemeClr val="tx1"/>
                </a:solidFill>
              </a:rPr>
              <a:t>数，建立动态规划</a:t>
            </a:r>
          </a:p>
          <a:p>
            <a:pPr>
              <a:spcBef>
                <a:spcPct val="10000"/>
              </a:spcBef>
            </a:pPr>
            <a:r>
              <a:rPr kumimoji="1" lang="zh-CN" altLang="en-US" sz="2000">
                <a:solidFill>
                  <a:schemeClr val="tx1"/>
                </a:solidFill>
              </a:rPr>
              <a:t>基本方程</a:t>
            </a:r>
          </a:p>
        </p:txBody>
      </p:sp>
      <p:sp>
        <p:nvSpPr>
          <p:cNvPr id="9" name="Rectangle 482">
            <a:extLst>
              <a:ext uri="{FF2B5EF4-FFF2-40B4-BE49-F238E27FC236}">
                <a16:creationId xmlns:a16="http://schemas.microsoft.com/office/drawing/2014/main" id="{3A95BB5E-5FBE-4C98-B543-F4263148A96D}"/>
              </a:ext>
            </a:extLst>
          </p:cNvPr>
          <p:cNvSpPr>
            <a:spLocks noChangeArrowheads="1"/>
          </p:cNvSpPr>
          <p:nvPr/>
        </p:nvSpPr>
        <p:spPr bwMode="auto">
          <a:xfrm>
            <a:off x="4772959" y="1298388"/>
            <a:ext cx="6108700" cy="1395413"/>
          </a:xfrm>
          <a:prstGeom prst="rect">
            <a:avLst/>
          </a:prstGeom>
          <a:solidFill>
            <a:srgbClr val="CCFFFF">
              <a:alpha val="50195"/>
            </a:srgbClr>
          </a:solidFill>
          <a:ln w="9525" cap="flat" algn="ctr">
            <a:solidFill>
              <a:srgbClr val="FF0000"/>
            </a:solidFill>
            <a:prstDash val="solid"/>
            <a:miter lim="800000"/>
            <a:headEnd type="none" w="med" len="med"/>
            <a:tailEnd type="none" w="med" len="med"/>
          </a:ln>
        </p:spPr>
        <p:txBody>
          <a:bodyPr/>
          <a:lstStyle/>
          <a:p>
            <a:pPr algn="just">
              <a:spcBef>
                <a:spcPct val="10000"/>
              </a:spcBef>
            </a:pPr>
            <a:r>
              <a:rPr kumimoji="1" lang="zh-CN" altLang="en-US" sz="2000">
                <a:solidFill>
                  <a:srgbClr val="000066"/>
                </a:solidFill>
              </a:rPr>
              <a:t>划分阶段是运用动态规划求解多阶段决策问题的第一</a:t>
            </a:r>
          </a:p>
          <a:p>
            <a:pPr algn="just">
              <a:spcBef>
                <a:spcPct val="10000"/>
              </a:spcBef>
            </a:pPr>
            <a:r>
              <a:rPr kumimoji="1" lang="zh-CN" altLang="en-US" sz="2000">
                <a:solidFill>
                  <a:srgbClr val="000066"/>
                </a:solidFill>
              </a:rPr>
              <a:t>步，在确定多阶段特性后，按时间或空间先后顺序，</a:t>
            </a:r>
          </a:p>
          <a:p>
            <a:pPr algn="just">
              <a:spcBef>
                <a:spcPct val="10000"/>
              </a:spcBef>
            </a:pPr>
            <a:r>
              <a:rPr kumimoji="1" lang="zh-CN" altLang="en-US" sz="2000">
                <a:solidFill>
                  <a:srgbClr val="000066"/>
                </a:solidFill>
              </a:rPr>
              <a:t>将过程划分为若干相互联系的阶段。对于静态问题要</a:t>
            </a:r>
          </a:p>
          <a:p>
            <a:pPr algn="just">
              <a:spcBef>
                <a:spcPct val="10000"/>
              </a:spcBef>
            </a:pPr>
            <a:r>
              <a:rPr kumimoji="1" lang="zh-CN" altLang="en-US" sz="2000">
                <a:solidFill>
                  <a:srgbClr val="000066"/>
                </a:solidFill>
              </a:rPr>
              <a:t>人为地赋予“时间”概念，以便划分阶段。</a:t>
            </a:r>
          </a:p>
        </p:txBody>
      </p:sp>
      <p:sp>
        <p:nvSpPr>
          <p:cNvPr id="10" name="Rectangle 483">
            <a:extLst>
              <a:ext uri="{FF2B5EF4-FFF2-40B4-BE49-F238E27FC236}">
                <a16:creationId xmlns:a16="http://schemas.microsoft.com/office/drawing/2014/main" id="{A3CEEAC5-203B-4A57-9F31-E0B42CE3FD5A}"/>
              </a:ext>
            </a:extLst>
          </p:cNvPr>
          <p:cNvSpPr>
            <a:spLocks noChangeArrowheads="1"/>
          </p:cNvSpPr>
          <p:nvPr/>
        </p:nvSpPr>
        <p:spPr bwMode="auto">
          <a:xfrm>
            <a:off x="797859" y="903100"/>
            <a:ext cx="3873500"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0000"/>
              </a:spcBef>
            </a:pPr>
            <a:r>
              <a:rPr kumimoji="1" lang="zh-CN" altLang="en-US" sz="2400" dirty="0">
                <a:solidFill>
                  <a:srgbClr val="FF0000"/>
                </a:solidFill>
                <a:latin typeface="华文新魏" panose="02010800040101010101" pitchFamily="2" charset="-122"/>
                <a:ea typeface="华文新魏" panose="02010800040101010101" pitchFamily="2" charset="-122"/>
              </a:rPr>
              <a:t>建立动态规划模型的步骤 </a:t>
            </a:r>
          </a:p>
        </p:txBody>
      </p:sp>
      <p:sp>
        <p:nvSpPr>
          <p:cNvPr id="11" name="Rectangle 484">
            <a:extLst>
              <a:ext uri="{FF2B5EF4-FFF2-40B4-BE49-F238E27FC236}">
                <a16:creationId xmlns:a16="http://schemas.microsoft.com/office/drawing/2014/main" id="{37057EAA-A3FB-4CE2-9528-F14588463FC5}"/>
              </a:ext>
            </a:extLst>
          </p:cNvPr>
          <p:cNvSpPr>
            <a:spLocks noChangeArrowheads="1"/>
          </p:cNvSpPr>
          <p:nvPr/>
        </p:nvSpPr>
        <p:spPr bwMode="auto">
          <a:xfrm>
            <a:off x="4774547" y="2811276"/>
            <a:ext cx="6108700" cy="760412"/>
          </a:xfrm>
          <a:prstGeom prst="rect">
            <a:avLst/>
          </a:prstGeom>
          <a:solidFill>
            <a:srgbClr val="CCFFCC">
              <a:alpha val="50195"/>
            </a:srgbClr>
          </a:solidFill>
          <a:ln w="9525" cap="flat" algn="ctr">
            <a:solidFill>
              <a:srgbClr val="FF0000"/>
            </a:solidFill>
            <a:prstDash val="solid"/>
            <a:miter lim="800000"/>
            <a:headEnd type="none" w="med" len="med"/>
            <a:tailEnd type="none" w="med" len="med"/>
          </a:ln>
        </p:spPr>
        <p:txBody>
          <a:bodyPr/>
          <a:lstStyle/>
          <a:p>
            <a:pPr eaLnBrk="0" hangingPunct="0">
              <a:spcBef>
                <a:spcPct val="10000"/>
              </a:spcBef>
              <a:buSzPct val="75000"/>
              <a:buFont typeface="Wingdings" panose="05000000000000000000" pitchFamily="2" charset="2"/>
              <a:buNone/>
            </a:pPr>
            <a:r>
              <a:rPr kumimoji="1" lang="zh-CN" altLang="en-US" sz="2000">
                <a:solidFill>
                  <a:srgbClr val="000066"/>
                </a:solidFill>
              </a:rPr>
              <a:t>选择状态变量既要能确切描述过程演变又要满足无后</a:t>
            </a:r>
          </a:p>
          <a:p>
            <a:pPr eaLnBrk="0" hangingPunct="0">
              <a:spcBef>
                <a:spcPct val="10000"/>
              </a:spcBef>
              <a:buSzPct val="75000"/>
              <a:buFont typeface="Wingdings" panose="05000000000000000000" pitchFamily="2" charset="2"/>
              <a:buNone/>
            </a:pPr>
            <a:r>
              <a:rPr kumimoji="1" lang="zh-CN" altLang="en-US" sz="2000">
                <a:solidFill>
                  <a:srgbClr val="000066"/>
                </a:solidFill>
              </a:rPr>
              <a:t>效性，而且各阶段状态变量的取值能够确定。</a:t>
            </a:r>
          </a:p>
        </p:txBody>
      </p:sp>
      <p:sp>
        <p:nvSpPr>
          <p:cNvPr id="12" name="Rectangle 485">
            <a:extLst>
              <a:ext uri="{FF2B5EF4-FFF2-40B4-BE49-F238E27FC236}">
                <a16:creationId xmlns:a16="http://schemas.microsoft.com/office/drawing/2014/main" id="{BA9FEBE6-D015-40F3-B9AF-C12161978C0E}"/>
              </a:ext>
            </a:extLst>
          </p:cNvPr>
          <p:cNvSpPr>
            <a:spLocks noChangeArrowheads="1"/>
          </p:cNvSpPr>
          <p:nvPr/>
        </p:nvSpPr>
        <p:spPr bwMode="auto">
          <a:xfrm>
            <a:off x="4760259" y="3739963"/>
            <a:ext cx="6108700" cy="747713"/>
          </a:xfrm>
          <a:prstGeom prst="rect">
            <a:avLst/>
          </a:prstGeom>
          <a:solidFill>
            <a:srgbClr val="FFFF99">
              <a:alpha val="50195"/>
            </a:srgbClr>
          </a:solidFill>
          <a:ln w="9525" cap="flat" algn="ctr">
            <a:solidFill>
              <a:srgbClr val="FF0000"/>
            </a:solidFill>
            <a:prstDash val="solid"/>
            <a:miter lim="800000"/>
            <a:headEnd type="none" w="med" len="med"/>
            <a:tailEnd type="none" w="med" len="med"/>
          </a:ln>
        </p:spPr>
        <p:txBody>
          <a:bodyPr/>
          <a:lstStyle/>
          <a:p>
            <a:pPr eaLnBrk="0" hangingPunct="0">
              <a:spcBef>
                <a:spcPct val="10000"/>
              </a:spcBef>
              <a:buSzPct val="75000"/>
              <a:buFont typeface="Wingdings" panose="05000000000000000000" pitchFamily="2" charset="2"/>
              <a:buNone/>
            </a:pPr>
            <a:r>
              <a:rPr kumimoji="1" lang="zh-CN" altLang="en-US" sz="2000">
                <a:solidFill>
                  <a:srgbClr val="000066"/>
                </a:solidFill>
              </a:rPr>
              <a:t>通常选择所求解问题的关键变量作为决策变量，同时</a:t>
            </a:r>
          </a:p>
          <a:p>
            <a:pPr eaLnBrk="0" hangingPunct="0">
              <a:spcBef>
                <a:spcPct val="10000"/>
              </a:spcBef>
              <a:buSzPct val="75000"/>
              <a:buFont typeface="Wingdings" panose="05000000000000000000" pitchFamily="2" charset="2"/>
              <a:buNone/>
            </a:pPr>
            <a:r>
              <a:rPr kumimoji="1" lang="zh-CN" altLang="en-US" sz="2000">
                <a:solidFill>
                  <a:srgbClr val="000066"/>
                </a:solidFill>
              </a:rPr>
              <a:t>要给出决策变量的取值范围，即确定允许决策集合。</a:t>
            </a:r>
          </a:p>
        </p:txBody>
      </p:sp>
      <p:sp>
        <p:nvSpPr>
          <p:cNvPr id="13" name="Rectangle 486">
            <a:extLst>
              <a:ext uri="{FF2B5EF4-FFF2-40B4-BE49-F238E27FC236}">
                <a16:creationId xmlns:a16="http://schemas.microsoft.com/office/drawing/2014/main" id="{5E39E29B-473C-4416-88E5-0D87076F9413}"/>
              </a:ext>
            </a:extLst>
          </p:cNvPr>
          <p:cNvSpPr>
            <a:spLocks noChangeArrowheads="1"/>
          </p:cNvSpPr>
          <p:nvPr/>
        </p:nvSpPr>
        <p:spPr bwMode="auto">
          <a:xfrm>
            <a:off x="4749147" y="4643251"/>
            <a:ext cx="6108700" cy="747712"/>
          </a:xfrm>
          <a:prstGeom prst="rect">
            <a:avLst/>
          </a:prstGeom>
          <a:solidFill>
            <a:srgbClr val="FFCC99">
              <a:alpha val="50195"/>
            </a:srgbClr>
          </a:solidFill>
          <a:ln w="9525" cap="flat" algn="ctr">
            <a:solidFill>
              <a:srgbClr val="FF0000"/>
            </a:solidFill>
            <a:prstDash val="solid"/>
            <a:miter lim="800000"/>
            <a:headEnd type="none" w="med" len="med"/>
            <a:tailEnd type="none" w="med" len="med"/>
          </a:ln>
        </p:spPr>
        <p:txBody>
          <a:bodyPr/>
          <a:lstStyle/>
          <a:p>
            <a:pPr eaLnBrk="0" hangingPunct="0">
              <a:spcBef>
                <a:spcPct val="10000"/>
              </a:spcBef>
              <a:buSzPct val="75000"/>
              <a:buFont typeface="Wingdings" panose="05000000000000000000" pitchFamily="2" charset="2"/>
              <a:buNone/>
            </a:pPr>
            <a:r>
              <a:rPr kumimoji="1" lang="zh-CN" altLang="en-US" sz="2000" dirty="0">
                <a:solidFill>
                  <a:srgbClr val="000066"/>
                </a:solidFill>
              </a:rPr>
              <a:t>根据</a:t>
            </a:r>
            <a:r>
              <a:rPr kumimoji="1" lang="en-US" altLang="zh-CN" sz="2000" i="1" dirty="0">
                <a:solidFill>
                  <a:srgbClr val="000066"/>
                </a:solidFill>
              </a:rPr>
              <a:t>k </a:t>
            </a:r>
            <a:r>
              <a:rPr kumimoji="1" lang="zh-CN" altLang="en-US" sz="2000" dirty="0">
                <a:solidFill>
                  <a:srgbClr val="000066"/>
                </a:solidFill>
              </a:rPr>
              <a:t>阶段状态变量和决策变量，写出</a:t>
            </a:r>
            <a:r>
              <a:rPr kumimoji="1" lang="en-US" altLang="zh-CN" sz="2000" i="1" dirty="0">
                <a:solidFill>
                  <a:srgbClr val="000066"/>
                </a:solidFill>
              </a:rPr>
              <a:t>k</a:t>
            </a:r>
            <a:r>
              <a:rPr kumimoji="1" lang="en-US" altLang="zh-CN" sz="2000" dirty="0">
                <a:solidFill>
                  <a:srgbClr val="000066"/>
                </a:solidFill>
              </a:rPr>
              <a:t>+1</a:t>
            </a:r>
            <a:r>
              <a:rPr kumimoji="1" lang="zh-CN" altLang="en-US" sz="2000" dirty="0">
                <a:solidFill>
                  <a:srgbClr val="000066"/>
                </a:solidFill>
              </a:rPr>
              <a:t>阶段状态变量，状态转移方程应当具有递推关系。</a:t>
            </a:r>
          </a:p>
        </p:txBody>
      </p:sp>
      <p:sp>
        <p:nvSpPr>
          <p:cNvPr id="14" name="Rectangle 487">
            <a:extLst>
              <a:ext uri="{FF2B5EF4-FFF2-40B4-BE49-F238E27FC236}">
                <a16:creationId xmlns:a16="http://schemas.microsoft.com/office/drawing/2014/main" id="{CAEF59E7-CB50-44A3-9425-62F25479EBF3}"/>
              </a:ext>
            </a:extLst>
          </p:cNvPr>
          <p:cNvSpPr>
            <a:spLocks noChangeArrowheads="1"/>
          </p:cNvSpPr>
          <p:nvPr/>
        </p:nvSpPr>
        <p:spPr bwMode="auto">
          <a:xfrm>
            <a:off x="4761847" y="5567176"/>
            <a:ext cx="6108700" cy="1128712"/>
          </a:xfrm>
          <a:prstGeom prst="rect">
            <a:avLst/>
          </a:prstGeom>
          <a:solidFill>
            <a:srgbClr val="99CCFF">
              <a:alpha val="50195"/>
            </a:srgbClr>
          </a:solidFill>
          <a:ln w="9525" cap="flat" algn="ctr">
            <a:solidFill>
              <a:srgbClr val="FF0000"/>
            </a:solidFill>
            <a:prstDash val="solid"/>
            <a:miter lim="800000"/>
            <a:headEnd type="none" w="med" len="med"/>
            <a:tailEnd type="none" w="med" len="med"/>
          </a:ln>
        </p:spPr>
        <p:txBody>
          <a:bodyPr/>
          <a:lstStyle/>
          <a:p>
            <a:pPr algn="just">
              <a:spcBef>
                <a:spcPct val="10000"/>
              </a:spcBef>
            </a:pPr>
            <a:r>
              <a:rPr kumimoji="1" lang="zh-CN" altLang="en-US" sz="2000">
                <a:solidFill>
                  <a:srgbClr val="000066"/>
                </a:solidFill>
              </a:rPr>
              <a:t>阶段指标函数是指第</a:t>
            </a:r>
            <a:r>
              <a:rPr kumimoji="1" lang="en-US" altLang="zh-CN" sz="2000" i="1">
                <a:solidFill>
                  <a:srgbClr val="000066"/>
                </a:solidFill>
              </a:rPr>
              <a:t>k </a:t>
            </a:r>
            <a:r>
              <a:rPr kumimoji="1" lang="zh-CN" altLang="en-US" sz="2000">
                <a:solidFill>
                  <a:srgbClr val="000066"/>
                </a:solidFill>
              </a:rPr>
              <a:t>阶段的收益，最优指标函数是</a:t>
            </a:r>
          </a:p>
          <a:p>
            <a:pPr algn="just">
              <a:spcBef>
                <a:spcPct val="10000"/>
              </a:spcBef>
            </a:pPr>
            <a:r>
              <a:rPr kumimoji="1" lang="zh-CN" altLang="en-US" sz="2000">
                <a:solidFill>
                  <a:srgbClr val="000066"/>
                </a:solidFill>
              </a:rPr>
              <a:t>指从第</a:t>
            </a:r>
            <a:r>
              <a:rPr kumimoji="1" lang="en-US" altLang="zh-CN" sz="2000" i="1">
                <a:solidFill>
                  <a:srgbClr val="000066"/>
                </a:solidFill>
              </a:rPr>
              <a:t>k </a:t>
            </a:r>
            <a:r>
              <a:rPr kumimoji="1" lang="zh-CN" altLang="en-US" sz="2000">
                <a:solidFill>
                  <a:srgbClr val="000066"/>
                </a:solidFill>
              </a:rPr>
              <a:t>阶段状态出发到第</a:t>
            </a:r>
            <a:r>
              <a:rPr kumimoji="1" lang="en-US" altLang="zh-CN" sz="2000" i="1">
                <a:solidFill>
                  <a:srgbClr val="000066"/>
                </a:solidFill>
              </a:rPr>
              <a:t>n </a:t>
            </a:r>
            <a:r>
              <a:rPr kumimoji="1" lang="zh-CN" altLang="en-US" sz="2000">
                <a:solidFill>
                  <a:srgbClr val="000066"/>
                </a:solidFill>
              </a:rPr>
              <a:t>阶段末所获得收益的最</a:t>
            </a:r>
          </a:p>
          <a:p>
            <a:pPr algn="just">
              <a:spcBef>
                <a:spcPct val="10000"/>
              </a:spcBef>
            </a:pPr>
            <a:r>
              <a:rPr kumimoji="1" lang="zh-CN" altLang="en-US" sz="2000">
                <a:solidFill>
                  <a:srgbClr val="000066"/>
                </a:solidFill>
              </a:rPr>
              <a:t>优值，最后写出动态规划基本方程。</a:t>
            </a:r>
          </a:p>
        </p:txBody>
      </p:sp>
      <p:sp>
        <p:nvSpPr>
          <p:cNvPr id="15" name="Freeform 488">
            <a:extLst>
              <a:ext uri="{FF2B5EF4-FFF2-40B4-BE49-F238E27FC236}">
                <a16:creationId xmlns:a16="http://schemas.microsoft.com/office/drawing/2014/main" id="{55A912A9-EC30-4655-BE74-9280E4774C33}"/>
              </a:ext>
            </a:extLst>
          </p:cNvPr>
          <p:cNvSpPr>
            <a:spLocks/>
          </p:cNvSpPr>
          <p:nvPr/>
        </p:nvSpPr>
        <p:spPr bwMode="auto">
          <a:xfrm rot="5400000">
            <a:off x="2867959" y="2263588"/>
            <a:ext cx="660400" cy="368300"/>
          </a:xfrm>
          <a:custGeom>
            <a:avLst/>
            <a:gdLst>
              <a:gd name="T0" fmla="*/ 3375 w 21600"/>
              <a:gd name="T1" fmla="*/ 5400 h 21600"/>
              <a:gd name="T2" fmla="*/ 16200 w 21600"/>
              <a:gd name="T3" fmla="*/ 5400 h 21600"/>
              <a:gd name="T4" fmla="*/ 16200 w 21600"/>
              <a:gd name="T5" fmla="*/ 0 h 21600"/>
              <a:gd name="T6" fmla="*/ 21600 w 21600"/>
              <a:gd name="T7" fmla="*/ 10800 h 21600"/>
              <a:gd name="T8" fmla="*/ 16200 w 21600"/>
              <a:gd name="T9" fmla="*/ 21600 h 21600"/>
              <a:gd name="T10" fmla="*/ 16200 w 21600"/>
              <a:gd name="T11" fmla="*/ 16200 h 21600"/>
              <a:gd name="T12" fmla="*/ 3375 w 21600"/>
              <a:gd name="T13" fmla="*/ 16200 h 21600"/>
              <a:gd name="T14" fmla="*/ 0 w 21600"/>
              <a:gd name="T15" fmla="*/ 5400 h 21600"/>
              <a:gd name="T16" fmla="*/ 675 w 21600"/>
              <a:gd name="T17" fmla="*/ 5400 h 21600"/>
              <a:gd name="T18" fmla="*/ 675 w 21600"/>
              <a:gd name="T19" fmla="*/ 16200 h 21600"/>
              <a:gd name="T20" fmla="*/ 0 w 21600"/>
              <a:gd name="T21" fmla="*/ 16200 h 21600"/>
              <a:gd name="T22" fmla="*/ 1350 w 21600"/>
              <a:gd name="T23" fmla="*/ 5400 h 21600"/>
              <a:gd name="T24" fmla="*/ 2700 w 21600"/>
              <a:gd name="T25" fmla="*/ 5400 h 21600"/>
              <a:gd name="T26" fmla="*/ 2700 w 21600"/>
              <a:gd name="T27" fmla="*/ 16200 h 21600"/>
              <a:gd name="T28" fmla="*/ 1350 w 21600"/>
              <a:gd name="T29" fmla="*/ 162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00" h="21600">
                <a:moveTo>
                  <a:pt x="3375" y="5400"/>
                </a:moveTo>
                <a:lnTo>
                  <a:pt x="16200" y="5400"/>
                </a:lnTo>
                <a:lnTo>
                  <a:pt x="16200" y="0"/>
                </a:lnTo>
                <a:lnTo>
                  <a:pt x="21600" y="10800"/>
                </a:lnTo>
                <a:lnTo>
                  <a:pt x="16200" y="21600"/>
                </a:lnTo>
                <a:lnTo>
                  <a:pt x="16200" y="16200"/>
                </a:lnTo>
                <a:lnTo>
                  <a:pt x="3375" y="16200"/>
                </a:lnTo>
                <a:close/>
              </a:path>
              <a:path w="21600" h="21600">
                <a:moveTo>
                  <a:pt x="0" y="5400"/>
                </a:moveTo>
                <a:lnTo>
                  <a:pt x="675" y="5400"/>
                </a:lnTo>
                <a:lnTo>
                  <a:pt x="675" y="16200"/>
                </a:lnTo>
                <a:lnTo>
                  <a:pt x="0" y="16200"/>
                </a:lnTo>
                <a:close/>
              </a:path>
              <a:path w="21600" h="21600">
                <a:moveTo>
                  <a:pt x="1350" y="5400"/>
                </a:moveTo>
                <a:lnTo>
                  <a:pt x="2700" y="5400"/>
                </a:lnTo>
                <a:lnTo>
                  <a:pt x="2700" y="16200"/>
                </a:lnTo>
                <a:lnTo>
                  <a:pt x="1350" y="16200"/>
                </a:lnTo>
                <a:close/>
              </a:path>
            </a:pathLst>
          </a:custGeom>
          <a:gradFill rotWithShape="1">
            <a:gsLst>
              <a:gs pos="0">
                <a:srgbClr val="FF00FF">
                  <a:alpha val="50195"/>
                </a:srgbClr>
              </a:gs>
              <a:gs pos="50000">
                <a:srgbClr val="780078">
                  <a:alpha val="50195"/>
                </a:srgbClr>
              </a:gs>
              <a:gs pos="100000">
                <a:srgbClr val="FF00FF">
                  <a:alpha val="50195"/>
                </a:srgbClr>
              </a:gs>
            </a:gsLst>
            <a:lin ang="5400000"/>
          </a:gradFill>
          <a:ln w="9525" cap="flat" algn="ctr">
            <a:solidFill>
              <a:srgbClr val="FF0000"/>
            </a:solidFill>
            <a:prstDash val="solid"/>
            <a:round/>
            <a:headEnd type="none" w="med" len="med"/>
            <a:tailEnd type="none" w="med" len="med"/>
          </a:ln>
        </p:spPr>
        <p:txBody>
          <a:bodyPr wrap="none"/>
          <a:lstStyle/>
          <a:p>
            <a:endParaRPr lang="zh-CN" altLang="en-US"/>
          </a:p>
        </p:txBody>
      </p:sp>
      <p:sp>
        <p:nvSpPr>
          <p:cNvPr id="16" name="Freeform 489">
            <a:extLst>
              <a:ext uri="{FF2B5EF4-FFF2-40B4-BE49-F238E27FC236}">
                <a16:creationId xmlns:a16="http://schemas.microsoft.com/office/drawing/2014/main" id="{844BA2DB-33E8-4900-9624-7B4AF0A7585F}"/>
              </a:ext>
            </a:extLst>
          </p:cNvPr>
          <p:cNvSpPr>
            <a:spLocks/>
          </p:cNvSpPr>
          <p:nvPr/>
        </p:nvSpPr>
        <p:spPr bwMode="auto">
          <a:xfrm rot="5400000">
            <a:off x="3002897" y="3287526"/>
            <a:ext cx="368300" cy="368300"/>
          </a:xfrm>
          <a:custGeom>
            <a:avLst/>
            <a:gdLst>
              <a:gd name="T0" fmla="*/ 3375 w 21600"/>
              <a:gd name="T1" fmla="*/ 5400 h 21600"/>
              <a:gd name="T2" fmla="*/ 16200 w 21600"/>
              <a:gd name="T3" fmla="*/ 5400 h 21600"/>
              <a:gd name="T4" fmla="*/ 16200 w 21600"/>
              <a:gd name="T5" fmla="*/ 0 h 21600"/>
              <a:gd name="T6" fmla="*/ 21600 w 21600"/>
              <a:gd name="T7" fmla="*/ 10800 h 21600"/>
              <a:gd name="T8" fmla="*/ 16200 w 21600"/>
              <a:gd name="T9" fmla="*/ 21600 h 21600"/>
              <a:gd name="T10" fmla="*/ 16200 w 21600"/>
              <a:gd name="T11" fmla="*/ 16200 h 21600"/>
              <a:gd name="T12" fmla="*/ 3375 w 21600"/>
              <a:gd name="T13" fmla="*/ 16200 h 21600"/>
              <a:gd name="T14" fmla="*/ 0 w 21600"/>
              <a:gd name="T15" fmla="*/ 5400 h 21600"/>
              <a:gd name="T16" fmla="*/ 675 w 21600"/>
              <a:gd name="T17" fmla="*/ 5400 h 21600"/>
              <a:gd name="T18" fmla="*/ 675 w 21600"/>
              <a:gd name="T19" fmla="*/ 16200 h 21600"/>
              <a:gd name="T20" fmla="*/ 0 w 21600"/>
              <a:gd name="T21" fmla="*/ 16200 h 21600"/>
              <a:gd name="T22" fmla="*/ 1350 w 21600"/>
              <a:gd name="T23" fmla="*/ 5400 h 21600"/>
              <a:gd name="T24" fmla="*/ 2700 w 21600"/>
              <a:gd name="T25" fmla="*/ 5400 h 21600"/>
              <a:gd name="T26" fmla="*/ 2700 w 21600"/>
              <a:gd name="T27" fmla="*/ 16200 h 21600"/>
              <a:gd name="T28" fmla="*/ 1350 w 21600"/>
              <a:gd name="T29" fmla="*/ 162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00" h="21600">
                <a:moveTo>
                  <a:pt x="3375" y="5400"/>
                </a:moveTo>
                <a:lnTo>
                  <a:pt x="16200" y="5400"/>
                </a:lnTo>
                <a:lnTo>
                  <a:pt x="16200" y="0"/>
                </a:lnTo>
                <a:lnTo>
                  <a:pt x="21600" y="10800"/>
                </a:lnTo>
                <a:lnTo>
                  <a:pt x="16200" y="21600"/>
                </a:lnTo>
                <a:lnTo>
                  <a:pt x="16200" y="16200"/>
                </a:lnTo>
                <a:lnTo>
                  <a:pt x="3375" y="16200"/>
                </a:lnTo>
                <a:close/>
              </a:path>
              <a:path w="21600" h="21600">
                <a:moveTo>
                  <a:pt x="0" y="5400"/>
                </a:moveTo>
                <a:lnTo>
                  <a:pt x="675" y="5400"/>
                </a:lnTo>
                <a:lnTo>
                  <a:pt x="675" y="16200"/>
                </a:lnTo>
                <a:lnTo>
                  <a:pt x="0" y="16200"/>
                </a:lnTo>
                <a:close/>
              </a:path>
              <a:path w="21600" h="21600">
                <a:moveTo>
                  <a:pt x="1350" y="5400"/>
                </a:moveTo>
                <a:lnTo>
                  <a:pt x="2700" y="5400"/>
                </a:lnTo>
                <a:lnTo>
                  <a:pt x="2700" y="16200"/>
                </a:lnTo>
                <a:lnTo>
                  <a:pt x="1350" y="16200"/>
                </a:lnTo>
                <a:close/>
              </a:path>
            </a:pathLst>
          </a:custGeom>
          <a:gradFill rotWithShape="1">
            <a:gsLst>
              <a:gs pos="0">
                <a:srgbClr val="FF00FF">
                  <a:alpha val="50195"/>
                </a:srgbClr>
              </a:gs>
              <a:gs pos="50000">
                <a:srgbClr val="780078">
                  <a:alpha val="50195"/>
                </a:srgbClr>
              </a:gs>
              <a:gs pos="100000">
                <a:srgbClr val="FF00FF">
                  <a:alpha val="50195"/>
                </a:srgbClr>
              </a:gs>
            </a:gsLst>
            <a:lin ang="5400000"/>
          </a:gradFill>
          <a:ln w="9525" cap="flat" algn="ctr">
            <a:solidFill>
              <a:srgbClr val="FF0000"/>
            </a:solidFill>
            <a:prstDash val="solid"/>
            <a:round/>
            <a:headEnd type="none" w="med" len="med"/>
            <a:tailEnd type="none" w="med" len="med"/>
          </a:ln>
        </p:spPr>
        <p:txBody>
          <a:bodyPr wrap="none"/>
          <a:lstStyle/>
          <a:p>
            <a:endParaRPr lang="zh-CN" altLang="en-US"/>
          </a:p>
        </p:txBody>
      </p:sp>
      <p:sp>
        <p:nvSpPr>
          <p:cNvPr id="17" name="Freeform 490">
            <a:extLst>
              <a:ext uri="{FF2B5EF4-FFF2-40B4-BE49-F238E27FC236}">
                <a16:creationId xmlns:a16="http://schemas.microsoft.com/office/drawing/2014/main" id="{6C60B732-08EE-4C1D-BD63-22CD6A726C6B}"/>
              </a:ext>
            </a:extLst>
          </p:cNvPr>
          <p:cNvSpPr>
            <a:spLocks/>
          </p:cNvSpPr>
          <p:nvPr/>
        </p:nvSpPr>
        <p:spPr bwMode="auto">
          <a:xfrm rot="5400000">
            <a:off x="2991784" y="4343213"/>
            <a:ext cx="368300" cy="368300"/>
          </a:xfrm>
          <a:custGeom>
            <a:avLst/>
            <a:gdLst>
              <a:gd name="T0" fmla="*/ 3375 w 21600"/>
              <a:gd name="T1" fmla="*/ 5400 h 21600"/>
              <a:gd name="T2" fmla="*/ 16200 w 21600"/>
              <a:gd name="T3" fmla="*/ 5400 h 21600"/>
              <a:gd name="T4" fmla="*/ 16200 w 21600"/>
              <a:gd name="T5" fmla="*/ 0 h 21600"/>
              <a:gd name="T6" fmla="*/ 21600 w 21600"/>
              <a:gd name="T7" fmla="*/ 10800 h 21600"/>
              <a:gd name="T8" fmla="*/ 16200 w 21600"/>
              <a:gd name="T9" fmla="*/ 21600 h 21600"/>
              <a:gd name="T10" fmla="*/ 16200 w 21600"/>
              <a:gd name="T11" fmla="*/ 16200 h 21600"/>
              <a:gd name="T12" fmla="*/ 3375 w 21600"/>
              <a:gd name="T13" fmla="*/ 16200 h 21600"/>
              <a:gd name="T14" fmla="*/ 0 w 21600"/>
              <a:gd name="T15" fmla="*/ 5400 h 21600"/>
              <a:gd name="T16" fmla="*/ 675 w 21600"/>
              <a:gd name="T17" fmla="*/ 5400 h 21600"/>
              <a:gd name="T18" fmla="*/ 675 w 21600"/>
              <a:gd name="T19" fmla="*/ 16200 h 21600"/>
              <a:gd name="T20" fmla="*/ 0 w 21600"/>
              <a:gd name="T21" fmla="*/ 16200 h 21600"/>
              <a:gd name="T22" fmla="*/ 1350 w 21600"/>
              <a:gd name="T23" fmla="*/ 5400 h 21600"/>
              <a:gd name="T24" fmla="*/ 2700 w 21600"/>
              <a:gd name="T25" fmla="*/ 5400 h 21600"/>
              <a:gd name="T26" fmla="*/ 2700 w 21600"/>
              <a:gd name="T27" fmla="*/ 16200 h 21600"/>
              <a:gd name="T28" fmla="*/ 1350 w 21600"/>
              <a:gd name="T29" fmla="*/ 162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00" h="21600">
                <a:moveTo>
                  <a:pt x="3375" y="5400"/>
                </a:moveTo>
                <a:lnTo>
                  <a:pt x="16200" y="5400"/>
                </a:lnTo>
                <a:lnTo>
                  <a:pt x="16200" y="0"/>
                </a:lnTo>
                <a:lnTo>
                  <a:pt x="21600" y="10800"/>
                </a:lnTo>
                <a:lnTo>
                  <a:pt x="16200" y="21600"/>
                </a:lnTo>
                <a:lnTo>
                  <a:pt x="16200" y="16200"/>
                </a:lnTo>
                <a:lnTo>
                  <a:pt x="3375" y="16200"/>
                </a:lnTo>
                <a:close/>
              </a:path>
              <a:path w="21600" h="21600">
                <a:moveTo>
                  <a:pt x="0" y="5400"/>
                </a:moveTo>
                <a:lnTo>
                  <a:pt x="675" y="5400"/>
                </a:lnTo>
                <a:lnTo>
                  <a:pt x="675" y="16200"/>
                </a:lnTo>
                <a:lnTo>
                  <a:pt x="0" y="16200"/>
                </a:lnTo>
                <a:close/>
              </a:path>
              <a:path w="21600" h="21600">
                <a:moveTo>
                  <a:pt x="1350" y="5400"/>
                </a:moveTo>
                <a:lnTo>
                  <a:pt x="2700" y="5400"/>
                </a:lnTo>
                <a:lnTo>
                  <a:pt x="2700" y="16200"/>
                </a:lnTo>
                <a:lnTo>
                  <a:pt x="1350" y="16200"/>
                </a:lnTo>
                <a:close/>
              </a:path>
            </a:pathLst>
          </a:custGeom>
          <a:gradFill rotWithShape="1">
            <a:gsLst>
              <a:gs pos="0">
                <a:srgbClr val="FF00FF">
                  <a:alpha val="50195"/>
                </a:srgbClr>
              </a:gs>
              <a:gs pos="50000">
                <a:srgbClr val="780078">
                  <a:alpha val="50195"/>
                </a:srgbClr>
              </a:gs>
              <a:gs pos="100000">
                <a:srgbClr val="FF00FF">
                  <a:alpha val="50195"/>
                </a:srgbClr>
              </a:gs>
            </a:gsLst>
            <a:lin ang="5400000"/>
          </a:gradFill>
          <a:ln w="9525" cap="flat" algn="ctr">
            <a:solidFill>
              <a:srgbClr val="FF0000"/>
            </a:solidFill>
            <a:prstDash val="solid"/>
            <a:round/>
            <a:headEnd type="none" w="med" len="med"/>
            <a:tailEnd type="none" w="med" len="med"/>
          </a:ln>
        </p:spPr>
        <p:txBody>
          <a:bodyPr wrap="none"/>
          <a:lstStyle/>
          <a:p>
            <a:endParaRPr lang="zh-CN" altLang="en-US"/>
          </a:p>
        </p:txBody>
      </p:sp>
      <p:sp>
        <p:nvSpPr>
          <p:cNvPr id="18" name="Freeform 491">
            <a:extLst>
              <a:ext uri="{FF2B5EF4-FFF2-40B4-BE49-F238E27FC236}">
                <a16:creationId xmlns:a16="http://schemas.microsoft.com/office/drawing/2014/main" id="{2D69D2C5-AED2-42AC-8F7F-BC2D4BFF3333}"/>
              </a:ext>
            </a:extLst>
          </p:cNvPr>
          <p:cNvSpPr>
            <a:spLocks/>
          </p:cNvSpPr>
          <p:nvPr/>
        </p:nvSpPr>
        <p:spPr bwMode="auto">
          <a:xfrm rot="5400000">
            <a:off x="2991784" y="5003613"/>
            <a:ext cx="368300" cy="368300"/>
          </a:xfrm>
          <a:custGeom>
            <a:avLst/>
            <a:gdLst>
              <a:gd name="T0" fmla="*/ 3375 w 21600"/>
              <a:gd name="T1" fmla="*/ 5400 h 21600"/>
              <a:gd name="T2" fmla="*/ 16200 w 21600"/>
              <a:gd name="T3" fmla="*/ 5400 h 21600"/>
              <a:gd name="T4" fmla="*/ 16200 w 21600"/>
              <a:gd name="T5" fmla="*/ 0 h 21600"/>
              <a:gd name="T6" fmla="*/ 21600 w 21600"/>
              <a:gd name="T7" fmla="*/ 10800 h 21600"/>
              <a:gd name="T8" fmla="*/ 16200 w 21600"/>
              <a:gd name="T9" fmla="*/ 21600 h 21600"/>
              <a:gd name="T10" fmla="*/ 16200 w 21600"/>
              <a:gd name="T11" fmla="*/ 16200 h 21600"/>
              <a:gd name="T12" fmla="*/ 3375 w 21600"/>
              <a:gd name="T13" fmla="*/ 16200 h 21600"/>
              <a:gd name="T14" fmla="*/ 0 w 21600"/>
              <a:gd name="T15" fmla="*/ 5400 h 21600"/>
              <a:gd name="T16" fmla="*/ 675 w 21600"/>
              <a:gd name="T17" fmla="*/ 5400 h 21600"/>
              <a:gd name="T18" fmla="*/ 675 w 21600"/>
              <a:gd name="T19" fmla="*/ 16200 h 21600"/>
              <a:gd name="T20" fmla="*/ 0 w 21600"/>
              <a:gd name="T21" fmla="*/ 16200 h 21600"/>
              <a:gd name="T22" fmla="*/ 1350 w 21600"/>
              <a:gd name="T23" fmla="*/ 5400 h 21600"/>
              <a:gd name="T24" fmla="*/ 2700 w 21600"/>
              <a:gd name="T25" fmla="*/ 5400 h 21600"/>
              <a:gd name="T26" fmla="*/ 2700 w 21600"/>
              <a:gd name="T27" fmla="*/ 16200 h 21600"/>
              <a:gd name="T28" fmla="*/ 1350 w 21600"/>
              <a:gd name="T29" fmla="*/ 162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00" h="21600">
                <a:moveTo>
                  <a:pt x="3375" y="5400"/>
                </a:moveTo>
                <a:lnTo>
                  <a:pt x="16200" y="5400"/>
                </a:lnTo>
                <a:lnTo>
                  <a:pt x="16200" y="0"/>
                </a:lnTo>
                <a:lnTo>
                  <a:pt x="21600" y="10800"/>
                </a:lnTo>
                <a:lnTo>
                  <a:pt x="16200" y="21600"/>
                </a:lnTo>
                <a:lnTo>
                  <a:pt x="16200" y="16200"/>
                </a:lnTo>
                <a:lnTo>
                  <a:pt x="3375" y="16200"/>
                </a:lnTo>
                <a:close/>
              </a:path>
              <a:path w="21600" h="21600">
                <a:moveTo>
                  <a:pt x="0" y="5400"/>
                </a:moveTo>
                <a:lnTo>
                  <a:pt x="675" y="5400"/>
                </a:lnTo>
                <a:lnTo>
                  <a:pt x="675" y="16200"/>
                </a:lnTo>
                <a:lnTo>
                  <a:pt x="0" y="16200"/>
                </a:lnTo>
                <a:close/>
              </a:path>
              <a:path w="21600" h="21600">
                <a:moveTo>
                  <a:pt x="1350" y="5400"/>
                </a:moveTo>
                <a:lnTo>
                  <a:pt x="2700" y="5400"/>
                </a:lnTo>
                <a:lnTo>
                  <a:pt x="2700" y="16200"/>
                </a:lnTo>
                <a:lnTo>
                  <a:pt x="1350" y="16200"/>
                </a:lnTo>
                <a:close/>
              </a:path>
            </a:pathLst>
          </a:custGeom>
          <a:gradFill rotWithShape="1">
            <a:gsLst>
              <a:gs pos="0">
                <a:srgbClr val="FF00FF">
                  <a:alpha val="50195"/>
                </a:srgbClr>
              </a:gs>
              <a:gs pos="50000">
                <a:srgbClr val="780078">
                  <a:alpha val="50195"/>
                </a:srgbClr>
              </a:gs>
              <a:gs pos="100000">
                <a:srgbClr val="FF00FF">
                  <a:alpha val="50195"/>
                </a:srgbClr>
              </a:gs>
            </a:gsLst>
            <a:lin ang="5400000"/>
          </a:gradFill>
          <a:ln w="9525" cap="flat" algn="ctr">
            <a:solidFill>
              <a:srgbClr val="FF0000"/>
            </a:solidFill>
            <a:prstDash val="solid"/>
            <a:round/>
            <a:headEnd type="none" w="med" len="med"/>
            <a:tailEnd type="none" w="med" len="med"/>
          </a:ln>
        </p:spPr>
        <p:txBody>
          <a:bodyPr wrap="none"/>
          <a:lstStyle/>
          <a:p>
            <a:endParaRPr lang="zh-CN" altLang="en-US"/>
          </a:p>
        </p:txBody>
      </p:sp>
    </p:spTree>
    <p:extLst>
      <p:ext uri="{BB962C8B-B14F-4D97-AF65-F5344CB8AC3E}">
        <p14:creationId xmlns:p14="http://schemas.microsoft.com/office/powerpoint/2010/main" val="399782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childTnLst>
                                    <p:set>
                                      <p:cBhvr additive="base">
                                        <p:cTn id="6" dur="1" fill="hold">
                                          <p:stCondLst>
                                            <p:cond delay="0"/>
                                          </p:stCondLst>
                                        </p:cTn>
                                        <p:tgtEl>
                                          <p:spTgt spid="9"/>
                                        </p:tgtEl>
                                        <p:attrNameLst>
                                          <p:attrName>style.visibility</p:attrName>
                                        </p:attrNameLst>
                                      </p:cBhvr>
                                      <p:to>
                                        <p:strVal val="visible"/>
                                      </p:to>
                                    </p:set>
                                    <p:animEffect transition="in" filter="blinds(horizontal)">
                                      <p:cBhvr additive="base">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childTnLst>
                                    <p:set>
                                      <p:cBhvr additive="base">
                                        <p:cTn id="11" dur="1" fill="hold">
                                          <p:stCondLst>
                                            <p:cond delay="0"/>
                                          </p:stCondLst>
                                        </p:cTn>
                                        <p:tgtEl>
                                          <p:spTgt spid="11"/>
                                        </p:tgtEl>
                                        <p:attrNameLst>
                                          <p:attrName>style.visibility</p:attrName>
                                        </p:attrNameLst>
                                      </p:cBhvr>
                                      <p:to>
                                        <p:strVal val="visible"/>
                                      </p:to>
                                    </p:set>
                                    <p:animEffect transition="in" filter="blinds(horizontal)">
                                      <p:cBhvr additive="base">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childTnLst>
                                    <p:set>
                                      <p:cBhvr additive="base">
                                        <p:cTn id="16" dur="1" fill="hold">
                                          <p:stCondLst>
                                            <p:cond delay="0"/>
                                          </p:stCondLst>
                                        </p:cTn>
                                        <p:tgtEl>
                                          <p:spTgt spid="12"/>
                                        </p:tgtEl>
                                        <p:attrNameLst>
                                          <p:attrName>style.visibility</p:attrName>
                                        </p:attrNameLst>
                                      </p:cBhvr>
                                      <p:to>
                                        <p:strVal val="visible"/>
                                      </p:to>
                                    </p:set>
                                    <p:animEffect transition="in" filter="blinds(horizontal)">
                                      <p:cBhvr additive="base">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childTnLst>
                                    <p:set>
                                      <p:cBhvr additive="base">
                                        <p:cTn id="21" dur="1" fill="hold">
                                          <p:stCondLst>
                                            <p:cond delay="0"/>
                                          </p:stCondLst>
                                        </p:cTn>
                                        <p:tgtEl>
                                          <p:spTgt spid="13"/>
                                        </p:tgtEl>
                                        <p:attrNameLst>
                                          <p:attrName>style.visibility</p:attrName>
                                        </p:attrNameLst>
                                      </p:cBhvr>
                                      <p:to>
                                        <p:strVal val="visible"/>
                                      </p:to>
                                    </p:set>
                                    <p:animEffect transition="in" filter="blinds(horizontal)">
                                      <p:cBhvr additive="base">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childTnLst>
                                    <p:set>
                                      <p:cBhvr additive="base">
                                        <p:cTn id="26" dur="1" fill="hold">
                                          <p:stCondLst>
                                            <p:cond delay="0"/>
                                          </p:stCondLst>
                                        </p:cTn>
                                        <p:tgtEl>
                                          <p:spTgt spid="14"/>
                                        </p:tgtEl>
                                        <p:attrNameLst>
                                          <p:attrName>style.visibility</p:attrName>
                                        </p:attrNameLst>
                                      </p:cBhvr>
                                      <p:to>
                                        <p:strVal val="visible"/>
                                      </p:to>
                                    </p:set>
                                    <p:animEffect transition="in" filter="blinds(horizontal)">
                                      <p:cBhvr additive="base">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CDC7BB-67E1-4ECF-B0EF-166A597B1308}"/>
              </a:ext>
            </a:extLst>
          </p:cNvPr>
          <p:cNvSpPr>
            <a:spLocks noGrp="1"/>
          </p:cNvSpPr>
          <p:nvPr>
            <p:ph type="title"/>
          </p:nvPr>
        </p:nvSpPr>
        <p:spPr/>
        <p:txBody>
          <a:bodyPr/>
          <a:lstStyle/>
          <a:p>
            <a:r>
              <a:rPr lang="zh-CN" altLang="en-US" dirty="0"/>
              <a:t>建模实例</a:t>
            </a:r>
          </a:p>
        </p:txBody>
      </p:sp>
      <p:sp>
        <p:nvSpPr>
          <p:cNvPr id="5" name="Rectangle 499">
            <a:extLst>
              <a:ext uri="{FF2B5EF4-FFF2-40B4-BE49-F238E27FC236}">
                <a16:creationId xmlns:a16="http://schemas.microsoft.com/office/drawing/2014/main" id="{6E4CB796-EFBD-4B9D-94CA-23D178643CF5}"/>
              </a:ext>
            </a:extLst>
          </p:cNvPr>
          <p:cNvSpPr>
            <a:spLocks noChangeArrowheads="1"/>
          </p:cNvSpPr>
          <p:nvPr/>
        </p:nvSpPr>
        <p:spPr bwMode="auto">
          <a:xfrm>
            <a:off x="428064" y="1580776"/>
            <a:ext cx="11335871" cy="4947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fontAlgn="base">
              <a:spcBef>
                <a:spcPct val="20000"/>
              </a:spcBef>
              <a:spcAft>
                <a:spcPct val="0"/>
              </a:spcAft>
              <a:buClr>
                <a:srgbClr val="CCCCFF"/>
              </a:buClr>
              <a:buSzPct val="80000"/>
              <a:buFont typeface="Monotype Sorts" charset="2"/>
              <a:buNone/>
            </a:pPr>
            <a:r>
              <a:rPr lang="zh-CN" altLang="en-US" sz="2800" dirty="0">
                <a:solidFill>
                  <a:srgbClr val="FF3300"/>
                </a:solidFill>
                <a:latin typeface="Times New Roman" panose="02020603050405020304" pitchFamily="18" charset="0"/>
                <a:ea typeface="华文新魏" panose="02010800040101010101" pitchFamily="2" charset="-122"/>
                <a:cs typeface="Times New Roman" panose="02020603050405020304" pitchFamily="18" charset="0"/>
              </a:rPr>
              <a:t>机器负荷分配问题</a:t>
            </a:r>
            <a:r>
              <a:rPr lang="en-US" altLang="zh-CN" sz="2800" dirty="0">
                <a:solidFill>
                  <a:srgbClr val="FF33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800" dirty="0">
                <a:solidFill>
                  <a:srgbClr val="FF3300"/>
                </a:solidFill>
                <a:latin typeface="Times New Roman" panose="02020603050405020304" pitchFamily="18" charset="0"/>
                <a:ea typeface="华文新魏" panose="02010800040101010101" pitchFamily="2" charset="-122"/>
                <a:cs typeface="Times New Roman" panose="02020603050405020304" pitchFamily="18" charset="0"/>
              </a:rPr>
              <a:t>时间阶段问题</a:t>
            </a:r>
            <a:r>
              <a:rPr lang="en-US" altLang="zh-CN" sz="2800" dirty="0">
                <a:solidFill>
                  <a:srgbClr val="FF3300"/>
                </a:solidFill>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endParaRPr>
          </a:p>
          <a:p>
            <a:pPr algn="just" fontAlgn="base">
              <a:spcBef>
                <a:spcPct val="20000"/>
              </a:spcBef>
              <a:spcAft>
                <a:spcPct val="0"/>
              </a:spcAft>
              <a:buClr>
                <a:srgbClr val="CCCCFF"/>
              </a:buClr>
              <a:buSzPct val="80000"/>
              <a:buFont typeface="Monotype Sorts" charset="2"/>
              <a:buNone/>
            </a:pPr>
            <a:r>
              <a:rPr lang="zh-CN" altLang="en-US" sz="24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设有某种机器设备，用于完成两类工作</a:t>
            </a:r>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a:t>
            </a:r>
            <a:r>
              <a:rPr lang="zh-CN" altLang="en-US"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和</a:t>
            </a:r>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B</a:t>
            </a:r>
            <a:r>
              <a:rPr lang="zh-CN" altLang="en-US"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。若</a:t>
            </a:r>
            <a:r>
              <a:rPr lang="zh-CN" altLang="en-US" sz="24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第</a:t>
            </a:r>
            <a:r>
              <a:rPr lang="en-US" altLang="zh-CN" sz="2400" i="1"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k</a:t>
            </a:r>
            <a:r>
              <a:rPr lang="zh-CN" altLang="en-US" sz="24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年初完好机器的数量为 </a:t>
            </a:r>
            <a:r>
              <a:rPr lang="en-US" altLang="zh-CN" sz="2400" i="1" dirty="0" err="1">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3200" i="1" baseline="-25000" dirty="0" err="1">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，若以数量 </a:t>
            </a:r>
            <a:r>
              <a:rPr lang="en-US" altLang="zh-CN" sz="2400" i="1"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u</a:t>
            </a:r>
            <a:r>
              <a:rPr lang="en-US" altLang="zh-CN" sz="3200" i="1" baseline="-250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用于</a:t>
            </a:r>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a:t>
            </a:r>
            <a:r>
              <a:rPr lang="zh-CN" altLang="en-US"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，余下的</a:t>
            </a:r>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i="1"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3200" i="1" baseline="-250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k</a:t>
            </a:r>
            <a:r>
              <a:rPr lang="zh-CN" altLang="en-US"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i="1"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u</a:t>
            </a:r>
            <a:r>
              <a:rPr lang="en-US" altLang="zh-CN" sz="3200" i="1" baseline="-250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用于工作</a:t>
            </a:r>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B</a:t>
            </a:r>
            <a:r>
              <a:rPr lang="zh-CN" altLang="en-US"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，则该年的预期收入为 </a:t>
            </a:r>
            <a:r>
              <a:rPr lang="en-US" altLang="zh-CN" sz="24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g</a:t>
            </a:r>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i="1"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u</a:t>
            </a:r>
            <a:r>
              <a:rPr lang="en-US" altLang="zh-CN" sz="3200" i="1" baseline="-250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 + </a:t>
            </a:r>
            <a:r>
              <a:rPr lang="en-US" altLang="zh-CN" sz="24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h</a:t>
            </a:r>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i="1"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3200" i="1" baseline="-250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k</a:t>
            </a:r>
            <a:r>
              <a:rPr lang="zh-CN" altLang="en-US"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i="1"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u</a:t>
            </a:r>
            <a:r>
              <a:rPr lang="en-US" altLang="zh-CN" sz="3200" i="1" baseline="-250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a:solidFill>
                  <a:srgbClr val="FF0066"/>
                </a:solidFill>
                <a:latin typeface="Times New Roman" panose="02020603050405020304" pitchFamily="18" charset="0"/>
                <a:ea typeface="华文新魏" panose="02010800040101010101" pitchFamily="2" charset="-122"/>
                <a:cs typeface="Times New Roman" panose="02020603050405020304" pitchFamily="18" charset="0"/>
              </a:rPr>
              <a:t>其中</a:t>
            </a:r>
          </a:p>
          <a:p>
            <a:pPr algn="just" fontAlgn="base">
              <a:spcBef>
                <a:spcPct val="20000"/>
              </a:spcBef>
              <a:spcAft>
                <a:spcPct val="0"/>
              </a:spcAft>
              <a:buClr>
                <a:srgbClr val="CCCCFF"/>
              </a:buClr>
              <a:buSzPct val="80000"/>
              <a:buFont typeface="Monotype Sorts" charset="2"/>
              <a:buNone/>
            </a:pPr>
            <a:r>
              <a:rPr lang="en-US" altLang="zh-CN" sz="2400" i="1" dirty="0">
                <a:solidFill>
                  <a:srgbClr val="FF0066"/>
                </a:solidFill>
                <a:latin typeface="Times New Roman" panose="02020603050405020304" pitchFamily="18" charset="0"/>
                <a:ea typeface="华文新魏" panose="02010800040101010101" pitchFamily="2" charset="-122"/>
                <a:cs typeface="Times New Roman" panose="02020603050405020304" pitchFamily="18" charset="0"/>
              </a:rPr>
              <a:t>g</a:t>
            </a:r>
            <a:r>
              <a:rPr lang="en-US" altLang="zh-CN" sz="2400" dirty="0">
                <a:solidFill>
                  <a:srgbClr val="FF0066"/>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i="1" dirty="0" err="1">
                <a:solidFill>
                  <a:srgbClr val="FF0066"/>
                </a:solidFill>
                <a:latin typeface="Times New Roman" panose="02020603050405020304" pitchFamily="18" charset="0"/>
                <a:ea typeface="华文新魏" panose="02010800040101010101" pitchFamily="2" charset="-122"/>
                <a:cs typeface="Times New Roman" panose="02020603050405020304" pitchFamily="18" charset="0"/>
              </a:rPr>
              <a:t>u</a:t>
            </a:r>
            <a:r>
              <a:rPr lang="en-US" altLang="zh-CN" sz="3200" i="1" baseline="-25000" dirty="0" err="1">
                <a:solidFill>
                  <a:srgbClr val="FF0066"/>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400" dirty="0">
                <a:solidFill>
                  <a:srgbClr val="FF0066"/>
                </a:solidFill>
                <a:latin typeface="Times New Roman" panose="02020603050405020304" pitchFamily="18" charset="0"/>
                <a:ea typeface="华文新魏" panose="02010800040101010101" pitchFamily="2" charset="-122"/>
                <a:cs typeface="Times New Roman" panose="02020603050405020304" pitchFamily="18" charset="0"/>
              </a:rPr>
              <a:t> ) </a:t>
            </a:r>
            <a:r>
              <a:rPr lang="zh-CN" altLang="en-US" sz="2400" dirty="0">
                <a:solidFill>
                  <a:srgbClr val="FF0066"/>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a:solidFill>
                  <a:srgbClr val="FF0066"/>
                </a:solidFill>
                <a:latin typeface="Times New Roman" panose="02020603050405020304" pitchFamily="18" charset="0"/>
                <a:ea typeface="华文新魏" panose="02010800040101010101" pitchFamily="2" charset="-122"/>
                <a:cs typeface="Times New Roman" panose="02020603050405020304" pitchFamily="18" charset="0"/>
              </a:rPr>
              <a:t>8</a:t>
            </a:r>
            <a:r>
              <a:rPr lang="en-US" altLang="zh-CN" sz="2400" i="1" dirty="0">
                <a:solidFill>
                  <a:srgbClr val="FF0066"/>
                </a:solidFill>
                <a:latin typeface="Times New Roman" panose="02020603050405020304" pitchFamily="18" charset="0"/>
                <a:ea typeface="华文新魏" panose="02010800040101010101" pitchFamily="2" charset="-122"/>
                <a:cs typeface="Times New Roman" panose="02020603050405020304" pitchFamily="18" charset="0"/>
              </a:rPr>
              <a:t>u</a:t>
            </a:r>
            <a:r>
              <a:rPr lang="en-US" altLang="zh-CN" sz="3200" i="1" baseline="-25000" dirty="0">
                <a:solidFill>
                  <a:srgbClr val="FF0066"/>
                </a:solidFill>
                <a:latin typeface="Times New Roman" panose="02020603050405020304" pitchFamily="18" charset="0"/>
                <a:ea typeface="华文新魏" panose="02010800040101010101" pitchFamily="2" charset="-122"/>
                <a:cs typeface="Times New Roman" panose="02020603050405020304" pitchFamily="18" charset="0"/>
              </a:rPr>
              <a:t>k </a:t>
            </a:r>
            <a:r>
              <a:rPr lang="zh-CN" altLang="en-US" sz="2400" dirty="0">
                <a:solidFill>
                  <a:srgbClr val="FF0066"/>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i="1" dirty="0">
                <a:solidFill>
                  <a:srgbClr val="FF0066"/>
                </a:solidFill>
                <a:latin typeface="Times New Roman" panose="02020603050405020304" pitchFamily="18" charset="0"/>
                <a:ea typeface="华文新魏" panose="02010800040101010101" pitchFamily="2" charset="-122"/>
                <a:cs typeface="Times New Roman" panose="02020603050405020304" pitchFamily="18" charset="0"/>
              </a:rPr>
              <a:t>h</a:t>
            </a:r>
            <a:r>
              <a:rPr lang="en-US" altLang="zh-CN" sz="2400" dirty="0">
                <a:solidFill>
                  <a:srgbClr val="FF0066"/>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i="1" dirty="0" err="1">
                <a:solidFill>
                  <a:srgbClr val="FF0066"/>
                </a:solidFill>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3200" i="1" baseline="-25000" dirty="0" err="1">
                <a:solidFill>
                  <a:srgbClr val="FF0066"/>
                </a:solidFill>
                <a:latin typeface="Times New Roman" panose="02020603050405020304" pitchFamily="18" charset="0"/>
                <a:ea typeface="华文新魏" panose="02010800040101010101" pitchFamily="2" charset="-122"/>
                <a:cs typeface="Times New Roman" panose="02020603050405020304" pitchFamily="18" charset="0"/>
              </a:rPr>
              <a:t>k</a:t>
            </a:r>
            <a:r>
              <a:rPr lang="zh-CN" altLang="en-US" sz="2400" dirty="0">
                <a:solidFill>
                  <a:srgbClr val="FF0066"/>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i="1" dirty="0" err="1">
                <a:solidFill>
                  <a:srgbClr val="FF0066"/>
                </a:solidFill>
                <a:latin typeface="Times New Roman" panose="02020603050405020304" pitchFamily="18" charset="0"/>
                <a:ea typeface="华文新魏" panose="02010800040101010101" pitchFamily="2" charset="-122"/>
                <a:cs typeface="Times New Roman" panose="02020603050405020304" pitchFamily="18" charset="0"/>
              </a:rPr>
              <a:t>u</a:t>
            </a:r>
            <a:r>
              <a:rPr lang="en-US" altLang="zh-CN" sz="3200" i="1" baseline="-25000" dirty="0" err="1">
                <a:solidFill>
                  <a:srgbClr val="FF0066"/>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400" dirty="0">
                <a:solidFill>
                  <a:srgbClr val="FF0066"/>
                </a:solidFill>
                <a:latin typeface="Times New Roman" panose="02020603050405020304" pitchFamily="18" charset="0"/>
                <a:ea typeface="华文新魏" panose="02010800040101010101" pitchFamily="2" charset="-122"/>
                <a:cs typeface="Times New Roman" panose="02020603050405020304" pitchFamily="18" charset="0"/>
              </a:rPr>
              <a:t> ) = 5(</a:t>
            </a:r>
            <a:r>
              <a:rPr lang="en-US" altLang="zh-CN" sz="2400" i="1" dirty="0" err="1">
                <a:solidFill>
                  <a:srgbClr val="FF0066"/>
                </a:solidFill>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3200" i="1" baseline="-25000" dirty="0" err="1">
                <a:solidFill>
                  <a:srgbClr val="FF0066"/>
                </a:solidFill>
                <a:latin typeface="Times New Roman" panose="02020603050405020304" pitchFamily="18" charset="0"/>
                <a:ea typeface="华文新魏" panose="02010800040101010101" pitchFamily="2" charset="-122"/>
                <a:cs typeface="Times New Roman" panose="02020603050405020304" pitchFamily="18" charset="0"/>
              </a:rPr>
              <a:t>k</a:t>
            </a:r>
            <a:r>
              <a:rPr lang="zh-CN" altLang="en-US" sz="2400" dirty="0">
                <a:solidFill>
                  <a:srgbClr val="FF0066"/>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i="1" dirty="0" err="1">
                <a:solidFill>
                  <a:srgbClr val="FF0066"/>
                </a:solidFill>
                <a:latin typeface="Times New Roman" panose="02020603050405020304" pitchFamily="18" charset="0"/>
                <a:ea typeface="华文新魏" panose="02010800040101010101" pitchFamily="2" charset="-122"/>
                <a:cs typeface="Times New Roman" panose="02020603050405020304" pitchFamily="18" charset="0"/>
              </a:rPr>
              <a:t>u</a:t>
            </a:r>
            <a:r>
              <a:rPr lang="en-US" altLang="zh-CN" sz="3200" i="1" baseline="-25000" dirty="0" err="1">
                <a:solidFill>
                  <a:srgbClr val="FF0066"/>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400" dirty="0">
                <a:solidFill>
                  <a:srgbClr val="FF0066"/>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p>
          <a:p>
            <a:pPr algn="just" fontAlgn="base">
              <a:spcBef>
                <a:spcPct val="20000"/>
              </a:spcBef>
              <a:spcAft>
                <a:spcPct val="0"/>
              </a:spcAft>
              <a:buClr>
                <a:srgbClr val="CCCCFF"/>
              </a:buClr>
              <a:buSzPct val="80000"/>
              <a:buFont typeface="Monotype Sorts" charset="2"/>
              <a:buNone/>
            </a:pPr>
            <a:r>
              <a:rPr lang="zh-CN" altLang="en-US" sz="24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又机器设备在使用中会有损坏，设机器用于工作</a:t>
            </a:r>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a:t>
            </a:r>
            <a:r>
              <a:rPr lang="zh-CN" altLang="en-US"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时，一年后能继续使用的完好机器数占年初投入量的</a:t>
            </a:r>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70%</a:t>
            </a:r>
            <a:r>
              <a:rPr lang="zh-CN" altLang="en-US"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；若用于工作</a:t>
            </a:r>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B</a:t>
            </a:r>
            <a:r>
              <a:rPr lang="zh-CN" altLang="en-US"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时，一年后能继续使用的完好机器数占年初投入量的</a:t>
            </a:r>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90%</a:t>
            </a:r>
            <a:r>
              <a:rPr lang="zh-CN" altLang="en-US"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。则在</a:t>
            </a:r>
            <a:r>
              <a:rPr lang="zh-CN" altLang="en-US" sz="24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下一年初</a:t>
            </a:r>
            <a:r>
              <a:rPr lang="zh-CN" altLang="en-US"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能继续用于</a:t>
            </a:r>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a:t>
            </a:r>
            <a:r>
              <a:rPr lang="zh-CN" altLang="en-US"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B</a:t>
            </a:r>
            <a:r>
              <a:rPr lang="zh-CN" altLang="en-US"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工作的设备数为 </a:t>
            </a:r>
            <a:r>
              <a:rPr lang="en-US" altLang="zh-CN" sz="2400" i="1"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3200" i="1" baseline="-25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3200" baseline="-25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+1</a:t>
            </a:r>
            <a:r>
              <a:rPr lang="en-US" altLang="zh-CN" sz="24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=0.7</a:t>
            </a:r>
            <a:r>
              <a:rPr lang="en-US" altLang="zh-CN" sz="2400" i="1"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u</a:t>
            </a:r>
            <a:r>
              <a:rPr lang="en-US" altLang="zh-CN" sz="3200" i="1" baseline="-25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4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+0.9(</a:t>
            </a:r>
            <a:r>
              <a:rPr lang="en-US" altLang="zh-CN" sz="2400" i="1" dirty="0" err="1">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3200" i="1" baseline="-25000" dirty="0" err="1">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k</a:t>
            </a:r>
            <a:r>
              <a:rPr lang="zh-CN" altLang="en-US" sz="24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i="1" dirty="0" err="1">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u</a:t>
            </a:r>
            <a:r>
              <a:rPr lang="en-US" altLang="zh-CN" sz="3200" i="1" baseline="-25000" dirty="0" err="1">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4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p>
          <a:p>
            <a:pPr algn="just" fontAlgn="base">
              <a:spcBef>
                <a:spcPct val="20000"/>
              </a:spcBef>
              <a:spcAft>
                <a:spcPct val="0"/>
              </a:spcAft>
              <a:buClr>
                <a:srgbClr val="CCCCFF"/>
              </a:buClr>
              <a:buSzPct val="80000"/>
              <a:buFont typeface="Monotype Sorts" charset="2"/>
              <a:buNone/>
            </a:pPr>
            <a:r>
              <a:rPr lang="zh-CN" altLang="en-US" sz="24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设第</a:t>
            </a:r>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年初完好的机器总数为</a:t>
            </a:r>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1000</a:t>
            </a:r>
            <a:r>
              <a:rPr lang="zh-CN" altLang="en-US"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台，问在连续</a:t>
            </a:r>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5</a:t>
            </a:r>
            <a:r>
              <a:rPr lang="zh-CN" altLang="en-US"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年内每年应如何分配用于</a:t>
            </a:r>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a:t>
            </a:r>
            <a:r>
              <a:rPr lang="zh-CN" altLang="en-US"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B</a:t>
            </a:r>
            <a:r>
              <a:rPr lang="zh-CN" altLang="en-US"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两项工作的机器数，使</a:t>
            </a:r>
            <a:r>
              <a:rPr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5</a:t>
            </a:r>
            <a:r>
              <a:rPr lang="zh-CN" altLang="en-US"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年的总收益为最大。</a:t>
            </a:r>
          </a:p>
        </p:txBody>
      </p:sp>
    </p:spTree>
    <p:extLst>
      <p:ext uri="{BB962C8B-B14F-4D97-AF65-F5344CB8AC3E}">
        <p14:creationId xmlns:p14="http://schemas.microsoft.com/office/powerpoint/2010/main" val="1907443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02">
            <a:extLst>
              <a:ext uri="{FF2B5EF4-FFF2-40B4-BE49-F238E27FC236}">
                <a16:creationId xmlns:a16="http://schemas.microsoft.com/office/drawing/2014/main" id="{B7B0D4D2-0CE5-4A9C-A455-D3D57AA230B6}"/>
              </a:ext>
            </a:extLst>
          </p:cNvPr>
          <p:cNvSpPr>
            <a:spLocks noChangeArrowheads="1"/>
          </p:cNvSpPr>
          <p:nvPr/>
        </p:nvSpPr>
        <p:spPr bwMode="auto">
          <a:xfrm>
            <a:off x="525929" y="823353"/>
            <a:ext cx="1275977" cy="359988"/>
          </a:xfrm>
          <a:prstGeom prst="rect">
            <a:avLst/>
          </a:prstGeom>
          <a:solidFill>
            <a:srgbClr val="CCFFFF">
              <a:alpha val="50195"/>
            </a:srgbClr>
          </a:solidFill>
          <a:ln w="9525" cap="flat" algn="ctr">
            <a:solidFill>
              <a:srgbClr val="0000FF"/>
            </a:solidFill>
            <a:prstDash val="solid"/>
            <a:miter lim="800000"/>
            <a:headEnd type="none" w="med" len="med"/>
            <a:tailEnd type="none" w="med" len="med"/>
          </a:ln>
        </p:spPr>
        <p:txBody>
          <a:bodyPr/>
          <a:lstStyle/>
          <a:p>
            <a:pPr>
              <a:spcBef>
                <a:spcPct val="45000"/>
              </a:spcBef>
            </a:pPr>
            <a:r>
              <a:rPr lang="en-US" altLang="zh-CN">
                <a:solidFill>
                  <a:schemeClr val="tx1"/>
                </a:solidFill>
              </a:rPr>
              <a:t>1.</a:t>
            </a:r>
            <a:r>
              <a:rPr lang="zh-CN" altLang="en-US">
                <a:solidFill>
                  <a:schemeClr val="tx1"/>
                </a:solidFill>
              </a:rPr>
              <a:t>划分阶段</a:t>
            </a:r>
          </a:p>
        </p:txBody>
      </p:sp>
      <p:sp>
        <p:nvSpPr>
          <p:cNvPr id="5" name="Rectangle 503">
            <a:extLst>
              <a:ext uri="{FF2B5EF4-FFF2-40B4-BE49-F238E27FC236}">
                <a16:creationId xmlns:a16="http://schemas.microsoft.com/office/drawing/2014/main" id="{B34FD278-CCB4-451C-960F-C6D2AEDC8201}"/>
              </a:ext>
            </a:extLst>
          </p:cNvPr>
          <p:cNvSpPr>
            <a:spLocks noChangeArrowheads="1"/>
          </p:cNvSpPr>
          <p:nvPr/>
        </p:nvSpPr>
        <p:spPr bwMode="auto">
          <a:xfrm>
            <a:off x="413871" y="1342651"/>
            <a:ext cx="3310965" cy="35522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10000"/>
              </a:spcBef>
            </a:pPr>
            <a:r>
              <a:rPr kumimoji="1" lang="zh-CN" altLang="en-US" dirty="0">
                <a:solidFill>
                  <a:srgbClr val="000066"/>
                </a:solidFill>
                <a:latin typeface="Times New Roman" panose="02020603050405020304" pitchFamily="18" charset="0"/>
                <a:cs typeface="Times New Roman" panose="02020603050405020304" pitchFamily="18" charset="0"/>
              </a:rPr>
              <a:t>按年度来划分阶段，</a:t>
            </a:r>
            <a:r>
              <a:rPr kumimoji="1" lang="en-US" altLang="zh-CN" i="1" dirty="0">
                <a:solidFill>
                  <a:srgbClr val="000066"/>
                </a:solidFill>
                <a:latin typeface="Times New Roman" panose="02020603050405020304" pitchFamily="18" charset="0"/>
                <a:cs typeface="Times New Roman" panose="02020603050405020304" pitchFamily="18" charset="0"/>
              </a:rPr>
              <a:t>k</a:t>
            </a:r>
            <a:r>
              <a:rPr kumimoji="1" lang="en-US" altLang="zh-CN" dirty="0">
                <a:solidFill>
                  <a:srgbClr val="000066"/>
                </a:solidFill>
                <a:latin typeface="Times New Roman" panose="02020603050405020304" pitchFamily="18" charset="0"/>
                <a:cs typeface="Times New Roman" panose="02020603050405020304" pitchFamily="18" charset="0"/>
              </a:rPr>
              <a:t>=1,2,3,4,5</a:t>
            </a:r>
          </a:p>
        </p:txBody>
      </p:sp>
      <p:sp>
        <p:nvSpPr>
          <p:cNvPr id="6" name="Rectangle 504">
            <a:extLst>
              <a:ext uri="{FF2B5EF4-FFF2-40B4-BE49-F238E27FC236}">
                <a16:creationId xmlns:a16="http://schemas.microsoft.com/office/drawing/2014/main" id="{C67B9372-6EC2-42D4-A322-F52BB96EB5BA}"/>
              </a:ext>
            </a:extLst>
          </p:cNvPr>
          <p:cNvSpPr>
            <a:spLocks noChangeArrowheads="1"/>
          </p:cNvSpPr>
          <p:nvPr/>
        </p:nvSpPr>
        <p:spPr bwMode="auto">
          <a:xfrm>
            <a:off x="503704" y="1857188"/>
            <a:ext cx="2476500" cy="414337"/>
          </a:xfrm>
          <a:prstGeom prst="rect">
            <a:avLst/>
          </a:prstGeom>
          <a:solidFill>
            <a:srgbClr val="CCFFCC">
              <a:alpha val="50195"/>
            </a:srgbClr>
          </a:solidFill>
          <a:ln w="9525" cap="flat" algn="ctr">
            <a:solidFill>
              <a:srgbClr val="0000FF"/>
            </a:solidFill>
            <a:prstDash val="solid"/>
            <a:miter lim="800000"/>
            <a:headEnd type="none" w="med" len="med"/>
            <a:tailEnd type="none" w="med" len="med"/>
          </a:ln>
        </p:spPr>
        <p:txBody>
          <a:bodyPr/>
          <a:lstStyle/>
          <a:p>
            <a:pPr>
              <a:spcBef>
                <a:spcPct val="45000"/>
              </a:spcBef>
            </a:pPr>
            <a:r>
              <a:rPr lang="en-US" altLang="zh-CN" sz="2000" dirty="0">
                <a:solidFill>
                  <a:schemeClr val="tx1"/>
                </a:solidFill>
              </a:rPr>
              <a:t>2.</a:t>
            </a:r>
            <a:r>
              <a:rPr kumimoji="1" lang="zh-CN" altLang="en-US" sz="2000" dirty="0">
                <a:solidFill>
                  <a:schemeClr val="tx1"/>
                </a:solidFill>
              </a:rPr>
              <a:t>正确选择状态变量</a:t>
            </a:r>
          </a:p>
        </p:txBody>
      </p:sp>
      <p:sp>
        <p:nvSpPr>
          <p:cNvPr id="7" name="Rectangle 505">
            <a:extLst>
              <a:ext uri="{FF2B5EF4-FFF2-40B4-BE49-F238E27FC236}">
                <a16:creationId xmlns:a16="http://schemas.microsoft.com/office/drawing/2014/main" id="{377193C4-4D66-4672-9AF4-11E95614B928}"/>
              </a:ext>
            </a:extLst>
          </p:cNvPr>
          <p:cNvSpPr>
            <a:spLocks noChangeArrowheads="1"/>
          </p:cNvSpPr>
          <p:nvPr/>
        </p:nvSpPr>
        <p:spPr bwMode="auto">
          <a:xfrm>
            <a:off x="431800" y="2467722"/>
            <a:ext cx="6591300" cy="43600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10000"/>
              </a:spcBef>
            </a:pPr>
            <a:r>
              <a:rPr kumimoji="1" lang="zh-CN" altLang="en-US" dirty="0">
                <a:solidFill>
                  <a:srgbClr val="000066"/>
                </a:solidFill>
                <a:latin typeface="Times New Roman" panose="02020603050405020304" pitchFamily="18" charset="0"/>
                <a:cs typeface="Times New Roman" panose="02020603050405020304" pitchFamily="18" charset="0"/>
              </a:rPr>
              <a:t>状态变量</a:t>
            </a:r>
            <a:r>
              <a:rPr kumimoji="1" lang="en-US" altLang="zh-CN" i="1" dirty="0" err="1">
                <a:solidFill>
                  <a:srgbClr val="FF0066"/>
                </a:solidFill>
                <a:latin typeface="Times New Roman" panose="02020603050405020304" pitchFamily="18" charset="0"/>
                <a:cs typeface="Times New Roman" panose="02020603050405020304" pitchFamily="18" charset="0"/>
              </a:rPr>
              <a:t>x</a:t>
            </a:r>
            <a:r>
              <a:rPr kumimoji="1" lang="en-US" altLang="zh-CN" sz="3200" i="1" baseline="-25000" dirty="0" err="1">
                <a:solidFill>
                  <a:srgbClr val="FF0066"/>
                </a:solidFill>
                <a:latin typeface="Times New Roman" panose="02020603050405020304" pitchFamily="18" charset="0"/>
                <a:cs typeface="Times New Roman" panose="02020603050405020304" pitchFamily="18" charset="0"/>
              </a:rPr>
              <a:t>k</a:t>
            </a:r>
            <a:r>
              <a:rPr kumimoji="1" lang="zh-CN" altLang="en-US" dirty="0">
                <a:solidFill>
                  <a:srgbClr val="000066"/>
                </a:solidFill>
                <a:latin typeface="Times New Roman" panose="02020603050405020304" pitchFamily="18" charset="0"/>
                <a:cs typeface="Times New Roman" panose="02020603050405020304" pitchFamily="18" charset="0"/>
              </a:rPr>
              <a:t>为第</a:t>
            </a:r>
            <a:r>
              <a:rPr kumimoji="1" lang="en-US" altLang="zh-CN" i="1" dirty="0">
                <a:solidFill>
                  <a:srgbClr val="000066"/>
                </a:solidFill>
                <a:latin typeface="Times New Roman" panose="02020603050405020304" pitchFamily="18" charset="0"/>
                <a:cs typeface="Times New Roman" panose="02020603050405020304" pitchFamily="18" charset="0"/>
              </a:rPr>
              <a:t>k</a:t>
            </a:r>
            <a:r>
              <a:rPr kumimoji="1" lang="zh-CN" altLang="en-US" dirty="0">
                <a:solidFill>
                  <a:srgbClr val="000066"/>
                </a:solidFill>
                <a:latin typeface="Times New Roman" panose="02020603050405020304" pitchFamily="18" charset="0"/>
                <a:cs typeface="Times New Roman" panose="02020603050405020304" pitchFamily="18" charset="0"/>
              </a:rPr>
              <a:t>年度初拥有的完好机器数量</a:t>
            </a:r>
          </a:p>
        </p:txBody>
      </p:sp>
      <p:sp>
        <p:nvSpPr>
          <p:cNvPr id="8" name="Rectangle 506">
            <a:extLst>
              <a:ext uri="{FF2B5EF4-FFF2-40B4-BE49-F238E27FC236}">
                <a16:creationId xmlns:a16="http://schemas.microsoft.com/office/drawing/2014/main" id="{1FF69107-46F3-4833-B2A8-F0A0E69E54C8}"/>
              </a:ext>
            </a:extLst>
          </p:cNvPr>
          <p:cNvSpPr>
            <a:spLocks noChangeArrowheads="1"/>
          </p:cNvSpPr>
          <p:nvPr/>
        </p:nvSpPr>
        <p:spPr bwMode="auto">
          <a:xfrm>
            <a:off x="503704" y="3069991"/>
            <a:ext cx="3738843" cy="414337"/>
          </a:xfrm>
          <a:prstGeom prst="rect">
            <a:avLst/>
          </a:prstGeom>
          <a:solidFill>
            <a:srgbClr val="FFFF99">
              <a:alpha val="50195"/>
            </a:srgbClr>
          </a:solidFill>
          <a:ln w="9525" cap="flat" algn="ctr">
            <a:solidFill>
              <a:srgbClr val="0000FF"/>
            </a:solidFill>
            <a:prstDash val="solid"/>
            <a:miter lim="800000"/>
            <a:headEnd type="none" w="med" len="med"/>
            <a:tailEnd type="none" w="med" len="med"/>
          </a:ln>
        </p:spPr>
        <p:txBody>
          <a:bodyPr/>
          <a:lstStyle/>
          <a:p>
            <a:pPr>
              <a:spcBef>
                <a:spcPct val="45000"/>
              </a:spcBef>
            </a:pPr>
            <a:r>
              <a:rPr lang="en-US" altLang="zh-CN" sz="2000">
                <a:solidFill>
                  <a:schemeClr val="tx1"/>
                </a:solidFill>
              </a:rPr>
              <a:t> </a:t>
            </a:r>
            <a:r>
              <a:rPr kumimoji="1" lang="en-US" altLang="zh-CN" sz="2000">
                <a:solidFill>
                  <a:schemeClr val="tx1"/>
                </a:solidFill>
              </a:rPr>
              <a:t>3.</a:t>
            </a:r>
            <a:r>
              <a:rPr kumimoji="1" lang="zh-CN" altLang="en-US" sz="2000">
                <a:solidFill>
                  <a:schemeClr val="tx1"/>
                </a:solidFill>
              </a:rPr>
              <a:t>确定决策变量及允许决策集合</a:t>
            </a:r>
          </a:p>
        </p:txBody>
      </p:sp>
      <p:sp>
        <p:nvSpPr>
          <p:cNvPr id="9" name="Rectangle 507">
            <a:extLst>
              <a:ext uri="{FF2B5EF4-FFF2-40B4-BE49-F238E27FC236}">
                <a16:creationId xmlns:a16="http://schemas.microsoft.com/office/drawing/2014/main" id="{5739255B-D8C5-4511-A536-8160794B36A4}"/>
              </a:ext>
            </a:extLst>
          </p:cNvPr>
          <p:cNvSpPr>
            <a:spLocks noChangeArrowheads="1"/>
          </p:cNvSpPr>
          <p:nvPr/>
        </p:nvSpPr>
        <p:spPr bwMode="auto">
          <a:xfrm>
            <a:off x="431800" y="3698129"/>
            <a:ext cx="8821084" cy="43600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10000"/>
              </a:spcBef>
            </a:pPr>
            <a:r>
              <a:rPr kumimoji="1" lang="zh-CN" altLang="en-US" dirty="0">
                <a:solidFill>
                  <a:srgbClr val="000066"/>
                </a:solidFill>
                <a:latin typeface="Times New Roman" panose="02020603050405020304" pitchFamily="18" charset="0"/>
                <a:cs typeface="Times New Roman" panose="02020603050405020304" pitchFamily="18" charset="0"/>
              </a:rPr>
              <a:t>决策变量</a:t>
            </a:r>
            <a:r>
              <a:rPr kumimoji="1" lang="en-US" altLang="zh-CN" i="1" dirty="0" err="1">
                <a:solidFill>
                  <a:srgbClr val="FF0066"/>
                </a:solidFill>
                <a:latin typeface="Times New Roman" panose="02020603050405020304" pitchFamily="18" charset="0"/>
                <a:cs typeface="Times New Roman" panose="02020603050405020304" pitchFamily="18" charset="0"/>
              </a:rPr>
              <a:t>u</a:t>
            </a:r>
            <a:r>
              <a:rPr kumimoji="1" lang="en-US" altLang="zh-CN" sz="3200" i="1" baseline="-25000" dirty="0" err="1">
                <a:solidFill>
                  <a:srgbClr val="FF0066"/>
                </a:solidFill>
                <a:latin typeface="Times New Roman" panose="02020603050405020304" pitchFamily="18" charset="0"/>
                <a:cs typeface="Times New Roman" panose="02020603050405020304" pitchFamily="18" charset="0"/>
              </a:rPr>
              <a:t>k</a:t>
            </a:r>
            <a:r>
              <a:rPr kumimoji="1" lang="zh-CN" altLang="en-US" dirty="0">
                <a:solidFill>
                  <a:srgbClr val="000066"/>
                </a:solidFill>
                <a:latin typeface="Times New Roman" panose="02020603050405020304" pitchFamily="18" charset="0"/>
                <a:cs typeface="Times New Roman" panose="02020603050405020304" pitchFamily="18" charset="0"/>
              </a:rPr>
              <a:t>为第</a:t>
            </a:r>
            <a:r>
              <a:rPr kumimoji="1" lang="en-US" altLang="zh-CN" i="1" dirty="0">
                <a:solidFill>
                  <a:srgbClr val="000066"/>
                </a:solidFill>
                <a:latin typeface="Times New Roman" panose="02020603050405020304" pitchFamily="18" charset="0"/>
                <a:cs typeface="Times New Roman" panose="02020603050405020304" pitchFamily="18" charset="0"/>
              </a:rPr>
              <a:t>k</a:t>
            </a:r>
            <a:r>
              <a:rPr kumimoji="1" lang="zh-CN" altLang="en-US" dirty="0">
                <a:solidFill>
                  <a:srgbClr val="000066"/>
                </a:solidFill>
                <a:latin typeface="Times New Roman" panose="02020603050405020304" pitchFamily="18" charset="0"/>
                <a:cs typeface="Times New Roman" panose="02020603050405020304" pitchFamily="18" charset="0"/>
              </a:rPr>
              <a:t>年度中分配于</a:t>
            </a:r>
            <a:r>
              <a:rPr kumimoji="1" lang="en-US" altLang="zh-CN" dirty="0">
                <a:solidFill>
                  <a:srgbClr val="000066"/>
                </a:solidFill>
                <a:latin typeface="Times New Roman" panose="02020603050405020304" pitchFamily="18" charset="0"/>
                <a:cs typeface="Times New Roman" panose="02020603050405020304" pitchFamily="18" charset="0"/>
              </a:rPr>
              <a:t>A</a:t>
            </a:r>
            <a:r>
              <a:rPr kumimoji="1" lang="zh-CN" altLang="en-US" dirty="0">
                <a:solidFill>
                  <a:srgbClr val="000066"/>
                </a:solidFill>
                <a:latin typeface="Times New Roman" panose="02020603050405020304" pitchFamily="18" charset="0"/>
                <a:cs typeface="Times New Roman" panose="02020603050405020304" pitchFamily="18" charset="0"/>
              </a:rPr>
              <a:t>工作的机器数量，则</a:t>
            </a:r>
            <a:r>
              <a:rPr kumimoji="1" lang="en-US" altLang="zh-CN" i="1" dirty="0" err="1">
                <a:solidFill>
                  <a:srgbClr val="FF0066"/>
                </a:solidFill>
                <a:latin typeface="Times New Roman" panose="02020603050405020304" pitchFamily="18" charset="0"/>
                <a:cs typeface="Times New Roman" panose="02020603050405020304" pitchFamily="18" charset="0"/>
              </a:rPr>
              <a:t>x</a:t>
            </a:r>
            <a:r>
              <a:rPr kumimoji="1" lang="en-US" altLang="zh-CN" sz="3200" i="1" baseline="-25000" dirty="0" err="1">
                <a:solidFill>
                  <a:srgbClr val="FF0066"/>
                </a:solidFill>
                <a:latin typeface="Times New Roman" panose="02020603050405020304" pitchFamily="18" charset="0"/>
                <a:cs typeface="Times New Roman" panose="02020603050405020304" pitchFamily="18" charset="0"/>
              </a:rPr>
              <a:t>k</a:t>
            </a:r>
            <a:r>
              <a:rPr kumimoji="1" lang="zh-CN" altLang="en-US" dirty="0">
                <a:solidFill>
                  <a:srgbClr val="FF0066"/>
                </a:solidFill>
                <a:latin typeface="Times New Roman" panose="02020603050405020304" pitchFamily="18" charset="0"/>
                <a:cs typeface="Times New Roman" panose="02020603050405020304" pitchFamily="18" charset="0"/>
              </a:rPr>
              <a:t>－</a:t>
            </a:r>
            <a:r>
              <a:rPr kumimoji="1" lang="en-US" altLang="zh-CN" i="1" dirty="0" err="1">
                <a:solidFill>
                  <a:srgbClr val="FF0066"/>
                </a:solidFill>
                <a:latin typeface="Times New Roman" panose="02020603050405020304" pitchFamily="18" charset="0"/>
                <a:cs typeface="Times New Roman" panose="02020603050405020304" pitchFamily="18" charset="0"/>
              </a:rPr>
              <a:t>u</a:t>
            </a:r>
            <a:r>
              <a:rPr kumimoji="1" lang="en-US" altLang="zh-CN" sz="3200" i="1" baseline="-25000" dirty="0" err="1">
                <a:solidFill>
                  <a:srgbClr val="FF0066"/>
                </a:solidFill>
                <a:latin typeface="Times New Roman" panose="02020603050405020304" pitchFamily="18" charset="0"/>
                <a:cs typeface="Times New Roman" panose="02020603050405020304" pitchFamily="18" charset="0"/>
              </a:rPr>
              <a:t>k</a:t>
            </a:r>
            <a:r>
              <a:rPr kumimoji="1" lang="zh-CN" altLang="en-US" dirty="0">
                <a:solidFill>
                  <a:srgbClr val="000066"/>
                </a:solidFill>
                <a:latin typeface="Times New Roman" panose="02020603050405020304" pitchFamily="18" charset="0"/>
                <a:cs typeface="Times New Roman" panose="02020603050405020304" pitchFamily="18" charset="0"/>
              </a:rPr>
              <a:t>为用于</a:t>
            </a:r>
            <a:r>
              <a:rPr kumimoji="1" lang="en-US" altLang="zh-CN" dirty="0">
                <a:solidFill>
                  <a:srgbClr val="000066"/>
                </a:solidFill>
                <a:latin typeface="Times New Roman" panose="02020603050405020304" pitchFamily="18" charset="0"/>
                <a:cs typeface="Times New Roman" panose="02020603050405020304" pitchFamily="18" charset="0"/>
              </a:rPr>
              <a:t>B</a:t>
            </a:r>
            <a:r>
              <a:rPr kumimoji="1" lang="zh-CN" altLang="en-US" dirty="0">
                <a:solidFill>
                  <a:srgbClr val="000066"/>
                </a:solidFill>
                <a:latin typeface="Times New Roman" panose="02020603050405020304" pitchFamily="18" charset="0"/>
                <a:cs typeface="Times New Roman" panose="02020603050405020304" pitchFamily="18" charset="0"/>
              </a:rPr>
              <a:t>工作的机器数量。</a:t>
            </a:r>
          </a:p>
        </p:txBody>
      </p:sp>
      <p:sp>
        <p:nvSpPr>
          <p:cNvPr id="10" name="Rectangle 508">
            <a:extLst>
              <a:ext uri="{FF2B5EF4-FFF2-40B4-BE49-F238E27FC236}">
                <a16:creationId xmlns:a16="http://schemas.microsoft.com/office/drawing/2014/main" id="{B5031BB9-18FF-4A6A-B312-6064985AB0E3}"/>
              </a:ext>
            </a:extLst>
          </p:cNvPr>
          <p:cNvSpPr>
            <a:spLocks noChangeArrowheads="1"/>
          </p:cNvSpPr>
          <p:nvPr/>
        </p:nvSpPr>
        <p:spPr bwMode="auto">
          <a:xfrm>
            <a:off x="431800" y="4345918"/>
            <a:ext cx="7239000" cy="495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50000"/>
              </a:spcBef>
              <a:buSzPct val="75000"/>
              <a:buFont typeface="Wingdings" panose="05000000000000000000" pitchFamily="2" charset="2"/>
              <a:buNone/>
            </a:pPr>
            <a:r>
              <a:rPr lang="zh-CN" altLang="en-US" dirty="0">
                <a:solidFill>
                  <a:schemeClr val="tx1"/>
                </a:solidFill>
                <a:latin typeface="Times New Roman" panose="02020603050405020304" pitchFamily="18" charset="0"/>
                <a:cs typeface="Times New Roman" panose="02020603050405020304" pitchFamily="18" charset="0"/>
              </a:rPr>
              <a:t>第</a:t>
            </a:r>
            <a:r>
              <a:rPr lang="en-US" altLang="zh-CN" i="1" dirty="0">
                <a:solidFill>
                  <a:schemeClr val="tx1"/>
                </a:solidFill>
                <a:latin typeface="Times New Roman" panose="02020603050405020304" pitchFamily="18" charset="0"/>
                <a:cs typeface="Times New Roman" panose="02020603050405020304" pitchFamily="18" charset="0"/>
              </a:rPr>
              <a:t>k</a:t>
            </a:r>
            <a:r>
              <a:rPr lang="zh-CN" altLang="en-US" dirty="0">
                <a:solidFill>
                  <a:schemeClr val="tx1"/>
                </a:solidFill>
                <a:latin typeface="Times New Roman" panose="02020603050405020304" pitchFamily="18" charset="0"/>
                <a:cs typeface="Times New Roman" panose="02020603050405020304" pitchFamily="18" charset="0"/>
              </a:rPr>
              <a:t>阶段</a:t>
            </a:r>
            <a:r>
              <a:rPr lang="zh-CN" altLang="en-US" dirty="0">
                <a:solidFill>
                  <a:srgbClr val="FF0000"/>
                </a:solidFill>
                <a:latin typeface="Times New Roman" panose="02020603050405020304" pitchFamily="18" charset="0"/>
                <a:cs typeface="Times New Roman" panose="02020603050405020304" pitchFamily="18" charset="0"/>
              </a:rPr>
              <a:t>决策集合</a:t>
            </a:r>
            <a:r>
              <a:rPr lang="en-US" altLang="zh-CN" i="1" dirty="0">
                <a:solidFill>
                  <a:schemeClr val="tx1"/>
                </a:solidFill>
                <a:latin typeface="Times New Roman" panose="02020603050405020304" pitchFamily="18" charset="0"/>
                <a:cs typeface="Times New Roman" panose="02020603050405020304" pitchFamily="18" charset="0"/>
              </a:rPr>
              <a:t>D</a:t>
            </a:r>
            <a:r>
              <a:rPr lang="en-US" altLang="zh-CN" sz="3200" i="1" baseline="-25000" dirty="0">
                <a:solidFill>
                  <a:schemeClr val="tx1"/>
                </a:solidFill>
                <a:latin typeface="Times New Roman" panose="02020603050405020304" pitchFamily="18" charset="0"/>
                <a:cs typeface="Times New Roman" panose="02020603050405020304" pitchFamily="18" charset="0"/>
              </a:rPr>
              <a:t>k</a:t>
            </a:r>
            <a:r>
              <a:rPr lang="en-US" altLang="zh-CN" dirty="0">
                <a:solidFill>
                  <a:schemeClr val="tx1"/>
                </a:solidFill>
                <a:latin typeface="Times New Roman" panose="02020603050405020304" pitchFamily="18" charset="0"/>
                <a:cs typeface="Times New Roman" panose="02020603050405020304" pitchFamily="18" charset="0"/>
              </a:rPr>
              <a:t>( </a:t>
            </a:r>
            <a:r>
              <a:rPr lang="en-US" altLang="zh-CN" i="1" dirty="0" err="1">
                <a:solidFill>
                  <a:schemeClr val="tx1"/>
                </a:solidFill>
                <a:latin typeface="Times New Roman" panose="02020603050405020304" pitchFamily="18" charset="0"/>
                <a:cs typeface="Times New Roman" panose="02020603050405020304" pitchFamily="18" charset="0"/>
              </a:rPr>
              <a:t>x</a:t>
            </a:r>
            <a:r>
              <a:rPr lang="en-US" altLang="zh-CN" sz="3200" i="1" baseline="-25000" dirty="0" err="1">
                <a:solidFill>
                  <a:schemeClr val="tx1"/>
                </a:solidFill>
                <a:latin typeface="Times New Roman" panose="02020603050405020304" pitchFamily="18" charset="0"/>
                <a:cs typeface="Times New Roman" panose="02020603050405020304" pitchFamily="18" charset="0"/>
              </a:rPr>
              <a:t>k</a:t>
            </a:r>
            <a:r>
              <a:rPr lang="en-US" altLang="zh-CN" dirty="0">
                <a:solidFill>
                  <a:schemeClr val="tx1"/>
                </a:solidFill>
                <a:latin typeface="Times New Roman" panose="02020603050405020304" pitchFamily="18" charset="0"/>
                <a:cs typeface="Times New Roman" panose="02020603050405020304" pitchFamily="18" charset="0"/>
              </a:rPr>
              <a:t> ) = { </a:t>
            </a:r>
            <a:r>
              <a:rPr lang="en-US" altLang="zh-CN" i="1" dirty="0" err="1">
                <a:solidFill>
                  <a:schemeClr val="tx1"/>
                </a:solidFill>
                <a:latin typeface="Times New Roman" panose="02020603050405020304" pitchFamily="18" charset="0"/>
                <a:cs typeface="Times New Roman" panose="02020603050405020304" pitchFamily="18" charset="0"/>
              </a:rPr>
              <a:t>u</a:t>
            </a:r>
            <a:r>
              <a:rPr lang="en-US" altLang="zh-CN" sz="3200" i="1" baseline="-25000" dirty="0" err="1">
                <a:solidFill>
                  <a:schemeClr val="tx1"/>
                </a:solidFill>
                <a:latin typeface="Times New Roman" panose="02020603050405020304" pitchFamily="18" charset="0"/>
                <a:cs typeface="Times New Roman" panose="02020603050405020304" pitchFamily="18" charset="0"/>
              </a:rPr>
              <a:t>k</a:t>
            </a:r>
            <a:r>
              <a:rPr lang="en-US" altLang="zh-CN" dirty="0">
                <a:solidFill>
                  <a:schemeClr val="tx1"/>
                </a:solidFill>
                <a:latin typeface="Times New Roman" panose="02020603050405020304" pitchFamily="18" charset="0"/>
                <a:cs typeface="Times New Roman" panose="02020603050405020304" pitchFamily="18" charset="0"/>
              </a:rPr>
              <a:t> | 0≤</a:t>
            </a:r>
            <a:r>
              <a:rPr lang="en-US" altLang="zh-CN" i="1" dirty="0">
                <a:solidFill>
                  <a:schemeClr val="tx1"/>
                </a:solidFill>
                <a:latin typeface="Times New Roman" panose="02020603050405020304" pitchFamily="18" charset="0"/>
                <a:cs typeface="Times New Roman" panose="02020603050405020304" pitchFamily="18" charset="0"/>
              </a:rPr>
              <a:t>u</a:t>
            </a:r>
            <a:r>
              <a:rPr lang="en-US" altLang="zh-CN" sz="3200" i="1" baseline="-25000" dirty="0">
                <a:solidFill>
                  <a:schemeClr val="tx1"/>
                </a:solidFill>
                <a:latin typeface="Times New Roman" panose="02020603050405020304" pitchFamily="18" charset="0"/>
                <a:cs typeface="Times New Roman" panose="02020603050405020304" pitchFamily="18" charset="0"/>
              </a:rPr>
              <a:t>k</a:t>
            </a:r>
            <a:r>
              <a:rPr lang="en-US" altLang="zh-CN" dirty="0">
                <a:solidFill>
                  <a:schemeClr val="tx1"/>
                </a:solidFill>
                <a:latin typeface="Times New Roman" panose="02020603050405020304" pitchFamily="18" charset="0"/>
                <a:cs typeface="Times New Roman" panose="02020603050405020304" pitchFamily="18" charset="0"/>
              </a:rPr>
              <a:t>≤</a:t>
            </a:r>
            <a:r>
              <a:rPr lang="en-US" altLang="zh-CN" i="1" dirty="0">
                <a:solidFill>
                  <a:schemeClr val="tx1"/>
                </a:solidFill>
                <a:latin typeface="Times New Roman" panose="02020603050405020304" pitchFamily="18" charset="0"/>
                <a:cs typeface="Times New Roman" panose="02020603050405020304" pitchFamily="18" charset="0"/>
              </a:rPr>
              <a:t>x</a:t>
            </a:r>
            <a:r>
              <a:rPr lang="en-US" altLang="zh-CN" sz="3200" i="1" baseline="-25000" dirty="0">
                <a:solidFill>
                  <a:schemeClr val="tx1"/>
                </a:solidFill>
                <a:latin typeface="Times New Roman" panose="02020603050405020304" pitchFamily="18" charset="0"/>
                <a:cs typeface="Times New Roman" panose="02020603050405020304" pitchFamily="18" charset="0"/>
              </a:rPr>
              <a:t>k</a:t>
            </a:r>
            <a:r>
              <a:rPr lang="en-US" altLang="zh-CN" dirty="0">
                <a:solidFill>
                  <a:schemeClr val="tx1"/>
                </a:solidFill>
                <a:latin typeface="Times New Roman" panose="02020603050405020304" pitchFamily="18" charset="0"/>
                <a:cs typeface="Times New Roman" panose="02020603050405020304" pitchFamily="18" charset="0"/>
              </a:rPr>
              <a:t>  }</a:t>
            </a:r>
          </a:p>
        </p:txBody>
      </p:sp>
      <p:sp>
        <p:nvSpPr>
          <p:cNvPr id="11" name="Rectangle 509">
            <a:extLst>
              <a:ext uri="{FF2B5EF4-FFF2-40B4-BE49-F238E27FC236}">
                <a16:creationId xmlns:a16="http://schemas.microsoft.com/office/drawing/2014/main" id="{5D6F29A8-219B-4E7C-8587-CD5EFE1CD36E}"/>
              </a:ext>
            </a:extLst>
          </p:cNvPr>
          <p:cNvSpPr>
            <a:spLocks noChangeArrowheads="1"/>
          </p:cNvSpPr>
          <p:nvPr/>
        </p:nvSpPr>
        <p:spPr bwMode="auto">
          <a:xfrm>
            <a:off x="431800" y="5052728"/>
            <a:ext cx="10516161" cy="756402"/>
          </a:xfrm>
          <a:prstGeom prst="rect">
            <a:avLst/>
          </a:prstGeom>
          <a:solidFill>
            <a:srgbClr val="C0C0C0">
              <a:alpha val="10196"/>
            </a:srgbClr>
          </a:solidFill>
          <a:ln w="9525" cap="flat" algn="ctr">
            <a:solidFill>
              <a:srgbClr val="FF0000"/>
            </a:solidFill>
            <a:prstDash val="solid"/>
            <a:miter lim="800000"/>
            <a:headEnd type="none" w="med" len="med"/>
            <a:tailEnd type="none" w="med" len="med"/>
          </a:ln>
        </p:spPr>
        <p:txBody>
          <a:bodyPr/>
          <a:lstStyle/>
          <a:p>
            <a:pPr algn="just">
              <a:spcBef>
                <a:spcPct val="30000"/>
              </a:spcBef>
            </a:pPr>
            <a:r>
              <a:rPr lang="en-US" altLang="zh-CN" dirty="0">
                <a:latin typeface="Times New Roman" panose="02020603050405020304" pitchFamily="18" charset="0"/>
                <a:cs typeface="Times New Roman" panose="02020603050405020304" pitchFamily="18" charset="0"/>
              </a:rPr>
              <a:t>◎</a:t>
            </a:r>
            <a:r>
              <a:rPr kumimoji="1" lang="zh-CN" altLang="en-US" dirty="0">
                <a:solidFill>
                  <a:srgbClr val="000066"/>
                </a:solidFill>
                <a:latin typeface="Times New Roman" panose="02020603050405020304" pitchFamily="18" charset="0"/>
                <a:cs typeface="Times New Roman" panose="02020603050405020304" pitchFamily="18" charset="0"/>
              </a:rPr>
              <a:t>这里</a:t>
            </a:r>
            <a:r>
              <a:rPr kumimoji="1" lang="en-US" altLang="zh-CN" i="1" dirty="0" err="1">
                <a:solidFill>
                  <a:srgbClr val="000066"/>
                </a:solidFill>
                <a:latin typeface="Times New Roman" panose="02020603050405020304" pitchFamily="18" charset="0"/>
                <a:cs typeface="Times New Roman" panose="02020603050405020304" pitchFamily="18" charset="0"/>
              </a:rPr>
              <a:t>x</a:t>
            </a:r>
            <a:r>
              <a:rPr kumimoji="1" lang="en-US" altLang="zh-CN" sz="3200" i="1" baseline="-25000" dirty="0" err="1">
                <a:solidFill>
                  <a:srgbClr val="000066"/>
                </a:solidFill>
                <a:latin typeface="Times New Roman" panose="02020603050405020304" pitchFamily="18" charset="0"/>
                <a:cs typeface="Times New Roman" panose="02020603050405020304" pitchFamily="18" charset="0"/>
              </a:rPr>
              <a:t>k</a:t>
            </a:r>
            <a:r>
              <a:rPr kumimoji="1" lang="zh-CN" altLang="en-US" dirty="0">
                <a:solidFill>
                  <a:srgbClr val="000066"/>
                </a:solidFill>
                <a:latin typeface="Times New Roman" panose="02020603050405020304" pitchFamily="18" charset="0"/>
                <a:cs typeface="Times New Roman" panose="02020603050405020304" pitchFamily="18" charset="0"/>
              </a:rPr>
              <a:t>和</a:t>
            </a:r>
            <a:r>
              <a:rPr kumimoji="1" lang="en-US" altLang="zh-CN" i="1" dirty="0" err="1">
                <a:solidFill>
                  <a:srgbClr val="000066"/>
                </a:solidFill>
                <a:latin typeface="Times New Roman" panose="02020603050405020304" pitchFamily="18" charset="0"/>
                <a:cs typeface="Times New Roman" panose="02020603050405020304" pitchFamily="18" charset="0"/>
              </a:rPr>
              <a:t>u</a:t>
            </a:r>
            <a:r>
              <a:rPr kumimoji="1" lang="en-US" altLang="zh-CN" sz="3200" i="1" baseline="-25000" dirty="0" err="1">
                <a:solidFill>
                  <a:srgbClr val="000066"/>
                </a:solidFill>
                <a:latin typeface="Times New Roman" panose="02020603050405020304" pitchFamily="18" charset="0"/>
                <a:cs typeface="Times New Roman" panose="02020603050405020304" pitchFamily="18" charset="0"/>
              </a:rPr>
              <a:t>k</a:t>
            </a:r>
            <a:r>
              <a:rPr kumimoji="1" lang="zh-CN" altLang="en-US" dirty="0">
                <a:solidFill>
                  <a:srgbClr val="000066"/>
                </a:solidFill>
                <a:latin typeface="Times New Roman" panose="02020603050405020304" pitchFamily="18" charset="0"/>
                <a:cs typeface="Times New Roman" panose="02020603050405020304" pitchFamily="18" charset="0"/>
              </a:rPr>
              <a:t>均取连续变量，它们的非整数值可以这样理解，如</a:t>
            </a:r>
            <a:r>
              <a:rPr kumimoji="1" lang="en-US" altLang="zh-CN" i="1" dirty="0" err="1">
                <a:solidFill>
                  <a:srgbClr val="000066"/>
                </a:solidFill>
                <a:latin typeface="Times New Roman" panose="02020603050405020304" pitchFamily="18" charset="0"/>
                <a:cs typeface="Times New Roman" panose="02020603050405020304" pitchFamily="18" charset="0"/>
              </a:rPr>
              <a:t>x</a:t>
            </a:r>
            <a:r>
              <a:rPr kumimoji="1" lang="en-US" altLang="zh-CN" sz="3200" i="1" baseline="-25000" dirty="0" err="1">
                <a:solidFill>
                  <a:srgbClr val="000066"/>
                </a:solidFill>
                <a:latin typeface="Times New Roman" panose="02020603050405020304" pitchFamily="18" charset="0"/>
                <a:cs typeface="Times New Roman" panose="02020603050405020304" pitchFamily="18" charset="0"/>
              </a:rPr>
              <a:t>k</a:t>
            </a:r>
            <a:r>
              <a:rPr kumimoji="1" lang="en-US" altLang="zh-CN" dirty="0">
                <a:solidFill>
                  <a:srgbClr val="000066"/>
                </a:solidFill>
                <a:latin typeface="Times New Roman" panose="02020603050405020304" pitchFamily="18" charset="0"/>
                <a:cs typeface="Times New Roman" panose="02020603050405020304" pitchFamily="18" charset="0"/>
              </a:rPr>
              <a:t>=0.6</a:t>
            </a:r>
            <a:r>
              <a:rPr kumimoji="1" lang="zh-CN" altLang="en-US" dirty="0">
                <a:solidFill>
                  <a:srgbClr val="000066"/>
                </a:solidFill>
                <a:latin typeface="Times New Roman" panose="02020603050405020304" pitchFamily="18" charset="0"/>
                <a:cs typeface="Times New Roman" panose="02020603050405020304" pitchFamily="18" charset="0"/>
              </a:rPr>
              <a:t>，就表示一台机器在第</a:t>
            </a:r>
            <a:r>
              <a:rPr kumimoji="1" lang="en-US" altLang="zh-CN" i="1" dirty="0">
                <a:solidFill>
                  <a:srgbClr val="000066"/>
                </a:solidFill>
                <a:latin typeface="Times New Roman" panose="02020603050405020304" pitchFamily="18" charset="0"/>
                <a:cs typeface="Times New Roman" panose="02020603050405020304" pitchFamily="18" charset="0"/>
              </a:rPr>
              <a:t>k</a:t>
            </a:r>
            <a:r>
              <a:rPr kumimoji="1" lang="zh-CN" altLang="en-US" dirty="0">
                <a:solidFill>
                  <a:srgbClr val="000066"/>
                </a:solidFill>
                <a:latin typeface="Times New Roman" panose="02020603050405020304" pitchFamily="18" charset="0"/>
                <a:cs typeface="Times New Roman" panose="02020603050405020304" pitchFamily="18" charset="0"/>
              </a:rPr>
              <a:t>年度中正常工作时间只占</a:t>
            </a:r>
            <a:r>
              <a:rPr kumimoji="1" lang="en-US" altLang="zh-CN" dirty="0">
                <a:solidFill>
                  <a:srgbClr val="000066"/>
                </a:solidFill>
                <a:latin typeface="Times New Roman" panose="02020603050405020304" pitchFamily="18" charset="0"/>
                <a:cs typeface="Times New Roman" panose="02020603050405020304" pitchFamily="18" charset="0"/>
              </a:rPr>
              <a:t>6/10</a:t>
            </a:r>
            <a:r>
              <a:rPr kumimoji="1" lang="zh-CN" altLang="en-US" dirty="0">
                <a:solidFill>
                  <a:srgbClr val="000066"/>
                </a:solidFill>
                <a:latin typeface="Times New Roman" panose="02020603050405020304" pitchFamily="18" charset="0"/>
                <a:cs typeface="Times New Roman" panose="02020603050405020304" pitchFamily="18" charset="0"/>
              </a:rPr>
              <a:t>；</a:t>
            </a:r>
            <a:r>
              <a:rPr kumimoji="1" lang="en-US" altLang="zh-CN" i="1" dirty="0" err="1">
                <a:solidFill>
                  <a:srgbClr val="000066"/>
                </a:solidFill>
                <a:latin typeface="Times New Roman" panose="02020603050405020304" pitchFamily="18" charset="0"/>
                <a:cs typeface="Times New Roman" panose="02020603050405020304" pitchFamily="18" charset="0"/>
              </a:rPr>
              <a:t>u</a:t>
            </a:r>
            <a:r>
              <a:rPr kumimoji="1" lang="en-US" altLang="zh-CN" sz="3200" i="1" baseline="-25000" dirty="0" err="1">
                <a:solidFill>
                  <a:srgbClr val="000066"/>
                </a:solidFill>
                <a:latin typeface="Times New Roman" panose="02020603050405020304" pitchFamily="18" charset="0"/>
                <a:cs typeface="Times New Roman" panose="02020603050405020304" pitchFamily="18" charset="0"/>
              </a:rPr>
              <a:t>k</a:t>
            </a:r>
            <a:r>
              <a:rPr kumimoji="1" lang="en-US" altLang="zh-CN" dirty="0">
                <a:solidFill>
                  <a:srgbClr val="000066"/>
                </a:solidFill>
                <a:latin typeface="Times New Roman" panose="02020603050405020304" pitchFamily="18" charset="0"/>
                <a:cs typeface="Times New Roman" panose="02020603050405020304" pitchFamily="18" charset="0"/>
              </a:rPr>
              <a:t>=0.3</a:t>
            </a:r>
            <a:r>
              <a:rPr kumimoji="1" lang="zh-CN" altLang="en-US" dirty="0">
                <a:solidFill>
                  <a:srgbClr val="000066"/>
                </a:solidFill>
                <a:latin typeface="Times New Roman" panose="02020603050405020304" pitchFamily="18" charset="0"/>
                <a:cs typeface="Times New Roman" panose="02020603050405020304" pitchFamily="18" charset="0"/>
              </a:rPr>
              <a:t>，就表示一台机器在该年度只有</a:t>
            </a:r>
            <a:r>
              <a:rPr kumimoji="1" lang="en-US" altLang="zh-CN" dirty="0">
                <a:solidFill>
                  <a:srgbClr val="000066"/>
                </a:solidFill>
                <a:latin typeface="Times New Roman" panose="02020603050405020304" pitchFamily="18" charset="0"/>
                <a:cs typeface="Times New Roman" panose="02020603050405020304" pitchFamily="18" charset="0"/>
              </a:rPr>
              <a:t>3/10</a:t>
            </a:r>
            <a:r>
              <a:rPr kumimoji="1" lang="zh-CN" altLang="en-US" dirty="0">
                <a:solidFill>
                  <a:srgbClr val="000066"/>
                </a:solidFill>
                <a:latin typeface="Times New Roman" panose="02020603050405020304" pitchFamily="18" charset="0"/>
                <a:cs typeface="Times New Roman" panose="02020603050405020304" pitchFamily="18" charset="0"/>
              </a:rPr>
              <a:t>的时间能正常用于</a:t>
            </a:r>
            <a:r>
              <a:rPr kumimoji="1" lang="en-US" altLang="zh-CN" dirty="0">
                <a:solidFill>
                  <a:srgbClr val="000066"/>
                </a:solidFill>
                <a:latin typeface="Times New Roman" panose="02020603050405020304" pitchFamily="18" charset="0"/>
                <a:cs typeface="Times New Roman" panose="02020603050405020304" pitchFamily="18" charset="0"/>
              </a:rPr>
              <a:t>A</a:t>
            </a:r>
            <a:r>
              <a:rPr kumimoji="1" lang="zh-CN" altLang="en-US" dirty="0">
                <a:solidFill>
                  <a:srgbClr val="000066"/>
                </a:solidFill>
                <a:latin typeface="Times New Roman" panose="02020603050405020304" pitchFamily="18" charset="0"/>
                <a:cs typeface="Times New Roman" panose="02020603050405020304" pitchFamily="18" charset="0"/>
              </a:rPr>
              <a:t>工作。</a:t>
            </a:r>
          </a:p>
        </p:txBody>
      </p:sp>
    </p:spTree>
    <p:extLst>
      <p:ext uri="{BB962C8B-B14F-4D97-AF65-F5344CB8AC3E}">
        <p14:creationId xmlns:p14="http://schemas.microsoft.com/office/powerpoint/2010/main" val="702445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childTnLst>
                                    <p:set>
                                      <p:cBhvr additive="base">
                                        <p:cTn id="6" dur="1" fill="hold">
                                          <p:stCondLst>
                                            <p:cond delay="0"/>
                                          </p:stCondLst>
                                        </p:cTn>
                                        <p:tgtEl>
                                          <p:spTgt spid="5"/>
                                        </p:tgtEl>
                                        <p:attrNameLst>
                                          <p:attrName>style.visibility</p:attrName>
                                        </p:attrNameLst>
                                      </p:cBhvr>
                                      <p:to>
                                        <p:strVal val="visible"/>
                                      </p:to>
                                    </p:set>
                                    <p:animEffect transition="in" filter="blinds(horizontal)">
                                      <p:cBhvr additive="base">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childTnLst>
                                    <p:set>
                                      <p:cBhvr additive="base">
                                        <p:cTn id="11" dur="1" fill="hold">
                                          <p:stCondLst>
                                            <p:cond delay="0"/>
                                          </p:stCondLst>
                                        </p:cTn>
                                        <p:tgtEl>
                                          <p:spTgt spid="7"/>
                                        </p:tgtEl>
                                        <p:attrNameLst>
                                          <p:attrName>style.visibility</p:attrName>
                                        </p:attrNameLst>
                                      </p:cBhvr>
                                      <p:to>
                                        <p:strVal val="visible"/>
                                      </p:to>
                                    </p:set>
                                    <p:animEffect transition="in" filter="blinds(horizontal)">
                                      <p:cBhvr additive="base">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childTnLst>
                                    <p:set>
                                      <p:cBhvr additive="base">
                                        <p:cTn id="16" dur="1" fill="hold">
                                          <p:stCondLst>
                                            <p:cond delay="0"/>
                                          </p:stCondLst>
                                        </p:cTn>
                                        <p:tgtEl>
                                          <p:spTgt spid="9"/>
                                        </p:tgtEl>
                                        <p:attrNameLst>
                                          <p:attrName>style.visibility</p:attrName>
                                        </p:attrNameLst>
                                      </p:cBhvr>
                                      <p:to>
                                        <p:strVal val="visible"/>
                                      </p:to>
                                    </p:set>
                                    <p:animEffect transition="in" filter="blinds(horizontal)">
                                      <p:cBhvr additive="base">
                                        <p:cTn id="17" dur="500"/>
                                        <p:tgtEl>
                                          <p:spTgt spid="9"/>
                                        </p:tgtEl>
                                      </p:cBhvr>
                                    </p:animEffect>
                                  </p:childTnLst>
                                </p:cTn>
                              </p:par>
                              <p:par>
                                <p:cTn id="18" presetID="3" presetClass="entr" presetSubtype="10" fill="hold" grpId="0" nodeType="withEffect">
                                  <p:childTnLst>
                                    <p:set>
                                      <p:cBhvr additive="base">
                                        <p:cTn id="19" dur="1" fill="hold">
                                          <p:stCondLst>
                                            <p:cond delay="0"/>
                                          </p:stCondLst>
                                        </p:cTn>
                                        <p:tgtEl>
                                          <p:spTgt spid="10"/>
                                        </p:tgtEl>
                                        <p:attrNameLst>
                                          <p:attrName>style.visibility</p:attrName>
                                        </p:attrNameLst>
                                      </p:cBhvr>
                                      <p:to>
                                        <p:strVal val="visible"/>
                                      </p:to>
                                    </p:set>
                                    <p:animEffect transition="in" filter="blinds(horizontal)">
                                      <p:cBhvr additive="base">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childTnLst>
                                    <p:set>
                                      <p:cBhvr additive="base">
                                        <p:cTn id="24" dur="1" fill="hold">
                                          <p:stCondLst>
                                            <p:cond delay="0"/>
                                          </p:stCondLst>
                                        </p:cTn>
                                        <p:tgtEl>
                                          <p:spTgt spid="11"/>
                                        </p:tgtEl>
                                        <p:attrNameLst>
                                          <p:attrName>style.visibility</p:attrName>
                                        </p:attrNameLst>
                                      </p:cBhvr>
                                      <p:to>
                                        <p:strVal val="visible"/>
                                      </p:to>
                                    </p:set>
                                    <p:animEffect transition="in" filter="blinds(horizontal)">
                                      <p:cBhvr additive="base">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0" grpId="0" animBg="1"/>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12">
            <a:extLst>
              <a:ext uri="{FF2B5EF4-FFF2-40B4-BE49-F238E27FC236}">
                <a16:creationId xmlns:a16="http://schemas.microsoft.com/office/drawing/2014/main" id="{56A3BD00-1A45-47DE-8764-3310F8D47796}"/>
              </a:ext>
            </a:extLst>
          </p:cNvPr>
          <p:cNvSpPr>
            <a:spLocks noChangeArrowheads="1"/>
          </p:cNvSpPr>
          <p:nvPr/>
        </p:nvSpPr>
        <p:spPr bwMode="auto">
          <a:xfrm>
            <a:off x="614269" y="946057"/>
            <a:ext cx="2476500" cy="427037"/>
          </a:xfrm>
          <a:prstGeom prst="rect">
            <a:avLst/>
          </a:prstGeom>
          <a:solidFill>
            <a:srgbClr val="FFCC99">
              <a:alpha val="50195"/>
            </a:srgbClr>
          </a:solidFill>
          <a:ln w="9525" cap="flat" algn="ctr">
            <a:solidFill>
              <a:srgbClr val="0000FF"/>
            </a:solidFill>
            <a:prstDash val="solid"/>
            <a:miter lim="800000"/>
            <a:headEnd type="none" w="med" len="med"/>
            <a:tailEnd type="none" w="med" len="med"/>
          </a:ln>
        </p:spPr>
        <p:txBody>
          <a:bodyPr/>
          <a:lstStyle/>
          <a:p>
            <a:pPr>
              <a:spcBef>
                <a:spcPct val="45000"/>
              </a:spcBef>
            </a:pPr>
            <a:r>
              <a:rPr kumimoji="1" lang="en-US" altLang="zh-CN" sz="2000" dirty="0">
                <a:solidFill>
                  <a:schemeClr val="tx1"/>
                </a:solidFill>
              </a:rPr>
              <a:t>4.</a:t>
            </a:r>
            <a:r>
              <a:rPr kumimoji="1" lang="zh-CN" altLang="en-US" sz="2000" dirty="0">
                <a:solidFill>
                  <a:schemeClr val="tx1"/>
                </a:solidFill>
              </a:rPr>
              <a:t>确定状态转移方程</a:t>
            </a:r>
          </a:p>
        </p:txBody>
      </p:sp>
      <p:sp>
        <p:nvSpPr>
          <p:cNvPr id="5" name="Rectangle 513">
            <a:extLst>
              <a:ext uri="{FF2B5EF4-FFF2-40B4-BE49-F238E27FC236}">
                <a16:creationId xmlns:a16="http://schemas.microsoft.com/office/drawing/2014/main" id="{D9C462D0-93EB-4C79-B8B7-FBDF0869221A}"/>
              </a:ext>
            </a:extLst>
          </p:cNvPr>
          <p:cNvSpPr>
            <a:spLocks noChangeArrowheads="1"/>
          </p:cNvSpPr>
          <p:nvPr/>
        </p:nvSpPr>
        <p:spPr bwMode="auto">
          <a:xfrm>
            <a:off x="534894" y="1570738"/>
            <a:ext cx="4383088"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20000"/>
              </a:spcBef>
              <a:buClr>
                <a:schemeClr val="hlink"/>
              </a:buClr>
              <a:buSzPct val="80000"/>
              <a:buFont typeface="Monotype Sorts" charset="2"/>
              <a:buNone/>
            </a:pPr>
            <a:r>
              <a:rPr lang="zh-CN" altLang="en-US" dirty="0">
                <a:solidFill>
                  <a:schemeClr val="tx1"/>
                </a:solidFill>
                <a:latin typeface="Times New Roman" panose="02020603050405020304" pitchFamily="18" charset="0"/>
                <a:cs typeface="Times New Roman" panose="02020603050405020304" pitchFamily="18" charset="0"/>
              </a:rPr>
              <a:t>状态转移方程为    </a:t>
            </a:r>
            <a:r>
              <a:rPr lang="en-US" altLang="zh-CN" i="1" dirty="0">
                <a:latin typeface="Times New Roman" panose="02020603050405020304" pitchFamily="18" charset="0"/>
                <a:cs typeface="Times New Roman" panose="02020603050405020304" pitchFamily="18" charset="0"/>
              </a:rPr>
              <a:t>x</a:t>
            </a:r>
            <a:r>
              <a:rPr lang="en-US" altLang="zh-CN" sz="3200" i="1" baseline="-25000" dirty="0">
                <a:latin typeface="Times New Roman" panose="02020603050405020304" pitchFamily="18" charset="0"/>
                <a:cs typeface="Times New Roman" panose="02020603050405020304" pitchFamily="18" charset="0"/>
              </a:rPr>
              <a:t>k</a:t>
            </a:r>
            <a:r>
              <a:rPr lang="en-US" altLang="zh-CN" sz="3200"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=0.7</a:t>
            </a:r>
            <a:r>
              <a:rPr lang="en-US" altLang="zh-CN" i="1" dirty="0">
                <a:latin typeface="Times New Roman" panose="02020603050405020304" pitchFamily="18" charset="0"/>
                <a:cs typeface="Times New Roman" panose="02020603050405020304" pitchFamily="18" charset="0"/>
              </a:rPr>
              <a:t>u</a:t>
            </a:r>
            <a:r>
              <a:rPr lang="en-US" altLang="zh-CN" sz="3200" i="1" baseline="-25000" dirty="0">
                <a:latin typeface="Times New Roman" panose="02020603050405020304" pitchFamily="18" charset="0"/>
                <a:cs typeface="Times New Roman" panose="02020603050405020304" pitchFamily="18" charset="0"/>
              </a:rPr>
              <a:t>k</a:t>
            </a:r>
            <a:r>
              <a:rPr lang="en-US" altLang="zh-CN" dirty="0">
                <a:latin typeface="Times New Roman" panose="02020603050405020304" pitchFamily="18" charset="0"/>
                <a:cs typeface="Times New Roman" panose="02020603050405020304" pitchFamily="18" charset="0"/>
              </a:rPr>
              <a:t>+0.9(</a:t>
            </a:r>
            <a:r>
              <a:rPr lang="en-US" altLang="zh-CN" i="1" dirty="0" err="1">
                <a:latin typeface="Times New Roman" panose="02020603050405020304" pitchFamily="18" charset="0"/>
                <a:cs typeface="Times New Roman" panose="02020603050405020304" pitchFamily="18" charset="0"/>
              </a:rPr>
              <a:t>x</a:t>
            </a:r>
            <a:r>
              <a:rPr lang="en-US" altLang="zh-CN" sz="3200" i="1" baseline="-25000" dirty="0" err="1">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u</a:t>
            </a:r>
            <a:r>
              <a:rPr lang="en-US" altLang="zh-CN" sz="3200" i="1" baseline="-25000" dirty="0" err="1">
                <a:latin typeface="Times New Roman" panose="02020603050405020304" pitchFamily="18" charset="0"/>
                <a:cs typeface="Times New Roman" panose="02020603050405020304" pitchFamily="18" charset="0"/>
              </a:rPr>
              <a:t>k</a:t>
            </a:r>
            <a:r>
              <a:rPr lang="en-US" altLang="zh-CN" dirty="0">
                <a:latin typeface="Times New Roman" panose="02020603050405020304" pitchFamily="18" charset="0"/>
                <a:cs typeface="Times New Roman" panose="02020603050405020304" pitchFamily="18" charset="0"/>
              </a:rPr>
              <a:t>)</a:t>
            </a:r>
            <a:endParaRPr lang="en-US" altLang="zh-CN" dirty="0">
              <a:solidFill>
                <a:schemeClr val="tx1"/>
              </a:solidFill>
              <a:latin typeface="Times New Roman" panose="02020603050405020304" pitchFamily="18" charset="0"/>
              <a:cs typeface="Times New Roman" panose="02020603050405020304" pitchFamily="18" charset="0"/>
            </a:endParaRPr>
          </a:p>
        </p:txBody>
      </p:sp>
      <p:sp>
        <p:nvSpPr>
          <p:cNvPr id="6" name="Rectangle 514">
            <a:extLst>
              <a:ext uri="{FF2B5EF4-FFF2-40B4-BE49-F238E27FC236}">
                <a16:creationId xmlns:a16="http://schemas.microsoft.com/office/drawing/2014/main" id="{6AAA90F0-371D-405F-9EF1-BD0AA1FA372D}"/>
              </a:ext>
            </a:extLst>
          </p:cNvPr>
          <p:cNvSpPr>
            <a:spLocks noChangeArrowheads="1"/>
          </p:cNvSpPr>
          <p:nvPr/>
        </p:nvSpPr>
        <p:spPr bwMode="auto">
          <a:xfrm>
            <a:off x="614269" y="2373220"/>
            <a:ext cx="7037107" cy="388937"/>
          </a:xfrm>
          <a:prstGeom prst="rect">
            <a:avLst/>
          </a:prstGeom>
          <a:solidFill>
            <a:srgbClr val="99CCFF">
              <a:alpha val="50195"/>
            </a:srgbClr>
          </a:solidFill>
          <a:ln w="9525" cap="flat" algn="ctr">
            <a:solidFill>
              <a:srgbClr val="0000FF"/>
            </a:solidFill>
            <a:prstDash val="solid"/>
            <a:miter lim="800000"/>
            <a:headEnd type="none" w="med" len="med"/>
            <a:tailEnd type="none" w="med" len="med"/>
          </a:ln>
        </p:spPr>
        <p:txBody>
          <a:bodyPr/>
          <a:lstStyle/>
          <a:p>
            <a:pPr>
              <a:spcBef>
                <a:spcPct val="10000"/>
              </a:spcBef>
            </a:pPr>
            <a:r>
              <a:rPr kumimoji="1" lang="en-US" altLang="zh-CN" sz="2000" dirty="0">
                <a:solidFill>
                  <a:schemeClr val="tx1"/>
                </a:solidFill>
              </a:rPr>
              <a:t> 5.</a:t>
            </a:r>
            <a:r>
              <a:rPr kumimoji="1" lang="zh-CN" altLang="en-US" sz="2000" dirty="0">
                <a:solidFill>
                  <a:schemeClr val="tx1"/>
                </a:solidFill>
              </a:rPr>
              <a:t>确定阶段指标函数和最优指标函数，建立动态规划基本方程</a:t>
            </a:r>
          </a:p>
        </p:txBody>
      </p:sp>
      <p:sp>
        <p:nvSpPr>
          <p:cNvPr id="7" name="Rectangle 515">
            <a:extLst>
              <a:ext uri="{FF2B5EF4-FFF2-40B4-BE49-F238E27FC236}">
                <a16:creationId xmlns:a16="http://schemas.microsoft.com/office/drawing/2014/main" id="{8D82583F-A2C9-45F0-A857-5D1D7C4D1BAA}"/>
              </a:ext>
            </a:extLst>
          </p:cNvPr>
          <p:cNvSpPr>
            <a:spLocks noChangeArrowheads="1"/>
          </p:cNvSpPr>
          <p:nvPr/>
        </p:nvSpPr>
        <p:spPr bwMode="auto">
          <a:xfrm>
            <a:off x="534894" y="2911382"/>
            <a:ext cx="1790700" cy="55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20000"/>
              </a:spcBef>
              <a:buClr>
                <a:schemeClr val="hlink"/>
              </a:buClr>
              <a:buSzPct val="80000"/>
              <a:buFont typeface="Monotype Sorts" charset="2"/>
              <a:buNone/>
            </a:pPr>
            <a:r>
              <a:rPr lang="zh-CN" altLang="en-US">
                <a:solidFill>
                  <a:schemeClr val="tx1"/>
                </a:solidFill>
              </a:rPr>
              <a:t>指标函数为</a:t>
            </a:r>
          </a:p>
        </p:txBody>
      </p:sp>
      <p:grpSp>
        <p:nvGrpSpPr>
          <p:cNvPr id="8" name="Group 516">
            <a:extLst>
              <a:ext uri="{FF2B5EF4-FFF2-40B4-BE49-F238E27FC236}">
                <a16:creationId xmlns:a16="http://schemas.microsoft.com/office/drawing/2014/main" id="{B08F3DA5-8DE7-4C7B-A7BA-19E8BB477909}"/>
              </a:ext>
            </a:extLst>
          </p:cNvPr>
          <p:cNvGrpSpPr>
            <a:grpSpLocks/>
          </p:cNvGrpSpPr>
          <p:nvPr/>
        </p:nvGrpSpPr>
        <p:grpSpPr bwMode="auto">
          <a:xfrm>
            <a:off x="1812787" y="3211654"/>
            <a:ext cx="6275387" cy="869950"/>
            <a:chOff x="1247" y="1783"/>
            <a:chExt cx="3953" cy="548"/>
          </a:xfrm>
        </p:grpSpPr>
        <p:grpSp>
          <p:nvGrpSpPr>
            <p:cNvPr id="9" name="Group 517">
              <a:extLst>
                <a:ext uri="{FF2B5EF4-FFF2-40B4-BE49-F238E27FC236}">
                  <a16:creationId xmlns:a16="http://schemas.microsoft.com/office/drawing/2014/main" id="{6F41B7F0-3429-40B7-8112-2F723E8EBD04}"/>
                </a:ext>
              </a:extLst>
            </p:cNvPr>
            <p:cNvGrpSpPr>
              <a:grpSpLocks/>
            </p:cNvGrpSpPr>
            <p:nvPr/>
          </p:nvGrpSpPr>
          <p:grpSpPr bwMode="auto">
            <a:xfrm>
              <a:off x="1247" y="1792"/>
              <a:ext cx="2216" cy="539"/>
              <a:chOff x="943" y="1248"/>
              <a:chExt cx="2174" cy="539"/>
            </a:xfrm>
          </p:grpSpPr>
          <p:sp>
            <p:nvSpPr>
              <p:cNvPr id="14" name="Rectangle 518">
                <a:extLst>
                  <a:ext uri="{FF2B5EF4-FFF2-40B4-BE49-F238E27FC236}">
                    <a16:creationId xmlns:a16="http://schemas.microsoft.com/office/drawing/2014/main" id="{BF539222-7B23-40EC-AAF1-1C181CCA667A}"/>
                  </a:ext>
                </a:extLst>
              </p:cNvPr>
              <p:cNvSpPr>
                <a:spLocks noChangeArrowheads="1"/>
              </p:cNvSpPr>
              <p:nvPr/>
            </p:nvSpPr>
            <p:spPr bwMode="auto">
              <a:xfrm>
                <a:off x="943" y="1365"/>
                <a:ext cx="2174"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p>
                <a:pPr eaLnBrk="0" hangingPunct="0">
                  <a:spcBef>
                    <a:spcPct val="50000"/>
                  </a:spcBef>
                  <a:buSzPct val="75000"/>
                  <a:buFont typeface="Wingdings" panose="05000000000000000000" pitchFamily="2" charset="2"/>
                  <a:buNone/>
                </a:pPr>
                <a:r>
                  <a:rPr kumimoji="1" lang="en-US" altLang="zh-CN" i="1" dirty="0">
                    <a:solidFill>
                      <a:schemeClr val="tx1"/>
                    </a:solidFill>
                    <a:latin typeface="Times New Roman" panose="02020603050405020304" pitchFamily="18" charset="0"/>
                    <a:cs typeface="Times New Roman" panose="02020603050405020304" pitchFamily="18" charset="0"/>
                  </a:rPr>
                  <a:t>V</a:t>
                </a:r>
                <a:r>
                  <a:rPr kumimoji="1" lang="en-US" altLang="zh-CN" sz="3200" baseline="-25000" dirty="0">
                    <a:solidFill>
                      <a:schemeClr val="tx1"/>
                    </a:solidFill>
                    <a:latin typeface="Times New Roman" panose="02020603050405020304" pitchFamily="18" charset="0"/>
                    <a:cs typeface="Times New Roman" panose="02020603050405020304" pitchFamily="18" charset="0"/>
                  </a:rPr>
                  <a:t>1,5</a:t>
                </a:r>
                <a:r>
                  <a:rPr kumimoji="1" lang="en-US" altLang="zh-CN" sz="3200" i="1" baseline="-25000" dirty="0">
                    <a:solidFill>
                      <a:schemeClr val="tx1"/>
                    </a:solidFill>
                    <a:latin typeface="Times New Roman" panose="02020603050405020304" pitchFamily="18" charset="0"/>
                    <a:cs typeface="Times New Roman" panose="02020603050405020304" pitchFamily="18" charset="0"/>
                  </a:rPr>
                  <a:t> </a:t>
                </a:r>
                <a:r>
                  <a:rPr kumimoji="1" lang="en-US" altLang="zh-CN" dirty="0">
                    <a:solidFill>
                      <a:schemeClr val="tx1"/>
                    </a:solidFill>
                    <a:latin typeface="Times New Roman" panose="02020603050405020304" pitchFamily="18" charset="0"/>
                    <a:cs typeface="Times New Roman" panose="02020603050405020304" pitchFamily="18" charset="0"/>
                  </a:rPr>
                  <a:t>= </a:t>
                </a:r>
                <a:r>
                  <a:rPr kumimoji="1" lang="en-US" altLang="zh-CN" dirty="0">
                    <a:solidFill>
                      <a:srgbClr val="FF0066"/>
                    </a:solidFill>
                    <a:latin typeface="Times New Roman" panose="02020603050405020304" pitchFamily="18" charset="0"/>
                    <a:cs typeface="Times New Roman" panose="02020603050405020304" pitchFamily="18" charset="0"/>
                  </a:rPr>
                  <a:t>∑</a:t>
                </a:r>
                <a:r>
                  <a:rPr kumimoji="1" lang="en-US" altLang="zh-CN" i="1" dirty="0">
                    <a:solidFill>
                      <a:schemeClr val="tx1"/>
                    </a:solidFill>
                    <a:latin typeface="Times New Roman" panose="02020603050405020304" pitchFamily="18" charset="0"/>
                    <a:cs typeface="Times New Roman" panose="02020603050405020304" pitchFamily="18" charset="0"/>
                  </a:rPr>
                  <a:t>v</a:t>
                </a:r>
                <a:r>
                  <a:rPr kumimoji="1" lang="en-US" altLang="zh-CN" sz="3200" i="1" baseline="-25000" dirty="0">
                    <a:solidFill>
                      <a:schemeClr val="tx1"/>
                    </a:solidFill>
                    <a:latin typeface="Times New Roman" panose="02020603050405020304" pitchFamily="18" charset="0"/>
                    <a:cs typeface="Times New Roman" panose="02020603050405020304" pitchFamily="18" charset="0"/>
                  </a:rPr>
                  <a:t>i</a:t>
                </a:r>
                <a:r>
                  <a:rPr kumimoji="1" lang="zh-CN" altLang="en-US" dirty="0">
                    <a:solidFill>
                      <a:schemeClr val="tx1"/>
                    </a:solidFill>
                    <a:latin typeface="Times New Roman" panose="02020603050405020304" pitchFamily="18" charset="0"/>
                    <a:cs typeface="Times New Roman" panose="02020603050405020304" pitchFamily="18" charset="0"/>
                  </a:rPr>
                  <a:t>（</a:t>
                </a:r>
                <a:r>
                  <a:rPr kumimoji="1" lang="en-US" altLang="zh-CN" i="1" dirty="0">
                    <a:solidFill>
                      <a:schemeClr val="tx1"/>
                    </a:solidFill>
                    <a:latin typeface="Times New Roman" panose="02020603050405020304" pitchFamily="18" charset="0"/>
                    <a:cs typeface="Times New Roman" panose="02020603050405020304" pitchFamily="18" charset="0"/>
                  </a:rPr>
                  <a:t>x</a:t>
                </a:r>
                <a:r>
                  <a:rPr kumimoji="1" lang="en-US" altLang="zh-CN" sz="3200" i="1" baseline="-25000" dirty="0">
                    <a:solidFill>
                      <a:schemeClr val="tx1"/>
                    </a:solidFill>
                    <a:latin typeface="Times New Roman" panose="02020603050405020304" pitchFamily="18" charset="0"/>
                    <a:cs typeface="Times New Roman" panose="02020603050405020304" pitchFamily="18" charset="0"/>
                  </a:rPr>
                  <a:t>i</a:t>
                </a:r>
                <a:r>
                  <a:rPr kumimoji="1" lang="en-US" altLang="zh-CN" dirty="0">
                    <a:solidFill>
                      <a:schemeClr val="tx1"/>
                    </a:solidFill>
                    <a:latin typeface="Times New Roman" panose="02020603050405020304" pitchFamily="18" charset="0"/>
                    <a:cs typeface="Times New Roman" panose="02020603050405020304" pitchFamily="18" charset="0"/>
                  </a:rPr>
                  <a:t>, </a:t>
                </a:r>
                <a:r>
                  <a:rPr kumimoji="1" lang="en-US" altLang="zh-CN" i="1" dirty="0" err="1">
                    <a:solidFill>
                      <a:schemeClr val="tx1"/>
                    </a:solidFill>
                    <a:latin typeface="Times New Roman" panose="02020603050405020304" pitchFamily="18" charset="0"/>
                    <a:cs typeface="Times New Roman" panose="02020603050405020304" pitchFamily="18" charset="0"/>
                  </a:rPr>
                  <a:t>u</a:t>
                </a:r>
                <a:r>
                  <a:rPr kumimoji="1" lang="en-US" altLang="zh-CN" sz="3200" i="1" baseline="-25000" dirty="0" err="1">
                    <a:solidFill>
                      <a:schemeClr val="tx1"/>
                    </a:solidFill>
                    <a:latin typeface="Times New Roman" panose="02020603050405020304" pitchFamily="18" charset="0"/>
                    <a:cs typeface="Times New Roman" panose="02020603050405020304" pitchFamily="18" charset="0"/>
                  </a:rPr>
                  <a:t>i</a:t>
                </a:r>
                <a:r>
                  <a:rPr kumimoji="1" lang="zh-CN" altLang="en-US" dirty="0">
                    <a:solidFill>
                      <a:schemeClr val="tx1"/>
                    </a:solidFill>
                    <a:latin typeface="Times New Roman" panose="02020603050405020304" pitchFamily="18" charset="0"/>
                    <a:cs typeface="Times New Roman" panose="02020603050405020304" pitchFamily="18" charset="0"/>
                  </a:rPr>
                  <a:t>）</a:t>
                </a:r>
              </a:p>
            </p:txBody>
          </p:sp>
          <p:sp>
            <p:nvSpPr>
              <p:cNvPr id="15" name="Rectangle 519">
                <a:extLst>
                  <a:ext uri="{FF2B5EF4-FFF2-40B4-BE49-F238E27FC236}">
                    <a16:creationId xmlns:a16="http://schemas.microsoft.com/office/drawing/2014/main" id="{44A31952-4E35-449D-BE41-A084B0BCCE28}"/>
                  </a:ext>
                </a:extLst>
              </p:cNvPr>
              <p:cNvSpPr>
                <a:spLocks noChangeArrowheads="1"/>
              </p:cNvSpPr>
              <p:nvPr/>
            </p:nvSpPr>
            <p:spPr bwMode="auto">
              <a:xfrm>
                <a:off x="1343" y="1541"/>
                <a:ext cx="333"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algn="ctr" eaLnBrk="0" hangingPunct="0">
                  <a:spcBef>
                    <a:spcPct val="50000"/>
                  </a:spcBef>
                  <a:buSzPct val="75000"/>
                  <a:buFont typeface="Wingdings" panose="05000000000000000000" pitchFamily="2" charset="2"/>
                  <a:buNone/>
                </a:pPr>
                <a:r>
                  <a:rPr kumimoji="1" lang="en-US" altLang="zh-CN" sz="2000" i="1" dirty="0" err="1">
                    <a:solidFill>
                      <a:schemeClr val="tx1"/>
                    </a:solidFill>
                    <a:latin typeface="Times New Roman" panose="02020603050405020304" pitchFamily="18" charset="0"/>
                    <a:cs typeface="Times New Roman" panose="02020603050405020304" pitchFamily="18" charset="0"/>
                  </a:rPr>
                  <a:t>i</a:t>
                </a:r>
                <a:r>
                  <a:rPr kumimoji="1" lang="en-US" altLang="zh-CN" sz="2000" i="1" dirty="0">
                    <a:solidFill>
                      <a:schemeClr val="tx1"/>
                    </a:solidFill>
                    <a:latin typeface="Times New Roman" panose="02020603050405020304" pitchFamily="18" charset="0"/>
                    <a:cs typeface="Times New Roman" panose="02020603050405020304" pitchFamily="18" charset="0"/>
                  </a:rPr>
                  <a:t>=</a:t>
                </a:r>
                <a:r>
                  <a:rPr kumimoji="1" lang="en-US" altLang="zh-CN" sz="2000" dirty="0">
                    <a:solidFill>
                      <a:schemeClr val="tx1"/>
                    </a:solidFill>
                    <a:latin typeface="Times New Roman" panose="02020603050405020304" pitchFamily="18" charset="0"/>
                    <a:cs typeface="Times New Roman" panose="02020603050405020304" pitchFamily="18" charset="0"/>
                  </a:rPr>
                  <a:t>1</a:t>
                </a:r>
              </a:p>
            </p:txBody>
          </p:sp>
          <p:sp>
            <p:nvSpPr>
              <p:cNvPr id="16" name="Rectangle 520">
                <a:extLst>
                  <a:ext uri="{FF2B5EF4-FFF2-40B4-BE49-F238E27FC236}">
                    <a16:creationId xmlns:a16="http://schemas.microsoft.com/office/drawing/2014/main" id="{E701860C-6B44-44CF-B3B5-750E14B1F461}"/>
                  </a:ext>
                </a:extLst>
              </p:cNvPr>
              <p:cNvSpPr>
                <a:spLocks noChangeArrowheads="1"/>
              </p:cNvSpPr>
              <p:nvPr/>
            </p:nvSpPr>
            <p:spPr bwMode="auto">
              <a:xfrm>
                <a:off x="1419" y="1248"/>
                <a:ext cx="18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algn="ctr" eaLnBrk="0" hangingPunct="0">
                  <a:spcBef>
                    <a:spcPct val="50000"/>
                  </a:spcBef>
                  <a:buSzPct val="75000"/>
                  <a:buFont typeface="Wingdings" panose="05000000000000000000" pitchFamily="2" charset="2"/>
                  <a:buNone/>
                </a:pPr>
                <a:r>
                  <a:rPr kumimoji="1" lang="en-US" altLang="zh-CN" sz="2000" dirty="0">
                    <a:solidFill>
                      <a:schemeClr val="tx1"/>
                    </a:solidFill>
                    <a:latin typeface="Times New Roman" panose="02020603050405020304" pitchFamily="18" charset="0"/>
                    <a:cs typeface="Times New Roman" panose="02020603050405020304" pitchFamily="18" charset="0"/>
                  </a:rPr>
                  <a:t>5</a:t>
                </a:r>
              </a:p>
            </p:txBody>
          </p:sp>
        </p:grpSp>
        <p:grpSp>
          <p:nvGrpSpPr>
            <p:cNvPr id="10" name="Group 521">
              <a:extLst>
                <a:ext uri="{FF2B5EF4-FFF2-40B4-BE49-F238E27FC236}">
                  <a16:creationId xmlns:a16="http://schemas.microsoft.com/office/drawing/2014/main" id="{2338A7ED-5E8C-4B9B-98B1-4F2CF0258C7C}"/>
                </a:ext>
              </a:extLst>
            </p:cNvPr>
            <p:cNvGrpSpPr>
              <a:grpSpLocks/>
            </p:cNvGrpSpPr>
            <p:nvPr/>
          </p:nvGrpSpPr>
          <p:grpSpPr bwMode="auto">
            <a:xfrm>
              <a:off x="2840" y="1783"/>
              <a:ext cx="2360" cy="499"/>
              <a:chOff x="1848" y="2623"/>
              <a:chExt cx="2360" cy="499"/>
            </a:xfrm>
          </p:grpSpPr>
          <p:sp>
            <p:nvSpPr>
              <p:cNvPr id="11" name="Rectangle 522">
                <a:extLst>
                  <a:ext uri="{FF2B5EF4-FFF2-40B4-BE49-F238E27FC236}">
                    <a16:creationId xmlns:a16="http://schemas.microsoft.com/office/drawing/2014/main" id="{049EE3A5-0461-4FAC-BC32-E778F0C743F0}"/>
                  </a:ext>
                </a:extLst>
              </p:cNvPr>
              <p:cNvSpPr>
                <a:spLocks noChangeArrowheads="1"/>
              </p:cNvSpPr>
              <p:nvPr/>
            </p:nvSpPr>
            <p:spPr bwMode="auto">
              <a:xfrm>
                <a:off x="1848" y="2734"/>
                <a:ext cx="236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p>
                <a:pPr eaLnBrk="0" hangingPunct="0">
                  <a:spcBef>
                    <a:spcPct val="50000"/>
                  </a:spcBef>
                  <a:buSzPct val="75000"/>
                  <a:buFont typeface="Wingdings" panose="05000000000000000000" pitchFamily="2" charset="2"/>
                  <a:buNone/>
                </a:pPr>
                <a:r>
                  <a:rPr kumimoji="1" lang="en-US" altLang="zh-CN" sz="3200" i="1" baseline="-25000" dirty="0">
                    <a:solidFill>
                      <a:schemeClr val="tx1"/>
                    </a:solidFill>
                    <a:latin typeface="Times New Roman" panose="02020603050405020304" pitchFamily="18" charset="0"/>
                    <a:cs typeface="Times New Roman" panose="02020603050405020304" pitchFamily="18" charset="0"/>
                  </a:rPr>
                  <a:t> </a:t>
                </a:r>
                <a:r>
                  <a:rPr kumimoji="1" lang="en-US" altLang="zh-CN" dirty="0">
                    <a:solidFill>
                      <a:schemeClr val="tx1"/>
                    </a:solidFill>
                    <a:latin typeface="Times New Roman" panose="02020603050405020304" pitchFamily="18" charset="0"/>
                    <a:cs typeface="Times New Roman" panose="02020603050405020304" pitchFamily="18" charset="0"/>
                  </a:rPr>
                  <a:t>= </a:t>
                </a:r>
                <a:r>
                  <a:rPr kumimoji="1" lang="en-US" altLang="zh-CN" dirty="0">
                    <a:solidFill>
                      <a:srgbClr val="FF0066"/>
                    </a:solidFill>
                    <a:latin typeface="Times New Roman" panose="02020603050405020304" pitchFamily="18" charset="0"/>
                    <a:cs typeface="Times New Roman" panose="02020603050405020304" pitchFamily="18" charset="0"/>
                  </a:rPr>
                  <a:t>∑ </a:t>
                </a:r>
                <a:r>
                  <a:rPr lang="en-US" altLang="zh-CN" i="1" dirty="0">
                    <a:solidFill>
                      <a:schemeClr val="tx1"/>
                    </a:solidFill>
                    <a:latin typeface="Times New Roman" panose="02020603050405020304" pitchFamily="18" charset="0"/>
                    <a:cs typeface="Times New Roman" panose="02020603050405020304" pitchFamily="18" charset="0"/>
                  </a:rPr>
                  <a:t>g</a:t>
                </a:r>
                <a:r>
                  <a:rPr lang="en-US" altLang="zh-CN" dirty="0">
                    <a:solidFill>
                      <a:schemeClr val="tx1"/>
                    </a:solidFill>
                    <a:latin typeface="Times New Roman" panose="02020603050405020304" pitchFamily="18" charset="0"/>
                    <a:cs typeface="Times New Roman" panose="02020603050405020304" pitchFamily="18" charset="0"/>
                  </a:rPr>
                  <a:t>( </a:t>
                </a:r>
                <a:r>
                  <a:rPr lang="en-US" altLang="zh-CN" i="1" dirty="0" err="1">
                    <a:solidFill>
                      <a:schemeClr val="tx1"/>
                    </a:solidFill>
                    <a:latin typeface="Times New Roman" panose="02020603050405020304" pitchFamily="18" charset="0"/>
                    <a:cs typeface="Times New Roman" panose="02020603050405020304" pitchFamily="18" charset="0"/>
                  </a:rPr>
                  <a:t>u</a:t>
                </a:r>
                <a:r>
                  <a:rPr lang="en-US" altLang="zh-CN" sz="3200" i="1" baseline="-25000" dirty="0" err="1">
                    <a:solidFill>
                      <a:schemeClr val="tx1"/>
                    </a:solidFill>
                    <a:latin typeface="Times New Roman" panose="02020603050405020304" pitchFamily="18" charset="0"/>
                    <a:cs typeface="Times New Roman" panose="02020603050405020304" pitchFamily="18" charset="0"/>
                  </a:rPr>
                  <a:t>i</a:t>
                </a:r>
                <a:r>
                  <a:rPr lang="en-US" altLang="zh-CN" dirty="0">
                    <a:solidFill>
                      <a:schemeClr val="tx1"/>
                    </a:solidFill>
                    <a:latin typeface="Times New Roman" panose="02020603050405020304" pitchFamily="18" charset="0"/>
                    <a:cs typeface="Times New Roman" panose="02020603050405020304" pitchFamily="18" charset="0"/>
                  </a:rPr>
                  <a:t> ) + </a:t>
                </a:r>
                <a:r>
                  <a:rPr lang="en-US" altLang="zh-CN" i="1" dirty="0">
                    <a:solidFill>
                      <a:schemeClr val="tx1"/>
                    </a:solidFill>
                    <a:latin typeface="Times New Roman" panose="02020603050405020304" pitchFamily="18" charset="0"/>
                    <a:cs typeface="Times New Roman" panose="02020603050405020304" pitchFamily="18" charset="0"/>
                  </a:rPr>
                  <a:t>h</a:t>
                </a:r>
                <a:r>
                  <a:rPr lang="en-US" altLang="zh-CN" dirty="0">
                    <a:solidFill>
                      <a:schemeClr val="tx1"/>
                    </a:solidFill>
                    <a:latin typeface="Times New Roman" panose="02020603050405020304" pitchFamily="18" charset="0"/>
                    <a:cs typeface="Times New Roman" panose="02020603050405020304" pitchFamily="18" charset="0"/>
                  </a:rPr>
                  <a:t>( </a:t>
                </a:r>
                <a:r>
                  <a:rPr lang="en-US" altLang="zh-CN" i="1" dirty="0">
                    <a:solidFill>
                      <a:schemeClr val="tx1"/>
                    </a:solidFill>
                    <a:latin typeface="Times New Roman" panose="02020603050405020304" pitchFamily="18" charset="0"/>
                    <a:cs typeface="Times New Roman" panose="02020603050405020304" pitchFamily="18" charset="0"/>
                  </a:rPr>
                  <a:t>x</a:t>
                </a:r>
                <a:r>
                  <a:rPr lang="en-US" altLang="zh-CN" sz="3200" i="1" baseline="-25000" dirty="0">
                    <a:solidFill>
                      <a:schemeClr val="tx1"/>
                    </a:solidFill>
                    <a:latin typeface="Times New Roman" panose="02020603050405020304" pitchFamily="18" charset="0"/>
                    <a:cs typeface="Times New Roman" panose="02020603050405020304" pitchFamily="18" charset="0"/>
                  </a:rPr>
                  <a:t>i</a:t>
                </a:r>
                <a:r>
                  <a:rPr lang="zh-CN" altLang="en-US" dirty="0">
                    <a:solidFill>
                      <a:schemeClr val="tx1"/>
                    </a:solidFill>
                    <a:latin typeface="Times New Roman" panose="02020603050405020304" pitchFamily="18" charset="0"/>
                    <a:cs typeface="Times New Roman" panose="02020603050405020304" pitchFamily="18" charset="0"/>
                  </a:rPr>
                  <a:t>－</a:t>
                </a:r>
                <a:r>
                  <a:rPr lang="en-US" altLang="zh-CN" i="1" dirty="0" err="1">
                    <a:solidFill>
                      <a:schemeClr val="tx1"/>
                    </a:solidFill>
                    <a:latin typeface="Times New Roman" panose="02020603050405020304" pitchFamily="18" charset="0"/>
                    <a:cs typeface="Times New Roman" panose="02020603050405020304" pitchFamily="18" charset="0"/>
                  </a:rPr>
                  <a:t>u</a:t>
                </a:r>
                <a:r>
                  <a:rPr lang="en-US" altLang="zh-CN" sz="3200" i="1" baseline="-25000" dirty="0" err="1">
                    <a:solidFill>
                      <a:schemeClr val="tx1"/>
                    </a:solidFill>
                    <a:latin typeface="Times New Roman" panose="02020603050405020304" pitchFamily="18" charset="0"/>
                    <a:cs typeface="Times New Roman" panose="02020603050405020304" pitchFamily="18" charset="0"/>
                  </a:rPr>
                  <a:t>i</a:t>
                </a:r>
                <a:r>
                  <a:rPr lang="en-US" altLang="zh-CN" dirty="0">
                    <a:solidFill>
                      <a:schemeClr val="tx1"/>
                    </a:solidFill>
                    <a:latin typeface="Times New Roman" panose="02020603050405020304" pitchFamily="18" charset="0"/>
                    <a:cs typeface="Times New Roman" panose="02020603050405020304" pitchFamily="18" charset="0"/>
                  </a:rPr>
                  <a:t> )</a:t>
                </a:r>
              </a:p>
            </p:txBody>
          </p:sp>
          <p:sp>
            <p:nvSpPr>
              <p:cNvPr id="12" name="Rectangle 523">
                <a:extLst>
                  <a:ext uri="{FF2B5EF4-FFF2-40B4-BE49-F238E27FC236}">
                    <a16:creationId xmlns:a16="http://schemas.microsoft.com/office/drawing/2014/main" id="{3CC590C2-8FED-4D31-8624-7A93D28A307A}"/>
                  </a:ext>
                </a:extLst>
              </p:cNvPr>
              <p:cNvSpPr>
                <a:spLocks noChangeArrowheads="1"/>
              </p:cNvSpPr>
              <p:nvPr/>
            </p:nvSpPr>
            <p:spPr bwMode="auto">
              <a:xfrm>
                <a:off x="1943" y="2876"/>
                <a:ext cx="339"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algn="ctr" eaLnBrk="0" hangingPunct="0">
                  <a:spcBef>
                    <a:spcPct val="50000"/>
                  </a:spcBef>
                  <a:buSzPct val="75000"/>
                  <a:buFont typeface="Wingdings" panose="05000000000000000000" pitchFamily="2" charset="2"/>
                  <a:buNone/>
                </a:pPr>
                <a:r>
                  <a:rPr kumimoji="1" lang="en-US" altLang="zh-CN" sz="2000" i="1" dirty="0" err="1">
                    <a:solidFill>
                      <a:schemeClr val="tx1"/>
                    </a:solidFill>
                    <a:latin typeface="Times New Roman" panose="02020603050405020304" pitchFamily="18" charset="0"/>
                    <a:cs typeface="Times New Roman" panose="02020603050405020304" pitchFamily="18" charset="0"/>
                  </a:rPr>
                  <a:t>i</a:t>
                </a:r>
                <a:r>
                  <a:rPr kumimoji="1" lang="en-US" altLang="zh-CN" sz="2000" i="1" dirty="0">
                    <a:solidFill>
                      <a:schemeClr val="tx1"/>
                    </a:solidFill>
                    <a:latin typeface="Times New Roman" panose="02020603050405020304" pitchFamily="18" charset="0"/>
                    <a:cs typeface="Times New Roman" panose="02020603050405020304" pitchFamily="18" charset="0"/>
                  </a:rPr>
                  <a:t>=</a:t>
                </a:r>
                <a:r>
                  <a:rPr kumimoji="1" lang="en-US" altLang="zh-CN" sz="2000" dirty="0">
                    <a:solidFill>
                      <a:schemeClr val="tx1"/>
                    </a:solidFill>
                    <a:latin typeface="Times New Roman" panose="02020603050405020304" pitchFamily="18" charset="0"/>
                    <a:cs typeface="Times New Roman" panose="02020603050405020304" pitchFamily="18" charset="0"/>
                  </a:rPr>
                  <a:t>1</a:t>
                </a:r>
              </a:p>
            </p:txBody>
          </p:sp>
          <p:sp>
            <p:nvSpPr>
              <p:cNvPr id="13" name="Rectangle 524">
                <a:extLst>
                  <a:ext uri="{FF2B5EF4-FFF2-40B4-BE49-F238E27FC236}">
                    <a16:creationId xmlns:a16="http://schemas.microsoft.com/office/drawing/2014/main" id="{3D3FDB1D-24DB-437A-A28C-22CC97B696EE}"/>
                  </a:ext>
                </a:extLst>
              </p:cNvPr>
              <p:cNvSpPr>
                <a:spLocks noChangeArrowheads="1"/>
              </p:cNvSpPr>
              <p:nvPr/>
            </p:nvSpPr>
            <p:spPr bwMode="auto">
              <a:xfrm>
                <a:off x="2021" y="2623"/>
                <a:ext cx="184"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algn="ctr" eaLnBrk="0" hangingPunct="0">
                  <a:spcBef>
                    <a:spcPct val="50000"/>
                  </a:spcBef>
                  <a:buSzPct val="75000"/>
                  <a:buFont typeface="Wingdings" panose="05000000000000000000" pitchFamily="2" charset="2"/>
                  <a:buNone/>
                </a:pPr>
                <a:r>
                  <a:rPr kumimoji="1" lang="en-US" altLang="zh-CN" sz="2000">
                    <a:solidFill>
                      <a:schemeClr val="tx1"/>
                    </a:solidFill>
                    <a:latin typeface="Times New Roman" panose="02020603050405020304" pitchFamily="18" charset="0"/>
                    <a:cs typeface="Times New Roman" panose="02020603050405020304" pitchFamily="18" charset="0"/>
                  </a:rPr>
                  <a:t>5</a:t>
                </a:r>
              </a:p>
            </p:txBody>
          </p:sp>
        </p:grpSp>
      </p:grpSp>
      <p:sp>
        <p:nvSpPr>
          <p:cNvPr id="18" name="Rectangle 526">
            <a:extLst>
              <a:ext uri="{FF2B5EF4-FFF2-40B4-BE49-F238E27FC236}">
                <a16:creationId xmlns:a16="http://schemas.microsoft.com/office/drawing/2014/main" id="{0B888AD9-C750-4DC2-9A6A-0BA4D5BBD8B5}"/>
              </a:ext>
            </a:extLst>
          </p:cNvPr>
          <p:cNvSpPr>
            <a:spLocks noChangeArrowheads="1"/>
          </p:cNvSpPr>
          <p:nvPr/>
        </p:nvSpPr>
        <p:spPr bwMode="auto">
          <a:xfrm>
            <a:off x="534894" y="4416728"/>
            <a:ext cx="10860647" cy="536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50000"/>
              </a:spcBef>
              <a:buClr>
                <a:schemeClr val="hlink"/>
              </a:buClr>
              <a:buSzPct val="80000"/>
              <a:buFont typeface="Monotype Sorts" charset="2"/>
              <a:buNone/>
            </a:pPr>
            <a:r>
              <a:rPr lang="zh-CN" altLang="en-US" dirty="0">
                <a:solidFill>
                  <a:schemeClr val="tx1"/>
                </a:solidFill>
                <a:latin typeface="Times New Roman" panose="02020603050405020304" pitchFamily="18" charset="0"/>
                <a:cs typeface="Times New Roman" panose="02020603050405020304" pitchFamily="18" charset="0"/>
              </a:rPr>
              <a:t>令最优指标函数</a:t>
            </a:r>
            <a:r>
              <a:rPr lang="en-US" altLang="zh-CN" i="1" dirty="0" err="1">
                <a:solidFill>
                  <a:schemeClr val="tx1"/>
                </a:solidFill>
                <a:latin typeface="Times New Roman" panose="02020603050405020304" pitchFamily="18" charset="0"/>
                <a:cs typeface="Times New Roman" panose="02020603050405020304" pitchFamily="18" charset="0"/>
              </a:rPr>
              <a:t>f</a:t>
            </a:r>
            <a:r>
              <a:rPr lang="en-US" altLang="zh-CN" sz="3200" i="1" baseline="-25000" dirty="0" err="1">
                <a:solidFill>
                  <a:schemeClr val="tx1"/>
                </a:solidFill>
                <a:latin typeface="Times New Roman" panose="02020603050405020304" pitchFamily="18" charset="0"/>
                <a:cs typeface="Times New Roman" panose="02020603050405020304" pitchFamily="18" charset="0"/>
              </a:rPr>
              <a:t>k</a:t>
            </a:r>
            <a:r>
              <a:rPr lang="en-US" altLang="zh-CN" dirty="0">
                <a:solidFill>
                  <a:schemeClr val="tx1"/>
                </a:solidFill>
                <a:latin typeface="Times New Roman" panose="02020603050405020304" pitchFamily="18" charset="0"/>
                <a:cs typeface="Times New Roman" panose="02020603050405020304" pitchFamily="18" charset="0"/>
              </a:rPr>
              <a:t>( </a:t>
            </a:r>
            <a:r>
              <a:rPr lang="en-US" altLang="zh-CN" i="1" dirty="0" err="1">
                <a:solidFill>
                  <a:schemeClr val="tx1"/>
                </a:solidFill>
                <a:latin typeface="Times New Roman" panose="02020603050405020304" pitchFamily="18" charset="0"/>
                <a:cs typeface="Times New Roman" panose="02020603050405020304" pitchFamily="18" charset="0"/>
              </a:rPr>
              <a:t>x</a:t>
            </a:r>
            <a:r>
              <a:rPr lang="en-US" altLang="zh-CN" sz="3200" i="1" baseline="-25000" dirty="0" err="1">
                <a:solidFill>
                  <a:schemeClr val="tx1"/>
                </a:solidFill>
                <a:latin typeface="Times New Roman" panose="02020603050405020304" pitchFamily="18" charset="0"/>
                <a:cs typeface="Times New Roman" panose="02020603050405020304" pitchFamily="18" charset="0"/>
              </a:rPr>
              <a:t>k</a:t>
            </a:r>
            <a:r>
              <a:rPr lang="en-US" altLang="zh-CN" dirty="0">
                <a:solidFill>
                  <a:schemeClr val="tx1"/>
                </a:solidFill>
                <a:latin typeface="Times New Roman" panose="02020603050405020304" pitchFamily="18" charset="0"/>
                <a:cs typeface="Times New Roman" panose="02020603050405020304" pitchFamily="18" charset="0"/>
              </a:rPr>
              <a:t> ) </a:t>
            </a:r>
            <a:r>
              <a:rPr lang="zh-CN" altLang="en-US" dirty="0">
                <a:solidFill>
                  <a:schemeClr val="tx1"/>
                </a:solidFill>
                <a:latin typeface="Times New Roman" panose="02020603050405020304" pitchFamily="18" charset="0"/>
                <a:cs typeface="Times New Roman" panose="02020603050405020304" pitchFamily="18" charset="0"/>
              </a:rPr>
              <a:t>表示由资源量</a:t>
            </a:r>
            <a:r>
              <a:rPr lang="en-US" altLang="zh-CN" i="1" dirty="0" err="1">
                <a:solidFill>
                  <a:schemeClr val="tx1"/>
                </a:solidFill>
                <a:latin typeface="Times New Roman" panose="02020603050405020304" pitchFamily="18" charset="0"/>
                <a:cs typeface="Times New Roman" panose="02020603050405020304" pitchFamily="18" charset="0"/>
              </a:rPr>
              <a:t>x</a:t>
            </a:r>
            <a:r>
              <a:rPr lang="en-US" altLang="zh-CN" sz="3200" i="1" baseline="-25000" dirty="0" err="1">
                <a:solidFill>
                  <a:schemeClr val="tx1"/>
                </a:solidFill>
                <a:latin typeface="Times New Roman" panose="02020603050405020304" pitchFamily="18" charset="0"/>
                <a:cs typeface="Times New Roman" panose="02020603050405020304" pitchFamily="18" charset="0"/>
              </a:rPr>
              <a:t>k</a:t>
            </a:r>
            <a:r>
              <a:rPr lang="zh-CN" altLang="en-US" dirty="0">
                <a:solidFill>
                  <a:schemeClr val="tx1"/>
                </a:solidFill>
                <a:latin typeface="Times New Roman" panose="02020603050405020304" pitchFamily="18" charset="0"/>
                <a:cs typeface="Times New Roman" panose="02020603050405020304" pitchFamily="18" charset="0"/>
              </a:rPr>
              <a:t>出发，从第</a:t>
            </a:r>
            <a:r>
              <a:rPr lang="en-US" altLang="zh-CN" i="1" dirty="0">
                <a:solidFill>
                  <a:schemeClr val="tx1"/>
                </a:solidFill>
                <a:latin typeface="Times New Roman" panose="02020603050405020304" pitchFamily="18" charset="0"/>
                <a:cs typeface="Times New Roman" panose="02020603050405020304" pitchFamily="18" charset="0"/>
              </a:rPr>
              <a:t>k</a:t>
            </a:r>
            <a:r>
              <a:rPr lang="zh-CN" altLang="en-US" dirty="0">
                <a:solidFill>
                  <a:schemeClr val="tx1"/>
                </a:solidFill>
                <a:latin typeface="Times New Roman" panose="02020603050405020304" pitchFamily="18" charset="0"/>
                <a:cs typeface="Times New Roman" panose="02020603050405020304" pitchFamily="18" charset="0"/>
              </a:rPr>
              <a:t>年开始到第</a:t>
            </a:r>
            <a:r>
              <a:rPr lang="en-US" altLang="zh-CN" dirty="0">
                <a:solidFill>
                  <a:schemeClr val="tx1"/>
                </a:solidFill>
                <a:latin typeface="Times New Roman" panose="02020603050405020304" pitchFamily="18" charset="0"/>
                <a:cs typeface="Times New Roman" panose="02020603050405020304" pitchFamily="18" charset="0"/>
              </a:rPr>
              <a:t>5</a:t>
            </a:r>
            <a:r>
              <a:rPr lang="zh-CN" altLang="en-US" dirty="0">
                <a:solidFill>
                  <a:schemeClr val="tx1"/>
                </a:solidFill>
                <a:latin typeface="Times New Roman" panose="02020603050405020304" pitchFamily="18" charset="0"/>
                <a:cs typeface="Times New Roman" panose="02020603050405020304" pitchFamily="18" charset="0"/>
              </a:rPr>
              <a:t>年结束时所取得的最大预期收入。因而有：</a:t>
            </a:r>
          </a:p>
        </p:txBody>
      </p:sp>
      <p:sp>
        <p:nvSpPr>
          <p:cNvPr id="19" name="Rectangle 527">
            <a:extLst>
              <a:ext uri="{FF2B5EF4-FFF2-40B4-BE49-F238E27FC236}">
                <a16:creationId xmlns:a16="http://schemas.microsoft.com/office/drawing/2014/main" id="{FD47EF56-2744-433D-9B38-A0B3668B0F46}"/>
              </a:ext>
            </a:extLst>
          </p:cNvPr>
          <p:cNvSpPr>
            <a:spLocks noChangeArrowheads="1"/>
          </p:cNvSpPr>
          <p:nvPr/>
        </p:nvSpPr>
        <p:spPr bwMode="auto">
          <a:xfrm>
            <a:off x="1081262" y="5132294"/>
            <a:ext cx="8699500" cy="57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US" altLang="zh-CN" dirty="0">
                <a:solidFill>
                  <a:schemeClr val="tx1"/>
                </a:solidFill>
                <a:latin typeface="Times New Roman" panose="02020603050405020304" pitchFamily="18" charset="0"/>
                <a:cs typeface="Times New Roman" panose="02020603050405020304" pitchFamily="18" charset="0"/>
              </a:rPr>
              <a:t> </a:t>
            </a:r>
            <a:r>
              <a:rPr lang="en-US" altLang="zh-CN" i="1" dirty="0" err="1">
                <a:solidFill>
                  <a:srgbClr val="990000"/>
                </a:solidFill>
                <a:latin typeface="Times New Roman" panose="02020603050405020304" pitchFamily="18" charset="0"/>
                <a:cs typeface="Times New Roman" panose="02020603050405020304" pitchFamily="18" charset="0"/>
              </a:rPr>
              <a:t>f</a:t>
            </a:r>
            <a:r>
              <a:rPr lang="en-US" altLang="zh-CN" sz="3200" i="1" baseline="-25000" dirty="0" err="1">
                <a:solidFill>
                  <a:srgbClr val="990000"/>
                </a:solidFill>
                <a:latin typeface="Times New Roman" panose="02020603050405020304" pitchFamily="18" charset="0"/>
                <a:cs typeface="Times New Roman" panose="02020603050405020304" pitchFamily="18" charset="0"/>
              </a:rPr>
              <a:t>k</a:t>
            </a: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i="1" dirty="0" err="1">
                <a:solidFill>
                  <a:srgbClr val="990000"/>
                </a:solidFill>
                <a:latin typeface="Times New Roman" panose="02020603050405020304" pitchFamily="18" charset="0"/>
                <a:cs typeface="Times New Roman" panose="02020603050405020304" pitchFamily="18" charset="0"/>
              </a:rPr>
              <a:t>x</a:t>
            </a:r>
            <a:r>
              <a:rPr lang="en-US" altLang="zh-CN" sz="3200" i="1" baseline="-25000" dirty="0" err="1">
                <a:solidFill>
                  <a:srgbClr val="990000"/>
                </a:solidFill>
                <a:latin typeface="Times New Roman" panose="02020603050405020304" pitchFamily="18" charset="0"/>
                <a:cs typeface="Times New Roman" panose="02020603050405020304" pitchFamily="18" charset="0"/>
              </a:rPr>
              <a:t>k</a:t>
            </a:r>
            <a:r>
              <a:rPr lang="en-US" altLang="zh-CN" i="1" dirty="0">
                <a:solidFill>
                  <a:srgbClr val="990000"/>
                </a:solidFill>
                <a:latin typeface="Times New Roman" panose="02020603050405020304" pitchFamily="18" charset="0"/>
                <a:cs typeface="Times New Roman" panose="02020603050405020304" pitchFamily="18" charset="0"/>
              </a:rPr>
              <a:t> </a:t>
            </a:r>
            <a:r>
              <a:rPr lang="en-US" altLang="zh-CN" dirty="0">
                <a:solidFill>
                  <a:srgbClr val="990000"/>
                </a:solidFill>
                <a:latin typeface="Times New Roman" panose="02020603050405020304" pitchFamily="18" charset="0"/>
                <a:cs typeface="Times New Roman" panose="02020603050405020304" pitchFamily="18" charset="0"/>
              </a:rPr>
              <a:t>)</a:t>
            </a:r>
            <a:r>
              <a:rPr lang="en-US" altLang="zh-CN" dirty="0">
                <a:solidFill>
                  <a:schemeClr val="tx1"/>
                </a:solidFill>
                <a:latin typeface="Times New Roman" panose="02020603050405020304" pitchFamily="18" charset="0"/>
                <a:cs typeface="Times New Roman" panose="02020603050405020304" pitchFamily="18" charset="0"/>
              </a:rPr>
              <a:t> = </a:t>
            </a:r>
            <a:r>
              <a:rPr lang="en-US" altLang="zh-CN" i="1" dirty="0">
                <a:solidFill>
                  <a:srgbClr val="FF0066"/>
                </a:solidFill>
                <a:latin typeface="Times New Roman" panose="02020603050405020304" pitchFamily="18" charset="0"/>
                <a:cs typeface="Times New Roman" panose="02020603050405020304" pitchFamily="18" charset="0"/>
              </a:rPr>
              <a:t>max</a:t>
            </a:r>
            <a:r>
              <a:rPr lang="en-US" altLang="zh-CN" dirty="0">
                <a:solidFill>
                  <a:schemeClr val="tx1"/>
                </a:solidFill>
                <a:latin typeface="Times New Roman" panose="02020603050405020304" pitchFamily="18" charset="0"/>
                <a:cs typeface="Times New Roman" panose="02020603050405020304" pitchFamily="18" charset="0"/>
              </a:rPr>
              <a:t>{                                                                         } </a:t>
            </a:r>
          </a:p>
        </p:txBody>
      </p:sp>
      <p:grpSp>
        <p:nvGrpSpPr>
          <p:cNvPr id="20" name="Group 528">
            <a:extLst>
              <a:ext uri="{FF2B5EF4-FFF2-40B4-BE49-F238E27FC236}">
                <a16:creationId xmlns:a16="http://schemas.microsoft.com/office/drawing/2014/main" id="{C7DA6122-5252-4910-8014-2F6B237F6E1B}"/>
              </a:ext>
            </a:extLst>
          </p:cNvPr>
          <p:cNvGrpSpPr>
            <a:grpSpLocks/>
          </p:cNvGrpSpPr>
          <p:nvPr/>
        </p:nvGrpSpPr>
        <p:grpSpPr bwMode="auto">
          <a:xfrm>
            <a:off x="2583036" y="4969576"/>
            <a:ext cx="5818188" cy="858838"/>
            <a:chOff x="1247" y="1777"/>
            <a:chExt cx="3665" cy="541"/>
          </a:xfrm>
        </p:grpSpPr>
        <p:grpSp>
          <p:nvGrpSpPr>
            <p:cNvPr id="21" name="Group 529">
              <a:extLst>
                <a:ext uri="{FF2B5EF4-FFF2-40B4-BE49-F238E27FC236}">
                  <a16:creationId xmlns:a16="http://schemas.microsoft.com/office/drawing/2014/main" id="{6E099BD3-772F-489C-86EF-B474E8C8D7B8}"/>
                </a:ext>
              </a:extLst>
            </p:cNvPr>
            <p:cNvGrpSpPr>
              <a:grpSpLocks/>
            </p:cNvGrpSpPr>
            <p:nvPr/>
          </p:nvGrpSpPr>
          <p:grpSpPr bwMode="auto">
            <a:xfrm>
              <a:off x="1247" y="1782"/>
              <a:ext cx="2216" cy="536"/>
              <a:chOff x="943" y="1238"/>
              <a:chExt cx="2174" cy="536"/>
            </a:xfrm>
          </p:grpSpPr>
          <p:sp>
            <p:nvSpPr>
              <p:cNvPr id="26" name="Rectangle 530">
                <a:extLst>
                  <a:ext uri="{FF2B5EF4-FFF2-40B4-BE49-F238E27FC236}">
                    <a16:creationId xmlns:a16="http://schemas.microsoft.com/office/drawing/2014/main" id="{CE8B990D-AB36-4BCA-A893-4EA60A0D0C0F}"/>
                  </a:ext>
                </a:extLst>
              </p:cNvPr>
              <p:cNvSpPr>
                <a:spLocks noChangeArrowheads="1"/>
              </p:cNvSpPr>
              <p:nvPr/>
            </p:nvSpPr>
            <p:spPr bwMode="auto">
              <a:xfrm>
                <a:off x="943" y="1365"/>
                <a:ext cx="2174"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p>
                <a:pPr eaLnBrk="0" hangingPunct="0">
                  <a:spcBef>
                    <a:spcPct val="50000"/>
                  </a:spcBef>
                  <a:buSzPct val="75000"/>
                  <a:buFont typeface="Wingdings" panose="05000000000000000000" pitchFamily="2" charset="2"/>
                  <a:buNone/>
                </a:pPr>
                <a:r>
                  <a:rPr kumimoji="1" lang="en-US" altLang="zh-CN" i="1" dirty="0">
                    <a:solidFill>
                      <a:schemeClr val="tx1"/>
                    </a:solidFill>
                    <a:latin typeface="Times New Roman" panose="02020603050405020304" pitchFamily="18" charset="0"/>
                    <a:cs typeface="Times New Roman" panose="02020603050405020304" pitchFamily="18" charset="0"/>
                  </a:rPr>
                  <a:t>V</a:t>
                </a:r>
                <a:r>
                  <a:rPr kumimoji="1" lang="en-US" altLang="zh-CN" sz="3200" i="1" baseline="-25000" dirty="0">
                    <a:solidFill>
                      <a:schemeClr val="tx1"/>
                    </a:solidFill>
                    <a:latin typeface="Times New Roman" panose="02020603050405020304" pitchFamily="18" charset="0"/>
                    <a:cs typeface="Times New Roman" panose="02020603050405020304" pitchFamily="18" charset="0"/>
                  </a:rPr>
                  <a:t>k</a:t>
                </a:r>
                <a:r>
                  <a:rPr kumimoji="1" lang="en-US" altLang="zh-CN" sz="3200" baseline="-25000" dirty="0">
                    <a:solidFill>
                      <a:schemeClr val="tx1"/>
                    </a:solidFill>
                    <a:latin typeface="Times New Roman" panose="02020603050405020304" pitchFamily="18" charset="0"/>
                    <a:cs typeface="Times New Roman" panose="02020603050405020304" pitchFamily="18" charset="0"/>
                  </a:rPr>
                  <a:t>,5</a:t>
                </a:r>
                <a:r>
                  <a:rPr kumimoji="1" lang="en-US" altLang="zh-CN" sz="3200" i="1" baseline="-25000" dirty="0">
                    <a:solidFill>
                      <a:schemeClr val="tx1"/>
                    </a:solidFill>
                    <a:latin typeface="Times New Roman" panose="02020603050405020304" pitchFamily="18" charset="0"/>
                    <a:cs typeface="Times New Roman" panose="02020603050405020304" pitchFamily="18" charset="0"/>
                  </a:rPr>
                  <a:t> </a:t>
                </a:r>
                <a:r>
                  <a:rPr kumimoji="1" lang="en-US" altLang="zh-CN" dirty="0">
                    <a:solidFill>
                      <a:schemeClr val="tx1"/>
                    </a:solidFill>
                    <a:latin typeface="Times New Roman" panose="02020603050405020304" pitchFamily="18" charset="0"/>
                    <a:cs typeface="Times New Roman" panose="02020603050405020304" pitchFamily="18" charset="0"/>
                  </a:rPr>
                  <a:t>= </a:t>
                </a:r>
                <a:r>
                  <a:rPr kumimoji="1" lang="en-US" altLang="zh-CN" dirty="0">
                    <a:solidFill>
                      <a:srgbClr val="FF0066"/>
                    </a:solidFill>
                    <a:latin typeface="Times New Roman" panose="02020603050405020304" pitchFamily="18" charset="0"/>
                    <a:cs typeface="Times New Roman" panose="02020603050405020304" pitchFamily="18" charset="0"/>
                  </a:rPr>
                  <a:t>∑</a:t>
                </a:r>
                <a:r>
                  <a:rPr kumimoji="1" lang="en-US" altLang="zh-CN" i="1" dirty="0">
                    <a:solidFill>
                      <a:schemeClr val="tx1"/>
                    </a:solidFill>
                    <a:latin typeface="Times New Roman" panose="02020603050405020304" pitchFamily="18" charset="0"/>
                    <a:cs typeface="Times New Roman" panose="02020603050405020304" pitchFamily="18" charset="0"/>
                  </a:rPr>
                  <a:t>v</a:t>
                </a:r>
                <a:r>
                  <a:rPr kumimoji="1" lang="en-US" altLang="zh-CN" sz="3200" i="1" baseline="-25000" dirty="0">
                    <a:solidFill>
                      <a:schemeClr val="tx1"/>
                    </a:solidFill>
                    <a:latin typeface="Times New Roman" panose="02020603050405020304" pitchFamily="18" charset="0"/>
                    <a:cs typeface="Times New Roman" panose="02020603050405020304" pitchFamily="18" charset="0"/>
                  </a:rPr>
                  <a:t>i</a:t>
                </a:r>
                <a:r>
                  <a:rPr kumimoji="1" lang="zh-CN" altLang="en-US" dirty="0">
                    <a:solidFill>
                      <a:schemeClr val="tx1"/>
                    </a:solidFill>
                    <a:latin typeface="Times New Roman" panose="02020603050405020304" pitchFamily="18" charset="0"/>
                    <a:cs typeface="Times New Roman" panose="02020603050405020304" pitchFamily="18" charset="0"/>
                  </a:rPr>
                  <a:t>（</a:t>
                </a:r>
                <a:r>
                  <a:rPr kumimoji="1" lang="en-US" altLang="zh-CN" i="1" dirty="0">
                    <a:solidFill>
                      <a:schemeClr val="tx1"/>
                    </a:solidFill>
                    <a:latin typeface="Times New Roman" panose="02020603050405020304" pitchFamily="18" charset="0"/>
                    <a:cs typeface="Times New Roman" panose="02020603050405020304" pitchFamily="18" charset="0"/>
                  </a:rPr>
                  <a:t>x</a:t>
                </a:r>
                <a:r>
                  <a:rPr kumimoji="1" lang="en-US" altLang="zh-CN" sz="3200" i="1" baseline="-25000" dirty="0">
                    <a:solidFill>
                      <a:schemeClr val="tx1"/>
                    </a:solidFill>
                    <a:latin typeface="Times New Roman" panose="02020603050405020304" pitchFamily="18" charset="0"/>
                    <a:cs typeface="Times New Roman" panose="02020603050405020304" pitchFamily="18" charset="0"/>
                  </a:rPr>
                  <a:t>i</a:t>
                </a:r>
                <a:r>
                  <a:rPr kumimoji="1" lang="en-US" altLang="zh-CN" dirty="0">
                    <a:solidFill>
                      <a:schemeClr val="tx1"/>
                    </a:solidFill>
                    <a:latin typeface="Times New Roman" panose="02020603050405020304" pitchFamily="18" charset="0"/>
                    <a:cs typeface="Times New Roman" panose="02020603050405020304" pitchFamily="18" charset="0"/>
                  </a:rPr>
                  <a:t>, </a:t>
                </a:r>
                <a:r>
                  <a:rPr kumimoji="1" lang="en-US" altLang="zh-CN" i="1" dirty="0" err="1">
                    <a:solidFill>
                      <a:schemeClr val="tx1"/>
                    </a:solidFill>
                    <a:latin typeface="Times New Roman" panose="02020603050405020304" pitchFamily="18" charset="0"/>
                    <a:cs typeface="Times New Roman" panose="02020603050405020304" pitchFamily="18" charset="0"/>
                  </a:rPr>
                  <a:t>u</a:t>
                </a:r>
                <a:r>
                  <a:rPr kumimoji="1" lang="en-US" altLang="zh-CN" sz="3200" i="1" baseline="-25000" dirty="0" err="1">
                    <a:solidFill>
                      <a:schemeClr val="tx1"/>
                    </a:solidFill>
                    <a:latin typeface="Times New Roman" panose="02020603050405020304" pitchFamily="18" charset="0"/>
                    <a:cs typeface="Times New Roman" panose="02020603050405020304" pitchFamily="18" charset="0"/>
                  </a:rPr>
                  <a:t>i</a:t>
                </a:r>
                <a:r>
                  <a:rPr kumimoji="1" lang="zh-CN" altLang="en-US" dirty="0">
                    <a:solidFill>
                      <a:schemeClr val="tx1"/>
                    </a:solidFill>
                    <a:latin typeface="Times New Roman" panose="02020603050405020304" pitchFamily="18" charset="0"/>
                    <a:cs typeface="Times New Roman" panose="02020603050405020304" pitchFamily="18" charset="0"/>
                  </a:rPr>
                  <a:t>）</a:t>
                </a:r>
              </a:p>
            </p:txBody>
          </p:sp>
          <p:sp>
            <p:nvSpPr>
              <p:cNvPr id="27" name="Rectangle 531">
                <a:extLst>
                  <a:ext uri="{FF2B5EF4-FFF2-40B4-BE49-F238E27FC236}">
                    <a16:creationId xmlns:a16="http://schemas.microsoft.com/office/drawing/2014/main" id="{02860C08-4293-47B7-8ED3-78C517844073}"/>
                  </a:ext>
                </a:extLst>
              </p:cNvPr>
              <p:cNvSpPr>
                <a:spLocks noChangeArrowheads="1"/>
              </p:cNvSpPr>
              <p:nvPr/>
            </p:nvSpPr>
            <p:spPr bwMode="auto">
              <a:xfrm>
                <a:off x="1316" y="1528"/>
                <a:ext cx="324"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algn="ctr" eaLnBrk="0" hangingPunct="0">
                  <a:spcBef>
                    <a:spcPct val="50000"/>
                  </a:spcBef>
                  <a:buSzPct val="75000"/>
                  <a:buFont typeface="Wingdings" panose="05000000000000000000" pitchFamily="2" charset="2"/>
                  <a:buNone/>
                </a:pPr>
                <a:r>
                  <a:rPr kumimoji="1" lang="en-US" altLang="zh-CN" sz="2000" i="1" dirty="0" err="1">
                    <a:solidFill>
                      <a:schemeClr val="tx1"/>
                    </a:solidFill>
                    <a:latin typeface="Times New Roman" panose="02020603050405020304" pitchFamily="18" charset="0"/>
                    <a:cs typeface="Times New Roman" panose="02020603050405020304" pitchFamily="18" charset="0"/>
                  </a:rPr>
                  <a:t>i</a:t>
                </a:r>
                <a:r>
                  <a:rPr kumimoji="1" lang="en-US" altLang="zh-CN" sz="2000" i="1" dirty="0">
                    <a:solidFill>
                      <a:schemeClr val="tx1"/>
                    </a:solidFill>
                    <a:latin typeface="Times New Roman" panose="02020603050405020304" pitchFamily="18" charset="0"/>
                    <a:cs typeface="Times New Roman" panose="02020603050405020304" pitchFamily="18" charset="0"/>
                  </a:rPr>
                  <a:t>=k</a:t>
                </a:r>
              </a:p>
            </p:txBody>
          </p:sp>
          <p:sp>
            <p:nvSpPr>
              <p:cNvPr id="28" name="Rectangle 532">
                <a:extLst>
                  <a:ext uri="{FF2B5EF4-FFF2-40B4-BE49-F238E27FC236}">
                    <a16:creationId xmlns:a16="http://schemas.microsoft.com/office/drawing/2014/main" id="{1E255AE1-AE33-4EFC-87E9-881B44861A69}"/>
                  </a:ext>
                </a:extLst>
              </p:cNvPr>
              <p:cNvSpPr>
                <a:spLocks noChangeArrowheads="1"/>
              </p:cNvSpPr>
              <p:nvPr/>
            </p:nvSpPr>
            <p:spPr bwMode="auto">
              <a:xfrm>
                <a:off x="1402" y="1238"/>
                <a:ext cx="18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algn="ctr" eaLnBrk="0" hangingPunct="0">
                  <a:spcBef>
                    <a:spcPct val="50000"/>
                  </a:spcBef>
                  <a:buSzPct val="75000"/>
                  <a:buFont typeface="Wingdings" panose="05000000000000000000" pitchFamily="2" charset="2"/>
                  <a:buNone/>
                </a:pPr>
                <a:r>
                  <a:rPr kumimoji="1" lang="en-US" altLang="zh-CN" sz="2000" dirty="0">
                    <a:solidFill>
                      <a:schemeClr val="tx1"/>
                    </a:solidFill>
                    <a:latin typeface="Times New Roman" panose="02020603050405020304" pitchFamily="18" charset="0"/>
                    <a:cs typeface="Times New Roman" panose="02020603050405020304" pitchFamily="18" charset="0"/>
                  </a:rPr>
                  <a:t>5</a:t>
                </a:r>
              </a:p>
            </p:txBody>
          </p:sp>
        </p:grpSp>
        <p:grpSp>
          <p:nvGrpSpPr>
            <p:cNvPr id="22" name="Group 533">
              <a:extLst>
                <a:ext uri="{FF2B5EF4-FFF2-40B4-BE49-F238E27FC236}">
                  <a16:creationId xmlns:a16="http://schemas.microsoft.com/office/drawing/2014/main" id="{112FED24-68A5-424B-885D-3A4FB90DFC9F}"/>
                </a:ext>
              </a:extLst>
            </p:cNvPr>
            <p:cNvGrpSpPr>
              <a:grpSpLocks/>
            </p:cNvGrpSpPr>
            <p:nvPr/>
          </p:nvGrpSpPr>
          <p:grpSpPr bwMode="auto">
            <a:xfrm>
              <a:off x="2552" y="1777"/>
              <a:ext cx="2360" cy="529"/>
              <a:chOff x="1560" y="2617"/>
              <a:chExt cx="2360" cy="529"/>
            </a:xfrm>
          </p:grpSpPr>
          <p:sp>
            <p:nvSpPr>
              <p:cNvPr id="23" name="Rectangle 534">
                <a:extLst>
                  <a:ext uri="{FF2B5EF4-FFF2-40B4-BE49-F238E27FC236}">
                    <a16:creationId xmlns:a16="http://schemas.microsoft.com/office/drawing/2014/main" id="{34E76F78-658C-4064-A31F-A5441DFEDCB2}"/>
                  </a:ext>
                </a:extLst>
              </p:cNvPr>
              <p:cNvSpPr>
                <a:spLocks noChangeArrowheads="1"/>
              </p:cNvSpPr>
              <p:nvPr/>
            </p:nvSpPr>
            <p:spPr bwMode="auto">
              <a:xfrm>
                <a:off x="1560" y="2739"/>
                <a:ext cx="236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p>
                <a:pPr eaLnBrk="0" hangingPunct="0">
                  <a:spcBef>
                    <a:spcPct val="50000"/>
                  </a:spcBef>
                  <a:buSzPct val="75000"/>
                  <a:buFont typeface="Wingdings" panose="05000000000000000000" pitchFamily="2" charset="2"/>
                  <a:buNone/>
                </a:pPr>
                <a:r>
                  <a:rPr kumimoji="1" lang="en-US" altLang="zh-CN" sz="3200" i="1" baseline="-25000" dirty="0">
                    <a:solidFill>
                      <a:schemeClr val="tx1"/>
                    </a:solidFill>
                    <a:latin typeface="Times New Roman" panose="02020603050405020304" pitchFamily="18" charset="0"/>
                    <a:cs typeface="Times New Roman" panose="02020603050405020304" pitchFamily="18" charset="0"/>
                  </a:rPr>
                  <a:t> </a:t>
                </a:r>
                <a:r>
                  <a:rPr kumimoji="1" lang="en-US" altLang="zh-CN" dirty="0">
                    <a:solidFill>
                      <a:schemeClr val="tx1"/>
                    </a:solidFill>
                    <a:latin typeface="Times New Roman" panose="02020603050405020304" pitchFamily="18" charset="0"/>
                    <a:cs typeface="Times New Roman" panose="02020603050405020304" pitchFamily="18" charset="0"/>
                  </a:rPr>
                  <a:t>= </a:t>
                </a:r>
                <a:r>
                  <a:rPr kumimoji="1" lang="en-US" altLang="zh-CN" dirty="0">
                    <a:solidFill>
                      <a:srgbClr val="FF0066"/>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8</a:t>
                </a:r>
                <a:r>
                  <a:rPr lang="en-US" altLang="zh-CN" i="1" dirty="0">
                    <a:solidFill>
                      <a:schemeClr val="tx1"/>
                    </a:solidFill>
                    <a:latin typeface="Times New Roman" panose="02020603050405020304" pitchFamily="18" charset="0"/>
                    <a:cs typeface="Times New Roman" panose="02020603050405020304" pitchFamily="18" charset="0"/>
                  </a:rPr>
                  <a:t>u</a:t>
                </a:r>
                <a:r>
                  <a:rPr lang="en-US" altLang="zh-CN" sz="3200" i="1" baseline="-25000" dirty="0">
                    <a:solidFill>
                      <a:schemeClr val="tx1"/>
                    </a:solidFill>
                    <a:latin typeface="Times New Roman" panose="02020603050405020304" pitchFamily="18" charset="0"/>
                    <a:cs typeface="Times New Roman" panose="02020603050405020304" pitchFamily="18" charset="0"/>
                  </a:rPr>
                  <a:t>i</a:t>
                </a:r>
                <a:r>
                  <a:rPr lang="en-US" altLang="zh-CN" dirty="0">
                    <a:solidFill>
                      <a:schemeClr val="tx1"/>
                    </a:solidFill>
                    <a:latin typeface="Times New Roman" panose="02020603050405020304" pitchFamily="18" charset="0"/>
                    <a:cs typeface="Times New Roman" panose="02020603050405020304" pitchFamily="18" charset="0"/>
                  </a:rPr>
                  <a:t> + 5( </a:t>
                </a:r>
                <a:r>
                  <a:rPr lang="en-US" altLang="zh-CN" i="1" dirty="0">
                    <a:solidFill>
                      <a:schemeClr val="tx1"/>
                    </a:solidFill>
                    <a:latin typeface="Times New Roman" panose="02020603050405020304" pitchFamily="18" charset="0"/>
                    <a:cs typeface="Times New Roman" panose="02020603050405020304" pitchFamily="18" charset="0"/>
                  </a:rPr>
                  <a:t>x</a:t>
                </a:r>
                <a:r>
                  <a:rPr lang="en-US" altLang="zh-CN" sz="3200" i="1" baseline="-25000" dirty="0">
                    <a:solidFill>
                      <a:schemeClr val="tx1"/>
                    </a:solidFill>
                    <a:latin typeface="Times New Roman" panose="02020603050405020304" pitchFamily="18" charset="0"/>
                    <a:cs typeface="Times New Roman" panose="02020603050405020304" pitchFamily="18" charset="0"/>
                  </a:rPr>
                  <a:t>i</a:t>
                </a:r>
                <a:r>
                  <a:rPr lang="zh-CN" altLang="en-US" dirty="0">
                    <a:solidFill>
                      <a:schemeClr val="tx1"/>
                    </a:solidFill>
                    <a:latin typeface="Times New Roman" panose="02020603050405020304" pitchFamily="18" charset="0"/>
                    <a:cs typeface="Times New Roman" panose="02020603050405020304" pitchFamily="18" charset="0"/>
                  </a:rPr>
                  <a:t>－</a:t>
                </a:r>
                <a:r>
                  <a:rPr lang="en-US" altLang="zh-CN" i="1" dirty="0" err="1">
                    <a:solidFill>
                      <a:schemeClr val="tx1"/>
                    </a:solidFill>
                    <a:latin typeface="Times New Roman" panose="02020603050405020304" pitchFamily="18" charset="0"/>
                    <a:cs typeface="Times New Roman" panose="02020603050405020304" pitchFamily="18" charset="0"/>
                  </a:rPr>
                  <a:t>u</a:t>
                </a:r>
                <a:r>
                  <a:rPr lang="en-US" altLang="zh-CN" sz="3200" i="1" baseline="-25000" dirty="0" err="1">
                    <a:solidFill>
                      <a:schemeClr val="tx1"/>
                    </a:solidFill>
                    <a:latin typeface="Times New Roman" panose="02020603050405020304" pitchFamily="18" charset="0"/>
                    <a:cs typeface="Times New Roman" panose="02020603050405020304" pitchFamily="18" charset="0"/>
                  </a:rPr>
                  <a:t>i</a:t>
                </a:r>
                <a:r>
                  <a:rPr lang="en-US" altLang="zh-CN" dirty="0">
                    <a:solidFill>
                      <a:schemeClr val="tx1"/>
                    </a:solidFill>
                    <a:latin typeface="Times New Roman" panose="02020603050405020304" pitchFamily="18" charset="0"/>
                    <a:cs typeface="Times New Roman" panose="02020603050405020304" pitchFamily="18" charset="0"/>
                  </a:rPr>
                  <a:t> )</a:t>
                </a:r>
              </a:p>
            </p:txBody>
          </p:sp>
          <p:sp>
            <p:nvSpPr>
              <p:cNvPr id="24" name="Rectangle 535">
                <a:extLst>
                  <a:ext uri="{FF2B5EF4-FFF2-40B4-BE49-F238E27FC236}">
                    <a16:creationId xmlns:a16="http://schemas.microsoft.com/office/drawing/2014/main" id="{7A151F21-F341-4CDC-B034-D81B2F672CF6}"/>
                  </a:ext>
                </a:extLst>
              </p:cNvPr>
              <p:cNvSpPr>
                <a:spLocks noChangeArrowheads="1"/>
              </p:cNvSpPr>
              <p:nvPr/>
            </p:nvSpPr>
            <p:spPr bwMode="auto">
              <a:xfrm>
                <a:off x="1656" y="2900"/>
                <a:ext cx="330"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algn="ctr" eaLnBrk="0" hangingPunct="0">
                  <a:spcBef>
                    <a:spcPct val="50000"/>
                  </a:spcBef>
                  <a:buSzPct val="75000"/>
                  <a:buFont typeface="Wingdings" panose="05000000000000000000" pitchFamily="2" charset="2"/>
                  <a:buNone/>
                </a:pPr>
                <a:r>
                  <a:rPr kumimoji="1" lang="en-US" altLang="zh-CN" sz="2000" i="1" dirty="0" err="1">
                    <a:solidFill>
                      <a:schemeClr val="tx1"/>
                    </a:solidFill>
                    <a:latin typeface="Times New Roman" panose="02020603050405020304" pitchFamily="18" charset="0"/>
                    <a:cs typeface="Times New Roman" panose="02020603050405020304" pitchFamily="18" charset="0"/>
                  </a:rPr>
                  <a:t>i</a:t>
                </a:r>
                <a:r>
                  <a:rPr kumimoji="1" lang="en-US" altLang="zh-CN" sz="2000" i="1" dirty="0">
                    <a:solidFill>
                      <a:schemeClr val="tx1"/>
                    </a:solidFill>
                    <a:latin typeface="Times New Roman" panose="02020603050405020304" pitchFamily="18" charset="0"/>
                    <a:cs typeface="Times New Roman" panose="02020603050405020304" pitchFamily="18" charset="0"/>
                  </a:rPr>
                  <a:t>=k</a:t>
                </a:r>
              </a:p>
            </p:txBody>
          </p:sp>
          <p:sp>
            <p:nvSpPr>
              <p:cNvPr id="25" name="Rectangle 536">
                <a:extLst>
                  <a:ext uri="{FF2B5EF4-FFF2-40B4-BE49-F238E27FC236}">
                    <a16:creationId xmlns:a16="http://schemas.microsoft.com/office/drawing/2014/main" id="{FD9306EC-1A6E-4945-BD0F-67CF0D22CEB8}"/>
                  </a:ext>
                </a:extLst>
              </p:cNvPr>
              <p:cNvSpPr>
                <a:spLocks noChangeArrowheads="1"/>
              </p:cNvSpPr>
              <p:nvPr/>
            </p:nvSpPr>
            <p:spPr bwMode="auto">
              <a:xfrm>
                <a:off x="1729" y="2617"/>
                <a:ext cx="184"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algn="ctr" eaLnBrk="0" hangingPunct="0">
                  <a:spcBef>
                    <a:spcPct val="50000"/>
                  </a:spcBef>
                  <a:buSzPct val="75000"/>
                  <a:buFont typeface="Wingdings" panose="05000000000000000000" pitchFamily="2" charset="2"/>
                  <a:buNone/>
                </a:pPr>
                <a:r>
                  <a:rPr kumimoji="1" lang="en-US" altLang="zh-CN" sz="2000" dirty="0">
                    <a:solidFill>
                      <a:schemeClr val="tx1"/>
                    </a:solidFill>
                    <a:latin typeface="Times New Roman" panose="02020603050405020304" pitchFamily="18" charset="0"/>
                    <a:cs typeface="Times New Roman" panose="02020603050405020304" pitchFamily="18" charset="0"/>
                  </a:rPr>
                  <a:t>5</a:t>
                </a:r>
              </a:p>
            </p:txBody>
          </p:sp>
        </p:grpSp>
      </p:grpSp>
      <p:grpSp>
        <p:nvGrpSpPr>
          <p:cNvPr id="29" name="Group 537">
            <a:extLst>
              <a:ext uri="{FF2B5EF4-FFF2-40B4-BE49-F238E27FC236}">
                <a16:creationId xmlns:a16="http://schemas.microsoft.com/office/drawing/2014/main" id="{86D92A29-5756-4CF9-A19B-7A746D078ACA}"/>
              </a:ext>
            </a:extLst>
          </p:cNvPr>
          <p:cNvGrpSpPr>
            <a:grpSpLocks/>
          </p:cNvGrpSpPr>
          <p:nvPr/>
        </p:nvGrpSpPr>
        <p:grpSpPr bwMode="auto">
          <a:xfrm>
            <a:off x="7237507" y="3230704"/>
            <a:ext cx="3746500" cy="798512"/>
            <a:chOff x="1848" y="2620"/>
            <a:chExt cx="2360" cy="503"/>
          </a:xfrm>
        </p:grpSpPr>
        <p:sp>
          <p:nvSpPr>
            <p:cNvPr id="30" name="Rectangle 538">
              <a:extLst>
                <a:ext uri="{FF2B5EF4-FFF2-40B4-BE49-F238E27FC236}">
                  <a16:creationId xmlns:a16="http://schemas.microsoft.com/office/drawing/2014/main" id="{803FA49D-28B0-4819-B583-4FD191D138A9}"/>
                </a:ext>
              </a:extLst>
            </p:cNvPr>
            <p:cNvSpPr>
              <a:spLocks noChangeArrowheads="1"/>
            </p:cNvSpPr>
            <p:nvPr/>
          </p:nvSpPr>
          <p:spPr bwMode="auto">
            <a:xfrm>
              <a:off x="1848" y="2734"/>
              <a:ext cx="236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p>
              <a:pPr eaLnBrk="0" hangingPunct="0">
                <a:spcBef>
                  <a:spcPct val="50000"/>
                </a:spcBef>
                <a:buSzPct val="75000"/>
                <a:buFont typeface="Wingdings" panose="05000000000000000000" pitchFamily="2" charset="2"/>
                <a:buNone/>
              </a:pPr>
              <a:r>
                <a:rPr kumimoji="1" lang="en-US" altLang="zh-CN" sz="3200" i="1" baseline="-25000" dirty="0">
                  <a:solidFill>
                    <a:schemeClr val="tx1"/>
                  </a:solidFill>
                  <a:latin typeface="Times New Roman" panose="02020603050405020304" pitchFamily="18" charset="0"/>
                  <a:cs typeface="Times New Roman" panose="02020603050405020304" pitchFamily="18" charset="0"/>
                </a:rPr>
                <a:t> </a:t>
              </a:r>
              <a:r>
                <a:rPr kumimoji="1" lang="en-US" altLang="zh-CN" dirty="0">
                  <a:solidFill>
                    <a:schemeClr val="tx1"/>
                  </a:solidFill>
                  <a:latin typeface="Times New Roman" panose="02020603050405020304" pitchFamily="18" charset="0"/>
                  <a:cs typeface="Times New Roman" panose="02020603050405020304" pitchFamily="18" charset="0"/>
                </a:rPr>
                <a:t>= </a:t>
              </a:r>
              <a:r>
                <a:rPr kumimoji="1" lang="en-US" altLang="zh-CN" dirty="0">
                  <a:solidFill>
                    <a:srgbClr val="FF0066"/>
                  </a:solidFill>
                  <a:latin typeface="Times New Roman" panose="02020603050405020304" pitchFamily="18" charset="0"/>
                  <a:cs typeface="Times New Roman" panose="02020603050405020304" pitchFamily="18" charset="0"/>
                </a:rPr>
                <a:t>∑ </a:t>
              </a:r>
              <a:r>
                <a:rPr lang="en-US" altLang="zh-CN" i="1" dirty="0">
                  <a:solidFill>
                    <a:schemeClr val="tx1"/>
                  </a:solidFill>
                  <a:latin typeface="Times New Roman" panose="02020603050405020304" pitchFamily="18" charset="0"/>
                  <a:cs typeface="Times New Roman" panose="02020603050405020304" pitchFamily="18" charset="0"/>
                </a:rPr>
                <a:t>8u</a:t>
              </a:r>
              <a:r>
                <a:rPr lang="en-US" altLang="zh-CN" sz="3200" i="1" baseline="-25000" dirty="0">
                  <a:solidFill>
                    <a:schemeClr val="tx1"/>
                  </a:solidFill>
                  <a:latin typeface="Times New Roman" panose="02020603050405020304" pitchFamily="18" charset="0"/>
                  <a:cs typeface="Times New Roman" panose="02020603050405020304" pitchFamily="18" charset="0"/>
                </a:rPr>
                <a:t>i</a:t>
              </a:r>
              <a:r>
                <a:rPr lang="en-US" altLang="zh-CN" dirty="0">
                  <a:solidFill>
                    <a:schemeClr val="tx1"/>
                  </a:solidFill>
                  <a:latin typeface="Times New Roman" panose="02020603050405020304" pitchFamily="18" charset="0"/>
                  <a:cs typeface="Times New Roman" panose="02020603050405020304" pitchFamily="18" charset="0"/>
                </a:rPr>
                <a:t> +5(</a:t>
              </a:r>
              <a:r>
                <a:rPr lang="en-US" altLang="zh-CN" i="1" dirty="0">
                  <a:solidFill>
                    <a:schemeClr val="tx1"/>
                  </a:solidFill>
                  <a:latin typeface="Times New Roman" panose="02020603050405020304" pitchFamily="18" charset="0"/>
                  <a:cs typeface="Times New Roman" panose="02020603050405020304" pitchFamily="18" charset="0"/>
                </a:rPr>
                <a:t>x</a:t>
              </a:r>
              <a:r>
                <a:rPr lang="en-US" altLang="zh-CN" sz="3200" i="1" baseline="-25000" dirty="0">
                  <a:solidFill>
                    <a:schemeClr val="tx1"/>
                  </a:solidFill>
                  <a:latin typeface="Times New Roman" panose="02020603050405020304" pitchFamily="18" charset="0"/>
                  <a:cs typeface="Times New Roman" panose="02020603050405020304" pitchFamily="18" charset="0"/>
                </a:rPr>
                <a:t>i</a:t>
              </a:r>
              <a:r>
                <a:rPr lang="zh-CN" altLang="en-US" dirty="0">
                  <a:solidFill>
                    <a:schemeClr val="tx1"/>
                  </a:solidFill>
                  <a:latin typeface="Times New Roman" panose="02020603050405020304" pitchFamily="18" charset="0"/>
                  <a:cs typeface="Times New Roman" panose="02020603050405020304" pitchFamily="18" charset="0"/>
                </a:rPr>
                <a:t>－</a:t>
              </a:r>
              <a:r>
                <a:rPr lang="en-US" altLang="zh-CN" i="1" dirty="0" err="1">
                  <a:solidFill>
                    <a:schemeClr val="tx1"/>
                  </a:solidFill>
                  <a:latin typeface="Times New Roman" panose="02020603050405020304" pitchFamily="18" charset="0"/>
                  <a:cs typeface="Times New Roman" panose="02020603050405020304" pitchFamily="18" charset="0"/>
                </a:rPr>
                <a:t>u</a:t>
              </a:r>
              <a:r>
                <a:rPr lang="en-US" altLang="zh-CN" sz="3200" i="1" baseline="-25000" dirty="0" err="1">
                  <a:solidFill>
                    <a:schemeClr val="tx1"/>
                  </a:solidFill>
                  <a:latin typeface="Times New Roman" panose="02020603050405020304" pitchFamily="18" charset="0"/>
                  <a:cs typeface="Times New Roman" panose="02020603050405020304" pitchFamily="18" charset="0"/>
                </a:rPr>
                <a:t>i</a:t>
              </a:r>
              <a:r>
                <a:rPr lang="en-US" altLang="zh-CN" dirty="0">
                  <a:solidFill>
                    <a:schemeClr val="tx1"/>
                  </a:solidFill>
                  <a:latin typeface="Times New Roman" panose="02020603050405020304" pitchFamily="18" charset="0"/>
                  <a:cs typeface="Times New Roman" panose="02020603050405020304" pitchFamily="18" charset="0"/>
                </a:rPr>
                <a:t>)</a:t>
              </a:r>
            </a:p>
          </p:txBody>
        </p:sp>
        <p:sp>
          <p:nvSpPr>
            <p:cNvPr id="31" name="Rectangle 539">
              <a:extLst>
                <a:ext uri="{FF2B5EF4-FFF2-40B4-BE49-F238E27FC236}">
                  <a16:creationId xmlns:a16="http://schemas.microsoft.com/office/drawing/2014/main" id="{4CF2B41B-FFC1-4AB2-AC89-B8733C7067BF}"/>
                </a:ext>
              </a:extLst>
            </p:cNvPr>
            <p:cNvSpPr>
              <a:spLocks noChangeArrowheads="1"/>
            </p:cNvSpPr>
            <p:nvPr/>
          </p:nvSpPr>
          <p:spPr bwMode="auto">
            <a:xfrm>
              <a:off x="1953" y="2877"/>
              <a:ext cx="339"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algn="ctr" eaLnBrk="0" hangingPunct="0">
                <a:spcBef>
                  <a:spcPct val="50000"/>
                </a:spcBef>
                <a:buSzPct val="75000"/>
                <a:buFont typeface="Wingdings" panose="05000000000000000000" pitchFamily="2" charset="2"/>
                <a:buNone/>
              </a:pPr>
              <a:r>
                <a:rPr kumimoji="1" lang="en-US" altLang="zh-CN" sz="2000" i="1" dirty="0" err="1">
                  <a:solidFill>
                    <a:schemeClr val="tx1"/>
                  </a:solidFill>
                  <a:latin typeface="Times New Roman" panose="02020603050405020304" pitchFamily="18" charset="0"/>
                  <a:cs typeface="Times New Roman" panose="02020603050405020304" pitchFamily="18" charset="0"/>
                </a:rPr>
                <a:t>i</a:t>
              </a:r>
              <a:r>
                <a:rPr kumimoji="1" lang="en-US" altLang="zh-CN" sz="2000" i="1" dirty="0">
                  <a:solidFill>
                    <a:schemeClr val="tx1"/>
                  </a:solidFill>
                  <a:latin typeface="Times New Roman" panose="02020603050405020304" pitchFamily="18" charset="0"/>
                  <a:cs typeface="Times New Roman" panose="02020603050405020304" pitchFamily="18" charset="0"/>
                </a:rPr>
                <a:t>=</a:t>
              </a:r>
              <a:r>
                <a:rPr kumimoji="1" lang="en-US" altLang="zh-CN" sz="2000" dirty="0">
                  <a:solidFill>
                    <a:schemeClr val="tx1"/>
                  </a:solidFill>
                  <a:latin typeface="Times New Roman" panose="02020603050405020304" pitchFamily="18" charset="0"/>
                  <a:cs typeface="Times New Roman" panose="02020603050405020304" pitchFamily="18" charset="0"/>
                </a:rPr>
                <a:t>1</a:t>
              </a:r>
            </a:p>
          </p:txBody>
        </p:sp>
        <p:sp>
          <p:nvSpPr>
            <p:cNvPr id="32" name="Rectangle 540">
              <a:extLst>
                <a:ext uri="{FF2B5EF4-FFF2-40B4-BE49-F238E27FC236}">
                  <a16:creationId xmlns:a16="http://schemas.microsoft.com/office/drawing/2014/main" id="{53D35161-64F3-41DE-8564-99764F87270D}"/>
                </a:ext>
              </a:extLst>
            </p:cNvPr>
            <p:cNvSpPr>
              <a:spLocks noChangeArrowheads="1"/>
            </p:cNvSpPr>
            <p:nvPr/>
          </p:nvSpPr>
          <p:spPr bwMode="auto">
            <a:xfrm>
              <a:off x="2031" y="2620"/>
              <a:ext cx="184"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algn="ctr" eaLnBrk="0" hangingPunct="0">
                <a:spcBef>
                  <a:spcPct val="50000"/>
                </a:spcBef>
                <a:buSzPct val="75000"/>
                <a:buFont typeface="Wingdings" panose="05000000000000000000" pitchFamily="2" charset="2"/>
                <a:buNone/>
              </a:pPr>
              <a:r>
                <a:rPr kumimoji="1" lang="en-US" altLang="zh-CN" sz="2000" dirty="0">
                  <a:solidFill>
                    <a:schemeClr val="tx1"/>
                  </a:solidFill>
                  <a:latin typeface="Times New Roman" panose="02020603050405020304" pitchFamily="18" charset="0"/>
                  <a:cs typeface="Times New Roman" panose="02020603050405020304" pitchFamily="18" charset="0"/>
                </a:rPr>
                <a:t>5</a:t>
              </a:r>
            </a:p>
          </p:txBody>
        </p:sp>
      </p:grpSp>
    </p:spTree>
    <p:extLst>
      <p:ext uri="{BB962C8B-B14F-4D97-AF65-F5344CB8AC3E}">
        <p14:creationId xmlns:p14="http://schemas.microsoft.com/office/powerpoint/2010/main" val="3912043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childTnLst>
                                    <p:set>
                                      <p:cBhvr additive="base">
                                        <p:cTn id="6" dur="1" fill="hold">
                                          <p:stCondLst>
                                            <p:cond delay="0"/>
                                          </p:stCondLst>
                                        </p:cTn>
                                        <p:tgtEl>
                                          <p:spTgt spid="5">
                                            <p:txEl>
                                              <p:pRg st="0" end="0"/>
                                            </p:txEl>
                                          </p:spTgt>
                                        </p:tgtEl>
                                        <p:attrNameLst>
                                          <p:attrName>style.visibility</p:attrName>
                                        </p:attrNameLst>
                                      </p:cBhvr>
                                      <p:to>
                                        <p:strVal val="visible"/>
                                      </p:to>
                                    </p:set>
                                    <p:animEffect transition="in" filter="blinds(horizontal)">
                                      <p:cBhvr additive="base">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childTnLst>
                                    <p:set>
                                      <p:cBhvr additive="base">
                                        <p:cTn id="11" dur="1" fill="hold">
                                          <p:stCondLst>
                                            <p:cond delay="0"/>
                                          </p:stCondLst>
                                        </p:cTn>
                                        <p:tgtEl>
                                          <p:spTgt spid="7">
                                            <p:txEl>
                                              <p:pRg st="0" end="0"/>
                                            </p:txEl>
                                          </p:spTgt>
                                        </p:tgtEl>
                                        <p:attrNameLst>
                                          <p:attrName>style.visibility</p:attrName>
                                        </p:attrNameLst>
                                      </p:cBhvr>
                                      <p:to>
                                        <p:strVal val="visible"/>
                                      </p:to>
                                    </p:set>
                                    <p:animEffect transition="in" filter="blinds(horizontal)">
                                      <p:cBhvr additive="base">
                                        <p:cTn id="12" dur="500"/>
                                        <p:tgtEl>
                                          <p:spTgt spid="7">
                                            <p:txEl>
                                              <p:pRg st="0" end="0"/>
                                            </p:txEl>
                                          </p:spTgt>
                                        </p:tgtEl>
                                      </p:cBhvr>
                                    </p:animEffect>
                                  </p:childTnLst>
                                </p:cTn>
                              </p:par>
                              <p:par>
                                <p:cTn id="13" presetID="3" presetClass="entr" presetSubtype="10" fill="hold" nodeType="withEffect">
                                  <p:childTnLst>
                                    <p:set>
                                      <p:cBhvr additive="base">
                                        <p:cTn id="14" dur="1" fill="hold">
                                          <p:stCondLst>
                                            <p:cond delay="0"/>
                                          </p:stCondLst>
                                        </p:cTn>
                                        <p:tgtEl>
                                          <p:spTgt spid="8"/>
                                        </p:tgtEl>
                                        <p:attrNameLst>
                                          <p:attrName>style.visibility</p:attrName>
                                        </p:attrNameLst>
                                      </p:cBhvr>
                                      <p:to>
                                        <p:strVal val="visible"/>
                                      </p:to>
                                    </p:set>
                                    <p:animEffect transition="in" filter="blinds(horizontal)">
                                      <p:cBhvr additive="base">
                                        <p:cTn id="15" dur="500"/>
                                        <p:tgtEl>
                                          <p:spTgt spid="8"/>
                                        </p:tgtEl>
                                      </p:cBhvr>
                                    </p:animEffect>
                                  </p:childTnLst>
                                </p:cTn>
                              </p:par>
                              <p:par>
                                <p:cTn id="16" presetID="3" presetClass="entr" presetSubtype="10" fill="hold" nodeType="withEffect">
                                  <p:childTnLst>
                                    <p:set>
                                      <p:cBhvr additive="base">
                                        <p:cTn id="17" dur="1" fill="hold">
                                          <p:stCondLst>
                                            <p:cond delay="0"/>
                                          </p:stCondLst>
                                        </p:cTn>
                                        <p:tgtEl>
                                          <p:spTgt spid="29"/>
                                        </p:tgtEl>
                                        <p:attrNameLst>
                                          <p:attrName>style.visibility</p:attrName>
                                        </p:attrNameLst>
                                      </p:cBhvr>
                                      <p:to>
                                        <p:strVal val="visible"/>
                                      </p:to>
                                    </p:set>
                                    <p:animEffect transition="in" filter="blinds(horizontal)">
                                      <p:cBhvr additive="base">
                                        <p:cTn id="18" dur="500"/>
                                        <p:tgtEl>
                                          <p:spTgt spid="29"/>
                                        </p:tgtEl>
                                      </p:cBhvr>
                                    </p:animEffect>
                                  </p:childTnLst>
                                </p:cTn>
                              </p:par>
                              <p:par>
                                <p:cTn id="19" presetID="3" presetClass="entr" presetSubtype="10" fill="hold" nodeType="withEffect">
                                  <p:childTnLst>
                                    <p:set>
                                      <p:cBhvr additive="base">
                                        <p:cTn id="20" dur="1" fill="hold">
                                          <p:stCondLst>
                                            <p:cond delay="0"/>
                                          </p:stCondLst>
                                        </p:cTn>
                                        <p:tgtEl>
                                          <p:spTgt spid="18">
                                            <p:txEl>
                                              <p:pRg st="0" end="0"/>
                                            </p:txEl>
                                          </p:spTgt>
                                        </p:tgtEl>
                                        <p:attrNameLst>
                                          <p:attrName>style.visibility</p:attrName>
                                        </p:attrNameLst>
                                      </p:cBhvr>
                                      <p:to>
                                        <p:strVal val="visible"/>
                                      </p:to>
                                    </p:set>
                                    <p:animEffect transition="in" filter="blinds(horizontal)">
                                      <p:cBhvr additive="base">
                                        <p:cTn id="21" dur="500"/>
                                        <p:tgtEl>
                                          <p:spTgt spid="18">
                                            <p:txEl>
                                              <p:pRg st="0" end="0"/>
                                            </p:txEl>
                                          </p:spTgt>
                                        </p:tgtEl>
                                      </p:cBhvr>
                                    </p:animEffect>
                                  </p:childTnLst>
                                </p:cTn>
                              </p:par>
                              <p:par>
                                <p:cTn id="22" presetID="3" presetClass="entr" presetSubtype="10" fill="hold" grpId="0" nodeType="withEffect">
                                  <p:childTnLst>
                                    <p:set>
                                      <p:cBhvr additive="base">
                                        <p:cTn id="23" dur="1" fill="hold">
                                          <p:stCondLst>
                                            <p:cond delay="0"/>
                                          </p:stCondLst>
                                        </p:cTn>
                                        <p:tgtEl>
                                          <p:spTgt spid="19"/>
                                        </p:tgtEl>
                                        <p:attrNameLst>
                                          <p:attrName>style.visibility</p:attrName>
                                        </p:attrNameLst>
                                      </p:cBhvr>
                                      <p:to>
                                        <p:strVal val="visible"/>
                                      </p:to>
                                    </p:set>
                                    <p:animEffect transition="in" filter="blinds(horizontal)">
                                      <p:cBhvr additive="base">
                                        <p:cTn id="24" dur="500"/>
                                        <p:tgtEl>
                                          <p:spTgt spid="19"/>
                                        </p:tgtEl>
                                      </p:cBhvr>
                                    </p:animEffect>
                                  </p:childTnLst>
                                </p:cTn>
                              </p:par>
                              <p:par>
                                <p:cTn id="25" presetID="3" presetClass="entr" presetSubtype="10" fill="hold" nodeType="withEffect">
                                  <p:childTnLst>
                                    <p:set>
                                      <p:cBhvr additive="base">
                                        <p:cTn id="26" dur="1" fill="hold">
                                          <p:stCondLst>
                                            <p:cond delay="0"/>
                                          </p:stCondLst>
                                        </p:cTn>
                                        <p:tgtEl>
                                          <p:spTgt spid="20"/>
                                        </p:tgtEl>
                                        <p:attrNameLst>
                                          <p:attrName>style.visibility</p:attrName>
                                        </p:attrNameLst>
                                      </p:cBhvr>
                                      <p:to>
                                        <p:strVal val="visible"/>
                                      </p:to>
                                    </p:set>
                                    <p:animEffect transition="in" filter="blinds(horizontal)">
                                      <p:cBhvr additive="base">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CDC7BB-67E1-4ECF-B0EF-166A597B1308}"/>
              </a:ext>
            </a:extLst>
          </p:cNvPr>
          <p:cNvSpPr>
            <a:spLocks noGrp="1"/>
          </p:cNvSpPr>
          <p:nvPr>
            <p:ph type="title"/>
          </p:nvPr>
        </p:nvSpPr>
        <p:spPr/>
        <p:txBody>
          <a:bodyPr>
            <a:normAutofit/>
          </a:bodyPr>
          <a:lstStyle/>
          <a:p>
            <a:r>
              <a:rPr lang="en-US" altLang="zh-CN" dirty="0"/>
              <a:t>3 </a:t>
            </a:r>
            <a:r>
              <a:rPr lang="zh-CN" altLang="en-US" dirty="0"/>
              <a:t>动态规划的基本思想与基本原理</a:t>
            </a:r>
          </a:p>
        </p:txBody>
      </p:sp>
      <p:sp>
        <p:nvSpPr>
          <p:cNvPr id="3" name="内容占位符 2">
            <a:extLst>
              <a:ext uri="{FF2B5EF4-FFF2-40B4-BE49-F238E27FC236}">
                <a16:creationId xmlns:a16="http://schemas.microsoft.com/office/drawing/2014/main" id="{4470CDFC-80FB-46F5-9D99-0B03A74E953D}"/>
              </a:ext>
            </a:extLst>
          </p:cNvPr>
          <p:cNvSpPr>
            <a:spLocks noGrp="1"/>
          </p:cNvSpPr>
          <p:nvPr>
            <p:ph idx="1"/>
          </p:nvPr>
        </p:nvSpPr>
        <p:spPr/>
        <p:txBody>
          <a:bodyPr/>
          <a:lstStyle/>
          <a:p>
            <a:r>
              <a:rPr lang="en-US" altLang="zh-CN" dirty="0"/>
              <a:t>1 </a:t>
            </a:r>
            <a:r>
              <a:rPr lang="zh-CN" altLang="en-US" dirty="0"/>
              <a:t>掌握最优化原理的内容</a:t>
            </a:r>
            <a:endParaRPr lang="en-US" altLang="zh-CN" dirty="0"/>
          </a:p>
          <a:p>
            <a:endParaRPr lang="zh-CN" altLang="en-US" dirty="0"/>
          </a:p>
          <a:p>
            <a:r>
              <a:rPr lang="en-US" altLang="zh-CN" dirty="0"/>
              <a:t>2 </a:t>
            </a:r>
            <a:r>
              <a:rPr lang="zh-CN" altLang="en-US" dirty="0"/>
              <a:t>掌握逆序解法</a:t>
            </a:r>
          </a:p>
          <a:p>
            <a:endParaRPr lang="zh-CN" altLang="en-US" dirty="0"/>
          </a:p>
        </p:txBody>
      </p:sp>
    </p:spTree>
    <p:extLst>
      <p:ext uri="{BB962C8B-B14F-4D97-AF65-F5344CB8AC3E}">
        <p14:creationId xmlns:p14="http://schemas.microsoft.com/office/powerpoint/2010/main" val="182102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47">
            <a:extLst>
              <a:ext uri="{FF2B5EF4-FFF2-40B4-BE49-F238E27FC236}">
                <a16:creationId xmlns:a16="http://schemas.microsoft.com/office/drawing/2014/main" id="{440953D1-746A-4213-8A43-162D374709C6}"/>
              </a:ext>
            </a:extLst>
          </p:cNvPr>
          <p:cNvSpPr txBox="1">
            <a:spLocks noChangeArrowheads="1"/>
          </p:cNvSpPr>
          <p:nvPr/>
        </p:nvSpPr>
        <p:spPr>
          <a:xfrm>
            <a:off x="386976" y="932329"/>
            <a:ext cx="10901829" cy="6426200"/>
          </a:xfrm>
          <a:prstGeom prst="rect">
            <a:avLst/>
          </a:prstGeom>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None/>
            </a:pPr>
            <a:r>
              <a:rPr lang="zh-CN" altLang="en-US" dirty="0">
                <a:solidFill>
                  <a:srgbClr val="990000"/>
                </a:solidFill>
                <a:latin typeface="华文新魏" panose="02010800040101010101" pitchFamily="2" charset="-122"/>
                <a:ea typeface="华文新魏" panose="02010800040101010101" pitchFamily="2" charset="-122"/>
              </a:rPr>
              <a:t>多阶段决策过程的最优化一般有三种思路求解</a:t>
            </a:r>
            <a:endParaRPr lang="en-US" altLang="zh-CN" dirty="0">
              <a:solidFill>
                <a:srgbClr val="990000"/>
              </a:solidFill>
              <a:latin typeface="华文新魏" panose="02010800040101010101" pitchFamily="2" charset="-122"/>
              <a:ea typeface="华文新魏" panose="02010800040101010101" pitchFamily="2" charset="-122"/>
            </a:endParaRPr>
          </a:p>
          <a:p>
            <a:pPr algn="just">
              <a:buFont typeface="Wingdings" panose="05000000000000000000" pitchFamily="2" charset="2"/>
              <a:buNone/>
            </a:pPr>
            <a:endParaRPr lang="zh-CN" altLang="en-US" dirty="0">
              <a:solidFill>
                <a:srgbClr val="990000"/>
              </a:solidFill>
              <a:latin typeface="华文新魏" panose="02010800040101010101" pitchFamily="2" charset="-122"/>
              <a:ea typeface="华文新魏" panose="02010800040101010101" pitchFamily="2" charset="-122"/>
            </a:endParaRPr>
          </a:p>
          <a:p>
            <a:pPr algn="just">
              <a:spcBef>
                <a:spcPct val="40000"/>
              </a:spcBef>
              <a:buFont typeface="Wingdings" panose="05000000000000000000" pitchFamily="2" charset="2"/>
              <a:buNone/>
            </a:pPr>
            <a:r>
              <a:rPr lang="en-US" altLang="zh-CN" sz="2400" dirty="0">
                <a:solidFill>
                  <a:srgbClr val="FF0066"/>
                </a:solidFill>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a:solidFill>
                  <a:srgbClr val="FF0066"/>
                </a:solidFill>
                <a:latin typeface="Times New Roman" panose="02020603050405020304" pitchFamily="18" charset="0"/>
                <a:ea typeface="华文新魏" panose="02010800040101010101" pitchFamily="2" charset="-122"/>
                <a:cs typeface="Times New Roman" panose="02020603050405020304" pitchFamily="18" charset="0"/>
              </a:rPr>
              <a:t>全枚举法或穷举法：</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它的基本思想是列举出所有可能发生的方案和结果，再对它们一一进行比较，求出最优方案。</a:t>
            </a:r>
          </a:p>
          <a:p>
            <a:pPr algn="just">
              <a:spcBef>
                <a:spcPct val="40000"/>
              </a:spcBef>
              <a:buFont typeface="Wingdings" panose="05000000000000000000" pitchFamily="2" charset="2"/>
              <a:buNone/>
            </a:pP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        可以计算：从</a:t>
            </a:r>
            <a:r>
              <a:rPr lang="en-US" altLang="zh-CN" sz="2400" i="1" dirty="0">
                <a:latin typeface="Times New Roman" panose="02020603050405020304" pitchFamily="18" charset="0"/>
                <a:ea typeface="华文新魏" panose="02010800040101010101" pitchFamily="2" charset="-122"/>
                <a:cs typeface="Times New Roman" panose="02020603050405020304" pitchFamily="18" charset="0"/>
              </a:rPr>
              <a:t>A</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到</a:t>
            </a:r>
            <a:r>
              <a:rPr lang="en-US" altLang="zh-CN" sz="2400" i="1" dirty="0">
                <a:latin typeface="Times New Roman" panose="02020603050405020304" pitchFamily="18" charset="0"/>
                <a:ea typeface="华文新魏" panose="02010800040101010101" pitchFamily="2" charset="-122"/>
                <a:cs typeface="Times New Roman" panose="02020603050405020304" pitchFamily="18" charset="0"/>
              </a:rPr>
              <a:t>E</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的路程可分为</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4</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个阶段。第一段走法有</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种，第二段走法有</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种，第三段走法有</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种，第四段走法仅</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种，共有</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3×3×2×1</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18</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条可能的路线，分别算出各条路线的距离，最后进行比较，可知最优路线是</a:t>
            </a:r>
            <a:r>
              <a:rPr lang="en-US" altLang="zh-CN" sz="2400" i="1" dirty="0">
                <a:latin typeface="Times New Roman" panose="02020603050405020304" pitchFamily="18" charset="0"/>
                <a:ea typeface="华文新魏" panose="02010800040101010101" pitchFamily="2" charset="-122"/>
                <a:cs typeface="Times New Roman" panose="02020603050405020304" pitchFamily="18" charset="0"/>
              </a:rPr>
              <a:t>A</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i="1" dirty="0">
                <a:latin typeface="Times New Roman" panose="02020603050405020304" pitchFamily="18" charset="0"/>
                <a:ea typeface="华文新魏" panose="02010800040101010101" pitchFamily="2" charset="-122"/>
                <a:cs typeface="Times New Roman" panose="02020603050405020304" pitchFamily="18" charset="0"/>
              </a:rPr>
              <a:t>B</a:t>
            </a:r>
            <a:r>
              <a:rPr lang="en-US" altLang="zh-CN" sz="2400" baseline="-25000" dirty="0">
                <a:latin typeface="Times New Roman" panose="02020603050405020304" pitchFamily="18" charset="0"/>
                <a:ea typeface="华文新魏" panose="02010800040101010101" pitchFamily="2" charset="-122"/>
                <a:cs typeface="Times New Roman" panose="02020603050405020304" pitchFamily="18" charset="0"/>
              </a:rPr>
              <a:t>3</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i="1" dirty="0">
                <a:latin typeface="Times New Roman" panose="02020603050405020304" pitchFamily="18" charset="0"/>
                <a:ea typeface="华文新魏" panose="02010800040101010101" pitchFamily="2" charset="-122"/>
                <a:cs typeface="Times New Roman" panose="02020603050405020304" pitchFamily="18" charset="0"/>
              </a:rPr>
              <a:t>C</a:t>
            </a:r>
            <a:r>
              <a:rPr lang="en-US" altLang="zh-CN" sz="2400" baseline="-25000" dirty="0">
                <a:latin typeface="Times New Roman" panose="02020603050405020304" pitchFamily="18" charset="0"/>
                <a:ea typeface="华文新魏" panose="02010800040101010101" pitchFamily="2" charset="-122"/>
                <a:cs typeface="Times New Roman" panose="02020603050405020304" pitchFamily="18" charset="0"/>
              </a:rPr>
              <a:t>2 </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i="1" dirty="0">
                <a:latin typeface="Times New Roman" panose="02020603050405020304" pitchFamily="18" charset="0"/>
                <a:ea typeface="华文新魏" panose="02010800040101010101" pitchFamily="2" charset="-122"/>
                <a:cs typeface="Times New Roman" panose="02020603050405020304" pitchFamily="18" charset="0"/>
              </a:rPr>
              <a:t>D</a:t>
            </a:r>
            <a:r>
              <a:rPr lang="en-US" altLang="zh-CN" sz="2400" baseline="-25000" dirty="0">
                <a:latin typeface="Times New Roman" panose="02020603050405020304" pitchFamily="18" charset="0"/>
                <a:ea typeface="华文新魏" panose="02010800040101010101" pitchFamily="2" charset="-122"/>
                <a:cs typeface="Times New Roman" panose="02020603050405020304" pitchFamily="18" charset="0"/>
              </a:rPr>
              <a:t>2</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i="1" dirty="0">
                <a:latin typeface="Times New Roman" panose="02020603050405020304" pitchFamily="18" charset="0"/>
                <a:ea typeface="华文新魏" panose="02010800040101010101" pitchFamily="2" charset="-122"/>
                <a:cs typeface="Times New Roman" panose="02020603050405020304" pitchFamily="18" charset="0"/>
              </a:rPr>
              <a:t>E</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，最短距离是</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11</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楷体_GB2312" charset="-122"/>
            </a:endParaRPr>
          </a:p>
          <a:p>
            <a:pPr algn="just">
              <a:spcBef>
                <a:spcPct val="40000"/>
              </a:spcBef>
              <a:buFont typeface="Wingdings" panose="05000000000000000000" pitchFamily="2" charset="2"/>
              <a:buNone/>
            </a:pPr>
            <a:r>
              <a:rPr lang="zh-CN" altLang="en-US" sz="2400" dirty="0">
                <a:latin typeface="Times New Roman" panose="02020603050405020304" pitchFamily="18" charset="0"/>
                <a:ea typeface="楷体_GB2312" charset="-122"/>
              </a:rPr>
              <a:t>                                                                               用穷举法求最优路线的计算</a:t>
            </a:r>
          </a:p>
          <a:p>
            <a:pPr algn="just">
              <a:spcBef>
                <a:spcPct val="40000"/>
              </a:spcBef>
              <a:buFont typeface="Wingdings" panose="05000000000000000000" pitchFamily="2" charset="2"/>
              <a:buNone/>
            </a:pPr>
            <a:r>
              <a:rPr lang="zh-CN" altLang="en-US" sz="2400" dirty="0">
                <a:latin typeface="Times New Roman" panose="02020603050405020304" pitchFamily="18" charset="0"/>
                <a:ea typeface="楷体_GB2312" charset="-122"/>
              </a:rPr>
              <a:t>                                                                               工作量将会十分庞大，而且</a:t>
            </a:r>
          </a:p>
          <a:p>
            <a:pPr algn="just">
              <a:spcBef>
                <a:spcPct val="40000"/>
              </a:spcBef>
              <a:buFont typeface="Wingdings" panose="05000000000000000000" pitchFamily="2" charset="2"/>
              <a:buNone/>
            </a:pPr>
            <a:r>
              <a:rPr lang="zh-CN" altLang="en-US" sz="2400" dirty="0">
                <a:latin typeface="Times New Roman" panose="02020603050405020304" pitchFamily="18" charset="0"/>
                <a:ea typeface="楷体_GB2312" charset="-122"/>
              </a:rPr>
              <a:t>                                                                               其中包含着许多重复计算。</a:t>
            </a:r>
          </a:p>
        </p:txBody>
      </p:sp>
      <p:pic>
        <p:nvPicPr>
          <p:cNvPr id="5" name="Picture 548">
            <a:extLst>
              <a:ext uri="{FF2B5EF4-FFF2-40B4-BE49-F238E27FC236}">
                <a16:creationId xmlns:a16="http://schemas.microsoft.com/office/drawing/2014/main" id="{A6F45EEF-4E0A-435F-9562-F7C803FCD613}"/>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195" y="4346482"/>
            <a:ext cx="4560888" cy="215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Line 549">
            <a:extLst>
              <a:ext uri="{FF2B5EF4-FFF2-40B4-BE49-F238E27FC236}">
                <a16:creationId xmlns:a16="http://schemas.microsoft.com/office/drawing/2014/main" id="{955422E8-8614-4DAF-A91B-876A38C4C734}"/>
              </a:ext>
            </a:extLst>
          </p:cNvPr>
          <p:cNvSpPr>
            <a:spLocks noChangeShapeType="1"/>
          </p:cNvSpPr>
          <p:nvPr/>
        </p:nvSpPr>
        <p:spPr bwMode="auto">
          <a:xfrm>
            <a:off x="1293720" y="5386294"/>
            <a:ext cx="685800" cy="546100"/>
          </a:xfrm>
          <a:prstGeom prst="line">
            <a:avLst/>
          </a:prstGeom>
          <a:noFill/>
          <a:ln w="38100" cap="flat" algn="ctr">
            <a:solidFill>
              <a:srgbClr val="FF0000"/>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buSzPct val="100000"/>
            </a:pPr>
            <a:endParaRPr lang="zh-CN" altLang="en-US" sz="2400" b="1">
              <a:solidFill>
                <a:srgbClr val="0000FF"/>
              </a:solidFill>
              <a:latin typeface="Times New Roman" panose="02020603050405020304" pitchFamily="18" charset="0"/>
              <a:ea typeface="楷体_GB2312" charset="-122"/>
            </a:endParaRPr>
          </a:p>
        </p:txBody>
      </p:sp>
      <p:sp>
        <p:nvSpPr>
          <p:cNvPr id="7" name="Line 550">
            <a:extLst>
              <a:ext uri="{FF2B5EF4-FFF2-40B4-BE49-F238E27FC236}">
                <a16:creationId xmlns:a16="http://schemas.microsoft.com/office/drawing/2014/main" id="{2CF2256A-188D-4004-B0FD-C7CA829EE24E}"/>
              </a:ext>
            </a:extLst>
          </p:cNvPr>
          <p:cNvSpPr>
            <a:spLocks noChangeShapeType="1"/>
          </p:cNvSpPr>
          <p:nvPr/>
        </p:nvSpPr>
        <p:spPr bwMode="auto">
          <a:xfrm flipV="1">
            <a:off x="2284320" y="5360894"/>
            <a:ext cx="876300" cy="635000"/>
          </a:xfrm>
          <a:prstGeom prst="line">
            <a:avLst/>
          </a:prstGeom>
          <a:noFill/>
          <a:ln w="38100" cap="flat" algn="ctr">
            <a:solidFill>
              <a:srgbClr val="FF0000"/>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buSzPct val="100000"/>
            </a:pPr>
            <a:endParaRPr lang="zh-CN" altLang="en-US" sz="2400" b="1">
              <a:solidFill>
                <a:srgbClr val="0000FF"/>
              </a:solidFill>
              <a:latin typeface="Times New Roman" panose="02020603050405020304" pitchFamily="18" charset="0"/>
              <a:ea typeface="楷体_GB2312" charset="-122"/>
            </a:endParaRPr>
          </a:p>
        </p:txBody>
      </p:sp>
      <p:sp>
        <p:nvSpPr>
          <p:cNvPr id="8" name="Line 551">
            <a:extLst>
              <a:ext uri="{FF2B5EF4-FFF2-40B4-BE49-F238E27FC236}">
                <a16:creationId xmlns:a16="http://schemas.microsoft.com/office/drawing/2014/main" id="{F1B0A96E-915E-442B-B651-611248747D75}"/>
              </a:ext>
            </a:extLst>
          </p:cNvPr>
          <p:cNvSpPr>
            <a:spLocks noChangeShapeType="1"/>
          </p:cNvSpPr>
          <p:nvPr/>
        </p:nvSpPr>
        <p:spPr bwMode="auto">
          <a:xfrm>
            <a:off x="3427320" y="5335494"/>
            <a:ext cx="838200" cy="381000"/>
          </a:xfrm>
          <a:prstGeom prst="line">
            <a:avLst/>
          </a:prstGeom>
          <a:noFill/>
          <a:ln w="38100" cap="flat" algn="ctr">
            <a:solidFill>
              <a:srgbClr val="FF0000"/>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buSzPct val="100000"/>
            </a:pPr>
            <a:endParaRPr lang="zh-CN" altLang="en-US" sz="2400" b="1">
              <a:solidFill>
                <a:srgbClr val="0000FF"/>
              </a:solidFill>
              <a:latin typeface="Times New Roman" panose="02020603050405020304" pitchFamily="18" charset="0"/>
              <a:ea typeface="楷体_GB2312" charset="-122"/>
            </a:endParaRPr>
          </a:p>
        </p:txBody>
      </p:sp>
      <p:sp>
        <p:nvSpPr>
          <p:cNvPr id="9" name="Line 552">
            <a:extLst>
              <a:ext uri="{FF2B5EF4-FFF2-40B4-BE49-F238E27FC236}">
                <a16:creationId xmlns:a16="http://schemas.microsoft.com/office/drawing/2014/main" id="{8A9245CD-4BC1-4620-BE2E-EC99F3155D1E}"/>
              </a:ext>
            </a:extLst>
          </p:cNvPr>
          <p:cNvSpPr>
            <a:spLocks noChangeShapeType="1"/>
          </p:cNvSpPr>
          <p:nvPr/>
        </p:nvSpPr>
        <p:spPr bwMode="auto">
          <a:xfrm flipV="1">
            <a:off x="4506820" y="5373594"/>
            <a:ext cx="622300" cy="254000"/>
          </a:xfrm>
          <a:prstGeom prst="line">
            <a:avLst/>
          </a:prstGeom>
          <a:noFill/>
          <a:ln w="38100" cap="flat" algn="ctr">
            <a:solidFill>
              <a:srgbClr val="FF0000"/>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buSzPct val="100000"/>
            </a:pPr>
            <a:endParaRPr lang="zh-CN" altLang="en-US" sz="2400" b="1">
              <a:solidFill>
                <a:srgbClr val="0000FF"/>
              </a:solidFill>
              <a:latin typeface="Times New Roman" panose="02020603050405020304" pitchFamily="18" charset="0"/>
              <a:ea typeface="楷体_GB2312" charset="-122"/>
            </a:endParaRPr>
          </a:p>
        </p:txBody>
      </p:sp>
    </p:spTree>
    <p:extLst>
      <p:ext uri="{BB962C8B-B14F-4D97-AF65-F5344CB8AC3E}">
        <p14:creationId xmlns:p14="http://schemas.microsoft.com/office/powerpoint/2010/main" val="145176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childTnLst>
                                    <p:set>
                                      <p:cBhvr additive="base">
                                        <p:cTn id="6" dur="1" fill="hold">
                                          <p:stCondLst>
                                            <p:cond delay="0"/>
                                          </p:stCondLst>
                                        </p:cTn>
                                        <p:tgtEl>
                                          <p:spTgt spid="4">
                                            <p:txEl>
                                              <p:pRg st="3" end="3"/>
                                            </p:txEl>
                                          </p:spTgt>
                                        </p:tgtEl>
                                        <p:attrNameLst>
                                          <p:attrName>style.visibility</p:attrName>
                                        </p:attrNameLst>
                                      </p:cBhvr>
                                      <p:to>
                                        <p:strVal val="visible"/>
                                      </p:to>
                                    </p:set>
                                    <p:animEffect transition="in" filter="blinds(horizontal)">
                                      <p:cBhvr additive="base">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childTnLst>
                                    <p:set>
                                      <p:cBhvr additive="base">
                                        <p:cTn id="11" dur="1" fill="hold">
                                          <p:stCondLst>
                                            <p:cond delay="0"/>
                                          </p:stCondLst>
                                        </p:cTn>
                                        <p:tgtEl>
                                          <p:spTgt spid="4">
                                            <p:txEl>
                                              <p:pRg st="4" end="4"/>
                                            </p:txEl>
                                          </p:spTgt>
                                        </p:tgtEl>
                                        <p:attrNameLst>
                                          <p:attrName>style.visibility</p:attrName>
                                        </p:attrNameLst>
                                      </p:cBhvr>
                                      <p:to>
                                        <p:strVal val="visible"/>
                                      </p:to>
                                    </p:set>
                                    <p:animEffect transition="in" filter="blinds(horizontal)">
                                      <p:cBhvr additive="base">
                                        <p:cTn id="12" dur="500"/>
                                        <p:tgtEl>
                                          <p:spTgt spid="4">
                                            <p:txEl>
                                              <p:pRg st="4" end="4"/>
                                            </p:txEl>
                                          </p:spTgt>
                                        </p:tgtEl>
                                      </p:cBhvr>
                                    </p:animEffect>
                                  </p:childTnLst>
                                </p:cTn>
                              </p:par>
                              <p:par>
                                <p:cTn id="13" presetID="3" presetClass="entr" presetSubtype="10" fill="hold" nodeType="withEffect">
                                  <p:childTnLst>
                                    <p:set>
                                      <p:cBhvr additive="base">
                                        <p:cTn id="14" dur="1" fill="hold">
                                          <p:stCondLst>
                                            <p:cond delay="0"/>
                                          </p:stCondLst>
                                        </p:cTn>
                                        <p:tgtEl>
                                          <p:spTgt spid="4">
                                            <p:txEl>
                                              <p:pRg st="5" end="5"/>
                                            </p:txEl>
                                          </p:spTgt>
                                        </p:tgtEl>
                                        <p:attrNameLst>
                                          <p:attrName>style.visibility</p:attrName>
                                        </p:attrNameLst>
                                      </p:cBhvr>
                                      <p:to>
                                        <p:strVal val="visible"/>
                                      </p:to>
                                    </p:set>
                                    <p:animEffect transition="in" filter="blinds(horizontal)">
                                      <p:cBhvr additive="base">
                                        <p:cTn id="15" dur="500"/>
                                        <p:tgtEl>
                                          <p:spTgt spid="4">
                                            <p:txEl>
                                              <p:pRg st="5" end="5"/>
                                            </p:txEl>
                                          </p:spTgt>
                                        </p:tgtEl>
                                      </p:cBhvr>
                                    </p:animEffect>
                                  </p:childTnLst>
                                </p:cTn>
                              </p:par>
                              <p:par>
                                <p:cTn id="16" presetID="3" presetClass="entr" presetSubtype="10" fill="hold" nodeType="withEffect">
                                  <p:childTnLst>
                                    <p:set>
                                      <p:cBhvr additive="base">
                                        <p:cTn id="17" dur="1" fill="hold">
                                          <p:stCondLst>
                                            <p:cond delay="0"/>
                                          </p:stCondLst>
                                        </p:cTn>
                                        <p:tgtEl>
                                          <p:spTgt spid="4">
                                            <p:txEl>
                                              <p:pRg st="6" end="6"/>
                                            </p:txEl>
                                          </p:spTgt>
                                        </p:tgtEl>
                                        <p:attrNameLst>
                                          <p:attrName>style.visibility</p:attrName>
                                        </p:attrNameLst>
                                      </p:cBhvr>
                                      <p:to>
                                        <p:strVal val="visible"/>
                                      </p:to>
                                    </p:set>
                                    <p:animEffect transition="in" filter="blinds(horizontal)">
                                      <p:cBhvr additive="base">
                                        <p:cTn id="18" dur="500"/>
                                        <p:tgtEl>
                                          <p:spTgt spid="4">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childTnLst>
                                    <p:set>
                                      <p:cBhvr additive="base">
                                        <p:cTn id="22" dur="1" fill="hold">
                                          <p:stCondLst>
                                            <p:cond delay="0"/>
                                          </p:stCondLst>
                                        </p:cTn>
                                        <p:tgtEl>
                                          <p:spTgt spid="6"/>
                                        </p:tgtEl>
                                        <p:attrNameLst>
                                          <p:attrName>style.visibility</p:attrName>
                                        </p:attrNameLst>
                                      </p:cBhvr>
                                      <p:to>
                                        <p:strVal val="visible"/>
                                      </p:to>
                                    </p:set>
                                    <p:animEffect transition="in" filter="blinds(horizontal)">
                                      <p:cBhvr additive="base">
                                        <p:cTn id="23" dur="500"/>
                                        <p:tgtEl>
                                          <p:spTgt spid="6"/>
                                        </p:tgtEl>
                                      </p:cBhvr>
                                    </p:animEffect>
                                  </p:childTnLst>
                                </p:cTn>
                              </p:par>
                            </p:childTnLst>
                          </p:cTn>
                        </p:par>
                        <p:par>
                          <p:cTn id="24" fill="hold">
                            <p:stCondLst>
                              <p:cond delay="500"/>
                            </p:stCondLst>
                            <p:childTnLst>
                              <p:par>
                                <p:cTn id="25" presetID="3" presetClass="entr" presetSubtype="10" fill="hold" nodeType="afterEffect">
                                  <p:childTnLst>
                                    <p:set>
                                      <p:cBhvr additive="base">
                                        <p:cTn id="26" dur="1" fill="hold">
                                          <p:stCondLst>
                                            <p:cond delay="0"/>
                                          </p:stCondLst>
                                        </p:cTn>
                                        <p:tgtEl>
                                          <p:spTgt spid="7"/>
                                        </p:tgtEl>
                                        <p:attrNameLst>
                                          <p:attrName>style.visibility</p:attrName>
                                        </p:attrNameLst>
                                      </p:cBhvr>
                                      <p:to>
                                        <p:strVal val="visible"/>
                                      </p:to>
                                    </p:set>
                                    <p:animEffect transition="in" filter="blinds(horizontal)">
                                      <p:cBhvr additive="base">
                                        <p:cTn id="27" dur="500"/>
                                        <p:tgtEl>
                                          <p:spTgt spid="7"/>
                                        </p:tgtEl>
                                      </p:cBhvr>
                                    </p:animEffect>
                                  </p:childTnLst>
                                </p:cTn>
                              </p:par>
                            </p:childTnLst>
                          </p:cTn>
                        </p:par>
                        <p:par>
                          <p:cTn id="28" fill="hold">
                            <p:stCondLst>
                              <p:cond delay="1000"/>
                            </p:stCondLst>
                            <p:childTnLst>
                              <p:par>
                                <p:cTn id="29" presetID="3" presetClass="entr" presetSubtype="10" fill="hold" nodeType="afterEffect">
                                  <p:childTnLst>
                                    <p:set>
                                      <p:cBhvr additive="base">
                                        <p:cTn id="30" dur="1" fill="hold">
                                          <p:stCondLst>
                                            <p:cond delay="0"/>
                                          </p:stCondLst>
                                        </p:cTn>
                                        <p:tgtEl>
                                          <p:spTgt spid="8"/>
                                        </p:tgtEl>
                                        <p:attrNameLst>
                                          <p:attrName>style.visibility</p:attrName>
                                        </p:attrNameLst>
                                      </p:cBhvr>
                                      <p:to>
                                        <p:strVal val="visible"/>
                                      </p:to>
                                    </p:set>
                                    <p:animEffect transition="in" filter="blinds(horizontal)">
                                      <p:cBhvr additive="base">
                                        <p:cTn id="31" dur="500"/>
                                        <p:tgtEl>
                                          <p:spTgt spid="8"/>
                                        </p:tgtEl>
                                      </p:cBhvr>
                                    </p:animEffect>
                                  </p:childTnLst>
                                </p:cTn>
                              </p:par>
                            </p:childTnLst>
                          </p:cTn>
                        </p:par>
                        <p:par>
                          <p:cTn id="32" fill="hold">
                            <p:stCondLst>
                              <p:cond delay="1500"/>
                            </p:stCondLst>
                            <p:childTnLst>
                              <p:par>
                                <p:cTn id="33" presetID="3" presetClass="entr" presetSubtype="10" fill="hold" nodeType="afterEffect">
                                  <p:childTnLst>
                                    <p:set>
                                      <p:cBhvr additive="base">
                                        <p:cTn id="34" dur="1" fill="hold">
                                          <p:stCondLst>
                                            <p:cond delay="0"/>
                                          </p:stCondLst>
                                        </p:cTn>
                                        <p:tgtEl>
                                          <p:spTgt spid="9"/>
                                        </p:tgtEl>
                                        <p:attrNameLst>
                                          <p:attrName>style.visibility</p:attrName>
                                        </p:attrNameLst>
                                      </p:cBhvr>
                                      <p:to>
                                        <p:strVal val="visible"/>
                                      </p:to>
                                    </p:set>
                                    <p:animEffect transition="in" filter="blinds(horizontal)">
                                      <p:cBhvr additive="base">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55">
            <a:extLst>
              <a:ext uri="{FF2B5EF4-FFF2-40B4-BE49-F238E27FC236}">
                <a16:creationId xmlns:a16="http://schemas.microsoft.com/office/drawing/2014/main" id="{8242DBC8-50D1-4BD3-A67C-9841F36327EB}"/>
              </a:ext>
            </a:extLst>
          </p:cNvPr>
          <p:cNvSpPr txBox="1">
            <a:spLocks noChangeArrowheads="1"/>
          </p:cNvSpPr>
          <p:nvPr/>
        </p:nvSpPr>
        <p:spPr>
          <a:xfrm>
            <a:off x="528731" y="873311"/>
            <a:ext cx="11160312" cy="2870200"/>
          </a:xfrm>
          <a:prstGeom prst="rect">
            <a:avLst/>
          </a:prstGeom>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None/>
            </a:pPr>
            <a:r>
              <a:rPr lang="en-US" altLang="zh-CN" dirty="0">
                <a:solidFill>
                  <a:srgbClr val="FF0066"/>
                </a:solidFill>
                <a:latin typeface="华文新魏" panose="02010800040101010101" pitchFamily="2" charset="-122"/>
                <a:ea typeface="华文新魏" panose="02010800040101010101" pitchFamily="2" charset="-122"/>
              </a:rPr>
              <a:t>2.</a:t>
            </a:r>
            <a:r>
              <a:rPr lang="zh-CN" altLang="en-US" dirty="0">
                <a:solidFill>
                  <a:srgbClr val="FF0066"/>
                </a:solidFill>
                <a:latin typeface="华文新魏" panose="02010800040101010101" pitchFamily="2" charset="-122"/>
                <a:ea typeface="华文新魏" panose="02010800040101010101" pitchFamily="2" charset="-122"/>
              </a:rPr>
              <a:t>局部最优路径法：</a:t>
            </a:r>
            <a:endParaRPr lang="en-US" altLang="zh-CN" dirty="0">
              <a:solidFill>
                <a:srgbClr val="FF0066"/>
              </a:solidFill>
              <a:latin typeface="华文新魏" panose="02010800040101010101" pitchFamily="2" charset="-122"/>
              <a:ea typeface="华文新魏" panose="02010800040101010101" pitchFamily="2" charset="-122"/>
            </a:endParaRPr>
          </a:p>
          <a:p>
            <a:pPr algn="just">
              <a:buFont typeface="Wingdings" panose="05000000000000000000" pitchFamily="2" charset="2"/>
              <a:buNone/>
            </a:pPr>
            <a:endParaRPr lang="en-US" altLang="zh-CN" dirty="0">
              <a:solidFill>
                <a:srgbClr val="FF0066"/>
              </a:solidFill>
              <a:latin typeface="华文新魏" panose="02010800040101010101" pitchFamily="2" charset="-122"/>
              <a:ea typeface="华文新魏" panose="02010800040101010101" pitchFamily="2" charset="-122"/>
            </a:endParaRPr>
          </a:p>
          <a:p>
            <a:pPr algn="just">
              <a:buFont typeface="Wingdings" panose="05000000000000000000" pitchFamily="2" charset="2"/>
              <a:buNone/>
            </a:pP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某人从</a:t>
            </a:r>
            <a:r>
              <a:rPr lang="en-US" altLang="zh-CN" sz="2400" i="1" dirty="0">
                <a:latin typeface="Times New Roman" panose="02020603050405020304" pitchFamily="18" charset="0"/>
                <a:ea typeface="华文新魏" panose="02010800040101010101" pitchFamily="2" charset="-122"/>
                <a:cs typeface="Times New Roman" panose="02020603050405020304" pitchFamily="18" charset="0"/>
              </a:rPr>
              <a:t>k</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点出发，并不顾及全线是否最短，只是选择当前最短途径，“逢近便走”，</a:t>
            </a:r>
            <a:r>
              <a:rPr lang="zh-CN" altLang="en-US" sz="2400" dirty="0">
                <a:solidFill>
                  <a:srgbClr val="FF0066"/>
                </a:solidFill>
                <a:latin typeface="Times New Roman" panose="02020603050405020304" pitchFamily="18" charset="0"/>
                <a:ea typeface="华文新魏" panose="02010800040101010101" pitchFamily="2" charset="-122"/>
                <a:cs typeface="Times New Roman" panose="02020603050405020304" pitchFamily="18" charset="0"/>
              </a:rPr>
              <a:t>错误地以为局部最优会致整体最优</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，在这种想法指导下，所取决策必是</a:t>
            </a:r>
            <a:r>
              <a:rPr lang="en-US" altLang="zh-CN" sz="2400" i="1" dirty="0">
                <a:latin typeface="Times New Roman" panose="02020603050405020304" pitchFamily="18" charset="0"/>
                <a:ea typeface="华文新魏" panose="02010800040101010101" pitchFamily="2" charset="-122"/>
                <a:cs typeface="Times New Roman" panose="02020603050405020304" pitchFamily="18" charset="0"/>
              </a:rPr>
              <a:t>A</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i="1" dirty="0">
                <a:latin typeface="Times New Roman" panose="02020603050405020304" pitchFamily="18" charset="0"/>
                <a:ea typeface="华文新魏" panose="02010800040101010101" pitchFamily="2" charset="-122"/>
                <a:cs typeface="Times New Roman" panose="02020603050405020304" pitchFamily="18" charset="0"/>
              </a:rPr>
              <a:t>B</a:t>
            </a:r>
            <a:r>
              <a:rPr lang="en-US" altLang="zh-CN" sz="2400" baseline="-25000" dirty="0">
                <a:latin typeface="Times New Roman" panose="02020603050405020304" pitchFamily="18" charset="0"/>
                <a:ea typeface="华文新魏" panose="02010800040101010101" pitchFamily="2" charset="-122"/>
                <a:cs typeface="Times New Roman" panose="02020603050405020304" pitchFamily="18" charset="0"/>
              </a:rPr>
              <a:t>1</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i="1" dirty="0">
                <a:latin typeface="Times New Roman" panose="02020603050405020304" pitchFamily="18" charset="0"/>
                <a:ea typeface="华文新魏" panose="02010800040101010101" pitchFamily="2" charset="-122"/>
                <a:cs typeface="Times New Roman" panose="02020603050405020304" pitchFamily="18" charset="0"/>
              </a:rPr>
              <a:t>C</a:t>
            </a:r>
            <a:r>
              <a:rPr lang="en-US" altLang="zh-CN" sz="2400" baseline="-25000" dirty="0">
                <a:latin typeface="Times New Roman" panose="02020603050405020304" pitchFamily="18" charset="0"/>
                <a:ea typeface="华文新魏" panose="02010800040101010101" pitchFamily="2" charset="-122"/>
                <a:cs typeface="Times New Roman" panose="02020603050405020304" pitchFamily="18" charset="0"/>
              </a:rPr>
              <a:t>2</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i="1" dirty="0">
                <a:latin typeface="Times New Roman" panose="02020603050405020304" pitchFamily="18" charset="0"/>
                <a:ea typeface="华文新魏" panose="02010800040101010101" pitchFamily="2" charset="-122"/>
                <a:cs typeface="Times New Roman" panose="02020603050405020304" pitchFamily="18" charset="0"/>
              </a:rPr>
              <a:t>D</a:t>
            </a:r>
            <a:r>
              <a:rPr lang="en-US" altLang="zh-CN" sz="2400" baseline="-25000" dirty="0">
                <a:latin typeface="Times New Roman" panose="02020603050405020304" pitchFamily="18" charset="0"/>
                <a:ea typeface="华文新魏" panose="02010800040101010101" pitchFamily="2" charset="-122"/>
                <a:cs typeface="Times New Roman" panose="02020603050405020304" pitchFamily="18" charset="0"/>
              </a:rPr>
              <a:t>2</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i="1" dirty="0">
                <a:latin typeface="Times New Roman" panose="02020603050405020304" pitchFamily="18" charset="0"/>
                <a:ea typeface="华文新魏" panose="02010800040101010101" pitchFamily="2" charset="-122"/>
                <a:cs typeface="Times New Roman" panose="02020603050405020304" pitchFamily="18" charset="0"/>
              </a:rPr>
              <a:t>E</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，全程长度是</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14</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；显然，这种方法的结果常是错误的。</a:t>
            </a:r>
          </a:p>
        </p:txBody>
      </p:sp>
      <p:pic>
        <p:nvPicPr>
          <p:cNvPr id="5" name="Picture 556">
            <a:extLst>
              <a:ext uri="{FF2B5EF4-FFF2-40B4-BE49-F238E27FC236}">
                <a16:creationId xmlns:a16="http://schemas.microsoft.com/office/drawing/2014/main" id="{83293E0E-316E-48FB-8756-4FA6667333F2}"/>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5169" y="3233364"/>
            <a:ext cx="6361113" cy="300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Line 557">
            <a:extLst>
              <a:ext uri="{FF2B5EF4-FFF2-40B4-BE49-F238E27FC236}">
                <a16:creationId xmlns:a16="http://schemas.microsoft.com/office/drawing/2014/main" id="{3EB396F4-BD48-42FB-A577-44E98D0DA928}"/>
              </a:ext>
            </a:extLst>
          </p:cNvPr>
          <p:cNvSpPr>
            <a:spLocks noChangeShapeType="1"/>
          </p:cNvSpPr>
          <p:nvPr/>
        </p:nvSpPr>
        <p:spPr bwMode="auto">
          <a:xfrm flipV="1">
            <a:off x="3316194" y="3638176"/>
            <a:ext cx="838200" cy="749300"/>
          </a:xfrm>
          <a:prstGeom prst="line">
            <a:avLst/>
          </a:prstGeom>
          <a:noFill/>
          <a:ln w="50800" cap="flat" algn="ctr">
            <a:solidFill>
              <a:srgbClr val="FF00FF"/>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 name="Line 558">
            <a:extLst>
              <a:ext uri="{FF2B5EF4-FFF2-40B4-BE49-F238E27FC236}">
                <a16:creationId xmlns:a16="http://schemas.microsoft.com/office/drawing/2014/main" id="{BCE160A0-1D22-4CF5-9E87-237DADAC111A}"/>
              </a:ext>
            </a:extLst>
          </p:cNvPr>
          <p:cNvSpPr>
            <a:spLocks noChangeShapeType="1"/>
          </p:cNvSpPr>
          <p:nvPr/>
        </p:nvSpPr>
        <p:spPr bwMode="auto">
          <a:xfrm>
            <a:off x="4676682" y="3576264"/>
            <a:ext cx="1193800" cy="825500"/>
          </a:xfrm>
          <a:prstGeom prst="line">
            <a:avLst/>
          </a:prstGeom>
          <a:noFill/>
          <a:ln w="50800" cap="flat" algn="ctr">
            <a:solidFill>
              <a:srgbClr val="FF00FF"/>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 name="Line 559">
            <a:extLst>
              <a:ext uri="{FF2B5EF4-FFF2-40B4-BE49-F238E27FC236}">
                <a16:creationId xmlns:a16="http://schemas.microsoft.com/office/drawing/2014/main" id="{AE928277-DEAD-4094-A43D-FEB547CF9E94}"/>
              </a:ext>
            </a:extLst>
          </p:cNvPr>
          <p:cNvSpPr>
            <a:spLocks noChangeShapeType="1"/>
          </p:cNvSpPr>
          <p:nvPr/>
        </p:nvSpPr>
        <p:spPr bwMode="auto">
          <a:xfrm>
            <a:off x="6303869" y="4644651"/>
            <a:ext cx="1079500" cy="406400"/>
          </a:xfrm>
          <a:prstGeom prst="line">
            <a:avLst/>
          </a:prstGeom>
          <a:noFill/>
          <a:ln w="50800" cap="flat" algn="ctr">
            <a:solidFill>
              <a:srgbClr val="FF00FF"/>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 name="Line 560">
            <a:extLst>
              <a:ext uri="{FF2B5EF4-FFF2-40B4-BE49-F238E27FC236}">
                <a16:creationId xmlns:a16="http://schemas.microsoft.com/office/drawing/2014/main" id="{CC674556-2943-4A02-8989-043AA60D4D3F}"/>
              </a:ext>
            </a:extLst>
          </p:cNvPr>
          <p:cNvSpPr>
            <a:spLocks noChangeShapeType="1"/>
          </p:cNvSpPr>
          <p:nvPr/>
        </p:nvSpPr>
        <p:spPr bwMode="auto">
          <a:xfrm flipV="1">
            <a:off x="7815169" y="4682751"/>
            <a:ext cx="863600" cy="355600"/>
          </a:xfrm>
          <a:prstGeom prst="line">
            <a:avLst/>
          </a:prstGeom>
          <a:noFill/>
          <a:ln w="50800" cap="flat" algn="ctr">
            <a:solidFill>
              <a:srgbClr val="FF00FF"/>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3941479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childTnLst>
                                    <p:set>
                                      <p:cBhvr additive="base">
                                        <p:cTn id="6" dur="1" fill="hold">
                                          <p:stCondLst>
                                            <p:cond delay="0"/>
                                          </p:stCondLst>
                                        </p:cTn>
                                        <p:tgtEl>
                                          <p:spTgt spid="6"/>
                                        </p:tgtEl>
                                        <p:attrNameLst>
                                          <p:attrName>style.visibility</p:attrName>
                                        </p:attrNameLst>
                                      </p:cBhvr>
                                      <p:to>
                                        <p:strVal val="visible"/>
                                      </p:to>
                                    </p:set>
                                    <p:animEffect transition="in" filter="blinds(horizontal)">
                                      <p:cBhvr additive="base">
                                        <p:cTn id="7" dur="500"/>
                                        <p:tgtEl>
                                          <p:spTgt spid="6"/>
                                        </p:tgtEl>
                                      </p:cBhvr>
                                    </p:animEffect>
                                  </p:childTnLst>
                                </p:cTn>
                              </p:par>
                            </p:childTnLst>
                          </p:cTn>
                        </p:par>
                        <p:par>
                          <p:cTn id="8" fill="hold">
                            <p:stCondLst>
                              <p:cond delay="500"/>
                            </p:stCondLst>
                            <p:childTnLst>
                              <p:par>
                                <p:cTn id="9" presetID="3" presetClass="entr" presetSubtype="10" fill="hold" nodeType="afterEffect">
                                  <p:childTnLst>
                                    <p:set>
                                      <p:cBhvr additive="base">
                                        <p:cTn id="10" dur="1" fill="hold">
                                          <p:stCondLst>
                                            <p:cond delay="0"/>
                                          </p:stCondLst>
                                        </p:cTn>
                                        <p:tgtEl>
                                          <p:spTgt spid="7"/>
                                        </p:tgtEl>
                                        <p:attrNameLst>
                                          <p:attrName>style.visibility</p:attrName>
                                        </p:attrNameLst>
                                      </p:cBhvr>
                                      <p:to>
                                        <p:strVal val="visible"/>
                                      </p:to>
                                    </p:set>
                                    <p:animEffect transition="in" filter="blinds(horizontal)">
                                      <p:cBhvr additive="base">
                                        <p:cTn id="11" dur="500"/>
                                        <p:tgtEl>
                                          <p:spTgt spid="7"/>
                                        </p:tgtEl>
                                      </p:cBhvr>
                                    </p:animEffect>
                                  </p:childTnLst>
                                </p:cTn>
                              </p:par>
                            </p:childTnLst>
                          </p:cTn>
                        </p:par>
                        <p:par>
                          <p:cTn id="12" fill="hold">
                            <p:stCondLst>
                              <p:cond delay="1000"/>
                            </p:stCondLst>
                            <p:childTnLst>
                              <p:par>
                                <p:cTn id="13" presetID="3" presetClass="entr" presetSubtype="10" fill="hold" nodeType="afterEffect">
                                  <p:childTnLst>
                                    <p:set>
                                      <p:cBhvr additive="base">
                                        <p:cTn id="14" dur="1" fill="hold">
                                          <p:stCondLst>
                                            <p:cond delay="0"/>
                                          </p:stCondLst>
                                        </p:cTn>
                                        <p:tgtEl>
                                          <p:spTgt spid="8"/>
                                        </p:tgtEl>
                                        <p:attrNameLst>
                                          <p:attrName>style.visibility</p:attrName>
                                        </p:attrNameLst>
                                      </p:cBhvr>
                                      <p:to>
                                        <p:strVal val="visible"/>
                                      </p:to>
                                    </p:set>
                                    <p:animEffect transition="in" filter="blinds(horizontal)">
                                      <p:cBhvr additive="base">
                                        <p:cTn id="15" dur="500"/>
                                        <p:tgtEl>
                                          <p:spTgt spid="8"/>
                                        </p:tgtEl>
                                      </p:cBhvr>
                                    </p:animEffect>
                                  </p:childTnLst>
                                </p:cTn>
                              </p:par>
                            </p:childTnLst>
                          </p:cTn>
                        </p:par>
                        <p:par>
                          <p:cTn id="16" fill="hold">
                            <p:stCondLst>
                              <p:cond delay="1500"/>
                            </p:stCondLst>
                            <p:childTnLst>
                              <p:par>
                                <p:cTn id="17" presetID="3" presetClass="entr" presetSubtype="10" fill="hold" nodeType="afterEffect">
                                  <p:childTnLst>
                                    <p:set>
                                      <p:cBhvr additive="base">
                                        <p:cTn id="18" dur="1" fill="hold">
                                          <p:stCondLst>
                                            <p:cond delay="0"/>
                                          </p:stCondLst>
                                        </p:cTn>
                                        <p:tgtEl>
                                          <p:spTgt spid="9"/>
                                        </p:tgtEl>
                                        <p:attrNameLst>
                                          <p:attrName>style.visibility</p:attrName>
                                        </p:attrNameLst>
                                      </p:cBhvr>
                                      <p:to>
                                        <p:strVal val="visible"/>
                                      </p:to>
                                    </p:set>
                                    <p:animEffect transition="in" filter="blinds(horizontal)">
                                      <p:cBhvr additive="base">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6386D7-6708-42F9-8934-3483A9E73992}"/>
              </a:ext>
            </a:extLst>
          </p:cNvPr>
          <p:cNvSpPr>
            <a:spLocks noGrp="1"/>
          </p:cNvSpPr>
          <p:nvPr>
            <p:ph type="title"/>
          </p:nvPr>
        </p:nvSpPr>
        <p:spPr/>
        <p:txBody>
          <a:bodyPr/>
          <a:lstStyle/>
          <a:p>
            <a:r>
              <a:rPr lang="zh-CN" altLang="en-US" dirty="0"/>
              <a:t>提纲</a:t>
            </a:r>
            <a:endParaRPr lang="en-US" dirty="0"/>
          </a:p>
        </p:txBody>
      </p:sp>
      <p:sp>
        <p:nvSpPr>
          <p:cNvPr id="3" name="内容占位符 2">
            <a:extLst>
              <a:ext uri="{FF2B5EF4-FFF2-40B4-BE49-F238E27FC236}">
                <a16:creationId xmlns:a16="http://schemas.microsoft.com/office/drawing/2014/main" id="{C07C0059-C18B-4ABB-8D5F-5A8256B98075}"/>
              </a:ext>
            </a:extLst>
          </p:cNvPr>
          <p:cNvSpPr>
            <a:spLocks noGrp="1"/>
          </p:cNvSpPr>
          <p:nvPr>
            <p:ph idx="1"/>
          </p:nvPr>
        </p:nvSpPr>
        <p:spPr/>
        <p:txBody>
          <a:bodyPr/>
          <a:lstStyle/>
          <a:p>
            <a:pPr fontAlgn="ctr">
              <a:lnSpc>
                <a:spcPct val="160000"/>
              </a:lnSpc>
              <a:buFont typeface="Wingdings" panose="05000000000000000000" pitchFamily="2" charset="2"/>
              <a:buNone/>
            </a:pPr>
            <a:r>
              <a:rPr lang="en-US" altLang="zh-CN" dirty="0">
                <a:latin typeface="Times New Roman" panose="02020603050405020304" pitchFamily="18" charset="0"/>
                <a:ea typeface="黑体" panose="02010609060101010101" pitchFamily="49" charset="-122"/>
              </a:rPr>
              <a:t>1  </a:t>
            </a:r>
            <a:r>
              <a:rPr lang="zh-CN" altLang="en-US" dirty="0">
                <a:ea typeface="黑体" panose="02010609060101010101" pitchFamily="49" charset="-122"/>
              </a:rPr>
              <a:t>动态规划实例</a:t>
            </a:r>
            <a:endParaRPr lang="zh-CN" altLang="en-US" dirty="0">
              <a:latin typeface="Times New Roman" panose="02020603050405020304" pitchFamily="18" charset="0"/>
              <a:ea typeface="黑体" panose="02010609060101010101" pitchFamily="49" charset="-122"/>
            </a:endParaRPr>
          </a:p>
          <a:p>
            <a:pPr fontAlgn="ctr">
              <a:lnSpc>
                <a:spcPct val="160000"/>
              </a:lnSpc>
              <a:buFont typeface="Wingdings" panose="05000000000000000000" pitchFamily="2" charset="2"/>
              <a:buNone/>
            </a:pPr>
            <a:r>
              <a:rPr lang="en-US" altLang="zh-CN" dirty="0">
                <a:latin typeface="Times New Roman" panose="02020603050405020304" pitchFamily="18" charset="0"/>
                <a:ea typeface="黑体" panose="02010609060101010101" pitchFamily="49" charset="-122"/>
              </a:rPr>
              <a:t>2  </a:t>
            </a:r>
            <a:r>
              <a:rPr lang="zh-CN" altLang="en-US" dirty="0">
                <a:latin typeface="Times New Roman" panose="02020603050405020304" pitchFamily="18" charset="0"/>
                <a:ea typeface="黑体" panose="02010609060101010101" pitchFamily="49" charset="-122"/>
              </a:rPr>
              <a:t>动态规划的基本概念</a:t>
            </a:r>
          </a:p>
          <a:p>
            <a:pPr fontAlgn="ctr">
              <a:lnSpc>
                <a:spcPct val="160000"/>
              </a:lnSpc>
              <a:buFont typeface="Wingdings" panose="05000000000000000000" pitchFamily="2" charset="2"/>
              <a:buNone/>
            </a:pPr>
            <a:r>
              <a:rPr lang="en-US" altLang="zh-CN" dirty="0">
                <a:latin typeface="Times New Roman" panose="02020603050405020304" pitchFamily="18" charset="0"/>
                <a:ea typeface="黑体" panose="02010609060101010101" pitchFamily="49" charset="-122"/>
              </a:rPr>
              <a:t>3  </a:t>
            </a:r>
            <a:r>
              <a:rPr lang="zh-CN" altLang="en-US" dirty="0">
                <a:latin typeface="Times New Roman" panose="02020603050405020304" pitchFamily="18" charset="0"/>
                <a:ea typeface="黑体" panose="02010609060101010101" pitchFamily="49" charset="-122"/>
              </a:rPr>
              <a:t>动态规划的基本思想与基本原理</a:t>
            </a:r>
          </a:p>
          <a:p>
            <a:pPr fontAlgn="ctr">
              <a:lnSpc>
                <a:spcPct val="160000"/>
              </a:lnSpc>
              <a:buFont typeface="Wingdings" panose="05000000000000000000" pitchFamily="2" charset="2"/>
              <a:buNone/>
            </a:pPr>
            <a:r>
              <a:rPr lang="en-US" altLang="zh-CN" dirty="0">
                <a:latin typeface="Times New Roman" panose="02020603050405020304" pitchFamily="18" charset="0"/>
                <a:ea typeface="黑体" panose="02010609060101010101" pitchFamily="49" charset="-122"/>
              </a:rPr>
              <a:t>4  </a:t>
            </a:r>
            <a:r>
              <a:rPr lang="zh-CN" altLang="en-US" dirty="0">
                <a:latin typeface="Times New Roman" panose="02020603050405020304" pitchFamily="18" charset="0"/>
                <a:ea typeface="黑体" panose="02010609060101010101" pitchFamily="49" charset="-122"/>
              </a:rPr>
              <a:t>逆序解法与顺序解法</a:t>
            </a:r>
          </a:p>
          <a:p>
            <a:endParaRPr lang="en-US" dirty="0"/>
          </a:p>
        </p:txBody>
      </p:sp>
    </p:spTree>
    <p:extLst>
      <p:ext uri="{BB962C8B-B14F-4D97-AF65-F5344CB8AC3E}">
        <p14:creationId xmlns:p14="http://schemas.microsoft.com/office/powerpoint/2010/main" val="41939909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66">
            <a:extLst>
              <a:ext uri="{FF2B5EF4-FFF2-40B4-BE49-F238E27FC236}">
                <a16:creationId xmlns:a16="http://schemas.microsoft.com/office/drawing/2014/main" id="{1ADE6898-4CE0-4877-A516-24E1AB4534A3}"/>
              </a:ext>
            </a:extLst>
          </p:cNvPr>
          <p:cNvSpPr>
            <a:spLocks noChangeArrowheads="1"/>
          </p:cNvSpPr>
          <p:nvPr/>
        </p:nvSpPr>
        <p:spPr bwMode="auto">
          <a:xfrm>
            <a:off x="510335" y="1385168"/>
            <a:ext cx="11162553" cy="710404"/>
          </a:xfrm>
          <a:prstGeom prst="rect">
            <a:avLst/>
          </a:prstGeom>
          <a:noFill/>
          <a:ln w="9525" cap="flat" algn="ctr">
            <a:solidFill>
              <a:srgbClr val="0000FF"/>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txBody>
          <a:bodyPr/>
          <a:lstStyle/>
          <a:p>
            <a:pPr>
              <a:spcBef>
                <a:spcPct val="50000"/>
              </a:spcBef>
            </a:pPr>
            <a:r>
              <a:rPr lang="en-US" altLang="zh-CN" sz="2000" dirty="0">
                <a:solidFill>
                  <a:srgbClr val="0066FF"/>
                </a:solidFill>
              </a:rPr>
              <a:t>□</a:t>
            </a:r>
            <a:r>
              <a:rPr lang="zh-CN" altLang="en-US" sz="2000" dirty="0">
                <a:solidFill>
                  <a:schemeClr val="tx1"/>
                </a:solidFill>
              </a:rPr>
              <a:t>作为一个全过程的最优策略具有这样的性质：</a:t>
            </a:r>
            <a:r>
              <a:rPr lang="zh-CN" altLang="en-US" sz="2000" dirty="0"/>
              <a:t>对于最优策略过程中的任意状态而言，无论其过去的状态和决策如何，余下的诸决策必构成一个最优子策略。</a:t>
            </a:r>
            <a:r>
              <a:rPr lang="zh-CN" altLang="en-US" sz="2000" dirty="0">
                <a:solidFill>
                  <a:schemeClr val="tx1"/>
                </a:solidFill>
              </a:rPr>
              <a:t>（</a:t>
            </a:r>
            <a:r>
              <a:rPr lang="zh-CN" altLang="en-US" sz="2000" dirty="0">
                <a:solidFill>
                  <a:srgbClr val="FF0000"/>
                </a:solidFill>
                <a:ea typeface="黑体" panose="02010609060101010101" pitchFamily="49" charset="-122"/>
              </a:rPr>
              <a:t>一个最优策略的子策略总是最优的</a:t>
            </a:r>
            <a:r>
              <a:rPr lang="zh-CN" altLang="en-US" sz="2000" dirty="0">
                <a:solidFill>
                  <a:schemeClr val="tx1"/>
                </a:solidFill>
              </a:rPr>
              <a:t>）</a:t>
            </a:r>
          </a:p>
        </p:txBody>
      </p:sp>
      <p:sp>
        <p:nvSpPr>
          <p:cNvPr id="5" name="Rectangle 567">
            <a:extLst>
              <a:ext uri="{FF2B5EF4-FFF2-40B4-BE49-F238E27FC236}">
                <a16:creationId xmlns:a16="http://schemas.microsoft.com/office/drawing/2014/main" id="{B73F2283-F154-43FE-BE78-5F0EFCCE9255}"/>
              </a:ext>
            </a:extLst>
          </p:cNvPr>
          <p:cNvSpPr txBox="1">
            <a:spLocks noChangeArrowheads="1"/>
          </p:cNvSpPr>
          <p:nvPr/>
        </p:nvSpPr>
        <p:spPr>
          <a:xfrm>
            <a:off x="381747" y="779930"/>
            <a:ext cx="6946900" cy="596900"/>
          </a:xfrm>
          <a:prstGeom prst="rect">
            <a:avLst/>
          </a:prstGeom>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dirty="0">
                <a:solidFill>
                  <a:srgbClr val="FF0066"/>
                </a:solidFill>
                <a:latin typeface="华文新魏" panose="02010800040101010101" pitchFamily="2" charset="-122"/>
                <a:ea typeface="华文新魏" panose="02010800040101010101" pitchFamily="2" charset="-122"/>
              </a:rPr>
              <a:t>3. </a:t>
            </a:r>
            <a:r>
              <a:rPr lang="zh-CN" altLang="en-US" dirty="0">
                <a:solidFill>
                  <a:srgbClr val="FF0066"/>
                </a:solidFill>
                <a:latin typeface="华文新魏" panose="02010800040101010101" pitchFamily="2" charset="-122"/>
                <a:ea typeface="华文新魏" panose="02010800040101010101" pitchFamily="2" charset="-122"/>
              </a:rPr>
              <a:t>贝尔曼最优化原理</a:t>
            </a:r>
            <a:r>
              <a:rPr lang="en-US" altLang="zh-CN" dirty="0">
                <a:solidFill>
                  <a:srgbClr val="FF0066"/>
                </a:solidFill>
                <a:latin typeface="华文新魏" panose="02010800040101010101" pitchFamily="2" charset="-122"/>
                <a:ea typeface="华文新魏" panose="02010800040101010101" pitchFamily="2" charset="-122"/>
              </a:rPr>
              <a:t>(</a:t>
            </a:r>
            <a:r>
              <a:rPr lang="zh-CN" altLang="en-US" dirty="0">
                <a:solidFill>
                  <a:srgbClr val="FF0066"/>
                </a:solidFill>
                <a:latin typeface="华文新魏" panose="02010800040101010101" pitchFamily="2" charset="-122"/>
                <a:ea typeface="华文新魏" panose="02010800040101010101" pitchFamily="2" charset="-122"/>
              </a:rPr>
              <a:t>动态规划方法</a:t>
            </a:r>
            <a:r>
              <a:rPr lang="en-US" altLang="zh-CN" dirty="0">
                <a:solidFill>
                  <a:srgbClr val="FF0066"/>
                </a:solidFill>
                <a:latin typeface="华文新魏" panose="02010800040101010101" pitchFamily="2" charset="-122"/>
                <a:ea typeface="华文新魏" panose="02010800040101010101" pitchFamily="2" charset="-122"/>
              </a:rPr>
              <a:t>)</a:t>
            </a:r>
            <a:endParaRPr lang="zh-CN" altLang="en-US" dirty="0">
              <a:solidFill>
                <a:srgbClr val="FF0066"/>
              </a:solidFill>
              <a:latin typeface="华文新魏" panose="02010800040101010101" pitchFamily="2" charset="-122"/>
              <a:ea typeface="华文新魏" panose="02010800040101010101" pitchFamily="2" charset="-122"/>
            </a:endParaRPr>
          </a:p>
        </p:txBody>
      </p:sp>
      <p:sp>
        <p:nvSpPr>
          <p:cNvPr id="6" name="Rectangle 568">
            <a:extLst>
              <a:ext uri="{FF2B5EF4-FFF2-40B4-BE49-F238E27FC236}">
                <a16:creationId xmlns:a16="http://schemas.microsoft.com/office/drawing/2014/main" id="{0AE4A19A-9B9F-41FE-A736-36786F7495DE}"/>
              </a:ext>
            </a:extLst>
          </p:cNvPr>
          <p:cNvSpPr>
            <a:spLocks noChangeArrowheads="1"/>
          </p:cNvSpPr>
          <p:nvPr/>
        </p:nvSpPr>
        <p:spPr bwMode="auto">
          <a:xfrm>
            <a:off x="510334" y="2442230"/>
            <a:ext cx="11162553" cy="2533182"/>
          </a:xfrm>
          <a:prstGeom prst="rect">
            <a:avLst/>
          </a:prstGeom>
          <a:noFill/>
          <a:ln w="9525" cap="flat" algn="ctr">
            <a:solidFill>
              <a:srgbClr val="0000FF"/>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txBody>
          <a:bodyPr/>
          <a:lstStyle/>
          <a:p>
            <a:pPr eaLnBrk="0" hangingPunct="0">
              <a:spcBef>
                <a:spcPct val="50000"/>
              </a:spcBef>
              <a:buSzPct val="75000"/>
              <a:buFont typeface="Wingdings" panose="05000000000000000000" pitchFamily="2" charset="2"/>
              <a:buNone/>
            </a:pPr>
            <a:r>
              <a:rPr lang="en-US" altLang="zh-CN" sz="2000" dirty="0">
                <a:solidFill>
                  <a:srgbClr val="0066FF"/>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0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作该原理的具体解释是，若某一</a:t>
            </a:r>
            <a:r>
              <a:rPr lang="zh-CN" altLang="en-US" sz="2000" dirty="0">
                <a:solidFill>
                  <a:srgbClr val="FF0066"/>
                </a:solidFill>
                <a:latin typeface="Times New Roman" panose="02020603050405020304" pitchFamily="18" charset="0"/>
                <a:ea typeface="华文新魏" panose="02010800040101010101" pitchFamily="2" charset="-122"/>
                <a:cs typeface="Times New Roman" panose="02020603050405020304" pitchFamily="18" charset="0"/>
              </a:rPr>
              <a:t>全过程最优策略</a:t>
            </a:r>
            <a:r>
              <a:rPr lang="zh-CN" altLang="en-US" sz="20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为：</a:t>
            </a:r>
          </a:p>
          <a:p>
            <a:pPr eaLnBrk="0" hangingPunct="0">
              <a:spcBef>
                <a:spcPct val="50000"/>
              </a:spcBef>
              <a:buSzPct val="75000"/>
              <a:buFont typeface="Wingdings" panose="05000000000000000000" pitchFamily="2" charset="2"/>
              <a:buNone/>
            </a:pPr>
            <a:r>
              <a:rPr lang="zh-CN" altLang="en-US" sz="2000" i="1"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000" i="1"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p</a:t>
            </a:r>
            <a:r>
              <a:rPr lang="en-US" altLang="zh-CN" sz="3600" baseline="-25000"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1</a:t>
            </a:r>
            <a:r>
              <a:rPr lang="en-US" altLang="zh-CN" sz="3600" i="1" baseline="-25000"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n</a:t>
            </a:r>
            <a:r>
              <a:rPr lang="en-US" altLang="zh-CN" sz="2000" i="1"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000"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000" i="1"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3600" baseline="-25000"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1</a:t>
            </a:r>
            <a:r>
              <a:rPr lang="en-US" altLang="zh-CN" sz="2000"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000" i="1"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000"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000" i="1"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u</a:t>
            </a:r>
            <a:r>
              <a:rPr lang="en-US" altLang="zh-CN" sz="3600" baseline="-25000"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1</a:t>
            </a:r>
            <a:r>
              <a:rPr lang="en-US" altLang="zh-CN" sz="2000"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000" i="1"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3600" baseline="-25000"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1</a:t>
            </a:r>
            <a:r>
              <a:rPr lang="en-US" altLang="zh-CN" sz="2000"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 ···, </a:t>
            </a:r>
            <a:r>
              <a:rPr lang="en-US" altLang="zh-CN" sz="2000" i="1" dirty="0" err="1">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u</a:t>
            </a:r>
            <a:r>
              <a:rPr lang="en-US" altLang="zh-CN" sz="3600" i="1" baseline="-25000" dirty="0" err="1">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000"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000" i="1" dirty="0" err="1">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3600" i="1" baseline="-25000" dirty="0" err="1">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000"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000" i="1"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u</a:t>
            </a:r>
            <a:r>
              <a:rPr lang="en-US" altLang="zh-CN" sz="3600" i="1" baseline="-25000"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3600" baseline="-25000"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1</a:t>
            </a:r>
            <a:r>
              <a:rPr lang="en-US" altLang="zh-CN" sz="2000"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000" i="1"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3600" i="1" baseline="-25000"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3600" baseline="-25000"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1</a:t>
            </a:r>
            <a:r>
              <a:rPr lang="en-US" altLang="zh-CN" sz="2000"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 ···, </a:t>
            </a:r>
            <a:r>
              <a:rPr lang="en-US" altLang="zh-CN" sz="2000" i="1"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u</a:t>
            </a:r>
            <a:r>
              <a:rPr lang="en-US" altLang="zh-CN" sz="3600" i="1" baseline="-25000"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n</a:t>
            </a:r>
            <a:r>
              <a:rPr lang="en-US" altLang="zh-CN" sz="2000" i="1"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000"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000" i="1" dirty="0" err="1">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3600" i="1" baseline="-25000" dirty="0" err="1">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n</a:t>
            </a:r>
            <a:r>
              <a:rPr lang="en-US" altLang="zh-CN" sz="2000"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 }</a:t>
            </a:r>
            <a:endParaRPr lang="en-US" altLang="zh-CN" sz="2000" b="0"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endParaRPr>
          </a:p>
          <a:p>
            <a:pPr eaLnBrk="0" hangingPunct="0">
              <a:spcBef>
                <a:spcPct val="50000"/>
              </a:spcBef>
              <a:buSzPct val="75000"/>
              <a:buFont typeface="Wingdings" panose="05000000000000000000" pitchFamily="2" charset="2"/>
              <a:buNone/>
            </a:pPr>
            <a:r>
              <a:rPr lang="en-US" altLang="zh-CN" sz="20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0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则对上述策略中所隐含的任一状态</a:t>
            </a:r>
            <a:r>
              <a:rPr lang="en-US" altLang="zh-CN" sz="20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000" i="1" dirty="0" err="1">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3600" i="1" baseline="-25000" dirty="0" err="1">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0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0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而言，第</a:t>
            </a:r>
            <a:r>
              <a:rPr lang="en-US" altLang="zh-CN" sz="2000" i="1"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k</a:t>
            </a:r>
            <a:r>
              <a:rPr lang="zh-CN" altLang="en-US" sz="20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子过程上对应于 </a:t>
            </a:r>
            <a:r>
              <a:rPr lang="en-US" altLang="zh-CN" sz="2000" i="1" dirty="0" err="1">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3600" i="1" baseline="-25000" dirty="0" err="1">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3600" i="1" baseline="-250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0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的最优策略必然包含在上述全过程最优策略</a:t>
            </a:r>
            <a:r>
              <a:rPr lang="en-US" altLang="zh-CN" sz="2000" i="1"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p</a:t>
            </a:r>
            <a:r>
              <a:rPr lang="en-US" altLang="zh-CN" sz="3600" baseline="-250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1</a:t>
            </a:r>
            <a:r>
              <a:rPr lang="en-US" altLang="zh-CN" sz="3600" i="1" baseline="-250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n</a:t>
            </a:r>
            <a:r>
              <a:rPr lang="en-US" altLang="zh-CN" sz="20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0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中，即为</a:t>
            </a:r>
          </a:p>
          <a:p>
            <a:pPr eaLnBrk="0" hangingPunct="0">
              <a:spcBef>
                <a:spcPct val="50000"/>
              </a:spcBef>
              <a:buSzPct val="75000"/>
              <a:buFont typeface="Wingdings" panose="05000000000000000000" pitchFamily="2" charset="2"/>
              <a:buNone/>
            </a:pPr>
            <a:r>
              <a:rPr lang="zh-CN" altLang="en-US" sz="2000" i="1"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000" i="1"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000" i="1" dirty="0" err="1">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p</a:t>
            </a:r>
            <a:r>
              <a:rPr lang="en-US" altLang="zh-CN" sz="3600" i="1" baseline="-25000" dirty="0" err="1">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kn</a:t>
            </a:r>
            <a:r>
              <a:rPr lang="en-US" altLang="zh-CN" sz="2000" i="1"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000"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000" i="1" dirty="0" err="1">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3600" i="1" baseline="-25000" dirty="0" err="1">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000"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000" i="1"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000"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000" i="1" dirty="0" err="1">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u</a:t>
            </a:r>
            <a:r>
              <a:rPr lang="en-US" altLang="zh-CN" sz="3600" i="1" baseline="-25000" dirty="0" err="1">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000"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000" i="1" dirty="0" err="1">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3600" i="1" baseline="-25000" dirty="0" err="1">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2000"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000" i="1"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u</a:t>
            </a:r>
            <a:r>
              <a:rPr lang="en-US" altLang="zh-CN" sz="3600" i="1" baseline="-25000"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3600" baseline="-25000"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+1</a:t>
            </a:r>
            <a:r>
              <a:rPr lang="en-US" altLang="zh-CN" sz="2000"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000" i="1"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3600" i="1" baseline="-25000"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sz="3600" baseline="-25000"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+1</a:t>
            </a:r>
            <a:r>
              <a:rPr lang="en-US" altLang="zh-CN" sz="2000"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 ···, </a:t>
            </a:r>
            <a:r>
              <a:rPr lang="en-US" altLang="zh-CN" sz="2000" i="1"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u</a:t>
            </a:r>
            <a:r>
              <a:rPr lang="en-US" altLang="zh-CN" sz="3600" i="1" baseline="-25000"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n</a:t>
            </a:r>
            <a:r>
              <a:rPr lang="en-US" altLang="zh-CN" sz="2000" i="1"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000"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000" i="1" dirty="0" err="1">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3600" i="1" baseline="-25000" dirty="0" err="1">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n</a:t>
            </a:r>
            <a:r>
              <a:rPr lang="en-US" altLang="zh-CN" sz="2000"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 }</a:t>
            </a:r>
          </a:p>
        </p:txBody>
      </p:sp>
    </p:spTree>
    <p:extLst>
      <p:ext uri="{BB962C8B-B14F-4D97-AF65-F5344CB8AC3E}">
        <p14:creationId xmlns:p14="http://schemas.microsoft.com/office/powerpoint/2010/main" val="3608273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childTnLst>
                                    <p:set>
                                      <p:cBhvr additive="base">
                                        <p:cTn id="6" dur="1" fill="hold">
                                          <p:stCondLst>
                                            <p:cond delay="0"/>
                                          </p:stCondLst>
                                        </p:cTn>
                                        <p:tgtEl>
                                          <p:spTgt spid="6">
                                            <p:txEl>
                                              <p:pRg st="0" end="0"/>
                                            </p:txEl>
                                          </p:spTgt>
                                        </p:tgtEl>
                                        <p:attrNameLst>
                                          <p:attrName>style.visibility</p:attrName>
                                        </p:attrNameLst>
                                      </p:cBhvr>
                                      <p:to>
                                        <p:strVal val="visible"/>
                                      </p:to>
                                    </p:set>
                                    <p:animEffect transition="in" filter="blinds(horizontal)">
                                      <p:cBhvr additive="base">
                                        <p:cTn id="7" dur="500"/>
                                        <p:tgtEl>
                                          <p:spTgt spid="6">
                                            <p:txEl>
                                              <p:pRg st="0" end="0"/>
                                            </p:txEl>
                                          </p:spTgt>
                                        </p:tgtEl>
                                      </p:cBhvr>
                                    </p:animEffect>
                                  </p:childTnLst>
                                </p:cTn>
                              </p:par>
                              <p:par>
                                <p:cTn id="8" presetID="3" presetClass="entr" presetSubtype="10" fill="hold" nodeType="withEffect">
                                  <p:childTnLst>
                                    <p:set>
                                      <p:cBhvr additive="base">
                                        <p:cTn id="9" dur="1" fill="hold">
                                          <p:stCondLst>
                                            <p:cond delay="0"/>
                                          </p:stCondLst>
                                        </p:cTn>
                                        <p:tgtEl>
                                          <p:spTgt spid="6">
                                            <p:txEl>
                                              <p:pRg st="1" end="1"/>
                                            </p:txEl>
                                          </p:spTgt>
                                        </p:tgtEl>
                                        <p:attrNameLst>
                                          <p:attrName>style.visibility</p:attrName>
                                        </p:attrNameLst>
                                      </p:cBhvr>
                                      <p:to>
                                        <p:strVal val="visible"/>
                                      </p:to>
                                    </p:set>
                                    <p:animEffect transition="in" filter="blinds(horizontal)">
                                      <p:cBhvr additive="base">
                                        <p:cTn id="10" dur="500"/>
                                        <p:tgtEl>
                                          <p:spTgt spid="6">
                                            <p:txEl>
                                              <p:pRg st="1" end="1"/>
                                            </p:txEl>
                                          </p:spTgt>
                                        </p:tgtEl>
                                      </p:cBhvr>
                                    </p:animEffect>
                                  </p:childTnLst>
                                </p:cTn>
                              </p:par>
                              <p:par>
                                <p:cTn id="11" presetID="3" presetClass="entr" presetSubtype="10" fill="hold" nodeType="withEffect">
                                  <p:childTnLst>
                                    <p:set>
                                      <p:cBhvr additive="base">
                                        <p:cTn id="12" dur="1" fill="hold">
                                          <p:stCondLst>
                                            <p:cond delay="0"/>
                                          </p:stCondLst>
                                        </p:cTn>
                                        <p:tgtEl>
                                          <p:spTgt spid="6">
                                            <p:txEl>
                                              <p:pRg st="2" end="2"/>
                                            </p:txEl>
                                          </p:spTgt>
                                        </p:tgtEl>
                                        <p:attrNameLst>
                                          <p:attrName>style.visibility</p:attrName>
                                        </p:attrNameLst>
                                      </p:cBhvr>
                                      <p:to>
                                        <p:strVal val="visible"/>
                                      </p:to>
                                    </p:set>
                                    <p:animEffect transition="in" filter="blinds(horizontal)">
                                      <p:cBhvr additive="base">
                                        <p:cTn id="13" dur="500"/>
                                        <p:tgtEl>
                                          <p:spTgt spid="6">
                                            <p:txEl>
                                              <p:pRg st="2" end="2"/>
                                            </p:txEl>
                                          </p:spTgt>
                                        </p:tgtEl>
                                      </p:cBhvr>
                                    </p:animEffect>
                                  </p:childTnLst>
                                </p:cTn>
                              </p:par>
                              <p:par>
                                <p:cTn id="14" presetID="3" presetClass="entr" presetSubtype="10" fill="hold" nodeType="withEffect">
                                  <p:childTnLst>
                                    <p:set>
                                      <p:cBhvr additive="base">
                                        <p:cTn id="15" dur="1" fill="hold">
                                          <p:stCondLst>
                                            <p:cond delay="0"/>
                                          </p:stCondLst>
                                        </p:cTn>
                                        <p:tgtEl>
                                          <p:spTgt spid="6">
                                            <p:txEl>
                                              <p:pRg st="3" end="3"/>
                                            </p:txEl>
                                          </p:spTgt>
                                        </p:tgtEl>
                                        <p:attrNameLst>
                                          <p:attrName>style.visibility</p:attrName>
                                        </p:attrNameLst>
                                      </p:cBhvr>
                                      <p:to>
                                        <p:strVal val="visible"/>
                                      </p:to>
                                    </p:set>
                                    <p:animEffect transition="in" filter="blinds(horizontal)">
                                      <p:cBhvr additive="base">
                                        <p:cTn id="16"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571">
            <a:extLst>
              <a:ext uri="{FF2B5EF4-FFF2-40B4-BE49-F238E27FC236}">
                <a16:creationId xmlns:a16="http://schemas.microsoft.com/office/drawing/2014/main" id="{78393CE2-FB16-4185-91A9-5E38C138A2FB}"/>
              </a:ext>
            </a:extLst>
          </p:cNvPr>
          <p:cNvSpPr>
            <a:spLocks noChangeShapeType="1"/>
          </p:cNvSpPr>
          <p:nvPr/>
        </p:nvSpPr>
        <p:spPr bwMode="auto">
          <a:xfrm>
            <a:off x="1134036" y="5039098"/>
            <a:ext cx="822325" cy="500063"/>
          </a:xfrm>
          <a:prstGeom prst="line">
            <a:avLst/>
          </a:prstGeom>
          <a:noFill/>
          <a:ln w="50800" cap="flat" algn="ctr">
            <a:solidFill>
              <a:srgbClr val="FF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5" name="Line 572">
            <a:extLst>
              <a:ext uri="{FF2B5EF4-FFF2-40B4-BE49-F238E27FC236}">
                <a16:creationId xmlns:a16="http://schemas.microsoft.com/office/drawing/2014/main" id="{8A445B91-CFC2-4FF5-9FA5-9B26F2567637}"/>
              </a:ext>
            </a:extLst>
          </p:cNvPr>
          <p:cNvSpPr>
            <a:spLocks noChangeShapeType="1"/>
          </p:cNvSpPr>
          <p:nvPr/>
        </p:nvSpPr>
        <p:spPr bwMode="auto">
          <a:xfrm>
            <a:off x="3805799" y="3823073"/>
            <a:ext cx="746125" cy="236538"/>
          </a:xfrm>
          <a:prstGeom prst="line">
            <a:avLst/>
          </a:prstGeom>
          <a:noFill/>
          <a:ln w="50800" cap="flat" algn="ctr">
            <a:solidFill>
              <a:srgbClr val="FF00FF"/>
            </a:solidFill>
            <a:prstDash val="dash"/>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6" name="Line 573">
            <a:extLst>
              <a:ext uri="{FF2B5EF4-FFF2-40B4-BE49-F238E27FC236}">
                <a16:creationId xmlns:a16="http://schemas.microsoft.com/office/drawing/2014/main" id="{27CD8993-2852-4B2E-9666-30FE8E4D1F33}"/>
              </a:ext>
            </a:extLst>
          </p:cNvPr>
          <p:cNvSpPr>
            <a:spLocks noChangeShapeType="1"/>
          </p:cNvSpPr>
          <p:nvPr/>
        </p:nvSpPr>
        <p:spPr bwMode="auto">
          <a:xfrm>
            <a:off x="5086911" y="4196136"/>
            <a:ext cx="969963" cy="450850"/>
          </a:xfrm>
          <a:prstGeom prst="line">
            <a:avLst/>
          </a:prstGeom>
          <a:noFill/>
          <a:ln w="50800" cap="flat" algn="ctr">
            <a:solidFill>
              <a:srgbClr val="FF00FF"/>
            </a:solidFill>
            <a:prstDash val="dash"/>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7" name="Line 574">
            <a:extLst>
              <a:ext uri="{FF2B5EF4-FFF2-40B4-BE49-F238E27FC236}">
                <a16:creationId xmlns:a16="http://schemas.microsoft.com/office/drawing/2014/main" id="{04F1A3C7-5298-47A5-AF92-362425A1C011}"/>
              </a:ext>
            </a:extLst>
          </p:cNvPr>
          <p:cNvSpPr>
            <a:spLocks noChangeShapeType="1"/>
          </p:cNvSpPr>
          <p:nvPr/>
        </p:nvSpPr>
        <p:spPr bwMode="auto">
          <a:xfrm flipV="1">
            <a:off x="5086911" y="4858123"/>
            <a:ext cx="995363" cy="396875"/>
          </a:xfrm>
          <a:prstGeom prst="line">
            <a:avLst/>
          </a:prstGeom>
          <a:noFill/>
          <a:ln w="50800" cap="flat" algn="ctr">
            <a:solidFill>
              <a:srgbClr val="FF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8" name="Line 575">
            <a:extLst>
              <a:ext uri="{FF2B5EF4-FFF2-40B4-BE49-F238E27FC236}">
                <a16:creationId xmlns:a16="http://schemas.microsoft.com/office/drawing/2014/main" id="{3A5A4F39-C9CC-4B36-A3E7-83C20D1E820E}"/>
              </a:ext>
            </a:extLst>
          </p:cNvPr>
          <p:cNvSpPr>
            <a:spLocks noChangeShapeType="1"/>
          </p:cNvSpPr>
          <p:nvPr/>
        </p:nvSpPr>
        <p:spPr bwMode="auto">
          <a:xfrm>
            <a:off x="3778811" y="4996236"/>
            <a:ext cx="809625" cy="287337"/>
          </a:xfrm>
          <a:prstGeom prst="line">
            <a:avLst/>
          </a:prstGeom>
          <a:noFill/>
          <a:ln w="50800" cap="flat" algn="ctr">
            <a:solidFill>
              <a:srgbClr val="FF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9" name="Line 576">
            <a:extLst>
              <a:ext uri="{FF2B5EF4-FFF2-40B4-BE49-F238E27FC236}">
                <a16:creationId xmlns:a16="http://schemas.microsoft.com/office/drawing/2014/main" id="{305BE5F8-C0BE-41C4-9445-4CFA3CF17A4D}"/>
              </a:ext>
            </a:extLst>
          </p:cNvPr>
          <p:cNvSpPr>
            <a:spLocks noChangeShapeType="1"/>
          </p:cNvSpPr>
          <p:nvPr/>
        </p:nvSpPr>
        <p:spPr bwMode="auto">
          <a:xfrm flipV="1">
            <a:off x="2399274" y="3915148"/>
            <a:ext cx="925512" cy="1498600"/>
          </a:xfrm>
          <a:prstGeom prst="line">
            <a:avLst/>
          </a:prstGeom>
          <a:noFill/>
          <a:ln w="50800" cap="flat" algn="ctr">
            <a:solidFill>
              <a:srgbClr val="FF00FF"/>
            </a:solidFill>
            <a:prstDash val="dash"/>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Line 577">
            <a:extLst>
              <a:ext uri="{FF2B5EF4-FFF2-40B4-BE49-F238E27FC236}">
                <a16:creationId xmlns:a16="http://schemas.microsoft.com/office/drawing/2014/main" id="{3CA0E6BE-9300-4D14-9EE0-BCC7071FC2F3}"/>
              </a:ext>
            </a:extLst>
          </p:cNvPr>
          <p:cNvSpPr>
            <a:spLocks noChangeShapeType="1"/>
          </p:cNvSpPr>
          <p:nvPr/>
        </p:nvSpPr>
        <p:spPr bwMode="auto">
          <a:xfrm flipV="1">
            <a:off x="2505636" y="4958136"/>
            <a:ext cx="803275" cy="581025"/>
          </a:xfrm>
          <a:prstGeom prst="line">
            <a:avLst/>
          </a:prstGeom>
          <a:noFill/>
          <a:ln w="50800" cap="flat" algn="ctr">
            <a:solidFill>
              <a:srgbClr val="FF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Oval 578">
            <a:extLst>
              <a:ext uri="{FF2B5EF4-FFF2-40B4-BE49-F238E27FC236}">
                <a16:creationId xmlns:a16="http://schemas.microsoft.com/office/drawing/2014/main" id="{CA34097A-63DB-42A2-A374-CD0BE013542C}"/>
              </a:ext>
            </a:extLst>
          </p:cNvPr>
          <p:cNvSpPr>
            <a:spLocks noChangeArrowheads="1"/>
          </p:cNvSpPr>
          <p:nvPr/>
        </p:nvSpPr>
        <p:spPr bwMode="auto">
          <a:xfrm>
            <a:off x="3243824" y="3511923"/>
            <a:ext cx="549275" cy="557213"/>
          </a:xfrm>
          <a:prstGeom prst="ellipse">
            <a:avLst/>
          </a:prstGeom>
          <a:solidFill>
            <a:srgbClr val="CCFFCC"/>
          </a:solidFill>
          <a:ln w="12700" cap="flat" algn="ctr">
            <a:solidFill>
              <a:srgbClr val="000000"/>
            </a:solidFill>
            <a:prstDash val="solid"/>
            <a:round/>
            <a:headEnd type="none" w="med" len="med"/>
            <a:tailEnd type="none" w="med" len="med"/>
          </a:ln>
        </p:spPr>
        <p:txBody>
          <a:bodyPr lIns="0" tIns="0" rIns="0" bIns="0"/>
          <a:lstStyle/>
          <a:p>
            <a:pPr algn="ctr" eaLnBrk="0" hangingPunct="0"/>
            <a:r>
              <a:rPr lang="en-US" altLang="zh-CN">
                <a:solidFill>
                  <a:schemeClr val="tx1"/>
                </a:solidFill>
                <a:ea typeface="宋体" panose="02010600030101010101" pitchFamily="2" charset="-122"/>
              </a:rPr>
              <a:t>C</a:t>
            </a:r>
            <a:r>
              <a:rPr lang="en-US" altLang="zh-CN" baseline="-25000">
                <a:solidFill>
                  <a:schemeClr val="tx1"/>
                </a:solidFill>
                <a:ea typeface="宋体" panose="02010600030101010101" pitchFamily="2" charset="-122"/>
              </a:rPr>
              <a:t>1</a:t>
            </a:r>
            <a:endParaRPr lang="en-US" altLang="zh-CN">
              <a:solidFill>
                <a:schemeClr val="tx1"/>
              </a:solidFill>
              <a:ea typeface="宋体" panose="02010600030101010101" pitchFamily="2" charset="-122"/>
            </a:endParaRPr>
          </a:p>
        </p:txBody>
      </p:sp>
      <p:sp>
        <p:nvSpPr>
          <p:cNvPr id="12" name="Oval 579">
            <a:extLst>
              <a:ext uri="{FF2B5EF4-FFF2-40B4-BE49-F238E27FC236}">
                <a16:creationId xmlns:a16="http://schemas.microsoft.com/office/drawing/2014/main" id="{56347269-56DC-48E4-8F2F-A7C82E019227}"/>
              </a:ext>
            </a:extLst>
          </p:cNvPr>
          <p:cNvSpPr>
            <a:spLocks noChangeArrowheads="1"/>
          </p:cNvSpPr>
          <p:nvPr/>
        </p:nvSpPr>
        <p:spPr bwMode="auto">
          <a:xfrm>
            <a:off x="4551924" y="3805611"/>
            <a:ext cx="549275" cy="555625"/>
          </a:xfrm>
          <a:prstGeom prst="ellipse">
            <a:avLst/>
          </a:prstGeom>
          <a:solidFill>
            <a:srgbClr val="CCFFCC"/>
          </a:solidFill>
          <a:ln w="12700" cap="flat" algn="ctr">
            <a:solidFill>
              <a:srgbClr val="000000"/>
            </a:solidFill>
            <a:prstDash val="solid"/>
            <a:round/>
            <a:headEnd type="none" w="med" len="med"/>
            <a:tailEnd type="none" w="med" len="med"/>
          </a:ln>
        </p:spPr>
        <p:txBody>
          <a:bodyPr lIns="0" tIns="0" rIns="0" bIns="0"/>
          <a:lstStyle/>
          <a:p>
            <a:pPr algn="ctr" eaLnBrk="0" hangingPunct="0"/>
            <a:r>
              <a:rPr lang="en-US" altLang="zh-CN">
                <a:solidFill>
                  <a:schemeClr val="tx1"/>
                </a:solidFill>
                <a:ea typeface="宋体" panose="02010600030101010101" pitchFamily="2" charset="-122"/>
              </a:rPr>
              <a:t>D</a:t>
            </a:r>
            <a:r>
              <a:rPr lang="en-US" altLang="zh-CN" baseline="-25000">
                <a:solidFill>
                  <a:schemeClr val="tx1"/>
                </a:solidFill>
                <a:ea typeface="宋体" panose="02010600030101010101" pitchFamily="2" charset="-122"/>
              </a:rPr>
              <a:t>1</a:t>
            </a:r>
            <a:endParaRPr lang="en-US" altLang="zh-CN">
              <a:solidFill>
                <a:schemeClr val="tx1"/>
              </a:solidFill>
              <a:ea typeface="宋体" panose="02010600030101010101" pitchFamily="2" charset="-122"/>
            </a:endParaRPr>
          </a:p>
        </p:txBody>
      </p:sp>
      <p:sp>
        <p:nvSpPr>
          <p:cNvPr id="13" name="Oval 580">
            <a:extLst>
              <a:ext uri="{FF2B5EF4-FFF2-40B4-BE49-F238E27FC236}">
                <a16:creationId xmlns:a16="http://schemas.microsoft.com/office/drawing/2014/main" id="{4D5527EA-3C89-4FD5-8FA1-AE211C76A2EC}"/>
              </a:ext>
            </a:extLst>
          </p:cNvPr>
          <p:cNvSpPr>
            <a:spLocks noChangeArrowheads="1"/>
          </p:cNvSpPr>
          <p:nvPr/>
        </p:nvSpPr>
        <p:spPr bwMode="auto">
          <a:xfrm>
            <a:off x="714936" y="4593011"/>
            <a:ext cx="549275" cy="557212"/>
          </a:xfrm>
          <a:prstGeom prst="ellipse">
            <a:avLst/>
          </a:prstGeom>
          <a:solidFill>
            <a:srgbClr val="CCFFFF"/>
          </a:solidFill>
          <a:ln w="12700" cap="flat" algn="ctr">
            <a:solidFill>
              <a:srgbClr val="000000"/>
            </a:solidFill>
            <a:prstDash val="solid"/>
            <a:round/>
            <a:headEnd type="none" w="med" len="med"/>
            <a:tailEnd type="none" w="med" len="med"/>
          </a:ln>
        </p:spPr>
        <p:txBody>
          <a:bodyPr lIns="0" tIns="0" rIns="0" bIns="0"/>
          <a:lstStyle/>
          <a:p>
            <a:pPr algn="ctr" eaLnBrk="0" hangingPunct="0"/>
            <a:r>
              <a:rPr lang="en-US" altLang="zh-CN" sz="2800">
                <a:solidFill>
                  <a:schemeClr val="tx1"/>
                </a:solidFill>
                <a:ea typeface="宋体" panose="02010600030101010101" pitchFamily="2" charset="-122"/>
              </a:rPr>
              <a:t>A</a:t>
            </a:r>
          </a:p>
        </p:txBody>
      </p:sp>
      <p:sp>
        <p:nvSpPr>
          <p:cNvPr id="14" name="Oval 581">
            <a:extLst>
              <a:ext uri="{FF2B5EF4-FFF2-40B4-BE49-F238E27FC236}">
                <a16:creationId xmlns:a16="http://schemas.microsoft.com/office/drawing/2014/main" id="{52224ED5-BCCA-4440-9D46-DE0D0BD23A43}"/>
              </a:ext>
            </a:extLst>
          </p:cNvPr>
          <p:cNvSpPr>
            <a:spLocks noChangeArrowheads="1"/>
          </p:cNvSpPr>
          <p:nvPr/>
        </p:nvSpPr>
        <p:spPr bwMode="auto">
          <a:xfrm>
            <a:off x="1943661" y="5378823"/>
            <a:ext cx="549275" cy="557213"/>
          </a:xfrm>
          <a:prstGeom prst="ellipse">
            <a:avLst/>
          </a:prstGeom>
          <a:solidFill>
            <a:srgbClr val="CCFFCC"/>
          </a:solidFill>
          <a:ln w="12700" cap="flat" algn="ctr">
            <a:solidFill>
              <a:srgbClr val="000000"/>
            </a:solidFill>
            <a:prstDash val="solid"/>
            <a:round/>
            <a:headEnd type="none" w="med" len="med"/>
            <a:tailEnd type="none" w="med" len="med"/>
          </a:ln>
        </p:spPr>
        <p:txBody>
          <a:bodyPr lIns="0" tIns="0" rIns="0" bIns="0"/>
          <a:lstStyle/>
          <a:p>
            <a:pPr algn="ctr" eaLnBrk="0" hangingPunct="0"/>
            <a:r>
              <a:rPr lang="en-US" altLang="zh-CN">
                <a:solidFill>
                  <a:schemeClr val="tx1"/>
                </a:solidFill>
                <a:ea typeface="宋体" panose="02010600030101010101" pitchFamily="2" charset="-122"/>
              </a:rPr>
              <a:t>B</a:t>
            </a:r>
            <a:r>
              <a:rPr lang="en-US" altLang="zh-CN" baseline="-25000">
                <a:solidFill>
                  <a:schemeClr val="tx1"/>
                </a:solidFill>
                <a:ea typeface="宋体" panose="02010600030101010101" pitchFamily="2" charset="-122"/>
              </a:rPr>
              <a:t>3</a:t>
            </a:r>
            <a:endParaRPr lang="en-US" altLang="zh-CN">
              <a:solidFill>
                <a:schemeClr val="tx1"/>
              </a:solidFill>
              <a:ea typeface="宋体" panose="02010600030101010101" pitchFamily="2" charset="-122"/>
            </a:endParaRPr>
          </a:p>
        </p:txBody>
      </p:sp>
      <p:sp>
        <p:nvSpPr>
          <p:cNvPr id="15" name="Oval 582">
            <a:extLst>
              <a:ext uri="{FF2B5EF4-FFF2-40B4-BE49-F238E27FC236}">
                <a16:creationId xmlns:a16="http://schemas.microsoft.com/office/drawing/2014/main" id="{61E2C891-7413-4801-B703-0BD094ECB97E}"/>
              </a:ext>
            </a:extLst>
          </p:cNvPr>
          <p:cNvSpPr>
            <a:spLocks noChangeArrowheads="1"/>
          </p:cNvSpPr>
          <p:nvPr/>
        </p:nvSpPr>
        <p:spPr bwMode="auto">
          <a:xfrm>
            <a:off x="4564624" y="5070848"/>
            <a:ext cx="549275" cy="555625"/>
          </a:xfrm>
          <a:prstGeom prst="ellipse">
            <a:avLst/>
          </a:prstGeom>
          <a:solidFill>
            <a:srgbClr val="CCFFCC"/>
          </a:solidFill>
          <a:ln w="12700" cap="flat" algn="ctr">
            <a:solidFill>
              <a:srgbClr val="000000"/>
            </a:solidFill>
            <a:prstDash val="solid"/>
            <a:round/>
            <a:headEnd type="none" w="med" len="med"/>
            <a:tailEnd type="none" w="med" len="med"/>
          </a:ln>
        </p:spPr>
        <p:txBody>
          <a:bodyPr lIns="0" tIns="0" rIns="0" bIns="0"/>
          <a:lstStyle/>
          <a:p>
            <a:pPr algn="ctr" eaLnBrk="0" hangingPunct="0"/>
            <a:r>
              <a:rPr lang="en-US" altLang="zh-CN">
                <a:solidFill>
                  <a:schemeClr val="tx1"/>
                </a:solidFill>
                <a:ea typeface="宋体" panose="02010600030101010101" pitchFamily="2" charset="-122"/>
              </a:rPr>
              <a:t>D</a:t>
            </a:r>
            <a:r>
              <a:rPr lang="en-US" altLang="zh-CN" baseline="-25000">
                <a:solidFill>
                  <a:schemeClr val="tx1"/>
                </a:solidFill>
                <a:ea typeface="宋体" panose="02010600030101010101" pitchFamily="2" charset="-122"/>
              </a:rPr>
              <a:t>2</a:t>
            </a:r>
            <a:endParaRPr lang="en-US" altLang="zh-CN">
              <a:solidFill>
                <a:schemeClr val="tx1"/>
              </a:solidFill>
              <a:ea typeface="宋体" panose="02010600030101010101" pitchFamily="2" charset="-122"/>
            </a:endParaRPr>
          </a:p>
        </p:txBody>
      </p:sp>
      <p:sp>
        <p:nvSpPr>
          <p:cNvPr id="16" name="Oval 583">
            <a:extLst>
              <a:ext uri="{FF2B5EF4-FFF2-40B4-BE49-F238E27FC236}">
                <a16:creationId xmlns:a16="http://schemas.microsoft.com/office/drawing/2014/main" id="{FC3E748A-1C24-4C03-949C-B56F96D7B09D}"/>
              </a:ext>
            </a:extLst>
          </p:cNvPr>
          <p:cNvSpPr>
            <a:spLocks noChangeArrowheads="1"/>
          </p:cNvSpPr>
          <p:nvPr/>
        </p:nvSpPr>
        <p:spPr bwMode="auto">
          <a:xfrm>
            <a:off x="6020361" y="4432673"/>
            <a:ext cx="549275" cy="555625"/>
          </a:xfrm>
          <a:prstGeom prst="ellipse">
            <a:avLst/>
          </a:prstGeom>
          <a:solidFill>
            <a:srgbClr val="CCFFFF"/>
          </a:solidFill>
          <a:ln w="12700" cap="flat" algn="ctr">
            <a:solidFill>
              <a:srgbClr val="000000"/>
            </a:solidFill>
            <a:prstDash val="solid"/>
            <a:round/>
            <a:headEnd type="none" w="med" len="med"/>
            <a:tailEnd type="none" w="med" len="med"/>
          </a:ln>
        </p:spPr>
        <p:txBody>
          <a:bodyPr lIns="0" tIns="0" rIns="0" bIns="0"/>
          <a:lstStyle/>
          <a:p>
            <a:pPr algn="ctr" eaLnBrk="0" hangingPunct="0"/>
            <a:r>
              <a:rPr lang="en-US" altLang="zh-CN">
                <a:solidFill>
                  <a:schemeClr val="tx1"/>
                </a:solidFill>
                <a:ea typeface="宋体" panose="02010600030101010101" pitchFamily="2" charset="-122"/>
              </a:rPr>
              <a:t>E</a:t>
            </a:r>
          </a:p>
        </p:txBody>
      </p:sp>
      <p:sp>
        <p:nvSpPr>
          <p:cNvPr id="17" name="Oval 584">
            <a:extLst>
              <a:ext uri="{FF2B5EF4-FFF2-40B4-BE49-F238E27FC236}">
                <a16:creationId xmlns:a16="http://schemas.microsoft.com/office/drawing/2014/main" id="{A18403EE-CCF2-4E26-8980-AA26DA3D14EA}"/>
              </a:ext>
            </a:extLst>
          </p:cNvPr>
          <p:cNvSpPr>
            <a:spLocks noChangeArrowheads="1"/>
          </p:cNvSpPr>
          <p:nvPr/>
        </p:nvSpPr>
        <p:spPr bwMode="auto">
          <a:xfrm>
            <a:off x="3281924" y="4573961"/>
            <a:ext cx="549275" cy="555625"/>
          </a:xfrm>
          <a:prstGeom prst="ellipse">
            <a:avLst/>
          </a:prstGeom>
          <a:solidFill>
            <a:srgbClr val="CCFFCC"/>
          </a:solidFill>
          <a:ln w="12700" cap="flat" algn="ctr">
            <a:solidFill>
              <a:srgbClr val="000000"/>
            </a:solidFill>
            <a:prstDash val="solid"/>
            <a:round/>
            <a:headEnd type="none" w="med" len="med"/>
            <a:tailEnd type="none" w="med" len="med"/>
          </a:ln>
        </p:spPr>
        <p:txBody>
          <a:bodyPr lIns="0" tIns="0" rIns="0" bIns="0"/>
          <a:lstStyle/>
          <a:p>
            <a:pPr algn="ctr" eaLnBrk="0" hangingPunct="0"/>
            <a:r>
              <a:rPr lang="en-US" altLang="zh-CN">
                <a:solidFill>
                  <a:schemeClr val="tx1"/>
                </a:solidFill>
                <a:ea typeface="宋体" panose="02010600030101010101" pitchFamily="2" charset="-122"/>
              </a:rPr>
              <a:t>C</a:t>
            </a:r>
            <a:r>
              <a:rPr lang="en-US" altLang="zh-CN" baseline="-25000">
                <a:solidFill>
                  <a:schemeClr val="tx1"/>
                </a:solidFill>
                <a:ea typeface="宋体" panose="02010600030101010101" pitchFamily="2" charset="-122"/>
              </a:rPr>
              <a:t>2</a:t>
            </a:r>
            <a:endParaRPr lang="en-US" altLang="zh-CN">
              <a:solidFill>
                <a:schemeClr val="tx1"/>
              </a:solidFill>
              <a:ea typeface="宋体" panose="02010600030101010101" pitchFamily="2" charset="-122"/>
            </a:endParaRPr>
          </a:p>
        </p:txBody>
      </p:sp>
      <p:sp>
        <p:nvSpPr>
          <p:cNvPr id="18" name="Rectangle 585">
            <a:extLst>
              <a:ext uri="{FF2B5EF4-FFF2-40B4-BE49-F238E27FC236}">
                <a16:creationId xmlns:a16="http://schemas.microsoft.com/office/drawing/2014/main" id="{6B1DA44C-50D3-4A9E-A327-C48E9D8590C5}"/>
              </a:ext>
            </a:extLst>
          </p:cNvPr>
          <p:cNvSpPr>
            <a:spLocks noChangeArrowheads="1"/>
          </p:cNvSpPr>
          <p:nvPr/>
        </p:nvSpPr>
        <p:spPr bwMode="auto">
          <a:xfrm>
            <a:off x="900860" y="990973"/>
            <a:ext cx="10788276" cy="222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US" altLang="zh-CN" sz="2400" dirty="0">
                <a:solidFill>
                  <a:srgbClr val="0066FF"/>
                </a:solidFill>
                <a:latin typeface="Times New Roman" panose="02020603050405020304" pitchFamily="18" charset="0"/>
                <a:cs typeface="Times New Roman" panose="02020603050405020304" pitchFamily="18" charset="0"/>
              </a:rPr>
              <a:t>□</a:t>
            </a:r>
            <a:r>
              <a:rPr lang="zh-CN" altLang="en-US" sz="2400" dirty="0">
                <a:solidFill>
                  <a:schemeClr val="tx1"/>
                </a:solidFill>
                <a:latin typeface="Times New Roman" panose="02020603050405020304" pitchFamily="18" charset="0"/>
                <a:cs typeface="Times New Roman" panose="02020603050405020304" pitchFamily="18" charset="0"/>
              </a:rPr>
              <a:t>最优性原理在最短路线中的应用</a:t>
            </a:r>
          </a:p>
          <a:p>
            <a:pPr>
              <a:spcBef>
                <a:spcPct val="50000"/>
              </a:spcBef>
            </a:pPr>
            <a:r>
              <a:rPr lang="zh-CN" altLang="en-US" sz="2400" dirty="0">
                <a:solidFill>
                  <a:schemeClr val="tx1"/>
                </a:solidFill>
                <a:latin typeface="Times New Roman" panose="02020603050405020304" pitchFamily="18" charset="0"/>
                <a:cs typeface="Times New Roman" panose="02020603050405020304" pitchFamily="18" charset="0"/>
              </a:rPr>
              <a:t>        在最短路线中，若找到了</a:t>
            </a:r>
            <a:r>
              <a:rPr lang="en-US" altLang="zh-CN" sz="2400" dirty="0">
                <a:solidFill>
                  <a:schemeClr val="tx1"/>
                </a:solidFill>
                <a:latin typeface="Times New Roman" panose="02020603050405020304" pitchFamily="18" charset="0"/>
                <a:cs typeface="Times New Roman" panose="02020603050405020304" pitchFamily="18" charset="0"/>
              </a:rPr>
              <a:t>A→B</a:t>
            </a:r>
            <a:r>
              <a:rPr lang="en-US" altLang="zh-CN" sz="2400" baseline="-25000" dirty="0">
                <a:solidFill>
                  <a:schemeClr val="tx1"/>
                </a:solidFill>
                <a:latin typeface="Times New Roman" panose="02020603050405020304" pitchFamily="18" charset="0"/>
                <a:cs typeface="Times New Roman" panose="02020603050405020304" pitchFamily="18" charset="0"/>
              </a:rPr>
              <a:t>3</a:t>
            </a:r>
            <a:r>
              <a:rPr lang="en-US" altLang="zh-CN" sz="2400" dirty="0">
                <a:solidFill>
                  <a:schemeClr val="tx1"/>
                </a:solidFill>
                <a:latin typeface="Times New Roman" panose="02020603050405020304" pitchFamily="18" charset="0"/>
                <a:cs typeface="Times New Roman" panose="02020603050405020304" pitchFamily="18" charset="0"/>
              </a:rPr>
              <a:t>→C</a:t>
            </a:r>
            <a:r>
              <a:rPr lang="en-US" altLang="zh-CN" sz="2400" baseline="-25000" dirty="0">
                <a:solidFill>
                  <a:schemeClr val="tx1"/>
                </a:solidFill>
                <a:latin typeface="Times New Roman" panose="02020603050405020304" pitchFamily="18" charset="0"/>
                <a:cs typeface="Times New Roman" panose="02020603050405020304" pitchFamily="18" charset="0"/>
              </a:rPr>
              <a:t>2</a:t>
            </a:r>
            <a:r>
              <a:rPr lang="en-US" altLang="zh-CN" sz="2400" dirty="0">
                <a:solidFill>
                  <a:schemeClr val="tx1"/>
                </a:solidFill>
                <a:latin typeface="Times New Roman" panose="02020603050405020304" pitchFamily="18" charset="0"/>
                <a:cs typeface="Times New Roman" panose="02020603050405020304" pitchFamily="18" charset="0"/>
              </a:rPr>
              <a:t>→D</a:t>
            </a:r>
            <a:r>
              <a:rPr lang="en-US" altLang="zh-CN" sz="2400" baseline="-25000" dirty="0">
                <a:solidFill>
                  <a:schemeClr val="tx1"/>
                </a:solidFill>
                <a:latin typeface="Times New Roman" panose="02020603050405020304" pitchFamily="18" charset="0"/>
                <a:cs typeface="Times New Roman" panose="02020603050405020304" pitchFamily="18" charset="0"/>
              </a:rPr>
              <a:t>2</a:t>
            </a:r>
            <a:r>
              <a:rPr lang="en-US" altLang="zh-CN" sz="2400" dirty="0">
                <a:solidFill>
                  <a:schemeClr val="tx1"/>
                </a:solidFill>
                <a:latin typeface="Times New Roman" panose="02020603050405020304" pitchFamily="18" charset="0"/>
                <a:cs typeface="Times New Roman" panose="02020603050405020304" pitchFamily="18" charset="0"/>
              </a:rPr>
              <a:t>→E</a:t>
            </a:r>
            <a:r>
              <a:rPr lang="zh-CN" altLang="en-US" sz="2400" dirty="0">
                <a:solidFill>
                  <a:schemeClr val="tx1"/>
                </a:solidFill>
                <a:latin typeface="Times New Roman" panose="02020603050405020304" pitchFamily="18" charset="0"/>
                <a:cs typeface="Times New Roman" panose="02020603050405020304" pitchFamily="18" charset="0"/>
              </a:rPr>
              <a:t>是由</a:t>
            </a:r>
            <a:r>
              <a:rPr lang="en-US" altLang="zh-CN" sz="2400" dirty="0">
                <a:solidFill>
                  <a:schemeClr val="tx1"/>
                </a:solidFill>
                <a:latin typeface="Times New Roman" panose="02020603050405020304" pitchFamily="18" charset="0"/>
                <a:cs typeface="Times New Roman" panose="02020603050405020304" pitchFamily="18" charset="0"/>
              </a:rPr>
              <a:t>A</a:t>
            </a:r>
            <a:r>
              <a:rPr lang="zh-CN" altLang="en-US" sz="2400" dirty="0">
                <a:solidFill>
                  <a:schemeClr val="tx1"/>
                </a:solidFill>
                <a:latin typeface="Times New Roman" panose="02020603050405020304" pitchFamily="18" charset="0"/>
                <a:cs typeface="Times New Roman" panose="02020603050405020304" pitchFamily="18" charset="0"/>
              </a:rPr>
              <a:t>到</a:t>
            </a:r>
            <a:r>
              <a:rPr lang="en-US" altLang="zh-CN" sz="2400" dirty="0">
                <a:solidFill>
                  <a:schemeClr val="tx1"/>
                </a:solidFill>
                <a:latin typeface="Times New Roman" panose="02020603050405020304" pitchFamily="18" charset="0"/>
                <a:cs typeface="Times New Roman" panose="02020603050405020304" pitchFamily="18" charset="0"/>
              </a:rPr>
              <a:t>E</a:t>
            </a:r>
            <a:r>
              <a:rPr lang="zh-CN" altLang="en-US" sz="2400" dirty="0">
                <a:solidFill>
                  <a:schemeClr val="tx1"/>
                </a:solidFill>
                <a:latin typeface="Times New Roman" panose="02020603050405020304" pitchFamily="18" charset="0"/>
                <a:cs typeface="Times New Roman" panose="02020603050405020304" pitchFamily="18" charset="0"/>
              </a:rPr>
              <a:t>的最短路线，则</a:t>
            </a:r>
            <a:r>
              <a:rPr lang="en-US" altLang="zh-CN" sz="2400" dirty="0">
                <a:solidFill>
                  <a:schemeClr val="tx1"/>
                </a:solidFill>
                <a:latin typeface="Times New Roman" panose="02020603050405020304" pitchFamily="18" charset="0"/>
                <a:cs typeface="Times New Roman" panose="02020603050405020304" pitchFamily="18" charset="0"/>
              </a:rPr>
              <a:t>B</a:t>
            </a:r>
            <a:r>
              <a:rPr lang="en-US" altLang="zh-CN" sz="2400" baseline="-25000" dirty="0">
                <a:solidFill>
                  <a:schemeClr val="tx1"/>
                </a:solidFill>
                <a:latin typeface="Times New Roman" panose="02020603050405020304" pitchFamily="18" charset="0"/>
                <a:cs typeface="Times New Roman" panose="02020603050405020304" pitchFamily="18" charset="0"/>
              </a:rPr>
              <a:t>3</a:t>
            </a:r>
            <a:r>
              <a:rPr lang="en-US" altLang="zh-CN" sz="2400" dirty="0">
                <a:solidFill>
                  <a:schemeClr val="tx1"/>
                </a:solidFill>
                <a:latin typeface="Times New Roman" panose="02020603050405020304" pitchFamily="18" charset="0"/>
                <a:cs typeface="Times New Roman" panose="02020603050405020304" pitchFamily="18" charset="0"/>
              </a:rPr>
              <a:t>→C</a:t>
            </a:r>
            <a:r>
              <a:rPr lang="en-US" altLang="zh-CN" sz="2400" baseline="-25000" dirty="0">
                <a:solidFill>
                  <a:schemeClr val="tx1"/>
                </a:solidFill>
                <a:latin typeface="Times New Roman" panose="02020603050405020304" pitchFamily="18" charset="0"/>
                <a:cs typeface="Times New Roman" panose="02020603050405020304" pitchFamily="18" charset="0"/>
              </a:rPr>
              <a:t>2</a:t>
            </a:r>
            <a:r>
              <a:rPr lang="en-US" altLang="zh-CN" sz="2400" dirty="0">
                <a:solidFill>
                  <a:schemeClr val="tx1"/>
                </a:solidFill>
                <a:latin typeface="Times New Roman" panose="02020603050405020304" pitchFamily="18" charset="0"/>
                <a:cs typeface="Times New Roman" panose="02020603050405020304" pitchFamily="18" charset="0"/>
              </a:rPr>
              <a:t>→D</a:t>
            </a:r>
            <a:r>
              <a:rPr lang="en-US" altLang="zh-CN" sz="2400" baseline="-25000" dirty="0">
                <a:solidFill>
                  <a:schemeClr val="tx1"/>
                </a:solidFill>
                <a:latin typeface="Times New Roman" panose="02020603050405020304" pitchFamily="18" charset="0"/>
                <a:cs typeface="Times New Roman" panose="02020603050405020304" pitchFamily="18" charset="0"/>
              </a:rPr>
              <a:t>2</a:t>
            </a:r>
            <a:r>
              <a:rPr lang="en-US" altLang="zh-CN" sz="2400" dirty="0">
                <a:solidFill>
                  <a:schemeClr val="tx1"/>
                </a:solidFill>
                <a:latin typeface="Times New Roman" panose="02020603050405020304" pitchFamily="18" charset="0"/>
                <a:cs typeface="Times New Roman" panose="02020603050405020304" pitchFamily="18" charset="0"/>
              </a:rPr>
              <a:t>→E</a:t>
            </a:r>
            <a:r>
              <a:rPr lang="zh-CN" altLang="en-US" sz="2400" dirty="0">
                <a:solidFill>
                  <a:schemeClr val="tx1"/>
                </a:solidFill>
                <a:latin typeface="Times New Roman" panose="02020603050405020304" pitchFamily="18" charset="0"/>
                <a:cs typeface="Times New Roman" panose="02020603050405020304" pitchFamily="18" charset="0"/>
              </a:rPr>
              <a:t>必是由</a:t>
            </a:r>
            <a:r>
              <a:rPr lang="en-US" altLang="zh-CN" sz="2400" dirty="0">
                <a:solidFill>
                  <a:schemeClr val="tx1"/>
                </a:solidFill>
                <a:latin typeface="Times New Roman" panose="02020603050405020304" pitchFamily="18" charset="0"/>
                <a:cs typeface="Times New Roman" panose="02020603050405020304" pitchFamily="18" charset="0"/>
              </a:rPr>
              <a:t>B</a:t>
            </a:r>
            <a:r>
              <a:rPr lang="en-US" altLang="zh-CN" sz="2400" baseline="-25000" dirty="0">
                <a:solidFill>
                  <a:schemeClr val="tx1"/>
                </a:solidFill>
                <a:latin typeface="Times New Roman" panose="02020603050405020304" pitchFamily="18" charset="0"/>
                <a:cs typeface="Times New Roman" panose="02020603050405020304" pitchFamily="18" charset="0"/>
              </a:rPr>
              <a:t>3</a:t>
            </a:r>
            <a:r>
              <a:rPr lang="zh-CN" altLang="en-US" sz="2400" dirty="0">
                <a:solidFill>
                  <a:schemeClr val="tx1"/>
                </a:solidFill>
                <a:latin typeface="Times New Roman" panose="02020603050405020304" pitchFamily="18" charset="0"/>
                <a:cs typeface="Times New Roman" panose="02020603050405020304" pitchFamily="18" charset="0"/>
              </a:rPr>
              <a:t>出发到</a:t>
            </a:r>
            <a:r>
              <a:rPr lang="en-US" altLang="zh-CN" sz="2400" dirty="0">
                <a:solidFill>
                  <a:schemeClr val="tx1"/>
                </a:solidFill>
                <a:latin typeface="Times New Roman" panose="02020603050405020304" pitchFamily="18" charset="0"/>
                <a:cs typeface="Times New Roman" panose="02020603050405020304" pitchFamily="18" charset="0"/>
              </a:rPr>
              <a:t>E</a:t>
            </a:r>
            <a:r>
              <a:rPr lang="zh-CN" altLang="en-US" sz="2400" dirty="0">
                <a:solidFill>
                  <a:schemeClr val="tx1"/>
                </a:solidFill>
                <a:latin typeface="Times New Roman" panose="02020603050405020304" pitchFamily="18" charset="0"/>
                <a:cs typeface="Times New Roman" panose="02020603050405020304" pitchFamily="18" charset="0"/>
              </a:rPr>
              <a:t>点的所有可能选择的不同路线中的最短路线。（</a:t>
            </a: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一个最优策略的子策略总是最优的</a:t>
            </a:r>
            <a:r>
              <a:rPr lang="zh-CN" altLang="en-US" sz="24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73572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childTnLst>
                                    <p:set>
                                      <p:cBhvr additive="base">
                                        <p:cTn id="6" dur="1" fill="hold">
                                          <p:stCondLst>
                                            <p:cond delay="0"/>
                                          </p:stCondLst>
                                        </p:cTn>
                                        <p:tgtEl>
                                          <p:spTgt spid="9"/>
                                        </p:tgtEl>
                                        <p:attrNameLst>
                                          <p:attrName>style.visibility</p:attrName>
                                        </p:attrNameLst>
                                      </p:cBhvr>
                                      <p:to>
                                        <p:strVal val="visible"/>
                                      </p:to>
                                    </p:set>
                                    <p:animEffect transition="in" filter="blinds(horizontal)">
                                      <p:cBhvr additive="base">
                                        <p:cTn id="7" dur="500"/>
                                        <p:tgtEl>
                                          <p:spTgt spid="9"/>
                                        </p:tgtEl>
                                      </p:cBhvr>
                                    </p:animEffect>
                                  </p:childTnLst>
                                </p:cTn>
                              </p:par>
                            </p:childTnLst>
                          </p:cTn>
                        </p:par>
                        <p:par>
                          <p:cTn id="8" fill="hold">
                            <p:stCondLst>
                              <p:cond delay="500"/>
                            </p:stCondLst>
                            <p:childTnLst>
                              <p:par>
                                <p:cTn id="9" presetID="3" presetClass="entr" presetSubtype="10" fill="hold" grpId="0" nodeType="afterEffect">
                                  <p:childTnLst>
                                    <p:set>
                                      <p:cBhvr additive="base">
                                        <p:cTn id="10" dur="1" fill="hold">
                                          <p:stCondLst>
                                            <p:cond delay="0"/>
                                          </p:stCondLst>
                                        </p:cTn>
                                        <p:tgtEl>
                                          <p:spTgt spid="11"/>
                                        </p:tgtEl>
                                        <p:attrNameLst>
                                          <p:attrName>style.visibility</p:attrName>
                                        </p:attrNameLst>
                                      </p:cBhvr>
                                      <p:to>
                                        <p:strVal val="visible"/>
                                      </p:to>
                                    </p:set>
                                    <p:animEffect transition="in" filter="blinds(horizontal)">
                                      <p:cBhvr additive="base">
                                        <p:cTn id="11" dur="500"/>
                                        <p:tgtEl>
                                          <p:spTgt spid="11"/>
                                        </p:tgtEl>
                                      </p:cBhvr>
                                    </p:animEffect>
                                  </p:childTnLst>
                                </p:cTn>
                              </p:par>
                            </p:childTnLst>
                          </p:cTn>
                        </p:par>
                        <p:par>
                          <p:cTn id="12" fill="hold">
                            <p:stCondLst>
                              <p:cond delay="1000"/>
                            </p:stCondLst>
                            <p:childTnLst>
                              <p:par>
                                <p:cTn id="13" presetID="3" presetClass="entr" presetSubtype="10" fill="hold" nodeType="afterEffect">
                                  <p:childTnLst>
                                    <p:set>
                                      <p:cBhvr additive="base">
                                        <p:cTn id="14" dur="1" fill="hold">
                                          <p:stCondLst>
                                            <p:cond delay="0"/>
                                          </p:stCondLst>
                                        </p:cTn>
                                        <p:tgtEl>
                                          <p:spTgt spid="5"/>
                                        </p:tgtEl>
                                        <p:attrNameLst>
                                          <p:attrName>style.visibility</p:attrName>
                                        </p:attrNameLst>
                                      </p:cBhvr>
                                      <p:to>
                                        <p:strVal val="visible"/>
                                      </p:to>
                                    </p:set>
                                    <p:animEffect transition="in" filter="blinds(horizontal)">
                                      <p:cBhvr additive="base">
                                        <p:cTn id="15" dur="500"/>
                                        <p:tgtEl>
                                          <p:spTgt spid="5"/>
                                        </p:tgtEl>
                                      </p:cBhvr>
                                    </p:animEffect>
                                  </p:childTnLst>
                                </p:cTn>
                              </p:par>
                            </p:childTnLst>
                          </p:cTn>
                        </p:par>
                        <p:par>
                          <p:cTn id="16" fill="hold">
                            <p:stCondLst>
                              <p:cond delay="1500"/>
                            </p:stCondLst>
                            <p:childTnLst>
                              <p:par>
                                <p:cTn id="17" presetID="3" presetClass="entr" presetSubtype="10" fill="hold" grpId="0" nodeType="afterEffect">
                                  <p:childTnLst>
                                    <p:set>
                                      <p:cBhvr additive="base">
                                        <p:cTn id="18" dur="1" fill="hold">
                                          <p:stCondLst>
                                            <p:cond delay="0"/>
                                          </p:stCondLst>
                                        </p:cTn>
                                        <p:tgtEl>
                                          <p:spTgt spid="12"/>
                                        </p:tgtEl>
                                        <p:attrNameLst>
                                          <p:attrName>style.visibility</p:attrName>
                                        </p:attrNameLst>
                                      </p:cBhvr>
                                      <p:to>
                                        <p:strVal val="visible"/>
                                      </p:to>
                                    </p:set>
                                    <p:animEffect transition="in" filter="blinds(horizontal)">
                                      <p:cBhvr additive="base">
                                        <p:cTn id="19" dur="500"/>
                                        <p:tgtEl>
                                          <p:spTgt spid="12"/>
                                        </p:tgtEl>
                                      </p:cBhvr>
                                    </p:animEffect>
                                  </p:childTnLst>
                                </p:cTn>
                              </p:par>
                            </p:childTnLst>
                          </p:cTn>
                        </p:par>
                        <p:par>
                          <p:cTn id="20" fill="hold">
                            <p:stCondLst>
                              <p:cond delay="2000"/>
                            </p:stCondLst>
                            <p:childTnLst>
                              <p:par>
                                <p:cTn id="21" presetID="3" presetClass="entr" presetSubtype="10" fill="hold" nodeType="afterEffect">
                                  <p:childTnLst>
                                    <p:set>
                                      <p:cBhvr additive="base">
                                        <p:cTn id="22" dur="1" fill="hold">
                                          <p:stCondLst>
                                            <p:cond delay="0"/>
                                          </p:stCondLst>
                                        </p:cTn>
                                        <p:tgtEl>
                                          <p:spTgt spid="6"/>
                                        </p:tgtEl>
                                        <p:attrNameLst>
                                          <p:attrName>style.visibility</p:attrName>
                                        </p:attrNameLst>
                                      </p:cBhvr>
                                      <p:to>
                                        <p:strVal val="visible"/>
                                      </p:to>
                                    </p:set>
                                    <p:animEffect transition="in" filter="blinds(horizontal)">
                                      <p:cBhvr additive="base">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88">
            <a:extLst>
              <a:ext uri="{FF2B5EF4-FFF2-40B4-BE49-F238E27FC236}">
                <a16:creationId xmlns:a16="http://schemas.microsoft.com/office/drawing/2014/main" id="{3B5D1DD1-0343-4F29-9B8F-7CE55A9C4505}"/>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9733" y="3335337"/>
            <a:ext cx="4441825" cy="2100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589">
            <a:extLst>
              <a:ext uri="{FF2B5EF4-FFF2-40B4-BE49-F238E27FC236}">
                <a16:creationId xmlns:a16="http://schemas.microsoft.com/office/drawing/2014/main" id="{A048FAB3-9FAC-41A0-A0BB-67491BBBC6EE}"/>
              </a:ext>
            </a:extLst>
          </p:cNvPr>
          <p:cNvSpPr txBox="1">
            <a:spLocks noChangeArrowheads="1"/>
          </p:cNvSpPr>
          <p:nvPr/>
        </p:nvSpPr>
        <p:spPr>
          <a:xfrm>
            <a:off x="537135" y="940594"/>
            <a:ext cx="11117730" cy="2679700"/>
          </a:xfrm>
          <a:prstGeom prst="rect">
            <a:avLst/>
          </a:prstGeom>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None/>
            </a:pPr>
            <a:r>
              <a:rPr lang="en-US" altLang="zh-CN" dirty="0">
                <a:solidFill>
                  <a:srgbClr val="FF0066"/>
                </a:solidFill>
                <a:latin typeface="华文新魏" panose="02010800040101010101" pitchFamily="2" charset="-122"/>
                <a:ea typeface="华文新魏" panose="02010800040101010101" pitchFamily="2" charset="-122"/>
              </a:rPr>
              <a:t>4.</a:t>
            </a:r>
            <a:r>
              <a:rPr lang="zh-CN" altLang="en-US" dirty="0">
                <a:solidFill>
                  <a:srgbClr val="FF0066"/>
                </a:solidFill>
                <a:latin typeface="华文新魏" panose="02010800040101010101" pitchFamily="2" charset="-122"/>
                <a:ea typeface="华文新魏" panose="02010800040101010101" pitchFamily="2" charset="-122"/>
              </a:rPr>
              <a:t>函数基本方程</a:t>
            </a:r>
          </a:p>
          <a:p>
            <a:pPr algn="just">
              <a:buFont typeface="Wingdings" panose="05000000000000000000" pitchFamily="2" charset="2"/>
              <a:buNone/>
            </a:pPr>
            <a:r>
              <a:rPr lang="zh-CN" altLang="en-US" sz="2400" dirty="0">
                <a:latin typeface="华文新魏" panose="02010800040101010101" pitchFamily="2" charset="-122"/>
                <a:ea typeface="华文新魏" panose="02010800040101010101" pitchFamily="2" charset="-122"/>
              </a:rPr>
              <a:t>      基于这个原理，提出了一种</a:t>
            </a:r>
            <a:r>
              <a:rPr lang="zh-CN" altLang="en-US" sz="2400" dirty="0">
                <a:solidFill>
                  <a:srgbClr val="FF0066"/>
                </a:solidFill>
                <a:latin typeface="华文新魏" panose="02010800040101010101" pitchFamily="2" charset="-122"/>
                <a:ea typeface="华文新魏" panose="02010800040101010101" pitchFamily="2" charset="-122"/>
              </a:rPr>
              <a:t>逆序递推法</a:t>
            </a:r>
            <a:r>
              <a:rPr lang="zh-CN" altLang="en-US" sz="2400" dirty="0">
                <a:latin typeface="华文新魏" panose="02010800040101010101" pitchFamily="2" charset="-122"/>
                <a:ea typeface="华文新魏" panose="02010800040101010101" pitchFamily="2" charset="-122"/>
              </a:rPr>
              <a:t>；该法的关键在于给出一种递推关系。一般把这种递推关系称为</a:t>
            </a:r>
            <a:r>
              <a:rPr lang="zh-CN" altLang="en-US" sz="2400" dirty="0">
                <a:solidFill>
                  <a:srgbClr val="FF0066"/>
                </a:solidFill>
                <a:latin typeface="华文新魏" panose="02010800040101010101" pitchFamily="2" charset="-122"/>
                <a:ea typeface="华文新魏" panose="02010800040101010101" pitchFamily="2" charset="-122"/>
              </a:rPr>
              <a:t>动态规划的函数基本方程</a:t>
            </a:r>
            <a:r>
              <a:rPr lang="zh-CN" altLang="en-US" sz="2400" dirty="0">
                <a:latin typeface="华文新魏" panose="02010800040101010101" pitchFamily="2" charset="-122"/>
                <a:ea typeface="华文新魏" panose="02010800040101010101" pitchFamily="2" charset="-122"/>
              </a:rPr>
              <a:t>。</a:t>
            </a:r>
          </a:p>
          <a:p>
            <a:pPr algn="just">
              <a:buFont typeface="Wingdings" panose="05000000000000000000" pitchFamily="2" charset="2"/>
              <a:buNone/>
            </a:pPr>
            <a:r>
              <a:rPr lang="zh-CN" altLang="en-US" sz="2400" dirty="0">
                <a:latin typeface="华文新魏" panose="02010800040101010101" pitchFamily="2" charset="-122"/>
                <a:ea typeface="华文新魏" panose="02010800040101010101" pitchFamily="2" charset="-122"/>
              </a:rPr>
              <a:t>对于求最小的</a:t>
            </a:r>
            <a:r>
              <a:rPr lang="zh-CN" altLang="en-US" sz="2400" dirty="0">
                <a:solidFill>
                  <a:srgbClr val="FF0000"/>
                </a:solidFill>
                <a:latin typeface="华文新魏" panose="02010800040101010101" pitchFamily="2" charset="-122"/>
                <a:ea typeface="华文新魏" panose="02010800040101010101" pitchFamily="2" charset="-122"/>
              </a:rPr>
              <a:t>加法</a:t>
            </a:r>
            <a:r>
              <a:rPr lang="zh-CN" altLang="en-US" sz="2400" dirty="0">
                <a:latin typeface="华文新魏" panose="02010800040101010101" pitchFamily="2" charset="-122"/>
                <a:ea typeface="华文新魏" panose="02010800040101010101" pitchFamily="2" charset="-122"/>
              </a:rPr>
              <a:t>的基本方程为：</a:t>
            </a:r>
          </a:p>
        </p:txBody>
      </p:sp>
      <p:sp>
        <p:nvSpPr>
          <p:cNvPr id="6" name="Rectangle 590">
            <a:extLst>
              <a:ext uri="{FF2B5EF4-FFF2-40B4-BE49-F238E27FC236}">
                <a16:creationId xmlns:a16="http://schemas.microsoft.com/office/drawing/2014/main" id="{9D262565-B3A3-4CA8-96D1-7009340BC475}"/>
              </a:ext>
            </a:extLst>
          </p:cNvPr>
          <p:cNvSpPr>
            <a:spLocks noChangeArrowheads="1"/>
          </p:cNvSpPr>
          <p:nvPr/>
        </p:nvSpPr>
        <p:spPr bwMode="auto">
          <a:xfrm>
            <a:off x="763494" y="3873500"/>
            <a:ext cx="8534400" cy="156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30000"/>
              </a:lnSpc>
              <a:spcBef>
                <a:spcPct val="50000"/>
              </a:spcBef>
            </a:pPr>
            <a:r>
              <a:rPr lang="en-US" altLang="zh-CN" sz="2000" dirty="0">
                <a:solidFill>
                  <a:schemeClr val="tx1"/>
                </a:solidFill>
                <a:latin typeface="Times New Roman" panose="02020603050405020304" pitchFamily="18" charset="0"/>
                <a:cs typeface="Times New Roman" panose="02020603050405020304" pitchFamily="18" charset="0"/>
              </a:rPr>
              <a:t> </a:t>
            </a:r>
            <a:r>
              <a:rPr lang="en-US" altLang="zh-CN" sz="2000" i="1" dirty="0" err="1">
                <a:solidFill>
                  <a:srgbClr val="990000"/>
                </a:solidFill>
                <a:latin typeface="Times New Roman" panose="02020603050405020304" pitchFamily="18" charset="0"/>
                <a:cs typeface="Times New Roman" panose="02020603050405020304" pitchFamily="18" charset="0"/>
              </a:rPr>
              <a:t>f</a:t>
            </a:r>
            <a:r>
              <a:rPr lang="en-US" altLang="zh-CN" sz="3600" i="1" baseline="-25000" dirty="0" err="1">
                <a:solidFill>
                  <a:srgbClr val="990000"/>
                </a:solidFill>
                <a:latin typeface="Times New Roman" panose="02020603050405020304" pitchFamily="18" charset="0"/>
                <a:cs typeface="Times New Roman" panose="02020603050405020304" pitchFamily="18" charset="0"/>
              </a:rPr>
              <a:t>k</a:t>
            </a:r>
            <a:r>
              <a:rPr lang="en-US" altLang="zh-CN" sz="2000" dirty="0">
                <a:solidFill>
                  <a:srgbClr val="990000"/>
                </a:solidFill>
                <a:latin typeface="Times New Roman" panose="02020603050405020304" pitchFamily="18" charset="0"/>
                <a:cs typeface="Times New Roman" panose="02020603050405020304" pitchFamily="18" charset="0"/>
              </a:rPr>
              <a:t>( </a:t>
            </a:r>
            <a:r>
              <a:rPr lang="en-US" altLang="zh-CN" sz="2000" i="1" dirty="0" err="1">
                <a:solidFill>
                  <a:srgbClr val="990000"/>
                </a:solidFill>
                <a:latin typeface="Times New Roman" panose="02020603050405020304" pitchFamily="18" charset="0"/>
                <a:cs typeface="Times New Roman" panose="02020603050405020304" pitchFamily="18" charset="0"/>
              </a:rPr>
              <a:t>x</a:t>
            </a:r>
            <a:r>
              <a:rPr lang="en-US" altLang="zh-CN" sz="3600" i="1" baseline="-25000" dirty="0" err="1">
                <a:solidFill>
                  <a:srgbClr val="990000"/>
                </a:solidFill>
                <a:latin typeface="Times New Roman" panose="02020603050405020304" pitchFamily="18" charset="0"/>
                <a:cs typeface="Times New Roman" panose="02020603050405020304" pitchFamily="18" charset="0"/>
              </a:rPr>
              <a:t>k</a:t>
            </a:r>
            <a:r>
              <a:rPr lang="en-US" altLang="zh-CN" sz="2000" i="1" dirty="0">
                <a:solidFill>
                  <a:srgbClr val="990000"/>
                </a:solidFill>
                <a:latin typeface="Times New Roman" panose="02020603050405020304" pitchFamily="18" charset="0"/>
                <a:cs typeface="Times New Roman" panose="02020603050405020304" pitchFamily="18" charset="0"/>
              </a:rPr>
              <a:t> </a:t>
            </a:r>
            <a:r>
              <a:rPr lang="en-US" altLang="zh-CN" sz="2000" dirty="0">
                <a:solidFill>
                  <a:srgbClr val="990000"/>
                </a:solidFill>
                <a:latin typeface="Times New Roman" panose="02020603050405020304" pitchFamily="18" charset="0"/>
                <a:cs typeface="Times New Roman" panose="02020603050405020304" pitchFamily="18" charset="0"/>
              </a:rPr>
              <a:t>)</a:t>
            </a:r>
            <a:r>
              <a:rPr lang="en-US" altLang="zh-CN" sz="2000" dirty="0">
                <a:solidFill>
                  <a:schemeClr val="tx1"/>
                </a:solidFill>
                <a:latin typeface="Times New Roman" panose="02020603050405020304" pitchFamily="18" charset="0"/>
                <a:cs typeface="Times New Roman" panose="02020603050405020304" pitchFamily="18" charset="0"/>
              </a:rPr>
              <a:t> = </a:t>
            </a:r>
            <a:r>
              <a:rPr lang="en-US" altLang="zh-CN" sz="2000" i="1" dirty="0">
                <a:solidFill>
                  <a:srgbClr val="FF0066"/>
                </a:solidFill>
                <a:latin typeface="Times New Roman" panose="02020603050405020304" pitchFamily="18" charset="0"/>
                <a:cs typeface="Times New Roman" panose="02020603050405020304" pitchFamily="18" charset="0"/>
              </a:rPr>
              <a:t>min</a:t>
            </a:r>
            <a:r>
              <a:rPr lang="en-US" altLang="zh-CN" sz="2000" dirty="0">
                <a:solidFill>
                  <a:schemeClr val="tx1"/>
                </a:solidFill>
                <a:latin typeface="Times New Roman" panose="02020603050405020304" pitchFamily="18" charset="0"/>
                <a:cs typeface="Times New Roman" panose="02020603050405020304" pitchFamily="18" charset="0"/>
              </a:rPr>
              <a:t>{ </a:t>
            </a:r>
            <a:r>
              <a:rPr lang="en-US" altLang="zh-CN" sz="2000" i="1" dirty="0" err="1">
                <a:solidFill>
                  <a:schemeClr val="tx1"/>
                </a:solidFill>
                <a:latin typeface="Times New Roman" panose="02020603050405020304" pitchFamily="18" charset="0"/>
                <a:cs typeface="Times New Roman" panose="02020603050405020304" pitchFamily="18" charset="0"/>
              </a:rPr>
              <a:t>v</a:t>
            </a:r>
            <a:r>
              <a:rPr lang="en-US" altLang="zh-CN" sz="3600" i="1" baseline="-25000" dirty="0" err="1">
                <a:solidFill>
                  <a:schemeClr val="tx1"/>
                </a:solidFill>
                <a:latin typeface="Times New Roman" panose="02020603050405020304" pitchFamily="18" charset="0"/>
                <a:cs typeface="Times New Roman" panose="02020603050405020304" pitchFamily="18" charset="0"/>
              </a:rPr>
              <a:t>k</a:t>
            </a:r>
            <a:r>
              <a:rPr lang="en-US" altLang="zh-CN" sz="2000" dirty="0">
                <a:solidFill>
                  <a:schemeClr val="tx1"/>
                </a:solidFill>
                <a:latin typeface="Times New Roman" panose="02020603050405020304" pitchFamily="18" charset="0"/>
                <a:cs typeface="Times New Roman" panose="02020603050405020304" pitchFamily="18" charset="0"/>
              </a:rPr>
              <a:t>(</a:t>
            </a:r>
            <a:r>
              <a:rPr lang="en-US" altLang="zh-CN" sz="2000" i="1" dirty="0" err="1">
                <a:solidFill>
                  <a:schemeClr val="tx1"/>
                </a:solidFill>
                <a:latin typeface="Times New Roman" panose="02020603050405020304" pitchFamily="18" charset="0"/>
                <a:cs typeface="Times New Roman" panose="02020603050405020304" pitchFamily="18" charset="0"/>
              </a:rPr>
              <a:t>x</a:t>
            </a:r>
            <a:r>
              <a:rPr lang="en-US" altLang="zh-CN" sz="3600" i="1" baseline="-25000" dirty="0" err="1">
                <a:solidFill>
                  <a:schemeClr val="tx1"/>
                </a:solidFill>
                <a:latin typeface="Times New Roman" panose="02020603050405020304" pitchFamily="18" charset="0"/>
                <a:cs typeface="Times New Roman" panose="02020603050405020304" pitchFamily="18" charset="0"/>
              </a:rPr>
              <a:t>k</a:t>
            </a:r>
            <a:r>
              <a:rPr lang="en-US" altLang="zh-CN" sz="2000" dirty="0">
                <a:solidFill>
                  <a:schemeClr val="tx1"/>
                </a:solidFill>
                <a:latin typeface="Times New Roman" panose="02020603050405020304" pitchFamily="18" charset="0"/>
                <a:cs typeface="Times New Roman" panose="02020603050405020304" pitchFamily="18" charset="0"/>
              </a:rPr>
              <a:t>, </a:t>
            </a:r>
            <a:r>
              <a:rPr lang="en-US" altLang="zh-CN" sz="2000" i="1" dirty="0" err="1">
                <a:solidFill>
                  <a:schemeClr val="tx1"/>
                </a:solidFill>
                <a:latin typeface="Times New Roman" panose="02020603050405020304" pitchFamily="18" charset="0"/>
                <a:cs typeface="Times New Roman" panose="02020603050405020304" pitchFamily="18" charset="0"/>
              </a:rPr>
              <a:t>u</a:t>
            </a:r>
            <a:r>
              <a:rPr lang="en-US" altLang="zh-CN" sz="3600" i="1" baseline="-25000" dirty="0" err="1">
                <a:solidFill>
                  <a:schemeClr val="tx1"/>
                </a:solidFill>
                <a:latin typeface="Times New Roman" panose="02020603050405020304" pitchFamily="18" charset="0"/>
                <a:cs typeface="Times New Roman" panose="02020603050405020304" pitchFamily="18" charset="0"/>
              </a:rPr>
              <a:t>k</a:t>
            </a:r>
            <a:r>
              <a:rPr lang="en-US" altLang="zh-CN" sz="2000" dirty="0">
                <a:solidFill>
                  <a:schemeClr val="tx1"/>
                </a:solidFill>
                <a:latin typeface="Times New Roman" panose="02020603050405020304" pitchFamily="18" charset="0"/>
                <a:cs typeface="Times New Roman" panose="02020603050405020304" pitchFamily="18" charset="0"/>
              </a:rPr>
              <a:t> ) +</a:t>
            </a:r>
            <a:r>
              <a:rPr lang="en-US" altLang="zh-CN" sz="2000" dirty="0">
                <a:solidFill>
                  <a:srgbClr val="990000"/>
                </a:solidFill>
                <a:latin typeface="Times New Roman" panose="02020603050405020304" pitchFamily="18" charset="0"/>
                <a:cs typeface="Times New Roman" panose="02020603050405020304" pitchFamily="18" charset="0"/>
              </a:rPr>
              <a:t> </a:t>
            </a:r>
            <a:r>
              <a:rPr lang="en-US" altLang="zh-CN" sz="2000" i="1" dirty="0">
                <a:solidFill>
                  <a:srgbClr val="990000"/>
                </a:solidFill>
                <a:latin typeface="Times New Roman" panose="02020603050405020304" pitchFamily="18" charset="0"/>
                <a:cs typeface="Times New Roman" panose="02020603050405020304" pitchFamily="18" charset="0"/>
              </a:rPr>
              <a:t>f</a:t>
            </a:r>
            <a:r>
              <a:rPr lang="en-US" altLang="zh-CN" sz="3600" i="1" baseline="-25000" dirty="0">
                <a:solidFill>
                  <a:srgbClr val="990000"/>
                </a:solidFill>
                <a:latin typeface="Times New Roman" panose="02020603050405020304" pitchFamily="18" charset="0"/>
                <a:cs typeface="Times New Roman" panose="02020603050405020304" pitchFamily="18" charset="0"/>
              </a:rPr>
              <a:t>k</a:t>
            </a:r>
            <a:r>
              <a:rPr lang="en-US" altLang="zh-CN" sz="3600" baseline="-25000" dirty="0">
                <a:solidFill>
                  <a:srgbClr val="990000"/>
                </a:solidFill>
                <a:latin typeface="Times New Roman" panose="02020603050405020304" pitchFamily="18" charset="0"/>
                <a:cs typeface="Times New Roman" panose="02020603050405020304" pitchFamily="18" charset="0"/>
              </a:rPr>
              <a:t>+1</a:t>
            </a:r>
            <a:r>
              <a:rPr lang="en-US" altLang="zh-CN" sz="2000" dirty="0">
                <a:solidFill>
                  <a:srgbClr val="990000"/>
                </a:solidFill>
                <a:latin typeface="Times New Roman" panose="02020603050405020304" pitchFamily="18" charset="0"/>
                <a:cs typeface="Times New Roman" panose="02020603050405020304" pitchFamily="18" charset="0"/>
              </a:rPr>
              <a:t>(</a:t>
            </a:r>
            <a:r>
              <a:rPr lang="en-US" altLang="zh-CN" sz="2000" i="1" dirty="0">
                <a:solidFill>
                  <a:srgbClr val="990000"/>
                </a:solidFill>
                <a:latin typeface="Times New Roman" panose="02020603050405020304" pitchFamily="18" charset="0"/>
                <a:cs typeface="Times New Roman" panose="02020603050405020304" pitchFamily="18" charset="0"/>
              </a:rPr>
              <a:t>x</a:t>
            </a:r>
            <a:r>
              <a:rPr lang="en-US" altLang="zh-CN" sz="3600" i="1" baseline="-25000" dirty="0">
                <a:solidFill>
                  <a:srgbClr val="990000"/>
                </a:solidFill>
                <a:latin typeface="Times New Roman" panose="02020603050405020304" pitchFamily="18" charset="0"/>
                <a:cs typeface="Times New Roman" panose="02020603050405020304" pitchFamily="18" charset="0"/>
              </a:rPr>
              <a:t>k+</a:t>
            </a:r>
            <a:r>
              <a:rPr lang="en-US" altLang="zh-CN" sz="3600" baseline="-25000" dirty="0">
                <a:solidFill>
                  <a:srgbClr val="990000"/>
                </a:solidFill>
                <a:latin typeface="Times New Roman" panose="02020603050405020304" pitchFamily="18" charset="0"/>
                <a:cs typeface="Times New Roman" panose="02020603050405020304" pitchFamily="18" charset="0"/>
              </a:rPr>
              <a:t>1</a:t>
            </a:r>
            <a:r>
              <a:rPr lang="en-US" altLang="zh-CN" sz="2000" dirty="0">
                <a:solidFill>
                  <a:srgbClr val="990000"/>
                </a:solidFill>
                <a:latin typeface="Times New Roman" panose="02020603050405020304" pitchFamily="18" charset="0"/>
                <a:cs typeface="Times New Roman" panose="02020603050405020304" pitchFamily="18" charset="0"/>
              </a:rPr>
              <a:t>)</a:t>
            </a:r>
            <a:r>
              <a:rPr lang="en-US" altLang="zh-CN" sz="2000" dirty="0">
                <a:solidFill>
                  <a:schemeClr val="tx1"/>
                </a:solidFill>
                <a:latin typeface="Times New Roman" panose="02020603050405020304" pitchFamily="18" charset="0"/>
                <a:cs typeface="Times New Roman" panose="02020603050405020304" pitchFamily="18" charset="0"/>
              </a:rPr>
              <a:t>  } </a:t>
            </a:r>
          </a:p>
          <a:p>
            <a:pPr>
              <a:lnSpc>
                <a:spcPct val="130000"/>
              </a:lnSpc>
              <a:spcBef>
                <a:spcPct val="50000"/>
              </a:spcBef>
            </a:pPr>
            <a:r>
              <a:rPr lang="en-US" altLang="zh-CN" sz="2000" i="1" dirty="0">
                <a:solidFill>
                  <a:schemeClr val="tx1"/>
                </a:solidFill>
                <a:latin typeface="Times New Roman" panose="02020603050405020304" pitchFamily="18" charset="0"/>
                <a:cs typeface="Times New Roman" panose="02020603050405020304" pitchFamily="18" charset="0"/>
              </a:rPr>
              <a:t>f</a:t>
            </a:r>
            <a:r>
              <a:rPr lang="en-US" altLang="zh-CN" sz="3600" i="1" baseline="-25000" dirty="0">
                <a:solidFill>
                  <a:schemeClr val="tx1"/>
                </a:solidFill>
                <a:latin typeface="Times New Roman" panose="02020603050405020304" pitchFamily="18" charset="0"/>
                <a:cs typeface="Times New Roman" panose="02020603050405020304" pitchFamily="18" charset="0"/>
              </a:rPr>
              <a:t>n</a:t>
            </a:r>
            <a:r>
              <a:rPr lang="en-US" altLang="zh-CN" sz="3600" baseline="-25000" dirty="0">
                <a:solidFill>
                  <a:schemeClr val="tx1"/>
                </a:solidFill>
                <a:latin typeface="Times New Roman" panose="02020603050405020304" pitchFamily="18" charset="0"/>
                <a:cs typeface="Times New Roman" panose="02020603050405020304" pitchFamily="18" charset="0"/>
              </a:rPr>
              <a:t>+1</a:t>
            </a:r>
            <a:r>
              <a:rPr lang="en-US" altLang="zh-CN" sz="2000" dirty="0">
                <a:solidFill>
                  <a:schemeClr val="tx1"/>
                </a:solidFill>
                <a:latin typeface="Times New Roman" panose="02020603050405020304" pitchFamily="18" charset="0"/>
                <a:cs typeface="Times New Roman" panose="02020603050405020304" pitchFamily="18" charset="0"/>
              </a:rPr>
              <a:t>( </a:t>
            </a:r>
            <a:r>
              <a:rPr lang="en-US" altLang="zh-CN" sz="2000" i="1" dirty="0">
                <a:solidFill>
                  <a:schemeClr val="tx1"/>
                </a:solidFill>
                <a:latin typeface="Times New Roman" panose="02020603050405020304" pitchFamily="18" charset="0"/>
                <a:cs typeface="Times New Roman" panose="02020603050405020304" pitchFamily="18" charset="0"/>
              </a:rPr>
              <a:t>x</a:t>
            </a:r>
            <a:r>
              <a:rPr lang="en-US" altLang="zh-CN" sz="3600" i="1" baseline="-25000" dirty="0">
                <a:solidFill>
                  <a:schemeClr val="tx1"/>
                </a:solidFill>
                <a:latin typeface="Times New Roman" panose="02020603050405020304" pitchFamily="18" charset="0"/>
                <a:cs typeface="Times New Roman" panose="02020603050405020304" pitchFamily="18" charset="0"/>
              </a:rPr>
              <a:t>n</a:t>
            </a:r>
            <a:r>
              <a:rPr lang="en-US" altLang="zh-CN" sz="3600" baseline="-25000" dirty="0">
                <a:solidFill>
                  <a:schemeClr val="tx1"/>
                </a:solidFill>
                <a:latin typeface="Times New Roman" panose="02020603050405020304" pitchFamily="18" charset="0"/>
                <a:cs typeface="Times New Roman" panose="02020603050405020304" pitchFamily="18" charset="0"/>
              </a:rPr>
              <a:t>+1</a:t>
            </a:r>
            <a:r>
              <a:rPr lang="en-US" altLang="zh-CN" sz="2000" dirty="0">
                <a:solidFill>
                  <a:schemeClr val="tx1"/>
                </a:solidFill>
                <a:latin typeface="Times New Roman" panose="02020603050405020304" pitchFamily="18" charset="0"/>
                <a:cs typeface="Times New Roman" panose="02020603050405020304" pitchFamily="18" charset="0"/>
              </a:rPr>
              <a:t> ) = 0</a:t>
            </a:r>
            <a:endParaRPr lang="en-US" altLang="zh-CN" sz="2000" dirty="0">
              <a:latin typeface="Times New Roman" panose="02020603050405020304" pitchFamily="18" charset="0"/>
              <a:cs typeface="Times New Roman" panose="02020603050405020304" pitchFamily="18" charset="0"/>
            </a:endParaRPr>
          </a:p>
        </p:txBody>
      </p:sp>
      <p:sp>
        <p:nvSpPr>
          <p:cNvPr id="7" name="AutoShape 591">
            <a:extLst>
              <a:ext uri="{FF2B5EF4-FFF2-40B4-BE49-F238E27FC236}">
                <a16:creationId xmlns:a16="http://schemas.microsoft.com/office/drawing/2014/main" id="{2B403BAB-007A-413D-9CD6-035D56DF169E}"/>
              </a:ext>
            </a:extLst>
          </p:cNvPr>
          <p:cNvSpPr>
            <a:spLocks noChangeArrowheads="1"/>
          </p:cNvSpPr>
          <p:nvPr/>
        </p:nvSpPr>
        <p:spPr bwMode="auto">
          <a:xfrm>
            <a:off x="585694" y="3975100"/>
            <a:ext cx="139700" cy="1143000"/>
          </a:xfrm>
          <a:prstGeom prst="leftBrace">
            <a:avLst>
              <a:gd name="adj1" fmla="val 68182"/>
              <a:gd name="adj2" fmla="val 50000"/>
            </a:avLst>
          </a:prstGeom>
          <a:noFill/>
          <a:ln w="9525" cap="flat"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lstStyle/>
          <a:p>
            <a:endParaRPr lang="zh-CN" altLang="en-US"/>
          </a:p>
        </p:txBody>
      </p:sp>
      <p:sp>
        <p:nvSpPr>
          <p:cNvPr id="8" name="AutoShape 592">
            <a:extLst>
              <a:ext uri="{FF2B5EF4-FFF2-40B4-BE49-F238E27FC236}">
                <a16:creationId xmlns:a16="http://schemas.microsoft.com/office/drawing/2014/main" id="{C43E1AF8-32FA-4E2F-86BB-23A3358EA4E2}"/>
              </a:ext>
            </a:extLst>
          </p:cNvPr>
          <p:cNvSpPr>
            <a:spLocks noChangeArrowheads="1"/>
          </p:cNvSpPr>
          <p:nvPr/>
        </p:nvSpPr>
        <p:spPr bwMode="auto">
          <a:xfrm>
            <a:off x="1919194" y="5435600"/>
            <a:ext cx="2247900" cy="711200"/>
          </a:xfrm>
          <a:prstGeom prst="wedgeEllipseCallout">
            <a:avLst>
              <a:gd name="adj1" fmla="val -61157"/>
              <a:gd name="adj2" fmla="val -83037"/>
            </a:avLst>
          </a:prstGeom>
          <a:solidFill>
            <a:srgbClr val="FFCC99"/>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a:solidFill>
                  <a:srgbClr val="FF0066"/>
                </a:solidFill>
                <a:latin typeface="楷体_GB2312" charset="-122"/>
              </a:rPr>
              <a:t>边界条件</a:t>
            </a:r>
          </a:p>
        </p:txBody>
      </p:sp>
      <p:sp>
        <p:nvSpPr>
          <p:cNvPr id="9" name="Rectangle 593">
            <a:extLst>
              <a:ext uri="{FF2B5EF4-FFF2-40B4-BE49-F238E27FC236}">
                <a16:creationId xmlns:a16="http://schemas.microsoft.com/office/drawing/2014/main" id="{E3DD0424-0E6C-4F01-B806-EF2AE30C1AF6}"/>
              </a:ext>
            </a:extLst>
          </p:cNvPr>
          <p:cNvSpPr>
            <a:spLocks noChangeArrowheads="1"/>
          </p:cNvSpPr>
          <p:nvPr/>
        </p:nvSpPr>
        <p:spPr bwMode="auto">
          <a:xfrm>
            <a:off x="1647918" y="4265613"/>
            <a:ext cx="11303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kumimoji="1" lang="en-US" altLang="zh-CN" sz="2000" i="1" dirty="0" err="1">
                <a:latin typeface="Times New Roman" panose="02020603050405020304" pitchFamily="18" charset="0"/>
                <a:cs typeface="Times New Roman" panose="02020603050405020304" pitchFamily="18" charset="0"/>
              </a:rPr>
              <a:t>u</a:t>
            </a:r>
            <a:r>
              <a:rPr kumimoji="1" lang="en-US" altLang="zh-CN" sz="2800" i="1" baseline="-25000" dirty="0" err="1">
                <a:latin typeface="Times New Roman" panose="02020603050405020304" pitchFamily="18" charset="0"/>
                <a:cs typeface="Times New Roman" panose="02020603050405020304" pitchFamily="18" charset="0"/>
              </a:rPr>
              <a:t>k</a:t>
            </a:r>
            <a:r>
              <a:rPr kumimoji="1" lang="en-US" altLang="zh-CN" sz="2000" dirty="0" err="1">
                <a:latin typeface="Times New Roman" panose="02020603050405020304" pitchFamily="18" charset="0"/>
                <a:cs typeface="Times New Roman" panose="02020603050405020304" pitchFamily="18" charset="0"/>
              </a:rPr>
              <a:t>∈</a:t>
            </a:r>
            <a:r>
              <a:rPr kumimoji="1" lang="en-US" altLang="zh-CN" sz="2000" i="1" dirty="0" err="1">
                <a:latin typeface="Times New Roman" panose="02020603050405020304" pitchFamily="18" charset="0"/>
                <a:cs typeface="Times New Roman" panose="02020603050405020304" pitchFamily="18" charset="0"/>
              </a:rPr>
              <a:t>D</a:t>
            </a:r>
            <a:r>
              <a:rPr kumimoji="1" lang="en-US" altLang="zh-CN" sz="2800" i="1" baseline="-25000" dirty="0" err="1">
                <a:latin typeface="Times New Roman" panose="02020603050405020304" pitchFamily="18" charset="0"/>
                <a:cs typeface="Times New Roman" panose="02020603050405020304" pitchFamily="18" charset="0"/>
              </a:rPr>
              <a:t>k</a:t>
            </a:r>
            <a:endParaRPr kumimoji="1" lang="en-US" altLang="zh-CN" sz="2800" i="1"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09047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B8FD06-729A-4738-BEDE-F142CAEEEFE3}"/>
              </a:ext>
            </a:extLst>
          </p:cNvPr>
          <p:cNvSpPr>
            <a:spLocks noGrp="1"/>
          </p:cNvSpPr>
          <p:nvPr>
            <p:ph type="title"/>
          </p:nvPr>
        </p:nvSpPr>
        <p:spPr/>
        <p:txBody>
          <a:bodyPr/>
          <a:lstStyle/>
          <a:p>
            <a:r>
              <a:rPr lang="zh-CN" altLang="en-US" dirty="0">
                <a:solidFill>
                  <a:srgbClr val="FF0000"/>
                </a:solidFill>
                <a:latin typeface="华文新魏" panose="02010800040101010101" pitchFamily="2" charset="-122"/>
                <a:ea typeface="华文新魏" panose="02010800040101010101" pitchFamily="2" charset="-122"/>
              </a:rPr>
              <a:t>基本思路</a:t>
            </a:r>
          </a:p>
        </p:txBody>
      </p:sp>
      <p:sp>
        <p:nvSpPr>
          <p:cNvPr id="3" name="内容占位符 2">
            <a:extLst>
              <a:ext uri="{FF2B5EF4-FFF2-40B4-BE49-F238E27FC236}">
                <a16:creationId xmlns:a16="http://schemas.microsoft.com/office/drawing/2014/main" id="{C439394F-01B4-45D5-923E-DB65EB116117}"/>
              </a:ext>
            </a:extLst>
          </p:cNvPr>
          <p:cNvSpPr>
            <a:spLocks noGrp="1"/>
          </p:cNvSpPr>
          <p:nvPr>
            <p:ph idx="1"/>
          </p:nvPr>
        </p:nvSpPr>
        <p:spPr/>
        <p:txBody>
          <a:bodyPr/>
          <a:lstStyle/>
          <a:p>
            <a:r>
              <a:rPr lang="zh-CN" altLang="en-US" dirty="0"/>
              <a:t>用函数基本方程逆推求解是常用的方法：</a:t>
            </a:r>
          </a:p>
          <a:p>
            <a:pPr lvl="1">
              <a:buFont typeface="Wingdings" panose="05000000000000000000" pitchFamily="2" charset="2"/>
              <a:buChar char="ü"/>
            </a:pPr>
            <a:r>
              <a:rPr lang="zh-CN" altLang="en-US" dirty="0"/>
              <a:t>首先要有效地建立动态规划模型，</a:t>
            </a:r>
          </a:p>
          <a:p>
            <a:pPr lvl="1">
              <a:buFont typeface="Wingdings" panose="05000000000000000000" pitchFamily="2" charset="2"/>
              <a:buChar char="ü"/>
            </a:pPr>
            <a:r>
              <a:rPr lang="zh-CN" altLang="en-US" dirty="0"/>
              <a:t>然后再递推求解，</a:t>
            </a:r>
          </a:p>
          <a:p>
            <a:pPr lvl="1">
              <a:buFont typeface="Wingdings" panose="05000000000000000000" pitchFamily="2" charset="2"/>
              <a:buChar char="ü"/>
            </a:pPr>
            <a:r>
              <a:rPr lang="zh-CN" altLang="en-US" dirty="0"/>
              <a:t>最后得出结论。</a:t>
            </a:r>
          </a:p>
          <a:p>
            <a:r>
              <a:rPr lang="zh-CN" altLang="en-US" dirty="0"/>
              <a:t>正确地建立一个动态规划模型，是解决问题的关键。</a:t>
            </a:r>
          </a:p>
          <a:p>
            <a:endParaRPr lang="zh-CN" altLang="en-US" dirty="0"/>
          </a:p>
        </p:txBody>
      </p:sp>
    </p:spTree>
    <p:extLst>
      <p:ext uri="{BB962C8B-B14F-4D97-AF65-F5344CB8AC3E}">
        <p14:creationId xmlns:p14="http://schemas.microsoft.com/office/powerpoint/2010/main" val="30821434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99">
            <a:extLst>
              <a:ext uri="{FF2B5EF4-FFF2-40B4-BE49-F238E27FC236}">
                <a16:creationId xmlns:a16="http://schemas.microsoft.com/office/drawing/2014/main" id="{F861633A-7B86-44B4-AC89-865EE9F88918}"/>
              </a:ext>
            </a:extLst>
          </p:cNvPr>
          <p:cNvSpPr>
            <a:spLocks noChangeArrowheads="1"/>
          </p:cNvSpPr>
          <p:nvPr/>
        </p:nvSpPr>
        <p:spPr bwMode="auto">
          <a:xfrm>
            <a:off x="572621" y="964406"/>
            <a:ext cx="11046758" cy="277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50000"/>
              </a:spcBef>
              <a:spcAft>
                <a:spcPct val="0"/>
              </a:spcAft>
              <a:buSzPct val="75000"/>
              <a:buFont typeface="Wingdings" panose="05000000000000000000" pitchFamily="2" charset="2"/>
              <a:buNone/>
            </a:pPr>
            <a:r>
              <a:rPr lang="en-US" altLang="zh-CN" sz="2800" dirty="0">
                <a:solidFill>
                  <a:srgbClr val="FF0066"/>
                </a:solidFill>
                <a:latin typeface="华文新魏" panose="02010800040101010101" pitchFamily="2" charset="-122"/>
                <a:ea typeface="华文新魏" panose="02010800040101010101" pitchFamily="2" charset="-122"/>
              </a:rPr>
              <a:t>5.</a:t>
            </a:r>
            <a:r>
              <a:rPr kumimoji="1" lang="zh-CN" altLang="en-US" sz="2800" dirty="0">
                <a:solidFill>
                  <a:srgbClr val="FF0066"/>
                </a:solidFill>
                <a:latin typeface="华文新魏" panose="02010800040101010101" pitchFamily="2" charset="-122"/>
                <a:ea typeface="华文新魏" panose="02010800040101010101" pitchFamily="2" charset="-122"/>
              </a:rPr>
              <a:t>标号法</a:t>
            </a:r>
            <a:r>
              <a:rPr kumimoji="1" lang="zh-CN" altLang="en-US" sz="2800" dirty="0">
                <a:solidFill>
                  <a:srgbClr val="000000"/>
                </a:solidFill>
                <a:latin typeface="华文新魏" panose="02010800040101010101" pitchFamily="2" charset="-122"/>
                <a:ea typeface="华文新魏" panose="02010800040101010101" pitchFamily="2" charset="-122"/>
              </a:rPr>
              <a:t>（只适用于一类最优路线问题的特殊解法）</a:t>
            </a:r>
          </a:p>
          <a:p>
            <a:pPr eaLnBrk="0" fontAlgn="base" hangingPunct="0">
              <a:spcBef>
                <a:spcPct val="50000"/>
              </a:spcBef>
              <a:spcAft>
                <a:spcPct val="0"/>
              </a:spcAft>
              <a:buSzPct val="75000"/>
              <a:buFont typeface="Wingdings" panose="05000000000000000000" pitchFamily="2" charset="2"/>
              <a:buNone/>
            </a:pPr>
            <a:r>
              <a:rPr kumimoji="1" lang="zh-CN" altLang="en-US" sz="2800" dirty="0">
                <a:solidFill>
                  <a:srgbClr val="000000"/>
                </a:solidFill>
                <a:latin typeface="华文新魏" panose="02010800040101010101" pitchFamily="2" charset="-122"/>
                <a:ea typeface="华文新魏" panose="02010800040101010101" pitchFamily="2" charset="-122"/>
              </a:rPr>
              <a:t>        标号法是借助网络图通过分段标号来求出最优路线的一种简便、直观的方法。通常标号法采取</a:t>
            </a:r>
            <a:r>
              <a:rPr kumimoji="1" lang="zh-CN" altLang="en-US" sz="2800" dirty="0">
                <a:solidFill>
                  <a:srgbClr val="FF0066"/>
                </a:solidFill>
                <a:latin typeface="华文新魏" panose="02010800040101010101" pitchFamily="2" charset="-122"/>
                <a:ea typeface="华文新魏" panose="02010800040101010101" pitchFamily="2" charset="-122"/>
              </a:rPr>
              <a:t>“逆序求解”</a:t>
            </a:r>
            <a:r>
              <a:rPr kumimoji="1" lang="zh-CN" altLang="en-US" sz="2800" dirty="0">
                <a:solidFill>
                  <a:srgbClr val="000000"/>
                </a:solidFill>
                <a:latin typeface="华文新魏" panose="02010800040101010101" pitchFamily="2" charset="-122"/>
                <a:ea typeface="华文新魏" panose="02010800040101010101" pitchFamily="2" charset="-122"/>
              </a:rPr>
              <a:t>的方法来寻找问题的最优解，即从最后阶段开始，逐次向阶段数小的方向推算，最终求得全局最优解。</a:t>
            </a:r>
            <a:endParaRPr lang="zh-CN" altLang="en-US" sz="2800" dirty="0">
              <a:solidFill>
                <a:srgbClr val="000000"/>
              </a:solidFill>
              <a:latin typeface="华文新魏" panose="02010800040101010101" pitchFamily="2" charset="-122"/>
              <a:ea typeface="华文新魏" panose="02010800040101010101" pitchFamily="2" charset="-122"/>
            </a:endParaRPr>
          </a:p>
        </p:txBody>
      </p:sp>
      <p:grpSp>
        <p:nvGrpSpPr>
          <p:cNvPr id="14" name="Group 600">
            <a:extLst>
              <a:ext uri="{FF2B5EF4-FFF2-40B4-BE49-F238E27FC236}">
                <a16:creationId xmlns:a16="http://schemas.microsoft.com/office/drawing/2014/main" id="{5E4B3B76-F21C-4D85-A76B-04AD3F2C6A93}"/>
              </a:ext>
            </a:extLst>
          </p:cNvPr>
          <p:cNvGrpSpPr>
            <a:grpSpLocks/>
          </p:cNvGrpSpPr>
          <p:nvPr/>
        </p:nvGrpSpPr>
        <p:grpSpPr bwMode="auto">
          <a:xfrm>
            <a:off x="1614488" y="4267200"/>
            <a:ext cx="5635625" cy="1490663"/>
            <a:chOff x="1073" y="1728"/>
            <a:chExt cx="3438" cy="939"/>
          </a:xfrm>
        </p:grpSpPr>
        <p:pic>
          <p:nvPicPr>
            <p:cNvPr id="15" name="Picture 601">
              <a:extLst>
                <a:ext uri="{FF2B5EF4-FFF2-40B4-BE49-F238E27FC236}">
                  <a16:creationId xmlns:a16="http://schemas.microsoft.com/office/drawing/2014/main" id="{789B539F-3ABF-4591-8DA2-661FC1969CA3}"/>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 y="2134"/>
              <a:ext cx="3438"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Line 602">
              <a:extLst>
                <a:ext uri="{FF2B5EF4-FFF2-40B4-BE49-F238E27FC236}">
                  <a16:creationId xmlns:a16="http://schemas.microsoft.com/office/drawing/2014/main" id="{35D9A29B-54E6-4269-BFC2-B7FFE50C45FC}"/>
                </a:ext>
              </a:extLst>
            </p:cNvPr>
            <p:cNvSpPr>
              <a:spLocks noChangeShapeType="1"/>
            </p:cNvSpPr>
            <p:nvPr/>
          </p:nvSpPr>
          <p:spPr bwMode="auto">
            <a:xfrm>
              <a:off x="1728" y="1880"/>
              <a:ext cx="952" cy="0"/>
            </a:xfrm>
            <a:prstGeom prst="line">
              <a:avLst/>
            </a:prstGeom>
            <a:noFill/>
            <a:ln w="38100" cap="flat" algn="ctr">
              <a:solidFill>
                <a:srgbClr val="FF0000"/>
              </a:solidFill>
              <a:prstDash val="solid"/>
              <a:round/>
              <a:headEnd type="none" w="med" len="med"/>
              <a:tailEnd type="triangle" w="lg"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buSzPct val="100000"/>
              </a:pPr>
              <a:endParaRPr lang="zh-CN" altLang="en-US" sz="2400" b="1">
                <a:solidFill>
                  <a:srgbClr val="0000FF"/>
                </a:solidFill>
                <a:latin typeface="Times New Roman" panose="02020603050405020304" pitchFamily="18" charset="0"/>
                <a:ea typeface="楷体_GB2312" charset="-122"/>
              </a:endParaRPr>
            </a:p>
          </p:txBody>
        </p:sp>
        <p:sp>
          <p:nvSpPr>
            <p:cNvPr id="17" name="Rectangle 603">
              <a:extLst>
                <a:ext uri="{FF2B5EF4-FFF2-40B4-BE49-F238E27FC236}">
                  <a16:creationId xmlns:a16="http://schemas.microsoft.com/office/drawing/2014/main" id="{D808EDB1-89A7-4450-A290-7E1C9CC5936F}"/>
                </a:ext>
              </a:extLst>
            </p:cNvPr>
            <p:cNvSpPr>
              <a:spLocks noChangeArrowheads="1"/>
            </p:cNvSpPr>
            <p:nvPr/>
          </p:nvSpPr>
          <p:spPr bwMode="auto">
            <a:xfrm>
              <a:off x="2785" y="1728"/>
              <a:ext cx="876"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p>
              <a:pPr eaLnBrk="0" fontAlgn="base" hangingPunct="0">
                <a:spcBef>
                  <a:spcPct val="50000"/>
                </a:spcBef>
                <a:spcAft>
                  <a:spcPct val="0"/>
                </a:spcAft>
                <a:buSzPct val="75000"/>
                <a:buFont typeface="Wingdings" panose="05000000000000000000" pitchFamily="2" charset="2"/>
                <a:buNone/>
              </a:pPr>
              <a:r>
                <a:rPr kumimoji="1" lang="zh-CN" altLang="en-US" sz="2400" b="1">
                  <a:solidFill>
                    <a:srgbClr val="0000FF"/>
                  </a:solidFill>
                  <a:latin typeface="Times New Roman" panose="02020603050405020304" pitchFamily="18" charset="0"/>
                  <a:ea typeface="楷体_GB2312" charset="-122"/>
                </a:rPr>
                <a:t>行进方向</a:t>
              </a:r>
            </a:p>
          </p:txBody>
        </p:sp>
        <p:sp>
          <p:nvSpPr>
            <p:cNvPr id="18" name="Line 604">
              <a:extLst>
                <a:ext uri="{FF2B5EF4-FFF2-40B4-BE49-F238E27FC236}">
                  <a16:creationId xmlns:a16="http://schemas.microsoft.com/office/drawing/2014/main" id="{863BCEB9-C49D-4784-9E10-32130466BFB3}"/>
                </a:ext>
              </a:extLst>
            </p:cNvPr>
            <p:cNvSpPr>
              <a:spLocks noChangeShapeType="1"/>
            </p:cNvSpPr>
            <p:nvPr/>
          </p:nvSpPr>
          <p:spPr bwMode="auto">
            <a:xfrm>
              <a:off x="1449" y="2529"/>
              <a:ext cx="952" cy="0"/>
            </a:xfrm>
            <a:prstGeom prst="line">
              <a:avLst/>
            </a:prstGeom>
            <a:noFill/>
            <a:ln w="38100" cap="flat" algn="ctr">
              <a:solidFill>
                <a:srgbClr val="FF0000"/>
              </a:solidFill>
              <a:prstDash val="solid"/>
              <a:round/>
              <a:headEnd type="triangle" w="lg" len="lg"/>
              <a:tailEnd type="none" w="lg"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buSzPct val="100000"/>
              </a:pPr>
              <a:endParaRPr lang="zh-CN" altLang="en-US" sz="2400" b="1">
                <a:solidFill>
                  <a:srgbClr val="0000FF"/>
                </a:solidFill>
                <a:latin typeface="Times New Roman" panose="02020603050405020304" pitchFamily="18" charset="0"/>
                <a:ea typeface="楷体_GB2312" charset="-122"/>
              </a:endParaRPr>
            </a:p>
          </p:txBody>
        </p:sp>
        <p:sp>
          <p:nvSpPr>
            <p:cNvPr id="19" name="Rectangle 605">
              <a:extLst>
                <a:ext uri="{FF2B5EF4-FFF2-40B4-BE49-F238E27FC236}">
                  <a16:creationId xmlns:a16="http://schemas.microsoft.com/office/drawing/2014/main" id="{627E30E5-6B9A-4CA1-8539-085614E020C8}"/>
                </a:ext>
              </a:extLst>
            </p:cNvPr>
            <p:cNvSpPr>
              <a:spLocks noChangeArrowheads="1"/>
            </p:cNvSpPr>
            <p:nvPr/>
          </p:nvSpPr>
          <p:spPr bwMode="auto">
            <a:xfrm>
              <a:off x="2484" y="2385"/>
              <a:ext cx="1796"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p>
              <a:pPr algn="ctr" eaLnBrk="0" fontAlgn="base" hangingPunct="0">
                <a:spcBef>
                  <a:spcPct val="50000"/>
                </a:spcBef>
                <a:spcAft>
                  <a:spcPct val="0"/>
                </a:spcAft>
                <a:buSzPct val="75000"/>
                <a:buFont typeface="Wingdings" panose="05000000000000000000" pitchFamily="2" charset="2"/>
                <a:buNone/>
              </a:pPr>
              <a:r>
                <a:rPr kumimoji="1" lang="zh-CN" altLang="en-US" sz="2400" b="1">
                  <a:solidFill>
                    <a:srgbClr val="0000FF"/>
                  </a:solidFill>
                  <a:latin typeface="Times New Roman" panose="02020603050405020304" pitchFamily="18" charset="0"/>
                  <a:ea typeface="楷体_GB2312" charset="-122"/>
                </a:rPr>
                <a:t>动态规划寻优途径</a:t>
              </a:r>
            </a:p>
          </p:txBody>
        </p:sp>
      </p:grpSp>
      <p:sp>
        <p:nvSpPr>
          <p:cNvPr id="20" name="Oval 606">
            <a:extLst>
              <a:ext uri="{FF2B5EF4-FFF2-40B4-BE49-F238E27FC236}">
                <a16:creationId xmlns:a16="http://schemas.microsoft.com/office/drawing/2014/main" id="{88047446-FE38-4A87-A8B3-2762F8A38683}"/>
              </a:ext>
            </a:extLst>
          </p:cNvPr>
          <p:cNvSpPr>
            <a:spLocks noChangeArrowheads="1"/>
          </p:cNvSpPr>
          <p:nvPr/>
        </p:nvSpPr>
        <p:spPr bwMode="auto">
          <a:xfrm>
            <a:off x="7086600" y="4838700"/>
            <a:ext cx="431800" cy="454025"/>
          </a:xfrm>
          <a:prstGeom prst="ellipse">
            <a:avLst/>
          </a:prstGeom>
          <a:solidFill>
            <a:srgbClr val="FFFF99"/>
          </a:solidFill>
          <a:ln w="25400" cap="flat" algn="ctr">
            <a:solidFill>
              <a:srgbClr val="FF0000"/>
            </a:solidFill>
            <a:prstDash val="solid"/>
            <a:round/>
            <a:headEnd type="none" w="med" len="med"/>
            <a:tailEnd type="none" w="med" len="med"/>
          </a:ln>
        </p:spPr>
        <p:txBody>
          <a:bodyPr wrap="none" lIns="82550" tIns="41275" rIns="82550" bIns="41275" anchor="ctr"/>
          <a:lstStyle/>
          <a:p>
            <a:pPr algn="ctr" eaLnBrk="0" fontAlgn="base" hangingPunct="0">
              <a:spcBef>
                <a:spcPct val="50000"/>
              </a:spcBef>
              <a:spcAft>
                <a:spcPct val="0"/>
              </a:spcAft>
              <a:buSzPct val="75000"/>
              <a:buFont typeface="Wingdings" panose="05000000000000000000" pitchFamily="2" charset="2"/>
              <a:buNone/>
            </a:pPr>
            <a:r>
              <a:rPr kumimoji="1" lang="en-US" altLang="zh-CN" sz="2200" b="1" i="1">
                <a:solidFill>
                  <a:srgbClr val="0000FF"/>
                </a:solidFill>
                <a:latin typeface="Times New Roman" panose="02020603050405020304" pitchFamily="18" charset="0"/>
                <a:ea typeface="楷体_GB2312" charset="-122"/>
              </a:rPr>
              <a:t>E</a:t>
            </a:r>
            <a:endParaRPr kumimoji="1" lang="en-US" altLang="zh-CN" sz="2800" b="1" baseline="-25000">
              <a:solidFill>
                <a:srgbClr val="0000FF"/>
              </a:solidFill>
              <a:latin typeface="Times New Roman" panose="02020603050405020304" pitchFamily="18" charset="0"/>
              <a:ea typeface="楷体_GB2312" charset="-122"/>
            </a:endParaRPr>
          </a:p>
        </p:txBody>
      </p:sp>
      <p:sp>
        <p:nvSpPr>
          <p:cNvPr id="21" name="Oval 607">
            <a:extLst>
              <a:ext uri="{FF2B5EF4-FFF2-40B4-BE49-F238E27FC236}">
                <a16:creationId xmlns:a16="http://schemas.microsoft.com/office/drawing/2014/main" id="{797990A6-E992-4C8F-BD59-5B61388C92ED}"/>
              </a:ext>
            </a:extLst>
          </p:cNvPr>
          <p:cNvSpPr>
            <a:spLocks noChangeArrowheads="1"/>
          </p:cNvSpPr>
          <p:nvPr/>
        </p:nvSpPr>
        <p:spPr bwMode="auto">
          <a:xfrm>
            <a:off x="1347788" y="4891088"/>
            <a:ext cx="431800" cy="454025"/>
          </a:xfrm>
          <a:prstGeom prst="ellipse">
            <a:avLst/>
          </a:prstGeom>
          <a:solidFill>
            <a:srgbClr val="CCFFFF"/>
          </a:solidFill>
          <a:ln w="25400" cap="flat" algn="ctr">
            <a:solidFill>
              <a:srgbClr val="FF0000"/>
            </a:solidFill>
            <a:prstDash val="solid"/>
            <a:round/>
            <a:headEnd type="none" w="med" len="med"/>
            <a:tailEnd type="none" w="med" len="med"/>
          </a:ln>
        </p:spPr>
        <p:txBody>
          <a:bodyPr wrap="none" lIns="82550" tIns="41275" rIns="82550" bIns="41275" anchor="ctr"/>
          <a:lstStyle/>
          <a:p>
            <a:pPr algn="ctr" eaLnBrk="0" fontAlgn="base" hangingPunct="0">
              <a:spcBef>
                <a:spcPct val="50000"/>
              </a:spcBef>
              <a:spcAft>
                <a:spcPct val="0"/>
              </a:spcAft>
              <a:buSzPct val="75000"/>
              <a:buFont typeface="Wingdings" panose="05000000000000000000" pitchFamily="2" charset="2"/>
              <a:buNone/>
            </a:pPr>
            <a:r>
              <a:rPr kumimoji="1" lang="en-US" altLang="zh-CN" sz="2200" b="1" i="1">
                <a:solidFill>
                  <a:srgbClr val="0000FF"/>
                </a:solidFill>
                <a:latin typeface="Times New Roman" panose="02020603050405020304" pitchFamily="18" charset="0"/>
                <a:ea typeface="楷体_GB2312" charset="-122"/>
              </a:rPr>
              <a:t>A</a:t>
            </a:r>
            <a:endParaRPr kumimoji="1" lang="en-US" altLang="zh-CN" sz="2800" b="1" baseline="-25000">
              <a:solidFill>
                <a:srgbClr val="0000FF"/>
              </a:solidFill>
              <a:latin typeface="Times New Roman" panose="02020603050405020304" pitchFamily="18" charset="0"/>
              <a:ea typeface="楷体_GB2312" charset="-122"/>
            </a:endParaRPr>
          </a:p>
        </p:txBody>
      </p:sp>
    </p:spTree>
    <p:extLst>
      <p:ext uri="{BB962C8B-B14F-4D97-AF65-F5344CB8AC3E}">
        <p14:creationId xmlns:p14="http://schemas.microsoft.com/office/powerpoint/2010/main" val="39171276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10">
            <a:extLst>
              <a:ext uri="{FF2B5EF4-FFF2-40B4-BE49-F238E27FC236}">
                <a16:creationId xmlns:a16="http://schemas.microsoft.com/office/drawing/2014/main" id="{4B9A8547-4127-4BE2-B4A7-83C0A5D4EC45}"/>
              </a:ext>
            </a:extLst>
          </p:cNvPr>
          <p:cNvSpPr txBox="1">
            <a:spLocks noChangeArrowheads="1"/>
          </p:cNvSpPr>
          <p:nvPr/>
        </p:nvSpPr>
        <p:spPr bwMode="auto">
          <a:xfrm>
            <a:off x="612962" y="1069041"/>
            <a:ext cx="10966076" cy="605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254000" indent="-2540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1pPr>
            <a:lvl2pPr marL="609600" indent="-2032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2pPr>
            <a:lvl3pPr marL="1017588" indent="-2032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3pPr>
            <a:lvl4pPr marL="1600200" indent="-2286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4pPr>
            <a:lvl5pPr marL="2057400" indent="-2286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4000" marR="0" lvl="0" indent="-25400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800" b="0" i="0" u="none" strike="noStrike" kern="1200" cap="none" spc="0" normalizeH="0" baseline="0" noProof="0" dirty="0">
                <a:ln>
                  <a:noFill/>
                </a:ln>
                <a:solidFill>
                  <a:srgbClr val="FF0066"/>
                </a:solidFill>
                <a:effectLst/>
                <a:uLnTx/>
                <a:uFillTx/>
                <a:latin typeface="华文新魏" panose="02010800040101010101" pitchFamily="2" charset="-122"/>
                <a:ea typeface="华文新魏" panose="02010800040101010101" pitchFamily="2" charset="-122"/>
              </a:rPr>
              <a:t>(1)</a:t>
            </a:r>
            <a:r>
              <a:rPr kumimoji="1" lang="zh-CN" altLang="en-US" sz="2800" b="0" i="0" u="none" strike="noStrike" kern="120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rPr>
              <a:t>给最后一段标号，该段各状态（即各始点）到终点的距离用数字分别标在各点上方的方格内，并用粗箭线连接各点和终点。</a:t>
            </a:r>
          </a:p>
          <a:p>
            <a:pPr marL="254000" marR="0" lvl="0" indent="-25400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800" b="0" i="0" u="none" strike="noStrike" kern="1200" cap="none" spc="0" normalizeH="0" baseline="0" noProof="0" dirty="0">
                <a:ln>
                  <a:noFill/>
                </a:ln>
                <a:solidFill>
                  <a:srgbClr val="FF0066"/>
                </a:solidFill>
                <a:effectLst/>
                <a:uLnTx/>
                <a:uFillTx/>
                <a:latin typeface="华文新魏" panose="02010800040101010101" pitchFamily="2" charset="-122"/>
                <a:ea typeface="华文新魏" panose="02010800040101010101" pitchFamily="2" charset="-122"/>
              </a:rPr>
              <a:t>(2)</a:t>
            </a:r>
            <a:r>
              <a:rPr kumimoji="1" lang="zh-CN" altLang="en-US" sz="2800" b="0" i="0" u="none" strike="noStrike" kern="120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rPr>
              <a:t>向前递推，给前一阶段的各个状态标号。</a:t>
            </a:r>
            <a:r>
              <a:rPr kumimoji="1" lang="zh-CN" altLang="en-US" sz="2800" b="0" i="0" u="none" strike="noStrike" kern="1200" cap="none" spc="0" normalizeH="0" baseline="0" noProof="0" dirty="0">
                <a:ln>
                  <a:noFill/>
                </a:ln>
                <a:solidFill>
                  <a:srgbClr val="FF0066"/>
                </a:solidFill>
                <a:effectLst/>
                <a:uLnTx/>
                <a:uFillTx/>
                <a:latin typeface="华文新魏" panose="02010800040101010101" pitchFamily="2" charset="-122"/>
                <a:ea typeface="华文新魏" panose="02010800040101010101" pitchFamily="2" charset="-122"/>
              </a:rPr>
              <a:t>每个状态上方方格内的数字表示该状态到终点的最短距离。</a:t>
            </a:r>
            <a:r>
              <a:rPr kumimoji="1" lang="zh-CN" altLang="en-US" sz="2800" b="0" i="0" u="none" strike="noStrike" kern="120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rPr>
              <a:t>将刚标号的点沿着最短距离用粗箭线连接起来，表示出各刚标号的点到终点的最短路线。</a:t>
            </a:r>
            <a:endParaRPr kumimoji="1" lang="en-US" altLang="zh-CN" sz="2800" b="0" i="0" u="none" strike="noStrike" kern="120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endParaRPr>
          </a:p>
          <a:p>
            <a:pPr marL="254000" marR="0" lvl="0" indent="-25400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lang="en-US" altLang="zh-CN" sz="2800" b="0" dirty="0">
                <a:solidFill>
                  <a:srgbClr val="FF0066"/>
                </a:solidFill>
                <a:latin typeface="华文新魏" panose="02010800040101010101" pitchFamily="2" charset="-122"/>
                <a:ea typeface="华文新魏" panose="02010800040101010101" pitchFamily="2" charset="-122"/>
              </a:rPr>
              <a:t>(</a:t>
            </a:r>
            <a:r>
              <a:rPr kumimoji="1" lang="en-US" altLang="zh-CN" sz="2800" b="0" i="0" u="none" strike="noStrike" kern="1200" cap="none" spc="0" normalizeH="0" baseline="0" noProof="0" dirty="0">
                <a:ln>
                  <a:noFill/>
                </a:ln>
                <a:solidFill>
                  <a:srgbClr val="FF0066"/>
                </a:solidFill>
                <a:effectLst/>
                <a:uLnTx/>
                <a:uFillTx/>
                <a:latin typeface="华文新魏" panose="02010800040101010101" pitchFamily="2" charset="-122"/>
                <a:ea typeface="华文新魏" panose="02010800040101010101" pitchFamily="2" charset="-122"/>
              </a:rPr>
              <a:t>3)</a:t>
            </a:r>
            <a:r>
              <a:rPr kumimoji="1" lang="zh-CN" altLang="en-US" sz="2800" b="0" i="0" u="none" strike="noStrike" kern="120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rPr>
              <a:t>逐次向前递推，直到将第一阶段的状态（即起点）标号，</a:t>
            </a:r>
            <a:r>
              <a:rPr kumimoji="1" lang="zh-CN" altLang="en-US" sz="2800" b="0" i="0" u="none" strike="noStrike" kern="1200" cap="none" spc="0" normalizeH="0" baseline="0" noProof="0" dirty="0">
                <a:ln>
                  <a:noFill/>
                </a:ln>
                <a:solidFill>
                  <a:srgbClr val="FF0066"/>
                </a:solidFill>
                <a:effectLst/>
                <a:uLnTx/>
                <a:uFillTx/>
                <a:latin typeface="华文新魏" panose="02010800040101010101" pitchFamily="2" charset="-122"/>
                <a:ea typeface="华文新魏" panose="02010800040101010101" pitchFamily="2" charset="-122"/>
              </a:rPr>
              <a:t>起点方格内的数字就是起点到终点的最短距离</a:t>
            </a:r>
            <a:r>
              <a:rPr kumimoji="1" lang="zh-CN" altLang="en-US" sz="2800" b="0" i="0" u="none" strike="noStrike" kern="120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rPr>
              <a:t>，从起点开始连接终点的粗箭线就是最短路线。</a:t>
            </a:r>
          </a:p>
        </p:txBody>
      </p:sp>
      <p:sp>
        <p:nvSpPr>
          <p:cNvPr id="5" name="Rectangle 364">
            <a:extLst>
              <a:ext uri="{FF2B5EF4-FFF2-40B4-BE49-F238E27FC236}">
                <a16:creationId xmlns:a16="http://schemas.microsoft.com/office/drawing/2014/main" id="{CCB28031-BDD9-4C27-93F2-80BF5BBC90B5}"/>
              </a:ext>
            </a:extLst>
          </p:cNvPr>
          <p:cNvSpPr>
            <a:spLocks noChangeArrowheads="1"/>
          </p:cNvSpPr>
          <p:nvPr/>
        </p:nvSpPr>
        <p:spPr bwMode="auto">
          <a:xfrm>
            <a:off x="7688454" y="307657"/>
            <a:ext cx="2941446" cy="492443"/>
          </a:xfrm>
          <a:prstGeom prst="rect">
            <a:avLst/>
          </a:prstGeom>
          <a:solidFill>
            <a:srgbClr val="3333CC"/>
          </a:solidFill>
          <a:ln>
            <a:noFill/>
          </a:ln>
          <a:effectLst>
            <a:outerShdw dist="107763" dir="18900000" algn="ctr" rotWithShape="0">
              <a:srgbClr val="808080">
                <a:alpha val="50000"/>
              </a:srgbClr>
            </a:outerShdw>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wrap="square">
            <a:spAutoFit/>
          </a:bodyPr>
          <a:lstStyle/>
          <a:p>
            <a:r>
              <a:rPr lang="zh-CN" altLang="en-US" sz="2600" dirty="0">
                <a:solidFill>
                  <a:schemeClr val="bg1"/>
                </a:solidFill>
              </a:rPr>
              <a:t>标号法的一般步骤</a:t>
            </a:r>
            <a:endParaRPr lang="zh-CN" altLang="en-US" sz="2600" b="0" dirty="0">
              <a:solidFill>
                <a:schemeClr val="bg1"/>
              </a:solidFill>
            </a:endParaRPr>
          </a:p>
        </p:txBody>
      </p:sp>
    </p:spTree>
    <p:extLst>
      <p:ext uri="{BB962C8B-B14F-4D97-AF65-F5344CB8AC3E}">
        <p14:creationId xmlns:p14="http://schemas.microsoft.com/office/powerpoint/2010/main" val="175526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childTnLst>
                                    <p:set>
                                      <p:cBhvr additive="base">
                                        <p:cTn id="6" dur="1" fill="hold">
                                          <p:stCondLst>
                                            <p:cond delay="0"/>
                                          </p:stCondLst>
                                        </p:cTn>
                                        <p:tgtEl>
                                          <p:spTgt spid="4">
                                            <p:txEl>
                                              <p:pRg st="1" end="1"/>
                                            </p:txEl>
                                          </p:spTgt>
                                        </p:tgtEl>
                                        <p:attrNameLst>
                                          <p:attrName>style.visibility</p:attrName>
                                        </p:attrNameLst>
                                      </p:cBhvr>
                                      <p:to>
                                        <p:strVal val="visible"/>
                                      </p:to>
                                    </p:set>
                                    <p:animEffect transition="in" filter="blinds(horizontal)">
                                      <p:cBhvr additive="base">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childTnLst>
                                    <p:set>
                                      <p:cBhvr additive="base">
                                        <p:cTn id="11" dur="1" fill="hold">
                                          <p:stCondLst>
                                            <p:cond delay="0"/>
                                          </p:stCondLst>
                                        </p:cTn>
                                        <p:tgtEl>
                                          <p:spTgt spid="4">
                                            <p:txEl>
                                              <p:pRg st="2" end="2"/>
                                            </p:txEl>
                                          </p:spTgt>
                                        </p:tgtEl>
                                        <p:attrNameLst>
                                          <p:attrName>style.visibility</p:attrName>
                                        </p:attrNameLst>
                                      </p:cBhvr>
                                      <p:to>
                                        <p:strVal val="visible"/>
                                      </p:to>
                                    </p:set>
                                    <p:animEffect transition="in" filter="blinds(horizontal)">
                                      <p:cBhvr additive="base">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13">
            <a:extLst>
              <a:ext uri="{FF2B5EF4-FFF2-40B4-BE49-F238E27FC236}">
                <a16:creationId xmlns:a16="http://schemas.microsoft.com/office/drawing/2014/main" id="{9A3AE689-343E-4FDA-BCD2-A678F74D045D}"/>
              </a:ext>
            </a:extLst>
          </p:cNvPr>
          <p:cNvSpPr>
            <a:spLocks noChangeArrowheads="1"/>
          </p:cNvSpPr>
          <p:nvPr/>
        </p:nvSpPr>
        <p:spPr bwMode="auto">
          <a:xfrm>
            <a:off x="1551835" y="1062038"/>
            <a:ext cx="2168525" cy="447675"/>
          </a:xfrm>
          <a:prstGeom prst="rect">
            <a:avLst/>
          </a:prstGeom>
          <a:solidFill>
            <a:srgbClr val="CCFFCC"/>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第（</a:t>
            </a: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1</a:t>
            </a:r>
            <a:r>
              <a:rPr kumimoji="1"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）步 </a:t>
            </a: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k=5</a:t>
            </a:r>
          </a:p>
        </p:txBody>
      </p:sp>
      <p:sp>
        <p:nvSpPr>
          <p:cNvPr id="5" name="Rectangle 614">
            <a:extLst>
              <a:ext uri="{FF2B5EF4-FFF2-40B4-BE49-F238E27FC236}">
                <a16:creationId xmlns:a16="http://schemas.microsoft.com/office/drawing/2014/main" id="{5344B5CD-7BA6-4900-AA45-795B28DD6724}"/>
              </a:ext>
            </a:extLst>
          </p:cNvPr>
          <p:cNvSpPr>
            <a:spLocks noChangeArrowheads="1"/>
          </p:cNvSpPr>
          <p:nvPr/>
        </p:nvSpPr>
        <p:spPr bwMode="auto">
          <a:xfrm>
            <a:off x="1410547" y="1638300"/>
            <a:ext cx="8788400" cy="1411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00000"/>
              </a:lnSpc>
              <a:spcBef>
                <a:spcPct val="50000"/>
              </a:spcBef>
              <a:spcAft>
                <a:spcPct val="0"/>
              </a:spcAft>
              <a:buClrTx/>
              <a:buSzPct val="100000"/>
              <a:buFontTx/>
              <a:buNone/>
              <a:tabLst/>
              <a:defRPr/>
            </a:pPr>
            <a:r>
              <a:rPr kumimoji="0" lang="en-US" altLang="zh-CN" sz="2400" b="1" i="0" u="none" strike="noStrike" kern="0" cap="none" spc="0" normalizeH="0" baseline="0" noProof="0">
                <a:ln>
                  <a:noFill/>
                </a:ln>
                <a:solidFill>
                  <a:srgbClr val="0066FF"/>
                </a:solidFill>
                <a:effectLst/>
                <a:uLnTx/>
                <a:uFillTx/>
                <a:latin typeface="Times New Roman" panose="02020603050405020304" pitchFamily="18" charset="0"/>
                <a:ea typeface="楷体_GB2312" charset="-122"/>
              </a:rPr>
              <a:t>□  </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f</a:t>
            </a:r>
            <a:r>
              <a:rPr kumimoji="0" lang="en-US" altLang="zh-CN" sz="32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5</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x</a:t>
            </a:r>
            <a:r>
              <a:rPr kumimoji="0" lang="en-US" altLang="zh-CN" sz="32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5</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 =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f</a:t>
            </a:r>
            <a:r>
              <a:rPr kumimoji="0" lang="en-US" altLang="zh-CN" sz="32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5</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E</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 =</a:t>
            </a:r>
            <a:r>
              <a:rPr kumimoji="0"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 </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0</a:t>
            </a:r>
          </a:p>
          <a:p>
            <a:pPr marL="0" marR="0" lvl="0" indent="0" defTabSz="914400" eaLnBrk="1" fontAlgn="base" latinLnBrk="0" hangingPunct="1">
              <a:lnSpc>
                <a:spcPct val="100000"/>
              </a:lnSpc>
              <a:spcBef>
                <a:spcPct val="50000"/>
              </a:spcBef>
              <a:spcAft>
                <a:spcPct val="0"/>
              </a:spcAft>
              <a:buClrTx/>
              <a:buSzPct val="100000"/>
              <a:buFontTx/>
              <a:buNone/>
              <a:tabLst/>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这是</a:t>
            </a:r>
            <a:r>
              <a:rPr kumimoji="0" lang="zh-CN" altLang="en-US" sz="2400" b="1" i="0" u="none" strike="noStrike" kern="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rPr>
              <a:t>边界条件</a:t>
            </a:r>
          </a:p>
        </p:txBody>
      </p:sp>
      <p:pic>
        <p:nvPicPr>
          <p:cNvPr id="6" name="Picture 615">
            <a:extLst>
              <a:ext uri="{FF2B5EF4-FFF2-40B4-BE49-F238E27FC236}">
                <a16:creationId xmlns:a16="http://schemas.microsoft.com/office/drawing/2014/main" id="{8816533A-4482-4EFB-B936-7EFD727D95A8}"/>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3722" y="3417888"/>
            <a:ext cx="6011863" cy="284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16">
            <a:extLst>
              <a:ext uri="{FF2B5EF4-FFF2-40B4-BE49-F238E27FC236}">
                <a16:creationId xmlns:a16="http://schemas.microsoft.com/office/drawing/2014/main" id="{447EAA7C-3321-4F9A-AE46-25ADFA3A413F}"/>
              </a:ext>
            </a:extLst>
          </p:cNvPr>
          <p:cNvSpPr>
            <a:spLocks noChangeArrowheads="1"/>
          </p:cNvSpPr>
          <p:nvPr/>
        </p:nvSpPr>
        <p:spPr bwMode="auto">
          <a:xfrm>
            <a:off x="6928697" y="3944938"/>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[0]</a:t>
            </a:r>
          </a:p>
        </p:txBody>
      </p:sp>
      <p:sp>
        <p:nvSpPr>
          <p:cNvPr id="8" name="Oval 617">
            <a:extLst>
              <a:ext uri="{FF2B5EF4-FFF2-40B4-BE49-F238E27FC236}">
                <a16:creationId xmlns:a16="http://schemas.microsoft.com/office/drawing/2014/main" id="{059A86E3-C739-459B-BE17-7F6074B4FE7D}"/>
              </a:ext>
            </a:extLst>
          </p:cNvPr>
          <p:cNvSpPr>
            <a:spLocks noChangeArrowheads="1"/>
          </p:cNvSpPr>
          <p:nvPr/>
        </p:nvSpPr>
        <p:spPr bwMode="auto">
          <a:xfrm>
            <a:off x="6973147" y="4432300"/>
            <a:ext cx="431800" cy="454025"/>
          </a:xfrm>
          <a:prstGeom prst="ellipse">
            <a:avLst/>
          </a:prstGeom>
          <a:solidFill>
            <a:srgbClr val="FFFF99"/>
          </a:solidFill>
          <a:ln w="25400" algn="ctr">
            <a:solidFill>
              <a:srgbClr val="FF0000"/>
            </a:solidFill>
            <a:round/>
            <a:headEnd/>
            <a:tailEnd/>
          </a:ln>
        </p:spPr>
        <p:txBody>
          <a:bodyPr wrap="none" lIns="82550" tIns="41275" rIns="82550" bIns="41275" anchor="ct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200" b="1" i="1"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E</a:t>
            </a:r>
            <a:endParaRPr kumimoji="1" lang="en-US" altLang="zh-CN" sz="2800" b="1" i="0" u="none" strike="noStrike" kern="0" cap="none" spc="0" normalizeH="0" baseline="-25000" noProof="0">
              <a:ln>
                <a:noFill/>
              </a:ln>
              <a:solidFill>
                <a:srgbClr val="0000FF"/>
              </a:solidFill>
              <a:effectLst/>
              <a:uLnTx/>
              <a:uFillTx/>
              <a:latin typeface="Times New Roman" panose="02020603050405020304" pitchFamily="18" charset="0"/>
              <a:ea typeface="楷体_GB2312" charset="-122"/>
            </a:endParaRPr>
          </a:p>
        </p:txBody>
      </p:sp>
      <p:sp>
        <p:nvSpPr>
          <p:cNvPr id="9" name="Rectangle 618">
            <a:extLst>
              <a:ext uri="{FF2B5EF4-FFF2-40B4-BE49-F238E27FC236}">
                <a16:creationId xmlns:a16="http://schemas.microsoft.com/office/drawing/2014/main" id="{C68E6F5B-3426-49E8-A1E7-E260D32C8673}"/>
              </a:ext>
            </a:extLst>
          </p:cNvPr>
          <p:cNvSpPr>
            <a:spLocks noChangeArrowheads="1"/>
          </p:cNvSpPr>
          <p:nvPr/>
        </p:nvSpPr>
        <p:spPr bwMode="auto">
          <a:xfrm>
            <a:off x="5334847" y="1397000"/>
            <a:ext cx="4559300" cy="1081088"/>
          </a:xfrm>
          <a:prstGeom prst="rect">
            <a:avLst/>
          </a:prstGeom>
          <a:noFill/>
          <a:ln w="9525" algn="ctr">
            <a:solidFill>
              <a:srgbClr val="FF0000"/>
            </a:solidFill>
            <a:miter lim="800000"/>
            <a:headEnd/>
            <a:tailEnd/>
          </a:ln>
          <a:extLst>
            <a:ext uri="{909E8E84-426E-40DD-AFC4-6F175D3DCCD1}">
              <a14:hiddenFill xmlns:a14="http://schemas.microsoft.com/office/drawing/2010/main">
                <a:solidFill>
                  <a:schemeClr val="accent1"/>
                </a:solidFill>
              </a14:hiddenFill>
            </a:ext>
          </a:extLst>
        </p:spPr>
        <p:txBody>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00000"/>
              </a:lnSpc>
              <a:spcBef>
                <a:spcPct val="50000"/>
              </a:spcBef>
              <a:spcAft>
                <a:spcPct val="0"/>
              </a:spcAft>
              <a:buClrTx/>
              <a:buSzPct val="100000"/>
              <a:buFontTx/>
              <a:buNone/>
              <a:tabLst/>
              <a:defRPr/>
            </a:pPr>
            <a:r>
              <a:rPr kumimoji="0" lang="en-US" altLang="zh-CN" sz="2400" b="1" i="1" u="none" strike="noStrike" kern="0" cap="none" spc="0" normalizeH="0" baseline="0" noProof="0" dirty="0" err="1">
                <a:ln>
                  <a:noFill/>
                </a:ln>
                <a:solidFill>
                  <a:srgbClr val="FF0066"/>
                </a:solidFill>
                <a:effectLst/>
                <a:uLnTx/>
                <a:uFillTx/>
                <a:latin typeface="Times New Roman" panose="02020603050405020304" pitchFamily="18" charset="0"/>
                <a:ea typeface="楷体_GB2312" charset="-122"/>
              </a:rPr>
              <a:t>f</a:t>
            </a:r>
            <a:r>
              <a:rPr kumimoji="0" lang="en-US" altLang="zh-CN" sz="3200" b="1" i="1" u="none" strike="noStrike" kern="0" cap="none" spc="0" normalizeH="0" baseline="-25000" noProof="0" dirty="0" err="1">
                <a:ln>
                  <a:noFill/>
                </a:ln>
                <a:solidFill>
                  <a:srgbClr val="FF0066"/>
                </a:solidFill>
                <a:effectLst/>
                <a:uLnTx/>
                <a:uFillTx/>
                <a:latin typeface="Times New Roman" panose="02020603050405020304" pitchFamily="18" charset="0"/>
                <a:ea typeface="楷体_GB2312" charset="-122"/>
              </a:rPr>
              <a:t>k</a:t>
            </a:r>
            <a:r>
              <a:rPr kumimoji="0" lang="en-US" altLang="zh-CN" sz="2400" b="1" i="0" u="none" strike="noStrike" kern="0" cap="none" spc="0" normalizeH="0" baseline="0" noProof="0" dirty="0">
                <a:ln>
                  <a:noFill/>
                </a:ln>
                <a:solidFill>
                  <a:srgbClr val="FF0066"/>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err="1">
                <a:ln>
                  <a:noFill/>
                </a:ln>
                <a:solidFill>
                  <a:srgbClr val="FF0066"/>
                </a:solidFill>
                <a:effectLst/>
                <a:uLnTx/>
                <a:uFillTx/>
                <a:latin typeface="Times New Roman" panose="02020603050405020304" pitchFamily="18" charset="0"/>
                <a:ea typeface="楷体_GB2312" charset="-122"/>
              </a:rPr>
              <a:t>x</a:t>
            </a:r>
            <a:r>
              <a:rPr kumimoji="0" lang="en-US" altLang="zh-CN" sz="3200" b="1" i="1" u="none" strike="noStrike" kern="0" cap="none" spc="0" normalizeH="0" baseline="-25000" noProof="0" dirty="0" err="1">
                <a:ln>
                  <a:noFill/>
                </a:ln>
                <a:solidFill>
                  <a:srgbClr val="FF0066"/>
                </a:solidFill>
                <a:effectLst/>
                <a:uLnTx/>
                <a:uFillTx/>
                <a:latin typeface="Times New Roman" panose="02020603050405020304" pitchFamily="18" charset="0"/>
                <a:ea typeface="楷体_GB2312" charset="-122"/>
              </a:rPr>
              <a:t>k</a:t>
            </a:r>
            <a:r>
              <a:rPr kumimoji="0" lang="en-US" altLang="zh-CN" sz="2400" b="1" i="0" u="none" strike="noStrike" kern="0" cap="none" spc="0" normalizeH="0" baseline="0" noProof="0" dirty="0">
                <a:ln>
                  <a:noFill/>
                </a:ln>
                <a:solidFill>
                  <a:srgbClr val="FF0066"/>
                </a:solidFill>
                <a:effectLst/>
                <a:uLnTx/>
                <a:uFillTx/>
                <a:latin typeface="Times New Roman" panose="02020603050405020304" pitchFamily="18" charset="0"/>
                <a:ea typeface="楷体_GB2312" charset="-122"/>
              </a:rPr>
              <a:t> ) </a:t>
            </a:r>
            <a:r>
              <a:rPr kumimoji="0" lang="zh-CN" altLang="en-US" sz="2400" b="1" i="0" u="none" strike="noStrike" kern="0" cap="none" spc="0" normalizeH="0" baseline="0" noProof="0" dirty="0">
                <a:ln>
                  <a:noFill/>
                </a:ln>
                <a:solidFill>
                  <a:srgbClr val="FF0066"/>
                </a:solidFill>
                <a:effectLst/>
                <a:uLnTx/>
                <a:uFillTx/>
                <a:latin typeface="Times New Roman" panose="02020603050405020304" pitchFamily="18" charset="0"/>
                <a:ea typeface="楷体_GB2312" charset="-122"/>
              </a:rPr>
              <a:t>表示从第 </a:t>
            </a:r>
            <a:r>
              <a:rPr kumimoji="0" lang="en-US" altLang="zh-CN" sz="2400" b="1" i="1" u="none" strike="noStrike" kern="0" cap="none" spc="0" normalizeH="0" baseline="0" noProof="0" dirty="0">
                <a:ln>
                  <a:noFill/>
                </a:ln>
                <a:solidFill>
                  <a:srgbClr val="FF0066"/>
                </a:solidFill>
                <a:effectLst/>
                <a:uLnTx/>
                <a:uFillTx/>
                <a:latin typeface="Times New Roman" panose="02020603050405020304" pitchFamily="18" charset="0"/>
                <a:ea typeface="楷体_GB2312" charset="-122"/>
              </a:rPr>
              <a:t>k</a:t>
            </a:r>
            <a:r>
              <a:rPr kumimoji="0" lang="en-US" altLang="zh-CN" sz="2400" b="1" i="0" u="none" strike="noStrike" kern="0" cap="none" spc="0" normalizeH="0" baseline="0" noProof="0" dirty="0">
                <a:ln>
                  <a:noFill/>
                </a:ln>
                <a:solidFill>
                  <a:srgbClr val="FF0066"/>
                </a:solidFill>
                <a:effectLst/>
                <a:uLnTx/>
                <a:uFillTx/>
                <a:latin typeface="Times New Roman" panose="02020603050405020304" pitchFamily="18" charset="0"/>
                <a:ea typeface="楷体_GB2312" charset="-122"/>
              </a:rPr>
              <a:t> </a:t>
            </a:r>
            <a:r>
              <a:rPr kumimoji="0" lang="zh-CN" altLang="en-US" sz="2400" b="1" i="0" u="none" strike="noStrike" kern="0" cap="none" spc="0" normalizeH="0" baseline="0" noProof="0" dirty="0">
                <a:ln>
                  <a:noFill/>
                </a:ln>
                <a:solidFill>
                  <a:srgbClr val="FF0066"/>
                </a:solidFill>
                <a:effectLst/>
                <a:uLnTx/>
                <a:uFillTx/>
                <a:latin typeface="Times New Roman" panose="02020603050405020304" pitchFamily="18" charset="0"/>
                <a:ea typeface="楷体_GB2312" charset="-122"/>
              </a:rPr>
              <a:t>阶段状态 </a:t>
            </a:r>
            <a:r>
              <a:rPr kumimoji="0" lang="en-US" altLang="zh-CN" sz="2400" b="1" i="1" u="none" strike="noStrike" kern="0" cap="none" spc="0" normalizeH="0" baseline="0" noProof="0" dirty="0" err="1">
                <a:ln>
                  <a:noFill/>
                </a:ln>
                <a:solidFill>
                  <a:srgbClr val="FF0066"/>
                </a:solidFill>
                <a:effectLst/>
                <a:uLnTx/>
                <a:uFillTx/>
                <a:latin typeface="Times New Roman" panose="02020603050405020304" pitchFamily="18" charset="0"/>
                <a:ea typeface="楷体_GB2312" charset="-122"/>
              </a:rPr>
              <a:t>x</a:t>
            </a:r>
            <a:r>
              <a:rPr kumimoji="0" lang="en-US" altLang="zh-CN" sz="3200" b="1" i="1" u="none" strike="noStrike" kern="0" cap="none" spc="0" normalizeH="0" baseline="-25000" noProof="0" dirty="0" err="1">
                <a:ln>
                  <a:noFill/>
                </a:ln>
                <a:solidFill>
                  <a:srgbClr val="FF0066"/>
                </a:solidFill>
                <a:effectLst/>
                <a:uLnTx/>
                <a:uFillTx/>
                <a:latin typeface="Times New Roman" panose="02020603050405020304" pitchFamily="18" charset="0"/>
                <a:ea typeface="楷体_GB2312" charset="-122"/>
              </a:rPr>
              <a:t>k</a:t>
            </a:r>
            <a:r>
              <a:rPr kumimoji="0" lang="en-US" altLang="zh-CN" sz="2400" b="1" i="0" u="none" strike="noStrike" kern="0" cap="none" spc="0" normalizeH="0" baseline="0" noProof="0" dirty="0">
                <a:ln>
                  <a:noFill/>
                </a:ln>
                <a:solidFill>
                  <a:srgbClr val="FF0066"/>
                </a:solidFill>
                <a:effectLst/>
                <a:uLnTx/>
                <a:uFillTx/>
                <a:latin typeface="Times New Roman" panose="02020603050405020304" pitchFamily="18" charset="0"/>
                <a:ea typeface="楷体_GB2312" charset="-122"/>
              </a:rPr>
              <a:t> </a:t>
            </a:r>
          </a:p>
          <a:p>
            <a:pPr marL="0" marR="0" lvl="0" indent="0" defTabSz="914400" eaLnBrk="1" fontAlgn="base" latinLnBrk="0" hangingPunct="1">
              <a:lnSpc>
                <a:spcPct val="100000"/>
              </a:lnSpc>
              <a:spcBef>
                <a:spcPct val="50000"/>
              </a:spcBef>
              <a:spcAft>
                <a:spcPct val="0"/>
              </a:spcAft>
              <a:buClrTx/>
              <a:buSzPct val="100000"/>
              <a:buFontTx/>
              <a:buNone/>
              <a:tabLst/>
              <a:defRPr/>
            </a:pPr>
            <a:r>
              <a:rPr kumimoji="0" lang="zh-CN" altLang="en-US" sz="2400" b="1" i="0" u="none" strike="noStrike" kern="0" cap="none" spc="0" normalizeH="0" baseline="0" noProof="0" dirty="0">
                <a:ln>
                  <a:noFill/>
                </a:ln>
                <a:solidFill>
                  <a:srgbClr val="FF0066"/>
                </a:solidFill>
                <a:effectLst/>
                <a:uLnTx/>
                <a:uFillTx/>
                <a:latin typeface="Times New Roman" panose="02020603050405020304" pitchFamily="18" charset="0"/>
                <a:ea typeface="楷体_GB2312" charset="-122"/>
              </a:rPr>
              <a:t>到 </a:t>
            </a:r>
            <a:r>
              <a:rPr kumimoji="0" lang="en-US" altLang="zh-CN" sz="2400" b="1" i="1" u="none" strike="noStrike" kern="0" cap="none" spc="0" normalizeH="0" baseline="0" noProof="0" dirty="0">
                <a:ln>
                  <a:noFill/>
                </a:ln>
                <a:solidFill>
                  <a:srgbClr val="FF0066"/>
                </a:solidFill>
                <a:effectLst/>
                <a:uLnTx/>
                <a:uFillTx/>
                <a:latin typeface="Times New Roman" panose="02020603050405020304" pitchFamily="18" charset="0"/>
                <a:ea typeface="楷体_GB2312" charset="-122"/>
              </a:rPr>
              <a:t>E </a:t>
            </a:r>
            <a:r>
              <a:rPr kumimoji="0" lang="zh-CN" altLang="en-US" sz="2400" b="1" i="0" u="none" strike="noStrike" kern="0" cap="none" spc="0" normalizeH="0" baseline="0" noProof="0" dirty="0">
                <a:ln>
                  <a:noFill/>
                </a:ln>
                <a:solidFill>
                  <a:srgbClr val="FF0066"/>
                </a:solidFill>
                <a:effectLst/>
                <a:uLnTx/>
                <a:uFillTx/>
                <a:latin typeface="Times New Roman" panose="02020603050405020304" pitchFamily="18" charset="0"/>
                <a:ea typeface="楷体_GB2312" charset="-122"/>
              </a:rPr>
              <a:t>点的的最短距离</a:t>
            </a:r>
          </a:p>
        </p:txBody>
      </p:sp>
    </p:spTree>
    <p:extLst>
      <p:ext uri="{BB962C8B-B14F-4D97-AF65-F5344CB8AC3E}">
        <p14:creationId xmlns:p14="http://schemas.microsoft.com/office/powerpoint/2010/main" val="2616668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childTnLst>
                                    <p:set>
                                      <p:cBhvr additive="base">
                                        <p:cTn id="6" dur="1" fill="hold">
                                          <p:stCondLst>
                                            <p:cond delay="0"/>
                                          </p:stCondLst>
                                        </p:cTn>
                                        <p:tgtEl>
                                          <p:spTgt spid="7"/>
                                        </p:tgtEl>
                                        <p:attrNameLst>
                                          <p:attrName>style.visibility</p:attrName>
                                        </p:attrNameLst>
                                      </p:cBhvr>
                                      <p:to>
                                        <p:strVal val="visible"/>
                                      </p:to>
                                    </p:set>
                                    <p:animEffect transition="in" filter="blinds(horizontal)">
                                      <p:cBhvr additive="base">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21">
            <a:extLst>
              <a:ext uri="{FF2B5EF4-FFF2-40B4-BE49-F238E27FC236}">
                <a16:creationId xmlns:a16="http://schemas.microsoft.com/office/drawing/2014/main" id="{305F815C-31EC-4628-BAD9-6487B3DC0A12}"/>
              </a:ext>
            </a:extLst>
          </p:cNvPr>
          <p:cNvSpPr>
            <a:spLocks noChangeArrowheads="1"/>
          </p:cNvSpPr>
          <p:nvPr/>
        </p:nvSpPr>
        <p:spPr bwMode="auto">
          <a:xfrm>
            <a:off x="1064154" y="1034945"/>
            <a:ext cx="2498725" cy="447675"/>
          </a:xfrm>
          <a:prstGeom prst="rect">
            <a:avLst/>
          </a:prstGeom>
          <a:solidFill>
            <a:srgbClr val="CCFFCC"/>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第（</a:t>
            </a: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2</a:t>
            </a:r>
            <a:r>
              <a:rPr kumimoji="1"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）步 </a:t>
            </a: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k=4</a:t>
            </a:r>
          </a:p>
        </p:txBody>
      </p:sp>
      <p:sp>
        <p:nvSpPr>
          <p:cNvPr id="5" name="Rectangle 622">
            <a:extLst>
              <a:ext uri="{FF2B5EF4-FFF2-40B4-BE49-F238E27FC236}">
                <a16:creationId xmlns:a16="http://schemas.microsoft.com/office/drawing/2014/main" id="{77ED42C4-D590-4EBE-9505-66F2A2EAAF6F}"/>
              </a:ext>
            </a:extLst>
          </p:cNvPr>
          <p:cNvSpPr>
            <a:spLocks noChangeArrowheads="1"/>
          </p:cNvSpPr>
          <p:nvPr/>
        </p:nvSpPr>
        <p:spPr bwMode="auto">
          <a:xfrm>
            <a:off x="922866" y="1611207"/>
            <a:ext cx="8788400" cy="163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00000"/>
              </a:lnSpc>
              <a:spcBef>
                <a:spcPct val="50000"/>
              </a:spcBef>
              <a:spcAft>
                <a:spcPct val="0"/>
              </a:spcAft>
              <a:buClrTx/>
              <a:buSzPct val="100000"/>
              <a:buFontTx/>
              <a:buNone/>
              <a:tabLst/>
              <a:defRPr/>
            </a:pPr>
            <a:r>
              <a:rPr kumimoji="0" lang="en-US" altLang="zh-CN" sz="2400" b="1" i="0" u="none" strike="noStrike" kern="0" cap="none" spc="0" normalizeH="0" baseline="0" noProof="0" dirty="0">
                <a:ln>
                  <a:noFill/>
                </a:ln>
                <a:solidFill>
                  <a:srgbClr val="0066FF"/>
                </a:solidFill>
                <a:effectLst/>
                <a:uLnTx/>
                <a:uFillTx/>
                <a:latin typeface="Times New Roman" panose="02020603050405020304" pitchFamily="18" charset="0"/>
                <a:ea typeface="楷体_GB2312" charset="-122"/>
              </a:rPr>
              <a:t>□</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状态变量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x</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4</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可取两种状态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D</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D</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p>
          <a:p>
            <a:pPr marL="0" marR="0" lvl="0" indent="0" defTabSz="914400" eaLnBrk="1" fontAlgn="base" latinLnBrk="0" hangingPunct="1">
              <a:lnSpc>
                <a:spcPct val="100000"/>
              </a:lnSpc>
              <a:spcBef>
                <a:spcPct val="50000"/>
              </a:spcBef>
              <a:spcAft>
                <a:spcPct val="0"/>
              </a:spcAft>
              <a:buClrTx/>
              <a:buSzPct val="100000"/>
              <a:buFontTx/>
              <a:buNone/>
              <a:tabLst/>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zh-CN" altLang="en-US" sz="2400" b="1" i="0" u="none" strike="noStrike" kern="0" cap="none" spc="0" normalizeH="0" baseline="0" noProof="0" dirty="0">
                <a:ln>
                  <a:noFill/>
                </a:ln>
                <a:solidFill>
                  <a:srgbClr val="FF0066"/>
                </a:solidFill>
                <a:effectLst/>
                <a:uLnTx/>
                <a:uFillTx/>
                <a:latin typeface="Times New Roman" panose="02020603050405020304" pitchFamily="18" charset="0"/>
                <a:ea typeface="楷体_GB2312" charset="-122"/>
              </a:rPr>
              <a:t>◎</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由</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D</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到终点</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E</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只有一条路线，路长为</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3</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，即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f</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4</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D</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 = 3</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p>
          <a:p>
            <a:pPr marL="0" marR="0" lvl="0" indent="0" defTabSz="914400" eaLnBrk="1" fontAlgn="base" latinLnBrk="0" hangingPunct="1">
              <a:lnSpc>
                <a:spcPct val="100000"/>
              </a:lnSpc>
              <a:spcBef>
                <a:spcPct val="50000"/>
              </a:spcBef>
              <a:spcAft>
                <a:spcPct val="0"/>
              </a:spcAft>
              <a:buClrTx/>
              <a:buSzPct val="100000"/>
              <a:buFontTx/>
              <a:buNone/>
              <a:tabLst/>
              <a:defRPr/>
            </a:pPr>
            <a:r>
              <a:rPr kumimoji="0" lang="zh-CN" altLang="en-US" sz="2400" b="1" i="0" u="none" strike="noStrike" kern="0" cap="none" spc="0" normalizeH="0" baseline="0" noProof="0" dirty="0">
                <a:ln>
                  <a:noFill/>
                </a:ln>
                <a:solidFill>
                  <a:srgbClr val="FF0066"/>
                </a:solidFill>
                <a:effectLst/>
                <a:uLnTx/>
                <a:uFillTx/>
                <a:latin typeface="Times New Roman" panose="02020603050405020304" pitchFamily="18" charset="0"/>
                <a:ea typeface="楷体_GB2312" charset="-122"/>
              </a:rPr>
              <a:t>    ◎</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同理，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f</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4</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D</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 = 4 </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p>
        </p:txBody>
      </p:sp>
      <p:pic>
        <p:nvPicPr>
          <p:cNvPr id="6" name="Picture 623">
            <a:extLst>
              <a:ext uri="{FF2B5EF4-FFF2-40B4-BE49-F238E27FC236}">
                <a16:creationId xmlns:a16="http://schemas.microsoft.com/office/drawing/2014/main" id="{0266F9B9-66A1-4D95-B035-F0A42C6256DA}"/>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041" y="3390795"/>
            <a:ext cx="6011863" cy="284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24">
            <a:extLst>
              <a:ext uri="{FF2B5EF4-FFF2-40B4-BE49-F238E27FC236}">
                <a16:creationId xmlns:a16="http://schemas.microsoft.com/office/drawing/2014/main" id="{9DD3F696-E84E-41AB-8841-7702B1F9D09D}"/>
              </a:ext>
            </a:extLst>
          </p:cNvPr>
          <p:cNvSpPr>
            <a:spLocks noChangeArrowheads="1"/>
          </p:cNvSpPr>
          <p:nvPr/>
        </p:nvSpPr>
        <p:spPr bwMode="auto">
          <a:xfrm>
            <a:off x="5298016" y="3409845"/>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[3]</a:t>
            </a:r>
          </a:p>
        </p:txBody>
      </p:sp>
      <p:sp>
        <p:nvSpPr>
          <p:cNvPr id="8" name="Rectangle 625">
            <a:extLst>
              <a:ext uri="{FF2B5EF4-FFF2-40B4-BE49-F238E27FC236}">
                <a16:creationId xmlns:a16="http://schemas.microsoft.com/office/drawing/2014/main" id="{1D0441B8-3EBD-4E6A-9FDE-37411FC6E4E2}"/>
              </a:ext>
            </a:extLst>
          </p:cNvPr>
          <p:cNvSpPr>
            <a:spLocks noChangeArrowheads="1"/>
          </p:cNvSpPr>
          <p:nvPr/>
        </p:nvSpPr>
        <p:spPr bwMode="auto">
          <a:xfrm>
            <a:off x="7934642" y="2956613"/>
            <a:ext cx="2641600" cy="1066747"/>
          </a:xfrm>
          <a:prstGeom prst="rect">
            <a:avLst/>
          </a:prstGeom>
          <a:noFill/>
          <a:ln w="9525" algn="ctr">
            <a:solidFill>
              <a:srgbClr val="FF0000"/>
            </a:solidFill>
            <a:miter lim="800000"/>
            <a:headEnd/>
            <a:tailEnd/>
          </a:ln>
          <a:extLst>
            <a:ext uri="{909E8E84-426E-40DD-AFC4-6F175D3DCCD1}">
              <a14:hiddenFill xmlns:a14="http://schemas.microsoft.com/office/drawing/2010/main">
                <a:solidFill>
                  <a:schemeClr val="accent1"/>
                </a:solidFill>
              </a14:hiddenFill>
            </a:ext>
          </a:extLst>
        </p:spPr>
        <p:txBody>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00000"/>
              </a:lnSpc>
              <a:spcBef>
                <a:spcPct val="45000"/>
              </a:spcBef>
              <a:spcAft>
                <a:spcPct val="0"/>
              </a:spcAft>
              <a:buClrTx/>
              <a:buSzPct val="100000"/>
              <a:buFontTx/>
              <a:buNone/>
              <a:tabLst/>
              <a:defRPr/>
            </a:pPr>
            <a:r>
              <a:rPr kumimoji="0" lang="en-US" altLang="zh-CN" sz="2400" b="1" i="0" u="none" strike="noStrike" kern="0" cap="none" spc="0" normalizeH="0" baseline="0" noProof="0" dirty="0">
                <a:ln>
                  <a:noFill/>
                </a:ln>
                <a:solidFill>
                  <a:srgbClr val="0066FF"/>
                </a:solidFill>
                <a:effectLst/>
                <a:uLnTx/>
                <a:uFillTx/>
                <a:latin typeface="Times New Roman" panose="02020603050405020304" pitchFamily="18" charset="0"/>
                <a:ea typeface="楷体_GB2312" charset="-122"/>
              </a:rPr>
              <a:t>□</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表示由</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D1</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点至</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E</a:t>
            </a:r>
          </a:p>
          <a:p>
            <a:pPr marL="0" marR="0" lvl="0" indent="0" defTabSz="914400" eaLnBrk="1" fontAlgn="base" latinLnBrk="0" hangingPunct="1">
              <a:lnSpc>
                <a:spcPct val="100000"/>
              </a:lnSpc>
              <a:spcBef>
                <a:spcPct val="45000"/>
              </a:spcBef>
              <a:spcAft>
                <a:spcPct val="0"/>
              </a:spcAft>
              <a:buClrTx/>
              <a:buSzPct val="100000"/>
              <a:buFontTx/>
              <a:buNone/>
              <a:tabLst/>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点的最短路长为</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3</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p>
        </p:txBody>
      </p:sp>
      <p:sp>
        <p:nvSpPr>
          <p:cNvPr id="9" name="Line 626">
            <a:extLst>
              <a:ext uri="{FF2B5EF4-FFF2-40B4-BE49-F238E27FC236}">
                <a16:creationId xmlns:a16="http://schemas.microsoft.com/office/drawing/2014/main" id="{C581EA29-0105-4855-829E-B83840159DDC}"/>
              </a:ext>
            </a:extLst>
          </p:cNvPr>
          <p:cNvSpPr>
            <a:spLocks noChangeShapeType="1"/>
          </p:cNvSpPr>
          <p:nvPr/>
        </p:nvSpPr>
        <p:spPr bwMode="auto">
          <a:xfrm flipH="1">
            <a:off x="5850465" y="3233632"/>
            <a:ext cx="2169161" cy="447675"/>
          </a:xfrm>
          <a:prstGeom prst="line">
            <a:avLst/>
          </a:prstGeom>
          <a:noFill/>
          <a:ln w="25400" algn="ctr">
            <a:solidFill>
              <a:srgbClr val="FF0000"/>
            </a:solidFill>
            <a:round/>
            <a:headEnd/>
            <a:tailEnd type="triangle" w="lg" len="lg"/>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0" name="Rectangle 627">
            <a:extLst>
              <a:ext uri="{FF2B5EF4-FFF2-40B4-BE49-F238E27FC236}">
                <a16:creationId xmlns:a16="http://schemas.microsoft.com/office/drawing/2014/main" id="{676C9078-EE4E-4083-B13E-CA5EEE9D0F38}"/>
              </a:ext>
            </a:extLst>
          </p:cNvPr>
          <p:cNvSpPr>
            <a:spLocks noChangeArrowheads="1"/>
          </p:cNvSpPr>
          <p:nvPr/>
        </p:nvSpPr>
        <p:spPr bwMode="auto">
          <a:xfrm>
            <a:off x="5680604" y="5125932"/>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[4]</a:t>
            </a:r>
          </a:p>
        </p:txBody>
      </p:sp>
      <p:sp>
        <p:nvSpPr>
          <p:cNvPr id="11" name="Line 628">
            <a:extLst>
              <a:ext uri="{FF2B5EF4-FFF2-40B4-BE49-F238E27FC236}">
                <a16:creationId xmlns:a16="http://schemas.microsoft.com/office/drawing/2014/main" id="{5A0C368A-1470-4FDC-B716-73715CA59E58}"/>
              </a:ext>
            </a:extLst>
          </p:cNvPr>
          <p:cNvSpPr>
            <a:spLocks noChangeShapeType="1"/>
          </p:cNvSpPr>
          <p:nvPr/>
        </p:nvSpPr>
        <p:spPr bwMode="auto">
          <a:xfrm>
            <a:off x="5685366" y="4202007"/>
            <a:ext cx="800100" cy="3810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2" name="Line 629">
            <a:extLst>
              <a:ext uri="{FF2B5EF4-FFF2-40B4-BE49-F238E27FC236}">
                <a16:creationId xmlns:a16="http://schemas.microsoft.com/office/drawing/2014/main" id="{792CAEA7-D758-49D4-BE22-DEA38C7D0161}"/>
              </a:ext>
            </a:extLst>
          </p:cNvPr>
          <p:cNvSpPr>
            <a:spLocks noChangeShapeType="1"/>
          </p:cNvSpPr>
          <p:nvPr/>
        </p:nvSpPr>
        <p:spPr bwMode="auto">
          <a:xfrm flipV="1">
            <a:off x="5712354" y="4749695"/>
            <a:ext cx="787400" cy="3175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3" name="Rectangle 630">
            <a:extLst>
              <a:ext uri="{FF2B5EF4-FFF2-40B4-BE49-F238E27FC236}">
                <a16:creationId xmlns:a16="http://schemas.microsoft.com/office/drawing/2014/main" id="{36429A56-6849-41B5-A2D4-91870EC0AB76}"/>
              </a:ext>
            </a:extLst>
          </p:cNvPr>
          <p:cNvSpPr>
            <a:spLocks noChangeArrowheads="1"/>
          </p:cNvSpPr>
          <p:nvPr/>
        </p:nvSpPr>
        <p:spPr bwMode="auto">
          <a:xfrm>
            <a:off x="6455304" y="3894032"/>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[0]</a:t>
            </a:r>
          </a:p>
        </p:txBody>
      </p:sp>
      <p:sp>
        <p:nvSpPr>
          <p:cNvPr id="14" name="Oval 631">
            <a:extLst>
              <a:ext uri="{FF2B5EF4-FFF2-40B4-BE49-F238E27FC236}">
                <a16:creationId xmlns:a16="http://schemas.microsoft.com/office/drawing/2014/main" id="{F848EA49-D87B-447F-A766-878A387AD390}"/>
              </a:ext>
            </a:extLst>
          </p:cNvPr>
          <p:cNvSpPr>
            <a:spLocks noChangeArrowheads="1"/>
          </p:cNvSpPr>
          <p:nvPr/>
        </p:nvSpPr>
        <p:spPr bwMode="auto">
          <a:xfrm>
            <a:off x="5278966" y="3884507"/>
            <a:ext cx="431800" cy="454025"/>
          </a:xfrm>
          <a:prstGeom prst="ellipse">
            <a:avLst/>
          </a:prstGeom>
          <a:solidFill>
            <a:srgbClr val="FFFF99"/>
          </a:solidFill>
          <a:ln w="25400" algn="ctr">
            <a:solidFill>
              <a:srgbClr val="FF0000"/>
            </a:solidFill>
            <a:round/>
            <a:headEnd/>
            <a:tailEnd/>
          </a:ln>
        </p:spPr>
        <p:txBody>
          <a:bodyPr wrap="none" lIns="82550" tIns="41275" rIns="82550" bIns="41275" anchor="ct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200" b="1" i="1"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D</a:t>
            </a:r>
            <a:r>
              <a:rPr kumimoji="1" lang="en-US" altLang="zh-CN" sz="2800" b="1" i="0" u="none" strike="noStrike" kern="0" cap="none" spc="0" normalizeH="0" baseline="-25000" noProof="0">
                <a:ln>
                  <a:noFill/>
                </a:ln>
                <a:solidFill>
                  <a:srgbClr val="0000FF"/>
                </a:solidFill>
                <a:effectLst/>
                <a:uLnTx/>
                <a:uFillTx/>
                <a:latin typeface="Times New Roman" panose="02020603050405020304" pitchFamily="18" charset="0"/>
                <a:ea typeface="楷体_GB2312" charset="-122"/>
              </a:rPr>
              <a:t>1</a:t>
            </a:r>
          </a:p>
        </p:txBody>
      </p:sp>
      <p:pic>
        <p:nvPicPr>
          <p:cNvPr id="15" name="Picture 632">
            <a:extLst>
              <a:ext uri="{FF2B5EF4-FFF2-40B4-BE49-F238E27FC236}">
                <a16:creationId xmlns:a16="http://schemas.microsoft.com/office/drawing/2014/main" id="{63C46D17-8E51-45B1-A404-B614661BB54C}"/>
              </a:ext>
            </a:extLst>
          </p:cNvP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7671" y="973032"/>
            <a:ext cx="5210175" cy="638175"/>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202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childTnLst>
                                    <p:set>
                                      <p:cBhvr additive="base">
                                        <p:cTn id="6" dur="1" fill="hold">
                                          <p:stCondLst>
                                            <p:cond delay="0"/>
                                          </p:stCondLst>
                                        </p:cTn>
                                        <p:tgtEl>
                                          <p:spTgt spid="5">
                                            <p:txEl>
                                              <p:pRg st="1" end="1"/>
                                            </p:txEl>
                                          </p:spTgt>
                                        </p:tgtEl>
                                        <p:attrNameLst>
                                          <p:attrName>style.visibility</p:attrName>
                                        </p:attrNameLst>
                                      </p:cBhvr>
                                      <p:to>
                                        <p:strVal val="visible"/>
                                      </p:to>
                                    </p:set>
                                    <p:animEffect transition="in" filter="blinds(horizontal)">
                                      <p:cBhvr additive="base">
                                        <p:cTn id="7" dur="500"/>
                                        <p:tgtEl>
                                          <p:spTgt spid="5">
                                            <p:txEl>
                                              <p:pRg st="1" end="1"/>
                                            </p:txEl>
                                          </p:spTgt>
                                        </p:tgtEl>
                                      </p:cBhvr>
                                    </p:animEffect>
                                  </p:childTnLst>
                                </p:cTn>
                              </p:par>
                              <p:par>
                                <p:cTn id="8" presetID="3" presetClass="entr" presetSubtype="10" fill="hold" grpId="1" nodeType="withEffect">
                                  <p:childTnLst>
                                    <p:set>
                                      <p:cBhvr additive="base">
                                        <p:cTn id="9" dur="1" fill="hold">
                                          <p:stCondLst>
                                            <p:cond delay="0"/>
                                          </p:stCondLst>
                                        </p:cTn>
                                        <p:tgtEl>
                                          <p:spTgt spid="14"/>
                                        </p:tgtEl>
                                        <p:attrNameLst>
                                          <p:attrName>style.visibility</p:attrName>
                                        </p:attrNameLst>
                                      </p:cBhvr>
                                      <p:to>
                                        <p:strVal val="visible"/>
                                      </p:to>
                                    </p:set>
                                    <p:animEffect transition="in" filter="blinds(horizontal)">
                                      <p:cBhvr additive="base">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childTnLst>
                                    <p:set>
                                      <p:cBhvr additive="base">
                                        <p:cTn id="14" dur="1" fill="hold">
                                          <p:stCondLst>
                                            <p:cond delay="0"/>
                                          </p:stCondLst>
                                        </p:cTn>
                                        <p:tgtEl>
                                          <p:spTgt spid="11"/>
                                        </p:tgtEl>
                                        <p:attrNameLst>
                                          <p:attrName>style.visibility</p:attrName>
                                        </p:attrNameLst>
                                      </p:cBhvr>
                                      <p:to>
                                        <p:strVal val="visible"/>
                                      </p:to>
                                    </p:set>
                                    <p:animEffect transition="in" filter="blinds(horizontal)">
                                      <p:cBhvr additive="base">
                                        <p:cTn id="15" dur="500"/>
                                        <p:tgtEl>
                                          <p:spTgt spid="11"/>
                                        </p:tgtEl>
                                      </p:cBhvr>
                                    </p:animEffect>
                                  </p:childTnLst>
                                </p:cTn>
                              </p:par>
                              <p:par>
                                <p:cTn id="16" presetID="3" presetClass="entr" presetSubtype="10" fill="hold" grpId="0" nodeType="withEffect">
                                  <p:childTnLst>
                                    <p:set>
                                      <p:cBhvr additive="base">
                                        <p:cTn id="17" dur="1" fill="hold">
                                          <p:stCondLst>
                                            <p:cond delay="0"/>
                                          </p:stCondLst>
                                        </p:cTn>
                                        <p:tgtEl>
                                          <p:spTgt spid="7"/>
                                        </p:tgtEl>
                                        <p:attrNameLst>
                                          <p:attrName>style.visibility</p:attrName>
                                        </p:attrNameLst>
                                      </p:cBhvr>
                                      <p:to>
                                        <p:strVal val="visible"/>
                                      </p:to>
                                    </p:set>
                                    <p:animEffect transition="in" filter="blinds(horizontal)">
                                      <p:cBhvr additive="base">
                                        <p:cTn id="18" dur="500"/>
                                        <p:tgtEl>
                                          <p:spTgt spid="7"/>
                                        </p:tgtEl>
                                      </p:cBhvr>
                                    </p:animEffect>
                                  </p:childTnLst>
                                </p:cTn>
                              </p:par>
                              <p:par>
                                <p:cTn id="19" presetID="3" presetClass="entr" presetSubtype="10" fill="hold" nodeType="withEffect">
                                  <p:childTnLst>
                                    <p:set>
                                      <p:cBhvr additive="base">
                                        <p:cTn id="20" dur="1" fill="hold">
                                          <p:stCondLst>
                                            <p:cond delay="0"/>
                                          </p:stCondLst>
                                        </p:cTn>
                                        <p:tgtEl>
                                          <p:spTgt spid="9"/>
                                        </p:tgtEl>
                                        <p:attrNameLst>
                                          <p:attrName>style.visibility</p:attrName>
                                        </p:attrNameLst>
                                      </p:cBhvr>
                                      <p:to>
                                        <p:strVal val="visible"/>
                                      </p:to>
                                    </p:set>
                                    <p:animEffect transition="in" filter="blinds(horizontal)">
                                      <p:cBhvr additive="base">
                                        <p:cTn id="21" dur="500"/>
                                        <p:tgtEl>
                                          <p:spTgt spid="9"/>
                                        </p:tgtEl>
                                      </p:cBhvr>
                                    </p:animEffect>
                                  </p:childTnLst>
                                </p:cTn>
                              </p:par>
                              <p:par>
                                <p:cTn id="22" presetID="3" presetClass="entr" presetSubtype="10" fill="hold" grpId="0" nodeType="withEffect">
                                  <p:childTnLst>
                                    <p:set>
                                      <p:cBhvr additive="base">
                                        <p:cTn id="23" dur="1" fill="hold">
                                          <p:stCondLst>
                                            <p:cond delay="0"/>
                                          </p:stCondLst>
                                        </p:cTn>
                                        <p:tgtEl>
                                          <p:spTgt spid="8"/>
                                        </p:tgtEl>
                                        <p:attrNameLst>
                                          <p:attrName>style.visibility</p:attrName>
                                        </p:attrNameLst>
                                      </p:cBhvr>
                                      <p:to>
                                        <p:strVal val="visible"/>
                                      </p:to>
                                    </p:set>
                                    <p:animEffect transition="in" filter="blinds(horizontal)">
                                      <p:cBhvr additive="base">
                                        <p:cTn id="24" dur="500"/>
                                        <p:tgtEl>
                                          <p:spTgt spid="8"/>
                                        </p:tgtEl>
                                      </p:cBhvr>
                                    </p:animEffect>
                                  </p:childTnLst>
                                </p:cTn>
                              </p:par>
                              <p:par>
                                <p:cTn id="25" presetID="3" presetClass="exit" presetSubtype="10" fill="hold" nodeType="withEffect">
                                  <p:childTnLst>
                                    <p:animEffect transition="out" filter="blinds(horizontal)">
                                      <p:cBhvr additive="base">
                                        <p:cTn id="26" dur="500"/>
                                        <p:tgtEl>
                                          <p:spTgt spid="14"/>
                                        </p:tgtEl>
                                      </p:cBhvr>
                                    </p:animEffect>
                                    <p:set>
                                      <p:cBhvr additive="base">
                                        <p:cTn id="27" dur="1" fill="hold">
                                          <p:stCondLst>
                                            <p:cond delay="499"/>
                                          </p:stCondLst>
                                        </p:cTn>
                                        <p:tgtEl>
                                          <p:spTgt spid="1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childTnLst>
                                    <p:set>
                                      <p:cBhvr additive="base">
                                        <p:cTn id="31" dur="1" fill="hold">
                                          <p:stCondLst>
                                            <p:cond delay="0"/>
                                          </p:stCondLst>
                                        </p:cTn>
                                        <p:tgtEl>
                                          <p:spTgt spid="5">
                                            <p:txEl>
                                              <p:pRg st="2" end="2"/>
                                            </p:txEl>
                                          </p:spTgt>
                                        </p:tgtEl>
                                        <p:attrNameLst>
                                          <p:attrName>style.visibility</p:attrName>
                                        </p:attrNameLst>
                                      </p:cBhvr>
                                      <p:to>
                                        <p:strVal val="visible"/>
                                      </p:to>
                                    </p:set>
                                    <p:animEffect transition="in" filter="blinds(horizontal)">
                                      <p:cBhvr additive="base">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childTnLst>
                                    <p:set>
                                      <p:cBhvr additive="base">
                                        <p:cTn id="36" dur="1" fill="hold">
                                          <p:stCondLst>
                                            <p:cond delay="0"/>
                                          </p:stCondLst>
                                        </p:cTn>
                                        <p:tgtEl>
                                          <p:spTgt spid="12"/>
                                        </p:tgtEl>
                                        <p:attrNameLst>
                                          <p:attrName>style.visibility</p:attrName>
                                        </p:attrNameLst>
                                      </p:cBhvr>
                                      <p:to>
                                        <p:strVal val="visible"/>
                                      </p:to>
                                    </p:set>
                                    <p:animEffect transition="in" filter="blinds(horizontal)">
                                      <p:cBhvr additive="base">
                                        <p:cTn id="37" dur="500"/>
                                        <p:tgtEl>
                                          <p:spTgt spid="12"/>
                                        </p:tgtEl>
                                      </p:cBhvr>
                                    </p:animEffect>
                                  </p:childTnLst>
                                </p:cTn>
                              </p:par>
                              <p:par>
                                <p:cTn id="38" presetID="3" presetClass="entr" presetSubtype="10" fill="hold" grpId="0" nodeType="withEffect">
                                  <p:childTnLst>
                                    <p:set>
                                      <p:cBhvr additive="base">
                                        <p:cTn id="39" dur="1" fill="hold">
                                          <p:stCondLst>
                                            <p:cond delay="0"/>
                                          </p:stCondLst>
                                        </p:cTn>
                                        <p:tgtEl>
                                          <p:spTgt spid="10"/>
                                        </p:tgtEl>
                                        <p:attrNameLst>
                                          <p:attrName>style.visibility</p:attrName>
                                        </p:attrNameLst>
                                      </p:cBhvr>
                                      <p:to>
                                        <p:strVal val="visible"/>
                                      </p:to>
                                    </p:set>
                                    <p:animEffect transition="in" filter="blinds(horizontal)">
                                      <p:cBhvr additive="base">
                                        <p:cTn id="4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4" grpId="0" animBg="1"/>
      <p:bldP spid="14"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35">
            <a:extLst>
              <a:ext uri="{FF2B5EF4-FFF2-40B4-BE49-F238E27FC236}">
                <a16:creationId xmlns:a16="http://schemas.microsoft.com/office/drawing/2014/main" id="{4415B5AF-4366-42CF-8502-FA764E7ABC26}"/>
              </a:ext>
            </a:extLst>
          </p:cNvPr>
          <p:cNvSpPr>
            <a:spLocks noChangeArrowheads="1"/>
          </p:cNvSpPr>
          <p:nvPr/>
        </p:nvSpPr>
        <p:spPr bwMode="auto">
          <a:xfrm>
            <a:off x="505248" y="872385"/>
            <a:ext cx="2501900" cy="447675"/>
          </a:xfrm>
          <a:prstGeom prst="rect">
            <a:avLst/>
          </a:prstGeom>
          <a:solidFill>
            <a:srgbClr val="CCFFCC"/>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第（</a:t>
            </a: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3</a:t>
            </a:r>
            <a:r>
              <a:rPr kumimoji="1"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）步 </a:t>
            </a: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k=3</a:t>
            </a:r>
          </a:p>
        </p:txBody>
      </p:sp>
      <p:sp>
        <p:nvSpPr>
          <p:cNvPr id="5" name="Rectangle 636">
            <a:extLst>
              <a:ext uri="{FF2B5EF4-FFF2-40B4-BE49-F238E27FC236}">
                <a16:creationId xmlns:a16="http://schemas.microsoft.com/office/drawing/2014/main" id="{47A574F6-D22E-40C9-A1ED-27B968F9C44E}"/>
              </a:ext>
            </a:extLst>
          </p:cNvPr>
          <p:cNvSpPr>
            <a:spLocks noChangeArrowheads="1"/>
          </p:cNvSpPr>
          <p:nvPr/>
        </p:nvSpPr>
        <p:spPr bwMode="auto">
          <a:xfrm>
            <a:off x="378195" y="1494685"/>
            <a:ext cx="11435610" cy="132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00000"/>
              </a:lnSpc>
              <a:spcBef>
                <a:spcPct val="50000"/>
              </a:spcBef>
              <a:spcAft>
                <a:spcPct val="0"/>
              </a:spcAft>
              <a:buClrTx/>
              <a:buSzPct val="100000"/>
              <a:buFontTx/>
              <a:buNone/>
              <a:tabLst/>
              <a:defRPr/>
            </a:pPr>
            <a:r>
              <a:rPr kumimoji="0" lang="en-US" altLang="zh-CN" sz="2400" b="1" i="0" u="none" strike="noStrike" kern="0" cap="none" spc="0" normalizeH="0" baseline="0" noProof="0" dirty="0">
                <a:ln>
                  <a:noFill/>
                </a:ln>
                <a:solidFill>
                  <a:srgbClr val="0066FF"/>
                </a:solidFill>
                <a:effectLst/>
                <a:uLnTx/>
                <a:uFillTx/>
                <a:latin typeface="Times New Roman" panose="02020603050405020304" pitchFamily="18" charset="0"/>
                <a:ea typeface="楷体_GB2312" charset="-122"/>
              </a:rPr>
              <a:t>□</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状态变量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x</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可取三个值：</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zh-CN" altLang="en-US"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p>
          <a:p>
            <a:pPr marL="0" marR="0" lvl="0" indent="0" defTabSz="914400" eaLnBrk="1" fontAlgn="base" latinLnBrk="0" hangingPunct="1">
              <a:lnSpc>
                <a:spcPct val="100000"/>
              </a:lnSpc>
              <a:spcBef>
                <a:spcPct val="50000"/>
              </a:spcBef>
              <a:spcAft>
                <a:spcPct val="0"/>
              </a:spcAft>
              <a:buClrTx/>
              <a:buSzPct val="100000"/>
              <a:buFontTx/>
              <a:buNone/>
              <a:tabLst/>
              <a:defRPr/>
            </a:pPr>
            <a:r>
              <a:rPr kumimoji="0" lang="zh-CN" altLang="en-US" sz="2100" b="1" i="0" u="none" strike="noStrike" kern="0" cap="none" spc="0" normalizeH="0" baseline="0" noProof="0" dirty="0">
                <a:ln>
                  <a:noFill/>
                </a:ln>
                <a:solidFill>
                  <a:srgbClr val="FF0000"/>
                </a:solidFill>
                <a:effectLst/>
                <a:uLnTx/>
                <a:uFillTx/>
                <a:latin typeface="Times New Roman" panose="02020603050405020304" pitchFamily="18" charset="0"/>
                <a:ea typeface="楷体_GB2312" charset="-122"/>
              </a:rPr>
              <a:t>①</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由</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到终点</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E</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有</a:t>
            </a:r>
            <a:r>
              <a:rPr kumimoji="0" lang="en-US" altLang="zh-CN"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2</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条路线，分别为经过</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D</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D</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到达</a:t>
            </a:r>
            <a:r>
              <a:rPr kumimoji="0" lang="en-US" altLang="zh-CN"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E</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点（由</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D</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D</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到达</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E</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点的最短路长在第一步已计算得出），需加以比较，取其中最短的。</a:t>
            </a:r>
          </a:p>
        </p:txBody>
      </p:sp>
      <p:pic>
        <p:nvPicPr>
          <p:cNvPr id="6" name="Picture 637">
            <a:extLst>
              <a:ext uri="{FF2B5EF4-FFF2-40B4-BE49-F238E27FC236}">
                <a16:creationId xmlns:a16="http://schemas.microsoft.com/office/drawing/2014/main" id="{14FAC634-BFA6-4997-B8EB-1D9B188A59C6}"/>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908" y="3043290"/>
            <a:ext cx="6011863" cy="284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38">
            <a:extLst>
              <a:ext uri="{FF2B5EF4-FFF2-40B4-BE49-F238E27FC236}">
                <a16:creationId xmlns:a16="http://schemas.microsoft.com/office/drawing/2014/main" id="{FE790622-5D91-42BA-A648-D2A798BF776C}"/>
              </a:ext>
            </a:extLst>
          </p:cNvPr>
          <p:cNvSpPr>
            <a:spLocks noChangeArrowheads="1"/>
          </p:cNvSpPr>
          <p:nvPr/>
        </p:nvSpPr>
        <p:spPr bwMode="auto">
          <a:xfrm>
            <a:off x="6636173" y="2923435"/>
            <a:ext cx="4343400" cy="1628245"/>
          </a:xfrm>
          <a:prstGeom prst="rect">
            <a:avLst/>
          </a:prstGeom>
          <a:noFill/>
          <a:ln w="9525" algn="ctr">
            <a:solidFill>
              <a:srgbClr val="FF0000"/>
            </a:solidFill>
            <a:miter lim="800000"/>
            <a:headEnd/>
            <a:tailEnd/>
          </a:ln>
          <a:extLst>
            <a:ext uri="{909E8E84-426E-40DD-AFC4-6F175D3DCCD1}">
              <a14:hiddenFill xmlns:a14="http://schemas.microsoft.com/office/drawing/2010/main">
                <a:solidFill>
                  <a:schemeClr val="accent1"/>
                </a:solidFill>
              </a14:hiddenFill>
            </a:ext>
          </a:extLst>
        </p:spPr>
        <p:txBody>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00000"/>
              </a:lnSpc>
              <a:spcBef>
                <a:spcPct val="10000"/>
              </a:spcBef>
              <a:spcAft>
                <a:spcPct val="0"/>
              </a:spcAft>
              <a:buClrTx/>
              <a:buSzPct val="100000"/>
              <a:buFontTx/>
              <a:buNone/>
              <a:tabLst/>
              <a:defRPr/>
            </a:pPr>
            <a:r>
              <a:rPr kumimoji="0" lang="en-US" altLang="zh-CN" sz="2200" b="1" i="0" u="none" strike="noStrike" kern="0" cap="none" spc="0" normalizeH="0" baseline="0" noProof="0" dirty="0">
                <a:ln>
                  <a:noFill/>
                </a:ln>
                <a:solidFill>
                  <a:srgbClr val="0066FF"/>
                </a:solidFill>
                <a:effectLst/>
                <a:uLnTx/>
                <a:uFillTx/>
                <a:latin typeface="Times New Roman" panose="02020603050405020304" pitchFamily="18" charset="0"/>
                <a:ea typeface="楷体_GB2312" charset="-122"/>
              </a:rPr>
              <a:t>□</a:t>
            </a:r>
            <a:r>
              <a:rPr kumimoji="0" lang="zh-CN" altLang="en-US" sz="2200" b="1" i="0" u="none" strike="noStrike" kern="0" cap="none" spc="0" normalizeH="0" baseline="0" noProof="0" dirty="0">
                <a:ln>
                  <a:noFill/>
                </a:ln>
                <a:solidFill>
                  <a:srgbClr val="FF0066"/>
                </a:solidFill>
                <a:effectLst/>
                <a:uLnTx/>
                <a:uFillTx/>
                <a:latin typeface="Times New Roman" panose="02020603050405020304" pitchFamily="18" charset="0"/>
                <a:ea typeface="黑体" panose="02010609060101010101" pitchFamily="49" charset="-122"/>
              </a:rPr>
              <a:t>路线</a:t>
            </a:r>
            <a:r>
              <a:rPr kumimoji="0" lang="en-US" altLang="zh-CN" sz="2200" b="1" i="0" u="none" strike="noStrike" kern="0" cap="none" spc="0" normalizeH="0" baseline="0" noProof="0" dirty="0">
                <a:ln>
                  <a:noFill/>
                </a:ln>
                <a:solidFill>
                  <a:srgbClr val="FF0066"/>
                </a:solidFill>
                <a:effectLst/>
                <a:uLnTx/>
                <a:uFillTx/>
                <a:latin typeface="Times New Roman" panose="02020603050405020304" pitchFamily="18" charset="0"/>
                <a:ea typeface="黑体" panose="02010609060101010101" pitchFamily="49" charset="-122"/>
              </a:rPr>
              <a:t>1</a:t>
            </a:r>
          </a:p>
          <a:p>
            <a:pPr marL="0" marR="0" lvl="0" indent="0" defTabSz="914400" eaLnBrk="1" fontAlgn="base" latinLnBrk="0" hangingPunct="1">
              <a:lnSpc>
                <a:spcPct val="100000"/>
              </a:lnSpc>
              <a:spcBef>
                <a:spcPct val="10000"/>
              </a:spcBef>
              <a:spcAft>
                <a:spcPct val="0"/>
              </a:spcAft>
              <a:buClrTx/>
              <a:buSzPct val="100000"/>
              <a:buFontTx/>
              <a:buNone/>
              <a:tabLst/>
              <a:defRPr/>
            </a:pP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v</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D</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f</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4</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D</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0" u="none" strike="noStrike" kern="0" cap="none" spc="0" normalizeH="0" baseline="0" noProof="0" dirty="0">
                <a:ln>
                  <a:noFill/>
                </a:ln>
                <a:solidFill>
                  <a:srgbClr val="0000FF"/>
                </a:solidFill>
                <a:effectLst/>
                <a:uLnTx/>
                <a:uFillTx/>
                <a:latin typeface="Times New Roman" panose="02020603050405020304" pitchFamily="18" charset="0"/>
                <a:ea typeface="楷体_GB2312" charset="-122"/>
              </a:rPr>
              <a:t> = 1+3=4</a:t>
            </a:r>
          </a:p>
          <a:p>
            <a:pPr marL="0" marR="0" lvl="0" indent="0" defTabSz="914400" eaLnBrk="0" fontAlgn="base" latinLnBrk="0" hangingPunct="0">
              <a:lnSpc>
                <a:spcPct val="100000"/>
              </a:lnSpc>
              <a:spcBef>
                <a:spcPct val="10000"/>
              </a:spcBef>
              <a:spcAft>
                <a:spcPct val="0"/>
              </a:spcAft>
              <a:buClrTx/>
              <a:buSzPct val="75000"/>
              <a:buFont typeface="Wingdings" panose="05000000000000000000" pitchFamily="2" charset="2"/>
              <a:buNone/>
              <a:tabLst/>
              <a:defRPr/>
            </a:pPr>
            <a:r>
              <a:rPr kumimoji="0" lang="en-US" altLang="zh-CN" sz="2200" b="1" i="0" u="none" strike="noStrike" kern="0" cap="none" spc="0" normalizeH="0" baseline="0" noProof="0" dirty="0">
                <a:ln>
                  <a:noFill/>
                </a:ln>
                <a:solidFill>
                  <a:srgbClr val="0066FF"/>
                </a:solidFill>
                <a:effectLst/>
                <a:uLnTx/>
                <a:uFillTx/>
                <a:latin typeface="Times New Roman" panose="02020603050405020304" pitchFamily="18" charset="0"/>
                <a:ea typeface="楷体_GB2312" charset="-122"/>
              </a:rPr>
              <a:t>□</a:t>
            </a:r>
            <a:r>
              <a:rPr kumimoji="0" lang="zh-CN" altLang="en-US" sz="2200" b="1" i="0" u="none" strike="noStrike" kern="0" cap="none" spc="0" normalizeH="0" baseline="0" noProof="0" dirty="0">
                <a:ln>
                  <a:noFill/>
                </a:ln>
                <a:solidFill>
                  <a:srgbClr val="FF00FF"/>
                </a:solidFill>
                <a:effectLst/>
                <a:uLnTx/>
                <a:uFillTx/>
                <a:latin typeface="Times New Roman" panose="02020603050405020304" pitchFamily="18" charset="0"/>
                <a:ea typeface="黑体" panose="02010609060101010101" pitchFamily="49" charset="-122"/>
              </a:rPr>
              <a:t>路线</a:t>
            </a:r>
            <a:r>
              <a:rPr kumimoji="0" lang="en-US" altLang="zh-CN" sz="2200" b="1" i="0" u="none" strike="noStrike" kern="0" cap="none" spc="0" normalizeH="0" baseline="0" noProof="0" dirty="0">
                <a:ln>
                  <a:noFill/>
                </a:ln>
                <a:solidFill>
                  <a:srgbClr val="FF00FF"/>
                </a:solidFill>
                <a:effectLst/>
                <a:uLnTx/>
                <a:uFillTx/>
                <a:latin typeface="Times New Roman" panose="02020603050405020304" pitchFamily="18" charset="0"/>
                <a:ea typeface="黑体" panose="02010609060101010101" pitchFamily="49" charset="-122"/>
              </a:rPr>
              <a:t>2</a:t>
            </a:r>
          </a:p>
          <a:p>
            <a:pPr marL="0" marR="0" lvl="0" indent="0" defTabSz="914400" eaLnBrk="0" fontAlgn="base" latinLnBrk="0" hangingPunct="0">
              <a:lnSpc>
                <a:spcPct val="100000"/>
              </a:lnSpc>
              <a:spcBef>
                <a:spcPct val="10000"/>
              </a:spcBef>
              <a:spcAft>
                <a:spcPct val="0"/>
              </a:spcAft>
              <a:buClrTx/>
              <a:buSzPct val="75000"/>
              <a:buFont typeface="Wingdings" panose="05000000000000000000" pitchFamily="2" charset="2"/>
              <a:buNone/>
              <a:tabLst/>
              <a:defRPr/>
            </a:pP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v</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D</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f</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4</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D</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0" u="none" strike="noStrike" kern="0" cap="none" spc="0" normalizeH="0" baseline="0" noProof="0" dirty="0">
                <a:ln>
                  <a:noFill/>
                </a:ln>
                <a:solidFill>
                  <a:srgbClr val="0000FF"/>
                </a:solidFill>
                <a:effectLst/>
                <a:uLnTx/>
                <a:uFillTx/>
                <a:latin typeface="Times New Roman" panose="02020603050405020304" pitchFamily="18" charset="0"/>
                <a:ea typeface="楷体_GB2312" charset="-122"/>
              </a:rPr>
              <a:t> = 4+4=8</a:t>
            </a:r>
          </a:p>
          <a:p>
            <a:pPr marL="0" marR="0" lvl="0" indent="0" defTabSz="914400" eaLnBrk="0" fontAlgn="base" latinLnBrk="0" hangingPunct="0">
              <a:lnSpc>
                <a:spcPct val="100000"/>
              </a:lnSpc>
              <a:spcBef>
                <a:spcPct val="10000"/>
              </a:spcBef>
              <a:spcAft>
                <a:spcPct val="0"/>
              </a:spcAft>
              <a:buClrTx/>
              <a:buSzPct val="75000"/>
              <a:buFont typeface="Wingdings" panose="05000000000000000000" pitchFamily="2" charset="2"/>
              <a:buNone/>
              <a:tabLst/>
              <a:defRPr/>
            </a:pP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endParaRPr>
          </a:p>
        </p:txBody>
      </p:sp>
      <p:sp>
        <p:nvSpPr>
          <p:cNvPr id="8" name="Rectangle 639">
            <a:extLst>
              <a:ext uri="{FF2B5EF4-FFF2-40B4-BE49-F238E27FC236}">
                <a16:creationId xmlns:a16="http://schemas.microsoft.com/office/drawing/2014/main" id="{86B8DB56-D765-4907-A7D0-2C76EA395017}"/>
              </a:ext>
            </a:extLst>
          </p:cNvPr>
          <p:cNvSpPr>
            <a:spLocks noChangeArrowheads="1"/>
          </p:cNvSpPr>
          <p:nvPr/>
        </p:nvSpPr>
        <p:spPr bwMode="auto">
          <a:xfrm>
            <a:off x="4823883" y="2986140"/>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[3]</a:t>
            </a:r>
          </a:p>
        </p:txBody>
      </p:sp>
      <p:sp>
        <p:nvSpPr>
          <p:cNvPr id="9" name="Rectangle 640">
            <a:extLst>
              <a:ext uri="{FF2B5EF4-FFF2-40B4-BE49-F238E27FC236}">
                <a16:creationId xmlns:a16="http://schemas.microsoft.com/office/drawing/2014/main" id="{68F8AE7C-E663-485B-B508-1DD5E0992B44}"/>
              </a:ext>
            </a:extLst>
          </p:cNvPr>
          <p:cNvSpPr>
            <a:spLocks noChangeArrowheads="1"/>
          </p:cNvSpPr>
          <p:nvPr/>
        </p:nvSpPr>
        <p:spPr bwMode="auto">
          <a:xfrm>
            <a:off x="5206471" y="4702227"/>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[4]</a:t>
            </a:r>
          </a:p>
        </p:txBody>
      </p:sp>
      <p:sp>
        <p:nvSpPr>
          <p:cNvPr id="10" name="Rectangle 641">
            <a:extLst>
              <a:ext uri="{FF2B5EF4-FFF2-40B4-BE49-F238E27FC236}">
                <a16:creationId xmlns:a16="http://schemas.microsoft.com/office/drawing/2014/main" id="{22019720-83FB-456B-BD6A-A09DE7F70B4C}"/>
              </a:ext>
            </a:extLst>
          </p:cNvPr>
          <p:cNvSpPr>
            <a:spLocks noChangeArrowheads="1"/>
          </p:cNvSpPr>
          <p:nvPr/>
        </p:nvSpPr>
        <p:spPr bwMode="auto">
          <a:xfrm>
            <a:off x="6542037" y="5073491"/>
            <a:ext cx="5198055" cy="1176338"/>
          </a:xfrm>
          <a:prstGeom prst="rect">
            <a:avLst/>
          </a:prstGeom>
          <a:noFill/>
          <a:ln w="9525" algn="ctr">
            <a:solidFill>
              <a:srgbClr val="0000FF"/>
            </a:solidFill>
            <a:miter lim="800000"/>
            <a:headEnd/>
            <a:tailEnd/>
          </a:ln>
          <a:extLst>
            <a:ext uri="{909E8E84-426E-40DD-AFC4-6F175D3DCCD1}">
              <a14:hiddenFill xmlns:a14="http://schemas.microsoft.com/office/drawing/2010/main">
                <a:solidFill>
                  <a:schemeClr val="accent1"/>
                </a:solidFill>
              </a14:hiddenFill>
            </a:ext>
          </a:extLst>
        </p:spPr>
        <p:txBody>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00000"/>
              </a:lnSpc>
              <a:spcBef>
                <a:spcPct val="0"/>
              </a:spcBef>
              <a:spcAft>
                <a:spcPct val="0"/>
              </a:spcAft>
              <a:buClrTx/>
              <a:buSzPct val="100000"/>
              <a:buFontTx/>
              <a:buNone/>
              <a:tabLst/>
              <a:defRPr/>
            </a:pPr>
            <a:r>
              <a:rPr kumimoji="0" lang="en-US" altLang="zh-CN" sz="2200" b="1" i="0" u="none" strike="noStrike" kern="0" cap="none" spc="0" normalizeH="0" baseline="0" noProof="0">
                <a:ln>
                  <a:noFill/>
                </a:ln>
                <a:solidFill>
                  <a:srgbClr val="0066FF"/>
                </a:solidFill>
                <a:effectLst/>
                <a:uLnTx/>
                <a:uFillTx/>
                <a:latin typeface="Times New Roman" panose="02020603050405020304" pitchFamily="18" charset="0"/>
                <a:ea typeface="楷体_GB2312" charset="-122"/>
              </a:rPr>
              <a:t>□</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则由</a:t>
            </a:r>
            <a:r>
              <a:rPr kumimoji="0" lang="en-US" altLang="zh-CN" sz="22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1</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到终点</a:t>
            </a:r>
            <a:r>
              <a:rPr kumimoji="0" lang="en-US" altLang="zh-CN" sz="22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E</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的最短距离</a:t>
            </a:r>
            <a:r>
              <a:rPr kumimoji="0" lang="zh-CN" altLang="en-US" sz="2200" b="1" i="0" u="none" strike="noStrike" kern="0" cap="none" spc="0" normalizeH="0" baseline="0" noProof="0">
                <a:ln>
                  <a:noFill/>
                </a:ln>
                <a:solidFill>
                  <a:srgbClr val="0066FF"/>
                </a:solidFill>
                <a:effectLst/>
                <a:uLnTx/>
                <a:uFillTx/>
                <a:latin typeface="Times New Roman" panose="02020603050405020304" pitchFamily="18" charset="0"/>
                <a:ea typeface="楷体_GB2312" charset="-122"/>
              </a:rPr>
              <a:t> </a:t>
            </a:r>
          </a:p>
          <a:p>
            <a:pPr marL="0" marR="0" lvl="0" indent="0" defTabSz="914400" eaLnBrk="1" fontAlgn="base" latinLnBrk="0" hangingPunct="1">
              <a:lnSpc>
                <a:spcPct val="100000"/>
              </a:lnSpc>
              <a:spcBef>
                <a:spcPct val="0"/>
              </a:spcBef>
              <a:spcAft>
                <a:spcPct val="0"/>
              </a:spcAft>
              <a:buClrTx/>
              <a:buSzPct val="100000"/>
              <a:buFontTx/>
              <a:buNone/>
              <a:tabLst/>
              <a:defRPr/>
            </a:pPr>
            <a:r>
              <a:rPr kumimoji="0" lang="zh-CN" altLang="en-US" sz="2200" b="1" i="0" u="none" strike="noStrike" kern="0" cap="none" spc="0" normalizeH="0" baseline="0" noProof="0">
                <a:ln>
                  <a:noFill/>
                </a:ln>
                <a:solidFill>
                  <a:srgbClr val="0066FF"/>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f</a:t>
            </a:r>
            <a:r>
              <a:rPr kumimoji="0" lang="en-US" altLang="zh-CN" sz="2800" b="1" i="0" u="none" strike="noStrike" kern="0" cap="none" spc="0" normalizeH="0" baseline="-25000" noProof="0">
                <a:ln>
                  <a:noFill/>
                </a:ln>
                <a:solidFill>
                  <a:srgbClr val="0000FF"/>
                </a:solidFill>
                <a:effectLst/>
                <a:uLnTx/>
                <a:uFillTx/>
                <a:latin typeface="Times New Roman" panose="02020603050405020304" pitchFamily="18" charset="0"/>
                <a:ea typeface="楷体_GB2312" charset="-122"/>
              </a:rPr>
              <a:t>3</a:t>
            </a:r>
            <a:r>
              <a:rPr kumimoji="0" lang="en-US" altLang="zh-CN" sz="22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a:ln>
                  <a:noFill/>
                </a:ln>
                <a:solidFill>
                  <a:srgbClr val="0000FF"/>
                </a:solidFill>
                <a:effectLst/>
                <a:uLnTx/>
                <a:uFillTx/>
                <a:latin typeface="Times New Roman" panose="02020603050405020304" pitchFamily="18" charset="0"/>
                <a:ea typeface="楷体_GB2312" charset="-122"/>
              </a:rPr>
              <a:t>1 </a:t>
            </a:r>
            <a:r>
              <a:rPr kumimoji="0" lang="en-US" altLang="zh-CN" sz="22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a:t>
            </a: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 </a:t>
            </a:r>
            <a:r>
              <a:rPr kumimoji="0" lang="en-US" altLang="zh-CN" sz="2200" b="1" i="1" u="none" strike="noStrike" kern="0" cap="none" spc="0" normalizeH="0" baseline="0" noProof="0">
                <a:ln>
                  <a:noFill/>
                </a:ln>
                <a:solidFill>
                  <a:srgbClr val="FF0000"/>
                </a:solidFill>
                <a:effectLst/>
                <a:uLnTx/>
                <a:uFillTx/>
                <a:latin typeface="Times New Roman" panose="02020603050405020304" pitchFamily="18" charset="0"/>
                <a:ea typeface="楷体_GB2312" charset="-122"/>
              </a:rPr>
              <a:t>min</a:t>
            </a: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v</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D</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f</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4</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D</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p>
          <a:p>
            <a:pPr marL="0" marR="0" lvl="0" indent="0" defTabSz="914400" eaLnBrk="1" fontAlgn="base" latinLnBrk="0" hangingPunct="1">
              <a:lnSpc>
                <a:spcPct val="100000"/>
              </a:lnSpc>
              <a:spcBef>
                <a:spcPct val="0"/>
              </a:spcBef>
              <a:spcAft>
                <a:spcPct val="0"/>
              </a:spcAft>
              <a:buClrTx/>
              <a:buSzPct val="100000"/>
              <a:buFontTx/>
              <a:buNone/>
              <a:tabLst/>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v</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C</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1,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D</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f</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4</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D</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 = 4</a:t>
            </a:r>
          </a:p>
        </p:txBody>
      </p:sp>
      <p:sp>
        <p:nvSpPr>
          <p:cNvPr id="11" name="Line 642">
            <a:extLst>
              <a:ext uri="{FF2B5EF4-FFF2-40B4-BE49-F238E27FC236}">
                <a16:creationId xmlns:a16="http://schemas.microsoft.com/office/drawing/2014/main" id="{B3269CCE-6B03-4119-9017-F642BDB62369}"/>
              </a:ext>
            </a:extLst>
          </p:cNvPr>
          <p:cNvSpPr>
            <a:spLocks noChangeShapeType="1"/>
          </p:cNvSpPr>
          <p:nvPr/>
        </p:nvSpPr>
        <p:spPr bwMode="auto">
          <a:xfrm>
            <a:off x="3788833" y="3257602"/>
            <a:ext cx="1054100" cy="444500"/>
          </a:xfrm>
          <a:prstGeom prst="line">
            <a:avLst/>
          </a:prstGeom>
          <a:noFill/>
          <a:ln w="50800" algn="ctr">
            <a:solidFill>
              <a:srgbClr val="FF0000"/>
            </a:solidFill>
            <a:prstDash val="sysDot"/>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2" name="Line 643">
            <a:extLst>
              <a:ext uri="{FF2B5EF4-FFF2-40B4-BE49-F238E27FC236}">
                <a16:creationId xmlns:a16="http://schemas.microsoft.com/office/drawing/2014/main" id="{9060CE0F-2C9F-44BD-9F1D-E8BEFF2312AB}"/>
              </a:ext>
            </a:extLst>
          </p:cNvPr>
          <p:cNvSpPr>
            <a:spLocks noChangeShapeType="1"/>
          </p:cNvSpPr>
          <p:nvPr/>
        </p:nvSpPr>
        <p:spPr bwMode="auto">
          <a:xfrm>
            <a:off x="3788833" y="3435402"/>
            <a:ext cx="1117600" cy="1181100"/>
          </a:xfrm>
          <a:prstGeom prst="line">
            <a:avLst/>
          </a:prstGeom>
          <a:noFill/>
          <a:ln w="50800" algn="ctr">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3" name="Rectangle 644">
            <a:extLst>
              <a:ext uri="{FF2B5EF4-FFF2-40B4-BE49-F238E27FC236}">
                <a16:creationId xmlns:a16="http://schemas.microsoft.com/office/drawing/2014/main" id="{3E489B33-12CE-4147-821B-0D5FEE983A38}"/>
              </a:ext>
            </a:extLst>
          </p:cNvPr>
          <p:cNvSpPr>
            <a:spLocks noChangeArrowheads="1"/>
          </p:cNvSpPr>
          <p:nvPr/>
        </p:nvSpPr>
        <p:spPr bwMode="auto">
          <a:xfrm>
            <a:off x="3555471" y="2670227"/>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[4]</a:t>
            </a:r>
          </a:p>
        </p:txBody>
      </p:sp>
      <p:sp>
        <p:nvSpPr>
          <p:cNvPr id="14" name="Oval 645">
            <a:extLst>
              <a:ext uri="{FF2B5EF4-FFF2-40B4-BE49-F238E27FC236}">
                <a16:creationId xmlns:a16="http://schemas.microsoft.com/office/drawing/2014/main" id="{2F71155F-CE7E-42F7-BC4B-BF7D77F71243}"/>
              </a:ext>
            </a:extLst>
          </p:cNvPr>
          <p:cNvSpPr>
            <a:spLocks noChangeArrowheads="1"/>
          </p:cNvSpPr>
          <p:nvPr/>
        </p:nvSpPr>
        <p:spPr bwMode="auto">
          <a:xfrm>
            <a:off x="3407833" y="3130602"/>
            <a:ext cx="431800" cy="454025"/>
          </a:xfrm>
          <a:prstGeom prst="ellipse">
            <a:avLst/>
          </a:prstGeom>
          <a:solidFill>
            <a:srgbClr val="FFFF99"/>
          </a:solidFill>
          <a:ln w="25400" algn="ctr">
            <a:solidFill>
              <a:srgbClr val="FF0000"/>
            </a:solidFill>
            <a:round/>
            <a:headEnd/>
            <a:tailEnd/>
          </a:ln>
        </p:spPr>
        <p:txBody>
          <a:bodyPr wrap="none" lIns="82550" tIns="41275" rIns="82550" bIns="41275" anchor="ct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200" b="1" i="1"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C</a:t>
            </a:r>
            <a:r>
              <a:rPr kumimoji="1" lang="en-US" altLang="zh-CN" sz="2800" b="1" i="0" u="none" strike="noStrike" kern="0" cap="none" spc="0" normalizeH="0" baseline="-25000" noProof="0">
                <a:ln>
                  <a:noFill/>
                </a:ln>
                <a:solidFill>
                  <a:srgbClr val="0000FF"/>
                </a:solidFill>
                <a:effectLst/>
                <a:uLnTx/>
                <a:uFillTx/>
                <a:latin typeface="Times New Roman" panose="02020603050405020304" pitchFamily="18" charset="0"/>
                <a:ea typeface="楷体_GB2312" charset="-122"/>
              </a:rPr>
              <a:t>1</a:t>
            </a:r>
          </a:p>
        </p:txBody>
      </p:sp>
      <p:sp>
        <p:nvSpPr>
          <p:cNvPr id="15" name="Line 646">
            <a:extLst>
              <a:ext uri="{FF2B5EF4-FFF2-40B4-BE49-F238E27FC236}">
                <a16:creationId xmlns:a16="http://schemas.microsoft.com/office/drawing/2014/main" id="{29EBC30D-1472-4B92-9926-B4307A2EE253}"/>
              </a:ext>
            </a:extLst>
          </p:cNvPr>
          <p:cNvSpPr>
            <a:spLocks noChangeShapeType="1"/>
          </p:cNvSpPr>
          <p:nvPr/>
        </p:nvSpPr>
        <p:spPr bwMode="auto">
          <a:xfrm>
            <a:off x="5198533" y="3854502"/>
            <a:ext cx="800100" cy="3810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6" name="Line 647">
            <a:extLst>
              <a:ext uri="{FF2B5EF4-FFF2-40B4-BE49-F238E27FC236}">
                <a16:creationId xmlns:a16="http://schemas.microsoft.com/office/drawing/2014/main" id="{E6D2DB6D-BF96-4F09-B53E-A76D73C732C9}"/>
              </a:ext>
            </a:extLst>
          </p:cNvPr>
          <p:cNvSpPr>
            <a:spLocks noChangeShapeType="1"/>
          </p:cNvSpPr>
          <p:nvPr/>
        </p:nvSpPr>
        <p:spPr bwMode="auto">
          <a:xfrm flipV="1">
            <a:off x="5225521" y="4402190"/>
            <a:ext cx="787400" cy="3175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7" name="Line 648">
            <a:extLst>
              <a:ext uri="{FF2B5EF4-FFF2-40B4-BE49-F238E27FC236}">
                <a16:creationId xmlns:a16="http://schemas.microsoft.com/office/drawing/2014/main" id="{7A6E27E2-C164-45C6-B991-C59511FAD917}"/>
              </a:ext>
            </a:extLst>
          </p:cNvPr>
          <p:cNvSpPr>
            <a:spLocks noChangeShapeType="1"/>
          </p:cNvSpPr>
          <p:nvPr/>
        </p:nvSpPr>
        <p:spPr bwMode="auto">
          <a:xfrm>
            <a:off x="3803121" y="3246490"/>
            <a:ext cx="1028700" cy="4445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pic>
        <p:nvPicPr>
          <p:cNvPr id="18" name="Picture 649">
            <a:extLst>
              <a:ext uri="{FF2B5EF4-FFF2-40B4-BE49-F238E27FC236}">
                <a16:creationId xmlns:a16="http://schemas.microsoft.com/office/drawing/2014/main" id="{D30CEDBF-8562-4AA6-B96F-2FDC084536F5}"/>
              </a:ext>
            </a:extLst>
          </p:cNvP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8566" y="773959"/>
            <a:ext cx="5210175" cy="638175"/>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51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childTnLst>
                                    <p:set>
                                      <p:cBhvr additive="base">
                                        <p:cTn id="6" dur="1" fill="hold">
                                          <p:stCondLst>
                                            <p:cond delay="0"/>
                                          </p:stCondLst>
                                        </p:cTn>
                                        <p:tgtEl>
                                          <p:spTgt spid="7">
                                            <p:txEl>
                                              <p:pRg st="0" end="0"/>
                                            </p:txEl>
                                          </p:spTgt>
                                        </p:tgtEl>
                                        <p:attrNameLst>
                                          <p:attrName>style.visibility</p:attrName>
                                        </p:attrNameLst>
                                      </p:cBhvr>
                                      <p:to>
                                        <p:strVal val="visible"/>
                                      </p:to>
                                    </p:set>
                                    <p:animEffect transition="in" filter="blinds(horizontal)">
                                      <p:cBhvr additive="base">
                                        <p:cTn id="7" dur="500"/>
                                        <p:tgtEl>
                                          <p:spTgt spid="7">
                                            <p:txEl>
                                              <p:pRg st="0" end="0"/>
                                            </p:txEl>
                                          </p:spTgt>
                                        </p:tgtEl>
                                      </p:cBhvr>
                                    </p:animEffect>
                                  </p:childTnLst>
                                </p:cTn>
                              </p:par>
                              <p:par>
                                <p:cTn id="8" presetID="3" presetClass="entr" presetSubtype="10" fill="hold" nodeType="withEffect">
                                  <p:childTnLst>
                                    <p:set>
                                      <p:cBhvr additive="base">
                                        <p:cTn id="9" dur="1" fill="hold">
                                          <p:stCondLst>
                                            <p:cond delay="0"/>
                                          </p:stCondLst>
                                        </p:cTn>
                                        <p:tgtEl>
                                          <p:spTgt spid="11"/>
                                        </p:tgtEl>
                                        <p:attrNameLst>
                                          <p:attrName>style.visibility</p:attrName>
                                        </p:attrNameLst>
                                      </p:cBhvr>
                                      <p:to>
                                        <p:strVal val="visible"/>
                                      </p:to>
                                    </p:set>
                                    <p:animEffect transition="in" filter="blinds(horizontal)">
                                      <p:cBhvr additive="base">
                                        <p:cTn id="10" dur="500"/>
                                        <p:tgtEl>
                                          <p:spTgt spid="11"/>
                                        </p:tgtEl>
                                      </p:cBhvr>
                                    </p:animEffect>
                                  </p:childTnLst>
                                </p:cTn>
                              </p:par>
                              <p:par>
                                <p:cTn id="11" presetID="3" presetClass="entr" presetSubtype="10" fill="hold" nodeType="withEffect">
                                  <p:childTnLst>
                                    <p:set>
                                      <p:cBhvr additive="base">
                                        <p:cTn id="12" dur="1" fill="hold">
                                          <p:stCondLst>
                                            <p:cond delay="0"/>
                                          </p:stCondLst>
                                        </p:cTn>
                                        <p:tgtEl>
                                          <p:spTgt spid="7">
                                            <p:txEl>
                                              <p:pRg st="1" end="1"/>
                                            </p:txEl>
                                          </p:spTgt>
                                        </p:tgtEl>
                                        <p:attrNameLst>
                                          <p:attrName>style.visibility</p:attrName>
                                        </p:attrNameLst>
                                      </p:cBhvr>
                                      <p:to>
                                        <p:strVal val="visible"/>
                                      </p:to>
                                    </p:set>
                                    <p:animEffect transition="in" filter="blinds(horizontal)">
                                      <p:cBhvr additive="base">
                                        <p:cTn id="13" dur="500"/>
                                        <p:tgtEl>
                                          <p:spTgt spid="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childTnLst>
                                    <p:set>
                                      <p:cBhvr additive="base">
                                        <p:cTn id="17" dur="1" fill="hold">
                                          <p:stCondLst>
                                            <p:cond delay="0"/>
                                          </p:stCondLst>
                                        </p:cTn>
                                        <p:tgtEl>
                                          <p:spTgt spid="7">
                                            <p:txEl>
                                              <p:pRg st="2" end="2"/>
                                            </p:txEl>
                                          </p:spTgt>
                                        </p:tgtEl>
                                        <p:attrNameLst>
                                          <p:attrName>style.visibility</p:attrName>
                                        </p:attrNameLst>
                                      </p:cBhvr>
                                      <p:to>
                                        <p:strVal val="visible"/>
                                      </p:to>
                                    </p:set>
                                    <p:animEffect transition="in" filter="blinds(horizontal)">
                                      <p:cBhvr additive="base">
                                        <p:cTn id="18" dur="500"/>
                                        <p:tgtEl>
                                          <p:spTgt spid="7">
                                            <p:txEl>
                                              <p:pRg st="2" end="2"/>
                                            </p:txEl>
                                          </p:spTgt>
                                        </p:tgtEl>
                                      </p:cBhvr>
                                    </p:animEffect>
                                  </p:childTnLst>
                                </p:cTn>
                              </p:par>
                              <p:par>
                                <p:cTn id="19" presetID="3" presetClass="entr" presetSubtype="10" fill="hold" nodeType="withEffect">
                                  <p:childTnLst>
                                    <p:set>
                                      <p:cBhvr additive="base">
                                        <p:cTn id="20" dur="1" fill="hold">
                                          <p:stCondLst>
                                            <p:cond delay="0"/>
                                          </p:stCondLst>
                                        </p:cTn>
                                        <p:tgtEl>
                                          <p:spTgt spid="12"/>
                                        </p:tgtEl>
                                        <p:attrNameLst>
                                          <p:attrName>style.visibility</p:attrName>
                                        </p:attrNameLst>
                                      </p:cBhvr>
                                      <p:to>
                                        <p:strVal val="visible"/>
                                      </p:to>
                                    </p:set>
                                    <p:animEffect transition="in" filter="blinds(horizontal)">
                                      <p:cBhvr additive="base">
                                        <p:cTn id="21" dur="500"/>
                                        <p:tgtEl>
                                          <p:spTgt spid="12"/>
                                        </p:tgtEl>
                                      </p:cBhvr>
                                    </p:animEffect>
                                  </p:childTnLst>
                                </p:cTn>
                              </p:par>
                              <p:par>
                                <p:cTn id="22" presetID="3" presetClass="entr" presetSubtype="10" fill="hold" nodeType="withEffect">
                                  <p:childTnLst>
                                    <p:set>
                                      <p:cBhvr additive="base">
                                        <p:cTn id="23" dur="1" fill="hold">
                                          <p:stCondLst>
                                            <p:cond delay="0"/>
                                          </p:stCondLst>
                                        </p:cTn>
                                        <p:tgtEl>
                                          <p:spTgt spid="7">
                                            <p:txEl>
                                              <p:pRg st="3" end="3"/>
                                            </p:txEl>
                                          </p:spTgt>
                                        </p:tgtEl>
                                        <p:attrNameLst>
                                          <p:attrName>style.visibility</p:attrName>
                                        </p:attrNameLst>
                                      </p:cBhvr>
                                      <p:to>
                                        <p:strVal val="visible"/>
                                      </p:to>
                                    </p:set>
                                    <p:animEffect transition="in" filter="blinds(horizontal)">
                                      <p:cBhvr additive="base">
                                        <p:cTn id="24" dur="500"/>
                                        <p:tgtEl>
                                          <p:spTgt spid="7">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childTnLst>
                                    <p:set>
                                      <p:cBhvr additive="base">
                                        <p:cTn id="28" dur="1" fill="hold">
                                          <p:stCondLst>
                                            <p:cond delay="0"/>
                                          </p:stCondLst>
                                        </p:cTn>
                                        <p:tgtEl>
                                          <p:spTgt spid="10"/>
                                        </p:tgtEl>
                                        <p:attrNameLst>
                                          <p:attrName>style.visibility</p:attrName>
                                        </p:attrNameLst>
                                      </p:cBhvr>
                                      <p:to>
                                        <p:strVal val="visible"/>
                                      </p:to>
                                    </p:set>
                                    <p:animEffect transition="in" filter="blinds(horizontal)">
                                      <p:cBhvr additive="base">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childTnLst>
                                    <p:set>
                                      <p:cBhvr additive="base">
                                        <p:cTn id="33" dur="1" fill="hold">
                                          <p:stCondLst>
                                            <p:cond delay="0"/>
                                          </p:stCondLst>
                                        </p:cTn>
                                        <p:tgtEl>
                                          <p:spTgt spid="13"/>
                                        </p:tgtEl>
                                        <p:attrNameLst>
                                          <p:attrName>style.visibility</p:attrName>
                                        </p:attrNameLst>
                                      </p:cBhvr>
                                      <p:to>
                                        <p:strVal val="visible"/>
                                      </p:to>
                                    </p:set>
                                    <p:animEffect transition="in" filter="blinds(horizontal)">
                                      <p:cBhvr additive="base">
                                        <p:cTn id="34" dur="500"/>
                                        <p:tgtEl>
                                          <p:spTgt spid="13"/>
                                        </p:tgtEl>
                                      </p:cBhvr>
                                    </p:animEffect>
                                  </p:childTnLst>
                                </p:cTn>
                              </p:par>
                              <p:par>
                                <p:cTn id="35" presetID="3" presetClass="exit" presetSubtype="10" fill="hold" nodeType="withEffect">
                                  <p:childTnLst>
                                    <p:animEffect transition="out" filter="blinds(horizontal)">
                                      <p:cBhvr additive="base">
                                        <p:cTn id="36" dur="500"/>
                                        <p:tgtEl>
                                          <p:spTgt spid="11"/>
                                        </p:tgtEl>
                                      </p:cBhvr>
                                    </p:animEffect>
                                    <p:set>
                                      <p:cBhvr additive="base">
                                        <p:cTn id="37" dur="1" fill="hold">
                                          <p:stCondLst>
                                            <p:cond delay="499"/>
                                          </p:stCondLst>
                                        </p:cTn>
                                        <p:tgtEl>
                                          <p:spTgt spid="11"/>
                                        </p:tgtEl>
                                        <p:attrNameLst>
                                          <p:attrName>style.visibility</p:attrName>
                                        </p:attrNameLst>
                                      </p:cBhvr>
                                      <p:to>
                                        <p:strVal val="hidden"/>
                                      </p:to>
                                    </p:set>
                                  </p:childTnLst>
                                </p:cTn>
                              </p:par>
                              <p:par>
                                <p:cTn id="38" presetID="3" presetClass="exit" presetSubtype="10" fill="hold" nodeType="withEffect">
                                  <p:childTnLst>
                                    <p:animEffect transition="out" filter="blinds(horizontal)">
                                      <p:cBhvr additive="base">
                                        <p:cTn id="39" dur="500"/>
                                        <p:tgtEl>
                                          <p:spTgt spid="12"/>
                                        </p:tgtEl>
                                      </p:cBhvr>
                                    </p:animEffect>
                                    <p:set>
                                      <p:cBhvr additive="base">
                                        <p:cTn id="40" dur="1" fill="hold">
                                          <p:stCondLst>
                                            <p:cond delay="499"/>
                                          </p:stCondLst>
                                        </p:cTn>
                                        <p:tgtEl>
                                          <p:spTgt spid="12"/>
                                        </p:tgtEl>
                                        <p:attrNameLst>
                                          <p:attrName>style.visibility</p:attrName>
                                        </p:attrNameLst>
                                      </p:cBhvr>
                                      <p:to>
                                        <p:strVal val="hidden"/>
                                      </p:to>
                                    </p:set>
                                  </p:childTnLst>
                                </p:cTn>
                              </p:par>
                              <p:par>
                                <p:cTn id="41" presetID="3" presetClass="entr" presetSubtype="10" fill="hold" nodeType="withEffect">
                                  <p:childTnLst>
                                    <p:set>
                                      <p:cBhvr additive="base">
                                        <p:cTn id="42" dur="1" fill="hold">
                                          <p:stCondLst>
                                            <p:cond delay="0"/>
                                          </p:stCondLst>
                                        </p:cTn>
                                        <p:tgtEl>
                                          <p:spTgt spid="17"/>
                                        </p:tgtEl>
                                        <p:attrNameLst>
                                          <p:attrName>style.visibility</p:attrName>
                                        </p:attrNameLst>
                                      </p:cBhvr>
                                      <p:to>
                                        <p:strVal val="visible"/>
                                      </p:to>
                                    </p:set>
                                    <p:animEffect transition="in" filter="blinds(horizontal)">
                                      <p:cBhvr additive="base">
                                        <p:cTn id="4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52">
            <a:extLst>
              <a:ext uri="{FF2B5EF4-FFF2-40B4-BE49-F238E27FC236}">
                <a16:creationId xmlns:a16="http://schemas.microsoft.com/office/drawing/2014/main" id="{7BB6765A-7E6C-4F1A-92B9-FFB4AA4D565F}"/>
              </a:ext>
            </a:extLst>
          </p:cNvPr>
          <p:cNvSpPr>
            <a:spLocks noChangeArrowheads="1"/>
          </p:cNvSpPr>
          <p:nvPr/>
        </p:nvSpPr>
        <p:spPr bwMode="auto">
          <a:xfrm>
            <a:off x="633942" y="919798"/>
            <a:ext cx="2413000" cy="447675"/>
          </a:xfrm>
          <a:prstGeom prst="rect">
            <a:avLst/>
          </a:prstGeom>
          <a:solidFill>
            <a:srgbClr val="CCFFCC"/>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第（</a:t>
            </a: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3</a:t>
            </a:r>
            <a:r>
              <a:rPr kumimoji="1"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）步 </a:t>
            </a: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k=3</a:t>
            </a:r>
          </a:p>
        </p:txBody>
      </p:sp>
      <p:sp>
        <p:nvSpPr>
          <p:cNvPr id="5" name="Rectangle 653">
            <a:extLst>
              <a:ext uri="{FF2B5EF4-FFF2-40B4-BE49-F238E27FC236}">
                <a16:creationId xmlns:a16="http://schemas.microsoft.com/office/drawing/2014/main" id="{BD1E9AF5-2EA0-416B-BEE8-CCECC327E2F0}"/>
              </a:ext>
            </a:extLst>
          </p:cNvPr>
          <p:cNvSpPr>
            <a:spLocks noChangeArrowheads="1"/>
          </p:cNvSpPr>
          <p:nvPr/>
        </p:nvSpPr>
        <p:spPr bwMode="auto">
          <a:xfrm>
            <a:off x="549487" y="1535747"/>
            <a:ext cx="11093026"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00000"/>
              </a:lnSpc>
              <a:spcBef>
                <a:spcPct val="50000"/>
              </a:spcBef>
              <a:spcAft>
                <a:spcPct val="0"/>
              </a:spcAft>
              <a:buClrTx/>
              <a:buSzPct val="100000"/>
              <a:buFontTx/>
              <a:buNone/>
              <a:tabLst/>
              <a:defRPr/>
            </a:pPr>
            <a:r>
              <a:rPr kumimoji="0" lang="en-US" altLang="zh-CN" sz="2100" b="1" i="0" u="none" strike="noStrike" kern="0" cap="none" spc="0" normalizeH="0" baseline="0" noProof="0" dirty="0">
                <a:ln>
                  <a:noFill/>
                </a:ln>
                <a:solidFill>
                  <a:srgbClr val="FF0000"/>
                </a:solidFill>
                <a:effectLst/>
                <a:uLnTx/>
                <a:uFillTx/>
                <a:latin typeface="Times New Roman" panose="02020603050405020304" pitchFamily="18" charset="0"/>
                <a:ea typeface="楷体_GB2312" charset="-122"/>
              </a:rPr>
              <a:t>②</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由</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到终点</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E</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有</a:t>
            </a:r>
            <a:r>
              <a:rPr kumimoji="0" lang="en-US" altLang="zh-CN"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2</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条路线，分别为经过</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D</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D</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到达</a:t>
            </a:r>
            <a:r>
              <a:rPr kumimoji="0" lang="en-US" altLang="zh-CN"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E</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点（由</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D</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D</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到达</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E</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点的最短路长在第一步已计算得出），需加以比较，取其中最短的。</a:t>
            </a:r>
          </a:p>
        </p:txBody>
      </p:sp>
      <p:pic>
        <p:nvPicPr>
          <p:cNvPr id="6" name="Picture 654">
            <a:extLst>
              <a:ext uri="{FF2B5EF4-FFF2-40B4-BE49-F238E27FC236}">
                <a16:creationId xmlns:a16="http://schemas.microsoft.com/office/drawing/2014/main" id="{DB2BA483-4655-4806-9ECC-802EC01C569C}"/>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487" y="2516822"/>
            <a:ext cx="6011863" cy="284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55">
            <a:extLst>
              <a:ext uri="{FF2B5EF4-FFF2-40B4-BE49-F238E27FC236}">
                <a16:creationId xmlns:a16="http://schemas.microsoft.com/office/drawing/2014/main" id="{3B2ADF00-89AC-46B2-82D6-84CA9219DFE7}"/>
              </a:ext>
            </a:extLst>
          </p:cNvPr>
          <p:cNvSpPr>
            <a:spLocks noChangeArrowheads="1"/>
          </p:cNvSpPr>
          <p:nvPr/>
        </p:nvSpPr>
        <p:spPr bwMode="auto">
          <a:xfrm>
            <a:off x="6764867" y="2564448"/>
            <a:ext cx="3571240" cy="1611311"/>
          </a:xfrm>
          <a:prstGeom prst="rect">
            <a:avLst/>
          </a:prstGeom>
          <a:noFill/>
          <a:ln w="9525" algn="ctr">
            <a:solidFill>
              <a:srgbClr val="FF0000"/>
            </a:solidFill>
            <a:miter lim="800000"/>
            <a:headEnd/>
            <a:tailEnd/>
          </a:ln>
          <a:extLst>
            <a:ext uri="{909E8E84-426E-40DD-AFC4-6F175D3DCCD1}">
              <a14:hiddenFill xmlns:a14="http://schemas.microsoft.com/office/drawing/2010/main">
                <a:solidFill>
                  <a:schemeClr val="accent1"/>
                </a:solidFill>
              </a14:hiddenFill>
            </a:ext>
          </a:extLst>
        </p:spPr>
        <p:txBody>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00000"/>
              </a:lnSpc>
              <a:spcBef>
                <a:spcPct val="10000"/>
              </a:spcBef>
              <a:spcAft>
                <a:spcPct val="0"/>
              </a:spcAft>
              <a:buClrTx/>
              <a:buSzPct val="100000"/>
              <a:buFontTx/>
              <a:buNone/>
              <a:tabLst/>
              <a:defRPr/>
            </a:pPr>
            <a:r>
              <a:rPr kumimoji="0" lang="en-US" altLang="zh-CN" sz="2200" b="1" i="0" u="none" strike="noStrike" kern="0" cap="none" spc="0" normalizeH="0" baseline="0" noProof="0" dirty="0">
                <a:ln>
                  <a:noFill/>
                </a:ln>
                <a:solidFill>
                  <a:srgbClr val="0066FF"/>
                </a:solidFill>
                <a:effectLst/>
                <a:uLnTx/>
                <a:uFillTx/>
                <a:latin typeface="Times New Roman" panose="02020603050405020304" pitchFamily="18" charset="0"/>
                <a:ea typeface="楷体_GB2312" charset="-122"/>
              </a:rPr>
              <a:t>□</a:t>
            </a:r>
            <a:r>
              <a:rPr kumimoji="0" lang="zh-CN" altLang="en-US" sz="2200" b="1" i="0" u="none" strike="noStrike" kern="0" cap="none" spc="0" normalizeH="0" baseline="0" noProof="0" dirty="0">
                <a:ln>
                  <a:noFill/>
                </a:ln>
                <a:solidFill>
                  <a:srgbClr val="FF0066"/>
                </a:solidFill>
                <a:effectLst/>
                <a:uLnTx/>
                <a:uFillTx/>
                <a:latin typeface="Times New Roman" panose="02020603050405020304" pitchFamily="18" charset="0"/>
                <a:ea typeface="黑体" panose="02010609060101010101" pitchFamily="49" charset="-122"/>
              </a:rPr>
              <a:t>路线</a:t>
            </a:r>
            <a:r>
              <a:rPr kumimoji="0" lang="en-US" altLang="zh-CN" sz="2200" b="1" i="0" u="none" strike="noStrike" kern="0" cap="none" spc="0" normalizeH="0" baseline="0" noProof="0" dirty="0">
                <a:ln>
                  <a:noFill/>
                </a:ln>
                <a:solidFill>
                  <a:srgbClr val="FF0066"/>
                </a:solidFill>
                <a:effectLst/>
                <a:uLnTx/>
                <a:uFillTx/>
                <a:latin typeface="Times New Roman" panose="02020603050405020304" pitchFamily="18" charset="0"/>
                <a:ea typeface="黑体" panose="02010609060101010101" pitchFamily="49" charset="-122"/>
              </a:rPr>
              <a:t>1</a:t>
            </a:r>
          </a:p>
          <a:p>
            <a:pPr marL="0" marR="0" lvl="0" indent="0" defTabSz="914400" eaLnBrk="1" fontAlgn="base" latinLnBrk="0" hangingPunct="1">
              <a:lnSpc>
                <a:spcPct val="100000"/>
              </a:lnSpc>
              <a:spcBef>
                <a:spcPct val="10000"/>
              </a:spcBef>
              <a:spcAft>
                <a:spcPct val="0"/>
              </a:spcAft>
              <a:buClrTx/>
              <a:buSzPct val="100000"/>
              <a:buFontTx/>
              <a:buNone/>
              <a:tabLst/>
              <a:defRPr/>
            </a:pP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v</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D</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f</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4</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D</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0" u="none" strike="noStrike" kern="0" cap="none" spc="0" normalizeH="0" baseline="0" noProof="0" dirty="0">
                <a:ln>
                  <a:noFill/>
                </a:ln>
                <a:solidFill>
                  <a:srgbClr val="0000FF"/>
                </a:solidFill>
                <a:effectLst/>
                <a:uLnTx/>
                <a:uFillTx/>
                <a:latin typeface="Times New Roman" panose="02020603050405020304" pitchFamily="18" charset="0"/>
                <a:ea typeface="楷体_GB2312" charset="-122"/>
              </a:rPr>
              <a:t> = 6+3=9</a:t>
            </a:r>
          </a:p>
          <a:p>
            <a:pPr marL="0" marR="0" lvl="0" indent="0" defTabSz="914400" eaLnBrk="0" fontAlgn="base" latinLnBrk="0" hangingPunct="0">
              <a:lnSpc>
                <a:spcPct val="100000"/>
              </a:lnSpc>
              <a:spcBef>
                <a:spcPct val="10000"/>
              </a:spcBef>
              <a:spcAft>
                <a:spcPct val="0"/>
              </a:spcAft>
              <a:buClrTx/>
              <a:buSzPct val="75000"/>
              <a:buFont typeface="Wingdings" panose="05000000000000000000" pitchFamily="2" charset="2"/>
              <a:buNone/>
              <a:tabLst/>
              <a:defRPr/>
            </a:pPr>
            <a:r>
              <a:rPr kumimoji="0" lang="en-US" altLang="zh-CN" sz="2200" b="1" i="0" u="none" strike="noStrike" kern="0" cap="none" spc="0" normalizeH="0" baseline="0" noProof="0" dirty="0">
                <a:ln>
                  <a:noFill/>
                </a:ln>
                <a:solidFill>
                  <a:srgbClr val="0066FF"/>
                </a:solidFill>
                <a:effectLst/>
                <a:uLnTx/>
                <a:uFillTx/>
                <a:latin typeface="Times New Roman" panose="02020603050405020304" pitchFamily="18" charset="0"/>
                <a:ea typeface="楷体_GB2312" charset="-122"/>
              </a:rPr>
              <a:t>□</a:t>
            </a:r>
            <a:r>
              <a:rPr kumimoji="0" lang="zh-CN" altLang="en-US" sz="2200" b="1" i="0" u="none" strike="noStrike" kern="0" cap="none" spc="0" normalizeH="0" baseline="0" noProof="0" dirty="0">
                <a:ln>
                  <a:noFill/>
                </a:ln>
                <a:solidFill>
                  <a:srgbClr val="FF00FF"/>
                </a:solidFill>
                <a:effectLst/>
                <a:uLnTx/>
                <a:uFillTx/>
                <a:latin typeface="Times New Roman" panose="02020603050405020304" pitchFamily="18" charset="0"/>
                <a:ea typeface="黑体" panose="02010609060101010101" pitchFamily="49" charset="-122"/>
              </a:rPr>
              <a:t>路线</a:t>
            </a:r>
            <a:r>
              <a:rPr kumimoji="0" lang="en-US" altLang="zh-CN" sz="2200" b="1" i="0" u="none" strike="noStrike" kern="0" cap="none" spc="0" normalizeH="0" baseline="0" noProof="0" dirty="0">
                <a:ln>
                  <a:noFill/>
                </a:ln>
                <a:solidFill>
                  <a:srgbClr val="FF00FF"/>
                </a:solidFill>
                <a:effectLst/>
                <a:uLnTx/>
                <a:uFillTx/>
                <a:latin typeface="Times New Roman" panose="02020603050405020304" pitchFamily="18" charset="0"/>
                <a:ea typeface="黑体" panose="02010609060101010101" pitchFamily="49" charset="-122"/>
              </a:rPr>
              <a:t>2</a:t>
            </a:r>
          </a:p>
          <a:p>
            <a:pPr marL="0" marR="0" lvl="0" indent="0" defTabSz="914400" eaLnBrk="0" fontAlgn="base" latinLnBrk="0" hangingPunct="0">
              <a:lnSpc>
                <a:spcPct val="100000"/>
              </a:lnSpc>
              <a:spcBef>
                <a:spcPct val="10000"/>
              </a:spcBef>
              <a:spcAft>
                <a:spcPct val="0"/>
              </a:spcAft>
              <a:buClrTx/>
              <a:buSzPct val="75000"/>
              <a:buFont typeface="Wingdings" panose="05000000000000000000" pitchFamily="2" charset="2"/>
              <a:buNone/>
              <a:tabLst/>
              <a:defRPr/>
            </a:pP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v</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D</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f</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4</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D</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0" u="none" strike="noStrike" kern="0" cap="none" spc="0" normalizeH="0" baseline="0" noProof="0" dirty="0">
                <a:ln>
                  <a:noFill/>
                </a:ln>
                <a:solidFill>
                  <a:srgbClr val="0000FF"/>
                </a:solidFill>
                <a:effectLst/>
                <a:uLnTx/>
                <a:uFillTx/>
                <a:latin typeface="Times New Roman" panose="02020603050405020304" pitchFamily="18" charset="0"/>
                <a:ea typeface="楷体_GB2312" charset="-122"/>
              </a:rPr>
              <a:t> = 3+4=7</a:t>
            </a:r>
          </a:p>
          <a:p>
            <a:pPr marL="0" marR="0" lvl="0" indent="0" defTabSz="914400" eaLnBrk="0" fontAlgn="base" latinLnBrk="0" hangingPunct="0">
              <a:lnSpc>
                <a:spcPct val="100000"/>
              </a:lnSpc>
              <a:spcBef>
                <a:spcPct val="10000"/>
              </a:spcBef>
              <a:spcAft>
                <a:spcPct val="0"/>
              </a:spcAft>
              <a:buClrTx/>
              <a:buSzPct val="75000"/>
              <a:buFont typeface="Wingdings" panose="05000000000000000000" pitchFamily="2" charset="2"/>
              <a:buNone/>
              <a:tabLst/>
              <a:defRPr/>
            </a:pP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endParaRPr>
          </a:p>
        </p:txBody>
      </p:sp>
      <p:sp>
        <p:nvSpPr>
          <p:cNvPr id="8" name="Rectangle 656">
            <a:extLst>
              <a:ext uri="{FF2B5EF4-FFF2-40B4-BE49-F238E27FC236}">
                <a16:creationId xmlns:a16="http://schemas.microsoft.com/office/drawing/2014/main" id="{79FEA95E-9022-4C67-B662-63AE16229985}"/>
              </a:ext>
            </a:extLst>
          </p:cNvPr>
          <p:cNvSpPr>
            <a:spLocks noChangeArrowheads="1"/>
          </p:cNvSpPr>
          <p:nvPr/>
        </p:nvSpPr>
        <p:spPr bwMode="auto">
          <a:xfrm>
            <a:off x="4921462" y="2459672"/>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[3]</a:t>
            </a:r>
          </a:p>
        </p:txBody>
      </p:sp>
      <p:sp>
        <p:nvSpPr>
          <p:cNvPr id="9" name="Rectangle 657">
            <a:extLst>
              <a:ext uri="{FF2B5EF4-FFF2-40B4-BE49-F238E27FC236}">
                <a16:creationId xmlns:a16="http://schemas.microsoft.com/office/drawing/2014/main" id="{2CDBF9CD-92C8-4ADA-A0BA-680748A5BAA6}"/>
              </a:ext>
            </a:extLst>
          </p:cNvPr>
          <p:cNvSpPr>
            <a:spLocks noChangeArrowheads="1"/>
          </p:cNvSpPr>
          <p:nvPr/>
        </p:nvSpPr>
        <p:spPr bwMode="auto">
          <a:xfrm>
            <a:off x="5304050" y="4175759"/>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[4]</a:t>
            </a:r>
          </a:p>
        </p:txBody>
      </p:sp>
      <p:sp>
        <p:nvSpPr>
          <p:cNvPr id="10" name="Rectangle 658">
            <a:extLst>
              <a:ext uri="{FF2B5EF4-FFF2-40B4-BE49-F238E27FC236}">
                <a16:creationId xmlns:a16="http://schemas.microsoft.com/office/drawing/2014/main" id="{7D1377D4-D876-45D1-8E3F-26F2FDB9C077}"/>
              </a:ext>
            </a:extLst>
          </p:cNvPr>
          <p:cNvSpPr>
            <a:spLocks noChangeArrowheads="1"/>
          </p:cNvSpPr>
          <p:nvPr/>
        </p:nvSpPr>
        <p:spPr bwMode="auto">
          <a:xfrm>
            <a:off x="6697028" y="4702334"/>
            <a:ext cx="5251132" cy="1239838"/>
          </a:xfrm>
          <a:prstGeom prst="rect">
            <a:avLst/>
          </a:prstGeom>
          <a:noFill/>
          <a:ln w="9525" algn="ctr">
            <a:solidFill>
              <a:srgbClr val="0000FF"/>
            </a:solidFill>
            <a:miter lim="800000"/>
            <a:headEnd/>
            <a:tailEnd/>
          </a:ln>
          <a:extLst>
            <a:ext uri="{909E8E84-426E-40DD-AFC4-6F175D3DCCD1}">
              <a14:hiddenFill xmlns:a14="http://schemas.microsoft.com/office/drawing/2010/main">
                <a:solidFill>
                  <a:schemeClr val="accent1"/>
                </a:solidFill>
              </a14:hiddenFill>
            </a:ext>
          </a:extLst>
        </p:spPr>
        <p:txBody>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00000"/>
              </a:lnSpc>
              <a:spcBef>
                <a:spcPct val="0"/>
              </a:spcBef>
              <a:spcAft>
                <a:spcPct val="0"/>
              </a:spcAft>
              <a:buClrTx/>
              <a:buSzPct val="100000"/>
              <a:buFontTx/>
              <a:buNone/>
              <a:tabLst/>
              <a:defRPr/>
            </a:pPr>
            <a:r>
              <a:rPr kumimoji="0" lang="en-US" altLang="zh-CN" sz="2200" b="1" i="0" u="none" strike="noStrike" kern="0" cap="none" spc="0" normalizeH="0" baseline="0" noProof="0">
                <a:ln>
                  <a:noFill/>
                </a:ln>
                <a:solidFill>
                  <a:srgbClr val="0066FF"/>
                </a:solidFill>
                <a:effectLst/>
                <a:uLnTx/>
                <a:uFillTx/>
                <a:latin typeface="Times New Roman" panose="02020603050405020304" pitchFamily="18" charset="0"/>
                <a:ea typeface="楷体_GB2312" charset="-122"/>
              </a:rPr>
              <a:t>□</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则由</a:t>
            </a:r>
            <a:r>
              <a:rPr kumimoji="0" lang="en-US" altLang="zh-CN" sz="22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2</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到终点</a:t>
            </a:r>
            <a:r>
              <a:rPr kumimoji="0" lang="en-US" altLang="zh-CN" sz="22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E</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的最短距离</a:t>
            </a:r>
            <a:r>
              <a:rPr kumimoji="0" lang="zh-CN" altLang="en-US" sz="2200" b="1" i="0" u="none" strike="noStrike" kern="0" cap="none" spc="0" normalizeH="0" baseline="0" noProof="0">
                <a:ln>
                  <a:noFill/>
                </a:ln>
                <a:solidFill>
                  <a:srgbClr val="0066FF"/>
                </a:solidFill>
                <a:effectLst/>
                <a:uLnTx/>
                <a:uFillTx/>
                <a:latin typeface="Times New Roman" panose="02020603050405020304" pitchFamily="18" charset="0"/>
                <a:ea typeface="楷体_GB2312" charset="-122"/>
              </a:rPr>
              <a:t> </a:t>
            </a:r>
          </a:p>
          <a:p>
            <a:pPr marL="0" marR="0" lvl="0" indent="0" defTabSz="914400" eaLnBrk="1" fontAlgn="base" latinLnBrk="0" hangingPunct="1">
              <a:lnSpc>
                <a:spcPct val="100000"/>
              </a:lnSpc>
              <a:spcBef>
                <a:spcPct val="0"/>
              </a:spcBef>
              <a:spcAft>
                <a:spcPct val="0"/>
              </a:spcAft>
              <a:buClrTx/>
              <a:buSzPct val="100000"/>
              <a:buFontTx/>
              <a:buNone/>
              <a:tabLst/>
              <a:defRPr/>
            </a:pPr>
            <a:r>
              <a:rPr kumimoji="0" lang="zh-CN" altLang="en-US" sz="2200" b="1" i="0" u="none" strike="noStrike" kern="0" cap="none" spc="0" normalizeH="0" baseline="0" noProof="0">
                <a:ln>
                  <a:noFill/>
                </a:ln>
                <a:solidFill>
                  <a:srgbClr val="0066FF"/>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f</a:t>
            </a:r>
            <a:r>
              <a:rPr kumimoji="0" lang="en-US" altLang="zh-CN" sz="2800" b="1" i="0" u="none" strike="noStrike" kern="0" cap="none" spc="0" normalizeH="0" baseline="-25000" noProof="0">
                <a:ln>
                  <a:noFill/>
                </a:ln>
                <a:solidFill>
                  <a:srgbClr val="0000FF"/>
                </a:solidFill>
                <a:effectLst/>
                <a:uLnTx/>
                <a:uFillTx/>
                <a:latin typeface="Times New Roman" panose="02020603050405020304" pitchFamily="18" charset="0"/>
                <a:ea typeface="楷体_GB2312" charset="-122"/>
              </a:rPr>
              <a:t>3</a:t>
            </a:r>
            <a:r>
              <a:rPr kumimoji="0" lang="en-US" altLang="zh-CN" sz="22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a:ln>
                  <a:noFill/>
                </a:ln>
                <a:solidFill>
                  <a:srgbClr val="0000FF"/>
                </a:solidFill>
                <a:effectLst/>
                <a:uLnTx/>
                <a:uFillTx/>
                <a:latin typeface="Times New Roman" panose="02020603050405020304" pitchFamily="18" charset="0"/>
                <a:ea typeface="楷体_GB2312" charset="-122"/>
              </a:rPr>
              <a:t>2 </a:t>
            </a:r>
            <a:r>
              <a:rPr kumimoji="0" lang="en-US" altLang="zh-CN" sz="22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a:t>
            </a: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 </a:t>
            </a:r>
            <a:r>
              <a:rPr kumimoji="0" lang="en-US" altLang="zh-CN" sz="2200" b="1" i="1" u="none" strike="noStrike" kern="0" cap="none" spc="0" normalizeH="0" baseline="0" noProof="0">
                <a:ln>
                  <a:noFill/>
                </a:ln>
                <a:solidFill>
                  <a:srgbClr val="FF0000"/>
                </a:solidFill>
                <a:effectLst/>
                <a:uLnTx/>
                <a:uFillTx/>
                <a:latin typeface="Times New Roman" panose="02020603050405020304" pitchFamily="18" charset="0"/>
                <a:ea typeface="楷体_GB2312" charset="-122"/>
              </a:rPr>
              <a:t>min</a:t>
            </a: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v</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D</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f</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4</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D</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p>
          <a:p>
            <a:pPr marL="0" marR="0" lvl="0" indent="0" defTabSz="914400" eaLnBrk="1" fontAlgn="base" latinLnBrk="0" hangingPunct="1">
              <a:lnSpc>
                <a:spcPct val="100000"/>
              </a:lnSpc>
              <a:spcBef>
                <a:spcPct val="0"/>
              </a:spcBef>
              <a:spcAft>
                <a:spcPct val="0"/>
              </a:spcAft>
              <a:buClrTx/>
              <a:buSzPct val="100000"/>
              <a:buFontTx/>
              <a:buNone/>
              <a:tabLst/>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v</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C</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2,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D</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f</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4</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D</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 = 7</a:t>
            </a:r>
          </a:p>
        </p:txBody>
      </p:sp>
      <p:sp>
        <p:nvSpPr>
          <p:cNvPr id="11" name="Line 659">
            <a:extLst>
              <a:ext uri="{FF2B5EF4-FFF2-40B4-BE49-F238E27FC236}">
                <a16:creationId xmlns:a16="http://schemas.microsoft.com/office/drawing/2014/main" id="{0F00485E-1D40-47C7-850C-3F040BBA2E79}"/>
              </a:ext>
            </a:extLst>
          </p:cNvPr>
          <p:cNvSpPr>
            <a:spLocks noChangeShapeType="1"/>
          </p:cNvSpPr>
          <p:nvPr/>
        </p:nvSpPr>
        <p:spPr bwMode="auto">
          <a:xfrm flipV="1">
            <a:off x="3886412" y="3289934"/>
            <a:ext cx="1066800" cy="342900"/>
          </a:xfrm>
          <a:prstGeom prst="line">
            <a:avLst/>
          </a:prstGeom>
          <a:noFill/>
          <a:ln w="50800" algn="ctr">
            <a:solidFill>
              <a:srgbClr val="FF0000"/>
            </a:solidFill>
            <a:prstDash val="sysDot"/>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2" name="Line 660">
            <a:extLst>
              <a:ext uri="{FF2B5EF4-FFF2-40B4-BE49-F238E27FC236}">
                <a16:creationId xmlns:a16="http://schemas.microsoft.com/office/drawing/2014/main" id="{FD7FA89D-98B9-46FF-B07B-E8823C035E70}"/>
              </a:ext>
            </a:extLst>
          </p:cNvPr>
          <p:cNvSpPr>
            <a:spLocks noChangeShapeType="1"/>
          </p:cNvSpPr>
          <p:nvPr/>
        </p:nvSpPr>
        <p:spPr bwMode="auto">
          <a:xfrm>
            <a:off x="3911812" y="3848734"/>
            <a:ext cx="977900" cy="393700"/>
          </a:xfrm>
          <a:prstGeom prst="line">
            <a:avLst/>
          </a:prstGeom>
          <a:noFill/>
          <a:ln w="50800" algn="ctr">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3" name="Oval 661">
            <a:extLst>
              <a:ext uri="{FF2B5EF4-FFF2-40B4-BE49-F238E27FC236}">
                <a16:creationId xmlns:a16="http://schemas.microsoft.com/office/drawing/2014/main" id="{208216E8-D496-4883-8C09-5A96D1C83A62}"/>
              </a:ext>
            </a:extLst>
          </p:cNvPr>
          <p:cNvSpPr>
            <a:spLocks noChangeArrowheads="1"/>
          </p:cNvSpPr>
          <p:nvPr/>
        </p:nvSpPr>
        <p:spPr bwMode="auto">
          <a:xfrm>
            <a:off x="3505412" y="3493134"/>
            <a:ext cx="431800" cy="454025"/>
          </a:xfrm>
          <a:prstGeom prst="ellipse">
            <a:avLst/>
          </a:prstGeom>
          <a:solidFill>
            <a:srgbClr val="FFFF99"/>
          </a:solidFill>
          <a:ln w="25400" algn="ctr">
            <a:solidFill>
              <a:srgbClr val="FF0000"/>
            </a:solidFill>
            <a:round/>
            <a:headEnd/>
            <a:tailEnd/>
          </a:ln>
        </p:spPr>
        <p:txBody>
          <a:bodyPr wrap="none" lIns="82550" tIns="41275" rIns="82550" bIns="41275" anchor="ct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200" b="1" i="1"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C</a:t>
            </a:r>
            <a:r>
              <a:rPr kumimoji="1" lang="en-US" altLang="zh-CN" sz="2800" b="1" i="0" u="none" strike="noStrike" kern="0" cap="none" spc="0" normalizeH="0" baseline="-25000" noProof="0">
                <a:ln>
                  <a:noFill/>
                </a:ln>
                <a:solidFill>
                  <a:srgbClr val="0000FF"/>
                </a:solidFill>
                <a:effectLst/>
                <a:uLnTx/>
                <a:uFillTx/>
                <a:latin typeface="Times New Roman" panose="02020603050405020304" pitchFamily="18" charset="0"/>
                <a:ea typeface="楷体_GB2312" charset="-122"/>
              </a:rPr>
              <a:t>2</a:t>
            </a:r>
          </a:p>
        </p:txBody>
      </p:sp>
      <p:sp>
        <p:nvSpPr>
          <p:cNvPr id="14" name="Rectangle 662">
            <a:extLst>
              <a:ext uri="{FF2B5EF4-FFF2-40B4-BE49-F238E27FC236}">
                <a16:creationId xmlns:a16="http://schemas.microsoft.com/office/drawing/2014/main" id="{AFDD1FC6-3457-42CF-8FDD-08CBCE200E20}"/>
              </a:ext>
            </a:extLst>
          </p:cNvPr>
          <p:cNvSpPr>
            <a:spLocks noChangeArrowheads="1"/>
          </p:cNvSpPr>
          <p:nvPr/>
        </p:nvSpPr>
        <p:spPr bwMode="auto">
          <a:xfrm>
            <a:off x="3487950" y="3058159"/>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[7]</a:t>
            </a:r>
          </a:p>
        </p:txBody>
      </p:sp>
      <p:sp>
        <p:nvSpPr>
          <p:cNvPr id="15" name="Rectangle 663">
            <a:extLst>
              <a:ext uri="{FF2B5EF4-FFF2-40B4-BE49-F238E27FC236}">
                <a16:creationId xmlns:a16="http://schemas.microsoft.com/office/drawing/2014/main" id="{1A634A24-EE81-42B5-900F-AA7F5D33D3E7}"/>
              </a:ext>
            </a:extLst>
          </p:cNvPr>
          <p:cNvSpPr>
            <a:spLocks noChangeArrowheads="1"/>
          </p:cNvSpPr>
          <p:nvPr/>
        </p:nvSpPr>
        <p:spPr bwMode="auto">
          <a:xfrm>
            <a:off x="3487950" y="2181859"/>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[4]</a:t>
            </a:r>
          </a:p>
        </p:txBody>
      </p:sp>
      <p:sp>
        <p:nvSpPr>
          <p:cNvPr id="16" name="Line 664">
            <a:extLst>
              <a:ext uri="{FF2B5EF4-FFF2-40B4-BE49-F238E27FC236}">
                <a16:creationId xmlns:a16="http://schemas.microsoft.com/office/drawing/2014/main" id="{9C771BB0-F791-4BAC-81D0-6045F8B188C1}"/>
              </a:ext>
            </a:extLst>
          </p:cNvPr>
          <p:cNvSpPr>
            <a:spLocks noChangeShapeType="1"/>
          </p:cNvSpPr>
          <p:nvPr/>
        </p:nvSpPr>
        <p:spPr bwMode="auto">
          <a:xfrm>
            <a:off x="5308812" y="3328034"/>
            <a:ext cx="800100" cy="3810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7" name="Line 665">
            <a:extLst>
              <a:ext uri="{FF2B5EF4-FFF2-40B4-BE49-F238E27FC236}">
                <a16:creationId xmlns:a16="http://schemas.microsoft.com/office/drawing/2014/main" id="{632E8DC3-4812-4E5F-9A7A-2980B858F94A}"/>
              </a:ext>
            </a:extLst>
          </p:cNvPr>
          <p:cNvSpPr>
            <a:spLocks noChangeShapeType="1"/>
          </p:cNvSpPr>
          <p:nvPr/>
        </p:nvSpPr>
        <p:spPr bwMode="auto">
          <a:xfrm flipV="1">
            <a:off x="5335800" y="3875722"/>
            <a:ext cx="787400" cy="3175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8" name="Line 666">
            <a:extLst>
              <a:ext uri="{FF2B5EF4-FFF2-40B4-BE49-F238E27FC236}">
                <a16:creationId xmlns:a16="http://schemas.microsoft.com/office/drawing/2014/main" id="{F85548BF-1CC9-491D-98CC-E4BD10B82F13}"/>
              </a:ext>
            </a:extLst>
          </p:cNvPr>
          <p:cNvSpPr>
            <a:spLocks noChangeShapeType="1"/>
          </p:cNvSpPr>
          <p:nvPr/>
        </p:nvSpPr>
        <p:spPr bwMode="auto">
          <a:xfrm>
            <a:off x="3913400" y="2720022"/>
            <a:ext cx="1028700" cy="4445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9" name="Line 667">
            <a:extLst>
              <a:ext uri="{FF2B5EF4-FFF2-40B4-BE49-F238E27FC236}">
                <a16:creationId xmlns:a16="http://schemas.microsoft.com/office/drawing/2014/main" id="{9166BE3E-482B-4210-B506-B7833F03A53C}"/>
              </a:ext>
            </a:extLst>
          </p:cNvPr>
          <p:cNvSpPr>
            <a:spLocks noChangeShapeType="1"/>
          </p:cNvSpPr>
          <p:nvPr/>
        </p:nvSpPr>
        <p:spPr bwMode="auto">
          <a:xfrm>
            <a:off x="3914987" y="3839209"/>
            <a:ext cx="1028700" cy="4445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pic>
        <p:nvPicPr>
          <p:cNvPr id="20" name="Picture 668">
            <a:extLst>
              <a:ext uri="{FF2B5EF4-FFF2-40B4-BE49-F238E27FC236}">
                <a16:creationId xmlns:a16="http://schemas.microsoft.com/office/drawing/2014/main" id="{5F085096-A36D-4ADD-BE55-5A672AD8F44A}"/>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0579" y="824547"/>
            <a:ext cx="5210175" cy="638175"/>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204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childTnLst>
                                    <p:set>
                                      <p:cBhvr additive="base">
                                        <p:cTn id="6" dur="1" fill="hold">
                                          <p:stCondLst>
                                            <p:cond delay="0"/>
                                          </p:stCondLst>
                                        </p:cTn>
                                        <p:tgtEl>
                                          <p:spTgt spid="7">
                                            <p:txEl>
                                              <p:pRg st="0" end="0"/>
                                            </p:txEl>
                                          </p:spTgt>
                                        </p:tgtEl>
                                        <p:attrNameLst>
                                          <p:attrName>style.visibility</p:attrName>
                                        </p:attrNameLst>
                                      </p:cBhvr>
                                      <p:to>
                                        <p:strVal val="visible"/>
                                      </p:to>
                                    </p:set>
                                    <p:animEffect transition="in" filter="blinds(horizontal)">
                                      <p:cBhvr additive="base">
                                        <p:cTn id="7" dur="500"/>
                                        <p:tgtEl>
                                          <p:spTgt spid="7">
                                            <p:txEl>
                                              <p:pRg st="0" end="0"/>
                                            </p:txEl>
                                          </p:spTgt>
                                        </p:tgtEl>
                                      </p:cBhvr>
                                    </p:animEffect>
                                  </p:childTnLst>
                                </p:cTn>
                              </p:par>
                              <p:par>
                                <p:cTn id="8" presetID="3" presetClass="entr" presetSubtype="10" fill="hold" nodeType="withEffect">
                                  <p:childTnLst>
                                    <p:set>
                                      <p:cBhvr additive="base">
                                        <p:cTn id="9" dur="1" fill="hold">
                                          <p:stCondLst>
                                            <p:cond delay="0"/>
                                          </p:stCondLst>
                                        </p:cTn>
                                        <p:tgtEl>
                                          <p:spTgt spid="11"/>
                                        </p:tgtEl>
                                        <p:attrNameLst>
                                          <p:attrName>style.visibility</p:attrName>
                                        </p:attrNameLst>
                                      </p:cBhvr>
                                      <p:to>
                                        <p:strVal val="visible"/>
                                      </p:to>
                                    </p:set>
                                    <p:animEffect transition="in" filter="blinds(horizontal)">
                                      <p:cBhvr additive="base">
                                        <p:cTn id="10" dur="500"/>
                                        <p:tgtEl>
                                          <p:spTgt spid="11"/>
                                        </p:tgtEl>
                                      </p:cBhvr>
                                    </p:animEffect>
                                  </p:childTnLst>
                                </p:cTn>
                              </p:par>
                              <p:par>
                                <p:cTn id="11" presetID="3" presetClass="entr" presetSubtype="10" fill="hold" nodeType="withEffect">
                                  <p:childTnLst>
                                    <p:set>
                                      <p:cBhvr additive="base">
                                        <p:cTn id="12" dur="1" fill="hold">
                                          <p:stCondLst>
                                            <p:cond delay="0"/>
                                          </p:stCondLst>
                                        </p:cTn>
                                        <p:tgtEl>
                                          <p:spTgt spid="7">
                                            <p:txEl>
                                              <p:pRg st="1" end="1"/>
                                            </p:txEl>
                                          </p:spTgt>
                                        </p:tgtEl>
                                        <p:attrNameLst>
                                          <p:attrName>style.visibility</p:attrName>
                                        </p:attrNameLst>
                                      </p:cBhvr>
                                      <p:to>
                                        <p:strVal val="visible"/>
                                      </p:to>
                                    </p:set>
                                    <p:animEffect transition="in" filter="blinds(horizontal)">
                                      <p:cBhvr additive="base">
                                        <p:cTn id="13" dur="500"/>
                                        <p:tgtEl>
                                          <p:spTgt spid="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childTnLst>
                                    <p:set>
                                      <p:cBhvr additive="base">
                                        <p:cTn id="17" dur="1" fill="hold">
                                          <p:stCondLst>
                                            <p:cond delay="0"/>
                                          </p:stCondLst>
                                        </p:cTn>
                                        <p:tgtEl>
                                          <p:spTgt spid="7">
                                            <p:txEl>
                                              <p:pRg st="2" end="2"/>
                                            </p:txEl>
                                          </p:spTgt>
                                        </p:tgtEl>
                                        <p:attrNameLst>
                                          <p:attrName>style.visibility</p:attrName>
                                        </p:attrNameLst>
                                      </p:cBhvr>
                                      <p:to>
                                        <p:strVal val="visible"/>
                                      </p:to>
                                    </p:set>
                                    <p:animEffect transition="in" filter="blinds(horizontal)">
                                      <p:cBhvr additive="base">
                                        <p:cTn id="18" dur="500"/>
                                        <p:tgtEl>
                                          <p:spTgt spid="7">
                                            <p:txEl>
                                              <p:pRg st="2" end="2"/>
                                            </p:txEl>
                                          </p:spTgt>
                                        </p:tgtEl>
                                      </p:cBhvr>
                                    </p:animEffect>
                                  </p:childTnLst>
                                </p:cTn>
                              </p:par>
                              <p:par>
                                <p:cTn id="19" presetID="3" presetClass="entr" presetSubtype="10" fill="hold" nodeType="withEffect">
                                  <p:childTnLst>
                                    <p:set>
                                      <p:cBhvr additive="base">
                                        <p:cTn id="20" dur="1" fill="hold">
                                          <p:stCondLst>
                                            <p:cond delay="0"/>
                                          </p:stCondLst>
                                        </p:cTn>
                                        <p:tgtEl>
                                          <p:spTgt spid="12"/>
                                        </p:tgtEl>
                                        <p:attrNameLst>
                                          <p:attrName>style.visibility</p:attrName>
                                        </p:attrNameLst>
                                      </p:cBhvr>
                                      <p:to>
                                        <p:strVal val="visible"/>
                                      </p:to>
                                    </p:set>
                                    <p:animEffect transition="in" filter="blinds(horizontal)">
                                      <p:cBhvr additive="base">
                                        <p:cTn id="21" dur="500"/>
                                        <p:tgtEl>
                                          <p:spTgt spid="12"/>
                                        </p:tgtEl>
                                      </p:cBhvr>
                                    </p:animEffect>
                                  </p:childTnLst>
                                </p:cTn>
                              </p:par>
                              <p:par>
                                <p:cTn id="22" presetID="3" presetClass="entr" presetSubtype="10" fill="hold" nodeType="withEffect">
                                  <p:childTnLst>
                                    <p:set>
                                      <p:cBhvr additive="base">
                                        <p:cTn id="23" dur="1" fill="hold">
                                          <p:stCondLst>
                                            <p:cond delay="0"/>
                                          </p:stCondLst>
                                        </p:cTn>
                                        <p:tgtEl>
                                          <p:spTgt spid="7">
                                            <p:txEl>
                                              <p:pRg st="3" end="3"/>
                                            </p:txEl>
                                          </p:spTgt>
                                        </p:tgtEl>
                                        <p:attrNameLst>
                                          <p:attrName>style.visibility</p:attrName>
                                        </p:attrNameLst>
                                      </p:cBhvr>
                                      <p:to>
                                        <p:strVal val="visible"/>
                                      </p:to>
                                    </p:set>
                                    <p:animEffect transition="in" filter="blinds(horizontal)">
                                      <p:cBhvr additive="base">
                                        <p:cTn id="24" dur="500"/>
                                        <p:tgtEl>
                                          <p:spTgt spid="7">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childTnLst>
                                    <p:set>
                                      <p:cBhvr additive="base">
                                        <p:cTn id="28" dur="1" fill="hold">
                                          <p:stCondLst>
                                            <p:cond delay="0"/>
                                          </p:stCondLst>
                                        </p:cTn>
                                        <p:tgtEl>
                                          <p:spTgt spid="10"/>
                                        </p:tgtEl>
                                        <p:attrNameLst>
                                          <p:attrName>style.visibility</p:attrName>
                                        </p:attrNameLst>
                                      </p:cBhvr>
                                      <p:to>
                                        <p:strVal val="visible"/>
                                      </p:to>
                                    </p:set>
                                    <p:animEffect transition="in" filter="blinds(horizontal)">
                                      <p:cBhvr additive="base">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childTnLst>
                                    <p:set>
                                      <p:cBhvr additive="base">
                                        <p:cTn id="33" dur="1" fill="hold">
                                          <p:stCondLst>
                                            <p:cond delay="0"/>
                                          </p:stCondLst>
                                        </p:cTn>
                                        <p:tgtEl>
                                          <p:spTgt spid="14"/>
                                        </p:tgtEl>
                                        <p:attrNameLst>
                                          <p:attrName>style.visibility</p:attrName>
                                        </p:attrNameLst>
                                      </p:cBhvr>
                                      <p:to>
                                        <p:strVal val="visible"/>
                                      </p:to>
                                    </p:set>
                                    <p:animEffect transition="in" filter="blinds(horizontal)">
                                      <p:cBhvr additive="base">
                                        <p:cTn id="34" dur="500"/>
                                        <p:tgtEl>
                                          <p:spTgt spid="14"/>
                                        </p:tgtEl>
                                      </p:cBhvr>
                                    </p:animEffect>
                                  </p:childTnLst>
                                </p:cTn>
                              </p:par>
                              <p:par>
                                <p:cTn id="35" presetID="3" presetClass="exit" presetSubtype="10" fill="hold" nodeType="withEffect">
                                  <p:childTnLst>
                                    <p:animEffect transition="out" filter="blinds(horizontal)">
                                      <p:cBhvr additive="base">
                                        <p:cTn id="36" dur="500"/>
                                        <p:tgtEl>
                                          <p:spTgt spid="11"/>
                                        </p:tgtEl>
                                      </p:cBhvr>
                                    </p:animEffect>
                                    <p:set>
                                      <p:cBhvr additive="base">
                                        <p:cTn id="37" dur="1" fill="hold">
                                          <p:stCondLst>
                                            <p:cond delay="499"/>
                                          </p:stCondLst>
                                        </p:cTn>
                                        <p:tgtEl>
                                          <p:spTgt spid="11"/>
                                        </p:tgtEl>
                                        <p:attrNameLst>
                                          <p:attrName>style.visibility</p:attrName>
                                        </p:attrNameLst>
                                      </p:cBhvr>
                                      <p:to>
                                        <p:strVal val="hidden"/>
                                      </p:to>
                                    </p:set>
                                  </p:childTnLst>
                                </p:cTn>
                              </p:par>
                              <p:par>
                                <p:cTn id="38" presetID="3" presetClass="exit" presetSubtype="10" fill="hold" nodeType="withEffect">
                                  <p:childTnLst>
                                    <p:animEffect transition="out" filter="blinds(horizontal)">
                                      <p:cBhvr additive="base">
                                        <p:cTn id="39" dur="500"/>
                                        <p:tgtEl>
                                          <p:spTgt spid="12"/>
                                        </p:tgtEl>
                                      </p:cBhvr>
                                    </p:animEffect>
                                    <p:set>
                                      <p:cBhvr additive="base">
                                        <p:cTn id="40" dur="1" fill="hold">
                                          <p:stCondLst>
                                            <p:cond delay="499"/>
                                          </p:stCondLst>
                                        </p:cTn>
                                        <p:tgtEl>
                                          <p:spTgt spid="12"/>
                                        </p:tgtEl>
                                        <p:attrNameLst>
                                          <p:attrName>style.visibility</p:attrName>
                                        </p:attrNameLst>
                                      </p:cBhvr>
                                      <p:to>
                                        <p:strVal val="hidden"/>
                                      </p:to>
                                    </p:set>
                                  </p:childTnLst>
                                </p:cTn>
                              </p:par>
                              <p:par>
                                <p:cTn id="41" presetID="3" presetClass="entr" presetSubtype="10" fill="hold" nodeType="withEffect">
                                  <p:childTnLst>
                                    <p:set>
                                      <p:cBhvr additive="base">
                                        <p:cTn id="42" dur="1" fill="hold">
                                          <p:stCondLst>
                                            <p:cond delay="0"/>
                                          </p:stCondLst>
                                        </p:cTn>
                                        <p:tgtEl>
                                          <p:spTgt spid="19"/>
                                        </p:tgtEl>
                                        <p:attrNameLst>
                                          <p:attrName>style.visibility</p:attrName>
                                        </p:attrNameLst>
                                      </p:cBhvr>
                                      <p:to>
                                        <p:strVal val="visible"/>
                                      </p:to>
                                    </p:set>
                                    <p:animEffect transition="in" filter="blinds(horizontal)">
                                      <p:cBhvr additive="base">
                                        <p:cTn id="4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6386D7-6708-42F9-8934-3483A9E73992}"/>
              </a:ext>
            </a:extLst>
          </p:cNvPr>
          <p:cNvSpPr>
            <a:spLocks noGrp="1"/>
          </p:cNvSpPr>
          <p:nvPr>
            <p:ph type="title"/>
          </p:nvPr>
        </p:nvSpPr>
        <p:spPr/>
        <p:txBody>
          <a:bodyPr>
            <a:normAutofit/>
          </a:bodyPr>
          <a:lstStyle/>
          <a:p>
            <a:r>
              <a:rPr lang="en-US" altLang="zh-CN" dirty="0"/>
              <a:t>1.</a:t>
            </a:r>
            <a:r>
              <a:rPr lang="zh-CN" altLang="en-US" dirty="0"/>
              <a:t> 动态规划实例</a:t>
            </a:r>
            <a:endParaRPr lang="en-US" dirty="0"/>
          </a:p>
        </p:txBody>
      </p:sp>
      <p:sp>
        <p:nvSpPr>
          <p:cNvPr id="4" name="Rectangle 23">
            <a:extLst>
              <a:ext uri="{FF2B5EF4-FFF2-40B4-BE49-F238E27FC236}">
                <a16:creationId xmlns:a16="http://schemas.microsoft.com/office/drawing/2014/main" id="{88E5EBA7-2E5A-4A24-AB48-7C48FD0A34EB}"/>
              </a:ext>
            </a:extLst>
          </p:cNvPr>
          <p:cNvSpPr>
            <a:spLocks noChangeArrowheads="1"/>
          </p:cNvSpPr>
          <p:nvPr/>
        </p:nvSpPr>
        <p:spPr bwMode="auto">
          <a:xfrm>
            <a:off x="470738" y="1500492"/>
            <a:ext cx="11250523" cy="4382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buSzPct val="100000"/>
              <a:defRPr sz="2400" b="1" kern="1200">
                <a:solidFill>
                  <a:srgbClr val="0000FF"/>
                </a:solidFill>
                <a:latin typeface="Times New Roman" panose="02020603050405020304" pitchFamily="18" charset="0"/>
                <a:ea typeface="楷体_GB2312" charset="-122"/>
                <a:cs typeface="+mn-cs"/>
              </a:defRPr>
            </a:lvl1pPr>
            <a:lvl2pPr marL="457200" algn="l" rtl="0" fontAlgn="base">
              <a:spcBef>
                <a:spcPct val="0"/>
              </a:spcBef>
              <a:spcAft>
                <a:spcPct val="0"/>
              </a:spcAft>
              <a:buSzPct val="100000"/>
              <a:defRPr sz="2400" b="1" kern="1200">
                <a:solidFill>
                  <a:srgbClr val="0000FF"/>
                </a:solidFill>
                <a:latin typeface="Times New Roman" panose="02020603050405020304" pitchFamily="18" charset="0"/>
                <a:ea typeface="楷体_GB2312" charset="-122"/>
                <a:cs typeface="+mn-cs"/>
              </a:defRPr>
            </a:lvl2pPr>
            <a:lvl3pPr marL="914400" algn="l" rtl="0" fontAlgn="base">
              <a:spcBef>
                <a:spcPct val="0"/>
              </a:spcBef>
              <a:spcAft>
                <a:spcPct val="0"/>
              </a:spcAft>
              <a:buSzPct val="100000"/>
              <a:defRPr sz="2400" b="1" kern="1200">
                <a:solidFill>
                  <a:srgbClr val="0000FF"/>
                </a:solidFill>
                <a:latin typeface="Times New Roman" panose="02020603050405020304" pitchFamily="18" charset="0"/>
                <a:ea typeface="楷体_GB2312" charset="-122"/>
                <a:cs typeface="+mn-cs"/>
              </a:defRPr>
            </a:lvl3pPr>
            <a:lvl4pPr marL="1371600" algn="l" rtl="0" fontAlgn="base">
              <a:spcBef>
                <a:spcPct val="0"/>
              </a:spcBef>
              <a:spcAft>
                <a:spcPct val="0"/>
              </a:spcAft>
              <a:buSzPct val="100000"/>
              <a:defRPr sz="2400" b="1" kern="1200">
                <a:solidFill>
                  <a:srgbClr val="0000FF"/>
                </a:solidFill>
                <a:latin typeface="Times New Roman" panose="02020603050405020304" pitchFamily="18" charset="0"/>
                <a:ea typeface="楷体_GB2312" charset="-122"/>
                <a:cs typeface="+mn-cs"/>
              </a:defRPr>
            </a:lvl4pPr>
            <a:lvl5pPr marL="1828800" algn="l" rtl="0" fontAlgn="base">
              <a:spcBef>
                <a:spcPct val="0"/>
              </a:spcBef>
              <a:spcAft>
                <a:spcPct val="0"/>
              </a:spcAft>
              <a:buSzPct val="100000"/>
              <a:defRPr sz="2400" b="1" kern="1200">
                <a:solidFill>
                  <a:srgbClr val="0000FF"/>
                </a:solidFill>
                <a:latin typeface="Times New Roman" panose="02020603050405020304" pitchFamily="18" charset="0"/>
                <a:ea typeface="楷体_GB2312" charset="-122"/>
                <a:cs typeface="+mn-cs"/>
              </a:defRPr>
            </a:lvl5pPr>
            <a:lvl6pPr marL="2286000" algn="l" defTabSz="914400" rtl="0" eaLnBrk="1" latinLnBrk="0" hangingPunct="1">
              <a:defRPr sz="2400" b="1" kern="1200">
                <a:solidFill>
                  <a:srgbClr val="0000FF"/>
                </a:solidFill>
                <a:latin typeface="Times New Roman" panose="02020603050405020304" pitchFamily="18" charset="0"/>
                <a:ea typeface="楷体_GB2312" charset="-122"/>
                <a:cs typeface="+mn-cs"/>
              </a:defRPr>
            </a:lvl6pPr>
            <a:lvl7pPr marL="2743200" algn="l" defTabSz="914400" rtl="0" eaLnBrk="1" latinLnBrk="0" hangingPunct="1">
              <a:defRPr sz="2400" b="1" kern="1200">
                <a:solidFill>
                  <a:srgbClr val="0000FF"/>
                </a:solidFill>
                <a:latin typeface="Times New Roman" panose="02020603050405020304" pitchFamily="18" charset="0"/>
                <a:ea typeface="楷体_GB2312" charset="-122"/>
                <a:cs typeface="+mn-cs"/>
              </a:defRPr>
            </a:lvl7pPr>
            <a:lvl8pPr marL="3200400" algn="l" defTabSz="914400" rtl="0" eaLnBrk="1" latinLnBrk="0" hangingPunct="1">
              <a:defRPr sz="2400" b="1" kern="1200">
                <a:solidFill>
                  <a:srgbClr val="0000FF"/>
                </a:solidFill>
                <a:latin typeface="Times New Roman" panose="02020603050405020304" pitchFamily="18" charset="0"/>
                <a:ea typeface="楷体_GB2312" charset="-122"/>
                <a:cs typeface="+mn-cs"/>
              </a:defRPr>
            </a:lvl8pPr>
            <a:lvl9pPr marL="3657600" algn="l" defTabSz="914400" rtl="0" eaLnBrk="1" latinLnBrk="0" hangingPunct="1">
              <a:defRPr sz="2400" b="1" kern="1200">
                <a:solidFill>
                  <a:srgbClr val="0000FF"/>
                </a:solidFill>
                <a:latin typeface="Times New Roman" panose="02020603050405020304" pitchFamily="18" charset="0"/>
                <a:ea typeface="楷体_GB2312" charset="-122"/>
                <a:cs typeface="+mn-cs"/>
              </a:defRPr>
            </a:lvl9pPr>
          </a:lstStyle>
          <a:p>
            <a:pPr algn="just">
              <a:spcBef>
                <a:spcPct val="20000"/>
              </a:spcBef>
              <a:buClr>
                <a:schemeClr val="hlink"/>
              </a:buClr>
              <a:buSzPct val="80000"/>
              <a:buFont typeface="Monotype Sorts" charset="2"/>
              <a:buNone/>
            </a:pPr>
            <a:r>
              <a:rPr lang="en-US" altLang="zh-CN" sz="2800" b="0" dirty="0">
                <a:solidFill>
                  <a:srgbClr val="FF3300"/>
                </a:solidFill>
                <a:ea typeface="华文新魏" panose="02010800040101010101" pitchFamily="2" charset="-122"/>
                <a:cs typeface="Times New Roman" panose="02020603050405020304" pitchFamily="18" charset="0"/>
              </a:rPr>
              <a:t> </a:t>
            </a:r>
            <a:r>
              <a:rPr lang="zh-CN" altLang="en-US" sz="2800" b="0" dirty="0">
                <a:solidFill>
                  <a:srgbClr val="FF3300"/>
                </a:solidFill>
                <a:ea typeface="华文新魏" panose="02010800040101010101" pitchFamily="2" charset="-122"/>
                <a:cs typeface="Times New Roman" panose="02020603050405020304" pitchFamily="18" charset="0"/>
              </a:rPr>
              <a:t>例 机器负荷分配问题</a:t>
            </a:r>
            <a:r>
              <a:rPr lang="en-US" altLang="zh-CN" sz="2800" b="0" dirty="0">
                <a:solidFill>
                  <a:srgbClr val="FF3300"/>
                </a:solidFill>
                <a:ea typeface="华文新魏" panose="02010800040101010101" pitchFamily="2" charset="-122"/>
                <a:cs typeface="Times New Roman" panose="02020603050405020304" pitchFamily="18" charset="0"/>
              </a:rPr>
              <a:t>(</a:t>
            </a:r>
            <a:r>
              <a:rPr lang="zh-CN" altLang="en-US" sz="2800" b="0" dirty="0">
                <a:solidFill>
                  <a:srgbClr val="FF3300"/>
                </a:solidFill>
                <a:ea typeface="华文新魏" panose="02010800040101010101" pitchFamily="2" charset="-122"/>
                <a:cs typeface="Times New Roman" panose="02020603050405020304" pitchFamily="18" charset="0"/>
              </a:rPr>
              <a:t>时间阶段问题</a:t>
            </a:r>
            <a:r>
              <a:rPr lang="en-US" altLang="zh-CN" sz="2800" b="0" dirty="0">
                <a:solidFill>
                  <a:srgbClr val="FF3300"/>
                </a:solidFill>
                <a:ea typeface="华文新魏" panose="02010800040101010101" pitchFamily="2" charset="-122"/>
                <a:cs typeface="Times New Roman" panose="02020603050405020304" pitchFamily="18" charset="0"/>
              </a:rPr>
              <a:t>)</a:t>
            </a:r>
            <a:endParaRPr lang="zh-CN" altLang="en-US" sz="2800" b="0" dirty="0">
              <a:solidFill>
                <a:schemeClr val="tx1"/>
              </a:solidFill>
              <a:ea typeface="华文新魏" panose="02010800040101010101" pitchFamily="2" charset="-122"/>
              <a:cs typeface="Times New Roman" panose="02020603050405020304" pitchFamily="18" charset="0"/>
            </a:endParaRPr>
          </a:p>
          <a:p>
            <a:pPr algn="just">
              <a:spcBef>
                <a:spcPct val="20000"/>
              </a:spcBef>
              <a:buClr>
                <a:schemeClr val="hlink"/>
              </a:buClr>
              <a:buSzPct val="80000"/>
              <a:buFont typeface="Monotype Sorts" charset="2"/>
              <a:buNone/>
            </a:pPr>
            <a:r>
              <a:rPr lang="zh-CN" altLang="en-US" b="0" dirty="0">
                <a:ea typeface="华文新魏" panose="02010800040101010101" pitchFamily="2" charset="-122"/>
                <a:cs typeface="Times New Roman" panose="02020603050405020304" pitchFamily="18" charset="0"/>
              </a:rPr>
              <a:t>◎</a:t>
            </a:r>
            <a:r>
              <a:rPr lang="zh-CN" altLang="en-US" b="0" dirty="0">
                <a:solidFill>
                  <a:schemeClr val="tx1"/>
                </a:solidFill>
                <a:ea typeface="华文新魏" panose="02010800040101010101" pitchFamily="2" charset="-122"/>
                <a:cs typeface="Times New Roman" panose="02020603050405020304" pitchFamily="18" charset="0"/>
              </a:rPr>
              <a:t>设有某种机器设备，用于完成两类工作</a:t>
            </a:r>
            <a:r>
              <a:rPr lang="en-US" altLang="zh-CN" b="0" dirty="0">
                <a:solidFill>
                  <a:schemeClr val="tx1"/>
                </a:solidFill>
                <a:ea typeface="华文新魏" panose="02010800040101010101" pitchFamily="2" charset="-122"/>
                <a:cs typeface="Times New Roman" panose="02020603050405020304" pitchFamily="18" charset="0"/>
              </a:rPr>
              <a:t>A</a:t>
            </a:r>
            <a:r>
              <a:rPr lang="zh-CN" altLang="en-US" b="0" dirty="0">
                <a:solidFill>
                  <a:schemeClr val="tx1"/>
                </a:solidFill>
                <a:ea typeface="华文新魏" panose="02010800040101010101" pitchFamily="2" charset="-122"/>
                <a:cs typeface="Times New Roman" panose="02020603050405020304" pitchFamily="18" charset="0"/>
              </a:rPr>
              <a:t>和</a:t>
            </a:r>
            <a:r>
              <a:rPr lang="en-US" altLang="zh-CN" b="0" dirty="0">
                <a:solidFill>
                  <a:schemeClr val="tx1"/>
                </a:solidFill>
                <a:ea typeface="华文新魏" panose="02010800040101010101" pitchFamily="2" charset="-122"/>
                <a:cs typeface="Times New Roman" panose="02020603050405020304" pitchFamily="18" charset="0"/>
              </a:rPr>
              <a:t>B</a:t>
            </a:r>
            <a:r>
              <a:rPr lang="zh-CN" altLang="en-US" b="0" dirty="0">
                <a:solidFill>
                  <a:schemeClr val="tx1"/>
                </a:solidFill>
                <a:ea typeface="华文新魏" panose="02010800040101010101" pitchFamily="2" charset="-122"/>
                <a:cs typeface="Times New Roman" panose="02020603050405020304" pitchFamily="18" charset="0"/>
              </a:rPr>
              <a:t>。若</a:t>
            </a:r>
            <a:r>
              <a:rPr lang="zh-CN" altLang="en-US" b="0" dirty="0">
                <a:ea typeface="华文新魏" panose="02010800040101010101" pitchFamily="2" charset="-122"/>
                <a:cs typeface="Times New Roman" panose="02020603050405020304" pitchFamily="18" charset="0"/>
              </a:rPr>
              <a:t>第</a:t>
            </a:r>
            <a:r>
              <a:rPr lang="en-US" altLang="zh-CN" b="0" i="1" dirty="0">
                <a:ea typeface="华文新魏" panose="02010800040101010101" pitchFamily="2" charset="-122"/>
                <a:cs typeface="Times New Roman" panose="02020603050405020304" pitchFamily="18" charset="0"/>
              </a:rPr>
              <a:t>k</a:t>
            </a:r>
            <a:r>
              <a:rPr lang="zh-CN" altLang="en-US" b="0" dirty="0">
                <a:ea typeface="华文新魏" panose="02010800040101010101" pitchFamily="2" charset="-122"/>
                <a:cs typeface="Times New Roman" panose="02020603050405020304" pitchFamily="18" charset="0"/>
              </a:rPr>
              <a:t>年初完好机器的数量为 </a:t>
            </a:r>
            <a:r>
              <a:rPr lang="en-US" altLang="zh-CN" b="0" i="1" dirty="0" err="1">
                <a:ea typeface="华文新魏" panose="02010800040101010101" pitchFamily="2" charset="-122"/>
                <a:cs typeface="Times New Roman" panose="02020603050405020304" pitchFamily="18" charset="0"/>
              </a:rPr>
              <a:t>x</a:t>
            </a:r>
            <a:r>
              <a:rPr lang="en-US" altLang="zh-CN" sz="3200" b="0" i="1" baseline="-25000" dirty="0" err="1">
                <a:ea typeface="华文新魏" panose="02010800040101010101" pitchFamily="2" charset="-122"/>
                <a:cs typeface="Times New Roman" panose="02020603050405020304" pitchFamily="18" charset="0"/>
              </a:rPr>
              <a:t>k</a:t>
            </a:r>
            <a:r>
              <a:rPr lang="en-US" altLang="zh-CN" b="0" dirty="0">
                <a:solidFill>
                  <a:schemeClr val="tx1"/>
                </a:solidFill>
                <a:ea typeface="华文新魏" panose="02010800040101010101" pitchFamily="2" charset="-122"/>
                <a:cs typeface="Times New Roman" panose="02020603050405020304" pitchFamily="18" charset="0"/>
              </a:rPr>
              <a:t> </a:t>
            </a:r>
            <a:r>
              <a:rPr lang="zh-CN" altLang="en-US" b="0" dirty="0">
                <a:solidFill>
                  <a:schemeClr val="tx1"/>
                </a:solidFill>
                <a:ea typeface="华文新魏" panose="02010800040101010101" pitchFamily="2" charset="-122"/>
                <a:cs typeface="Times New Roman" panose="02020603050405020304" pitchFamily="18" charset="0"/>
              </a:rPr>
              <a:t>，若以数量 </a:t>
            </a:r>
            <a:r>
              <a:rPr lang="en-US" altLang="zh-CN" b="0" i="1" dirty="0" err="1">
                <a:solidFill>
                  <a:schemeClr val="tx1"/>
                </a:solidFill>
                <a:ea typeface="华文新魏" panose="02010800040101010101" pitchFamily="2" charset="-122"/>
                <a:cs typeface="Times New Roman" panose="02020603050405020304" pitchFamily="18" charset="0"/>
              </a:rPr>
              <a:t>u</a:t>
            </a:r>
            <a:r>
              <a:rPr lang="en-US" altLang="zh-CN" sz="3200" b="0" i="1" baseline="-25000" dirty="0" err="1">
                <a:solidFill>
                  <a:schemeClr val="tx1"/>
                </a:solidFill>
                <a:ea typeface="华文新魏" panose="02010800040101010101" pitchFamily="2" charset="-122"/>
                <a:cs typeface="Times New Roman" panose="02020603050405020304" pitchFamily="18" charset="0"/>
              </a:rPr>
              <a:t>k</a:t>
            </a:r>
            <a:r>
              <a:rPr lang="en-US" altLang="zh-CN" b="0" dirty="0">
                <a:solidFill>
                  <a:schemeClr val="tx1"/>
                </a:solidFill>
                <a:ea typeface="华文新魏" panose="02010800040101010101" pitchFamily="2" charset="-122"/>
                <a:cs typeface="Times New Roman" panose="02020603050405020304" pitchFamily="18" charset="0"/>
              </a:rPr>
              <a:t> </a:t>
            </a:r>
            <a:r>
              <a:rPr lang="zh-CN" altLang="en-US" b="0" dirty="0">
                <a:solidFill>
                  <a:schemeClr val="tx1"/>
                </a:solidFill>
                <a:ea typeface="华文新魏" panose="02010800040101010101" pitchFamily="2" charset="-122"/>
                <a:cs typeface="Times New Roman" panose="02020603050405020304" pitchFamily="18" charset="0"/>
              </a:rPr>
              <a:t>用于</a:t>
            </a:r>
            <a:r>
              <a:rPr lang="en-US" altLang="zh-CN" b="0" dirty="0">
                <a:solidFill>
                  <a:schemeClr val="tx1"/>
                </a:solidFill>
                <a:ea typeface="华文新魏" panose="02010800040101010101" pitchFamily="2" charset="-122"/>
                <a:cs typeface="Times New Roman" panose="02020603050405020304" pitchFamily="18" charset="0"/>
              </a:rPr>
              <a:t>A</a:t>
            </a:r>
            <a:r>
              <a:rPr lang="zh-CN" altLang="en-US" b="0" dirty="0">
                <a:solidFill>
                  <a:schemeClr val="tx1"/>
                </a:solidFill>
                <a:ea typeface="华文新魏" panose="02010800040101010101" pitchFamily="2" charset="-122"/>
                <a:cs typeface="Times New Roman" panose="02020603050405020304" pitchFamily="18" charset="0"/>
              </a:rPr>
              <a:t>，余下的（</a:t>
            </a:r>
            <a:r>
              <a:rPr lang="en-US" altLang="zh-CN" b="0" i="1" dirty="0" err="1">
                <a:solidFill>
                  <a:schemeClr val="tx1"/>
                </a:solidFill>
                <a:ea typeface="华文新魏" panose="02010800040101010101" pitchFamily="2" charset="-122"/>
                <a:cs typeface="Times New Roman" panose="02020603050405020304" pitchFamily="18" charset="0"/>
              </a:rPr>
              <a:t>x</a:t>
            </a:r>
            <a:r>
              <a:rPr lang="en-US" altLang="zh-CN" sz="3200" b="0" i="1" baseline="-25000" dirty="0" err="1">
                <a:solidFill>
                  <a:schemeClr val="tx1"/>
                </a:solidFill>
                <a:ea typeface="华文新魏" panose="02010800040101010101" pitchFamily="2" charset="-122"/>
                <a:cs typeface="Times New Roman" panose="02020603050405020304" pitchFamily="18" charset="0"/>
              </a:rPr>
              <a:t>k</a:t>
            </a:r>
            <a:r>
              <a:rPr lang="zh-CN" altLang="en-US" b="0" dirty="0">
                <a:solidFill>
                  <a:schemeClr val="tx1"/>
                </a:solidFill>
                <a:ea typeface="华文新魏" panose="02010800040101010101" pitchFamily="2" charset="-122"/>
                <a:cs typeface="Times New Roman" panose="02020603050405020304" pitchFamily="18" charset="0"/>
              </a:rPr>
              <a:t>－</a:t>
            </a:r>
            <a:r>
              <a:rPr lang="en-US" altLang="zh-CN" b="0" i="1" dirty="0" err="1">
                <a:solidFill>
                  <a:schemeClr val="tx1"/>
                </a:solidFill>
                <a:ea typeface="华文新魏" panose="02010800040101010101" pitchFamily="2" charset="-122"/>
                <a:cs typeface="Times New Roman" panose="02020603050405020304" pitchFamily="18" charset="0"/>
              </a:rPr>
              <a:t>u</a:t>
            </a:r>
            <a:r>
              <a:rPr lang="en-US" altLang="zh-CN" sz="3200" b="0" i="1" baseline="-25000" dirty="0" err="1">
                <a:solidFill>
                  <a:schemeClr val="tx1"/>
                </a:solidFill>
                <a:ea typeface="华文新魏" panose="02010800040101010101" pitchFamily="2" charset="-122"/>
                <a:cs typeface="Times New Roman" panose="02020603050405020304" pitchFamily="18" charset="0"/>
              </a:rPr>
              <a:t>k</a:t>
            </a:r>
            <a:r>
              <a:rPr lang="zh-CN" altLang="en-US" b="0" dirty="0">
                <a:solidFill>
                  <a:schemeClr val="tx1"/>
                </a:solidFill>
                <a:ea typeface="华文新魏" panose="02010800040101010101" pitchFamily="2" charset="-122"/>
                <a:cs typeface="Times New Roman" panose="02020603050405020304" pitchFamily="18" charset="0"/>
              </a:rPr>
              <a:t>）用于工作</a:t>
            </a:r>
            <a:r>
              <a:rPr lang="en-US" altLang="zh-CN" b="0" dirty="0">
                <a:solidFill>
                  <a:schemeClr val="tx1"/>
                </a:solidFill>
                <a:ea typeface="华文新魏" panose="02010800040101010101" pitchFamily="2" charset="-122"/>
                <a:cs typeface="Times New Roman" panose="02020603050405020304" pitchFamily="18" charset="0"/>
              </a:rPr>
              <a:t>B</a:t>
            </a:r>
            <a:r>
              <a:rPr lang="zh-CN" altLang="en-US" b="0" dirty="0">
                <a:solidFill>
                  <a:schemeClr val="tx1"/>
                </a:solidFill>
                <a:ea typeface="华文新魏" panose="02010800040101010101" pitchFamily="2" charset="-122"/>
                <a:cs typeface="Times New Roman" panose="02020603050405020304" pitchFamily="18" charset="0"/>
              </a:rPr>
              <a:t>，则该年的预期收入为 </a:t>
            </a:r>
            <a:r>
              <a:rPr lang="en-US" altLang="zh-CN" b="0" i="1" dirty="0">
                <a:solidFill>
                  <a:schemeClr val="tx1"/>
                </a:solidFill>
                <a:ea typeface="华文新魏" panose="02010800040101010101" pitchFamily="2" charset="-122"/>
                <a:cs typeface="Times New Roman" panose="02020603050405020304" pitchFamily="18" charset="0"/>
              </a:rPr>
              <a:t>g</a:t>
            </a:r>
            <a:r>
              <a:rPr lang="en-US" altLang="zh-CN" b="0" dirty="0">
                <a:solidFill>
                  <a:schemeClr val="tx1"/>
                </a:solidFill>
                <a:ea typeface="华文新魏" panose="02010800040101010101" pitchFamily="2" charset="-122"/>
                <a:cs typeface="Times New Roman" panose="02020603050405020304" pitchFamily="18" charset="0"/>
              </a:rPr>
              <a:t>( </a:t>
            </a:r>
            <a:r>
              <a:rPr lang="en-US" altLang="zh-CN" b="0" i="1" dirty="0" err="1">
                <a:solidFill>
                  <a:schemeClr val="tx1"/>
                </a:solidFill>
                <a:ea typeface="华文新魏" panose="02010800040101010101" pitchFamily="2" charset="-122"/>
                <a:cs typeface="Times New Roman" panose="02020603050405020304" pitchFamily="18" charset="0"/>
              </a:rPr>
              <a:t>u</a:t>
            </a:r>
            <a:r>
              <a:rPr lang="en-US" altLang="zh-CN" sz="3200" b="0" i="1" baseline="-25000" dirty="0" err="1">
                <a:solidFill>
                  <a:schemeClr val="tx1"/>
                </a:solidFill>
                <a:ea typeface="华文新魏" panose="02010800040101010101" pitchFamily="2" charset="-122"/>
                <a:cs typeface="Times New Roman" panose="02020603050405020304" pitchFamily="18" charset="0"/>
              </a:rPr>
              <a:t>k</a:t>
            </a:r>
            <a:r>
              <a:rPr lang="en-US" altLang="zh-CN" b="0" dirty="0">
                <a:solidFill>
                  <a:schemeClr val="tx1"/>
                </a:solidFill>
                <a:ea typeface="华文新魏" panose="02010800040101010101" pitchFamily="2" charset="-122"/>
                <a:cs typeface="Times New Roman" panose="02020603050405020304" pitchFamily="18" charset="0"/>
              </a:rPr>
              <a:t> ) + </a:t>
            </a:r>
            <a:r>
              <a:rPr lang="en-US" altLang="zh-CN" b="0" i="1" dirty="0">
                <a:solidFill>
                  <a:schemeClr val="tx1"/>
                </a:solidFill>
                <a:ea typeface="华文新魏" panose="02010800040101010101" pitchFamily="2" charset="-122"/>
                <a:cs typeface="Times New Roman" panose="02020603050405020304" pitchFamily="18" charset="0"/>
              </a:rPr>
              <a:t>h</a:t>
            </a:r>
            <a:r>
              <a:rPr lang="en-US" altLang="zh-CN" b="0" dirty="0">
                <a:solidFill>
                  <a:schemeClr val="tx1"/>
                </a:solidFill>
                <a:ea typeface="华文新魏" panose="02010800040101010101" pitchFamily="2" charset="-122"/>
                <a:cs typeface="Times New Roman" panose="02020603050405020304" pitchFamily="18" charset="0"/>
              </a:rPr>
              <a:t>( </a:t>
            </a:r>
            <a:r>
              <a:rPr lang="en-US" altLang="zh-CN" b="0" i="1" dirty="0" err="1">
                <a:solidFill>
                  <a:schemeClr val="tx1"/>
                </a:solidFill>
                <a:ea typeface="华文新魏" panose="02010800040101010101" pitchFamily="2" charset="-122"/>
                <a:cs typeface="Times New Roman" panose="02020603050405020304" pitchFamily="18" charset="0"/>
              </a:rPr>
              <a:t>x</a:t>
            </a:r>
            <a:r>
              <a:rPr lang="en-US" altLang="zh-CN" sz="3200" b="0" i="1" baseline="-25000" dirty="0" err="1">
                <a:solidFill>
                  <a:schemeClr val="tx1"/>
                </a:solidFill>
                <a:ea typeface="华文新魏" panose="02010800040101010101" pitchFamily="2" charset="-122"/>
                <a:cs typeface="Times New Roman" panose="02020603050405020304" pitchFamily="18" charset="0"/>
              </a:rPr>
              <a:t>k</a:t>
            </a:r>
            <a:r>
              <a:rPr lang="zh-CN" altLang="en-US" b="0" dirty="0">
                <a:solidFill>
                  <a:schemeClr val="tx1"/>
                </a:solidFill>
                <a:ea typeface="华文新魏" panose="02010800040101010101" pitchFamily="2" charset="-122"/>
                <a:cs typeface="Times New Roman" panose="02020603050405020304" pitchFamily="18" charset="0"/>
              </a:rPr>
              <a:t>－</a:t>
            </a:r>
            <a:r>
              <a:rPr lang="en-US" altLang="zh-CN" b="0" i="1" dirty="0" err="1">
                <a:solidFill>
                  <a:schemeClr val="tx1"/>
                </a:solidFill>
                <a:ea typeface="华文新魏" panose="02010800040101010101" pitchFamily="2" charset="-122"/>
                <a:cs typeface="Times New Roman" panose="02020603050405020304" pitchFamily="18" charset="0"/>
              </a:rPr>
              <a:t>u</a:t>
            </a:r>
            <a:r>
              <a:rPr lang="en-US" altLang="zh-CN" sz="3200" b="0" i="1" baseline="-25000" dirty="0" err="1">
                <a:solidFill>
                  <a:schemeClr val="tx1"/>
                </a:solidFill>
                <a:ea typeface="华文新魏" panose="02010800040101010101" pitchFamily="2" charset="-122"/>
                <a:cs typeface="Times New Roman" panose="02020603050405020304" pitchFamily="18" charset="0"/>
              </a:rPr>
              <a:t>k</a:t>
            </a:r>
            <a:r>
              <a:rPr lang="en-US" altLang="zh-CN" b="0" dirty="0">
                <a:solidFill>
                  <a:schemeClr val="tx1"/>
                </a:solidFill>
                <a:ea typeface="华文新魏" panose="02010800040101010101" pitchFamily="2" charset="-122"/>
                <a:cs typeface="Times New Roman" panose="02020603050405020304" pitchFamily="18" charset="0"/>
              </a:rPr>
              <a:t> )</a:t>
            </a:r>
            <a:r>
              <a:rPr lang="zh-CN" altLang="en-US" b="0" dirty="0">
                <a:solidFill>
                  <a:schemeClr val="tx1"/>
                </a:solidFill>
                <a:ea typeface="华文新魏" panose="02010800040101010101" pitchFamily="2" charset="-122"/>
                <a:cs typeface="Times New Roman" panose="02020603050405020304" pitchFamily="18" charset="0"/>
              </a:rPr>
              <a:t>。这里</a:t>
            </a:r>
            <a:r>
              <a:rPr lang="en-US" altLang="zh-CN" b="0" i="1" dirty="0">
                <a:solidFill>
                  <a:schemeClr val="tx1"/>
                </a:solidFill>
                <a:ea typeface="华文新魏" panose="02010800040101010101" pitchFamily="2" charset="-122"/>
                <a:cs typeface="Times New Roman" panose="02020603050405020304" pitchFamily="18" charset="0"/>
              </a:rPr>
              <a:t>g</a:t>
            </a:r>
            <a:r>
              <a:rPr lang="en-US" altLang="zh-CN" b="0" dirty="0">
                <a:solidFill>
                  <a:schemeClr val="tx1"/>
                </a:solidFill>
                <a:ea typeface="华文新魏" panose="02010800040101010101" pitchFamily="2" charset="-122"/>
                <a:cs typeface="Times New Roman" panose="02020603050405020304" pitchFamily="18" charset="0"/>
              </a:rPr>
              <a:t>( </a:t>
            </a:r>
            <a:r>
              <a:rPr lang="en-US" altLang="zh-CN" b="0" i="1" dirty="0" err="1">
                <a:solidFill>
                  <a:schemeClr val="tx1"/>
                </a:solidFill>
                <a:ea typeface="华文新魏" panose="02010800040101010101" pitchFamily="2" charset="-122"/>
                <a:cs typeface="Times New Roman" panose="02020603050405020304" pitchFamily="18" charset="0"/>
              </a:rPr>
              <a:t>u</a:t>
            </a:r>
            <a:r>
              <a:rPr lang="en-US" altLang="zh-CN" sz="3200" b="0" i="1" baseline="-25000" dirty="0" err="1">
                <a:solidFill>
                  <a:schemeClr val="tx1"/>
                </a:solidFill>
                <a:ea typeface="华文新魏" panose="02010800040101010101" pitchFamily="2" charset="-122"/>
                <a:cs typeface="Times New Roman" panose="02020603050405020304" pitchFamily="18" charset="0"/>
              </a:rPr>
              <a:t>k</a:t>
            </a:r>
            <a:r>
              <a:rPr lang="en-US" altLang="zh-CN" b="0" dirty="0">
                <a:solidFill>
                  <a:schemeClr val="tx1"/>
                </a:solidFill>
                <a:ea typeface="华文新魏" panose="02010800040101010101" pitchFamily="2" charset="-122"/>
                <a:cs typeface="Times New Roman" panose="02020603050405020304" pitchFamily="18" charset="0"/>
              </a:rPr>
              <a:t> )</a:t>
            </a:r>
            <a:r>
              <a:rPr lang="zh-CN" altLang="en-US" b="0" dirty="0">
                <a:solidFill>
                  <a:schemeClr val="tx1"/>
                </a:solidFill>
                <a:ea typeface="华文新魏" panose="02010800040101010101" pitchFamily="2" charset="-122"/>
                <a:cs typeface="Times New Roman" panose="02020603050405020304" pitchFamily="18" charset="0"/>
              </a:rPr>
              <a:t>和 </a:t>
            </a:r>
            <a:r>
              <a:rPr lang="en-US" altLang="zh-CN" b="0" i="1" dirty="0">
                <a:solidFill>
                  <a:schemeClr val="tx1"/>
                </a:solidFill>
                <a:ea typeface="华文新魏" panose="02010800040101010101" pitchFamily="2" charset="-122"/>
                <a:cs typeface="Times New Roman" panose="02020603050405020304" pitchFamily="18" charset="0"/>
              </a:rPr>
              <a:t>h</a:t>
            </a:r>
            <a:r>
              <a:rPr lang="en-US" altLang="zh-CN" b="0" dirty="0">
                <a:solidFill>
                  <a:schemeClr val="tx1"/>
                </a:solidFill>
                <a:ea typeface="华文新魏" panose="02010800040101010101" pitchFamily="2" charset="-122"/>
                <a:cs typeface="Times New Roman" panose="02020603050405020304" pitchFamily="18" charset="0"/>
              </a:rPr>
              <a:t>( </a:t>
            </a:r>
            <a:r>
              <a:rPr lang="en-US" altLang="zh-CN" b="0" i="1" dirty="0" err="1">
                <a:solidFill>
                  <a:schemeClr val="tx1"/>
                </a:solidFill>
                <a:ea typeface="华文新魏" panose="02010800040101010101" pitchFamily="2" charset="-122"/>
                <a:cs typeface="Times New Roman" panose="02020603050405020304" pitchFamily="18" charset="0"/>
              </a:rPr>
              <a:t>x</a:t>
            </a:r>
            <a:r>
              <a:rPr lang="en-US" altLang="zh-CN" sz="3200" b="0" i="1" baseline="-25000" dirty="0" err="1">
                <a:solidFill>
                  <a:schemeClr val="tx1"/>
                </a:solidFill>
                <a:ea typeface="华文新魏" panose="02010800040101010101" pitchFamily="2" charset="-122"/>
                <a:cs typeface="Times New Roman" panose="02020603050405020304" pitchFamily="18" charset="0"/>
              </a:rPr>
              <a:t>k</a:t>
            </a:r>
            <a:r>
              <a:rPr lang="zh-CN" altLang="en-US" b="0" dirty="0">
                <a:solidFill>
                  <a:schemeClr val="tx1"/>
                </a:solidFill>
                <a:ea typeface="华文新魏" panose="02010800040101010101" pitchFamily="2" charset="-122"/>
                <a:cs typeface="Times New Roman" panose="02020603050405020304" pitchFamily="18" charset="0"/>
              </a:rPr>
              <a:t>－</a:t>
            </a:r>
            <a:r>
              <a:rPr lang="en-US" altLang="zh-CN" b="0" i="1" dirty="0" err="1">
                <a:solidFill>
                  <a:schemeClr val="tx1"/>
                </a:solidFill>
                <a:ea typeface="华文新魏" panose="02010800040101010101" pitchFamily="2" charset="-122"/>
                <a:cs typeface="Times New Roman" panose="02020603050405020304" pitchFamily="18" charset="0"/>
              </a:rPr>
              <a:t>u</a:t>
            </a:r>
            <a:r>
              <a:rPr lang="en-US" altLang="zh-CN" sz="3200" b="0" i="1" baseline="-25000" dirty="0" err="1">
                <a:solidFill>
                  <a:schemeClr val="tx1"/>
                </a:solidFill>
                <a:ea typeface="华文新魏" panose="02010800040101010101" pitchFamily="2" charset="-122"/>
                <a:cs typeface="Times New Roman" panose="02020603050405020304" pitchFamily="18" charset="0"/>
              </a:rPr>
              <a:t>k</a:t>
            </a:r>
            <a:r>
              <a:rPr lang="en-US" altLang="zh-CN" b="0" dirty="0">
                <a:solidFill>
                  <a:schemeClr val="tx1"/>
                </a:solidFill>
                <a:ea typeface="华文新魏" panose="02010800040101010101" pitchFamily="2" charset="-122"/>
                <a:cs typeface="Times New Roman" panose="02020603050405020304" pitchFamily="18" charset="0"/>
              </a:rPr>
              <a:t> )</a:t>
            </a:r>
            <a:r>
              <a:rPr lang="zh-CN" altLang="en-US" b="0" dirty="0">
                <a:solidFill>
                  <a:schemeClr val="tx1"/>
                </a:solidFill>
                <a:ea typeface="华文新魏" panose="02010800040101010101" pitchFamily="2" charset="-122"/>
                <a:cs typeface="Times New Roman" panose="02020603050405020304" pitchFamily="18" charset="0"/>
              </a:rPr>
              <a:t>是已知函数，且 </a:t>
            </a:r>
            <a:r>
              <a:rPr lang="en-US" altLang="zh-CN" b="0" i="1" dirty="0">
                <a:solidFill>
                  <a:schemeClr val="tx1"/>
                </a:solidFill>
                <a:ea typeface="华文新魏" panose="02010800040101010101" pitchFamily="2" charset="-122"/>
                <a:cs typeface="Times New Roman" panose="02020603050405020304" pitchFamily="18" charset="0"/>
              </a:rPr>
              <a:t>g</a:t>
            </a:r>
            <a:r>
              <a:rPr lang="en-US" altLang="zh-CN" b="0" dirty="0">
                <a:solidFill>
                  <a:schemeClr val="tx1"/>
                </a:solidFill>
                <a:ea typeface="华文新魏" panose="02010800040101010101" pitchFamily="2" charset="-122"/>
                <a:cs typeface="Times New Roman" panose="02020603050405020304" pitchFamily="18" charset="0"/>
              </a:rPr>
              <a:t>( 0 ) = </a:t>
            </a:r>
            <a:r>
              <a:rPr lang="en-US" altLang="zh-CN" b="0" i="1" dirty="0">
                <a:solidFill>
                  <a:schemeClr val="tx1"/>
                </a:solidFill>
                <a:ea typeface="华文新魏" panose="02010800040101010101" pitchFamily="2" charset="-122"/>
                <a:cs typeface="Times New Roman" panose="02020603050405020304" pitchFamily="18" charset="0"/>
              </a:rPr>
              <a:t>h</a:t>
            </a:r>
            <a:r>
              <a:rPr lang="en-US" altLang="zh-CN" b="0" dirty="0">
                <a:solidFill>
                  <a:schemeClr val="tx1"/>
                </a:solidFill>
                <a:ea typeface="华文新魏" panose="02010800040101010101" pitchFamily="2" charset="-122"/>
                <a:cs typeface="Times New Roman" panose="02020603050405020304" pitchFamily="18" charset="0"/>
              </a:rPr>
              <a:t>( 0 ) = 0</a:t>
            </a:r>
            <a:r>
              <a:rPr lang="zh-CN" altLang="en-US" b="0" dirty="0">
                <a:solidFill>
                  <a:schemeClr val="tx1"/>
                </a:solidFill>
                <a:ea typeface="华文新魏" panose="02010800040101010101" pitchFamily="2" charset="-122"/>
                <a:cs typeface="Times New Roman" panose="02020603050405020304" pitchFamily="18" charset="0"/>
              </a:rPr>
              <a:t>。</a:t>
            </a:r>
            <a:endParaRPr lang="en-US" altLang="zh-CN" b="0" dirty="0">
              <a:solidFill>
                <a:schemeClr val="tx1"/>
              </a:solidFill>
              <a:ea typeface="华文新魏" panose="02010800040101010101" pitchFamily="2" charset="-122"/>
              <a:cs typeface="Times New Roman" panose="02020603050405020304" pitchFamily="18" charset="0"/>
            </a:endParaRPr>
          </a:p>
          <a:p>
            <a:pPr algn="just">
              <a:spcBef>
                <a:spcPct val="20000"/>
              </a:spcBef>
              <a:buClr>
                <a:schemeClr val="hlink"/>
              </a:buClr>
              <a:buSzPct val="80000"/>
              <a:buFont typeface="Monotype Sorts" charset="2"/>
              <a:buNone/>
            </a:pPr>
            <a:endParaRPr lang="zh-CN" altLang="en-US" b="0" dirty="0">
              <a:solidFill>
                <a:schemeClr val="tx1"/>
              </a:solidFill>
              <a:ea typeface="华文新魏" panose="02010800040101010101" pitchFamily="2" charset="-122"/>
              <a:cs typeface="Times New Roman" panose="02020603050405020304" pitchFamily="18" charset="0"/>
            </a:endParaRPr>
          </a:p>
          <a:p>
            <a:pPr algn="just">
              <a:spcBef>
                <a:spcPct val="20000"/>
              </a:spcBef>
              <a:buClr>
                <a:schemeClr val="hlink"/>
              </a:buClr>
              <a:buSzPct val="80000"/>
              <a:buFont typeface="Monotype Sorts" charset="2"/>
              <a:buNone/>
            </a:pPr>
            <a:r>
              <a:rPr lang="zh-CN" altLang="en-US" b="0" dirty="0">
                <a:ea typeface="华文新魏" panose="02010800040101010101" pitchFamily="2" charset="-122"/>
                <a:cs typeface="Times New Roman" panose="02020603050405020304" pitchFamily="18" charset="0"/>
              </a:rPr>
              <a:t>◎</a:t>
            </a:r>
            <a:r>
              <a:rPr lang="zh-CN" altLang="en-US" b="0" dirty="0">
                <a:solidFill>
                  <a:schemeClr val="tx1"/>
                </a:solidFill>
                <a:ea typeface="华文新魏" panose="02010800040101010101" pitchFamily="2" charset="-122"/>
                <a:cs typeface="Times New Roman" panose="02020603050405020304" pitchFamily="18" charset="0"/>
              </a:rPr>
              <a:t>又机器设备在使用中会有损坏，设机器用于工作</a:t>
            </a:r>
            <a:r>
              <a:rPr lang="en-US" altLang="zh-CN" b="0" dirty="0">
                <a:solidFill>
                  <a:schemeClr val="tx1"/>
                </a:solidFill>
                <a:ea typeface="华文新魏" panose="02010800040101010101" pitchFamily="2" charset="-122"/>
                <a:cs typeface="Times New Roman" panose="02020603050405020304" pitchFamily="18" charset="0"/>
              </a:rPr>
              <a:t>A</a:t>
            </a:r>
            <a:r>
              <a:rPr lang="zh-CN" altLang="en-US" b="0" dirty="0">
                <a:solidFill>
                  <a:schemeClr val="tx1"/>
                </a:solidFill>
                <a:ea typeface="华文新魏" panose="02010800040101010101" pitchFamily="2" charset="-122"/>
                <a:cs typeface="Times New Roman" panose="02020603050405020304" pitchFamily="18" charset="0"/>
              </a:rPr>
              <a:t>时，一年后能继续使用的完好机器数占年初投入量的</a:t>
            </a:r>
            <a:r>
              <a:rPr lang="en-US" altLang="zh-CN" b="0" dirty="0">
                <a:solidFill>
                  <a:schemeClr val="tx1"/>
                </a:solidFill>
                <a:ea typeface="华文新魏" panose="02010800040101010101" pitchFamily="2" charset="-122"/>
                <a:cs typeface="Times New Roman" panose="02020603050405020304" pitchFamily="18" charset="0"/>
              </a:rPr>
              <a:t>70%</a:t>
            </a:r>
            <a:r>
              <a:rPr lang="zh-CN" altLang="en-US" b="0" dirty="0">
                <a:solidFill>
                  <a:schemeClr val="tx1"/>
                </a:solidFill>
                <a:ea typeface="华文新魏" panose="02010800040101010101" pitchFamily="2" charset="-122"/>
                <a:cs typeface="Times New Roman" panose="02020603050405020304" pitchFamily="18" charset="0"/>
              </a:rPr>
              <a:t>；若用于工作</a:t>
            </a:r>
            <a:r>
              <a:rPr lang="en-US" altLang="zh-CN" b="0" dirty="0">
                <a:solidFill>
                  <a:schemeClr val="tx1"/>
                </a:solidFill>
                <a:ea typeface="华文新魏" panose="02010800040101010101" pitchFamily="2" charset="-122"/>
                <a:cs typeface="Times New Roman" panose="02020603050405020304" pitchFamily="18" charset="0"/>
              </a:rPr>
              <a:t>B</a:t>
            </a:r>
            <a:r>
              <a:rPr lang="zh-CN" altLang="en-US" b="0" dirty="0">
                <a:solidFill>
                  <a:schemeClr val="tx1"/>
                </a:solidFill>
                <a:ea typeface="华文新魏" panose="02010800040101010101" pitchFamily="2" charset="-122"/>
                <a:cs typeface="Times New Roman" panose="02020603050405020304" pitchFamily="18" charset="0"/>
              </a:rPr>
              <a:t>时，一年后能继续使用的完好机器数占年初投入量的</a:t>
            </a:r>
            <a:r>
              <a:rPr lang="en-US" altLang="zh-CN" b="0" dirty="0">
                <a:solidFill>
                  <a:schemeClr val="tx1"/>
                </a:solidFill>
                <a:ea typeface="华文新魏" panose="02010800040101010101" pitchFamily="2" charset="-122"/>
                <a:cs typeface="Times New Roman" panose="02020603050405020304" pitchFamily="18" charset="0"/>
              </a:rPr>
              <a:t>90%</a:t>
            </a:r>
            <a:r>
              <a:rPr lang="zh-CN" altLang="en-US" b="0" dirty="0">
                <a:solidFill>
                  <a:schemeClr val="tx1"/>
                </a:solidFill>
                <a:ea typeface="华文新魏" panose="02010800040101010101" pitchFamily="2" charset="-122"/>
                <a:cs typeface="Times New Roman" panose="02020603050405020304" pitchFamily="18" charset="0"/>
              </a:rPr>
              <a:t>。则在</a:t>
            </a:r>
            <a:r>
              <a:rPr lang="zh-CN" altLang="en-US" b="0" dirty="0">
                <a:ea typeface="华文新魏" panose="02010800040101010101" pitchFamily="2" charset="-122"/>
                <a:cs typeface="Times New Roman" panose="02020603050405020304" pitchFamily="18" charset="0"/>
              </a:rPr>
              <a:t>下一年初</a:t>
            </a:r>
            <a:r>
              <a:rPr lang="zh-CN" altLang="en-US" b="0" dirty="0">
                <a:solidFill>
                  <a:schemeClr val="tx1"/>
                </a:solidFill>
                <a:ea typeface="华文新魏" panose="02010800040101010101" pitchFamily="2" charset="-122"/>
                <a:cs typeface="Times New Roman" panose="02020603050405020304" pitchFamily="18" charset="0"/>
              </a:rPr>
              <a:t>能继续用于</a:t>
            </a:r>
            <a:r>
              <a:rPr lang="en-US" altLang="zh-CN" b="0" dirty="0">
                <a:solidFill>
                  <a:schemeClr val="tx1"/>
                </a:solidFill>
                <a:ea typeface="华文新魏" panose="02010800040101010101" pitchFamily="2" charset="-122"/>
                <a:cs typeface="Times New Roman" panose="02020603050405020304" pitchFamily="18" charset="0"/>
              </a:rPr>
              <a:t>A</a:t>
            </a:r>
            <a:r>
              <a:rPr lang="zh-CN" altLang="en-US" b="0" dirty="0">
                <a:solidFill>
                  <a:schemeClr val="tx1"/>
                </a:solidFill>
                <a:ea typeface="华文新魏" panose="02010800040101010101" pitchFamily="2" charset="-122"/>
                <a:cs typeface="Times New Roman" panose="02020603050405020304" pitchFamily="18" charset="0"/>
              </a:rPr>
              <a:t>、</a:t>
            </a:r>
            <a:r>
              <a:rPr lang="en-US" altLang="zh-CN" b="0" dirty="0">
                <a:solidFill>
                  <a:schemeClr val="tx1"/>
                </a:solidFill>
                <a:ea typeface="华文新魏" panose="02010800040101010101" pitchFamily="2" charset="-122"/>
                <a:cs typeface="Times New Roman" panose="02020603050405020304" pitchFamily="18" charset="0"/>
              </a:rPr>
              <a:t>B</a:t>
            </a:r>
            <a:r>
              <a:rPr lang="zh-CN" altLang="en-US" b="0" dirty="0">
                <a:solidFill>
                  <a:schemeClr val="tx1"/>
                </a:solidFill>
                <a:ea typeface="华文新魏" panose="02010800040101010101" pitchFamily="2" charset="-122"/>
                <a:cs typeface="Times New Roman" panose="02020603050405020304" pitchFamily="18" charset="0"/>
              </a:rPr>
              <a:t>工作的设备数为 </a:t>
            </a:r>
            <a:r>
              <a:rPr lang="en-US" altLang="zh-CN" b="0" i="1" dirty="0">
                <a:ea typeface="华文新魏" panose="02010800040101010101" pitchFamily="2" charset="-122"/>
                <a:cs typeface="Times New Roman" panose="02020603050405020304" pitchFamily="18" charset="0"/>
              </a:rPr>
              <a:t>x</a:t>
            </a:r>
            <a:r>
              <a:rPr lang="en-US" altLang="zh-CN" sz="3200" b="0" i="1" baseline="-25000" dirty="0">
                <a:ea typeface="华文新魏" panose="02010800040101010101" pitchFamily="2" charset="-122"/>
                <a:cs typeface="Times New Roman" panose="02020603050405020304" pitchFamily="18" charset="0"/>
              </a:rPr>
              <a:t>k</a:t>
            </a:r>
            <a:r>
              <a:rPr lang="en-US" altLang="zh-CN" sz="3200" b="0" baseline="-25000" dirty="0">
                <a:ea typeface="华文新魏" panose="02010800040101010101" pitchFamily="2" charset="-122"/>
                <a:cs typeface="Times New Roman" panose="02020603050405020304" pitchFamily="18" charset="0"/>
              </a:rPr>
              <a:t>+1</a:t>
            </a:r>
            <a:r>
              <a:rPr lang="en-US" altLang="zh-CN" b="0" dirty="0">
                <a:ea typeface="华文新魏" panose="02010800040101010101" pitchFamily="2" charset="-122"/>
                <a:cs typeface="Times New Roman" panose="02020603050405020304" pitchFamily="18" charset="0"/>
              </a:rPr>
              <a:t>=0.7</a:t>
            </a:r>
            <a:r>
              <a:rPr lang="en-US" altLang="zh-CN" b="0" i="1" dirty="0">
                <a:ea typeface="华文新魏" panose="02010800040101010101" pitchFamily="2" charset="-122"/>
                <a:cs typeface="Times New Roman" panose="02020603050405020304" pitchFamily="18" charset="0"/>
              </a:rPr>
              <a:t>u</a:t>
            </a:r>
            <a:r>
              <a:rPr lang="en-US" altLang="zh-CN" sz="3200" b="0" i="1" baseline="-25000" dirty="0">
                <a:ea typeface="华文新魏" panose="02010800040101010101" pitchFamily="2" charset="-122"/>
                <a:cs typeface="Times New Roman" panose="02020603050405020304" pitchFamily="18" charset="0"/>
              </a:rPr>
              <a:t>k</a:t>
            </a:r>
            <a:r>
              <a:rPr lang="en-US" altLang="zh-CN" b="0" dirty="0">
                <a:ea typeface="华文新魏" panose="02010800040101010101" pitchFamily="2" charset="-122"/>
                <a:cs typeface="Times New Roman" panose="02020603050405020304" pitchFamily="18" charset="0"/>
              </a:rPr>
              <a:t>+0.9(</a:t>
            </a:r>
            <a:r>
              <a:rPr lang="en-US" altLang="zh-CN" b="0" i="1" dirty="0" err="1">
                <a:ea typeface="华文新魏" panose="02010800040101010101" pitchFamily="2" charset="-122"/>
                <a:cs typeface="Times New Roman" panose="02020603050405020304" pitchFamily="18" charset="0"/>
              </a:rPr>
              <a:t>x</a:t>
            </a:r>
            <a:r>
              <a:rPr lang="en-US" altLang="zh-CN" sz="3200" b="0" i="1" baseline="-25000" dirty="0" err="1">
                <a:ea typeface="华文新魏" panose="02010800040101010101" pitchFamily="2" charset="-122"/>
                <a:cs typeface="Times New Roman" panose="02020603050405020304" pitchFamily="18" charset="0"/>
              </a:rPr>
              <a:t>k</a:t>
            </a:r>
            <a:r>
              <a:rPr lang="zh-CN" altLang="en-US" b="0" dirty="0">
                <a:ea typeface="华文新魏" panose="02010800040101010101" pitchFamily="2" charset="-122"/>
                <a:cs typeface="Times New Roman" panose="02020603050405020304" pitchFamily="18" charset="0"/>
              </a:rPr>
              <a:t>－</a:t>
            </a:r>
            <a:r>
              <a:rPr lang="en-US" altLang="zh-CN" b="0" i="1" dirty="0" err="1">
                <a:ea typeface="华文新魏" panose="02010800040101010101" pitchFamily="2" charset="-122"/>
                <a:cs typeface="Times New Roman" panose="02020603050405020304" pitchFamily="18" charset="0"/>
              </a:rPr>
              <a:t>u</a:t>
            </a:r>
            <a:r>
              <a:rPr lang="en-US" altLang="zh-CN" sz="3200" b="0" i="1" baseline="-25000" dirty="0" err="1">
                <a:ea typeface="华文新魏" panose="02010800040101010101" pitchFamily="2" charset="-122"/>
                <a:cs typeface="Times New Roman" panose="02020603050405020304" pitchFamily="18" charset="0"/>
              </a:rPr>
              <a:t>k</a:t>
            </a:r>
            <a:r>
              <a:rPr lang="en-US" altLang="zh-CN" b="0" dirty="0">
                <a:ea typeface="华文新魏" panose="02010800040101010101" pitchFamily="2" charset="-122"/>
                <a:cs typeface="Times New Roman" panose="02020603050405020304" pitchFamily="18" charset="0"/>
              </a:rPr>
              <a:t>)</a:t>
            </a:r>
            <a:r>
              <a:rPr lang="zh-CN" altLang="en-US" b="0" dirty="0">
                <a:solidFill>
                  <a:schemeClr val="tx1"/>
                </a:solidFill>
                <a:ea typeface="华文新魏" panose="02010800040101010101" pitchFamily="2" charset="-122"/>
                <a:cs typeface="Times New Roman" panose="02020603050405020304" pitchFamily="18" charset="0"/>
              </a:rPr>
              <a:t>。</a:t>
            </a:r>
            <a:endParaRPr lang="en-US" altLang="zh-CN" b="0" dirty="0">
              <a:solidFill>
                <a:schemeClr val="tx1"/>
              </a:solidFill>
              <a:ea typeface="华文新魏" panose="02010800040101010101" pitchFamily="2" charset="-122"/>
              <a:cs typeface="Times New Roman" panose="02020603050405020304" pitchFamily="18" charset="0"/>
            </a:endParaRPr>
          </a:p>
          <a:p>
            <a:pPr algn="just">
              <a:spcBef>
                <a:spcPct val="20000"/>
              </a:spcBef>
              <a:buClr>
                <a:schemeClr val="hlink"/>
              </a:buClr>
              <a:buSzPct val="80000"/>
              <a:buFont typeface="Monotype Sorts" charset="2"/>
              <a:buNone/>
            </a:pPr>
            <a:endParaRPr lang="zh-CN" altLang="en-US" b="0" dirty="0">
              <a:solidFill>
                <a:schemeClr val="tx1"/>
              </a:solidFill>
              <a:ea typeface="华文新魏" panose="02010800040101010101" pitchFamily="2" charset="-122"/>
              <a:cs typeface="Times New Roman" panose="02020603050405020304" pitchFamily="18" charset="0"/>
            </a:endParaRPr>
          </a:p>
          <a:p>
            <a:pPr algn="just">
              <a:spcBef>
                <a:spcPct val="20000"/>
              </a:spcBef>
              <a:buClr>
                <a:schemeClr val="hlink"/>
              </a:buClr>
              <a:buSzPct val="80000"/>
              <a:buFont typeface="Monotype Sorts" charset="2"/>
              <a:buNone/>
            </a:pPr>
            <a:r>
              <a:rPr lang="zh-CN" altLang="en-US" b="0" dirty="0">
                <a:ea typeface="华文新魏" panose="02010800040101010101" pitchFamily="2" charset="-122"/>
                <a:cs typeface="Times New Roman" panose="02020603050405020304" pitchFamily="18" charset="0"/>
              </a:rPr>
              <a:t>◎</a:t>
            </a:r>
            <a:r>
              <a:rPr lang="zh-CN" altLang="en-US" b="0" dirty="0">
                <a:solidFill>
                  <a:schemeClr val="tx1"/>
                </a:solidFill>
                <a:ea typeface="华文新魏" panose="02010800040101010101" pitchFamily="2" charset="-122"/>
                <a:cs typeface="Times New Roman" panose="02020603050405020304" pitchFamily="18" charset="0"/>
              </a:rPr>
              <a:t>设第</a:t>
            </a:r>
            <a:r>
              <a:rPr lang="en-US" altLang="zh-CN" b="0" dirty="0">
                <a:solidFill>
                  <a:schemeClr val="tx1"/>
                </a:solidFill>
                <a:ea typeface="华文新魏" panose="02010800040101010101" pitchFamily="2" charset="-122"/>
                <a:cs typeface="Times New Roman" panose="02020603050405020304" pitchFamily="18" charset="0"/>
              </a:rPr>
              <a:t>1</a:t>
            </a:r>
            <a:r>
              <a:rPr lang="zh-CN" altLang="en-US" b="0" dirty="0">
                <a:solidFill>
                  <a:schemeClr val="tx1"/>
                </a:solidFill>
                <a:ea typeface="华文新魏" panose="02010800040101010101" pitchFamily="2" charset="-122"/>
                <a:cs typeface="Times New Roman" panose="02020603050405020304" pitchFamily="18" charset="0"/>
              </a:rPr>
              <a:t>年初完好的机器总数为</a:t>
            </a:r>
            <a:r>
              <a:rPr lang="en-US" altLang="zh-CN" b="0" dirty="0">
                <a:solidFill>
                  <a:schemeClr val="tx1"/>
                </a:solidFill>
                <a:ea typeface="华文新魏" panose="02010800040101010101" pitchFamily="2" charset="-122"/>
                <a:cs typeface="Times New Roman" panose="02020603050405020304" pitchFamily="18" charset="0"/>
              </a:rPr>
              <a:t>1000</a:t>
            </a:r>
            <a:r>
              <a:rPr lang="zh-CN" altLang="en-US" b="0" dirty="0">
                <a:solidFill>
                  <a:schemeClr val="tx1"/>
                </a:solidFill>
                <a:ea typeface="华文新魏" panose="02010800040101010101" pitchFamily="2" charset="-122"/>
                <a:cs typeface="Times New Roman" panose="02020603050405020304" pitchFamily="18" charset="0"/>
              </a:rPr>
              <a:t>台，问在连续</a:t>
            </a:r>
            <a:r>
              <a:rPr lang="en-US" altLang="zh-CN" b="0" dirty="0">
                <a:solidFill>
                  <a:schemeClr val="tx1"/>
                </a:solidFill>
                <a:ea typeface="华文新魏" panose="02010800040101010101" pitchFamily="2" charset="-122"/>
                <a:cs typeface="Times New Roman" panose="02020603050405020304" pitchFamily="18" charset="0"/>
              </a:rPr>
              <a:t>5</a:t>
            </a:r>
            <a:r>
              <a:rPr lang="zh-CN" altLang="en-US" b="0" dirty="0">
                <a:solidFill>
                  <a:schemeClr val="tx1"/>
                </a:solidFill>
                <a:ea typeface="华文新魏" panose="02010800040101010101" pitchFamily="2" charset="-122"/>
                <a:cs typeface="Times New Roman" panose="02020603050405020304" pitchFamily="18" charset="0"/>
              </a:rPr>
              <a:t>年内每年应如何分配用于</a:t>
            </a:r>
            <a:r>
              <a:rPr lang="en-US" altLang="zh-CN" b="0" dirty="0">
                <a:solidFill>
                  <a:schemeClr val="tx1"/>
                </a:solidFill>
                <a:ea typeface="华文新魏" panose="02010800040101010101" pitchFamily="2" charset="-122"/>
                <a:cs typeface="Times New Roman" panose="02020603050405020304" pitchFamily="18" charset="0"/>
              </a:rPr>
              <a:t>A</a:t>
            </a:r>
            <a:r>
              <a:rPr lang="zh-CN" altLang="en-US" b="0" dirty="0">
                <a:solidFill>
                  <a:schemeClr val="tx1"/>
                </a:solidFill>
                <a:ea typeface="华文新魏" panose="02010800040101010101" pitchFamily="2" charset="-122"/>
                <a:cs typeface="Times New Roman" panose="02020603050405020304" pitchFamily="18" charset="0"/>
              </a:rPr>
              <a:t>、</a:t>
            </a:r>
            <a:r>
              <a:rPr lang="en-US" altLang="zh-CN" b="0" dirty="0">
                <a:solidFill>
                  <a:schemeClr val="tx1"/>
                </a:solidFill>
                <a:ea typeface="华文新魏" panose="02010800040101010101" pitchFamily="2" charset="-122"/>
                <a:cs typeface="Times New Roman" panose="02020603050405020304" pitchFamily="18" charset="0"/>
              </a:rPr>
              <a:t>B</a:t>
            </a:r>
            <a:r>
              <a:rPr lang="zh-CN" altLang="en-US" b="0" dirty="0">
                <a:solidFill>
                  <a:schemeClr val="tx1"/>
                </a:solidFill>
                <a:ea typeface="华文新魏" panose="02010800040101010101" pitchFamily="2" charset="-122"/>
                <a:cs typeface="Times New Roman" panose="02020603050405020304" pitchFamily="18" charset="0"/>
              </a:rPr>
              <a:t>两项工作的机器数，使</a:t>
            </a:r>
            <a:r>
              <a:rPr lang="en-US" altLang="zh-CN" b="0" dirty="0">
                <a:solidFill>
                  <a:schemeClr val="tx1"/>
                </a:solidFill>
                <a:ea typeface="华文新魏" panose="02010800040101010101" pitchFamily="2" charset="-122"/>
                <a:cs typeface="Times New Roman" panose="02020603050405020304" pitchFamily="18" charset="0"/>
              </a:rPr>
              <a:t>5</a:t>
            </a:r>
            <a:r>
              <a:rPr lang="zh-CN" altLang="en-US" b="0" dirty="0">
                <a:solidFill>
                  <a:schemeClr val="tx1"/>
                </a:solidFill>
                <a:ea typeface="华文新魏" panose="02010800040101010101" pitchFamily="2" charset="-122"/>
                <a:cs typeface="Times New Roman" panose="02020603050405020304" pitchFamily="18" charset="0"/>
              </a:rPr>
              <a:t>年的总收益为最大。</a:t>
            </a:r>
          </a:p>
        </p:txBody>
      </p:sp>
    </p:spTree>
    <p:extLst>
      <p:ext uri="{BB962C8B-B14F-4D97-AF65-F5344CB8AC3E}">
        <p14:creationId xmlns:p14="http://schemas.microsoft.com/office/powerpoint/2010/main" val="8097284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71">
            <a:extLst>
              <a:ext uri="{FF2B5EF4-FFF2-40B4-BE49-F238E27FC236}">
                <a16:creationId xmlns:a16="http://schemas.microsoft.com/office/drawing/2014/main" id="{FA813501-3202-436D-BE87-D309B4E115E4}"/>
              </a:ext>
            </a:extLst>
          </p:cNvPr>
          <p:cNvSpPr>
            <a:spLocks noChangeArrowheads="1"/>
          </p:cNvSpPr>
          <p:nvPr/>
        </p:nvSpPr>
        <p:spPr bwMode="auto">
          <a:xfrm>
            <a:off x="430741" y="885931"/>
            <a:ext cx="2451100" cy="447675"/>
          </a:xfrm>
          <a:prstGeom prst="rect">
            <a:avLst/>
          </a:prstGeom>
          <a:solidFill>
            <a:srgbClr val="CCFFCC"/>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第（</a:t>
            </a: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3</a:t>
            </a:r>
            <a:r>
              <a:rPr kumimoji="1"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）步 </a:t>
            </a: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k=3</a:t>
            </a:r>
          </a:p>
        </p:txBody>
      </p:sp>
      <p:sp>
        <p:nvSpPr>
          <p:cNvPr id="5" name="Rectangle 672">
            <a:extLst>
              <a:ext uri="{FF2B5EF4-FFF2-40B4-BE49-F238E27FC236}">
                <a16:creationId xmlns:a16="http://schemas.microsoft.com/office/drawing/2014/main" id="{199103A0-D28F-40A5-9F63-A84D04E74639}"/>
              </a:ext>
            </a:extLst>
          </p:cNvPr>
          <p:cNvSpPr>
            <a:spLocks noChangeArrowheads="1"/>
          </p:cNvSpPr>
          <p:nvPr/>
        </p:nvSpPr>
        <p:spPr bwMode="auto">
          <a:xfrm>
            <a:off x="447886" y="1577764"/>
            <a:ext cx="11296227" cy="773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00000"/>
              </a:lnSpc>
              <a:spcBef>
                <a:spcPct val="50000"/>
              </a:spcBef>
              <a:spcAft>
                <a:spcPct val="0"/>
              </a:spcAft>
              <a:buClrTx/>
              <a:buSzPct val="100000"/>
              <a:buFontTx/>
              <a:buNone/>
              <a:tabLst/>
              <a:defRPr/>
            </a:pPr>
            <a:r>
              <a:rPr kumimoji="0" lang="en-US" altLang="zh-CN" sz="2100" b="1" i="0" u="none" strike="noStrike" kern="0" cap="none" spc="0" normalizeH="0" baseline="0" noProof="0" dirty="0">
                <a:ln>
                  <a:noFill/>
                </a:ln>
                <a:solidFill>
                  <a:srgbClr val="FF0000"/>
                </a:solidFill>
                <a:effectLst/>
                <a:uLnTx/>
                <a:uFillTx/>
                <a:latin typeface="Times New Roman" panose="02020603050405020304" pitchFamily="18" charset="0"/>
                <a:ea typeface="楷体_GB2312" charset="-122"/>
              </a:rPr>
              <a:t>③</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由</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到终点</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E</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有</a:t>
            </a:r>
            <a:r>
              <a:rPr kumimoji="0" lang="en-US" altLang="zh-CN"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2</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条路线，分别为经过</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D</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D</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到达</a:t>
            </a:r>
            <a:r>
              <a:rPr kumimoji="0" lang="en-US" altLang="zh-CN"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E</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点（由</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D</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D</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到达</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E</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点的最短路长在第一步已计算得出），需加以比较，取其中最短的。</a:t>
            </a:r>
          </a:p>
        </p:txBody>
      </p:sp>
      <p:pic>
        <p:nvPicPr>
          <p:cNvPr id="6" name="Picture 673">
            <a:extLst>
              <a:ext uri="{FF2B5EF4-FFF2-40B4-BE49-F238E27FC236}">
                <a16:creationId xmlns:a16="http://schemas.microsoft.com/office/drawing/2014/main" id="{49FD6DD8-4D63-4C1A-8D39-D2A9EFAAF50A}"/>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041" y="2835381"/>
            <a:ext cx="6011863" cy="284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74">
            <a:extLst>
              <a:ext uri="{FF2B5EF4-FFF2-40B4-BE49-F238E27FC236}">
                <a16:creationId xmlns:a16="http://schemas.microsoft.com/office/drawing/2014/main" id="{4CF8BAC6-A435-42ED-A81B-41DB5A79A928}"/>
              </a:ext>
            </a:extLst>
          </p:cNvPr>
          <p:cNvSpPr>
            <a:spLocks noChangeArrowheads="1"/>
          </p:cNvSpPr>
          <p:nvPr/>
        </p:nvSpPr>
        <p:spPr bwMode="auto">
          <a:xfrm>
            <a:off x="7506229" y="2641970"/>
            <a:ext cx="3584787" cy="1574059"/>
          </a:xfrm>
          <a:prstGeom prst="rect">
            <a:avLst/>
          </a:prstGeom>
          <a:noFill/>
          <a:ln w="9525" algn="ctr">
            <a:solidFill>
              <a:srgbClr val="FF0000"/>
            </a:solidFill>
            <a:miter lim="800000"/>
            <a:headEnd/>
            <a:tailEnd/>
          </a:ln>
          <a:extLst>
            <a:ext uri="{909E8E84-426E-40DD-AFC4-6F175D3DCCD1}">
              <a14:hiddenFill xmlns:a14="http://schemas.microsoft.com/office/drawing/2010/main">
                <a:solidFill>
                  <a:schemeClr val="accent1"/>
                </a:solidFill>
              </a14:hiddenFill>
            </a:ext>
          </a:extLst>
        </p:spPr>
        <p:txBody>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00000"/>
              </a:lnSpc>
              <a:spcBef>
                <a:spcPct val="10000"/>
              </a:spcBef>
              <a:spcAft>
                <a:spcPct val="0"/>
              </a:spcAft>
              <a:buClrTx/>
              <a:buSzPct val="100000"/>
              <a:buFontTx/>
              <a:buNone/>
              <a:tabLst/>
              <a:defRPr/>
            </a:pPr>
            <a:r>
              <a:rPr kumimoji="0" lang="en-US" altLang="zh-CN" sz="2200" b="1" i="0" u="none" strike="noStrike" kern="0" cap="none" spc="0" normalizeH="0" baseline="0" noProof="0" dirty="0">
                <a:ln>
                  <a:noFill/>
                </a:ln>
                <a:solidFill>
                  <a:srgbClr val="0066FF"/>
                </a:solidFill>
                <a:effectLst/>
                <a:uLnTx/>
                <a:uFillTx/>
                <a:latin typeface="Times New Roman" panose="02020603050405020304" pitchFamily="18" charset="0"/>
                <a:ea typeface="楷体_GB2312" charset="-122"/>
              </a:rPr>
              <a:t>□</a:t>
            </a:r>
            <a:r>
              <a:rPr kumimoji="0" lang="zh-CN" altLang="en-US" sz="2200" b="1" i="0" u="none" strike="noStrike" kern="0" cap="none" spc="0" normalizeH="0" baseline="0" noProof="0" dirty="0">
                <a:ln>
                  <a:noFill/>
                </a:ln>
                <a:solidFill>
                  <a:srgbClr val="FF0066"/>
                </a:solidFill>
                <a:effectLst/>
                <a:uLnTx/>
                <a:uFillTx/>
                <a:latin typeface="Times New Roman" panose="02020603050405020304" pitchFamily="18" charset="0"/>
                <a:ea typeface="黑体" panose="02010609060101010101" pitchFamily="49" charset="-122"/>
              </a:rPr>
              <a:t>路线</a:t>
            </a:r>
            <a:r>
              <a:rPr kumimoji="0" lang="en-US" altLang="zh-CN" sz="2200" b="1" i="0" u="none" strike="noStrike" kern="0" cap="none" spc="0" normalizeH="0" baseline="0" noProof="0" dirty="0">
                <a:ln>
                  <a:noFill/>
                </a:ln>
                <a:solidFill>
                  <a:srgbClr val="FF0066"/>
                </a:solidFill>
                <a:effectLst/>
                <a:uLnTx/>
                <a:uFillTx/>
                <a:latin typeface="Times New Roman" panose="02020603050405020304" pitchFamily="18" charset="0"/>
                <a:ea typeface="黑体" panose="02010609060101010101" pitchFamily="49" charset="-122"/>
              </a:rPr>
              <a:t>1</a:t>
            </a:r>
          </a:p>
          <a:p>
            <a:pPr marL="0" marR="0" lvl="0" indent="0" defTabSz="914400" eaLnBrk="1" fontAlgn="base" latinLnBrk="0" hangingPunct="1">
              <a:lnSpc>
                <a:spcPct val="100000"/>
              </a:lnSpc>
              <a:spcBef>
                <a:spcPct val="10000"/>
              </a:spcBef>
              <a:spcAft>
                <a:spcPct val="0"/>
              </a:spcAft>
              <a:buClrTx/>
              <a:buSzPct val="100000"/>
              <a:buFontTx/>
              <a:buNone/>
              <a:tabLst/>
              <a:defRPr/>
            </a:pP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v</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D</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f</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4</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D</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0" u="none" strike="noStrike" kern="0" cap="none" spc="0" normalizeH="0" baseline="0" noProof="0" dirty="0">
                <a:ln>
                  <a:noFill/>
                </a:ln>
                <a:solidFill>
                  <a:srgbClr val="0000FF"/>
                </a:solidFill>
                <a:effectLst/>
                <a:uLnTx/>
                <a:uFillTx/>
                <a:latin typeface="Times New Roman" panose="02020603050405020304" pitchFamily="18" charset="0"/>
                <a:ea typeface="楷体_GB2312" charset="-122"/>
              </a:rPr>
              <a:t> = 3+3=6</a:t>
            </a:r>
          </a:p>
          <a:p>
            <a:pPr marL="0" marR="0" lvl="0" indent="0" defTabSz="914400" eaLnBrk="0" fontAlgn="base" latinLnBrk="0" hangingPunct="0">
              <a:lnSpc>
                <a:spcPct val="100000"/>
              </a:lnSpc>
              <a:spcBef>
                <a:spcPct val="10000"/>
              </a:spcBef>
              <a:spcAft>
                <a:spcPct val="0"/>
              </a:spcAft>
              <a:buClrTx/>
              <a:buSzPct val="75000"/>
              <a:buFont typeface="Wingdings" panose="05000000000000000000" pitchFamily="2" charset="2"/>
              <a:buNone/>
              <a:tabLst/>
              <a:defRPr/>
            </a:pPr>
            <a:r>
              <a:rPr kumimoji="0" lang="en-US" altLang="zh-CN" sz="2200" b="1" i="0" u="none" strike="noStrike" kern="0" cap="none" spc="0" normalizeH="0" baseline="0" noProof="0" dirty="0">
                <a:ln>
                  <a:noFill/>
                </a:ln>
                <a:solidFill>
                  <a:srgbClr val="0066FF"/>
                </a:solidFill>
                <a:effectLst/>
                <a:uLnTx/>
                <a:uFillTx/>
                <a:latin typeface="Times New Roman" panose="02020603050405020304" pitchFamily="18" charset="0"/>
                <a:ea typeface="楷体_GB2312" charset="-122"/>
              </a:rPr>
              <a:t>□</a:t>
            </a:r>
            <a:r>
              <a:rPr kumimoji="0" lang="zh-CN" altLang="en-US" sz="2200" b="1" i="0" u="none" strike="noStrike" kern="0" cap="none" spc="0" normalizeH="0" baseline="0" noProof="0" dirty="0">
                <a:ln>
                  <a:noFill/>
                </a:ln>
                <a:solidFill>
                  <a:srgbClr val="FF00FF"/>
                </a:solidFill>
                <a:effectLst/>
                <a:uLnTx/>
                <a:uFillTx/>
                <a:latin typeface="Times New Roman" panose="02020603050405020304" pitchFamily="18" charset="0"/>
                <a:ea typeface="黑体" panose="02010609060101010101" pitchFamily="49" charset="-122"/>
              </a:rPr>
              <a:t>路线</a:t>
            </a:r>
            <a:r>
              <a:rPr kumimoji="0" lang="en-US" altLang="zh-CN" sz="2200" b="1" i="0" u="none" strike="noStrike" kern="0" cap="none" spc="0" normalizeH="0" baseline="0" noProof="0" dirty="0">
                <a:ln>
                  <a:noFill/>
                </a:ln>
                <a:solidFill>
                  <a:srgbClr val="FF00FF"/>
                </a:solidFill>
                <a:effectLst/>
                <a:uLnTx/>
                <a:uFillTx/>
                <a:latin typeface="Times New Roman" panose="02020603050405020304" pitchFamily="18" charset="0"/>
                <a:ea typeface="黑体" panose="02010609060101010101" pitchFamily="49" charset="-122"/>
              </a:rPr>
              <a:t>2</a:t>
            </a:r>
          </a:p>
          <a:p>
            <a:pPr marL="0" marR="0" lvl="0" indent="0" defTabSz="914400" eaLnBrk="0" fontAlgn="base" latinLnBrk="0" hangingPunct="0">
              <a:lnSpc>
                <a:spcPct val="100000"/>
              </a:lnSpc>
              <a:spcBef>
                <a:spcPct val="10000"/>
              </a:spcBef>
              <a:spcAft>
                <a:spcPct val="0"/>
              </a:spcAft>
              <a:buClrTx/>
              <a:buSzPct val="75000"/>
              <a:buFont typeface="Wingdings" panose="05000000000000000000" pitchFamily="2" charset="2"/>
              <a:buNone/>
              <a:tabLst/>
              <a:defRPr/>
            </a:pP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v</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D</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f</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4</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D</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0" u="none" strike="noStrike" kern="0" cap="none" spc="0" normalizeH="0" baseline="0" noProof="0" dirty="0">
                <a:ln>
                  <a:noFill/>
                </a:ln>
                <a:solidFill>
                  <a:srgbClr val="0000FF"/>
                </a:solidFill>
                <a:effectLst/>
                <a:uLnTx/>
                <a:uFillTx/>
                <a:latin typeface="Times New Roman" panose="02020603050405020304" pitchFamily="18" charset="0"/>
                <a:ea typeface="楷体_GB2312" charset="-122"/>
              </a:rPr>
              <a:t> = 3+4=7</a:t>
            </a:r>
          </a:p>
          <a:p>
            <a:pPr marL="0" marR="0" lvl="0" indent="0" defTabSz="914400" eaLnBrk="0" fontAlgn="base" latinLnBrk="0" hangingPunct="0">
              <a:lnSpc>
                <a:spcPct val="100000"/>
              </a:lnSpc>
              <a:spcBef>
                <a:spcPct val="10000"/>
              </a:spcBef>
              <a:spcAft>
                <a:spcPct val="0"/>
              </a:spcAft>
              <a:buClrTx/>
              <a:buSzPct val="75000"/>
              <a:buFont typeface="Wingdings" panose="05000000000000000000" pitchFamily="2" charset="2"/>
              <a:buNone/>
              <a:tabLst/>
              <a:defRPr/>
            </a:pP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endParaRPr>
          </a:p>
        </p:txBody>
      </p:sp>
      <p:sp>
        <p:nvSpPr>
          <p:cNvPr id="8" name="Rectangle 675">
            <a:extLst>
              <a:ext uri="{FF2B5EF4-FFF2-40B4-BE49-F238E27FC236}">
                <a16:creationId xmlns:a16="http://schemas.microsoft.com/office/drawing/2014/main" id="{88D90D3A-9DDF-4B31-BC04-456995033CEF}"/>
              </a:ext>
            </a:extLst>
          </p:cNvPr>
          <p:cNvSpPr>
            <a:spLocks noChangeArrowheads="1"/>
          </p:cNvSpPr>
          <p:nvPr/>
        </p:nvSpPr>
        <p:spPr bwMode="auto">
          <a:xfrm>
            <a:off x="4790016" y="2778231"/>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[3]</a:t>
            </a:r>
          </a:p>
        </p:txBody>
      </p:sp>
      <p:sp>
        <p:nvSpPr>
          <p:cNvPr id="9" name="Rectangle 676">
            <a:extLst>
              <a:ext uri="{FF2B5EF4-FFF2-40B4-BE49-F238E27FC236}">
                <a16:creationId xmlns:a16="http://schemas.microsoft.com/office/drawing/2014/main" id="{B0101905-0C3A-4926-9D6C-757524BD2B70}"/>
              </a:ext>
            </a:extLst>
          </p:cNvPr>
          <p:cNvSpPr>
            <a:spLocks noChangeArrowheads="1"/>
          </p:cNvSpPr>
          <p:nvPr/>
        </p:nvSpPr>
        <p:spPr bwMode="auto">
          <a:xfrm>
            <a:off x="5172604" y="4494318"/>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[4]</a:t>
            </a:r>
          </a:p>
        </p:txBody>
      </p:sp>
      <p:sp>
        <p:nvSpPr>
          <p:cNvPr id="10" name="Rectangle 677">
            <a:extLst>
              <a:ext uri="{FF2B5EF4-FFF2-40B4-BE49-F238E27FC236}">
                <a16:creationId xmlns:a16="http://schemas.microsoft.com/office/drawing/2014/main" id="{595B45FD-721D-4BC7-88CF-6953F2E98C46}"/>
              </a:ext>
            </a:extLst>
          </p:cNvPr>
          <p:cNvSpPr>
            <a:spLocks noChangeArrowheads="1"/>
          </p:cNvSpPr>
          <p:nvPr/>
        </p:nvSpPr>
        <p:spPr bwMode="auto">
          <a:xfrm>
            <a:off x="6717242" y="4992793"/>
            <a:ext cx="5162762" cy="1239838"/>
          </a:xfrm>
          <a:prstGeom prst="rect">
            <a:avLst/>
          </a:prstGeom>
          <a:noFill/>
          <a:ln w="9525" algn="ctr">
            <a:solidFill>
              <a:srgbClr val="0000FF"/>
            </a:solidFill>
            <a:miter lim="800000"/>
            <a:headEnd/>
            <a:tailEnd/>
          </a:ln>
          <a:extLst>
            <a:ext uri="{909E8E84-426E-40DD-AFC4-6F175D3DCCD1}">
              <a14:hiddenFill xmlns:a14="http://schemas.microsoft.com/office/drawing/2010/main">
                <a:solidFill>
                  <a:schemeClr val="accent1"/>
                </a:solidFill>
              </a14:hiddenFill>
            </a:ext>
          </a:extLst>
        </p:spPr>
        <p:txBody>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00000"/>
              </a:lnSpc>
              <a:spcBef>
                <a:spcPct val="0"/>
              </a:spcBef>
              <a:spcAft>
                <a:spcPct val="0"/>
              </a:spcAft>
              <a:buClrTx/>
              <a:buSzPct val="100000"/>
              <a:buFontTx/>
              <a:buNone/>
              <a:tabLst/>
              <a:defRPr/>
            </a:pPr>
            <a:r>
              <a:rPr kumimoji="0" lang="en-US" altLang="zh-CN" sz="2200" b="1" i="0" u="none" strike="noStrike" kern="0" cap="none" spc="0" normalizeH="0" baseline="0" noProof="0">
                <a:ln>
                  <a:noFill/>
                </a:ln>
                <a:solidFill>
                  <a:srgbClr val="0066FF"/>
                </a:solidFill>
                <a:effectLst/>
                <a:uLnTx/>
                <a:uFillTx/>
                <a:latin typeface="Times New Roman" panose="02020603050405020304" pitchFamily="18" charset="0"/>
                <a:ea typeface="楷体_GB2312" charset="-122"/>
              </a:rPr>
              <a:t>□</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则由</a:t>
            </a:r>
            <a:r>
              <a:rPr kumimoji="0" lang="en-US" altLang="zh-CN" sz="22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3</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到终点</a:t>
            </a:r>
            <a:r>
              <a:rPr kumimoji="0" lang="en-US" altLang="zh-CN" sz="22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E</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的最短距离</a:t>
            </a:r>
            <a:r>
              <a:rPr kumimoji="0" lang="zh-CN" altLang="en-US" sz="2200" b="1" i="0" u="none" strike="noStrike" kern="0" cap="none" spc="0" normalizeH="0" baseline="0" noProof="0">
                <a:ln>
                  <a:noFill/>
                </a:ln>
                <a:solidFill>
                  <a:srgbClr val="0066FF"/>
                </a:solidFill>
                <a:effectLst/>
                <a:uLnTx/>
                <a:uFillTx/>
                <a:latin typeface="Times New Roman" panose="02020603050405020304" pitchFamily="18" charset="0"/>
                <a:ea typeface="楷体_GB2312" charset="-122"/>
              </a:rPr>
              <a:t> </a:t>
            </a:r>
          </a:p>
          <a:p>
            <a:pPr marL="0" marR="0" lvl="0" indent="0" defTabSz="914400" eaLnBrk="1" fontAlgn="base" latinLnBrk="0" hangingPunct="1">
              <a:lnSpc>
                <a:spcPct val="100000"/>
              </a:lnSpc>
              <a:spcBef>
                <a:spcPct val="0"/>
              </a:spcBef>
              <a:spcAft>
                <a:spcPct val="0"/>
              </a:spcAft>
              <a:buClrTx/>
              <a:buSzPct val="100000"/>
              <a:buFontTx/>
              <a:buNone/>
              <a:tabLst/>
              <a:defRPr/>
            </a:pPr>
            <a:r>
              <a:rPr kumimoji="0" lang="zh-CN" altLang="en-US" sz="2200" b="1" i="0" u="none" strike="noStrike" kern="0" cap="none" spc="0" normalizeH="0" baseline="0" noProof="0">
                <a:ln>
                  <a:noFill/>
                </a:ln>
                <a:solidFill>
                  <a:srgbClr val="0066FF"/>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f</a:t>
            </a:r>
            <a:r>
              <a:rPr kumimoji="0" lang="en-US" altLang="zh-CN" sz="2800" b="1" i="0" u="none" strike="noStrike" kern="0" cap="none" spc="0" normalizeH="0" baseline="-25000" noProof="0">
                <a:ln>
                  <a:noFill/>
                </a:ln>
                <a:solidFill>
                  <a:srgbClr val="0000FF"/>
                </a:solidFill>
                <a:effectLst/>
                <a:uLnTx/>
                <a:uFillTx/>
                <a:latin typeface="Times New Roman" panose="02020603050405020304" pitchFamily="18" charset="0"/>
                <a:ea typeface="楷体_GB2312" charset="-122"/>
              </a:rPr>
              <a:t>3</a:t>
            </a:r>
            <a:r>
              <a:rPr kumimoji="0" lang="en-US" altLang="zh-CN" sz="22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a:ln>
                  <a:noFill/>
                </a:ln>
                <a:solidFill>
                  <a:srgbClr val="0000FF"/>
                </a:solidFill>
                <a:effectLst/>
                <a:uLnTx/>
                <a:uFillTx/>
                <a:latin typeface="Times New Roman" panose="02020603050405020304" pitchFamily="18" charset="0"/>
                <a:ea typeface="楷体_GB2312" charset="-122"/>
              </a:rPr>
              <a:t>3 </a:t>
            </a:r>
            <a:r>
              <a:rPr kumimoji="0" lang="en-US" altLang="zh-CN" sz="22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a:t>
            </a: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 </a:t>
            </a:r>
            <a:r>
              <a:rPr kumimoji="0" lang="en-US" altLang="zh-CN" sz="2200" b="1" i="1" u="none" strike="noStrike" kern="0" cap="none" spc="0" normalizeH="0" baseline="0" noProof="0">
                <a:ln>
                  <a:noFill/>
                </a:ln>
                <a:solidFill>
                  <a:srgbClr val="FF0000"/>
                </a:solidFill>
                <a:effectLst/>
                <a:uLnTx/>
                <a:uFillTx/>
                <a:latin typeface="Times New Roman" panose="02020603050405020304" pitchFamily="18" charset="0"/>
                <a:ea typeface="楷体_GB2312" charset="-122"/>
              </a:rPr>
              <a:t>min</a:t>
            </a: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v</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D</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f</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4</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D</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p>
          <a:p>
            <a:pPr marL="0" marR="0" lvl="0" indent="0" defTabSz="914400" eaLnBrk="1" fontAlgn="base" latinLnBrk="0" hangingPunct="1">
              <a:lnSpc>
                <a:spcPct val="100000"/>
              </a:lnSpc>
              <a:spcBef>
                <a:spcPct val="0"/>
              </a:spcBef>
              <a:spcAft>
                <a:spcPct val="0"/>
              </a:spcAft>
              <a:buClrTx/>
              <a:buSzPct val="100000"/>
              <a:buFontTx/>
              <a:buNone/>
              <a:tabLst/>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v</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D</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f</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4</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D</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 = 6</a:t>
            </a:r>
          </a:p>
        </p:txBody>
      </p:sp>
      <p:sp>
        <p:nvSpPr>
          <p:cNvPr id="11" name="Line 678">
            <a:extLst>
              <a:ext uri="{FF2B5EF4-FFF2-40B4-BE49-F238E27FC236}">
                <a16:creationId xmlns:a16="http://schemas.microsoft.com/office/drawing/2014/main" id="{C17D03A0-7A37-4814-9BFF-C30DC9498053}"/>
              </a:ext>
            </a:extLst>
          </p:cNvPr>
          <p:cNvSpPr>
            <a:spLocks noChangeShapeType="1"/>
          </p:cNvSpPr>
          <p:nvPr/>
        </p:nvSpPr>
        <p:spPr bwMode="auto">
          <a:xfrm flipV="1">
            <a:off x="3767666" y="3722793"/>
            <a:ext cx="1104900" cy="1206500"/>
          </a:xfrm>
          <a:prstGeom prst="line">
            <a:avLst/>
          </a:prstGeom>
          <a:noFill/>
          <a:ln w="50800" algn="ctr">
            <a:solidFill>
              <a:srgbClr val="FF0000"/>
            </a:solidFill>
            <a:prstDash val="sysDot"/>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2" name="Line 679">
            <a:extLst>
              <a:ext uri="{FF2B5EF4-FFF2-40B4-BE49-F238E27FC236}">
                <a16:creationId xmlns:a16="http://schemas.microsoft.com/office/drawing/2014/main" id="{1F7580A9-5DEC-4B8C-9C18-FDB242225B64}"/>
              </a:ext>
            </a:extLst>
          </p:cNvPr>
          <p:cNvSpPr>
            <a:spLocks noChangeShapeType="1"/>
          </p:cNvSpPr>
          <p:nvPr/>
        </p:nvSpPr>
        <p:spPr bwMode="auto">
          <a:xfrm flipV="1">
            <a:off x="3843866" y="4675293"/>
            <a:ext cx="965200" cy="317500"/>
          </a:xfrm>
          <a:prstGeom prst="line">
            <a:avLst/>
          </a:prstGeom>
          <a:noFill/>
          <a:ln w="50800" algn="ctr">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3" name="Oval 680">
            <a:extLst>
              <a:ext uri="{FF2B5EF4-FFF2-40B4-BE49-F238E27FC236}">
                <a16:creationId xmlns:a16="http://schemas.microsoft.com/office/drawing/2014/main" id="{C31E15D1-FFDD-47F4-AA79-9D02F2887DD1}"/>
              </a:ext>
            </a:extLst>
          </p:cNvPr>
          <p:cNvSpPr>
            <a:spLocks noChangeArrowheads="1"/>
          </p:cNvSpPr>
          <p:nvPr/>
        </p:nvSpPr>
        <p:spPr bwMode="auto">
          <a:xfrm>
            <a:off x="3386666" y="4840393"/>
            <a:ext cx="431800" cy="454025"/>
          </a:xfrm>
          <a:prstGeom prst="ellipse">
            <a:avLst/>
          </a:prstGeom>
          <a:solidFill>
            <a:srgbClr val="FFFF99"/>
          </a:solidFill>
          <a:ln w="25400" algn="ctr">
            <a:solidFill>
              <a:srgbClr val="FF0000"/>
            </a:solidFill>
            <a:round/>
            <a:headEnd/>
            <a:tailEnd/>
          </a:ln>
        </p:spPr>
        <p:txBody>
          <a:bodyPr wrap="none" lIns="82550" tIns="41275" rIns="82550" bIns="41275" anchor="ct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200" b="1" i="1"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C</a:t>
            </a:r>
            <a:r>
              <a:rPr kumimoji="1" lang="en-US" altLang="zh-CN" sz="2800" b="1" i="0" u="none" strike="noStrike" kern="0" cap="none" spc="0" normalizeH="0" baseline="-25000" noProof="0">
                <a:ln>
                  <a:noFill/>
                </a:ln>
                <a:solidFill>
                  <a:srgbClr val="0000FF"/>
                </a:solidFill>
                <a:effectLst/>
                <a:uLnTx/>
                <a:uFillTx/>
                <a:latin typeface="Times New Roman" panose="02020603050405020304" pitchFamily="18" charset="0"/>
                <a:ea typeface="楷体_GB2312" charset="-122"/>
              </a:rPr>
              <a:t>3</a:t>
            </a:r>
          </a:p>
        </p:txBody>
      </p:sp>
      <p:sp>
        <p:nvSpPr>
          <p:cNvPr id="14" name="Rectangle 681">
            <a:extLst>
              <a:ext uri="{FF2B5EF4-FFF2-40B4-BE49-F238E27FC236}">
                <a16:creationId xmlns:a16="http://schemas.microsoft.com/office/drawing/2014/main" id="{9A62F29C-EA58-451E-955D-B0AE60467EA6}"/>
              </a:ext>
            </a:extLst>
          </p:cNvPr>
          <p:cNvSpPr>
            <a:spLocks noChangeArrowheads="1"/>
          </p:cNvSpPr>
          <p:nvPr/>
        </p:nvSpPr>
        <p:spPr bwMode="auto">
          <a:xfrm>
            <a:off x="3356504" y="3376718"/>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[7]</a:t>
            </a:r>
          </a:p>
        </p:txBody>
      </p:sp>
      <p:sp>
        <p:nvSpPr>
          <p:cNvPr id="15" name="Rectangle 682">
            <a:extLst>
              <a:ext uri="{FF2B5EF4-FFF2-40B4-BE49-F238E27FC236}">
                <a16:creationId xmlns:a16="http://schemas.microsoft.com/office/drawing/2014/main" id="{1392889F-5214-4331-8318-F055BB2B5C79}"/>
              </a:ext>
            </a:extLst>
          </p:cNvPr>
          <p:cNvSpPr>
            <a:spLocks noChangeArrowheads="1"/>
          </p:cNvSpPr>
          <p:nvPr/>
        </p:nvSpPr>
        <p:spPr bwMode="auto">
          <a:xfrm>
            <a:off x="3356504" y="2500418"/>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[4]</a:t>
            </a:r>
          </a:p>
        </p:txBody>
      </p:sp>
      <p:sp>
        <p:nvSpPr>
          <p:cNvPr id="16" name="Rectangle 683">
            <a:extLst>
              <a:ext uri="{FF2B5EF4-FFF2-40B4-BE49-F238E27FC236}">
                <a16:creationId xmlns:a16="http://schemas.microsoft.com/office/drawing/2014/main" id="{EAEE1A1C-EB53-4886-B3C2-5C787A77DD78}"/>
              </a:ext>
            </a:extLst>
          </p:cNvPr>
          <p:cNvSpPr>
            <a:spLocks noChangeArrowheads="1"/>
          </p:cNvSpPr>
          <p:nvPr/>
        </p:nvSpPr>
        <p:spPr bwMode="auto">
          <a:xfrm>
            <a:off x="3256491" y="4394306"/>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[6]</a:t>
            </a:r>
          </a:p>
        </p:txBody>
      </p:sp>
      <p:sp>
        <p:nvSpPr>
          <p:cNvPr id="17" name="Line 684">
            <a:extLst>
              <a:ext uri="{FF2B5EF4-FFF2-40B4-BE49-F238E27FC236}">
                <a16:creationId xmlns:a16="http://schemas.microsoft.com/office/drawing/2014/main" id="{B90308C2-2B58-4899-8C9B-32A82D0031FA}"/>
              </a:ext>
            </a:extLst>
          </p:cNvPr>
          <p:cNvSpPr>
            <a:spLocks noChangeShapeType="1"/>
          </p:cNvSpPr>
          <p:nvPr/>
        </p:nvSpPr>
        <p:spPr bwMode="auto">
          <a:xfrm>
            <a:off x="5177366" y="3646593"/>
            <a:ext cx="800100" cy="3810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8" name="Line 685">
            <a:extLst>
              <a:ext uri="{FF2B5EF4-FFF2-40B4-BE49-F238E27FC236}">
                <a16:creationId xmlns:a16="http://schemas.microsoft.com/office/drawing/2014/main" id="{BDC2C3EB-6613-4F7B-84ED-F59A5343A873}"/>
              </a:ext>
            </a:extLst>
          </p:cNvPr>
          <p:cNvSpPr>
            <a:spLocks noChangeShapeType="1"/>
          </p:cNvSpPr>
          <p:nvPr/>
        </p:nvSpPr>
        <p:spPr bwMode="auto">
          <a:xfrm flipV="1">
            <a:off x="5204354" y="4194281"/>
            <a:ext cx="787400" cy="3175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9" name="Line 686">
            <a:extLst>
              <a:ext uri="{FF2B5EF4-FFF2-40B4-BE49-F238E27FC236}">
                <a16:creationId xmlns:a16="http://schemas.microsoft.com/office/drawing/2014/main" id="{1B0A94A0-E6D4-463B-A83E-BB9A3E9297E5}"/>
              </a:ext>
            </a:extLst>
          </p:cNvPr>
          <p:cNvSpPr>
            <a:spLocks noChangeShapeType="1"/>
          </p:cNvSpPr>
          <p:nvPr/>
        </p:nvSpPr>
        <p:spPr bwMode="auto">
          <a:xfrm>
            <a:off x="3781954" y="3038581"/>
            <a:ext cx="1028700" cy="4445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0" name="Line 687">
            <a:extLst>
              <a:ext uri="{FF2B5EF4-FFF2-40B4-BE49-F238E27FC236}">
                <a16:creationId xmlns:a16="http://schemas.microsoft.com/office/drawing/2014/main" id="{3827CF38-167E-4104-BAB6-9F2CAC49DDD1}"/>
              </a:ext>
            </a:extLst>
          </p:cNvPr>
          <p:cNvSpPr>
            <a:spLocks noChangeShapeType="1"/>
          </p:cNvSpPr>
          <p:nvPr/>
        </p:nvSpPr>
        <p:spPr bwMode="auto">
          <a:xfrm>
            <a:off x="3783541" y="4157768"/>
            <a:ext cx="1028700" cy="4445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1" name="Line 688">
            <a:extLst>
              <a:ext uri="{FF2B5EF4-FFF2-40B4-BE49-F238E27FC236}">
                <a16:creationId xmlns:a16="http://schemas.microsoft.com/office/drawing/2014/main" id="{25DB2002-0EEA-4A01-8735-267F88140F7E}"/>
              </a:ext>
            </a:extLst>
          </p:cNvPr>
          <p:cNvSpPr>
            <a:spLocks noChangeShapeType="1"/>
          </p:cNvSpPr>
          <p:nvPr/>
        </p:nvSpPr>
        <p:spPr bwMode="auto">
          <a:xfrm flipV="1">
            <a:off x="3758141" y="3725968"/>
            <a:ext cx="1079500" cy="11938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pic>
        <p:nvPicPr>
          <p:cNvPr id="22" name="Picture 689">
            <a:extLst>
              <a:ext uri="{FF2B5EF4-FFF2-40B4-BE49-F238E27FC236}">
                <a16:creationId xmlns:a16="http://schemas.microsoft.com/office/drawing/2014/main" id="{33DBE605-37AF-4F68-A78F-E84FDE4C0110}"/>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7378" y="812218"/>
            <a:ext cx="5210175" cy="638175"/>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39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childTnLst>
                                    <p:set>
                                      <p:cBhvr additive="base">
                                        <p:cTn id="6" dur="1" fill="hold">
                                          <p:stCondLst>
                                            <p:cond delay="0"/>
                                          </p:stCondLst>
                                        </p:cTn>
                                        <p:tgtEl>
                                          <p:spTgt spid="7">
                                            <p:txEl>
                                              <p:pRg st="0" end="0"/>
                                            </p:txEl>
                                          </p:spTgt>
                                        </p:tgtEl>
                                        <p:attrNameLst>
                                          <p:attrName>style.visibility</p:attrName>
                                        </p:attrNameLst>
                                      </p:cBhvr>
                                      <p:to>
                                        <p:strVal val="visible"/>
                                      </p:to>
                                    </p:set>
                                    <p:animEffect transition="in" filter="blinds(horizontal)">
                                      <p:cBhvr additive="base">
                                        <p:cTn id="7" dur="500"/>
                                        <p:tgtEl>
                                          <p:spTgt spid="7">
                                            <p:txEl>
                                              <p:pRg st="0" end="0"/>
                                            </p:txEl>
                                          </p:spTgt>
                                        </p:tgtEl>
                                      </p:cBhvr>
                                    </p:animEffect>
                                  </p:childTnLst>
                                </p:cTn>
                              </p:par>
                              <p:par>
                                <p:cTn id="8" presetID="3" presetClass="entr" presetSubtype="10" fill="hold" nodeType="withEffect">
                                  <p:childTnLst>
                                    <p:set>
                                      <p:cBhvr additive="base">
                                        <p:cTn id="9" dur="1" fill="hold">
                                          <p:stCondLst>
                                            <p:cond delay="0"/>
                                          </p:stCondLst>
                                        </p:cTn>
                                        <p:tgtEl>
                                          <p:spTgt spid="11"/>
                                        </p:tgtEl>
                                        <p:attrNameLst>
                                          <p:attrName>style.visibility</p:attrName>
                                        </p:attrNameLst>
                                      </p:cBhvr>
                                      <p:to>
                                        <p:strVal val="visible"/>
                                      </p:to>
                                    </p:set>
                                    <p:animEffect transition="in" filter="blinds(horizontal)">
                                      <p:cBhvr additive="base">
                                        <p:cTn id="10" dur="500"/>
                                        <p:tgtEl>
                                          <p:spTgt spid="11"/>
                                        </p:tgtEl>
                                      </p:cBhvr>
                                    </p:animEffect>
                                  </p:childTnLst>
                                </p:cTn>
                              </p:par>
                              <p:par>
                                <p:cTn id="11" presetID="3" presetClass="entr" presetSubtype="10" fill="hold" nodeType="withEffect">
                                  <p:childTnLst>
                                    <p:set>
                                      <p:cBhvr additive="base">
                                        <p:cTn id="12" dur="1" fill="hold">
                                          <p:stCondLst>
                                            <p:cond delay="0"/>
                                          </p:stCondLst>
                                        </p:cTn>
                                        <p:tgtEl>
                                          <p:spTgt spid="7">
                                            <p:txEl>
                                              <p:pRg st="1" end="1"/>
                                            </p:txEl>
                                          </p:spTgt>
                                        </p:tgtEl>
                                        <p:attrNameLst>
                                          <p:attrName>style.visibility</p:attrName>
                                        </p:attrNameLst>
                                      </p:cBhvr>
                                      <p:to>
                                        <p:strVal val="visible"/>
                                      </p:to>
                                    </p:set>
                                    <p:animEffect transition="in" filter="blinds(horizontal)">
                                      <p:cBhvr additive="base">
                                        <p:cTn id="13" dur="500"/>
                                        <p:tgtEl>
                                          <p:spTgt spid="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childTnLst>
                                    <p:set>
                                      <p:cBhvr additive="base">
                                        <p:cTn id="17" dur="1" fill="hold">
                                          <p:stCondLst>
                                            <p:cond delay="0"/>
                                          </p:stCondLst>
                                        </p:cTn>
                                        <p:tgtEl>
                                          <p:spTgt spid="7">
                                            <p:txEl>
                                              <p:pRg st="2" end="2"/>
                                            </p:txEl>
                                          </p:spTgt>
                                        </p:tgtEl>
                                        <p:attrNameLst>
                                          <p:attrName>style.visibility</p:attrName>
                                        </p:attrNameLst>
                                      </p:cBhvr>
                                      <p:to>
                                        <p:strVal val="visible"/>
                                      </p:to>
                                    </p:set>
                                    <p:animEffect transition="in" filter="blinds(horizontal)">
                                      <p:cBhvr additive="base">
                                        <p:cTn id="18" dur="500"/>
                                        <p:tgtEl>
                                          <p:spTgt spid="7">
                                            <p:txEl>
                                              <p:pRg st="2" end="2"/>
                                            </p:txEl>
                                          </p:spTgt>
                                        </p:tgtEl>
                                      </p:cBhvr>
                                    </p:animEffect>
                                  </p:childTnLst>
                                </p:cTn>
                              </p:par>
                              <p:par>
                                <p:cTn id="19" presetID="3" presetClass="entr" presetSubtype="10" fill="hold" nodeType="withEffect">
                                  <p:childTnLst>
                                    <p:set>
                                      <p:cBhvr additive="base">
                                        <p:cTn id="20" dur="1" fill="hold">
                                          <p:stCondLst>
                                            <p:cond delay="0"/>
                                          </p:stCondLst>
                                        </p:cTn>
                                        <p:tgtEl>
                                          <p:spTgt spid="12"/>
                                        </p:tgtEl>
                                        <p:attrNameLst>
                                          <p:attrName>style.visibility</p:attrName>
                                        </p:attrNameLst>
                                      </p:cBhvr>
                                      <p:to>
                                        <p:strVal val="visible"/>
                                      </p:to>
                                    </p:set>
                                    <p:animEffect transition="in" filter="blinds(horizontal)">
                                      <p:cBhvr additive="base">
                                        <p:cTn id="21" dur="500"/>
                                        <p:tgtEl>
                                          <p:spTgt spid="12"/>
                                        </p:tgtEl>
                                      </p:cBhvr>
                                    </p:animEffect>
                                  </p:childTnLst>
                                </p:cTn>
                              </p:par>
                              <p:par>
                                <p:cTn id="22" presetID="3" presetClass="entr" presetSubtype="10" fill="hold" nodeType="withEffect">
                                  <p:childTnLst>
                                    <p:set>
                                      <p:cBhvr additive="base">
                                        <p:cTn id="23" dur="1" fill="hold">
                                          <p:stCondLst>
                                            <p:cond delay="0"/>
                                          </p:stCondLst>
                                        </p:cTn>
                                        <p:tgtEl>
                                          <p:spTgt spid="7">
                                            <p:txEl>
                                              <p:pRg st="3" end="3"/>
                                            </p:txEl>
                                          </p:spTgt>
                                        </p:tgtEl>
                                        <p:attrNameLst>
                                          <p:attrName>style.visibility</p:attrName>
                                        </p:attrNameLst>
                                      </p:cBhvr>
                                      <p:to>
                                        <p:strVal val="visible"/>
                                      </p:to>
                                    </p:set>
                                    <p:animEffect transition="in" filter="blinds(horizontal)">
                                      <p:cBhvr additive="base">
                                        <p:cTn id="24" dur="500"/>
                                        <p:tgtEl>
                                          <p:spTgt spid="7">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childTnLst>
                                    <p:set>
                                      <p:cBhvr additive="base">
                                        <p:cTn id="28" dur="1" fill="hold">
                                          <p:stCondLst>
                                            <p:cond delay="0"/>
                                          </p:stCondLst>
                                        </p:cTn>
                                        <p:tgtEl>
                                          <p:spTgt spid="10"/>
                                        </p:tgtEl>
                                        <p:attrNameLst>
                                          <p:attrName>style.visibility</p:attrName>
                                        </p:attrNameLst>
                                      </p:cBhvr>
                                      <p:to>
                                        <p:strVal val="visible"/>
                                      </p:to>
                                    </p:set>
                                    <p:animEffect transition="in" filter="blinds(horizontal)">
                                      <p:cBhvr additive="base">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childTnLst>
                                    <p:set>
                                      <p:cBhvr additive="base">
                                        <p:cTn id="33" dur="1" fill="hold">
                                          <p:stCondLst>
                                            <p:cond delay="0"/>
                                          </p:stCondLst>
                                        </p:cTn>
                                        <p:tgtEl>
                                          <p:spTgt spid="16"/>
                                        </p:tgtEl>
                                        <p:attrNameLst>
                                          <p:attrName>style.visibility</p:attrName>
                                        </p:attrNameLst>
                                      </p:cBhvr>
                                      <p:to>
                                        <p:strVal val="visible"/>
                                      </p:to>
                                    </p:set>
                                    <p:animEffect transition="in" filter="blinds(horizontal)">
                                      <p:cBhvr additive="base">
                                        <p:cTn id="34" dur="500"/>
                                        <p:tgtEl>
                                          <p:spTgt spid="16"/>
                                        </p:tgtEl>
                                      </p:cBhvr>
                                    </p:animEffect>
                                  </p:childTnLst>
                                </p:cTn>
                              </p:par>
                              <p:par>
                                <p:cTn id="35" presetID="3" presetClass="exit" presetSubtype="10" fill="hold" nodeType="withEffect">
                                  <p:childTnLst>
                                    <p:animEffect transition="out" filter="blinds(horizontal)">
                                      <p:cBhvr additive="base">
                                        <p:cTn id="36" dur="500"/>
                                        <p:tgtEl>
                                          <p:spTgt spid="11"/>
                                        </p:tgtEl>
                                      </p:cBhvr>
                                    </p:animEffect>
                                    <p:set>
                                      <p:cBhvr additive="base">
                                        <p:cTn id="37" dur="1" fill="hold">
                                          <p:stCondLst>
                                            <p:cond delay="499"/>
                                          </p:stCondLst>
                                        </p:cTn>
                                        <p:tgtEl>
                                          <p:spTgt spid="11"/>
                                        </p:tgtEl>
                                        <p:attrNameLst>
                                          <p:attrName>style.visibility</p:attrName>
                                        </p:attrNameLst>
                                      </p:cBhvr>
                                      <p:to>
                                        <p:strVal val="hidden"/>
                                      </p:to>
                                    </p:set>
                                  </p:childTnLst>
                                </p:cTn>
                              </p:par>
                              <p:par>
                                <p:cTn id="38" presetID="3" presetClass="exit" presetSubtype="10" fill="hold" nodeType="withEffect">
                                  <p:childTnLst>
                                    <p:animEffect transition="out" filter="blinds(horizontal)">
                                      <p:cBhvr additive="base">
                                        <p:cTn id="39" dur="500"/>
                                        <p:tgtEl>
                                          <p:spTgt spid="12"/>
                                        </p:tgtEl>
                                      </p:cBhvr>
                                    </p:animEffect>
                                    <p:set>
                                      <p:cBhvr additive="base">
                                        <p:cTn id="40" dur="1" fill="hold">
                                          <p:stCondLst>
                                            <p:cond delay="499"/>
                                          </p:stCondLst>
                                        </p:cTn>
                                        <p:tgtEl>
                                          <p:spTgt spid="12"/>
                                        </p:tgtEl>
                                        <p:attrNameLst>
                                          <p:attrName>style.visibility</p:attrName>
                                        </p:attrNameLst>
                                      </p:cBhvr>
                                      <p:to>
                                        <p:strVal val="hidden"/>
                                      </p:to>
                                    </p:set>
                                  </p:childTnLst>
                                </p:cTn>
                              </p:par>
                              <p:par>
                                <p:cTn id="41" presetID="3" presetClass="entr" presetSubtype="10" fill="hold" nodeType="withEffect">
                                  <p:childTnLst>
                                    <p:set>
                                      <p:cBhvr additive="base">
                                        <p:cTn id="42" dur="1" fill="hold">
                                          <p:stCondLst>
                                            <p:cond delay="0"/>
                                          </p:stCondLst>
                                        </p:cTn>
                                        <p:tgtEl>
                                          <p:spTgt spid="21"/>
                                        </p:tgtEl>
                                        <p:attrNameLst>
                                          <p:attrName>style.visibility</p:attrName>
                                        </p:attrNameLst>
                                      </p:cBhvr>
                                      <p:to>
                                        <p:strVal val="visible"/>
                                      </p:to>
                                    </p:set>
                                    <p:animEffect transition="in" filter="blinds(horizontal)">
                                      <p:cBhvr additive="base">
                                        <p:cTn id="4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92">
            <a:extLst>
              <a:ext uri="{FF2B5EF4-FFF2-40B4-BE49-F238E27FC236}">
                <a16:creationId xmlns:a16="http://schemas.microsoft.com/office/drawing/2014/main" id="{59E680BB-A1B4-4B8A-9775-B9DBF2CACC69}"/>
              </a:ext>
            </a:extLst>
          </p:cNvPr>
          <p:cNvSpPr>
            <a:spLocks noChangeArrowheads="1"/>
          </p:cNvSpPr>
          <p:nvPr/>
        </p:nvSpPr>
        <p:spPr bwMode="auto">
          <a:xfrm>
            <a:off x="457835" y="926572"/>
            <a:ext cx="2273300" cy="447675"/>
          </a:xfrm>
          <a:prstGeom prst="rect">
            <a:avLst/>
          </a:prstGeom>
          <a:solidFill>
            <a:srgbClr val="CCFFCC"/>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第（</a:t>
            </a: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4</a:t>
            </a:r>
            <a:r>
              <a:rPr kumimoji="1"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）步 </a:t>
            </a: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k=2</a:t>
            </a:r>
          </a:p>
        </p:txBody>
      </p:sp>
      <p:sp>
        <p:nvSpPr>
          <p:cNvPr id="5" name="Rectangle 693">
            <a:extLst>
              <a:ext uri="{FF2B5EF4-FFF2-40B4-BE49-F238E27FC236}">
                <a16:creationId xmlns:a16="http://schemas.microsoft.com/office/drawing/2014/main" id="{25B87D82-025F-4242-91D7-5B691D48E4A7}"/>
              </a:ext>
            </a:extLst>
          </p:cNvPr>
          <p:cNvSpPr>
            <a:spLocks noChangeArrowheads="1"/>
          </p:cNvSpPr>
          <p:nvPr/>
        </p:nvSpPr>
        <p:spPr bwMode="auto">
          <a:xfrm>
            <a:off x="2983123" y="932896"/>
            <a:ext cx="8682991"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00000"/>
              </a:lnSpc>
              <a:spcBef>
                <a:spcPct val="30000"/>
              </a:spcBef>
              <a:spcAft>
                <a:spcPct val="0"/>
              </a:spcAft>
              <a:buClrTx/>
              <a:buSzPct val="100000"/>
              <a:buFontTx/>
              <a:buNone/>
              <a:tabLst/>
              <a:defRPr/>
            </a:pPr>
            <a:r>
              <a:rPr kumimoji="0" lang="en-US" altLang="zh-CN" sz="2400" b="1" i="0" u="none" strike="noStrike" kern="0" cap="none" spc="0" normalizeH="0" baseline="0" noProof="0" dirty="0">
                <a:ln>
                  <a:noFill/>
                </a:ln>
                <a:solidFill>
                  <a:srgbClr val="0066FF"/>
                </a:solidFill>
                <a:effectLst/>
                <a:uLnTx/>
                <a:uFillTx/>
                <a:latin typeface="Times New Roman" panose="02020603050405020304" pitchFamily="18" charset="0"/>
                <a:ea typeface="楷体_GB2312" charset="-122"/>
              </a:rPr>
              <a:t>□</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状态变量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x</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可取三个值：</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zh-CN" altLang="en-US"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p>
          <a:p>
            <a:pPr marL="0" marR="0" lvl="0" indent="0" defTabSz="914400" eaLnBrk="1" fontAlgn="base" latinLnBrk="0" hangingPunct="1">
              <a:lnSpc>
                <a:spcPct val="100000"/>
              </a:lnSpc>
              <a:spcBef>
                <a:spcPct val="30000"/>
              </a:spcBef>
              <a:spcAft>
                <a:spcPct val="0"/>
              </a:spcAft>
              <a:buClrTx/>
              <a:buSzPct val="100000"/>
              <a:buFontTx/>
              <a:buNone/>
              <a:tabLst/>
              <a:defRPr/>
            </a:pPr>
            <a:r>
              <a:rPr kumimoji="0" lang="zh-CN" altLang="en-US" sz="2100" b="1" i="0" u="none" strike="noStrike" kern="0" cap="none" spc="0" normalizeH="0" baseline="0" noProof="0" dirty="0">
                <a:ln>
                  <a:noFill/>
                </a:ln>
                <a:solidFill>
                  <a:srgbClr val="FF0000"/>
                </a:solidFill>
                <a:effectLst/>
                <a:uLnTx/>
                <a:uFillTx/>
                <a:latin typeface="Times New Roman" panose="02020603050405020304" pitchFamily="18" charset="0"/>
                <a:ea typeface="楷体_GB2312" charset="-122"/>
              </a:rPr>
              <a:t>①</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由</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到终点</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E</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，可分别经过</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zh-CN" altLang="en-US"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到达</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E</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点（由</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zh-CN" altLang="en-US"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到</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E</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点的最短距离在第二步已计算出），需加以比较，取其中最短的。</a:t>
            </a:r>
          </a:p>
        </p:txBody>
      </p:sp>
      <p:pic>
        <p:nvPicPr>
          <p:cNvPr id="6" name="Picture 694">
            <a:extLst>
              <a:ext uri="{FF2B5EF4-FFF2-40B4-BE49-F238E27FC236}">
                <a16:creationId xmlns:a16="http://schemas.microsoft.com/office/drawing/2014/main" id="{A5CCE9B4-8304-44D9-A578-25644B95D35C}"/>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159" y="2518809"/>
            <a:ext cx="6011863" cy="284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95">
            <a:extLst>
              <a:ext uri="{FF2B5EF4-FFF2-40B4-BE49-F238E27FC236}">
                <a16:creationId xmlns:a16="http://schemas.microsoft.com/office/drawing/2014/main" id="{F0428EEA-3C7E-48D8-9FBB-5AEEF56E1897}"/>
              </a:ext>
            </a:extLst>
          </p:cNvPr>
          <p:cNvSpPr>
            <a:spLocks noChangeArrowheads="1"/>
          </p:cNvSpPr>
          <p:nvPr/>
        </p:nvSpPr>
        <p:spPr bwMode="auto">
          <a:xfrm>
            <a:off x="7436485" y="2256845"/>
            <a:ext cx="3928215" cy="2265363"/>
          </a:xfrm>
          <a:prstGeom prst="rect">
            <a:avLst/>
          </a:prstGeom>
          <a:noFill/>
          <a:ln w="9525" algn="ctr">
            <a:solidFill>
              <a:srgbClr val="FF0000"/>
            </a:solidFill>
            <a:miter lim="800000"/>
            <a:headEnd/>
            <a:tailEnd/>
          </a:ln>
          <a:extLst>
            <a:ext uri="{909E8E84-426E-40DD-AFC4-6F175D3DCCD1}">
              <a14:hiddenFill xmlns:a14="http://schemas.microsoft.com/office/drawing/2010/main">
                <a:solidFill>
                  <a:schemeClr val="accent1"/>
                </a:solidFill>
              </a14:hiddenFill>
            </a:ext>
          </a:extLst>
        </p:spPr>
        <p:txBody>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00000"/>
              </a:lnSpc>
              <a:spcBef>
                <a:spcPct val="5000"/>
              </a:spcBef>
              <a:spcAft>
                <a:spcPct val="0"/>
              </a:spcAft>
              <a:buClrTx/>
              <a:buSzPct val="100000"/>
              <a:buFontTx/>
              <a:buNone/>
              <a:tabLst/>
              <a:defRPr/>
            </a:pPr>
            <a:r>
              <a:rPr kumimoji="0" lang="en-US" altLang="zh-CN" sz="2200" b="1" i="0" u="none" strike="noStrike" kern="0" cap="none" spc="0" normalizeH="0" baseline="0" noProof="0" dirty="0">
                <a:ln>
                  <a:noFill/>
                </a:ln>
                <a:solidFill>
                  <a:srgbClr val="FF0000"/>
                </a:solidFill>
                <a:effectLst/>
                <a:uLnTx/>
                <a:uFillTx/>
                <a:latin typeface="Times New Roman" panose="02020603050405020304" pitchFamily="18" charset="0"/>
                <a:ea typeface="楷体_GB2312" charset="-122"/>
              </a:rPr>
              <a:t>□</a:t>
            </a:r>
            <a:r>
              <a:rPr kumimoji="0" lang="zh-CN" altLang="en-US" sz="2200" b="1" i="0" u="none" strike="noStrike" kern="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rPr>
              <a:t>路线</a:t>
            </a:r>
            <a:r>
              <a:rPr kumimoji="0" lang="en-US" altLang="zh-CN" sz="2200" b="1" i="0" u="none" strike="noStrike" kern="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rPr>
              <a:t>1</a:t>
            </a:r>
          </a:p>
          <a:p>
            <a:pPr marL="0" marR="0" lvl="0" indent="0" defTabSz="914400" eaLnBrk="1" fontAlgn="base" latinLnBrk="0" hangingPunct="1">
              <a:lnSpc>
                <a:spcPct val="100000"/>
              </a:lnSpc>
              <a:spcBef>
                <a:spcPct val="5000"/>
              </a:spcBef>
              <a:spcAft>
                <a:spcPct val="0"/>
              </a:spcAft>
              <a:buClrTx/>
              <a:buSzPct val="100000"/>
              <a:buFontTx/>
              <a:buNone/>
              <a:tabLst/>
              <a:defRPr/>
            </a:pP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v</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f</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0" u="none" strike="noStrike" kern="0" cap="none" spc="0" normalizeH="0" baseline="0" noProof="0" dirty="0">
                <a:ln>
                  <a:noFill/>
                </a:ln>
                <a:solidFill>
                  <a:srgbClr val="0000FF"/>
                </a:solidFill>
                <a:effectLst/>
                <a:uLnTx/>
                <a:uFillTx/>
                <a:latin typeface="Times New Roman" panose="02020603050405020304" pitchFamily="18" charset="0"/>
                <a:ea typeface="楷体_GB2312" charset="-122"/>
              </a:rPr>
              <a:t> = 7+4=11</a:t>
            </a:r>
          </a:p>
          <a:p>
            <a:pPr marL="0" marR="0" lvl="0" indent="0" defTabSz="914400" eaLnBrk="0" fontAlgn="base" latinLnBrk="0" hangingPunct="0">
              <a:lnSpc>
                <a:spcPct val="100000"/>
              </a:lnSpc>
              <a:spcBef>
                <a:spcPct val="5000"/>
              </a:spcBef>
              <a:spcAft>
                <a:spcPct val="0"/>
              </a:spcAft>
              <a:buClrTx/>
              <a:buSzPct val="75000"/>
              <a:buFont typeface="Wingdings" panose="05000000000000000000" pitchFamily="2" charset="2"/>
              <a:buNone/>
              <a:tabLst/>
              <a:defRPr/>
            </a:pPr>
            <a:r>
              <a:rPr kumimoji="0" lang="en-US" altLang="zh-CN" sz="2200" b="1" i="0" u="none" strike="noStrike" kern="0" cap="none" spc="0" normalizeH="0" baseline="0" noProof="0" dirty="0">
                <a:ln>
                  <a:noFill/>
                </a:ln>
                <a:solidFill>
                  <a:srgbClr val="FF00FF"/>
                </a:solidFill>
                <a:effectLst/>
                <a:uLnTx/>
                <a:uFillTx/>
                <a:latin typeface="Times New Roman" panose="02020603050405020304" pitchFamily="18" charset="0"/>
                <a:ea typeface="楷体_GB2312" charset="-122"/>
              </a:rPr>
              <a:t>□</a:t>
            </a:r>
            <a:r>
              <a:rPr kumimoji="0" lang="zh-CN" altLang="en-US" sz="2200" b="1" i="0" u="none" strike="noStrike" kern="0" cap="none" spc="0" normalizeH="0" baseline="0" noProof="0" dirty="0">
                <a:ln>
                  <a:noFill/>
                </a:ln>
                <a:solidFill>
                  <a:srgbClr val="FF00FF"/>
                </a:solidFill>
                <a:effectLst/>
                <a:uLnTx/>
                <a:uFillTx/>
                <a:latin typeface="Times New Roman" panose="02020603050405020304" pitchFamily="18" charset="0"/>
                <a:ea typeface="黑体" panose="02010609060101010101" pitchFamily="49" charset="-122"/>
              </a:rPr>
              <a:t>路线</a:t>
            </a:r>
            <a:r>
              <a:rPr kumimoji="0" lang="en-US" altLang="zh-CN" sz="2200" b="1" i="0" u="none" strike="noStrike" kern="0" cap="none" spc="0" normalizeH="0" baseline="0" noProof="0" dirty="0">
                <a:ln>
                  <a:noFill/>
                </a:ln>
                <a:solidFill>
                  <a:srgbClr val="FF00FF"/>
                </a:solidFill>
                <a:effectLst/>
                <a:uLnTx/>
                <a:uFillTx/>
                <a:latin typeface="Times New Roman" panose="02020603050405020304" pitchFamily="18" charset="0"/>
                <a:ea typeface="黑体" panose="02010609060101010101" pitchFamily="49" charset="-122"/>
              </a:rPr>
              <a:t>2</a:t>
            </a:r>
          </a:p>
          <a:p>
            <a:pPr marL="0" marR="0" lvl="0" indent="0" defTabSz="914400" eaLnBrk="0" fontAlgn="base" latinLnBrk="0" hangingPunct="0">
              <a:lnSpc>
                <a:spcPct val="100000"/>
              </a:lnSpc>
              <a:spcBef>
                <a:spcPct val="5000"/>
              </a:spcBef>
              <a:spcAft>
                <a:spcPct val="0"/>
              </a:spcAft>
              <a:buClrTx/>
              <a:buSzPct val="75000"/>
              <a:buFont typeface="Wingdings" panose="05000000000000000000" pitchFamily="2" charset="2"/>
              <a:buNone/>
              <a:tabLst/>
              <a:defRPr/>
            </a:pP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v</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f</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0" u="none" strike="noStrike" kern="0" cap="none" spc="0" normalizeH="0" baseline="0" noProof="0" dirty="0">
                <a:ln>
                  <a:noFill/>
                </a:ln>
                <a:solidFill>
                  <a:srgbClr val="0000FF"/>
                </a:solidFill>
                <a:effectLst/>
                <a:uLnTx/>
                <a:uFillTx/>
                <a:latin typeface="Times New Roman" panose="02020603050405020304" pitchFamily="18" charset="0"/>
                <a:ea typeface="楷体_GB2312" charset="-122"/>
              </a:rPr>
              <a:t> = 5+7=12</a:t>
            </a:r>
          </a:p>
          <a:p>
            <a:pPr marL="0" marR="0" lvl="0" indent="0" defTabSz="914400" eaLnBrk="0" fontAlgn="base" latinLnBrk="0" hangingPunct="0">
              <a:lnSpc>
                <a:spcPct val="100000"/>
              </a:lnSpc>
              <a:spcBef>
                <a:spcPct val="5000"/>
              </a:spcBef>
              <a:spcAft>
                <a:spcPct val="0"/>
              </a:spcAft>
              <a:buClrTx/>
              <a:buSzPct val="75000"/>
              <a:buFont typeface="Wingdings" panose="05000000000000000000" pitchFamily="2" charset="2"/>
              <a:buNone/>
              <a:tabLst/>
              <a:defRPr/>
            </a:pPr>
            <a:r>
              <a:rPr kumimoji="0" lang="en-US" altLang="zh-CN" sz="2200" b="1" i="0" u="none" strike="noStrike" kern="0" cap="none" spc="0" normalizeH="0" baseline="0" noProof="0" dirty="0">
                <a:ln>
                  <a:noFill/>
                </a:ln>
                <a:solidFill>
                  <a:srgbClr val="990000"/>
                </a:solidFill>
                <a:effectLst/>
                <a:uLnTx/>
                <a:uFillTx/>
                <a:latin typeface="Times New Roman" panose="02020603050405020304" pitchFamily="18" charset="0"/>
                <a:ea typeface="楷体_GB2312" charset="-122"/>
              </a:rPr>
              <a:t>□</a:t>
            </a:r>
            <a:r>
              <a:rPr kumimoji="0" lang="zh-CN" altLang="en-US" sz="2200" b="1" i="0" u="none" strike="noStrike" kern="0" cap="none" spc="0" normalizeH="0" baseline="0" noProof="0" dirty="0">
                <a:ln>
                  <a:noFill/>
                </a:ln>
                <a:solidFill>
                  <a:srgbClr val="990000"/>
                </a:solidFill>
                <a:effectLst/>
                <a:uLnTx/>
                <a:uFillTx/>
                <a:latin typeface="Times New Roman" panose="02020603050405020304" pitchFamily="18" charset="0"/>
                <a:ea typeface="黑体" panose="02010609060101010101" pitchFamily="49" charset="-122"/>
              </a:rPr>
              <a:t>路线</a:t>
            </a:r>
            <a:r>
              <a:rPr kumimoji="0" lang="en-US" altLang="zh-CN" sz="2200" b="1" i="0" u="none" strike="noStrike" kern="0" cap="none" spc="0" normalizeH="0" baseline="0" noProof="0" dirty="0">
                <a:ln>
                  <a:noFill/>
                </a:ln>
                <a:solidFill>
                  <a:srgbClr val="990000"/>
                </a:solidFill>
                <a:effectLst/>
                <a:uLnTx/>
                <a:uFillTx/>
                <a:latin typeface="Times New Roman" panose="02020603050405020304" pitchFamily="18" charset="0"/>
                <a:ea typeface="黑体" panose="02010609060101010101" pitchFamily="49" charset="-122"/>
              </a:rPr>
              <a:t>3</a:t>
            </a:r>
          </a:p>
          <a:p>
            <a:pPr marL="0" marR="0" lvl="0" indent="0" defTabSz="914400" eaLnBrk="0" fontAlgn="base" latinLnBrk="0" hangingPunct="0">
              <a:lnSpc>
                <a:spcPct val="100000"/>
              </a:lnSpc>
              <a:spcBef>
                <a:spcPct val="5000"/>
              </a:spcBef>
              <a:spcAft>
                <a:spcPct val="0"/>
              </a:spcAft>
              <a:buClrTx/>
              <a:buSzPct val="75000"/>
              <a:buFont typeface="Wingdings" panose="05000000000000000000" pitchFamily="2" charset="2"/>
              <a:buNone/>
              <a:tabLst/>
              <a:defRPr/>
            </a:pP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v</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f</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0" u="none" strike="noStrike" kern="0" cap="none" spc="0" normalizeH="0" baseline="0" noProof="0" dirty="0">
                <a:ln>
                  <a:noFill/>
                </a:ln>
                <a:solidFill>
                  <a:srgbClr val="0000FF"/>
                </a:solidFill>
                <a:effectLst/>
                <a:uLnTx/>
                <a:uFillTx/>
                <a:latin typeface="Times New Roman" panose="02020603050405020304" pitchFamily="18" charset="0"/>
                <a:ea typeface="楷体_GB2312" charset="-122"/>
              </a:rPr>
              <a:t> = 6+6=12</a:t>
            </a:r>
            <a:endPar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endParaRPr>
          </a:p>
        </p:txBody>
      </p:sp>
      <p:sp>
        <p:nvSpPr>
          <p:cNvPr id="8" name="Rectangle 696">
            <a:extLst>
              <a:ext uri="{FF2B5EF4-FFF2-40B4-BE49-F238E27FC236}">
                <a16:creationId xmlns:a16="http://schemas.microsoft.com/office/drawing/2014/main" id="{B37166A4-E63D-4D0A-BDF3-E1AE91ECD98B}"/>
              </a:ext>
            </a:extLst>
          </p:cNvPr>
          <p:cNvSpPr>
            <a:spLocks noChangeArrowheads="1"/>
          </p:cNvSpPr>
          <p:nvPr/>
        </p:nvSpPr>
        <p:spPr bwMode="auto">
          <a:xfrm>
            <a:off x="4636134" y="2461659"/>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[3]</a:t>
            </a:r>
          </a:p>
        </p:txBody>
      </p:sp>
      <p:sp>
        <p:nvSpPr>
          <p:cNvPr id="9" name="Rectangle 697">
            <a:extLst>
              <a:ext uri="{FF2B5EF4-FFF2-40B4-BE49-F238E27FC236}">
                <a16:creationId xmlns:a16="http://schemas.microsoft.com/office/drawing/2014/main" id="{5BCDB0AF-BB01-4D68-A71E-88C951F0C14E}"/>
              </a:ext>
            </a:extLst>
          </p:cNvPr>
          <p:cNvSpPr>
            <a:spLocks noChangeArrowheads="1"/>
          </p:cNvSpPr>
          <p:nvPr/>
        </p:nvSpPr>
        <p:spPr bwMode="auto">
          <a:xfrm>
            <a:off x="5018722" y="4177746"/>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[4]</a:t>
            </a:r>
          </a:p>
        </p:txBody>
      </p:sp>
      <p:sp>
        <p:nvSpPr>
          <p:cNvPr id="10" name="Rectangle 698">
            <a:extLst>
              <a:ext uri="{FF2B5EF4-FFF2-40B4-BE49-F238E27FC236}">
                <a16:creationId xmlns:a16="http://schemas.microsoft.com/office/drawing/2014/main" id="{B6C4AABF-6BE7-4EDF-80AA-62CFA591EFDE}"/>
              </a:ext>
            </a:extLst>
          </p:cNvPr>
          <p:cNvSpPr>
            <a:spLocks noChangeArrowheads="1"/>
          </p:cNvSpPr>
          <p:nvPr/>
        </p:nvSpPr>
        <p:spPr bwMode="auto">
          <a:xfrm>
            <a:off x="4050982" y="5530375"/>
            <a:ext cx="7476278" cy="1176338"/>
          </a:xfrm>
          <a:prstGeom prst="rect">
            <a:avLst/>
          </a:prstGeom>
          <a:noFill/>
          <a:ln w="9525" algn="ctr">
            <a:solidFill>
              <a:srgbClr val="0000FF"/>
            </a:solidFill>
            <a:miter lim="800000"/>
            <a:headEnd/>
            <a:tailEnd/>
          </a:ln>
          <a:extLst>
            <a:ext uri="{909E8E84-426E-40DD-AFC4-6F175D3DCCD1}">
              <a14:hiddenFill xmlns:a14="http://schemas.microsoft.com/office/drawing/2010/main">
                <a:solidFill>
                  <a:schemeClr val="accent1"/>
                </a:solidFill>
              </a14:hiddenFill>
            </a:ext>
          </a:extLst>
        </p:spPr>
        <p:txBody>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00000"/>
              </a:lnSpc>
              <a:spcBef>
                <a:spcPct val="0"/>
              </a:spcBef>
              <a:spcAft>
                <a:spcPct val="0"/>
              </a:spcAft>
              <a:buClrTx/>
              <a:buSzPct val="100000"/>
              <a:buFontTx/>
              <a:buNone/>
              <a:tabLst/>
              <a:defRPr/>
            </a:pPr>
            <a:r>
              <a:rPr kumimoji="0" lang="en-US" altLang="zh-CN" sz="2200" b="1" i="0" u="none" strike="noStrike" kern="0" cap="none" spc="0" normalizeH="0" baseline="0" noProof="0" dirty="0">
                <a:ln>
                  <a:noFill/>
                </a:ln>
                <a:solidFill>
                  <a:srgbClr val="0066FF"/>
                </a:solidFill>
                <a:effectLst/>
                <a:uLnTx/>
                <a:uFillTx/>
                <a:latin typeface="Times New Roman" panose="02020603050405020304" pitchFamily="18" charset="0"/>
                <a:ea typeface="楷体_GB2312" charset="-122"/>
              </a:rPr>
              <a:t>□</a:t>
            </a:r>
            <a:r>
              <a:rPr kumimoji="0" lang="zh-CN" altLang="en-US"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则由</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zh-CN" altLang="en-US"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到终点</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E</a:t>
            </a:r>
            <a:r>
              <a:rPr kumimoji="0" lang="zh-CN" altLang="en-US"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的最短距离</a:t>
            </a:r>
            <a:r>
              <a:rPr kumimoji="0" lang="zh-CN" altLang="en-US" sz="2200" b="1" i="0" u="none" strike="noStrike" kern="0" cap="none" spc="0" normalizeH="0" baseline="0" noProof="0" dirty="0">
                <a:ln>
                  <a:noFill/>
                </a:ln>
                <a:solidFill>
                  <a:srgbClr val="0066FF"/>
                </a:solidFill>
                <a:effectLst/>
                <a:uLnTx/>
                <a:uFillTx/>
                <a:latin typeface="Times New Roman" panose="02020603050405020304" pitchFamily="18" charset="0"/>
                <a:ea typeface="楷体_GB2312" charset="-122"/>
              </a:rPr>
              <a:t> </a:t>
            </a:r>
          </a:p>
          <a:p>
            <a:pPr marL="0" marR="0" lvl="0" indent="0" defTabSz="914400" eaLnBrk="1" fontAlgn="base" latinLnBrk="0" hangingPunct="1">
              <a:lnSpc>
                <a:spcPct val="100000"/>
              </a:lnSpc>
              <a:spcBef>
                <a:spcPct val="0"/>
              </a:spcBef>
              <a:spcAft>
                <a:spcPct val="0"/>
              </a:spcAft>
              <a:buClrTx/>
              <a:buSzPct val="100000"/>
              <a:buFontTx/>
              <a:buNone/>
              <a:tabLst/>
              <a:defRPr/>
            </a:pPr>
            <a:r>
              <a:rPr kumimoji="0" lang="zh-CN" altLang="en-US" sz="2200" b="1" i="0" u="none" strike="noStrike" kern="0" cap="none" spc="0" normalizeH="0" baseline="0" noProof="0" dirty="0">
                <a:ln>
                  <a:noFill/>
                </a:ln>
                <a:solidFill>
                  <a:srgbClr val="0066FF"/>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dirty="0">
                <a:ln>
                  <a:noFill/>
                </a:ln>
                <a:solidFill>
                  <a:srgbClr val="0000FF"/>
                </a:solidFill>
                <a:effectLst/>
                <a:uLnTx/>
                <a:uFillTx/>
                <a:latin typeface="Times New Roman" panose="02020603050405020304" pitchFamily="18" charset="0"/>
                <a:ea typeface="楷体_GB2312" charset="-122"/>
              </a:rPr>
              <a:t>f</a:t>
            </a:r>
            <a:r>
              <a:rPr kumimoji="0" lang="en-US" altLang="zh-CN" sz="2800" b="1" i="0" u="none" strike="noStrike" kern="0" cap="none" spc="0" normalizeH="0" baseline="-25000" noProof="0" dirty="0">
                <a:ln>
                  <a:noFill/>
                </a:ln>
                <a:solidFill>
                  <a:srgbClr val="0000FF"/>
                </a:solidFill>
                <a:effectLst/>
                <a:uLnTx/>
                <a:uFillTx/>
                <a:latin typeface="Times New Roman" panose="02020603050405020304" pitchFamily="18" charset="0"/>
                <a:ea typeface="楷体_GB2312" charset="-122"/>
              </a:rPr>
              <a:t>2</a:t>
            </a:r>
            <a:r>
              <a:rPr kumimoji="0" lang="en-US" altLang="zh-CN" sz="2200" b="1" i="0" u="none" strike="noStrike" kern="0" cap="none" spc="0" normalizeH="0" baseline="0" noProof="0" dirty="0">
                <a:ln>
                  <a:noFill/>
                </a:ln>
                <a:solidFill>
                  <a:srgbClr val="0000FF"/>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dirty="0">
                <a:ln>
                  <a:noFill/>
                </a:ln>
                <a:solidFill>
                  <a:srgbClr val="0000FF"/>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dirty="0">
                <a:ln>
                  <a:noFill/>
                </a:ln>
                <a:solidFill>
                  <a:srgbClr val="0000FF"/>
                </a:solidFill>
                <a:effectLst/>
                <a:uLnTx/>
                <a:uFillTx/>
                <a:latin typeface="Times New Roman" panose="02020603050405020304" pitchFamily="18" charset="0"/>
                <a:ea typeface="楷体_GB2312" charset="-122"/>
              </a:rPr>
              <a:t>1 </a:t>
            </a:r>
            <a:r>
              <a:rPr kumimoji="0" lang="en-US" altLang="zh-CN" sz="2200" b="1" i="0" u="none" strike="noStrike" kern="0" cap="none" spc="0" normalizeH="0" baseline="0" noProof="0" dirty="0">
                <a:ln>
                  <a:noFill/>
                </a:ln>
                <a:solidFill>
                  <a:srgbClr val="0000FF"/>
                </a:solidFill>
                <a:effectLst/>
                <a:uLnTx/>
                <a:uFillTx/>
                <a:latin typeface="Times New Roman" panose="02020603050405020304" pitchFamily="18" charset="0"/>
                <a:ea typeface="楷体_GB2312" charset="-122"/>
              </a:rPr>
              <a:t>)</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 </a:t>
            </a:r>
            <a:r>
              <a:rPr kumimoji="0" lang="en-US" altLang="zh-CN" sz="2200" b="1" i="1" u="none" strike="noStrike" kern="0" cap="none" spc="0" normalizeH="0" baseline="0" noProof="0" dirty="0">
                <a:ln>
                  <a:noFill/>
                </a:ln>
                <a:solidFill>
                  <a:srgbClr val="FF0000"/>
                </a:solidFill>
                <a:effectLst/>
                <a:uLnTx/>
                <a:uFillTx/>
                <a:latin typeface="Times New Roman" panose="02020603050405020304" pitchFamily="18" charset="0"/>
                <a:ea typeface="楷体_GB2312" charset="-122"/>
              </a:rPr>
              <a:t>min</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v</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f</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v</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f</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lang="en-US" altLang="zh-CN" kern="0" dirty="0">
                <a:solidFill>
                  <a:srgbClr val="000000"/>
                </a:solidFill>
              </a:rPr>
              <a:t>,</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endParaRPr>
          </a:p>
          <a:p>
            <a:pPr marL="0" marR="0" lvl="0" indent="0" defTabSz="914400" eaLnBrk="1" fontAlgn="base" latinLnBrk="0" hangingPunct="1">
              <a:lnSpc>
                <a:spcPct val="100000"/>
              </a:lnSpc>
              <a:spcBef>
                <a:spcPct val="0"/>
              </a:spcBef>
              <a:spcAft>
                <a:spcPct val="0"/>
              </a:spcAft>
              <a:buClrTx/>
              <a:buSzPct val="100000"/>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v</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f</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 = 11</a:t>
            </a:r>
          </a:p>
        </p:txBody>
      </p:sp>
      <p:sp>
        <p:nvSpPr>
          <p:cNvPr id="11" name="Line 699">
            <a:extLst>
              <a:ext uri="{FF2B5EF4-FFF2-40B4-BE49-F238E27FC236}">
                <a16:creationId xmlns:a16="http://schemas.microsoft.com/office/drawing/2014/main" id="{874B266E-0152-45AC-B233-DF5BD7D1C9E1}"/>
              </a:ext>
            </a:extLst>
          </p:cNvPr>
          <p:cNvSpPr>
            <a:spLocks noChangeShapeType="1"/>
          </p:cNvSpPr>
          <p:nvPr/>
        </p:nvSpPr>
        <p:spPr bwMode="auto">
          <a:xfrm>
            <a:off x="2038984" y="2771221"/>
            <a:ext cx="1193800" cy="0"/>
          </a:xfrm>
          <a:prstGeom prst="line">
            <a:avLst/>
          </a:prstGeom>
          <a:noFill/>
          <a:ln w="50800" algn="ctr">
            <a:solidFill>
              <a:srgbClr val="FF0000"/>
            </a:solidFill>
            <a:prstDash val="sysDot"/>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2" name="Line 700">
            <a:extLst>
              <a:ext uri="{FF2B5EF4-FFF2-40B4-BE49-F238E27FC236}">
                <a16:creationId xmlns:a16="http://schemas.microsoft.com/office/drawing/2014/main" id="{2FA709F2-8EDC-494A-AE97-F0CE03A33379}"/>
              </a:ext>
            </a:extLst>
          </p:cNvPr>
          <p:cNvSpPr>
            <a:spLocks noChangeShapeType="1"/>
          </p:cNvSpPr>
          <p:nvPr/>
        </p:nvSpPr>
        <p:spPr bwMode="auto">
          <a:xfrm>
            <a:off x="2102484" y="2885521"/>
            <a:ext cx="1130300" cy="736600"/>
          </a:xfrm>
          <a:prstGeom prst="line">
            <a:avLst/>
          </a:prstGeom>
          <a:noFill/>
          <a:ln w="50800" algn="ctr">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3" name="Rectangle 701">
            <a:extLst>
              <a:ext uri="{FF2B5EF4-FFF2-40B4-BE49-F238E27FC236}">
                <a16:creationId xmlns:a16="http://schemas.microsoft.com/office/drawing/2014/main" id="{4F155E4E-8A51-4951-9498-931DD22F4DC0}"/>
              </a:ext>
            </a:extLst>
          </p:cNvPr>
          <p:cNvSpPr>
            <a:spLocks noChangeArrowheads="1"/>
          </p:cNvSpPr>
          <p:nvPr/>
        </p:nvSpPr>
        <p:spPr bwMode="auto">
          <a:xfrm>
            <a:off x="3367722" y="2145746"/>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[4]</a:t>
            </a:r>
          </a:p>
        </p:txBody>
      </p:sp>
      <p:sp>
        <p:nvSpPr>
          <p:cNvPr id="14" name="Oval 702">
            <a:extLst>
              <a:ext uri="{FF2B5EF4-FFF2-40B4-BE49-F238E27FC236}">
                <a16:creationId xmlns:a16="http://schemas.microsoft.com/office/drawing/2014/main" id="{E7CC216A-CE5B-4644-B4D2-C11A97F68F93}"/>
              </a:ext>
            </a:extLst>
          </p:cNvPr>
          <p:cNvSpPr>
            <a:spLocks noChangeArrowheads="1"/>
          </p:cNvSpPr>
          <p:nvPr/>
        </p:nvSpPr>
        <p:spPr bwMode="auto">
          <a:xfrm>
            <a:off x="1632584" y="2631521"/>
            <a:ext cx="431800" cy="454025"/>
          </a:xfrm>
          <a:prstGeom prst="ellipse">
            <a:avLst/>
          </a:prstGeom>
          <a:solidFill>
            <a:srgbClr val="FFFF99"/>
          </a:solidFill>
          <a:ln w="25400" algn="ctr">
            <a:solidFill>
              <a:srgbClr val="FF0000"/>
            </a:solidFill>
            <a:round/>
            <a:headEnd/>
            <a:tailEnd/>
          </a:ln>
        </p:spPr>
        <p:txBody>
          <a:bodyPr wrap="none" lIns="82550" tIns="41275" rIns="82550" bIns="41275" anchor="ct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200" b="1" i="1"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B</a:t>
            </a:r>
            <a:r>
              <a:rPr kumimoji="1" lang="en-US" altLang="zh-CN" sz="2800" b="1" i="0" u="none" strike="noStrike" kern="0" cap="none" spc="0" normalizeH="0" baseline="-25000" noProof="0">
                <a:ln>
                  <a:noFill/>
                </a:ln>
                <a:solidFill>
                  <a:srgbClr val="0000FF"/>
                </a:solidFill>
                <a:effectLst/>
                <a:uLnTx/>
                <a:uFillTx/>
                <a:latin typeface="Times New Roman" panose="02020603050405020304" pitchFamily="18" charset="0"/>
                <a:ea typeface="楷体_GB2312" charset="-122"/>
              </a:rPr>
              <a:t>1</a:t>
            </a:r>
          </a:p>
        </p:txBody>
      </p:sp>
      <p:sp>
        <p:nvSpPr>
          <p:cNvPr id="15" name="Rectangle 703">
            <a:extLst>
              <a:ext uri="{FF2B5EF4-FFF2-40B4-BE49-F238E27FC236}">
                <a16:creationId xmlns:a16="http://schemas.microsoft.com/office/drawing/2014/main" id="{2C1A43B1-835A-4B14-AFFD-5FCD7AB809C0}"/>
              </a:ext>
            </a:extLst>
          </p:cNvPr>
          <p:cNvSpPr>
            <a:spLocks noChangeArrowheads="1"/>
          </p:cNvSpPr>
          <p:nvPr/>
        </p:nvSpPr>
        <p:spPr bwMode="auto">
          <a:xfrm>
            <a:off x="3202622" y="3072846"/>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[7]</a:t>
            </a:r>
          </a:p>
        </p:txBody>
      </p:sp>
      <p:sp>
        <p:nvSpPr>
          <p:cNvPr id="16" name="Rectangle 704">
            <a:extLst>
              <a:ext uri="{FF2B5EF4-FFF2-40B4-BE49-F238E27FC236}">
                <a16:creationId xmlns:a16="http://schemas.microsoft.com/office/drawing/2014/main" id="{348182C2-72DC-4C1F-A472-4B7BB9619A2A}"/>
              </a:ext>
            </a:extLst>
          </p:cNvPr>
          <p:cNvSpPr>
            <a:spLocks noChangeArrowheads="1"/>
          </p:cNvSpPr>
          <p:nvPr/>
        </p:nvSpPr>
        <p:spPr bwMode="auto">
          <a:xfrm>
            <a:off x="3102609" y="4090434"/>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[6]</a:t>
            </a:r>
          </a:p>
        </p:txBody>
      </p:sp>
      <p:sp>
        <p:nvSpPr>
          <p:cNvPr id="17" name="Line 705">
            <a:extLst>
              <a:ext uri="{FF2B5EF4-FFF2-40B4-BE49-F238E27FC236}">
                <a16:creationId xmlns:a16="http://schemas.microsoft.com/office/drawing/2014/main" id="{9E03FE84-56A7-4EE7-9D8B-C1197B6C6A31}"/>
              </a:ext>
            </a:extLst>
          </p:cNvPr>
          <p:cNvSpPr>
            <a:spLocks noChangeShapeType="1"/>
          </p:cNvSpPr>
          <p:nvPr/>
        </p:nvSpPr>
        <p:spPr bwMode="auto">
          <a:xfrm>
            <a:off x="2040572" y="3001409"/>
            <a:ext cx="1257300" cy="1651000"/>
          </a:xfrm>
          <a:prstGeom prst="line">
            <a:avLst/>
          </a:prstGeom>
          <a:noFill/>
          <a:ln w="50800" algn="ctr">
            <a:solidFill>
              <a:srgbClr val="990000"/>
            </a:solidFill>
            <a:prstDash val="sysDot"/>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8" name="Rectangle 706">
            <a:extLst>
              <a:ext uri="{FF2B5EF4-FFF2-40B4-BE49-F238E27FC236}">
                <a16:creationId xmlns:a16="http://schemas.microsoft.com/office/drawing/2014/main" id="{1F401F07-ADC1-422E-B435-7F2176E107A9}"/>
              </a:ext>
            </a:extLst>
          </p:cNvPr>
          <p:cNvSpPr>
            <a:spLocks noChangeArrowheads="1"/>
          </p:cNvSpPr>
          <p:nvPr/>
        </p:nvSpPr>
        <p:spPr bwMode="auto">
          <a:xfrm>
            <a:off x="1502409" y="2185434"/>
            <a:ext cx="6731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[11]</a:t>
            </a:r>
          </a:p>
        </p:txBody>
      </p:sp>
      <p:sp>
        <p:nvSpPr>
          <p:cNvPr id="19" name="Line 707">
            <a:extLst>
              <a:ext uri="{FF2B5EF4-FFF2-40B4-BE49-F238E27FC236}">
                <a16:creationId xmlns:a16="http://schemas.microsoft.com/office/drawing/2014/main" id="{4291F533-F487-47C8-A056-58FC6BF87F97}"/>
              </a:ext>
            </a:extLst>
          </p:cNvPr>
          <p:cNvSpPr>
            <a:spLocks noChangeShapeType="1"/>
          </p:cNvSpPr>
          <p:nvPr/>
        </p:nvSpPr>
        <p:spPr bwMode="auto">
          <a:xfrm>
            <a:off x="5023484" y="3330021"/>
            <a:ext cx="800100" cy="3810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0" name="Line 708">
            <a:extLst>
              <a:ext uri="{FF2B5EF4-FFF2-40B4-BE49-F238E27FC236}">
                <a16:creationId xmlns:a16="http://schemas.microsoft.com/office/drawing/2014/main" id="{57F31AFC-BE1F-4560-84DB-847AFF447AA2}"/>
              </a:ext>
            </a:extLst>
          </p:cNvPr>
          <p:cNvSpPr>
            <a:spLocks noChangeShapeType="1"/>
          </p:cNvSpPr>
          <p:nvPr/>
        </p:nvSpPr>
        <p:spPr bwMode="auto">
          <a:xfrm flipV="1">
            <a:off x="5050472" y="3877709"/>
            <a:ext cx="787400" cy="3175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1" name="Line 709">
            <a:extLst>
              <a:ext uri="{FF2B5EF4-FFF2-40B4-BE49-F238E27FC236}">
                <a16:creationId xmlns:a16="http://schemas.microsoft.com/office/drawing/2014/main" id="{706EA2B7-3645-445D-BA48-F97BED241AD3}"/>
              </a:ext>
            </a:extLst>
          </p:cNvPr>
          <p:cNvSpPr>
            <a:spLocks noChangeShapeType="1"/>
          </p:cNvSpPr>
          <p:nvPr/>
        </p:nvSpPr>
        <p:spPr bwMode="auto">
          <a:xfrm>
            <a:off x="3628072" y="2722009"/>
            <a:ext cx="1028700" cy="4445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2" name="Line 710">
            <a:extLst>
              <a:ext uri="{FF2B5EF4-FFF2-40B4-BE49-F238E27FC236}">
                <a16:creationId xmlns:a16="http://schemas.microsoft.com/office/drawing/2014/main" id="{5D9DAD2A-7C5A-4A1C-B948-D6F67197F0DC}"/>
              </a:ext>
            </a:extLst>
          </p:cNvPr>
          <p:cNvSpPr>
            <a:spLocks noChangeShapeType="1"/>
          </p:cNvSpPr>
          <p:nvPr/>
        </p:nvSpPr>
        <p:spPr bwMode="auto">
          <a:xfrm>
            <a:off x="3629659" y="3841196"/>
            <a:ext cx="1028700" cy="4445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3" name="Line 711">
            <a:extLst>
              <a:ext uri="{FF2B5EF4-FFF2-40B4-BE49-F238E27FC236}">
                <a16:creationId xmlns:a16="http://schemas.microsoft.com/office/drawing/2014/main" id="{BCAB8574-F353-4244-88F0-1E65A5031378}"/>
              </a:ext>
            </a:extLst>
          </p:cNvPr>
          <p:cNvSpPr>
            <a:spLocks noChangeShapeType="1"/>
          </p:cNvSpPr>
          <p:nvPr/>
        </p:nvSpPr>
        <p:spPr bwMode="auto">
          <a:xfrm flipV="1">
            <a:off x="3604259" y="3409396"/>
            <a:ext cx="1079500" cy="11938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4" name="Line 712">
            <a:extLst>
              <a:ext uri="{FF2B5EF4-FFF2-40B4-BE49-F238E27FC236}">
                <a16:creationId xmlns:a16="http://schemas.microsoft.com/office/drawing/2014/main" id="{0977E96A-A33F-4E6A-8AE0-EB47AEE9B138}"/>
              </a:ext>
            </a:extLst>
          </p:cNvPr>
          <p:cNvSpPr>
            <a:spLocks noChangeShapeType="1"/>
          </p:cNvSpPr>
          <p:nvPr/>
        </p:nvSpPr>
        <p:spPr bwMode="auto">
          <a:xfrm flipV="1">
            <a:off x="2067559" y="2774396"/>
            <a:ext cx="1168400" cy="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pic>
        <p:nvPicPr>
          <p:cNvPr id="25" name="Picture 713">
            <a:extLst>
              <a:ext uri="{FF2B5EF4-FFF2-40B4-BE49-F238E27FC236}">
                <a16:creationId xmlns:a16="http://schemas.microsoft.com/office/drawing/2014/main" id="{FDEE6A19-D902-4716-B1F9-419246D3B31E}"/>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5939" y="216536"/>
            <a:ext cx="5210175" cy="638175"/>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844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childTnLst>
                                    <p:set>
                                      <p:cBhvr additive="base">
                                        <p:cTn id="6" dur="1" fill="hold">
                                          <p:stCondLst>
                                            <p:cond delay="0"/>
                                          </p:stCondLst>
                                        </p:cTn>
                                        <p:tgtEl>
                                          <p:spTgt spid="7">
                                            <p:txEl>
                                              <p:pRg st="0" end="0"/>
                                            </p:txEl>
                                          </p:spTgt>
                                        </p:tgtEl>
                                        <p:attrNameLst>
                                          <p:attrName>style.visibility</p:attrName>
                                        </p:attrNameLst>
                                      </p:cBhvr>
                                      <p:to>
                                        <p:strVal val="visible"/>
                                      </p:to>
                                    </p:set>
                                    <p:animEffect transition="in" filter="blinds(horizontal)">
                                      <p:cBhvr additive="base">
                                        <p:cTn id="7" dur="500"/>
                                        <p:tgtEl>
                                          <p:spTgt spid="7">
                                            <p:txEl>
                                              <p:pRg st="0" end="0"/>
                                            </p:txEl>
                                          </p:spTgt>
                                        </p:tgtEl>
                                      </p:cBhvr>
                                    </p:animEffect>
                                  </p:childTnLst>
                                </p:cTn>
                              </p:par>
                              <p:par>
                                <p:cTn id="8" presetID="3" presetClass="entr" presetSubtype="10" fill="hold" nodeType="withEffect">
                                  <p:childTnLst>
                                    <p:set>
                                      <p:cBhvr additive="base">
                                        <p:cTn id="9" dur="1" fill="hold">
                                          <p:stCondLst>
                                            <p:cond delay="0"/>
                                          </p:stCondLst>
                                        </p:cTn>
                                        <p:tgtEl>
                                          <p:spTgt spid="11"/>
                                        </p:tgtEl>
                                        <p:attrNameLst>
                                          <p:attrName>style.visibility</p:attrName>
                                        </p:attrNameLst>
                                      </p:cBhvr>
                                      <p:to>
                                        <p:strVal val="visible"/>
                                      </p:to>
                                    </p:set>
                                    <p:animEffect transition="in" filter="blinds(horizontal)">
                                      <p:cBhvr additive="base">
                                        <p:cTn id="10" dur="500"/>
                                        <p:tgtEl>
                                          <p:spTgt spid="11"/>
                                        </p:tgtEl>
                                      </p:cBhvr>
                                    </p:animEffect>
                                  </p:childTnLst>
                                </p:cTn>
                              </p:par>
                              <p:par>
                                <p:cTn id="11" presetID="3" presetClass="entr" presetSubtype="10" fill="hold" nodeType="withEffect">
                                  <p:childTnLst>
                                    <p:set>
                                      <p:cBhvr additive="base">
                                        <p:cTn id="12" dur="1" fill="hold">
                                          <p:stCondLst>
                                            <p:cond delay="0"/>
                                          </p:stCondLst>
                                        </p:cTn>
                                        <p:tgtEl>
                                          <p:spTgt spid="7">
                                            <p:txEl>
                                              <p:pRg st="1" end="1"/>
                                            </p:txEl>
                                          </p:spTgt>
                                        </p:tgtEl>
                                        <p:attrNameLst>
                                          <p:attrName>style.visibility</p:attrName>
                                        </p:attrNameLst>
                                      </p:cBhvr>
                                      <p:to>
                                        <p:strVal val="visible"/>
                                      </p:to>
                                    </p:set>
                                    <p:animEffect transition="in" filter="blinds(horizontal)">
                                      <p:cBhvr additive="base">
                                        <p:cTn id="13" dur="500"/>
                                        <p:tgtEl>
                                          <p:spTgt spid="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childTnLst>
                                    <p:set>
                                      <p:cBhvr additive="base">
                                        <p:cTn id="17" dur="1" fill="hold">
                                          <p:stCondLst>
                                            <p:cond delay="0"/>
                                          </p:stCondLst>
                                        </p:cTn>
                                        <p:tgtEl>
                                          <p:spTgt spid="7">
                                            <p:txEl>
                                              <p:pRg st="2" end="2"/>
                                            </p:txEl>
                                          </p:spTgt>
                                        </p:tgtEl>
                                        <p:attrNameLst>
                                          <p:attrName>style.visibility</p:attrName>
                                        </p:attrNameLst>
                                      </p:cBhvr>
                                      <p:to>
                                        <p:strVal val="visible"/>
                                      </p:to>
                                    </p:set>
                                    <p:animEffect transition="in" filter="blinds(horizontal)">
                                      <p:cBhvr additive="base">
                                        <p:cTn id="18" dur="500"/>
                                        <p:tgtEl>
                                          <p:spTgt spid="7">
                                            <p:txEl>
                                              <p:pRg st="2" end="2"/>
                                            </p:txEl>
                                          </p:spTgt>
                                        </p:tgtEl>
                                      </p:cBhvr>
                                    </p:animEffect>
                                  </p:childTnLst>
                                </p:cTn>
                              </p:par>
                              <p:par>
                                <p:cTn id="19" presetID="3" presetClass="entr" presetSubtype="10" fill="hold" nodeType="withEffect">
                                  <p:childTnLst>
                                    <p:set>
                                      <p:cBhvr additive="base">
                                        <p:cTn id="20" dur="1" fill="hold">
                                          <p:stCondLst>
                                            <p:cond delay="0"/>
                                          </p:stCondLst>
                                        </p:cTn>
                                        <p:tgtEl>
                                          <p:spTgt spid="12"/>
                                        </p:tgtEl>
                                        <p:attrNameLst>
                                          <p:attrName>style.visibility</p:attrName>
                                        </p:attrNameLst>
                                      </p:cBhvr>
                                      <p:to>
                                        <p:strVal val="visible"/>
                                      </p:to>
                                    </p:set>
                                    <p:animEffect transition="in" filter="blinds(horizontal)">
                                      <p:cBhvr additive="base">
                                        <p:cTn id="21" dur="500"/>
                                        <p:tgtEl>
                                          <p:spTgt spid="12"/>
                                        </p:tgtEl>
                                      </p:cBhvr>
                                    </p:animEffect>
                                  </p:childTnLst>
                                </p:cTn>
                              </p:par>
                              <p:par>
                                <p:cTn id="22" presetID="3" presetClass="entr" presetSubtype="10" fill="hold" nodeType="withEffect">
                                  <p:childTnLst>
                                    <p:set>
                                      <p:cBhvr additive="base">
                                        <p:cTn id="23" dur="1" fill="hold">
                                          <p:stCondLst>
                                            <p:cond delay="0"/>
                                          </p:stCondLst>
                                        </p:cTn>
                                        <p:tgtEl>
                                          <p:spTgt spid="7">
                                            <p:txEl>
                                              <p:pRg st="3" end="3"/>
                                            </p:txEl>
                                          </p:spTgt>
                                        </p:tgtEl>
                                        <p:attrNameLst>
                                          <p:attrName>style.visibility</p:attrName>
                                        </p:attrNameLst>
                                      </p:cBhvr>
                                      <p:to>
                                        <p:strVal val="visible"/>
                                      </p:to>
                                    </p:set>
                                    <p:animEffect transition="in" filter="blinds(horizontal)">
                                      <p:cBhvr additive="base">
                                        <p:cTn id="24" dur="500"/>
                                        <p:tgtEl>
                                          <p:spTgt spid="7">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childTnLst>
                                    <p:set>
                                      <p:cBhvr additive="base">
                                        <p:cTn id="28" dur="1" fill="hold">
                                          <p:stCondLst>
                                            <p:cond delay="0"/>
                                          </p:stCondLst>
                                        </p:cTn>
                                        <p:tgtEl>
                                          <p:spTgt spid="7">
                                            <p:txEl>
                                              <p:pRg st="4" end="4"/>
                                            </p:txEl>
                                          </p:spTgt>
                                        </p:tgtEl>
                                        <p:attrNameLst>
                                          <p:attrName>style.visibility</p:attrName>
                                        </p:attrNameLst>
                                      </p:cBhvr>
                                      <p:to>
                                        <p:strVal val="visible"/>
                                      </p:to>
                                    </p:set>
                                    <p:animEffect transition="in" filter="blinds(horizontal)">
                                      <p:cBhvr additive="base">
                                        <p:cTn id="29" dur="500"/>
                                        <p:tgtEl>
                                          <p:spTgt spid="7">
                                            <p:txEl>
                                              <p:pRg st="4" end="4"/>
                                            </p:txEl>
                                          </p:spTgt>
                                        </p:tgtEl>
                                      </p:cBhvr>
                                    </p:animEffect>
                                  </p:childTnLst>
                                </p:cTn>
                              </p:par>
                              <p:par>
                                <p:cTn id="30" presetID="3" presetClass="entr" presetSubtype="10" fill="hold" nodeType="withEffect">
                                  <p:childTnLst>
                                    <p:set>
                                      <p:cBhvr additive="base">
                                        <p:cTn id="31" dur="1" fill="hold">
                                          <p:stCondLst>
                                            <p:cond delay="0"/>
                                          </p:stCondLst>
                                        </p:cTn>
                                        <p:tgtEl>
                                          <p:spTgt spid="17"/>
                                        </p:tgtEl>
                                        <p:attrNameLst>
                                          <p:attrName>style.visibility</p:attrName>
                                        </p:attrNameLst>
                                      </p:cBhvr>
                                      <p:to>
                                        <p:strVal val="visible"/>
                                      </p:to>
                                    </p:set>
                                    <p:animEffect transition="in" filter="blinds(horizontal)">
                                      <p:cBhvr additive="base">
                                        <p:cTn id="32" dur="500"/>
                                        <p:tgtEl>
                                          <p:spTgt spid="17"/>
                                        </p:tgtEl>
                                      </p:cBhvr>
                                    </p:animEffect>
                                  </p:childTnLst>
                                </p:cTn>
                              </p:par>
                              <p:par>
                                <p:cTn id="33" presetID="3" presetClass="entr" presetSubtype="10" fill="hold" nodeType="withEffect">
                                  <p:childTnLst>
                                    <p:set>
                                      <p:cBhvr additive="base">
                                        <p:cTn id="34" dur="1" fill="hold">
                                          <p:stCondLst>
                                            <p:cond delay="0"/>
                                          </p:stCondLst>
                                        </p:cTn>
                                        <p:tgtEl>
                                          <p:spTgt spid="7">
                                            <p:txEl>
                                              <p:pRg st="5" end="5"/>
                                            </p:txEl>
                                          </p:spTgt>
                                        </p:tgtEl>
                                        <p:attrNameLst>
                                          <p:attrName>style.visibility</p:attrName>
                                        </p:attrNameLst>
                                      </p:cBhvr>
                                      <p:to>
                                        <p:strVal val="visible"/>
                                      </p:to>
                                    </p:set>
                                    <p:animEffect transition="in" filter="blinds(horizontal)">
                                      <p:cBhvr additive="base">
                                        <p:cTn id="35" dur="500"/>
                                        <p:tgtEl>
                                          <p:spTgt spid="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childTnLst>
                                    <p:set>
                                      <p:cBhvr additive="base">
                                        <p:cTn id="39" dur="1" fill="hold">
                                          <p:stCondLst>
                                            <p:cond delay="0"/>
                                          </p:stCondLst>
                                        </p:cTn>
                                        <p:tgtEl>
                                          <p:spTgt spid="10"/>
                                        </p:tgtEl>
                                        <p:attrNameLst>
                                          <p:attrName>style.visibility</p:attrName>
                                        </p:attrNameLst>
                                      </p:cBhvr>
                                      <p:to>
                                        <p:strVal val="visible"/>
                                      </p:to>
                                    </p:set>
                                    <p:animEffect transition="in" filter="blinds(horizontal)">
                                      <p:cBhvr additive="base">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childTnLst>
                                    <p:set>
                                      <p:cBhvr additive="base">
                                        <p:cTn id="44" dur="1" fill="hold">
                                          <p:stCondLst>
                                            <p:cond delay="0"/>
                                          </p:stCondLst>
                                        </p:cTn>
                                        <p:tgtEl>
                                          <p:spTgt spid="18"/>
                                        </p:tgtEl>
                                        <p:attrNameLst>
                                          <p:attrName>style.visibility</p:attrName>
                                        </p:attrNameLst>
                                      </p:cBhvr>
                                      <p:to>
                                        <p:strVal val="visible"/>
                                      </p:to>
                                    </p:set>
                                    <p:animEffect transition="in" filter="blinds(horizontal)">
                                      <p:cBhvr additive="base">
                                        <p:cTn id="45" dur="500"/>
                                        <p:tgtEl>
                                          <p:spTgt spid="18"/>
                                        </p:tgtEl>
                                      </p:cBhvr>
                                    </p:animEffect>
                                  </p:childTnLst>
                                </p:cTn>
                              </p:par>
                              <p:par>
                                <p:cTn id="46" presetID="3" presetClass="exit" presetSubtype="10" fill="hold" nodeType="withEffect">
                                  <p:childTnLst>
                                    <p:animEffect transition="out" filter="blinds(horizontal)">
                                      <p:cBhvr additive="base">
                                        <p:cTn id="47" dur="500"/>
                                        <p:tgtEl>
                                          <p:spTgt spid="11"/>
                                        </p:tgtEl>
                                      </p:cBhvr>
                                    </p:animEffect>
                                    <p:set>
                                      <p:cBhvr additive="base">
                                        <p:cTn id="48" dur="1" fill="hold">
                                          <p:stCondLst>
                                            <p:cond delay="499"/>
                                          </p:stCondLst>
                                        </p:cTn>
                                        <p:tgtEl>
                                          <p:spTgt spid="11"/>
                                        </p:tgtEl>
                                        <p:attrNameLst>
                                          <p:attrName>style.visibility</p:attrName>
                                        </p:attrNameLst>
                                      </p:cBhvr>
                                      <p:to>
                                        <p:strVal val="hidden"/>
                                      </p:to>
                                    </p:set>
                                  </p:childTnLst>
                                </p:cTn>
                              </p:par>
                              <p:par>
                                <p:cTn id="49" presetID="3" presetClass="exit" presetSubtype="10" fill="hold" nodeType="withEffect">
                                  <p:childTnLst>
                                    <p:animEffect transition="out" filter="blinds(horizontal)">
                                      <p:cBhvr additive="base">
                                        <p:cTn id="50" dur="500"/>
                                        <p:tgtEl>
                                          <p:spTgt spid="12"/>
                                        </p:tgtEl>
                                      </p:cBhvr>
                                    </p:animEffect>
                                    <p:set>
                                      <p:cBhvr additive="base">
                                        <p:cTn id="51" dur="1" fill="hold">
                                          <p:stCondLst>
                                            <p:cond delay="499"/>
                                          </p:stCondLst>
                                        </p:cTn>
                                        <p:tgtEl>
                                          <p:spTgt spid="12"/>
                                        </p:tgtEl>
                                        <p:attrNameLst>
                                          <p:attrName>style.visibility</p:attrName>
                                        </p:attrNameLst>
                                      </p:cBhvr>
                                      <p:to>
                                        <p:strVal val="hidden"/>
                                      </p:to>
                                    </p:set>
                                  </p:childTnLst>
                                </p:cTn>
                              </p:par>
                              <p:par>
                                <p:cTn id="52" presetID="3" presetClass="exit" presetSubtype="10" fill="hold" nodeType="withEffect">
                                  <p:childTnLst>
                                    <p:animEffect transition="out" filter="blinds(horizontal)">
                                      <p:cBhvr additive="base">
                                        <p:cTn id="53" dur="500"/>
                                        <p:tgtEl>
                                          <p:spTgt spid="17"/>
                                        </p:tgtEl>
                                      </p:cBhvr>
                                    </p:animEffect>
                                    <p:set>
                                      <p:cBhvr additive="base">
                                        <p:cTn id="54" dur="1" fill="hold">
                                          <p:stCondLst>
                                            <p:cond delay="499"/>
                                          </p:stCondLst>
                                        </p:cTn>
                                        <p:tgtEl>
                                          <p:spTgt spid="17"/>
                                        </p:tgtEl>
                                        <p:attrNameLst>
                                          <p:attrName>style.visibility</p:attrName>
                                        </p:attrNameLst>
                                      </p:cBhvr>
                                      <p:to>
                                        <p:strVal val="hidden"/>
                                      </p:to>
                                    </p:set>
                                  </p:childTnLst>
                                </p:cTn>
                              </p:par>
                              <p:par>
                                <p:cTn id="55" presetID="3" presetClass="entr" presetSubtype="10" fill="hold" nodeType="withEffect">
                                  <p:childTnLst>
                                    <p:set>
                                      <p:cBhvr additive="base">
                                        <p:cTn id="56" dur="1" fill="hold">
                                          <p:stCondLst>
                                            <p:cond delay="0"/>
                                          </p:stCondLst>
                                        </p:cTn>
                                        <p:tgtEl>
                                          <p:spTgt spid="24"/>
                                        </p:tgtEl>
                                        <p:attrNameLst>
                                          <p:attrName>style.visibility</p:attrName>
                                        </p:attrNameLst>
                                      </p:cBhvr>
                                      <p:to>
                                        <p:strVal val="visible"/>
                                      </p:to>
                                    </p:set>
                                    <p:animEffect transition="in" filter="blinds(horizontal)">
                                      <p:cBhvr additive="base">
                                        <p:cTn id="5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16">
            <a:extLst>
              <a:ext uri="{FF2B5EF4-FFF2-40B4-BE49-F238E27FC236}">
                <a16:creationId xmlns:a16="http://schemas.microsoft.com/office/drawing/2014/main" id="{1F946E1D-B9EA-4BC8-9715-42B587E4593B}"/>
              </a:ext>
            </a:extLst>
          </p:cNvPr>
          <p:cNvSpPr>
            <a:spLocks noChangeArrowheads="1"/>
          </p:cNvSpPr>
          <p:nvPr/>
        </p:nvSpPr>
        <p:spPr bwMode="auto">
          <a:xfrm>
            <a:off x="471382" y="879158"/>
            <a:ext cx="2451100" cy="447675"/>
          </a:xfrm>
          <a:prstGeom prst="rect">
            <a:avLst/>
          </a:prstGeom>
          <a:solidFill>
            <a:srgbClr val="CCFFCC"/>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第（</a:t>
            </a: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4</a:t>
            </a:r>
            <a:r>
              <a:rPr kumimoji="1"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）步 </a:t>
            </a: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k=2</a:t>
            </a:r>
          </a:p>
        </p:txBody>
      </p:sp>
      <p:sp>
        <p:nvSpPr>
          <p:cNvPr id="5" name="Rectangle 717">
            <a:extLst>
              <a:ext uri="{FF2B5EF4-FFF2-40B4-BE49-F238E27FC236}">
                <a16:creationId xmlns:a16="http://schemas.microsoft.com/office/drawing/2014/main" id="{160D60E4-D760-4ACE-B7B2-5FA38471B2BC}"/>
              </a:ext>
            </a:extLst>
          </p:cNvPr>
          <p:cNvSpPr>
            <a:spLocks noChangeArrowheads="1"/>
          </p:cNvSpPr>
          <p:nvPr/>
        </p:nvSpPr>
        <p:spPr bwMode="auto">
          <a:xfrm>
            <a:off x="3342005" y="933926"/>
            <a:ext cx="8160173" cy="97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00000"/>
              </a:lnSpc>
              <a:spcBef>
                <a:spcPct val="30000"/>
              </a:spcBef>
              <a:spcAft>
                <a:spcPct val="0"/>
              </a:spcAft>
              <a:buClrTx/>
              <a:buSzPct val="100000"/>
              <a:buFontTx/>
              <a:buNone/>
              <a:tabLst/>
              <a:defRPr/>
            </a:pPr>
            <a:r>
              <a:rPr kumimoji="0" lang="en-US" altLang="zh-CN" sz="2200" b="1" i="0" u="none" strike="noStrike" kern="0" cap="none" spc="0" normalizeH="0" baseline="0" noProof="0" dirty="0">
                <a:ln>
                  <a:noFill/>
                </a:ln>
                <a:solidFill>
                  <a:srgbClr val="FF0000"/>
                </a:solidFill>
                <a:effectLst/>
                <a:uLnTx/>
                <a:uFillTx/>
                <a:latin typeface="Times New Roman" panose="02020603050405020304" pitchFamily="18" charset="0"/>
                <a:ea typeface="楷体_GB2312" charset="-122"/>
              </a:rPr>
              <a:t>②</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由</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到终点</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E</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，可分别经过</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zh-CN" altLang="en-US"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到达</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E</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点（由</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zh-CN" altLang="en-US"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到</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E</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点的最短距离在第二步已计算出），需加以比较，取其中最短的。</a:t>
            </a:r>
          </a:p>
        </p:txBody>
      </p:sp>
      <p:pic>
        <p:nvPicPr>
          <p:cNvPr id="6" name="Picture 718">
            <a:extLst>
              <a:ext uri="{FF2B5EF4-FFF2-40B4-BE49-F238E27FC236}">
                <a16:creationId xmlns:a16="http://schemas.microsoft.com/office/drawing/2014/main" id="{5D679230-D11B-4B2B-8365-0F35761A4478}"/>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596" y="2102962"/>
            <a:ext cx="6011863" cy="284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719">
            <a:extLst>
              <a:ext uri="{FF2B5EF4-FFF2-40B4-BE49-F238E27FC236}">
                <a16:creationId xmlns:a16="http://schemas.microsoft.com/office/drawing/2014/main" id="{FCEF8D72-2BD8-474B-AD66-008A99574186}"/>
              </a:ext>
            </a:extLst>
          </p:cNvPr>
          <p:cNvSpPr>
            <a:spLocks noChangeArrowheads="1"/>
          </p:cNvSpPr>
          <p:nvPr/>
        </p:nvSpPr>
        <p:spPr bwMode="auto">
          <a:xfrm>
            <a:off x="7859394" y="2133917"/>
            <a:ext cx="3642784" cy="2264569"/>
          </a:xfrm>
          <a:prstGeom prst="rect">
            <a:avLst/>
          </a:prstGeom>
          <a:noFill/>
          <a:ln w="9525" algn="ctr">
            <a:solidFill>
              <a:srgbClr val="FF0000"/>
            </a:solidFill>
            <a:miter lim="800000"/>
            <a:headEnd/>
            <a:tailEnd/>
          </a:ln>
          <a:extLst>
            <a:ext uri="{909E8E84-426E-40DD-AFC4-6F175D3DCCD1}">
              <a14:hiddenFill xmlns:a14="http://schemas.microsoft.com/office/drawing/2010/main">
                <a:solidFill>
                  <a:schemeClr val="accent1"/>
                </a:solidFill>
              </a14:hiddenFill>
            </a:ext>
          </a:extLst>
        </p:spPr>
        <p:txBody>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00000"/>
              </a:lnSpc>
              <a:spcBef>
                <a:spcPct val="5000"/>
              </a:spcBef>
              <a:spcAft>
                <a:spcPct val="0"/>
              </a:spcAft>
              <a:buClrTx/>
              <a:buSzPct val="100000"/>
              <a:buFontTx/>
              <a:buNone/>
              <a:tabLst/>
              <a:defRPr/>
            </a:pPr>
            <a:r>
              <a:rPr kumimoji="0" lang="en-US" altLang="zh-CN" sz="2200" b="1" i="0" u="none" strike="noStrike" kern="0" cap="none" spc="0" normalizeH="0" baseline="0" noProof="0" dirty="0">
                <a:ln>
                  <a:noFill/>
                </a:ln>
                <a:solidFill>
                  <a:srgbClr val="FF0000"/>
                </a:solidFill>
                <a:effectLst/>
                <a:uLnTx/>
                <a:uFillTx/>
                <a:latin typeface="Times New Roman" panose="02020603050405020304" pitchFamily="18" charset="0"/>
                <a:ea typeface="楷体_GB2312" charset="-122"/>
              </a:rPr>
              <a:t>□</a:t>
            </a:r>
            <a:r>
              <a:rPr kumimoji="0" lang="zh-CN" altLang="en-US" sz="2200" b="1" i="0" u="none" strike="noStrike" kern="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rPr>
              <a:t>路线</a:t>
            </a:r>
            <a:r>
              <a:rPr kumimoji="0" lang="en-US" altLang="zh-CN" sz="2200" b="1" i="0" u="none" strike="noStrike" kern="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rPr>
              <a:t>1</a:t>
            </a:r>
          </a:p>
          <a:p>
            <a:pPr marL="0" marR="0" lvl="0" indent="0" defTabSz="914400" eaLnBrk="1" fontAlgn="base" latinLnBrk="0" hangingPunct="1">
              <a:lnSpc>
                <a:spcPct val="100000"/>
              </a:lnSpc>
              <a:spcBef>
                <a:spcPct val="5000"/>
              </a:spcBef>
              <a:spcAft>
                <a:spcPct val="0"/>
              </a:spcAft>
              <a:buClrTx/>
              <a:buSzPct val="100000"/>
              <a:buFontTx/>
              <a:buNone/>
              <a:tabLst/>
              <a:defRPr/>
            </a:pP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v</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f</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0" u="none" strike="noStrike" kern="0" cap="none" spc="0" normalizeH="0" baseline="0" noProof="0" dirty="0">
                <a:ln>
                  <a:noFill/>
                </a:ln>
                <a:solidFill>
                  <a:srgbClr val="0000FF"/>
                </a:solidFill>
                <a:effectLst/>
                <a:uLnTx/>
                <a:uFillTx/>
                <a:latin typeface="Times New Roman" panose="02020603050405020304" pitchFamily="18" charset="0"/>
                <a:ea typeface="楷体_GB2312" charset="-122"/>
              </a:rPr>
              <a:t> = 3+4=7</a:t>
            </a:r>
          </a:p>
          <a:p>
            <a:pPr marL="0" marR="0" lvl="0" indent="0" defTabSz="914400" eaLnBrk="0" fontAlgn="base" latinLnBrk="0" hangingPunct="0">
              <a:lnSpc>
                <a:spcPct val="100000"/>
              </a:lnSpc>
              <a:spcBef>
                <a:spcPct val="5000"/>
              </a:spcBef>
              <a:spcAft>
                <a:spcPct val="0"/>
              </a:spcAft>
              <a:buClrTx/>
              <a:buSzPct val="75000"/>
              <a:buFont typeface="Wingdings" panose="05000000000000000000" pitchFamily="2" charset="2"/>
              <a:buNone/>
              <a:tabLst/>
              <a:defRPr/>
            </a:pPr>
            <a:r>
              <a:rPr kumimoji="0" lang="en-US" altLang="zh-CN" sz="2200" b="1" i="0" u="none" strike="noStrike" kern="0" cap="none" spc="0" normalizeH="0" baseline="0" noProof="0" dirty="0">
                <a:ln>
                  <a:noFill/>
                </a:ln>
                <a:solidFill>
                  <a:srgbClr val="FF00FF"/>
                </a:solidFill>
                <a:effectLst/>
                <a:uLnTx/>
                <a:uFillTx/>
                <a:latin typeface="Times New Roman" panose="02020603050405020304" pitchFamily="18" charset="0"/>
                <a:ea typeface="楷体_GB2312" charset="-122"/>
              </a:rPr>
              <a:t>□</a:t>
            </a:r>
            <a:r>
              <a:rPr kumimoji="0" lang="zh-CN" altLang="en-US" sz="2200" b="1" i="0" u="none" strike="noStrike" kern="0" cap="none" spc="0" normalizeH="0" baseline="0" noProof="0" dirty="0">
                <a:ln>
                  <a:noFill/>
                </a:ln>
                <a:solidFill>
                  <a:srgbClr val="FF00FF"/>
                </a:solidFill>
                <a:effectLst/>
                <a:uLnTx/>
                <a:uFillTx/>
                <a:latin typeface="Times New Roman" panose="02020603050405020304" pitchFamily="18" charset="0"/>
                <a:ea typeface="黑体" panose="02010609060101010101" pitchFamily="49" charset="-122"/>
              </a:rPr>
              <a:t>路线</a:t>
            </a:r>
            <a:r>
              <a:rPr kumimoji="0" lang="en-US" altLang="zh-CN" sz="2200" b="1" i="0" u="none" strike="noStrike" kern="0" cap="none" spc="0" normalizeH="0" baseline="0" noProof="0" dirty="0">
                <a:ln>
                  <a:noFill/>
                </a:ln>
                <a:solidFill>
                  <a:srgbClr val="FF00FF"/>
                </a:solidFill>
                <a:effectLst/>
                <a:uLnTx/>
                <a:uFillTx/>
                <a:latin typeface="Times New Roman" panose="02020603050405020304" pitchFamily="18" charset="0"/>
                <a:ea typeface="黑体" panose="02010609060101010101" pitchFamily="49" charset="-122"/>
              </a:rPr>
              <a:t>2</a:t>
            </a:r>
          </a:p>
          <a:p>
            <a:pPr marL="0" marR="0" lvl="0" indent="0" defTabSz="914400" eaLnBrk="0" fontAlgn="base" latinLnBrk="0" hangingPunct="0">
              <a:lnSpc>
                <a:spcPct val="100000"/>
              </a:lnSpc>
              <a:spcBef>
                <a:spcPct val="5000"/>
              </a:spcBef>
              <a:spcAft>
                <a:spcPct val="0"/>
              </a:spcAft>
              <a:buClrTx/>
              <a:buSzPct val="75000"/>
              <a:buFont typeface="Wingdings" panose="05000000000000000000" pitchFamily="2" charset="2"/>
              <a:buNone/>
              <a:tabLst/>
              <a:defRPr/>
            </a:pP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v</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f</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0" u="none" strike="noStrike" kern="0" cap="none" spc="0" normalizeH="0" baseline="0" noProof="0" dirty="0">
                <a:ln>
                  <a:noFill/>
                </a:ln>
                <a:solidFill>
                  <a:srgbClr val="0000FF"/>
                </a:solidFill>
                <a:effectLst/>
                <a:uLnTx/>
                <a:uFillTx/>
                <a:latin typeface="Times New Roman" panose="02020603050405020304" pitchFamily="18" charset="0"/>
                <a:ea typeface="楷体_GB2312" charset="-122"/>
              </a:rPr>
              <a:t> = 2+7=9</a:t>
            </a:r>
          </a:p>
          <a:p>
            <a:pPr marL="0" marR="0" lvl="0" indent="0" defTabSz="914400" eaLnBrk="0" fontAlgn="base" latinLnBrk="0" hangingPunct="0">
              <a:lnSpc>
                <a:spcPct val="100000"/>
              </a:lnSpc>
              <a:spcBef>
                <a:spcPct val="5000"/>
              </a:spcBef>
              <a:spcAft>
                <a:spcPct val="0"/>
              </a:spcAft>
              <a:buClrTx/>
              <a:buSzPct val="75000"/>
              <a:buFont typeface="Wingdings" panose="05000000000000000000" pitchFamily="2" charset="2"/>
              <a:buNone/>
              <a:tabLst/>
              <a:defRPr/>
            </a:pPr>
            <a:r>
              <a:rPr kumimoji="0" lang="en-US" altLang="zh-CN" sz="2200" b="1" i="0" u="none" strike="noStrike" kern="0" cap="none" spc="0" normalizeH="0" baseline="0" noProof="0" dirty="0">
                <a:ln>
                  <a:noFill/>
                </a:ln>
                <a:solidFill>
                  <a:srgbClr val="990000"/>
                </a:solidFill>
                <a:effectLst/>
                <a:uLnTx/>
                <a:uFillTx/>
                <a:latin typeface="Times New Roman" panose="02020603050405020304" pitchFamily="18" charset="0"/>
                <a:ea typeface="楷体_GB2312" charset="-122"/>
              </a:rPr>
              <a:t>□</a:t>
            </a:r>
            <a:r>
              <a:rPr kumimoji="0" lang="zh-CN" altLang="en-US" sz="2200" b="1" i="0" u="none" strike="noStrike" kern="0" cap="none" spc="0" normalizeH="0" baseline="0" noProof="0" dirty="0">
                <a:ln>
                  <a:noFill/>
                </a:ln>
                <a:solidFill>
                  <a:srgbClr val="990000"/>
                </a:solidFill>
                <a:effectLst/>
                <a:uLnTx/>
                <a:uFillTx/>
                <a:latin typeface="Times New Roman" panose="02020603050405020304" pitchFamily="18" charset="0"/>
                <a:ea typeface="黑体" panose="02010609060101010101" pitchFamily="49" charset="-122"/>
              </a:rPr>
              <a:t>路线</a:t>
            </a:r>
            <a:r>
              <a:rPr kumimoji="0" lang="en-US" altLang="zh-CN" sz="2200" b="1" i="0" u="none" strike="noStrike" kern="0" cap="none" spc="0" normalizeH="0" baseline="0" noProof="0" dirty="0">
                <a:ln>
                  <a:noFill/>
                </a:ln>
                <a:solidFill>
                  <a:srgbClr val="990000"/>
                </a:solidFill>
                <a:effectLst/>
                <a:uLnTx/>
                <a:uFillTx/>
                <a:latin typeface="Times New Roman" panose="02020603050405020304" pitchFamily="18" charset="0"/>
                <a:ea typeface="黑体" panose="02010609060101010101" pitchFamily="49" charset="-122"/>
              </a:rPr>
              <a:t>3</a:t>
            </a:r>
          </a:p>
          <a:p>
            <a:pPr marL="0" marR="0" lvl="0" indent="0" defTabSz="914400" eaLnBrk="0" fontAlgn="base" latinLnBrk="0" hangingPunct="0">
              <a:lnSpc>
                <a:spcPct val="100000"/>
              </a:lnSpc>
              <a:spcBef>
                <a:spcPct val="5000"/>
              </a:spcBef>
              <a:spcAft>
                <a:spcPct val="0"/>
              </a:spcAft>
              <a:buClrTx/>
              <a:buSzPct val="75000"/>
              <a:buFont typeface="Wingdings" panose="05000000000000000000" pitchFamily="2" charset="2"/>
              <a:buNone/>
              <a:tabLst/>
              <a:defRPr/>
            </a:pP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v</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f</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0" u="none" strike="noStrike" kern="0" cap="none" spc="0" normalizeH="0" baseline="0" noProof="0" dirty="0">
                <a:ln>
                  <a:noFill/>
                </a:ln>
                <a:solidFill>
                  <a:srgbClr val="0000FF"/>
                </a:solidFill>
                <a:effectLst/>
                <a:uLnTx/>
                <a:uFillTx/>
                <a:latin typeface="Times New Roman" panose="02020603050405020304" pitchFamily="18" charset="0"/>
                <a:ea typeface="楷体_GB2312" charset="-122"/>
              </a:rPr>
              <a:t> = 4+6=10</a:t>
            </a:r>
            <a:endPar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endParaRPr>
          </a:p>
        </p:txBody>
      </p:sp>
      <p:sp>
        <p:nvSpPr>
          <p:cNvPr id="8" name="Rectangle 720">
            <a:extLst>
              <a:ext uri="{FF2B5EF4-FFF2-40B4-BE49-F238E27FC236}">
                <a16:creationId xmlns:a16="http://schemas.microsoft.com/office/drawing/2014/main" id="{8C9E0D59-448D-4564-B7C5-E75EFD679554}"/>
              </a:ext>
            </a:extLst>
          </p:cNvPr>
          <p:cNvSpPr>
            <a:spLocks noChangeArrowheads="1"/>
          </p:cNvSpPr>
          <p:nvPr/>
        </p:nvSpPr>
        <p:spPr bwMode="auto">
          <a:xfrm>
            <a:off x="5039571" y="2045812"/>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[3]</a:t>
            </a:r>
          </a:p>
        </p:txBody>
      </p:sp>
      <p:sp>
        <p:nvSpPr>
          <p:cNvPr id="9" name="Rectangle 721">
            <a:extLst>
              <a:ext uri="{FF2B5EF4-FFF2-40B4-BE49-F238E27FC236}">
                <a16:creationId xmlns:a16="http://schemas.microsoft.com/office/drawing/2014/main" id="{DA638425-33A5-4534-97ED-07931D5F64B3}"/>
              </a:ext>
            </a:extLst>
          </p:cNvPr>
          <p:cNvSpPr>
            <a:spLocks noChangeArrowheads="1"/>
          </p:cNvSpPr>
          <p:nvPr/>
        </p:nvSpPr>
        <p:spPr bwMode="auto">
          <a:xfrm>
            <a:off x="5422159" y="3761899"/>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[4]</a:t>
            </a:r>
          </a:p>
        </p:txBody>
      </p:sp>
      <p:sp>
        <p:nvSpPr>
          <p:cNvPr id="10" name="Rectangle 722">
            <a:extLst>
              <a:ext uri="{FF2B5EF4-FFF2-40B4-BE49-F238E27FC236}">
                <a16:creationId xmlns:a16="http://schemas.microsoft.com/office/drawing/2014/main" id="{8F53F281-BC10-4BA5-A775-74CB52542562}"/>
              </a:ext>
            </a:extLst>
          </p:cNvPr>
          <p:cNvSpPr>
            <a:spLocks noChangeArrowheads="1"/>
          </p:cNvSpPr>
          <p:nvPr/>
        </p:nvSpPr>
        <p:spPr bwMode="auto">
          <a:xfrm>
            <a:off x="4637934" y="5435282"/>
            <a:ext cx="7066386" cy="1176338"/>
          </a:xfrm>
          <a:prstGeom prst="rect">
            <a:avLst/>
          </a:prstGeom>
          <a:noFill/>
          <a:ln w="9525" algn="ctr">
            <a:solidFill>
              <a:srgbClr val="0000FF"/>
            </a:solidFill>
            <a:miter lim="800000"/>
            <a:headEnd/>
            <a:tailEnd/>
          </a:ln>
          <a:extLst>
            <a:ext uri="{909E8E84-426E-40DD-AFC4-6F175D3DCCD1}">
              <a14:hiddenFill xmlns:a14="http://schemas.microsoft.com/office/drawing/2010/main">
                <a:solidFill>
                  <a:schemeClr val="accent1"/>
                </a:solidFill>
              </a14:hiddenFill>
            </a:ext>
          </a:extLst>
        </p:spPr>
        <p:txBody>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00000"/>
              </a:lnSpc>
              <a:spcBef>
                <a:spcPct val="0"/>
              </a:spcBef>
              <a:spcAft>
                <a:spcPct val="0"/>
              </a:spcAft>
              <a:buClrTx/>
              <a:buSzPct val="100000"/>
              <a:buFontTx/>
              <a:buNone/>
              <a:tabLst/>
              <a:defRPr/>
            </a:pPr>
            <a:r>
              <a:rPr kumimoji="0" lang="en-US" altLang="zh-CN" sz="2200" b="1" i="0" u="none" strike="noStrike" kern="0" cap="none" spc="0" normalizeH="0" baseline="0" noProof="0">
                <a:ln>
                  <a:noFill/>
                </a:ln>
                <a:solidFill>
                  <a:srgbClr val="0066FF"/>
                </a:solidFill>
                <a:effectLst/>
                <a:uLnTx/>
                <a:uFillTx/>
                <a:latin typeface="Times New Roman" panose="02020603050405020304" pitchFamily="18" charset="0"/>
                <a:ea typeface="楷体_GB2312" charset="-122"/>
              </a:rPr>
              <a:t>□</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则由</a:t>
            </a:r>
            <a:r>
              <a:rPr kumimoji="0" lang="en-US" altLang="zh-CN" sz="22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2</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到终点</a:t>
            </a:r>
            <a:r>
              <a:rPr kumimoji="0" lang="en-US" altLang="zh-CN" sz="22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E</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的最短距离</a:t>
            </a:r>
            <a:r>
              <a:rPr kumimoji="0" lang="zh-CN" altLang="en-US" sz="2200" b="1" i="0" u="none" strike="noStrike" kern="0" cap="none" spc="0" normalizeH="0" baseline="0" noProof="0">
                <a:ln>
                  <a:noFill/>
                </a:ln>
                <a:solidFill>
                  <a:srgbClr val="0066FF"/>
                </a:solidFill>
                <a:effectLst/>
                <a:uLnTx/>
                <a:uFillTx/>
                <a:latin typeface="Times New Roman" panose="02020603050405020304" pitchFamily="18" charset="0"/>
                <a:ea typeface="楷体_GB2312" charset="-122"/>
              </a:rPr>
              <a:t> </a:t>
            </a:r>
          </a:p>
          <a:p>
            <a:pPr marL="0" marR="0" lvl="0" indent="0" defTabSz="914400" eaLnBrk="1" fontAlgn="base" latinLnBrk="0" hangingPunct="1">
              <a:lnSpc>
                <a:spcPct val="100000"/>
              </a:lnSpc>
              <a:spcBef>
                <a:spcPct val="0"/>
              </a:spcBef>
              <a:spcAft>
                <a:spcPct val="0"/>
              </a:spcAft>
              <a:buClrTx/>
              <a:buSzPct val="100000"/>
              <a:buFontTx/>
              <a:buNone/>
              <a:tabLst/>
              <a:defRPr/>
            </a:pPr>
            <a:r>
              <a:rPr kumimoji="0" lang="zh-CN" altLang="en-US" sz="2200" b="1" i="0" u="none" strike="noStrike" kern="0" cap="none" spc="0" normalizeH="0" baseline="0" noProof="0">
                <a:ln>
                  <a:noFill/>
                </a:ln>
                <a:solidFill>
                  <a:srgbClr val="0066FF"/>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f</a:t>
            </a:r>
            <a:r>
              <a:rPr kumimoji="0" lang="en-US" altLang="zh-CN" sz="2800" b="1" i="0" u="none" strike="noStrike" kern="0" cap="none" spc="0" normalizeH="0" baseline="-25000" noProof="0">
                <a:ln>
                  <a:noFill/>
                </a:ln>
                <a:solidFill>
                  <a:srgbClr val="0000FF"/>
                </a:solidFill>
                <a:effectLst/>
                <a:uLnTx/>
                <a:uFillTx/>
                <a:latin typeface="Times New Roman" panose="02020603050405020304" pitchFamily="18" charset="0"/>
                <a:ea typeface="楷体_GB2312" charset="-122"/>
              </a:rPr>
              <a:t>2</a:t>
            </a:r>
            <a:r>
              <a:rPr kumimoji="0" lang="en-US" altLang="zh-CN" sz="22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a:ln>
                  <a:noFill/>
                </a:ln>
                <a:solidFill>
                  <a:srgbClr val="0000FF"/>
                </a:solidFill>
                <a:effectLst/>
                <a:uLnTx/>
                <a:uFillTx/>
                <a:latin typeface="Times New Roman" panose="02020603050405020304" pitchFamily="18" charset="0"/>
                <a:ea typeface="楷体_GB2312" charset="-122"/>
              </a:rPr>
              <a:t>2 </a:t>
            </a:r>
            <a:r>
              <a:rPr kumimoji="0" lang="en-US" altLang="zh-CN" sz="22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a:t>
            </a: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 </a:t>
            </a:r>
            <a:r>
              <a:rPr kumimoji="0" lang="en-US" altLang="zh-CN" sz="2200" b="1" i="1" u="none" strike="noStrike" kern="0" cap="none" spc="0" normalizeH="0" baseline="0" noProof="0">
                <a:ln>
                  <a:noFill/>
                </a:ln>
                <a:solidFill>
                  <a:srgbClr val="FF0000"/>
                </a:solidFill>
                <a:effectLst/>
                <a:uLnTx/>
                <a:uFillTx/>
                <a:latin typeface="Times New Roman" panose="02020603050405020304" pitchFamily="18" charset="0"/>
                <a:ea typeface="楷体_GB2312" charset="-122"/>
              </a:rPr>
              <a:t>min</a:t>
            </a: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v</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f</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v</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f</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p>
          <a:p>
            <a:pPr marL="0" marR="0" lvl="0" indent="0" defTabSz="914400" eaLnBrk="1" fontAlgn="base" latinLnBrk="0" hangingPunct="1">
              <a:lnSpc>
                <a:spcPct val="100000"/>
              </a:lnSpc>
              <a:spcBef>
                <a:spcPct val="0"/>
              </a:spcBef>
              <a:spcAft>
                <a:spcPct val="0"/>
              </a:spcAft>
              <a:buClrTx/>
              <a:buSzPct val="100000"/>
              <a:buFontTx/>
              <a:buNone/>
              <a:tabLst/>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v</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f</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 = 7</a:t>
            </a:r>
          </a:p>
        </p:txBody>
      </p:sp>
      <p:sp>
        <p:nvSpPr>
          <p:cNvPr id="11" name="Line 723">
            <a:extLst>
              <a:ext uri="{FF2B5EF4-FFF2-40B4-BE49-F238E27FC236}">
                <a16:creationId xmlns:a16="http://schemas.microsoft.com/office/drawing/2014/main" id="{D5C8E81E-8BCA-4A6E-A585-66A15E1AE47E}"/>
              </a:ext>
            </a:extLst>
          </p:cNvPr>
          <p:cNvSpPr>
            <a:spLocks noChangeShapeType="1"/>
          </p:cNvSpPr>
          <p:nvPr/>
        </p:nvSpPr>
        <p:spPr bwMode="auto">
          <a:xfrm flipV="1">
            <a:off x="2455121" y="2431574"/>
            <a:ext cx="1168400" cy="787400"/>
          </a:xfrm>
          <a:prstGeom prst="line">
            <a:avLst/>
          </a:prstGeom>
          <a:noFill/>
          <a:ln w="50800" algn="ctr">
            <a:solidFill>
              <a:srgbClr val="FF0000"/>
            </a:solidFill>
            <a:prstDash val="sysDot"/>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2" name="Line 724">
            <a:extLst>
              <a:ext uri="{FF2B5EF4-FFF2-40B4-BE49-F238E27FC236}">
                <a16:creationId xmlns:a16="http://schemas.microsoft.com/office/drawing/2014/main" id="{C8CA4FAC-A09E-4E40-803C-E7B662463223}"/>
              </a:ext>
            </a:extLst>
          </p:cNvPr>
          <p:cNvSpPr>
            <a:spLocks noChangeShapeType="1"/>
          </p:cNvSpPr>
          <p:nvPr/>
        </p:nvSpPr>
        <p:spPr bwMode="auto">
          <a:xfrm flipV="1">
            <a:off x="2455121" y="3333274"/>
            <a:ext cx="1193800" cy="0"/>
          </a:xfrm>
          <a:prstGeom prst="line">
            <a:avLst/>
          </a:prstGeom>
          <a:noFill/>
          <a:ln w="50800" algn="ctr">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3" name="Rectangle 725">
            <a:extLst>
              <a:ext uri="{FF2B5EF4-FFF2-40B4-BE49-F238E27FC236}">
                <a16:creationId xmlns:a16="http://schemas.microsoft.com/office/drawing/2014/main" id="{06FC5C11-489F-4C07-958E-79A9376E2F88}"/>
              </a:ext>
            </a:extLst>
          </p:cNvPr>
          <p:cNvSpPr>
            <a:spLocks noChangeArrowheads="1"/>
          </p:cNvSpPr>
          <p:nvPr/>
        </p:nvSpPr>
        <p:spPr bwMode="auto">
          <a:xfrm>
            <a:off x="3771159" y="1729899"/>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[4]</a:t>
            </a:r>
          </a:p>
        </p:txBody>
      </p:sp>
      <p:sp>
        <p:nvSpPr>
          <p:cNvPr id="14" name="Oval 726">
            <a:extLst>
              <a:ext uri="{FF2B5EF4-FFF2-40B4-BE49-F238E27FC236}">
                <a16:creationId xmlns:a16="http://schemas.microsoft.com/office/drawing/2014/main" id="{9548FB55-3745-442E-BF86-818F3C98FAC8}"/>
              </a:ext>
            </a:extLst>
          </p:cNvPr>
          <p:cNvSpPr>
            <a:spLocks noChangeArrowheads="1"/>
          </p:cNvSpPr>
          <p:nvPr/>
        </p:nvSpPr>
        <p:spPr bwMode="auto">
          <a:xfrm>
            <a:off x="2061421" y="3117374"/>
            <a:ext cx="431800" cy="454025"/>
          </a:xfrm>
          <a:prstGeom prst="ellipse">
            <a:avLst/>
          </a:prstGeom>
          <a:solidFill>
            <a:srgbClr val="FFFF99"/>
          </a:solidFill>
          <a:ln w="25400" algn="ctr">
            <a:solidFill>
              <a:srgbClr val="FF0000"/>
            </a:solidFill>
            <a:round/>
            <a:headEnd/>
            <a:tailEnd/>
          </a:ln>
        </p:spPr>
        <p:txBody>
          <a:bodyPr wrap="none" lIns="82550" tIns="41275" rIns="82550" bIns="41275" anchor="ct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200" b="1" i="1"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B</a:t>
            </a:r>
            <a:r>
              <a:rPr kumimoji="1" lang="en-US" altLang="zh-CN" sz="2800" b="1" i="0" u="none" strike="noStrike" kern="0" cap="none" spc="0" normalizeH="0" baseline="-25000" noProof="0">
                <a:ln>
                  <a:noFill/>
                </a:ln>
                <a:solidFill>
                  <a:srgbClr val="0000FF"/>
                </a:solidFill>
                <a:effectLst/>
                <a:uLnTx/>
                <a:uFillTx/>
                <a:latin typeface="Times New Roman" panose="02020603050405020304" pitchFamily="18" charset="0"/>
                <a:ea typeface="楷体_GB2312" charset="-122"/>
              </a:rPr>
              <a:t>2</a:t>
            </a:r>
          </a:p>
        </p:txBody>
      </p:sp>
      <p:sp>
        <p:nvSpPr>
          <p:cNvPr id="15" name="Rectangle 727">
            <a:extLst>
              <a:ext uri="{FF2B5EF4-FFF2-40B4-BE49-F238E27FC236}">
                <a16:creationId xmlns:a16="http://schemas.microsoft.com/office/drawing/2014/main" id="{C30110E9-2067-4DC6-8986-37666A80816C}"/>
              </a:ext>
            </a:extLst>
          </p:cNvPr>
          <p:cNvSpPr>
            <a:spLocks noChangeArrowheads="1"/>
          </p:cNvSpPr>
          <p:nvPr/>
        </p:nvSpPr>
        <p:spPr bwMode="auto">
          <a:xfrm>
            <a:off x="3606059" y="2656999"/>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[7]</a:t>
            </a:r>
          </a:p>
        </p:txBody>
      </p:sp>
      <p:sp>
        <p:nvSpPr>
          <p:cNvPr id="16" name="Rectangle 728">
            <a:extLst>
              <a:ext uri="{FF2B5EF4-FFF2-40B4-BE49-F238E27FC236}">
                <a16:creationId xmlns:a16="http://schemas.microsoft.com/office/drawing/2014/main" id="{AD19ECA9-D8D3-4AC5-B3AC-10EDA6729AD4}"/>
              </a:ext>
            </a:extLst>
          </p:cNvPr>
          <p:cNvSpPr>
            <a:spLocks noChangeArrowheads="1"/>
          </p:cNvSpPr>
          <p:nvPr/>
        </p:nvSpPr>
        <p:spPr bwMode="auto">
          <a:xfrm>
            <a:off x="3506046" y="3674587"/>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[6]</a:t>
            </a:r>
          </a:p>
        </p:txBody>
      </p:sp>
      <p:sp>
        <p:nvSpPr>
          <p:cNvPr id="17" name="Line 729">
            <a:extLst>
              <a:ext uri="{FF2B5EF4-FFF2-40B4-BE49-F238E27FC236}">
                <a16:creationId xmlns:a16="http://schemas.microsoft.com/office/drawing/2014/main" id="{1A87B47E-3564-4BF8-AA4B-567FFEF57D1E}"/>
              </a:ext>
            </a:extLst>
          </p:cNvPr>
          <p:cNvSpPr>
            <a:spLocks noChangeShapeType="1"/>
          </p:cNvSpPr>
          <p:nvPr/>
        </p:nvSpPr>
        <p:spPr bwMode="auto">
          <a:xfrm>
            <a:off x="2494809" y="3499962"/>
            <a:ext cx="1181100" cy="787400"/>
          </a:xfrm>
          <a:prstGeom prst="line">
            <a:avLst/>
          </a:prstGeom>
          <a:noFill/>
          <a:ln w="50800" algn="ctr">
            <a:solidFill>
              <a:srgbClr val="990000"/>
            </a:solidFill>
            <a:prstDash val="sysDot"/>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8" name="Rectangle 730">
            <a:extLst>
              <a:ext uri="{FF2B5EF4-FFF2-40B4-BE49-F238E27FC236}">
                <a16:creationId xmlns:a16="http://schemas.microsoft.com/office/drawing/2014/main" id="{426F0C55-8202-4DD6-964F-1FBDF8605E71}"/>
              </a:ext>
            </a:extLst>
          </p:cNvPr>
          <p:cNvSpPr>
            <a:spLocks noChangeArrowheads="1"/>
          </p:cNvSpPr>
          <p:nvPr/>
        </p:nvSpPr>
        <p:spPr bwMode="auto">
          <a:xfrm>
            <a:off x="1905846" y="1769587"/>
            <a:ext cx="6731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[11]</a:t>
            </a:r>
          </a:p>
        </p:txBody>
      </p:sp>
      <p:sp>
        <p:nvSpPr>
          <p:cNvPr id="19" name="Rectangle 731">
            <a:extLst>
              <a:ext uri="{FF2B5EF4-FFF2-40B4-BE49-F238E27FC236}">
                <a16:creationId xmlns:a16="http://schemas.microsoft.com/office/drawing/2014/main" id="{9C262074-ED76-4CB1-B986-3A160AE1B993}"/>
              </a:ext>
            </a:extLst>
          </p:cNvPr>
          <p:cNvSpPr>
            <a:spLocks noChangeArrowheads="1"/>
          </p:cNvSpPr>
          <p:nvPr/>
        </p:nvSpPr>
        <p:spPr bwMode="auto">
          <a:xfrm>
            <a:off x="1970934" y="2685574"/>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[7]</a:t>
            </a:r>
          </a:p>
        </p:txBody>
      </p:sp>
      <p:sp>
        <p:nvSpPr>
          <p:cNvPr id="20" name="Line 732">
            <a:extLst>
              <a:ext uri="{FF2B5EF4-FFF2-40B4-BE49-F238E27FC236}">
                <a16:creationId xmlns:a16="http://schemas.microsoft.com/office/drawing/2014/main" id="{9F5A4A6E-2E55-4E0D-B680-E16268F2C67A}"/>
              </a:ext>
            </a:extLst>
          </p:cNvPr>
          <p:cNvSpPr>
            <a:spLocks noChangeShapeType="1"/>
          </p:cNvSpPr>
          <p:nvPr/>
        </p:nvSpPr>
        <p:spPr bwMode="auto">
          <a:xfrm>
            <a:off x="5426921" y="2926874"/>
            <a:ext cx="800100" cy="3810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1" name="Line 733">
            <a:extLst>
              <a:ext uri="{FF2B5EF4-FFF2-40B4-BE49-F238E27FC236}">
                <a16:creationId xmlns:a16="http://schemas.microsoft.com/office/drawing/2014/main" id="{7E7286EE-941A-4B12-9152-ABAC88983B15}"/>
              </a:ext>
            </a:extLst>
          </p:cNvPr>
          <p:cNvSpPr>
            <a:spLocks noChangeShapeType="1"/>
          </p:cNvSpPr>
          <p:nvPr/>
        </p:nvSpPr>
        <p:spPr bwMode="auto">
          <a:xfrm flipV="1">
            <a:off x="5453909" y="3474562"/>
            <a:ext cx="787400" cy="3175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2" name="Line 734">
            <a:extLst>
              <a:ext uri="{FF2B5EF4-FFF2-40B4-BE49-F238E27FC236}">
                <a16:creationId xmlns:a16="http://schemas.microsoft.com/office/drawing/2014/main" id="{E9917627-034A-4BE0-8321-0147EE91B6CF}"/>
              </a:ext>
            </a:extLst>
          </p:cNvPr>
          <p:cNvSpPr>
            <a:spLocks noChangeShapeType="1"/>
          </p:cNvSpPr>
          <p:nvPr/>
        </p:nvSpPr>
        <p:spPr bwMode="auto">
          <a:xfrm>
            <a:off x="4031509" y="2318862"/>
            <a:ext cx="1028700" cy="4445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3" name="Line 735">
            <a:extLst>
              <a:ext uri="{FF2B5EF4-FFF2-40B4-BE49-F238E27FC236}">
                <a16:creationId xmlns:a16="http://schemas.microsoft.com/office/drawing/2014/main" id="{4F07B513-39DC-465A-8394-8540FF85E07E}"/>
              </a:ext>
            </a:extLst>
          </p:cNvPr>
          <p:cNvSpPr>
            <a:spLocks noChangeShapeType="1"/>
          </p:cNvSpPr>
          <p:nvPr/>
        </p:nvSpPr>
        <p:spPr bwMode="auto">
          <a:xfrm>
            <a:off x="4033096" y="3438049"/>
            <a:ext cx="1028700" cy="4445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4" name="Line 736">
            <a:extLst>
              <a:ext uri="{FF2B5EF4-FFF2-40B4-BE49-F238E27FC236}">
                <a16:creationId xmlns:a16="http://schemas.microsoft.com/office/drawing/2014/main" id="{E66373FC-DDD2-4FCE-8FFE-64A2ACB398AC}"/>
              </a:ext>
            </a:extLst>
          </p:cNvPr>
          <p:cNvSpPr>
            <a:spLocks noChangeShapeType="1"/>
          </p:cNvSpPr>
          <p:nvPr/>
        </p:nvSpPr>
        <p:spPr bwMode="auto">
          <a:xfrm flipV="1">
            <a:off x="4007696" y="3006249"/>
            <a:ext cx="1079500" cy="11938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5" name="Line 737">
            <a:extLst>
              <a:ext uri="{FF2B5EF4-FFF2-40B4-BE49-F238E27FC236}">
                <a16:creationId xmlns:a16="http://schemas.microsoft.com/office/drawing/2014/main" id="{EA179AEA-646A-4A47-A1D4-A35A6F9200D9}"/>
              </a:ext>
            </a:extLst>
          </p:cNvPr>
          <p:cNvSpPr>
            <a:spLocks noChangeShapeType="1"/>
          </p:cNvSpPr>
          <p:nvPr/>
        </p:nvSpPr>
        <p:spPr bwMode="auto">
          <a:xfrm flipV="1">
            <a:off x="2470996" y="2371249"/>
            <a:ext cx="1168400" cy="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6" name="Line 738">
            <a:extLst>
              <a:ext uri="{FF2B5EF4-FFF2-40B4-BE49-F238E27FC236}">
                <a16:creationId xmlns:a16="http://schemas.microsoft.com/office/drawing/2014/main" id="{25090E01-B771-4304-B756-0D085B187800}"/>
              </a:ext>
            </a:extLst>
          </p:cNvPr>
          <p:cNvSpPr>
            <a:spLocks noChangeShapeType="1"/>
          </p:cNvSpPr>
          <p:nvPr/>
        </p:nvSpPr>
        <p:spPr bwMode="auto">
          <a:xfrm flipV="1">
            <a:off x="2447184" y="2461737"/>
            <a:ext cx="1168400" cy="7747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pic>
        <p:nvPicPr>
          <p:cNvPr id="27" name="Picture 739">
            <a:extLst>
              <a:ext uri="{FF2B5EF4-FFF2-40B4-BE49-F238E27FC236}">
                <a16:creationId xmlns:a16="http://schemas.microsoft.com/office/drawing/2014/main" id="{EC81FBDB-3A47-4A22-A951-F6D8AAE7CF90}"/>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8819" y="205741"/>
            <a:ext cx="5210175" cy="638175"/>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264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childTnLst>
                                    <p:set>
                                      <p:cBhvr additive="base">
                                        <p:cTn id="6" dur="1" fill="hold">
                                          <p:stCondLst>
                                            <p:cond delay="0"/>
                                          </p:stCondLst>
                                        </p:cTn>
                                        <p:tgtEl>
                                          <p:spTgt spid="7">
                                            <p:txEl>
                                              <p:pRg st="0" end="0"/>
                                            </p:txEl>
                                          </p:spTgt>
                                        </p:tgtEl>
                                        <p:attrNameLst>
                                          <p:attrName>style.visibility</p:attrName>
                                        </p:attrNameLst>
                                      </p:cBhvr>
                                      <p:to>
                                        <p:strVal val="visible"/>
                                      </p:to>
                                    </p:set>
                                    <p:animEffect transition="in" filter="blinds(horizontal)">
                                      <p:cBhvr additive="base">
                                        <p:cTn id="7" dur="500"/>
                                        <p:tgtEl>
                                          <p:spTgt spid="7">
                                            <p:txEl>
                                              <p:pRg st="0" end="0"/>
                                            </p:txEl>
                                          </p:spTgt>
                                        </p:tgtEl>
                                      </p:cBhvr>
                                    </p:animEffect>
                                  </p:childTnLst>
                                </p:cTn>
                              </p:par>
                              <p:par>
                                <p:cTn id="8" presetID="3" presetClass="entr" presetSubtype="10" fill="hold" nodeType="withEffect">
                                  <p:childTnLst>
                                    <p:set>
                                      <p:cBhvr additive="base">
                                        <p:cTn id="9" dur="1" fill="hold">
                                          <p:stCondLst>
                                            <p:cond delay="0"/>
                                          </p:stCondLst>
                                        </p:cTn>
                                        <p:tgtEl>
                                          <p:spTgt spid="11"/>
                                        </p:tgtEl>
                                        <p:attrNameLst>
                                          <p:attrName>style.visibility</p:attrName>
                                        </p:attrNameLst>
                                      </p:cBhvr>
                                      <p:to>
                                        <p:strVal val="visible"/>
                                      </p:to>
                                    </p:set>
                                    <p:animEffect transition="in" filter="blinds(horizontal)">
                                      <p:cBhvr additive="base">
                                        <p:cTn id="10" dur="500"/>
                                        <p:tgtEl>
                                          <p:spTgt spid="11"/>
                                        </p:tgtEl>
                                      </p:cBhvr>
                                    </p:animEffect>
                                  </p:childTnLst>
                                </p:cTn>
                              </p:par>
                              <p:par>
                                <p:cTn id="11" presetID="3" presetClass="entr" presetSubtype="10" fill="hold" nodeType="withEffect">
                                  <p:childTnLst>
                                    <p:set>
                                      <p:cBhvr additive="base">
                                        <p:cTn id="12" dur="1" fill="hold">
                                          <p:stCondLst>
                                            <p:cond delay="0"/>
                                          </p:stCondLst>
                                        </p:cTn>
                                        <p:tgtEl>
                                          <p:spTgt spid="7">
                                            <p:txEl>
                                              <p:pRg st="1" end="1"/>
                                            </p:txEl>
                                          </p:spTgt>
                                        </p:tgtEl>
                                        <p:attrNameLst>
                                          <p:attrName>style.visibility</p:attrName>
                                        </p:attrNameLst>
                                      </p:cBhvr>
                                      <p:to>
                                        <p:strVal val="visible"/>
                                      </p:to>
                                    </p:set>
                                    <p:animEffect transition="in" filter="blinds(horizontal)">
                                      <p:cBhvr additive="base">
                                        <p:cTn id="13" dur="500"/>
                                        <p:tgtEl>
                                          <p:spTgt spid="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childTnLst>
                                    <p:set>
                                      <p:cBhvr additive="base">
                                        <p:cTn id="17" dur="1" fill="hold">
                                          <p:stCondLst>
                                            <p:cond delay="0"/>
                                          </p:stCondLst>
                                        </p:cTn>
                                        <p:tgtEl>
                                          <p:spTgt spid="7">
                                            <p:txEl>
                                              <p:pRg st="2" end="2"/>
                                            </p:txEl>
                                          </p:spTgt>
                                        </p:tgtEl>
                                        <p:attrNameLst>
                                          <p:attrName>style.visibility</p:attrName>
                                        </p:attrNameLst>
                                      </p:cBhvr>
                                      <p:to>
                                        <p:strVal val="visible"/>
                                      </p:to>
                                    </p:set>
                                    <p:animEffect transition="in" filter="blinds(horizontal)">
                                      <p:cBhvr additive="base">
                                        <p:cTn id="18" dur="500"/>
                                        <p:tgtEl>
                                          <p:spTgt spid="7">
                                            <p:txEl>
                                              <p:pRg st="2" end="2"/>
                                            </p:txEl>
                                          </p:spTgt>
                                        </p:tgtEl>
                                      </p:cBhvr>
                                    </p:animEffect>
                                  </p:childTnLst>
                                </p:cTn>
                              </p:par>
                              <p:par>
                                <p:cTn id="19" presetID="3" presetClass="entr" presetSubtype="10" fill="hold" nodeType="withEffect">
                                  <p:childTnLst>
                                    <p:set>
                                      <p:cBhvr additive="base">
                                        <p:cTn id="20" dur="1" fill="hold">
                                          <p:stCondLst>
                                            <p:cond delay="0"/>
                                          </p:stCondLst>
                                        </p:cTn>
                                        <p:tgtEl>
                                          <p:spTgt spid="12"/>
                                        </p:tgtEl>
                                        <p:attrNameLst>
                                          <p:attrName>style.visibility</p:attrName>
                                        </p:attrNameLst>
                                      </p:cBhvr>
                                      <p:to>
                                        <p:strVal val="visible"/>
                                      </p:to>
                                    </p:set>
                                    <p:animEffect transition="in" filter="blinds(horizontal)">
                                      <p:cBhvr additive="base">
                                        <p:cTn id="21" dur="500"/>
                                        <p:tgtEl>
                                          <p:spTgt spid="12"/>
                                        </p:tgtEl>
                                      </p:cBhvr>
                                    </p:animEffect>
                                  </p:childTnLst>
                                </p:cTn>
                              </p:par>
                              <p:par>
                                <p:cTn id="22" presetID="3" presetClass="entr" presetSubtype="10" fill="hold" nodeType="withEffect">
                                  <p:childTnLst>
                                    <p:set>
                                      <p:cBhvr additive="base">
                                        <p:cTn id="23" dur="1" fill="hold">
                                          <p:stCondLst>
                                            <p:cond delay="0"/>
                                          </p:stCondLst>
                                        </p:cTn>
                                        <p:tgtEl>
                                          <p:spTgt spid="7">
                                            <p:txEl>
                                              <p:pRg st="3" end="3"/>
                                            </p:txEl>
                                          </p:spTgt>
                                        </p:tgtEl>
                                        <p:attrNameLst>
                                          <p:attrName>style.visibility</p:attrName>
                                        </p:attrNameLst>
                                      </p:cBhvr>
                                      <p:to>
                                        <p:strVal val="visible"/>
                                      </p:to>
                                    </p:set>
                                    <p:animEffect transition="in" filter="blinds(horizontal)">
                                      <p:cBhvr additive="base">
                                        <p:cTn id="24" dur="500"/>
                                        <p:tgtEl>
                                          <p:spTgt spid="7">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childTnLst>
                                    <p:set>
                                      <p:cBhvr additive="base">
                                        <p:cTn id="28" dur="1" fill="hold">
                                          <p:stCondLst>
                                            <p:cond delay="0"/>
                                          </p:stCondLst>
                                        </p:cTn>
                                        <p:tgtEl>
                                          <p:spTgt spid="7">
                                            <p:txEl>
                                              <p:pRg st="4" end="4"/>
                                            </p:txEl>
                                          </p:spTgt>
                                        </p:tgtEl>
                                        <p:attrNameLst>
                                          <p:attrName>style.visibility</p:attrName>
                                        </p:attrNameLst>
                                      </p:cBhvr>
                                      <p:to>
                                        <p:strVal val="visible"/>
                                      </p:to>
                                    </p:set>
                                    <p:animEffect transition="in" filter="blinds(horizontal)">
                                      <p:cBhvr additive="base">
                                        <p:cTn id="29" dur="500"/>
                                        <p:tgtEl>
                                          <p:spTgt spid="7">
                                            <p:txEl>
                                              <p:pRg st="4" end="4"/>
                                            </p:txEl>
                                          </p:spTgt>
                                        </p:tgtEl>
                                      </p:cBhvr>
                                    </p:animEffect>
                                  </p:childTnLst>
                                </p:cTn>
                              </p:par>
                              <p:par>
                                <p:cTn id="30" presetID="3" presetClass="entr" presetSubtype="10" fill="hold" nodeType="withEffect">
                                  <p:childTnLst>
                                    <p:set>
                                      <p:cBhvr additive="base">
                                        <p:cTn id="31" dur="1" fill="hold">
                                          <p:stCondLst>
                                            <p:cond delay="0"/>
                                          </p:stCondLst>
                                        </p:cTn>
                                        <p:tgtEl>
                                          <p:spTgt spid="17"/>
                                        </p:tgtEl>
                                        <p:attrNameLst>
                                          <p:attrName>style.visibility</p:attrName>
                                        </p:attrNameLst>
                                      </p:cBhvr>
                                      <p:to>
                                        <p:strVal val="visible"/>
                                      </p:to>
                                    </p:set>
                                    <p:animEffect transition="in" filter="blinds(horizontal)">
                                      <p:cBhvr additive="base">
                                        <p:cTn id="32" dur="500"/>
                                        <p:tgtEl>
                                          <p:spTgt spid="17"/>
                                        </p:tgtEl>
                                      </p:cBhvr>
                                    </p:animEffect>
                                  </p:childTnLst>
                                </p:cTn>
                              </p:par>
                              <p:par>
                                <p:cTn id="33" presetID="3" presetClass="entr" presetSubtype="10" fill="hold" nodeType="withEffect">
                                  <p:childTnLst>
                                    <p:set>
                                      <p:cBhvr additive="base">
                                        <p:cTn id="34" dur="1" fill="hold">
                                          <p:stCondLst>
                                            <p:cond delay="0"/>
                                          </p:stCondLst>
                                        </p:cTn>
                                        <p:tgtEl>
                                          <p:spTgt spid="7">
                                            <p:txEl>
                                              <p:pRg st="5" end="5"/>
                                            </p:txEl>
                                          </p:spTgt>
                                        </p:tgtEl>
                                        <p:attrNameLst>
                                          <p:attrName>style.visibility</p:attrName>
                                        </p:attrNameLst>
                                      </p:cBhvr>
                                      <p:to>
                                        <p:strVal val="visible"/>
                                      </p:to>
                                    </p:set>
                                    <p:animEffect transition="in" filter="blinds(horizontal)">
                                      <p:cBhvr additive="base">
                                        <p:cTn id="35" dur="500"/>
                                        <p:tgtEl>
                                          <p:spTgt spid="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childTnLst>
                                    <p:set>
                                      <p:cBhvr additive="base">
                                        <p:cTn id="39" dur="1" fill="hold">
                                          <p:stCondLst>
                                            <p:cond delay="0"/>
                                          </p:stCondLst>
                                        </p:cTn>
                                        <p:tgtEl>
                                          <p:spTgt spid="10"/>
                                        </p:tgtEl>
                                        <p:attrNameLst>
                                          <p:attrName>style.visibility</p:attrName>
                                        </p:attrNameLst>
                                      </p:cBhvr>
                                      <p:to>
                                        <p:strVal val="visible"/>
                                      </p:to>
                                    </p:set>
                                    <p:animEffect transition="in" filter="blinds(horizontal)">
                                      <p:cBhvr additive="base">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childTnLst>
                                    <p:set>
                                      <p:cBhvr additive="base">
                                        <p:cTn id="44" dur="1" fill="hold">
                                          <p:stCondLst>
                                            <p:cond delay="0"/>
                                          </p:stCondLst>
                                        </p:cTn>
                                        <p:tgtEl>
                                          <p:spTgt spid="19"/>
                                        </p:tgtEl>
                                        <p:attrNameLst>
                                          <p:attrName>style.visibility</p:attrName>
                                        </p:attrNameLst>
                                      </p:cBhvr>
                                      <p:to>
                                        <p:strVal val="visible"/>
                                      </p:to>
                                    </p:set>
                                    <p:animEffect transition="in" filter="blinds(horizontal)">
                                      <p:cBhvr additive="base">
                                        <p:cTn id="45" dur="500"/>
                                        <p:tgtEl>
                                          <p:spTgt spid="19"/>
                                        </p:tgtEl>
                                      </p:cBhvr>
                                    </p:animEffect>
                                  </p:childTnLst>
                                </p:cTn>
                              </p:par>
                              <p:par>
                                <p:cTn id="46" presetID="3" presetClass="exit" presetSubtype="10" fill="hold" nodeType="withEffect">
                                  <p:childTnLst>
                                    <p:animEffect transition="out" filter="blinds(horizontal)">
                                      <p:cBhvr additive="base">
                                        <p:cTn id="47" dur="500"/>
                                        <p:tgtEl>
                                          <p:spTgt spid="11"/>
                                        </p:tgtEl>
                                      </p:cBhvr>
                                    </p:animEffect>
                                    <p:set>
                                      <p:cBhvr additive="base">
                                        <p:cTn id="48" dur="1" fill="hold">
                                          <p:stCondLst>
                                            <p:cond delay="499"/>
                                          </p:stCondLst>
                                        </p:cTn>
                                        <p:tgtEl>
                                          <p:spTgt spid="11"/>
                                        </p:tgtEl>
                                        <p:attrNameLst>
                                          <p:attrName>style.visibility</p:attrName>
                                        </p:attrNameLst>
                                      </p:cBhvr>
                                      <p:to>
                                        <p:strVal val="hidden"/>
                                      </p:to>
                                    </p:set>
                                  </p:childTnLst>
                                </p:cTn>
                              </p:par>
                              <p:par>
                                <p:cTn id="49" presetID="3" presetClass="exit" presetSubtype="10" fill="hold" nodeType="withEffect">
                                  <p:childTnLst>
                                    <p:animEffect transition="out" filter="blinds(horizontal)">
                                      <p:cBhvr additive="base">
                                        <p:cTn id="50" dur="500"/>
                                        <p:tgtEl>
                                          <p:spTgt spid="12"/>
                                        </p:tgtEl>
                                      </p:cBhvr>
                                    </p:animEffect>
                                    <p:set>
                                      <p:cBhvr additive="base">
                                        <p:cTn id="51" dur="1" fill="hold">
                                          <p:stCondLst>
                                            <p:cond delay="499"/>
                                          </p:stCondLst>
                                        </p:cTn>
                                        <p:tgtEl>
                                          <p:spTgt spid="12"/>
                                        </p:tgtEl>
                                        <p:attrNameLst>
                                          <p:attrName>style.visibility</p:attrName>
                                        </p:attrNameLst>
                                      </p:cBhvr>
                                      <p:to>
                                        <p:strVal val="hidden"/>
                                      </p:to>
                                    </p:set>
                                  </p:childTnLst>
                                </p:cTn>
                              </p:par>
                              <p:par>
                                <p:cTn id="52" presetID="3" presetClass="exit" presetSubtype="10" fill="hold" nodeType="withEffect">
                                  <p:childTnLst>
                                    <p:animEffect transition="out" filter="blinds(horizontal)">
                                      <p:cBhvr additive="base">
                                        <p:cTn id="53" dur="500"/>
                                        <p:tgtEl>
                                          <p:spTgt spid="17"/>
                                        </p:tgtEl>
                                      </p:cBhvr>
                                    </p:animEffect>
                                    <p:set>
                                      <p:cBhvr additive="base">
                                        <p:cTn id="54" dur="1" fill="hold">
                                          <p:stCondLst>
                                            <p:cond delay="499"/>
                                          </p:stCondLst>
                                        </p:cTn>
                                        <p:tgtEl>
                                          <p:spTgt spid="17"/>
                                        </p:tgtEl>
                                        <p:attrNameLst>
                                          <p:attrName>style.visibility</p:attrName>
                                        </p:attrNameLst>
                                      </p:cBhvr>
                                      <p:to>
                                        <p:strVal val="hidden"/>
                                      </p:to>
                                    </p:set>
                                  </p:childTnLst>
                                </p:cTn>
                              </p:par>
                              <p:par>
                                <p:cTn id="55" presetID="3" presetClass="entr" presetSubtype="10" fill="hold" nodeType="withEffect">
                                  <p:childTnLst>
                                    <p:set>
                                      <p:cBhvr additive="base">
                                        <p:cTn id="56" dur="1" fill="hold">
                                          <p:stCondLst>
                                            <p:cond delay="0"/>
                                          </p:stCondLst>
                                        </p:cTn>
                                        <p:tgtEl>
                                          <p:spTgt spid="26"/>
                                        </p:tgtEl>
                                        <p:attrNameLst>
                                          <p:attrName>style.visibility</p:attrName>
                                        </p:attrNameLst>
                                      </p:cBhvr>
                                      <p:to>
                                        <p:strVal val="visible"/>
                                      </p:to>
                                    </p:set>
                                    <p:animEffect transition="in" filter="blinds(horizontal)">
                                      <p:cBhvr additive="base">
                                        <p:cTn id="5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42">
            <a:extLst>
              <a:ext uri="{FF2B5EF4-FFF2-40B4-BE49-F238E27FC236}">
                <a16:creationId xmlns:a16="http://schemas.microsoft.com/office/drawing/2014/main" id="{446A87E9-89DD-4DB7-AC45-E0B2AA5E6811}"/>
              </a:ext>
            </a:extLst>
          </p:cNvPr>
          <p:cNvSpPr>
            <a:spLocks noChangeArrowheads="1"/>
          </p:cNvSpPr>
          <p:nvPr/>
        </p:nvSpPr>
        <p:spPr bwMode="auto">
          <a:xfrm>
            <a:off x="613622" y="872384"/>
            <a:ext cx="2349500" cy="447675"/>
          </a:xfrm>
          <a:prstGeom prst="rect">
            <a:avLst/>
          </a:prstGeom>
          <a:solidFill>
            <a:srgbClr val="CCFFCC"/>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第（</a:t>
            </a: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4</a:t>
            </a:r>
            <a:r>
              <a:rPr kumimoji="1"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）步 </a:t>
            </a: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k=2</a:t>
            </a:r>
          </a:p>
        </p:txBody>
      </p:sp>
      <p:sp>
        <p:nvSpPr>
          <p:cNvPr id="5" name="Rectangle 743">
            <a:extLst>
              <a:ext uri="{FF2B5EF4-FFF2-40B4-BE49-F238E27FC236}">
                <a16:creationId xmlns:a16="http://schemas.microsoft.com/office/drawing/2014/main" id="{2532C52A-E765-479E-A3E1-14DACD9CF587}"/>
              </a:ext>
            </a:extLst>
          </p:cNvPr>
          <p:cNvSpPr>
            <a:spLocks noChangeArrowheads="1"/>
          </p:cNvSpPr>
          <p:nvPr/>
        </p:nvSpPr>
        <p:spPr bwMode="auto">
          <a:xfrm>
            <a:off x="3607860" y="972396"/>
            <a:ext cx="8151388" cy="97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00000"/>
              </a:lnSpc>
              <a:spcBef>
                <a:spcPct val="30000"/>
              </a:spcBef>
              <a:spcAft>
                <a:spcPct val="0"/>
              </a:spcAft>
              <a:buClrTx/>
              <a:buSzPct val="100000"/>
              <a:buFontTx/>
              <a:buNone/>
              <a:tabLst/>
              <a:defRPr/>
            </a:pPr>
            <a:r>
              <a:rPr kumimoji="0" lang="en-US" altLang="zh-CN" sz="2200" b="1" i="0" u="none" strike="noStrike" kern="0" cap="none" spc="0" normalizeH="0" baseline="0" noProof="0" dirty="0">
                <a:ln>
                  <a:noFill/>
                </a:ln>
                <a:solidFill>
                  <a:srgbClr val="FF0000"/>
                </a:solidFill>
                <a:effectLst/>
                <a:uLnTx/>
                <a:uFillTx/>
                <a:latin typeface="Times New Roman" panose="02020603050405020304" pitchFamily="18" charset="0"/>
                <a:ea typeface="楷体_GB2312" charset="-122"/>
              </a:rPr>
              <a:t>③</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由</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到终点</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E</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，可分别经过</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zh-CN" altLang="en-US"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到达</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E</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点（由</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zh-CN" altLang="en-US"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到</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E</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点的最短距离在第二步已计算出），需加以比较，取其中最短的。</a:t>
            </a:r>
          </a:p>
        </p:txBody>
      </p:sp>
      <p:pic>
        <p:nvPicPr>
          <p:cNvPr id="6" name="Picture 744">
            <a:extLst>
              <a:ext uri="{FF2B5EF4-FFF2-40B4-BE49-F238E27FC236}">
                <a16:creationId xmlns:a16="http://schemas.microsoft.com/office/drawing/2014/main" id="{9A3C894D-2069-4A8F-80F8-E699A8BB1002}"/>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752" y="2072534"/>
            <a:ext cx="6011863" cy="284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745">
            <a:extLst>
              <a:ext uri="{FF2B5EF4-FFF2-40B4-BE49-F238E27FC236}">
                <a16:creationId xmlns:a16="http://schemas.microsoft.com/office/drawing/2014/main" id="{4DADF5C1-0ECD-43AC-9E94-AB3B213E51ED}"/>
              </a:ext>
            </a:extLst>
          </p:cNvPr>
          <p:cNvSpPr>
            <a:spLocks noChangeArrowheads="1"/>
          </p:cNvSpPr>
          <p:nvPr/>
        </p:nvSpPr>
        <p:spPr bwMode="auto">
          <a:xfrm>
            <a:off x="7744777" y="2072534"/>
            <a:ext cx="3620876" cy="2243773"/>
          </a:xfrm>
          <a:prstGeom prst="rect">
            <a:avLst/>
          </a:prstGeom>
          <a:noFill/>
          <a:ln w="9525" algn="ctr">
            <a:solidFill>
              <a:srgbClr val="FF0000"/>
            </a:solidFill>
            <a:miter lim="800000"/>
            <a:headEnd/>
            <a:tailEnd/>
          </a:ln>
          <a:extLst>
            <a:ext uri="{909E8E84-426E-40DD-AFC4-6F175D3DCCD1}">
              <a14:hiddenFill xmlns:a14="http://schemas.microsoft.com/office/drawing/2010/main">
                <a:solidFill>
                  <a:schemeClr val="accent1"/>
                </a:solidFill>
              </a14:hiddenFill>
            </a:ext>
          </a:extLst>
        </p:spPr>
        <p:txBody>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00000"/>
              </a:lnSpc>
              <a:spcBef>
                <a:spcPct val="5000"/>
              </a:spcBef>
              <a:spcAft>
                <a:spcPct val="0"/>
              </a:spcAft>
              <a:buClrTx/>
              <a:buSzPct val="100000"/>
              <a:buFontTx/>
              <a:buNone/>
              <a:tabLst/>
              <a:defRPr/>
            </a:pPr>
            <a:r>
              <a:rPr kumimoji="0" lang="en-US" altLang="zh-CN" sz="2200" b="1" i="0" u="none" strike="noStrike" kern="0" cap="none" spc="0" normalizeH="0" baseline="0" noProof="0" dirty="0">
                <a:ln>
                  <a:noFill/>
                </a:ln>
                <a:solidFill>
                  <a:srgbClr val="FF0000"/>
                </a:solidFill>
                <a:effectLst/>
                <a:uLnTx/>
                <a:uFillTx/>
                <a:latin typeface="Times New Roman" panose="02020603050405020304" pitchFamily="18" charset="0"/>
                <a:ea typeface="楷体_GB2312" charset="-122"/>
              </a:rPr>
              <a:t>□</a:t>
            </a:r>
            <a:r>
              <a:rPr kumimoji="0" lang="zh-CN" altLang="en-US" sz="2200" b="1" i="0" u="none" strike="noStrike" kern="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rPr>
              <a:t>路线</a:t>
            </a:r>
            <a:r>
              <a:rPr kumimoji="0" lang="en-US" altLang="zh-CN" sz="2200" b="1" i="0" u="none" strike="noStrike" kern="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rPr>
              <a:t>1</a:t>
            </a:r>
          </a:p>
          <a:p>
            <a:pPr marL="0" marR="0" lvl="0" indent="0" defTabSz="914400" eaLnBrk="1" fontAlgn="base" latinLnBrk="0" hangingPunct="1">
              <a:lnSpc>
                <a:spcPct val="100000"/>
              </a:lnSpc>
              <a:spcBef>
                <a:spcPct val="5000"/>
              </a:spcBef>
              <a:spcAft>
                <a:spcPct val="0"/>
              </a:spcAft>
              <a:buClrTx/>
              <a:buSzPct val="100000"/>
              <a:buFontTx/>
              <a:buNone/>
              <a:tabLst/>
              <a:defRPr/>
            </a:pP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v</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f</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0" u="none" strike="noStrike" kern="0" cap="none" spc="0" normalizeH="0" baseline="0" noProof="0" dirty="0">
                <a:ln>
                  <a:noFill/>
                </a:ln>
                <a:solidFill>
                  <a:srgbClr val="0000FF"/>
                </a:solidFill>
                <a:effectLst/>
                <a:uLnTx/>
                <a:uFillTx/>
                <a:latin typeface="Times New Roman" panose="02020603050405020304" pitchFamily="18" charset="0"/>
                <a:ea typeface="楷体_GB2312" charset="-122"/>
              </a:rPr>
              <a:t> = 5+4=9</a:t>
            </a:r>
          </a:p>
          <a:p>
            <a:pPr marL="0" marR="0" lvl="0" indent="0" defTabSz="914400" eaLnBrk="0" fontAlgn="base" latinLnBrk="0" hangingPunct="0">
              <a:lnSpc>
                <a:spcPct val="100000"/>
              </a:lnSpc>
              <a:spcBef>
                <a:spcPct val="5000"/>
              </a:spcBef>
              <a:spcAft>
                <a:spcPct val="0"/>
              </a:spcAft>
              <a:buClrTx/>
              <a:buSzPct val="75000"/>
              <a:buFont typeface="Wingdings" panose="05000000000000000000" pitchFamily="2" charset="2"/>
              <a:buNone/>
              <a:tabLst/>
              <a:defRPr/>
            </a:pPr>
            <a:r>
              <a:rPr kumimoji="0" lang="en-US" altLang="zh-CN" sz="2200" b="1" i="0" u="none" strike="noStrike" kern="0" cap="none" spc="0" normalizeH="0" baseline="0" noProof="0" dirty="0">
                <a:ln>
                  <a:noFill/>
                </a:ln>
                <a:solidFill>
                  <a:srgbClr val="FF00FF"/>
                </a:solidFill>
                <a:effectLst/>
                <a:uLnTx/>
                <a:uFillTx/>
                <a:latin typeface="Times New Roman" panose="02020603050405020304" pitchFamily="18" charset="0"/>
                <a:ea typeface="楷体_GB2312" charset="-122"/>
              </a:rPr>
              <a:t>□</a:t>
            </a:r>
            <a:r>
              <a:rPr kumimoji="0" lang="zh-CN" altLang="en-US" sz="2200" b="1" i="0" u="none" strike="noStrike" kern="0" cap="none" spc="0" normalizeH="0" baseline="0" noProof="0" dirty="0">
                <a:ln>
                  <a:noFill/>
                </a:ln>
                <a:solidFill>
                  <a:srgbClr val="FF00FF"/>
                </a:solidFill>
                <a:effectLst/>
                <a:uLnTx/>
                <a:uFillTx/>
                <a:latin typeface="Times New Roman" panose="02020603050405020304" pitchFamily="18" charset="0"/>
                <a:ea typeface="黑体" panose="02010609060101010101" pitchFamily="49" charset="-122"/>
              </a:rPr>
              <a:t>路线</a:t>
            </a:r>
            <a:r>
              <a:rPr kumimoji="0" lang="en-US" altLang="zh-CN" sz="2200" b="1" i="0" u="none" strike="noStrike" kern="0" cap="none" spc="0" normalizeH="0" baseline="0" noProof="0" dirty="0">
                <a:ln>
                  <a:noFill/>
                </a:ln>
                <a:solidFill>
                  <a:srgbClr val="FF00FF"/>
                </a:solidFill>
                <a:effectLst/>
                <a:uLnTx/>
                <a:uFillTx/>
                <a:latin typeface="Times New Roman" panose="02020603050405020304" pitchFamily="18" charset="0"/>
                <a:ea typeface="黑体" panose="02010609060101010101" pitchFamily="49" charset="-122"/>
              </a:rPr>
              <a:t>2</a:t>
            </a:r>
          </a:p>
          <a:p>
            <a:pPr marL="0" marR="0" lvl="0" indent="0" defTabSz="914400" eaLnBrk="0" fontAlgn="base" latinLnBrk="0" hangingPunct="0">
              <a:lnSpc>
                <a:spcPct val="100000"/>
              </a:lnSpc>
              <a:spcBef>
                <a:spcPct val="5000"/>
              </a:spcBef>
              <a:spcAft>
                <a:spcPct val="0"/>
              </a:spcAft>
              <a:buClrTx/>
              <a:buSzPct val="75000"/>
              <a:buFont typeface="Wingdings" panose="05000000000000000000" pitchFamily="2" charset="2"/>
              <a:buNone/>
              <a:tabLst/>
              <a:defRPr/>
            </a:pP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v</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f</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0" u="none" strike="noStrike" kern="0" cap="none" spc="0" normalizeH="0" baseline="0" noProof="0" dirty="0">
                <a:ln>
                  <a:noFill/>
                </a:ln>
                <a:solidFill>
                  <a:srgbClr val="0000FF"/>
                </a:solidFill>
                <a:effectLst/>
                <a:uLnTx/>
                <a:uFillTx/>
                <a:latin typeface="Times New Roman" panose="02020603050405020304" pitchFamily="18" charset="0"/>
                <a:ea typeface="楷体_GB2312" charset="-122"/>
              </a:rPr>
              <a:t> = 1+7=8</a:t>
            </a:r>
          </a:p>
          <a:p>
            <a:pPr marL="0" marR="0" lvl="0" indent="0" defTabSz="914400" eaLnBrk="0" fontAlgn="base" latinLnBrk="0" hangingPunct="0">
              <a:lnSpc>
                <a:spcPct val="100000"/>
              </a:lnSpc>
              <a:spcBef>
                <a:spcPct val="5000"/>
              </a:spcBef>
              <a:spcAft>
                <a:spcPct val="0"/>
              </a:spcAft>
              <a:buClrTx/>
              <a:buSzPct val="75000"/>
              <a:buFont typeface="Wingdings" panose="05000000000000000000" pitchFamily="2" charset="2"/>
              <a:buNone/>
              <a:tabLst/>
              <a:defRPr/>
            </a:pPr>
            <a:r>
              <a:rPr kumimoji="0" lang="en-US" altLang="zh-CN" sz="2200" b="1" i="0" u="none" strike="noStrike" kern="0" cap="none" spc="0" normalizeH="0" baseline="0" noProof="0" dirty="0">
                <a:ln>
                  <a:noFill/>
                </a:ln>
                <a:solidFill>
                  <a:srgbClr val="990000"/>
                </a:solidFill>
                <a:effectLst/>
                <a:uLnTx/>
                <a:uFillTx/>
                <a:latin typeface="Times New Roman" panose="02020603050405020304" pitchFamily="18" charset="0"/>
                <a:ea typeface="楷体_GB2312" charset="-122"/>
              </a:rPr>
              <a:t>□</a:t>
            </a:r>
            <a:r>
              <a:rPr kumimoji="0" lang="zh-CN" altLang="en-US" sz="2200" b="1" i="0" u="none" strike="noStrike" kern="0" cap="none" spc="0" normalizeH="0" baseline="0" noProof="0" dirty="0">
                <a:ln>
                  <a:noFill/>
                </a:ln>
                <a:solidFill>
                  <a:srgbClr val="990000"/>
                </a:solidFill>
                <a:effectLst/>
                <a:uLnTx/>
                <a:uFillTx/>
                <a:latin typeface="Times New Roman" panose="02020603050405020304" pitchFamily="18" charset="0"/>
                <a:ea typeface="黑体" panose="02010609060101010101" pitchFamily="49" charset="-122"/>
              </a:rPr>
              <a:t>路线</a:t>
            </a:r>
            <a:r>
              <a:rPr kumimoji="0" lang="en-US" altLang="zh-CN" sz="2200" b="1" i="0" u="none" strike="noStrike" kern="0" cap="none" spc="0" normalizeH="0" baseline="0" noProof="0" dirty="0">
                <a:ln>
                  <a:noFill/>
                </a:ln>
                <a:solidFill>
                  <a:srgbClr val="990000"/>
                </a:solidFill>
                <a:effectLst/>
                <a:uLnTx/>
                <a:uFillTx/>
                <a:latin typeface="Times New Roman" panose="02020603050405020304" pitchFamily="18" charset="0"/>
                <a:ea typeface="黑体" panose="02010609060101010101" pitchFamily="49" charset="-122"/>
              </a:rPr>
              <a:t>3</a:t>
            </a:r>
          </a:p>
          <a:p>
            <a:pPr marL="0" marR="0" lvl="0" indent="0" defTabSz="914400" eaLnBrk="0" fontAlgn="base" latinLnBrk="0" hangingPunct="0">
              <a:lnSpc>
                <a:spcPct val="100000"/>
              </a:lnSpc>
              <a:spcBef>
                <a:spcPct val="5000"/>
              </a:spcBef>
              <a:spcAft>
                <a:spcPct val="0"/>
              </a:spcAft>
              <a:buClrTx/>
              <a:buSzPct val="75000"/>
              <a:buFont typeface="Wingdings" panose="05000000000000000000" pitchFamily="2" charset="2"/>
              <a:buNone/>
              <a:tabLst/>
              <a:defRPr/>
            </a:pP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v</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f</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0" u="none" strike="noStrike" kern="0" cap="none" spc="0" normalizeH="0" baseline="0" noProof="0" dirty="0">
                <a:ln>
                  <a:noFill/>
                </a:ln>
                <a:solidFill>
                  <a:srgbClr val="0000FF"/>
                </a:solidFill>
                <a:effectLst/>
                <a:uLnTx/>
                <a:uFillTx/>
                <a:latin typeface="Times New Roman" panose="02020603050405020304" pitchFamily="18" charset="0"/>
                <a:ea typeface="楷体_GB2312" charset="-122"/>
              </a:rPr>
              <a:t> = 5+6=11</a:t>
            </a:r>
            <a:endPar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endParaRPr>
          </a:p>
        </p:txBody>
      </p:sp>
      <p:sp>
        <p:nvSpPr>
          <p:cNvPr id="8" name="Rectangle 746">
            <a:extLst>
              <a:ext uri="{FF2B5EF4-FFF2-40B4-BE49-F238E27FC236}">
                <a16:creationId xmlns:a16="http://schemas.microsoft.com/office/drawing/2014/main" id="{72792E2A-F6DA-41F8-8E6E-8B4BA5510EED}"/>
              </a:ext>
            </a:extLst>
          </p:cNvPr>
          <p:cNvSpPr>
            <a:spLocks noChangeArrowheads="1"/>
          </p:cNvSpPr>
          <p:nvPr/>
        </p:nvSpPr>
        <p:spPr bwMode="auto">
          <a:xfrm>
            <a:off x="4804727" y="2015384"/>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[3]</a:t>
            </a:r>
          </a:p>
        </p:txBody>
      </p:sp>
      <p:sp>
        <p:nvSpPr>
          <p:cNvPr id="9" name="Rectangle 747">
            <a:extLst>
              <a:ext uri="{FF2B5EF4-FFF2-40B4-BE49-F238E27FC236}">
                <a16:creationId xmlns:a16="http://schemas.microsoft.com/office/drawing/2014/main" id="{C56C4632-CEAB-4FB2-8CF6-1FF38ED66038}"/>
              </a:ext>
            </a:extLst>
          </p:cNvPr>
          <p:cNvSpPr>
            <a:spLocks noChangeArrowheads="1"/>
          </p:cNvSpPr>
          <p:nvPr/>
        </p:nvSpPr>
        <p:spPr bwMode="auto">
          <a:xfrm>
            <a:off x="5187315" y="3731471"/>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[4]</a:t>
            </a:r>
          </a:p>
        </p:txBody>
      </p:sp>
      <p:sp>
        <p:nvSpPr>
          <p:cNvPr id="10" name="Rectangle 748">
            <a:extLst>
              <a:ext uri="{FF2B5EF4-FFF2-40B4-BE49-F238E27FC236}">
                <a16:creationId xmlns:a16="http://schemas.microsoft.com/office/drawing/2014/main" id="{CD5EE0BC-FDBD-4358-9D63-537030C49E95}"/>
              </a:ext>
            </a:extLst>
          </p:cNvPr>
          <p:cNvSpPr>
            <a:spLocks noChangeArrowheads="1"/>
          </p:cNvSpPr>
          <p:nvPr/>
        </p:nvSpPr>
        <p:spPr bwMode="auto">
          <a:xfrm>
            <a:off x="4718579" y="5185198"/>
            <a:ext cx="6904461" cy="1176338"/>
          </a:xfrm>
          <a:prstGeom prst="rect">
            <a:avLst/>
          </a:prstGeom>
          <a:noFill/>
          <a:ln w="9525" algn="ctr">
            <a:solidFill>
              <a:srgbClr val="0000FF"/>
            </a:solidFill>
            <a:miter lim="800000"/>
            <a:headEnd/>
            <a:tailEnd/>
          </a:ln>
          <a:extLst>
            <a:ext uri="{909E8E84-426E-40DD-AFC4-6F175D3DCCD1}">
              <a14:hiddenFill xmlns:a14="http://schemas.microsoft.com/office/drawing/2010/main">
                <a:solidFill>
                  <a:schemeClr val="accent1"/>
                </a:solidFill>
              </a14:hiddenFill>
            </a:ext>
          </a:extLst>
        </p:spPr>
        <p:txBody>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00000"/>
              </a:lnSpc>
              <a:spcBef>
                <a:spcPct val="0"/>
              </a:spcBef>
              <a:spcAft>
                <a:spcPct val="0"/>
              </a:spcAft>
              <a:buClrTx/>
              <a:buSzPct val="100000"/>
              <a:buFontTx/>
              <a:buNone/>
              <a:tabLst/>
              <a:defRPr/>
            </a:pPr>
            <a:r>
              <a:rPr kumimoji="0" lang="en-US" altLang="zh-CN" sz="2200" b="1" i="0" u="none" strike="noStrike" kern="0" cap="none" spc="0" normalizeH="0" baseline="0" noProof="0">
                <a:ln>
                  <a:noFill/>
                </a:ln>
                <a:solidFill>
                  <a:srgbClr val="0066FF"/>
                </a:solidFill>
                <a:effectLst/>
                <a:uLnTx/>
                <a:uFillTx/>
                <a:latin typeface="Times New Roman" panose="02020603050405020304" pitchFamily="18" charset="0"/>
                <a:ea typeface="楷体_GB2312" charset="-122"/>
              </a:rPr>
              <a:t>□</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则由</a:t>
            </a:r>
            <a:r>
              <a:rPr kumimoji="0" lang="en-US" altLang="zh-CN" sz="22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3</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到终点</a:t>
            </a:r>
            <a:r>
              <a:rPr kumimoji="0" lang="en-US" altLang="zh-CN" sz="22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E</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的最短距离</a:t>
            </a:r>
            <a:r>
              <a:rPr kumimoji="0" lang="zh-CN" altLang="en-US" sz="2200" b="1" i="0" u="none" strike="noStrike" kern="0" cap="none" spc="0" normalizeH="0" baseline="0" noProof="0">
                <a:ln>
                  <a:noFill/>
                </a:ln>
                <a:solidFill>
                  <a:srgbClr val="0066FF"/>
                </a:solidFill>
                <a:effectLst/>
                <a:uLnTx/>
                <a:uFillTx/>
                <a:latin typeface="Times New Roman" panose="02020603050405020304" pitchFamily="18" charset="0"/>
                <a:ea typeface="楷体_GB2312" charset="-122"/>
              </a:rPr>
              <a:t> </a:t>
            </a:r>
          </a:p>
          <a:p>
            <a:pPr marL="0" marR="0" lvl="0" indent="0" defTabSz="914400" eaLnBrk="1" fontAlgn="base" latinLnBrk="0" hangingPunct="1">
              <a:lnSpc>
                <a:spcPct val="100000"/>
              </a:lnSpc>
              <a:spcBef>
                <a:spcPct val="0"/>
              </a:spcBef>
              <a:spcAft>
                <a:spcPct val="0"/>
              </a:spcAft>
              <a:buClrTx/>
              <a:buSzPct val="100000"/>
              <a:buFontTx/>
              <a:buNone/>
              <a:tabLst/>
              <a:defRPr/>
            </a:pPr>
            <a:r>
              <a:rPr kumimoji="0" lang="zh-CN" altLang="en-US" sz="2200" b="1" i="0" u="none" strike="noStrike" kern="0" cap="none" spc="0" normalizeH="0" baseline="0" noProof="0">
                <a:ln>
                  <a:noFill/>
                </a:ln>
                <a:solidFill>
                  <a:srgbClr val="0066FF"/>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f</a:t>
            </a:r>
            <a:r>
              <a:rPr kumimoji="0" lang="en-US" altLang="zh-CN" sz="2800" b="1" i="0" u="none" strike="noStrike" kern="0" cap="none" spc="0" normalizeH="0" baseline="-25000" noProof="0">
                <a:ln>
                  <a:noFill/>
                </a:ln>
                <a:solidFill>
                  <a:srgbClr val="0000FF"/>
                </a:solidFill>
                <a:effectLst/>
                <a:uLnTx/>
                <a:uFillTx/>
                <a:latin typeface="Times New Roman" panose="02020603050405020304" pitchFamily="18" charset="0"/>
                <a:ea typeface="楷体_GB2312" charset="-122"/>
              </a:rPr>
              <a:t>2</a:t>
            </a:r>
            <a:r>
              <a:rPr kumimoji="0" lang="en-US" altLang="zh-CN" sz="22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a:ln>
                  <a:noFill/>
                </a:ln>
                <a:solidFill>
                  <a:srgbClr val="0000FF"/>
                </a:solidFill>
                <a:effectLst/>
                <a:uLnTx/>
                <a:uFillTx/>
                <a:latin typeface="Times New Roman" panose="02020603050405020304" pitchFamily="18" charset="0"/>
                <a:ea typeface="楷体_GB2312" charset="-122"/>
              </a:rPr>
              <a:t>3 </a:t>
            </a:r>
            <a:r>
              <a:rPr kumimoji="0" lang="en-US" altLang="zh-CN" sz="22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a:t>
            </a: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 </a:t>
            </a:r>
            <a:r>
              <a:rPr kumimoji="0" lang="en-US" altLang="zh-CN" sz="2200" b="1" i="1" u="none" strike="noStrike" kern="0" cap="none" spc="0" normalizeH="0" baseline="0" noProof="0">
                <a:ln>
                  <a:noFill/>
                </a:ln>
                <a:solidFill>
                  <a:srgbClr val="FF0000"/>
                </a:solidFill>
                <a:effectLst/>
                <a:uLnTx/>
                <a:uFillTx/>
                <a:latin typeface="Times New Roman" panose="02020603050405020304" pitchFamily="18" charset="0"/>
                <a:ea typeface="楷体_GB2312" charset="-122"/>
              </a:rPr>
              <a:t>min</a:t>
            </a: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v</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f</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v</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f</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p>
          <a:p>
            <a:pPr marL="0" marR="0" lvl="0" indent="0" defTabSz="914400" eaLnBrk="1" fontAlgn="base" latinLnBrk="0" hangingPunct="1">
              <a:lnSpc>
                <a:spcPct val="100000"/>
              </a:lnSpc>
              <a:spcBef>
                <a:spcPct val="0"/>
              </a:spcBef>
              <a:spcAft>
                <a:spcPct val="0"/>
              </a:spcAft>
              <a:buClrTx/>
              <a:buSzPct val="100000"/>
              <a:buFontTx/>
              <a:buNone/>
              <a:tabLst/>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v</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f</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 = 8</a:t>
            </a:r>
          </a:p>
        </p:txBody>
      </p:sp>
      <p:sp>
        <p:nvSpPr>
          <p:cNvPr id="11" name="Line 749">
            <a:extLst>
              <a:ext uri="{FF2B5EF4-FFF2-40B4-BE49-F238E27FC236}">
                <a16:creationId xmlns:a16="http://schemas.microsoft.com/office/drawing/2014/main" id="{04DE6062-67A9-45B3-A06A-72FB9DBC9B6C}"/>
              </a:ext>
            </a:extLst>
          </p:cNvPr>
          <p:cNvSpPr>
            <a:spLocks noChangeShapeType="1"/>
          </p:cNvSpPr>
          <p:nvPr/>
        </p:nvSpPr>
        <p:spPr bwMode="auto">
          <a:xfrm flipV="1">
            <a:off x="2207577" y="2540846"/>
            <a:ext cx="1231900" cy="1587500"/>
          </a:xfrm>
          <a:prstGeom prst="line">
            <a:avLst/>
          </a:prstGeom>
          <a:noFill/>
          <a:ln w="50800" algn="ctr">
            <a:solidFill>
              <a:srgbClr val="FF0000"/>
            </a:solidFill>
            <a:prstDash val="sysDot"/>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2" name="Line 750">
            <a:extLst>
              <a:ext uri="{FF2B5EF4-FFF2-40B4-BE49-F238E27FC236}">
                <a16:creationId xmlns:a16="http://schemas.microsoft.com/office/drawing/2014/main" id="{6B3791AF-4FE1-4612-B1FE-6C3EF08CDA6D}"/>
              </a:ext>
            </a:extLst>
          </p:cNvPr>
          <p:cNvSpPr>
            <a:spLocks noChangeShapeType="1"/>
          </p:cNvSpPr>
          <p:nvPr/>
        </p:nvSpPr>
        <p:spPr bwMode="auto">
          <a:xfrm flipV="1">
            <a:off x="2258377" y="3379046"/>
            <a:ext cx="1168400" cy="838200"/>
          </a:xfrm>
          <a:prstGeom prst="line">
            <a:avLst/>
          </a:prstGeom>
          <a:noFill/>
          <a:ln w="50800" algn="ctr">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3" name="Rectangle 751">
            <a:extLst>
              <a:ext uri="{FF2B5EF4-FFF2-40B4-BE49-F238E27FC236}">
                <a16:creationId xmlns:a16="http://schemas.microsoft.com/office/drawing/2014/main" id="{226A8B21-0648-4EAE-A796-25B5E1792214}"/>
              </a:ext>
            </a:extLst>
          </p:cNvPr>
          <p:cNvSpPr>
            <a:spLocks noChangeArrowheads="1"/>
          </p:cNvSpPr>
          <p:nvPr/>
        </p:nvSpPr>
        <p:spPr bwMode="auto">
          <a:xfrm>
            <a:off x="3536315" y="1699471"/>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[4]</a:t>
            </a:r>
          </a:p>
        </p:txBody>
      </p:sp>
      <p:sp>
        <p:nvSpPr>
          <p:cNvPr id="14" name="Oval 752">
            <a:extLst>
              <a:ext uri="{FF2B5EF4-FFF2-40B4-BE49-F238E27FC236}">
                <a16:creationId xmlns:a16="http://schemas.microsoft.com/office/drawing/2014/main" id="{9D974D5B-2359-4D37-8353-7279848306FB}"/>
              </a:ext>
            </a:extLst>
          </p:cNvPr>
          <p:cNvSpPr>
            <a:spLocks noChangeArrowheads="1"/>
          </p:cNvSpPr>
          <p:nvPr/>
        </p:nvSpPr>
        <p:spPr bwMode="auto">
          <a:xfrm>
            <a:off x="1826577" y="4090246"/>
            <a:ext cx="431800" cy="454025"/>
          </a:xfrm>
          <a:prstGeom prst="ellipse">
            <a:avLst/>
          </a:prstGeom>
          <a:solidFill>
            <a:srgbClr val="FFFF99"/>
          </a:solidFill>
          <a:ln w="25400" algn="ctr">
            <a:solidFill>
              <a:srgbClr val="FF0000"/>
            </a:solidFill>
            <a:round/>
            <a:headEnd/>
            <a:tailEnd/>
          </a:ln>
        </p:spPr>
        <p:txBody>
          <a:bodyPr wrap="none" lIns="82550" tIns="41275" rIns="82550" bIns="41275" anchor="ct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200" b="1" i="1"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B</a:t>
            </a:r>
            <a:r>
              <a:rPr kumimoji="1" lang="en-US" altLang="zh-CN" sz="2800" b="1" i="0" u="none" strike="noStrike" kern="0" cap="none" spc="0" normalizeH="0" baseline="-25000" noProof="0">
                <a:ln>
                  <a:noFill/>
                </a:ln>
                <a:solidFill>
                  <a:srgbClr val="0000FF"/>
                </a:solidFill>
                <a:effectLst/>
                <a:uLnTx/>
                <a:uFillTx/>
                <a:latin typeface="Times New Roman" panose="02020603050405020304" pitchFamily="18" charset="0"/>
                <a:ea typeface="楷体_GB2312" charset="-122"/>
              </a:rPr>
              <a:t>3</a:t>
            </a:r>
          </a:p>
        </p:txBody>
      </p:sp>
      <p:sp>
        <p:nvSpPr>
          <p:cNvPr id="15" name="Rectangle 753">
            <a:extLst>
              <a:ext uri="{FF2B5EF4-FFF2-40B4-BE49-F238E27FC236}">
                <a16:creationId xmlns:a16="http://schemas.microsoft.com/office/drawing/2014/main" id="{249D15B7-FE26-4039-BBC1-9A5E9E47CBC3}"/>
              </a:ext>
            </a:extLst>
          </p:cNvPr>
          <p:cNvSpPr>
            <a:spLocks noChangeArrowheads="1"/>
          </p:cNvSpPr>
          <p:nvPr/>
        </p:nvSpPr>
        <p:spPr bwMode="auto">
          <a:xfrm>
            <a:off x="3371215" y="2626571"/>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[7]</a:t>
            </a:r>
          </a:p>
        </p:txBody>
      </p:sp>
      <p:sp>
        <p:nvSpPr>
          <p:cNvPr id="16" name="Rectangle 754">
            <a:extLst>
              <a:ext uri="{FF2B5EF4-FFF2-40B4-BE49-F238E27FC236}">
                <a16:creationId xmlns:a16="http://schemas.microsoft.com/office/drawing/2014/main" id="{2D61BCBE-8336-482B-8799-31D1324C53D3}"/>
              </a:ext>
            </a:extLst>
          </p:cNvPr>
          <p:cNvSpPr>
            <a:spLocks noChangeArrowheads="1"/>
          </p:cNvSpPr>
          <p:nvPr/>
        </p:nvSpPr>
        <p:spPr bwMode="auto">
          <a:xfrm>
            <a:off x="3271202" y="3644159"/>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[6]</a:t>
            </a:r>
          </a:p>
        </p:txBody>
      </p:sp>
      <p:sp>
        <p:nvSpPr>
          <p:cNvPr id="17" name="Line 755">
            <a:extLst>
              <a:ext uri="{FF2B5EF4-FFF2-40B4-BE49-F238E27FC236}">
                <a16:creationId xmlns:a16="http://schemas.microsoft.com/office/drawing/2014/main" id="{DC1E8C30-3E4E-4066-A73B-BB0E53F4595E}"/>
              </a:ext>
            </a:extLst>
          </p:cNvPr>
          <p:cNvSpPr>
            <a:spLocks noChangeShapeType="1"/>
          </p:cNvSpPr>
          <p:nvPr/>
        </p:nvSpPr>
        <p:spPr bwMode="auto">
          <a:xfrm>
            <a:off x="2285365" y="4333134"/>
            <a:ext cx="1155700" cy="12700"/>
          </a:xfrm>
          <a:prstGeom prst="line">
            <a:avLst/>
          </a:prstGeom>
          <a:noFill/>
          <a:ln w="50800" algn="ctr">
            <a:solidFill>
              <a:srgbClr val="990000"/>
            </a:solidFill>
            <a:prstDash val="sysDot"/>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8" name="Rectangle 756">
            <a:extLst>
              <a:ext uri="{FF2B5EF4-FFF2-40B4-BE49-F238E27FC236}">
                <a16:creationId xmlns:a16="http://schemas.microsoft.com/office/drawing/2014/main" id="{AD87D2C9-9F90-4888-B876-30F4BEDDD2D3}"/>
              </a:ext>
            </a:extLst>
          </p:cNvPr>
          <p:cNvSpPr>
            <a:spLocks noChangeArrowheads="1"/>
          </p:cNvSpPr>
          <p:nvPr/>
        </p:nvSpPr>
        <p:spPr bwMode="auto">
          <a:xfrm>
            <a:off x="1671002" y="1739159"/>
            <a:ext cx="6731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[11]</a:t>
            </a:r>
          </a:p>
        </p:txBody>
      </p:sp>
      <p:sp>
        <p:nvSpPr>
          <p:cNvPr id="19" name="Rectangle 757">
            <a:extLst>
              <a:ext uri="{FF2B5EF4-FFF2-40B4-BE49-F238E27FC236}">
                <a16:creationId xmlns:a16="http://schemas.microsoft.com/office/drawing/2014/main" id="{11742C54-7351-4F17-93EF-A10FAC1862AE}"/>
              </a:ext>
            </a:extLst>
          </p:cNvPr>
          <p:cNvSpPr>
            <a:spLocks noChangeArrowheads="1"/>
          </p:cNvSpPr>
          <p:nvPr/>
        </p:nvSpPr>
        <p:spPr bwMode="auto">
          <a:xfrm>
            <a:off x="1736090" y="2655146"/>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[7]</a:t>
            </a:r>
          </a:p>
        </p:txBody>
      </p:sp>
      <p:sp>
        <p:nvSpPr>
          <p:cNvPr id="20" name="Rectangle 758">
            <a:extLst>
              <a:ext uri="{FF2B5EF4-FFF2-40B4-BE49-F238E27FC236}">
                <a16:creationId xmlns:a16="http://schemas.microsoft.com/office/drawing/2014/main" id="{BE313F2F-8B51-4C07-93AA-B13E80765275}"/>
              </a:ext>
            </a:extLst>
          </p:cNvPr>
          <p:cNvSpPr>
            <a:spLocks noChangeArrowheads="1"/>
          </p:cNvSpPr>
          <p:nvPr/>
        </p:nvSpPr>
        <p:spPr bwMode="auto">
          <a:xfrm>
            <a:off x="1674177" y="3634634"/>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[8]</a:t>
            </a:r>
          </a:p>
        </p:txBody>
      </p:sp>
      <p:sp>
        <p:nvSpPr>
          <p:cNvPr id="21" name="Line 759">
            <a:extLst>
              <a:ext uri="{FF2B5EF4-FFF2-40B4-BE49-F238E27FC236}">
                <a16:creationId xmlns:a16="http://schemas.microsoft.com/office/drawing/2014/main" id="{79362F2E-955C-40DC-9B66-6228F1532685}"/>
              </a:ext>
            </a:extLst>
          </p:cNvPr>
          <p:cNvSpPr>
            <a:spLocks noChangeShapeType="1"/>
          </p:cNvSpPr>
          <p:nvPr/>
        </p:nvSpPr>
        <p:spPr bwMode="auto">
          <a:xfrm>
            <a:off x="5192077" y="2896446"/>
            <a:ext cx="800100" cy="3810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2" name="Line 760">
            <a:extLst>
              <a:ext uri="{FF2B5EF4-FFF2-40B4-BE49-F238E27FC236}">
                <a16:creationId xmlns:a16="http://schemas.microsoft.com/office/drawing/2014/main" id="{5DC60494-C17E-4422-8437-315FDA46DE3E}"/>
              </a:ext>
            </a:extLst>
          </p:cNvPr>
          <p:cNvSpPr>
            <a:spLocks noChangeShapeType="1"/>
          </p:cNvSpPr>
          <p:nvPr/>
        </p:nvSpPr>
        <p:spPr bwMode="auto">
          <a:xfrm flipV="1">
            <a:off x="5219065" y="3444134"/>
            <a:ext cx="787400" cy="3175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3" name="Line 761">
            <a:extLst>
              <a:ext uri="{FF2B5EF4-FFF2-40B4-BE49-F238E27FC236}">
                <a16:creationId xmlns:a16="http://schemas.microsoft.com/office/drawing/2014/main" id="{CE91CFF4-814D-4D56-B2F1-E7BC135D230C}"/>
              </a:ext>
            </a:extLst>
          </p:cNvPr>
          <p:cNvSpPr>
            <a:spLocks noChangeShapeType="1"/>
          </p:cNvSpPr>
          <p:nvPr/>
        </p:nvSpPr>
        <p:spPr bwMode="auto">
          <a:xfrm>
            <a:off x="3796665" y="2288434"/>
            <a:ext cx="1028700" cy="4445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4" name="Line 762">
            <a:extLst>
              <a:ext uri="{FF2B5EF4-FFF2-40B4-BE49-F238E27FC236}">
                <a16:creationId xmlns:a16="http://schemas.microsoft.com/office/drawing/2014/main" id="{30A623D0-38B4-445D-AD97-0A0A86F77244}"/>
              </a:ext>
            </a:extLst>
          </p:cNvPr>
          <p:cNvSpPr>
            <a:spLocks noChangeShapeType="1"/>
          </p:cNvSpPr>
          <p:nvPr/>
        </p:nvSpPr>
        <p:spPr bwMode="auto">
          <a:xfrm>
            <a:off x="3798252" y="3407621"/>
            <a:ext cx="1028700" cy="4445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5" name="Line 763">
            <a:extLst>
              <a:ext uri="{FF2B5EF4-FFF2-40B4-BE49-F238E27FC236}">
                <a16:creationId xmlns:a16="http://schemas.microsoft.com/office/drawing/2014/main" id="{0BACDE8E-8138-40A8-B51B-FE18925E3A47}"/>
              </a:ext>
            </a:extLst>
          </p:cNvPr>
          <p:cNvSpPr>
            <a:spLocks noChangeShapeType="1"/>
          </p:cNvSpPr>
          <p:nvPr/>
        </p:nvSpPr>
        <p:spPr bwMode="auto">
          <a:xfrm flipV="1">
            <a:off x="3772852" y="2975821"/>
            <a:ext cx="1079500" cy="11938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6" name="Line 764">
            <a:extLst>
              <a:ext uri="{FF2B5EF4-FFF2-40B4-BE49-F238E27FC236}">
                <a16:creationId xmlns:a16="http://schemas.microsoft.com/office/drawing/2014/main" id="{C792B2E1-AB43-4AAA-BB1F-D79306766D1D}"/>
              </a:ext>
            </a:extLst>
          </p:cNvPr>
          <p:cNvSpPr>
            <a:spLocks noChangeShapeType="1"/>
          </p:cNvSpPr>
          <p:nvPr/>
        </p:nvSpPr>
        <p:spPr bwMode="auto">
          <a:xfrm flipV="1">
            <a:off x="2236152" y="2340821"/>
            <a:ext cx="1168400" cy="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7" name="Line 765">
            <a:extLst>
              <a:ext uri="{FF2B5EF4-FFF2-40B4-BE49-F238E27FC236}">
                <a16:creationId xmlns:a16="http://schemas.microsoft.com/office/drawing/2014/main" id="{56E7E9F6-9887-4606-BC64-FB26CDEC44E8}"/>
              </a:ext>
            </a:extLst>
          </p:cNvPr>
          <p:cNvSpPr>
            <a:spLocks noChangeShapeType="1"/>
          </p:cNvSpPr>
          <p:nvPr/>
        </p:nvSpPr>
        <p:spPr bwMode="auto">
          <a:xfrm flipV="1">
            <a:off x="2212340" y="2431309"/>
            <a:ext cx="1168400" cy="7747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8" name="Line 766">
            <a:extLst>
              <a:ext uri="{FF2B5EF4-FFF2-40B4-BE49-F238E27FC236}">
                <a16:creationId xmlns:a16="http://schemas.microsoft.com/office/drawing/2014/main" id="{CF4B48E1-668D-4211-9EE6-7A83361A0A77}"/>
              </a:ext>
            </a:extLst>
          </p:cNvPr>
          <p:cNvSpPr>
            <a:spLocks noChangeShapeType="1"/>
          </p:cNvSpPr>
          <p:nvPr/>
        </p:nvSpPr>
        <p:spPr bwMode="auto">
          <a:xfrm flipV="1">
            <a:off x="2199640" y="3358409"/>
            <a:ext cx="1244600" cy="8763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pic>
        <p:nvPicPr>
          <p:cNvPr id="29" name="Picture 767">
            <a:extLst>
              <a:ext uri="{FF2B5EF4-FFF2-40B4-BE49-F238E27FC236}">
                <a16:creationId xmlns:a16="http://schemas.microsoft.com/office/drawing/2014/main" id="{8FC6A5DF-4D98-45E1-80AE-4726D3386170}"/>
              </a:ext>
            </a:extLst>
          </p:cNvP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073" y="157215"/>
            <a:ext cx="5210175" cy="638175"/>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564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childTnLst>
                                    <p:set>
                                      <p:cBhvr additive="base">
                                        <p:cTn id="6" dur="1" fill="hold">
                                          <p:stCondLst>
                                            <p:cond delay="0"/>
                                          </p:stCondLst>
                                        </p:cTn>
                                        <p:tgtEl>
                                          <p:spTgt spid="7">
                                            <p:txEl>
                                              <p:pRg st="0" end="0"/>
                                            </p:txEl>
                                          </p:spTgt>
                                        </p:tgtEl>
                                        <p:attrNameLst>
                                          <p:attrName>style.visibility</p:attrName>
                                        </p:attrNameLst>
                                      </p:cBhvr>
                                      <p:to>
                                        <p:strVal val="visible"/>
                                      </p:to>
                                    </p:set>
                                    <p:animEffect transition="in" filter="blinds(horizontal)">
                                      <p:cBhvr additive="base">
                                        <p:cTn id="7" dur="500"/>
                                        <p:tgtEl>
                                          <p:spTgt spid="7">
                                            <p:txEl>
                                              <p:pRg st="0" end="0"/>
                                            </p:txEl>
                                          </p:spTgt>
                                        </p:tgtEl>
                                      </p:cBhvr>
                                    </p:animEffect>
                                  </p:childTnLst>
                                </p:cTn>
                              </p:par>
                              <p:par>
                                <p:cTn id="8" presetID="3" presetClass="entr" presetSubtype="10" fill="hold" nodeType="withEffect">
                                  <p:childTnLst>
                                    <p:set>
                                      <p:cBhvr additive="base">
                                        <p:cTn id="9" dur="1" fill="hold">
                                          <p:stCondLst>
                                            <p:cond delay="0"/>
                                          </p:stCondLst>
                                        </p:cTn>
                                        <p:tgtEl>
                                          <p:spTgt spid="11"/>
                                        </p:tgtEl>
                                        <p:attrNameLst>
                                          <p:attrName>style.visibility</p:attrName>
                                        </p:attrNameLst>
                                      </p:cBhvr>
                                      <p:to>
                                        <p:strVal val="visible"/>
                                      </p:to>
                                    </p:set>
                                    <p:animEffect transition="in" filter="blinds(horizontal)">
                                      <p:cBhvr additive="base">
                                        <p:cTn id="10" dur="500"/>
                                        <p:tgtEl>
                                          <p:spTgt spid="11"/>
                                        </p:tgtEl>
                                      </p:cBhvr>
                                    </p:animEffect>
                                  </p:childTnLst>
                                </p:cTn>
                              </p:par>
                              <p:par>
                                <p:cTn id="11" presetID="3" presetClass="entr" presetSubtype="10" fill="hold" nodeType="withEffect">
                                  <p:childTnLst>
                                    <p:set>
                                      <p:cBhvr additive="base">
                                        <p:cTn id="12" dur="1" fill="hold">
                                          <p:stCondLst>
                                            <p:cond delay="0"/>
                                          </p:stCondLst>
                                        </p:cTn>
                                        <p:tgtEl>
                                          <p:spTgt spid="7">
                                            <p:txEl>
                                              <p:pRg st="1" end="1"/>
                                            </p:txEl>
                                          </p:spTgt>
                                        </p:tgtEl>
                                        <p:attrNameLst>
                                          <p:attrName>style.visibility</p:attrName>
                                        </p:attrNameLst>
                                      </p:cBhvr>
                                      <p:to>
                                        <p:strVal val="visible"/>
                                      </p:to>
                                    </p:set>
                                    <p:animEffect transition="in" filter="blinds(horizontal)">
                                      <p:cBhvr additive="base">
                                        <p:cTn id="13" dur="500"/>
                                        <p:tgtEl>
                                          <p:spTgt spid="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childTnLst>
                                    <p:set>
                                      <p:cBhvr additive="base">
                                        <p:cTn id="17" dur="1" fill="hold">
                                          <p:stCondLst>
                                            <p:cond delay="0"/>
                                          </p:stCondLst>
                                        </p:cTn>
                                        <p:tgtEl>
                                          <p:spTgt spid="7">
                                            <p:txEl>
                                              <p:pRg st="2" end="2"/>
                                            </p:txEl>
                                          </p:spTgt>
                                        </p:tgtEl>
                                        <p:attrNameLst>
                                          <p:attrName>style.visibility</p:attrName>
                                        </p:attrNameLst>
                                      </p:cBhvr>
                                      <p:to>
                                        <p:strVal val="visible"/>
                                      </p:to>
                                    </p:set>
                                    <p:animEffect transition="in" filter="blinds(horizontal)">
                                      <p:cBhvr additive="base">
                                        <p:cTn id="18" dur="500"/>
                                        <p:tgtEl>
                                          <p:spTgt spid="7">
                                            <p:txEl>
                                              <p:pRg st="2" end="2"/>
                                            </p:txEl>
                                          </p:spTgt>
                                        </p:tgtEl>
                                      </p:cBhvr>
                                    </p:animEffect>
                                  </p:childTnLst>
                                </p:cTn>
                              </p:par>
                              <p:par>
                                <p:cTn id="19" presetID="3" presetClass="entr" presetSubtype="10" fill="hold" nodeType="withEffect">
                                  <p:childTnLst>
                                    <p:set>
                                      <p:cBhvr additive="base">
                                        <p:cTn id="20" dur="1" fill="hold">
                                          <p:stCondLst>
                                            <p:cond delay="0"/>
                                          </p:stCondLst>
                                        </p:cTn>
                                        <p:tgtEl>
                                          <p:spTgt spid="12"/>
                                        </p:tgtEl>
                                        <p:attrNameLst>
                                          <p:attrName>style.visibility</p:attrName>
                                        </p:attrNameLst>
                                      </p:cBhvr>
                                      <p:to>
                                        <p:strVal val="visible"/>
                                      </p:to>
                                    </p:set>
                                    <p:animEffect transition="in" filter="blinds(horizontal)">
                                      <p:cBhvr additive="base">
                                        <p:cTn id="21" dur="500"/>
                                        <p:tgtEl>
                                          <p:spTgt spid="12"/>
                                        </p:tgtEl>
                                      </p:cBhvr>
                                    </p:animEffect>
                                  </p:childTnLst>
                                </p:cTn>
                              </p:par>
                              <p:par>
                                <p:cTn id="22" presetID="3" presetClass="entr" presetSubtype="10" fill="hold" nodeType="withEffect">
                                  <p:childTnLst>
                                    <p:set>
                                      <p:cBhvr additive="base">
                                        <p:cTn id="23" dur="1" fill="hold">
                                          <p:stCondLst>
                                            <p:cond delay="0"/>
                                          </p:stCondLst>
                                        </p:cTn>
                                        <p:tgtEl>
                                          <p:spTgt spid="7">
                                            <p:txEl>
                                              <p:pRg st="3" end="3"/>
                                            </p:txEl>
                                          </p:spTgt>
                                        </p:tgtEl>
                                        <p:attrNameLst>
                                          <p:attrName>style.visibility</p:attrName>
                                        </p:attrNameLst>
                                      </p:cBhvr>
                                      <p:to>
                                        <p:strVal val="visible"/>
                                      </p:to>
                                    </p:set>
                                    <p:animEffect transition="in" filter="blinds(horizontal)">
                                      <p:cBhvr additive="base">
                                        <p:cTn id="24" dur="500"/>
                                        <p:tgtEl>
                                          <p:spTgt spid="7">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childTnLst>
                                    <p:set>
                                      <p:cBhvr additive="base">
                                        <p:cTn id="28" dur="1" fill="hold">
                                          <p:stCondLst>
                                            <p:cond delay="0"/>
                                          </p:stCondLst>
                                        </p:cTn>
                                        <p:tgtEl>
                                          <p:spTgt spid="7">
                                            <p:txEl>
                                              <p:pRg st="4" end="4"/>
                                            </p:txEl>
                                          </p:spTgt>
                                        </p:tgtEl>
                                        <p:attrNameLst>
                                          <p:attrName>style.visibility</p:attrName>
                                        </p:attrNameLst>
                                      </p:cBhvr>
                                      <p:to>
                                        <p:strVal val="visible"/>
                                      </p:to>
                                    </p:set>
                                    <p:animEffect transition="in" filter="blinds(horizontal)">
                                      <p:cBhvr additive="base">
                                        <p:cTn id="29" dur="500"/>
                                        <p:tgtEl>
                                          <p:spTgt spid="7">
                                            <p:txEl>
                                              <p:pRg st="4" end="4"/>
                                            </p:txEl>
                                          </p:spTgt>
                                        </p:tgtEl>
                                      </p:cBhvr>
                                    </p:animEffect>
                                  </p:childTnLst>
                                </p:cTn>
                              </p:par>
                              <p:par>
                                <p:cTn id="30" presetID="3" presetClass="entr" presetSubtype="10" fill="hold" nodeType="withEffect">
                                  <p:childTnLst>
                                    <p:set>
                                      <p:cBhvr additive="base">
                                        <p:cTn id="31" dur="1" fill="hold">
                                          <p:stCondLst>
                                            <p:cond delay="0"/>
                                          </p:stCondLst>
                                        </p:cTn>
                                        <p:tgtEl>
                                          <p:spTgt spid="17"/>
                                        </p:tgtEl>
                                        <p:attrNameLst>
                                          <p:attrName>style.visibility</p:attrName>
                                        </p:attrNameLst>
                                      </p:cBhvr>
                                      <p:to>
                                        <p:strVal val="visible"/>
                                      </p:to>
                                    </p:set>
                                    <p:animEffect transition="in" filter="blinds(horizontal)">
                                      <p:cBhvr additive="base">
                                        <p:cTn id="32" dur="500"/>
                                        <p:tgtEl>
                                          <p:spTgt spid="17"/>
                                        </p:tgtEl>
                                      </p:cBhvr>
                                    </p:animEffect>
                                  </p:childTnLst>
                                </p:cTn>
                              </p:par>
                              <p:par>
                                <p:cTn id="33" presetID="3" presetClass="entr" presetSubtype="10" fill="hold" nodeType="withEffect">
                                  <p:childTnLst>
                                    <p:set>
                                      <p:cBhvr additive="base">
                                        <p:cTn id="34" dur="1" fill="hold">
                                          <p:stCondLst>
                                            <p:cond delay="0"/>
                                          </p:stCondLst>
                                        </p:cTn>
                                        <p:tgtEl>
                                          <p:spTgt spid="7">
                                            <p:txEl>
                                              <p:pRg st="5" end="5"/>
                                            </p:txEl>
                                          </p:spTgt>
                                        </p:tgtEl>
                                        <p:attrNameLst>
                                          <p:attrName>style.visibility</p:attrName>
                                        </p:attrNameLst>
                                      </p:cBhvr>
                                      <p:to>
                                        <p:strVal val="visible"/>
                                      </p:to>
                                    </p:set>
                                    <p:animEffect transition="in" filter="blinds(horizontal)">
                                      <p:cBhvr additive="base">
                                        <p:cTn id="35" dur="500"/>
                                        <p:tgtEl>
                                          <p:spTgt spid="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childTnLst>
                                    <p:set>
                                      <p:cBhvr additive="base">
                                        <p:cTn id="39" dur="1" fill="hold">
                                          <p:stCondLst>
                                            <p:cond delay="0"/>
                                          </p:stCondLst>
                                        </p:cTn>
                                        <p:tgtEl>
                                          <p:spTgt spid="10"/>
                                        </p:tgtEl>
                                        <p:attrNameLst>
                                          <p:attrName>style.visibility</p:attrName>
                                        </p:attrNameLst>
                                      </p:cBhvr>
                                      <p:to>
                                        <p:strVal val="visible"/>
                                      </p:to>
                                    </p:set>
                                    <p:animEffect transition="in" filter="blinds(horizontal)">
                                      <p:cBhvr additive="base">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childTnLst>
                                    <p:set>
                                      <p:cBhvr additive="base">
                                        <p:cTn id="44" dur="1" fill="hold">
                                          <p:stCondLst>
                                            <p:cond delay="0"/>
                                          </p:stCondLst>
                                        </p:cTn>
                                        <p:tgtEl>
                                          <p:spTgt spid="20"/>
                                        </p:tgtEl>
                                        <p:attrNameLst>
                                          <p:attrName>style.visibility</p:attrName>
                                        </p:attrNameLst>
                                      </p:cBhvr>
                                      <p:to>
                                        <p:strVal val="visible"/>
                                      </p:to>
                                    </p:set>
                                    <p:animEffect transition="in" filter="blinds(horizontal)">
                                      <p:cBhvr additive="base">
                                        <p:cTn id="45" dur="500"/>
                                        <p:tgtEl>
                                          <p:spTgt spid="20"/>
                                        </p:tgtEl>
                                      </p:cBhvr>
                                    </p:animEffect>
                                  </p:childTnLst>
                                </p:cTn>
                              </p:par>
                              <p:par>
                                <p:cTn id="46" presetID="3" presetClass="exit" presetSubtype="10" fill="hold" nodeType="withEffect">
                                  <p:childTnLst>
                                    <p:animEffect transition="out" filter="blinds(horizontal)">
                                      <p:cBhvr additive="base">
                                        <p:cTn id="47" dur="500"/>
                                        <p:tgtEl>
                                          <p:spTgt spid="11"/>
                                        </p:tgtEl>
                                      </p:cBhvr>
                                    </p:animEffect>
                                    <p:set>
                                      <p:cBhvr additive="base">
                                        <p:cTn id="48" dur="1" fill="hold">
                                          <p:stCondLst>
                                            <p:cond delay="499"/>
                                          </p:stCondLst>
                                        </p:cTn>
                                        <p:tgtEl>
                                          <p:spTgt spid="11"/>
                                        </p:tgtEl>
                                        <p:attrNameLst>
                                          <p:attrName>style.visibility</p:attrName>
                                        </p:attrNameLst>
                                      </p:cBhvr>
                                      <p:to>
                                        <p:strVal val="hidden"/>
                                      </p:to>
                                    </p:set>
                                  </p:childTnLst>
                                </p:cTn>
                              </p:par>
                              <p:par>
                                <p:cTn id="49" presetID="3" presetClass="exit" presetSubtype="10" fill="hold" nodeType="withEffect">
                                  <p:childTnLst>
                                    <p:animEffect transition="out" filter="blinds(horizontal)">
                                      <p:cBhvr additive="base">
                                        <p:cTn id="50" dur="500"/>
                                        <p:tgtEl>
                                          <p:spTgt spid="12"/>
                                        </p:tgtEl>
                                      </p:cBhvr>
                                    </p:animEffect>
                                    <p:set>
                                      <p:cBhvr additive="base">
                                        <p:cTn id="51" dur="1" fill="hold">
                                          <p:stCondLst>
                                            <p:cond delay="499"/>
                                          </p:stCondLst>
                                        </p:cTn>
                                        <p:tgtEl>
                                          <p:spTgt spid="12"/>
                                        </p:tgtEl>
                                        <p:attrNameLst>
                                          <p:attrName>style.visibility</p:attrName>
                                        </p:attrNameLst>
                                      </p:cBhvr>
                                      <p:to>
                                        <p:strVal val="hidden"/>
                                      </p:to>
                                    </p:set>
                                  </p:childTnLst>
                                </p:cTn>
                              </p:par>
                              <p:par>
                                <p:cTn id="52" presetID="3" presetClass="exit" presetSubtype="10" fill="hold" nodeType="withEffect">
                                  <p:childTnLst>
                                    <p:animEffect transition="out" filter="blinds(horizontal)">
                                      <p:cBhvr additive="base">
                                        <p:cTn id="53" dur="500"/>
                                        <p:tgtEl>
                                          <p:spTgt spid="17"/>
                                        </p:tgtEl>
                                      </p:cBhvr>
                                    </p:animEffect>
                                    <p:set>
                                      <p:cBhvr additive="base">
                                        <p:cTn id="54" dur="1" fill="hold">
                                          <p:stCondLst>
                                            <p:cond delay="499"/>
                                          </p:stCondLst>
                                        </p:cTn>
                                        <p:tgtEl>
                                          <p:spTgt spid="17"/>
                                        </p:tgtEl>
                                        <p:attrNameLst>
                                          <p:attrName>style.visibility</p:attrName>
                                        </p:attrNameLst>
                                      </p:cBhvr>
                                      <p:to>
                                        <p:strVal val="hidden"/>
                                      </p:to>
                                    </p:set>
                                  </p:childTnLst>
                                </p:cTn>
                              </p:par>
                              <p:par>
                                <p:cTn id="55" presetID="3" presetClass="entr" presetSubtype="10" fill="hold" nodeType="withEffect">
                                  <p:childTnLst>
                                    <p:set>
                                      <p:cBhvr additive="base">
                                        <p:cTn id="56" dur="1" fill="hold">
                                          <p:stCondLst>
                                            <p:cond delay="0"/>
                                          </p:stCondLst>
                                        </p:cTn>
                                        <p:tgtEl>
                                          <p:spTgt spid="28"/>
                                        </p:tgtEl>
                                        <p:attrNameLst>
                                          <p:attrName>style.visibility</p:attrName>
                                        </p:attrNameLst>
                                      </p:cBhvr>
                                      <p:to>
                                        <p:strVal val="visible"/>
                                      </p:to>
                                    </p:set>
                                    <p:animEffect transition="in" filter="blinds(horizontal)">
                                      <p:cBhvr additive="base">
                                        <p:cTn id="5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70">
            <a:extLst>
              <a:ext uri="{FF2B5EF4-FFF2-40B4-BE49-F238E27FC236}">
                <a16:creationId xmlns:a16="http://schemas.microsoft.com/office/drawing/2014/main" id="{6D9B9E2F-2DED-47BD-8A4D-B27A6F1DEC90}"/>
              </a:ext>
            </a:extLst>
          </p:cNvPr>
          <p:cNvSpPr>
            <a:spLocks noChangeArrowheads="1"/>
          </p:cNvSpPr>
          <p:nvPr/>
        </p:nvSpPr>
        <p:spPr bwMode="auto">
          <a:xfrm>
            <a:off x="505248" y="899478"/>
            <a:ext cx="2298700" cy="447675"/>
          </a:xfrm>
          <a:prstGeom prst="rect">
            <a:avLst/>
          </a:prstGeom>
          <a:solidFill>
            <a:srgbClr val="CCFFCC"/>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第（</a:t>
            </a: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5</a:t>
            </a:r>
            <a:r>
              <a:rPr kumimoji="1"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）步 </a:t>
            </a: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k=1</a:t>
            </a:r>
          </a:p>
        </p:txBody>
      </p:sp>
      <p:sp>
        <p:nvSpPr>
          <p:cNvPr id="5" name="Rectangle 771">
            <a:extLst>
              <a:ext uri="{FF2B5EF4-FFF2-40B4-BE49-F238E27FC236}">
                <a16:creationId xmlns:a16="http://schemas.microsoft.com/office/drawing/2014/main" id="{E5D8ECC1-3762-4A30-A1DA-86C6D8309AC5}"/>
              </a:ext>
            </a:extLst>
          </p:cNvPr>
          <p:cNvSpPr>
            <a:spLocks noChangeArrowheads="1"/>
          </p:cNvSpPr>
          <p:nvPr/>
        </p:nvSpPr>
        <p:spPr bwMode="auto">
          <a:xfrm>
            <a:off x="3691361" y="994727"/>
            <a:ext cx="8139855" cy="1201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00000"/>
              </a:lnSpc>
              <a:spcBef>
                <a:spcPct val="30000"/>
              </a:spcBef>
              <a:spcAft>
                <a:spcPct val="0"/>
              </a:spcAft>
              <a:buClrTx/>
              <a:buSzPct val="100000"/>
              <a:buFontTx/>
              <a:buNone/>
              <a:tabLst/>
              <a:defRPr/>
            </a:pPr>
            <a:r>
              <a:rPr kumimoji="0" lang="en-US" altLang="zh-CN" sz="2400" b="1" i="0" u="none" strike="noStrike" kern="0" cap="none" spc="0" normalizeH="0" baseline="0" noProof="0" dirty="0">
                <a:ln>
                  <a:noFill/>
                </a:ln>
                <a:solidFill>
                  <a:srgbClr val="0066FF"/>
                </a:solidFill>
                <a:effectLst/>
                <a:uLnTx/>
                <a:uFillTx/>
                <a:latin typeface="Times New Roman" panose="02020603050405020304" pitchFamily="18" charset="0"/>
                <a:ea typeface="楷体_GB2312" charset="-122"/>
              </a:rPr>
              <a:t>□</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状态变量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x</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只取一个值：</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p>
          <a:p>
            <a:pPr marL="0" marR="0" lvl="0" indent="0" defTabSz="914400" eaLnBrk="1" fontAlgn="base" latinLnBrk="0" hangingPunct="1">
              <a:lnSpc>
                <a:spcPct val="100000"/>
              </a:lnSpc>
              <a:spcBef>
                <a:spcPct val="30000"/>
              </a:spcBef>
              <a:spcAft>
                <a:spcPct val="0"/>
              </a:spcAft>
              <a:buClrTx/>
              <a:buSzPct val="100000"/>
              <a:buFontTx/>
              <a:buNone/>
              <a:tabLst/>
              <a:defRPr/>
            </a:pP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由</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到终点</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E</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，可分别经过</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zh-CN" altLang="en-US"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到达</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E</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点（由</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zh-CN" altLang="en-US"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到</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E</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点的最短距离在第三步已计算出），需加以比较，取其中最短的。</a:t>
            </a:r>
          </a:p>
        </p:txBody>
      </p:sp>
      <p:pic>
        <p:nvPicPr>
          <p:cNvPr id="6" name="Picture 772">
            <a:extLst>
              <a:ext uri="{FF2B5EF4-FFF2-40B4-BE49-F238E27FC236}">
                <a16:creationId xmlns:a16="http://schemas.microsoft.com/office/drawing/2014/main" id="{EBF92C93-0773-49ED-A1E3-7C086AB0D4A2}"/>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721" y="2487877"/>
            <a:ext cx="6011863" cy="284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773">
            <a:extLst>
              <a:ext uri="{FF2B5EF4-FFF2-40B4-BE49-F238E27FC236}">
                <a16:creationId xmlns:a16="http://schemas.microsoft.com/office/drawing/2014/main" id="{E985ED68-8ABB-417A-AC1B-E6DA4AC8DE9F}"/>
              </a:ext>
            </a:extLst>
          </p:cNvPr>
          <p:cNvSpPr>
            <a:spLocks noChangeArrowheads="1"/>
          </p:cNvSpPr>
          <p:nvPr/>
        </p:nvSpPr>
        <p:spPr bwMode="auto">
          <a:xfrm>
            <a:off x="7820129" y="2354050"/>
            <a:ext cx="3684483" cy="2240439"/>
          </a:xfrm>
          <a:prstGeom prst="rect">
            <a:avLst/>
          </a:prstGeom>
          <a:noFill/>
          <a:ln w="9525" algn="ctr">
            <a:solidFill>
              <a:srgbClr val="FF0000"/>
            </a:solidFill>
            <a:miter lim="800000"/>
            <a:headEnd/>
            <a:tailEnd/>
          </a:ln>
          <a:extLst>
            <a:ext uri="{909E8E84-426E-40DD-AFC4-6F175D3DCCD1}">
              <a14:hiddenFill xmlns:a14="http://schemas.microsoft.com/office/drawing/2010/main">
                <a:solidFill>
                  <a:schemeClr val="accent1"/>
                </a:solidFill>
              </a14:hiddenFill>
            </a:ext>
          </a:extLst>
        </p:spPr>
        <p:txBody>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00000"/>
              </a:lnSpc>
              <a:spcBef>
                <a:spcPct val="5000"/>
              </a:spcBef>
              <a:spcAft>
                <a:spcPct val="0"/>
              </a:spcAft>
              <a:buClrTx/>
              <a:buSzPct val="100000"/>
              <a:buFontTx/>
              <a:buNone/>
              <a:tabLst/>
              <a:defRPr/>
            </a:pPr>
            <a:r>
              <a:rPr kumimoji="0" lang="en-US" altLang="zh-CN" sz="2200" b="1" i="0" u="none" strike="noStrike" kern="0" cap="none" spc="0" normalizeH="0" baseline="0" noProof="0" dirty="0">
                <a:ln>
                  <a:noFill/>
                </a:ln>
                <a:solidFill>
                  <a:srgbClr val="FF0000"/>
                </a:solidFill>
                <a:effectLst/>
                <a:uLnTx/>
                <a:uFillTx/>
                <a:latin typeface="Times New Roman" panose="02020603050405020304" pitchFamily="18" charset="0"/>
                <a:ea typeface="楷体_GB2312" charset="-122"/>
              </a:rPr>
              <a:t>□</a:t>
            </a:r>
            <a:r>
              <a:rPr kumimoji="0" lang="zh-CN" altLang="en-US" sz="2200" b="1" i="0" u="none" strike="noStrike" kern="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rPr>
              <a:t>经过</a:t>
            </a:r>
            <a:r>
              <a:rPr kumimoji="0" lang="en-US" altLang="zh-CN" sz="2200" b="1" i="0" u="none" strike="noStrike" kern="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rPr>
              <a:t>B1</a:t>
            </a:r>
            <a:r>
              <a:rPr kumimoji="0" lang="zh-CN" altLang="en-US" sz="2200" b="1" i="0" u="none" strike="noStrike" kern="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rPr>
              <a:t>点</a:t>
            </a:r>
          </a:p>
          <a:p>
            <a:pPr marL="0" marR="0" lvl="0" indent="0" defTabSz="914400" eaLnBrk="1" fontAlgn="base" latinLnBrk="0" hangingPunct="1">
              <a:lnSpc>
                <a:spcPct val="100000"/>
              </a:lnSpc>
              <a:spcBef>
                <a:spcPct val="5000"/>
              </a:spcBef>
              <a:spcAft>
                <a:spcPct val="0"/>
              </a:spcAft>
              <a:buClrTx/>
              <a:buSzPct val="100000"/>
              <a:buFontTx/>
              <a:buNone/>
              <a:tabLst/>
              <a:defRPr/>
            </a:pPr>
            <a:r>
              <a:rPr kumimoji="0" lang="zh-CN" altLang="en-US"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v</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f</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0" u="none" strike="noStrike" kern="0" cap="none" spc="0" normalizeH="0" baseline="0" noProof="0" dirty="0">
                <a:ln>
                  <a:noFill/>
                </a:ln>
                <a:solidFill>
                  <a:srgbClr val="0000FF"/>
                </a:solidFill>
                <a:effectLst/>
                <a:uLnTx/>
                <a:uFillTx/>
                <a:latin typeface="Times New Roman" panose="02020603050405020304" pitchFamily="18" charset="0"/>
                <a:ea typeface="楷体_GB2312" charset="-122"/>
              </a:rPr>
              <a:t> = 2+11=13</a:t>
            </a:r>
          </a:p>
          <a:p>
            <a:pPr marL="0" marR="0" lvl="0" indent="0" defTabSz="914400" eaLnBrk="0" fontAlgn="base" latinLnBrk="0" hangingPunct="0">
              <a:lnSpc>
                <a:spcPct val="100000"/>
              </a:lnSpc>
              <a:spcBef>
                <a:spcPct val="5000"/>
              </a:spcBef>
              <a:spcAft>
                <a:spcPct val="0"/>
              </a:spcAft>
              <a:buClrTx/>
              <a:buSzPct val="75000"/>
              <a:buFont typeface="Wingdings" panose="05000000000000000000" pitchFamily="2" charset="2"/>
              <a:buNone/>
              <a:tabLst/>
              <a:defRPr/>
            </a:pPr>
            <a:r>
              <a:rPr kumimoji="0" lang="en-US" altLang="zh-CN" sz="2200" b="1" i="0" u="none" strike="noStrike" kern="0" cap="none" spc="0" normalizeH="0" baseline="0" noProof="0" dirty="0">
                <a:ln>
                  <a:noFill/>
                </a:ln>
                <a:solidFill>
                  <a:srgbClr val="FF00FF"/>
                </a:solidFill>
                <a:effectLst/>
                <a:uLnTx/>
                <a:uFillTx/>
                <a:latin typeface="Times New Roman" panose="02020603050405020304" pitchFamily="18" charset="0"/>
                <a:ea typeface="楷体_GB2312" charset="-122"/>
              </a:rPr>
              <a:t>□</a:t>
            </a:r>
            <a:r>
              <a:rPr kumimoji="0" lang="zh-CN" altLang="en-US" sz="2200" b="1" i="0" u="none" strike="noStrike" kern="0" cap="none" spc="0" normalizeH="0" baseline="0" noProof="0" dirty="0">
                <a:ln>
                  <a:noFill/>
                </a:ln>
                <a:solidFill>
                  <a:srgbClr val="FF00FF"/>
                </a:solidFill>
                <a:effectLst/>
                <a:uLnTx/>
                <a:uFillTx/>
                <a:latin typeface="Times New Roman" panose="02020603050405020304" pitchFamily="18" charset="0"/>
                <a:ea typeface="黑体" panose="02010609060101010101" pitchFamily="49" charset="-122"/>
              </a:rPr>
              <a:t>经过</a:t>
            </a:r>
            <a:r>
              <a:rPr kumimoji="0" lang="en-US" altLang="zh-CN" sz="2200" b="1" i="0" u="none" strike="noStrike" kern="0" cap="none" spc="0" normalizeH="0" baseline="0" noProof="0" dirty="0">
                <a:ln>
                  <a:noFill/>
                </a:ln>
                <a:solidFill>
                  <a:srgbClr val="FF00FF"/>
                </a:solidFill>
                <a:effectLst/>
                <a:uLnTx/>
                <a:uFillTx/>
                <a:latin typeface="Times New Roman" panose="02020603050405020304" pitchFamily="18" charset="0"/>
                <a:ea typeface="黑体" panose="02010609060101010101" pitchFamily="49" charset="-122"/>
              </a:rPr>
              <a:t>B2</a:t>
            </a:r>
            <a:r>
              <a:rPr kumimoji="0" lang="zh-CN" altLang="en-US" sz="2200" b="1" i="0" u="none" strike="noStrike" kern="0" cap="none" spc="0" normalizeH="0" baseline="0" noProof="0" dirty="0">
                <a:ln>
                  <a:noFill/>
                </a:ln>
                <a:solidFill>
                  <a:srgbClr val="FF00FF"/>
                </a:solidFill>
                <a:effectLst/>
                <a:uLnTx/>
                <a:uFillTx/>
                <a:latin typeface="Times New Roman" panose="02020603050405020304" pitchFamily="18" charset="0"/>
                <a:ea typeface="黑体" panose="02010609060101010101" pitchFamily="49" charset="-122"/>
              </a:rPr>
              <a:t>点</a:t>
            </a:r>
          </a:p>
          <a:p>
            <a:pPr marL="0" marR="0" lvl="0" indent="0" defTabSz="914400" eaLnBrk="0" fontAlgn="base" latinLnBrk="0" hangingPunct="0">
              <a:lnSpc>
                <a:spcPct val="100000"/>
              </a:lnSpc>
              <a:spcBef>
                <a:spcPct val="5000"/>
              </a:spcBef>
              <a:spcAft>
                <a:spcPct val="0"/>
              </a:spcAft>
              <a:buClrTx/>
              <a:buSzPct val="75000"/>
              <a:buFont typeface="Wingdings" panose="05000000000000000000" pitchFamily="2" charset="2"/>
              <a:buNone/>
              <a:tabLst/>
              <a:defRPr/>
            </a:pPr>
            <a:r>
              <a:rPr kumimoji="0" lang="zh-CN" altLang="en-US"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v</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f</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0" u="none" strike="noStrike" kern="0" cap="none" spc="0" normalizeH="0" baseline="0" noProof="0" dirty="0">
                <a:ln>
                  <a:noFill/>
                </a:ln>
                <a:solidFill>
                  <a:srgbClr val="0000FF"/>
                </a:solidFill>
                <a:effectLst/>
                <a:uLnTx/>
                <a:uFillTx/>
                <a:latin typeface="Times New Roman" panose="02020603050405020304" pitchFamily="18" charset="0"/>
                <a:ea typeface="楷体_GB2312" charset="-122"/>
              </a:rPr>
              <a:t> = 5+7=12</a:t>
            </a:r>
          </a:p>
          <a:p>
            <a:pPr marL="0" marR="0" lvl="0" indent="0" defTabSz="914400" eaLnBrk="0" fontAlgn="base" latinLnBrk="0" hangingPunct="0">
              <a:lnSpc>
                <a:spcPct val="100000"/>
              </a:lnSpc>
              <a:spcBef>
                <a:spcPct val="5000"/>
              </a:spcBef>
              <a:spcAft>
                <a:spcPct val="0"/>
              </a:spcAft>
              <a:buClrTx/>
              <a:buSzPct val="75000"/>
              <a:buFont typeface="Wingdings" panose="05000000000000000000" pitchFamily="2" charset="2"/>
              <a:buNone/>
              <a:tabLst/>
              <a:defRPr/>
            </a:pPr>
            <a:r>
              <a:rPr kumimoji="0" lang="en-US" altLang="zh-CN" sz="2200" b="1" i="0" u="none" strike="noStrike" kern="0" cap="none" spc="0" normalizeH="0" baseline="0" noProof="0" dirty="0">
                <a:ln>
                  <a:noFill/>
                </a:ln>
                <a:solidFill>
                  <a:srgbClr val="990000"/>
                </a:solidFill>
                <a:effectLst/>
                <a:uLnTx/>
                <a:uFillTx/>
                <a:latin typeface="Times New Roman" panose="02020603050405020304" pitchFamily="18" charset="0"/>
                <a:ea typeface="楷体_GB2312" charset="-122"/>
              </a:rPr>
              <a:t>□</a:t>
            </a:r>
            <a:r>
              <a:rPr kumimoji="0" lang="zh-CN" altLang="en-US" sz="2200" b="1" i="0" u="none" strike="noStrike" kern="0" cap="none" spc="0" normalizeH="0" baseline="0" noProof="0" dirty="0">
                <a:ln>
                  <a:noFill/>
                </a:ln>
                <a:solidFill>
                  <a:srgbClr val="990000"/>
                </a:solidFill>
                <a:effectLst/>
                <a:uLnTx/>
                <a:uFillTx/>
                <a:latin typeface="Times New Roman" panose="02020603050405020304" pitchFamily="18" charset="0"/>
                <a:ea typeface="黑体" panose="02010609060101010101" pitchFamily="49" charset="-122"/>
              </a:rPr>
              <a:t>经过</a:t>
            </a:r>
            <a:r>
              <a:rPr kumimoji="0" lang="en-US" altLang="zh-CN" sz="2200" b="1" i="0" u="none" strike="noStrike" kern="0" cap="none" spc="0" normalizeH="0" baseline="0" noProof="0" dirty="0">
                <a:ln>
                  <a:noFill/>
                </a:ln>
                <a:solidFill>
                  <a:srgbClr val="990000"/>
                </a:solidFill>
                <a:effectLst/>
                <a:uLnTx/>
                <a:uFillTx/>
                <a:latin typeface="Times New Roman" panose="02020603050405020304" pitchFamily="18" charset="0"/>
                <a:ea typeface="黑体" panose="02010609060101010101" pitchFamily="49" charset="-122"/>
              </a:rPr>
              <a:t>B3</a:t>
            </a:r>
            <a:r>
              <a:rPr kumimoji="0" lang="zh-CN" altLang="en-US" sz="2200" b="1" i="0" u="none" strike="noStrike" kern="0" cap="none" spc="0" normalizeH="0" baseline="0" noProof="0" dirty="0">
                <a:ln>
                  <a:noFill/>
                </a:ln>
                <a:solidFill>
                  <a:srgbClr val="990000"/>
                </a:solidFill>
                <a:effectLst/>
                <a:uLnTx/>
                <a:uFillTx/>
                <a:latin typeface="Times New Roman" panose="02020603050405020304" pitchFamily="18" charset="0"/>
                <a:ea typeface="黑体" panose="02010609060101010101" pitchFamily="49" charset="-122"/>
              </a:rPr>
              <a:t>点</a:t>
            </a:r>
          </a:p>
          <a:p>
            <a:pPr marL="0" marR="0" lvl="0" indent="0" defTabSz="914400" eaLnBrk="0" fontAlgn="base" latinLnBrk="0" hangingPunct="0">
              <a:lnSpc>
                <a:spcPct val="100000"/>
              </a:lnSpc>
              <a:spcBef>
                <a:spcPct val="5000"/>
              </a:spcBef>
              <a:spcAft>
                <a:spcPct val="0"/>
              </a:spcAft>
              <a:buClrTx/>
              <a:buSzPct val="75000"/>
              <a:buFont typeface="Wingdings" panose="05000000000000000000" pitchFamily="2" charset="2"/>
              <a:buNone/>
              <a:tabLst/>
              <a:defRPr/>
            </a:pPr>
            <a:r>
              <a:rPr kumimoji="0" lang="zh-CN" altLang="en-US"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v</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f</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0" u="none" strike="noStrike" kern="0" cap="none" spc="0" normalizeH="0" baseline="0" noProof="0" dirty="0">
                <a:ln>
                  <a:noFill/>
                </a:ln>
                <a:solidFill>
                  <a:srgbClr val="0000FF"/>
                </a:solidFill>
                <a:effectLst/>
                <a:uLnTx/>
                <a:uFillTx/>
                <a:latin typeface="Times New Roman" panose="02020603050405020304" pitchFamily="18" charset="0"/>
                <a:ea typeface="楷体_GB2312" charset="-122"/>
              </a:rPr>
              <a:t> = 3+8=11</a:t>
            </a:r>
            <a:endPar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endParaRPr>
          </a:p>
        </p:txBody>
      </p:sp>
      <p:sp>
        <p:nvSpPr>
          <p:cNvPr id="8" name="Rectangle 774">
            <a:extLst>
              <a:ext uri="{FF2B5EF4-FFF2-40B4-BE49-F238E27FC236}">
                <a16:creationId xmlns:a16="http://schemas.microsoft.com/office/drawing/2014/main" id="{D880B0A1-7791-4EAB-99DA-570FFE905FB7}"/>
              </a:ext>
            </a:extLst>
          </p:cNvPr>
          <p:cNvSpPr>
            <a:spLocks noChangeArrowheads="1"/>
          </p:cNvSpPr>
          <p:nvPr/>
        </p:nvSpPr>
        <p:spPr bwMode="auto">
          <a:xfrm>
            <a:off x="4769696" y="2430727"/>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[3]</a:t>
            </a:r>
          </a:p>
        </p:txBody>
      </p:sp>
      <p:sp>
        <p:nvSpPr>
          <p:cNvPr id="9" name="Rectangle 775">
            <a:extLst>
              <a:ext uri="{FF2B5EF4-FFF2-40B4-BE49-F238E27FC236}">
                <a16:creationId xmlns:a16="http://schemas.microsoft.com/office/drawing/2014/main" id="{06EA02D8-D501-4611-82F1-1145477B521D}"/>
              </a:ext>
            </a:extLst>
          </p:cNvPr>
          <p:cNvSpPr>
            <a:spLocks noChangeArrowheads="1"/>
          </p:cNvSpPr>
          <p:nvPr/>
        </p:nvSpPr>
        <p:spPr bwMode="auto">
          <a:xfrm>
            <a:off x="5152284" y="4146814"/>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[4]</a:t>
            </a:r>
          </a:p>
        </p:txBody>
      </p:sp>
      <p:sp>
        <p:nvSpPr>
          <p:cNvPr id="10" name="Rectangle 776">
            <a:extLst>
              <a:ext uri="{FF2B5EF4-FFF2-40B4-BE49-F238E27FC236}">
                <a16:creationId xmlns:a16="http://schemas.microsoft.com/office/drawing/2014/main" id="{BBB31D94-6301-4B61-B4C6-7573DBBB7264}"/>
              </a:ext>
            </a:extLst>
          </p:cNvPr>
          <p:cNvSpPr>
            <a:spLocks noChangeArrowheads="1"/>
          </p:cNvSpPr>
          <p:nvPr/>
        </p:nvSpPr>
        <p:spPr bwMode="auto">
          <a:xfrm>
            <a:off x="4916697" y="5501322"/>
            <a:ext cx="6587915" cy="1176338"/>
          </a:xfrm>
          <a:prstGeom prst="rect">
            <a:avLst/>
          </a:prstGeom>
          <a:noFill/>
          <a:ln w="9525" algn="ctr">
            <a:solidFill>
              <a:srgbClr val="0000FF"/>
            </a:solidFill>
            <a:miter lim="800000"/>
            <a:headEnd/>
            <a:tailEnd/>
          </a:ln>
          <a:extLst>
            <a:ext uri="{909E8E84-426E-40DD-AFC4-6F175D3DCCD1}">
              <a14:hiddenFill xmlns:a14="http://schemas.microsoft.com/office/drawing/2010/main">
                <a:solidFill>
                  <a:schemeClr val="accent1"/>
                </a:solidFill>
              </a14:hiddenFill>
            </a:ext>
          </a:extLst>
        </p:spPr>
        <p:txBody>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00000"/>
              </a:lnSpc>
              <a:spcBef>
                <a:spcPct val="0"/>
              </a:spcBef>
              <a:spcAft>
                <a:spcPct val="0"/>
              </a:spcAft>
              <a:buClrTx/>
              <a:buSzPct val="100000"/>
              <a:buFontTx/>
              <a:buNone/>
              <a:tabLst/>
              <a:defRPr/>
            </a:pPr>
            <a:r>
              <a:rPr kumimoji="0" lang="en-US" altLang="zh-CN" sz="2200" b="1" i="0" u="none" strike="noStrike" kern="0" cap="none" spc="0" normalizeH="0" baseline="0" noProof="0">
                <a:ln>
                  <a:noFill/>
                </a:ln>
                <a:solidFill>
                  <a:srgbClr val="0066FF"/>
                </a:solidFill>
                <a:effectLst/>
                <a:uLnTx/>
                <a:uFillTx/>
                <a:latin typeface="Times New Roman" panose="02020603050405020304" pitchFamily="18" charset="0"/>
                <a:ea typeface="楷体_GB2312" charset="-122"/>
              </a:rPr>
              <a:t>□</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则由</a:t>
            </a:r>
            <a:r>
              <a:rPr kumimoji="0" lang="en-US" altLang="zh-CN" sz="22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到终点</a:t>
            </a:r>
            <a:r>
              <a:rPr kumimoji="0" lang="en-US" altLang="zh-CN" sz="22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E</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的最短距离</a:t>
            </a:r>
            <a:r>
              <a:rPr kumimoji="0" lang="zh-CN" altLang="en-US" sz="2200" b="1" i="0" u="none" strike="noStrike" kern="0" cap="none" spc="0" normalizeH="0" baseline="0" noProof="0">
                <a:ln>
                  <a:noFill/>
                </a:ln>
                <a:solidFill>
                  <a:srgbClr val="0066FF"/>
                </a:solidFill>
                <a:effectLst/>
                <a:uLnTx/>
                <a:uFillTx/>
                <a:latin typeface="Times New Roman" panose="02020603050405020304" pitchFamily="18" charset="0"/>
                <a:ea typeface="楷体_GB2312" charset="-122"/>
              </a:rPr>
              <a:t> </a:t>
            </a:r>
          </a:p>
          <a:p>
            <a:pPr marL="0" marR="0" lvl="0" indent="0" defTabSz="914400" eaLnBrk="1" fontAlgn="base" latinLnBrk="0" hangingPunct="1">
              <a:lnSpc>
                <a:spcPct val="100000"/>
              </a:lnSpc>
              <a:spcBef>
                <a:spcPct val="0"/>
              </a:spcBef>
              <a:spcAft>
                <a:spcPct val="0"/>
              </a:spcAft>
              <a:buClrTx/>
              <a:buSzPct val="100000"/>
              <a:buFontTx/>
              <a:buNone/>
              <a:tabLst/>
              <a:defRPr/>
            </a:pPr>
            <a:r>
              <a:rPr kumimoji="0" lang="zh-CN" altLang="en-US" sz="2200" b="1" i="0" u="none" strike="noStrike" kern="0" cap="none" spc="0" normalizeH="0" baseline="0" noProof="0">
                <a:ln>
                  <a:noFill/>
                </a:ln>
                <a:solidFill>
                  <a:srgbClr val="0066FF"/>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f</a:t>
            </a:r>
            <a:r>
              <a:rPr kumimoji="0" lang="en-US" altLang="zh-CN" sz="2800" b="1" i="0" u="none" strike="noStrike" kern="0" cap="none" spc="0" normalizeH="0" baseline="-25000" noProof="0">
                <a:ln>
                  <a:noFill/>
                </a:ln>
                <a:solidFill>
                  <a:srgbClr val="0000FF"/>
                </a:solidFill>
                <a:effectLst/>
                <a:uLnTx/>
                <a:uFillTx/>
                <a:latin typeface="Times New Roman" panose="02020603050405020304" pitchFamily="18" charset="0"/>
                <a:ea typeface="楷体_GB2312" charset="-122"/>
              </a:rPr>
              <a:t>1</a:t>
            </a:r>
            <a:r>
              <a:rPr kumimoji="0" lang="en-US" altLang="zh-CN" sz="22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A</a:t>
            </a:r>
            <a:r>
              <a:rPr kumimoji="0" lang="en-US" altLang="zh-CN" sz="2800" b="1" i="0" u="none" strike="noStrike" kern="0" cap="none" spc="0" normalizeH="0" baseline="-25000" noProof="0">
                <a:ln>
                  <a:noFill/>
                </a:ln>
                <a:solidFill>
                  <a:srgbClr val="0000FF"/>
                </a:solidFill>
                <a:effectLst/>
                <a:uLnTx/>
                <a:uFillTx/>
                <a:latin typeface="Times New Roman" panose="02020603050405020304" pitchFamily="18" charset="0"/>
                <a:ea typeface="楷体_GB2312" charset="-122"/>
              </a:rPr>
              <a:t> </a:t>
            </a:r>
            <a:r>
              <a:rPr kumimoji="0" lang="en-US" altLang="zh-CN" sz="22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a:t>
            </a: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 </a:t>
            </a:r>
            <a:r>
              <a:rPr kumimoji="0" lang="en-US" altLang="zh-CN" sz="2200" b="1" i="1" u="none" strike="noStrike" kern="0" cap="none" spc="0" normalizeH="0" baseline="0" noProof="0">
                <a:ln>
                  <a:noFill/>
                </a:ln>
                <a:solidFill>
                  <a:srgbClr val="FF0000"/>
                </a:solidFill>
                <a:effectLst/>
                <a:uLnTx/>
                <a:uFillTx/>
                <a:latin typeface="Times New Roman" panose="02020603050405020304" pitchFamily="18" charset="0"/>
                <a:ea typeface="楷体_GB2312" charset="-122"/>
              </a:rPr>
              <a:t>min</a:t>
            </a: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v</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f</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v</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f</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p>
          <a:p>
            <a:pPr marL="0" marR="0" lvl="0" indent="0" defTabSz="914400" eaLnBrk="1" fontAlgn="base" latinLnBrk="0" hangingPunct="1">
              <a:lnSpc>
                <a:spcPct val="100000"/>
              </a:lnSpc>
              <a:spcBef>
                <a:spcPct val="0"/>
              </a:spcBef>
              <a:spcAft>
                <a:spcPct val="0"/>
              </a:spcAft>
              <a:buClrTx/>
              <a:buSzPct val="100000"/>
              <a:buFontTx/>
              <a:buNone/>
              <a:tabLst/>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v</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f</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 = 11</a:t>
            </a:r>
          </a:p>
        </p:txBody>
      </p:sp>
      <p:sp>
        <p:nvSpPr>
          <p:cNvPr id="11" name="Line 777">
            <a:extLst>
              <a:ext uri="{FF2B5EF4-FFF2-40B4-BE49-F238E27FC236}">
                <a16:creationId xmlns:a16="http://schemas.microsoft.com/office/drawing/2014/main" id="{2314063D-2B61-4A19-A8B4-9B145560FE9A}"/>
              </a:ext>
            </a:extLst>
          </p:cNvPr>
          <p:cNvSpPr>
            <a:spLocks noChangeShapeType="1"/>
          </p:cNvSpPr>
          <p:nvPr/>
        </p:nvSpPr>
        <p:spPr bwMode="auto">
          <a:xfrm flipV="1">
            <a:off x="915246" y="2879989"/>
            <a:ext cx="850900" cy="723900"/>
          </a:xfrm>
          <a:prstGeom prst="line">
            <a:avLst/>
          </a:prstGeom>
          <a:noFill/>
          <a:ln w="50800" algn="ctr">
            <a:solidFill>
              <a:srgbClr val="FF0000"/>
            </a:solidFill>
            <a:prstDash val="sysDot"/>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2" name="Line 778">
            <a:extLst>
              <a:ext uri="{FF2B5EF4-FFF2-40B4-BE49-F238E27FC236}">
                <a16:creationId xmlns:a16="http://schemas.microsoft.com/office/drawing/2014/main" id="{0224B6B6-0505-424A-82ED-671D55F5750F}"/>
              </a:ext>
            </a:extLst>
          </p:cNvPr>
          <p:cNvSpPr>
            <a:spLocks noChangeShapeType="1"/>
          </p:cNvSpPr>
          <p:nvPr/>
        </p:nvSpPr>
        <p:spPr bwMode="auto">
          <a:xfrm flipV="1">
            <a:off x="927946" y="3718189"/>
            <a:ext cx="901700" cy="38100"/>
          </a:xfrm>
          <a:prstGeom prst="line">
            <a:avLst/>
          </a:prstGeom>
          <a:noFill/>
          <a:ln w="50800" algn="ctr">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3" name="Rectangle 779">
            <a:extLst>
              <a:ext uri="{FF2B5EF4-FFF2-40B4-BE49-F238E27FC236}">
                <a16:creationId xmlns:a16="http://schemas.microsoft.com/office/drawing/2014/main" id="{37651697-D7BB-469C-8B25-B1FB84C042D5}"/>
              </a:ext>
            </a:extLst>
          </p:cNvPr>
          <p:cNvSpPr>
            <a:spLocks noChangeArrowheads="1"/>
          </p:cNvSpPr>
          <p:nvPr/>
        </p:nvSpPr>
        <p:spPr bwMode="auto">
          <a:xfrm>
            <a:off x="3501284" y="2114814"/>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[4]</a:t>
            </a:r>
          </a:p>
        </p:txBody>
      </p:sp>
      <p:sp>
        <p:nvSpPr>
          <p:cNvPr id="14" name="Oval 780">
            <a:extLst>
              <a:ext uri="{FF2B5EF4-FFF2-40B4-BE49-F238E27FC236}">
                <a16:creationId xmlns:a16="http://schemas.microsoft.com/office/drawing/2014/main" id="{22E4532C-58A4-44C9-8DB5-8FF8F68BF356}"/>
              </a:ext>
            </a:extLst>
          </p:cNvPr>
          <p:cNvSpPr>
            <a:spLocks noChangeArrowheads="1"/>
          </p:cNvSpPr>
          <p:nvPr/>
        </p:nvSpPr>
        <p:spPr bwMode="auto">
          <a:xfrm>
            <a:off x="534246" y="3489589"/>
            <a:ext cx="431800" cy="454025"/>
          </a:xfrm>
          <a:prstGeom prst="ellipse">
            <a:avLst/>
          </a:prstGeom>
          <a:solidFill>
            <a:srgbClr val="FFFF99"/>
          </a:solidFill>
          <a:ln w="25400" algn="ctr">
            <a:solidFill>
              <a:srgbClr val="FF0000"/>
            </a:solidFill>
            <a:round/>
            <a:headEnd/>
            <a:tailEnd/>
          </a:ln>
        </p:spPr>
        <p:txBody>
          <a:bodyPr wrap="none" lIns="82550" tIns="41275" rIns="82550" bIns="41275" anchor="ct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200" b="1" i="1"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A</a:t>
            </a:r>
            <a:endParaRPr kumimoji="1" lang="en-US" altLang="zh-CN" sz="2800" b="1" i="0" u="none" strike="noStrike" kern="0" cap="none" spc="0" normalizeH="0" baseline="-25000" noProof="0">
              <a:ln>
                <a:noFill/>
              </a:ln>
              <a:solidFill>
                <a:srgbClr val="0000FF"/>
              </a:solidFill>
              <a:effectLst/>
              <a:uLnTx/>
              <a:uFillTx/>
              <a:latin typeface="Times New Roman" panose="02020603050405020304" pitchFamily="18" charset="0"/>
              <a:ea typeface="楷体_GB2312" charset="-122"/>
            </a:endParaRPr>
          </a:p>
        </p:txBody>
      </p:sp>
      <p:sp>
        <p:nvSpPr>
          <p:cNvPr id="15" name="Rectangle 781">
            <a:extLst>
              <a:ext uri="{FF2B5EF4-FFF2-40B4-BE49-F238E27FC236}">
                <a16:creationId xmlns:a16="http://schemas.microsoft.com/office/drawing/2014/main" id="{59AD31A1-A202-49B0-9E9A-6BB804AFD2F5}"/>
              </a:ext>
            </a:extLst>
          </p:cNvPr>
          <p:cNvSpPr>
            <a:spLocks noChangeArrowheads="1"/>
          </p:cNvSpPr>
          <p:nvPr/>
        </p:nvSpPr>
        <p:spPr bwMode="auto">
          <a:xfrm>
            <a:off x="3336184" y="3041914"/>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[7]</a:t>
            </a:r>
          </a:p>
        </p:txBody>
      </p:sp>
      <p:sp>
        <p:nvSpPr>
          <p:cNvPr id="16" name="Rectangle 782">
            <a:extLst>
              <a:ext uri="{FF2B5EF4-FFF2-40B4-BE49-F238E27FC236}">
                <a16:creationId xmlns:a16="http://schemas.microsoft.com/office/drawing/2014/main" id="{BEAB427E-8B2F-4E7B-921E-839F35F973F2}"/>
              </a:ext>
            </a:extLst>
          </p:cNvPr>
          <p:cNvSpPr>
            <a:spLocks noChangeArrowheads="1"/>
          </p:cNvSpPr>
          <p:nvPr/>
        </p:nvSpPr>
        <p:spPr bwMode="auto">
          <a:xfrm>
            <a:off x="3236171" y="4059502"/>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[6]</a:t>
            </a:r>
          </a:p>
        </p:txBody>
      </p:sp>
      <p:sp>
        <p:nvSpPr>
          <p:cNvPr id="17" name="Line 783">
            <a:extLst>
              <a:ext uri="{FF2B5EF4-FFF2-40B4-BE49-F238E27FC236}">
                <a16:creationId xmlns:a16="http://schemas.microsoft.com/office/drawing/2014/main" id="{021684AA-5F67-4D93-8C13-AA1F0646E72E}"/>
              </a:ext>
            </a:extLst>
          </p:cNvPr>
          <p:cNvSpPr>
            <a:spLocks noChangeShapeType="1"/>
          </p:cNvSpPr>
          <p:nvPr/>
        </p:nvSpPr>
        <p:spPr bwMode="auto">
          <a:xfrm>
            <a:off x="916834" y="3897577"/>
            <a:ext cx="914400" cy="749300"/>
          </a:xfrm>
          <a:prstGeom prst="line">
            <a:avLst/>
          </a:prstGeom>
          <a:noFill/>
          <a:ln w="50800" algn="ctr">
            <a:solidFill>
              <a:srgbClr val="990000"/>
            </a:solidFill>
            <a:prstDash val="sysDot"/>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8" name="Rectangle 784">
            <a:extLst>
              <a:ext uri="{FF2B5EF4-FFF2-40B4-BE49-F238E27FC236}">
                <a16:creationId xmlns:a16="http://schemas.microsoft.com/office/drawing/2014/main" id="{B8B9A4FC-036F-4E7E-9E66-54778881752B}"/>
              </a:ext>
            </a:extLst>
          </p:cNvPr>
          <p:cNvSpPr>
            <a:spLocks noChangeArrowheads="1"/>
          </p:cNvSpPr>
          <p:nvPr/>
        </p:nvSpPr>
        <p:spPr bwMode="auto">
          <a:xfrm>
            <a:off x="1635971" y="2154502"/>
            <a:ext cx="6731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[11]</a:t>
            </a:r>
          </a:p>
        </p:txBody>
      </p:sp>
      <p:sp>
        <p:nvSpPr>
          <p:cNvPr id="19" name="Rectangle 785">
            <a:extLst>
              <a:ext uri="{FF2B5EF4-FFF2-40B4-BE49-F238E27FC236}">
                <a16:creationId xmlns:a16="http://schemas.microsoft.com/office/drawing/2014/main" id="{A962CEF4-8C4C-4D32-A0C1-277F3677A684}"/>
              </a:ext>
            </a:extLst>
          </p:cNvPr>
          <p:cNvSpPr>
            <a:spLocks noChangeArrowheads="1"/>
          </p:cNvSpPr>
          <p:nvPr/>
        </p:nvSpPr>
        <p:spPr bwMode="auto">
          <a:xfrm>
            <a:off x="1701059" y="3045089"/>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[7]</a:t>
            </a:r>
          </a:p>
        </p:txBody>
      </p:sp>
      <p:sp>
        <p:nvSpPr>
          <p:cNvPr id="20" name="Rectangle 786">
            <a:extLst>
              <a:ext uri="{FF2B5EF4-FFF2-40B4-BE49-F238E27FC236}">
                <a16:creationId xmlns:a16="http://schemas.microsoft.com/office/drawing/2014/main" id="{F6FA5F4F-7889-4DA6-9846-BDA8648DD3CC}"/>
              </a:ext>
            </a:extLst>
          </p:cNvPr>
          <p:cNvSpPr>
            <a:spLocks noChangeArrowheads="1"/>
          </p:cNvSpPr>
          <p:nvPr/>
        </p:nvSpPr>
        <p:spPr bwMode="auto">
          <a:xfrm>
            <a:off x="1639146" y="4024577"/>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[8]</a:t>
            </a:r>
          </a:p>
        </p:txBody>
      </p:sp>
      <p:sp>
        <p:nvSpPr>
          <p:cNvPr id="21" name="Rectangle 787">
            <a:extLst>
              <a:ext uri="{FF2B5EF4-FFF2-40B4-BE49-F238E27FC236}">
                <a16:creationId xmlns:a16="http://schemas.microsoft.com/office/drawing/2014/main" id="{630DF647-C721-40A3-B7F8-A21D45F0D495}"/>
              </a:ext>
            </a:extLst>
          </p:cNvPr>
          <p:cNvSpPr>
            <a:spLocks noChangeArrowheads="1"/>
          </p:cNvSpPr>
          <p:nvPr/>
        </p:nvSpPr>
        <p:spPr bwMode="auto">
          <a:xfrm>
            <a:off x="356446" y="3070489"/>
            <a:ext cx="6731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[11]</a:t>
            </a:r>
          </a:p>
        </p:txBody>
      </p:sp>
      <p:sp>
        <p:nvSpPr>
          <p:cNvPr id="22" name="Line 788">
            <a:extLst>
              <a:ext uri="{FF2B5EF4-FFF2-40B4-BE49-F238E27FC236}">
                <a16:creationId xmlns:a16="http://schemas.microsoft.com/office/drawing/2014/main" id="{E74952C0-80CF-4486-A230-99131685D304}"/>
              </a:ext>
            </a:extLst>
          </p:cNvPr>
          <p:cNvSpPr>
            <a:spLocks noChangeShapeType="1"/>
          </p:cNvSpPr>
          <p:nvPr/>
        </p:nvSpPr>
        <p:spPr bwMode="auto">
          <a:xfrm>
            <a:off x="5157046" y="3311789"/>
            <a:ext cx="800100" cy="3810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3" name="Line 789">
            <a:extLst>
              <a:ext uri="{FF2B5EF4-FFF2-40B4-BE49-F238E27FC236}">
                <a16:creationId xmlns:a16="http://schemas.microsoft.com/office/drawing/2014/main" id="{230E101F-D410-4388-A24F-D42ADB279275}"/>
              </a:ext>
            </a:extLst>
          </p:cNvPr>
          <p:cNvSpPr>
            <a:spLocks noChangeShapeType="1"/>
          </p:cNvSpPr>
          <p:nvPr/>
        </p:nvSpPr>
        <p:spPr bwMode="auto">
          <a:xfrm flipV="1">
            <a:off x="5184034" y="3859477"/>
            <a:ext cx="787400" cy="3175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4" name="Line 790">
            <a:extLst>
              <a:ext uri="{FF2B5EF4-FFF2-40B4-BE49-F238E27FC236}">
                <a16:creationId xmlns:a16="http://schemas.microsoft.com/office/drawing/2014/main" id="{40F3E470-66BF-4B09-9034-39C419188A9D}"/>
              </a:ext>
            </a:extLst>
          </p:cNvPr>
          <p:cNvSpPr>
            <a:spLocks noChangeShapeType="1"/>
          </p:cNvSpPr>
          <p:nvPr/>
        </p:nvSpPr>
        <p:spPr bwMode="auto">
          <a:xfrm>
            <a:off x="3761634" y="2703777"/>
            <a:ext cx="1028700" cy="4445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5" name="Line 791">
            <a:extLst>
              <a:ext uri="{FF2B5EF4-FFF2-40B4-BE49-F238E27FC236}">
                <a16:creationId xmlns:a16="http://schemas.microsoft.com/office/drawing/2014/main" id="{63E607E5-A7E3-40C5-A9C4-ADCA23B35085}"/>
              </a:ext>
            </a:extLst>
          </p:cNvPr>
          <p:cNvSpPr>
            <a:spLocks noChangeShapeType="1"/>
          </p:cNvSpPr>
          <p:nvPr/>
        </p:nvSpPr>
        <p:spPr bwMode="auto">
          <a:xfrm>
            <a:off x="3763221" y="3822964"/>
            <a:ext cx="1028700" cy="4445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6" name="Line 792">
            <a:extLst>
              <a:ext uri="{FF2B5EF4-FFF2-40B4-BE49-F238E27FC236}">
                <a16:creationId xmlns:a16="http://schemas.microsoft.com/office/drawing/2014/main" id="{521F7160-460D-4DE2-8803-91AB6F0193C5}"/>
              </a:ext>
            </a:extLst>
          </p:cNvPr>
          <p:cNvSpPr>
            <a:spLocks noChangeShapeType="1"/>
          </p:cNvSpPr>
          <p:nvPr/>
        </p:nvSpPr>
        <p:spPr bwMode="auto">
          <a:xfrm flipV="1">
            <a:off x="3737821" y="3391164"/>
            <a:ext cx="1079500" cy="11938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7" name="Line 793">
            <a:extLst>
              <a:ext uri="{FF2B5EF4-FFF2-40B4-BE49-F238E27FC236}">
                <a16:creationId xmlns:a16="http://schemas.microsoft.com/office/drawing/2014/main" id="{3F38F041-D339-4E46-9E31-124127AD8848}"/>
              </a:ext>
            </a:extLst>
          </p:cNvPr>
          <p:cNvSpPr>
            <a:spLocks noChangeShapeType="1"/>
          </p:cNvSpPr>
          <p:nvPr/>
        </p:nvSpPr>
        <p:spPr bwMode="auto">
          <a:xfrm flipV="1">
            <a:off x="2201121" y="2756164"/>
            <a:ext cx="1168400" cy="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8" name="Line 794">
            <a:extLst>
              <a:ext uri="{FF2B5EF4-FFF2-40B4-BE49-F238E27FC236}">
                <a16:creationId xmlns:a16="http://schemas.microsoft.com/office/drawing/2014/main" id="{20348E68-5A60-4E03-ADAB-0FFE0E322833}"/>
              </a:ext>
            </a:extLst>
          </p:cNvPr>
          <p:cNvSpPr>
            <a:spLocks noChangeShapeType="1"/>
          </p:cNvSpPr>
          <p:nvPr/>
        </p:nvSpPr>
        <p:spPr bwMode="auto">
          <a:xfrm flipV="1">
            <a:off x="2177309" y="2846652"/>
            <a:ext cx="1168400" cy="7747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9" name="Line 795">
            <a:extLst>
              <a:ext uri="{FF2B5EF4-FFF2-40B4-BE49-F238E27FC236}">
                <a16:creationId xmlns:a16="http://schemas.microsoft.com/office/drawing/2014/main" id="{1D867826-EC9F-4AAA-9166-6B4D18ABD1A2}"/>
              </a:ext>
            </a:extLst>
          </p:cNvPr>
          <p:cNvSpPr>
            <a:spLocks noChangeShapeType="1"/>
          </p:cNvSpPr>
          <p:nvPr/>
        </p:nvSpPr>
        <p:spPr bwMode="auto">
          <a:xfrm flipV="1">
            <a:off x="2164609" y="3773752"/>
            <a:ext cx="1244600" cy="8763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30" name="Line 796">
            <a:extLst>
              <a:ext uri="{FF2B5EF4-FFF2-40B4-BE49-F238E27FC236}">
                <a16:creationId xmlns:a16="http://schemas.microsoft.com/office/drawing/2014/main" id="{38769939-FEE3-4F3E-9788-F2B1CD8F0301}"/>
              </a:ext>
            </a:extLst>
          </p:cNvPr>
          <p:cNvSpPr>
            <a:spLocks noChangeShapeType="1"/>
          </p:cNvSpPr>
          <p:nvPr/>
        </p:nvSpPr>
        <p:spPr bwMode="auto">
          <a:xfrm>
            <a:off x="880321" y="3873764"/>
            <a:ext cx="939800" cy="8001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pic>
        <p:nvPicPr>
          <p:cNvPr id="31" name="Picture 797">
            <a:extLst>
              <a:ext uri="{FF2B5EF4-FFF2-40B4-BE49-F238E27FC236}">
                <a16:creationId xmlns:a16="http://schemas.microsoft.com/office/drawing/2014/main" id="{732313D2-A7C7-4B60-91C9-CE2EE63D3086}"/>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4411" y="180340"/>
            <a:ext cx="5210175" cy="638175"/>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951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childTnLst>
                                    <p:set>
                                      <p:cBhvr additive="base">
                                        <p:cTn id="6" dur="1" fill="hold">
                                          <p:stCondLst>
                                            <p:cond delay="0"/>
                                          </p:stCondLst>
                                        </p:cTn>
                                        <p:tgtEl>
                                          <p:spTgt spid="7">
                                            <p:txEl>
                                              <p:pRg st="0" end="0"/>
                                            </p:txEl>
                                          </p:spTgt>
                                        </p:tgtEl>
                                        <p:attrNameLst>
                                          <p:attrName>style.visibility</p:attrName>
                                        </p:attrNameLst>
                                      </p:cBhvr>
                                      <p:to>
                                        <p:strVal val="visible"/>
                                      </p:to>
                                    </p:set>
                                    <p:animEffect transition="in" filter="blinds(horizontal)">
                                      <p:cBhvr additive="base">
                                        <p:cTn id="7" dur="500"/>
                                        <p:tgtEl>
                                          <p:spTgt spid="7">
                                            <p:txEl>
                                              <p:pRg st="0" end="0"/>
                                            </p:txEl>
                                          </p:spTgt>
                                        </p:tgtEl>
                                      </p:cBhvr>
                                    </p:animEffect>
                                  </p:childTnLst>
                                </p:cTn>
                              </p:par>
                              <p:par>
                                <p:cTn id="8" presetID="3" presetClass="entr" presetSubtype="10" fill="hold" nodeType="withEffect">
                                  <p:childTnLst>
                                    <p:set>
                                      <p:cBhvr additive="base">
                                        <p:cTn id="9" dur="1" fill="hold">
                                          <p:stCondLst>
                                            <p:cond delay="0"/>
                                          </p:stCondLst>
                                        </p:cTn>
                                        <p:tgtEl>
                                          <p:spTgt spid="11"/>
                                        </p:tgtEl>
                                        <p:attrNameLst>
                                          <p:attrName>style.visibility</p:attrName>
                                        </p:attrNameLst>
                                      </p:cBhvr>
                                      <p:to>
                                        <p:strVal val="visible"/>
                                      </p:to>
                                    </p:set>
                                    <p:animEffect transition="in" filter="blinds(horizontal)">
                                      <p:cBhvr additive="base">
                                        <p:cTn id="10" dur="500"/>
                                        <p:tgtEl>
                                          <p:spTgt spid="11"/>
                                        </p:tgtEl>
                                      </p:cBhvr>
                                    </p:animEffect>
                                  </p:childTnLst>
                                </p:cTn>
                              </p:par>
                              <p:par>
                                <p:cTn id="11" presetID="3" presetClass="entr" presetSubtype="10" fill="hold" nodeType="withEffect">
                                  <p:childTnLst>
                                    <p:set>
                                      <p:cBhvr additive="base">
                                        <p:cTn id="12" dur="1" fill="hold">
                                          <p:stCondLst>
                                            <p:cond delay="0"/>
                                          </p:stCondLst>
                                        </p:cTn>
                                        <p:tgtEl>
                                          <p:spTgt spid="7">
                                            <p:txEl>
                                              <p:pRg st="1" end="1"/>
                                            </p:txEl>
                                          </p:spTgt>
                                        </p:tgtEl>
                                        <p:attrNameLst>
                                          <p:attrName>style.visibility</p:attrName>
                                        </p:attrNameLst>
                                      </p:cBhvr>
                                      <p:to>
                                        <p:strVal val="visible"/>
                                      </p:to>
                                    </p:set>
                                    <p:animEffect transition="in" filter="blinds(horizontal)">
                                      <p:cBhvr additive="base">
                                        <p:cTn id="13" dur="500"/>
                                        <p:tgtEl>
                                          <p:spTgt spid="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childTnLst>
                                    <p:set>
                                      <p:cBhvr additive="base">
                                        <p:cTn id="17" dur="1" fill="hold">
                                          <p:stCondLst>
                                            <p:cond delay="0"/>
                                          </p:stCondLst>
                                        </p:cTn>
                                        <p:tgtEl>
                                          <p:spTgt spid="7">
                                            <p:txEl>
                                              <p:pRg st="2" end="2"/>
                                            </p:txEl>
                                          </p:spTgt>
                                        </p:tgtEl>
                                        <p:attrNameLst>
                                          <p:attrName>style.visibility</p:attrName>
                                        </p:attrNameLst>
                                      </p:cBhvr>
                                      <p:to>
                                        <p:strVal val="visible"/>
                                      </p:to>
                                    </p:set>
                                    <p:animEffect transition="in" filter="blinds(horizontal)">
                                      <p:cBhvr additive="base">
                                        <p:cTn id="18" dur="500"/>
                                        <p:tgtEl>
                                          <p:spTgt spid="7">
                                            <p:txEl>
                                              <p:pRg st="2" end="2"/>
                                            </p:txEl>
                                          </p:spTgt>
                                        </p:tgtEl>
                                      </p:cBhvr>
                                    </p:animEffect>
                                  </p:childTnLst>
                                </p:cTn>
                              </p:par>
                              <p:par>
                                <p:cTn id="19" presetID="3" presetClass="entr" presetSubtype="10" fill="hold" nodeType="withEffect">
                                  <p:childTnLst>
                                    <p:set>
                                      <p:cBhvr additive="base">
                                        <p:cTn id="20" dur="1" fill="hold">
                                          <p:stCondLst>
                                            <p:cond delay="0"/>
                                          </p:stCondLst>
                                        </p:cTn>
                                        <p:tgtEl>
                                          <p:spTgt spid="12"/>
                                        </p:tgtEl>
                                        <p:attrNameLst>
                                          <p:attrName>style.visibility</p:attrName>
                                        </p:attrNameLst>
                                      </p:cBhvr>
                                      <p:to>
                                        <p:strVal val="visible"/>
                                      </p:to>
                                    </p:set>
                                    <p:animEffect transition="in" filter="blinds(horizontal)">
                                      <p:cBhvr additive="base">
                                        <p:cTn id="21" dur="500"/>
                                        <p:tgtEl>
                                          <p:spTgt spid="12"/>
                                        </p:tgtEl>
                                      </p:cBhvr>
                                    </p:animEffect>
                                  </p:childTnLst>
                                </p:cTn>
                              </p:par>
                              <p:par>
                                <p:cTn id="22" presetID="3" presetClass="entr" presetSubtype="10" fill="hold" nodeType="withEffect">
                                  <p:childTnLst>
                                    <p:set>
                                      <p:cBhvr additive="base">
                                        <p:cTn id="23" dur="1" fill="hold">
                                          <p:stCondLst>
                                            <p:cond delay="0"/>
                                          </p:stCondLst>
                                        </p:cTn>
                                        <p:tgtEl>
                                          <p:spTgt spid="7">
                                            <p:txEl>
                                              <p:pRg st="3" end="3"/>
                                            </p:txEl>
                                          </p:spTgt>
                                        </p:tgtEl>
                                        <p:attrNameLst>
                                          <p:attrName>style.visibility</p:attrName>
                                        </p:attrNameLst>
                                      </p:cBhvr>
                                      <p:to>
                                        <p:strVal val="visible"/>
                                      </p:to>
                                    </p:set>
                                    <p:animEffect transition="in" filter="blinds(horizontal)">
                                      <p:cBhvr additive="base">
                                        <p:cTn id="24" dur="500"/>
                                        <p:tgtEl>
                                          <p:spTgt spid="7">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childTnLst>
                                    <p:set>
                                      <p:cBhvr additive="base">
                                        <p:cTn id="28" dur="1" fill="hold">
                                          <p:stCondLst>
                                            <p:cond delay="0"/>
                                          </p:stCondLst>
                                        </p:cTn>
                                        <p:tgtEl>
                                          <p:spTgt spid="7">
                                            <p:txEl>
                                              <p:pRg st="4" end="4"/>
                                            </p:txEl>
                                          </p:spTgt>
                                        </p:tgtEl>
                                        <p:attrNameLst>
                                          <p:attrName>style.visibility</p:attrName>
                                        </p:attrNameLst>
                                      </p:cBhvr>
                                      <p:to>
                                        <p:strVal val="visible"/>
                                      </p:to>
                                    </p:set>
                                    <p:animEffect transition="in" filter="blinds(horizontal)">
                                      <p:cBhvr additive="base">
                                        <p:cTn id="29" dur="500"/>
                                        <p:tgtEl>
                                          <p:spTgt spid="7">
                                            <p:txEl>
                                              <p:pRg st="4" end="4"/>
                                            </p:txEl>
                                          </p:spTgt>
                                        </p:tgtEl>
                                      </p:cBhvr>
                                    </p:animEffect>
                                  </p:childTnLst>
                                </p:cTn>
                              </p:par>
                              <p:par>
                                <p:cTn id="30" presetID="3" presetClass="entr" presetSubtype="10" fill="hold" nodeType="withEffect">
                                  <p:childTnLst>
                                    <p:set>
                                      <p:cBhvr additive="base">
                                        <p:cTn id="31" dur="1" fill="hold">
                                          <p:stCondLst>
                                            <p:cond delay="0"/>
                                          </p:stCondLst>
                                        </p:cTn>
                                        <p:tgtEl>
                                          <p:spTgt spid="17"/>
                                        </p:tgtEl>
                                        <p:attrNameLst>
                                          <p:attrName>style.visibility</p:attrName>
                                        </p:attrNameLst>
                                      </p:cBhvr>
                                      <p:to>
                                        <p:strVal val="visible"/>
                                      </p:to>
                                    </p:set>
                                    <p:animEffect transition="in" filter="blinds(horizontal)">
                                      <p:cBhvr additive="base">
                                        <p:cTn id="32" dur="500"/>
                                        <p:tgtEl>
                                          <p:spTgt spid="17"/>
                                        </p:tgtEl>
                                      </p:cBhvr>
                                    </p:animEffect>
                                  </p:childTnLst>
                                </p:cTn>
                              </p:par>
                              <p:par>
                                <p:cTn id="33" presetID="3" presetClass="entr" presetSubtype="10" fill="hold" nodeType="withEffect">
                                  <p:childTnLst>
                                    <p:set>
                                      <p:cBhvr additive="base">
                                        <p:cTn id="34" dur="1" fill="hold">
                                          <p:stCondLst>
                                            <p:cond delay="0"/>
                                          </p:stCondLst>
                                        </p:cTn>
                                        <p:tgtEl>
                                          <p:spTgt spid="7">
                                            <p:txEl>
                                              <p:pRg st="5" end="5"/>
                                            </p:txEl>
                                          </p:spTgt>
                                        </p:tgtEl>
                                        <p:attrNameLst>
                                          <p:attrName>style.visibility</p:attrName>
                                        </p:attrNameLst>
                                      </p:cBhvr>
                                      <p:to>
                                        <p:strVal val="visible"/>
                                      </p:to>
                                    </p:set>
                                    <p:animEffect transition="in" filter="blinds(horizontal)">
                                      <p:cBhvr additive="base">
                                        <p:cTn id="35" dur="500"/>
                                        <p:tgtEl>
                                          <p:spTgt spid="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childTnLst>
                                    <p:set>
                                      <p:cBhvr additive="base">
                                        <p:cTn id="39" dur="1" fill="hold">
                                          <p:stCondLst>
                                            <p:cond delay="0"/>
                                          </p:stCondLst>
                                        </p:cTn>
                                        <p:tgtEl>
                                          <p:spTgt spid="10"/>
                                        </p:tgtEl>
                                        <p:attrNameLst>
                                          <p:attrName>style.visibility</p:attrName>
                                        </p:attrNameLst>
                                      </p:cBhvr>
                                      <p:to>
                                        <p:strVal val="visible"/>
                                      </p:to>
                                    </p:set>
                                    <p:animEffect transition="in" filter="blinds(horizontal)">
                                      <p:cBhvr additive="base">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childTnLst>
                                    <p:set>
                                      <p:cBhvr additive="base">
                                        <p:cTn id="44" dur="1" fill="hold">
                                          <p:stCondLst>
                                            <p:cond delay="0"/>
                                          </p:stCondLst>
                                        </p:cTn>
                                        <p:tgtEl>
                                          <p:spTgt spid="21"/>
                                        </p:tgtEl>
                                        <p:attrNameLst>
                                          <p:attrName>style.visibility</p:attrName>
                                        </p:attrNameLst>
                                      </p:cBhvr>
                                      <p:to>
                                        <p:strVal val="visible"/>
                                      </p:to>
                                    </p:set>
                                    <p:animEffect transition="in" filter="blinds(horizontal)">
                                      <p:cBhvr additive="base">
                                        <p:cTn id="45" dur="500"/>
                                        <p:tgtEl>
                                          <p:spTgt spid="21"/>
                                        </p:tgtEl>
                                      </p:cBhvr>
                                    </p:animEffect>
                                  </p:childTnLst>
                                </p:cTn>
                              </p:par>
                              <p:par>
                                <p:cTn id="46" presetID="3" presetClass="exit" presetSubtype="10" fill="hold" nodeType="withEffect">
                                  <p:childTnLst>
                                    <p:animEffect transition="out" filter="blinds(horizontal)">
                                      <p:cBhvr additive="base">
                                        <p:cTn id="47" dur="500"/>
                                        <p:tgtEl>
                                          <p:spTgt spid="11"/>
                                        </p:tgtEl>
                                      </p:cBhvr>
                                    </p:animEffect>
                                    <p:set>
                                      <p:cBhvr additive="base">
                                        <p:cTn id="48" dur="1" fill="hold">
                                          <p:stCondLst>
                                            <p:cond delay="499"/>
                                          </p:stCondLst>
                                        </p:cTn>
                                        <p:tgtEl>
                                          <p:spTgt spid="11"/>
                                        </p:tgtEl>
                                        <p:attrNameLst>
                                          <p:attrName>style.visibility</p:attrName>
                                        </p:attrNameLst>
                                      </p:cBhvr>
                                      <p:to>
                                        <p:strVal val="hidden"/>
                                      </p:to>
                                    </p:set>
                                  </p:childTnLst>
                                </p:cTn>
                              </p:par>
                              <p:par>
                                <p:cTn id="49" presetID="3" presetClass="exit" presetSubtype="10" fill="hold" nodeType="withEffect">
                                  <p:childTnLst>
                                    <p:animEffect transition="out" filter="blinds(horizontal)">
                                      <p:cBhvr additive="base">
                                        <p:cTn id="50" dur="500"/>
                                        <p:tgtEl>
                                          <p:spTgt spid="12"/>
                                        </p:tgtEl>
                                      </p:cBhvr>
                                    </p:animEffect>
                                    <p:set>
                                      <p:cBhvr additive="base">
                                        <p:cTn id="51" dur="1" fill="hold">
                                          <p:stCondLst>
                                            <p:cond delay="499"/>
                                          </p:stCondLst>
                                        </p:cTn>
                                        <p:tgtEl>
                                          <p:spTgt spid="12"/>
                                        </p:tgtEl>
                                        <p:attrNameLst>
                                          <p:attrName>style.visibility</p:attrName>
                                        </p:attrNameLst>
                                      </p:cBhvr>
                                      <p:to>
                                        <p:strVal val="hidden"/>
                                      </p:to>
                                    </p:set>
                                  </p:childTnLst>
                                </p:cTn>
                              </p:par>
                              <p:par>
                                <p:cTn id="52" presetID="3" presetClass="exit" presetSubtype="10" fill="hold" nodeType="withEffect">
                                  <p:childTnLst>
                                    <p:animEffect transition="out" filter="blinds(horizontal)">
                                      <p:cBhvr additive="base">
                                        <p:cTn id="53" dur="500"/>
                                        <p:tgtEl>
                                          <p:spTgt spid="17"/>
                                        </p:tgtEl>
                                      </p:cBhvr>
                                    </p:animEffect>
                                    <p:set>
                                      <p:cBhvr additive="base">
                                        <p:cTn id="54" dur="1" fill="hold">
                                          <p:stCondLst>
                                            <p:cond delay="499"/>
                                          </p:stCondLst>
                                        </p:cTn>
                                        <p:tgtEl>
                                          <p:spTgt spid="17"/>
                                        </p:tgtEl>
                                        <p:attrNameLst>
                                          <p:attrName>style.visibility</p:attrName>
                                        </p:attrNameLst>
                                      </p:cBhvr>
                                      <p:to>
                                        <p:strVal val="hidden"/>
                                      </p:to>
                                    </p:set>
                                  </p:childTnLst>
                                </p:cTn>
                              </p:par>
                              <p:par>
                                <p:cTn id="55" presetID="3" presetClass="entr" presetSubtype="10" fill="hold" nodeType="withEffect">
                                  <p:childTnLst>
                                    <p:set>
                                      <p:cBhvr additive="base">
                                        <p:cTn id="56" dur="1" fill="hold">
                                          <p:stCondLst>
                                            <p:cond delay="0"/>
                                          </p:stCondLst>
                                        </p:cTn>
                                        <p:tgtEl>
                                          <p:spTgt spid="30"/>
                                        </p:tgtEl>
                                        <p:attrNameLst>
                                          <p:attrName>style.visibility</p:attrName>
                                        </p:attrNameLst>
                                      </p:cBhvr>
                                      <p:to>
                                        <p:strVal val="visible"/>
                                      </p:to>
                                    </p:set>
                                    <p:animEffect transition="in" filter="blinds(horizontal)">
                                      <p:cBhvr additive="base">
                                        <p:cTn id="5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42">
            <a:extLst>
              <a:ext uri="{FF2B5EF4-FFF2-40B4-BE49-F238E27FC236}">
                <a16:creationId xmlns:a16="http://schemas.microsoft.com/office/drawing/2014/main" id="{0A7A2AF9-36EC-43C1-A013-3D738AEE68EA}"/>
              </a:ext>
            </a:extLst>
          </p:cNvPr>
          <p:cNvSpPr>
            <a:spLocks noChangeArrowheads="1"/>
          </p:cNvSpPr>
          <p:nvPr/>
        </p:nvSpPr>
        <p:spPr bwMode="auto">
          <a:xfrm>
            <a:off x="762635" y="1044258"/>
            <a:ext cx="2349500" cy="447675"/>
          </a:xfrm>
          <a:prstGeom prst="rect">
            <a:avLst/>
          </a:prstGeom>
          <a:solidFill>
            <a:srgbClr val="CCFFCC"/>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第（</a:t>
            </a: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4</a:t>
            </a:r>
            <a:r>
              <a:rPr kumimoji="1"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）步 </a:t>
            </a: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k=2</a:t>
            </a:r>
          </a:p>
        </p:txBody>
      </p:sp>
      <p:sp>
        <p:nvSpPr>
          <p:cNvPr id="5" name="Rectangle 743">
            <a:extLst>
              <a:ext uri="{FF2B5EF4-FFF2-40B4-BE49-F238E27FC236}">
                <a16:creationId xmlns:a16="http://schemas.microsoft.com/office/drawing/2014/main" id="{DFFB1357-6604-4BF4-95EC-69C323F6DFAB}"/>
              </a:ext>
            </a:extLst>
          </p:cNvPr>
          <p:cNvSpPr>
            <a:spLocks noChangeArrowheads="1"/>
          </p:cNvSpPr>
          <p:nvPr/>
        </p:nvSpPr>
        <p:spPr bwMode="auto">
          <a:xfrm>
            <a:off x="3479483" y="996104"/>
            <a:ext cx="8431107" cy="97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00000"/>
              </a:lnSpc>
              <a:spcBef>
                <a:spcPct val="30000"/>
              </a:spcBef>
              <a:spcAft>
                <a:spcPct val="0"/>
              </a:spcAft>
              <a:buClrTx/>
              <a:buSzPct val="100000"/>
              <a:buFontTx/>
              <a:buNone/>
              <a:tabLst/>
              <a:defRPr/>
            </a:pPr>
            <a:r>
              <a:rPr kumimoji="0" lang="en-US" altLang="zh-CN" sz="2200" b="1" i="0" u="none" strike="noStrike" kern="0" cap="none" spc="0" normalizeH="0" baseline="0" noProof="0" dirty="0">
                <a:ln>
                  <a:noFill/>
                </a:ln>
                <a:solidFill>
                  <a:srgbClr val="FF0000"/>
                </a:solidFill>
                <a:effectLst/>
                <a:uLnTx/>
                <a:uFillTx/>
                <a:latin typeface="Times New Roman" panose="02020603050405020304" pitchFamily="18" charset="0"/>
                <a:ea typeface="楷体_GB2312" charset="-122"/>
              </a:rPr>
              <a:t>③</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由</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到终点</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E</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，可分别经过</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zh-CN" altLang="en-US"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到达</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E</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点（由</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zh-CN" altLang="en-US"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到</a:t>
            </a:r>
            <a:r>
              <a:rPr kumimoji="0" lang="en-US" altLang="zh-CN" sz="21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E</a:t>
            </a:r>
            <a:r>
              <a:rPr kumimoji="0" lang="zh-C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点的最短距离在第二步已计算出），需加以比较，取其中最短的。</a:t>
            </a:r>
          </a:p>
        </p:txBody>
      </p:sp>
      <p:pic>
        <p:nvPicPr>
          <p:cNvPr id="6" name="Picture 744">
            <a:extLst>
              <a:ext uri="{FF2B5EF4-FFF2-40B4-BE49-F238E27FC236}">
                <a16:creationId xmlns:a16="http://schemas.microsoft.com/office/drawing/2014/main" id="{50672B07-78B1-4C07-A5B9-3EE028BD92D1}"/>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347" y="2089469"/>
            <a:ext cx="6011863" cy="284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745">
            <a:extLst>
              <a:ext uri="{FF2B5EF4-FFF2-40B4-BE49-F238E27FC236}">
                <a16:creationId xmlns:a16="http://schemas.microsoft.com/office/drawing/2014/main" id="{5E99AF53-7F34-417C-99B2-C9C18613581C}"/>
              </a:ext>
            </a:extLst>
          </p:cNvPr>
          <p:cNvSpPr>
            <a:spLocks noChangeArrowheads="1"/>
          </p:cNvSpPr>
          <p:nvPr/>
        </p:nvSpPr>
        <p:spPr bwMode="auto">
          <a:xfrm>
            <a:off x="7626033" y="2342040"/>
            <a:ext cx="3739620" cy="2284147"/>
          </a:xfrm>
          <a:prstGeom prst="rect">
            <a:avLst/>
          </a:prstGeom>
          <a:noFill/>
          <a:ln w="9525" algn="ctr">
            <a:solidFill>
              <a:srgbClr val="FF0000"/>
            </a:solidFill>
            <a:miter lim="800000"/>
            <a:headEnd/>
            <a:tailEnd/>
          </a:ln>
          <a:extLst>
            <a:ext uri="{909E8E84-426E-40DD-AFC4-6F175D3DCCD1}">
              <a14:hiddenFill xmlns:a14="http://schemas.microsoft.com/office/drawing/2010/main">
                <a:solidFill>
                  <a:schemeClr val="accent1"/>
                </a:solidFill>
              </a14:hiddenFill>
            </a:ext>
          </a:extLst>
        </p:spPr>
        <p:txBody>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00000"/>
              </a:lnSpc>
              <a:spcBef>
                <a:spcPct val="5000"/>
              </a:spcBef>
              <a:spcAft>
                <a:spcPct val="0"/>
              </a:spcAft>
              <a:buClrTx/>
              <a:buSzPct val="100000"/>
              <a:buFontTx/>
              <a:buNone/>
              <a:tabLst/>
              <a:defRPr/>
            </a:pPr>
            <a:r>
              <a:rPr kumimoji="0" lang="en-US" altLang="zh-CN" sz="2200" b="1" i="0" u="none" strike="noStrike" kern="0" cap="none" spc="0" normalizeH="0" baseline="0" noProof="0" dirty="0">
                <a:ln>
                  <a:noFill/>
                </a:ln>
                <a:solidFill>
                  <a:srgbClr val="FF0000"/>
                </a:solidFill>
                <a:effectLst/>
                <a:uLnTx/>
                <a:uFillTx/>
                <a:latin typeface="Times New Roman" panose="02020603050405020304" pitchFamily="18" charset="0"/>
                <a:ea typeface="楷体_GB2312" charset="-122"/>
              </a:rPr>
              <a:t>□</a:t>
            </a:r>
            <a:r>
              <a:rPr kumimoji="0" lang="zh-CN" altLang="en-US" sz="2200" b="1" i="0" u="none" strike="noStrike" kern="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rPr>
              <a:t>路线</a:t>
            </a:r>
            <a:r>
              <a:rPr kumimoji="0" lang="en-US" altLang="zh-CN" sz="2200" b="1" i="0" u="none" strike="noStrike" kern="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rPr>
              <a:t>1</a:t>
            </a:r>
          </a:p>
          <a:p>
            <a:pPr marL="0" marR="0" lvl="0" indent="0" defTabSz="914400" eaLnBrk="1" fontAlgn="base" latinLnBrk="0" hangingPunct="1">
              <a:lnSpc>
                <a:spcPct val="100000"/>
              </a:lnSpc>
              <a:spcBef>
                <a:spcPct val="5000"/>
              </a:spcBef>
              <a:spcAft>
                <a:spcPct val="0"/>
              </a:spcAft>
              <a:buClrTx/>
              <a:buSzPct val="100000"/>
              <a:buFontTx/>
              <a:buNone/>
              <a:tabLst/>
              <a:defRPr/>
            </a:pP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v</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f</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0" u="none" strike="noStrike" kern="0" cap="none" spc="0" normalizeH="0" baseline="0" noProof="0" dirty="0">
                <a:ln>
                  <a:noFill/>
                </a:ln>
                <a:solidFill>
                  <a:srgbClr val="0000FF"/>
                </a:solidFill>
                <a:effectLst/>
                <a:uLnTx/>
                <a:uFillTx/>
                <a:latin typeface="Times New Roman" panose="02020603050405020304" pitchFamily="18" charset="0"/>
                <a:ea typeface="楷体_GB2312" charset="-122"/>
              </a:rPr>
              <a:t> = 5+4=9</a:t>
            </a:r>
          </a:p>
          <a:p>
            <a:pPr marL="0" marR="0" lvl="0" indent="0" defTabSz="914400" eaLnBrk="0" fontAlgn="base" latinLnBrk="0" hangingPunct="0">
              <a:lnSpc>
                <a:spcPct val="100000"/>
              </a:lnSpc>
              <a:spcBef>
                <a:spcPct val="5000"/>
              </a:spcBef>
              <a:spcAft>
                <a:spcPct val="0"/>
              </a:spcAft>
              <a:buClrTx/>
              <a:buSzPct val="75000"/>
              <a:buFont typeface="Wingdings" panose="05000000000000000000" pitchFamily="2" charset="2"/>
              <a:buNone/>
              <a:tabLst/>
              <a:defRPr/>
            </a:pPr>
            <a:r>
              <a:rPr kumimoji="0" lang="en-US" altLang="zh-CN" sz="2200" b="1" i="0" u="none" strike="noStrike" kern="0" cap="none" spc="0" normalizeH="0" baseline="0" noProof="0" dirty="0">
                <a:ln>
                  <a:noFill/>
                </a:ln>
                <a:solidFill>
                  <a:srgbClr val="FF00FF"/>
                </a:solidFill>
                <a:effectLst/>
                <a:uLnTx/>
                <a:uFillTx/>
                <a:latin typeface="Times New Roman" panose="02020603050405020304" pitchFamily="18" charset="0"/>
                <a:ea typeface="楷体_GB2312" charset="-122"/>
              </a:rPr>
              <a:t>□</a:t>
            </a:r>
            <a:r>
              <a:rPr kumimoji="0" lang="zh-CN" altLang="en-US" sz="2200" b="1" i="0" u="none" strike="noStrike" kern="0" cap="none" spc="0" normalizeH="0" baseline="0" noProof="0" dirty="0">
                <a:ln>
                  <a:noFill/>
                </a:ln>
                <a:solidFill>
                  <a:srgbClr val="FF00FF"/>
                </a:solidFill>
                <a:effectLst/>
                <a:uLnTx/>
                <a:uFillTx/>
                <a:latin typeface="Times New Roman" panose="02020603050405020304" pitchFamily="18" charset="0"/>
                <a:ea typeface="黑体" panose="02010609060101010101" pitchFamily="49" charset="-122"/>
              </a:rPr>
              <a:t>路线</a:t>
            </a:r>
            <a:r>
              <a:rPr kumimoji="0" lang="en-US" altLang="zh-CN" sz="2200" b="1" i="0" u="none" strike="noStrike" kern="0" cap="none" spc="0" normalizeH="0" baseline="0" noProof="0" dirty="0">
                <a:ln>
                  <a:noFill/>
                </a:ln>
                <a:solidFill>
                  <a:srgbClr val="FF00FF"/>
                </a:solidFill>
                <a:effectLst/>
                <a:uLnTx/>
                <a:uFillTx/>
                <a:latin typeface="Times New Roman" panose="02020603050405020304" pitchFamily="18" charset="0"/>
                <a:ea typeface="黑体" panose="02010609060101010101" pitchFamily="49" charset="-122"/>
              </a:rPr>
              <a:t>2</a:t>
            </a:r>
          </a:p>
          <a:p>
            <a:pPr marL="0" marR="0" lvl="0" indent="0" defTabSz="914400" eaLnBrk="0" fontAlgn="base" latinLnBrk="0" hangingPunct="0">
              <a:lnSpc>
                <a:spcPct val="100000"/>
              </a:lnSpc>
              <a:spcBef>
                <a:spcPct val="5000"/>
              </a:spcBef>
              <a:spcAft>
                <a:spcPct val="0"/>
              </a:spcAft>
              <a:buClrTx/>
              <a:buSzPct val="75000"/>
              <a:buFont typeface="Wingdings" panose="05000000000000000000" pitchFamily="2" charset="2"/>
              <a:buNone/>
              <a:tabLst/>
              <a:defRPr/>
            </a:pP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v</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f</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0" u="none" strike="noStrike" kern="0" cap="none" spc="0" normalizeH="0" baseline="0" noProof="0" dirty="0">
                <a:ln>
                  <a:noFill/>
                </a:ln>
                <a:solidFill>
                  <a:srgbClr val="0000FF"/>
                </a:solidFill>
                <a:effectLst/>
                <a:uLnTx/>
                <a:uFillTx/>
                <a:latin typeface="Times New Roman" panose="02020603050405020304" pitchFamily="18" charset="0"/>
                <a:ea typeface="楷体_GB2312" charset="-122"/>
              </a:rPr>
              <a:t> = 1+7=8</a:t>
            </a:r>
          </a:p>
          <a:p>
            <a:pPr marL="0" marR="0" lvl="0" indent="0" defTabSz="914400" eaLnBrk="0" fontAlgn="base" latinLnBrk="0" hangingPunct="0">
              <a:lnSpc>
                <a:spcPct val="100000"/>
              </a:lnSpc>
              <a:spcBef>
                <a:spcPct val="5000"/>
              </a:spcBef>
              <a:spcAft>
                <a:spcPct val="0"/>
              </a:spcAft>
              <a:buClrTx/>
              <a:buSzPct val="75000"/>
              <a:buFont typeface="Wingdings" panose="05000000000000000000" pitchFamily="2" charset="2"/>
              <a:buNone/>
              <a:tabLst/>
              <a:defRPr/>
            </a:pPr>
            <a:r>
              <a:rPr kumimoji="0" lang="en-US" altLang="zh-CN" sz="2200" b="1" i="0" u="none" strike="noStrike" kern="0" cap="none" spc="0" normalizeH="0" baseline="0" noProof="0" dirty="0">
                <a:ln>
                  <a:noFill/>
                </a:ln>
                <a:solidFill>
                  <a:srgbClr val="990000"/>
                </a:solidFill>
                <a:effectLst/>
                <a:uLnTx/>
                <a:uFillTx/>
                <a:latin typeface="Times New Roman" panose="02020603050405020304" pitchFamily="18" charset="0"/>
                <a:ea typeface="楷体_GB2312" charset="-122"/>
              </a:rPr>
              <a:t>□</a:t>
            </a:r>
            <a:r>
              <a:rPr kumimoji="0" lang="zh-CN" altLang="en-US" sz="2200" b="1" i="0" u="none" strike="noStrike" kern="0" cap="none" spc="0" normalizeH="0" baseline="0" noProof="0" dirty="0">
                <a:ln>
                  <a:noFill/>
                </a:ln>
                <a:solidFill>
                  <a:srgbClr val="990000"/>
                </a:solidFill>
                <a:effectLst/>
                <a:uLnTx/>
                <a:uFillTx/>
                <a:latin typeface="Times New Roman" panose="02020603050405020304" pitchFamily="18" charset="0"/>
                <a:ea typeface="黑体" panose="02010609060101010101" pitchFamily="49" charset="-122"/>
              </a:rPr>
              <a:t>路线</a:t>
            </a:r>
            <a:r>
              <a:rPr kumimoji="0" lang="en-US" altLang="zh-CN" sz="2200" b="1" i="0" u="none" strike="noStrike" kern="0" cap="none" spc="0" normalizeH="0" baseline="0" noProof="0" dirty="0">
                <a:ln>
                  <a:noFill/>
                </a:ln>
                <a:solidFill>
                  <a:srgbClr val="990000"/>
                </a:solidFill>
                <a:effectLst/>
                <a:uLnTx/>
                <a:uFillTx/>
                <a:latin typeface="Times New Roman" panose="02020603050405020304" pitchFamily="18" charset="0"/>
                <a:ea typeface="黑体" panose="02010609060101010101" pitchFamily="49" charset="-122"/>
              </a:rPr>
              <a:t>3</a:t>
            </a:r>
          </a:p>
          <a:p>
            <a:pPr marL="0" marR="0" lvl="0" indent="0" defTabSz="914400" eaLnBrk="0" fontAlgn="base" latinLnBrk="0" hangingPunct="0">
              <a:lnSpc>
                <a:spcPct val="100000"/>
              </a:lnSpc>
              <a:spcBef>
                <a:spcPct val="5000"/>
              </a:spcBef>
              <a:spcAft>
                <a:spcPct val="0"/>
              </a:spcAft>
              <a:buClrTx/>
              <a:buSzPct val="75000"/>
              <a:buFont typeface="Wingdings" panose="05000000000000000000" pitchFamily="2" charset="2"/>
              <a:buNone/>
              <a:tabLst/>
              <a:defRPr/>
            </a:pP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v</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f</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t>
            </a:r>
            <a:r>
              <a:rPr kumimoji="0" lang="en-US" altLang="zh-CN" sz="2200" b="1" i="0" u="none" strike="noStrike" kern="0" cap="none" spc="0" normalizeH="0" baseline="0" noProof="0" dirty="0">
                <a:ln>
                  <a:noFill/>
                </a:ln>
                <a:solidFill>
                  <a:srgbClr val="0000FF"/>
                </a:solidFill>
                <a:effectLst/>
                <a:uLnTx/>
                <a:uFillTx/>
                <a:latin typeface="Times New Roman" panose="02020603050405020304" pitchFamily="18" charset="0"/>
                <a:ea typeface="楷体_GB2312" charset="-122"/>
              </a:rPr>
              <a:t> = 5+6=11</a:t>
            </a:r>
            <a:endParaRPr kumimoji="0"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endParaRPr>
          </a:p>
        </p:txBody>
      </p:sp>
      <p:sp>
        <p:nvSpPr>
          <p:cNvPr id="8" name="Rectangle 746">
            <a:extLst>
              <a:ext uri="{FF2B5EF4-FFF2-40B4-BE49-F238E27FC236}">
                <a16:creationId xmlns:a16="http://schemas.microsoft.com/office/drawing/2014/main" id="{5FA2D55F-42D0-427D-90AA-005AB3065830}"/>
              </a:ext>
            </a:extLst>
          </p:cNvPr>
          <p:cNvSpPr>
            <a:spLocks noChangeArrowheads="1"/>
          </p:cNvSpPr>
          <p:nvPr/>
        </p:nvSpPr>
        <p:spPr bwMode="auto">
          <a:xfrm>
            <a:off x="5198322" y="2032319"/>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[3]</a:t>
            </a:r>
          </a:p>
        </p:txBody>
      </p:sp>
      <p:sp>
        <p:nvSpPr>
          <p:cNvPr id="9" name="Rectangle 747">
            <a:extLst>
              <a:ext uri="{FF2B5EF4-FFF2-40B4-BE49-F238E27FC236}">
                <a16:creationId xmlns:a16="http://schemas.microsoft.com/office/drawing/2014/main" id="{54E4F5CC-2C7E-4B8C-9CC9-5DA6DC57F8A1}"/>
              </a:ext>
            </a:extLst>
          </p:cNvPr>
          <p:cNvSpPr>
            <a:spLocks noChangeArrowheads="1"/>
          </p:cNvSpPr>
          <p:nvPr/>
        </p:nvSpPr>
        <p:spPr bwMode="auto">
          <a:xfrm>
            <a:off x="5580910" y="3748406"/>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[4]</a:t>
            </a:r>
          </a:p>
        </p:txBody>
      </p:sp>
      <p:sp>
        <p:nvSpPr>
          <p:cNvPr id="10" name="Rectangle 748">
            <a:extLst>
              <a:ext uri="{FF2B5EF4-FFF2-40B4-BE49-F238E27FC236}">
                <a16:creationId xmlns:a16="http://schemas.microsoft.com/office/drawing/2014/main" id="{50A973B8-E7B4-4AB7-8A4C-56485E9A304C}"/>
              </a:ext>
            </a:extLst>
          </p:cNvPr>
          <p:cNvSpPr>
            <a:spLocks noChangeArrowheads="1"/>
          </p:cNvSpPr>
          <p:nvPr/>
        </p:nvSpPr>
        <p:spPr bwMode="auto">
          <a:xfrm>
            <a:off x="2794741" y="5277858"/>
            <a:ext cx="8570912" cy="1176338"/>
          </a:xfrm>
          <a:prstGeom prst="rect">
            <a:avLst/>
          </a:prstGeom>
          <a:noFill/>
          <a:ln w="9525" algn="ctr">
            <a:solidFill>
              <a:srgbClr val="0000FF"/>
            </a:solidFill>
            <a:miter lim="800000"/>
            <a:headEnd/>
            <a:tailEnd/>
          </a:ln>
          <a:extLst>
            <a:ext uri="{909E8E84-426E-40DD-AFC4-6F175D3DCCD1}">
              <a14:hiddenFill xmlns:a14="http://schemas.microsoft.com/office/drawing/2010/main">
                <a:solidFill>
                  <a:schemeClr val="accent1"/>
                </a:solidFill>
              </a14:hiddenFill>
            </a:ext>
          </a:extLst>
        </p:spPr>
        <p:txBody>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00000"/>
              </a:lnSpc>
              <a:spcBef>
                <a:spcPct val="0"/>
              </a:spcBef>
              <a:spcAft>
                <a:spcPct val="0"/>
              </a:spcAft>
              <a:buClrTx/>
              <a:buSzPct val="100000"/>
              <a:buFontTx/>
              <a:buNone/>
              <a:tabLst/>
              <a:defRPr/>
            </a:pPr>
            <a:r>
              <a:rPr kumimoji="0" lang="en-US" altLang="zh-CN" sz="2200" b="1" i="0" u="none" strike="noStrike" kern="0" cap="none" spc="0" normalizeH="0" baseline="0" noProof="0">
                <a:ln>
                  <a:noFill/>
                </a:ln>
                <a:solidFill>
                  <a:srgbClr val="0066FF"/>
                </a:solidFill>
                <a:effectLst/>
                <a:uLnTx/>
                <a:uFillTx/>
                <a:latin typeface="Times New Roman" panose="02020603050405020304" pitchFamily="18" charset="0"/>
                <a:ea typeface="楷体_GB2312" charset="-122"/>
              </a:rPr>
              <a:t>□</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则由</a:t>
            </a:r>
            <a:r>
              <a:rPr kumimoji="0" lang="en-US" altLang="zh-CN" sz="22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3</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到终点</a:t>
            </a:r>
            <a:r>
              <a:rPr kumimoji="0" lang="en-US" altLang="zh-CN" sz="22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E</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的最短距离</a:t>
            </a:r>
            <a:r>
              <a:rPr kumimoji="0" lang="zh-CN" altLang="en-US" sz="2200" b="1" i="0" u="none" strike="noStrike" kern="0" cap="none" spc="0" normalizeH="0" baseline="0" noProof="0">
                <a:ln>
                  <a:noFill/>
                </a:ln>
                <a:solidFill>
                  <a:srgbClr val="0066FF"/>
                </a:solidFill>
                <a:effectLst/>
                <a:uLnTx/>
                <a:uFillTx/>
                <a:latin typeface="Times New Roman" panose="02020603050405020304" pitchFamily="18" charset="0"/>
                <a:ea typeface="楷体_GB2312" charset="-122"/>
              </a:rPr>
              <a:t> </a:t>
            </a:r>
          </a:p>
          <a:p>
            <a:pPr marL="0" marR="0" lvl="0" indent="0" defTabSz="914400" eaLnBrk="1" fontAlgn="base" latinLnBrk="0" hangingPunct="1">
              <a:lnSpc>
                <a:spcPct val="100000"/>
              </a:lnSpc>
              <a:spcBef>
                <a:spcPct val="0"/>
              </a:spcBef>
              <a:spcAft>
                <a:spcPct val="0"/>
              </a:spcAft>
              <a:buClrTx/>
              <a:buSzPct val="100000"/>
              <a:buFontTx/>
              <a:buNone/>
              <a:tabLst/>
              <a:defRPr/>
            </a:pPr>
            <a:r>
              <a:rPr kumimoji="0" lang="zh-CN" altLang="en-US" sz="2200" b="1" i="0" u="none" strike="noStrike" kern="0" cap="none" spc="0" normalizeH="0" baseline="0" noProof="0">
                <a:ln>
                  <a:noFill/>
                </a:ln>
                <a:solidFill>
                  <a:srgbClr val="0066FF"/>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f</a:t>
            </a:r>
            <a:r>
              <a:rPr kumimoji="0" lang="en-US" altLang="zh-CN" sz="2800" b="1" i="0" u="none" strike="noStrike" kern="0" cap="none" spc="0" normalizeH="0" baseline="-25000" noProof="0">
                <a:ln>
                  <a:noFill/>
                </a:ln>
                <a:solidFill>
                  <a:srgbClr val="0000FF"/>
                </a:solidFill>
                <a:effectLst/>
                <a:uLnTx/>
                <a:uFillTx/>
                <a:latin typeface="Times New Roman" panose="02020603050405020304" pitchFamily="18" charset="0"/>
                <a:ea typeface="楷体_GB2312" charset="-122"/>
              </a:rPr>
              <a:t>2</a:t>
            </a:r>
            <a:r>
              <a:rPr kumimoji="0" lang="en-US" altLang="zh-CN" sz="22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 </a:t>
            </a:r>
            <a:r>
              <a:rPr kumimoji="0" lang="en-US" altLang="zh-CN" sz="2200" b="1" i="1"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a:ln>
                  <a:noFill/>
                </a:ln>
                <a:solidFill>
                  <a:srgbClr val="0000FF"/>
                </a:solidFill>
                <a:effectLst/>
                <a:uLnTx/>
                <a:uFillTx/>
                <a:latin typeface="Times New Roman" panose="02020603050405020304" pitchFamily="18" charset="0"/>
                <a:ea typeface="楷体_GB2312" charset="-122"/>
              </a:rPr>
              <a:t>3 </a:t>
            </a:r>
            <a:r>
              <a:rPr kumimoji="0" lang="en-US" altLang="zh-CN" sz="22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a:t>
            </a: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 </a:t>
            </a:r>
            <a:r>
              <a:rPr kumimoji="0" lang="en-US" altLang="zh-CN" sz="2200" b="1" i="1" u="none" strike="noStrike" kern="0" cap="none" spc="0" normalizeH="0" baseline="0" noProof="0">
                <a:ln>
                  <a:noFill/>
                </a:ln>
                <a:solidFill>
                  <a:srgbClr val="FF0000"/>
                </a:solidFill>
                <a:effectLst/>
                <a:uLnTx/>
                <a:uFillTx/>
                <a:latin typeface="Times New Roman" panose="02020603050405020304" pitchFamily="18" charset="0"/>
                <a:ea typeface="楷体_GB2312" charset="-122"/>
              </a:rPr>
              <a:t>min</a:t>
            </a: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v</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f</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v</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f</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p>
          <a:p>
            <a:pPr marL="0" marR="0" lvl="0" indent="0" defTabSz="914400" eaLnBrk="1" fontAlgn="base" latinLnBrk="0" hangingPunct="1">
              <a:lnSpc>
                <a:spcPct val="100000"/>
              </a:lnSpc>
              <a:spcBef>
                <a:spcPct val="0"/>
              </a:spcBef>
              <a:spcAft>
                <a:spcPct val="0"/>
              </a:spcAft>
              <a:buClrTx/>
              <a:buSzPct val="100000"/>
              <a:buFontTx/>
              <a:buNone/>
              <a:tabLst/>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v</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B</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f</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C</a:t>
            </a:r>
            <a:r>
              <a:rPr kumimoji="0"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 = 8</a:t>
            </a:r>
          </a:p>
        </p:txBody>
      </p:sp>
      <p:sp>
        <p:nvSpPr>
          <p:cNvPr id="11" name="Line 749">
            <a:extLst>
              <a:ext uri="{FF2B5EF4-FFF2-40B4-BE49-F238E27FC236}">
                <a16:creationId xmlns:a16="http://schemas.microsoft.com/office/drawing/2014/main" id="{6EB1A131-C547-4A63-BE79-0CF715D3217F}"/>
              </a:ext>
            </a:extLst>
          </p:cNvPr>
          <p:cNvSpPr>
            <a:spLocks noChangeShapeType="1"/>
          </p:cNvSpPr>
          <p:nvPr/>
        </p:nvSpPr>
        <p:spPr bwMode="auto">
          <a:xfrm flipV="1">
            <a:off x="2601172" y="2557781"/>
            <a:ext cx="1231900" cy="1587500"/>
          </a:xfrm>
          <a:prstGeom prst="line">
            <a:avLst/>
          </a:prstGeom>
          <a:noFill/>
          <a:ln w="50800" algn="ctr">
            <a:solidFill>
              <a:srgbClr val="FF0000"/>
            </a:solidFill>
            <a:prstDash val="sysDot"/>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2" name="Line 750">
            <a:extLst>
              <a:ext uri="{FF2B5EF4-FFF2-40B4-BE49-F238E27FC236}">
                <a16:creationId xmlns:a16="http://schemas.microsoft.com/office/drawing/2014/main" id="{986689B8-2DA2-4EAB-81FA-6446FCA22669}"/>
              </a:ext>
            </a:extLst>
          </p:cNvPr>
          <p:cNvSpPr>
            <a:spLocks noChangeShapeType="1"/>
          </p:cNvSpPr>
          <p:nvPr/>
        </p:nvSpPr>
        <p:spPr bwMode="auto">
          <a:xfrm flipV="1">
            <a:off x="2651972" y="3395981"/>
            <a:ext cx="1168400" cy="838200"/>
          </a:xfrm>
          <a:prstGeom prst="line">
            <a:avLst/>
          </a:prstGeom>
          <a:noFill/>
          <a:ln w="50800" algn="ctr">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3" name="Rectangle 751">
            <a:extLst>
              <a:ext uri="{FF2B5EF4-FFF2-40B4-BE49-F238E27FC236}">
                <a16:creationId xmlns:a16="http://schemas.microsoft.com/office/drawing/2014/main" id="{DC7445D6-7A4B-4012-85FD-EA9B86E79F33}"/>
              </a:ext>
            </a:extLst>
          </p:cNvPr>
          <p:cNvSpPr>
            <a:spLocks noChangeArrowheads="1"/>
          </p:cNvSpPr>
          <p:nvPr/>
        </p:nvSpPr>
        <p:spPr bwMode="auto">
          <a:xfrm>
            <a:off x="3929910" y="1716406"/>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[4]</a:t>
            </a:r>
          </a:p>
        </p:txBody>
      </p:sp>
      <p:sp>
        <p:nvSpPr>
          <p:cNvPr id="14" name="Oval 752">
            <a:extLst>
              <a:ext uri="{FF2B5EF4-FFF2-40B4-BE49-F238E27FC236}">
                <a16:creationId xmlns:a16="http://schemas.microsoft.com/office/drawing/2014/main" id="{396DF1D9-2013-41F4-8A24-398467301C22}"/>
              </a:ext>
            </a:extLst>
          </p:cNvPr>
          <p:cNvSpPr>
            <a:spLocks noChangeArrowheads="1"/>
          </p:cNvSpPr>
          <p:nvPr/>
        </p:nvSpPr>
        <p:spPr bwMode="auto">
          <a:xfrm>
            <a:off x="2220172" y="4107181"/>
            <a:ext cx="431800" cy="454025"/>
          </a:xfrm>
          <a:prstGeom prst="ellipse">
            <a:avLst/>
          </a:prstGeom>
          <a:solidFill>
            <a:srgbClr val="FFFF99"/>
          </a:solidFill>
          <a:ln w="25400" algn="ctr">
            <a:solidFill>
              <a:srgbClr val="FF0000"/>
            </a:solidFill>
            <a:round/>
            <a:headEnd/>
            <a:tailEnd/>
          </a:ln>
        </p:spPr>
        <p:txBody>
          <a:bodyPr wrap="none" lIns="82550" tIns="41275" rIns="82550" bIns="41275" anchor="ct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200" b="1" i="1"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B</a:t>
            </a:r>
            <a:r>
              <a:rPr kumimoji="1" lang="en-US" altLang="zh-CN" sz="2800" b="1" i="0" u="none" strike="noStrike" kern="0" cap="none" spc="0" normalizeH="0" baseline="-25000" noProof="0">
                <a:ln>
                  <a:noFill/>
                </a:ln>
                <a:solidFill>
                  <a:srgbClr val="0000FF"/>
                </a:solidFill>
                <a:effectLst/>
                <a:uLnTx/>
                <a:uFillTx/>
                <a:latin typeface="Times New Roman" panose="02020603050405020304" pitchFamily="18" charset="0"/>
                <a:ea typeface="楷体_GB2312" charset="-122"/>
              </a:rPr>
              <a:t>3</a:t>
            </a:r>
          </a:p>
        </p:txBody>
      </p:sp>
      <p:sp>
        <p:nvSpPr>
          <p:cNvPr id="15" name="Rectangle 753">
            <a:extLst>
              <a:ext uri="{FF2B5EF4-FFF2-40B4-BE49-F238E27FC236}">
                <a16:creationId xmlns:a16="http://schemas.microsoft.com/office/drawing/2014/main" id="{A41EF315-D515-491F-B380-D349AB15FBF4}"/>
              </a:ext>
            </a:extLst>
          </p:cNvPr>
          <p:cNvSpPr>
            <a:spLocks noChangeArrowheads="1"/>
          </p:cNvSpPr>
          <p:nvPr/>
        </p:nvSpPr>
        <p:spPr bwMode="auto">
          <a:xfrm>
            <a:off x="3764810" y="2643506"/>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[7]</a:t>
            </a:r>
          </a:p>
        </p:txBody>
      </p:sp>
      <p:sp>
        <p:nvSpPr>
          <p:cNvPr id="16" name="Rectangle 754">
            <a:extLst>
              <a:ext uri="{FF2B5EF4-FFF2-40B4-BE49-F238E27FC236}">
                <a16:creationId xmlns:a16="http://schemas.microsoft.com/office/drawing/2014/main" id="{2AC7B01D-8F94-4AAC-A7F4-76B911E384AC}"/>
              </a:ext>
            </a:extLst>
          </p:cNvPr>
          <p:cNvSpPr>
            <a:spLocks noChangeArrowheads="1"/>
          </p:cNvSpPr>
          <p:nvPr/>
        </p:nvSpPr>
        <p:spPr bwMode="auto">
          <a:xfrm>
            <a:off x="3664797" y="3661094"/>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[6]</a:t>
            </a:r>
          </a:p>
        </p:txBody>
      </p:sp>
      <p:sp>
        <p:nvSpPr>
          <p:cNvPr id="17" name="Line 755">
            <a:extLst>
              <a:ext uri="{FF2B5EF4-FFF2-40B4-BE49-F238E27FC236}">
                <a16:creationId xmlns:a16="http://schemas.microsoft.com/office/drawing/2014/main" id="{3B316877-18D3-4AD6-905A-31BBACB2D6BC}"/>
              </a:ext>
            </a:extLst>
          </p:cNvPr>
          <p:cNvSpPr>
            <a:spLocks noChangeShapeType="1"/>
          </p:cNvSpPr>
          <p:nvPr/>
        </p:nvSpPr>
        <p:spPr bwMode="auto">
          <a:xfrm>
            <a:off x="2678960" y="4350069"/>
            <a:ext cx="1155700" cy="12700"/>
          </a:xfrm>
          <a:prstGeom prst="line">
            <a:avLst/>
          </a:prstGeom>
          <a:noFill/>
          <a:ln w="50800" algn="ctr">
            <a:solidFill>
              <a:srgbClr val="990000"/>
            </a:solidFill>
            <a:prstDash val="sysDot"/>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8" name="Rectangle 756">
            <a:extLst>
              <a:ext uri="{FF2B5EF4-FFF2-40B4-BE49-F238E27FC236}">
                <a16:creationId xmlns:a16="http://schemas.microsoft.com/office/drawing/2014/main" id="{6FAED1EC-FE74-4D4F-A0CC-359071137F06}"/>
              </a:ext>
            </a:extLst>
          </p:cNvPr>
          <p:cNvSpPr>
            <a:spLocks noChangeArrowheads="1"/>
          </p:cNvSpPr>
          <p:nvPr/>
        </p:nvSpPr>
        <p:spPr bwMode="auto">
          <a:xfrm>
            <a:off x="2064597" y="1756094"/>
            <a:ext cx="6731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[11]</a:t>
            </a:r>
          </a:p>
        </p:txBody>
      </p:sp>
      <p:sp>
        <p:nvSpPr>
          <p:cNvPr id="19" name="Rectangle 757">
            <a:extLst>
              <a:ext uri="{FF2B5EF4-FFF2-40B4-BE49-F238E27FC236}">
                <a16:creationId xmlns:a16="http://schemas.microsoft.com/office/drawing/2014/main" id="{6FAEF342-D48A-4379-8947-089BC0422ABC}"/>
              </a:ext>
            </a:extLst>
          </p:cNvPr>
          <p:cNvSpPr>
            <a:spLocks noChangeArrowheads="1"/>
          </p:cNvSpPr>
          <p:nvPr/>
        </p:nvSpPr>
        <p:spPr bwMode="auto">
          <a:xfrm>
            <a:off x="2129685" y="2672081"/>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[7]</a:t>
            </a:r>
          </a:p>
        </p:txBody>
      </p:sp>
      <p:sp>
        <p:nvSpPr>
          <p:cNvPr id="20" name="Rectangle 758">
            <a:extLst>
              <a:ext uri="{FF2B5EF4-FFF2-40B4-BE49-F238E27FC236}">
                <a16:creationId xmlns:a16="http://schemas.microsoft.com/office/drawing/2014/main" id="{E39167FA-9780-4608-BA40-58E90A491568}"/>
              </a:ext>
            </a:extLst>
          </p:cNvPr>
          <p:cNvSpPr>
            <a:spLocks noChangeArrowheads="1"/>
          </p:cNvSpPr>
          <p:nvPr/>
        </p:nvSpPr>
        <p:spPr bwMode="auto">
          <a:xfrm>
            <a:off x="2067772" y="3651569"/>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[8]</a:t>
            </a:r>
          </a:p>
        </p:txBody>
      </p:sp>
      <p:sp>
        <p:nvSpPr>
          <p:cNvPr id="21" name="Line 759">
            <a:extLst>
              <a:ext uri="{FF2B5EF4-FFF2-40B4-BE49-F238E27FC236}">
                <a16:creationId xmlns:a16="http://schemas.microsoft.com/office/drawing/2014/main" id="{07BA95B1-7ECE-4757-8A2B-FED0A2274ABC}"/>
              </a:ext>
            </a:extLst>
          </p:cNvPr>
          <p:cNvSpPr>
            <a:spLocks noChangeShapeType="1"/>
          </p:cNvSpPr>
          <p:nvPr/>
        </p:nvSpPr>
        <p:spPr bwMode="auto">
          <a:xfrm>
            <a:off x="5585672" y="2913381"/>
            <a:ext cx="800100" cy="3810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2" name="Line 760">
            <a:extLst>
              <a:ext uri="{FF2B5EF4-FFF2-40B4-BE49-F238E27FC236}">
                <a16:creationId xmlns:a16="http://schemas.microsoft.com/office/drawing/2014/main" id="{F271EA69-AB9C-497F-B5B0-D5D804F81A69}"/>
              </a:ext>
            </a:extLst>
          </p:cNvPr>
          <p:cNvSpPr>
            <a:spLocks noChangeShapeType="1"/>
          </p:cNvSpPr>
          <p:nvPr/>
        </p:nvSpPr>
        <p:spPr bwMode="auto">
          <a:xfrm flipV="1">
            <a:off x="5612660" y="3461069"/>
            <a:ext cx="787400" cy="3175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3" name="Line 761">
            <a:extLst>
              <a:ext uri="{FF2B5EF4-FFF2-40B4-BE49-F238E27FC236}">
                <a16:creationId xmlns:a16="http://schemas.microsoft.com/office/drawing/2014/main" id="{4A74917D-5939-4B56-9055-61B17E527112}"/>
              </a:ext>
            </a:extLst>
          </p:cNvPr>
          <p:cNvSpPr>
            <a:spLocks noChangeShapeType="1"/>
          </p:cNvSpPr>
          <p:nvPr/>
        </p:nvSpPr>
        <p:spPr bwMode="auto">
          <a:xfrm>
            <a:off x="4190260" y="2305369"/>
            <a:ext cx="1028700" cy="4445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4" name="Line 762">
            <a:extLst>
              <a:ext uri="{FF2B5EF4-FFF2-40B4-BE49-F238E27FC236}">
                <a16:creationId xmlns:a16="http://schemas.microsoft.com/office/drawing/2014/main" id="{1BB10651-22DF-4EFD-BD81-782236291BD4}"/>
              </a:ext>
            </a:extLst>
          </p:cNvPr>
          <p:cNvSpPr>
            <a:spLocks noChangeShapeType="1"/>
          </p:cNvSpPr>
          <p:nvPr/>
        </p:nvSpPr>
        <p:spPr bwMode="auto">
          <a:xfrm>
            <a:off x="4191847" y="3424556"/>
            <a:ext cx="1028700" cy="4445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5" name="Line 763">
            <a:extLst>
              <a:ext uri="{FF2B5EF4-FFF2-40B4-BE49-F238E27FC236}">
                <a16:creationId xmlns:a16="http://schemas.microsoft.com/office/drawing/2014/main" id="{5037695E-8652-48A6-B352-A0BF5EEECB85}"/>
              </a:ext>
            </a:extLst>
          </p:cNvPr>
          <p:cNvSpPr>
            <a:spLocks noChangeShapeType="1"/>
          </p:cNvSpPr>
          <p:nvPr/>
        </p:nvSpPr>
        <p:spPr bwMode="auto">
          <a:xfrm flipV="1">
            <a:off x="4166447" y="2992756"/>
            <a:ext cx="1079500" cy="11938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6" name="Line 764">
            <a:extLst>
              <a:ext uri="{FF2B5EF4-FFF2-40B4-BE49-F238E27FC236}">
                <a16:creationId xmlns:a16="http://schemas.microsoft.com/office/drawing/2014/main" id="{687909A3-59D0-447C-A973-03C9F3F94665}"/>
              </a:ext>
            </a:extLst>
          </p:cNvPr>
          <p:cNvSpPr>
            <a:spLocks noChangeShapeType="1"/>
          </p:cNvSpPr>
          <p:nvPr/>
        </p:nvSpPr>
        <p:spPr bwMode="auto">
          <a:xfrm flipV="1">
            <a:off x="2629747" y="2357756"/>
            <a:ext cx="1168400" cy="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7" name="Line 765">
            <a:extLst>
              <a:ext uri="{FF2B5EF4-FFF2-40B4-BE49-F238E27FC236}">
                <a16:creationId xmlns:a16="http://schemas.microsoft.com/office/drawing/2014/main" id="{B7D9CDDB-85C2-4F7C-9BCE-7B9E58ED89C3}"/>
              </a:ext>
            </a:extLst>
          </p:cNvPr>
          <p:cNvSpPr>
            <a:spLocks noChangeShapeType="1"/>
          </p:cNvSpPr>
          <p:nvPr/>
        </p:nvSpPr>
        <p:spPr bwMode="auto">
          <a:xfrm flipV="1">
            <a:off x="2605935" y="2448244"/>
            <a:ext cx="1168400" cy="7747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8" name="Line 766">
            <a:extLst>
              <a:ext uri="{FF2B5EF4-FFF2-40B4-BE49-F238E27FC236}">
                <a16:creationId xmlns:a16="http://schemas.microsoft.com/office/drawing/2014/main" id="{F9589DA6-207D-4D4C-B2D1-A8BAC636069D}"/>
              </a:ext>
            </a:extLst>
          </p:cNvPr>
          <p:cNvSpPr>
            <a:spLocks noChangeShapeType="1"/>
          </p:cNvSpPr>
          <p:nvPr/>
        </p:nvSpPr>
        <p:spPr bwMode="auto">
          <a:xfrm flipV="1">
            <a:off x="2593235" y="3375344"/>
            <a:ext cx="1244600" cy="8763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pic>
        <p:nvPicPr>
          <p:cNvPr id="29" name="Picture 767">
            <a:extLst>
              <a:ext uri="{FF2B5EF4-FFF2-40B4-BE49-F238E27FC236}">
                <a16:creationId xmlns:a16="http://schemas.microsoft.com/office/drawing/2014/main" id="{680CBA09-2A37-4CDA-A5E1-97B09CAE388B}"/>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5526" y="111867"/>
            <a:ext cx="5210175" cy="638175"/>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126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childTnLst>
                                    <p:set>
                                      <p:cBhvr additive="base">
                                        <p:cTn id="6" dur="1" fill="hold">
                                          <p:stCondLst>
                                            <p:cond delay="0"/>
                                          </p:stCondLst>
                                        </p:cTn>
                                        <p:tgtEl>
                                          <p:spTgt spid="7">
                                            <p:txEl>
                                              <p:pRg st="0" end="0"/>
                                            </p:txEl>
                                          </p:spTgt>
                                        </p:tgtEl>
                                        <p:attrNameLst>
                                          <p:attrName>style.visibility</p:attrName>
                                        </p:attrNameLst>
                                      </p:cBhvr>
                                      <p:to>
                                        <p:strVal val="visible"/>
                                      </p:to>
                                    </p:set>
                                    <p:animEffect transition="in" filter="blinds(horizontal)">
                                      <p:cBhvr additive="base">
                                        <p:cTn id="7" dur="500"/>
                                        <p:tgtEl>
                                          <p:spTgt spid="7">
                                            <p:txEl>
                                              <p:pRg st="0" end="0"/>
                                            </p:txEl>
                                          </p:spTgt>
                                        </p:tgtEl>
                                      </p:cBhvr>
                                    </p:animEffect>
                                  </p:childTnLst>
                                </p:cTn>
                              </p:par>
                              <p:par>
                                <p:cTn id="8" presetID="3" presetClass="entr" presetSubtype="10" fill="hold" nodeType="withEffect">
                                  <p:childTnLst>
                                    <p:set>
                                      <p:cBhvr additive="base">
                                        <p:cTn id="9" dur="1" fill="hold">
                                          <p:stCondLst>
                                            <p:cond delay="0"/>
                                          </p:stCondLst>
                                        </p:cTn>
                                        <p:tgtEl>
                                          <p:spTgt spid="11"/>
                                        </p:tgtEl>
                                        <p:attrNameLst>
                                          <p:attrName>style.visibility</p:attrName>
                                        </p:attrNameLst>
                                      </p:cBhvr>
                                      <p:to>
                                        <p:strVal val="visible"/>
                                      </p:to>
                                    </p:set>
                                    <p:animEffect transition="in" filter="blinds(horizontal)">
                                      <p:cBhvr additive="base">
                                        <p:cTn id="10" dur="500"/>
                                        <p:tgtEl>
                                          <p:spTgt spid="11"/>
                                        </p:tgtEl>
                                      </p:cBhvr>
                                    </p:animEffect>
                                  </p:childTnLst>
                                </p:cTn>
                              </p:par>
                              <p:par>
                                <p:cTn id="11" presetID="3" presetClass="entr" presetSubtype="10" fill="hold" nodeType="withEffect">
                                  <p:childTnLst>
                                    <p:set>
                                      <p:cBhvr additive="base">
                                        <p:cTn id="12" dur="1" fill="hold">
                                          <p:stCondLst>
                                            <p:cond delay="0"/>
                                          </p:stCondLst>
                                        </p:cTn>
                                        <p:tgtEl>
                                          <p:spTgt spid="7">
                                            <p:txEl>
                                              <p:pRg st="1" end="1"/>
                                            </p:txEl>
                                          </p:spTgt>
                                        </p:tgtEl>
                                        <p:attrNameLst>
                                          <p:attrName>style.visibility</p:attrName>
                                        </p:attrNameLst>
                                      </p:cBhvr>
                                      <p:to>
                                        <p:strVal val="visible"/>
                                      </p:to>
                                    </p:set>
                                    <p:animEffect transition="in" filter="blinds(horizontal)">
                                      <p:cBhvr additive="base">
                                        <p:cTn id="13" dur="500"/>
                                        <p:tgtEl>
                                          <p:spTgt spid="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childTnLst>
                                    <p:set>
                                      <p:cBhvr additive="base">
                                        <p:cTn id="17" dur="1" fill="hold">
                                          <p:stCondLst>
                                            <p:cond delay="0"/>
                                          </p:stCondLst>
                                        </p:cTn>
                                        <p:tgtEl>
                                          <p:spTgt spid="7">
                                            <p:txEl>
                                              <p:pRg st="2" end="2"/>
                                            </p:txEl>
                                          </p:spTgt>
                                        </p:tgtEl>
                                        <p:attrNameLst>
                                          <p:attrName>style.visibility</p:attrName>
                                        </p:attrNameLst>
                                      </p:cBhvr>
                                      <p:to>
                                        <p:strVal val="visible"/>
                                      </p:to>
                                    </p:set>
                                    <p:animEffect transition="in" filter="blinds(horizontal)">
                                      <p:cBhvr additive="base">
                                        <p:cTn id="18" dur="500"/>
                                        <p:tgtEl>
                                          <p:spTgt spid="7">
                                            <p:txEl>
                                              <p:pRg st="2" end="2"/>
                                            </p:txEl>
                                          </p:spTgt>
                                        </p:tgtEl>
                                      </p:cBhvr>
                                    </p:animEffect>
                                  </p:childTnLst>
                                </p:cTn>
                              </p:par>
                              <p:par>
                                <p:cTn id="19" presetID="3" presetClass="entr" presetSubtype="10" fill="hold" nodeType="withEffect">
                                  <p:childTnLst>
                                    <p:set>
                                      <p:cBhvr additive="base">
                                        <p:cTn id="20" dur="1" fill="hold">
                                          <p:stCondLst>
                                            <p:cond delay="0"/>
                                          </p:stCondLst>
                                        </p:cTn>
                                        <p:tgtEl>
                                          <p:spTgt spid="12"/>
                                        </p:tgtEl>
                                        <p:attrNameLst>
                                          <p:attrName>style.visibility</p:attrName>
                                        </p:attrNameLst>
                                      </p:cBhvr>
                                      <p:to>
                                        <p:strVal val="visible"/>
                                      </p:to>
                                    </p:set>
                                    <p:animEffect transition="in" filter="blinds(horizontal)">
                                      <p:cBhvr additive="base">
                                        <p:cTn id="21" dur="500"/>
                                        <p:tgtEl>
                                          <p:spTgt spid="12"/>
                                        </p:tgtEl>
                                      </p:cBhvr>
                                    </p:animEffect>
                                  </p:childTnLst>
                                </p:cTn>
                              </p:par>
                              <p:par>
                                <p:cTn id="22" presetID="3" presetClass="entr" presetSubtype="10" fill="hold" nodeType="withEffect">
                                  <p:childTnLst>
                                    <p:set>
                                      <p:cBhvr additive="base">
                                        <p:cTn id="23" dur="1" fill="hold">
                                          <p:stCondLst>
                                            <p:cond delay="0"/>
                                          </p:stCondLst>
                                        </p:cTn>
                                        <p:tgtEl>
                                          <p:spTgt spid="7">
                                            <p:txEl>
                                              <p:pRg st="3" end="3"/>
                                            </p:txEl>
                                          </p:spTgt>
                                        </p:tgtEl>
                                        <p:attrNameLst>
                                          <p:attrName>style.visibility</p:attrName>
                                        </p:attrNameLst>
                                      </p:cBhvr>
                                      <p:to>
                                        <p:strVal val="visible"/>
                                      </p:to>
                                    </p:set>
                                    <p:animEffect transition="in" filter="blinds(horizontal)">
                                      <p:cBhvr additive="base">
                                        <p:cTn id="24" dur="500"/>
                                        <p:tgtEl>
                                          <p:spTgt spid="7">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childTnLst>
                                    <p:set>
                                      <p:cBhvr additive="base">
                                        <p:cTn id="28" dur="1" fill="hold">
                                          <p:stCondLst>
                                            <p:cond delay="0"/>
                                          </p:stCondLst>
                                        </p:cTn>
                                        <p:tgtEl>
                                          <p:spTgt spid="7">
                                            <p:txEl>
                                              <p:pRg st="4" end="4"/>
                                            </p:txEl>
                                          </p:spTgt>
                                        </p:tgtEl>
                                        <p:attrNameLst>
                                          <p:attrName>style.visibility</p:attrName>
                                        </p:attrNameLst>
                                      </p:cBhvr>
                                      <p:to>
                                        <p:strVal val="visible"/>
                                      </p:to>
                                    </p:set>
                                    <p:animEffect transition="in" filter="blinds(horizontal)">
                                      <p:cBhvr additive="base">
                                        <p:cTn id="29" dur="500"/>
                                        <p:tgtEl>
                                          <p:spTgt spid="7">
                                            <p:txEl>
                                              <p:pRg st="4" end="4"/>
                                            </p:txEl>
                                          </p:spTgt>
                                        </p:tgtEl>
                                      </p:cBhvr>
                                    </p:animEffect>
                                  </p:childTnLst>
                                </p:cTn>
                              </p:par>
                              <p:par>
                                <p:cTn id="30" presetID="3" presetClass="entr" presetSubtype="10" fill="hold" nodeType="withEffect">
                                  <p:childTnLst>
                                    <p:set>
                                      <p:cBhvr additive="base">
                                        <p:cTn id="31" dur="1" fill="hold">
                                          <p:stCondLst>
                                            <p:cond delay="0"/>
                                          </p:stCondLst>
                                        </p:cTn>
                                        <p:tgtEl>
                                          <p:spTgt spid="17"/>
                                        </p:tgtEl>
                                        <p:attrNameLst>
                                          <p:attrName>style.visibility</p:attrName>
                                        </p:attrNameLst>
                                      </p:cBhvr>
                                      <p:to>
                                        <p:strVal val="visible"/>
                                      </p:to>
                                    </p:set>
                                    <p:animEffect transition="in" filter="blinds(horizontal)">
                                      <p:cBhvr additive="base">
                                        <p:cTn id="32" dur="500"/>
                                        <p:tgtEl>
                                          <p:spTgt spid="17"/>
                                        </p:tgtEl>
                                      </p:cBhvr>
                                    </p:animEffect>
                                  </p:childTnLst>
                                </p:cTn>
                              </p:par>
                              <p:par>
                                <p:cTn id="33" presetID="3" presetClass="entr" presetSubtype="10" fill="hold" nodeType="withEffect">
                                  <p:childTnLst>
                                    <p:set>
                                      <p:cBhvr additive="base">
                                        <p:cTn id="34" dur="1" fill="hold">
                                          <p:stCondLst>
                                            <p:cond delay="0"/>
                                          </p:stCondLst>
                                        </p:cTn>
                                        <p:tgtEl>
                                          <p:spTgt spid="7">
                                            <p:txEl>
                                              <p:pRg st="5" end="5"/>
                                            </p:txEl>
                                          </p:spTgt>
                                        </p:tgtEl>
                                        <p:attrNameLst>
                                          <p:attrName>style.visibility</p:attrName>
                                        </p:attrNameLst>
                                      </p:cBhvr>
                                      <p:to>
                                        <p:strVal val="visible"/>
                                      </p:to>
                                    </p:set>
                                    <p:animEffect transition="in" filter="blinds(horizontal)">
                                      <p:cBhvr additive="base">
                                        <p:cTn id="35" dur="500"/>
                                        <p:tgtEl>
                                          <p:spTgt spid="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childTnLst>
                                    <p:set>
                                      <p:cBhvr additive="base">
                                        <p:cTn id="39" dur="1" fill="hold">
                                          <p:stCondLst>
                                            <p:cond delay="0"/>
                                          </p:stCondLst>
                                        </p:cTn>
                                        <p:tgtEl>
                                          <p:spTgt spid="10"/>
                                        </p:tgtEl>
                                        <p:attrNameLst>
                                          <p:attrName>style.visibility</p:attrName>
                                        </p:attrNameLst>
                                      </p:cBhvr>
                                      <p:to>
                                        <p:strVal val="visible"/>
                                      </p:to>
                                    </p:set>
                                    <p:animEffect transition="in" filter="blinds(horizontal)">
                                      <p:cBhvr additive="base">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childTnLst>
                                    <p:set>
                                      <p:cBhvr additive="base">
                                        <p:cTn id="44" dur="1" fill="hold">
                                          <p:stCondLst>
                                            <p:cond delay="0"/>
                                          </p:stCondLst>
                                        </p:cTn>
                                        <p:tgtEl>
                                          <p:spTgt spid="20"/>
                                        </p:tgtEl>
                                        <p:attrNameLst>
                                          <p:attrName>style.visibility</p:attrName>
                                        </p:attrNameLst>
                                      </p:cBhvr>
                                      <p:to>
                                        <p:strVal val="visible"/>
                                      </p:to>
                                    </p:set>
                                    <p:animEffect transition="in" filter="blinds(horizontal)">
                                      <p:cBhvr additive="base">
                                        <p:cTn id="45" dur="500"/>
                                        <p:tgtEl>
                                          <p:spTgt spid="20"/>
                                        </p:tgtEl>
                                      </p:cBhvr>
                                    </p:animEffect>
                                  </p:childTnLst>
                                </p:cTn>
                              </p:par>
                              <p:par>
                                <p:cTn id="46" presetID="3" presetClass="exit" presetSubtype="10" fill="hold" nodeType="withEffect">
                                  <p:childTnLst>
                                    <p:animEffect transition="out" filter="blinds(horizontal)">
                                      <p:cBhvr additive="base">
                                        <p:cTn id="47" dur="500"/>
                                        <p:tgtEl>
                                          <p:spTgt spid="11"/>
                                        </p:tgtEl>
                                      </p:cBhvr>
                                    </p:animEffect>
                                    <p:set>
                                      <p:cBhvr additive="base">
                                        <p:cTn id="48" dur="1" fill="hold">
                                          <p:stCondLst>
                                            <p:cond delay="499"/>
                                          </p:stCondLst>
                                        </p:cTn>
                                        <p:tgtEl>
                                          <p:spTgt spid="11"/>
                                        </p:tgtEl>
                                        <p:attrNameLst>
                                          <p:attrName>style.visibility</p:attrName>
                                        </p:attrNameLst>
                                      </p:cBhvr>
                                      <p:to>
                                        <p:strVal val="hidden"/>
                                      </p:to>
                                    </p:set>
                                  </p:childTnLst>
                                </p:cTn>
                              </p:par>
                              <p:par>
                                <p:cTn id="49" presetID="3" presetClass="exit" presetSubtype="10" fill="hold" nodeType="withEffect">
                                  <p:childTnLst>
                                    <p:animEffect transition="out" filter="blinds(horizontal)">
                                      <p:cBhvr additive="base">
                                        <p:cTn id="50" dur="500"/>
                                        <p:tgtEl>
                                          <p:spTgt spid="12"/>
                                        </p:tgtEl>
                                      </p:cBhvr>
                                    </p:animEffect>
                                    <p:set>
                                      <p:cBhvr additive="base">
                                        <p:cTn id="51" dur="1" fill="hold">
                                          <p:stCondLst>
                                            <p:cond delay="499"/>
                                          </p:stCondLst>
                                        </p:cTn>
                                        <p:tgtEl>
                                          <p:spTgt spid="12"/>
                                        </p:tgtEl>
                                        <p:attrNameLst>
                                          <p:attrName>style.visibility</p:attrName>
                                        </p:attrNameLst>
                                      </p:cBhvr>
                                      <p:to>
                                        <p:strVal val="hidden"/>
                                      </p:to>
                                    </p:set>
                                  </p:childTnLst>
                                </p:cTn>
                              </p:par>
                              <p:par>
                                <p:cTn id="52" presetID="3" presetClass="exit" presetSubtype="10" fill="hold" nodeType="withEffect">
                                  <p:childTnLst>
                                    <p:animEffect transition="out" filter="blinds(horizontal)">
                                      <p:cBhvr additive="base">
                                        <p:cTn id="53" dur="500"/>
                                        <p:tgtEl>
                                          <p:spTgt spid="17"/>
                                        </p:tgtEl>
                                      </p:cBhvr>
                                    </p:animEffect>
                                    <p:set>
                                      <p:cBhvr additive="base">
                                        <p:cTn id="54" dur="1" fill="hold">
                                          <p:stCondLst>
                                            <p:cond delay="499"/>
                                          </p:stCondLst>
                                        </p:cTn>
                                        <p:tgtEl>
                                          <p:spTgt spid="17"/>
                                        </p:tgtEl>
                                        <p:attrNameLst>
                                          <p:attrName>style.visibility</p:attrName>
                                        </p:attrNameLst>
                                      </p:cBhvr>
                                      <p:to>
                                        <p:strVal val="hidden"/>
                                      </p:to>
                                    </p:set>
                                  </p:childTnLst>
                                </p:cTn>
                              </p:par>
                              <p:par>
                                <p:cTn id="55" presetID="3" presetClass="entr" presetSubtype="10" fill="hold" nodeType="withEffect">
                                  <p:childTnLst>
                                    <p:set>
                                      <p:cBhvr additive="base">
                                        <p:cTn id="56" dur="1" fill="hold">
                                          <p:stCondLst>
                                            <p:cond delay="0"/>
                                          </p:stCondLst>
                                        </p:cTn>
                                        <p:tgtEl>
                                          <p:spTgt spid="28"/>
                                        </p:tgtEl>
                                        <p:attrNameLst>
                                          <p:attrName>style.visibility</p:attrName>
                                        </p:attrNameLst>
                                      </p:cBhvr>
                                      <p:to>
                                        <p:strVal val="visible"/>
                                      </p:to>
                                    </p:set>
                                    <p:animEffect transition="in" filter="blinds(horizontal)">
                                      <p:cBhvr additive="base">
                                        <p:cTn id="5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24">
            <a:extLst>
              <a:ext uri="{FF2B5EF4-FFF2-40B4-BE49-F238E27FC236}">
                <a16:creationId xmlns:a16="http://schemas.microsoft.com/office/drawing/2014/main" id="{1EA6989A-4F4D-496A-ABE6-A0881683F5D2}"/>
              </a:ext>
            </a:extLst>
          </p:cNvPr>
          <p:cNvSpPr>
            <a:spLocks noChangeArrowheads="1"/>
          </p:cNvSpPr>
          <p:nvPr/>
        </p:nvSpPr>
        <p:spPr bwMode="auto">
          <a:xfrm>
            <a:off x="686435" y="960754"/>
            <a:ext cx="8788400" cy="156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00000"/>
              </a:lnSpc>
              <a:spcBef>
                <a:spcPct val="30000"/>
              </a:spcBef>
              <a:spcAft>
                <a:spcPct val="0"/>
              </a:spcAft>
              <a:buClrTx/>
              <a:buSzPct val="100000"/>
              <a:buFontTx/>
              <a:buNone/>
              <a:tabLst/>
              <a:defRPr/>
            </a:pPr>
            <a:r>
              <a:rPr kumimoji="0" lang="en-US" altLang="zh-CN" sz="2400" b="1" i="0" u="none" strike="noStrike" kern="0" cap="none" spc="0" normalizeH="0" baseline="0" noProof="0" dirty="0">
                <a:ln>
                  <a:noFill/>
                </a:ln>
                <a:solidFill>
                  <a:srgbClr val="0066FF"/>
                </a:solidFill>
                <a:effectLst/>
                <a:uLnTx/>
                <a:uFillTx/>
                <a:latin typeface="Times New Roman" panose="02020603050405020304" pitchFamily="18" charset="0"/>
                <a:ea typeface="楷体_GB2312" charset="-122"/>
              </a:rPr>
              <a:t>□</a:t>
            </a:r>
            <a:r>
              <a:rPr kumimoji="0" lang="zh-CN" altLang="en-US" sz="2400" b="1" i="0" u="none" strike="noStrike" kern="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rPr>
              <a:t>小结：</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在求解的各阶段，都利用了第</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k</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阶和第</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k+1</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段的如下关</a:t>
            </a:r>
          </a:p>
          <a:p>
            <a:pPr marL="0" marR="0" lvl="0" indent="0" defTabSz="914400" eaLnBrk="1" fontAlgn="base" latinLnBrk="0" hangingPunct="1">
              <a:lnSpc>
                <a:spcPct val="100000"/>
              </a:lnSpc>
              <a:spcBef>
                <a:spcPct val="30000"/>
              </a:spcBef>
              <a:spcAft>
                <a:spcPct val="0"/>
              </a:spcAft>
              <a:buClrTx/>
              <a:buSzPct val="100000"/>
              <a:buFontTx/>
              <a:buNone/>
              <a:tabLst/>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系：   </a:t>
            </a:r>
            <a:r>
              <a:rPr kumimoji="0" lang="en-US" altLang="zh-CN" sz="2400" b="1" i="1" u="none" strike="noStrike" kern="0" cap="none" spc="0" normalizeH="0" baseline="0" noProof="0" dirty="0" err="1">
                <a:ln>
                  <a:noFill/>
                </a:ln>
                <a:solidFill>
                  <a:srgbClr val="FF0066"/>
                </a:solidFill>
                <a:effectLst/>
                <a:uLnTx/>
                <a:uFillTx/>
                <a:latin typeface="Times New Roman" panose="02020603050405020304" pitchFamily="18" charset="0"/>
                <a:ea typeface="楷体_GB2312" charset="-122"/>
              </a:rPr>
              <a:t>f</a:t>
            </a:r>
            <a:r>
              <a:rPr kumimoji="0" lang="en-US" altLang="zh-CN" sz="3200" b="1" i="1" u="none" strike="noStrike" kern="0" cap="none" spc="0" normalizeH="0" baseline="-25000" noProof="0" dirty="0" err="1">
                <a:ln>
                  <a:noFill/>
                </a:ln>
                <a:solidFill>
                  <a:srgbClr val="FF0066"/>
                </a:solidFill>
                <a:effectLst/>
                <a:uLnTx/>
                <a:uFillTx/>
                <a:latin typeface="Times New Roman" panose="02020603050405020304" pitchFamily="18" charset="0"/>
                <a:ea typeface="楷体_GB2312" charset="-122"/>
              </a:rPr>
              <a:t>k</a:t>
            </a:r>
            <a:r>
              <a:rPr kumimoji="0" lang="en-US" altLang="zh-CN" sz="2400" b="1" i="0" u="none" strike="noStrike" kern="0" cap="none" spc="0" normalizeH="0" baseline="0" noProof="0" dirty="0">
                <a:ln>
                  <a:noFill/>
                </a:ln>
                <a:solidFill>
                  <a:srgbClr val="FF0066"/>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err="1">
                <a:ln>
                  <a:noFill/>
                </a:ln>
                <a:solidFill>
                  <a:srgbClr val="FF0066"/>
                </a:solidFill>
                <a:effectLst/>
                <a:uLnTx/>
                <a:uFillTx/>
                <a:latin typeface="Times New Roman" panose="02020603050405020304" pitchFamily="18" charset="0"/>
                <a:ea typeface="楷体_GB2312" charset="-122"/>
              </a:rPr>
              <a:t>x</a:t>
            </a:r>
            <a:r>
              <a:rPr kumimoji="0" lang="en-US" altLang="zh-CN" sz="3200" b="1" i="1" u="none" strike="noStrike" kern="0" cap="none" spc="0" normalizeH="0" baseline="-25000" noProof="0" dirty="0" err="1">
                <a:ln>
                  <a:noFill/>
                </a:ln>
                <a:solidFill>
                  <a:srgbClr val="FF0066"/>
                </a:solidFill>
                <a:effectLst/>
                <a:uLnTx/>
                <a:uFillTx/>
                <a:latin typeface="Times New Roman" panose="02020603050405020304" pitchFamily="18" charset="0"/>
                <a:ea typeface="楷体_GB2312" charset="-122"/>
              </a:rPr>
              <a:t>k</a:t>
            </a:r>
            <a:r>
              <a:rPr kumimoji="0" lang="en-US" altLang="zh-CN" sz="2400" b="1" i="1" u="none" strike="noStrike" kern="0" cap="none" spc="0" normalizeH="0" baseline="0" noProof="0" dirty="0">
                <a:ln>
                  <a:noFill/>
                </a:ln>
                <a:solidFill>
                  <a:srgbClr val="FF0066"/>
                </a:solidFill>
                <a:effectLst/>
                <a:uLnTx/>
                <a:uFillTx/>
                <a:latin typeface="Times New Roman" panose="02020603050405020304" pitchFamily="18" charset="0"/>
                <a:ea typeface="楷体_GB2312" charset="-122"/>
              </a:rPr>
              <a:t> </a:t>
            </a:r>
            <a:r>
              <a:rPr kumimoji="0" lang="en-US" altLang="zh-CN" sz="2400" b="1" i="0" u="none" strike="noStrike" kern="0" cap="none" spc="0" normalizeH="0" baseline="0" noProof="0" dirty="0">
                <a:ln>
                  <a:noFill/>
                </a:ln>
                <a:solidFill>
                  <a:srgbClr val="FF0066"/>
                </a:solidFill>
                <a:effectLst/>
                <a:uLnTx/>
                <a:uFillTx/>
                <a:latin typeface="Times New Roman" panose="02020603050405020304" pitchFamily="18" charset="0"/>
                <a:ea typeface="楷体_GB2312" charset="-122"/>
              </a:rPr>
              <a:t>)</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min</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err="1">
                <a:ln>
                  <a:noFill/>
                </a:ln>
                <a:solidFill>
                  <a:srgbClr val="000000"/>
                </a:solidFill>
                <a:effectLst/>
                <a:uLnTx/>
                <a:uFillTx/>
                <a:latin typeface="Times New Roman" panose="02020603050405020304" pitchFamily="18" charset="0"/>
                <a:ea typeface="楷体_GB2312" charset="-122"/>
              </a:rPr>
              <a:t>v</a:t>
            </a:r>
            <a:r>
              <a:rPr kumimoji="0" lang="en-US" altLang="zh-CN" sz="3200" b="1" i="1" u="none" strike="noStrike" kern="0" cap="none" spc="0" normalizeH="0" baseline="-25000" noProof="0" dirty="0" err="1">
                <a:ln>
                  <a:noFill/>
                </a:ln>
                <a:solidFill>
                  <a:srgbClr val="000000"/>
                </a:solidFill>
                <a:effectLst/>
                <a:uLnTx/>
                <a:uFillTx/>
                <a:latin typeface="Times New Roman" panose="02020603050405020304" pitchFamily="18" charset="0"/>
                <a:ea typeface="楷体_GB2312" charset="-122"/>
              </a:rPr>
              <a:t>k</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err="1">
                <a:ln>
                  <a:noFill/>
                </a:ln>
                <a:solidFill>
                  <a:srgbClr val="000000"/>
                </a:solidFill>
                <a:effectLst/>
                <a:uLnTx/>
                <a:uFillTx/>
                <a:latin typeface="Times New Roman" panose="02020603050405020304" pitchFamily="18" charset="0"/>
                <a:ea typeface="楷体_GB2312" charset="-122"/>
              </a:rPr>
              <a:t>x</a:t>
            </a:r>
            <a:r>
              <a:rPr kumimoji="0" lang="en-US" altLang="zh-CN" sz="3200" b="1" i="1" u="none" strike="noStrike" kern="0" cap="none" spc="0" normalizeH="0" baseline="-25000" noProof="0" dirty="0" err="1">
                <a:ln>
                  <a:noFill/>
                </a:ln>
                <a:solidFill>
                  <a:srgbClr val="000000"/>
                </a:solidFill>
                <a:effectLst/>
                <a:uLnTx/>
                <a:uFillTx/>
                <a:latin typeface="Times New Roman" panose="02020603050405020304" pitchFamily="18" charset="0"/>
                <a:ea typeface="楷体_GB2312" charset="-122"/>
              </a:rPr>
              <a:t>k</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err="1">
                <a:ln>
                  <a:noFill/>
                </a:ln>
                <a:solidFill>
                  <a:srgbClr val="000000"/>
                </a:solidFill>
                <a:effectLst/>
                <a:uLnTx/>
                <a:uFillTx/>
                <a:latin typeface="Times New Roman" panose="02020603050405020304" pitchFamily="18" charset="0"/>
                <a:ea typeface="楷体_GB2312" charset="-122"/>
              </a:rPr>
              <a:t>u</a:t>
            </a:r>
            <a:r>
              <a:rPr kumimoji="0" lang="en-US" altLang="zh-CN" sz="3200" b="1" i="1" u="none" strike="noStrike" kern="0" cap="none" spc="0" normalizeH="0" baseline="-25000" noProof="0" dirty="0" err="1">
                <a:ln>
                  <a:noFill/>
                </a:ln>
                <a:solidFill>
                  <a:srgbClr val="000000"/>
                </a:solidFill>
                <a:effectLst/>
                <a:uLnTx/>
                <a:uFillTx/>
                <a:latin typeface="Times New Roman" panose="02020603050405020304" pitchFamily="18" charset="0"/>
                <a:ea typeface="楷体_GB2312" charset="-122"/>
              </a:rPr>
              <a:t>k</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 + </a:t>
            </a:r>
            <a:r>
              <a:rPr kumimoji="0" lang="en-US" altLang="zh-CN" sz="2400" b="1" i="1" u="none" strike="noStrike" kern="0" cap="none" spc="0" normalizeH="0" baseline="0" noProof="0" dirty="0">
                <a:ln>
                  <a:noFill/>
                </a:ln>
                <a:solidFill>
                  <a:srgbClr val="FF0066"/>
                </a:solidFill>
                <a:effectLst/>
                <a:uLnTx/>
                <a:uFillTx/>
                <a:latin typeface="Times New Roman" panose="02020603050405020304" pitchFamily="18" charset="0"/>
                <a:ea typeface="楷体_GB2312" charset="-122"/>
              </a:rPr>
              <a:t>f</a:t>
            </a:r>
            <a:r>
              <a:rPr kumimoji="0" lang="en-US" altLang="zh-CN" sz="3200" b="1" i="1" u="none" strike="noStrike" kern="0" cap="none" spc="0" normalizeH="0" baseline="-25000" noProof="0" dirty="0">
                <a:ln>
                  <a:noFill/>
                </a:ln>
                <a:solidFill>
                  <a:srgbClr val="FF0066"/>
                </a:solidFill>
                <a:effectLst/>
                <a:uLnTx/>
                <a:uFillTx/>
                <a:latin typeface="Times New Roman" panose="02020603050405020304" pitchFamily="18" charset="0"/>
                <a:ea typeface="楷体_GB2312" charset="-122"/>
              </a:rPr>
              <a:t>k</a:t>
            </a:r>
            <a:r>
              <a:rPr kumimoji="0" lang="en-US" altLang="zh-CN" sz="3200" b="1" i="0" u="none" strike="noStrike" kern="0" cap="none" spc="0" normalizeH="0" baseline="-25000" noProof="0" dirty="0">
                <a:ln>
                  <a:noFill/>
                </a:ln>
                <a:solidFill>
                  <a:srgbClr val="FF0066"/>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dirty="0">
                <a:ln>
                  <a:noFill/>
                </a:ln>
                <a:solidFill>
                  <a:srgbClr val="FF0066"/>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FF0066"/>
                </a:solidFill>
                <a:effectLst/>
                <a:uLnTx/>
                <a:uFillTx/>
                <a:latin typeface="Times New Roman" panose="02020603050405020304" pitchFamily="18" charset="0"/>
                <a:ea typeface="楷体_GB2312" charset="-122"/>
              </a:rPr>
              <a:t>x</a:t>
            </a:r>
            <a:r>
              <a:rPr kumimoji="0" lang="en-US" altLang="zh-CN" sz="3200" b="1" i="1" u="none" strike="noStrike" kern="0" cap="none" spc="0" normalizeH="0" baseline="-25000" noProof="0" dirty="0">
                <a:ln>
                  <a:noFill/>
                </a:ln>
                <a:solidFill>
                  <a:srgbClr val="FF0066"/>
                </a:solidFill>
                <a:effectLst/>
                <a:uLnTx/>
                <a:uFillTx/>
                <a:latin typeface="Times New Roman" panose="02020603050405020304" pitchFamily="18" charset="0"/>
                <a:ea typeface="楷体_GB2312" charset="-122"/>
              </a:rPr>
              <a:t>k</a:t>
            </a:r>
            <a:r>
              <a:rPr kumimoji="0" lang="en-US" altLang="zh-CN" sz="3200" b="1" i="0" u="none" strike="noStrike" kern="0" cap="none" spc="0" normalizeH="0" baseline="-25000" noProof="0" dirty="0">
                <a:ln>
                  <a:noFill/>
                </a:ln>
                <a:solidFill>
                  <a:srgbClr val="FF0066"/>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dirty="0">
                <a:ln>
                  <a:noFill/>
                </a:ln>
                <a:solidFill>
                  <a:srgbClr val="FF0066"/>
                </a:solidFill>
                <a:effectLst/>
                <a:uLnTx/>
                <a:uFillTx/>
                <a:latin typeface="Times New Roman" panose="02020603050405020304" pitchFamily="18" charset="0"/>
                <a:ea typeface="楷体_GB2312" charset="-122"/>
              </a:rPr>
              <a:t> )</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     </a:t>
            </a:r>
            <a:r>
              <a:rPr kumimoji="0" lang="en-US" altLang="zh-CN" sz="2400" b="1" i="0" u="none" strike="noStrike" kern="0" cap="none" spc="0" normalizeH="0" baseline="0" noProof="0" dirty="0">
                <a:ln>
                  <a:noFill/>
                </a:ln>
                <a:solidFill>
                  <a:srgbClr val="0000FF"/>
                </a:solidFill>
                <a:effectLst/>
                <a:uLnTx/>
                <a:uFillTx/>
                <a:latin typeface="Times New Roman" panose="02020603050405020304" pitchFamily="18" charset="0"/>
                <a:ea typeface="楷体_GB2312" charset="-122"/>
              </a:rPr>
              <a:t>(1)</a:t>
            </a:r>
          </a:p>
          <a:p>
            <a:pPr marL="0" marR="0" lvl="0" indent="0" defTabSz="914400" eaLnBrk="1" fontAlgn="base" latinLnBrk="0" hangingPunct="1">
              <a:lnSpc>
                <a:spcPct val="100000"/>
              </a:lnSpc>
              <a:spcBef>
                <a:spcPct val="30000"/>
              </a:spcBef>
              <a:spcAft>
                <a:spcPct val="0"/>
              </a:spcAft>
              <a:buClrTx/>
              <a:buSzPct val="100000"/>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f</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5</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x</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5</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E</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 = 0                                                 </a:t>
            </a:r>
            <a:r>
              <a:rPr kumimoji="0" lang="en-US" altLang="zh-CN" sz="2400" b="1" i="0" u="none" strike="noStrike" kern="0" cap="none" spc="0" normalizeH="0" baseline="0" noProof="0" dirty="0">
                <a:ln>
                  <a:noFill/>
                </a:ln>
                <a:solidFill>
                  <a:srgbClr val="0000FF"/>
                </a:solidFill>
                <a:effectLst/>
                <a:uLnTx/>
                <a:uFillTx/>
                <a:latin typeface="Times New Roman" panose="02020603050405020304" pitchFamily="18" charset="0"/>
                <a:ea typeface="楷体_GB2312" charset="-122"/>
              </a:rPr>
              <a:t>(2)</a:t>
            </a:r>
          </a:p>
        </p:txBody>
      </p:sp>
      <p:pic>
        <p:nvPicPr>
          <p:cNvPr id="5" name="Picture 825">
            <a:extLst>
              <a:ext uri="{FF2B5EF4-FFF2-40B4-BE49-F238E27FC236}">
                <a16:creationId xmlns:a16="http://schemas.microsoft.com/office/drawing/2014/main" id="{59A9BF4F-9EA7-407A-BFC4-2665BB791426}"/>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952" y="2948781"/>
            <a:ext cx="6011863" cy="284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826">
            <a:extLst>
              <a:ext uri="{FF2B5EF4-FFF2-40B4-BE49-F238E27FC236}">
                <a16:creationId xmlns:a16="http://schemas.microsoft.com/office/drawing/2014/main" id="{119E16FA-B259-421C-8F06-3FE17BC6637F}"/>
              </a:ext>
            </a:extLst>
          </p:cNvPr>
          <p:cNvSpPr>
            <a:spLocks noChangeArrowheads="1"/>
          </p:cNvSpPr>
          <p:nvPr/>
        </p:nvSpPr>
        <p:spPr bwMode="auto">
          <a:xfrm>
            <a:off x="7430877" y="2974873"/>
            <a:ext cx="3894137" cy="1357312"/>
          </a:xfrm>
          <a:prstGeom prst="rect">
            <a:avLst/>
          </a:prstGeom>
          <a:noFill/>
          <a:ln w="9525" algn="ctr">
            <a:solidFill>
              <a:srgbClr val="FF0000"/>
            </a:solidFill>
            <a:miter lim="800000"/>
            <a:headEnd/>
            <a:tailEnd/>
          </a:ln>
          <a:extLst>
            <a:ext uri="{909E8E84-426E-40DD-AFC4-6F175D3DCCD1}">
              <a14:hiddenFill xmlns:a14="http://schemas.microsoft.com/office/drawing/2010/main">
                <a:solidFill>
                  <a:schemeClr val="accent1"/>
                </a:solidFill>
              </a14:hiddenFill>
            </a:ext>
          </a:extLst>
        </p:spPr>
        <p:txBody>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00000"/>
              </a:lnSpc>
              <a:spcBef>
                <a:spcPct val="40000"/>
              </a:spcBef>
              <a:spcAft>
                <a:spcPct val="0"/>
              </a:spcAft>
              <a:buClrTx/>
              <a:buSzPct val="100000"/>
              <a:buFontTx/>
              <a:buNone/>
              <a:tabLst/>
              <a:defRPr/>
            </a:pP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楷体_GB2312" charset="-122"/>
              </a:rPr>
              <a:t>□</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上述递推关系称为</a:t>
            </a:r>
            <a:r>
              <a:rPr kumimoji="0" lang="zh-CN" altLang="en-US" sz="2400" b="1" i="0" u="none" strike="noStrike" kern="0" cap="none" spc="0" normalizeH="0" baseline="0" noProof="0" dirty="0">
                <a:ln>
                  <a:noFill/>
                </a:ln>
                <a:solidFill>
                  <a:srgbClr val="FF0000"/>
                </a:solidFill>
                <a:effectLst/>
                <a:uLnTx/>
                <a:uFillTx/>
                <a:latin typeface="Times New Roman" panose="02020603050405020304" pitchFamily="18" charset="0"/>
                <a:ea typeface="楷体_GB2312" charset="-122"/>
              </a:rPr>
              <a:t>动态规划的基本方程。</a:t>
            </a:r>
          </a:p>
          <a:p>
            <a:pPr marL="0" marR="0" lvl="0" indent="0" defTabSz="914400" eaLnBrk="1" fontAlgn="base" latinLnBrk="0" hangingPunct="1">
              <a:lnSpc>
                <a:spcPct val="100000"/>
              </a:lnSpc>
              <a:spcBef>
                <a:spcPct val="40000"/>
              </a:spcBef>
              <a:spcAft>
                <a:spcPct val="0"/>
              </a:spcAft>
              <a:buClrTx/>
              <a:buSzPct val="100000"/>
              <a:buFontTx/>
              <a:buNone/>
              <a:tabLst/>
              <a:defRPr/>
            </a:pPr>
            <a:r>
              <a:rPr kumimoji="0" lang="zh-CN" altLang="en-US" sz="2400" b="1" i="0" u="none" strike="noStrike" kern="0" cap="none" spc="0" normalizeH="0" baseline="0" noProof="0" dirty="0">
                <a:ln>
                  <a:noFill/>
                </a:ln>
                <a:solidFill>
                  <a:srgbClr val="FF0000"/>
                </a:solidFill>
                <a:effectLst/>
                <a:uLnTx/>
                <a:uFillTx/>
                <a:latin typeface="Times New Roman" panose="02020603050405020304" pitchFamily="18" charset="0"/>
                <a:ea typeface="楷体_GB2312" charset="-122"/>
              </a:rPr>
              <a:t>□</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其中（</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2</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）式称为</a:t>
            </a:r>
            <a:r>
              <a:rPr kumimoji="0" lang="zh-CN" altLang="en-US" sz="2400" b="1" i="0" u="none" strike="noStrike" kern="0" cap="none" spc="0" normalizeH="0" baseline="0" noProof="0" dirty="0">
                <a:ln>
                  <a:noFill/>
                </a:ln>
                <a:solidFill>
                  <a:srgbClr val="FF0000"/>
                </a:solidFill>
                <a:effectLst/>
                <a:uLnTx/>
                <a:uFillTx/>
                <a:latin typeface="Times New Roman" panose="02020603050405020304" pitchFamily="18" charset="0"/>
                <a:ea typeface="楷体_GB2312" charset="-122"/>
              </a:rPr>
              <a:t>边界条件。</a:t>
            </a:r>
          </a:p>
        </p:txBody>
      </p:sp>
      <p:sp>
        <p:nvSpPr>
          <p:cNvPr id="7" name="Rectangle 827">
            <a:extLst>
              <a:ext uri="{FF2B5EF4-FFF2-40B4-BE49-F238E27FC236}">
                <a16:creationId xmlns:a16="http://schemas.microsoft.com/office/drawing/2014/main" id="{61DB9B4C-0391-4BCB-A3B5-F49C6295233E}"/>
              </a:ext>
            </a:extLst>
          </p:cNvPr>
          <p:cNvSpPr>
            <a:spLocks noChangeArrowheads="1"/>
          </p:cNvSpPr>
          <p:nvPr/>
        </p:nvSpPr>
        <p:spPr bwMode="auto">
          <a:xfrm>
            <a:off x="4909927" y="2891631"/>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[3]</a:t>
            </a:r>
          </a:p>
        </p:txBody>
      </p:sp>
      <p:sp>
        <p:nvSpPr>
          <p:cNvPr id="8" name="Rectangle 828">
            <a:extLst>
              <a:ext uri="{FF2B5EF4-FFF2-40B4-BE49-F238E27FC236}">
                <a16:creationId xmlns:a16="http://schemas.microsoft.com/office/drawing/2014/main" id="{B0FDA54C-137B-4A85-832B-06BCA47B7AAA}"/>
              </a:ext>
            </a:extLst>
          </p:cNvPr>
          <p:cNvSpPr>
            <a:spLocks noChangeArrowheads="1"/>
          </p:cNvSpPr>
          <p:nvPr/>
        </p:nvSpPr>
        <p:spPr bwMode="auto">
          <a:xfrm>
            <a:off x="5292515" y="4607718"/>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[4]</a:t>
            </a:r>
          </a:p>
        </p:txBody>
      </p:sp>
      <p:sp>
        <p:nvSpPr>
          <p:cNvPr id="9" name="Line 829">
            <a:extLst>
              <a:ext uri="{FF2B5EF4-FFF2-40B4-BE49-F238E27FC236}">
                <a16:creationId xmlns:a16="http://schemas.microsoft.com/office/drawing/2014/main" id="{62F4322A-53C2-4D66-B709-6AA9AC4DE11C}"/>
              </a:ext>
            </a:extLst>
          </p:cNvPr>
          <p:cNvSpPr>
            <a:spLocks noChangeShapeType="1"/>
          </p:cNvSpPr>
          <p:nvPr/>
        </p:nvSpPr>
        <p:spPr bwMode="auto">
          <a:xfrm>
            <a:off x="1042777" y="4344193"/>
            <a:ext cx="901700" cy="7112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0" name="Rectangle 830">
            <a:extLst>
              <a:ext uri="{FF2B5EF4-FFF2-40B4-BE49-F238E27FC236}">
                <a16:creationId xmlns:a16="http://schemas.microsoft.com/office/drawing/2014/main" id="{875F510A-644D-4FAA-A0EE-863D2B982611}"/>
              </a:ext>
            </a:extLst>
          </p:cNvPr>
          <p:cNvSpPr>
            <a:spLocks noChangeArrowheads="1"/>
          </p:cNvSpPr>
          <p:nvPr/>
        </p:nvSpPr>
        <p:spPr bwMode="auto">
          <a:xfrm>
            <a:off x="3641515" y="2575718"/>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[4]</a:t>
            </a:r>
          </a:p>
        </p:txBody>
      </p:sp>
      <p:sp>
        <p:nvSpPr>
          <p:cNvPr id="11" name="Oval 831">
            <a:extLst>
              <a:ext uri="{FF2B5EF4-FFF2-40B4-BE49-F238E27FC236}">
                <a16:creationId xmlns:a16="http://schemas.microsoft.com/office/drawing/2014/main" id="{A5BC19A3-8823-49E7-83D2-60DEA3E1D612}"/>
              </a:ext>
            </a:extLst>
          </p:cNvPr>
          <p:cNvSpPr>
            <a:spLocks noChangeArrowheads="1"/>
          </p:cNvSpPr>
          <p:nvPr/>
        </p:nvSpPr>
        <p:spPr bwMode="auto">
          <a:xfrm>
            <a:off x="674477" y="3950493"/>
            <a:ext cx="431800" cy="454025"/>
          </a:xfrm>
          <a:prstGeom prst="ellipse">
            <a:avLst/>
          </a:prstGeom>
          <a:solidFill>
            <a:srgbClr val="FFFF99"/>
          </a:solidFill>
          <a:ln w="25400" algn="ctr">
            <a:solidFill>
              <a:srgbClr val="FF0000"/>
            </a:solidFill>
            <a:round/>
            <a:headEnd/>
            <a:tailEnd/>
          </a:ln>
        </p:spPr>
        <p:txBody>
          <a:bodyPr wrap="none" lIns="82550" tIns="41275" rIns="82550" bIns="41275" anchor="ct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200" b="1" i="1"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A</a:t>
            </a:r>
            <a:endParaRPr kumimoji="1" lang="en-US" altLang="zh-CN" sz="2800" b="1" i="0" u="none" strike="noStrike" kern="0" cap="none" spc="0" normalizeH="0" baseline="-25000" noProof="0">
              <a:ln>
                <a:noFill/>
              </a:ln>
              <a:solidFill>
                <a:srgbClr val="0000FF"/>
              </a:solidFill>
              <a:effectLst/>
              <a:uLnTx/>
              <a:uFillTx/>
              <a:latin typeface="Times New Roman" panose="02020603050405020304" pitchFamily="18" charset="0"/>
              <a:ea typeface="楷体_GB2312" charset="-122"/>
            </a:endParaRPr>
          </a:p>
        </p:txBody>
      </p:sp>
      <p:sp>
        <p:nvSpPr>
          <p:cNvPr id="12" name="Rectangle 832">
            <a:extLst>
              <a:ext uri="{FF2B5EF4-FFF2-40B4-BE49-F238E27FC236}">
                <a16:creationId xmlns:a16="http://schemas.microsoft.com/office/drawing/2014/main" id="{BA702E20-FB57-43AF-A258-0AC6ECB99661}"/>
              </a:ext>
            </a:extLst>
          </p:cNvPr>
          <p:cNvSpPr>
            <a:spLocks noChangeArrowheads="1"/>
          </p:cNvSpPr>
          <p:nvPr/>
        </p:nvSpPr>
        <p:spPr bwMode="auto">
          <a:xfrm>
            <a:off x="3476415" y="3502818"/>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[7]</a:t>
            </a:r>
          </a:p>
        </p:txBody>
      </p:sp>
      <p:sp>
        <p:nvSpPr>
          <p:cNvPr id="13" name="Rectangle 833">
            <a:extLst>
              <a:ext uri="{FF2B5EF4-FFF2-40B4-BE49-F238E27FC236}">
                <a16:creationId xmlns:a16="http://schemas.microsoft.com/office/drawing/2014/main" id="{050E1F58-80AC-4710-A7E5-12EB98272338}"/>
              </a:ext>
            </a:extLst>
          </p:cNvPr>
          <p:cNvSpPr>
            <a:spLocks noChangeArrowheads="1"/>
          </p:cNvSpPr>
          <p:nvPr/>
        </p:nvSpPr>
        <p:spPr bwMode="auto">
          <a:xfrm>
            <a:off x="3376402" y="4520406"/>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[6]</a:t>
            </a:r>
          </a:p>
        </p:txBody>
      </p:sp>
      <p:sp>
        <p:nvSpPr>
          <p:cNvPr id="14" name="Rectangle 834">
            <a:extLst>
              <a:ext uri="{FF2B5EF4-FFF2-40B4-BE49-F238E27FC236}">
                <a16:creationId xmlns:a16="http://schemas.microsoft.com/office/drawing/2014/main" id="{376AD796-D7F0-4D06-8C4C-5F67B95C3D15}"/>
              </a:ext>
            </a:extLst>
          </p:cNvPr>
          <p:cNvSpPr>
            <a:spLocks noChangeArrowheads="1"/>
          </p:cNvSpPr>
          <p:nvPr/>
        </p:nvSpPr>
        <p:spPr bwMode="auto">
          <a:xfrm>
            <a:off x="1776202" y="2615406"/>
            <a:ext cx="6731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[11]</a:t>
            </a:r>
          </a:p>
        </p:txBody>
      </p:sp>
      <p:sp>
        <p:nvSpPr>
          <p:cNvPr id="15" name="Rectangle 835">
            <a:extLst>
              <a:ext uri="{FF2B5EF4-FFF2-40B4-BE49-F238E27FC236}">
                <a16:creationId xmlns:a16="http://schemas.microsoft.com/office/drawing/2014/main" id="{DDDB6A83-DBFC-42A0-AA3E-13E2AEAFE93F}"/>
              </a:ext>
            </a:extLst>
          </p:cNvPr>
          <p:cNvSpPr>
            <a:spLocks noChangeArrowheads="1"/>
          </p:cNvSpPr>
          <p:nvPr/>
        </p:nvSpPr>
        <p:spPr bwMode="auto">
          <a:xfrm>
            <a:off x="1841290" y="3505993"/>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[7]</a:t>
            </a:r>
          </a:p>
        </p:txBody>
      </p:sp>
      <p:sp>
        <p:nvSpPr>
          <p:cNvPr id="16" name="Rectangle 836">
            <a:extLst>
              <a:ext uri="{FF2B5EF4-FFF2-40B4-BE49-F238E27FC236}">
                <a16:creationId xmlns:a16="http://schemas.microsoft.com/office/drawing/2014/main" id="{B0C9E483-5E4E-4A07-807F-4E8666A4AFD3}"/>
              </a:ext>
            </a:extLst>
          </p:cNvPr>
          <p:cNvSpPr>
            <a:spLocks noChangeArrowheads="1"/>
          </p:cNvSpPr>
          <p:nvPr/>
        </p:nvSpPr>
        <p:spPr bwMode="auto">
          <a:xfrm>
            <a:off x="1779377" y="4485481"/>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[8]</a:t>
            </a:r>
          </a:p>
        </p:txBody>
      </p:sp>
      <p:sp>
        <p:nvSpPr>
          <p:cNvPr id="17" name="Rectangle 837">
            <a:extLst>
              <a:ext uri="{FF2B5EF4-FFF2-40B4-BE49-F238E27FC236}">
                <a16:creationId xmlns:a16="http://schemas.microsoft.com/office/drawing/2014/main" id="{0B3C7791-4953-42B5-BE34-822CA5E25691}"/>
              </a:ext>
            </a:extLst>
          </p:cNvPr>
          <p:cNvSpPr>
            <a:spLocks noChangeArrowheads="1"/>
          </p:cNvSpPr>
          <p:nvPr/>
        </p:nvSpPr>
        <p:spPr bwMode="auto">
          <a:xfrm>
            <a:off x="496677" y="3531393"/>
            <a:ext cx="6731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[11]</a:t>
            </a:r>
          </a:p>
        </p:txBody>
      </p:sp>
      <p:sp>
        <p:nvSpPr>
          <p:cNvPr id="18" name="Line 838">
            <a:extLst>
              <a:ext uri="{FF2B5EF4-FFF2-40B4-BE49-F238E27FC236}">
                <a16:creationId xmlns:a16="http://schemas.microsoft.com/office/drawing/2014/main" id="{5552FDBA-B3A6-4E77-B588-843F89778F78}"/>
              </a:ext>
            </a:extLst>
          </p:cNvPr>
          <p:cNvSpPr>
            <a:spLocks noChangeShapeType="1"/>
          </p:cNvSpPr>
          <p:nvPr/>
        </p:nvSpPr>
        <p:spPr bwMode="auto">
          <a:xfrm flipH="1">
            <a:off x="2377865" y="4244181"/>
            <a:ext cx="1155700" cy="8509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9" name="Line 839">
            <a:extLst>
              <a:ext uri="{FF2B5EF4-FFF2-40B4-BE49-F238E27FC236}">
                <a16:creationId xmlns:a16="http://schemas.microsoft.com/office/drawing/2014/main" id="{BC86F726-124F-4F20-B08B-669D38FE5D76}"/>
              </a:ext>
            </a:extLst>
          </p:cNvPr>
          <p:cNvSpPr>
            <a:spLocks noChangeShapeType="1"/>
          </p:cNvSpPr>
          <p:nvPr/>
        </p:nvSpPr>
        <p:spPr bwMode="auto">
          <a:xfrm flipH="1" flipV="1">
            <a:off x="3865352" y="4258468"/>
            <a:ext cx="1016000" cy="4064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0" name="Line 840">
            <a:extLst>
              <a:ext uri="{FF2B5EF4-FFF2-40B4-BE49-F238E27FC236}">
                <a16:creationId xmlns:a16="http://schemas.microsoft.com/office/drawing/2014/main" id="{7F74E3C0-DCF9-43F9-B58D-1372F76CCD46}"/>
              </a:ext>
            </a:extLst>
          </p:cNvPr>
          <p:cNvSpPr>
            <a:spLocks noChangeShapeType="1"/>
          </p:cNvSpPr>
          <p:nvPr/>
        </p:nvSpPr>
        <p:spPr bwMode="auto">
          <a:xfrm flipH="1">
            <a:off x="5352840" y="4310856"/>
            <a:ext cx="749300" cy="3175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1" name="AutoShape 841">
            <a:extLst>
              <a:ext uri="{FF2B5EF4-FFF2-40B4-BE49-F238E27FC236}">
                <a16:creationId xmlns:a16="http://schemas.microsoft.com/office/drawing/2014/main" id="{6189848E-FB44-4303-A440-881B5E9913CE}"/>
              </a:ext>
            </a:extLst>
          </p:cNvPr>
          <p:cNvSpPr>
            <a:spLocks noChangeArrowheads="1"/>
          </p:cNvSpPr>
          <p:nvPr/>
        </p:nvSpPr>
        <p:spPr bwMode="auto">
          <a:xfrm>
            <a:off x="2608475" y="1535430"/>
            <a:ext cx="88900" cy="838200"/>
          </a:xfrm>
          <a:prstGeom prst="leftBrace">
            <a:avLst>
              <a:gd name="adj1" fmla="val 78571"/>
              <a:gd name="adj2" fmla="val 50000"/>
            </a:avLst>
          </a:prstGeom>
          <a:noFill/>
          <a:ln w="9525" algn="ctr">
            <a:solidFill>
              <a:srgbClr val="FF0000"/>
            </a:solidFill>
            <a:round/>
            <a:headEnd/>
            <a:tailEnd/>
          </a:ln>
          <a:extLst>
            <a:ext uri="{909E8E84-426E-40DD-AFC4-6F175D3DCCD1}">
              <a14:hiddenFill xmlns:a14="http://schemas.microsoft.com/office/drawing/2010/main">
                <a:solidFill>
                  <a:schemeClr val="accent1"/>
                </a:solidFill>
              </a14:hiddenFill>
            </a:ext>
          </a:extLst>
        </p:spPr>
        <p:txBody>
          <a:bodyPr wrap="none"/>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endParaRPr>
          </a:p>
        </p:txBody>
      </p:sp>
      <p:sp>
        <p:nvSpPr>
          <p:cNvPr id="22" name="Line 842">
            <a:extLst>
              <a:ext uri="{FF2B5EF4-FFF2-40B4-BE49-F238E27FC236}">
                <a16:creationId xmlns:a16="http://schemas.microsoft.com/office/drawing/2014/main" id="{46B1ED55-64DB-47D8-B9AD-6515B3D2080E}"/>
              </a:ext>
            </a:extLst>
          </p:cNvPr>
          <p:cNvSpPr>
            <a:spLocks noChangeShapeType="1"/>
          </p:cNvSpPr>
          <p:nvPr/>
        </p:nvSpPr>
        <p:spPr bwMode="auto">
          <a:xfrm>
            <a:off x="5309977" y="3759993"/>
            <a:ext cx="800100" cy="3810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3" name="Line 843">
            <a:extLst>
              <a:ext uri="{FF2B5EF4-FFF2-40B4-BE49-F238E27FC236}">
                <a16:creationId xmlns:a16="http://schemas.microsoft.com/office/drawing/2014/main" id="{773C466A-CCF6-4426-B138-D13CA257DA61}"/>
              </a:ext>
            </a:extLst>
          </p:cNvPr>
          <p:cNvSpPr>
            <a:spLocks noChangeShapeType="1"/>
          </p:cNvSpPr>
          <p:nvPr/>
        </p:nvSpPr>
        <p:spPr bwMode="auto">
          <a:xfrm>
            <a:off x="3914565" y="3151981"/>
            <a:ext cx="1028700" cy="4445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4" name="Line 844">
            <a:extLst>
              <a:ext uri="{FF2B5EF4-FFF2-40B4-BE49-F238E27FC236}">
                <a16:creationId xmlns:a16="http://schemas.microsoft.com/office/drawing/2014/main" id="{4EAB7AF3-324D-4D75-8C30-876AAB28479C}"/>
              </a:ext>
            </a:extLst>
          </p:cNvPr>
          <p:cNvSpPr>
            <a:spLocks noChangeShapeType="1"/>
          </p:cNvSpPr>
          <p:nvPr/>
        </p:nvSpPr>
        <p:spPr bwMode="auto">
          <a:xfrm flipV="1">
            <a:off x="3890752" y="3839368"/>
            <a:ext cx="1079500" cy="11938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5" name="Line 845">
            <a:extLst>
              <a:ext uri="{FF2B5EF4-FFF2-40B4-BE49-F238E27FC236}">
                <a16:creationId xmlns:a16="http://schemas.microsoft.com/office/drawing/2014/main" id="{2F5A9507-98D3-40FA-9B02-0E9385A6920F}"/>
              </a:ext>
            </a:extLst>
          </p:cNvPr>
          <p:cNvSpPr>
            <a:spLocks noChangeShapeType="1"/>
          </p:cNvSpPr>
          <p:nvPr/>
        </p:nvSpPr>
        <p:spPr bwMode="auto">
          <a:xfrm flipV="1">
            <a:off x="2354052" y="3204368"/>
            <a:ext cx="1168400" cy="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6" name="Line 846">
            <a:extLst>
              <a:ext uri="{FF2B5EF4-FFF2-40B4-BE49-F238E27FC236}">
                <a16:creationId xmlns:a16="http://schemas.microsoft.com/office/drawing/2014/main" id="{19FDAAEB-4F0D-4583-9173-B7C2691967ED}"/>
              </a:ext>
            </a:extLst>
          </p:cNvPr>
          <p:cNvSpPr>
            <a:spLocks noChangeShapeType="1"/>
          </p:cNvSpPr>
          <p:nvPr/>
        </p:nvSpPr>
        <p:spPr bwMode="auto">
          <a:xfrm flipV="1">
            <a:off x="2330240" y="3294856"/>
            <a:ext cx="1168400" cy="7747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Tree>
    <p:extLst>
      <p:ext uri="{BB962C8B-B14F-4D97-AF65-F5344CB8AC3E}">
        <p14:creationId xmlns:p14="http://schemas.microsoft.com/office/powerpoint/2010/main" val="704744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childTnLst>
                                    <p:set>
                                      <p:cBhvr additive="base">
                                        <p:cTn id="6" dur="1" fill="hold">
                                          <p:stCondLst>
                                            <p:cond delay="0"/>
                                          </p:stCondLst>
                                        </p:cTn>
                                        <p:tgtEl>
                                          <p:spTgt spid="6">
                                            <p:txEl>
                                              <p:pRg st="0" end="0"/>
                                            </p:txEl>
                                          </p:spTgt>
                                        </p:tgtEl>
                                        <p:attrNameLst>
                                          <p:attrName>style.visibility</p:attrName>
                                        </p:attrNameLst>
                                      </p:cBhvr>
                                      <p:to>
                                        <p:strVal val="visible"/>
                                      </p:to>
                                    </p:set>
                                    <p:animEffect transition="in" filter="blinds(horizontal)">
                                      <p:cBhvr additive="base">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childTnLst>
                                    <p:set>
                                      <p:cBhvr additive="base">
                                        <p:cTn id="11" dur="1" fill="hold">
                                          <p:stCondLst>
                                            <p:cond delay="0"/>
                                          </p:stCondLst>
                                        </p:cTn>
                                        <p:tgtEl>
                                          <p:spTgt spid="6">
                                            <p:txEl>
                                              <p:pRg st="1" end="1"/>
                                            </p:txEl>
                                          </p:spTgt>
                                        </p:tgtEl>
                                        <p:attrNameLst>
                                          <p:attrName>style.visibility</p:attrName>
                                        </p:attrNameLst>
                                      </p:cBhvr>
                                      <p:to>
                                        <p:strVal val="visible"/>
                                      </p:to>
                                    </p:set>
                                    <p:animEffect transition="in" filter="blinds(horizontal)">
                                      <p:cBhvr additive="base">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09F627F-F185-47C8-BFE9-122DDEFF79DD}"/>
              </a:ext>
            </a:extLst>
          </p:cNvPr>
          <p:cNvSpPr>
            <a:spLocks noGrp="1"/>
          </p:cNvSpPr>
          <p:nvPr>
            <p:ph idx="1"/>
          </p:nvPr>
        </p:nvSpPr>
        <p:spPr/>
        <p:txBody>
          <a:bodyPr>
            <a:normAutofit fontScale="92500"/>
          </a:bodyPr>
          <a:lstStyle/>
          <a:p>
            <a:pPr>
              <a:spcBef>
                <a:spcPct val="40000"/>
              </a:spcBef>
            </a:pPr>
            <a:r>
              <a:rPr lang="en-US" altLang="zh-CN" dirty="0">
                <a:solidFill>
                  <a:srgbClr val="FF0000"/>
                </a:solidFill>
              </a:rPr>
              <a:t>1.</a:t>
            </a:r>
            <a:r>
              <a:rPr lang="zh-CN" altLang="en-US" dirty="0">
                <a:solidFill>
                  <a:srgbClr val="FF0000"/>
                </a:solidFill>
              </a:rPr>
              <a:t>减少计算量</a:t>
            </a:r>
          </a:p>
          <a:p>
            <a:pPr marL="0" indent="0">
              <a:spcBef>
                <a:spcPct val="40000"/>
              </a:spcBef>
              <a:buNone/>
            </a:pPr>
            <a:r>
              <a:rPr lang="zh-CN" altLang="en-US" dirty="0"/>
              <a:t>       动态规划方法减少了计算量，而且随着阶段数的增加，计算量将大大减少。</a:t>
            </a:r>
          </a:p>
          <a:p>
            <a:pPr>
              <a:spcBef>
                <a:spcPct val="40000"/>
              </a:spcBef>
            </a:pPr>
            <a:r>
              <a:rPr lang="en-US" altLang="zh-CN" dirty="0">
                <a:solidFill>
                  <a:srgbClr val="FF0000"/>
                </a:solidFill>
              </a:rPr>
              <a:t>2.</a:t>
            </a:r>
            <a:r>
              <a:rPr lang="zh-CN" altLang="en-US" dirty="0">
                <a:solidFill>
                  <a:srgbClr val="FF0000"/>
                </a:solidFill>
              </a:rPr>
              <a:t>丰富了计算结果</a:t>
            </a:r>
          </a:p>
          <a:p>
            <a:pPr>
              <a:spcBef>
                <a:spcPct val="50000"/>
              </a:spcBef>
              <a:buSzPct val="75000"/>
              <a:buFont typeface="Wingdings" panose="05000000000000000000" pitchFamily="2" charset="2"/>
              <a:buNone/>
            </a:pPr>
            <a:r>
              <a:rPr lang="zh-CN" altLang="en-US" dirty="0"/>
              <a:t>       在动态规划的解法中，得到的不仅仅是由</a:t>
            </a:r>
            <a:r>
              <a:rPr lang="en-US" altLang="zh-CN" dirty="0"/>
              <a:t>A</a:t>
            </a:r>
            <a:r>
              <a:rPr lang="zh-CN" altLang="en-US" dirty="0"/>
              <a:t>点出发到</a:t>
            </a:r>
            <a:r>
              <a:rPr lang="en-US" altLang="zh-CN" dirty="0"/>
              <a:t>E</a:t>
            </a:r>
            <a:r>
              <a:rPr lang="zh-CN" altLang="en-US" dirty="0"/>
              <a:t>点的</a:t>
            </a:r>
          </a:p>
          <a:p>
            <a:pPr indent="0">
              <a:spcBef>
                <a:spcPct val="50000"/>
              </a:spcBef>
              <a:buSzPct val="75000"/>
              <a:buFont typeface="Wingdings" panose="05000000000000000000" pitchFamily="2" charset="2"/>
              <a:buNone/>
            </a:pPr>
            <a:r>
              <a:rPr lang="zh-CN" altLang="en-US" dirty="0"/>
              <a:t>最短路线及相应距离，</a:t>
            </a:r>
            <a:r>
              <a:rPr lang="zh-CN" altLang="en-US" dirty="0">
                <a:solidFill>
                  <a:srgbClr val="FF0066"/>
                </a:solidFill>
              </a:rPr>
              <a:t>而且得到了从所有中间点出发到</a:t>
            </a:r>
            <a:r>
              <a:rPr lang="en-US" altLang="zh-CN" dirty="0">
                <a:solidFill>
                  <a:srgbClr val="FF0066"/>
                </a:solidFill>
              </a:rPr>
              <a:t>E</a:t>
            </a:r>
            <a:r>
              <a:rPr lang="zh-CN" altLang="en-US" dirty="0">
                <a:solidFill>
                  <a:srgbClr val="FF0066"/>
                </a:solidFill>
              </a:rPr>
              <a:t>点的最短路线及相应距离</a:t>
            </a:r>
            <a:r>
              <a:rPr lang="zh-CN" altLang="en-US" dirty="0"/>
              <a:t>。这对于许多实际问题来说是很有用的，有利于帮助分析所得的结果。</a:t>
            </a:r>
          </a:p>
          <a:p>
            <a:endParaRPr lang="zh-CN" altLang="en-US" dirty="0"/>
          </a:p>
        </p:txBody>
      </p:sp>
      <p:pic>
        <p:nvPicPr>
          <p:cNvPr id="4" name="图片 3">
            <a:extLst>
              <a:ext uri="{FF2B5EF4-FFF2-40B4-BE49-F238E27FC236}">
                <a16:creationId xmlns:a16="http://schemas.microsoft.com/office/drawing/2014/main" id="{64B3CF16-96E5-4196-AEAF-FEDD244589F0}"/>
              </a:ext>
            </a:extLst>
          </p:cNvPr>
          <p:cNvPicPr>
            <a:picLocks noChangeAspect="1"/>
          </p:cNvPicPr>
          <p:nvPr/>
        </p:nvPicPr>
        <p:blipFill>
          <a:blip r:embed="rId2"/>
          <a:stretch>
            <a:fillRect/>
          </a:stretch>
        </p:blipFill>
        <p:spPr>
          <a:xfrm>
            <a:off x="623995" y="925542"/>
            <a:ext cx="3859102" cy="780356"/>
          </a:xfrm>
          <a:prstGeom prst="rect">
            <a:avLst/>
          </a:prstGeom>
        </p:spPr>
      </p:pic>
    </p:spTree>
    <p:extLst>
      <p:ext uri="{BB962C8B-B14F-4D97-AF65-F5344CB8AC3E}">
        <p14:creationId xmlns:p14="http://schemas.microsoft.com/office/powerpoint/2010/main" val="26078389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53">
            <a:extLst>
              <a:ext uri="{FF2B5EF4-FFF2-40B4-BE49-F238E27FC236}">
                <a16:creationId xmlns:a16="http://schemas.microsoft.com/office/drawing/2014/main" id="{DD4C8D1F-3B92-49AB-A1C7-F745053BD5E6}"/>
              </a:ext>
            </a:extLst>
          </p:cNvPr>
          <p:cNvSpPr>
            <a:spLocks noChangeArrowheads="1"/>
          </p:cNvSpPr>
          <p:nvPr/>
        </p:nvSpPr>
        <p:spPr bwMode="auto">
          <a:xfrm>
            <a:off x="456353" y="992293"/>
            <a:ext cx="4371975" cy="488950"/>
          </a:xfrm>
          <a:prstGeom prst="rect">
            <a:avLst/>
          </a:prstGeom>
          <a:solidFill>
            <a:srgbClr val="3333CC"/>
          </a:solidFill>
          <a:ln>
            <a:noFill/>
          </a:ln>
          <a:effectLst>
            <a:outerShdw dist="107763" dir="18900000" algn="ctr" rotWithShape="0">
              <a:srgbClr val="808080">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00000"/>
              </a:lnSpc>
              <a:spcBef>
                <a:spcPct val="0"/>
              </a:spcBef>
              <a:spcAft>
                <a:spcPct val="0"/>
              </a:spcAft>
              <a:buClrTx/>
              <a:buSzPct val="100000"/>
              <a:buFontTx/>
              <a:buNone/>
              <a:tabLst/>
              <a:defRPr/>
            </a:pPr>
            <a:r>
              <a:rPr kumimoji="0" lang="zh-CN" altLang="en-US" sz="2600" b="1" i="0" u="none" strike="noStrike" kern="0" cap="none" spc="0" normalizeH="0" baseline="0" noProof="0" dirty="0">
                <a:ln>
                  <a:noFill/>
                </a:ln>
                <a:solidFill>
                  <a:srgbClr val="FFFFFF"/>
                </a:solidFill>
                <a:effectLst/>
                <a:uLnTx/>
                <a:uFillTx/>
                <a:latin typeface="Times New Roman" panose="02020603050405020304" pitchFamily="18" charset="0"/>
                <a:ea typeface="楷体_GB2312" charset="-122"/>
              </a:rPr>
              <a:t>动态规划方法的基本思想</a:t>
            </a:r>
            <a:endParaRPr kumimoji="0" lang="zh-CN" altLang="en-US" sz="2600" b="0" i="0" u="none" strike="noStrike" kern="0" cap="none" spc="0" normalizeH="0" baseline="0" noProof="0" dirty="0">
              <a:ln>
                <a:noFill/>
              </a:ln>
              <a:solidFill>
                <a:srgbClr val="FFFFFF"/>
              </a:solidFill>
              <a:effectLst/>
              <a:uLnTx/>
              <a:uFillTx/>
              <a:latin typeface="Times New Roman" panose="02020603050405020304" pitchFamily="18" charset="0"/>
              <a:ea typeface="楷体_GB2312" charset="-122"/>
            </a:endParaRPr>
          </a:p>
        </p:txBody>
      </p:sp>
      <p:sp>
        <p:nvSpPr>
          <p:cNvPr id="5" name="Rectangle 854">
            <a:extLst>
              <a:ext uri="{FF2B5EF4-FFF2-40B4-BE49-F238E27FC236}">
                <a16:creationId xmlns:a16="http://schemas.microsoft.com/office/drawing/2014/main" id="{B96C27D4-BC61-46F4-99BE-6AEA9CCAAAB4}"/>
              </a:ext>
            </a:extLst>
          </p:cNvPr>
          <p:cNvSpPr>
            <a:spLocks noChangeArrowheads="1"/>
          </p:cNvSpPr>
          <p:nvPr/>
        </p:nvSpPr>
        <p:spPr bwMode="auto">
          <a:xfrm>
            <a:off x="526203" y="1645815"/>
            <a:ext cx="11139594" cy="3373225"/>
          </a:xfrm>
          <a:prstGeom prst="rect">
            <a:avLst/>
          </a:prstGeom>
          <a:noFill/>
          <a:ln w="9525" algn="ctr">
            <a:solidFill>
              <a:srgbClr val="0000FF"/>
            </a:solidFill>
            <a:miter lim="800000"/>
            <a:headEnd/>
            <a:tailEnd/>
          </a:ln>
          <a:extLst>
            <a:ext uri="{909E8E84-426E-40DD-AFC4-6F175D3DCCD1}">
              <a14:hiddenFill xmlns:a14="http://schemas.microsoft.com/office/drawing/2010/main">
                <a:solidFill>
                  <a:schemeClr val="accent1"/>
                </a:solidFill>
              </a14:hiddenFill>
            </a:ext>
          </a:extLst>
        </p:spPr>
        <p:txBody>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20000"/>
              </a:lnSpc>
              <a:spcBef>
                <a:spcPct val="50000"/>
              </a:spcBef>
              <a:spcAft>
                <a:spcPct val="0"/>
              </a:spcAft>
              <a:buClrTx/>
              <a:buSzPct val="100000"/>
              <a:buFontTx/>
              <a:buNone/>
              <a:tabLst/>
              <a:defRPr/>
            </a:pPr>
            <a:r>
              <a:rPr kumimoji="0" lang="en-US" altLang="zh-CN" sz="2800" b="0"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1.</a:t>
            </a:r>
            <a:r>
              <a:rPr kumimoji="0" lang="en-US" altLang="zh-CN" sz="2800" b="0" i="0" u="none" strike="noStrike" kern="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rPr>
              <a:t> </a:t>
            </a:r>
            <a:r>
              <a:rPr kumimoji="0" lang="zh-CN" altLang="en-US" sz="2800" b="0" i="0" u="none" strike="noStrike" kern="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rPr>
              <a:t>将多阶段决策过程划分</a:t>
            </a:r>
            <a:r>
              <a:rPr kumimoji="0" lang="zh-CN" altLang="en-US" sz="2800" b="0" i="0" u="none" strike="noStrike" kern="0" cap="none" spc="0" normalizeH="0" baseline="0" noProof="0" dirty="0">
                <a:ln>
                  <a:noFill/>
                </a:ln>
                <a:solidFill>
                  <a:srgbClr val="0070C0"/>
                </a:solidFill>
                <a:effectLst/>
                <a:uLnTx/>
                <a:uFillTx/>
                <a:latin typeface="华文新魏" panose="02010800040101010101" pitchFamily="2" charset="-122"/>
                <a:ea typeface="华文新魏" panose="02010800040101010101" pitchFamily="2" charset="-122"/>
              </a:rPr>
              <a:t>阶段</a:t>
            </a:r>
            <a:r>
              <a:rPr kumimoji="0" lang="zh-CN" altLang="en-US" sz="2800" b="0" i="0" u="none" strike="noStrike" kern="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rPr>
              <a:t>，恰当地选择状态变量、决策变量，定义最优指标函数，从而把问题化成一簇同类型的子问题，然后逐个求解。</a:t>
            </a:r>
          </a:p>
          <a:p>
            <a:pPr marL="0" marR="0" lvl="0" indent="0" defTabSz="914400" eaLnBrk="1" fontAlgn="base" latinLnBrk="0" hangingPunct="1">
              <a:lnSpc>
                <a:spcPct val="120000"/>
              </a:lnSpc>
              <a:spcBef>
                <a:spcPct val="50000"/>
              </a:spcBef>
              <a:spcAft>
                <a:spcPct val="0"/>
              </a:spcAft>
              <a:buClrTx/>
              <a:buSzPct val="100000"/>
              <a:buFontTx/>
              <a:buNone/>
              <a:tabLst/>
              <a:defRPr/>
            </a:pPr>
            <a:r>
              <a:rPr kumimoji="0" lang="en-US" altLang="zh-CN" sz="2800" b="0"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2.</a:t>
            </a:r>
            <a:r>
              <a:rPr kumimoji="0" lang="en-US" altLang="zh-CN" sz="2800" b="0" i="0" u="none" strike="noStrike" kern="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rPr>
              <a:t> </a:t>
            </a:r>
            <a:r>
              <a:rPr kumimoji="0" lang="zh-CN" altLang="en-US" sz="2800" b="0" i="0" u="none" strike="noStrike" kern="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rPr>
              <a:t>求解时从边界条件开始，逆过程方向行进，</a:t>
            </a:r>
            <a:r>
              <a:rPr kumimoji="0" lang="zh-CN" altLang="en-US" sz="2800" b="0" i="0" u="none" strike="noStrike" kern="0" cap="none" spc="0" normalizeH="0" baseline="0" noProof="0" dirty="0">
                <a:ln>
                  <a:noFill/>
                </a:ln>
                <a:solidFill>
                  <a:srgbClr val="0070C0"/>
                </a:solidFill>
                <a:effectLst/>
                <a:uLnTx/>
                <a:uFillTx/>
                <a:latin typeface="华文新魏" panose="02010800040101010101" pitchFamily="2" charset="-122"/>
                <a:ea typeface="华文新魏" panose="02010800040101010101" pitchFamily="2" charset="-122"/>
              </a:rPr>
              <a:t>逐段递推寻优</a:t>
            </a:r>
            <a:r>
              <a:rPr kumimoji="0" lang="zh-CN" altLang="en-US" sz="2800" b="0" i="0" u="none" strike="noStrike" kern="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rPr>
              <a:t>，在每一个子问题求解时，都要使用它前面已求出的子问题的最优结果，最后一个子问题的最优解，就是整个问题的最优解。</a:t>
            </a:r>
          </a:p>
        </p:txBody>
      </p:sp>
    </p:spTree>
    <p:extLst>
      <p:ext uri="{BB962C8B-B14F-4D97-AF65-F5344CB8AC3E}">
        <p14:creationId xmlns:p14="http://schemas.microsoft.com/office/powerpoint/2010/main" val="33073376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939DDF-4B08-48CE-88DC-CCA2B981D580}"/>
              </a:ext>
            </a:extLst>
          </p:cNvPr>
          <p:cNvSpPr>
            <a:spLocks noGrp="1"/>
          </p:cNvSpPr>
          <p:nvPr>
            <p:ph type="title"/>
          </p:nvPr>
        </p:nvSpPr>
        <p:spPr/>
        <p:txBody>
          <a:bodyPr>
            <a:normAutofit/>
          </a:bodyPr>
          <a:lstStyle/>
          <a:p>
            <a:r>
              <a:rPr lang="en-US" altLang="zh-CN" dirty="0"/>
              <a:t>4 </a:t>
            </a:r>
            <a:r>
              <a:rPr lang="zh-CN" altLang="en-US" dirty="0"/>
              <a:t>逆序解法和顺序解法</a:t>
            </a:r>
          </a:p>
        </p:txBody>
      </p:sp>
      <p:sp>
        <p:nvSpPr>
          <p:cNvPr id="3" name="内容占位符 2">
            <a:extLst>
              <a:ext uri="{FF2B5EF4-FFF2-40B4-BE49-F238E27FC236}">
                <a16:creationId xmlns:a16="http://schemas.microsoft.com/office/drawing/2014/main" id="{229A2C9A-EC8D-46F9-AFD0-90A20DF549AF}"/>
              </a:ext>
            </a:extLst>
          </p:cNvPr>
          <p:cNvSpPr>
            <a:spLocks noGrp="1"/>
          </p:cNvSpPr>
          <p:nvPr>
            <p:ph idx="1"/>
          </p:nvPr>
        </p:nvSpPr>
        <p:spPr/>
        <p:txBody>
          <a:bodyPr>
            <a:normAutofit/>
          </a:bodyPr>
          <a:lstStyle/>
          <a:p>
            <a:r>
              <a:rPr lang="zh-CN" altLang="en-US" dirty="0"/>
              <a:t>动态规划的求解有两种基本方法</a:t>
            </a:r>
          </a:p>
          <a:p>
            <a:pPr lvl="1"/>
            <a:r>
              <a:rPr lang="zh-CN" altLang="en-US" dirty="0">
                <a:solidFill>
                  <a:srgbClr val="C00000"/>
                </a:solidFill>
              </a:rPr>
              <a:t>逆序解法</a:t>
            </a:r>
            <a:r>
              <a:rPr lang="en-US" altLang="zh-CN" dirty="0">
                <a:solidFill>
                  <a:srgbClr val="C00000"/>
                </a:solidFill>
              </a:rPr>
              <a:t>(</a:t>
            </a:r>
            <a:r>
              <a:rPr lang="zh-CN" altLang="en-US" dirty="0">
                <a:solidFill>
                  <a:srgbClr val="C00000"/>
                </a:solidFill>
              </a:rPr>
              <a:t>后向动态规划方法</a:t>
            </a:r>
            <a:r>
              <a:rPr lang="en-US" altLang="zh-CN" dirty="0">
                <a:solidFill>
                  <a:srgbClr val="C00000"/>
                </a:solidFill>
              </a:rPr>
              <a:t>): </a:t>
            </a:r>
            <a:r>
              <a:rPr lang="zh-CN" altLang="en-US" dirty="0"/>
              <a:t>如上个例子所使用的方法，寻优的方向与多阶段决策过程的实际行进方向相反，从最后一段开始计算逐段前推，求得全过程的最优策略。</a:t>
            </a:r>
            <a:endParaRPr lang="en-US" altLang="zh-CN" dirty="0"/>
          </a:p>
          <a:p>
            <a:pPr lvl="1"/>
            <a:endParaRPr lang="zh-CN" altLang="en-US" dirty="0"/>
          </a:p>
          <a:p>
            <a:pPr lvl="1"/>
            <a:r>
              <a:rPr lang="zh-CN" altLang="en-US" dirty="0">
                <a:solidFill>
                  <a:srgbClr val="C00000"/>
                </a:solidFill>
              </a:rPr>
              <a:t>顺序解法</a:t>
            </a:r>
            <a:r>
              <a:rPr lang="en-US" altLang="zh-CN" dirty="0">
                <a:solidFill>
                  <a:srgbClr val="C00000"/>
                </a:solidFill>
              </a:rPr>
              <a:t>(</a:t>
            </a:r>
            <a:r>
              <a:rPr lang="zh-CN" altLang="en-US" dirty="0">
                <a:solidFill>
                  <a:srgbClr val="C00000"/>
                </a:solidFill>
              </a:rPr>
              <a:t>前向动态规划方法</a:t>
            </a:r>
            <a:r>
              <a:rPr lang="en-US" altLang="zh-CN" dirty="0">
                <a:solidFill>
                  <a:srgbClr val="C00000"/>
                </a:solidFill>
              </a:rPr>
              <a:t>): </a:t>
            </a:r>
            <a:r>
              <a:rPr lang="zh-CN" altLang="en-US" dirty="0"/>
              <a:t>与逆序解法相反，顺序解法的寻优的方向与过程的行进方向相同，计算时从第一段开始逐段向后递推，计算后一段要用到前一段的求优结果，最后一段计算的结果就是全过程的最优结果。</a:t>
            </a:r>
          </a:p>
          <a:p>
            <a:endParaRPr lang="zh-CN" altLang="en-US" dirty="0"/>
          </a:p>
        </p:txBody>
      </p:sp>
    </p:spTree>
    <p:extLst>
      <p:ext uri="{BB962C8B-B14F-4D97-AF65-F5344CB8AC3E}">
        <p14:creationId xmlns:p14="http://schemas.microsoft.com/office/powerpoint/2010/main" val="2454630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7">
            <a:extLst>
              <a:ext uri="{FF2B5EF4-FFF2-40B4-BE49-F238E27FC236}">
                <a16:creationId xmlns:a16="http://schemas.microsoft.com/office/drawing/2014/main" id="{1897F000-24DC-4CC9-B3BA-C5220266582E}"/>
              </a:ext>
            </a:extLst>
          </p:cNvPr>
          <p:cNvSpPr>
            <a:spLocks noChangeArrowheads="1"/>
          </p:cNvSpPr>
          <p:nvPr/>
        </p:nvSpPr>
        <p:spPr bwMode="auto">
          <a:xfrm>
            <a:off x="530250" y="5893816"/>
            <a:ext cx="5994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spcBef>
                <a:spcPct val="50000"/>
              </a:spcBef>
              <a:buFont typeface="Arial" panose="020B0604020202020204" pitchFamily="34" charset="0"/>
              <a:buChar char="•"/>
            </a:pPr>
            <a:r>
              <a:rPr lang="zh-CN" altLang="en-US" sz="2400" dirty="0">
                <a:solidFill>
                  <a:schemeClr val="tx1"/>
                </a:solidFill>
                <a:latin typeface="华文新魏" panose="02010800040101010101" pitchFamily="2" charset="-122"/>
                <a:ea typeface="华文新魏" panose="02010800040101010101" pitchFamily="2" charset="-122"/>
              </a:rPr>
              <a:t>相应的问题称为</a:t>
            </a:r>
            <a:r>
              <a:rPr lang="zh-CN" altLang="en-US" sz="2400" dirty="0">
                <a:solidFill>
                  <a:srgbClr val="FF0000"/>
                </a:solidFill>
                <a:latin typeface="华文新魏" panose="02010800040101010101" pitchFamily="2" charset="-122"/>
                <a:ea typeface="华文新魏" panose="02010800040101010101" pitchFamily="2" charset="-122"/>
              </a:rPr>
              <a:t>多阶段决策问题</a:t>
            </a:r>
            <a:r>
              <a:rPr lang="zh-CN" altLang="en-US" sz="2400" dirty="0">
                <a:solidFill>
                  <a:schemeClr val="tx1"/>
                </a:solidFill>
                <a:latin typeface="华文新魏" panose="02010800040101010101" pitchFamily="2" charset="-122"/>
                <a:ea typeface="华文新魏" panose="02010800040101010101" pitchFamily="2" charset="-122"/>
              </a:rPr>
              <a:t>。</a:t>
            </a:r>
          </a:p>
        </p:txBody>
      </p:sp>
      <p:sp>
        <p:nvSpPr>
          <p:cNvPr id="5" name="Rectangle 28">
            <a:extLst>
              <a:ext uri="{FF2B5EF4-FFF2-40B4-BE49-F238E27FC236}">
                <a16:creationId xmlns:a16="http://schemas.microsoft.com/office/drawing/2014/main" id="{9176FF55-C496-4D1C-A463-27550F33BA01}"/>
              </a:ext>
            </a:extLst>
          </p:cNvPr>
          <p:cNvSpPr>
            <a:spLocks noChangeArrowheads="1"/>
          </p:cNvSpPr>
          <p:nvPr/>
        </p:nvSpPr>
        <p:spPr bwMode="auto">
          <a:xfrm>
            <a:off x="530250" y="1003111"/>
            <a:ext cx="11131499" cy="1197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spcBef>
                <a:spcPct val="50000"/>
              </a:spcBef>
              <a:buFont typeface="Arial" panose="020B0604020202020204" pitchFamily="34" charset="0"/>
              <a:buChar char="•"/>
            </a:pPr>
            <a:r>
              <a:rPr lang="zh-CN" altLang="en-US" sz="2400" dirty="0">
                <a:solidFill>
                  <a:schemeClr val="tx1"/>
                </a:solidFill>
                <a:latin typeface="华文新魏" panose="02010800040101010101" pitchFamily="2" charset="-122"/>
                <a:ea typeface="华文新魏" panose="02010800040101010101" pitchFamily="2" charset="-122"/>
              </a:rPr>
              <a:t>这是一个</a:t>
            </a:r>
            <a:r>
              <a:rPr lang="zh-CN" altLang="en-US" sz="2400" dirty="0">
                <a:solidFill>
                  <a:srgbClr val="FF0000"/>
                </a:solidFill>
                <a:latin typeface="华文新魏" panose="02010800040101010101" pitchFamily="2" charset="-122"/>
                <a:ea typeface="华文新魏" panose="02010800040101010101" pitchFamily="2" charset="-122"/>
              </a:rPr>
              <a:t>多阶段决策过程</a:t>
            </a:r>
            <a:r>
              <a:rPr lang="zh-CN" altLang="en-US" sz="2400" dirty="0">
                <a:solidFill>
                  <a:schemeClr val="tx1"/>
                </a:solidFill>
                <a:latin typeface="华文新魏" panose="02010800040101010101" pitchFamily="2" charset="-122"/>
                <a:ea typeface="华文新魏" panose="02010800040101010101" pitchFamily="2" charset="-122"/>
              </a:rPr>
              <a:t>。</a:t>
            </a:r>
          </a:p>
          <a:p>
            <a:pPr marL="342900" indent="-342900" eaLnBrk="0" hangingPunct="0">
              <a:lnSpc>
                <a:spcPct val="120000"/>
              </a:lnSpc>
              <a:spcBef>
                <a:spcPct val="50000"/>
              </a:spcBef>
              <a:buSzPct val="75000"/>
              <a:buFont typeface="Arial" panose="020B0604020202020204" pitchFamily="34" charset="0"/>
              <a:buChar char="•"/>
            </a:pPr>
            <a:r>
              <a:rPr lang="zh-CN" altLang="en-US" sz="2400" dirty="0">
                <a:solidFill>
                  <a:schemeClr val="tx1"/>
                </a:solidFill>
                <a:latin typeface="华文新魏" panose="02010800040101010101" pitchFamily="2" charset="-122"/>
                <a:ea typeface="华文新魏" panose="02010800040101010101" pitchFamily="2" charset="-122"/>
              </a:rPr>
              <a:t>该过程可以分为相互联系的若干阶段，每一阶段都需作出决策，从而形成全过程的决策。</a:t>
            </a:r>
          </a:p>
        </p:txBody>
      </p:sp>
      <p:pic>
        <p:nvPicPr>
          <p:cNvPr id="34" name="图片 33">
            <a:extLst>
              <a:ext uri="{FF2B5EF4-FFF2-40B4-BE49-F238E27FC236}">
                <a16:creationId xmlns:a16="http://schemas.microsoft.com/office/drawing/2014/main" id="{03CC1DC8-A4F2-465B-8D8C-FA703DBD5251}"/>
              </a:ext>
            </a:extLst>
          </p:cNvPr>
          <p:cNvPicPr>
            <a:picLocks noChangeAspect="1"/>
          </p:cNvPicPr>
          <p:nvPr/>
        </p:nvPicPr>
        <p:blipFill>
          <a:blip r:embed="rId2"/>
          <a:stretch>
            <a:fillRect/>
          </a:stretch>
        </p:blipFill>
        <p:spPr>
          <a:xfrm>
            <a:off x="1869097" y="2660643"/>
            <a:ext cx="8453806" cy="2891593"/>
          </a:xfrm>
          <a:prstGeom prst="rect">
            <a:avLst/>
          </a:prstGeom>
        </p:spPr>
      </p:pic>
    </p:spTree>
    <p:extLst>
      <p:ext uri="{BB962C8B-B14F-4D97-AF65-F5344CB8AC3E}">
        <p14:creationId xmlns:p14="http://schemas.microsoft.com/office/powerpoint/2010/main" val="2405801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childTnLst>
                                    <p:set>
                                      <p:cBhvr additive="base">
                                        <p:cTn id="6" dur="1" fill="hold">
                                          <p:stCondLst>
                                            <p:cond delay="0"/>
                                          </p:stCondLst>
                                        </p:cTn>
                                        <p:tgtEl>
                                          <p:spTgt spid="4"/>
                                        </p:tgtEl>
                                        <p:attrNameLst>
                                          <p:attrName>style.visibility</p:attrName>
                                        </p:attrNameLst>
                                      </p:cBhvr>
                                      <p:to>
                                        <p:strVal val="visible"/>
                                      </p:to>
                                    </p:set>
                                    <p:animEffect transition="in" filter="blinds(horizontal)">
                                      <p:cBhvr additive="base">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939DDF-4B08-48CE-88DC-CCA2B981D580}"/>
              </a:ext>
            </a:extLst>
          </p:cNvPr>
          <p:cNvSpPr>
            <a:spLocks noGrp="1"/>
          </p:cNvSpPr>
          <p:nvPr>
            <p:ph type="title"/>
          </p:nvPr>
        </p:nvSpPr>
        <p:spPr/>
        <p:txBody>
          <a:bodyPr/>
          <a:lstStyle/>
          <a:p>
            <a:r>
              <a:rPr lang="zh-CN" altLang="en-US" dirty="0"/>
              <a:t>顺序解法</a:t>
            </a:r>
          </a:p>
        </p:txBody>
      </p:sp>
      <p:sp>
        <p:nvSpPr>
          <p:cNvPr id="3" name="内容占位符 2">
            <a:extLst>
              <a:ext uri="{FF2B5EF4-FFF2-40B4-BE49-F238E27FC236}">
                <a16:creationId xmlns:a16="http://schemas.microsoft.com/office/drawing/2014/main" id="{229A2C9A-EC8D-46F9-AFD0-90A20DF549AF}"/>
              </a:ext>
            </a:extLst>
          </p:cNvPr>
          <p:cNvSpPr>
            <a:spLocks noGrp="1"/>
          </p:cNvSpPr>
          <p:nvPr>
            <p:ph idx="1"/>
          </p:nvPr>
        </p:nvSpPr>
        <p:spPr/>
        <p:txBody>
          <a:bodyPr>
            <a:normAutofit/>
          </a:bodyPr>
          <a:lstStyle/>
          <a:p>
            <a:pPr>
              <a:lnSpc>
                <a:spcPct val="130000"/>
              </a:lnSpc>
              <a:spcBef>
                <a:spcPct val="50000"/>
              </a:spcBef>
            </a:pPr>
            <a:r>
              <a:rPr lang="zh-CN" altLang="en-US" sz="2800" dirty="0">
                <a:latin typeface="Times New Roman" panose="02020603050405020304" pitchFamily="18" charset="0"/>
                <a:cs typeface="Times New Roman" panose="02020603050405020304" pitchFamily="18" charset="0"/>
              </a:rPr>
              <a:t>若设</a:t>
            </a:r>
            <a:r>
              <a:rPr lang="en-US" altLang="zh-CN" sz="2800" i="1" dirty="0" err="1">
                <a:solidFill>
                  <a:srgbClr val="FF0000"/>
                </a:solidFill>
                <a:latin typeface="Times New Roman" panose="02020603050405020304" pitchFamily="18" charset="0"/>
                <a:cs typeface="Times New Roman" panose="02020603050405020304" pitchFamily="18" charset="0"/>
              </a:rPr>
              <a:t>f</a:t>
            </a:r>
            <a:r>
              <a:rPr lang="en-US" altLang="zh-CN" sz="2800" i="1" baseline="-25000" dirty="0" err="1">
                <a:solidFill>
                  <a:srgbClr val="FF0000"/>
                </a:solidFill>
                <a:latin typeface="Times New Roman" panose="02020603050405020304" pitchFamily="18" charset="0"/>
                <a:cs typeface="Times New Roman" panose="02020603050405020304" pitchFamily="18" charset="0"/>
              </a:rPr>
              <a:t>k</a:t>
            </a:r>
            <a:r>
              <a:rPr lang="en-US" altLang="zh-CN" sz="2800" dirty="0">
                <a:solidFill>
                  <a:srgbClr val="FF0000"/>
                </a:solidFill>
                <a:latin typeface="Times New Roman" panose="02020603050405020304" pitchFamily="18" charset="0"/>
                <a:cs typeface="Times New Roman" panose="02020603050405020304" pitchFamily="18" charset="0"/>
              </a:rPr>
              <a:t>( </a:t>
            </a:r>
            <a:r>
              <a:rPr lang="en-US" altLang="zh-CN" sz="2800" i="1" dirty="0">
                <a:solidFill>
                  <a:srgbClr val="FF0000"/>
                </a:solidFill>
                <a:latin typeface="Times New Roman" panose="02020603050405020304" pitchFamily="18" charset="0"/>
                <a:cs typeface="Times New Roman" panose="02020603050405020304" pitchFamily="18" charset="0"/>
              </a:rPr>
              <a:t>x</a:t>
            </a:r>
            <a:r>
              <a:rPr lang="en-US" altLang="zh-CN" sz="2800" i="1" baseline="-25000" dirty="0">
                <a:solidFill>
                  <a:srgbClr val="FF0000"/>
                </a:solidFill>
                <a:latin typeface="Times New Roman" panose="02020603050405020304" pitchFamily="18" charset="0"/>
                <a:cs typeface="Times New Roman" panose="02020603050405020304" pitchFamily="18" charset="0"/>
              </a:rPr>
              <a:t>k</a:t>
            </a:r>
            <a:r>
              <a:rPr lang="en-US" altLang="zh-CN" sz="2800" baseline="-25000" dirty="0">
                <a:solidFill>
                  <a:srgbClr val="FF0000"/>
                </a:solidFill>
                <a:latin typeface="Times New Roman" panose="02020603050405020304" pitchFamily="18" charset="0"/>
                <a:cs typeface="Times New Roman" panose="02020603050405020304" pitchFamily="18" charset="0"/>
              </a:rPr>
              <a:t>+1 </a:t>
            </a:r>
            <a:r>
              <a:rPr lang="en-US" altLang="zh-CN" sz="2800" dirty="0">
                <a:solidFill>
                  <a:srgbClr val="FF0000"/>
                </a:solidFill>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表示从起点</a:t>
            </a:r>
            <a:r>
              <a:rPr lang="en-US" altLang="zh-CN" sz="2800" i="1" dirty="0">
                <a:latin typeface="Times New Roman" panose="02020603050405020304" pitchFamily="18" charset="0"/>
                <a:cs typeface="Times New Roman" panose="02020603050405020304" pitchFamily="18" charset="0"/>
              </a:rPr>
              <a:t>A</a:t>
            </a:r>
            <a:r>
              <a:rPr lang="zh-CN" altLang="en-US" sz="2800" dirty="0">
                <a:latin typeface="Times New Roman" panose="02020603050405020304" pitchFamily="18" charset="0"/>
                <a:cs typeface="Times New Roman" panose="02020603050405020304" pitchFamily="18" charset="0"/>
              </a:rPr>
              <a:t>到第</a:t>
            </a:r>
            <a:r>
              <a:rPr lang="en-US" altLang="zh-CN" sz="2800" i="1" dirty="0">
                <a:latin typeface="Times New Roman" panose="02020603050405020304" pitchFamily="18" charset="0"/>
                <a:cs typeface="Times New Roman" panose="02020603050405020304" pitchFamily="18" charset="0"/>
              </a:rPr>
              <a:t>k</a:t>
            </a:r>
            <a:r>
              <a:rPr lang="zh-CN" altLang="en-US" sz="2800" dirty="0">
                <a:latin typeface="Times New Roman" panose="02020603050405020304" pitchFamily="18" charset="0"/>
                <a:cs typeface="Times New Roman" panose="02020603050405020304" pitchFamily="18" charset="0"/>
              </a:rPr>
              <a:t>阶段末状态点</a:t>
            </a:r>
            <a:r>
              <a:rPr lang="en-US" altLang="zh-CN" sz="2800" i="1" dirty="0">
                <a:latin typeface="Times New Roman" panose="02020603050405020304" pitchFamily="18" charset="0"/>
                <a:cs typeface="Times New Roman" panose="02020603050405020304" pitchFamily="18" charset="0"/>
              </a:rPr>
              <a:t>x</a:t>
            </a:r>
            <a:r>
              <a:rPr lang="en-US" altLang="zh-CN" sz="2800" i="1" baseline="-25000"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+1</a:t>
            </a:r>
            <a:r>
              <a:rPr lang="zh-CN" altLang="en-US" sz="2800" dirty="0">
                <a:latin typeface="Times New Roman" panose="02020603050405020304" pitchFamily="18" charset="0"/>
                <a:cs typeface="Times New Roman" panose="02020603050405020304" pitchFamily="18" charset="0"/>
              </a:rPr>
              <a:t>的最短距离。</a:t>
            </a:r>
          </a:p>
          <a:p>
            <a:pPr>
              <a:lnSpc>
                <a:spcPct val="130000"/>
              </a:lnSpc>
              <a:spcBef>
                <a:spcPct val="50000"/>
              </a:spcBef>
            </a:pPr>
            <a:r>
              <a:rPr lang="zh-CN" altLang="en-US" sz="2800" dirty="0">
                <a:latin typeface="Times New Roman" panose="02020603050405020304" pitchFamily="18" charset="0"/>
                <a:cs typeface="Times New Roman" panose="02020603050405020304" pitchFamily="18" charset="0"/>
              </a:rPr>
              <a:t>就可以由前向后逐步求出起点</a:t>
            </a:r>
            <a:r>
              <a:rPr lang="en-US" altLang="zh-CN" sz="2800" i="1" dirty="0">
                <a:latin typeface="Times New Roman" panose="02020603050405020304" pitchFamily="18" charset="0"/>
                <a:cs typeface="Times New Roman" panose="02020603050405020304" pitchFamily="18" charset="0"/>
              </a:rPr>
              <a:t>A</a:t>
            </a:r>
            <a:r>
              <a:rPr lang="zh-CN" altLang="en-US" sz="2800" dirty="0">
                <a:latin typeface="Times New Roman" panose="02020603050405020304" pitchFamily="18" charset="0"/>
                <a:cs typeface="Times New Roman" panose="02020603050405020304" pitchFamily="18" charset="0"/>
              </a:rPr>
              <a:t>到各阶段末状态点的最短距离，最后求出起点</a:t>
            </a:r>
            <a:r>
              <a:rPr lang="en-US" altLang="zh-CN" sz="2800" i="1" dirty="0">
                <a:latin typeface="Times New Roman" panose="02020603050405020304" pitchFamily="18" charset="0"/>
                <a:cs typeface="Times New Roman" panose="02020603050405020304" pitchFamily="18" charset="0"/>
              </a:rPr>
              <a:t>A</a:t>
            </a:r>
            <a:r>
              <a:rPr lang="zh-CN" altLang="en-US" sz="2800" dirty="0">
                <a:latin typeface="Times New Roman" panose="02020603050405020304" pitchFamily="18" charset="0"/>
                <a:cs typeface="Times New Roman" panose="02020603050405020304" pitchFamily="18" charset="0"/>
              </a:rPr>
              <a:t>到</a:t>
            </a:r>
            <a:r>
              <a:rPr lang="en-US" altLang="zh-CN" sz="2800" i="1" dirty="0">
                <a:latin typeface="Times New Roman" panose="02020603050405020304" pitchFamily="18" charset="0"/>
                <a:cs typeface="Times New Roman" panose="02020603050405020304" pitchFamily="18" charset="0"/>
              </a:rPr>
              <a:t>E</a:t>
            </a:r>
            <a:r>
              <a:rPr lang="zh-CN" altLang="en-US" sz="2800" dirty="0">
                <a:latin typeface="Times New Roman" panose="02020603050405020304" pitchFamily="18" charset="0"/>
                <a:cs typeface="Times New Roman" panose="02020603050405020304" pitchFamily="18" charset="0"/>
              </a:rPr>
              <a:t>点的最短距离及路线。</a:t>
            </a:r>
          </a:p>
          <a:p>
            <a:endParaRPr lang="zh-CN" altLang="en-US" dirty="0"/>
          </a:p>
        </p:txBody>
      </p:sp>
      <p:sp>
        <p:nvSpPr>
          <p:cNvPr id="4" name="Rectangle 867">
            <a:extLst>
              <a:ext uri="{FF2B5EF4-FFF2-40B4-BE49-F238E27FC236}">
                <a16:creationId xmlns:a16="http://schemas.microsoft.com/office/drawing/2014/main" id="{0F99F8DD-AABA-487E-9651-EFC2E9A51CA5}"/>
              </a:ext>
            </a:extLst>
          </p:cNvPr>
          <p:cNvSpPr>
            <a:spLocks noChangeArrowheads="1"/>
          </p:cNvSpPr>
          <p:nvPr/>
        </p:nvSpPr>
        <p:spPr bwMode="auto">
          <a:xfrm>
            <a:off x="3060700" y="6289648"/>
            <a:ext cx="6070600" cy="503237"/>
          </a:xfrm>
          <a:prstGeom prst="rect">
            <a:avLst/>
          </a:prstGeom>
          <a:solidFill>
            <a:srgbClr val="CCFFCC"/>
          </a:solidFill>
          <a:ln w="9525" algn="ctr">
            <a:solidFill>
              <a:srgbClr val="FF0000"/>
            </a:solidFill>
            <a:miter lim="800000"/>
            <a:headEnd/>
            <a:tailEnd/>
          </a:ln>
        </p:spPr>
        <p:txBody>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eaLnBrk="1" hangingPunct="1">
              <a:spcBef>
                <a:spcPct val="45000"/>
              </a:spcBef>
            </a:pPr>
            <a:r>
              <a:rPr lang="zh-CN" altLang="en-US" dirty="0">
                <a:solidFill>
                  <a:srgbClr val="FF0066"/>
                </a:solidFill>
              </a:rPr>
              <a:t>动态规划的目标：</a:t>
            </a:r>
            <a:r>
              <a:rPr lang="zh-CN" altLang="en-US" dirty="0">
                <a:solidFill>
                  <a:srgbClr val="FF0000"/>
                </a:solidFill>
              </a:rPr>
              <a:t>最优指标</a:t>
            </a:r>
            <a:r>
              <a:rPr lang="zh-CN" altLang="en-US" dirty="0"/>
              <a:t>  </a:t>
            </a:r>
            <a:r>
              <a:rPr lang="en-US" altLang="zh-CN" i="1" dirty="0"/>
              <a:t>f</a:t>
            </a:r>
            <a:r>
              <a:rPr lang="en-US" altLang="zh-CN" sz="3200" baseline="-25000" dirty="0"/>
              <a:t>4</a:t>
            </a:r>
            <a:r>
              <a:rPr lang="en-US" altLang="zh-CN" dirty="0"/>
              <a:t>( </a:t>
            </a:r>
            <a:r>
              <a:rPr lang="en-US" altLang="zh-CN" i="1" dirty="0"/>
              <a:t>E </a:t>
            </a:r>
            <a:r>
              <a:rPr lang="en-US" altLang="zh-CN" dirty="0"/>
              <a:t>)</a:t>
            </a:r>
          </a:p>
        </p:txBody>
      </p:sp>
      <p:pic>
        <p:nvPicPr>
          <p:cNvPr id="5" name="Picture 865">
            <a:extLst>
              <a:ext uri="{FF2B5EF4-FFF2-40B4-BE49-F238E27FC236}">
                <a16:creationId xmlns:a16="http://schemas.microsoft.com/office/drawing/2014/main" id="{85D99821-7976-4028-82A0-122330C8C858}"/>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0824" y="3888740"/>
            <a:ext cx="4930352" cy="21328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55255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70">
            <a:extLst>
              <a:ext uri="{FF2B5EF4-FFF2-40B4-BE49-F238E27FC236}">
                <a16:creationId xmlns:a16="http://schemas.microsoft.com/office/drawing/2014/main" id="{7F4D5935-147D-4EA7-BBFC-5C505C3E13BF}"/>
              </a:ext>
            </a:extLst>
          </p:cNvPr>
          <p:cNvSpPr>
            <a:spLocks noChangeArrowheads="1"/>
          </p:cNvSpPr>
          <p:nvPr/>
        </p:nvSpPr>
        <p:spPr bwMode="auto">
          <a:xfrm>
            <a:off x="596794" y="938213"/>
            <a:ext cx="2168525" cy="447675"/>
          </a:xfrm>
          <a:prstGeom prst="rect">
            <a:avLst/>
          </a:prstGeom>
          <a:solidFill>
            <a:srgbClr val="CCFFCC"/>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zh-CN" altLang="en-US" sz="2400" b="1" i="0" u="none" strike="noStrike" kern="0" cap="none" spc="0" normalizeH="0" baseline="0" noProof="0" dirty="0">
                <a:ln>
                  <a:noFill/>
                </a:ln>
                <a:solidFill>
                  <a:srgbClr val="0000FF"/>
                </a:solidFill>
                <a:effectLst/>
                <a:uLnTx/>
                <a:uFillTx/>
                <a:latin typeface="Times New Roman" panose="02020603050405020304" pitchFamily="18" charset="0"/>
                <a:ea typeface="楷体_GB2312" charset="-122"/>
              </a:rPr>
              <a:t>第一步 </a:t>
            </a:r>
            <a:r>
              <a:rPr kumimoji="1" lang="en-US" altLang="zh-CN" sz="2400" b="1" i="0" u="none" strike="noStrike" kern="0" cap="none" spc="0" normalizeH="0" baseline="0" noProof="0" dirty="0">
                <a:ln>
                  <a:noFill/>
                </a:ln>
                <a:solidFill>
                  <a:srgbClr val="0000FF"/>
                </a:solidFill>
                <a:effectLst/>
                <a:uLnTx/>
                <a:uFillTx/>
                <a:latin typeface="Times New Roman" panose="02020603050405020304" pitchFamily="18" charset="0"/>
                <a:ea typeface="楷体_GB2312" charset="-122"/>
              </a:rPr>
              <a:t>k=0</a:t>
            </a:r>
          </a:p>
        </p:txBody>
      </p:sp>
      <p:sp>
        <p:nvSpPr>
          <p:cNvPr id="5" name="Rectangle 871">
            <a:extLst>
              <a:ext uri="{FF2B5EF4-FFF2-40B4-BE49-F238E27FC236}">
                <a16:creationId xmlns:a16="http://schemas.microsoft.com/office/drawing/2014/main" id="{8A6CF2FB-EAD3-4299-AE02-B985F432B9C4}"/>
              </a:ext>
            </a:extLst>
          </p:cNvPr>
          <p:cNvSpPr>
            <a:spLocks noChangeArrowheads="1"/>
          </p:cNvSpPr>
          <p:nvPr/>
        </p:nvSpPr>
        <p:spPr bwMode="auto">
          <a:xfrm>
            <a:off x="533400" y="1620044"/>
            <a:ext cx="8788400" cy="1411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00000"/>
              </a:lnSpc>
              <a:spcBef>
                <a:spcPct val="50000"/>
              </a:spcBef>
              <a:spcAft>
                <a:spcPct val="0"/>
              </a:spcAft>
              <a:buClrTx/>
              <a:buSzPct val="100000"/>
              <a:buFontTx/>
              <a:buNone/>
              <a:tabLst/>
              <a:defRPr/>
            </a:pPr>
            <a:r>
              <a:rPr kumimoji="0" lang="en-US" altLang="zh-CN" sz="2400" b="1" i="0" u="none" strike="noStrike" kern="0" cap="none" spc="0" normalizeH="0" baseline="0" noProof="0" dirty="0">
                <a:ln>
                  <a:noFill/>
                </a:ln>
                <a:solidFill>
                  <a:srgbClr val="0066FF"/>
                </a:solidFill>
                <a:effectLst/>
                <a:uLnTx/>
                <a:uFillTx/>
                <a:latin typeface="Times New Roman" panose="02020603050405020304" pitchFamily="18" charset="0"/>
                <a:ea typeface="楷体_GB2312" charset="-122"/>
              </a:rPr>
              <a:t>□  </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f</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0</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x</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 =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f</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0</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 =</a:t>
            </a:r>
            <a:r>
              <a:rPr kumimoji="0" lang="en-US" altLang="zh-CN" sz="2400" b="1" i="0" u="none" strike="noStrike" kern="0" cap="none" spc="0" normalizeH="0" baseline="0" noProof="0" dirty="0">
                <a:ln>
                  <a:noFill/>
                </a:ln>
                <a:solidFill>
                  <a:srgbClr val="0000FF"/>
                </a:solidFill>
                <a:effectLst/>
                <a:uLnTx/>
                <a:uFillTx/>
                <a:latin typeface="Times New Roman" panose="02020603050405020304" pitchFamily="18" charset="0"/>
                <a:ea typeface="楷体_GB2312" charset="-122"/>
              </a:rPr>
              <a:t> </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0</a:t>
            </a:r>
          </a:p>
          <a:p>
            <a:pPr marL="0" marR="0" lvl="0" indent="0" defTabSz="914400" eaLnBrk="1" fontAlgn="base" latinLnBrk="0" hangingPunct="1">
              <a:lnSpc>
                <a:spcPct val="100000"/>
              </a:lnSpc>
              <a:spcBef>
                <a:spcPct val="50000"/>
              </a:spcBef>
              <a:spcAft>
                <a:spcPct val="0"/>
              </a:spcAft>
              <a:buClrTx/>
              <a:buSzPct val="100000"/>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这是</a:t>
            </a:r>
            <a:r>
              <a:rPr kumimoji="0" lang="zh-CN" altLang="en-US" sz="2400" b="1" i="0" u="none" strike="noStrike" kern="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rPr>
              <a:t>边界条件</a:t>
            </a:r>
          </a:p>
        </p:txBody>
      </p:sp>
      <p:pic>
        <p:nvPicPr>
          <p:cNvPr id="6" name="Picture 872">
            <a:extLst>
              <a:ext uri="{FF2B5EF4-FFF2-40B4-BE49-F238E27FC236}">
                <a16:creationId xmlns:a16="http://schemas.microsoft.com/office/drawing/2014/main" id="{EA88F6B3-2DC2-4766-BBCB-C7DB79CCCF6C}"/>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4788" y="3180821"/>
            <a:ext cx="6011863" cy="284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873">
            <a:extLst>
              <a:ext uri="{FF2B5EF4-FFF2-40B4-BE49-F238E27FC236}">
                <a16:creationId xmlns:a16="http://schemas.microsoft.com/office/drawing/2014/main" id="{0B7817D7-00F4-4EF0-97B8-4DE79E44F78D}"/>
              </a:ext>
            </a:extLst>
          </p:cNvPr>
          <p:cNvSpPr>
            <a:spLocks noChangeArrowheads="1"/>
          </p:cNvSpPr>
          <p:nvPr/>
        </p:nvSpPr>
        <p:spPr bwMode="auto">
          <a:xfrm>
            <a:off x="3216063" y="3695171"/>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[0]</a:t>
            </a:r>
          </a:p>
        </p:txBody>
      </p:sp>
      <p:sp>
        <p:nvSpPr>
          <p:cNvPr id="8" name="Oval 874">
            <a:extLst>
              <a:ext uri="{FF2B5EF4-FFF2-40B4-BE49-F238E27FC236}">
                <a16:creationId xmlns:a16="http://schemas.microsoft.com/office/drawing/2014/main" id="{7EE1843A-2CA1-47D5-A21E-4C53DA6B6D4B}"/>
              </a:ext>
            </a:extLst>
          </p:cNvPr>
          <p:cNvSpPr>
            <a:spLocks noChangeArrowheads="1"/>
          </p:cNvSpPr>
          <p:nvPr/>
        </p:nvSpPr>
        <p:spPr bwMode="auto">
          <a:xfrm>
            <a:off x="3311313" y="4207933"/>
            <a:ext cx="431800" cy="454025"/>
          </a:xfrm>
          <a:prstGeom prst="ellipse">
            <a:avLst/>
          </a:prstGeom>
          <a:solidFill>
            <a:srgbClr val="FFFF99"/>
          </a:solidFill>
          <a:ln w="25400" algn="ctr">
            <a:solidFill>
              <a:srgbClr val="FF0000"/>
            </a:solidFill>
            <a:round/>
            <a:headEnd/>
            <a:tailEnd/>
          </a:ln>
        </p:spPr>
        <p:txBody>
          <a:bodyPr wrap="none" lIns="82550" tIns="41275" rIns="82550" bIns="41275" anchor="ct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200" b="1" i="1"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A</a:t>
            </a:r>
            <a:endParaRPr kumimoji="1" lang="en-US" altLang="zh-CN" sz="2800" b="1" i="0" u="none" strike="noStrike" kern="0" cap="none" spc="0" normalizeH="0" baseline="-25000" noProof="0">
              <a:ln>
                <a:noFill/>
              </a:ln>
              <a:solidFill>
                <a:srgbClr val="0000FF"/>
              </a:solidFill>
              <a:effectLst/>
              <a:uLnTx/>
              <a:uFillTx/>
              <a:latin typeface="Times New Roman" panose="02020603050405020304" pitchFamily="18" charset="0"/>
              <a:ea typeface="楷体_GB2312" charset="-122"/>
            </a:endParaRPr>
          </a:p>
        </p:txBody>
      </p:sp>
      <p:sp>
        <p:nvSpPr>
          <p:cNvPr id="9" name="Rectangle 875">
            <a:extLst>
              <a:ext uri="{FF2B5EF4-FFF2-40B4-BE49-F238E27FC236}">
                <a16:creationId xmlns:a16="http://schemas.microsoft.com/office/drawing/2014/main" id="{25C8A985-E8FB-4F79-9312-9657D11CCF22}"/>
              </a:ext>
            </a:extLst>
          </p:cNvPr>
          <p:cNvSpPr>
            <a:spLocks noChangeArrowheads="1"/>
          </p:cNvSpPr>
          <p:nvPr/>
        </p:nvSpPr>
        <p:spPr bwMode="auto">
          <a:xfrm>
            <a:off x="6362700" y="938213"/>
            <a:ext cx="4787900" cy="1271588"/>
          </a:xfrm>
          <a:prstGeom prst="rect">
            <a:avLst/>
          </a:prstGeom>
          <a:noFill/>
          <a:ln w="9525" algn="ctr">
            <a:solidFill>
              <a:srgbClr val="FF0000"/>
            </a:solidFill>
            <a:miter lim="800000"/>
            <a:headEnd/>
            <a:tailEnd/>
          </a:ln>
          <a:extLst>
            <a:ext uri="{909E8E84-426E-40DD-AFC4-6F175D3DCCD1}">
              <a14:hiddenFill xmlns:a14="http://schemas.microsoft.com/office/drawing/2010/main">
                <a:solidFill>
                  <a:schemeClr val="accent1"/>
                </a:solidFill>
              </a14:hiddenFill>
            </a:ext>
          </a:extLst>
        </p:spPr>
        <p:txBody>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30000"/>
              </a:lnSpc>
              <a:spcBef>
                <a:spcPct val="50000"/>
              </a:spcBef>
              <a:spcAft>
                <a:spcPct val="0"/>
              </a:spcAft>
              <a:buClrTx/>
              <a:buSzPct val="100000"/>
              <a:buFontTx/>
              <a:buNone/>
              <a:tabLst/>
              <a:defRPr/>
            </a:pPr>
            <a:r>
              <a:rPr kumimoji="0" lang="en-US" altLang="zh-CN" sz="2400" b="1" i="1" u="none" strike="noStrike" kern="0" cap="none" spc="0" normalizeH="0" baseline="0" noProof="0" dirty="0" err="1">
                <a:ln>
                  <a:noFill/>
                </a:ln>
                <a:solidFill>
                  <a:srgbClr val="C00000"/>
                </a:solidFill>
                <a:effectLst/>
                <a:uLnTx/>
                <a:uFillTx/>
                <a:latin typeface="Times New Roman" panose="02020603050405020304" pitchFamily="18" charset="0"/>
                <a:ea typeface="楷体_GB2312" charset="-122"/>
              </a:rPr>
              <a:t>f</a:t>
            </a:r>
            <a:r>
              <a:rPr kumimoji="0" lang="en-US" altLang="zh-CN" sz="3200" b="1" i="1" u="none" strike="noStrike" kern="0" cap="none" spc="0" normalizeH="0" baseline="-25000" noProof="0" dirty="0" err="1">
                <a:ln>
                  <a:noFill/>
                </a:ln>
                <a:solidFill>
                  <a:srgbClr val="C00000"/>
                </a:solidFill>
                <a:effectLst/>
                <a:uLnTx/>
                <a:uFillTx/>
                <a:latin typeface="Times New Roman" panose="02020603050405020304" pitchFamily="18" charset="0"/>
                <a:ea typeface="楷体_GB2312" charset="-122"/>
              </a:rPr>
              <a:t>k</a:t>
            </a:r>
            <a:r>
              <a:rPr kumimoji="0" lang="en-US" altLang="zh-CN" sz="2400" b="1" i="0" u="none" strike="noStrike" kern="0" cap="none" spc="0" normalizeH="0" baseline="0" noProof="0" dirty="0">
                <a:ln>
                  <a:noFill/>
                </a:ln>
                <a:solidFill>
                  <a:srgbClr val="C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C00000"/>
                </a:solidFill>
                <a:effectLst/>
                <a:uLnTx/>
                <a:uFillTx/>
                <a:latin typeface="Times New Roman" panose="02020603050405020304" pitchFamily="18" charset="0"/>
                <a:ea typeface="楷体_GB2312" charset="-122"/>
              </a:rPr>
              <a:t>x</a:t>
            </a:r>
            <a:r>
              <a:rPr kumimoji="0" lang="en-US" altLang="zh-CN" sz="3200" b="1" i="1" u="none" strike="noStrike" kern="0" cap="none" spc="0" normalizeH="0" baseline="-25000" noProof="0" dirty="0">
                <a:ln>
                  <a:noFill/>
                </a:ln>
                <a:solidFill>
                  <a:srgbClr val="C00000"/>
                </a:solidFill>
                <a:effectLst/>
                <a:uLnTx/>
                <a:uFillTx/>
                <a:latin typeface="Times New Roman" panose="02020603050405020304" pitchFamily="18" charset="0"/>
                <a:ea typeface="楷体_GB2312" charset="-122"/>
              </a:rPr>
              <a:t>k</a:t>
            </a:r>
            <a:r>
              <a:rPr kumimoji="0" lang="en-US" altLang="zh-CN" sz="3200" b="1" i="0" u="none" strike="noStrike" kern="0" cap="none" spc="0" normalizeH="0" baseline="-25000" noProof="0" dirty="0">
                <a:ln>
                  <a:noFill/>
                </a:ln>
                <a:solidFill>
                  <a:srgbClr val="C00000"/>
                </a:solidFill>
                <a:effectLst/>
                <a:uLnTx/>
                <a:uFillTx/>
                <a:latin typeface="Times New Roman" panose="02020603050405020304" pitchFamily="18" charset="0"/>
                <a:ea typeface="楷体_GB2312" charset="-122"/>
              </a:rPr>
              <a:t>+1 </a:t>
            </a:r>
            <a:r>
              <a:rPr kumimoji="0" lang="en-US" altLang="zh-CN" sz="2400" b="1" i="0" u="none" strike="noStrike" kern="0" cap="none" spc="0" normalizeH="0" baseline="0" noProof="0" dirty="0">
                <a:ln>
                  <a:noFill/>
                </a:ln>
                <a:solidFill>
                  <a:srgbClr val="C00000"/>
                </a:solidFill>
                <a:effectLst/>
                <a:uLnTx/>
                <a:uFillTx/>
                <a:latin typeface="Times New Roman" panose="02020603050405020304" pitchFamily="18" charset="0"/>
                <a:ea typeface="楷体_GB2312" charset="-122"/>
              </a:rPr>
              <a:t>) </a:t>
            </a:r>
            <a:r>
              <a:rPr kumimoji="0" lang="zh-CN" altLang="en-US" sz="2400" b="1" i="0" u="none" strike="noStrike" kern="0" cap="none" spc="0" normalizeH="0" baseline="0" noProof="0" dirty="0">
                <a:ln>
                  <a:noFill/>
                </a:ln>
                <a:solidFill>
                  <a:srgbClr val="C00000"/>
                </a:solidFill>
                <a:effectLst/>
                <a:uLnTx/>
                <a:uFillTx/>
                <a:latin typeface="Times New Roman" panose="02020603050405020304" pitchFamily="18" charset="0"/>
                <a:ea typeface="楷体_GB2312" charset="-122"/>
              </a:rPr>
              <a:t>表示从起点</a:t>
            </a:r>
            <a:r>
              <a:rPr kumimoji="0" lang="en-US" altLang="zh-CN" sz="2400" b="1" i="1" u="none" strike="noStrike" kern="0" cap="none" spc="0" normalizeH="0" baseline="0" noProof="0" dirty="0">
                <a:ln>
                  <a:noFill/>
                </a:ln>
                <a:solidFill>
                  <a:srgbClr val="C00000"/>
                </a:solidFill>
                <a:effectLst/>
                <a:uLnTx/>
                <a:uFillTx/>
                <a:latin typeface="Times New Roman" panose="02020603050405020304" pitchFamily="18" charset="0"/>
                <a:ea typeface="楷体_GB2312" charset="-122"/>
              </a:rPr>
              <a:t>A</a:t>
            </a:r>
            <a:r>
              <a:rPr kumimoji="0" lang="zh-CN" altLang="en-US" sz="2400" b="1" i="0" u="none" strike="noStrike" kern="0" cap="none" spc="0" normalizeH="0" baseline="0" noProof="0" dirty="0">
                <a:ln>
                  <a:noFill/>
                </a:ln>
                <a:solidFill>
                  <a:srgbClr val="C00000"/>
                </a:solidFill>
                <a:effectLst/>
                <a:uLnTx/>
                <a:uFillTx/>
                <a:latin typeface="Times New Roman" panose="02020603050405020304" pitchFamily="18" charset="0"/>
                <a:ea typeface="楷体_GB2312" charset="-122"/>
              </a:rPr>
              <a:t>到第</a:t>
            </a:r>
            <a:r>
              <a:rPr kumimoji="0" lang="en-US" altLang="zh-CN" sz="2400" b="1" i="1" u="none" strike="noStrike" kern="0" cap="none" spc="0" normalizeH="0" baseline="0" noProof="0" dirty="0">
                <a:ln>
                  <a:noFill/>
                </a:ln>
                <a:solidFill>
                  <a:srgbClr val="C00000"/>
                </a:solidFill>
                <a:effectLst/>
                <a:uLnTx/>
                <a:uFillTx/>
                <a:latin typeface="Times New Roman" panose="02020603050405020304" pitchFamily="18" charset="0"/>
                <a:ea typeface="楷体_GB2312" charset="-122"/>
              </a:rPr>
              <a:t>k</a:t>
            </a:r>
            <a:r>
              <a:rPr kumimoji="0" lang="zh-CN" altLang="en-US" sz="2400" b="1" i="0" u="none" strike="noStrike" kern="0" cap="none" spc="0" normalizeH="0" baseline="0" noProof="0" dirty="0">
                <a:ln>
                  <a:noFill/>
                </a:ln>
                <a:solidFill>
                  <a:srgbClr val="C00000"/>
                </a:solidFill>
                <a:effectLst/>
                <a:uLnTx/>
                <a:uFillTx/>
                <a:latin typeface="Times New Roman" panose="02020603050405020304" pitchFamily="18" charset="0"/>
                <a:ea typeface="楷体_GB2312" charset="-122"/>
              </a:rPr>
              <a:t>阶段</a:t>
            </a:r>
          </a:p>
          <a:p>
            <a:pPr marL="0" marR="0" lvl="0" indent="0" defTabSz="914400" eaLnBrk="1" fontAlgn="base" latinLnBrk="0" hangingPunct="1">
              <a:lnSpc>
                <a:spcPct val="130000"/>
              </a:lnSpc>
              <a:spcBef>
                <a:spcPct val="50000"/>
              </a:spcBef>
              <a:spcAft>
                <a:spcPct val="0"/>
              </a:spcAft>
              <a:buClrTx/>
              <a:buSzPct val="100000"/>
              <a:buFontTx/>
              <a:buNone/>
              <a:tabLst/>
              <a:defRPr/>
            </a:pPr>
            <a:r>
              <a:rPr kumimoji="0" lang="zh-CN" altLang="en-US" sz="2400" b="1" i="0" u="none" strike="noStrike" kern="0" cap="none" spc="0" normalizeH="0" baseline="0" noProof="0" dirty="0">
                <a:ln>
                  <a:noFill/>
                </a:ln>
                <a:solidFill>
                  <a:srgbClr val="C00000"/>
                </a:solidFill>
                <a:effectLst/>
                <a:uLnTx/>
                <a:uFillTx/>
                <a:latin typeface="Times New Roman" panose="02020603050405020304" pitchFamily="18" charset="0"/>
                <a:ea typeface="楷体_GB2312" charset="-122"/>
              </a:rPr>
              <a:t>末状态点</a:t>
            </a:r>
            <a:r>
              <a:rPr kumimoji="0" lang="en-US" altLang="zh-CN" sz="2400" b="1" i="1" u="none" strike="noStrike" kern="0" cap="none" spc="0" normalizeH="0" baseline="0" noProof="0" dirty="0">
                <a:ln>
                  <a:noFill/>
                </a:ln>
                <a:solidFill>
                  <a:srgbClr val="C00000"/>
                </a:solidFill>
                <a:effectLst/>
                <a:uLnTx/>
                <a:uFillTx/>
                <a:latin typeface="Times New Roman" panose="02020603050405020304" pitchFamily="18" charset="0"/>
                <a:ea typeface="楷体_GB2312" charset="-122"/>
              </a:rPr>
              <a:t>x</a:t>
            </a:r>
            <a:r>
              <a:rPr kumimoji="0" lang="en-US" altLang="zh-CN" sz="3200" b="1" i="1" u="none" strike="noStrike" kern="0" cap="none" spc="0" normalizeH="0" baseline="-25000" noProof="0" dirty="0">
                <a:ln>
                  <a:noFill/>
                </a:ln>
                <a:solidFill>
                  <a:srgbClr val="C00000"/>
                </a:solidFill>
                <a:effectLst/>
                <a:uLnTx/>
                <a:uFillTx/>
                <a:latin typeface="Times New Roman" panose="02020603050405020304" pitchFamily="18" charset="0"/>
                <a:ea typeface="楷体_GB2312" charset="-122"/>
              </a:rPr>
              <a:t>k</a:t>
            </a:r>
            <a:r>
              <a:rPr kumimoji="0" lang="en-US" altLang="zh-CN" sz="3200" b="1" i="0" u="none" strike="noStrike" kern="0" cap="none" spc="0" normalizeH="0" baseline="-25000" noProof="0" dirty="0">
                <a:ln>
                  <a:noFill/>
                </a:ln>
                <a:solidFill>
                  <a:srgbClr val="C00000"/>
                </a:solidFill>
                <a:effectLst/>
                <a:uLnTx/>
                <a:uFillTx/>
                <a:latin typeface="Times New Roman" panose="02020603050405020304" pitchFamily="18" charset="0"/>
                <a:ea typeface="楷体_GB2312" charset="-122"/>
              </a:rPr>
              <a:t>+1</a:t>
            </a:r>
            <a:r>
              <a:rPr kumimoji="0" lang="zh-CN" altLang="en-US" sz="2400" b="1" i="0" u="none" strike="noStrike" kern="0" cap="none" spc="0" normalizeH="0" baseline="0" noProof="0" dirty="0">
                <a:ln>
                  <a:noFill/>
                </a:ln>
                <a:solidFill>
                  <a:srgbClr val="C00000"/>
                </a:solidFill>
                <a:effectLst/>
                <a:uLnTx/>
                <a:uFillTx/>
                <a:latin typeface="Times New Roman" panose="02020603050405020304" pitchFamily="18" charset="0"/>
                <a:ea typeface="楷体_GB2312" charset="-122"/>
              </a:rPr>
              <a:t>的最短距离</a:t>
            </a:r>
          </a:p>
        </p:txBody>
      </p:sp>
    </p:spTree>
    <p:extLst>
      <p:ext uri="{BB962C8B-B14F-4D97-AF65-F5344CB8AC3E}">
        <p14:creationId xmlns:p14="http://schemas.microsoft.com/office/powerpoint/2010/main" val="374632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childTnLst>
                                    <p:set>
                                      <p:cBhvr additive="base">
                                        <p:cTn id="6" dur="1" fill="hold">
                                          <p:stCondLst>
                                            <p:cond delay="0"/>
                                          </p:stCondLst>
                                        </p:cTn>
                                        <p:tgtEl>
                                          <p:spTgt spid="7"/>
                                        </p:tgtEl>
                                        <p:attrNameLst>
                                          <p:attrName>style.visibility</p:attrName>
                                        </p:attrNameLst>
                                      </p:cBhvr>
                                      <p:to>
                                        <p:strVal val="visible"/>
                                      </p:to>
                                    </p:set>
                                    <p:animEffect transition="in" filter="blinds(horizontal)">
                                      <p:cBhvr additive="base">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78">
            <a:extLst>
              <a:ext uri="{FF2B5EF4-FFF2-40B4-BE49-F238E27FC236}">
                <a16:creationId xmlns:a16="http://schemas.microsoft.com/office/drawing/2014/main" id="{312D7D9D-FC9C-49DB-A503-81D381C70CFE}"/>
              </a:ext>
            </a:extLst>
          </p:cNvPr>
          <p:cNvSpPr>
            <a:spLocks noChangeArrowheads="1"/>
          </p:cNvSpPr>
          <p:nvPr/>
        </p:nvSpPr>
        <p:spPr bwMode="auto">
          <a:xfrm>
            <a:off x="894822" y="774912"/>
            <a:ext cx="2003425" cy="447675"/>
          </a:xfrm>
          <a:prstGeom prst="rect">
            <a:avLst/>
          </a:prstGeom>
          <a:solidFill>
            <a:srgbClr val="CCFFCC"/>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第二步 </a:t>
            </a: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k=1</a:t>
            </a:r>
          </a:p>
        </p:txBody>
      </p:sp>
      <p:pic>
        <p:nvPicPr>
          <p:cNvPr id="5" name="Picture 879">
            <a:extLst>
              <a:ext uri="{FF2B5EF4-FFF2-40B4-BE49-F238E27FC236}">
                <a16:creationId xmlns:a16="http://schemas.microsoft.com/office/drawing/2014/main" id="{638C924B-DFCB-4FB5-9683-15A7ABC07D9D}"/>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709" y="3968962"/>
            <a:ext cx="6011863" cy="284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880">
            <a:extLst>
              <a:ext uri="{FF2B5EF4-FFF2-40B4-BE49-F238E27FC236}">
                <a16:creationId xmlns:a16="http://schemas.microsoft.com/office/drawing/2014/main" id="{C70CC9FB-024D-4164-BF91-4556A7C9CB10}"/>
              </a:ext>
            </a:extLst>
          </p:cNvPr>
          <p:cNvSpPr>
            <a:spLocks noChangeArrowheads="1"/>
          </p:cNvSpPr>
          <p:nvPr/>
        </p:nvSpPr>
        <p:spPr bwMode="auto">
          <a:xfrm>
            <a:off x="2067984" y="3607012"/>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[2]</a:t>
            </a:r>
          </a:p>
        </p:txBody>
      </p:sp>
      <p:sp>
        <p:nvSpPr>
          <p:cNvPr id="7" name="Rectangle 881">
            <a:extLst>
              <a:ext uri="{FF2B5EF4-FFF2-40B4-BE49-F238E27FC236}">
                <a16:creationId xmlns:a16="http://schemas.microsoft.com/office/drawing/2014/main" id="{6368EF65-EC6A-4862-AA3C-E668E9262A95}"/>
              </a:ext>
            </a:extLst>
          </p:cNvPr>
          <p:cNvSpPr>
            <a:spLocks noChangeArrowheads="1"/>
          </p:cNvSpPr>
          <p:nvPr/>
        </p:nvSpPr>
        <p:spPr bwMode="auto">
          <a:xfrm>
            <a:off x="1955272" y="5526299"/>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[3]</a:t>
            </a:r>
          </a:p>
        </p:txBody>
      </p:sp>
      <p:sp>
        <p:nvSpPr>
          <p:cNvPr id="8" name="Rectangle 882">
            <a:extLst>
              <a:ext uri="{FF2B5EF4-FFF2-40B4-BE49-F238E27FC236}">
                <a16:creationId xmlns:a16="http://schemas.microsoft.com/office/drawing/2014/main" id="{373E293C-69E6-430A-BC28-8A92DA0DACAD}"/>
              </a:ext>
            </a:extLst>
          </p:cNvPr>
          <p:cNvSpPr>
            <a:spLocks noChangeArrowheads="1"/>
          </p:cNvSpPr>
          <p:nvPr/>
        </p:nvSpPr>
        <p:spPr bwMode="auto">
          <a:xfrm>
            <a:off x="2018772" y="4561099"/>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[5]</a:t>
            </a:r>
          </a:p>
        </p:txBody>
      </p:sp>
      <p:sp>
        <p:nvSpPr>
          <p:cNvPr id="9" name="Rectangle 883">
            <a:extLst>
              <a:ext uri="{FF2B5EF4-FFF2-40B4-BE49-F238E27FC236}">
                <a16:creationId xmlns:a16="http://schemas.microsoft.com/office/drawing/2014/main" id="{83C63D84-DF76-456F-AACF-9F4DAC404E70}"/>
              </a:ext>
            </a:extLst>
          </p:cNvPr>
          <p:cNvSpPr>
            <a:spLocks noChangeArrowheads="1"/>
          </p:cNvSpPr>
          <p:nvPr/>
        </p:nvSpPr>
        <p:spPr bwMode="auto">
          <a:xfrm>
            <a:off x="797984" y="4483312"/>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[0]</a:t>
            </a:r>
          </a:p>
        </p:txBody>
      </p:sp>
      <p:sp>
        <p:nvSpPr>
          <p:cNvPr id="10" name="Line 884">
            <a:extLst>
              <a:ext uri="{FF2B5EF4-FFF2-40B4-BE49-F238E27FC236}">
                <a16:creationId xmlns:a16="http://schemas.microsoft.com/office/drawing/2014/main" id="{BD8999C0-020E-4CDA-81BC-4D82EC19F2D1}"/>
              </a:ext>
            </a:extLst>
          </p:cNvPr>
          <p:cNvSpPr>
            <a:spLocks noChangeShapeType="1"/>
          </p:cNvSpPr>
          <p:nvPr/>
        </p:nvSpPr>
        <p:spPr bwMode="auto">
          <a:xfrm flipV="1">
            <a:off x="1261534" y="4348374"/>
            <a:ext cx="901700" cy="736600"/>
          </a:xfrm>
          <a:prstGeom prst="line">
            <a:avLst/>
          </a:prstGeom>
          <a:noFill/>
          <a:ln w="50800" algn="ctr">
            <a:solidFill>
              <a:srgbClr val="FF0000"/>
            </a:solidFill>
            <a:prstDash val="sysDot"/>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1" name="Line 885">
            <a:extLst>
              <a:ext uri="{FF2B5EF4-FFF2-40B4-BE49-F238E27FC236}">
                <a16:creationId xmlns:a16="http://schemas.microsoft.com/office/drawing/2014/main" id="{73A75ED8-1634-40C6-9BBA-817A1A3F2854}"/>
              </a:ext>
            </a:extLst>
          </p:cNvPr>
          <p:cNvSpPr>
            <a:spLocks noChangeShapeType="1"/>
          </p:cNvSpPr>
          <p:nvPr/>
        </p:nvSpPr>
        <p:spPr bwMode="auto">
          <a:xfrm>
            <a:off x="1299634" y="5211974"/>
            <a:ext cx="889000" cy="0"/>
          </a:xfrm>
          <a:prstGeom prst="line">
            <a:avLst/>
          </a:prstGeom>
          <a:noFill/>
          <a:ln w="50800" algn="ctr">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2" name="Line 886">
            <a:extLst>
              <a:ext uri="{FF2B5EF4-FFF2-40B4-BE49-F238E27FC236}">
                <a16:creationId xmlns:a16="http://schemas.microsoft.com/office/drawing/2014/main" id="{D84A2617-6B91-4B15-9E62-9B47784B0E4C}"/>
              </a:ext>
            </a:extLst>
          </p:cNvPr>
          <p:cNvSpPr>
            <a:spLocks noChangeShapeType="1"/>
          </p:cNvSpPr>
          <p:nvPr/>
        </p:nvSpPr>
        <p:spPr bwMode="auto">
          <a:xfrm>
            <a:off x="1261534" y="5364374"/>
            <a:ext cx="939800" cy="774700"/>
          </a:xfrm>
          <a:prstGeom prst="line">
            <a:avLst/>
          </a:prstGeom>
          <a:noFill/>
          <a:ln w="50800" algn="ctr">
            <a:solidFill>
              <a:srgbClr val="A50021"/>
            </a:solidFill>
            <a:prstDash val="sysDot"/>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3" name="Rectangle 887">
            <a:extLst>
              <a:ext uri="{FF2B5EF4-FFF2-40B4-BE49-F238E27FC236}">
                <a16:creationId xmlns:a16="http://schemas.microsoft.com/office/drawing/2014/main" id="{A3020958-AF7D-4213-8A43-CBCFF3B691B9}"/>
              </a:ext>
            </a:extLst>
          </p:cNvPr>
          <p:cNvSpPr>
            <a:spLocks noChangeArrowheads="1"/>
          </p:cNvSpPr>
          <p:nvPr/>
        </p:nvSpPr>
        <p:spPr bwMode="auto">
          <a:xfrm>
            <a:off x="753534" y="1351174"/>
            <a:ext cx="8788400" cy="2401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10000"/>
              </a:lnSpc>
              <a:spcBef>
                <a:spcPct val="50000"/>
              </a:spcBef>
              <a:spcAft>
                <a:spcPct val="0"/>
              </a:spcAft>
              <a:buClrTx/>
              <a:buSzPct val="100000"/>
              <a:buFontTx/>
              <a:buNone/>
              <a:tabLst/>
              <a:defRPr/>
            </a:pPr>
            <a:r>
              <a:rPr kumimoji="0" lang="en-US" altLang="zh-CN" sz="2400" b="1" i="0" u="none" strike="noStrike" kern="0" cap="none" spc="0" normalizeH="0" baseline="0" noProof="0" dirty="0">
                <a:ln>
                  <a:noFill/>
                </a:ln>
                <a:solidFill>
                  <a:srgbClr val="0066FF"/>
                </a:solidFill>
                <a:effectLst/>
                <a:uLnTx/>
                <a:uFillTx/>
                <a:latin typeface="Times New Roman" panose="02020603050405020304" pitchFamily="18" charset="0"/>
                <a:ea typeface="楷体_GB2312" charset="-122"/>
              </a:rPr>
              <a:t>□</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按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f</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x</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 </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的定义有</a:t>
            </a:r>
          </a:p>
          <a:p>
            <a:pPr marL="0" marR="0" lvl="0" indent="0" defTabSz="914400" eaLnBrk="1" fontAlgn="base" latinLnBrk="0" hangingPunct="1">
              <a:lnSpc>
                <a:spcPct val="110000"/>
              </a:lnSpc>
              <a:spcBef>
                <a:spcPct val="50000"/>
              </a:spcBef>
              <a:spcAft>
                <a:spcPct val="0"/>
              </a:spcAft>
              <a:buClrTx/>
              <a:buSzPct val="100000"/>
              <a:buFontTx/>
              <a:buNone/>
              <a:tabLst/>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FF0000"/>
                </a:solidFill>
                <a:effectLst/>
                <a:uLnTx/>
                <a:uFillTx/>
                <a:latin typeface="Times New Roman" panose="02020603050405020304" pitchFamily="18" charset="0"/>
                <a:ea typeface="楷体_GB2312" charset="-122"/>
              </a:rPr>
              <a:t>f</a:t>
            </a:r>
            <a:r>
              <a:rPr kumimoji="0" lang="en-US" altLang="zh-CN" sz="3200" b="1" i="0" u="none" strike="noStrike" kern="0" cap="none" spc="0" normalizeH="0" baseline="-25000" noProof="0" dirty="0">
                <a:ln>
                  <a:noFill/>
                </a:ln>
                <a:solidFill>
                  <a:srgbClr val="FF0000"/>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FF0000"/>
                </a:solidFill>
                <a:effectLst/>
                <a:uLnTx/>
                <a:uFillTx/>
                <a:latin typeface="Times New Roman" panose="02020603050405020304" pitchFamily="18" charset="0"/>
                <a:ea typeface="楷体_GB2312" charset="-122"/>
              </a:rPr>
              <a:t>B</a:t>
            </a:r>
            <a:r>
              <a:rPr kumimoji="0" lang="en-US" altLang="zh-CN" sz="3200" b="1" i="0" u="none" strike="noStrike" kern="0" cap="none" spc="0" normalizeH="0" baseline="-25000" noProof="0" dirty="0">
                <a:ln>
                  <a:noFill/>
                </a:ln>
                <a:solidFill>
                  <a:srgbClr val="FF0000"/>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楷体_GB2312" charset="-122"/>
              </a:rPr>
              <a:t> )</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v</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 +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f</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0</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 = 2                 </a:t>
            </a:r>
          </a:p>
          <a:p>
            <a:pPr marL="0" marR="0" lvl="0" indent="0" defTabSz="914400" eaLnBrk="1" fontAlgn="base" latinLnBrk="0" hangingPunct="1">
              <a:lnSpc>
                <a:spcPct val="110000"/>
              </a:lnSpc>
              <a:spcBef>
                <a:spcPct val="50000"/>
              </a:spcBef>
              <a:spcAft>
                <a:spcPct val="0"/>
              </a:spcAft>
              <a:buClrTx/>
              <a:buSzPct val="100000"/>
              <a:buFontTx/>
              <a:buNone/>
              <a:tabLst/>
              <a:defRPr/>
            </a:pPr>
            <a:r>
              <a:rPr kumimoji="0" lang="en-US" altLang="zh-CN" sz="2400" b="1" i="0" u="none" strike="noStrike" kern="0" cap="none" spc="0" normalizeH="0" baseline="0" noProof="0" dirty="0">
                <a:ln>
                  <a:noFill/>
                </a:ln>
                <a:solidFill>
                  <a:srgbClr val="0000FF"/>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FF00FF"/>
                </a:solidFill>
                <a:effectLst/>
                <a:uLnTx/>
                <a:uFillTx/>
                <a:latin typeface="Times New Roman" panose="02020603050405020304" pitchFamily="18" charset="0"/>
                <a:ea typeface="楷体_GB2312" charset="-122"/>
              </a:rPr>
              <a:t>f</a:t>
            </a:r>
            <a:r>
              <a:rPr kumimoji="0" lang="en-US" altLang="zh-CN" sz="3200" b="1" i="0" u="none" strike="noStrike" kern="0" cap="none" spc="0" normalizeH="0" baseline="-25000" noProof="0" dirty="0">
                <a:ln>
                  <a:noFill/>
                </a:ln>
                <a:solidFill>
                  <a:srgbClr val="FF00FF"/>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dirty="0">
                <a:ln>
                  <a:noFill/>
                </a:ln>
                <a:solidFill>
                  <a:srgbClr val="FF00FF"/>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FF00FF"/>
                </a:solidFill>
                <a:effectLst/>
                <a:uLnTx/>
                <a:uFillTx/>
                <a:latin typeface="Times New Roman" panose="02020603050405020304" pitchFamily="18" charset="0"/>
                <a:ea typeface="楷体_GB2312" charset="-122"/>
              </a:rPr>
              <a:t>B</a:t>
            </a:r>
            <a:r>
              <a:rPr kumimoji="0" lang="en-US" altLang="zh-CN" sz="3200" b="1" i="0" u="none" strike="noStrike" kern="0" cap="none" spc="0" normalizeH="0" baseline="-25000" noProof="0" dirty="0">
                <a:ln>
                  <a:noFill/>
                </a:ln>
                <a:solidFill>
                  <a:srgbClr val="FF00FF"/>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dirty="0">
                <a:ln>
                  <a:noFill/>
                </a:ln>
                <a:solidFill>
                  <a:srgbClr val="FF00FF"/>
                </a:solidFill>
                <a:effectLst/>
                <a:uLnTx/>
                <a:uFillTx/>
                <a:latin typeface="Times New Roman" panose="02020603050405020304" pitchFamily="18" charset="0"/>
                <a:ea typeface="楷体_GB2312" charset="-122"/>
              </a:rPr>
              <a:t> )</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v</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 +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f</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0</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 = 5                 </a:t>
            </a:r>
          </a:p>
          <a:p>
            <a:pPr marL="0" marR="0" lvl="0" indent="0" defTabSz="914400" eaLnBrk="1" fontAlgn="base" latinLnBrk="0" hangingPunct="1">
              <a:lnSpc>
                <a:spcPct val="110000"/>
              </a:lnSpc>
              <a:spcBef>
                <a:spcPct val="50000"/>
              </a:spcBef>
              <a:spcAft>
                <a:spcPct val="0"/>
              </a:spcAft>
              <a:buClrTx/>
              <a:buSzPct val="100000"/>
              <a:buFontTx/>
              <a:buNone/>
              <a:tabLst/>
              <a:defRPr/>
            </a:pPr>
            <a:r>
              <a:rPr kumimoji="0" lang="en-US" altLang="zh-CN" sz="2400" b="1" i="0" u="none" strike="noStrike" kern="0" cap="none" spc="0" normalizeH="0" baseline="0" noProof="0" dirty="0">
                <a:ln>
                  <a:noFill/>
                </a:ln>
                <a:solidFill>
                  <a:srgbClr val="0000FF"/>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A50021"/>
                </a:solidFill>
                <a:effectLst/>
                <a:uLnTx/>
                <a:uFillTx/>
                <a:latin typeface="Times New Roman" panose="02020603050405020304" pitchFamily="18" charset="0"/>
                <a:ea typeface="楷体_GB2312" charset="-122"/>
              </a:rPr>
              <a:t>f</a:t>
            </a:r>
            <a:r>
              <a:rPr kumimoji="0" lang="en-US" altLang="zh-CN" sz="3200" b="1" i="0" u="none" strike="noStrike" kern="0" cap="none" spc="0" normalizeH="0" baseline="-25000" noProof="0" dirty="0">
                <a:ln>
                  <a:noFill/>
                </a:ln>
                <a:solidFill>
                  <a:srgbClr val="A50021"/>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dirty="0">
                <a:ln>
                  <a:noFill/>
                </a:ln>
                <a:solidFill>
                  <a:srgbClr val="A50021"/>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A50021"/>
                </a:solidFill>
                <a:effectLst/>
                <a:uLnTx/>
                <a:uFillTx/>
                <a:latin typeface="Times New Roman" panose="02020603050405020304" pitchFamily="18" charset="0"/>
                <a:ea typeface="楷体_GB2312" charset="-122"/>
              </a:rPr>
              <a:t>B</a:t>
            </a:r>
            <a:r>
              <a:rPr kumimoji="0" lang="en-US" altLang="zh-CN" sz="3200" b="1" i="0" u="none" strike="noStrike" kern="0" cap="none" spc="0" normalizeH="0" baseline="-25000" noProof="0" dirty="0">
                <a:ln>
                  <a:noFill/>
                </a:ln>
                <a:solidFill>
                  <a:srgbClr val="A50021"/>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dirty="0">
                <a:ln>
                  <a:noFill/>
                </a:ln>
                <a:solidFill>
                  <a:srgbClr val="A50021"/>
                </a:solidFill>
                <a:effectLst/>
                <a:uLnTx/>
                <a:uFillTx/>
                <a:latin typeface="Times New Roman" panose="02020603050405020304" pitchFamily="18" charset="0"/>
                <a:ea typeface="楷体_GB2312" charset="-122"/>
              </a:rPr>
              <a:t> )</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v</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 +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f</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0</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A</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 = 3                     </a:t>
            </a:r>
          </a:p>
        </p:txBody>
      </p:sp>
      <p:sp>
        <p:nvSpPr>
          <p:cNvPr id="14" name="Line 888">
            <a:extLst>
              <a:ext uri="{FF2B5EF4-FFF2-40B4-BE49-F238E27FC236}">
                <a16:creationId xmlns:a16="http://schemas.microsoft.com/office/drawing/2014/main" id="{FDA964B5-8B26-40EB-A2EB-D9F4BCAF9CE2}"/>
              </a:ext>
            </a:extLst>
          </p:cNvPr>
          <p:cNvSpPr>
            <a:spLocks noChangeShapeType="1"/>
          </p:cNvSpPr>
          <p:nvPr/>
        </p:nvSpPr>
        <p:spPr bwMode="auto">
          <a:xfrm flipV="1">
            <a:off x="1250422" y="4362662"/>
            <a:ext cx="901700" cy="7366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5" name="Line 889">
            <a:extLst>
              <a:ext uri="{FF2B5EF4-FFF2-40B4-BE49-F238E27FC236}">
                <a16:creationId xmlns:a16="http://schemas.microsoft.com/office/drawing/2014/main" id="{FEBE6FC1-A7E9-40D1-A16C-4391F8268B87}"/>
              </a:ext>
            </a:extLst>
          </p:cNvPr>
          <p:cNvSpPr>
            <a:spLocks noChangeShapeType="1"/>
          </p:cNvSpPr>
          <p:nvPr/>
        </p:nvSpPr>
        <p:spPr bwMode="auto">
          <a:xfrm>
            <a:off x="1301222" y="5213562"/>
            <a:ext cx="889000" cy="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6" name="Line 890">
            <a:extLst>
              <a:ext uri="{FF2B5EF4-FFF2-40B4-BE49-F238E27FC236}">
                <a16:creationId xmlns:a16="http://schemas.microsoft.com/office/drawing/2014/main" id="{514459C5-25FF-4454-89DE-DCD9D611B23E}"/>
              </a:ext>
            </a:extLst>
          </p:cNvPr>
          <p:cNvSpPr>
            <a:spLocks noChangeShapeType="1"/>
          </p:cNvSpPr>
          <p:nvPr/>
        </p:nvSpPr>
        <p:spPr bwMode="auto">
          <a:xfrm>
            <a:off x="1275822" y="5378662"/>
            <a:ext cx="939800" cy="7747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7" name="Oval 891">
            <a:extLst>
              <a:ext uri="{FF2B5EF4-FFF2-40B4-BE49-F238E27FC236}">
                <a16:creationId xmlns:a16="http://schemas.microsoft.com/office/drawing/2014/main" id="{2AE9DFC1-319C-4134-A125-3CC3E7A0C611}"/>
              </a:ext>
            </a:extLst>
          </p:cNvPr>
          <p:cNvSpPr>
            <a:spLocks noChangeArrowheads="1"/>
          </p:cNvSpPr>
          <p:nvPr/>
        </p:nvSpPr>
        <p:spPr bwMode="auto">
          <a:xfrm>
            <a:off x="2137834" y="4068974"/>
            <a:ext cx="431800" cy="454025"/>
          </a:xfrm>
          <a:prstGeom prst="ellipse">
            <a:avLst/>
          </a:prstGeom>
          <a:solidFill>
            <a:srgbClr val="FFFF99"/>
          </a:solidFill>
          <a:ln w="25400" algn="ctr">
            <a:solidFill>
              <a:srgbClr val="FF0000"/>
            </a:solidFill>
            <a:round/>
            <a:headEnd/>
            <a:tailEnd/>
          </a:ln>
        </p:spPr>
        <p:txBody>
          <a:bodyPr wrap="none" lIns="82550" tIns="41275" rIns="82550" bIns="41275" anchor="ct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200" b="1" i="1"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B</a:t>
            </a:r>
            <a:r>
              <a:rPr kumimoji="1" lang="en-US" altLang="zh-CN" sz="2800" b="1" i="0" u="none" strike="noStrike" kern="0" cap="none" spc="0" normalizeH="0" baseline="-25000" noProof="0">
                <a:ln>
                  <a:noFill/>
                </a:ln>
                <a:solidFill>
                  <a:srgbClr val="0000FF"/>
                </a:solidFill>
                <a:effectLst/>
                <a:uLnTx/>
                <a:uFillTx/>
                <a:latin typeface="Times New Roman" panose="02020603050405020304" pitchFamily="18" charset="0"/>
                <a:ea typeface="楷体_GB2312" charset="-122"/>
              </a:rPr>
              <a:t>1</a:t>
            </a:r>
          </a:p>
        </p:txBody>
      </p:sp>
      <p:sp>
        <p:nvSpPr>
          <p:cNvPr id="18" name="Oval 892">
            <a:extLst>
              <a:ext uri="{FF2B5EF4-FFF2-40B4-BE49-F238E27FC236}">
                <a16:creationId xmlns:a16="http://schemas.microsoft.com/office/drawing/2014/main" id="{7EC1DA99-CD43-4954-ABBF-A9FD1FBB7DDE}"/>
              </a:ext>
            </a:extLst>
          </p:cNvPr>
          <p:cNvSpPr>
            <a:spLocks noChangeArrowheads="1"/>
          </p:cNvSpPr>
          <p:nvPr/>
        </p:nvSpPr>
        <p:spPr bwMode="auto">
          <a:xfrm>
            <a:off x="2164822" y="4972262"/>
            <a:ext cx="431800" cy="454025"/>
          </a:xfrm>
          <a:prstGeom prst="ellipse">
            <a:avLst/>
          </a:prstGeom>
          <a:solidFill>
            <a:srgbClr val="FFFF99"/>
          </a:solidFill>
          <a:ln w="25400" algn="ctr">
            <a:solidFill>
              <a:srgbClr val="FF0000"/>
            </a:solidFill>
            <a:round/>
            <a:headEnd/>
            <a:tailEnd/>
          </a:ln>
        </p:spPr>
        <p:txBody>
          <a:bodyPr wrap="none" lIns="82550" tIns="41275" rIns="82550" bIns="41275" anchor="ct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200" b="1" i="1"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B</a:t>
            </a:r>
            <a:r>
              <a:rPr kumimoji="1" lang="en-US" altLang="zh-CN" sz="2800" b="1" i="0" u="none" strike="noStrike" kern="0" cap="none" spc="0" normalizeH="0" baseline="-25000" noProof="0">
                <a:ln>
                  <a:noFill/>
                </a:ln>
                <a:solidFill>
                  <a:srgbClr val="0000FF"/>
                </a:solidFill>
                <a:effectLst/>
                <a:uLnTx/>
                <a:uFillTx/>
                <a:latin typeface="Times New Roman" panose="02020603050405020304" pitchFamily="18" charset="0"/>
                <a:ea typeface="楷体_GB2312" charset="-122"/>
              </a:rPr>
              <a:t>2</a:t>
            </a:r>
          </a:p>
        </p:txBody>
      </p:sp>
      <p:sp>
        <p:nvSpPr>
          <p:cNvPr id="19" name="Oval 893">
            <a:extLst>
              <a:ext uri="{FF2B5EF4-FFF2-40B4-BE49-F238E27FC236}">
                <a16:creationId xmlns:a16="http://schemas.microsoft.com/office/drawing/2014/main" id="{5FA529A3-B18C-4EDA-BC54-0A845C2646EB}"/>
              </a:ext>
            </a:extLst>
          </p:cNvPr>
          <p:cNvSpPr>
            <a:spLocks noChangeArrowheads="1"/>
          </p:cNvSpPr>
          <p:nvPr/>
        </p:nvSpPr>
        <p:spPr bwMode="auto">
          <a:xfrm>
            <a:off x="2153709" y="5977149"/>
            <a:ext cx="431800" cy="454025"/>
          </a:xfrm>
          <a:prstGeom prst="ellipse">
            <a:avLst/>
          </a:prstGeom>
          <a:solidFill>
            <a:srgbClr val="FFFF99"/>
          </a:solidFill>
          <a:ln w="25400" algn="ctr">
            <a:solidFill>
              <a:srgbClr val="FF0000"/>
            </a:solidFill>
            <a:round/>
            <a:headEnd/>
            <a:tailEnd/>
          </a:ln>
        </p:spPr>
        <p:txBody>
          <a:bodyPr wrap="none" lIns="82550" tIns="41275" rIns="82550" bIns="41275" anchor="ct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200" b="1" i="1"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B</a:t>
            </a:r>
            <a:r>
              <a:rPr kumimoji="1" lang="en-US" altLang="zh-CN" sz="2800" b="1" i="0" u="none" strike="noStrike" kern="0" cap="none" spc="0" normalizeH="0" baseline="-25000" noProof="0">
                <a:ln>
                  <a:noFill/>
                </a:ln>
                <a:solidFill>
                  <a:srgbClr val="0000FF"/>
                </a:solidFill>
                <a:effectLst/>
                <a:uLnTx/>
                <a:uFillTx/>
                <a:latin typeface="Times New Roman" panose="02020603050405020304" pitchFamily="18" charset="0"/>
                <a:ea typeface="楷体_GB2312" charset="-122"/>
              </a:rPr>
              <a:t>3</a:t>
            </a:r>
          </a:p>
        </p:txBody>
      </p:sp>
    </p:spTree>
    <p:extLst>
      <p:ext uri="{BB962C8B-B14F-4D97-AF65-F5344CB8AC3E}">
        <p14:creationId xmlns:p14="http://schemas.microsoft.com/office/powerpoint/2010/main" val="459735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childTnLst>
                                    <p:set>
                                      <p:cBhvr additive="base">
                                        <p:cTn id="6" dur="1" fill="hold">
                                          <p:stCondLst>
                                            <p:cond delay="0"/>
                                          </p:stCondLst>
                                        </p:cTn>
                                        <p:tgtEl>
                                          <p:spTgt spid="13">
                                            <p:txEl>
                                              <p:pRg st="1" end="1"/>
                                            </p:txEl>
                                          </p:spTgt>
                                        </p:tgtEl>
                                        <p:attrNameLst>
                                          <p:attrName>style.visibility</p:attrName>
                                        </p:attrNameLst>
                                      </p:cBhvr>
                                      <p:to>
                                        <p:strVal val="visible"/>
                                      </p:to>
                                    </p:set>
                                    <p:animEffect transition="in" filter="blinds(horizontal)">
                                      <p:cBhvr additive="base">
                                        <p:cTn id="7" dur="500"/>
                                        <p:tgtEl>
                                          <p:spTgt spid="13">
                                            <p:txEl>
                                              <p:pRg st="1" end="1"/>
                                            </p:txEl>
                                          </p:spTgt>
                                        </p:tgtEl>
                                      </p:cBhvr>
                                    </p:animEffect>
                                  </p:childTnLst>
                                </p:cTn>
                              </p:par>
                              <p:par>
                                <p:cTn id="8" presetID="3" presetClass="entr" presetSubtype="10" fill="hold" nodeType="withEffect">
                                  <p:childTnLst>
                                    <p:set>
                                      <p:cBhvr additive="base">
                                        <p:cTn id="9" dur="1" fill="hold">
                                          <p:stCondLst>
                                            <p:cond delay="0"/>
                                          </p:stCondLst>
                                        </p:cTn>
                                        <p:tgtEl>
                                          <p:spTgt spid="10"/>
                                        </p:tgtEl>
                                        <p:attrNameLst>
                                          <p:attrName>style.visibility</p:attrName>
                                        </p:attrNameLst>
                                      </p:cBhvr>
                                      <p:to>
                                        <p:strVal val="visible"/>
                                      </p:to>
                                    </p:set>
                                    <p:animEffect transition="in" filter="blinds(horizontal)">
                                      <p:cBhvr additive="base">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childTnLst>
                                    <p:set>
                                      <p:cBhvr additive="base">
                                        <p:cTn id="14" dur="1" fill="hold">
                                          <p:stCondLst>
                                            <p:cond delay="0"/>
                                          </p:stCondLst>
                                        </p:cTn>
                                        <p:tgtEl>
                                          <p:spTgt spid="6"/>
                                        </p:tgtEl>
                                        <p:attrNameLst>
                                          <p:attrName>style.visibility</p:attrName>
                                        </p:attrNameLst>
                                      </p:cBhvr>
                                      <p:to>
                                        <p:strVal val="visible"/>
                                      </p:to>
                                    </p:set>
                                    <p:animEffect transition="in" filter="blinds(horizontal)">
                                      <p:cBhvr additive="base">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childTnLst>
                                    <p:set>
                                      <p:cBhvr additive="base">
                                        <p:cTn id="19" dur="1" fill="hold">
                                          <p:stCondLst>
                                            <p:cond delay="0"/>
                                          </p:stCondLst>
                                        </p:cTn>
                                        <p:tgtEl>
                                          <p:spTgt spid="14"/>
                                        </p:tgtEl>
                                        <p:attrNameLst>
                                          <p:attrName>style.visibility</p:attrName>
                                        </p:attrNameLst>
                                      </p:cBhvr>
                                      <p:to>
                                        <p:strVal val="visible"/>
                                      </p:to>
                                    </p:set>
                                    <p:animEffect transition="in" filter="blinds(horizontal)">
                                      <p:cBhvr additive="base">
                                        <p:cTn id="20" dur="500"/>
                                        <p:tgtEl>
                                          <p:spTgt spid="14"/>
                                        </p:tgtEl>
                                      </p:cBhvr>
                                    </p:animEffect>
                                  </p:childTnLst>
                                </p:cTn>
                              </p:par>
                              <p:par>
                                <p:cTn id="21" presetID="3" presetClass="exit" presetSubtype="10" fill="hold" nodeType="withEffect">
                                  <p:childTnLst>
                                    <p:animEffect transition="out" filter="blinds(horizontal)">
                                      <p:cBhvr additive="base">
                                        <p:cTn id="22" dur="500"/>
                                        <p:tgtEl>
                                          <p:spTgt spid="10"/>
                                        </p:tgtEl>
                                      </p:cBhvr>
                                    </p:animEffect>
                                    <p:set>
                                      <p:cBhvr additive="base">
                                        <p:cTn id="23" dur="1" fill="hold">
                                          <p:stCondLst>
                                            <p:cond delay="499"/>
                                          </p:stCondLst>
                                        </p:cTn>
                                        <p:tgtEl>
                                          <p:spTgt spid="10"/>
                                        </p:tgtEl>
                                        <p:attrNameLst>
                                          <p:attrName>style.visibility</p:attrName>
                                        </p:attrNameLst>
                                      </p:cBhvr>
                                      <p:to>
                                        <p:strVal val="hidden"/>
                                      </p:to>
                                    </p:set>
                                  </p:childTnLst>
                                </p:cTn>
                              </p:par>
                              <p:par>
                                <p:cTn id="24" presetID="3" presetClass="exit" presetSubtype="10" fill="hold" grpId="0" nodeType="withEffect">
                                  <p:childTnLst>
                                    <p:animEffect transition="out" filter="blinds(horizontal)">
                                      <p:cBhvr additive="base">
                                        <p:cTn id="25" dur="500"/>
                                        <p:tgtEl>
                                          <p:spTgt spid="17"/>
                                        </p:tgtEl>
                                      </p:cBhvr>
                                    </p:animEffect>
                                    <p:set>
                                      <p:cBhvr additive="base">
                                        <p:cTn id="26" dur="1" fill="hold">
                                          <p:stCondLst>
                                            <p:cond delay="499"/>
                                          </p:stCondLst>
                                        </p:cTn>
                                        <p:tgtEl>
                                          <p:spTgt spid="17"/>
                                        </p:tgtEl>
                                        <p:attrNameLst>
                                          <p:attrName>style.visibility</p:attrName>
                                        </p:attrNameLst>
                                      </p:cBhvr>
                                      <p:to>
                                        <p:strVal val="hidden"/>
                                      </p:to>
                                    </p:set>
                                  </p:childTnLst>
                                </p:cTn>
                              </p:par>
                              <p:par>
                                <p:cTn id="27" presetID="3" presetClass="entr" presetSubtype="10" fill="hold" grpId="1" nodeType="withEffect">
                                  <p:childTnLst>
                                    <p:set>
                                      <p:cBhvr additive="base">
                                        <p:cTn id="28" dur="1" fill="hold">
                                          <p:stCondLst>
                                            <p:cond delay="0"/>
                                          </p:stCondLst>
                                        </p:cTn>
                                        <p:tgtEl>
                                          <p:spTgt spid="18"/>
                                        </p:tgtEl>
                                        <p:attrNameLst>
                                          <p:attrName>style.visibility</p:attrName>
                                        </p:attrNameLst>
                                      </p:cBhvr>
                                      <p:to>
                                        <p:strVal val="visible"/>
                                      </p:to>
                                    </p:set>
                                    <p:animEffect transition="in" filter="blinds(horizontal)">
                                      <p:cBhvr additive="base">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childTnLst>
                                    <p:set>
                                      <p:cBhvr additive="base">
                                        <p:cTn id="33" dur="1" fill="hold">
                                          <p:stCondLst>
                                            <p:cond delay="0"/>
                                          </p:stCondLst>
                                        </p:cTn>
                                        <p:tgtEl>
                                          <p:spTgt spid="13">
                                            <p:txEl>
                                              <p:pRg st="2" end="2"/>
                                            </p:txEl>
                                          </p:spTgt>
                                        </p:tgtEl>
                                        <p:attrNameLst>
                                          <p:attrName>style.visibility</p:attrName>
                                        </p:attrNameLst>
                                      </p:cBhvr>
                                      <p:to>
                                        <p:strVal val="visible"/>
                                      </p:to>
                                    </p:set>
                                    <p:animEffect transition="in" filter="blinds(horizontal)">
                                      <p:cBhvr additive="base">
                                        <p:cTn id="34" dur="500"/>
                                        <p:tgtEl>
                                          <p:spTgt spid="13">
                                            <p:txEl>
                                              <p:pRg st="2" end="2"/>
                                            </p:txEl>
                                          </p:spTgt>
                                        </p:tgtEl>
                                      </p:cBhvr>
                                    </p:animEffect>
                                  </p:childTnLst>
                                </p:cTn>
                              </p:par>
                              <p:par>
                                <p:cTn id="35" presetID="3" presetClass="entr" presetSubtype="10" fill="hold" nodeType="withEffect">
                                  <p:childTnLst>
                                    <p:set>
                                      <p:cBhvr additive="base">
                                        <p:cTn id="36" dur="1" fill="hold">
                                          <p:stCondLst>
                                            <p:cond delay="0"/>
                                          </p:stCondLst>
                                        </p:cTn>
                                        <p:tgtEl>
                                          <p:spTgt spid="11"/>
                                        </p:tgtEl>
                                        <p:attrNameLst>
                                          <p:attrName>style.visibility</p:attrName>
                                        </p:attrNameLst>
                                      </p:cBhvr>
                                      <p:to>
                                        <p:strVal val="visible"/>
                                      </p:to>
                                    </p:set>
                                    <p:animEffect transition="in" filter="blinds(horizontal)">
                                      <p:cBhvr additive="base">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childTnLst>
                                    <p:set>
                                      <p:cBhvr additive="base">
                                        <p:cTn id="41" dur="1" fill="hold">
                                          <p:stCondLst>
                                            <p:cond delay="0"/>
                                          </p:stCondLst>
                                        </p:cTn>
                                        <p:tgtEl>
                                          <p:spTgt spid="8"/>
                                        </p:tgtEl>
                                        <p:attrNameLst>
                                          <p:attrName>style.visibility</p:attrName>
                                        </p:attrNameLst>
                                      </p:cBhvr>
                                      <p:to>
                                        <p:strVal val="visible"/>
                                      </p:to>
                                    </p:set>
                                    <p:animEffect transition="in" filter="blinds(horizontal)">
                                      <p:cBhvr additive="base">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childTnLst>
                                    <p:set>
                                      <p:cBhvr additive="base">
                                        <p:cTn id="46" dur="1" fill="hold">
                                          <p:stCondLst>
                                            <p:cond delay="0"/>
                                          </p:stCondLst>
                                        </p:cTn>
                                        <p:tgtEl>
                                          <p:spTgt spid="15"/>
                                        </p:tgtEl>
                                        <p:attrNameLst>
                                          <p:attrName>style.visibility</p:attrName>
                                        </p:attrNameLst>
                                      </p:cBhvr>
                                      <p:to>
                                        <p:strVal val="visible"/>
                                      </p:to>
                                    </p:set>
                                    <p:animEffect transition="in" filter="blinds(horizontal)">
                                      <p:cBhvr additive="base">
                                        <p:cTn id="47" dur="500"/>
                                        <p:tgtEl>
                                          <p:spTgt spid="15"/>
                                        </p:tgtEl>
                                      </p:cBhvr>
                                    </p:animEffect>
                                  </p:childTnLst>
                                </p:cTn>
                              </p:par>
                              <p:par>
                                <p:cTn id="48" presetID="3" presetClass="exit" presetSubtype="10" fill="hold" nodeType="withEffect">
                                  <p:childTnLst>
                                    <p:animEffect transition="out" filter="blinds(horizontal)">
                                      <p:cBhvr additive="base">
                                        <p:cTn id="49" dur="500"/>
                                        <p:tgtEl>
                                          <p:spTgt spid="11"/>
                                        </p:tgtEl>
                                      </p:cBhvr>
                                    </p:animEffect>
                                    <p:set>
                                      <p:cBhvr additive="base">
                                        <p:cTn id="50" dur="1" fill="hold">
                                          <p:stCondLst>
                                            <p:cond delay="499"/>
                                          </p:stCondLst>
                                        </p:cTn>
                                        <p:tgtEl>
                                          <p:spTgt spid="11"/>
                                        </p:tgtEl>
                                        <p:attrNameLst>
                                          <p:attrName>style.visibility</p:attrName>
                                        </p:attrNameLst>
                                      </p:cBhvr>
                                      <p:to>
                                        <p:strVal val="hidden"/>
                                      </p:to>
                                    </p:set>
                                  </p:childTnLst>
                                </p:cTn>
                              </p:par>
                              <p:par>
                                <p:cTn id="51" presetID="3" presetClass="exit" presetSubtype="10" fill="hold" nodeType="withEffect">
                                  <p:childTnLst>
                                    <p:animEffect transition="out" filter="blinds(horizontal)">
                                      <p:cBhvr additive="base">
                                        <p:cTn id="52" dur="500"/>
                                        <p:tgtEl>
                                          <p:spTgt spid="18"/>
                                        </p:tgtEl>
                                      </p:cBhvr>
                                    </p:animEffect>
                                    <p:set>
                                      <p:cBhvr additive="base">
                                        <p:cTn id="53" dur="1" fill="hold">
                                          <p:stCondLst>
                                            <p:cond delay="499"/>
                                          </p:stCondLst>
                                        </p:cTn>
                                        <p:tgtEl>
                                          <p:spTgt spid="18"/>
                                        </p:tgtEl>
                                        <p:attrNameLst>
                                          <p:attrName>style.visibility</p:attrName>
                                        </p:attrNameLst>
                                      </p:cBhvr>
                                      <p:to>
                                        <p:strVal val="hidden"/>
                                      </p:to>
                                    </p:set>
                                  </p:childTnLst>
                                </p:cTn>
                              </p:par>
                              <p:par>
                                <p:cTn id="54" presetID="3" presetClass="entr" presetSubtype="10" fill="hold" grpId="1" nodeType="withEffect">
                                  <p:childTnLst>
                                    <p:set>
                                      <p:cBhvr additive="base">
                                        <p:cTn id="55" dur="1" fill="hold">
                                          <p:stCondLst>
                                            <p:cond delay="0"/>
                                          </p:stCondLst>
                                        </p:cTn>
                                        <p:tgtEl>
                                          <p:spTgt spid="19"/>
                                        </p:tgtEl>
                                        <p:attrNameLst>
                                          <p:attrName>style.visibility</p:attrName>
                                        </p:attrNameLst>
                                      </p:cBhvr>
                                      <p:to>
                                        <p:strVal val="visible"/>
                                      </p:to>
                                    </p:set>
                                    <p:animEffect transition="in" filter="blinds(horizontal)">
                                      <p:cBhvr additive="base">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childTnLst>
                                    <p:set>
                                      <p:cBhvr additive="base">
                                        <p:cTn id="60" dur="1" fill="hold">
                                          <p:stCondLst>
                                            <p:cond delay="0"/>
                                          </p:stCondLst>
                                        </p:cTn>
                                        <p:tgtEl>
                                          <p:spTgt spid="13">
                                            <p:txEl>
                                              <p:pRg st="3" end="3"/>
                                            </p:txEl>
                                          </p:spTgt>
                                        </p:tgtEl>
                                        <p:attrNameLst>
                                          <p:attrName>style.visibility</p:attrName>
                                        </p:attrNameLst>
                                      </p:cBhvr>
                                      <p:to>
                                        <p:strVal val="visible"/>
                                      </p:to>
                                    </p:set>
                                    <p:animEffect transition="in" filter="blinds(horizontal)">
                                      <p:cBhvr additive="base">
                                        <p:cTn id="61" dur="500"/>
                                        <p:tgtEl>
                                          <p:spTgt spid="13">
                                            <p:txEl>
                                              <p:pRg st="3" end="3"/>
                                            </p:txEl>
                                          </p:spTgt>
                                        </p:tgtEl>
                                      </p:cBhvr>
                                    </p:animEffect>
                                  </p:childTnLst>
                                </p:cTn>
                              </p:par>
                              <p:par>
                                <p:cTn id="62" presetID="3" presetClass="entr" presetSubtype="10" fill="hold" nodeType="withEffect">
                                  <p:childTnLst>
                                    <p:set>
                                      <p:cBhvr additive="base">
                                        <p:cTn id="63" dur="1" fill="hold">
                                          <p:stCondLst>
                                            <p:cond delay="0"/>
                                          </p:stCondLst>
                                        </p:cTn>
                                        <p:tgtEl>
                                          <p:spTgt spid="12"/>
                                        </p:tgtEl>
                                        <p:attrNameLst>
                                          <p:attrName>style.visibility</p:attrName>
                                        </p:attrNameLst>
                                      </p:cBhvr>
                                      <p:to>
                                        <p:strVal val="visible"/>
                                      </p:to>
                                    </p:set>
                                    <p:animEffect transition="in" filter="blinds(horizontal)">
                                      <p:cBhvr additive="base">
                                        <p:cTn id="64" dur="500"/>
                                        <p:tgtEl>
                                          <p:spTgt spid="12"/>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childTnLst>
                                    <p:set>
                                      <p:cBhvr additive="base">
                                        <p:cTn id="68" dur="1" fill="hold">
                                          <p:stCondLst>
                                            <p:cond delay="0"/>
                                          </p:stCondLst>
                                        </p:cTn>
                                        <p:tgtEl>
                                          <p:spTgt spid="7"/>
                                        </p:tgtEl>
                                        <p:attrNameLst>
                                          <p:attrName>style.visibility</p:attrName>
                                        </p:attrNameLst>
                                      </p:cBhvr>
                                      <p:to>
                                        <p:strVal val="visible"/>
                                      </p:to>
                                    </p:set>
                                    <p:animEffect transition="in" filter="blinds(horizontal)">
                                      <p:cBhvr additive="base">
                                        <p:cTn id="69" dur="500"/>
                                        <p:tgtEl>
                                          <p:spTgt spid="7"/>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nodeType="clickEffect">
                                  <p:childTnLst>
                                    <p:set>
                                      <p:cBhvr additive="base">
                                        <p:cTn id="73" dur="1" fill="hold">
                                          <p:stCondLst>
                                            <p:cond delay="0"/>
                                          </p:stCondLst>
                                        </p:cTn>
                                        <p:tgtEl>
                                          <p:spTgt spid="16"/>
                                        </p:tgtEl>
                                        <p:attrNameLst>
                                          <p:attrName>style.visibility</p:attrName>
                                        </p:attrNameLst>
                                      </p:cBhvr>
                                      <p:to>
                                        <p:strVal val="visible"/>
                                      </p:to>
                                    </p:set>
                                    <p:animEffect transition="in" filter="blinds(horizontal)">
                                      <p:cBhvr additive="base">
                                        <p:cTn id="74" dur="500"/>
                                        <p:tgtEl>
                                          <p:spTgt spid="16"/>
                                        </p:tgtEl>
                                      </p:cBhvr>
                                    </p:animEffect>
                                  </p:childTnLst>
                                </p:cTn>
                              </p:par>
                              <p:par>
                                <p:cTn id="75" presetID="3" presetClass="exit" presetSubtype="10" fill="hold" nodeType="withEffect">
                                  <p:childTnLst>
                                    <p:animEffect transition="out" filter="blinds(horizontal)">
                                      <p:cBhvr additive="base">
                                        <p:cTn id="76" dur="500"/>
                                        <p:tgtEl>
                                          <p:spTgt spid="12"/>
                                        </p:tgtEl>
                                      </p:cBhvr>
                                    </p:animEffect>
                                    <p:set>
                                      <p:cBhvr additive="base">
                                        <p:cTn id="77" dur="1" fill="hold">
                                          <p:stCondLst>
                                            <p:cond delay="499"/>
                                          </p:stCondLst>
                                        </p:cTn>
                                        <p:tgtEl>
                                          <p:spTgt spid="12"/>
                                        </p:tgtEl>
                                        <p:attrNameLst>
                                          <p:attrName>style.visibility</p:attrName>
                                        </p:attrNameLst>
                                      </p:cBhvr>
                                      <p:to>
                                        <p:strVal val="hidden"/>
                                      </p:to>
                                    </p:set>
                                  </p:childTnLst>
                                </p:cTn>
                              </p:par>
                              <p:par>
                                <p:cTn id="78" presetID="3" presetClass="exit" presetSubtype="10" fill="hold" nodeType="withEffect">
                                  <p:childTnLst>
                                    <p:animEffect transition="out" filter="blinds(horizontal)">
                                      <p:cBhvr additive="base">
                                        <p:cTn id="79" dur="500"/>
                                        <p:tgtEl>
                                          <p:spTgt spid="19"/>
                                        </p:tgtEl>
                                      </p:cBhvr>
                                    </p:animEffect>
                                    <p:set>
                                      <p:cBhvr additive="base">
                                        <p:cTn id="80"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7" grpId="0" animBg="1"/>
      <p:bldP spid="18" grpId="0" animBg="1"/>
      <p:bldP spid="18" grpId="1" animBg="1"/>
      <p:bldP spid="19" grpId="0" animBg="1"/>
      <p:bldP spid="19" grpId="1"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96">
            <a:extLst>
              <a:ext uri="{FF2B5EF4-FFF2-40B4-BE49-F238E27FC236}">
                <a16:creationId xmlns:a16="http://schemas.microsoft.com/office/drawing/2014/main" id="{5A2968F1-A170-488A-AD73-C57B78AE39DA}"/>
              </a:ext>
            </a:extLst>
          </p:cNvPr>
          <p:cNvSpPr>
            <a:spLocks noChangeArrowheads="1"/>
          </p:cNvSpPr>
          <p:nvPr/>
        </p:nvSpPr>
        <p:spPr bwMode="auto">
          <a:xfrm>
            <a:off x="542608" y="874078"/>
            <a:ext cx="2003425" cy="447675"/>
          </a:xfrm>
          <a:prstGeom prst="rect">
            <a:avLst/>
          </a:prstGeom>
          <a:solidFill>
            <a:srgbClr val="CCFFCC"/>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第三步 </a:t>
            </a:r>
            <a:r>
              <a:rPr kumimoji="1" lang="en-US" altLang="zh-CN" sz="2400" b="1" i="1"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k</a:t>
            </a: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=2</a:t>
            </a:r>
          </a:p>
        </p:txBody>
      </p:sp>
      <p:pic>
        <p:nvPicPr>
          <p:cNvPr id="5" name="Picture 897">
            <a:extLst>
              <a:ext uri="{FF2B5EF4-FFF2-40B4-BE49-F238E27FC236}">
                <a16:creationId xmlns:a16="http://schemas.microsoft.com/office/drawing/2014/main" id="{B6F3FF0B-9C70-4056-B070-27F71252D5DF}"/>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895" y="3930015"/>
            <a:ext cx="6011863" cy="284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898">
            <a:extLst>
              <a:ext uri="{FF2B5EF4-FFF2-40B4-BE49-F238E27FC236}">
                <a16:creationId xmlns:a16="http://schemas.microsoft.com/office/drawing/2014/main" id="{E50EE16B-585C-48CE-843F-3AB6166A3520}"/>
              </a:ext>
            </a:extLst>
          </p:cNvPr>
          <p:cNvSpPr>
            <a:spLocks noChangeArrowheads="1"/>
          </p:cNvSpPr>
          <p:nvPr/>
        </p:nvSpPr>
        <p:spPr bwMode="auto">
          <a:xfrm>
            <a:off x="1614170" y="3568065"/>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[2]</a:t>
            </a:r>
          </a:p>
        </p:txBody>
      </p:sp>
      <p:sp>
        <p:nvSpPr>
          <p:cNvPr id="7" name="Rectangle 899">
            <a:extLst>
              <a:ext uri="{FF2B5EF4-FFF2-40B4-BE49-F238E27FC236}">
                <a16:creationId xmlns:a16="http://schemas.microsoft.com/office/drawing/2014/main" id="{BA0E19A3-6A96-4BDF-B314-2CB25AC23134}"/>
              </a:ext>
            </a:extLst>
          </p:cNvPr>
          <p:cNvSpPr>
            <a:spLocks noChangeArrowheads="1"/>
          </p:cNvSpPr>
          <p:nvPr/>
        </p:nvSpPr>
        <p:spPr bwMode="auto">
          <a:xfrm>
            <a:off x="1501458" y="5487352"/>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[3]</a:t>
            </a:r>
          </a:p>
        </p:txBody>
      </p:sp>
      <p:sp>
        <p:nvSpPr>
          <p:cNvPr id="8" name="Rectangle 900">
            <a:extLst>
              <a:ext uri="{FF2B5EF4-FFF2-40B4-BE49-F238E27FC236}">
                <a16:creationId xmlns:a16="http://schemas.microsoft.com/office/drawing/2014/main" id="{81827184-A39A-49E0-AA19-6A9A0EC0C9CB}"/>
              </a:ext>
            </a:extLst>
          </p:cNvPr>
          <p:cNvSpPr>
            <a:spLocks noChangeArrowheads="1"/>
          </p:cNvSpPr>
          <p:nvPr/>
        </p:nvSpPr>
        <p:spPr bwMode="auto">
          <a:xfrm>
            <a:off x="1564958" y="4522152"/>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[5]</a:t>
            </a:r>
          </a:p>
        </p:txBody>
      </p:sp>
      <p:sp>
        <p:nvSpPr>
          <p:cNvPr id="9" name="Rectangle 901">
            <a:extLst>
              <a:ext uri="{FF2B5EF4-FFF2-40B4-BE49-F238E27FC236}">
                <a16:creationId xmlns:a16="http://schemas.microsoft.com/office/drawing/2014/main" id="{6F6F0B79-0625-4F83-A43D-47283ECB17C7}"/>
              </a:ext>
            </a:extLst>
          </p:cNvPr>
          <p:cNvSpPr>
            <a:spLocks noChangeArrowheads="1"/>
          </p:cNvSpPr>
          <p:nvPr/>
        </p:nvSpPr>
        <p:spPr bwMode="auto">
          <a:xfrm>
            <a:off x="344170" y="4444365"/>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[0]</a:t>
            </a:r>
          </a:p>
        </p:txBody>
      </p:sp>
      <p:sp>
        <p:nvSpPr>
          <p:cNvPr id="10" name="Line 902">
            <a:extLst>
              <a:ext uri="{FF2B5EF4-FFF2-40B4-BE49-F238E27FC236}">
                <a16:creationId xmlns:a16="http://schemas.microsoft.com/office/drawing/2014/main" id="{A44CDE18-9768-469C-915C-060BB4182F35}"/>
              </a:ext>
            </a:extLst>
          </p:cNvPr>
          <p:cNvSpPr>
            <a:spLocks noChangeShapeType="1"/>
          </p:cNvSpPr>
          <p:nvPr/>
        </p:nvSpPr>
        <p:spPr bwMode="auto">
          <a:xfrm>
            <a:off x="2141220" y="4182427"/>
            <a:ext cx="1193800" cy="12700"/>
          </a:xfrm>
          <a:prstGeom prst="line">
            <a:avLst/>
          </a:prstGeom>
          <a:noFill/>
          <a:ln w="50800" algn="ctr">
            <a:solidFill>
              <a:srgbClr val="FF0000"/>
            </a:solidFill>
            <a:prstDash val="sysDot"/>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1" name="Line 903">
            <a:extLst>
              <a:ext uri="{FF2B5EF4-FFF2-40B4-BE49-F238E27FC236}">
                <a16:creationId xmlns:a16="http://schemas.microsoft.com/office/drawing/2014/main" id="{5F7C5862-CBBA-472F-B56E-87EA7189DD30}"/>
              </a:ext>
            </a:extLst>
          </p:cNvPr>
          <p:cNvSpPr>
            <a:spLocks noChangeShapeType="1"/>
          </p:cNvSpPr>
          <p:nvPr/>
        </p:nvSpPr>
        <p:spPr bwMode="auto">
          <a:xfrm flipV="1">
            <a:off x="2053908" y="4260215"/>
            <a:ext cx="1231900" cy="787400"/>
          </a:xfrm>
          <a:prstGeom prst="line">
            <a:avLst/>
          </a:prstGeom>
          <a:noFill/>
          <a:ln w="50800" algn="ctr">
            <a:solidFill>
              <a:srgbClr val="FF0000"/>
            </a:solidFill>
            <a:prstDash val="sysDot"/>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2" name="Line 904">
            <a:extLst>
              <a:ext uri="{FF2B5EF4-FFF2-40B4-BE49-F238E27FC236}">
                <a16:creationId xmlns:a16="http://schemas.microsoft.com/office/drawing/2014/main" id="{10975073-AE74-4AF1-80FA-52451D389CE3}"/>
              </a:ext>
            </a:extLst>
          </p:cNvPr>
          <p:cNvSpPr>
            <a:spLocks noChangeShapeType="1"/>
          </p:cNvSpPr>
          <p:nvPr/>
        </p:nvSpPr>
        <p:spPr bwMode="auto">
          <a:xfrm flipV="1">
            <a:off x="2017395" y="4414202"/>
            <a:ext cx="1295400" cy="1625600"/>
          </a:xfrm>
          <a:prstGeom prst="line">
            <a:avLst/>
          </a:prstGeom>
          <a:noFill/>
          <a:ln w="50800" algn="ctr">
            <a:solidFill>
              <a:srgbClr val="FF0000"/>
            </a:solidFill>
            <a:prstDash val="sysDot"/>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3" name="Rectangle 905">
            <a:extLst>
              <a:ext uri="{FF2B5EF4-FFF2-40B4-BE49-F238E27FC236}">
                <a16:creationId xmlns:a16="http://schemas.microsoft.com/office/drawing/2014/main" id="{0F7E99CC-D30C-4480-9155-8BFE5AE81B48}"/>
              </a:ext>
            </a:extLst>
          </p:cNvPr>
          <p:cNvSpPr>
            <a:spLocks noChangeArrowheads="1"/>
          </p:cNvSpPr>
          <p:nvPr/>
        </p:nvSpPr>
        <p:spPr bwMode="auto">
          <a:xfrm>
            <a:off x="464820" y="1424940"/>
            <a:ext cx="8788400" cy="2401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10000"/>
              </a:lnSpc>
              <a:spcBef>
                <a:spcPct val="50000"/>
              </a:spcBef>
              <a:spcAft>
                <a:spcPct val="0"/>
              </a:spcAft>
              <a:buClrTx/>
              <a:buSzPct val="100000"/>
              <a:buFontTx/>
              <a:buNone/>
              <a:tabLst/>
              <a:defRPr/>
            </a:pPr>
            <a:r>
              <a:rPr kumimoji="0" lang="en-US" altLang="zh-CN" sz="2400" b="1" i="0" u="none" strike="noStrike" kern="0" cap="none" spc="0" normalizeH="0" baseline="0" noProof="0">
                <a:ln>
                  <a:noFill/>
                </a:ln>
                <a:solidFill>
                  <a:srgbClr val="0066FF"/>
                </a:solidFill>
                <a:effectLst/>
                <a:uLnTx/>
                <a:uFillTx/>
                <a:latin typeface="Times New Roman" panose="02020603050405020304" pitchFamily="18" charset="0"/>
                <a:ea typeface="楷体_GB2312" charset="-122"/>
              </a:rPr>
              <a:t>□</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按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f</a:t>
            </a:r>
            <a:r>
              <a:rPr kumimoji="0" lang="en-US" altLang="zh-CN" sz="32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x</a:t>
            </a:r>
            <a:r>
              <a:rPr kumimoji="0" lang="en-US" altLang="zh-CN" sz="32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 </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的定义有</a:t>
            </a:r>
          </a:p>
          <a:p>
            <a:pPr marL="0" marR="0" lvl="0" indent="0" defTabSz="914400" eaLnBrk="1" fontAlgn="base" latinLnBrk="0" hangingPunct="1">
              <a:lnSpc>
                <a:spcPct val="110000"/>
              </a:lnSpc>
              <a:spcBef>
                <a:spcPct val="50000"/>
              </a:spcBef>
              <a:spcAft>
                <a:spcPct val="0"/>
              </a:spcAft>
              <a:buClrTx/>
              <a:buSzPct val="100000"/>
              <a:buFontTx/>
              <a:buNone/>
              <a:tabLst/>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1"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①</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v</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C</a:t>
            </a:r>
            <a:r>
              <a:rPr kumimoji="0" lang="en-US" altLang="zh-CN" sz="32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B</a:t>
            </a:r>
            <a:r>
              <a:rPr kumimoji="0" lang="en-US" altLang="zh-CN" sz="32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 +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f</a:t>
            </a:r>
            <a:r>
              <a:rPr kumimoji="0" lang="en-US" altLang="zh-CN" sz="32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B</a:t>
            </a:r>
            <a:r>
              <a:rPr kumimoji="0" lang="en-US" altLang="zh-CN" sz="32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 = 7+2 = 9                 </a:t>
            </a:r>
          </a:p>
          <a:p>
            <a:pPr marL="0" marR="0" lvl="0" indent="0" defTabSz="914400" eaLnBrk="1" fontAlgn="base" latinLnBrk="0" hangingPunct="1">
              <a:lnSpc>
                <a:spcPct val="110000"/>
              </a:lnSpc>
              <a:spcBef>
                <a:spcPct val="50000"/>
              </a:spcBef>
              <a:spcAft>
                <a:spcPct val="0"/>
              </a:spcAft>
              <a:buClrTx/>
              <a:buSzPct val="100000"/>
              <a:buFontTx/>
              <a:buNone/>
              <a:tabLst/>
              <a:defRPr/>
            </a:pPr>
            <a:r>
              <a:rPr kumimoji="0"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FF0000"/>
                </a:solidFill>
                <a:effectLst/>
                <a:uLnTx/>
                <a:uFillTx/>
                <a:latin typeface="Times New Roman" panose="02020603050405020304" pitchFamily="18" charset="0"/>
                <a:ea typeface="楷体_GB2312" charset="-122"/>
              </a:rPr>
              <a:t>f</a:t>
            </a:r>
            <a:r>
              <a:rPr kumimoji="0" lang="en-US" altLang="zh-CN" sz="3200" b="1" i="0" u="none" strike="noStrike" kern="0" cap="none" spc="0" normalizeH="0" baseline="-25000" noProof="0">
                <a:ln>
                  <a:noFill/>
                </a:ln>
                <a:solidFill>
                  <a:srgbClr val="FF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a:ln>
                  <a:noFill/>
                </a:ln>
                <a:solidFill>
                  <a:srgbClr val="FF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FF0000"/>
                </a:solidFill>
                <a:effectLst/>
                <a:uLnTx/>
                <a:uFillTx/>
                <a:latin typeface="Times New Roman" panose="02020603050405020304" pitchFamily="18" charset="0"/>
                <a:ea typeface="楷体_GB2312" charset="-122"/>
              </a:rPr>
              <a:t>C</a:t>
            </a:r>
            <a:r>
              <a:rPr kumimoji="0" lang="en-US" altLang="zh-CN" sz="3200" b="1" i="0" u="none" strike="noStrike" kern="0" cap="none" spc="0" normalizeH="0" baseline="-25000" noProof="0">
                <a:ln>
                  <a:noFill/>
                </a:ln>
                <a:solidFill>
                  <a:srgbClr val="FF0000"/>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a:ln>
                  <a:noFill/>
                </a:ln>
                <a:solidFill>
                  <a:srgbClr val="FF0000"/>
                </a:solidFill>
                <a:effectLst/>
                <a:uLnTx/>
                <a:uFillTx/>
                <a:latin typeface="Times New Roman" panose="02020603050405020304" pitchFamily="18" charset="0"/>
                <a:ea typeface="楷体_GB2312" charset="-122"/>
              </a:rPr>
              <a:t> )</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min</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v</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C</a:t>
            </a:r>
            <a:r>
              <a:rPr kumimoji="0" lang="en-US" altLang="zh-CN" sz="32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B</a:t>
            </a:r>
            <a:r>
              <a:rPr kumimoji="0" lang="en-US" altLang="zh-CN" sz="32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 +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f</a:t>
            </a:r>
            <a:r>
              <a:rPr kumimoji="0" lang="en-US" altLang="zh-CN" sz="32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B</a:t>
            </a:r>
            <a:r>
              <a:rPr kumimoji="0" lang="en-US" altLang="zh-CN" sz="32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 = 3+5 = 8                 </a:t>
            </a:r>
          </a:p>
          <a:p>
            <a:pPr marL="0" marR="0" lvl="0" indent="0" defTabSz="914400" eaLnBrk="1" fontAlgn="base" latinLnBrk="0" hangingPunct="1">
              <a:lnSpc>
                <a:spcPct val="110000"/>
              </a:lnSpc>
              <a:spcBef>
                <a:spcPct val="50000"/>
              </a:spcBef>
              <a:spcAft>
                <a:spcPct val="0"/>
              </a:spcAft>
              <a:buClrTx/>
              <a:buSzPct val="100000"/>
              <a:buFontTx/>
              <a:buNone/>
              <a:tabLst/>
              <a:defRPr/>
            </a:pP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v</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C</a:t>
            </a:r>
            <a:r>
              <a:rPr kumimoji="0" lang="en-US" altLang="zh-CN" sz="32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B</a:t>
            </a:r>
            <a:r>
              <a:rPr kumimoji="0" lang="en-US" altLang="zh-CN" sz="32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 +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f</a:t>
            </a:r>
            <a:r>
              <a:rPr kumimoji="0" lang="en-US" altLang="zh-CN" sz="32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B</a:t>
            </a:r>
            <a:r>
              <a:rPr kumimoji="0" lang="en-US" altLang="zh-CN" sz="32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 = 5+3 = 8                    </a:t>
            </a:r>
          </a:p>
        </p:txBody>
      </p:sp>
      <p:sp>
        <p:nvSpPr>
          <p:cNvPr id="14" name="AutoShape 906">
            <a:extLst>
              <a:ext uri="{FF2B5EF4-FFF2-40B4-BE49-F238E27FC236}">
                <a16:creationId xmlns:a16="http://schemas.microsoft.com/office/drawing/2014/main" id="{C4DF706F-1396-453F-A172-4EB752409DC2}"/>
              </a:ext>
            </a:extLst>
          </p:cNvPr>
          <p:cNvSpPr>
            <a:spLocks noChangeArrowheads="1"/>
          </p:cNvSpPr>
          <p:nvPr/>
        </p:nvSpPr>
        <p:spPr bwMode="auto">
          <a:xfrm>
            <a:off x="3068320" y="2237740"/>
            <a:ext cx="165100" cy="1371600"/>
          </a:xfrm>
          <a:prstGeom prst="leftBrace">
            <a:avLst>
              <a:gd name="adj1" fmla="val 69231"/>
              <a:gd name="adj2" fmla="val 50000"/>
            </a:avLst>
          </a:prstGeom>
          <a:noFill/>
          <a:ln w="25400" algn="ctr">
            <a:solidFill>
              <a:srgbClr val="FF0000"/>
            </a:solidFill>
            <a:round/>
            <a:headEnd/>
            <a:tailEnd/>
          </a:ln>
          <a:extLst>
            <a:ext uri="{909E8E84-426E-40DD-AFC4-6F175D3DCCD1}">
              <a14:hiddenFill xmlns:a14="http://schemas.microsoft.com/office/drawing/2010/main">
                <a:solidFill>
                  <a:schemeClr val="accent1"/>
                </a:solidFill>
              </a14:hiddenFill>
            </a:ext>
          </a:extLst>
        </p:spPr>
        <p:txBody>
          <a:bodyPr wrap="none"/>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endParaRPr>
          </a:p>
        </p:txBody>
      </p:sp>
      <p:sp>
        <p:nvSpPr>
          <p:cNvPr id="15" name="Rectangle 907">
            <a:extLst>
              <a:ext uri="{FF2B5EF4-FFF2-40B4-BE49-F238E27FC236}">
                <a16:creationId xmlns:a16="http://schemas.microsoft.com/office/drawing/2014/main" id="{EA219FE7-DB57-467C-9169-D3BC1212374A}"/>
              </a:ext>
            </a:extLst>
          </p:cNvPr>
          <p:cNvSpPr>
            <a:spLocks noChangeArrowheads="1"/>
          </p:cNvSpPr>
          <p:nvPr/>
        </p:nvSpPr>
        <p:spPr bwMode="auto">
          <a:xfrm>
            <a:off x="7269479" y="5261133"/>
            <a:ext cx="3506893" cy="1347788"/>
          </a:xfrm>
          <a:prstGeom prst="rect">
            <a:avLst/>
          </a:prstGeom>
          <a:noFill/>
          <a:ln w="9525" algn="ctr">
            <a:solidFill>
              <a:srgbClr val="0000FF"/>
            </a:solidFill>
            <a:miter lim="800000"/>
            <a:headEnd/>
            <a:tailEnd/>
          </a:ln>
          <a:extLst>
            <a:ext uri="{909E8E84-426E-40DD-AFC4-6F175D3DCCD1}">
              <a14:hiddenFill xmlns:a14="http://schemas.microsoft.com/office/drawing/2010/main">
                <a:solidFill>
                  <a:schemeClr val="accent1"/>
                </a:solidFill>
              </a14:hiddenFill>
            </a:ext>
          </a:extLst>
        </p:spPr>
        <p:txBody>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10000"/>
              </a:lnSpc>
              <a:spcBef>
                <a:spcPct val="50000"/>
              </a:spcBef>
              <a:spcAft>
                <a:spcPct val="0"/>
              </a:spcAft>
              <a:buClrTx/>
              <a:buSzPct val="100000"/>
              <a:buFontTx/>
              <a:buNone/>
              <a:tabLst/>
              <a:defRPr/>
            </a:pPr>
            <a:r>
              <a:rPr kumimoji="0" lang="en-US" altLang="zh-CN" sz="2400" b="1" i="0" u="none" strike="noStrike" kern="0" cap="none" spc="0" normalizeH="0" baseline="0" noProof="0" dirty="0">
                <a:ln>
                  <a:noFill/>
                </a:ln>
                <a:solidFill>
                  <a:srgbClr val="0066FF"/>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u</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 =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或</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p>
        </p:txBody>
      </p:sp>
      <p:sp>
        <p:nvSpPr>
          <p:cNvPr id="16" name="Rectangle 908">
            <a:extLst>
              <a:ext uri="{FF2B5EF4-FFF2-40B4-BE49-F238E27FC236}">
                <a16:creationId xmlns:a16="http://schemas.microsoft.com/office/drawing/2014/main" id="{1D6DBF3F-70F1-4358-B856-8615FFA5C736}"/>
              </a:ext>
            </a:extLst>
          </p:cNvPr>
          <p:cNvSpPr>
            <a:spLocks noChangeArrowheads="1"/>
          </p:cNvSpPr>
          <p:nvPr/>
        </p:nvSpPr>
        <p:spPr bwMode="auto">
          <a:xfrm>
            <a:off x="2974658" y="3582352"/>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[8]</a:t>
            </a:r>
          </a:p>
        </p:txBody>
      </p:sp>
      <p:grpSp>
        <p:nvGrpSpPr>
          <p:cNvPr id="17" name="Group 909">
            <a:extLst>
              <a:ext uri="{FF2B5EF4-FFF2-40B4-BE49-F238E27FC236}">
                <a16:creationId xmlns:a16="http://schemas.microsoft.com/office/drawing/2014/main" id="{0977C158-06E9-4D62-BD26-2D85213447EB}"/>
              </a:ext>
            </a:extLst>
          </p:cNvPr>
          <p:cNvGrpSpPr>
            <a:grpSpLocks/>
          </p:cNvGrpSpPr>
          <p:nvPr/>
        </p:nvGrpSpPr>
        <p:grpSpPr bwMode="auto">
          <a:xfrm>
            <a:off x="796608" y="4323715"/>
            <a:ext cx="965200" cy="1790700"/>
            <a:chOff x="425" y="2401"/>
            <a:chExt cx="608" cy="1128"/>
          </a:xfrm>
        </p:grpSpPr>
        <p:sp>
          <p:nvSpPr>
            <p:cNvPr id="18" name="Line 910">
              <a:extLst>
                <a:ext uri="{FF2B5EF4-FFF2-40B4-BE49-F238E27FC236}">
                  <a16:creationId xmlns:a16="http://schemas.microsoft.com/office/drawing/2014/main" id="{88A104B7-0437-437A-A964-755FCE3D6E9F}"/>
                </a:ext>
              </a:extLst>
            </p:cNvPr>
            <p:cNvSpPr>
              <a:spLocks noChangeShapeType="1"/>
            </p:cNvSpPr>
            <p:nvPr/>
          </p:nvSpPr>
          <p:spPr bwMode="auto">
            <a:xfrm flipV="1">
              <a:off x="425" y="2401"/>
              <a:ext cx="568" cy="464"/>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9" name="Line 911">
              <a:extLst>
                <a:ext uri="{FF2B5EF4-FFF2-40B4-BE49-F238E27FC236}">
                  <a16:creationId xmlns:a16="http://schemas.microsoft.com/office/drawing/2014/main" id="{BA3371AD-C0E6-4396-B59B-762FE47A4AF6}"/>
                </a:ext>
              </a:extLst>
            </p:cNvPr>
            <p:cNvSpPr>
              <a:spLocks noChangeShapeType="1"/>
            </p:cNvSpPr>
            <p:nvPr/>
          </p:nvSpPr>
          <p:spPr bwMode="auto">
            <a:xfrm>
              <a:off x="457" y="2937"/>
              <a:ext cx="560" cy="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0" name="Line 912">
              <a:extLst>
                <a:ext uri="{FF2B5EF4-FFF2-40B4-BE49-F238E27FC236}">
                  <a16:creationId xmlns:a16="http://schemas.microsoft.com/office/drawing/2014/main" id="{DD10E4B9-03C8-4A55-A8D0-E29D6242D595}"/>
                </a:ext>
              </a:extLst>
            </p:cNvPr>
            <p:cNvSpPr>
              <a:spLocks noChangeShapeType="1"/>
            </p:cNvSpPr>
            <p:nvPr/>
          </p:nvSpPr>
          <p:spPr bwMode="auto">
            <a:xfrm>
              <a:off x="441" y="3041"/>
              <a:ext cx="592" cy="488"/>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grpSp>
      <p:grpSp>
        <p:nvGrpSpPr>
          <p:cNvPr id="21" name="Group 913">
            <a:extLst>
              <a:ext uri="{FF2B5EF4-FFF2-40B4-BE49-F238E27FC236}">
                <a16:creationId xmlns:a16="http://schemas.microsoft.com/office/drawing/2014/main" id="{9B329692-EF38-4321-B7C3-19CEFC2FBAFA}"/>
              </a:ext>
            </a:extLst>
          </p:cNvPr>
          <p:cNvGrpSpPr>
            <a:grpSpLocks/>
          </p:cNvGrpSpPr>
          <p:nvPr/>
        </p:nvGrpSpPr>
        <p:grpSpPr bwMode="auto">
          <a:xfrm>
            <a:off x="2018983" y="4261802"/>
            <a:ext cx="1295400" cy="1779588"/>
            <a:chOff x="4155" y="3026"/>
            <a:chExt cx="816" cy="1121"/>
          </a:xfrm>
        </p:grpSpPr>
        <p:sp>
          <p:nvSpPr>
            <p:cNvPr id="22" name="Line 914">
              <a:extLst>
                <a:ext uri="{FF2B5EF4-FFF2-40B4-BE49-F238E27FC236}">
                  <a16:creationId xmlns:a16="http://schemas.microsoft.com/office/drawing/2014/main" id="{27F03C37-3B6B-43F4-9AA6-3CADD0F69545}"/>
                </a:ext>
              </a:extLst>
            </p:cNvPr>
            <p:cNvSpPr>
              <a:spLocks noChangeShapeType="1"/>
            </p:cNvSpPr>
            <p:nvPr/>
          </p:nvSpPr>
          <p:spPr bwMode="auto">
            <a:xfrm flipV="1">
              <a:off x="4178" y="3026"/>
              <a:ext cx="776" cy="496"/>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3" name="Line 915">
              <a:extLst>
                <a:ext uri="{FF2B5EF4-FFF2-40B4-BE49-F238E27FC236}">
                  <a16:creationId xmlns:a16="http://schemas.microsoft.com/office/drawing/2014/main" id="{FF9B9558-907E-40E9-B706-AA906ADC2113}"/>
                </a:ext>
              </a:extLst>
            </p:cNvPr>
            <p:cNvSpPr>
              <a:spLocks noChangeShapeType="1"/>
            </p:cNvSpPr>
            <p:nvPr/>
          </p:nvSpPr>
          <p:spPr bwMode="auto">
            <a:xfrm flipV="1">
              <a:off x="4155" y="3123"/>
              <a:ext cx="816" cy="1024"/>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grpSp>
      <p:sp>
        <p:nvSpPr>
          <p:cNvPr id="24" name="Oval 916">
            <a:extLst>
              <a:ext uri="{FF2B5EF4-FFF2-40B4-BE49-F238E27FC236}">
                <a16:creationId xmlns:a16="http://schemas.microsoft.com/office/drawing/2014/main" id="{B06AD9FF-C534-4BC0-8AC3-1EAE50AF1BBA}"/>
              </a:ext>
            </a:extLst>
          </p:cNvPr>
          <p:cNvSpPr>
            <a:spLocks noChangeArrowheads="1"/>
          </p:cNvSpPr>
          <p:nvPr/>
        </p:nvSpPr>
        <p:spPr bwMode="auto">
          <a:xfrm>
            <a:off x="3271520" y="4030027"/>
            <a:ext cx="431800" cy="454025"/>
          </a:xfrm>
          <a:prstGeom prst="ellipse">
            <a:avLst/>
          </a:prstGeom>
          <a:solidFill>
            <a:srgbClr val="FFFF99"/>
          </a:solidFill>
          <a:ln w="25400" algn="ctr">
            <a:solidFill>
              <a:srgbClr val="FF0000"/>
            </a:solidFill>
            <a:round/>
            <a:headEnd/>
            <a:tailEnd/>
          </a:ln>
        </p:spPr>
        <p:txBody>
          <a:bodyPr wrap="none" lIns="82550" tIns="41275" rIns="82550" bIns="41275" anchor="ct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200" b="1" i="1"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C</a:t>
            </a:r>
            <a:r>
              <a:rPr kumimoji="1" lang="en-US" altLang="zh-CN" sz="2800" b="1" i="0" u="none" strike="noStrike" kern="0" cap="none" spc="0" normalizeH="0" baseline="-25000" noProof="0">
                <a:ln>
                  <a:noFill/>
                </a:ln>
                <a:solidFill>
                  <a:srgbClr val="0000FF"/>
                </a:solidFill>
                <a:effectLst/>
                <a:uLnTx/>
                <a:uFillTx/>
                <a:latin typeface="Times New Roman" panose="02020603050405020304" pitchFamily="18" charset="0"/>
                <a:ea typeface="楷体_GB2312" charset="-122"/>
              </a:rPr>
              <a:t>1</a:t>
            </a:r>
          </a:p>
        </p:txBody>
      </p:sp>
      <p:sp>
        <p:nvSpPr>
          <p:cNvPr id="25" name="Rectangle 917">
            <a:extLst>
              <a:ext uri="{FF2B5EF4-FFF2-40B4-BE49-F238E27FC236}">
                <a16:creationId xmlns:a16="http://schemas.microsoft.com/office/drawing/2014/main" id="{460AB0C3-8DF0-447A-8B4C-E58296897386}"/>
              </a:ext>
            </a:extLst>
          </p:cNvPr>
          <p:cNvSpPr>
            <a:spLocks noChangeArrowheads="1"/>
          </p:cNvSpPr>
          <p:nvPr/>
        </p:nvSpPr>
        <p:spPr bwMode="auto">
          <a:xfrm>
            <a:off x="7269480" y="3863339"/>
            <a:ext cx="2781300" cy="1106488"/>
          </a:xfrm>
          <a:prstGeom prst="rect">
            <a:avLst/>
          </a:prstGeom>
          <a:noFill/>
          <a:ln w="9525" algn="ctr">
            <a:solidFill>
              <a:srgbClr val="FF0000"/>
            </a:solidFill>
            <a:miter lim="800000"/>
            <a:headEnd/>
            <a:tailEnd/>
          </a:ln>
          <a:extLst>
            <a:ext uri="{909E8E84-426E-40DD-AFC4-6F175D3DCCD1}">
              <a14:hiddenFill xmlns:a14="http://schemas.microsoft.com/office/drawing/2010/main">
                <a:solidFill>
                  <a:schemeClr val="accent1"/>
                </a:solidFill>
              </a14:hiddenFill>
            </a:ext>
          </a:extLst>
        </p:spPr>
        <p:txBody>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00000"/>
              </a:lnSpc>
              <a:spcBef>
                <a:spcPct val="50000"/>
              </a:spcBef>
              <a:spcAft>
                <a:spcPct val="0"/>
              </a:spcAft>
              <a:buClrTx/>
              <a:buSzPct val="100000"/>
              <a:buFontTx/>
              <a:buNone/>
              <a:tabLst/>
              <a:defRPr/>
            </a:pPr>
            <a:r>
              <a:rPr kumimoji="0" lang="en-US" altLang="zh-CN" sz="2400" b="1" i="0" u="none" strike="noStrike" kern="0" cap="none" spc="0" normalizeH="0" baseline="0" noProof="0">
                <a:ln>
                  <a:noFill/>
                </a:ln>
                <a:solidFill>
                  <a:srgbClr val="0066FF"/>
                </a:solidFill>
                <a:effectLst/>
                <a:uLnTx/>
                <a:uFillTx/>
                <a:latin typeface="Times New Roman" panose="02020603050405020304" pitchFamily="18" charset="0"/>
                <a:ea typeface="楷体_GB2312" charset="-122"/>
              </a:rPr>
              <a:t>□</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状态转移方程：</a:t>
            </a:r>
          </a:p>
          <a:p>
            <a:pPr marL="0" marR="0" lvl="0" indent="0" defTabSz="914400" eaLnBrk="1" fontAlgn="base" latinLnBrk="0" hangingPunct="1">
              <a:lnSpc>
                <a:spcPct val="100000"/>
              </a:lnSpc>
              <a:spcBef>
                <a:spcPct val="50000"/>
              </a:spcBef>
              <a:spcAft>
                <a:spcPct val="0"/>
              </a:spcAft>
              <a:buClrTx/>
              <a:buSzPct val="100000"/>
              <a:buFontTx/>
              <a:buNone/>
              <a:tabLst/>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charset="-122"/>
              </a:rPr>
              <a:t>x</a:t>
            </a:r>
            <a:r>
              <a:rPr kumimoji="0" lang="en-US" altLang="zh-CN" sz="3200" b="1" i="1" u="none" strike="noStrike" kern="0" cap="none" spc="0" normalizeH="0" baseline="-25000" noProof="0">
                <a:ln>
                  <a:noFill/>
                </a:ln>
                <a:solidFill>
                  <a:srgbClr val="FF0066"/>
                </a:solidFill>
                <a:effectLst/>
                <a:uLnTx/>
                <a:uFillTx/>
                <a:latin typeface="Times New Roman" panose="02020603050405020304" pitchFamily="18" charset="0"/>
                <a:ea typeface="楷体_GB2312" charset="-122"/>
              </a:rPr>
              <a:t>k</a:t>
            </a:r>
            <a:r>
              <a:rPr kumimoji="0"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charset="-122"/>
              </a:rPr>
              <a:t>T</a:t>
            </a:r>
            <a:r>
              <a:rPr kumimoji="0" lang="en-US" altLang="zh-CN" sz="3200" b="1" i="1" u="none" strike="noStrike" kern="0" cap="none" spc="0" normalizeH="0" baseline="-25000" noProof="0">
                <a:ln>
                  <a:noFill/>
                </a:ln>
                <a:solidFill>
                  <a:srgbClr val="FF0066"/>
                </a:solidFill>
                <a:effectLst/>
                <a:uLnTx/>
                <a:uFillTx/>
                <a:latin typeface="Times New Roman" panose="02020603050405020304" pitchFamily="18" charset="0"/>
                <a:ea typeface="楷体_GB2312" charset="-122"/>
              </a:rPr>
              <a:t>k</a:t>
            </a:r>
            <a:r>
              <a:rPr kumimoji="0"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charset="-122"/>
              </a:rPr>
              <a:t>x</a:t>
            </a:r>
            <a:r>
              <a:rPr kumimoji="0" lang="en-US" altLang="zh-CN" sz="3200" b="1" i="1" u="none" strike="noStrike" kern="0" cap="none" spc="0" normalizeH="0" baseline="-25000" noProof="0">
                <a:ln>
                  <a:noFill/>
                </a:ln>
                <a:solidFill>
                  <a:srgbClr val="FF0066"/>
                </a:solidFill>
                <a:effectLst/>
                <a:uLnTx/>
                <a:uFillTx/>
                <a:latin typeface="Times New Roman" panose="02020603050405020304" pitchFamily="18" charset="0"/>
                <a:ea typeface="楷体_GB2312" charset="-122"/>
              </a:rPr>
              <a:t>k+</a:t>
            </a:r>
            <a:r>
              <a:rPr kumimoji="0" lang="en-US" altLang="zh-CN" sz="3200" b="1" i="0" u="none" strike="noStrike" kern="0" cap="none" spc="0" normalizeH="0" baseline="-25000" noProof="0">
                <a:ln>
                  <a:noFill/>
                </a:ln>
                <a:solidFill>
                  <a:srgbClr val="FF0066"/>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charset="-122"/>
              </a:rPr>
              <a:t>u</a:t>
            </a:r>
            <a:r>
              <a:rPr kumimoji="0" lang="en-US" altLang="zh-CN" sz="3200" b="1" i="1" u="none" strike="noStrike" kern="0" cap="none" spc="0" normalizeH="0" baseline="-25000" noProof="0">
                <a:ln>
                  <a:noFill/>
                </a:ln>
                <a:solidFill>
                  <a:srgbClr val="FF0066"/>
                </a:solidFill>
                <a:effectLst/>
                <a:uLnTx/>
                <a:uFillTx/>
                <a:latin typeface="Times New Roman" panose="02020603050405020304" pitchFamily="18" charset="0"/>
                <a:ea typeface="楷体_GB2312" charset="-122"/>
              </a:rPr>
              <a:t>k</a:t>
            </a:r>
            <a:r>
              <a:rPr kumimoji="0"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charset="-122"/>
              </a:rPr>
              <a:t> )</a:t>
            </a:r>
          </a:p>
        </p:txBody>
      </p:sp>
    </p:spTree>
    <p:extLst>
      <p:ext uri="{BB962C8B-B14F-4D97-AF65-F5344CB8AC3E}">
        <p14:creationId xmlns:p14="http://schemas.microsoft.com/office/powerpoint/2010/main" val="211185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childTnLst>
                                    <p:set>
                                      <p:cBhvr additive="base">
                                        <p:cTn id="6" dur="1" fill="hold">
                                          <p:stCondLst>
                                            <p:cond delay="0"/>
                                          </p:stCondLst>
                                        </p:cTn>
                                        <p:tgtEl>
                                          <p:spTgt spid="25"/>
                                        </p:tgtEl>
                                        <p:attrNameLst>
                                          <p:attrName>style.visibility</p:attrName>
                                        </p:attrNameLst>
                                      </p:cBhvr>
                                      <p:to>
                                        <p:strVal val="visible"/>
                                      </p:to>
                                    </p:set>
                                    <p:animEffect transition="in" filter="blinds(horizontal)">
                                      <p:cBhvr additive="base">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childTnLst>
                                    <p:set>
                                      <p:cBhvr additive="base">
                                        <p:cTn id="11" dur="1" fill="hold">
                                          <p:stCondLst>
                                            <p:cond delay="0"/>
                                          </p:stCondLst>
                                        </p:cTn>
                                        <p:tgtEl>
                                          <p:spTgt spid="15"/>
                                        </p:tgtEl>
                                        <p:attrNameLst>
                                          <p:attrName>style.visibility</p:attrName>
                                        </p:attrNameLst>
                                      </p:cBhvr>
                                      <p:to>
                                        <p:strVal val="visible"/>
                                      </p:to>
                                    </p:set>
                                    <p:animEffect transition="in" filter="blinds(horizontal)">
                                      <p:cBhvr additive="base">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childTnLst>
                                    <p:set>
                                      <p:cBhvr additive="base">
                                        <p:cTn id="16" dur="1" fill="hold">
                                          <p:stCondLst>
                                            <p:cond delay="0"/>
                                          </p:stCondLst>
                                        </p:cTn>
                                        <p:tgtEl>
                                          <p:spTgt spid="16"/>
                                        </p:tgtEl>
                                        <p:attrNameLst>
                                          <p:attrName>style.visibility</p:attrName>
                                        </p:attrNameLst>
                                      </p:cBhvr>
                                      <p:to>
                                        <p:strVal val="visible"/>
                                      </p:to>
                                    </p:set>
                                    <p:animEffect transition="in" filter="blinds(horizontal)">
                                      <p:cBhvr additive="base">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childTnLst>
                                    <p:set>
                                      <p:cBhvr additive="base">
                                        <p:cTn id="21" dur="1" fill="hold">
                                          <p:stCondLst>
                                            <p:cond delay="0"/>
                                          </p:stCondLst>
                                        </p:cTn>
                                        <p:tgtEl>
                                          <p:spTgt spid="21"/>
                                        </p:tgtEl>
                                        <p:attrNameLst>
                                          <p:attrName>style.visibility</p:attrName>
                                        </p:attrNameLst>
                                      </p:cBhvr>
                                      <p:to>
                                        <p:strVal val="visible"/>
                                      </p:to>
                                    </p:set>
                                    <p:animEffect transition="in" filter="blinds(horizontal)">
                                      <p:cBhvr additive="base">
                                        <p:cTn id="22" dur="500"/>
                                        <p:tgtEl>
                                          <p:spTgt spid="21"/>
                                        </p:tgtEl>
                                      </p:cBhvr>
                                    </p:animEffect>
                                  </p:childTnLst>
                                </p:cTn>
                              </p:par>
                              <p:par>
                                <p:cTn id="23" presetID="3" presetClass="exit" presetSubtype="10" fill="hold" nodeType="withEffect">
                                  <p:childTnLst>
                                    <p:animEffect transition="out" filter="blinds(horizontal)">
                                      <p:cBhvr additive="base">
                                        <p:cTn id="24" dur="500"/>
                                        <p:tgtEl>
                                          <p:spTgt spid="10"/>
                                        </p:tgtEl>
                                      </p:cBhvr>
                                    </p:animEffect>
                                    <p:set>
                                      <p:cBhvr additive="base">
                                        <p:cTn id="25" dur="1" fill="hold">
                                          <p:stCondLst>
                                            <p:cond delay="499"/>
                                          </p:stCondLst>
                                        </p:cTn>
                                        <p:tgtEl>
                                          <p:spTgt spid="10"/>
                                        </p:tgtEl>
                                        <p:attrNameLst>
                                          <p:attrName>style.visibility</p:attrName>
                                        </p:attrNameLst>
                                      </p:cBhvr>
                                      <p:to>
                                        <p:strVal val="hidden"/>
                                      </p:to>
                                    </p:set>
                                  </p:childTnLst>
                                </p:cTn>
                              </p:par>
                              <p:par>
                                <p:cTn id="26" presetID="3" presetClass="exit" presetSubtype="10" fill="hold" nodeType="withEffect">
                                  <p:childTnLst>
                                    <p:animEffect transition="out" filter="blinds(horizontal)">
                                      <p:cBhvr additive="base">
                                        <p:cTn id="27" dur="500"/>
                                        <p:tgtEl>
                                          <p:spTgt spid="11"/>
                                        </p:tgtEl>
                                      </p:cBhvr>
                                    </p:animEffect>
                                    <p:set>
                                      <p:cBhvr additive="base">
                                        <p:cTn id="28" dur="1" fill="hold">
                                          <p:stCondLst>
                                            <p:cond delay="499"/>
                                          </p:stCondLst>
                                        </p:cTn>
                                        <p:tgtEl>
                                          <p:spTgt spid="11"/>
                                        </p:tgtEl>
                                        <p:attrNameLst>
                                          <p:attrName>style.visibility</p:attrName>
                                        </p:attrNameLst>
                                      </p:cBhvr>
                                      <p:to>
                                        <p:strVal val="hidden"/>
                                      </p:to>
                                    </p:set>
                                  </p:childTnLst>
                                </p:cTn>
                              </p:par>
                              <p:par>
                                <p:cTn id="29" presetID="3" presetClass="exit" presetSubtype="10" fill="hold" nodeType="withEffect">
                                  <p:childTnLst>
                                    <p:animEffect transition="out" filter="blinds(horizontal)">
                                      <p:cBhvr additive="base">
                                        <p:cTn id="30" dur="500"/>
                                        <p:tgtEl>
                                          <p:spTgt spid="12"/>
                                        </p:tgtEl>
                                      </p:cBhvr>
                                    </p:animEffect>
                                    <p:set>
                                      <p:cBhvr additive="base">
                                        <p:cTn id="31"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20">
            <a:extLst>
              <a:ext uri="{FF2B5EF4-FFF2-40B4-BE49-F238E27FC236}">
                <a16:creationId xmlns:a16="http://schemas.microsoft.com/office/drawing/2014/main" id="{6F9A00B8-3B39-4B52-9461-82DA8FA4A1BB}"/>
              </a:ext>
            </a:extLst>
          </p:cNvPr>
          <p:cNvSpPr>
            <a:spLocks noChangeArrowheads="1"/>
          </p:cNvSpPr>
          <p:nvPr/>
        </p:nvSpPr>
        <p:spPr bwMode="auto">
          <a:xfrm>
            <a:off x="501968" y="874078"/>
            <a:ext cx="2003425" cy="447675"/>
          </a:xfrm>
          <a:prstGeom prst="rect">
            <a:avLst/>
          </a:prstGeom>
          <a:solidFill>
            <a:srgbClr val="CCFFCC"/>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第三步 </a:t>
            </a:r>
            <a:r>
              <a:rPr kumimoji="1" lang="en-US" altLang="zh-CN" sz="2400" b="1" i="1"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k</a:t>
            </a: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=2</a:t>
            </a:r>
          </a:p>
        </p:txBody>
      </p:sp>
      <p:pic>
        <p:nvPicPr>
          <p:cNvPr id="5" name="Picture 921">
            <a:extLst>
              <a:ext uri="{FF2B5EF4-FFF2-40B4-BE49-F238E27FC236}">
                <a16:creationId xmlns:a16="http://schemas.microsoft.com/office/drawing/2014/main" id="{B3D36545-DAD4-48ED-B0F5-81263E434AB6}"/>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68" y="3429000"/>
            <a:ext cx="6011863" cy="284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922">
            <a:extLst>
              <a:ext uri="{FF2B5EF4-FFF2-40B4-BE49-F238E27FC236}">
                <a16:creationId xmlns:a16="http://schemas.microsoft.com/office/drawing/2014/main" id="{B9ED64F4-1E0C-4B04-9407-31CC4AED6633}"/>
              </a:ext>
            </a:extLst>
          </p:cNvPr>
          <p:cNvSpPr>
            <a:spLocks noChangeArrowheads="1"/>
          </p:cNvSpPr>
          <p:nvPr/>
        </p:nvSpPr>
        <p:spPr bwMode="auto">
          <a:xfrm>
            <a:off x="1813243" y="3067050"/>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[2]</a:t>
            </a:r>
          </a:p>
        </p:txBody>
      </p:sp>
      <p:sp>
        <p:nvSpPr>
          <p:cNvPr id="7" name="Rectangle 923">
            <a:extLst>
              <a:ext uri="{FF2B5EF4-FFF2-40B4-BE49-F238E27FC236}">
                <a16:creationId xmlns:a16="http://schemas.microsoft.com/office/drawing/2014/main" id="{AC194238-E520-4B24-A79C-EF587CE5E9A8}"/>
              </a:ext>
            </a:extLst>
          </p:cNvPr>
          <p:cNvSpPr>
            <a:spLocks noChangeArrowheads="1"/>
          </p:cNvSpPr>
          <p:nvPr/>
        </p:nvSpPr>
        <p:spPr bwMode="auto">
          <a:xfrm>
            <a:off x="1700531" y="4986337"/>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[3]</a:t>
            </a:r>
          </a:p>
        </p:txBody>
      </p:sp>
      <p:sp>
        <p:nvSpPr>
          <p:cNvPr id="8" name="Rectangle 924">
            <a:extLst>
              <a:ext uri="{FF2B5EF4-FFF2-40B4-BE49-F238E27FC236}">
                <a16:creationId xmlns:a16="http://schemas.microsoft.com/office/drawing/2014/main" id="{75D1754B-6A07-4E22-A2AD-16095ED0AC50}"/>
              </a:ext>
            </a:extLst>
          </p:cNvPr>
          <p:cNvSpPr>
            <a:spLocks noChangeArrowheads="1"/>
          </p:cNvSpPr>
          <p:nvPr/>
        </p:nvSpPr>
        <p:spPr bwMode="auto">
          <a:xfrm>
            <a:off x="1764031" y="4021137"/>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[5]</a:t>
            </a:r>
          </a:p>
        </p:txBody>
      </p:sp>
      <p:sp>
        <p:nvSpPr>
          <p:cNvPr id="9" name="Rectangle 925">
            <a:extLst>
              <a:ext uri="{FF2B5EF4-FFF2-40B4-BE49-F238E27FC236}">
                <a16:creationId xmlns:a16="http://schemas.microsoft.com/office/drawing/2014/main" id="{6C5B2A3D-E828-4350-9B6A-9F82DA03AE0B}"/>
              </a:ext>
            </a:extLst>
          </p:cNvPr>
          <p:cNvSpPr>
            <a:spLocks noChangeArrowheads="1"/>
          </p:cNvSpPr>
          <p:nvPr/>
        </p:nvSpPr>
        <p:spPr bwMode="auto">
          <a:xfrm>
            <a:off x="543243" y="3943350"/>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[0]</a:t>
            </a:r>
          </a:p>
        </p:txBody>
      </p:sp>
      <p:sp>
        <p:nvSpPr>
          <p:cNvPr id="10" name="Rectangle 926">
            <a:extLst>
              <a:ext uri="{FF2B5EF4-FFF2-40B4-BE49-F238E27FC236}">
                <a16:creationId xmlns:a16="http://schemas.microsoft.com/office/drawing/2014/main" id="{BDABB986-A3C1-4BEA-9667-512A41680339}"/>
              </a:ext>
            </a:extLst>
          </p:cNvPr>
          <p:cNvSpPr>
            <a:spLocks noChangeArrowheads="1"/>
          </p:cNvSpPr>
          <p:nvPr/>
        </p:nvSpPr>
        <p:spPr bwMode="auto">
          <a:xfrm>
            <a:off x="2767330" y="849525"/>
            <a:ext cx="8788400" cy="2401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10000"/>
              </a:lnSpc>
              <a:spcBef>
                <a:spcPct val="50000"/>
              </a:spcBef>
              <a:spcAft>
                <a:spcPct val="0"/>
              </a:spcAft>
              <a:buClrTx/>
              <a:buSzPct val="100000"/>
              <a:buFontTx/>
              <a:buNone/>
              <a:tabLst/>
              <a:defRPr/>
            </a:pPr>
            <a:r>
              <a:rPr kumimoji="0" lang="en-US" altLang="zh-CN" sz="2400" b="1" i="0" u="none" strike="noStrike" kern="0" cap="none" spc="0" normalizeH="0" baseline="0" noProof="0" dirty="0">
                <a:ln>
                  <a:noFill/>
                </a:ln>
                <a:solidFill>
                  <a:srgbClr val="0066FF"/>
                </a:solidFill>
                <a:effectLst/>
                <a:uLnTx/>
                <a:uFillTx/>
                <a:latin typeface="Times New Roman" panose="02020603050405020304" pitchFamily="18" charset="0"/>
                <a:ea typeface="楷体_GB2312" charset="-122"/>
              </a:rPr>
              <a:t>□</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按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f</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x</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 </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的定义有</a:t>
            </a:r>
          </a:p>
          <a:p>
            <a:pPr marL="0" marR="0" lvl="0" indent="0" defTabSz="914400" eaLnBrk="1" fontAlgn="base" latinLnBrk="0" hangingPunct="1">
              <a:lnSpc>
                <a:spcPct val="110000"/>
              </a:lnSpc>
              <a:spcBef>
                <a:spcPct val="50000"/>
              </a:spcBef>
              <a:spcAft>
                <a:spcPct val="0"/>
              </a:spcAft>
              <a:buClrTx/>
              <a:buSzPct val="100000"/>
              <a:buFontTx/>
              <a:buNone/>
              <a:tabLst/>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1" lang="zh-CN" altLang="en-US" sz="2400" b="1" i="0" u="none" strike="noStrike" kern="0" cap="none" spc="0" normalizeH="0" baseline="0" noProof="0" dirty="0">
                <a:ln>
                  <a:noFill/>
                </a:ln>
                <a:solidFill>
                  <a:srgbClr val="0000FF"/>
                </a:solidFill>
                <a:effectLst/>
                <a:uLnTx/>
                <a:uFillTx/>
                <a:latin typeface="Times New Roman" panose="02020603050405020304" pitchFamily="18" charset="0"/>
                <a:ea typeface="楷体_GB2312" charset="-122"/>
              </a:rPr>
              <a:t>②</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v</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 +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f</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 = 5+2 = 7                 </a:t>
            </a:r>
          </a:p>
          <a:p>
            <a:pPr marL="0" marR="0" lvl="0" indent="0" defTabSz="914400" eaLnBrk="1" fontAlgn="base" latinLnBrk="0" hangingPunct="1">
              <a:lnSpc>
                <a:spcPct val="110000"/>
              </a:lnSpc>
              <a:spcBef>
                <a:spcPct val="50000"/>
              </a:spcBef>
              <a:spcAft>
                <a:spcPct val="0"/>
              </a:spcAft>
              <a:buClrTx/>
              <a:buSzPct val="100000"/>
              <a:buFontTx/>
              <a:buNone/>
              <a:tabLst/>
              <a:defRPr/>
            </a:pPr>
            <a:r>
              <a:rPr kumimoji="0" lang="en-US" altLang="zh-CN" sz="2400" b="1" i="0" u="none" strike="noStrike" kern="0" cap="none" spc="0" normalizeH="0" baseline="0" noProof="0" dirty="0">
                <a:ln>
                  <a:noFill/>
                </a:ln>
                <a:solidFill>
                  <a:srgbClr val="0000FF"/>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FF00FF"/>
                </a:solidFill>
                <a:effectLst/>
                <a:uLnTx/>
                <a:uFillTx/>
                <a:latin typeface="Times New Roman" panose="02020603050405020304" pitchFamily="18" charset="0"/>
                <a:ea typeface="楷体_GB2312" charset="-122"/>
              </a:rPr>
              <a:t>f</a:t>
            </a:r>
            <a:r>
              <a:rPr kumimoji="0" lang="en-US" altLang="zh-CN" sz="3200" b="1" i="0" u="none" strike="noStrike" kern="0" cap="none" spc="0" normalizeH="0" baseline="-25000" noProof="0" dirty="0">
                <a:ln>
                  <a:noFill/>
                </a:ln>
                <a:solidFill>
                  <a:srgbClr val="FF00FF"/>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dirty="0">
                <a:ln>
                  <a:noFill/>
                </a:ln>
                <a:solidFill>
                  <a:srgbClr val="FF00FF"/>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FF00FF"/>
                </a:solidFill>
                <a:effectLst/>
                <a:uLnTx/>
                <a:uFillTx/>
                <a:latin typeface="Times New Roman" panose="02020603050405020304" pitchFamily="18" charset="0"/>
                <a:ea typeface="楷体_GB2312" charset="-122"/>
              </a:rPr>
              <a:t>C</a:t>
            </a:r>
            <a:r>
              <a:rPr kumimoji="0" lang="en-US" altLang="zh-CN" sz="3200" b="1" i="0" u="none" strike="noStrike" kern="0" cap="none" spc="0" normalizeH="0" baseline="-25000" noProof="0" dirty="0">
                <a:ln>
                  <a:noFill/>
                </a:ln>
                <a:solidFill>
                  <a:srgbClr val="FF00FF"/>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dirty="0">
                <a:ln>
                  <a:noFill/>
                </a:ln>
                <a:solidFill>
                  <a:srgbClr val="FF00FF"/>
                </a:solidFill>
                <a:effectLst/>
                <a:uLnTx/>
                <a:uFillTx/>
                <a:latin typeface="Times New Roman" panose="02020603050405020304" pitchFamily="18" charset="0"/>
                <a:ea typeface="楷体_GB2312" charset="-122"/>
              </a:rPr>
              <a:t> )</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min</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v</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 +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f</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 = 2+5 = 7                 </a:t>
            </a:r>
          </a:p>
          <a:p>
            <a:pPr marL="0" marR="0" lvl="0" indent="0" defTabSz="914400" eaLnBrk="1" fontAlgn="base" latinLnBrk="0" hangingPunct="1">
              <a:lnSpc>
                <a:spcPct val="110000"/>
              </a:lnSpc>
              <a:spcBef>
                <a:spcPct val="50000"/>
              </a:spcBef>
              <a:spcAft>
                <a:spcPct val="0"/>
              </a:spcAft>
              <a:buClrTx/>
              <a:buSzPct val="100000"/>
              <a:buFontTx/>
              <a:buNone/>
              <a:tabLst/>
              <a:defRPr/>
            </a:pP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v</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 +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f</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 = 1+3 = 4                    </a:t>
            </a:r>
          </a:p>
        </p:txBody>
      </p:sp>
      <p:sp>
        <p:nvSpPr>
          <p:cNvPr id="11" name="AutoShape 927">
            <a:extLst>
              <a:ext uri="{FF2B5EF4-FFF2-40B4-BE49-F238E27FC236}">
                <a16:creationId xmlns:a16="http://schemas.microsoft.com/office/drawing/2014/main" id="{46370260-65CD-4E94-B7CC-B3C3B56C0F20}"/>
              </a:ext>
            </a:extLst>
          </p:cNvPr>
          <p:cNvSpPr>
            <a:spLocks noChangeArrowheads="1"/>
          </p:cNvSpPr>
          <p:nvPr/>
        </p:nvSpPr>
        <p:spPr bwMode="auto">
          <a:xfrm>
            <a:off x="5418666" y="1606394"/>
            <a:ext cx="165100" cy="1371600"/>
          </a:xfrm>
          <a:prstGeom prst="leftBrace">
            <a:avLst>
              <a:gd name="adj1" fmla="val 69231"/>
              <a:gd name="adj2" fmla="val 50000"/>
            </a:avLst>
          </a:prstGeom>
          <a:noFill/>
          <a:ln w="25400" algn="ctr">
            <a:solidFill>
              <a:srgbClr val="FF0000"/>
            </a:solidFill>
            <a:round/>
            <a:headEnd/>
            <a:tailEnd/>
          </a:ln>
          <a:extLst>
            <a:ext uri="{909E8E84-426E-40DD-AFC4-6F175D3DCCD1}">
              <a14:hiddenFill xmlns:a14="http://schemas.microsoft.com/office/drawing/2010/main">
                <a:solidFill>
                  <a:schemeClr val="accent1"/>
                </a:solidFill>
              </a14:hiddenFill>
            </a:ext>
          </a:extLst>
        </p:spPr>
        <p:txBody>
          <a:bodyPr wrap="none"/>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endParaRPr>
          </a:p>
        </p:txBody>
      </p:sp>
      <p:sp>
        <p:nvSpPr>
          <p:cNvPr id="12" name="Rectangle 928">
            <a:extLst>
              <a:ext uri="{FF2B5EF4-FFF2-40B4-BE49-F238E27FC236}">
                <a16:creationId xmlns:a16="http://schemas.microsoft.com/office/drawing/2014/main" id="{D323C84F-D946-41C7-816B-FBF8A2D874CE}"/>
              </a:ext>
            </a:extLst>
          </p:cNvPr>
          <p:cNvSpPr>
            <a:spLocks noChangeArrowheads="1"/>
          </p:cNvSpPr>
          <p:nvPr/>
        </p:nvSpPr>
        <p:spPr bwMode="auto">
          <a:xfrm>
            <a:off x="7527607" y="3914775"/>
            <a:ext cx="2387600" cy="1347788"/>
          </a:xfrm>
          <a:prstGeom prst="rect">
            <a:avLst/>
          </a:prstGeom>
          <a:noFill/>
          <a:ln w="9525" algn="ctr">
            <a:solidFill>
              <a:srgbClr val="0000FF"/>
            </a:solidFill>
            <a:miter lim="800000"/>
            <a:headEnd/>
            <a:tailEnd/>
          </a:ln>
          <a:extLst>
            <a:ext uri="{909E8E84-426E-40DD-AFC4-6F175D3DCCD1}">
              <a14:hiddenFill xmlns:a14="http://schemas.microsoft.com/office/drawing/2010/main">
                <a:solidFill>
                  <a:schemeClr val="accent1"/>
                </a:solidFill>
              </a14:hiddenFill>
            </a:ext>
          </a:extLst>
        </p:spPr>
        <p:txBody>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10000"/>
              </a:lnSpc>
              <a:spcBef>
                <a:spcPct val="50000"/>
              </a:spcBef>
              <a:spcAft>
                <a:spcPct val="0"/>
              </a:spcAft>
              <a:buClrTx/>
              <a:buSzPct val="100000"/>
              <a:buFontTx/>
              <a:buNone/>
              <a:tabLst/>
              <a:defRPr/>
            </a:pPr>
            <a:r>
              <a:rPr kumimoji="0" lang="en-US" altLang="zh-CN" sz="2400" b="1" i="0" u="none" strike="noStrike" kern="0" cap="none" spc="0" normalizeH="0" baseline="0" noProof="0">
                <a:ln>
                  <a:noFill/>
                </a:ln>
                <a:solidFill>
                  <a:srgbClr val="0066FF"/>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u</a:t>
            </a:r>
            <a:r>
              <a:rPr kumimoji="0" lang="en-US" altLang="zh-CN" sz="32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C</a:t>
            </a:r>
            <a:r>
              <a:rPr kumimoji="0" lang="en-US" altLang="zh-CN" sz="32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 =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B</a:t>
            </a:r>
            <a:r>
              <a:rPr kumimoji="0" lang="en-US" altLang="zh-CN" sz="32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3</a:t>
            </a:r>
          </a:p>
        </p:txBody>
      </p:sp>
      <p:sp>
        <p:nvSpPr>
          <p:cNvPr id="13" name="Rectangle 929">
            <a:extLst>
              <a:ext uri="{FF2B5EF4-FFF2-40B4-BE49-F238E27FC236}">
                <a16:creationId xmlns:a16="http://schemas.microsoft.com/office/drawing/2014/main" id="{F1C2CD8C-36E1-40AC-8E8D-94963D3F4D1E}"/>
              </a:ext>
            </a:extLst>
          </p:cNvPr>
          <p:cNvSpPr>
            <a:spLocks noChangeArrowheads="1"/>
          </p:cNvSpPr>
          <p:nvPr/>
        </p:nvSpPr>
        <p:spPr bwMode="auto">
          <a:xfrm>
            <a:off x="3173731" y="3081337"/>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[8]</a:t>
            </a:r>
          </a:p>
        </p:txBody>
      </p:sp>
      <p:sp>
        <p:nvSpPr>
          <p:cNvPr id="14" name="Rectangle 930">
            <a:extLst>
              <a:ext uri="{FF2B5EF4-FFF2-40B4-BE49-F238E27FC236}">
                <a16:creationId xmlns:a16="http://schemas.microsoft.com/office/drawing/2014/main" id="{62C5209C-C513-41B1-B4B8-9E2EFD738F44}"/>
              </a:ext>
            </a:extLst>
          </p:cNvPr>
          <p:cNvSpPr>
            <a:spLocks noChangeArrowheads="1"/>
          </p:cNvSpPr>
          <p:nvPr/>
        </p:nvSpPr>
        <p:spPr bwMode="auto">
          <a:xfrm>
            <a:off x="3403918" y="3984625"/>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[4]</a:t>
            </a:r>
          </a:p>
        </p:txBody>
      </p:sp>
      <p:sp>
        <p:nvSpPr>
          <p:cNvPr id="15" name="Oval 931">
            <a:extLst>
              <a:ext uri="{FF2B5EF4-FFF2-40B4-BE49-F238E27FC236}">
                <a16:creationId xmlns:a16="http://schemas.microsoft.com/office/drawing/2014/main" id="{B3AB523A-490F-49D0-98BE-B9E8F6A0BD57}"/>
              </a:ext>
            </a:extLst>
          </p:cNvPr>
          <p:cNvSpPr>
            <a:spLocks noChangeArrowheads="1"/>
          </p:cNvSpPr>
          <p:nvPr/>
        </p:nvSpPr>
        <p:spPr bwMode="auto">
          <a:xfrm>
            <a:off x="3457893" y="4418012"/>
            <a:ext cx="431800" cy="454025"/>
          </a:xfrm>
          <a:prstGeom prst="ellipse">
            <a:avLst/>
          </a:prstGeom>
          <a:solidFill>
            <a:srgbClr val="FFFF99"/>
          </a:solidFill>
          <a:ln w="25400" algn="ctr">
            <a:solidFill>
              <a:srgbClr val="FF0000"/>
            </a:solidFill>
            <a:round/>
            <a:headEnd/>
            <a:tailEnd/>
          </a:ln>
        </p:spPr>
        <p:txBody>
          <a:bodyPr wrap="none" lIns="82550" tIns="41275" rIns="82550" bIns="41275" anchor="ct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200" b="1" i="1"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C</a:t>
            </a:r>
            <a:r>
              <a:rPr kumimoji="1" lang="en-US" altLang="zh-CN" sz="2800" b="1" i="0" u="none" strike="noStrike" kern="0" cap="none" spc="0" normalizeH="0" baseline="-25000" noProof="0">
                <a:ln>
                  <a:noFill/>
                </a:ln>
                <a:solidFill>
                  <a:srgbClr val="0000FF"/>
                </a:solidFill>
                <a:effectLst/>
                <a:uLnTx/>
                <a:uFillTx/>
                <a:latin typeface="Times New Roman" panose="02020603050405020304" pitchFamily="18" charset="0"/>
                <a:ea typeface="楷体_GB2312" charset="-122"/>
              </a:rPr>
              <a:t>2</a:t>
            </a:r>
          </a:p>
        </p:txBody>
      </p:sp>
      <p:grpSp>
        <p:nvGrpSpPr>
          <p:cNvPr id="16" name="Group 932">
            <a:extLst>
              <a:ext uri="{FF2B5EF4-FFF2-40B4-BE49-F238E27FC236}">
                <a16:creationId xmlns:a16="http://schemas.microsoft.com/office/drawing/2014/main" id="{017A6476-5811-4545-9B9B-B3F532283CF7}"/>
              </a:ext>
            </a:extLst>
          </p:cNvPr>
          <p:cNvGrpSpPr>
            <a:grpSpLocks/>
          </p:cNvGrpSpPr>
          <p:nvPr/>
        </p:nvGrpSpPr>
        <p:grpSpPr bwMode="auto">
          <a:xfrm>
            <a:off x="2218056" y="3760787"/>
            <a:ext cx="1295400" cy="1779588"/>
            <a:chOff x="4155" y="3026"/>
            <a:chExt cx="816" cy="1121"/>
          </a:xfrm>
        </p:grpSpPr>
        <p:sp>
          <p:nvSpPr>
            <p:cNvPr id="17" name="Line 933">
              <a:extLst>
                <a:ext uri="{FF2B5EF4-FFF2-40B4-BE49-F238E27FC236}">
                  <a16:creationId xmlns:a16="http://schemas.microsoft.com/office/drawing/2014/main" id="{FB117CB7-6483-4A42-8DC1-EFACDAF9D41C}"/>
                </a:ext>
              </a:extLst>
            </p:cNvPr>
            <p:cNvSpPr>
              <a:spLocks noChangeShapeType="1"/>
            </p:cNvSpPr>
            <p:nvPr/>
          </p:nvSpPr>
          <p:spPr bwMode="auto">
            <a:xfrm flipV="1">
              <a:off x="4178" y="3026"/>
              <a:ext cx="776" cy="496"/>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8" name="Line 934">
              <a:extLst>
                <a:ext uri="{FF2B5EF4-FFF2-40B4-BE49-F238E27FC236}">
                  <a16:creationId xmlns:a16="http://schemas.microsoft.com/office/drawing/2014/main" id="{971526CB-734B-4B64-B692-17136C22E586}"/>
                </a:ext>
              </a:extLst>
            </p:cNvPr>
            <p:cNvSpPr>
              <a:spLocks noChangeShapeType="1"/>
            </p:cNvSpPr>
            <p:nvPr/>
          </p:nvSpPr>
          <p:spPr bwMode="auto">
            <a:xfrm flipV="1">
              <a:off x="4155" y="3123"/>
              <a:ext cx="816" cy="1024"/>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grpSp>
      <p:grpSp>
        <p:nvGrpSpPr>
          <p:cNvPr id="19" name="Group 935">
            <a:extLst>
              <a:ext uri="{FF2B5EF4-FFF2-40B4-BE49-F238E27FC236}">
                <a16:creationId xmlns:a16="http://schemas.microsoft.com/office/drawing/2014/main" id="{688F043A-68C5-414F-AC94-CDC79AE3C9DC}"/>
              </a:ext>
            </a:extLst>
          </p:cNvPr>
          <p:cNvGrpSpPr>
            <a:grpSpLocks/>
          </p:cNvGrpSpPr>
          <p:nvPr/>
        </p:nvGrpSpPr>
        <p:grpSpPr bwMode="auto">
          <a:xfrm>
            <a:off x="995681" y="3822700"/>
            <a:ext cx="965200" cy="1790700"/>
            <a:chOff x="425" y="2401"/>
            <a:chExt cx="608" cy="1128"/>
          </a:xfrm>
        </p:grpSpPr>
        <p:sp>
          <p:nvSpPr>
            <p:cNvPr id="20" name="Line 936">
              <a:extLst>
                <a:ext uri="{FF2B5EF4-FFF2-40B4-BE49-F238E27FC236}">
                  <a16:creationId xmlns:a16="http://schemas.microsoft.com/office/drawing/2014/main" id="{FDF2EBB2-F466-4294-973E-F8142AE92A5E}"/>
                </a:ext>
              </a:extLst>
            </p:cNvPr>
            <p:cNvSpPr>
              <a:spLocks noChangeShapeType="1"/>
            </p:cNvSpPr>
            <p:nvPr/>
          </p:nvSpPr>
          <p:spPr bwMode="auto">
            <a:xfrm flipV="1">
              <a:off x="425" y="2401"/>
              <a:ext cx="568" cy="464"/>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1" name="Line 937">
              <a:extLst>
                <a:ext uri="{FF2B5EF4-FFF2-40B4-BE49-F238E27FC236}">
                  <a16:creationId xmlns:a16="http://schemas.microsoft.com/office/drawing/2014/main" id="{0B3E0E57-4AC2-408C-B762-CAA57B24BBBA}"/>
                </a:ext>
              </a:extLst>
            </p:cNvPr>
            <p:cNvSpPr>
              <a:spLocks noChangeShapeType="1"/>
            </p:cNvSpPr>
            <p:nvPr/>
          </p:nvSpPr>
          <p:spPr bwMode="auto">
            <a:xfrm>
              <a:off x="457" y="2937"/>
              <a:ext cx="560" cy="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2" name="Line 938">
              <a:extLst>
                <a:ext uri="{FF2B5EF4-FFF2-40B4-BE49-F238E27FC236}">
                  <a16:creationId xmlns:a16="http://schemas.microsoft.com/office/drawing/2014/main" id="{C4851E85-923A-4035-9A70-2B9D749A2D22}"/>
                </a:ext>
              </a:extLst>
            </p:cNvPr>
            <p:cNvSpPr>
              <a:spLocks noChangeShapeType="1"/>
            </p:cNvSpPr>
            <p:nvPr/>
          </p:nvSpPr>
          <p:spPr bwMode="auto">
            <a:xfrm>
              <a:off x="441" y="3041"/>
              <a:ext cx="592" cy="488"/>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grpSp>
      <p:sp>
        <p:nvSpPr>
          <p:cNvPr id="23" name="Line 939">
            <a:extLst>
              <a:ext uri="{FF2B5EF4-FFF2-40B4-BE49-F238E27FC236}">
                <a16:creationId xmlns:a16="http://schemas.microsoft.com/office/drawing/2014/main" id="{60BDED1C-2E85-4F82-BF7E-67F8EF64AB5B}"/>
              </a:ext>
            </a:extLst>
          </p:cNvPr>
          <p:cNvSpPr>
            <a:spLocks noChangeShapeType="1"/>
          </p:cNvSpPr>
          <p:nvPr/>
        </p:nvSpPr>
        <p:spPr bwMode="auto">
          <a:xfrm>
            <a:off x="2276793" y="3795712"/>
            <a:ext cx="1257300" cy="749300"/>
          </a:xfrm>
          <a:prstGeom prst="line">
            <a:avLst/>
          </a:prstGeom>
          <a:noFill/>
          <a:ln w="50800" algn="ctr">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4" name="Line 940">
            <a:extLst>
              <a:ext uri="{FF2B5EF4-FFF2-40B4-BE49-F238E27FC236}">
                <a16:creationId xmlns:a16="http://schemas.microsoft.com/office/drawing/2014/main" id="{99C90FCF-AAE1-4B04-9A65-89EEE0170FAF}"/>
              </a:ext>
            </a:extLst>
          </p:cNvPr>
          <p:cNvSpPr>
            <a:spLocks noChangeShapeType="1"/>
          </p:cNvSpPr>
          <p:nvPr/>
        </p:nvSpPr>
        <p:spPr bwMode="auto">
          <a:xfrm flipV="1">
            <a:off x="2291081" y="4673600"/>
            <a:ext cx="1155700" cy="25400"/>
          </a:xfrm>
          <a:prstGeom prst="line">
            <a:avLst/>
          </a:prstGeom>
          <a:noFill/>
          <a:ln w="50800" algn="ctr">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5" name="Line 941">
            <a:extLst>
              <a:ext uri="{FF2B5EF4-FFF2-40B4-BE49-F238E27FC236}">
                <a16:creationId xmlns:a16="http://schemas.microsoft.com/office/drawing/2014/main" id="{BE1BEA39-F9F3-47A6-B843-0311CC18F36E}"/>
              </a:ext>
            </a:extLst>
          </p:cNvPr>
          <p:cNvSpPr>
            <a:spLocks noChangeShapeType="1"/>
          </p:cNvSpPr>
          <p:nvPr/>
        </p:nvSpPr>
        <p:spPr bwMode="auto">
          <a:xfrm flipV="1">
            <a:off x="2318068" y="4776787"/>
            <a:ext cx="1181100" cy="838200"/>
          </a:xfrm>
          <a:prstGeom prst="line">
            <a:avLst/>
          </a:prstGeom>
          <a:noFill/>
          <a:ln w="50800" algn="ctr">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6" name="Line 942">
            <a:extLst>
              <a:ext uri="{FF2B5EF4-FFF2-40B4-BE49-F238E27FC236}">
                <a16:creationId xmlns:a16="http://schemas.microsoft.com/office/drawing/2014/main" id="{CE8138B6-D7B3-41D6-AC4E-B9348053A247}"/>
              </a:ext>
            </a:extLst>
          </p:cNvPr>
          <p:cNvSpPr>
            <a:spLocks noChangeShapeType="1"/>
          </p:cNvSpPr>
          <p:nvPr/>
        </p:nvSpPr>
        <p:spPr bwMode="auto">
          <a:xfrm flipV="1">
            <a:off x="2319656" y="4765675"/>
            <a:ext cx="1181100" cy="8382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Tree>
    <p:extLst>
      <p:ext uri="{BB962C8B-B14F-4D97-AF65-F5344CB8AC3E}">
        <p14:creationId xmlns:p14="http://schemas.microsoft.com/office/powerpoint/2010/main" val="128164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childTnLst>
                                    <p:set>
                                      <p:cBhvr additive="base">
                                        <p:cTn id="6" dur="1" fill="hold">
                                          <p:stCondLst>
                                            <p:cond delay="0"/>
                                          </p:stCondLst>
                                        </p:cTn>
                                        <p:tgtEl>
                                          <p:spTgt spid="12"/>
                                        </p:tgtEl>
                                        <p:attrNameLst>
                                          <p:attrName>style.visibility</p:attrName>
                                        </p:attrNameLst>
                                      </p:cBhvr>
                                      <p:to>
                                        <p:strVal val="visible"/>
                                      </p:to>
                                    </p:set>
                                    <p:animEffect transition="in" filter="blinds(horizontal)">
                                      <p:cBhvr additive="base">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childTnLst>
                                    <p:set>
                                      <p:cBhvr additive="base">
                                        <p:cTn id="11" dur="1" fill="hold">
                                          <p:stCondLst>
                                            <p:cond delay="0"/>
                                          </p:stCondLst>
                                        </p:cTn>
                                        <p:tgtEl>
                                          <p:spTgt spid="14"/>
                                        </p:tgtEl>
                                        <p:attrNameLst>
                                          <p:attrName>style.visibility</p:attrName>
                                        </p:attrNameLst>
                                      </p:cBhvr>
                                      <p:to>
                                        <p:strVal val="visible"/>
                                      </p:to>
                                    </p:set>
                                    <p:animEffect transition="in" filter="blinds(horizontal)">
                                      <p:cBhvr additive="base">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childTnLst>
                                    <p:set>
                                      <p:cBhvr additive="base">
                                        <p:cTn id="16" dur="1" fill="hold">
                                          <p:stCondLst>
                                            <p:cond delay="0"/>
                                          </p:stCondLst>
                                        </p:cTn>
                                        <p:tgtEl>
                                          <p:spTgt spid="26"/>
                                        </p:tgtEl>
                                        <p:attrNameLst>
                                          <p:attrName>style.visibility</p:attrName>
                                        </p:attrNameLst>
                                      </p:cBhvr>
                                      <p:to>
                                        <p:strVal val="visible"/>
                                      </p:to>
                                    </p:set>
                                    <p:animEffect transition="in" filter="blinds(horizontal)">
                                      <p:cBhvr additive="base">
                                        <p:cTn id="17" dur="500"/>
                                        <p:tgtEl>
                                          <p:spTgt spid="26"/>
                                        </p:tgtEl>
                                      </p:cBhvr>
                                    </p:animEffect>
                                  </p:childTnLst>
                                </p:cTn>
                              </p:par>
                              <p:par>
                                <p:cTn id="18" presetID="3" presetClass="exit" presetSubtype="10" fill="hold" nodeType="withEffect">
                                  <p:childTnLst>
                                    <p:animEffect transition="out" filter="blinds(horizontal)">
                                      <p:cBhvr additive="base">
                                        <p:cTn id="19" dur="500"/>
                                        <p:tgtEl>
                                          <p:spTgt spid="23"/>
                                        </p:tgtEl>
                                      </p:cBhvr>
                                    </p:animEffect>
                                    <p:set>
                                      <p:cBhvr additive="base">
                                        <p:cTn id="20" dur="1" fill="hold">
                                          <p:stCondLst>
                                            <p:cond delay="499"/>
                                          </p:stCondLst>
                                        </p:cTn>
                                        <p:tgtEl>
                                          <p:spTgt spid="23"/>
                                        </p:tgtEl>
                                        <p:attrNameLst>
                                          <p:attrName>style.visibility</p:attrName>
                                        </p:attrNameLst>
                                      </p:cBhvr>
                                      <p:to>
                                        <p:strVal val="hidden"/>
                                      </p:to>
                                    </p:set>
                                  </p:childTnLst>
                                </p:cTn>
                              </p:par>
                              <p:par>
                                <p:cTn id="21" presetID="3" presetClass="exit" presetSubtype="10" fill="hold" nodeType="withEffect">
                                  <p:childTnLst>
                                    <p:animEffect transition="out" filter="blinds(horizontal)">
                                      <p:cBhvr additive="base">
                                        <p:cTn id="22" dur="500"/>
                                        <p:tgtEl>
                                          <p:spTgt spid="24"/>
                                        </p:tgtEl>
                                      </p:cBhvr>
                                    </p:animEffect>
                                    <p:set>
                                      <p:cBhvr additive="base">
                                        <p:cTn id="23" dur="1" fill="hold">
                                          <p:stCondLst>
                                            <p:cond delay="499"/>
                                          </p:stCondLst>
                                        </p:cTn>
                                        <p:tgtEl>
                                          <p:spTgt spid="24"/>
                                        </p:tgtEl>
                                        <p:attrNameLst>
                                          <p:attrName>style.visibility</p:attrName>
                                        </p:attrNameLst>
                                      </p:cBhvr>
                                      <p:to>
                                        <p:strVal val="hidden"/>
                                      </p:to>
                                    </p:set>
                                  </p:childTnLst>
                                </p:cTn>
                              </p:par>
                              <p:par>
                                <p:cTn id="24" presetID="3" presetClass="exit" presetSubtype="10" fill="hold" nodeType="withEffect">
                                  <p:childTnLst>
                                    <p:animEffect transition="out" filter="blinds(horizontal)">
                                      <p:cBhvr additive="base">
                                        <p:cTn id="25" dur="500"/>
                                        <p:tgtEl>
                                          <p:spTgt spid="25"/>
                                        </p:tgtEl>
                                      </p:cBhvr>
                                    </p:animEffect>
                                    <p:set>
                                      <p:cBhvr additive="base">
                                        <p:cTn id="26"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45">
            <a:extLst>
              <a:ext uri="{FF2B5EF4-FFF2-40B4-BE49-F238E27FC236}">
                <a16:creationId xmlns:a16="http://schemas.microsoft.com/office/drawing/2014/main" id="{8CF57FD3-469D-4780-9313-BE593141CA64}"/>
              </a:ext>
            </a:extLst>
          </p:cNvPr>
          <p:cNvSpPr>
            <a:spLocks noChangeArrowheads="1"/>
          </p:cNvSpPr>
          <p:nvPr/>
        </p:nvSpPr>
        <p:spPr bwMode="auto">
          <a:xfrm>
            <a:off x="600075" y="1074524"/>
            <a:ext cx="2003425" cy="447675"/>
          </a:xfrm>
          <a:prstGeom prst="rect">
            <a:avLst/>
          </a:prstGeom>
          <a:solidFill>
            <a:srgbClr val="CCFFCC"/>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zh-CN" altLang="en-US" sz="2400" b="1" i="0" u="none" strike="noStrike" kern="0" cap="none" spc="0" normalizeH="0" baseline="0" noProof="0" dirty="0">
                <a:ln>
                  <a:noFill/>
                </a:ln>
                <a:solidFill>
                  <a:srgbClr val="0000FF"/>
                </a:solidFill>
                <a:effectLst/>
                <a:uLnTx/>
                <a:uFillTx/>
                <a:latin typeface="Times New Roman" panose="02020603050405020304" pitchFamily="18" charset="0"/>
                <a:ea typeface="楷体_GB2312" charset="-122"/>
              </a:rPr>
              <a:t>第三步 </a:t>
            </a:r>
            <a:r>
              <a:rPr kumimoji="1" lang="en-US" altLang="zh-CN" sz="2400" b="1" i="1" u="none" strike="noStrike" kern="0" cap="none" spc="0" normalizeH="0" baseline="0" noProof="0" dirty="0">
                <a:ln>
                  <a:noFill/>
                </a:ln>
                <a:solidFill>
                  <a:srgbClr val="0000FF"/>
                </a:solidFill>
                <a:effectLst/>
                <a:uLnTx/>
                <a:uFillTx/>
                <a:latin typeface="Times New Roman" panose="02020603050405020304" pitchFamily="18" charset="0"/>
                <a:ea typeface="楷体_GB2312" charset="-122"/>
              </a:rPr>
              <a:t>k</a:t>
            </a:r>
            <a:r>
              <a:rPr kumimoji="1" lang="en-US" altLang="zh-CN" sz="2400" b="1" i="0" u="none" strike="noStrike" kern="0" cap="none" spc="0" normalizeH="0" baseline="0" noProof="0" dirty="0">
                <a:ln>
                  <a:noFill/>
                </a:ln>
                <a:solidFill>
                  <a:srgbClr val="0000FF"/>
                </a:solidFill>
                <a:effectLst/>
                <a:uLnTx/>
                <a:uFillTx/>
                <a:latin typeface="Times New Roman" panose="02020603050405020304" pitchFamily="18" charset="0"/>
                <a:ea typeface="楷体_GB2312" charset="-122"/>
              </a:rPr>
              <a:t>=2</a:t>
            </a:r>
          </a:p>
        </p:txBody>
      </p:sp>
      <p:pic>
        <p:nvPicPr>
          <p:cNvPr id="5" name="Picture 946">
            <a:extLst>
              <a:ext uri="{FF2B5EF4-FFF2-40B4-BE49-F238E27FC236}">
                <a16:creationId xmlns:a16="http://schemas.microsoft.com/office/drawing/2014/main" id="{02773182-D9DC-4DF0-9CBC-2FF34252E970}"/>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235" y="3461014"/>
            <a:ext cx="6011863" cy="284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947">
            <a:extLst>
              <a:ext uri="{FF2B5EF4-FFF2-40B4-BE49-F238E27FC236}">
                <a16:creationId xmlns:a16="http://schemas.microsoft.com/office/drawing/2014/main" id="{25C21ACC-6626-422C-BF83-3646A116213E}"/>
              </a:ext>
            </a:extLst>
          </p:cNvPr>
          <p:cNvSpPr>
            <a:spLocks noChangeArrowheads="1"/>
          </p:cNvSpPr>
          <p:nvPr/>
        </p:nvSpPr>
        <p:spPr bwMode="auto">
          <a:xfrm>
            <a:off x="2175510" y="3099064"/>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[2]</a:t>
            </a:r>
          </a:p>
        </p:txBody>
      </p:sp>
      <p:sp>
        <p:nvSpPr>
          <p:cNvPr id="7" name="Rectangle 948">
            <a:extLst>
              <a:ext uri="{FF2B5EF4-FFF2-40B4-BE49-F238E27FC236}">
                <a16:creationId xmlns:a16="http://schemas.microsoft.com/office/drawing/2014/main" id="{50752731-648F-45BA-8606-DA0076E5F1C9}"/>
              </a:ext>
            </a:extLst>
          </p:cNvPr>
          <p:cNvSpPr>
            <a:spLocks noChangeArrowheads="1"/>
          </p:cNvSpPr>
          <p:nvPr/>
        </p:nvSpPr>
        <p:spPr bwMode="auto">
          <a:xfrm>
            <a:off x="2062798" y="5018351"/>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[3]</a:t>
            </a:r>
          </a:p>
        </p:txBody>
      </p:sp>
      <p:sp>
        <p:nvSpPr>
          <p:cNvPr id="8" name="Rectangle 949">
            <a:extLst>
              <a:ext uri="{FF2B5EF4-FFF2-40B4-BE49-F238E27FC236}">
                <a16:creationId xmlns:a16="http://schemas.microsoft.com/office/drawing/2014/main" id="{8344E519-9D0B-4F21-8116-A37EA2BCEB41}"/>
              </a:ext>
            </a:extLst>
          </p:cNvPr>
          <p:cNvSpPr>
            <a:spLocks noChangeArrowheads="1"/>
          </p:cNvSpPr>
          <p:nvPr/>
        </p:nvSpPr>
        <p:spPr bwMode="auto">
          <a:xfrm>
            <a:off x="2126298" y="4053151"/>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[5]</a:t>
            </a:r>
          </a:p>
        </p:txBody>
      </p:sp>
      <p:sp>
        <p:nvSpPr>
          <p:cNvPr id="9" name="Rectangle 950">
            <a:extLst>
              <a:ext uri="{FF2B5EF4-FFF2-40B4-BE49-F238E27FC236}">
                <a16:creationId xmlns:a16="http://schemas.microsoft.com/office/drawing/2014/main" id="{58140C11-4A4D-4B1A-AA43-B35BBBFF9CDE}"/>
              </a:ext>
            </a:extLst>
          </p:cNvPr>
          <p:cNvSpPr>
            <a:spLocks noChangeArrowheads="1"/>
          </p:cNvSpPr>
          <p:nvPr/>
        </p:nvSpPr>
        <p:spPr bwMode="auto">
          <a:xfrm>
            <a:off x="905510" y="3975364"/>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[0]</a:t>
            </a:r>
          </a:p>
        </p:txBody>
      </p:sp>
      <p:sp>
        <p:nvSpPr>
          <p:cNvPr id="10" name="Rectangle 951">
            <a:extLst>
              <a:ext uri="{FF2B5EF4-FFF2-40B4-BE49-F238E27FC236}">
                <a16:creationId xmlns:a16="http://schemas.microsoft.com/office/drawing/2014/main" id="{AB2EAAD5-29C2-49D3-B5DA-9AAE6162B51B}"/>
              </a:ext>
            </a:extLst>
          </p:cNvPr>
          <p:cNvSpPr>
            <a:spLocks noChangeArrowheads="1"/>
          </p:cNvSpPr>
          <p:nvPr/>
        </p:nvSpPr>
        <p:spPr bwMode="auto">
          <a:xfrm>
            <a:off x="3194050" y="942975"/>
            <a:ext cx="8788400" cy="2401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10000"/>
              </a:lnSpc>
              <a:spcBef>
                <a:spcPct val="50000"/>
              </a:spcBef>
              <a:spcAft>
                <a:spcPct val="0"/>
              </a:spcAft>
              <a:buClrTx/>
              <a:buSzPct val="100000"/>
              <a:buFontTx/>
              <a:buNone/>
              <a:tabLst/>
              <a:defRPr/>
            </a:pPr>
            <a:r>
              <a:rPr kumimoji="0" lang="en-US" altLang="zh-CN" sz="2400" b="1" i="0" u="none" strike="noStrike" kern="0" cap="none" spc="0" normalizeH="0" baseline="0" noProof="0" dirty="0">
                <a:ln>
                  <a:noFill/>
                </a:ln>
                <a:solidFill>
                  <a:srgbClr val="0066FF"/>
                </a:solidFill>
                <a:effectLst/>
                <a:uLnTx/>
                <a:uFillTx/>
                <a:latin typeface="Times New Roman" panose="02020603050405020304" pitchFamily="18" charset="0"/>
                <a:ea typeface="楷体_GB2312" charset="-122"/>
              </a:rPr>
              <a:t>□</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按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f</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x</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 </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的定义有</a:t>
            </a:r>
          </a:p>
          <a:p>
            <a:pPr marL="0" marR="0" lvl="0" indent="0" defTabSz="914400" eaLnBrk="1" fontAlgn="base" latinLnBrk="0" hangingPunct="1">
              <a:lnSpc>
                <a:spcPct val="110000"/>
              </a:lnSpc>
              <a:spcBef>
                <a:spcPct val="50000"/>
              </a:spcBef>
              <a:spcAft>
                <a:spcPct val="0"/>
              </a:spcAft>
              <a:buClrTx/>
              <a:buSzPct val="100000"/>
              <a:buFontTx/>
              <a:buNone/>
              <a:tabLst/>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1" lang="zh-CN" altLang="en-US" sz="2400" b="1" i="0" u="none" strike="noStrike" kern="0" cap="none" spc="0" normalizeH="0" baseline="0" noProof="0" dirty="0">
                <a:ln>
                  <a:noFill/>
                </a:ln>
                <a:solidFill>
                  <a:srgbClr val="0000FF"/>
                </a:solidFill>
                <a:effectLst/>
                <a:uLnTx/>
                <a:uFillTx/>
                <a:latin typeface="Times New Roman" panose="02020603050405020304" pitchFamily="18" charset="0"/>
                <a:ea typeface="楷体_GB2312" charset="-122"/>
              </a:rPr>
              <a:t>③</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v</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 +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f</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 = 6+2 = 8                 </a:t>
            </a:r>
          </a:p>
          <a:p>
            <a:pPr marL="0" marR="0" lvl="0" indent="0" defTabSz="914400" eaLnBrk="1" fontAlgn="base" latinLnBrk="0" hangingPunct="1">
              <a:lnSpc>
                <a:spcPct val="110000"/>
              </a:lnSpc>
              <a:spcBef>
                <a:spcPct val="50000"/>
              </a:spcBef>
              <a:spcAft>
                <a:spcPct val="0"/>
              </a:spcAft>
              <a:buClrTx/>
              <a:buSzPct val="100000"/>
              <a:buFontTx/>
              <a:buNone/>
              <a:tabLst/>
              <a:defRPr/>
            </a:pPr>
            <a:r>
              <a:rPr kumimoji="0" lang="en-US" altLang="zh-CN" sz="2400" b="1" i="0" u="none" strike="noStrike" kern="0" cap="none" spc="0" normalizeH="0" baseline="0" noProof="0" dirty="0">
                <a:ln>
                  <a:noFill/>
                </a:ln>
                <a:solidFill>
                  <a:srgbClr val="0000FF"/>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990000"/>
                </a:solidFill>
                <a:effectLst/>
                <a:uLnTx/>
                <a:uFillTx/>
                <a:latin typeface="Times New Roman" panose="02020603050405020304" pitchFamily="18" charset="0"/>
                <a:ea typeface="楷体_GB2312" charset="-122"/>
              </a:rPr>
              <a:t>f</a:t>
            </a:r>
            <a:r>
              <a:rPr kumimoji="0" lang="en-US" altLang="zh-CN" sz="3200" b="1" i="0" u="none" strike="noStrike" kern="0" cap="none" spc="0" normalizeH="0" baseline="-25000" noProof="0" dirty="0">
                <a:ln>
                  <a:noFill/>
                </a:ln>
                <a:solidFill>
                  <a:srgbClr val="99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dirty="0">
                <a:ln>
                  <a:noFill/>
                </a:ln>
                <a:solidFill>
                  <a:srgbClr val="99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990000"/>
                </a:solidFill>
                <a:effectLst/>
                <a:uLnTx/>
                <a:uFillTx/>
                <a:latin typeface="Times New Roman" panose="02020603050405020304" pitchFamily="18" charset="0"/>
                <a:ea typeface="楷体_GB2312" charset="-122"/>
              </a:rPr>
              <a:t>C</a:t>
            </a:r>
            <a:r>
              <a:rPr kumimoji="0" lang="en-US" altLang="zh-CN" sz="3200" b="1" i="0" u="none" strike="noStrike" kern="0" cap="none" spc="0" normalizeH="0" baseline="-25000" noProof="0" dirty="0">
                <a:ln>
                  <a:noFill/>
                </a:ln>
                <a:solidFill>
                  <a:srgbClr val="99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dirty="0">
                <a:ln>
                  <a:noFill/>
                </a:ln>
                <a:solidFill>
                  <a:srgbClr val="990000"/>
                </a:solidFill>
                <a:effectLst/>
                <a:uLnTx/>
                <a:uFillTx/>
                <a:latin typeface="Times New Roman" panose="02020603050405020304" pitchFamily="18" charset="0"/>
                <a:ea typeface="楷体_GB2312" charset="-122"/>
              </a:rPr>
              <a:t> )</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min</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v</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 +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f</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 = 4+5 = 9                 </a:t>
            </a:r>
          </a:p>
          <a:p>
            <a:pPr marL="0" marR="0" lvl="0" indent="0" defTabSz="914400" eaLnBrk="1" fontAlgn="base" latinLnBrk="0" hangingPunct="1">
              <a:lnSpc>
                <a:spcPct val="110000"/>
              </a:lnSpc>
              <a:spcBef>
                <a:spcPct val="50000"/>
              </a:spcBef>
              <a:spcAft>
                <a:spcPct val="0"/>
              </a:spcAft>
              <a:buClrTx/>
              <a:buSzPct val="100000"/>
              <a:buFontTx/>
              <a:buNone/>
              <a:tabLst/>
              <a:defRPr/>
            </a:pP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v</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 +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f</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 = 5+3 = 8                    </a:t>
            </a:r>
          </a:p>
        </p:txBody>
      </p:sp>
      <p:sp>
        <p:nvSpPr>
          <p:cNvPr id="11" name="AutoShape 952">
            <a:extLst>
              <a:ext uri="{FF2B5EF4-FFF2-40B4-BE49-F238E27FC236}">
                <a16:creationId xmlns:a16="http://schemas.microsoft.com/office/drawing/2014/main" id="{A1A4A157-2D27-4904-9BB7-9A6617C61AA8}"/>
              </a:ext>
            </a:extLst>
          </p:cNvPr>
          <p:cNvSpPr>
            <a:spLocks noChangeArrowheads="1"/>
          </p:cNvSpPr>
          <p:nvPr/>
        </p:nvSpPr>
        <p:spPr bwMode="auto">
          <a:xfrm>
            <a:off x="5880101" y="1727464"/>
            <a:ext cx="165100" cy="1371600"/>
          </a:xfrm>
          <a:prstGeom prst="leftBrace">
            <a:avLst>
              <a:gd name="adj1" fmla="val 69231"/>
              <a:gd name="adj2" fmla="val 50000"/>
            </a:avLst>
          </a:prstGeom>
          <a:noFill/>
          <a:ln w="25400" algn="ctr">
            <a:solidFill>
              <a:srgbClr val="FF0000"/>
            </a:solidFill>
            <a:round/>
            <a:headEnd/>
            <a:tailEnd/>
          </a:ln>
          <a:extLst>
            <a:ext uri="{909E8E84-426E-40DD-AFC4-6F175D3DCCD1}">
              <a14:hiddenFill xmlns:a14="http://schemas.microsoft.com/office/drawing/2010/main">
                <a:solidFill>
                  <a:schemeClr val="accent1"/>
                </a:solidFill>
              </a14:hiddenFill>
            </a:ext>
          </a:extLst>
        </p:spPr>
        <p:txBody>
          <a:bodyPr wrap="none"/>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endParaRPr>
          </a:p>
        </p:txBody>
      </p:sp>
      <p:sp>
        <p:nvSpPr>
          <p:cNvPr id="12" name="Rectangle 953">
            <a:extLst>
              <a:ext uri="{FF2B5EF4-FFF2-40B4-BE49-F238E27FC236}">
                <a16:creationId xmlns:a16="http://schemas.microsoft.com/office/drawing/2014/main" id="{4B4DE0D4-AB89-4F3F-95BB-78B8B7CDEC06}"/>
              </a:ext>
            </a:extLst>
          </p:cNvPr>
          <p:cNvSpPr>
            <a:spLocks noChangeArrowheads="1"/>
          </p:cNvSpPr>
          <p:nvPr/>
        </p:nvSpPr>
        <p:spPr bwMode="auto">
          <a:xfrm>
            <a:off x="3535998" y="3113351"/>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[8]</a:t>
            </a:r>
          </a:p>
        </p:txBody>
      </p:sp>
      <p:sp>
        <p:nvSpPr>
          <p:cNvPr id="13" name="Rectangle 954">
            <a:extLst>
              <a:ext uri="{FF2B5EF4-FFF2-40B4-BE49-F238E27FC236}">
                <a16:creationId xmlns:a16="http://schemas.microsoft.com/office/drawing/2014/main" id="{FD6622A1-02BD-48F7-9D2E-E2CF5D4BE5EC}"/>
              </a:ext>
            </a:extLst>
          </p:cNvPr>
          <p:cNvSpPr>
            <a:spLocks noChangeArrowheads="1"/>
          </p:cNvSpPr>
          <p:nvPr/>
        </p:nvSpPr>
        <p:spPr bwMode="auto">
          <a:xfrm>
            <a:off x="3766185" y="4016639"/>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[4]</a:t>
            </a:r>
          </a:p>
        </p:txBody>
      </p:sp>
      <p:sp>
        <p:nvSpPr>
          <p:cNvPr id="14" name="Rectangle 955">
            <a:extLst>
              <a:ext uri="{FF2B5EF4-FFF2-40B4-BE49-F238E27FC236}">
                <a16:creationId xmlns:a16="http://schemas.microsoft.com/office/drawing/2014/main" id="{0F9BD55F-8CE0-4EC5-80B3-951E09E71BDC}"/>
              </a:ext>
            </a:extLst>
          </p:cNvPr>
          <p:cNvSpPr>
            <a:spLocks noChangeArrowheads="1"/>
          </p:cNvSpPr>
          <p:nvPr/>
        </p:nvSpPr>
        <p:spPr bwMode="auto">
          <a:xfrm>
            <a:off x="7677573" y="4507943"/>
            <a:ext cx="2705947" cy="582666"/>
          </a:xfrm>
          <a:prstGeom prst="rect">
            <a:avLst/>
          </a:prstGeom>
          <a:noFill/>
          <a:ln w="9525" algn="ctr">
            <a:solidFill>
              <a:srgbClr val="0000FF"/>
            </a:solidFill>
            <a:miter lim="800000"/>
            <a:headEnd/>
            <a:tailEnd/>
          </a:ln>
          <a:extLst>
            <a:ext uri="{909E8E84-426E-40DD-AFC4-6F175D3DCCD1}">
              <a14:hiddenFill xmlns:a14="http://schemas.microsoft.com/office/drawing/2010/main">
                <a:solidFill>
                  <a:schemeClr val="accent1"/>
                </a:solidFill>
              </a14:hiddenFill>
            </a:ext>
          </a:extLst>
        </p:spPr>
        <p:txBody>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10000"/>
              </a:lnSpc>
              <a:spcBef>
                <a:spcPct val="50000"/>
              </a:spcBef>
              <a:spcAft>
                <a:spcPct val="0"/>
              </a:spcAft>
              <a:buClrTx/>
              <a:buSzPct val="100000"/>
              <a:buFontTx/>
              <a:buNone/>
              <a:tabLst/>
              <a:defRPr/>
            </a:pPr>
            <a:r>
              <a:rPr kumimoji="0" lang="en-US" altLang="zh-CN" sz="2400" b="1" i="0" u="none" strike="noStrike" kern="0" cap="none" spc="0" normalizeH="0" baseline="0" noProof="0" dirty="0">
                <a:ln>
                  <a:noFill/>
                </a:ln>
                <a:solidFill>
                  <a:srgbClr val="0066FF"/>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u</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C</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 =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或</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B</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p>
        </p:txBody>
      </p:sp>
      <p:sp>
        <p:nvSpPr>
          <p:cNvPr id="15" name="Rectangle 956">
            <a:extLst>
              <a:ext uri="{FF2B5EF4-FFF2-40B4-BE49-F238E27FC236}">
                <a16:creationId xmlns:a16="http://schemas.microsoft.com/office/drawing/2014/main" id="{A1C8E265-ADCF-4917-B294-C5769FED0828}"/>
              </a:ext>
            </a:extLst>
          </p:cNvPr>
          <p:cNvSpPr>
            <a:spLocks noChangeArrowheads="1"/>
          </p:cNvSpPr>
          <p:nvPr/>
        </p:nvSpPr>
        <p:spPr bwMode="auto">
          <a:xfrm>
            <a:off x="3691573" y="5034226"/>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[8]</a:t>
            </a:r>
          </a:p>
        </p:txBody>
      </p:sp>
      <p:grpSp>
        <p:nvGrpSpPr>
          <p:cNvPr id="16" name="Group 957">
            <a:extLst>
              <a:ext uri="{FF2B5EF4-FFF2-40B4-BE49-F238E27FC236}">
                <a16:creationId xmlns:a16="http://schemas.microsoft.com/office/drawing/2014/main" id="{EFA33587-0315-4813-8325-7525E92AB99A}"/>
              </a:ext>
            </a:extLst>
          </p:cNvPr>
          <p:cNvGrpSpPr>
            <a:grpSpLocks/>
          </p:cNvGrpSpPr>
          <p:nvPr/>
        </p:nvGrpSpPr>
        <p:grpSpPr bwMode="auto">
          <a:xfrm>
            <a:off x="2594610" y="3794389"/>
            <a:ext cx="1295400" cy="1779587"/>
            <a:chOff x="4155" y="3026"/>
            <a:chExt cx="816" cy="1121"/>
          </a:xfrm>
        </p:grpSpPr>
        <p:sp>
          <p:nvSpPr>
            <p:cNvPr id="17" name="Line 958">
              <a:extLst>
                <a:ext uri="{FF2B5EF4-FFF2-40B4-BE49-F238E27FC236}">
                  <a16:creationId xmlns:a16="http://schemas.microsoft.com/office/drawing/2014/main" id="{675A8EE8-C12B-4133-9CA3-106E8A52D15C}"/>
                </a:ext>
              </a:extLst>
            </p:cNvPr>
            <p:cNvSpPr>
              <a:spLocks noChangeShapeType="1"/>
            </p:cNvSpPr>
            <p:nvPr/>
          </p:nvSpPr>
          <p:spPr bwMode="auto">
            <a:xfrm flipV="1">
              <a:off x="4178" y="3026"/>
              <a:ext cx="776" cy="496"/>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8" name="Line 959">
              <a:extLst>
                <a:ext uri="{FF2B5EF4-FFF2-40B4-BE49-F238E27FC236}">
                  <a16:creationId xmlns:a16="http://schemas.microsoft.com/office/drawing/2014/main" id="{DB8DC9D1-C797-42C9-847E-915ECFD594BC}"/>
                </a:ext>
              </a:extLst>
            </p:cNvPr>
            <p:cNvSpPr>
              <a:spLocks noChangeShapeType="1"/>
            </p:cNvSpPr>
            <p:nvPr/>
          </p:nvSpPr>
          <p:spPr bwMode="auto">
            <a:xfrm flipV="1">
              <a:off x="4155" y="3123"/>
              <a:ext cx="816" cy="1024"/>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grpSp>
      <p:grpSp>
        <p:nvGrpSpPr>
          <p:cNvPr id="19" name="Group 960">
            <a:extLst>
              <a:ext uri="{FF2B5EF4-FFF2-40B4-BE49-F238E27FC236}">
                <a16:creationId xmlns:a16="http://schemas.microsoft.com/office/drawing/2014/main" id="{26876FAD-01A1-4A32-BB79-A8E37D851BA4}"/>
              </a:ext>
            </a:extLst>
          </p:cNvPr>
          <p:cNvGrpSpPr>
            <a:grpSpLocks/>
          </p:cNvGrpSpPr>
          <p:nvPr/>
        </p:nvGrpSpPr>
        <p:grpSpPr bwMode="auto">
          <a:xfrm>
            <a:off x="1372235" y="3856301"/>
            <a:ext cx="965200" cy="1790700"/>
            <a:chOff x="425" y="2401"/>
            <a:chExt cx="608" cy="1128"/>
          </a:xfrm>
        </p:grpSpPr>
        <p:sp>
          <p:nvSpPr>
            <p:cNvPr id="20" name="Line 961">
              <a:extLst>
                <a:ext uri="{FF2B5EF4-FFF2-40B4-BE49-F238E27FC236}">
                  <a16:creationId xmlns:a16="http://schemas.microsoft.com/office/drawing/2014/main" id="{43FC4D85-EF7F-4476-98ED-580307697C23}"/>
                </a:ext>
              </a:extLst>
            </p:cNvPr>
            <p:cNvSpPr>
              <a:spLocks noChangeShapeType="1"/>
            </p:cNvSpPr>
            <p:nvPr/>
          </p:nvSpPr>
          <p:spPr bwMode="auto">
            <a:xfrm flipV="1">
              <a:off x="425" y="2401"/>
              <a:ext cx="568" cy="464"/>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1" name="Line 962">
              <a:extLst>
                <a:ext uri="{FF2B5EF4-FFF2-40B4-BE49-F238E27FC236}">
                  <a16:creationId xmlns:a16="http://schemas.microsoft.com/office/drawing/2014/main" id="{1ECA480F-215E-4342-B8B0-5FDCDF402C84}"/>
                </a:ext>
              </a:extLst>
            </p:cNvPr>
            <p:cNvSpPr>
              <a:spLocks noChangeShapeType="1"/>
            </p:cNvSpPr>
            <p:nvPr/>
          </p:nvSpPr>
          <p:spPr bwMode="auto">
            <a:xfrm>
              <a:off x="457" y="2937"/>
              <a:ext cx="560" cy="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2" name="Line 963">
              <a:extLst>
                <a:ext uri="{FF2B5EF4-FFF2-40B4-BE49-F238E27FC236}">
                  <a16:creationId xmlns:a16="http://schemas.microsoft.com/office/drawing/2014/main" id="{465D2627-4796-42EE-8735-E3F3CD106E8A}"/>
                </a:ext>
              </a:extLst>
            </p:cNvPr>
            <p:cNvSpPr>
              <a:spLocks noChangeShapeType="1"/>
            </p:cNvSpPr>
            <p:nvPr/>
          </p:nvSpPr>
          <p:spPr bwMode="auto">
            <a:xfrm>
              <a:off x="441" y="3041"/>
              <a:ext cx="592" cy="488"/>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grpSp>
      <p:sp>
        <p:nvSpPr>
          <p:cNvPr id="23" name="Line 964">
            <a:extLst>
              <a:ext uri="{FF2B5EF4-FFF2-40B4-BE49-F238E27FC236}">
                <a16:creationId xmlns:a16="http://schemas.microsoft.com/office/drawing/2014/main" id="{6D37F91B-0C57-4D42-AF27-718A798898FD}"/>
              </a:ext>
            </a:extLst>
          </p:cNvPr>
          <p:cNvSpPr>
            <a:spLocks noChangeShapeType="1"/>
          </p:cNvSpPr>
          <p:nvPr/>
        </p:nvSpPr>
        <p:spPr bwMode="auto">
          <a:xfrm flipV="1">
            <a:off x="2696210" y="4799276"/>
            <a:ext cx="1181100" cy="8382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4" name="Line 965">
            <a:extLst>
              <a:ext uri="{FF2B5EF4-FFF2-40B4-BE49-F238E27FC236}">
                <a16:creationId xmlns:a16="http://schemas.microsoft.com/office/drawing/2014/main" id="{A2BDA3AE-56A6-4D27-A46D-D57E7610C2F1}"/>
              </a:ext>
            </a:extLst>
          </p:cNvPr>
          <p:cNvSpPr>
            <a:spLocks noChangeShapeType="1"/>
          </p:cNvSpPr>
          <p:nvPr/>
        </p:nvSpPr>
        <p:spPr bwMode="auto">
          <a:xfrm>
            <a:off x="2613660" y="3903926"/>
            <a:ext cx="1295400" cy="1765300"/>
          </a:xfrm>
          <a:prstGeom prst="line">
            <a:avLst/>
          </a:prstGeom>
          <a:noFill/>
          <a:ln w="50800" algn="ctr">
            <a:solidFill>
              <a:srgbClr val="990000"/>
            </a:solidFill>
            <a:prstDash val="sysDot"/>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5" name="Line 966">
            <a:extLst>
              <a:ext uri="{FF2B5EF4-FFF2-40B4-BE49-F238E27FC236}">
                <a16:creationId xmlns:a16="http://schemas.microsoft.com/office/drawing/2014/main" id="{EE689EEF-AB50-4CDB-ADAD-31B74488A1A0}"/>
              </a:ext>
            </a:extLst>
          </p:cNvPr>
          <p:cNvSpPr>
            <a:spLocks noChangeShapeType="1"/>
          </p:cNvSpPr>
          <p:nvPr/>
        </p:nvSpPr>
        <p:spPr bwMode="auto">
          <a:xfrm>
            <a:off x="2653348" y="4845314"/>
            <a:ext cx="1219200" cy="838200"/>
          </a:xfrm>
          <a:prstGeom prst="line">
            <a:avLst/>
          </a:prstGeom>
          <a:noFill/>
          <a:ln w="50800" algn="ctr">
            <a:solidFill>
              <a:srgbClr val="990000"/>
            </a:solidFill>
            <a:prstDash val="sysDot"/>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6" name="Line 967">
            <a:extLst>
              <a:ext uri="{FF2B5EF4-FFF2-40B4-BE49-F238E27FC236}">
                <a16:creationId xmlns:a16="http://schemas.microsoft.com/office/drawing/2014/main" id="{5E4B2265-C36A-403B-ADF3-FFA93DE11AD8}"/>
              </a:ext>
            </a:extLst>
          </p:cNvPr>
          <p:cNvSpPr>
            <a:spLocks noChangeShapeType="1"/>
          </p:cNvSpPr>
          <p:nvPr/>
        </p:nvSpPr>
        <p:spPr bwMode="auto">
          <a:xfrm>
            <a:off x="2718435" y="5723201"/>
            <a:ext cx="1117600" cy="0"/>
          </a:xfrm>
          <a:prstGeom prst="line">
            <a:avLst/>
          </a:prstGeom>
          <a:noFill/>
          <a:ln w="50800" algn="ctr">
            <a:solidFill>
              <a:srgbClr val="990000"/>
            </a:solidFill>
            <a:prstDash val="sysDot"/>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7" name="Oval 968">
            <a:extLst>
              <a:ext uri="{FF2B5EF4-FFF2-40B4-BE49-F238E27FC236}">
                <a16:creationId xmlns:a16="http://schemas.microsoft.com/office/drawing/2014/main" id="{A767ABBE-5DC1-453C-82FB-FA52B06C153C}"/>
              </a:ext>
            </a:extLst>
          </p:cNvPr>
          <p:cNvSpPr>
            <a:spLocks noChangeArrowheads="1"/>
          </p:cNvSpPr>
          <p:nvPr/>
        </p:nvSpPr>
        <p:spPr bwMode="auto">
          <a:xfrm>
            <a:off x="3832860" y="5478726"/>
            <a:ext cx="431800" cy="454025"/>
          </a:xfrm>
          <a:prstGeom prst="ellipse">
            <a:avLst/>
          </a:prstGeom>
          <a:solidFill>
            <a:srgbClr val="FFFF99"/>
          </a:solidFill>
          <a:ln w="25400" algn="ctr">
            <a:solidFill>
              <a:srgbClr val="FF0000"/>
            </a:solidFill>
            <a:round/>
            <a:headEnd/>
            <a:tailEnd/>
          </a:ln>
        </p:spPr>
        <p:txBody>
          <a:bodyPr wrap="none" lIns="82550" tIns="41275" rIns="82550" bIns="41275" anchor="ct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200" b="1" i="1"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C</a:t>
            </a:r>
            <a:r>
              <a:rPr kumimoji="1" lang="en-US" altLang="zh-CN" sz="2800" b="1" i="0" u="none" strike="noStrike" kern="0" cap="none" spc="0" normalizeH="0" baseline="-25000" noProof="0">
                <a:ln>
                  <a:noFill/>
                </a:ln>
                <a:solidFill>
                  <a:srgbClr val="0000FF"/>
                </a:solidFill>
                <a:effectLst/>
                <a:uLnTx/>
                <a:uFillTx/>
                <a:latin typeface="Times New Roman" panose="02020603050405020304" pitchFamily="18" charset="0"/>
                <a:ea typeface="楷体_GB2312" charset="-122"/>
              </a:rPr>
              <a:t>3</a:t>
            </a:r>
          </a:p>
        </p:txBody>
      </p:sp>
      <p:grpSp>
        <p:nvGrpSpPr>
          <p:cNvPr id="28" name="Group 969">
            <a:extLst>
              <a:ext uri="{FF2B5EF4-FFF2-40B4-BE49-F238E27FC236}">
                <a16:creationId xmlns:a16="http://schemas.microsoft.com/office/drawing/2014/main" id="{1A572CDB-F1AB-410F-98DB-0C44CE663159}"/>
              </a:ext>
            </a:extLst>
          </p:cNvPr>
          <p:cNvGrpSpPr>
            <a:grpSpLocks/>
          </p:cNvGrpSpPr>
          <p:nvPr/>
        </p:nvGrpSpPr>
        <p:grpSpPr bwMode="auto">
          <a:xfrm>
            <a:off x="2602548" y="3905514"/>
            <a:ext cx="1295400" cy="1819275"/>
            <a:chOff x="4041" y="2705"/>
            <a:chExt cx="816" cy="1146"/>
          </a:xfrm>
        </p:grpSpPr>
        <p:sp>
          <p:nvSpPr>
            <p:cNvPr id="29" name="Line 970">
              <a:extLst>
                <a:ext uri="{FF2B5EF4-FFF2-40B4-BE49-F238E27FC236}">
                  <a16:creationId xmlns:a16="http://schemas.microsoft.com/office/drawing/2014/main" id="{512C655B-BD72-4DC5-AAAE-A33D7E622B7F}"/>
                </a:ext>
              </a:extLst>
            </p:cNvPr>
            <p:cNvSpPr>
              <a:spLocks noChangeShapeType="1"/>
            </p:cNvSpPr>
            <p:nvPr/>
          </p:nvSpPr>
          <p:spPr bwMode="auto">
            <a:xfrm>
              <a:off x="4041" y="2705"/>
              <a:ext cx="816" cy="1112"/>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30" name="Line 971">
              <a:extLst>
                <a:ext uri="{FF2B5EF4-FFF2-40B4-BE49-F238E27FC236}">
                  <a16:creationId xmlns:a16="http://schemas.microsoft.com/office/drawing/2014/main" id="{F8C4127D-5CBC-4F73-9BA5-7EFD10900EDB}"/>
                </a:ext>
              </a:extLst>
            </p:cNvPr>
            <p:cNvSpPr>
              <a:spLocks noChangeShapeType="1"/>
            </p:cNvSpPr>
            <p:nvPr/>
          </p:nvSpPr>
          <p:spPr bwMode="auto">
            <a:xfrm>
              <a:off x="4107" y="3851"/>
              <a:ext cx="704" cy="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grpSp>
    </p:spTree>
    <p:extLst>
      <p:ext uri="{BB962C8B-B14F-4D97-AF65-F5344CB8AC3E}">
        <p14:creationId xmlns:p14="http://schemas.microsoft.com/office/powerpoint/2010/main" val="331980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childTnLst>
                                    <p:set>
                                      <p:cBhvr additive="base">
                                        <p:cTn id="6" dur="1" fill="hold">
                                          <p:stCondLst>
                                            <p:cond delay="0"/>
                                          </p:stCondLst>
                                        </p:cTn>
                                        <p:tgtEl>
                                          <p:spTgt spid="14"/>
                                        </p:tgtEl>
                                        <p:attrNameLst>
                                          <p:attrName>style.visibility</p:attrName>
                                        </p:attrNameLst>
                                      </p:cBhvr>
                                      <p:to>
                                        <p:strVal val="visible"/>
                                      </p:to>
                                    </p:set>
                                    <p:animEffect transition="in" filter="blinds(horizontal)">
                                      <p:cBhvr additive="base">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childTnLst>
                                    <p:set>
                                      <p:cBhvr additive="base">
                                        <p:cTn id="11" dur="1" fill="hold">
                                          <p:stCondLst>
                                            <p:cond delay="0"/>
                                          </p:stCondLst>
                                        </p:cTn>
                                        <p:tgtEl>
                                          <p:spTgt spid="15"/>
                                        </p:tgtEl>
                                        <p:attrNameLst>
                                          <p:attrName>style.visibility</p:attrName>
                                        </p:attrNameLst>
                                      </p:cBhvr>
                                      <p:to>
                                        <p:strVal val="visible"/>
                                      </p:to>
                                    </p:set>
                                    <p:animEffect transition="in" filter="blinds(horizontal)">
                                      <p:cBhvr additive="base">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childTnLst>
                                    <p:set>
                                      <p:cBhvr additive="base">
                                        <p:cTn id="16" dur="1" fill="hold">
                                          <p:stCondLst>
                                            <p:cond delay="0"/>
                                          </p:stCondLst>
                                        </p:cTn>
                                        <p:tgtEl>
                                          <p:spTgt spid="28"/>
                                        </p:tgtEl>
                                        <p:attrNameLst>
                                          <p:attrName>style.visibility</p:attrName>
                                        </p:attrNameLst>
                                      </p:cBhvr>
                                      <p:to>
                                        <p:strVal val="visible"/>
                                      </p:to>
                                    </p:set>
                                    <p:animEffect transition="in" filter="blinds(horizontal)">
                                      <p:cBhvr additive="base">
                                        <p:cTn id="17" dur="500"/>
                                        <p:tgtEl>
                                          <p:spTgt spid="28"/>
                                        </p:tgtEl>
                                      </p:cBhvr>
                                    </p:animEffect>
                                  </p:childTnLst>
                                </p:cTn>
                              </p:par>
                              <p:par>
                                <p:cTn id="18" presetID="3" presetClass="exit" presetSubtype="10" fill="hold" nodeType="withEffect">
                                  <p:childTnLst>
                                    <p:animEffect transition="out" filter="blinds(horizontal)">
                                      <p:cBhvr additive="base">
                                        <p:cTn id="19" dur="500"/>
                                        <p:tgtEl>
                                          <p:spTgt spid="24"/>
                                        </p:tgtEl>
                                      </p:cBhvr>
                                    </p:animEffect>
                                    <p:set>
                                      <p:cBhvr additive="base">
                                        <p:cTn id="20" dur="1" fill="hold">
                                          <p:stCondLst>
                                            <p:cond delay="499"/>
                                          </p:stCondLst>
                                        </p:cTn>
                                        <p:tgtEl>
                                          <p:spTgt spid="24"/>
                                        </p:tgtEl>
                                        <p:attrNameLst>
                                          <p:attrName>style.visibility</p:attrName>
                                        </p:attrNameLst>
                                      </p:cBhvr>
                                      <p:to>
                                        <p:strVal val="hidden"/>
                                      </p:to>
                                    </p:set>
                                  </p:childTnLst>
                                </p:cTn>
                              </p:par>
                              <p:par>
                                <p:cTn id="21" presetID="3" presetClass="exit" presetSubtype="10" fill="hold" nodeType="withEffect">
                                  <p:childTnLst>
                                    <p:animEffect transition="out" filter="blinds(horizontal)">
                                      <p:cBhvr additive="base">
                                        <p:cTn id="22" dur="500"/>
                                        <p:tgtEl>
                                          <p:spTgt spid="25"/>
                                        </p:tgtEl>
                                      </p:cBhvr>
                                    </p:animEffect>
                                    <p:set>
                                      <p:cBhvr additive="base">
                                        <p:cTn id="23" dur="1" fill="hold">
                                          <p:stCondLst>
                                            <p:cond delay="499"/>
                                          </p:stCondLst>
                                        </p:cTn>
                                        <p:tgtEl>
                                          <p:spTgt spid="25"/>
                                        </p:tgtEl>
                                        <p:attrNameLst>
                                          <p:attrName>style.visibility</p:attrName>
                                        </p:attrNameLst>
                                      </p:cBhvr>
                                      <p:to>
                                        <p:strVal val="hidden"/>
                                      </p:to>
                                    </p:set>
                                  </p:childTnLst>
                                </p:cTn>
                              </p:par>
                              <p:par>
                                <p:cTn id="24" presetID="3" presetClass="exit" presetSubtype="10" fill="hold" nodeType="withEffect">
                                  <p:childTnLst>
                                    <p:animEffect transition="out" filter="blinds(horizontal)">
                                      <p:cBhvr additive="base">
                                        <p:cTn id="25" dur="500"/>
                                        <p:tgtEl>
                                          <p:spTgt spid="26"/>
                                        </p:tgtEl>
                                      </p:cBhvr>
                                    </p:animEffect>
                                    <p:set>
                                      <p:cBhvr additive="base">
                                        <p:cTn id="26"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a:extLst>
              <a:ext uri="{FF2B5EF4-FFF2-40B4-BE49-F238E27FC236}">
                <a16:creationId xmlns:a16="http://schemas.microsoft.com/office/drawing/2014/main" id="{662D00A4-E438-4527-BEFD-619B3D2B63C0}"/>
              </a:ext>
            </a:extLst>
          </p:cNvPr>
          <p:cNvSpPr>
            <a:spLocks noChangeArrowheads="1"/>
          </p:cNvSpPr>
          <p:nvPr/>
        </p:nvSpPr>
        <p:spPr bwMode="auto">
          <a:xfrm>
            <a:off x="542608" y="995998"/>
            <a:ext cx="2003425" cy="447675"/>
          </a:xfrm>
          <a:prstGeom prst="rect">
            <a:avLst/>
          </a:prstGeom>
          <a:solidFill>
            <a:srgbClr val="CCFFCC"/>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第五步 </a:t>
            </a:r>
            <a:r>
              <a:rPr kumimoji="1" lang="en-US" altLang="zh-CN" sz="2400" b="1" i="1"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k</a:t>
            </a: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=4</a:t>
            </a:r>
          </a:p>
        </p:txBody>
      </p:sp>
      <p:pic>
        <p:nvPicPr>
          <p:cNvPr id="5" name="Picture 19">
            <a:extLst>
              <a:ext uri="{FF2B5EF4-FFF2-40B4-BE49-F238E27FC236}">
                <a16:creationId xmlns:a16="http://schemas.microsoft.com/office/drawing/2014/main" id="{CA6BD40F-64B0-4A01-9B29-CD6C0D0751DA}"/>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73" y="3050539"/>
            <a:ext cx="6011863" cy="284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0">
            <a:extLst>
              <a:ext uri="{FF2B5EF4-FFF2-40B4-BE49-F238E27FC236}">
                <a16:creationId xmlns:a16="http://schemas.microsoft.com/office/drawing/2014/main" id="{4A7A2328-91C7-49E3-9267-877A65CD20FD}"/>
              </a:ext>
            </a:extLst>
          </p:cNvPr>
          <p:cNvSpPr>
            <a:spLocks noChangeArrowheads="1"/>
          </p:cNvSpPr>
          <p:nvPr/>
        </p:nvSpPr>
        <p:spPr bwMode="auto">
          <a:xfrm>
            <a:off x="1840548" y="2688589"/>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[2]</a:t>
            </a:r>
          </a:p>
        </p:txBody>
      </p:sp>
      <p:sp>
        <p:nvSpPr>
          <p:cNvPr id="7" name="Rectangle 21">
            <a:extLst>
              <a:ext uri="{FF2B5EF4-FFF2-40B4-BE49-F238E27FC236}">
                <a16:creationId xmlns:a16="http://schemas.microsoft.com/office/drawing/2014/main" id="{FC8BDDBC-0969-4512-BF5D-976ECC460CAA}"/>
              </a:ext>
            </a:extLst>
          </p:cNvPr>
          <p:cNvSpPr>
            <a:spLocks noChangeArrowheads="1"/>
          </p:cNvSpPr>
          <p:nvPr/>
        </p:nvSpPr>
        <p:spPr bwMode="auto">
          <a:xfrm>
            <a:off x="1727836" y="4607876"/>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[3]</a:t>
            </a:r>
          </a:p>
        </p:txBody>
      </p:sp>
      <p:sp>
        <p:nvSpPr>
          <p:cNvPr id="8" name="Rectangle 22">
            <a:extLst>
              <a:ext uri="{FF2B5EF4-FFF2-40B4-BE49-F238E27FC236}">
                <a16:creationId xmlns:a16="http://schemas.microsoft.com/office/drawing/2014/main" id="{91B93A9B-47A9-43B0-A8A8-1F4963A4FB63}"/>
              </a:ext>
            </a:extLst>
          </p:cNvPr>
          <p:cNvSpPr>
            <a:spLocks noChangeArrowheads="1"/>
          </p:cNvSpPr>
          <p:nvPr/>
        </p:nvSpPr>
        <p:spPr bwMode="auto">
          <a:xfrm>
            <a:off x="1791336" y="3642676"/>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[5]</a:t>
            </a:r>
          </a:p>
        </p:txBody>
      </p:sp>
      <p:sp>
        <p:nvSpPr>
          <p:cNvPr id="9" name="Rectangle 23">
            <a:extLst>
              <a:ext uri="{FF2B5EF4-FFF2-40B4-BE49-F238E27FC236}">
                <a16:creationId xmlns:a16="http://schemas.microsoft.com/office/drawing/2014/main" id="{BF6D9A5A-EA31-4A3E-9717-B4E587E4696B}"/>
              </a:ext>
            </a:extLst>
          </p:cNvPr>
          <p:cNvSpPr>
            <a:spLocks noChangeArrowheads="1"/>
          </p:cNvSpPr>
          <p:nvPr/>
        </p:nvSpPr>
        <p:spPr bwMode="auto">
          <a:xfrm>
            <a:off x="570548" y="3564889"/>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[0]</a:t>
            </a:r>
          </a:p>
        </p:txBody>
      </p:sp>
      <p:sp>
        <p:nvSpPr>
          <p:cNvPr id="10" name="Line 24">
            <a:extLst>
              <a:ext uri="{FF2B5EF4-FFF2-40B4-BE49-F238E27FC236}">
                <a16:creationId xmlns:a16="http://schemas.microsoft.com/office/drawing/2014/main" id="{76439934-EF7A-4D89-991B-A9AED79B18E5}"/>
              </a:ext>
            </a:extLst>
          </p:cNvPr>
          <p:cNvSpPr>
            <a:spLocks noChangeShapeType="1"/>
          </p:cNvSpPr>
          <p:nvPr/>
        </p:nvSpPr>
        <p:spPr bwMode="auto">
          <a:xfrm>
            <a:off x="5275898" y="3849051"/>
            <a:ext cx="800100" cy="342900"/>
          </a:xfrm>
          <a:prstGeom prst="line">
            <a:avLst/>
          </a:prstGeom>
          <a:noFill/>
          <a:ln w="50800" algn="ctr">
            <a:solidFill>
              <a:srgbClr val="FF0000"/>
            </a:solidFill>
            <a:prstDash val="sysDot"/>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1" name="Line 25">
            <a:extLst>
              <a:ext uri="{FF2B5EF4-FFF2-40B4-BE49-F238E27FC236}">
                <a16:creationId xmlns:a16="http://schemas.microsoft.com/office/drawing/2014/main" id="{61BCE91C-96D4-4F8D-93AE-A35E3F33C9B6}"/>
              </a:ext>
            </a:extLst>
          </p:cNvPr>
          <p:cNvSpPr>
            <a:spLocks noChangeShapeType="1"/>
          </p:cNvSpPr>
          <p:nvPr/>
        </p:nvSpPr>
        <p:spPr bwMode="auto">
          <a:xfrm flipV="1">
            <a:off x="5290186" y="4409439"/>
            <a:ext cx="838200" cy="342900"/>
          </a:xfrm>
          <a:prstGeom prst="line">
            <a:avLst/>
          </a:prstGeom>
          <a:noFill/>
          <a:ln w="50800" algn="ctr">
            <a:solidFill>
              <a:srgbClr val="FF0000"/>
            </a:solidFill>
            <a:prstDash val="sysDot"/>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2" name="Rectangle 26">
            <a:extLst>
              <a:ext uri="{FF2B5EF4-FFF2-40B4-BE49-F238E27FC236}">
                <a16:creationId xmlns:a16="http://schemas.microsoft.com/office/drawing/2014/main" id="{865627F6-3180-4F40-9552-79C08726F079}"/>
              </a:ext>
            </a:extLst>
          </p:cNvPr>
          <p:cNvSpPr>
            <a:spLocks noChangeArrowheads="1"/>
          </p:cNvSpPr>
          <p:nvPr/>
        </p:nvSpPr>
        <p:spPr bwMode="auto">
          <a:xfrm>
            <a:off x="3004820" y="990177"/>
            <a:ext cx="8788400" cy="2401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10000"/>
              </a:lnSpc>
              <a:spcBef>
                <a:spcPct val="50000"/>
              </a:spcBef>
              <a:spcAft>
                <a:spcPct val="0"/>
              </a:spcAft>
              <a:buClrTx/>
              <a:buSzPct val="100000"/>
              <a:buFontTx/>
              <a:buNone/>
              <a:tabLst/>
              <a:defRPr/>
            </a:pPr>
            <a:r>
              <a:rPr kumimoji="0" lang="en-US" altLang="zh-CN" sz="2400" b="1" i="0" u="none" strike="noStrike" kern="0" cap="none" spc="0" normalizeH="0" baseline="0" noProof="0" dirty="0">
                <a:ln>
                  <a:noFill/>
                </a:ln>
                <a:solidFill>
                  <a:srgbClr val="0066FF"/>
                </a:solidFill>
                <a:effectLst/>
                <a:uLnTx/>
                <a:uFillTx/>
                <a:latin typeface="Times New Roman" panose="02020603050405020304" pitchFamily="18" charset="0"/>
                <a:ea typeface="楷体_GB2312" charset="-122"/>
              </a:rPr>
              <a:t>□</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按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f</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4</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x</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5</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 </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的定义有</a:t>
            </a:r>
          </a:p>
          <a:p>
            <a:pPr marL="0" marR="0" lvl="0" indent="0" defTabSz="914400" eaLnBrk="1" fontAlgn="base" latinLnBrk="0" hangingPunct="1">
              <a:lnSpc>
                <a:spcPct val="110000"/>
              </a:lnSpc>
              <a:spcBef>
                <a:spcPct val="50000"/>
              </a:spcBef>
              <a:spcAft>
                <a:spcPct val="0"/>
              </a:spcAft>
              <a:buClrTx/>
              <a:buSzPct val="100000"/>
              <a:buFontTx/>
              <a:buNone/>
              <a:tabLst/>
              <a:defRPr/>
            </a:pPr>
            <a:r>
              <a:rPr kumimoji="0" lang="zh-CN" altLang="en-US"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v</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E</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D</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 +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f</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D</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1</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 = 3+9 = 12                 </a:t>
            </a:r>
          </a:p>
          <a:p>
            <a:pPr marL="0" marR="0" lvl="0" indent="0" defTabSz="914400" eaLnBrk="1" fontAlgn="base" latinLnBrk="0" hangingPunct="1">
              <a:lnSpc>
                <a:spcPct val="110000"/>
              </a:lnSpc>
              <a:spcBef>
                <a:spcPct val="50000"/>
              </a:spcBef>
              <a:spcAft>
                <a:spcPct val="0"/>
              </a:spcAft>
              <a:buClrTx/>
              <a:buSzPct val="100000"/>
              <a:buFontTx/>
              <a:buNone/>
              <a:tabLst/>
              <a:defRPr/>
            </a:pPr>
            <a:r>
              <a:rPr kumimoji="0" lang="en-US" altLang="zh-CN" sz="2400" b="1" i="0" u="none" strike="noStrike" kern="0" cap="none" spc="0" normalizeH="0" baseline="0" noProof="0" dirty="0">
                <a:ln>
                  <a:noFill/>
                </a:ln>
                <a:solidFill>
                  <a:srgbClr val="0000FF"/>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FF0000"/>
                </a:solidFill>
                <a:effectLst/>
                <a:uLnTx/>
                <a:uFillTx/>
                <a:latin typeface="Times New Roman" panose="02020603050405020304" pitchFamily="18" charset="0"/>
                <a:ea typeface="楷体_GB2312" charset="-122"/>
              </a:rPr>
              <a:t>f</a:t>
            </a:r>
            <a:r>
              <a:rPr kumimoji="0" lang="en-US" altLang="zh-CN" sz="3200" b="1" i="0" u="none" strike="noStrike" kern="0" cap="none" spc="0" normalizeH="0" baseline="-25000" noProof="0" dirty="0">
                <a:ln>
                  <a:noFill/>
                </a:ln>
                <a:solidFill>
                  <a:srgbClr val="FF0000"/>
                </a:solidFill>
                <a:effectLst/>
                <a:uLnTx/>
                <a:uFillTx/>
                <a:latin typeface="Times New Roman" panose="02020603050405020304" pitchFamily="18" charset="0"/>
                <a:ea typeface="楷体_GB2312" charset="-122"/>
              </a:rPr>
              <a:t>4</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FF0000"/>
                </a:solidFill>
                <a:effectLst/>
                <a:uLnTx/>
                <a:uFillTx/>
                <a:latin typeface="Times New Roman" panose="02020603050405020304" pitchFamily="18" charset="0"/>
                <a:ea typeface="楷体_GB2312" charset="-122"/>
              </a:rPr>
              <a:t>E</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楷体_GB2312" charset="-122"/>
              </a:rPr>
              <a:t> )</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min</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v</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E</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D</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 +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f</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3</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D</a:t>
            </a:r>
            <a:r>
              <a:rPr kumimoji="0"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charset="-122"/>
              </a:rPr>
              <a:t>2</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charset="-122"/>
              </a:rPr>
              <a:t> ) = 4+7 = 11                 </a:t>
            </a:r>
          </a:p>
        </p:txBody>
      </p:sp>
      <p:sp>
        <p:nvSpPr>
          <p:cNvPr id="13" name="AutoShape 27">
            <a:extLst>
              <a:ext uri="{FF2B5EF4-FFF2-40B4-BE49-F238E27FC236}">
                <a16:creationId xmlns:a16="http://schemas.microsoft.com/office/drawing/2014/main" id="{D815C059-7F70-4A89-A643-FE9AA2C8F576}"/>
              </a:ext>
            </a:extLst>
          </p:cNvPr>
          <p:cNvSpPr>
            <a:spLocks noChangeArrowheads="1"/>
          </p:cNvSpPr>
          <p:nvPr/>
        </p:nvSpPr>
        <p:spPr bwMode="auto">
          <a:xfrm>
            <a:off x="5710873" y="1759321"/>
            <a:ext cx="127000" cy="863600"/>
          </a:xfrm>
          <a:prstGeom prst="leftBrace">
            <a:avLst>
              <a:gd name="adj1" fmla="val 56667"/>
              <a:gd name="adj2" fmla="val 50000"/>
            </a:avLst>
          </a:prstGeom>
          <a:noFill/>
          <a:ln w="25400" algn="ctr">
            <a:solidFill>
              <a:srgbClr val="FF0000"/>
            </a:solidFill>
            <a:round/>
            <a:headEnd/>
            <a:tailEnd/>
          </a:ln>
          <a:extLst>
            <a:ext uri="{909E8E84-426E-40DD-AFC4-6F175D3DCCD1}">
              <a14:hiddenFill xmlns:a14="http://schemas.microsoft.com/office/drawing/2010/main">
                <a:solidFill>
                  <a:schemeClr val="accent1"/>
                </a:solidFill>
              </a14:hiddenFill>
            </a:ext>
          </a:extLst>
        </p:spPr>
        <p:txBody>
          <a:bodyPr wrap="none"/>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endParaRPr>
          </a:p>
        </p:txBody>
      </p:sp>
      <p:sp>
        <p:nvSpPr>
          <p:cNvPr id="14" name="Rectangle 28">
            <a:extLst>
              <a:ext uri="{FF2B5EF4-FFF2-40B4-BE49-F238E27FC236}">
                <a16:creationId xmlns:a16="http://schemas.microsoft.com/office/drawing/2014/main" id="{16C0FE85-B631-47B8-901D-22679DB9CB50}"/>
              </a:ext>
            </a:extLst>
          </p:cNvPr>
          <p:cNvSpPr>
            <a:spLocks noChangeArrowheads="1"/>
          </p:cNvSpPr>
          <p:nvPr/>
        </p:nvSpPr>
        <p:spPr bwMode="auto">
          <a:xfrm>
            <a:off x="3201036" y="2702876"/>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[8]</a:t>
            </a:r>
          </a:p>
        </p:txBody>
      </p:sp>
      <p:sp>
        <p:nvSpPr>
          <p:cNvPr id="15" name="Rectangle 29">
            <a:extLst>
              <a:ext uri="{FF2B5EF4-FFF2-40B4-BE49-F238E27FC236}">
                <a16:creationId xmlns:a16="http://schemas.microsoft.com/office/drawing/2014/main" id="{A706A89E-4753-482C-8CE5-FF8ABF7D99AE}"/>
              </a:ext>
            </a:extLst>
          </p:cNvPr>
          <p:cNvSpPr>
            <a:spLocks noChangeArrowheads="1"/>
          </p:cNvSpPr>
          <p:nvPr/>
        </p:nvSpPr>
        <p:spPr bwMode="auto">
          <a:xfrm>
            <a:off x="3431223" y="3606164"/>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[4]</a:t>
            </a:r>
          </a:p>
        </p:txBody>
      </p:sp>
      <p:sp>
        <p:nvSpPr>
          <p:cNvPr id="16" name="Rectangle 30">
            <a:extLst>
              <a:ext uri="{FF2B5EF4-FFF2-40B4-BE49-F238E27FC236}">
                <a16:creationId xmlns:a16="http://schemas.microsoft.com/office/drawing/2014/main" id="{4F6B9E2A-49C0-478E-A36B-A9A565A6B532}"/>
              </a:ext>
            </a:extLst>
          </p:cNvPr>
          <p:cNvSpPr>
            <a:spLocks noChangeArrowheads="1"/>
          </p:cNvSpPr>
          <p:nvPr/>
        </p:nvSpPr>
        <p:spPr bwMode="auto">
          <a:xfrm>
            <a:off x="7317424" y="3788726"/>
            <a:ext cx="1982363" cy="588963"/>
          </a:xfrm>
          <a:prstGeom prst="rect">
            <a:avLst/>
          </a:prstGeom>
          <a:noFill/>
          <a:ln w="9525" algn="ctr">
            <a:solidFill>
              <a:srgbClr val="0000FF"/>
            </a:solidFill>
            <a:miter lim="800000"/>
            <a:headEnd/>
            <a:tailEnd/>
          </a:ln>
          <a:extLst>
            <a:ext uri="{909E8E84-426E-40DD-AFC4-6F175D3DCCD1}">
              <a14:hiddenFill xmlns:a14="http://schemas.microsoft.com/office/drawing/2010/main">
                <a:solidFill>
                  <a:schemeClr val="accent1"/>
                </a:solidFill>
              </a14:hiddenFill>
            </a:ext>
          </a:extLst>
        </p:spPr>
        <p:txBody>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10000"/>
              </a:lnSpc>
              <a:spcBef>
                <a:spcPct val="50000"/>
              </a:spcBef>
              <a:spcAft>
                <a:spcPct val="0"/>
              </a:spcAft>
              <a:buClrTx/>
              <a:buSzPct val="100000"/>
              <a:buFontTx/>
              <a:buNone/>
              <a:tabLst/>
              <a:defRPr/>
            </a:pPr>
            <a:r>
              <a:rPr kumimoji="0" lang="en-US" altLang="zh-CN" sz="2400" b="1" i="0" u="none" strike="noStrike" kern="0" cap="none" spc="0" normalizeH="0" baseline="0" noProof="0">
                <a:ln>
                  <a:noFill/>
                </a:ln>
                <a:solidFill>
                  <a:srgbClr val="0066FF"/>
                </a:solidFill>
                <a:effectLst/>
                <a:uLnTx/>
                <a:uFillTx/>
                <a:latin typeface="Times New Roman" panose="02020603050405020304" pitchFamily="18" charset="0"/>
                <a:ea typeface="楷体_GB2312" charset="-122"/>
              </a:rPr>
              <a:t>□</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u</a:t>
            </a:r>
            <a:r>
              <a:rPr kumimoji="0" lang="en-US" altLang="zh-CN" sz="32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4</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E</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 = </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D</a:t>
            </a:r>
            <a:r>
              <a:rPr kumimoji="0" lang="en-US" altLang="zh-CN" sz="32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2</a:t>
            </a:r>
          </a:p>
        </p:txBody>
      </p:sp>
      <p:sp>
        <p:nvSpPr>
          <p:cNvPr id="17" name="Rectangle 31">
            <a:extLst>
              <a:ext uri="{FF2B5EF4-FFF2-40B4-BE49-F238E27FC236}">
                <a16:creationId xmlns:a16="http://schemas.microsoft.com/office/drawing/2014/main" id="{1F017790-335B-45EE-8F10-E28737421DDB}"/>
              </a:ext>
            </a:extLst>
          </p:cNvPr>
          <p:cNvSpPr>
            <a:spLocks noChangeArrowheads="1"/>
          </p:cNvSpPr>
          <p:nvPr/>
        </p:nvSpPr>
        <p:spPr bwMode="auto">
          <a:xfrm>
            <a:off x="3356611" y="4623751"/>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[8]</a:t>
            </a:r>
          </a:p>
        </p:txBody>
      </p:sp>
      <p:sp>
        <p:nvSpPr>
          <p:cNvPr id="18" name="Rectangle 32">
            <a:extLst>
              <a:ext uri="{FF2B5EF4-FFF2-40B4-BE49-F238E27FC236}">
                <a16:creationId xmlns:a16="http://schemas.microsoft.com/office/drawing/2014/main" id="{D0EA8991-43E0-4B3D-B26C-C0951BEBC978}"/>
              </a:ext>
            </a:extLst>
          </p:cNvPr>
          <p:cNvSpPr>
            <a:spLocks noChangeArrowheads="1"/>
          </p:cNvSpPr>
          <p:nvPr/>
        </p:nvSpPr>
        <p:spPr bwMode="auto">
          <a:xfrm>
            <a:off x="4777423" y="3098164"/>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[9]</a:t>
            </a:r>
          </a:p>
        </p:txBody>
      </p:sp>
      <p:sp>
        <p:nvSpPr>
          <p:cNvPr id="19" name="Rectangle 33">
            <a:extLst>
              <a:ext uri="{FF2B5EF4-FFF2-40B4-BE49-F238E27FC236}">
                <a16:creationId xmlns:a16="http://schemas.microsoft.com/office/drawing/2014/main" id="{A3D43114-C33B-4DEF-989E-466F9613C058}"/>
              </a:ext>
            </a:extLst>
          </p:cNvPr>
          <p:cNvSpPr>
            <a:spLocks noChangeArrowheads="1"/>
          </p:cNvSpPr>
          <p:nvPr/>
        </p:nvSpPr>
        <p:spPr bwMode="auto">
          <a:xfrm>
            <a:off x="4867911" y="4115751"/>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[7]</a:t>
            </a:r>
          </a:p>
        </p:txBody>
      </p:sp>
      <p:sp>
        <p:nvSpPr>
          <p:cNvPr id="20" name="Rectangle 34">
            <a:extLst>
              <a:ext uri="{FF2B5EF4-FFF2-40B4-BE49-F238E27FC236}">
                <a16:creationId xmlns:a16="http://schemas.microsoft.com/office/drawing/2014/main" id="{FA7A6C5B-99F4-4ACC-B181-F5D31B074DDB}"/>
              </a:ext>
            </a:extLst>
          </p:cNvPr>
          <p:cNvSpPr>
            <a:spLocks noChangeArrowheads="1"/>
          </p:cNvSpPr>
          <p:nvPr/>
        </p:nvSpPr>
        <p:spPr bwMode="auto">
          <a:xfrm>
            <a:off x="5960111" y="3595051"/>
            <a:ext cx="6731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[11]</a:t>
            </a:r>
          </a:p>
        </p:txBody>
      </p:sp>
      <p:grpSp>
        <p:nvGrpSpPr>
          <p:cNvPr id="21" name="Group 35">
            <a:extLst>
              <a:ext uri="{FF2B5EF4-FFF2-40B4-BE49-F238E27FC236}">
                <a16:creationId xmlns:a16="http://schemas.microsoft.com/office/drawing/2014/main" id="{BD235859-D153-4FAB-9AD3-FE8441D3A2EA}"/>
              </a:ext>
            </a:extLst>
          </p:cNvPr>
          <p:cNvGrpSpPr>
            <a:grpSpLocks/>
          </p:cNvGrpSpPr>
          <p:nvPr/>
        </p:nvGrpSpPr>
        <p:grpSpPr bwMode="auto">
          <a:xfrm>
            <a:off x="1038861" y="3372801"/>
            <a:ext cx="2525712" cy="1930400"/>
            <a:chOff x="426" y="2363"/>
            <a:chExt cx="1591" cy="1216"/>
          </a:xfrm>
        </p:grpSpPr>
        <p:grpSp>
          <p:nvGrpSpPr>
            <p:cNvPr id="22" name="Group 36">
              <a:extLst>
                <a:ext uri="{FF2B5EF4-FFF2-40B4-BE49-F238E27FC236}">
                  <a16:creationId xmlns:a16="http://schemas.microsoft.com/office/drawing/2014/main" id="{5336B774-5CEC-4E74-B917-18359A29E850}"/>
                </a:ext>
              </a:extLst>
            </p:cNvPr>
            <p:cNvGrpSpPr>
              <a:grpSpLocks/>
            </p:cNvGrpSpPr>
            <p:nvPr/>
          </p:nvGrpSpPr>
          <p:grpSpPr bwMode="auto">
            <a:xfrm>
              <a:off x="426" y="2402"/>
              <a:ext cx="608" cy="1128"/>
              <a:chOff x="425" y="2401"/>
              <a:chExt cx="608" cy="1128"/>
            </a:xfrm>
          </p:grpSpPr>
          <p:sp>
            <p:nvSpPr>
              <p:cNvPr id="31" name="Line 37">
                <a:extLst>
                  <a:ext uri="{FF2B5EF4-FFF2-40B4-BE49-F238E27FC236}">
                    <a16:creationId xmlns:a16="http://schemas.microsoft.com/office/drawing/2014/main" id="{8A9BDA66-84A3-4234-A464-DD68CCEBC9A0}"/>
                  </a:ext>
                </a:extLst>
              </p:cNvPr>
              <p:cNvSpPr>
                <a:spLocks noChangeShapeType="1"/>
              </p:cNvSpPr>
              <p:nvPr/>
            </p:nvSpPr>
            <p:spPr bwMode="auto">
              <a:xfrm flipV="1">
                <a:off x="425" y="2401"/>
                <a:ext cx="568" cy="464"/>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32" name="Line 38">
                <a:extLst>
                  <a:ext uri="{FF2B5EF4-FFF2-40B4-BE49-F238E27FC236}">
                    <a16:creationId xmlns:a16="http://schemas.microsoft.com/office/drawing/2014/main" id="{F3DEC2A3-0CE0-42A8-A548-CE3F1E91F1D0}"/>
                  </a:ext>
                </a:extLst>
              </p:cNvPr>
              <p:cNvSpPr>
                <a:spLocks noChangeShapeType="1"/>
              </p:cNvSpPr>
              <p:nvPr/>
            </p:nvSpPr>
            <p:spPr bwMode="auto">
              <a:xfrm>
                <a:off x="457" y="2937"/>
                <a:ext cx="560" cy="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33" name="Line 39">
                <a:extLst>
                  <a:ext uri="{FF2B5EF4-FFF2-40B4-BE49-F238E27FC236}">
                    <a16:creationId xmlns:a16="http://schemas.microsoft.com/office/drawing/2014/main" id="{79AC9B78-BD71-416B-94A9-506C3992897C}"/>
                  </a:ext>
                </a:extLst>
              </p:cNvPr>
              <p:cNvSpPr>
                <a:spLocks noChangeShapeType="1"/>
              </p:cNvSpPr>
              <p:nvPr/>
            </p:nvSpPr>
            <p:spPr bwMode="auto">
              <a:xfrm>
                <a:off x="441" y="3041"/>
                <a:ext cx="592" cy="488"/>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grpSp>
        <p:grpSp>
          <p:nvGrpSpPr>
            <p:cNvPr id="23" name="Group 40">
              <a:extLst>
                <a:ext uri="{FF2B5EF4-FFF2-40B4-BE49-F238E27FC236}">
                  <a16:creationId xmlns:a16="http://schemas.microsoft.com/office/drawing/2014/main" id="{57AD65B5-16C8-4593-B192-809BA5B667AD}"/>
                </a:ext>
              </a:extLst>
            </p:cNvPr>
            <p:cNvGrpSpPr>
              <a:grpSpLocks/>
            </p:cNvGrpSpPr>
            <p:nvPr/>
          </p:nvGrpSpPr>
          <p:grpSpPr bwMode="auto">
            <a:xfrm>
              <a:off x="1196" y="2363"/>
              <a:ext cx="821" cy="1216"/>
              <a:chOff x="1196" y="2363"/>
              <a:chExt cx="821" cy="1216"/>
            </a:xfrm>
          </p:grpSpPr>
          <p:grpSp>
            <p:nvGrpSpPr>
              <p:cNvPr id="24" name="Group 41">
                <a:extLst>
                  <a:ext uri="{FF2B5EF4-FFF2-40B4-BE49-F238E27FC236}">
                    <a16:creationId xmlns:a16="http://schemas.microsoft.com/office/drawing/2014/main" id="{4C29A474-197B-4F94-9AE3-CA7A1B4999C6}"/>
                  </a:ext>
                </a:extLst>
              </p:cNvPr>
              <p:cNvGrpSpPr>
                <a:grpSpLocks/>
              </p:cNvGrpSpPr>
              <p:nvPr/>
            </p:nvGrpSpPr>
            <p:grpSpPr bwMode="auto">
              <a:xfrm>
                <a:off x="1196" y="2363"/>
                <a:ext cx="816" cy="1121"/>
                <a:chOff x="4155" y="3026"/>
                <a:chExt cx="816" cy="1121"/>
              </a:xfrm>
            </p:grpSpPr>
            <p:sp>
              <p:nvSpPr>
                <p:cNvPr id="29" name="Line 42">
                  <a:extLst>
                    <a:ext uri="{FF2B5EF4-FFF2-40B4-BE49-F238E27FC236}">
                      <a16:creationId xmlns:a16="http://schemas.microsoft.com/office/drawing/2014/main" id="{73CF9B9F-0457-4BBD-8C22-9A10B96F16B7}"/>
                    </a:ext>
                  </a:extLst>
                </p:cNvPr>
                <p:cNvSpPr>
                  <a:spLocks noChangeShapeType="1"/>
                </p:cNvSpPr>
                <p:nvPr/>
              </p:nvSpPr>
              <p:spPr bwMode="auto">
                <a:xfrm flipV="1">
                  <a:off x="4178" y="3026"/>
                  <a:ext cx="776" cy="496"/>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30" name="Line 43">
                  <a:extLst>
                    <a:ext uri="{FF2B5EF4-FFF2-40B4-BE49-F238E27FC236}">
                      <a16:creationId xmlns:a16="http://schemas.microsoft.com/office/drawing/2014/main" id="{CB912DDE-196B-45B0-86CE-FAF9D0694E52}"/>
                    </a:ext>
                  </a:extLst>
                </p:cNvPr>
                <p:cNvSpPr>
                  <a:spLocks noChangeShapeType="1"/>
                </p:cNvSpPr>
                <p:nvPr/>
              </p:nvSpPr>
              <p:spPr bwMode="auto">
                <a:xfrm flipV="1">
                  <a:off x="4155" y="3123"/>
                  <a:ext cx="816" cy="1024"/>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grpSp>
          <p:sp>
            <p:nvSpPr>
              <p:cNvPr id="25" name="Line 44">
                <a:extLst>
                  <a:ext uri="{FF2B5EF4-FFF2-40B4-BE49-F238E27FC236}">
                    <a16:creationId xmlns:a16="http://schemas.microsoft.com/office/drawing/2014/main" id="{D0A9F57F-58E5-413B-81A0-E70014B3AED9}"/>
                  </a:ext>
                </a:extLst>
              </p:cNvPr>
              <p:cNvSpPr>
                <a:spLocks noChangeShapeType="1"/>
              </p:cNvSpPr>
              <p:nvPr/>
            </p:nvSpPr>
            <p:spPr bwMode="auto">
              <a:xfrm flipV="1">
                <a:off x="1260" y="2996"/>
                <a:ext cx="744" cy="528"/>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grpSp>
            <p:nvGrpSpPr>
              <p:cNvPr id="26" name="Group 45">
                <a:extLst>
                  <a:ext uri="{FF2B5EF4-FFF2-40B4-BE49-F238E27FC236}">
                    <a16:creationId xmlns:a16="http://schemas.microsoft.com/office/drawing/2014/main" id="{CDE0F558-AE15-4F19-85C3-D135ADE8A255}"/>
                  </a:ext>
                </a:extLst>
              </p:cNvPr>
              <p:cNvGrpSpPr>
                <a:grpSpLocks/>
              </p:cNvGrpSpPr>
              <p:nvPr/>
            </p:nvGrpSpPr>
            <p:grpSpPr bwMode="auto">
              <a:xfrm>
                <a:off x="1201" y="2433"/>
                <a:ext cx="816" cy="1146"/>
                <a:chOff x="4041" y="2705"/>
                <a:chExt cx="816" cy="1146"/>
              </a:xfrm>
            </p:grpSpPr>
            <p:sp>
              <p:nvSpPr>
                <p:cNvPr id="27" name="Line 46">
                  <a:extLst>
                    <a:ext uri="{FF2B5EF4-FFF2-40B4-BE49-F238E27FC236}">
                      <a16:creationId xmlns:a16="http://schemas.microsoft.com/office/drawing/2014/main" id="{E3E94F83-02B9-42E7-BF84-A3A77C678DE2}"/>
                    </a:ext>
                  </a:extLst>
                </p:cNvPr>
                <p:cNvSpPr>
                  <a:spLocks noChangeShapeType="1"/>
                </p:cNvSpPr>
                <p:nvPr/>
              </p:nvSpPr>
              <p:spPr bwMode="auto">
                <a:xfrm>
                  <a:off x="4041" y="2705"/>
                  <a:ext cx="816" cy="1112"/>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8" name="Line 47">
                  <a:extLst>
                    <a:ext uri="{FF2B5EF4-FFF2-40B4-BE49-F238E27FC236}">
                      <a16:creationId xmlns:a16="http://schemas.microsoft.com/office/drawing/2014/main" id="{B2D66EB2-648D-470F-B65A-799DC386D1E8}"/>
                    </a:ext>
                  </a:extLst>
                </p:cNvPr>
                <p:cNvSpPr>
                  <a:spLocks noChangeShapeType="1"/>
                </p:cNvSpPr>
                <p:nvPr/>
              </p:nvSpPr>
              <p:spPr bwMode="auto">
                <a:xfrm>
                  <a:off x="4107" y="3851"/>
                  <a:ext cx="704" cy="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grpSp>
        </p:grpSp>
      </p:grpSp>
      <p:sp>
        <p:nvSpPr>
          <p:cNvPr id="34" name="Line 48">
            <a:extLst>
              <a:ext uri="{FF2B5EF4-FFF2-40B4-BE49-F238E27FC236}">
                <a16:creationId xmlns:a16="http://schemas.microsoft.com/office/drawing/2014/main" id="{8F5860DD-724F-49CC-B509-603A7F5CFC89}"/>
              </a:ext>
            </a:extLst>
          </p:cNvPr>
          <p:cNvSpPr>
            <a:spLocks noChangeShapeType="1"/>
          </p:cNvSpPr>
          <p:nvPr/>
        </p:nvSpPr>
        <p:spPr bwMode="auto">
          <a:xfrm>
            <a:off x="3882073" y="3229926"/>
            <a:ext cx="1054100" cy="4699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35" name="Line 49">
            <a:extLst>
              <a:ext uri="{FF2B5EF4-FFF2-40B4-BE49-F238E27FC236}">
                <a16:creationId xmlns:a16="http://schemas.microsoft.com/office/drawing/2014/main" id="{6B93F429-9420-4918-AA31-2BAB231AC1C0}"/>
              </a:ext>
            </a:extLst>
          </p:cNvPr>
          <p:cNvSpPr>
            <a:spLocks noChangeShapeType="1"/>
          </p:cNvSpPr>
          <p:nvPr/>
        </p:nvSpPr>
        <p:spPr bwMode="auto">
          <a:xfrm>
            <a:off x="3921761" y="4387214"/>
            <a:ext cx="1003300" cy="4064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36" name="Oval 50">
            <a:extLst>
              <a:ext uri="{FF2B5EF4-FFF2-40B4-BE49-F238E27FC236}">
                <a16:creationId xmlns:a16="http://schemas.microsoft.com/office/drawing/2014/main" id="{92294A58-069E-4448-9B0C-D5D3F9396164}"/>
              </a:ext>
            </a:extLst>
          </p:cNvPr>
          <p:cNvSpPr>
            <a:spLocks noChangeArrowheads="1"/>
          </p:cNvSpPr>
          <p:nvPr/>
        </p:nvSpPr>
        <p:spPr bwMode="auto">
          <a:xfrm>
            <a:off x="6075998" y="4039551"/>
            <a:ext cx="431800" cy="454025"/>
          </a:xfrm>
          <a:prstGeom prst="ellipse">
            <a:avLst/>
          </a:prstGeom>
          <a:solidFill>
            <a:srgbClr val="FFFF99"/>
          </a:solidFill>
          <a:ln w="25400" algn="ctr">
            <a:solidFill>
              <a:srgbClr val="FF0000"/>
            </a:solidFill>
            <a:round/>
            <a:headEnd/>
            <a:tailEnd/>
          </a:ln>
        </p:spPr>
        <p:txBody>
          <a:bodyPr wrap="none" lIns="82550" tIns="41275" rIns="82550" bIns="41275" anchor="ct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200" b="1" i="1"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E</a:t>
            </a:r>
            <a:endParaRPr kumimoji="1" lang="en-US" altLang="zh-CN" sz="2800" b="1" i="0" u="none" strike="noStrike" kern="0" cap="none" spc="0" normalizeH="0" baseline="-25000" noProof="0">
              <a:ln>
                <a:noFill/>
              </a:ln>
              <a:solidFill>
                <a:srgbClr val="0000FF"/>
              </a:solidFill>
              <a:effectLst/>
              <a:uLnTx/>
              <a:uFillTx/>
              <a:latin typeface="Times New Roman" panose="02020603050405020304" pitchFamily="18" charset="0"/>
              <a:ea typeface="楷体_GB2312" charset="-122"/>
            </a:endParaRPr>
          </a:p>
        </p:txBody>
      </p:sp>
      <p:sp>
        <p:nvSpPr>
          <p:cNvPr id="37" name="Line 51">
            <a:extLst>
              <a:ext uri="{FF2B5EF4-FFF2-40B4-BE49-F238E27FC236}">
                <a16:creationId xmlns:a16="http://schemas.microsoft.com/office/drawing/2014/main" id="{B2E202A7-4A37-499F-BB21-54DE4B732C10}"/>
              </a:ext>
            </a:extLst>
          </p:cNvPr>
          <p:cNvSpPr>
            <a:spLocks noChangeShapeType="1"/>
          </p:cNvSpPr>
          <p:nvPr/>
        </p:nvSpPr>
        <p:spPr bwMode="auto">
          <a:xfrm flipV="1">
            <a:off x="5291773" y="4411026"/>
            <a:ext cx="838200" cy="3429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Tree>
    <p:extLst>
      <p:ext uri="{BB962C8B-B14F-4D97-AF65-F5344CB8AC3E}">
        <p14:creationId xmlns:p14="http://schemas.microsoft.com/office/powerpoint/2010/main" val="194254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childTnLst>
                                    <p:set>
                                      <p:cBhvr additive="base">
                                        <p:cTn id="6" dur="1" fill="hold">
                                          <p:stCondLst>
                                            <p:cond delay="0"/>
                                          </p:stCondLst>
                                        </p:cTn>
                                        <p:tgtEl>
                                          <p:spTgt spid="16"/>
                                        </p:tgtEl>
                                        <p:attrNameLst>
                                          <p:attrName>style.visibility</p:attrName>
                                        </p:attrNameLst>
                                      </p:cBhvr>
                                      <p:to>
                                        <p:strVal val="visible"/>
                                      </p:to>
                                    </p:set>
                                    <p:animEffect transition="in" filter="blinds(horizontal)">
                                      <p:cBhvr additive="base">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childTnLst>
                                    <p:set>
                                      <p:cBhvr additive="base">
                                        <p:cTn id="11" dur="1" fill="hold">
                                          <p:stCondLst>
                                            <p:cond delay="0"/>
                                          </p:stCondLst>
                                        </p:cTn>
                                        <p:tgtEl>
                                          <p:spTgt spid="20"/>
                                        </p:tgtEl>
                                        <p:attrNameLst>
                                          <p:attrName>style.visibility</p:attrName>
                                        </p:attrNameLst>
                                      </p:cBhvr>
                                      <p:to>
                                        <p:strVal val="visible"/>
                                      </p:to>
                                    </p:set>
                                    <p:animEffect transition="in" filter="blinds(horizontal)">
                                      <p:cBhvr additive="base">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childTnLst>
                                    <p:set>
                                      <p:cBhvr additive="base">
                                        <p:cTn id="16" dur="1" fill="hold">
                                          <p:stCondLst>
                                            <p:cond delay="0"/>
                                          </p:stCondLst>
                                        </p:cTn>
                                        <p:tgtEl>
                                          <p:spTgt spid="37"/>
                                        </p:tgtEl>
                                        <p:attrNameLst>
                                          <p:attrName>style.visibility</p:attrName>
                                        </p:attrNameLst>
                                      </p:cBhvr>
                                      <p:to>
                                        <p:strVal val="visible"/>
                                      </p:to>
                                    </p:set>
                                    <p:animEffect transition="in" filter="blinds(horizontal)">
                                      <p:cBhvr additive="base">
                                        <p:cTn id="17" dur="500"/>
                                        <p:tgtEl>
                                          <p:spTgt spid="37"/>
                                        </p:tgtEl>
                                      </p:cBhvr>
                                    </p:animEffect>
                                  </p:childTnLst>
                                </p:cTn>
                              </p:par>
                              <p:par>
                                <p:cTn id="18" presetID="3" presetClass="exit" presetSubtype="10" fill="hold" nodeType="withEffect">
                                  <p:childTnLst>
                                    <p:animEffect transition="out" filter="blinds(horizontal)">
                                      <p:cBhvr additive="base">
                                        <p:cTn id="19" dur="500"/>
                                        <p:tgtEl>
                                          <p:spTgt spid="10"/>
                                        </p:tgtEl>
                                      </p:cBhvr>
                                    </p:animEffect>
                                    <p:set>
                                      <p:cBhvr additive="base">
                                        <p:cTn id="20" dur="1" fill="hold">
                                          <p:stCondLst>
                                            <p:cond delay="499"/>
                                          </p:stCondLst>
                                        </p:cTn>
                                        <p:tgtEl>
                                          <p:spTgt spid="10"/>
                                        </p:tgtEl>
                                        <p:attrNameLst>
                                          <p:attrName>style.visibility</p:attrName>
                                        </p:attrNameLst>
                                      </p:cBhvr>
                                      <p:to>
                                        <p:strVal val="hidden"/>
                                      </p:to>
                                    </p:set>
                                  </p:childTnLst>
                                </p:cTn>
                              </p:par>
                              <p:par>
                                <p:cTn id="21" presetID="3" presetClass="exit" presetSubtype="10" fill="hold" nodeType="withEffect">
                                  <p:childTnLst>
                                    <p:animEffect transition="out" filter="blinds(horizontal)">
                                      <p:cBhvr additive="base">
                                        <p:cTn id="22" dur="500"/>
                                        <p:tgtEl>
                                          <p:spTgt spid="11"/>
                                        </p:tgtEl>
                                      </p:cBhvr>
                                    </p:animEffect>
                                    <p:set>
                                      <p:cBhvr additive="base">
                                        <p:cTn id="23"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4">
            <a:extLst>
              <a:ext uri="{FF2B5EF4-FFF2-40B4-BE49-F238E27FC236}">
                <a16:creationId xmlns:a16="http://schemas.microsoft.com/office/drawing/2014/main" id="{A4996387-6B39-4F3F-98EE-7C611067CFC9}"/>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42" y="1865102"/>
            <a:ext cx="6011863" cy="284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55">
            <a:extLst>
              <a:ext uri="{FF2B5EF4-FFF2-40B4-BE49-F238E27FC236}">
                <a16:creationId xmlns:a16="http://schemas.microsoft.com/office/drawing/2014/main" id="{D223AB34-327E-42B0-A8AA-E26A21D40E03}"/>
              </a:ext>
            </a:extLst>
          </p:cNvPr>
          <p:cNvSpPr>
            <a:spLocks noChangeArrowheads="1"/>
          </p:cNvSpPr>
          <p:nvPr/>
        </p:nvSpPr>
        <p:spPr bwMode="auto">
          <a:xfrm>
            <a:off x="2427817" y="1503152"/>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[2]</a:t>
            </a:r>
          </a:p>
        </p:txBody>
      </p:sp>
      <p:sp>
        <p:nvSpPr>
          <p:cNvPr id="6" name="Rectangle 56">
            <a:extLst>
              <a:ext uri="{FF2B5EF4-FFF2-40B4-BE49-F238E27FC236}">
                <a16:creationId xmlns:a16="http://schemas.microsoft.com/office/drawing/2014/main" id="{30FA8619-A286-4769-BB74-A6E07575FB15}"/>
              </a:ext>
            </a:extLst>
          </p:cNvPr>
          <p:cNvSpPr>
            <a:spLocks noChangeArrowheads="1"/>
          </p:cNvSpPr>
          <p:nvPr/>
        </p:nvSpPr>
        <p:spPr bwMode="auto">
          <a:xfrm>
            <a:off x="2315105" y="3422439"/>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[3]</a:t>
            </a:r>
          </a:p>
        </p:txBody>
      </p:sp>
      <p:sp>
        <p:nvSpPr>
          <p:cNvPr id="7" name="Rectangle 57">
            <a:extLst>
              <a:ext uri="{FF2B5EF4-FFF2-40B4-BE49-F238E27FC236}">
                <a16:creationId xmlns:a16="http://schemas.microsoft.com/office/drawing/2014/main" id="{32E8026D-76ED-4D6F-898D-D058771D9ABE}"/>
              </a:ext>
            </a:extLst>
          </p:cNvPr>
          <p:cNvSpPr>
            <a:spLocks noChangeArrowheads="1"/>
          </p:cNvSpPr>
          <p:nvPr/>
        </p:nvSpPr>
        <p:spPr bwMode="auto">
          <a:xfrm>
            <a:off x="2378605" y="2457239"/>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[5]</a:t>
            </a:r>
          </a:p>
        </p:txBody>
      </p:sp>
      <p:sp>
        <p:nvSpPr>
          <p:cNvPr id="8" name="Rectangle 58">
            <a:extLst>
              <a:ext uri="{FF2B5EF4-FFF2-40B4-BE49-F238E27FC236}">
                <a16:creationId xmlns:a16="http://schemas.microsoft.com/office/drawing/2014/main" id="{9BB9AABB-F7CC-4BAD-939D-9148801EF192}"/>
              </a:ext>
            </a:extLst>
          </p:cNvPr>
          <p:cNvSpPr>
            <a:spLocks noChangeArrowheads="1"/>
          </p:cNvSpPr>
          <p:nvPr/>
        </p:nvSpPr>
        <p:spPr bwMode="auto">
          <a:xfrm>
            <a:off x="1157817" y="2379452"/>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[0]</a:t>
            </a:r>
          </a:p>
        </p:txBody>
      </p:sp>
      <p:sp>
        <p:nvSpPr>
          <p:cNvPr id="9" name="Rectangle 59">
            <a:extLst>
              <a:ext uri="{FF2B5EF4-FFF2-40B4-BE49-F238E27FC236}">
                <a16:creationId xmlns:a16="http://schemas.microsoft.com/office/drawing/2014/main" id="{BACB3544-335B-4A63-A5BF-347F359D7AB5}"/>
              </a:ext>
            </a:extLst>
          </p:cNvPr>
          <p:cNvSpPr>
            <a:spLocks noChangeArrowheads="1"/>
          </p:cNvSpPr>
          <p:nvPr/>
        </p:nvSpPr>
        <p:spPr bwMode="auto">
          <a:xfrm>
            <a:off x="3788305" y="1517439"/>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[8]</a:t>
            </a:r>
          </a:p>
        </p:txBody>
      </p:sp>
      <p:sp>
        <p:nvSpPr>
          <p:cNvPr id="10" name="Rectangle 60">
            <a:extLst>
              <a:ext uri="{FF2B5EF4-FFF2-40B4-BE49-F238E27FC236}">
                <a16:creationId xmlns:a16="http://schemas.microsoft.com/office/drawing/2014/main" id="{0CEF892D-C2F9-4D98-9547-92316694EE87}"/>
              </a:ext>
            </a:extLst>
          </p:cNvPr>
          <p:cNvSpPr>
            <a:spLocks noChangeArrowheads="1"/>
          </p:cNvSpPr>
          <p:nvPr/>
        </p:nvSpPr>
        <p:spPr bwMode="auto">
          <a:xfrm>
            <a:off x="4018492" y="2420727"/>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[4]</a:t>
            </a:r>
          </a:p>
        </p:txBody>
      </p:sp>
      <p:sp>
        <p:nvSpPr>
          <p:cNvPr id="11" name="Rectangle 61">
            <a:extLst>
              <a:ext uri="{FF2B5EF4-FFF2-40B4-BE49-F238E27FC236}">
                <a16:creationId xmlns:a16="http://schemas.microsoft.com/office/drawing/2014/main" id="{B9C7F2B6-B662-4BA6-BE20-74D44E7A9E1E}"/>
              </a:ext>
            </a:extLst>
          </p:cNvPr>
          <p:cNvSpPr>
            <a:spLocks noChangeArrowheads="1"/>
          </p:cNvSpPr>
          <p:nvPr/>
        </p:nvSpPr>
        <p:spPr bwMode="auto">
          <a:xfrm>
            <a:off x="3943880" y="3438314"/>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[8]</a:t>
            </a:r>
          </a:p>
        </p:txBody>
      </p:sp>
      <p:sp>
        <p:nvSpPr>
          <p:cNvPr id="12" name="Rectangle 62">
            <a:extLst>
              <a:ext uri="{FF2B5EF4-FFF2-40B4-BE49-F238E27FC236}">
                <a16:creationId xmlns:a16="http://schemas.microsoft.com/office/drawing/2014/main" id="{DA3148AF-6D66-4FF3-9B60-B3B4980F8036}"/>
              </a:ext>
            </a:extLst>
          </p:cNvPr>
          <p:cNvSpPr>
            <a:spLocks noChangeArrowheads="1"/>
          </p:cNvSpPr>
          <p:nvPr/>
        </p:nvSpPr>
        <p:spPr bwMode="auto">
          <a:xfrm>
            <a:off x="5364692" y="1912727"/>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[9]</a:t>
            </a:r>
          </a:p>
        </p:txBody>
      </p:sp>
      <p:sp>
        <p:nvSpPr>
          <p:cNvPr id="13" name="Rectangle 63">
            <a:extLst>
              <a:ext uri="{FF2B5EF4-FFF2-40B4-BE49-F238E27FC236}">
                <a16:creationId xmlns:a16="http://schemas.microsoft.com/office/drawing/2014/main" id="{D3AC830A-7745-4C67-9453-65B1413C1445}"/>
              </a:ext>
            </a:extLst>
          </p:cNvPr>
          <p:cNvSpPr>
            <a:spLocks noChangeArrowheads="1"/>
          </p:cNvSpPr>
          <p:nvPr/>
        </p:nvSpPr>
        <p:spPr bwMode="auto">
          <a:xfrm>
            <a:off x="5455180" y="2930314"/>
            <a:ext cx="520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[7]</a:t>
            </a:r>
          </a:p>
        </p:txBody>
      </p:sp>
      <p:sp>
        <p:nvSpPr>
          <p:cNvPr id="14" name="Rectangle 64">
            <a:extLst>
              <a:ext uri="{FF2B5EF4-FFF2-40B4-BE49-F238E27FC236}">
                <a16:creationId xmlns:a16="http://schemas.microsoft.com/office/drawing/2014/main" id="{42282EC5-7934-4DAB-9E98-322BCB05F475}"/>
              </a:ext>
            </a:extLst>
          </p:cNvPr>
          <p:cNvSpPr>
            <a:spLocks noChangeArrowheads="1"/>
          </p:cNvSpPr>
          <p:nvPr/>
        </p:nvSpPr>
        <p:spPr bwMode="auto">
          <a:xfrm>
            <a:off x="1126067" y="987214"/>
            <a:ext cx="55118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00000"/>
              </a:lnSpc>
              <a:spcBef>
                <a:spcPct val="30000"/>
              </a:spcBef>
              <a:spcAft>
                <a:spcPct val="0"/>
              </a:spcAft>
              <a:buClrTx/>
              <a:buSzPct val="100000"/>
              <a:buFontTx/>
              <a:buNone/>
              <a:tabLst/>
              <a:defRPr/>
            </a:pPr>
            <a:r>
              <a:rPr kumimoji="0" lang="en-US" altLang="zh-CN" sz="2400" b="1" i="0" u="none" strike="noStrike" kern="0" cap="none" spc="0" normalizeH="0" baseline="0" noProof="0">
                <a:ln>
                  <a:noFill/>
                </a:ln>
                <a:solidFill>
                  <a:srgbClr val="0066FF"/>
                </a:solidFill>
                <a:effectLst/>
                <a:uLnTx/>
                <a:uFillTx/>
                <a:latin typeface="Times New Roman" panose="02020603050405020304" pitchFamily="18" charset="0"/>
                <a:ea typeface="楷体_GB2312" charset="-122"/>
              </a:rPr>
              <a:t>□</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即可得到最优路线。</a:t>
            </a:r>
          </a:p>
        </p:txBody>
      </p:sp>
      <p:sp>
        <p:nvSpPr>
          <p:cNvPr id="15" name="Line 65">
            <a:extLst>
              <a:ext uri="{FF2B5EF4-FFF2-40B4-BE49-F238E27FC236}">
                <a16:creationId xmlns:a16="http://schemas.microsoft.com/office/drawing/2014/main" id="{20C4EB65-01C6-4126-B0B5-1411D4356003}"/>
              </a:ext>
            </a:extLst>
          </p:cNvPr>
          <p:cNvSpPr>
            <a:spLocks noChangeShapeType="1"/>
          </p:cNvSpPr>
          <p:nvPr/>
        </p:nvSpPr>
        <p:spPr bwMode="auto">
          <a:xfrm>
            <a:off x="1634067" y="3273214"/>
            <a:ext cx="901700" cy="7112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6" name="Line 66">
            <a:extLst>
              <a:ext uri="{FF2B5EF4-FFF2-40B4-BE49-F238E27FC236}">
                <a16:creationId xmlns:a16="http://schemas.microsoft.com/office/drawing/2014/main" id="{22F7CC7A-035A-45DC-864D-809ED0B58831}"/>
              </a:ext>
            </a:extLst>
          </p:cNvPr>
          <p:cNvSpPr>
            <a:spLocks noChangeShapeType="1"/>
          </p:cNvSpPr>
          <p:nvPr/>
        </p:nvSpPr>
        <p:spPr bwMode="auto">
          <a:xfrm flipH="1">
            <a:off x="2969155" y="3173202"/>
            <a:ext cx="1155700" cy="8509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7" name="Line 67">
            <a:extLst>
              <a:ext uri="{FF2B5EF4-FFF2-40B4-BE49-F238E27FC236}">
                <a16:creationId xmlns:a16="http://schemas.microsoft.com/office/drawing/2014/main" id="{E61A3AA0-4878-4A17-B76A-E351ED5237AB}"/>
              </a:ext>
            </a:extLst>
          </p:cNvPr>
          <p:cNvSpPr>
            <a:spLocks noChangeShapeType="1"/>
          </p:cNvSpPr>
          <p:nvPr/>
        </p:nvSpPr>
        <p:spPr bwMode="auto">
          <a:xfrm flipH="1" flipV="1">
            <a:off x="4456642" y="3187489"/>
            <a:ext cx="1016000" cy="4064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8" name="Line 68">
            <a:extLst>
              <a:ext uri="{FF2B5EF4-FFF2-40B4-BE49-F238E27FC236}">
                <a16:creationId xmlns:a16="http://schemas.microsoft.com/office/drawing/2014/main" id="{2C1FBE6A-5FD2-4B57-8649-86ECC7F82D8F}"/>
              </a:ext>
            </a:extLst>
          </p:cNvPr>
          <p:cNvSpPr>
            <a:spLocks noChangeShapeType="1"/>
          </p:cNvSpPr>
          <p:nvPr/>
        </p:nvSpPr>
        <p:spPr bwMode="auto">
          <a:xfrm flipH="1">
            <a:off x="5944130" y="3239877"/>
            <a:ext cx="749300" cy="3175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9" name="Rectangle 69">
            <a:extLst>
              <a:ext uri="{FF2B5EF4-FFF2-40B4-BE49-F238E27FC236}">
                <a16:creationId xmlns:a16="http://schemas.microsoft.com/office/drawing/2014/main" id="{4EF97911-AD42-46BD-BD35-C3BF8690ED0E}"/>
              </a:ext>
            </a:extLst>
          </p:cNvPr>
          <p:cNvSpPr>
            <a:spLocks noChangeArrowheads="1"/>
          </p:cNvSpPr>
          <p:nvPr/>
        </p:nvSpPr>
        <p:spPr bwMode="auto">
          <a:xfrm>
            <a:off x="1229255" y="4876589"/>
            <a:ext cx="5903912" cy="1506538"/>
          </a:xfrm>
          <a:prstGeom prst="rect">
            <a:avLst/>
          </a:prstGeom>
          <a:noFill/>
          <a:ln w="9525" algn="ctr">
            <a:solidFill>
              <a:srgbClr val="0000FF"/>
            </a:solidFill>
            <a:miter lim="800000"/>
            <a:headEnd/>
            <a:tailEnd/>
          </a:ln>
          <a:extLst>
            <a:ext uri="{909E8E84-426E-40DD-AFC4-6F175D3DCCD1}">
              <a14:hiddenFill xmlns:a14="http://schemas.microsoft.com/office/drawing/2010/main">
                <a:solidFill>
                  <a:schemeClr val="accent1"/>
                </a:solidFill>
              </a14:hiddenFill>
            </a:ext>
          </a:extLst>
        </p:spPr>
        <p:txBody>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00000"/>
              </a:lnSpc>
              <a:spcBef>
                <a:spcPct val="30000"/>
              </a:spcBef>
              <a:spcAft>
                <a:spcPct val="0"/>
              </a:spcAft>
              <a:buClrTx/>
              <a:buSzPct val="100000"/>
              <a:buFontTx/>
              <a:buNone/>
              <a:tabLst/>
              <a:defRPr/>
            </a:pPr>
            <a:r>
              <a:rPr kumimoji="0" lang="en-US" altLang="zh-CN" sz="2200" b="1" i="0" u="none" strike="noStrike" kern="0" cap="none" spc="0" normalizeH="0" baseline="0" noProof="0">
                <a:ln>
                  <a:noFill/>
                </a:ln>
                <a:solidFill>
                  <a:srgbClr val="0066FF"/>
                </a:solidFill>
                <a:effectLst/>
                <a:uLnTx/>
                <a:uFillTx/>
                <a:latin typeface="Times New Roman" panose="02020603050405020304" pitchFamily="18" charset="0"/>
                <a:ea typeface="楷体_GB2312" charset="-122"/>
              </a:rPr>
              <a:t>□</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因此，由</a:t>
            </a:r>
            <a:r>
              <a:rPr kumimoji="0" lang="en-US" altLang="zh-CN" sz="22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到终点</a:t>
            </a:r>
            <a:r>
              <a:rPr kumimoji="0" lang="en-US" altLang="zh-CN" sz="22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E</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的</a:t>
            </a:r>
            <a:r>
              <a:rPr kumimoji="0" lang="zh-CN" altLang="en-US" sz="2200" b="1" i="0" u="none" strike="noStrike" kern="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rPr>
              <a:t>最优解</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为：</a:t>
            </a:r>
          </a:p>
          <a:p>
            <a:pPr marL="0" marR="0" lvl="0" indent="0" defTabSz="914400" eaLnBrk="1" fontAlgn="base" latinLnBrk="0" hangingPunct="1">
              <a:lnSpc>
                <a:spcPct val="100000"/>
              </a:lnSpc>
              <a:spcBef>
                <a:spcPct val="30000"/>
              </a:spcBef>
              <a:spcAft>
                <a:spcPct val="0"/>
              </a:spcAft>
              <a:buClrTx/>
              <a:buSzPct val="100000"/>
              <a:buFontTx/>
              <a:buNone/>
              <a:tabLst/>
              <a:defRPr/>
            </a:pP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a:t>
            </a:r>
            <a:r>
              <a:rPr kumimoji="0" lang="en-US" altLang="zh-CN" sz="22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A→</a:t>
            </a:r>
            <a:r>
              <a:rPr kumimoji="0" lang="en-US" altLang="zh-CN" sz="2200" b="1" i="0" u="none" strike="noStrike" kern="0" cap="none" spc="0" normalizeH="0" baseline="0" noProof="0">
                <a:ln>
                  <a:noFill/>
                </a:ln>
                <a:solidFill>
                  <a:srgbClr val="0066FF"/>
                </a:solidFill>
                <a:effectLst/>
                <a:uLnTx/>
                <a:uFillTx/>
                <a:latin typeface="Times New Roman" panose="02020603050405020304" pitchFamily="18" charset="0"/>
                <a:ea typeface="楷体_GB2312" charset="-122"/>
              </a:rPr>
              <a:t>B3</a:t>
            </a:r>
            <a:r>
              <a:rPr kumimoji="0" lang="en-US" altLang="zh-CN" sz="2400" b="1" i="0" u="none" strike="noStrike" kern="0" cap="none" spc="0" normalizeH="0" baseline="0" noProof="0">
                <a:ln>
                  <a:noFill/>
                </a:ln>
                <a:solidFill>
                  <a:srgbClr val="0066FF"/>
                </a:solidFill>
                <a:effectLst/>
                <a:uLnTx/>
                <a:uFillTx/>
                <a:latin typeface="Times New Roman" panose="02020603050405020304" pitchFamily="18" charset="0"/>
                <a:ea typeface="楷体_GB2312" charset="-122"/>
              </a:rPr>
              <a:t>→C2→D2→E</a:t>
            </a:r>
          </a:p>
          <a:p>
            <a:pPr marL="0" marR="0" lvl="0" indent="0" defTabSz="914400" eaLnBrk="1" fontAlgn="base" latinLnBrk="0" hangingPunct="1">
              <a:lnSpc>
                <a:spcPct val="100000"/>
              </a:lnSpc>
              <a:spcBef>
                <a:spcPct val="30000"/>
              </a:spcBef>
              <a:spcAft>
                <a:spcPct val="0"/>
              </a:spcAft>
              <a:buClrTx/>
              <a:buSzPct val="100000"/>
              <a:buFontTx/>
              <a:buNone/>
              <a:tabLst/>
              <a:defRPr/>
            </a:pPr>
            <a:r>
              <a:rPr kumimoji="0" lang="en-US" altLang="zh-CN" sz="2400" b="1" i="0" u="none" strike="noStrike" kern="0" cap="none" spc="0" normalizeH="0" baseline="0" noProof="0">
                <a:ln>
                  <a:noFill/>
                </a:ln>
                <a:solidFill>
                  <a:srgbClr val="0066FF"/>
                </a:solidFill>
                <a:effectLst/>
                <a:uLnTx/>
                <a:uFillTx/>
                <a:latin typeface="Times New Roman" panose="02020603050405020304" pitchFamily="18" charset="0"/>
                <a:ea typeface="楷体_GB2312" charset="-122"/>
              </a:rPr>
              <a:t>□</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由点</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到终点</a:t>
            </a: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E</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的</a:t>
            </a:r>
            <a:r>
              <a:rPr kumimoji="0" lang="zh-CN" altLang="en-US" sz="2400" b="1" i="0" u="none" strike="noStrike" kern="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rPr>
              <a:t>最优值</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为</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11</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endParaRPr kumimoji="0" lang="zh-CN" altLang="en-US" sz="2400" b="1" i="0" u="none" strike="noStrike" kern="0" cap="none" spc="0" normalizeH="0" baseline="0" noProof="0">
              <a:ln>
                <a:noFill/>
              </a:ln>
              <a:solidFill>
                <a:srgbClr val="0066FF"/>
              </a:solidFill>
              <a:effectLst/>
              <a:uLnTx/>
              <a:uFillTx/>
              <a:latin typeface="Times New Roman" panose="02020603050405020304" pitchFamily="18" charset="0"/>
              <a:ea typeface="楷体_GB2312" charset="-122"/>
            </a:endParaRPr>
          </a:p>
        </p:txBody>
      </p:sp>
      <p:sp>
        <p:nvSpPr>
          <p:cNvPr id="20" name="Rectangle 70">
            <a:extLst>
              <a:ext uri="{FF2B5EF4-FFF2-40B4-BE49-F238E27FC236}">
                <a16:creationId xmlns:a16="http://schemas.microsoft.com/office/drawing/2014/main" id="{05CFA124-3944-4D4A-BBA7-33B6752B149F}"/>
              </a:ext>
            </a:extLst>
          </p:cNvPr>
          <p:cNvSpPr>
            <a:spLocks noChangeArrowheads="1"/>
          </p:cNvSpPr>
          <p:nvPr/>
        </p:nvSpPr>
        <p:spPr bwMode="auto">
          <a:xfrm>
            <a:off x="6610880" y="2384214"/>
            <a:ext cx="6731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rPr>
              <a:t>[11]</a:t>
            </a:r>
          </a:p>
        </p:txBody>
      </p:sp>
    </p:spTree>
    <p:extLst>
      <p:ext uri="{BB962C8B-B14F-4D97-AF65-F5344CB8AC3E}">
        <p14:creationId xmlns:p14="http://schemas.microsoft.com/office/powerpoint/2010/main" val="3293469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childTnLst>
                                    <p:set>
                                      <p:cBhvr additive="base">
                                        <p:cTn id="6" dur="1" fill="hold">
                                          <p:stCondLst>
                                            <p:cond delay="0"/>
                                          </p:stCondLst>
                                        </p:cTn>
                                        <p:tgtEl>
                                          <p:spTgt spid="15"/>
                                        </p:tgtEl>
                                        <p:attrNameLst>
                                          <p:attrName>style.visibility</p:attrName>
                                        </p:attrNameLst>
                                      </p:cBhvr>
                                      <p:to>
                                        <p:strVal val="visible"/>
                                      </p:to>
                                    </p:set>
                                    <p:animEffect transition="in" filter="blinds(horizontal)">
                                      <p:cBhvr additive="base">
                                        <p:cTn id="7" dur="500"/>
                                        <p:tgtEl>
                                          <p:spTgt spid="15"/>
                                        </p:tgtEl>
                                      </p:cBhvr>
                                    </p:animEffect>
                                  </p:childTnLst>
                                </p:cTn>
                              </p:par>
                              <p:par>
                                <p:cTn id="8" presetID="3" presetClass="entr" presetSubtype="10" fill="hold" nodeType="withEffect">
                                  <p:childTnLst>
                                    <p:set>
                                      <p:cBhvr additive="base">
                                        <p:cTn id="9" dur="1" fill="hold">
                                          <p:stCondLst>
                                            <p:cond delay="0"/>
                                          </p:stCondLst>
                                        </p:cTn>
                                        <p:tgtEl>
                                          <p:spTgt spid="16"/>
                                        </p:tgtEl>
                                        <p:attrNameLst>
                                          <p:attrName>style.visibility</p:attrName>
                                        </p:attrNameLst>
                                      </p:cBhvr>
                                      <p:to>
                                        <p:strVal val="visible"/>
                                      </p:to>
                                    </p:set>
                                    <p:animEffect transition="in" filter="blinds(horizontal)">
                                      <p:cBhvr additive="base">
                                        <p:cTn id="10" dur="500"/>
                                        <p:tgtEl>
                                          <p:spTgt spid="16"/>
                                        </p:tgtEl>
                                      </p:cBhvr>
                                    </p:animEffect>
                                  </p:childTnLst>
                                </p:cTn>
                              </p:par>
                              <p:par>
                                <p:cTn id="11" presetID="3" presetClass="entr" presetSubtype="10" fill="hold" nodeType="withEffect">
                                  <p:childTnLst>
                                    <p:set>
                                      <p:cBhvr additive="base">
                                        <p:cTn id="12" dur="1" fill="hold">
                                          <p:stCondLst>
                                            <p:cond delay="0"/>
                                          </p:stCondLst>
                                        </p:cTn>
                                        <p:tgtEl>
                                          <p:spTgt spid="17"/>
                                        </p:tgtEl>
                                        <p:attrNameLst>
                                          <p:attrName>style.visibility</p:attrName>
                                        </p:attrNameLst>
                                      </p:cBhvr>
                                      <p:to>
                                        <p:strVal val="visible"/>
                                      </p:to>
                                    </p:set>
                                    <p:animEffect transition="in" filter="blinds(horizontal)">
                                      <p:cBhvr additive="base">
                                        <p:cTn id="13" dur="500"/>
                                        <p:tgtEl>
                                          <p:spTgt spid="17"/>
                                        </p:tgtEl>
                                      </p:cBhvr>
                                    </p:animEffect>
                                  </p:childTnLst>
                                </p:cTn>
                              </p:par>
                              <p:par>
                                <p:cTn id="14" presetID="3" presetClass="entr" presetSubtype="10" fill="hold" nodeType="withEffect">
                                  <p:childTnLst>
                                    <p:set>
                                      <p:cBhvr additive="base">
                                        <p:cTn id="15" dur="1" fill="hold">
                                          <p:stCondLst>
                                            <p:cond delay="0"/>
                                          </p:stCondLst>
                                        </p:cTn>
                                        <p:tgtEl>
                                          <p:spTgt spid="18"/>
                                        </p:tgtEl>
                                        <p:attrNameLst>
                                          <p:attrName>style.visibility</p:attrName>
                                        </p:attrNameLst>
                                      </p:cBhvr>
                                      <p:to>
                                        <p:strVal val="visible"/>
                                      </p:to>
                                    </p:set>
                                    <p:animEffect transition="in" filter="blinds(horizontal)">
                                      <p:cBhvr additive="base">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childTnLst>
                                    <p:set>
                                      <p:cBhvr additive="base">
                                        <p:cTn id="20" dur="1" fill="hold">
                                          <p:stCondLst>
                                            <p:cond delay="0"/>
                                          </p:stCondLst>
                                        </p:cTn>
                                        <p:tgtEl>
                                          <p:spTgt spid="19"/>
                                        </p:tgtEl>
                                        <p:attrNameLst>
                                          <p:attrName>style.visibility</p:attrName>
                                        </p:attrNameLst>
                                      </p:cBhvr>
                                      <p:to>
                                        <p:strVal val="visible"/>
                                      </p:to>
                                    </p:set>
                                    <p:animEffect transition="in" filter="blinds(horizontal)">
                                      <p:cBhvr additive="base">
                                        <p:cTn id="2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3">
            <a:extLst>
              <a:ext uri="{FF2B5EF4-FFF2-40B4-BE49-F238E27FC236}">
                <a16:creationId xmlns:a16="http://schemas.microsoft.com/office/drawing/2014/main" id="{7AF5D7A1-1D1E-423B-908D-9FB7868D72C4}"/>
              </a:ext>
            </a:extLst>
          </p:cNvPr>
          <p:cNvSpPr txBox="1">
            <a:spLocks noChangeArrowheads="1"/>
          </p:cNvSpPr>
          <p:nvPr/>
        </p:nvSpPr>
        <p:spPr bwMode="auto">
          <a:xfrm>
            <a:off x="364385" y="916094"/>
            <a:ext cx="249569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550" tIns="41275" rIns="82550" bIns="41275" numCol="1" anchor="t" anchorCtr="0" compatLnSpc="1">
            <a:prstTxWarp prst="textNoShape">
              <a:avLst/>
            </a:prstTxWarp>
          </a:bodyPr>
          <a:lstStyle>
            <a:lvl1pPr algn="ctr" defTabSz="677863" rtl="0" eaLnBrk="0" fontAlgn="base" hangingPunct="0">
              <a:lnSpc>
                <a:spcPct val="90000"/>
              </a:lnSpc>
              <a:spcBef>
                <a:spcPct val="0"/>
              </a:spcBef>
              <a:spcAft>
                <a:spcPct val="0"/>
              </a:spcAft>
              <a:buSzPct val="100000"/>
              <a:defRPr kumimoji="1" sz="3200" b="1" kern="1200">
                <a:solidFill>
                  <a:srgbClr val="000066"/>
                </a:solidFill>
                <a:latin typeface="+mj-lt"/>
                <a:ea typeface="+mj-ea"/>
                <a:cs typeface="+mj-cs"/>
              </a:defRPr>
            </a:lvl1pPr>
            <a:lvl2pPr algn="ctr" defTabSz="677863" rtl="0" eaLnBrk="0" fontAlgn="base" hangingPunct="0">
              <a:lnSpc>
                <a:spcPct val="90000"/>
              </a:lnSpc>
              <a:spcBef>
                <a:spcPct val="0"/>
              </a:spcBef>
              <a:spcAft>
                <a:spcPct val="0"/>
              </a:spcAft>
              <a:buSzPct val="100000"/>
              <a:defRPr kumimoji="1" sz="3200" b="1">
                <a:solidFill>
                  <a:srgbClr val="000066"/>
                </a:solidFill>
                <a:latin typeface="Arial" panose="020B0604020202020204" pitchFamily="34" charset="0"/>
                <a:ea typeface="宋体" panose="02010600030101010101" pitchFamily="2" charset="-122"/>
              </a:defRPr>
            </a:lvl2pPr>
            <a:lvl3pPr algn="ctr" defTabSz="677863" rtl="0" eaLnBrk="0" fontAlgn="base" hangingPunct="0">
              <a:lnSpc>
                <a:spcPct val="90000"/>
              </a:lnSpc>
              <a:spcBef>
                <a:spcPct val="0"/>
              </a:spcBef>
              <a:spcAft>
                <a:spcPct val="0"/>
              </a:spcAft>
              <a:buSzPct val="100000"/>
              <a:defRPr kumimoji="1" sz="3200" b="1">
                <a:solidFill>
                  <a:srgbClr val="000066"/>
                </a:solidFill>
                <a:latin typeface="Arial" panose="020B0604020202020204" pitchFamily="34" charset="0"/>
                <a:ea typeface="宋体" panose="02010600030101010101" pitchFamily="2" charset="-122"/>
              </a:defRPr>
            </a:lvl3pPr>
            <a:lvl4pPr algn="ctr" defTabSz="677863" rtl="0" eaLnBrk="0" fontAlgn="base" hangingPunct="0">
              <a:lnSpc>
                <a:spcPct val="90000"/>
              </a:lnSpc>
              <a:spcBef>
                <a:spcPct val="0"/>
              </a:spcBef>
              <a:spcAft>
                <a:spcPct val="0"/>
              </a:spcAft>
              <a:buSzPct val="100000"/>
              <a:defRPr kumimoji="1" sz="3200" b="1">
                <a:solidFill>
                  <a:srgbClr val="000066"/>
                </a:solidFill>
                <a:latin typeface="Arial" panose="020B0604020202020204" pitchFamily="34" charset="0"/>
                <a:ea typeface="宋体" panose="02010600030101010101" pitchFamily="2" charset="-122"/>
              </a:defRPr>
            </a:lvl4pPr>
            <a:lvl5pPr algn="ctr" defTabSz="677863" rtl="0" eaLnBrk="0" fontAlgn="base" hangingPunct="0">
              <a:lnSpc>
                <a:spcPct val="90000"/>
              </a:lnSpc>
              <a:spcBef>
                <a:spcPct val="0"/>
              </a:spcBef>
              <a:spcAft>
                <a:spcPct val="0"/>
              </a:spcAft>
              <a:buSzPct val="100000"/>
              <a:defRPr kumimoji="1" sz="3200" b="1">
                <a:solidFill>
                  <a:srgbClr val="000066"/>
                </a:solidFill>
                <a:latin typeface="Arial" panose="020B0604020202020204" pitchFamily="34" charset="0"/>
                <a:ea typeface="宋体" panose="02010600030101010101" pitchFamily="2" charset="-122"/>
              </a:defRPr>
            </a:lvl5pPr>
            <a:lvl6pPr marL="457200" algn="ctr" defTabSz="677863" rtl="0" eaLnBrk="0" fontAlgn="base" hangingPunct="0">
              <a:lnSpc>
                <a:spcPct val="90000"/>
              </a:lnSpc>
              <a:spcBef>
                <a:spcPct val="0"/>
              </a:spcBef>
              <a:spcAft>
                <a:spcPct val="0"/>
              </a:spcAft>
              <a:buSzPct val="100000"/>
              <a:defRPr kumimoji="1" sz="3200" b="1">
                <a:solidFill>
                  <a:srgbClr val="000066"/>
                </a:solidFill>
                <a:latin typeface="Arial" panose="020B0604020202020204" pitchFamily="34" charset="0"/>
                <a:ea typeface="宋体" panose="02010600030101010101" pitchFamily="2" charset="-122"/>
              </a:defRPr>
            </a:lvl6pPr>
            <a:lvl7pPr marL="914400" algn="ctr" defTabSz="677863" rtl="0" eaLnBrk="0" fontAlgn="base" hangingPunct="0">
              <a:lnSpc>
                <a:spcPct val="90000"/>
              </a:lnSpc>
              <a:spcBef>
                <a:spcPct val="0"/>
              </a:spcBef>
              <a:spcAft>
                <a:spcPct val="0"/>
              </a:spcAft>
              <a:buSzPct val="100000"/>
              <a:defRPr kumimoji="1" sz="3200" b="1">
                <a:solidFill>
                  <a:srgbClr val="000066"/>
                </a:solidFill>
                <a:latin typeface="Arial" panose="020B0604020202020204" pitchFamily="34" charset="0"/>
                <a:ea typeface="宋体" panose="02010600030101010101" pitchFamily="2" charset="-122"/>
              </a:defRPr>
            </a:lvl7pPr>
            <a:lvl8pPr marL="1371600" algn="ctr" defTabSz="677863" rtl="0" eaLnBrk="0" fontAlgn="base" hangingPunct="0">
              <a:lnSpc>
                <a:spcPct val="90000"/>
              </a:lnSpc>
              <a:spcBef>
                <a:spcPct val="0"/>
              </a:spcBef>
              <a:spcAft>
                <a:spcPct val="0"/>
              </a:spcAft>
              <a:buSzPct val="100000"/>
              <a:defRPr kumimoji="1" sz="3200" b="1">
                <a:solidFill>
                  <a:srgbClr val="000066"/>
                </a:solidFill>
                <a:latin typeface="Arial" panose="020B0604020202020204" pitchFamily="34" charset="0"/>
                <a:ea typeface="宋体" panose="02010600030101010101" pitchFamily="2" charset="-122"/>
              </a:defRPr>
            </a:lvl8pPr>
            <a:lvl9pPr marL="1828800" algn="ctr" defTabSz="677863" rtl="0" eaLnBrk="0" fontAlgn="base" hangingPunct="0">
              <a:lnSpc>
                <a:spcPct val="90000"/>
              </a:lnSpc>
              <a:spcBef>
                <a:spcPct val="0"/>
              </a:spcBef>
              <a:spcAft>
                <a:spcPct val="0"/>
              </a:spcAft>
              <a:buSzPct val="100000"/>
              <a:defRPr kumimoji="1" sz="3200" b="1">
                <a:solidFill>
                  <a:srgbClr val="000066"/>
                </a:solidFill>
                <a:latin typeface="Arial" panose="020B0604020202020204" pitchFamily="34" charset="0"/>
                <a:ea typeface="宋体" panose="02010600030101010101" pitchFamily="2" charset="-122"/>
              </a:defRPr>
            </a:lvl9pPr>
          </a:lstStyle>
          <a:p>
            <a:pPr marL="0" marR="0" lvl="0" indent="0" algn="ctr" defTabSz="677863" rtl="0" eaLnBrk="0" fontAlgn="base" latinLnBrk="0" hangingPunct="0">
              <a:lnSpc>
                <a:spcPct val="90000"/>
              </a:lnSpc>
              <a:spcBef>
                <a:spcPct val="0"/>
              </a:spcBef>
              <a:spcAft>
                <a:spcPct val="0"/>
              </a:spcAft>
              <a:buClrTx/>
              <a:buSzPct val="100000"/>
              <a:buFontTx/>
              <a:buNone/>
              <a:tabLst/>
              <a:defRPr/>
            </a:pPr>
            <a:r>
              <a:rPr kumimoji="0" lang="zh-CN" altLang="en-US" sz="3200" b="0" i="0" u="none" strike="noStrike" kern="1200" cap="none" spc="0" normalizeH="0" baseline="0" noProof="0" dirty="0">
                <a:ln>
                  <a:noFill/>
                </a:ln>
                <a:solidFill>
                  <a:srgbClr val="009900"/>
                </a:solidFill>
                <a:effectLst/>
                <a:uLnTx/>
                <a:uFillTx/>
                <a:latin typeface="华文新魏" panose="02010800040101010101" pitchFamily="2" charset="-122"/>
                <a:ea typeface="华文新魏" panose="02010800040101010101" pitchFamily="2" charset="-122"/>
              </a:rPr>
              <a:t>课堂练习</a:t>
            </a:r>
          </a:p>
        </p:txBody>
      </p:sp>
      <p:sp>
        <p:nvSpPr>
          <p:cNvPr id="5" name="Oval 75">
            <a:extLst>
              <a:ext uri="{FF2B5EF4-FFF2-40B4-BE49-F238E27FC236}">
                <a16:creationId xmlns:a16="http://schemas.microsoft.com/office/drawing/2014/main" id="{FC015539-71C8-44B2-A29A-4C480E1DA04E}"/>
              </a:ext>
            </a:extLst>
          </p:cNvPr>
          <p:cNvSpPr>
            <a:spLocks noChangeArrowheads="1"/>
          </p:cNvSpPr>
          <p:nvPr/>
        </p:nvSpPr>
        <p:spPr bwMode="auto">
          <a:xfrm>
            <a:off x="2860078" y="4494106"/>
            <a:ext cx="457200" cy="457200"/>
          </a:xfrm>
          <a:prstGeom prst="ellipse">
            <a:avLst/>
          </a:prstGeom>
          <a:solidFill>
            <a:srgbClr val="00CC99"/>
          </a:solidFill>
          <a:ln w="9525" algn="ctr">
            <a:solidFill>
              <a:srgbClr val="000000"/>
            </a:solidFill>
            <a:round/>
            <a:headEnd/>
            <a:tailEnd/>
          </a:ln>
        </p:spPr>
        <p:txBody>
          <a:bodyPr wrap="none" anchor="ct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algn="ctr" fontAlgn="base">
              <a:spcBef>
                <a:spcPct val="0"/>
              </a:spcBef>
              <a:spcAft>
                <a:spcPct val="0"/>
              </a:spcAft>
            </a:pPr>
            <a:r>
              <a:rPr kumimoji="1" lang="en-US" altLang="zh-CN" b="0">
                <a:solidFill>
                  <a:srgbClr val="000000"/>
                </a:solidFill>
                <a:ea typeface="宋体" panose="02010600030101010101" pitchFamily="2" charset="-122"/>
              </a:rPr>
              <a:t>A</a:t>
            </a:r>
          </a:p>
        </p:txBody>
      </p:sp>
      <p:sp>
        <p:nvSpPr>
          <p:cNvPr id="6" name="Oval 76">
            <a:extLst>
              <a:ext uri="{FF2B5EF4-FFF2-40B4-BE49-F238E27FC236}">
                <a16:creationId xmlns:a16="http://schemas.microsoft.com/office/drawing/2014/main" id="{072AFF00-F641-4E47-8FAB-F3E8FACC1BBC}"/>
              </a:ext>
            </a:extLst>
          </p:cNvPr>
          <p:cNvSpPr>
            <a:spLocks noChangeArrowheads="1"/>
          </p:cNvSpPr>
          <p:nvPr/>
        </p:nvSpPr>
        <p:spPr bwMode="auto">
          <a:xfrm>
            <a:off x="4307878" y="3808306"/>
            <a:ext cx="457200" cy="457200"/>
          </a:xfrm>
          <a:prstGeom prst="ellipse">
            <a:avLst/>
          </a:prstGeom>
          <a:solidFill>
            <a:srgbClr val="00CC99"/>
          </a:solidFill>
          <a:ln w="9525" algn="ctr">
            <a:solidFill>
              <a:srgbClr val="000000"/>
            </a:solidFill>
            <a:round/>
            <a:headEnd/>
            <a:tailEnd/>
          </a:ln>
        </p:spPr>
        <p:txBody>
          <a:bodyPr wrap="none" anchor="ct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algn="ctr" fontAlgn="base">
              <a:spcBef>
                <a:spcPct val="0"/>
              </a:spcBef>
              <a:spcAft>
                <a:spcPct val="0"/>
              </a:spcAft>
            </a:pPr>
            <a:r>
              <a:rPr kumimoji="1" lang="en-US" altLang="zh-CN" b="0">
                <a:solidFill>
                  <a:srgbClr val="000000"/>
                </a:solidFill>
                <a:ea typeface="宋体" panose="02010600030101010101" pitchFamily="2" charset="-122"/>
              </a:rPr>
              <a:t>B</a:t>
            </a:r>
            <a:r>
              <a:rPr kumimoji="1" lang="en-US" altLang="zh-CN" b="0" baseline="-25000">
                <a:solidFill>
                  <a:srgbClr val="000000"/>
                </a:solidFill>
                <a:ea typeface="宋体" panose="02010600030101010101" pitchFamily="2" charset="-122"/>
              </a:rPr>
              <a:t>1</a:t>
            </a:r>
            <a:endParaRPr kumimoji="1" lang="en-US" altLang="zh-CN" b="0">
              <a:solidFill>
                <a:srgbClr val="000000"/>
              </a:solidFill>
              <a:ea typeface="宋体" panose="02010600030101010101" pitchFamily="2" charset="-122"/>
            </a:endParaRPr>
          </a:p>
        </p:txBody>
      </p:sp>
      <p:sp>
        <p:nvSpPr>
          <p:cNvPr id="7" name="Oval 77">
            <a:extLst>
              <a:ext uri="{FF2B5EF4-FFF2-40B4-BE49-F238E27FC236}">
                <a16:creationId xmlns:a16="http://schemas.microsoft.com/office/drawing/2014/main" id="{0ED29E96-4177-4F0A-A51B-C59A6FAD8CB3}"/>
              </a:ext>
            </a:extLst>
          </p:cNvPr>
          <p:cNvSpPr>
            <a:spLocks noChangeArrowheads="1"/>
          </p:cNvSpPr>
          <p:nvPr/>
        </p:nvSpPr>
        <p:spPr bwMode="auto">
          <a:xfrm>
            <a:off x="4307878" y="4951306"/>
            <a:ext cx="457200" cy="457200"/>
          </a:xfrm>
          <a:prstGeom prst="ellipse">
            <a:avLst/>
          </a:prstGeom>
          <a:solidFill>
            <a:srgbClr val="00CC99"/>
          </a:solidFill>
          <a:ln w="9525" algn="ctr">
            <a:solidFill>
              <a:srgbClr val="000000"/>
            </a:solidFill>
            <a:round/>
            <a:headEnd/>
            <a:tailEnd/>
          </a:ln>
        </p:spPr>
        <p:txBody>
          <a:bodyPr wrap="none" anchor="ct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algn="ctr" fontAlgn="base">
              <a:spcBef>
                <a:spcPct val="0"/>
              </a:spcBef>
              <a:spcAft>
                <a:spcPct val="0"/>
              </a:spcAft>
            </a:pPr>
            <a:r>
              <a:rPr kumimoji="1" lang="en-US" altLang="zh-CN" b="0">
                <a:solidFill>
                  <a:srgbClr val="000000"/>
                </a:solidFill>
                <a:ea typeface="宋体" panose="02010600030101010101" pitchFamily="2" charset="-122"/>
              </a:rPr>
              <a:t>B</a:t>
            </a:r>
            <a:r>
              <a:rPr kumimoji="1" lang="en-US" altLang="zh-CN" b="0" baseline="-25000">
                <a:solidFill>
                  <a:srgbClr val="000000"/>
                </a:solidFill>
                <a:ea typeface="宋体" panose="02010600030101010101" pitchFamily="2" charset="-122"/>
              </a:rPr>
              <a:t>2</a:t>
            </a:r>
            <a:endParaRPr kumimoji="1" lang="en-US" altLang="zh-CN" b="0">
              <a:solidFill>
                <a:srgbClr val="000000"/>
              </a:solidFill>
              <a:ea typeface="宋体" panose="02010600030101010101" pitchFamily="2" charset="-122"/>
            </a:endParaRPr>
          </a:p>
        </p:txBody>
      </p:sp>
      <p:sp>
        <p:nvSpPr>
          <p:cNvPr id="8" name="Oval 78">
            <a:extLst>
              <a:ext uri="{FF2B5EF4-FFF2-40B4-BE49-F238E27FC236}">
                <a16:creationId xmlns:a16="http://schemas.microsoft.com/office/drawing/2014/main" id="{EE1AD621-269D-44AB-B118-F2ED8152D869}"/>
              </a:ext>
            </a:extLst>
          </p:cNvPr>
          <p:cNvSpPr>
            <a:spLocks noChangeArrowheads="1"/>
          </p:cNvSpPr>
          <p:nvPr/>
        </p:nvSpPr>
        <p:spPr bwMode="auto">
          <a:xfrm>
            <a:off x="6060478" y="3427306"/>
            <a:ext cx="457200" cy="457200"/>
          </a:xfrm>
          <a:prstGeom prst="ellipse">
            <a:avLst/>
          </a:prstGeom>
          <a:solidFill>
            <a:srgbClr val="00CC99"/>
          </a:solidFill>
          <a:ln w="9525" algn="ctr">
            <a:solidFill>
              <a:srgbClr val="000000"/>
            </a:solidFill>
            <a:round/>
            <a:headEnd/>
            <a:tailEnd/>
          </a:ln>
        </p:spPr>
        <p:txBody>
          <a:bodyPr wrap="none" anchor="ct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algn="ctr" fontAlgn="base">
              <a:spcBef>
                <a:spcPct val="0"/>
              </a:spcBef>
              <a:spcAft>
                <a:spcPct val="0"/>
              </a:spcAft>
            </a:pPr>
            <a:r>
              <a:rPr kumimoji="1" lang="en-US" altLang="zh-CN" b="0">
                <a:solidFill>
                  <a:srgbClr val="000000"/>
                </a:solidFill>
                <a:ea typeface="宋体" panose="02010600030101010101" pitchFamily="2" charset="-122"/>
              </a:rPr>
              <a:t>C</a:t>
            </a:r>
            <a:r>
              <a:rPr kumimoji="1" lang="en-US" altLang="zh-CN" b="0" baseline="-25000">
                <a:solidFill>
                  <a:srgbClr val="000000"/>
                </a:solidFill>
                <a:ea typeface="宋体" panose="02010600030101010101" pitchFamily="2" charset="-122"/>
              </a:rPr>
              <a:t>1</a:t>
            </a:r>
            <a:endParaRPr kumimoji="1" lang="en-US" altLang="zh-CN" b="0">
              <a:solidFill>
                <a:srgbClr val="000000"/>
              </a:solidFill>
              <a:ea typeface="宋体" panose="02010600030101010101" pitchFamily="2" charset="-122"/>
            </a:endParaRPr>
          </a:p>
        </p:txBody>
      </p:sp>
      <p:sp>
        <p:nvSpPr>
          <p:cNvPr id="9" name="Oval 79">
            <a:extLst>
              <a:ext uri="{FF2B5EF4-FFF2-40B4-BE49-F238E27FC236}">
                <a16:creationId xmlns:a16="http://schemas.microsoft.com/office/drawing/2014/main" id="{392B09D3-1F6F-4953-8A32-4E68C7F554AF}"/>
              </a:ext>
            </a:extLst>
          </p:cNvPr>
          <p:cNvSpPr>
            <a:spLocks noChangeArrowheads="1"/>
          </p:cNvSpPr>
          <p:nvPr/>
        </p:nvSpPr>
        <p:spPr bwMode="auto">
          <a:xfrm>
            <a:off x="6060478" y="4494106"/>
            <a:ext cx="457200" cy="457200"/>
          </a:xfrm>
          <a:prstGeom prst="ellipse">
            <a:avLst/>
          </a:prstGeom>
          <a:solidFill>
            <a:srgbClr val="00CC99"/>
          </a:solidFill>
          <a:ln w="9525" algn="ctr">
            <a:solidFill>
              <a:srgbClr val="000000"/>
            </a:solidFill>
            <a:round/>
            <a:headEnd/>
            <a:tailEnd/>
          </a:ln>
        </p:spPr>
        <p:txBody>
          <a:bodyPr wrap="none" anchor="ct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algn="ctr" fontAlgn="base">
              <a:spcBef>
                <a:spcPct val="0"/>
              </a:spcBef>
              <a:spcAft>
                <a:spcPct val="0"/>
              </a:spcAft>
            </a:pPr>
            <a:r>
              <a:rPr kumimoji="1" lang="en-US" altLang="zh-CN" b="0" dirty="0">
                <a:solidFill>
                  <a:srgbClr val="000000"/>
                </a:solidFill>
                <a:ea typeface="宋体" panose="02010600030101010101" pitchFamily="2" charset="-122"/>
              </a:rPr>
              <a:t>C</a:t>
            </a:r>
            <a:r>
              <a:rPr kumimoji="1" lang="en-US" altLang="zh-CN" b="0" baseline="-25000" dirty="0">
                <a:solidFill>
                  <a:srgbClr val="000000"/>
                </a:solidFill>
                <a:ea typeface="宋体" panose="02010600030101010101" pitchFamily="2" charset="-122"/>
              </a:rPr>
              <a:t>2</a:t>
            </a:r>
            <a:endParaRPr kumimoji="1" lang="en-US" altLang="zh-CN" b="0" dirty="0">
              <a:solidFill>
                <a:srgbClr val="000000"/>
              </a:solidFill>
              <a:ea typeface="宋体" panose="02010600030101010101" pitchFamily="2" charset="-122"/>
            </a:endParaRPr>
          </a:p>
        </p:txBody>
      </p:sp>
      <p:sp>
        <p:nvSpPr>
          <p:cNvPr id="10" name="Oval 80">
            <a:extLst>
              <a:ext uri="{FF2B5EF4-FFF2-40B4-BE49-F238E27FC236}">
                <a16:creationId xmlns:a16="http://schemas.microsoft.com/office/drawing/2014/main" id="{179A6F39-AE22-4B8B-835B-BDEE915877C7}"/>
              </a:ext>
            </a:extLst>
          </p:cNvPr>
          <p:cNvSpPr>
            <a:spLocks noChangeArrowheads="1"/>
          </p:cNvSpPr>
          <p:nvPr/>
        </p:nvSpPr>
        <p:spPr bwMode="auto">
          <a:xfrm>
            <a:off x="6060478" y="5484706"/>
            <a:ext cx="457200" cy="457200"/>
          </a:xfrm>
          <a:prstGeom prst="ellipse">
            <a:avLst/>
          </a:prstGeom>
          <a:solidFill>
            <a:srgbClr val="00CC99"/>
          </a:solidFill>
          <a:ln w="9525" algn="ctr">
            <a:solidFill>
              <a:srgbClr val="000000"/>
            </a:solidFill>
            <a:round/>
            <a:headEnd/>
            <a:tailEnd/>
          </a:ln>
        </p:spPr>
        <p:txBody>
          <a:bodyPr wrap="none" anchor="ct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algn="ctr" fontAlgn="base">
              <a:spcBef>
                <a:spcPct val="0"/>
              </a:spcBef>
              <a:spcAft>
                <a:spcPct val="0"/>
              </a:spcAft>
            </a:pPr>
            <a:r>
              <a:rPr kumimoji="1" lang="en-US" altLang="zh-CN" b="0">
                <a:solidFill>
                  <a:srgbClr val="000000"/>
                </a:solidFill>
                <a:ea typeface="宋体" panose="02010600030101010101" pitchFamily="2" charset="-122"/>
              </a:rPr>
              <a:t>C</a:t>
            </a:r>
            <a:r>
              <a:rPr kumimoji="1" lang="en-US" altLang="zh-CN" b="0" baseline="-25000">
                <a:solidFill>
                  <a:srgbClr val="000000"/>
                </a:solidFill>
                <a:ea typeface="宋体" panose="02010600030101010101" pitchFamily="2" charset="-122"/>
              </a:rPr>
              <a:t>3</a:t>
            </a:r>
            <a:endParaRPr kumimoji="1" lang="en-US" altLang="zh-CN" b="0">
              <a:solidFill>
                <a:srgbClr val="000000"/>
              </a:solidFill>
              <a:ea typeface="宋体" panose="02010600030101010101" pitchFamily="2" charset="-122"/>
            </a:endParaRPr>
          </a:p>
        </p:txBody>
      </p:sp>
      <p:sp>
        <p:nvSpPr>
          <p:cNvPr id="11" name="Oval 81">
            <a:extLst>
              <a:ext uri="{FF2B5EF4-FFF2-40B4-BE49-F238E27FC236}">
                <a16:creationId xmlns:a16="http://schemas.microsoft.com/office/drawing/2014/main" id="{C47AA51F-FE8D-47F8-82B3-A77EEE107CE1}"/>
              </a:ext>
            </a:extLst>
          </p:cNvPr>
          <p:cNvSpPr>
            <a:spLocks noChangeArrowheads="1"/>
          </p:cNvSpPr>
          <p:nvPr/>
        </p:nvSpPr>
        <p:spPr bwMode="auto">
          <a:xfrm>
            <a:off x="8498878" y="4494106"/>
            <a:ext cx="457200" cy="457200"/>
          </a:xfrm>
          <a:prstGeom prst="ellipse">
            <a:avLst/>
          </a:prstGeom>
          <a:solidFill>
            <a:srgbClr val="00CC99"/>
          </a:solidFill>
          <a:ln w="9525" algn="ctr">
            <a:solidFill>
              <a:srgbClr val="000000"/>
            </a:solidFill>
            <a:round/>
            <a:headEnd/>
            <a:tailEnd/>
          </a:ln>
        </p:spPr>
        <p:txBody>
          <a:bodyPr wrap="none" anchor="ct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algn="ctr" fontAlgn="base">
              <a:spcBef>
                <a:spcPct val="0"/>
              </a:spcBef>
              <a:spcAft>
                <a:spcPct val="0"/>
              </a:spcAft>
            </a:pPr>
            <a:r>
              <a:rPr kumimoji="1" lang="en-US" altLang="zh-CN" b="0">
                <a:solidFill>
                  <a:srgbClr val="000000"/>
                </a:solidFill>
                <a:ea typeface="宋体" panose="02010600030101010101" pitchFamily="2" charset="-122"/>
              </a:rPr>
              <a:t>D</a:t>
            </a:r>
          </a:p>
        </p:txBody>
      </p:sp>
      <p:sp>
        <p:nvSpPr>
          <p:cNvPr id="12" name="Line 82">
            <a:extLst>
              <a:ext uri="{FF2B5EF4-FFF2-40B4-BE49-F238E27FC236}">
                <a16:creationId xmlns:a16="http://schemas.microsoft.com/office/drawing/2014/main" id="{53B5BC49-28DA-470D-8019-963C55247AA0}"/>
              </a:ext>
            </a:extLst>
          </p:cNvPr>
          <p:cNvSpPr>
            <a:spLocks noChangeShapeType="1"/>
          </p:cNvSpPr>
          <p:nvPr/>
        </p:nvSpPr>
        <p:spPr bwMode="auto">
          <a:xfrm flipV="1">
            <a:off x="3317278" y="4113106"/>
            <a:ext cx="990600" cy="457200"/>
          </a:xfrm>
          <a:prstGeom prst="line">
            <a:avLst/>
          </a:prstGeom>
          <a:noFill/>
          <a:ln w="28575" algn="ctr">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3" name="Line 83">
            <a:extLst>
              <a:ext uri="{FF2B5EF4-FFF2-40B4-BE49-F238E27FC236}">
                <a16:creationId xmlns:a16="http://schemas.microsoft.com/office/drawing/2014/main" id="{B45B074A-3ACF-4C00-8645-E06E8F5EA271}"/>
              </a:ext>
            </a:extLst>
          </p:cNvPr>
          <p:cNvSpPr>
            <a:spLocks noChangeShapeType="1"/>
          </p:cNvSpPr>
          <p:nvPr/>
        </p:nvSpPr>
        <p:spPr bwMode="auto">
          <a:xfrm>
            <a:off x="3317278" y="4875106"/>
            <a:ext cx="990600" cy="304800"/>
          </a:xfrm>
          <a:prstGeom prst="line">
            <a:avLst/>
          </a:prstGeom>
          <a:noFill/>
          <a:ln w="28575" algn="ctr">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4" name="Line 84">
            <a:extLst>
              <a:ext uri="{FF2B5EF4-FFF2-40B4-BE49-F238E27FC236}">
                <a16:creationId xmlns:a16="http://schemas.microsoft.com/office/drawing/2014/main" id="{6BC35CC5-2CA3-42DB-B987-F58BD3577297}"/>
              </a:ext>
            </a:extLst>
          </p:cNvPr>
          <p:cNvSpPr>
            <a:spLocks noChangeShapeType="1"/>
          </p:cNvSpPr>
          <p:nvPr/>
        </p:nvSpPr>
        <p:spPr bwMode="auto">
          <a:xfrm flipV="1">
            <a:off x="4765078" y="3655906"/>
            <a:ext cx="1295400" cy="304800"/>
          </a:xfrm>
          <a:prstGeom prst="line">
            <a:avLst/>
          </a:prstGeom>
          <a:noFill/>
          <a:ln w="28575" algn="ctr">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5" name="Line 85">
            <a:extLst>
              <a:ext uri="{FF2B5EF4-FFF2-40B4-BE49-F238E27FC236}">
                <a16:creationId xmlns:a16="http://schemas.microsoft.com/office/drawing/2014/main" id="{4146AF81-D6F6-488F-9E84-CE86E57B80C7}"/>
              </a:ext>
            </a:extLst>
          </p:cNvPr>
          <p:cNvSpPr>
            <a:spLocks noChangeShapeType="1"/>
          </p:cNvSpPr>
          <p:nvPr/>
        </p:nvSpPr>
        <p:spPr bwMode="auto">
          <a:xfrm>
            <a:off x="4765078" y="4036906"/>
            <a:ext cx="1295400" cy="609600"/>
          </a:xfrm>
          <a:prstGeom prst="line">
            <a:avLst/>
          </a:prstGeom>
          <a:noFill/>
          <a:ln w="28575" algn="ctr">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6" name="Line 86">
            <a:extLst>
              <a:ext uri="{FF2B5EF4-FFF2-40B4-BE49-F238E27FC236}">
                <a16:creationId xmlns:a16="http://schemas.microsoft.com/office/drawing/2014/main" id="{E9768F97-D299-4554-952A-0B989025405F}"/>
              </a:ext>
            </a:extLst>
          </p:cNvPr>
          <p:cNvSpPr>
            <a:spLocks noChangeShapeType="1"/>
          </p:cNvSpPr>
          <p:nvPr/>
        </p:nvSpPr>
        <p:spPr bwMode="auto">
          <a:xfrm>
            <a:off x="4765078" y="4189306"/>
            <a:ext cx="1295400" cy="1447800"/>
          </a:xfrm>
          <a:prstGeom prst="line">
            <a:avLst/>
          </a:prstGeom>
          <a:noFill/>
          <a:ln w="28575" algn="ctr">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7" name="Line 87">
            <a:extLst>
              <a:ext uri="{FF2B5EF4-FFF2-40B4-BE49-F238E27FC236}">
                <a16:creationId xmlns:a16="http://schemas.microsoft.com/office/drawing/2014/main" id="{D97F1BD2-6CB3-4F98-B9E8-598822D48EC6}"/>
              </a:ext>
            </a:extLst>
          </p:cNvPr>
          <p:cNvSpPr>
            <a:spLocks noChangeShapeType="1"/>
          </p:cNvSpPr>
          <p:nvPr/>
        </p:nvSpPr>
        <p:spPr bwMode="auto">
          <a:xfrm flipV="1">
            <a:off x="4765078" y="3808306"/>
            <a:ext cx="1371600" cy="1295400"/>
          </a:xfrm>
          <a:prstGeom prst="line">
            <a:avLst/>
          </a:prstGeom>
          <a:noFill/>
          <a:ln w="28575" algn="ctr">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8" name="Line 88">
            <a:extLst>
              <a:ext uri="{FF2B5EF4-FFF2-40B4-BE49-F238E27FC236}">
                <a16:creationId xmlns:a16="http://schemas.microsoft.com/office/drawing/2014/main" id="{FB94FB2B-DB1A-4514-91D9-F56F345A55FF}"/>
              </a:ext>
            </a:extLst>
          </p:cNvPr>
          <p:cNvSpPr>
            <a:spLocks noChangeShapeType="1"/>
          </p:cNvSpPr>
          <p:nvPr/>
        </p:nvSpPr>
        <p:spPr bwMode="auto">
          <a:xfrm flipV="1">
            <a:off x="4765078" y="4798906"/>
            <a:ext cx="1295400" cy="381000"/>
          </a:xfrm>
          <a:prstGeom prst="line">
            <a:avLst/>
          </a:prstGeom>
          <a:noFill/>
          <a:ln w="28575" algn="ctr">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9" name="Line 89">
            <a:extLst>
              <a:ext uri="{FF2B5EF4-FFF2-40B4-BE49-F238E27FC236}">
                <a16:creationId xmlns:a16="http://schemas.microsoft.com/office/drawing/2014/main" id="{F0A922D8-9C60-4849-B469-254E9B855419}"/>
              </a:ext>
            </a:extLst>
          </p:cNvPr>
          <p:cNvSpPr>
            <a:spLocks noChangeShapeType="1"/>
          </p:cNvSpPr>
          <p:nvPr/>
        </p:nvSpPr>
        <p:spPr bwMode="auto">
          <a:xfrm>
            <a:off x="4765078" y="5332306"/>
            <a:ext cx="1295400" cy="381000"/>
          </a:xfrm>
          <a:prstGeom prst="line">
            <a:avLst/>
          </a:prstGeom>
          <a:noFill/>
          <a:ln w="28575" algn="ctr">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0" name="Line 90">
            <a:extLst>
              <a:ext uri="{FF2B5EF4-FFF2-40B4-BE49-F238E27FC236}">
                <a16:creationId xmlns:a16="http://schemas.microsoft.com/office/drawing/2014/main" id="{CAFC116A-E49A-41F4-9641-B4D8D0FAB742}"/>
              </a:ext>
            </a:extLst>
          </p:cNvPr>
          <p:cNvSpPr>
            <a:spLocks noChangeShapeType="1"/>
          </p:cNvSpPr>
          <p:nvPr/>
        </p:nvSpPr>
        <p:spPr bwMode="auto">
          <a:xfrm>
            <a:off x="6517678" y="3655906"/>
            <a:ext cx="2057400" cy="914400"/>
          </a:xfrm>
          <a:prstGeom prst="line">
            <a:avLst/>
          </a:prstGeom>
          <a:noFill/>
          <a:ln w="28575" algn="ctr">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1" name="Line 91">
            <a:extLst>
              <a:ext uri="{FF2B5EF4-FFF2-40B4-BE49-F238E27FC236}">
                <a16:creationId xmlns:a16="http://schemas.microsoft.com/office/drawing/2014/main" id="{EF9C7D27-E31B-4D2B-9AA9-C22BB9D7713A}"/>
              </a:ext>
            </a:extLst>
          </p:cNvPr>
          <p:cNvSpPr>
            <a:spLocks noChangeShapeType="1"/>
          </p:cNvSpPr>
          <p:nvPr/>
        </p:nvSpPr>
        <p:spPr bwMode="auto">
          <a:xfrm flipV="1">
            <a:off x="6525788" y="4722706"/>
            <a:ext cx="1973090" cy="3986"/>
          </a:xfrm>
          <a:prstGeom prst="line">
            <a:avLst/>
          </a:prstGeom>
          <a:noFill/>
          <a:ln w="28575" algn="ctr">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2" name="Line 92">
            <a:extLst>
              <a:ext uri="{FF2B5EF4-FFF2-40B4-BE49-F238E27FC236}">
                <a16:creationId xmlns:a16="http://schemas.microsoft.com/office/drawing/2014/main" id="{9008646F-EE1D-4955-AB89-BC9E56A9DAAE}"/>
              </a:ext>
            </a:extLst>
          </p:cNvPr>
          <p:cNvSpPr>
            <a:spLocks noChangeShapeType="1"/>
          </p:cNvSpPr>
          <p:nvPr/>
        </p:nvSpPr>
        <p:spPr bwMode="auto">
          <a:xfrm flipV="1">
            <a:off x="6517678" y="4875106"/>
            <a:ext cx="2057400" cy="838200"/>
          </a:xfrm>
          <a:prstGeom prst="line">
            <a:avLst/>
          </a:prstGeom>
          <a:noFill/>
          <a:ln w="28575" algn="ctr">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3" name="Rectangle 93">
            <a:extLst>
              <a:ext uri="{FF2B5EF4-FFF2-40B4-BE49-F238E27FC236}">
                <a16:creationId xmlns:a16="http://schemas.microsoft.com/office/drawing/2014/main" id="{FE2A54F3-ECD1-4A24-A1A6-996B12B06013}"/>
              </a:ext>
            </a:extLst>
          </p:cNvPr>
          <p:cNvSpPr>
            <a:spLocks noChangeArrowheads="1"/>
          </p:cNvSpPr>
          <p:nvPr/>
        </p:nvSpPr>
        <p:spPr bwMode="auto">
          <a:xfrm>
            <a:off x="3545878" y="3960706"/>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fontAlgn="base">
              <a:spcBef>
                <a:spcPct val="0"/>
              </a:spcBef>
              <a:spcAft>
                <a:spcPct val="0"/>
              </a:spcAft>
            </a:pPr>
            <a:r>
              <a:rPr kumimoji="1" lang="en-US" altLang="zh-CN" b="0">
                <a:solidFill>
                  <a:srgbClr val="000000"/>
                </a:solidFill>
                <a:ea typeface="宋体" panose="02010600030101010101" pitchFamily="2" charset="-122"/>
              </a:rPr>
              <a:t>2</a:t>
            </a:r>
          </a:p>
        </p:txBody>
      </p:sp>
      <p:sp>
        <p:nvSpPr>
          <p:cNvPr id="24" name="Rectangle 94">
            <a:extLst>
              <a:ext uri="{FF2B5EF4-FFF2-40B4-BE49-F238E27FC236}">
                <a16:creationId xmlns:a16="http://schemas.microsoft.com/office/drawing/2014/main" id="{A8FA55EA-8D06-4590-BD6E-C3CF91D65473}"/>
              </a:ext>
            </a:extLst>
          </p:cNvPr>
          <p:cNvSpPr>
            <a:spLocks noChangeArrowheads="1"/>
          </p:cNvSpPr>
          <p:nvPr/>
        </p:nvSpPr>
        <p:spPr bwMode="auto">
          <a:xfrm>
            <a:off x="3545878" y="4951306"/>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fontAlgn="base">
              <a:spcBef>
                <a:spcPct val="0"/>
              </a:spcBef>
              <a:spcAft>
                <a:spcPct val="0"/>
              </a:spcAft>
            </a:pPr>
            <a:r>
              <a:rPr kumimoji="1" lang="en-US" altLang="zh-CN" b="0">
                <a:solidFill>
                  <a:srgbClr val="000000"/>
                </a:solidFill>
                <a:ea typeface="宋体" panose="02010600030101010101" pitchFamily="2" charset="-122"/>
              </a:rPr>
              <a:t>4</a:t>
            </a:r>
          </a:p>
        </p:txBody>
      </p:sp>
      <p:sp>
        <p:nvSpPr>
          <p:cNvPr id="25" name="Rectangle 95">
            <a:extLst>
              <a:ext uri="{FF2B5EF4-FFF2-40B4-BE49-F238E27FC236}">
                <a16:creationId xmlns:a16="http://schemas.microsoft.com/office/drawing/2014/main" id="{EE442017-9076-4E45-97BF-89853B4C905D}"/>
              </a:ext>
            </a:extLst>
          </p:cNvPr>
          <p:cNvSpPr>
            <a:spLocks noChangeArrowheads="1"/>
          </p:cNvSpPr>
          <p:nvPr/>
        </p:nvSpPr>
        <p:spPr bwMode="auto">
          <a:xfrm>
            <a:off x="5146078" y="3351106"/>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fontAlgn="base">
              <a:spcBef>
                <a:spcPct val="0"/>
              </a:spcBef>
              <a:spcAft>
                <a:spcPct val="0"/>
              </a:spcAft>
            </a:pPr>
            <a:r>
              <a:rPr kumimoji="1" lang="en-US" altLang="zh-CN" b="0">
                <a:solidFill>
                  <a:srgbClr val="000000"/>
                </a:solidFill>
                <a:ea typeface="宋体" panose="02010600030101010101" pitchFamily="2" charset="-122"/>
              </a:rPr>
              <a:t>3</a:t>
            </a:r>
          </a:p>
        </p:txBody>
      </p:sp>
      <p:sp>
        <p:nvSpPr>
          <p:cNvPr id="26" name="Rectangle 96">
            <a:extLst>
              <a:ext uri="{FF2B5EF4-FFF2-40B4-BE49-F238E27FC236}">
                <a16:creationId xmlns:a16="http://schemas.microsoft.com/office/drawing/2014/main" id="{56A79BEE-6F4D-4618-8FD8-B5215D1EA1C1}"/>
              </a:ext>
            </a:extLst>
          </p:cNvPr>
          <p:cNvSpPr>
            <a:spLocks noChangeArrowheads="1"/>
          </p:cNvSpPr>
          <p:nvPr/>
        </p:nvSpPr>
        <p:spPr bwMode="auto">
          <a:xfrm>
            <a:off x="5146078" y="3884506"/>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fontAlgn="base">
              <a:spcBef>
                <a:spcPct val="0"/>
              </a:spcBef>
              <a:spcAft>
                <a:spcPct val="0"/>
              </a:spcAft>
            </a:pPr>
            <a:r>
              <a:rPr kumimoji="1" lang="en-US" altLang="zh-CN" b="0">
                <a:solidFill>
                  <a:srgbClr val="000000"/>
                </a:solidFill>
                <a:ea typeface="宋体" panose="02010600030101010101" pitchFamily="2" charset="-122"/>
              </a:rPr>
              <a:t>3</a:t>
            </a:r>
          </a:p>
        </p:txBody>
      </p:sp>
      <p:sp>
        <p:nvSpPr>
          <p:cNvPr id="27" name="Rectangle 97">
            <a:extLst>
              <a:ext uri="{FF2B5EF4-FFF2-40B4-BE49-F238E27FC236}">
                <a16:creationId xmlns:a16="http://schemas.microsoft.com/office/drawing/2014/main" id="{C85C0774-1467-4EFE-96FB-94F44DB069FB}"/>
              </a:ext>
            </a:extLst>
          </p:cNvPr>
          <p:cNvSpPr>
            <a:spLocks noChangeArrowheads="1"/>
          </p:cNvSpPr>
          <p:nvPr/>
        </p:nvSpPr>
        <p:spPr bwMode="auto">
          <a:xfrm>
            <a:off x="4993678" y="4722706"/>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fontAlgn="base">
              <a:spcBef>
                <a:spcPct val="0"/>
              </a:spcBef>
              <a:spcAft>
                <a:spcPct val="0"/>
              </a:spcAft>
            </a:pPr>
            <a:r>
              <a:rPr kumimoji="1" lang="en-US" altLang="zh-CN" b="0">
                <a:solidFill>
                  <a:srgbClr val="000000"/>
                </a:solidFill>
                <a:ea typeface="宋体" panose="02010600030101010101" pitchFamily="2" charset="-122"/>
              </a:rPr>
              <a:t>3</a:t>
            </a:r>
          </a:p>
        </p:txBody>
      </p:sp>
      <p:sp>
        <p:nvSpPr>
          <p:cNvPr id="28" name="Rectangle 98">
            <a:extLst>
              <a:ext uri="{FF2B5EF4-FFF2-40B4-BE49-F238E27FC236}">
                <a16:creationId xmlns:a16="http://schemas.microsoft.com/office/drawing/2014/main" id="{B79BC287-D8FB-455E-8A16-B0577D003863}"/>
              </a:ext>
            </a:extLst>
          </p:cNvPr>
          <p:cNvSpPr>
            <a:spLocks noChangeArrowheads="1"/>
          </p:cNvSpPr>
          <p:nvPr/>
        </p:nvSpPr>
        <p:spPr bwMode="auto">
          <a:xfrm>
            <a:off x="7203478" y="4341706"/>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fontAlgn="base">
              <a:spcBef>
                <a:spcPct val="0"/>
              </a:spcBef>
              <a:spcAft>
                <a:spcPct val="0"/>
              </a:spcAft>
            </a:pPr>
            <a:r>
              <a:rPr kumimoji="1" lang="en-US" altLang="zh-CN" b="0">
                <a:solidFill>
                  <a:srgbClr val="000000"/>
                </a:solidFill>
                <a:ea typeface="宋体" panose="02010600030101010101" pitchFamily="2" charset="-122"/>
              </a:rPr>
              <a:t>3</a:t>
            </a:r>
          </a:p>
        </p:txBody>
      </p:sp>
      <p:sp>
        <p:nvSpPr>
          <p:cNvPr id="29" name="Rectangle 99">
            <a:extLst>
              <a:ext uri="{FF2B5EF4-FFF2-40B4-BE49-F238E27FC236}">
                <a16:creationId xmlns:a16="http://schemas.microsoft.com/office/drawing/2014/main" id="{BCC47D68-1483-43E6-8D7D-18D91762FBE3}"/>
              </a:ext>
            </a:extLst>
          </p:cNvPr>
          <p:cNvSpPr>
            <a:spLocks noChangeArrowheads="1"/>
          </p:cNvSpPr>
          <p:nvPr/>
        </p:nvSpPr>
        <p:spPr bwMode="auto">
          <a:xfrm>
            <a:off x="4688878" y="4494106"/>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fontAlgn="base">
              <a:spcBef>
                <a:spcPct val="0"/>
              </a:spcBef>
              <a:spcAft>
                <a:spcPct val="0"/>
              </a:spcAft>
            </a:pPr>
            <a:r>
              <a:rPr kumimoji="1" lang="en-US" altLang="zh-CN" b="0">
                <a:solidFill>
                  <a:srgbClr val="000000"/>
                </a:solidFill>
                <a:ea typeface="宋体" panose="02010600030101010101" pitchFamily="2" charset="-122"/>
              </a:rPr>
              <a:t>2</a:t>
            </a:r>
          </a:p>
        </p:txBody>
      </p:sp>
      <p:sp>
        <p:nvSpPr>
          <p:cNvPr id="30" name="Rectangle 100">
            <a:extLst>
              <a:ext uri="{FF2B5EF4-FFF2-40B4-BE49-F238E27FC236}">
                <a16:creationId xmlns:a16="http://schemas.microsoft.com/office/drawing/2014/main" id="{3DE469F3-F6EF-4920-BA3F-92EC07615D1A}"/>
              </a:ext>
            </a:extLst>
          </p:cNvPr>
          <p:cNvSpPr>
            <a:spLocks noChangeArrowheads="1"/>
          </p:cNvSpPr>
          <p:nvPr/>
        </p:nvSpPr>
        <p:spPr bwMode="auto">
          <a:xfrm>
            <a:off x="5146078" y="5103706"/>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fontAlgn="base">
              <a:spcBef>
                <a:spcPct val="0"/>
              </a:spcBef>
              <a:spcAft>
                <a:spcPct val="0"/>
              </a:spcAft>
            </a:pPr>
            <a:r>
              <a:rPr kumimoji="1" lang="en-US" altLang="zh-CN" b="0">
                <a:solidFill>
                  <a:srgbClr val="000000"/>
                </a:solidFill>
                <a:ea typeface="宋体" panose="02010600030101010101" pitchFamily="2" charset="-122"/>
              </a:rPr>
              <a:t>1</a:t>
            </a:r>
          </a:p>
        </p:txBody>
      </p:sp>
      <p:sp>
        <p:nvSpPr>
          <p:cNvPr id="31" name="Rectangle 101">
            <a:extLst>
              <a:ext uri="{FF2B5EF4-FFF2-40B4-BE49-F238E27FC236}">
                <a16:creationId xmlns:a16="http://schemas.microsoft.com/office/drawing/2014/main" id="{D5B06944-8F67-45F1-8674-C092F6C4D6F1}"/>
              </a:ext>
            </a:extLst>
          </p:cNvPr>
          <p:cNvSpPr>
            <a:spLocks noChangeArrowheads="1"/>
          </p:cNvSpPr>
          <p:nvPr/>
        </p:nvSpPr>
        <p:spPr bwMode="auto">
          <a:xfrm>
            <a:off x="4993678" y="4189306"/>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fontAlgn="base">
              <a:spcBef>
                <a:spcPct val="0"/>
              </a:spcBef>
              <a:spcAft>
                <a:spcPct val="0"/>
              </a:spcAft>
            </a:pPr>
            <a:r>
              <a:rPr kumimoji="1" lang="en-US" altLang="zh-CN" b="0">
                <a:solidFill>
                  <a:srgbClr val="000000"/>
                </a:solidFill>
                <a:ea typeface="宋体" panose="02010600030101010101" pitchFamily="2" charset="-122"/>
              </a:rPr>
              <a:t>1</a:t>
            </a:r>
          </a:p>
        </p:txBody>
      </p:sp>
      <p:sp>
        <p:nvSpPr>
          <p:cNvPr id="32" name="Rectangle 102">
            <a:extLst>
              <a:ext uri="{FF2B5EF4-FFF2-40B4-BE49-F238E27FC236}">
                <a16:creationId xmlns:a16="http://schemas.microsoft.com/office/drawing/2014/main" id="{4542A1A8-C8D8-495F-B2E0-7DD05900F6AF}"/>
              </a:ext>
            </a:extLst>
          </p:cNvPr>
          <p:cNvSpPr>
            <a:spLocks noChangeArrowheads="1"/>
          </p:cNvSpPr>
          <p:nvPr/>
        </p:nvSpPr>
        <p:spPr bwMode="auto">
          <a:xfrm>
            <a:off x="7355878" y="3655906"/>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fontAlgn="base">
              <a:spcBef>
                <a:spcPct val="0"/>
              </a:spcBef>
              <a:spcAft>
                <a:spcPct val="0"/>
              </a:spcAft>
            </a:pPr>
            <a:r>
              <a:rPr kumimoji="1" lang="en-US" altLang="zh-CN" b="0">
                <a:solidFill>
                  <a:srgbClr val="000000"/>
                </a:solidFill>
                <a:ea typeface="宋体" panose="02010600030101010101" pitchFamily="2" charset="-122"/>
              </a:rPr>
              <a:t>1</a:t>
            </a:r>
          </a:p>
        </p:txBody>
      </p:sp>
      <p:sp>
        <p:nvSpPr>
          <p:cNvPr id="33" name="Rectangle 103">
            <a:extLst>
              <a:ext uri="{FF2B5EF4-FFF2-40B4-BE49-F238E27FC236}">
                <a16:creationId xmlns:a16="http://schemas.microsoft.com/office/drawing/2014/main" id="{77608D8C-0624-4603-8D06-FBAFF978B924}"/>
              </a:ext>
            </a:extLst>
          </p:cNvPr>
          <p:cNvSpPr>
            <a:spLocks noChangeArrowheads="1"/>
          </p:cNvSpPr>
          <p:nvPr/>
        </p:nvSpPr>
        <p:spPr bwMode="auto">
          <a:xfrm>
            <a:off x="7051078" y="5027506"/>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fontAlgn="base">
              <a:spcBef>
                <a:spcPct val="0"/>
              </a:spcBef>
              <a:spcAft>
                <a:spcPct val="0"/>
              </a:spcAft>
            </a:pPr>
            <a:r>
              <a:rPr kumimoji="1" lang="en-US" altLang="zh-CN" b="0">
                <a:solidFill>
                  <a:srgbClr val="000000"/>
                </a:solidFill>
                <a:ea typeface="宋体" panose="02010600030101010101" pitchFamily="2" charset="-122"/>
              </a:rPr>
              <a:t>4</a:t>
            </a:r>
          </a:p>
        </p:txBody>
      </p:sp>
      <p:sp>
        <p:nvSpPr>
          <p:cNvPr id="34" name="Rectangle 74">
            <a:extLst>
              <a:ext uri="{FF2B5EF4-FFF2-40B4-BE49-F238E27FC236}">
                <a16:creationId xmlns:a16="http://schemas.microsoft.com/office/drawing/2014/main" id="{2F60C945-6F24-45CC-B59A-0C288EB96A5C}"/>
              </a:ext>
            </a:extLst>
          </p:cNvPr>
          <p:cNvSpPr txBox="1">
            <a:spLocks noChangeArrowheads="1"/>
          </p:cNvSpPr>
          <p:nvPr/>
        </p:nvSpPr>
        <p:spPr>
          <a:xfrm>
            <a:off x="2547741" y="1461001"/>
            <a:ext cx="9144000" cy="13319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Times New Roman" panose="02020603050405020304" pitchFamily="18" charset="0"/>
                <a:ea typeface="华文新魏" panose="02010800040101010101" pitchFamily="2" charset="-122"/>
                <a:cs typeface="Times New Roman" panose="02020603050405020304" pitchFamily="18" charset="0"/>
              </a:rPr>
              <a:t>从</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A </a:t>
            </a:r>
            <a:r>
              <a:rPr lang="zh-CN" altLang="en-US" dirty="0">
                <a:latin typeface="Times New Roman" panose="02020603050405020304" pitchFamily="18" charset="0"/>
                <a:ea typeface="华文新魏" panose="02010800040101010101" pitchFamily="2" charset="-122"/>
                <a:cs typeface="Times New Roman" panose="02020603050405020304" pitchFamily="18" charset="0"/>
              </a:rPr>
              <a:t>地到</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D </a:t>
            </a:r>
            <a:r>
              <a:rPr lang="zh-CN" altLang="en-US" dirty="0">
                <a:latin typeface="Times New Roman" panose="02020603050405020304" pitchFamily="18" charset="0"/>
                <a:ea typeface="华文新魏" panose="02010800040101010101" pitchFamily="2" charset="-122"/>
                <a:cs typeface="Times New Roman" panose="02020603050405020304" pitchFamily="18" charset="0"/>
              </a:rPr>
              <a:t>地要铺设一条煤气管道</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a:t>
            </a:r>
            <a:r>
              <a:rPr lang="zh-CN" altLang="en-US" dirty="0">
                <a:latin typeface="Times New Roman" panose="02020603050405020304" pitchFamily="18" charset="0"/>
                <a:ea typeface="华文新魏" panose="02010800040101010101" pitchFamily="2" charset="-122"/>
                <a:cs typeface="Times New Roman" panose="02020603050405020304" pitchFamily="18" charset="0"/>
              </a:rPr>
              <a:t>其中需经过两级中间站，两点之间的连线上的数字表示距离，如图所示。问应该选择什么路线，使总距离最短？</a:t>
            </a:r>
          </a:p>
        </p:txBody>
      </p:sp>
    </p:spTree>
    <p:extLst>
      <p:ext uri="{BB962C8B-B14F-4D97-AF65-F5344CB8AC3E}">
        <p14:creationId xmlns:p14="http://schemas.microsoft.com/office/powerpoint/2010/main" val="35293504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39">
            <a:extLst>
              <a:ext uri="{FF2B5EF4-FFF2-40B4-BE49-F238E27FC236}">
                <a16:creationId xmlns:a16="http://schemas.microsoft.com/office/drawing/2014/main" id="{FD2640C8-D7D3-44D5-9834-C6D46EED32C9}"/>
              </a:ext>
            </a:extLst>
          </p:cNvPr>
          <p:cNvSpPr txBox="1">
            <a:spLocks noChangeArrowheads="1"/>
          </p:cNvSpPr>
          <p:nvPr/>
        </p:nvSpPr>
        <p:spPr bwMode="auto">
          <a:xfrm>
            <a:off x="838200" y="4116919"/>
            <a:ext cx="7772400" cy="2741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550" tIns="41275" rIns="82550" bIns="41275" numCol="1" anchor="t" anchorCtr="0" compatLnSpc="1">
            <a:prstTxWarp prst="textNoShape">
              <a:avLst/>
            </a:prstTxWarp>
          </a:bodyPr>
          <a:lstStyle>
            <a:lvl1pPr marL="254000" indent="-2540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1pPr>
            <a:lvl2pPr marL="609600" indent="-2032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2pPr>
            <a:lvl3pPr marL="1017588" indent="-2032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3pPr>
            <a:lvl4pPr marL="1600200" indent="-2286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4pPr>
            <a:lvl5pPr marL="2057400" indent="-2286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4000" marR="0" lvl="0" indent="-254000" algn="l" defTabSz="677863" rtl="0" eaLnBrk="0" fontAlgn="base" latinLnBrk="0" hangingPunct="0">
              <a:lnSpc>
                <a:spcPct val="100000"/>
              </a:lnSpc>
              <a:spcBef>
                <a:spcPct val="50000"/>
              </a:spcBef>
              <a:spcAft>
                <a:spcPct val="0"/>
              </a:spcAft>
              <a:buClrTx/>
              <a:buSzPct val="75000"/>
              <a:buFont typeface="Wingdings" panose="05000000000000000000" pitchFamily="2" charset="2"/>
              <a:buChar char="l"/>
              <a:tabLst/>
              <a:defRPr/>
            </a:pPr>
            <a:r>
              <a:rPr kumimoji="1" lang="zh-CN" altLang="en-US" sz="2000" b="1" i="0" u="none" strike="noStrike" kern="1200" cap="none" spc="0" normalizeH="0" baseline="0" noProof="0">
                <a:ln>
                  <a:noFill/>
                </a:ln>
                <a:solidFill>
                  <a:srgbClr val="000066"/>
                </a:solidFill>
                <a:effectLst/>
                <a:uLnTx/>
                <a:uFillTx/>
                <a:latin typeface="Arial"/>
                <a:ea typeface="宋体"/>
                <a:cs typeface="+mn-cs"/>
              </a:rPr>
              <a:t>第三阶段（</a:t>
            </a:r>
            <a:r>
              <a:rPr kumimoji="1" lang="zh-CN" altLang="en-US" sz="2000" b="1" i="1" u="none" strike="noStrike" kern="1200" cap="none" spc="0" normalizeH="0" baseline="0" noProof="0">
                <a:ln>
                  <a:noFill/>
                </a:ln>
                <a:solidFill>
                  <a:srgbClr val="000066"/>
                </a:solidFill>
                <a:effectLst/>
                <a:uLnTx/>
                <a:uFillTx/>
                <a:latin typeface="Arial"/>
                <a:ea typeface="宋体"/>
                <a:cs typeface="+mn-cs"/>
              </a:rPr>
              <a:t> </a:t>
            </a:r>
            <a:r>
              <a:rPr kumimoji="1" lang="en-US" altLang="zh-CN" sz="2000" b="1" i="1" u="none" strike="noStrike" kern="1200" cap="none" spc="0" normalizeH="0" baseline="0" noProof="0">
                <a:ln>
                  <a:noFill/>
                </a:ln>
                <a:solidFill>
                  <a:srgbClr val="000066"/>
                </a:solidFill>
                <a:effectLst/>
                <a:uLnTx/>
                <a:uFillTx/>
                <a:latin typeface="Arial"/>
                <a:ea typeface="宋体"/>
                <a:cs typeface="+mn-cs"/>
              </a:rPr>
              <a:t>A </a:t>
            </a:r>
            <a:r>
              <a:rPr kumimoji="1" lang="en-US" altLang="zh-CN" sz="2000" b="1" i="0" u="none" strike="noStrike" kern="1200" cap="none" spc="0" normalizeH="0" baseline="0" noProof="0">
                <a:ln>
                  <a:noFill/>
                </a:ln>
                <a:solidFill>
                  <a:srgbClr val="000066"/>
                </a:solidFill>
                <a:effectLst/>
                <a:uLnTx/>
                <a:uFillTx/>
                <a:latin typeface="Arial"/>
                <a:ea typeface="宋体"/>
                <a:cs typeface="+mn-cs"/>
              </a:rPr>
              <a:t>→ </a:t>
            </a:r>
            <a:r>
              <a:rPr kumimoji="1" lang="en-US" altLang="zh-CN" sz="2000" b="1" i="1" u="none" strike="noStrike" kern="1200" cap="none" spc="0" normalizeH="0" baseline="0" noProof="0">
                <a:ln>
                  <a:noFill/>
                </a:ln>
                <a:solidFill>
                  <a:srgbClr val="000066"/>
                </a:solidFill>
                <a:effectLst/>
                <a:uLnTx/>
                <a:uFillTx/>
                <a:latin typeface="Arial"/>
                <a:ea typeface="宋体"/>
                <a:cs typeface="+mn-cs"/>
              </a:rPr>
              <a:t>B</a:t>
            </a:r>
            <a:r>
              <a:rPr kumimoji="1" lang="en-US" altLang="zh-CN" sz="2000" b="1" i="0" u="none" strike="noStrike" kern="1200" cap="none" spc="0" normalizeH="0" baseline="0" noProof="0">
                <a:ln>
                  <a:noFill/>
                </a:ln>
                <a:solidFill>
                  <a:srgbClr val="000066"/>
                </a:solidFill>
                <a:effectLst/>
                <a:uLnTx/>
                <a:uFillTx/>
                <a:latin typeface="Arial"/>
                <a:ea typeface="宋体"/>
                <a:cs typeface="+mn-cs"/>
              </a:rPr>
              <a:t> </a:t>
            </a:r>
            <a:r>
              <a:rPr kumimoji="1" lang="zh-CN" altLang="en-US" sz="2000" b="1" i="0" u="none" strike="noStrike" kern="1200" cap="none" spc="0" normalizeH="0" baseline="0" noProof="0">
                <a:ln>
                  <a:noFill/>
                </a:ln>
                <a:solidFill>
                  <a:srgbClr val="000066"/>
                </a:solidFill>
                <a:effectLst/>
                <a:uLnTx/>
                <a:uFillTx/>
                <a:latin typeface="Arial"/>
                <a:ea typeface="宋体"/>
                <a:cs typeface="+mn-cs"/>
              </a:rPr>
              <a:t>）： </a:t>
            </a:r>
            <a:r>
              <a:rPr kumimoji="1" lang="en-US" altLang="zh-CN" sz="2000" b="1" i="1" u="none" strike="noStrike" kern="1200" cap="none" spc="0" normalizeH="0" baseline="0" noProof="0">
                <a:ln>
                  <a:noFill/>
                </a:ln>
                <a:solidFill>
                  <a:srgbClr val="000066"/>
                </a:solidFill>
                <a:effectLst/>
                <a:uLnTx/>
                <a:uFillTx/>
                <a:latin typeface="Arial"/>
                <a:ea typeface="宋体"/>
                <a:cs typeface="+mn-cs"/>
              </a:rPr>
              <a:t>A </a:t>
            </a:r>
            <a:r>
              <a:rPr kumimoji="1" lang="zh-CN" altLang="en-US" sz="2000" b="1" i="0" u="none" strike="noStrike" kern="1200" cap="none" spc="0" normalizeH="0" baseline="0" noProof="0">
                <a:ln>
                  <a:noFill/>
                </a:ln>
                <a:solidFill>
                  <a:srgbClr val="000066"/>
                </a:solidFill>
                <a:effectLst/>
                <a:uLnTx/>
                <a:uFillTx/>
                <a:latin typeface="Arial"/>
                <a:ea typeface="宋体"/>
                <a:cs typeface="+mn-cs"/>
              </a:rPr>
              <a:t>到</a:t>
            </a:r>
            <a:r>
              <a:rPr kumimoji="1" lang="en-US" altLang="zh-CN" sz="2000" b="1" i="1" u="none" strike="noStrike" kern="1200" cap="none" spc="0" normalizeH="0" baseline="0" noProof="0">
                <a:ln>
                  <a:noFill/>
                </a:ln>
                <a:solidFill>
                  <a:srgbClr val="000066"/>
                </a:solidFill>
                <a:effectLst/>
                <a:uLnTx/>
                <a:uFillTx/>
                <a:latin typeface="Arial"/>
                <a:ea typeface="宋体"/>
                <a:cs typeface="+mn-cs"/>
              </a:rPr>
              <a:t>B </a:t>
            </a:r>
            <a:r>
              <a:rPr kumimoji="1" lang="zh-CN" altLang="en-US" sz="2000" b="1" i="0" u="none" strike="noStrike" kern="1200" cap="none" spc="0" normalizeH="0" baseline="0" noProof="0">
                <a:ln>
                  <a:noFill/>
                </a:ln>
                <a:solidFill>
                  <a:srgbClr val="000066"/>
                </a:solidFill>
                <a:effectLst/>
                <a:uLnTx/>
                <a:uFillTx/>
                <a:latin typeface="Arial"/>
                <a:ea typeface="宋体"/>
                <a:cs typeface="+mn-cs"/>
              </a:rPr>
              <a:t>有二条路线。</a:t>
            </a:r>
          </a:p>
          <a:p>
            <a:pPr marL="254000" marR="0" lvl="0" indent="-254000" algn="l" defTabSz="677863" rtl="0" eaLnBrk="1" fontAlgn="base" latinLnBrk="0" hangingPunct="1">
              <a:lnSpc>
                <a:spcPct val="100000"/>
              </a:lnSpc>
              <a:spcBef>
                <a:spcPct val="50000"/>
              </a:spcBef>
              <a:spcAft>
                <a:spcPct val="0"/>
              </a:spcAft>
              <a:buClrTx/>
              <a:buSzPct val="100000"/>
              <a:buFontTx/>
              <a:buNone/>
              <a:tabLst/>
              <a:defRPr/>
            </a:pPr>
            <a:endParaRPr kumimoji="1" lang="zh-CN" altLang="en-US" sz="2000" b="1" i="1" u="none" strike="noStrike" kern="1200" cap="none" spc="0" normalizeH="0" baseline="0" noProof="0">
              <a:ln>
                <a:noFill/>
              </a:ln>
              <a:solidFill>
                <a:srgbClr val="000066"/>
              </a:solidFill>
              <a:effectLst/>
              <a:uLnTx/>
              <a:uFillTx/>
              <a:latin typeface="Arial"/>
              <a:ea typeface="宋体"/>
              <a:cs typeface="+mn-cs"/>
            </a:endParaRPr>
          </a:p>
          <a:p>
            <a:pPr marL="254000" marR="0" lvl="0" indent="-254000" algn="l" defTabSz="677863" rtl="0" eaLnBrk="1" fontAlgn="base" latinLnBrk="0" hangingPunct="1">
              <a:lnSpc>
                <a:spcPct val="100000"/>
              </a:lnSpc>
              <a:spcBef>
                <a:spcPct val="50000"/>
              </a:spcBef>
              <a:spcAft>
                <a:spcPct val="0"/>
              </a:spcAft>
              <a:buClrTx/>
              <a:buSzPct val="100000"/>
              <a:buFontTx/>
              <a:buNone/>
              <a:tabLst/>
              <a:defRPr/>
            </a:pPr>
            <a:r>
              <a:rPr kumimoji="1" lang="en-US" altLang="zh-CN" sz="2000" b="1" i="1" u="none" strike="noStrike" kern="1200" cap="none" spc="0" normalizeH="0" baseline="0" noProof="0">
                <a:ln>
                  <a:noFill/>
                </a:ln>
                <a:solidFill>
                  <a:srgbClr val="000066"/>
                </a:solidFill>
                <a:effectLst/>
                <a:uLnTx/>
                <a:uFillTx/>
                <a:latin typeface="Arial"/>
                <a:ea typeface="宋体"/>
                <a:cs typeface="+mn-cs"/>
              </a:rPr>
              <a:t>f1 </a:t>
            </a:r>
            <a:r>
              <a:rPr kumimoji="1" lang="en-US" altLang="zh-CN" sz="2000" b="1" i="0" u="none" strike="noStrike" kern="1200" cap="none" spc="0" normalizeH="0" baseline="0" noProof="0">
                <a:ln>
                  <a:noFill/>
                </a:ln>
                <a:solidFill>
                  <a:srgbClr val="000066"/>
                </a:solidFill>
                <a:effectLst/>
                <a:uLnTx/>
                <a:uFillTx/>
                <a:latin typeface="Arial"/>
                <a:ea typeface="宋体"/>
                <a:cs typeface="+mn-cs"/>
              </a:rPr>
              <a:t>(</a:t>
            </a:r>
            <a:r>
              <a:rPr kumimoji="1" lang="en-US" altLang="zh-CN" sz="2000" b="1" i="1" u="none" strike="noStrike" kern="1200" cap="none" spc="0" normalizeH="0" baseline="0" noProof="0">
                <a:ln>
                  <a:noFill/>
                </a:ln>
                <a:solidFill>
                  <a:srgbClr val="000066"/>
                </a:solidFill>
                <a:effectLst/>
                <a:uLnTx/>
                <a:uFillTx/>
                <a:latin typeface="Arial"/>
                <a:ea typeface="宋体"/>
                <a:cs typeface="+mn-cs"/>
              </a:rPr>
              <a:t>A</a:t>
            </a:r>
            <a:r>
              <a:rPr kumimoji="1" lang="en-US" altLang="zh-CN" sz="2000" b="1" i="0" u="none" strike="noStrike" kern="1200" cap="none" spc="0" normalizeH="0" baseline="0" noProof="0">
                <a:ln>
                  <a:noFill/>
                </a:ln>
                <a:solidFill>
                  <a:srgbClr val="000066"/>
                </a:solidFill>
                <a:effectLst/>
                <a:uLnTx/>
                <a:uFillTx/>
                <a:latin typeface="Arial"/>
                <a:ea typeface="宋体"/>
                <a:cs typeface="+mn-cs"/>
              </a:rPr>
              <a:t>) = min                                          = min</a:t>
            </a:r>
            <a:r>
              <a:rPr kumimoji="1" lang="zh-CN" altLang="en-US" sz="2000" b="1" i="0" u="none" strike="noStrike" kern="1200" cap="none" spc="0" normalizeH="0" baseline="0" noProof="0">
                <a:ln>
                  <a:noFill/>
                </a:ln>
                <a:solidFill>
                  <a:srgbClr val="000066"/>
                </a:solidFill>
                <a:effectLst/>
                <a:uLnTx/>
                <a:uFillTx/>
                <a:latin typeface="Arial"/>
                <a:ea typeface="宋体"/>
                <a:cs typeface="+mn-cs"/>
              </a:rPr>
              <a:t>｛</a:t>
            </a:r>
            <a:r>
              <a:rPr kumimoji="1" lang="en-US" altLang="zh-CN" sz="2000" b="1" i="0" u="none" strike="noStrike" kern="1200" cap="none" spc="0" normalizeH="0" baseline="0" noProof="0">
                <a:ln>
                  <a:noFill/>
                </a:ln>
                <a:solidFill>
                  <a:srgbClr val="000066"/>
                </a:solidFill>
                <a:effectLst/>
                <a:uLnTx/>
                <a:uFillTx/>
                <a:latin typeface="Arial"/>
                <a:ea typeface="宋体"/>
                <a:cs typeface="+mn-cs"/>
              </a:rPr>
              <a:t>6,7</a:t>
            </a:r>
            <a:r>
              <a:rPr kumimoji="1" lang="zh-CN" altLang="en-US" sz="2000" b="1" i="0" u="none" strike="noStrike" kern="1200" cap="none" spc="0" normalizeH="0" baseline="0" noProof="0">
                <a:ln>
                  <a:noFill/>
                </a:ln>
                <a:solidFill>
                  <a:srgbClr val="000066"/>
                </a:solidFill>
                <a:effectLst/>
                <a:uLnTx/>
                <a:uFillTx/>
                <a:latin typeface="Arial"/>
                <a:ea typeface="宋体"/>
                <a:cs typeface="+mn-cs"/>
              </a:rPr>
              <a:t>｝</a:t>
            </a:r>
            <a:r>
              <a:rPr kumimoji="1" lang="en-US" altLang="zh-CN" sz="2000" b="1" i="0" u="none" strike="noStrike" kern="1200" cap="none" spc="0" normalizeH="0" baseline="0" noProof="0">
                <a:ln>
                  <a:noFill/>
                </a:ln>
                <a:solidFill>
                  <a:srgbClr val="000066"/>
                </a:solidFill>
                <a:effectLst/>
                <a:uLnTx/>
                <a:uFillTx/>
                <a:latin typeface="Arial"/>
                <a:ea typeface="宋体"/>
                <a:cs typeface="+mn-cs"/>
              </a:rPr>
              <a:t>=6</a:t>
            </a:r>
          </a:p>
          <a:p>
            <a:pPr marL="254000" marR="0" lvl="0" indent="-254000" algn="l" defTabSz="677863" rtl="0" eaLnBrk="0" fontAlgn="base" latinLnBrk="0" hangingPunct="0">
              <a:lnSpc>
                <a:spcPct val="100000"/>
              </a:lnSpc>
              <a:spcBef>
                <a:spcPct val="50000"/>
              </a:spcBef>
              <a:spcAft>
                <a:spcPct val="0"/>
              </a:spcAft>
              <a:buClrTx/>
              <a:buSzPct val="75000"/>
              <a:buFont typeface="Wingdings" panose="05000000000000000000" pitchFamily="2" charset="2"/>
              <a:buChar char="l"/>
              <a:tabLst/>
              <a:defRPr/>
            </a:pPr>
            <a:endParaRPr kumimoji="1" lang="en-US" altLang="zh-CN" sz="2000" b="1" i="0" u="none" strike="noStrike" kern="1200" cap="none" spc="0" normalizeH="0" baseline="0" noProof="0">
              <a:ln>
                <a:noFill/>
              </a:ln>
              <a:solidFill>
                <a:srgbClr val="000066"/>
              </a:solidFill>
              <a:effectLst/>
              <a:uLnTx/>
              <a:uFillTx/>
              <a:latin typeface="Arial"/>
              <a:ea typeface="宋体"/>
              <a:cs typeface="+mn-cs"/>
            </a:endParaRPr>
          </a:p>
        </p:txBody>
      </p:sp>
      <p:sp>
        <p:nvSpPr>
          <p:cNvPr id="5" name="Oval 240">
            <a:extLst>
              <a:ext uri="{FF2B5EF4-FFF2-40B4-BE49-F238E27FC236}">
                <a16:creationId xmlns:a16="http://schemas.microsoft.com/office/drawing/2014/main" id="{DD59D6ED-3D8E-49D0-AE67-468806019018}"/>
              </a:ext>
            </a:extLst>
          </p:cNvPr>
          <p:cNvSpPr>
            <a:spLocks noChangeArrowheads="1"/>
          </p:cNvSpPr>
          <p:nvPr/>
        </p:nvSpPr>
        <p:spPr bwMode="auto">
          <a:xfrm>
            <a:off x="1600200" y="2228427"/>
            <a:ext cx="457200" cy="438573"/>
          </a:xfrm>
          <a:prstGeom prst="ellipse">
            <a:avLst/>
          </a:prstGeom>
          <a:solidFill>
            <a:srgbClr val="00CC99"/>
          </a:solidFill>
          <a:ln w="9525" algn="ctr">
            <a:solidFill>
              <a:srgbClr val="000000"/>
            </a:solidFill>
            <a:round/>
            <a:headEnd/>
            <a:tailEnd/>
          </a:ln>
        </p:spPr>
        <p:txBody>
          <a:bodyPr wrap="none" anchor="ct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algn="ctr" fontAlgn="base">
              <a:spcBef>
                <a:spcPct val="0"/>
              </a:spcBef>
              <a:spcAft>
                <a:spcPct val="0"/>
              </a:spcAft>
            </a:pPr>
            <a:r>
              <a:rPr kumimoji="1" lang="en-US" altLang="zh-CN" b="0">
                <a:solidFill>
                  <a:srgbClr val="000000"/>
                </a:solidFill>
                <a:ea typeface="宋体" panose="02010600030101010101" pitchFamily="2" charset="-122"/>
              </a:rPr>
              <a:t>A</a:t>
            </a:r>
          </a:p>
        </p:txBody>
      </p:sp>
      <p:sp>
        <p:nvSpPr>
          <p:cNvPr id="6" name="Oval 241">
            <a:extLst>
              <a:ext uri="{FF2B5EF4-FFF2-40B4-BE49-F238E27FC236}">
                <a16:creationId xmlns:a16="http://schemas.microsoft.com/office/drawing/2014/main" id="{0C82475F-AEB2-4311-8D17-C87C3A4B81EE}"/>
              </a:ext>
            </a:extLst>
          </p:cNvPr>
          <p:cNvSpPr>
            <a:spLocks noChangeArrowheads="1"/>
          </p:cNvSpPr>
          <p:nvPr/>
        </p:nvSpPr>
        <p:spPr bwMode="auto">
          <a:xfrm>
            <a:off x="3048000" y="1542627"/>
            <a:ext cx="457200" cy="438573"/>
          </a:xfrm>
          <a:prstGeom prst="ellipse">
            <a:avLst/>
          </a:prstGeom>
          <a:solidFill>
            <a:srgbClr val="00CC99"/>
          </a:solidFill>
          <a:ln w="9525" algn="ctr">
            <a:solidFill>
              <a:srgbClr val="000000"/>
            </a:solidFill>
            <a:round/>
            <a:headEnd/>
            <a:tailEnd/>
          </a:ln>
        </p:spPr>
        <p:txBody>
          <a:bodyPr wrap="none" anchor="ct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algn="ctr" fontAlgn="base">
              <a:spcBef>
                <a:spcPct val="0"/>
              </a:spcBef>
              <a:spcAft>
                <a:spcPct val="0"/>
              </a:spcAft>
            </a:pPr>
            <a:r>
              <a:rPr kumimoji="1" lang="en-US" altLang="zh-CN" b="0">
                <a:solidFill>
                  <a:srgbClr val="000000"/>
                </a:solidFill>
                <a:ea typeface="宋体" panose="02010600030101010101" pitchFamily="2" charset="-122"/>
              </a:rPr>
              <a:t>B</a:t>
            </a:r>
            <a:r>
              <a:rPr kumimoji="1" lang="en-US" altLang="zh-CN" b="0" baseline="-25000">
                <a:solidFill>
                  <a:srgbClr val="000000"/>
                </a:solidFill>
                <a:ea typeface="宋体" panose="02010600030101010101" pitchFamily="2" charset="-122"/>
              </a:rPr>
              <a:t>1</a:t>
            </a:r>
            <a:endParaRPr kumimoji="1" lang="en-US" altLang="zh-CN" b="0">
              <a:solidFill>
                <a:srgbClr val="000000"/>
              </a:solidFill>
              <a:ea typeface="宋体" panose="02010600030101010101" pitchFamily="2" charset="-122"/>
            </a:endParaRPr>
          </a:p>
        </p:txBody>
      </p:sp>
      <p:sp>
        <p:nvSpPr>
          <p:cNvPr id="7" name="Oval 242">
            <a:extLst>
              <a:ext uri="{FF2B5EF4-FFF2-40B4-BE49-F238E27FC236}">
                <a16:creationId xmlns:a16="http://schemas.microsoft.com/office/drawing/2014/main" id="{8F308487-C795-4D62-A2FB-FB03C084ACC8}"/>
              </a:ext>
            </a:extLst>
          </p:cNvPr>
          <p:cNvSpPr>
            <a:spLocks noChangeArrowheads="1"/>
          </p:cNvSpPr>
          <p:nvPr/>
        </p:nvSpPr>
        <p:spPr bwMode="auto">
          <a:xfrm>
            <a:off x="3048000" y="2685627"/>
            <a:ext cx="457200" cy="438573"/>
          </a:xfrm>
          <a:prstGeom prst="ellipse">
            <a:avLst/>
          </a:prstGeom>
          <a:solidFill>
            <a:srgbClr val="00CC99"/>
          </a:solidFill>
          <a:ln w="9525" algn="ctr">
            <a:solidFill>
              <a:srgbClr val="000000"/>
            </a:solidFill>
            <a:round/>
            <a:headEnd/>
            <a:tailEnd/>
          </a:ln>
        </p:spPr>
        <p:txBody>
          <a:bodyPr wrap="none" anchor="ct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algn="ctr" fontAlgn="base">
              <a:spcBef>
                <a:spcPct val="0"/>
              </a:spcBef>
              <a:spcAft>
                <a:spcPct val="0"/>
              </a:spcAft>
            </a:pPr>
            <a:r>
              <a:rPr kumimoji="1" lang="en-US" altLang="zh-CN" b="0">
                <a:solidFill>
                  <a:srgbClr val="000000"/>
                </a:solidFill>
                <a:ea typeface="宋体" panose="02010600030101010101" pitchFamily="2" charset="-122"/>
              </a:rPr>
              <a:t>B</a:t>
            </a:r>
            <a:r>
              <a:rPr kumimoji="1" lang="en-US" altLang="zh-CN" b="0" baseline="-25000">
                <a:solidFill>
                  <a:srgbClr val="000000"/>
                </a:solidFill>
                <a:ea typeface="宋体" panose="02010600030101010101" pitchFamily="2" charset="-122"/>
              </a:rPr>
              <a:t>2</a:t>
            </a:r>
            <a:endParaRPr kumimoji="1" lang="en-US" altLang="zh-CN" b="0">
              <a:solidFill>
                <a:srgbClr val="000000"/>
              </a:solidFill>
              <a:ea typeface="宋体" panose="02010600030101010101" pitchFamily="2" charset="-122"/>
            </a:endParaRPr>
          </a:p>
        </p:txBody>
      </p:sp>
      <p:sp>
        <p:nvSpPr>
          <p:cNvPr id="8" name="Oval 243">
            <a:extLst>
              <a:ext uri="{FF2B5EF4-FFF2-40B4-BE49-F238E27FC236}">
                <a16:creationId xmlns:a16="http://schemas.microsoft.com/office/drawing/2014/main" id="{DA0B9D0C-AD85-41D3-80AA-4463E6BF72E0}"/>
              </a:ext>
            </a:extLst>
          </p:cNvPr>
          <p:cNvSpPr>
            <a:spLocks noChangeArrowheads="1"/>
          </p:cNvSpPr>
          <p:nvPr/>
        </p:nvSpPr>
        <p:spPr bwMode="auto">
          <a:xfrm>
            <a:off x="4800600" y="1161627"/>
            <a:ext cx="457200" cy="438573"/>
          </a:xfrm>
          <a:prstGeom prst="ellipse">
            <a:avLst/>
          </a:prstGeom>
          <a:solidFill>
            <a:srgbClr val="00CC99"/>
          </a:solidFill>
          <a:ln w="9525" algn="ctr">
            <a:solidFill>
              <a:srgbClr val="000000"/>
            </a:solidFill>
            <a:round/>
            <a:headEnd/>
            <a:tailEnd/>
          </a:ln>
        </p:spPr>
        <p:txBody>
          <a:bodyPr wrap="none" anchor="ct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algn="ctr" fontAlgn="base">
              <a:spcBef>
                <a:spcPct val="0"/>
              </a:spcBef>
              <a:spcAft>
                <a:spcPct val="0"/>
              </a:spcAft>
            </a:pPr>
            <a:r>
              <a:rPr kumimoji="1" lang="en-US" altLang="zh-CN" b="0">
                <a:solidFill>
                  <a:srgbClr val="000000"/>
                </a:solidFill>
                <a:ea typeface="宋体" panose="02010600030101010101" pitchFamily="2" charset="-122"/>
              </a:rPr>
              <a:t>C</a:t>
            </a:r>
            <a:r>
              <a:rPr kumimoji="1" lang="en-US" altLang="zh-CN" b="0" baseline="-25000">
                <a:solidFill>
                  <a:srgbClr val="000000"/>
                </a:solidFill>
                <a:ea typeface="宋体" panose="02010600030101010101" pitchFamily="2" charset="-122"/>
              </a:rPr>
              <a:t>1</a:t>
            </a:r>
            <a:endParaRPr kumimoji="1" lang="en-US" altLang="zh-CN" b="0">
              <a:solidFill>
                <a:srgbClr val="000000"/>
              </a:solidFill>
              <a:ea typeface="宋体" panose="02010600030101010101" pitchFamily="2" charset="-122"/>
            </a:endParaRPr>
          </a:p>
        </p:txBody>
      </p:sp>
      <p:sp>
        <p:nvSpPr>
          <p:cNvPr id="9" name="Oval 244">
            <a:extLst>
              <a:ext uri="{FF2B5EF4-FFF2-40B4-BE49-F238E27FC236}">
                <a16:creationId xmlns:a16="http://schemas.microsoft.com/office/drawing/2014/main" id="{9AE8997C-FDD3-43B0-8304-94FB7630CB5A}"/>
              </a:ext>
            </a:extLst>
          </p:cNvPr>
          <p:cNvSpPr>
            <a:spLocks noChangeArrowheads="1"/>
          </p:cNvSpPr>
          <p:nvPr/>
        </p:nvSpPr>
        <p:spPr bwMode="auto">
          <a:xfrm>
            <a:off x="4800600" y="2228427"/>
            <a:ext cx="457200" cy="438573"/>
          </a:xfrm>
          <a:prstGeom prst="ellipse">
            <a:avLst/>
          </a:prstGeom>
          <a:solidFill>
            <a:srgbClr val="00CC99"/>
          </a:solidFill>
          <a:ln w="9525" algn="ctr">
            <a:solidFill>
              <a:srgbClr val="000000"/>
            </a:solidFill>
            <a:round/>
            <a:headEnd/>
            <a:tailEnd/>
          </a:ln>
        </p:spPr>
        <p:txBody>
          <a:bodyPr wrap="none" anchor="ct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algn="ctr" fontAlgn="base">
              <a:spcBef>
                <a:spcPct val="0"/>
              </a:spcBef>
              <a:spcAft>
                <a:spcPct val="0"/>
              </a:spcAft>
            </a:pPr>
            <a:r>
              <a:rPr kumimoji="1" lang="en-US" altLang="zh-CN" b="0">
                <a:solidFill>
                  <a:srgbClr val="000000"/>
                </a:solidFill>
                <a:ea typeface="宋体" panose="02010600030101010101" pitchFamily="2" charset="-122"/>
              </a:rPr>
              <a:t>C</a:t>
            </a:r>
            <a:r>
              <a:rPr kumimoji="1" lang="en-US" altLang="zh-CN" b="0" baseline="-25000">
                <a:solidFill>
                  <a:srgbClr val="000000"/>
                </a:solidFill>
                <a:ea typeface="宋体" panose="02010600030101010101" pitchFamily="2" charset="-122"/>
              </a:rPr>
              <a:t>2</a:t>
            </a:r>
            <a:endParaRPr kumimoji="1" lang="en-US" altLang="zh-CN" b="0">
              <a:solidFill>
                <a:srgbClr val="000000"/>
              </a:solidFill>
              <a:ea typeface="宋体" panose="02010600030101010101" pitchFamily="2" charset="-122"/>
            </a:endParaRPr>
          </a:p>
        </p:txBody>
      </p:sp>
      <p:sp>
        <p:nvSpPr>
          <p:cNvPr id="10" name="Oval 245">
            <a:extLst>
              <a:ext uri="{FF2B5EF4-FFF2-40B4-BE49-F238E27FC236}">
                <a16:creationId xmlns:a16="http://schemas.microsoft.com/office/drawing/2014/main" id="{B605DC1F-5841-4E0E-8EE2-78340A390F88}"/>
              </a:ext>
            </a:extLst>
          </p:cNvPr>
          <p:cNvSpPr>
            <a:spLocks noChangeArrowheads="1"/>
          </p:cNvSpPr>
          <p:nvPr/>
        </p:nvSpPr>
        <p:spPr bwMode="auto">
          <a:xfrm>
            <a:off x="4800600" y="3219027"/>
            <a:ext cx="457200" cy="438573"/>
          </a:xfrm>
          <a:prstGeom prst="ellipse">
            <a:avLst/>
          </a:prstGeom>
          <a:solidFill>
            <a:srgbClr val="00CC99"/>
          </a:solidFill>
          <a:ln w="9525" algn="ctr">
            <a:solidFill>
              <a:srgbClr val="000000"/>
            </a:solidFill>
            <a:round/>
            <a:headEnd/>
            <a:tailEnd/>
          </a:ln>
        </p:spPr>
        <p:txBody>
          <a:bodyPr wrap="none" anchor="ct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algn="ctr" fontAlgn="base">
              <a:spcBef>
                <a:spcPct val="0"/>
              </a:spcBef>
              <a:spcAft>
                <a:spcPct val="0"/>
              </a:spcAft>
            </a:pPr>
            <a:r>
              <a:rPr kumimoji="1" lang="en-US" altLang="zh-CN" b="0">
                <a:solidFill>
                  <a:srgbClr val="000000"/>
                </a:solidFill>
                <a:ea typeface="宋体" panose="02010600030101010101" pitchFamily="2" charset="-122"/>
              </a:rPr>
              <a:t>C</a:t>
            </a:r>
            <a:r>
              <a:rPr kumimoji="1" lang="en-US" altLang="zh-CN" b="0" baseline="-25000">
                <a:solidFill>
                  <a:srgbClr val="000000"/>
                </a:solidFill>
                <a:ea typeface="宋体" panose="02010600030101010101" pitchFamily="2" charset="-122"/>
              </a:rPr>
              <a:t>3</a:t>
            </a:r>
            <a:endParaRPr kumimoji="1" lang="en-US" altLang="zh-CN" b="0">
              <a:solidFill>
                <a:srgbClr val="000000"/>
              </a:solidFill>
              <a:ea typeface="宋体" panose="02010600030101010101" pitchFamily="2" charset="-122"/>
            </a:endParaRPr>
          </a:p>
        </p:txBody>
      </p:sp>
      <p:sp>
        <p:nvSpPr>
          <p:cNvPr id="11" name="Oval 246">
            <a:extLst>
              <a:ext uri="{FF2B5EF4-FFF2-40B4-BE49-F238E27FC236}">
                <a16:creationId xmlns:a16="http://schemas.microsoft.com/office/drawing/2014/main" id="{3B8E5F2B-E624-4E41-B39F-B4BFE8528B02}"/>
              </a:ext>
            </a:extLst>
          </p:cNvPr>
          <p:cNvSpPr>
            <a:spLocks noChangeArrowheads="1"/>
          </p:cNvSpPr>
          <p:nvPr/>
        </p:nvSpPr>
        <p:spPr bwMode="auto">
          <a:xfrm>
            <a:off x="7239000" y="2228427"/>
            <a:ext cx="457200" cy="438573"/>
          </a:xfrm>
          <a:prstGeom prst="ellipse">
            <a:avLst/>
          </a:prstGeom>
          <a:solidFill>
            <a:srgbClr val="00CC99"/>
          </a:solidFill>
          <a:ln w="9525" algn="ctr">
            <a:solidFill>
              <a:srgbClr val="000000"/>
            </a:solidFill>
            <a:round/>
            <a:headEnd/>
            <a:tailEnd/>
          </a:ln>
        </p:spPr>
        <p:txBody>
          <a:bodyPr wrap="none" anchor="ct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algn="ctr" fontAlgn="base">
              <a:spcBef>
                <a:spcPct val="0"/>
              </a:spcBef>
              <a:spcAft>
                <a:spcPct val="0"/>
              </a:spcAft>
            </a:pPr>
            <a:r>
              <a:rPr kumimoji="1" lang="en-US" altLang="zh-CN" b="0">
                <a:solidFill>
                  <a:srgbClr val="000000"/>
                </a:solidFill>
                <a:ea typeface="宋体" panose="02010600030101010101" pitchFamily="2" charset="-122"/>
              </a:rPr>
              <a:t>D</a:t>
            </a:r>
          </a:p>
        </p:txBody>
      </p:sp>
      <p:sp>
        <p:nvSpPr>
          <p:cNvPr id="12" name="Line 247">
            <a:extLst>
              <a:ext uri="{FF2B5EF4-FFF2-40B4-BE49-F238E27FC236}">
                <a16:creationId xmlns:a16="http://schemas.microsoft.com/office/drawing/2014/main" id="{FDF1A557-6460-4ECB-8594-3BEF71FB0F81}"/>
              </a:ext>
            </a:extLst>
          </p:cNvPr>
          <p:cNvSpPr>
            <a:spLocks noChangeShapeType="1"/>
          </p:cNvSpPr>
          <p:nvPr/>
        </p:nvSpPr>
        <p:spPr bwMode="auto">
          <a:xfrm flipV="1">
            <a:off x="2057400" y="1847427"/>
            <a:ext cx="990600" cy="438573"/>
          </a:xfrm>
          <a:prstGeom prst="line">
            <a:avLst/>
          </a:prstGeom>
          <a:noFill/>
          <a:ln w="28575" algn="ctr">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3" name="Line 248">
            <a:extLst>
              <a:ext uri="{FF2B5EF4-FFF2-40B4-BE49-F238E27FC236}">
                <a16:creationId xmlns:a16="http://schemas.microsoft.com/office/drawing/2014/main" id="{89B26289-2141-4858-BE5F-AC5DF598CCB1}"/>
              </a:ext>
            </a:extLst>
          </p:cNvPr>
          <p:cNvSpPr>
            <a:spLocks noChangeShapeType="1"/>
          </p:cNvSpPr>
          <p:nvPr/>
        </p:nvSpPr>
        <p:spPr bwMode="auto">
          <a:xfrm>
            <a:off x="2057400" y="2676313"/>
            <a:ext cx="990600" cy="219287"/>
          </a:xfrm>
          <a:prstGeom prst="line">
            <a:avLst/>
          </a:prstGeom>
          <a:noFill/>
          <a:ln w="28575" algn="ctr">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4" name="Line 249">
            <a:extLst>
              <a:ext uri="{FF2B5EF4-FFF2-40B4-BE49-F238E27FC236}">
                <a16:creationId xmlns:a16="http://schemas.microsoft.com/office/drawing/2014/main" id="{24067581-9512-40EF-A1FB-3E5D26C2CFA4}"/>
              </a:ext>
            </a:extLst>
          </p:cNvPr>
          <p:cNvSpPr>
            <a:spLocks noChangeShapeType="1"/>
          </p:cNvSpPr>
          <p:nvPr/>
        </p:nvSpPr>
        <p:spPr bwMode="auto">
          <a:xfrm flipV="1">
            <a:off x="3505200" y="1384019"/>
            <a:ext cx="1295400" cy="292382"/>
          </a:xfrm>
          <a:prstGeom prst="line">
            <a:avLst/>
          </a:prstGeom>
          <a:noFill/>
          <a:ln w="28575" algn="ctr">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5" name="Line 250">
            <a:extLst>
              <a:ext uri="{FF2B5EF4-FFF2-40B4-BE49-F238E27FC236}">
                <a16:creationId xmlns:a16="http://schemas.microsoft.com/office/drawing/2014/main" id="{021307BF-D6C2-486F-B785-9BBD8D605D03}"/>
              </a:ext>
            </a:extLst>
          </p:cNvPr>
          <p:cNvSpPr>
            <a:spLocks noChangeShapeType="1"/>
          </p:cNvSpPr>
          <p:nvPr/>
        </p:nvSpPr>
        <p:spPr bwMode="auto">
          <a:xfrm>
            <a:off x="3505200" y="1777437"/>
            <a:ext cx="1295400" cy="584764"/>
          </a:xfrm>
          <a:prstGeom prst="line">
            <a:avLst/>
          </a:prstGeom>
          <a:noFill/>
          <a:ln w="28575" algn="ctr">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6" name="Line 251">
            <a:extLst>
              <a:ext uri="{FF2B5EF4-FFF2-40B4-BE49-F238E27FC236}">
                <a16:creationId xmlns:a16="http://schemas.microsoft.com/office/drawing/2014/main" id="{35C3C89A-108D-4E66-8F6D-06D0BD63698E}"/>
              </a:ext>
            </a:extLst>
          </p:cNvPr>
          <p:cNvSpPr>
            <a:spLocks noChangeShapeType="1"/>
          </p:cNvSpPr>
          <p:nvPr/>
        </p:nvSpPr>
        <p:spPr bwMode="auto">
          <a:xfrm>
            <a:off x="3505200" y="1963985"/>
            <a:ext cx="1295400" cy="1388815"/>
          </a:xfrm>
          <a:prstGeom prst="line">
            <a:avLst/>
          </a:prstGeom>
          <a:noFill/>
          <a:ln w="28575" algn="ctr">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7" name="Line 252">
            <a:extLst>
              <a:ext uri="{FF2B5EF4-FFF2-40B4-BE49-F238E27FC236}">
                <a16:creationId xmlns:a16="http://schemas.microsoft.com/office/drawing/2014/main" id="{BC6F9727-F2E5-45D5-AE4C-65B467B9D0CD}"/>
              </a:ext>
            </a:extLst>
          </p:cNvPr>
          <p:cNvSpPr>
            <a:spLocks noChangeShapeType="1"/>
          </p:cNvSpPr>
          <p:nvPr/>
        </p:nvSpPr>
        <p:spPr bwMode="auto">
          <a:xfrm flipV="1">
            <a:off x="3505200" y="1576777"/>
            <a:ext cx="1371600" cy="1242624"/>
          </a:xfrm>
          <a:prstGeom prst="line">
            <a:avLst/>
          </a:prstGeom>
          <a:noFill/>
          <a:ln w="28575" algn="ctr">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8" name="Line 253">
            <a:extLst>
              <a:ext uri="{FF2B5EF4-FFF2-40B4-BE49-F238E27FC236}">
                <a16:creationId xmlns:a16="http://schemas.microsoft.com/office/drawing/2014/main" id="{B9E2D8A3-A995-4BD2-B314-1DA2BF70B529}"/>
              </a:ext>
            </a:extLst>
          </p:cNvPr>
          <p:cNvSpPr>
            <a:spLocks noChangeShapeType="1"/>
          </p:cNvSpPr>
          <p:nvPr/>
        </p:nvSpPr>
        <p:spPr bwMode="auto">
          <a:xfrm flipV="1">
            <a:off x="3505200" y="2530123"/>
            <a:ext cx="1295400" cy="365478"/>
          </a:xfrm>
          <a:prstGeom prst="line">
            <a:avLst/>
          </a:prstGeom>
          <a:noFill/>
          <a:ln w="28575" algn="ctr">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19" name="Line 254">
            <a:extLst>
              <a:ext uri="{FF2B5EF4-FFF2-40B4-BE49-F238E27FC236}">
                <a16:creationId xmlns:a16="http://schemas.microsoft.com/office/drawing/2014/main" id="{B759E1A8-A808-42B4-A4E3-C6D71AF3281E}"/>
              </a:ext>
            </a:extLst>
          </p:cNvPr>
          <p:cNvSpPr>
            <a:spLocks noChangeShapeType="1"/>
          </p:cNvSpPr>
          <p:nvPr/>
        </p:nvSpPr>
        <p:spPr bwMode="auto">
          <a:xfrm>
            <a:off x="3505200" y="3063523"/>
            <a:ext cx="1295400" cy="365478"/>
          </a:xfrm>
          <a:prstGeom prst="line">
            <a:avLst/>
          </a:prstGeom>
          <a:noFill/>
          <a:ln w="28575" algn="ctr">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0" name="Line 255">
            <a:extLst>
              <a:ext uri="{FF2B5EF4-FFF2-40B4-BE49-F238E27FC236}">
                <a16:creationId xmlns:a16="http://schemas.microsoft.com/office/drawing/2014/main" id="{582BDE43-24C0-45F3-8178-63912A34790B}"/>
              </a:ext>
            </a:extLst>
          </p:cNvPr>
          <p:cNvSpPr>
            <a:spLocks noChangeShapeType="1"/>
          </p:cNvSpPr>
          <p:nvPr/>
        </p:nvSpPr>
        <p:spPr bwMode="auto">
          <a:xfrm>
            <a:off x="5257800" y="1408855"/>
            <a:ext cx="2057400" cy="877146"/>
          </a:xfrm>
          <a:prstGeom prst="line">
            <a:avLst/>
          </a:prstGeom>
          <a:noFill/>
          <a:ln w="28575" algn="ctr">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1" name="Line 256">
            <a:extLst>
              <a:ext uri="{FF2B5EF4-FFF2-40B4-BE49-F238E27FC236}">
                <a16:creationId xmlns:a16="http://schemas.microsoft.com/office/drawing/2014/main" id="{36C8460A-49DE-427C-8E9C-D798BBA7A414}"/>
              </a:ext>
            </a:extLst>
          </p:cNvPr>
          <p:cNvSpPr>
            <a:spLocks noChangeShapeType="1"/>
          </p:cNvSpPr>
          <p:nvPr/>
        </p:nvSpPr>
        <p:spPr bwMode="auto">
          <a:xfrm>
            <a:off x="5257800" y="2438401"/>
            <a:ext cx="1981200" cy="0"/>
          </a:xfrm>
          <a:prstGeom prst="line">
            <a:avLst/>
          </a:prstGeom>
          <a:noFill/>
          <a:ln w="28575" algn="ctr">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2" name="Line 257">
            <a:extLst>
              <a:ext uri="{FF2B5EF4-FFF2-40B4-BE49-F238E27FC236}">
                <a16:creationId xmlns:a16="http://schemas.microsoft.com/office/drawing/2014/main" id="{0577F2A8-A782-487F-BFC8-809951597FE8}"/>
              </a:ext>
            </a:extLst>
          </p:cNvPr>
          <p:cNvSpPr>
            <a:spLocks noChangeShapeType="1"/>
          </p:cNvSpPr>
          <p:nvPr/>
        </p:nvSpPr>
        <p:spPr bwMode="auto">
          <a:xfrm flipV="1">
            <a:off x="5257800" y="2624949"/>
            <a:ext cx="2057400" cy="804051"/>
          </a:xfrm>
          <a:prstGeom prst="line">
            <a:avLst/>
          </a:prstGeom>
          <a:noFill/>
          <a:ln w="28575" algn="ctr">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23" name="Rectangle 258">
            <a:extLst>
              <a:ext uri="{FF2B5EF4-FFF2-40B4-BE49-F238E27FC236}">
                <a16:creationId xmlns:a16="http://schemas.microsoft.com/office/drawing/2014/main" id="{10231418-3954-4112-9FA3-62F0E3D7D047}"/>
              </a:ext>
            </a:extLst>
          </p:cNvPr>
          <p:cNvSpPr>
            <a:spLocks noChangeArrowheads="1"/>
          </p:cNvSpPr>
          <p:nvPr/>
        </p:nvSpPr>
        <p:spPr bwMode="auto">
          <a:xfrm>
            <a:off x="2286000" y="1676401"/>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fontAlgn="base">
              <a:spcBef>
                <a:spcPct val="0"/>
              </a:spcBef>
              <a:spcAft>
                <a:spcPct val="0"/>
              </a:spcAft>
            </a:pPr>
            <a:r>
              <a:rPr kumimoji="1" lang="en-US" altLang="zh-CN" b="0">
                <a:solidFill>
                  <a:srgbClr val="000000"/>
                </a:solidFill>
                <a:ea typeface="宋体" panose="02010600030101010101" pitchFamily="2" charset="-122"/>
              </a:rPr>
              <a:t>2</a:t>
            </a:r>
          </a:p>
        </p:txBody>
      </p:sp>
      <p:sp>
        <p:nvSpPr>
          <p:cNvPr id="24" name="Rectangle 259">
            <a:extLst>
              <a:ext uri="{FF2B5EF4-FFF2-40B4-BE49-F238E27FC236}">
                <a16:creationId xmlns:a16="http://schemas.microsoft.com/office/drawing/2014/main" id="{67E16F34-BF76-4849-9143-5E5F6FBE29BD}"/>
              </a:ext>
            </a:extLst>
          </p:cNvPr>
          <p:cNvSpPr>
            <a:spLocks noChangeArrowheads="1"/>
          </p:cNvSpPr>
          <p:nvPr/>
        </p:nvSpPr>
        <p:spPr bwMode="auto">
          <a:xfrm>
            <a:off x="2286000" y="2667001"/>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fontAlgn="base">
              <a:spcBef>
                <a:spcPct val="0"/>
              </a:spcBef>
              <a:spcAft>
                <a:spcPct val="0"/>
              </a:spcAft>
            </a:pPr>
            <a:r>
              <a:rPr kumimoji="1" lang="en-US" altLang="zh-CN" b="0">
                <a:solidFill>
                  <a:srgbClr val="000000"/>
                </a:solidFill>
                <a:ea typeface="宋体" panose="02010600030101010101" pitchFamily="2" charset="-122"/>
              </a:rPr>
              <a:t>4</a:t>
            </a:r>
          </a:p>
        </p:txBody>
      </p:sp>
      <p:sp>
        <p:nvSpPr>
          <p:cNvPr id="25" name="Rectangle 260">
            <a:extLst>
              <a:ext uri="{FF2B5EF4-FFF2-40B4-BE49-F238E27FC236}">
                <a16:creationId xmlns:a16="http://schemas.microsoft.com/office/drawing/2014/main" id="{201E28E2-74D8-4CD8-8EF7-B154EE5F59CE}"/>
              </a:ext>
            </a:extLst>
          </p:cNvPr>
          <p:cNvSpPr>
            <a:spLocks noChangeArrowheads="1"/>
          </p:cNvSpPr>
          <p:nvPr/>
        </p:nvSpPr>
        <p:spPr bwMode="auto">
          <a:xfrm>
            <a:off x="3886200" y="1066801"/>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fontAlgn="base">
              <a:spcBef>
                <a:spcPct val="0"/>
              </a:spcBef>
              <a:spcAft>
                <a:spcPct val="0"/>
              </a:spcAft>
            </a:pPr>
            <a:r>
              <a:rPr kumimoji="1" lang="en-US" altLang="zh-CN" b="0">
                <a:solidFill>
                  <a:srgbClr val="000000"/>
                </a:solidFill>
                <a:ea typeface="宋体" panose="02010600030101010101" pitchFamily="2" charset="-122"/>
              </a:rPr>
              <a:t>3</a:t>
            </a:r>
          </a:p>
        </p:txBody>
      </p:sp>
      <p:sp>
        <p:nvSpPr>
          <p:cNvPr id="26" name="Rectangle 261">
            <a:extLst>
              <a:ext uri="{FF2B5EF4-FFF2-40B4-BE49-F238E27FC236}">
                <a16:creationId xmlns:a16="http://schemas.microsoft.com/office/drawing/2014/main" id="{F65EC072-C0E0-45A7-BB34-51405DE1F924}"/>
              </a:ext>
            </a:extLst>
          </p:cNvPr>
          <p:cNvSpPr>
            <a:spLocks noChangeArrowheads="1"/>
          </p:cNvSpPr>
          <p:nvPr/>
        </p:nvSpPr>
        <p:spPr bwMode="auto">
          <a:xfrm>
            <a:off x="3886200" y="1600201"/>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fontAlgn="base">
              <a:spcBef>
                <a:spcPct val="0"/>
              </a:spcBef>
              <a:spcAft>
                <a:spcPct val="0"/>
              </a:spcAft>
            </a:pPr>
            <a:r>
              <a:rPr kumimoji="1" lang="en-US" altLang="zh-CN" b="0">
                <a:solidFill>
                  <a:srgbClr val="000000"/>
                </a:solidFill>
                <a:ea typeface="宋体" panose="02010600030101010101" pitchFamily="2" charset="-122"/>
              </a:rPr>
              <a:t>3</a:t>
            </a:r>
          </a:p>
        </p:txBody>
      </p:sp>
      <p:sp>
        <p:nvSpPr>
          <p:cNvPr id="27" name="Rectangle 262">
            <a:extLst>
              <a:ext uri="{FF2B5EF4-FFF2-40B4-BE49-F238E27FC236}">
                <a16:creationId xmlns:a16="http://schemas.microsoft.com/office/drawing/2014/main" id="{C614BE3D-7D78-462D-838F-20B5C239ABA2}"/>
              </a:ext>
            </a:extLst>
          </p:cNvPr>
          <p:cNvSpPr>
            <a:spLocks noChangeArrowheads="1"/>
          </p:cNvSpPr>
          <p:nvPr/>
        </p:nvSpPr>
        <p:spPr bwMode="auto">
          <a:xfrm>
            <a:off x="3733800" y="2438401"/>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fontAlgn="base">
              <a:spcBef>
                <a:spcPct val="0"/>
              </a:spcBef>
              <a:spcAft>
                <a:spcPct val="0"/>
              </a:spcAft>
            </a:pPr>
            <a:r>
              <a:rPr kumimoji="1" lang="en-US" altLang="zh-CN" b="0">
                <a:solidFill>
                  <a:srgbClr val="000000"/>
                </a:solidFill>
                <a:ea typeface="宋体" panose="02010600030101010101" pitchFamily="2" charset="-122"/>
              </a:rPr>
              <a:t>3</a:t>
            </a:r>
          </a:p>
        </p:txBody>
      </p:sp>
      <p:sp>
        <p:nvSpPr>
          <p:cNvPr id="28" name="Rectangle 263">
            <a:extLst>
              <a:ext uri="{FF2B5EF4-FFF2-40B4-BE49-F238E27FC236}">
                <a16:creationId xmlns:a16="http://schemas.microsoft.com/office/drawing/2014/main" id="{21F4836F-DF24-445C-A9F8-06337B908B5B}"/>
              </a:ext>
            </a:extLst>
          </p:cNvPr>
          <p:cNvSpPr>
            <a:spLocks noChangeArrowheads="1"/>
          </p:cNvSpPr>
          <p:nvPr/>
        </p:nvSpPr>
        <p:spPr bwMode="auto">
          <a:xfrm>
            <a:off x="5943600" y="2057401"/>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fontAlgn="base">
              <a:spcBef>
                <a:spcPct val="0"/>
              </a:spcBef>
              <a:spcAft>
                <a:spcPct val="0"/>
              </a:spcAft>
            </a:pPr>
            <a:r>
              <a:rPr kumimoji="1" lang="en-US" altLang="zh-CN" b="0">
                <a:solidFill>
                  <a:srgbClr val="000000"/>
                </a:solidFill>
                <a:ea typeface="宋体" panose="02010600030101010101" pitchFamily="2" charset="-122"/>
              </a:rPr>
              <a:t>3</a:t>
            </a:r>
          </a:p>
        </p:txBody>
      </p:sp>
      <p:sp>
        <p:nvSpPr>
          <p:cNvPr id="29" name="Rectangle 264">
            <a:extLst>
              <a:ext uri="{FF2B5EF4-FFF2-40B4-BE49-F238E27FC236}">
                <a16:creationId xmlns:a16="http://schemas.microsoft.com/office/drawing/2014/main" id="{9ACBCE7C-5F01-43AC-9AC1-C359E0765F7E}"/>
              </a:ext>
            </a:extLst>
          </p:cNvPr>
          <p:cNvSpPr>
            <a:spLocks noChangeArrowheads="1"/>
          </p:cNvSpPr>
          <p:nvPr/>
        </p:nvSpPr>
        <p:spPr bwMode="auto">
          <a:xfrm>
            <a:off x="3429000" y="2209801"/>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fontAlgn="base">
              <a:spcBef>
                <a:spcPct val="0"/>
              </a:spcBef>
              <a:spcAft>
                <a:spcPct val="0"/>
              </a:spcAft>
            </a:pPr>
            <a:r>
              <a:rPr kumimoji="1" lang="en-US" altLang="zh-CN" b="0">
                <a:solidFill>
                  <a:srgbClr val="000000"/>
                </a:solidFill>
                <a:ea typeface="宋体" panose="02010600030101010101" pitchFamily="2" charset="-122"/>
              </a:rPr>
              <a:t>2</a:t>
            </a:r>
          </a:p>
        </p:txBody>
      </p:sp>
      <p:sp>
        <p:nvSpPr>
          <p:cNvPr id="30" name="Rectangle 265">
            <a:extLst>
              <a:ext uri="{FF2B5EF4-FFF2-40B4-BE49-F238E27FC236}">
                <a16:creationId xmlns:a16="http://schemas.microsoft.com/office/drawing/2014/main" id="{349CA22C-83C7-4FA2-8269-B6E54A0CDA45}"/>
              </a:ext>
            </a:extLst>
          </p:cNvPr>
          <p:cNvSpPr>
            <a:spLocks noChangeArrowheads="1"/>
          </p:cNvSpPr>
          <p:nvPr/>
        </p:nvSpPr>
        <p:spPr bwMode="auto">
          <a:xfrm>
            <a:off x="3886200" y="2819401"/>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fontAlgn="base">
              <a:spcBef>
                <a:spcPct val="0"/>
              </a:spcBef>
              <a:spcAft>
                <a:spcPct val="0"/>
              </a:spcAft>
            </a:pPr>
            <a:r>
              <a:rPr kumimoji="1" lang="en-US" altLang="zh-CN" b="0">
                <a:solidFill>
                  <a:srgbClr val="000000"/>
                </a:solidFill>
                <a:ea typeface="宋体" panose="02010600030101010101" pitchFamily="2" charset="-122"/>
              </a:rPr>
              <a:t>1</a:t>
            </a:r>
          </a:p>
        </p:txBody>
      </p:sp>
      <p:sp>
        <p:nvSpPr>
          <p:cNvPr id="31" name="Rectangle 266">
            <a:extLst>
              <a:ext uri="{FF2B5EF4-FFF2-40B4-BE49-F238E27FC236}">
                <a16:creationId xmlns:a16="http://schemas.microsoft.com/office/drawing/2014/main" id="{C0A2A943-C357-48F6-AF40-3EA5FCD0C802}"/>
              </a:ext>
            </a:extLst>
          </p:cNvPr>
          <p:cNvSpPr>
            <a:spLocks noChangeArrowheads="1"/>
          </p:cNvSpPr>
          <p:nvPr/>
        </p:nvSpPr>
        <p:spPr bwMode="auto">
          <a:xfrm>
            <a:off x="3733800" y="1905001"/>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fontAlgn="base">
              <a:spcBef>
                <a:spcPct val="0"/>
              </a:spcBef>
              <a:spcAft>
                <a:spcPct val="0"/>
              </a:spcAft>
            </a:pPr>
            <a:r>
              <a:rPr kumimoji="1" lang="en-US" altLang="zh-CN" b="0">
                <a:solidFill>
                  <a:srgbClr val="000000"/>
                </a:solidFill>
                <a:ea typeface="宋体" panose="02010600030101010101" pitchFamily="2" charset="-122"/>
              </a:rPr>
              <a:t>1</a:t>
            </a:r>
          </a:p>
        </p:txBody>
      </p:sp>
      <p:sp>
        <p:nvSpPr>
          <p:cNvPr id="32" name="Rectangle 267">
            <a:extLst>
              <a:ext uri="{FF2B5EF4-FFF2-40B4-BE49-F238E27FC236}">
                <a16:creationId xmlns:a16="http://schemas.microsoft.com/office/drawing/2014/main" id="{CCB6D24A-5665-47DA-A811-CFCA3BC79A54}"/>
              </a:ext>
            </a:extLst>
          </p:cNvPr>
          <p:cNvSpPr>
            <a:spLocks noChangeArrowheads="1"/>
          </p:cNvSpPr>
          <p:nvPr/>
        </p:nvSpPr>
        <p:spPr bwMode="auto">
          <a:xfrm>
            <a:off x="6096000" y="1371601"/>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fontAlgn="base">
              <a:spcBef>
                <a:spcPct val="0"/>
              </a:spcBef>
              <a:spcAft>
                <a:spcPct val="0"/>
              </a:spcAft>
            </a:pPr>
            <a:r>
              <a:rPr kumimoji="1" lang="en-US" altLang="zh-CN" b="0">
                <a:solidFill>
                  <a:srgbClr val="000000"/>
                </a:solidFill>
                <a:ea typeface="宋体" panose="02010600030101010101" pitchFamily="2" charset="-122"/>
              </a:rPr>
              <a:t>1</a:t>
            </a:r>
          </a:p>
        </p:txBody>
      </p:sp>
      <p:sp>
        <p:nvSpPr>
          <p:cNvPr id="33" name="Rectangle 268">
            <a:extLst>
              <a:ext uri="{FF2B5EF4-FFF2-40B4-BE49-F238E27FC236}">
                <a16:creationId xmlns:a16="http://schemas.microsoft.com/office/drawing/2014/main" id="{60C39F16-9E22-4833-8C0F-D3BB51788D0E}"/>
              </a:ext>
            </a:extLst>
          </p:cNvPr>
          <p:cNvSpPr>
            <a:spLocks noChangeArrowheads="1"/>
          </p:cNvSpPr>
          <p:nvPr/>
        </p:nvSpPr>
        <p:spPr bwMode="auto">
          <a:xfrm>
            <a:off x="5791200" y="2743201"/>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fontAlgn="base">
              <a:spcBef>
                <a:spcPct val="0"/>
              </a:spcBef>
              <a:spcAft>
                <a:spcPct val="0"/>
              </a:spcAft>
            </a:pPr>
            <a:r>
              <a:rPr kumimoji="1" lang="en-US" altLang="zh-CN" b="0">
                <a:solidFill>
                  <a:srgbClr val="000000"/>
                </a:solidFill>
                <a:ea typeface="宋体" panose="02010600030101010101" pitchFamily="2" charset="-122"/>
              </a:rPr>
              <a:t>4</a:t>
            </a:r>
          </a:p>
        </p:txBody>
      </p:sp>
      <p:sp>
        <p:nvSpPr>
          <p:cNvPr id="34" name="Line 269">
            <a:extLst>
              <a:ext uri="{FF2B5EF4-FFF2-40B4-BE49-F238E27FC236}">
                <a16:creationId xmlns:a16="http://schemas.microsoft.com/office/drawing/2014/main" id="{164CFA87-4647-4C5D-8754-3B999F366E3B}"/>
              </a:ext>
            </a:extLst>
          </p:cNvPr>
          <p:cNvSpPr>
            <a:spLocks noChangeShapeType="1"/>
          </p:cNvSpPr>
          <p:nvPr/>
        </p:nvSpPr>
        <p:spPr bwMode="auto">
          <a:xfrm>
            <a:off x="5257800" y="1408855"/>
            <a:ext cx="2057400" cy="877146"/>
          </a:xfrm>
          <a:prstGeom prst="line">
            <a:avLst/>
          </a:prstGeom>
          <a:noFill/>
          <a:ln w="28575" algn="ctr">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35" name="Line 270">
            <a:extLst>
              <a:ext uri="{FF2B5EF4-FFF2-40B4-BE49-F238E27FC236}">
                <a16:creationId xmlns:a16="http://schemas.microsoft.com/office/drawing/2014/main" id="{FBED54F3-B317-43A3-B010-96DCACAAB759}"/>
              </a:ext>
            </a:extLst>
          </p:cNvPr>
          <p:cNvSpPr>
            <a:spLocks noChangeShapeType="1"/>
          </p:cNvSpPr>
          <p:nvPr/>
        </p:nvSpPr>
        <p:spPr bwMode="auto">
          <a:xfrm>
            <a:off x="5257800" y="2438401"/>
            <a:ext cx="1981200" cy="0"/>
          </a:xfrm>
          <a:prstGeom prst="line">
            <a:avLst/>
          </a:prstGeom>
          <a:noFill/>
          <a:ln w="28575" algn="ctr">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36" name="Line 271">
            <a:extLst>
              <a:ext uri="{FF2B5EF4-FFF2-40B4-BE49-F238E27FC236}">
                <a16:creationId xmlns:a16="http://schemas.microsoft.com/office/drawing/2014/main" id="{7C147D9E-2590-40D7-9EA0-4255E28717EE}"/>
              </a:ext>
            </a:extLst>
          </p:cNvPr>
          <p:cNvSpPr>
            <a:spLocks noChangeShapeType="1"/>
          </p:cNvSpPr>
          <p:nvPr/>
        </p:nvSpPr>
        <p:spPr bwMode="auto">
          <a:xfrm flipV="1">
            <a:off x="5257800" y="2624949"/>
            <a:ext cx="2057400" cy="804051"/>
          </a:xfrm>
          <a:prstGeom prst="line">
            <a:avLst/>
          </a:prstGeom>
          <a:noFill/>
          <a:ln w="28575" algn="ctr">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37" name="Line 272">
            <a:extLst>
              <a:ext uri="{FF2B5EF4-FFF2-40B4-BE49-F238E27FC236}">
                <a16:creationId xmlns:a16="http://schemas.microsoft.com/office/drawing/2014/main" id="{AC23866E-4BB2-4E72-B2BD-BCAA0CD67F36}"/>
              </a:ext>
            </a:extLst>
          </p:cNvPr>
          <p:cNvSpPr>
            <a:spLocks noChangeShapeType="1"/>
          </p:cNvSpPr>
          <p:nvPr/>
        </p:nvSpPr>
        <p:spPr bwMode="auto">
          <a:xfrm flipV="1">
            <a:off x="3505200" y="1384019"/>
            <a:ext cx="1295400" cy="292382"/>
          </a:xfrm>
          <a:prstGeom prst="line">
            <a:avLst/>
          </a:prstGeom>
          <a:noFill/>
          <a:ln w="28575" algn="ctr">
            <a:solidFill>
              <a:srgbClr val="00CC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38" name="Line 273">
            <a:extLst>
              <a:ext uri="{FF2B5EF4-FFF2-40B4-BE49-F238E27FC236}">
                <a16:creationId xmlns:a16="http://schemas.microsoft.com/office/drawing/2014/main" id="{3465CFC6-D0BD-47D6-BD05-474A778DB03E}"/>
              </a:ext>
            </a:extLst>
          </p:cNvPr>
          <p:cNvSpPr>
            <a:spLocks noChangeShapeType="1"/>
          </p:cNvSpPr>
          <p:nvPr/>
        </p:nvSpPr>
        <p:spPr bwMode="auto">
          <a:xfrm>
            <a:off x="3505200" y="1777437"/>
            <a:ext cx="1295400" cy="584764"/>
          </a:xfrm>
          <a:prstGeom prst="line">
            <a:avLst/>
          </a:prstGeom>
          <a:noFill/>
          <a:ln w="28575" algn="ctr">
            <a:solidFill>
              <a:srgbClr val="00CC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39" name="Line 274">
            <a:extLst>
              <a:ext uri="{FF2B5EF4-FFF2-40B4-BE49-F238E27FC236}">
                <a16:creationId xmlns:a16="http://schemas.microsoft.com/office/drawing/2014/main" id="{58438A96-CD1F-4E4C-8466-7DEB7A326FB4}"/>
              </a:ext>
            </a:extLst>
          </p:cNvPr>
          <p:cNvSpPr>
            <a:spLocks noChangeShapeType="1"/>
          </p:cNvSpPr>
          <p:nvPr/>
        </p:nvSpPr>
        <p:spPr bwMode="auto">
          <a:xfrm>
            <a:off x="3505200" y="1963985"/>
            <a:ext cx="1295400" cy="1388815"/>
          </a:xfrm>
          <a:prstGeom prst="line">
            <a:avLst/>
          </a:prstGeom>
          <a:noFill/>
          <a:ln w="28575" algn="ctr">
            <a:solidFill>
              <a:srgbClr val="00CC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40" name="Line 275">
            <a:extLst>
              <a:ext uri="{FF2B5EF4-FFF2-40B4-BE49-F238E27FC236}">
                <a16:creationId xmlns:a16="http://schemas.microsoft.com/office/drawing/2014/main" id="{CAC03E05-D14F-4AB4-8C3B-03F94C3087DA}"/>
              </a:ext>
            </a:extLst>
          </p:cNvPr>
          <p:cNvSpPr>
            <a:spLocks noChangeShapeType="1"/>
          </p:cNvSpPr>
          <p:nvPr/>
        </p:nvSpPr>
        <p:spPr bwMode="auto">
          <a:xfrm flipV="1">
            <a:off x="3505200" y="1384019"/>
            <a:ext cx="1295400" cy="292382"/>
          </a:xfrm>
          <a:prstGeom prst="line">
            <a:avLst/>
          </a:prstGeom>
          <a:noFill/>
          <a:ln w="28575" algn="ctr">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41" name="Line 276">
            <a:extLst>
              <a:ext uri="{FF2B5EF4-FFF2-40B4-BE49-F238E27FC236}">
                <a16:creationId xmlns:a16="http://schemas.microsoft.com/office/drawing/2014/main" id="{85DDC228-66AD-4C99-838F-3121AFDB42E4}"/>
              </a:ext>
            </a:extLst>
          </p:cNvPr>
          <p:cNvSpPr>
            <a:spLocks noChangeShapeType="1"/>
          </p:cNvSpPr>
          <p:nvPr/>
        </p:nvSpPr>
        <p:spPr bwMode="auto">
          <a:xfrm flipV="1">
            <a:off x="3505200" y="1576777"/>
            <a:ext cx="1371600" cy="1242624"/>
          </a:xfrm>
          <a:prstGeom prst="line">
            <a:avLst/>
          </a:prstGeom>
          <a:noFill/>
          <a:ln w="28575" algn="ctr">
            <a:solidFill>
              <a:srgbClr val="00CC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42" name="Line 277">
            <a:extLst>
              <a:ext uri="{FF2B5EF4-FFF2-40B4-BE49-F238E27FC236}">
                <a16:creationId xmlns:a16="http://schemas.microsoft.com/office/drawing/2014/main" id="{50731543-BC05-4F64-ABAB-466BE6647FFB}"/>
              </a:ext>
            </a:extLst>
          </p:cNvPr>
          <p:cNvSpPr>
            <a:spLocks noChangeShapeType="1"/>
          </p:cNvSpPr>
          <p:nvPr/>
        </p:nvSpPr>
        <p:spPr bwMode="auto">
          <a:xfrm flipV="1">
            <a:off x="3505200" y="2530123"/>
            <a:ext cx="1295400" cy="365478"/>
          </a:xfrm>
          <a:prstGeom prst="line">
            <a:avLst/>
          </a:prstGeom>
          <a:noFill/>
          <a:ln w="28575" algn="ctr">
            <a:solidFill>
              <a:srgbClr val="00CC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43" name="Line 278">
            <a:extLst>
              <a:ext uri="{FF2B5EF4-FFF2-40B4-BE49-F238E27FC236}">
                <a16:creationId xmlns:a16="http://schemas.microsoft.com/office/drawing/2014/main" id="{361CEA64-7702-4D1C-921A-9757E9E43893}"/>
              </a:ext>
            </a:extLst>
          </p:cNvPr>
          <p:cNvSpPr>
            <a:spLocks noChangeShapeType="1"/>
          </p:cNvSpPr>
          <p:nvPr/>
        </p:nvSpPr>
        <p:spPr bwMode="auto">
          <a:xfrm>
            <a:off x="3505200" y="3063523"/>
            <a:ext cx="1295400" cy="365478"/>
          </a:xfrm>
          <a:prstGeom prst="line">
            <a:avLst/>
          </a:prstGeom>
          <a:noFill/>
          <a:ln w="28575" algn="ctr">
            <a:solidFill>
              <a:srgbClr val="00CC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44" name="Line 279">
            <a:extLst>
              <a:ext uri="{FF2B5EF4-FFF2-40B4-BE49-F238E27FC236}">
                <a16:creationId xmlns:a16="http://schemas.microsoft.com/office/drawing/2014/main" id="{B68BBC46-BC11-4A10-9FD7-428E86A020B5}"/>
              </a:ext>
            </a:extLst>
          </p:cNvPr>
          <p:cNvSpPr>
            <a:spLocks noChangeShapeType="1"/>
          </p:cNvSpPr>
          <p:nvPr/>
        </p:nvSpPr>
        <p:spPr bwMode="auto">
          <a:xfrm flipV="1">
            <a:off x="3505200" y="1576777"/>
            <a:ext cx="1371600" cy="1242624"/>
          </a:xfrm>
          <a:prstGeom prst="line">
            <a:avLst/>
          </a:prstGeom>
          <a:noFill/>
          <a:ln w="28575" algn="ctr">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45" name="Oval 280">
            <a:extLst>
              <a:ext uri="{FF2B5EF4-FFF2-40B4-BE49-F238E27FC236}">
                <a16:creationId xmlns:a16="http://schemas.microsoft.com/office/drawing/2014/main" id="{0C497CBE-6A50-43C0-A5F3-519E5AD70305}"/>
              </a:ext>
            </a:extLst>
          </p:cNvPr>
          <p:cNvSpPr>
            <a:spLocks noChangeArrowheads="1"/>
          </p:cNvSpPr>
          <p:nvPr/>
        </p:nvSpPr>
        <p:spPr bwMode="auto">
          <a:xfrm>
            <a:off x="1600200" y="2228427"/>
            <a:ext cx="457200" cy="438573"/>
          </a:xfrm>
          <a:prstGeom prst="ellipse">
            <a:avLst/>
          </a:prstGeom>
          <a:solidFill>
            <a:srgbClr val="FF00FF"/>
          </a:solidFill>
          <a:ln w="9525" algn="ctr">
            <a:solidFill>
              <a:srgbClr val="000000"/>
            </a:solidFill>
            <a:round/>
            <a:headEnd/>
            <a:tailEnd/>
          </a:ln>
        </p:spPr>
        <p:txBody>
          <a:bodyPr wrap="none" anchor="ct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algn="ctr" fontAlgn="base">
              <a:spcBef>
                <a:spcPct val="0"/>
              </a:spcBef>
              <a:spcAft>
                <a:spcPct val="0"/>
              </a:spcAft>
            </a:pPr>
            <a:r>
              <a:rPr kumimoji="1" lang="en-US" altLang="zh-CN" b="0">
                <a:solidFill>
                  <a:srgbClr val="000000"/>
                </a:solidFill>
                <a:ea typeface="宋体" panose="02010600030101010101" pitchFamily="2" charset="-122"/>
              </a:rPr>
              <a:t>A</a:t>
            </a:r>
          </a:p>
        </p:txBody>
      </p:sp>
      <p:sp>
        <p:nvSpPr>
          <p:cNvPr id="46" name="Line 281">
            <a:extLst>
              <a:ext uri="{FF2B5EF4-FFF2-40B4-BE49-F238E27FC236}">
                <a16:creationId xmlns:a16="http://schemas.microsoft.com/office/drawing/2014/main" id="{E84795F8-536F-4D7A-91DF-9C53AB40454A}"/>
              </a:ext>
            </a:extLst>
          </p:cNvPr>
          <p:cNvSpPr>
            <a:spLocks noChangeShapeType="1"/>
          </p:cNvSpPr>
          <p:nvPr/>
        </p:nvSpPr>
        <p:spPr bwMode="auto">
          <a:xfrm flipV="1">
            <a:off x="2057400" y="1847427"/>
            <a:ext cx="990600" cy="438573"/>
          </a:xfrm>
          <a:prstGeom prst="line">
            <a:avLst/>
          </a:prstGeom>
          <a:noFill/>
          <a:ln w="28575" algn="ctr">
            <a:solidFill>
              <a:srgbClr val="00CC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47" name="Line 282">
            <a:extLst>
              <a:ext uri="{FF2B5EF4-FFF2-40B4-BE49-F238E27FC236}">
                <a16:creationId xmlns:a16="http://schemas.microsoft.com/office/drawing/2014/main" id="{576CC9CD-E8EA-4730-A531-8978BCC58D48}"/>
              </a:ext>
            </a:extLst>
          </p:cNvPr>
          <p:cNvSpPr>
            <a:spLocks noChangeShapeType="1"/>
          </p:cNvSpPr>
          <p:nvPr/>
        </p:nvSpPr>
        <p:spPr bwMode="auto">
          <a:xfrm>
            <a:off x="1981200" y="2676313"/>
            <a:ext cx="1066800" cy="219287"/>
          </a:xfrm>
          <a:prstGeom prst="line">
            <a:avLst/>
          </a:prstGeom>
          <a:noFill/>
          <a:ln w="28575" algn="ctr">
            <a:solidFill>
              <a:srgbClr val="00CC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sp>
        <p:nvSpPr>
          <p:cNvPr id="48" name="Line 283">
            <a:extLst>
              <a:ext uri="{FF2B5EF4-FFF2-40B4-BE49-F238E27FC236}">
                <a16:creationId xmlns:a16="http://schemas.microsoft.com/office/drawing/2014/main" id="{FF0BBC2C-E043-4273-ADD1-DEB837DCCE10}"/>
              </a:ext>
            </a:extLst>
          </p:cNvPr>
          <p:cNvSpPr>
            <a:spLocks noChangeShapeType="1"/>
          </p:cNvSpPr>
          <p:nvPr/>
        </p:nvSpPr>
        <p:spPr bwMode="auto">
          <a:xfrm flipV="1">
            <a:off x="2057400" y="1847427"/>
            <a:ext cx="990600" cy="438573"/>
          </a:xfrm>
          <a:prstGeom prst="line">
            <a:avLst/>
          </a:prstGeom>
          <a:noFill/>
          <a:ln w="28575" algn="ctr">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pic>
        <p:nvPicPr>
          <p:cNvPr id="49" name="Picture 284">
            <a:extLst>
              <a:ext uri="{FF2B5EF4-FFF2-40B4-BE49-F238E27FC236}">
                <a16:creationId xmlns:a16="http://schemas.microsoft.com/office/drawing/2014/main" id="{569AEBA3-80BF-4759-B26C-62F4D23D5CE8}"/>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8425" y="933027"/>
            <a:ext cx="1481138" cy="4385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285">
            <a:extLst>
              <a:ext uri="{FF2B5EF4-FFF2-40B4-BE49-F238E27FC236}">
                <a16:creationId xmlns:a16="http://schemas.microsoft.com/office/drawing/2014/main" id="{988E63EC-8AB5-446A-BAA4-3B28CD724DBF}"/>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8100" y="3295227"/>
            <a:ext cx="1508125" cy="4385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Rectangle 286">
            <a:extLst>
              <a:ext uri="{FF2B5EF4-FFF2-40B4-BE49-F238E27FC236}">
                <a16:creationId xmlns:a16="http://schemas.microsoft.com/office/drawing/2014/main" id="{9F3E4C59-FF1F-49EA-A2FE-49F67FEBEE96}"/>
              </a:ext>
            </a:extLst>
          </p:cNvPr>
          <p:cNvSpPr>
            <a:spLocks noChangeArrowheads="1"/>
          </p:cNvSpPr>
          <p:nvPr/>
        </p:nvSpPr>
        <p:spPr bwMode="auto">
          <a:xfrm>
            <a:off x="2311400" y="4598989"/>
            <a:ext cx="297021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00000"/>
              </a:lnSpc>
              <a:spcBef>
                <a:spcPct val="0"/>
              </a:spcBef>
              <a:spcAft>
                <a:spcPct val="0"/>
              </a:spcAft>
              <a:buClrTx/>
              <a:buSzPct val="100000"/>
              <a:buFontTx/>
              <a:buNone/>
              <a:tabLst/>
              <a:defRPr/>
            </a:pPr>
            <a:r>
              <a:rPr kumimoji="1" lang="en-US" altLang="zh-CN" sz="2800" b="1" i="0" u="none" strike="noStrike" kern="0" cap="none" spc="0" normalizeH="0" baseline="0" noProof="0">
                <a:ln>
                  <a:noFill/>
                </a:ln>
                <a:solidFill>
                  <a:srgbClr val="000066"/>
                </a:solidFill>
                <a:effectLst/>
                <a:uLnTx/>
                <a:uFillTx/>
                <a:latin typeface="Times New Roman" panose="02020603050405020304" pitchFamily="18" charset="0"/>
                <a:ea typeface="楷体_GB2312" charset="-122"/>
              </a:rPr>
              <a:t>d(</a:t>
            </a:r>
            <a:r>
              <a:rPr kumimoji="1" lang="en-US" altLang="zh-CN" sz="2800" b="1" i="1" u="none" strike="noStrike" kern="0" cap="none" spc="0" normalizeH="0" baseline="0" noProof="0">
                <a:ln>
                  <a:noFill/>
                </a:ln>
                <a:solidFill>
                  <a:srgbClr val="000066"/>
                </a:solidFill>
                <a:effectLst/>
                <a:uLnTx/>
                <a:uFillTx/>
                <a:latin typeface="Times New Roman" panose="02020603050405020304" pitchFamily="18" charset="0"/>
                <a:ea typeface="楷体_GB2312" charset="-122"/>
              </a:rPr>
              <a:t>A</a:t>
            </a:r>
            <a:r>
              <a:rPr kumimoji="1" lang="en-US" altLang="zh-CN" sz="2800" b="1" i="0" u="none" strike="noStrike" kern="0" cap="none" spc="0" normalizeH="0" baseline="0" noProof="0">
                <a:ln>
                  <a:noFill/>
                </a:ln>
                <a:solidFill>
                  <a:srgbClr val="000066"/>
                </a:solidFill>
                <a:effectLst/>
                <a:uLnTx/>
                <a:uFillTx/>
                <a:latin typeface="Times New Roman" panose="02020603050405020304" pitchFamily="18" charset="0"/>
                <a:ea typeface="楷体_GB2312" charset="-122"/>
              </a:rPr>
              <a:t>, </a:t>
            </a:r>
            <a:r>
              <a:rPr kumimoji="1" lang="en-US" altLang="zh-CN" sz="2800" b="1" i="1" u="none" strike="noStrike" kern="0" cap="none" spc="0" normalizeH="0" baseline="0" noProof="0">
                <a:ln>
                  <a:noFill/>
                </a:ln>
                <a:solidFill>
                  <a:srgbClr val="000066"/>
                </a:solidFill>
                <a:effectLst/>
                <a:uLnTx/>
                <a:uFillTx/>
                <a:latin typeface="Times New Roman" panose="02020603050405020304" pitchFamily="18" charset="0"/>
                <a:ea typeface="楷体_GB2312" charset="-122"/>
              </a:rPr>
              <a:t>B</a:t>
            </a:r>
            <a:r>
              <a:rPr kumimoji="1" lang="en-US" altLang="zh-CN" sz="2800" b="1" i="1" u="none" strike="noStrike" kern="0" cap="none" spc="0" normalizeH="0" baseline="-25000" noProof="0">
                <a:ln>
                  <a:noFill/>
                </a:ln>
                <a:solidFill>
                  <a:srgbClr val="000066"/>
                </a:solidFill>
                <a:effectLst/>
                <a:uLnTx/>
                <a:uFillTx/>
                <a:latin typeface="Times New Roman" panose="02020603050405020304" pitchFamily="18" charset="0"/>
                <a:ea typeface="楷体_GB2312" charset="-122"/>
              </a:rPr>
              <a:t>1 </a:t>
            </a:r>
            <a:r>
              <a:rPr kumimoji="1" lang="en-US" altLang="zh-CN" sz="2800" b="1" i="0" u="none" strike="noStrike" kern="0" cap="none" spc="0" normalizeH="0" baseline="0" noProof="0">
                <a:ln>
                  <a:noFill/>
                </a:ln>
                <a:solidFill>
                  <a:srgbClr val="000066"/>
                </a:solidFill>
                <a:effectLst/>
                <a:uLnTx/>
                <a:uFillTx/>
                <a:latin typeface="Times New Roman" panose="02020603050405020304" pitchFamily="18" charset="0"/>
                <a:ea typeface="楷体_GB2312" charset="-122"/>
              </a:rPr>
              <a:t>)</a:t>
            </a:r>
            <a:r>
              <a:rPr kumimoji="1" lang="zh-CN" altLang="en-US" sz="2800" b="1" i="0" u="none" strike="noStrike" kern="0" cap="none" spc="0" normalizeH="0" baseline="0" noProof="0">
                <a:ln>
                  <a:noFill/>
                </a:ln>
                <a:solidFill>
                  <a:srgbClr val="000066"/>
                </a:solidFill>
                <a:effectLst/>
                <a:uLnTx/>
                <a:uFillTx/>
                <a:latin typeface="Times New Roman" panose="02020603050405020304" pitchFamily="18" charset="0"/>
                <a:ea typeface="楷体_GB2312" charset="-122"/>
              </a:rPr>
              <a:t>＋ </a:t>
            </a:r>
            <a:r>
              <a:rPr kumimoji="1" lang="en-US" altLang="zh-CN" sz="2800" b="1" i="1" u="none" strike="noStrike" kern="0" cap="none" spc="0" normalizeH="0" baseline="0" noProof="0">
                <a:ln>
                  <a:noFill/>
                </a:ln>
                <a:solidFill>
                  <a:srgbClr val="000066"/>
                </a:solidFill>
                <a:effectLst/>
                <a:uLnTx/>
                <a:uFillTx/>
                <a:latin typeface="Times New Roman" panose="02020603050405020304" pitchFamily="18" charset="0"/>
                <a:ea typeface="楷体_GB2312" charset="-122"/>
              </a:rPr>
              <a:t>f</a:t>
            </a:r>
            <a:r>
              <a:rPr kumimoji="1" lang="en-US" altLang="zh-CN" sz="2800" b="1" i="1" u="none" strike="noStrike" kern="0" cap="none" spc="0" normalizeH="0" baseline="-25000" noProof="0">
                <a:ln>
                  <a:noFill/>
                </a:ln>
                <a:solidFill>
                  <a:srgbClr val="000066"/>
                </a:solidFill>
                <a:effectLst/>
                <a:uLnTx/>
                <a:uFillTx/>
                <a:latin typeface="Times New Roman" panose="02020603050405020304" pitchFamily="18" charset="0"/>
                <a:ea typeface="楷体_GB2312" charset="-122"/>
              </a:rPr>
              <a:t>2 </a:t>
            </a:r>
            <a:r>
              <a:rPr kumimoji="1" lang="en-US" altLang="zh-CN" sz="2800" b="1" i="0" u="none" strike="noStrike" kern="0" cap="none" spc="0" normalizeH="0" baseline="0" noProof="0">
                <a:ln>
                  <a:noFill/>
                </a:ln>
                <a:solidFill>
                  <a:srgbClr val="000066"/>
                </a:solidFill>
                <a:effectLst/>
                <a:uLnTx/>
                <a:uFillTx/>
                <a:latin typeface="Times New Roman" panose="02020603050405020304" pitchFamily="18" charset="0"/>
                <a:ea typeface="楷体_GB2312" charset="-122"/>
              </a:rPr>
              <a:t>( </a:t>
            </a:r>
            <a:r>
              <a:rPr kumimoji="1" lang="en-US" altLang="zh-CN" sz="2800" b="1" i="1" u="none" strike="noStrike" kern="0" cap="none" spc="0" normalizeH="0" baseline="0" noProof="0">
                <a:ln>
                  <a:noFill/>
                </a:ln>
                <a:solidFill>
                  <a:srgbClr val="000066"/>
                </a:solidFill>
                <a:effectLst/>
                <a:uLnTx/>
                <a:uFillTx/>
                <a:latin typeface="Times New Roman" panose="02020603050405020304" pitchFamily="18" charset="0"/>
                <a:ea typeface="楷体_GB2312" charset="-122"/>
              </a:rPr>
              <a:t>B</a:t>
            </a:r>
            <a:r>
              <a:rPr kumimoji="1" lang="en-US" altLang="zh-CN" sz="2800" b="1" i="1" u="none" strike="noStrike" kern="0" cap="none" spc="0" normalizeH="0" baseline="-25000" noProof="0">
                <a:ln>
                  <a:noFill/>
                </a:ln>
                <a:solidFill>
                  <a:srgbClr val="000066"/>
                </a:solidFill>
                <a:effectLst/>
                <a:uLnTx/>
                <a:uFillTx/>
                <a:latin typeface="Times New Roman" panose="02020603050405020304" pitchFamily="18" charset="0"/>
                <a:ea typeface="楷体_GB2312" charset="-122"/>
              </a:rPr>
              <a:t>1 </a:t>
            </a:r>
            <a:r>
              <a:rPr kumimoji="1" lang="en-US" altLang="zh-CN" sz="2800" b="1" i="0" u="none" strike="noStrike" kern="0" cap="none" spc="0" normalizeH="0" baseline="0" noProof="0">
                <a:ln>
                  <a:noFill/>
                </a:ln>
                <a:solidFill>
                  <a:srgbClr val="000066"/>
                </a:solidFill>
                <a:effectLst/>
                <a:uLnTx/>
                <a:uFillTx/>
                <a:latin typeface="Times New Roman" panose="02020603050405020304" pitchFamily="18" charset="0"/>
                <a:ea typeface="楷体_GB2312" charset="-122"/>
              </a:rPr>
              <a:t>)</a:t>
            </a:r>
          </a:p>
          <a:p>
            <a:pPr marL="0" marR="0" lvl="0" indent="0" defTabSz="914400" eaLnBrk="1" fontAlgn="base" latinLnBrk="0" hangingPunct="1">
              <a:lnSpc>
                <a:spcPct val="100000"/>
              </a:lnSpc>
              <a:spcBef>
                <a:spcPct val="0"/>
              </a:spcBef>
              <a:spcAft>
                <a:spcPct val="0"/>
              </a:spcAft>
              <a:buClrTx/>
              <a:buSzPct val="100000"/>
              <a:buFontTx/>
              <a:buNone/>
              <a:tabLst/>
              <a:defRPr/>
            </a:pPr>
            <a:r>
              <a:rPr kumimoji="1" lang="en-US" altLang="zh-CN" sz="2800" b="1" i="0" u="none" strike="noStrike" kern="0" cap="none" spc="0" normalizeH="0" baseline="0" noProof="0">
                <a:ln>
                  <a:noFill/>
                </a:ln>
                <a:solidFill>
                  <a:srgbClr val="000066"/>
                </a:solidFill>
                <a:effectLst/>
                <a:uLnTx/>
                <a:uFillTx/>
                <a:latin typeface="Times New Roman" panose="02020603050405020304" pitchFamily="18" charset="0"/>
                <a:ea typeface="楷体_GB2312" charset="-122"/>
              </a:rPr>
              <a:t>d(</a:t>
            </a:r>
            <a:r>
              <a:rPr kumimoji="1" lang="en-US" altLang="zh-CN" sz="2800" b="1" i="1" u="none" strike="noStrike" kern="0" cap="none" spc="0" normalizeH="0" baseline="0" noProof="0">
                <a:ln>
                  <a:noFill/>
                </a:ln>
                <a:solidFill>
                  <a:srgbClr val="000066"/>
                </a:solidFill>
                <a:effectLst/>
                <a:uLnTx/>
                <a:uFillTx/>
                <a:latin typeface="Times New Roman" panose="02020603050405020304" pitchFamily="18" charset="0"/>
                <a:ea typeface="楷体_GB2312" charset="-122"/>
              </a:rPr>
              <a:t>A</a:t>
            </a:r>
            <a:r>
              <a:rPr kumimoji="1" lang="en-US" altLang="zh-CN" sz="2800" b="1" i="0" u="none" strike="noStrike" kern="0" cap="none" spc="0" normalizeH="0" baseline="0" noProof="0">
                <a:ln>
                  <a:noFill/>
                </a:ln>
                <a:solidFill>
                  <a:srgbClr val="000066"/>
                </a:solidFill>
                <a:effectLst/>
                <a:uLnTx/>
                <a:uFillTx/>
                <a:latin typeface="Times New Roman" panose="02020603050405020304" pitchFamily="18" charset="0"/>
                <a:ea typeface="楷体_GB2312" charset="-122"/>
              </a:rPr>
              <a:t>, </a:t>
            </a:r>
            <a:r>
              <a:rPr kumimoji="1" lang="en-US" altLang="zh-CN" sz="2800" b="1" i="1" u="none" strike="noStrike" kern="0" cap="none" spc="0" normalizeH="0" baseline="0" noProof="0">
                <a:ln>
                  <a:noFill/>
                </a:ln>
                <a:solidFill>
                  <a:srgbClr val="000066"/>
                </a:solidFill>
                <a:effectLst/>
                <a:uLnTx/>
                <a:uFillTx/>
                <a:latin typeface="Times New Roman" panose="02020603050405020304" pitchFamily="18" charset="0"/>
                <a:ea typeface="楷体_GB2312" charset="-122"/>
              </a:rPr>
              <a:t>B</a:t>
            </a:r>
            <a:r>
              <a:rPr kumimoji="1" lang="en-US" altLang="zh-CN" sz="2800" b="1" i="1" u="none" strike="noStrike" kern="0" cap="none" spc="0" normalizeH="0" baseline="-25000" noProof="0">
                <a:ln>
                  <a:noFill/>
                </a:ln>
                <a:solidFill>
                  <a:srgbClr val="000066"/>
                </a:solidFill>
                <a:effectLst/>
                <a:uLnTx/>
                <a:uFillTx/>
                <a:latin typeface="Times New Roman" panose="02020603050405020304" pitchFamily="18" charset="0"/>
                <a:ea typeface="楷体_GB2312" charset="-122"/>
              </a:rPr>
              <a:t>2</a:t>
            </a:r>
            <a:r>
              <a:rPr kumimoji="1" lang="en-US" altLang="zh-CN" sz="2800" b="1" i="0" u="none" strike="noStrike" kern="0" cap="none" spc="0" normalizeH="0" baseline="0" noProof="0">
                <a:ln>
                  <a:noFill/>
                </a:ln>
                <a:solidFill>
                  <a:srgbClr val="000066"/>
                </a:solidFill>
                <a:effectLst/>
                <a:uLnTx/>
                <a:uFillTx/>
                <a:latin typeface="Times New Roman" panose="02020603050405020304" pitchFamily="18" charset="0"/>
                <a:ea typeface="楷体_GB2312" charset="-122"/>
              </a:rPr>
              <a:t> )</a:t>
            </a:r>
            <a:r>
              <a:rPr kumimoji="1" lang="zh-CN" altLang="en-US" sz="2800" b="1" i="0" u="none" strike="noStrike" kern="0" cap="none" spc="0" normalizeH="0" baseline="0" noProof="0">
                <a:ln>
                  <a:noFill/>
                </a:ln>
                <a:solidFill>
                  <a:srgbClr val="000066"/>
                </a:solidFill>
                <a:effectLst/>
                <a:uLnTx/>
                <a:uFillTx/>
                <a:latin typeface="Times New Roman" panose="02020603050405020304" pitchFamily="18" charset="0"/>
                <a:ea typeface="楷体_GB2312" charset="-122"/>
              </a:rPr>
              <a:t>＋ </a:t>
            </a:r>
            <a:r>
              <a:rPr kumimoji="1" lang="en-US" altLang="zh-CN" sz="2800" b="1" i="1" u="none" strike="noStrike" kern="0" cap="none" spc="0" normalizeH="0" baseline="0" noProof="0">
                <a:ln>
                  <a:noFill/>
                </a:ln>
                <a:solidFill>
                  <a:srgbClr val="000066"/>
                </a:solidFill>
                <a:effectLst/>
                <a:uLnTx/>
                <a:uFillTx/>
                <a:latin typeface="Times New Roman" panose="02020603050405020304" pitchFamily="18" charset="0"/>
                <a:ea typeface="楷体_GB2312" charset="-122"/>
              </a:rPr>
              <a:t>f</a:t>
            </a:r>
            <a:r>
              <a:rPr kumimoji="1" lang="en-US" altLang="zh-CN" sz="2800" b="1" i="1" u="none" strike="noStrike" kern="0" cap="none" spc="0" normalizeH="0" baseline="-25000" noProof="0">
                <a:ln>
                  <a:noFill/>
                </a:ln>
                <a:solidFill>
                  <a:srgbClr val="000066"/>
                </a:solidFill>
                <a:effectLst/>
                <a:uLnTx/>
                <a:uFillTx/>
                <a:latin typeface="Times New Roman" panose="02020603050405020304" pitchFamily="18" charset="0"/>
                <a:ea typeface="楷体_GB2312" charset="-122"/>
              </a:rPr>
              <a:t>2 </a:t>
            </a:r>
            <a:r>
              <a:rPr kumimoji="1" lang="en-US" altLang="zh-CN" sz="2800" b="1" i="0" u="none" strike="noStrike" kern="0" cap="none" spc="0" normalizeH="0" baseline="0" noProof="0">
                <a:ln>
                  <a:noFill/>
                </a:ln>
                <a:solidFill>
                  <a:srgbClr val="000066"/>
                </a:solidFill>
                <a:effectLst/>
                <a:uLnTx/>
                <a:uFillTx/>
                <a:latin typeface="Times New Roman" panose="02020603050405020304" pitchFamily="18" charset="0"/>
                <a:ea typeface="楷体_GB2312" charset="-122"/>
              </a:rPr>
              <a:t>( </a:t>
            </a:r>
            <a:r>
              <a:rPr kumimoji="1" lang="en-US" altLang="zh-CN" sz="2800" b="1" i="1" u="none" strike="noStrike" kern="0" cap="none" spc="0" normalizeH="0" baseline="0" noProof="0">
                <a:ln>
                  <a:noFill/>
                </a:ln>
                <a:solidFill>
                  <a:srgbClr val="000066"/>
                </a:solidFill>
                <a:effectLst/>
                <a:uLnTx/>
                <a:uFillTx/>
                <a:latin typeface="Times New Roman" panose="02020603050405020304" pitchFamily="18" charset="0"/>
                <a:ea typeface="楷体_GB2312" charset="-122"/>
              </a:rPr>
              <a:t>B</a:t>
            </a:r>
            <a:r>
              <a:rPr kumimoji="1" lang="en-US" altLang="zh-CN" sz="2800" b="1" i="1" u="none" strike="noStrike" kern="0" cap="none" spc="0" normalizeH="0" baseline="-25000" noProof="0">
                <a:ln>
                  <a:noFill/>
                </a:ln>
                <a:solidFill>
                  <a:srgbClr val="000066"/>
                </a:solidFill>
                <a:effectLst/>
                <a:uLnTx/>
                <a:uFillTx/>
                <a:latin typeface="Times New Roman" panose="02020603050405020304" pitchFamily="18" charset="0"/>
                <a:ea typeface="楷体_GB2312" charset="-122"/>
              </a:rPr>
              <a:t>2 </a:t>
            </a:r>
            <a:r>
              <a:rPr kumimoji="1" lang="en-US" altLang="zh-CN" sz="2800" b="1" i="0" u="none" strike="noStrike" kern="0" cap="none" spc="0" normalizeH="0" baseline="0" noProof="0">
                <a:ln>
                  <a:noFill/>
                </a:ln>
                <a:solidFill>
                  <a:srgbClr val="000066"/>
                </a:solidFill>
                <a:effectLst/>
                <a:uLnTx/>
                <a:uFillTx/>
                <a:latin typeface="Times New Roman" panose="02020603050405020304" pitchFamily="18" charset="0"/>
                <a:ea typeface="楷体_GB2312" charset="-122"/>
              </a:rPr>
              <a:t>)</a:t>
            </a:r>
          </a:p>
        </p:txBody>
      </p:sp>
      <p:sp>
        <p:nvSpPr>
          <p:cNvPr id="52" name="AutoShape 287">
            <a:extLst>
              <a:ext uri="{FF2B5EF4-FFF2-40B4-BE49-F238E27FC236}">
                <a16:creationId xmlns:a16="http://schemas.microsoft.com/office/drawing/2014/main" id="{D23ACF4E-B953-4B5F-BA74-3585474B105C}"/>
              </a:ext>
            </a:extLst>
          </p:cNvPr>
          <p:cNvSpPr>
            <a:spLocks noChangeArrowheads="1"/>
          </p:cNvSpPr>
          <p:nvPr/>
        </p:nvSpPr>
        <p:spPr bwMode="auto">
          <a:xfrm>
            <a:off x="2311400" y="4775943"/>
            <a:ext cx="152400" cy="877146"/>
          </a:xfrm>
          <a:prstGeom prst="leftBrace">
            <a:avLst>
              <a:gd name="adj1" fmla="val 50000"/>
              <a:gd name="adj2" fmla="val 50000"/>
            </a:avLst>
          </a:prstGeom>
          <a:noFill/>
          <a:ln w="28575" algn="ctr">
            <a:solidFill>
              <a:srgbClr val="000066"/>
            </a:solidFill>
            <a:round/>
            <a:headEnd/>
            <a:tailEnd/>
          </a:ln>
          <a:extLst>
            <a:ext uri="{909E8E84-426E-40DD-AFC4-6F175D3DCCD1}">
              <a14:hiddenFill xmlns:a14="http://schemas.microsoft.com/office/drawing/2010/main">
                <a:solidFill>
                  <a:schemeClr val="accent1"/>
                </a:solidFill>
              </a14:hiddenFill>
            </a:ext>
          </a:extLst>
        </p:spPr>
        <p:txBody>
          <a:bodyPr wrap="none"/>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endParaRPr>
          </a:p>
        </p:txBody>
      </p:sp>
      <p:sp>
        <p:nvSpPr>
          <p:cNvPr id="53" name="AutoShape 288">
            <a:extLst>
              <a:ext uri="{FF2B5EF4-FFF2-40B4-BE49-F238E27FC236}">
                <a16:creationId xmlns:a16="http://schemas.microsoft.com/office/drawing/2014/main" id="{FDC26590-E83D-4DF5-8416-BD8804B0EEC0}"/>
              </a:ext>
            </a:extLst>
          </p:cNvPr>
          <p:cNvSpPr>
            <a:spLocks noChangeArrowheads="1"/>
          </p:cNvSpPr>
          <p:nvPr/>
        </p:nvSpPr>
        <p:spPr bwMode="auto">
          <a:xfrm>
            <a:off x="5181600" y="4699743"/>
            <a:ext cx="152400" cy="877146"/>
          </a:xfrm>
          <a:prstGeom prst="rightBrace">
            <a:avLst>
              <a:gd name="adj1" fmla="val 50000"/>
              <a:gd name="adj2" fmla="val 50000"/>
            </a:avLst>
          </a:prstGeom>
          <a:noFill/>
          <a:ln w="28575" algn="ctr">
            <a:solidFill>
              <a:srgbClr val="000066"/>
            </a:solidFill>
            <a:round/>
            <a:headEnd/>
            <a:tailEnd/>
          </a:ln>
          <a:extLst>
            <a:ext uri="{909E8E84-426E-40DD-AFC4-6F175D3DCCD1}">
              <a14:hiddenFill xmlns:a14="http://schemas.microsoft.com/office/drawing/2010/main">
                <a:solidFill>
                  <a:schemeClr val="accent1"/>
                </a:solidFill>
              </a14:hiddenFill>
            </a:ext>
          </a:extLst>
        </p:spPr>
        <p:txBody>
          <a:bodyPr wrap="none"/>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1" fontAlgn="base" latinLnBrk="0" hangingPunct="1">
              <a:lnSpc>
                <a:spcPct val="100000"/>
              </a:lnSpc>
              <a:spcBef>
                <a:spcPct val="0"/>
              </a:spcBef>
              <a:spcAft>
                <a:spcPct val="0"/>
              </a:spcAft>
              <a:buClrTx/>
              <a:buSzPct val="100000"/>
              <a:buFontTx/>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charset="-122"/>
            </a:endParaRPr>
          </a:p>
        </p:txBody>
      </p:sp>
      <p:sp>
        <p:nvSpPr>
          <p:cNvPr id="54" name="Rectangle 289">
            <a:extLst>
              <a:ext uri="{FF2B5EF4-FFF2-40B4-BE49-F238E27FC236}">
                <a16:creationId xmlns:a16="http://schemas.microsoft.com/office/drawing/2014/main" id="{C1918E1B-C603-45D8-BB92-4DFD3938596A}"/>
              </a:ext>
            </a:extLst>
          </p:cNvPr>
          <p:cNvSpPr>
            <a:spLocks noChangeArrowheads="1"/>
          </p:cNvSpPr>
          <p:nvPr/>
        </p:nvSpPr>
        <p:spPr bwMode="auto">
          <a:xfrm>
            <a:off x="5458619" y="5987311"/>
            <a:ext cx="4017962"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ctr"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楷体_GB2312" charset="-122"/>
              </a:rPr>
              <a:t>(</a:t>
            </a:r>
            <a:r>
              <a:rPr kumimoji="1" lang="zh-CN" altLang="en-US" sz="2400" b="1" i="0" u="none" strike="noStrike" kern="0" cap="none" spc="0" normalizeH="0" baseline="0" noProof="0" dirty="0">
                <a:ln>
                  <a:noFill/>
                </a:ln>
                <a:solidFill>
                  <a:srgbClr val="FF0000"/>
                </a:solidFill>
                <a:effectLst/>
                <a:uLnTx/>
                <a:uFillTx/>
                <a:latin typeface="Times New Roman" panose="02020603050405020304" pitchFamily="18" charset="0"/>
                <a:ea typeface="楷体_GB2312" charset="-122"/>
              </a:rPr>
              <a:t>最短路线为</a:t>
            </a:r>
            <a:r>
              <a:rPr kumimoji="1" lang="en-US" altLang="zh-CN" sz="2400" b="1" i="1" u="none" strike="noStrike" kern="0" cap="none" spc="0" normalizeH="0" baseline="0" noProof="0" dirty="0">
                <a:ln>
                  <a:noFill/>
                </a:ln>
                <a:solidFill>
                  <a:srgbClr val="FF0000"/>
                </a:solidFill>
                <a:effectLst/>
                <a:uLnTx/>
                <a:uFillTx/>
                <a:latin typeface="Times New Roman" panose="02020603050405020304" pitchFamily="18" charset="0"/>
                <a:ea typeface="楷体_GB2312" charset="-122"/>
              </a:rPr>
              <a:t>A→B1</a:t>
            </a:r>
            <a:r>
              <a:rPr kumimoji="1"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楷体_GB2312" charset="-122"/>
              </a:rPr>
              <a:t>→</a:t>
            </a:r>
            <a:r>
              <a:rPr kumimoji="1" lang="en-US" altLang="zh-CN" sz="2400" b="1" i="1" u="none" strike="noStrike" kern="0" cap="none" spc="0" normalizeH="0" baseline="0" noProof="0" dirty="0">
                <a:ln>
                  <a:noFill/>
                </a:ln>
                <a:solidFill>
                  <a:srgbClr val="FF0000"/>
                </a:solidFill>
                <a:effectLst/>
                <a:uLnTx/>
                <a:uFillTx/>
                <a:latin typeface="Times New Roman" panose="02020603050405020304" pitchFamily="18" charset="0"/>
                <a:ea typeface="楷体_GB2312" charset="-122"/>
              </a:rPr>
              <a:t>C1</a:t>
            </a:r>
            <a:r>
              <a:rPr kumimoji="1"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楷体_GB2312" charset="-122"/>
              </a:rPr>
              <a:t> →</a:t>
            </a:r>
            <a:r>
              <a:rPr kumimoji="1" lang="en-US" altLang="zh-CN" sz="2400" b="1" i="1" u="none" strike="noStrike" kern="0" cap="none" spc="0" normalizeH="0" baseline="0" noProof="0" dirty="0">
                <a:ln>
                  <a:noFill/>
                </a:ln>
                <a:solidFill>
                  <a:srgbClr val="FF0000"/>
                </a:solidFill>
                <a:effectLst/>
                <a:uLnTx/>
                <a:uFillTx/>
                <a:latin typeface="Times New Roman" panose="02020603050405020304" pitchFamily="18" charset="0"/>
                <a:ea typeface="楷体_GB2312" charset="-122"/>
              </a:rPr>
              <a:t>D</a:t>
            </a:r>
            <a:r>
              <a:rPr kumimoji="1"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楷体_GB2312" charset="-122"/>
              </a:rPr>
              <a:t>)</a:t>
            </a:r>
          </a:p>
        </p:txBody>
      </p:sp>
    </p:spTree>
    <p:extLst>
      <p:ext uri="{BB962C8B-B14F-4D97-AF65-F5344CB8AC3E}">
        <p14:creationId xmlns:p14="http://schemas.microsoft.com/office/powerpoint/2010/main" val="217990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childTnLst>
                                    <p:set>
                                      <p:cBhvr additive="base">
                                        <p:cTn id="6" dur="1" fill="hold">
                                          <p:stCondLst>
                                            <p:cond delay="499"/>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37" fill="hold" nodeType="clickEffect">
                                  <p:childTnLst>
                                    <p:set>
                                      <p:cBhvr additive="base">
                                        <p:cTn id="10" dur="1" fill="hold">
                                          <p:stCondLst>
                                            <p:cond delay="0"/>
                                          </p:stCondLst>
                                        </p:cTn>
                                        <p:tgtEl>
                                          <p:spTgt spid="46"/>
                                        </p:tgtEl>
                                        <p:attrNameLst>
                                          <p:attrName>style.visibility</p:attrName>
                                        </p:attrNameLst>
                                      </p:cBhvr>
                                      <p:to>
                                        <p:strVal val="visible"/>
                                      </p:to>
                                    </p:set>
                                    <p:animEffect transition="in" filter="barn(outVertical)">
                                      <p:cBhvr additive="base">
                                        <p:cTn id="11" dur="500"/>
                                        <p:tgtEl>
                                          <p:spTgt spid="46"/>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37" fill="hold" nodeType="clickEffect">
                                  <p:childTnLst>
                                    <p:set>
                                      <p:cBhvr additive="base">
                                        <p:cTn id="15" dur="1" fill="hold">
                                          <p:stCondLst>
                                            <p:cond delay="0"/>
                                          </p:stCondLst>
                                        </p:cTn>
                                        <p:tgtEl>
                                          <p:spTgt spid="47"/>
                                        </p:tgtEl>
                                        <p:attrNameLst>
                                          <p:attrName>style.visibility</p:attrName>
                                        </p:attrNameLst>
                                      </p:cBhvr>
                                      <p:to>
                                        <p:strVal val="visible"/>
                                      </p:to>
                                    </p:set>
                                    <p:animEffect transition="in" filter="barn(outVertical)">
                                      <p:cBhvr additive="base">
                                        <p:cTn id="16" dur="500"/>
                                        <p:tgtEl>
                                          <p:spTgt spid="47"/>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nodeType="clickEffect">
                                  <p:childTnLst>
                                    <p:set>
                                      <p:cBhvr additive="base">
                                        <p:cTn id="20" dur="1" fill="hold">
                                          <p:stCondLst>
                                            <p:cond delay="0"/>
                                          </p:stCondLst>
                                        </p:cTn>
                                        <p:tgtEl>
                                          <p:spTgt spid="48"/>
                                        </p:tgtEl>
                                        <p:attrNameLst>
                                          <p:attrName>style.visibility</p:attrName>
                                        </p:attrNameLst>
                                      </p:cBhvr>
                                      <p:to>
                                        <p:strVal val="visible"/>
                                      </p:to>
                                    </p:set>
                                    <p:animEffect transition="in" filter="barn(outVertical)">
                                      <p:cBhvr additive="base">
                                        <p:cTn id="21" dur="500"/>
                                        <p:tgtEl>
                                          <p:spTgt spid="48"/>
                                        </p:tgtEl>
                                      </p:cBhvr>
                                    </p:animEffect>
                                  </p:childTnLst>
                                </p:cTn>
                              </p:par>
                            </p:childTnLst>
                          </p:cTn>
                        </p:par>
                        <p:par>
                          <p:cTn id="22" fill="hold">
                            <p:stCondLst>
                              <p:cond delay="500"/>
                            </p:stCondLst>
                            <p:childTnLst>
                              <p:par>
                                <p:cTn id="23" presetID="16" presetClass="entr" presetSubtype="42" fill="hold" nodeType="afterEffect">
                                  <p:childTnLst>
                                    <p:set>
                                      <p:cBhvr additive="base">
                                        <p:cTn id="24" dur="1" fill="hold">
                                          <p:stCondLst>
                                            <p:cond delay="0"/>
                                          </p:stCondLst>
                                        </p:cTn>
                                        <p:tgtEl>
                                          <p:spTgt spid="52"/>
                                        </p:tgtEl>
                                        <p:attrNameLst>
                                          <p:attrName>style.visibility</p:attrName>
                                        </p:attrNameLst>
                                      </p:cBhvr>
                                      <p:to>
                                        <p:strVal val="visible"/>
                                      </p:to>
                                    </p:set>
                                    <p:animEffect transition="in" filter="barn(outHorizontal)">
                                      <p:cBhvr additive="base">
                                        <p:cTn id="25" dur="500"/>
                                        <p:tgtEl>
                                          <p:spTgt spid="52"/>
                                        </p:tgtEl>
                                      </p:cBhvr>
                                    </p:animEffect>
                                  </p:childTnLst>
                                </p:cTn>
                              </p:par>
                            </p:childTnLst>
                          </p:cTn>
                        </p:par>
                        <p:par>
                          <p:cTn id="26" fill="hold">
                            <p:stCondLst>
                              <p:cond delay="1000"/>
                            </p:stCondLst>
                            <p:childTnLst>
                              <p:par>
                                <p:cTn id="27" presetID="17" presetClass="entr" presetSubtype="10" fill="hold" grpId="0" nodeType="afterEffect">
                                  <p:childTnLst>
                                    <p:set>
                                      <p:cBhvr additive="base">
                                        <p:cTn id="28" dur="1" fill="hold">
                                          <p:stCondLst>
                                            <p:cond delay="0"/>
                                          </p:stCondLst>
                                        </p:cTn>
                                        <p:tgtEl>
                                          <p:spTgt spid="51"/>
                                        </p:tgtEl>
                                        <p:attrNameLst>
                                          <p:attrName>style.visibility</p:attrName>
                                        </p:attrNameLst>
                                      </p:cBhvr>
                                      <p:to>
                                        <p:strVal val="visible"/>
                                      </p:to>
                                    </p:set>
                                    <p:anim calcmode="lin" valueType="num">
                                      <p:cBhvr additive="base">
                                        <p:cTn id="29" dur="500" fill="hold"/>
                                        <p:tgtEl>
                                          <p:spTgt spid="51"/>
                                        </p:tgtEl>
                                        <p:attrNameLst>
                                          <p:attrName>ppt_w</p:attrName>
                                        </p:attrNameLst>
                                      </p:cBhvr>
                                      <p:tavLst>
                                        <p:tav tm="0">
                                          <p:val>
                                            <p:fltVal val="0"/>
                                          </p:val>
                                        </p:tav>
                                        <p:tav tm="100000">
                                          <p:val>
                                            <p:strVal val="#ppt_w"/>
                                          </p:val>
                                        </p:tav>
                                      </p:tavLst>
                                    </p:anim>
                                    <p:anim calcmode="lin" valueType="num">
                                      <p:cBhvr additive="base">
                                        <p:cTn id="30" dur="500" fill="hold"/>
                                        <p:tgtEl>
                                          <p:spTgt spid="51"/>
                                        </p:tgtEl>
                                        <p:attrNameLst>
                                          <p:attrName>ppt_h</p:attrName>
                                        </p:attrNameLst>
                                      </p:cBhvr>
                                      <p:tavLst>
                                        <p:tav tm="0">
                                          <p:val>
                                            <p:strVal val="#ppt_h"/>
                                          </p:val>
                                        </p:tav>
                                        <p:tav tm="100000">
                                          <p:val>
                                            <p:strVal val="#ppt_h"/>
                                          </p:val>
                                        </p:tav>
                                      </p:tavLst>
                                    </p:anim>
                                  </p:childTnLst>
                                </p:cTn>
                              </p:par>
                            </p:childTnLst>
                          </p:cTn>
                        </p:par>
                        <p:par>
                          <p:cTn id="31" fill="hold">
                            <p:stCondLst>
                              <p:cond delay="1500"/>
                            </p:stCondLst>
                            <p:childTnLst>
                              <p:par>
                                <p:cTn id="32" presetID="16" presetClass="entr" presetSubtype="42" fill="hold" nodeType="afterEffect">
                                  <p:childTnLst>
                                    <p:set>
                                      <p:cBhvr additive="base">
                                        <p:cTn id="33" dur="1" fill="hold">
                                          <p:stCondLst>
                                            <p:cond delay="0"/>
                                          </p:stCondLst>
                                        </p:cTn>
                                        <p:tgtEl>
                                          <p:spTgt spid="53"/>
                                        </p:tgtEl>
                                        <p:attrNameLst>
                                          <p:attrName>style.visibility</p:attrName>
                                        </p:attrNameLst>
                                      </p:cBhvr>
                                      <p:to>
                                        <p:strVal val="visible"/>
                                      </p:to>
                                    </p:set>
                                    <p:animEffect transition="in" filter="barn(outHorizontal)">
                                      <p:cBhvr additive="base">
                                        <p:cTn id="3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5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9">
            <a:extLst>
              <a:ext uri="{FF2B5EF4-FFF2-40B4-BE49-F238E27FC236}">
                <a16:creationId xmlns:a16="http://schemas.microsoft.com/office/drawing/2014/main" id="{DFCA2B21-E572-45BF-B956-42541BBB7FCC}"/>
              </a:ext>
            </a:extLst>
          </p:cNvPr>
          <p:cNvSpPr>
            <a:spLocks noChangeArrowheads="1"/>
          </p:cNvSpPr>
          <p:nvPr/>
        </p:nvSpPr>
        <p:spPr bwMode="auto">
          <a:xfrm>
            <a:off x="653109" y="782408"/>
            <a:ext cx="10972089" cy="225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30000"/>
              </a:spcBef>
              <a:buClr>
                <a:schemeClr val="hlink"/>
              </a:buClr>
              <a:buSzPct val="80000"/>
              <a:buFont typeface="Monotype Sorts" charset="2"/>
              <a:buNone/>
            </a:pPr>
            <a:r>
              <a:rPr lang="en-US" altLang="zh-CN" sz="3200" dirty="0">
                <a:solidFill>
                  <a:srgbClr val="FF3300"/>
                </a:solidFill>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3200" dirty="0">
                <a:solidFill>
                  <a:srgbClr val="FF3300"/>
                </a:solidFill>
                <a:latin typeface="Times New Roman" panose="02020603050405020304" pitchFamily="18" charset="0"/>
                <a:ea typeface="华文新魏" panose="02010800040101010101" pitchFamily="2" charset="-122"/>
                <a:cs typeface="Times New Roman" panose="02020603050405020304" pitchFamily="18" charset="0"/>
              </a:rPr>
              <a:t>例 最短路线问题</a:t>
            </a:r>
            <a:r>
              <a:rPr lang="en-US" altLang="zh-CN" sz="3200" dirty="0">
                <a:solidFill>
                  <a:srgbClr val="FF33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3200" dirty="0">
                <a:solidFill>
                  <a:srgbClr val="FF3300"/>
                </a:solidFill>
                <a:latin typeface="Times New Roman" panose="02020603050405020304" pitchFamily="18" charset="0"/>
                <a:ea typeface="华文新魏" panose="02010800040101010101" pitchFamily="2" charset="-122"/>
                <a:cs typeface="Times New Roman" panose="02020603050405020304" pitchFamily="18" charset="0"/>
              </a:rPr>
              <a:t>空间阶段的例子</a:t>
            </a:r>
            <a:r>
              <a:rPr lang="en-US" altLang="zh-CN" sz="3200" dirty="0">
                <a:solidFill>
                  <a:srgbClr val="FF3300"/>
                </a:solidFill>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32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endParaRPr>
          </a:p>
          <a:p>
            <a:pPr algn="just">
              <a:spcBef>
                <a:spcPct val="30000"/>
              </a:spcBef>
              <a:buClr>
                <a:schemeClr val="hlink"/>
              </a:buClr>
              <a:buSzPct val="80000"/>
              <a:buFont typeface="Monotype Sorts" charset="2"/>
              <a:buNone/>
            </a:pPr>
            <a:r>
              <a:rPr lang="zh-CN" altLang="en-US"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        设有一个旅行者从下图中的</a:t>
            </a:r>
            <a:r>
              <a:rPr lang="en-US" altLang="zh-CN"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A</a:t>
            </a:r>
            <a:r>
              <a:rPr lang="zh-CN" altLang="en-US"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点出发，途中要经过</a:t>
            </a:r>
            <a:r>
              <a:rPr lang="en-US" altLang="zh-CN"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B</a:t>
            </a:r>
            <a:r>
              <a:rPr lang="zh-CN" altLang="en-US"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C</a:t>
            </a:r>
            <a:r>
              <a:rPr lang="zh-CN" altLang="en-US"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D</a:t>
            </a:r>
            <a:r>
              <a:rPr lang="zh-CN" altLang="en-US"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等处，最后到达终点</a:t>
            </a:r>
            <a:r>
              <a:rPr lang="en-US" altLang="zh-CN"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E</a:t>
            </a:r>
            <a:r>
              <a:rPr lang="zh-CN" altLang="en-US"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从</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A</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到</a:t>
            </a:r>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E</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有很多条路线可以选择</a:t>
            </a:r>
            <a:r>
              <a:rPr lang="zh-CN" altLang="en-US"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，各点之间的距离如图所示，问该旅行者应选择哪一条路线，使从</a:t>
            </a:r>
            <a:r>
              <a:rPr lang="en-US" altLang="zh-CN"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A</a:t>
            </a:r>
            <a:r>
              <a:rPr lang="zh-CN" altLang="en-US"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到达</a:t>
            </a:r>
            <a:r>
              <a:rPr lang="en-US" altLang="zh-CN"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E</a:t>
            </a:r>
            <a:r>
              <a:rPr lang="zh-CN" altLang="en-US" sz="2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的总的路程为最短。</a:t>
            </a:r>
          </a:p>
        </p:txBody>
      </p:sp>
      <p:sp>
        <p:nvSpPr>
          <p:cNvPr id="56" name="Rectangle 111">
            <a:extLst>
              <a:ext uri="{FF2B5EF4-FFF2-40B4-BE49-F238E27FC236}">
                <a16:creationId xmlns:a16="http://schemas.microsoft.com/office/drawing/2014/main" id="{0EF07FE2-7FC3-40D2-A8F3-57EA66FDE6D2}"/>
              </a:ext>
            </a:extLst>
          </p:cNvPr>
          <p:cNvSpPr>
            <a:spLocks noChangeArrowheads="1"/>
          </p:cNvSpPr>
          <p:nvPr/>
        </p:nvSpPr>
        <p:spPr bwMode="auto">
          <a:xfrm>
            <a:off x="2709976" y="6198235"/>
            <a:ext cx="609600" cy="381000"/>
          </a:xfrm>
          <a:prstGeom prst="rect">
            <a:avLst/>
          </a:prstGeom>
          <a:solidFill>
            <a:srgbClr val="CCFFCC"/>
          </a:solidFill>
          <a:ln w="9525" cap="flat" algn="ctr">
            <a:solidFill>
              <a:srgbClr val="000000"/>
            </a:solidFill>
            <a:prstDash val="solid"/>
            <a:miter lim="800000"/>
            <a:headEnd type="none" w="med" len="med"/>
            <a:tailEnd type="none" w="med" len="med"/>
          </a:ln>
        </p:spPr>
        <p:txBody>
          <a:bodyPr wrap="none" anchor="ctr"/>
          <a:lstStyle/>
          <a:p>
            <a:pPr algn="ctr"/>
            <a:r>
              <a:rPr lang="en-US" altLang="zh-CN">
                <a:solidFill>
                  <a:schemeClr val="tx1"/>
                </a:solidFill>
                <a:ea typeface="宋体" panose="02010600030101010101" pitchFamily="2" charset="-122"/>
              </a:rPr>
              <a:t>1</a:t>
            </a:r>
          </a:p>
        </p:txBody>
      </p:sp>
      <p:sp>
        <p:nvSpPr>
          <p:cNvPr id="57" name="Rectangle 112">
            <a:extLst>
              <a:ext uri="{FF2B5EF4-FFF2-40B4-BE49-F238E27FC236}">
                <a16:creationId xmlns:a16="http://schemas.microsoft.com/office/drawing/2014/main" id="{6A40CB10-8A61-426D-ADB6-4A55DCE14023}"/>
              </a:ext>
            </a:extLst>
          </p:cNvPr>
          <p:cNvSpPr>
            <a:spLocks noChangeArrowheads="1"/>
          </p:cNvSpPr>
          <p:nvPr/>
        </p:nvSpPr>
        <p:spPr bwMode="auto">
          <a:xfrm>
            <a:off x="4360976" y="6198235"/>
            <a:ext cx="609600" cy="381000"/>
          </a:xfrm>
          <a:prstGeom prst="rect">
            <a:avLst/>
          </a:prstGeom>
          <a:solidFill>
            <a:srgbClr val="CCFFFF"/>
          </a:solidFill>
          <a:ln w="9525" cap="flat" algn="ctr">
            <a:solidFill>
              <a:srgbClr val="000000"/>
            </a:solidFill>
            <a:prstDash val="solid"/>
            <a:miter lim="800000"/>
            <a:headEnd type="none" w="med" len="med"/>
            <a:tailEnd type="none" w="med" len="med"/>
          </a:ln>
        </p:spPr>
        <p:txBody>
          <a:bodyPr wrap="none" anchor="ctr"/>
          <a:lstStyle/>
          <a:p>
            <a:pPr algn="ctr"/>
            <a:r>
              <a:rPr lang="en-US" altLang="zh-CN">
                <a:solidFill>
                  <a:schemeClr val="tx1"/>
                </a:solidFill>
                <a:ea typeface="宋体" panose="02010600030101010101" pitchFamily="2" charset="-122"/>
              </a:rPr>
              <a:t>2</a:t>
            </a:r>
          </a:p>
        </p:txBody>
      </p:sp>
      <p:sp>
        <p:nvSpPr>
          <p:cNvPr id="58" name="Rectangle 113">
            <a:extLst>
              <a:ext uri="{FF2B5EF4-FFF2-40B4-BE49-F238E27FC236}">
                <a16:creationId xmlns:a16="http://schemas.microsoft.com/office/drawing/2014/main" id="{4EA13CE6-376D-43AB-ABB1-9994529FACA1}"/>
              </a:ext>
            </a:extLst>
          </p:cNvPr>
          <p:cNvSpPr>
            <a:spLocks noChangeArrowheads="1"/>
          </p:cNvSpPr>
          <p:nvPr/>
        </p:nvSpPr>
        <p:spPr bwMode="auto">
          <a:xfrm>
            <a:off x="6138976" y="6198235"/>
            <a:ext cx="609600" cy="381000"/>
          </a:xfrm>
          <a:prstGeom prst="rect">
            <a:avLst/>
          </a:prstGeom>
          <a:solidFill>
            <a:srgbClr val="FFFF99"/>
          </a:solidFill>
          <a:ln w="9525" cap="flat" algn="ctr">
            <a:solidFill>
              <a:srgbClr val="000000"/>
            </a:solidFill>
            <a:prstDash val="solid"/>
            <a:miter lim="800000"/>
            <a:headEnd type="none" w="med" len="med"/>
            <a:tailEnd type="none" w="med" len="med"/>
          </a:ln>
        </p:spPr>
        <p:txBody>
          <a:bodyPr wrap="none" anchor="ctr"/>
          <a:lstStyle/>
          <a:p>
            <a:pPr algn="ctr"/>
            <a:r>
              <a:rPr lang="en-US" altLang="zh-CN">
                <a:solidFill>
                  <a:schemeClr val="tx1"/>
                </a:solidFill>
                <a:ea typeface="宋体" panose="02010600030101010101" pitchFamily="2" charset="-122"/>
              </a:rPr>
              <a:t>3</a:t>
            </a:r>
          </a:p>
        </p:txBody>
      </p:sp>
      <p:sp>
        <p:nvSpPr>
          <p:cNvPr id="59" name="Rectangle 114">
            <a:extLst>
              <a:ext uri="{FF2B5EF4-FFF2-40B4-BE49-F238E27FC236}">
                <a16:creationId xmlns:a16="http://schemas.microsoft.com/office/drawing/2014/main" id="{D7693284-C733-4C66-B1A1-9D3C8F5912B7}"/>
              </a:ext>
            </a:extLst>
          </p:cNvPr>
          <p:cNvSpPr>
            <a:spLocks noChangeArrowheads="1"/>
          </p:cNvSpPr>
          <p:nvPr/>
        </p:nvSpPr>
        <p:spPr bwMode="auto">
          <a:xfrm>
            <a:off x="7828076" y="6198235"/>
            <a:ext cx="609600" cy="381000"/>
          </a:xfrm>
          <a:prstGeom prst="rect">
            <a:avLst/>
          </a:prstGeom>
          <a:solidFill>
            <a:srgbClr val="FFCC99"/>
          </a:solidFill>
          <a:ln w="9525" cap="flat" algn="ctr">
            <a:solidFill>
              <a:srgbClr val="000000"/>
            </a:solidFill>
            <a:prstDash val="solid"/>
            <a:miter lim="800000"/>
            <a:headEnd type="none" w="med" len="med"/>
            <a:tailEnd type="none" w="med" len="med"/>
          </a:ln>
        </p:spPr>
        <p:txBody>
          <a:bodyPr wrap="none" anchor="ctr"/>
          <a:lstStyle/>
          <a:p>
            <a:pPr algn="ctr"/>
            <a:r>
              <a:rPr lang="en-US" altLang="zh-CN">
                <a:solidFill>
                  <a:schemeClr val="tx1"/>
                </a:solidFill>
                <a:ea typeface="宋体" panose="02010600030101010101" pitchFamily="2" charset="-122"/>
              </a:rPr>
              <a:t>4</a:t>
            </a:r>
          </a:p>
        </p:txBody>
      </p:sp>
      <p:grpSp>
        <p:nvGrpSpPr>
          <p:cNvPr id="60" name="Group 115">
            <a:extLst>
              <a:ext uri="{FF2B5EF4-FFF2-40B4-BE49-F238E27FC236}">
                <a16:creationId xmlns:a16="http://schemas.microsoft.com/office/drawing/2014/main" id="{A5C6ADF3-FEEA-4AAB-93E0-60BD2B8E46EB}"/>
              </a:ext>
            </a:extLst>
          </p:cNvPr>
          <p:cNvGrpSpPr>
            <a:grpSpLocks/>
          </p:cNvGrpSpPr>
          <p:nvPr/>
        </p:nvGrpSpPr>
        <p:grpSpPr bwMode="auto">
          <a:xfrm>
            <a:off x="1808276" y="5944235"/>
            <a:ext cx="927100" cy="406400"/>
            <a:chOff x="632" y="3272"/>
            <a:chExt cx="584" cy="256"/>
          </a:xfrm>
        </p:grpSpPr>
        <p:sp>
          <p:nvSpPr>
            <p:cNvPr id="61" name="Line 116">
              <a:extLst>
                <a:ext uri="{FF2B5EF4-FFF2-40B4-BE49-F238E27FC236}">
                  <a16:creationId xmlns:a16="http://schemas.microsoft.com/office/drawing/2014/main" id="{A976C99D-A0DF-4BEB-AF0A-5945458EEDD0}"/>
                </a:ext>
              </a:extLst>
            </p:cNvPr>
            <p:cNvSpPr>
              <a:spLocks noChangeShapeType="1"/>
            </p:cNvSpPr>
            <p:nvPr/>
          </p:nvSpPr>
          <p:spPr bwMode="auto">
            <a:xfrm>
              <a:off x="672" y="3528"/>
              <a:ext cx="528" cy="0"/>
            </a:xfrm>
            <a:prstGeom prst="line">
              <a:avLst/>
            </a:prstGeom>
            <a:noFill/>
            <a:ln w="25400" cap="flat" algn="ctr">
              <a:solidFill>
                <a:srgbClr val="000000"/>
              </a:solidFill>
              <a:prstDash val="solid"/>
              <a:round/>
              <a:headEnd type="none" w="med" len="me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62" name="Rectangle 117">
              <a:extLst>
                <a:ext uri="{FF2B5EF4-FFF2-40B4-BE49-F238E27FC236}">
                  <a16:creationId xmlns:a16="http://schemas.microsoft.com/office/drawing/2014/main" id="{14443554-3297-4D94-866C-3AA930C2F226}"/>
                </a:ext>
              </a:extLst>
            </p:cNvPr>
            <p:cNvSpPr>
              <a:spLocks noChangeArrowheads="1"/>
            </p:cNvSpPr>
            <p:nvPr/>
          </p:nvSpPr>
          <p:spPr bwMode="auto">
            <a:xfrm>
              <a:off x="632" y="3272"/>
              <a:ext cx="5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chemeClr val="tx1"/>
                  </a:solidFill>
                </a:rPr>
                <a:t>状态</a:t>
              </a:r>
              <a:r>
                <a:rPr lang="en-US" altLang="zh-CN" sz="2000">
                  <a:solidFill>
                    <a:schemeClr val="tx1"/>
                  </a:solidFill>
                </a:rPr>
                <a:t>1</a:t>
              </a:r>
            </a:p>
          </p:txBody>
        </p:sp>
      </p:grpSp>
      <p:sp>
        <p:nvSpPr>
          <p:cNvPr id="63" name="Rectangle 118">
            <a:extLst>
              <a:ext uri="{FF2B5EF4-FFF2-40B4-BE49-F238E27FC236}">
                <a16:creationId xmlns:a16="http://schemas.microsoft.com/office/drawing/2014/main" id="{F792D9C1-8703-498C-888B-1762B1F7E4B8}"/>
              </a:ext>
            </a:extLst>
          </p:cNvPr>
          <p:cNvSpPr>
            <a:spLocks noChangeArrowheads="1"/>
          </p:cNvSpPr>
          <p:nvPr/>
        </p:nvSpPr>
        <p:spPr bwMode="auto">
          <a:xfrm>
            <a:off x="2570276" y="5829935"/>
            <a:ext cx="927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chemeClr val="tx1"/>
                </a:solidFill>
              </a:rPr>
              <a:t>决策</a:t>
            </a:r>
            <a:r>
              <a:rPr lang="en-US" altLang="zh-CN" sz="2000">
                <a:solidFill>
                  <a:schemeClr val="tx1"/>
                </a:solidFill>
              </a:rPr>
              <a:t>1</a:t>
            </a:r>
          </a:p>
        </p:txBody>
      </p:sp>
      <p:grpSp>
        <p:nvGrpSpPr>
          <p:cNvPr id="64" name="Group 119">
            <a:extLst>
              <a:ext uri="{FF2B5EF4-FFF2-40B4-BE49-F238E27FC236}">
                <a16:creationId xmlns:a16="http://schemas.microsoft.com/office/drawing/2014/main" id="{EF21B846-A898-402D-B435-EC56A27D1B1F}"/>
              </a:ext>
            </a:extLst>
          </p:cNvPr>
          <p:cNvGrpSpPr>
            <a:grpSpLocks/>
          </p:cNvGrpSpPr>
          <p:nvPr/>
        </p:nvGrpSpPr>
        <p:grpSpPr bwMode="auto">
          <a:xfrm>
            <a:off x="3308464" y="5958523"/>
            <a:ext cx="1117600" cy="396875"/>
            <a:chOff x="1577" y="3281"/>
            <a:chExt cx="584" cy="250"/>
          </a:xfrm>
        </p:grpSpPr>
        <p:sp>
          <p:nvSpPr>
            <p:cNvPr id="65" name="Line 120">
              <a:extLst>
                <a:ext uri="{FF2B5EF4-FFF2-40B4-BE49-F238E27FC236}">
                  <a16:creationId xmlns:a16="http://schemas.microsoft.com/office/drawing/2014/main" id="{CCCD3A3C-BB13-4623-B215-503EA34188E1}"/>
                </a:ext>
              </a:extLst>
            </p:cNvPr>
            <p:cNvSpPr>
              <a:spLocks noChangeShapeType="1"/>
            </p:cNvSpPr>
            <p:nvPr/>
          </p:nvSpPr>
          <p:spPr bwMode="auto">
            <a:xfrm>
              <a:off x="1584" y="3528"/>
              <a:ext cx="528" cy="0"/>
            </a:xfrm>
            <a:prstGeom prst="line">
              <a:avLst/>
            </a:prstGeom>
            <a:noFill/>
            <a:ln w="25400" cap="flat" algn="ctr">
              <a:solidFill>
                <a:srgbClr val="000000"/>
              </a:solidFill>
              <a:prstDash val="solid"/>
              <a:round/>
              <a:headEnd type="none" w="med" len="me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66" name="Rectangle 121">
              <a:extLst>
                <a:ext uri="{FF2B5EF4-FFF2-40B4-BE49-F238E27FC236}">
                  <a16:creationId xmlns:a16="http://schemas.microsoft.com/office/drawing/2014/main" id="{19B23B96-A0CB-4A4A-873F-274BCD4DFC82}"/>
                </a:ext>
              </a:extLst>
            </p:cNvPr>
            <p:cNvSpPr>
              <a:spLocks noChangeArrowheads="1"/>
            </p:cNvSpPr>
            <p:nvPr/>
          </p:nvSpPr>
          <p:spPr bwMode="auto">
            <a:xfrm>
              <a:off x="1577" y="3281"/>
              <a:ext cx="5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chemeClr val="tx1"/>
                  </a:solidFill>
                </a:rPr>
                <a:t>状态</a:t>
              </a:r>
              <a:r>
                <a:rPr lang="en-US" altLang="zh-CN" sz="2000">
                  <a:solidFill>
                    <a:schemeClr val="tx1"/>
                  </a:solidFill>
                </a:rPr>
                <a:t>2</a:t>
              </a:r>
            </a:p>
          </p:txBody>
        </p:sp>
      </p:grpSp>
      <p:grpSp>
        <p:nvGrpSpPr>
          <p:cNvPr id="67" name="Group 122">
            <a:extLst>
              <a:ext uri="{FF2B5EF4-FFF2-40B4-BE49-F238E27FC236}">
                <a16:creationId xmlns:a16="http://schemas.microsoft.com/office/drawing/2014/main" id="{37304EAA-42C6-4DD6-B9FB-2CC33003F27D}"/>
              </a:ext>
            </a:extLst>
          </p:cNvPr>
          <p:cNvGrpSpPr>
            <a:grpSpLocks/>
          </p:cNvGrpSpPr>
          <p:nvPr/>
        </p:nvGrpSpPr>
        <p:grpSpPr bwMode="auto">
          <a:xfrm>
            <a:off x="4910251" y="5947410"/>
            <a:ext cx="1270000" cy="403225"/>
            <a:chOff x="2458" y="3274"/>
            <a:chExt cx="584" cy="254"/>
          </a:xfrm>
        </p:grpSpPr>
        <p:sp>
          <p:nvSpPr>
            <p:cNvPr id="68" name="Line 123">
              <a:extLst>
                <a:ext uri="{FF2B5EF4-FFF2-40B4-BE49-F238E27FC236}">
                  <a16:creationId xmlns:a16="http://schemas.microsoft.com/office/drawing/2014/main" id="{BF46DA97-72EE-4BB8-8C20-7F24E3CC6673}"/>
                </a:ext>
              </a:extLst>
            </p:cNvPr>
            <p:cNvSpPr>
              <a:spLocks noChangeShapeType="1"/>
            </p:cNvSpPr>
            <p:nvPr/>
          </p:nvSpPr>
          <p:spPr bwMode="auto">
            <a:xfrm>
              <a:off x="2496" y="3528"/>
              <a:ext cx="528" cy="0"/>
            </a:xfrm>
            <a:prstGeom prst="line">
              <a:avLst/>
            </a:prstGeom>
            <a:noFill/>
            <a:ln w="25400" cap="flat" algn="ctr">
              <a:solidFill>
                <a:srgbClr val="000000"/>
              </a:solidFill>
              <a:prstDash val="solid"/>
              <a:round/>
              <a:headEnd type="none" w="med" len="me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69" name="Rectangle 124">
              <a:extLst>
                <a:ext uri="{FF2B5EF4-FFF2-40B4-BE49-F238E27FC236}">
                  <a16:creationId xmlns:a16="http://schemas.microsoft.com/office/drawing/2014/main" id="{81BFA003-20CA-4AD4-BDC4-508EB58C01B1}"/>
                </a:ext>
              </a:extLst>
            </p:cNvPr>
            <p:cNvSpPr>
              <a:spLocks noChangeArrowheads="1"/>
            </p:cNvSpPr>
            <p:nvPr/>
          </p:nvSpPr>
          <p:spPr bwMode="auto">
            <a:xfrm>
              <a:off x="2458" y="3274"/>
              <a:ext cx="5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chemeClr val="tx1"/>
                  </a:solidFill>
                </a:rPr>
                <a:t>状态</a:t>
              </a:r>
              <a:r>
                <a:rPr lang="en-US" altLang="zh-CN" sz="2000">
                  <a:solidFill>
                    <a:schemeClr val="tx1"/>
                  </a:solidFill>
                </a:rPr>
                <a:t>3</a:t>
              </a:r>
            </a:p>
          </p:txBody>
        </p:sp>
      </p:grpSp>
      <p:grpSp>
        <p:nvGrpSpPr>
          <p:cNvPr id="70" name="Group 125">
            <a:extLst>
              <a:ext uri="{FF2B5EF4-FFF2-40B4-BE49-F238E27FC236}">
                <a16:creationId xmlns:a16="http://schemas.microsoft.com/office/drawing/2014/main" id="{B7C74421-15F1-4843-AB9D-5060A2C30530}"/>
              </a:ext>
            </a:extLst>
          </p:cNvPr>
          <p:cNvGrpSpPr>
            <a:grpSpLocks/>
          </p:cNvGrpSpPr>
          <p:nvPr/>
        </p:nvGrpSpPr>
        <p:grpSpPr bwMode="auto">
          <a:xfrm>
            <a:off x="6675551" y="5934710"/>
            <a:ext cx="1181100" cy="415925"/>
            <a:chOff x="3362" y="3266"/>
            <a:chExt cx="584" cy="262"/>
          </a:xfrm>
        </p:grpSpPr>
        <p:sp>
          <p:nvSpPr>
            <p:cNvPr id="71" name="Line 126">
              <a:extLst>
                <a:ext uri="{FF2B5EF4-FFF2-40B4-BE49-F238E27FC236}">
                  <a16:creationId xmlns:a16="http://schemas.microsoft.com/office/drawing/2014/main" id="{F17C36AC-A8DB-40A1-95CA-940B7C7D3BF2}"/>
                </a:ext>
              </a:extLst>
            </p:cNvPr>
            <p:cNvSpPr>
              <a:spLocks noChangeShapeType="1"/>
            </p:cNvSpPr>
            <p:nvPr/>
          </p:nvSpPr>
          <p:spPr bwMode="auto">
            <a:xfrm>
              <a:off x="3408" y="3528"/>
              <a:ext cx="528" cy="0"/>
            </a:xfrm>
            <a:prstGeom prst="line">
              <a:avLst/>
            </a:prstGeom>
            <a:noFill/>
            <a:ln w="25400" cap="flat" algn="ctr">
              <a:solidFill>
                <a:srgbClr val="000000"/>
              </a:solidFill>
              <a:prstDash val="solid"/>
              <a:round/>
              <a:headEnd type="none" w="med" len="me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72" name="Rectangle 127">
              <a:extLst>
                <a:ext uri="{FF2B5EF4-FFF2-40B4-BE49-F238E27FC236}">
                  <a16:creationId xmlns:a16="http://schemas.microsoft.com/office/drawing/2014/main" id="{4C719FD6-82E1-46DF-9188-081B6878B4D3}"/>
                </a:ext>
              </a:extLst>
            </p:cNvPr>
            <p:cNvSpPr>
              <a:spLocks noChangeArrowheads="1"/>
            </p:cNvSpPr>
            <p:nvPr/>
          </p:nvSpPr>
          <p:spPr bwMode="auto">
            <a:xfrm>
              <a:off x="3362" y="3266"/>
              <a:ext cx="5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chemeClr val="tx1"/>
                  </a:solidFill>
                </a:rPr>
                <a:t>状态</a:t>
              </a:r>
              <a:r>
                <a:rPr lang="en-US" altLang="zh-CN" sz="2000">
                  <a:solidFill>
                    <a:schemeClr val="tx1"/>
                  </a:solidFill>
                </a:rPr>
                <a:t>4</a:t>
              </a:r>
            </a:p>
          </p:txBody>
        </p:sp>
      </p:grpSp>
      <p:grpSp>
        <p:nvGrpSpPr>
          <p:cNvPr id="73" name="Group 128">
            <a:extLst>
              <a:ext uri="{FF2B5EF4-FFF2-40B4-BE49-F238E27FC236}">
                <a16:creationId xmlns:a16="http://schemas.microsoft.com/office/drawing/2014/main" id="{EE6F2B50-0605-46E1-A84B-632028787E45}"/>
              </a:ext>
            </a:extLst>
          </p:cNvPr>
          <p:cNvGrpSpPr>
            <a:grpSpLocks/>
          </p:cNvGrpSpPr>
          <p:nvPr/>
        </p:nvGrpSpPr>
        <p:grpSpPr bwMode="auto">
          <a:xfrm>
            <a:off x="8415451" y="5883910"/>
            <a:ext cx="927100" cy="466725"/>
            <a:chOff x="4306" y="3234"/>
            <a:chExt cx="584" cy="294"/>
          </a:xfrm>
        </p:grpSpPr>
        <p:sp>
          <p:nvSpPr>
            <p:cNvPr id="74" name="Line 129">
              <a:extLst>
                <a:ext uri="{FF2B5EF4-FFF2-40B4-BE49-F238E27FC236}">
                  <a16:creationId xmlns:a16="http://schemas.microsoft.com/office/drawing/2014/main" id="{2CFD96C7-B7CD-4A22-9541-40B98622623F}"/>
                </a:ext>
              </a:extLst>
            </p:cNvPr>
            <p:cNvSpPr>
              <a:spLocks noChangeShapeType="1"/>
            </p:cNvSpPr>
            <p:nvPr/>
          </p:nvSpPr>
          <p:spPr bwMode="auto">
            <a:xfrm>
              <a:off x="4320" y="3528"/>
              <a:ext cx="528" cy="0"/>
            </a:xfrm>
            <a:prstGeom prst="line">
              <a:avLst/>
            </a:prstGeom>
            <a:noFill/>
            <a:ln w="25400" cap="flat" algn="ctr">
              <a:solidFill>
                <a:srgbClr val="000000"/>
              </a:solidFill>
              <a:prstDash val="solid"/>
              <a:round/>
              <a:headEnd type="none" w="med" len="me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75" name="Rectangle 130">
              <a:extLst>
                <a:ext uri="{FF2B5EF4-FFF2-40B4-BE49-F238E27FC236}">
                  <a16:creationId xmlns:a16="http://schemas.microsoft.com/office/drawing/2014/main" id="{5EF7F6F2-2833-4645-8164-A31287858EF5}"/>
                </a:ext>
              </a:extLst>
            </p:cNvPr>
            <p:cNvSpPr>
              <a:spLocks noChangeArrowheads="1"/>
            </p:cNvSpPr>
            <p:nvPr/>
          </p:nvSpPr>
          <p:spPr bwMode="auto">
            <a:xfrm>
              <a:off x="4306" y="3234"/>
              <a:ext cx="5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chemeClr val="tx1"/>
                  </a:solidFill>
                </a:rPr>
                <a:t>状态</a:t>
              </a:r>
              <a:r>
                <a:rPr lang="en-US" altLang="zh-CN" sz="2000">
                  <a:solidFill>
                    <a:schemeClr val="tx1"/>
                  </a:solidFill>
                </a:rPr>
                <a:t>5</a:t>
              </a:r>
            </a:p>
          </p:txBody>
        </p:sp>
      </p:grpSp>
      <p:sp>
        <p:nvSpPr>
          <p:cNvPr id="76" name="Rectangle 131">
            <a:extLst>
              <a:ext uri="{FF2B5EF4-FFF2-40B4-BE49-F238E27FC236}">
                <a16:creationId xmlns:a16="http://schemas.microsoft.com/office/drawing/2014/main" id="{D387DECC-52B8-4AE5-9A84-C33CA3949328}"/>
              </a:ext>
            </a:extLst>
          </p:cNvPr>
          <p:cNvSpPr>
            <a:spLocks noChangeArrowheads="1"/>
          </p:cNvSpPr>
          <p:nvPr/>
        </p:nvSpPr>
        <p:spPr bwMode="auto">
          <a:xfrm>
            <a:off x="4172064" y="5793423"/>
            <a:ext cx="927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chemeClr val="tx1"/>
                </a:solidFill>
              </a:rPr>
              <a:t>决策</a:t>
            </a:r>
            <a:r>
              <a:rPr lang="en-US" altLang="zh-CN" sz="2000">
                <a:solidFill>
                  <a:schemeClr val="tx1"/>
                </a:solidFill>
              </a:rPr>
              <a:t>2</a:t>
            </a:r>
          </a:p>
        </p:txBody>
      </p:sp>
      <p:sp>
        <p:nvSpPr>
          <p:cNvPr id="77" name="Rectangle 132">
            <a:extLst>
              <a:ext uri="{FF2B5EF4-FFF2-40B4-BE49-F238E27FC236}">
                <a16:creationId xmlns:a16="http://schemas.microsoft.com/office/drawing/2014/main" id="{903EDBCF-F503-4DCE-B697-E4B2A3B54897}"/>
              </a:ext>
            </a:extLst>
          </p:cNvPr>
          <p:cNvSpPr>
            <a:spLocks noChangeArrowheads="1"/>
          </p:cNvSpPr>
          <p:nvPr/>
        </p:nvSpPr>
        <p:spPr bwMode="auto">
          <a:xfrm>
            <a:off x="6000864" y="5806123"/>
            <a:ext cx="927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chemeClr val="tx1"/>
                </a:solidFill>
              </a:rPr>
              <a:t>决策</a:t>
            </a:r>
            <a:r>
              <a:rPr lang="en-US" altLang="zh-CN" sz="2000">
                <a:solidFill>
                  <a:schemeClr val="tx1"/>
                </a:solidFill>
              </a:rPr>
              <a:t>3</a:t>
            </a:r>
          </a:p>
        </p:txBody>
      </p:sp>
      <p:sp>
        <p:nvSpPr>
          <p:cNvPr id="78" name="Rectangle 133">
            <a:extLst>
              <a:ext uri="{FF2B5EF4-FFF2-40B4-BE49-F238E27FC236}">
                <a16:creationId xmlns:a16="http://schemas.microsoft.com/office/drawing/2014/main" id="{65A67D30-75C7-4BCA-8384-CEC9E67A7DCF}"/>
              </a:ext>
            </a:extLst>
          </p:cNvPr>
          <p:cNvSpPr>
            <a:spLocks noChangeArrowheads="1"/>
          </p:cNvSpPr>
          <p:nvPr/>
        </p:nvSpPr>
        <p:spPr bwMode="auto">
          <a:xfrm>
            <a:off x="7677264" y="5818823"/>
            <a:ext cx="927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chemeClr val="tx1"/>
                </a:solidFill>
              </a:rPr>
              <a:t>决策</a:t>
            </a:r>
            <a:r>
              <a:rPr lang="en-US" altLang="zh-CN" sz="2000">
                <a:solidFill>
                  <a:schemeClr val="tx1"/>
                </a:solidFill>
              </a:rPr>
              <a:t>4</a:t>
            </a:r>
          </a:p>
        </p:txBody>
      </p:sp>
      <p:sp>
        <p:nvSpPr>
          <p:cNvPr id="79" name="Rectangle 134">
            <a:extLst>
              <a:ext uri="{FF2B5EF4-FFF2-40B4-BE49-F238E27FC236}">
                <a16:creationId xmlns:a16="http://schemas.microsoft.com/office/drawing/2014/main" id="{3722E701-45AA-487A-9C4A-B0055739BBD6}"/>
              </a:ext>
            </a:extLst>
          </p:cNvPr>
          <p:cNvSpPr>
            <a:spLocks noChangeArrowheads="1"/>
          </p:cNvSpPr>
          <p:nvPr/>
        </p:nvSpPr>
        <p:spPr bwMode="auto">
          <a:xfrm>
            <a:off x="8307068" y="3843389"/>
            <a:ext cx="3397251" cy="515760"/>
          </a:xfrm>
          <a:prstGeom prst="rect">
            <a:avLst/>
          </a:prstGeom>
          <a:noFill/>
          <a:ln w="9525" cap="flat" algn="ctr">
            <a:solidFill>
              <a:srgbClr val="0000FF"/>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txBody>
          <a:bodyPr/>
          <a:lstStyle/>
          <a:p>
            <a:pPr>
              <a:spcBef>
                <a:spcPct val="40000"/>
              </a:spcBef>
            </a:pPr>
            <a:r>
              <a:rPr lang="zh-CN" altLang="en-US" sz="2300" dirty="0">
                <a:solidFill>
                  <a:schemeClr val="tx1"/>
                </a:solidFill>
                <a:latin typeface="黑体" panose="02010609060101010101" pitchFamily="49" charset="-122"/>
                <a:ea typeface="黑体" panose="02010609060101010101" pitchFamily="49" charset="-122"/>
              </a:rPr>
              <a:t>可看成</a:t>
            </a:r>
            <a:r>
              <a:rPr lang="en-US" altLang="zh-CN" sz="2300" dirty="0">
                <a:solidFill>
                  <a:srgbClr val="FF0000"/>
                </a:solidFill>
                <a:latin typeface="黑体" panose="02010609060101010101" pitchFamily="49" charset="-122"/>
                <a:ea typeface="黑体" panose="02010609060101010101" pitchFamily="49" charset="-122"/>
              </a:rPr>
              <a:t>4</a:t>
            </a:r>
            <a:r>
              <a:rPr lang="zh-CN" altLang="en-US" sz="2300" dirty="0">
                <a:solidFill>
                  <a:srgbClr val="FF0000"/>
                </a:solidFill>
                <a:latin typeface="黑体" panose="02010609060101010101" pitchFamily="49" charset="-122"/>
                <a:ea typeface="黑体" panose="02010609060101010101" pitchFamily="49" charset="-122"/>
              </a:rPr>
              <a:t>阶段</a:t>
            </a:r>
            <a:r>
              <a:rPr lang="zh-CN" altLang="en-US" sz="2300" dirty="0">
                <a:solidFill>
                  <a:schemeClr val="tx1"/>
                </a:solidFill>
                <a:latin typeface="黑体" panose="02010609060101010101" pitchFamily="49" charset="-122"/>
                <a:ea typeface="黑体" panose="02010609060101010101" pitchFamily="49" charset="-122"/>
              </a:rPr>
              <a:t>的决策问题。</a:t>
            </a:r>
          </a:p>
        </p:txBody>
      </p:sp>
      <p:pic>
        <p:nvPicPr>
          <p:cNvPr id="80" name="图片 79">
            <a:extLst>
              <a:ext uri="{FF2B5EF4-FFF2-40B4-BE49-F238E27FC236}">
                <a16:creationId xmlns:a16="http://schemas.microsoft.com/office/drawing/2014/main" id="{E65C273F-F644-4209-87D8-CA8376CFA7EE}"/>
              </a:ext>
            </a:extLst>
          </p:cNvPr>
          <p:cNvPicPr>
            <a:picLocks noChangeAspect="1"/>
          </p:cNvPicPr>
          <p:nvPr/>
        </p:nvPicPr>
        <p:blipFill>
          <a:blip r:embed="rId2"/>
          <a:stretch>
            <a:fillRect/>
          </a:stretch>
        </p:blipFill>
        <p:spPr>
          <a:xfrm>
            <a:off x="566802" y="2552194"/>
            <a:ext cx="7315834" cy="3200677"/>
          </a:xfrm>
          <a:prstGeom prst="rect">
            <a:avLst/>
          </a:prstGeom>
        </p:spPr>
      </p:pic>
    </p:spTree>
    <p:extLst>
      <p:ext uri="{BB962C8B-B14F-4D97-AF65-F5344CB8AC3E}">
        <p14:creationId xmlns:p14="http://schemas.microsoft.com/office/powerpoint/2010/main" val="315171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childTnLst>
                                    <p:set>
                                      <p:cBhvr additive="base">
                                        <p:cTn id="6" dur="1" fill="hold">
                                          <p:stCondLst>
                                            <p:cond delay="0"/>
                                          </p:stCondLst>
                                        </p:cTn>
                                        <p:tgtEl>
                                          <p:spTgt spid="79"/>
                                        </p:tgtEl>
                                        <p:attrNameLst>
                                          <p:attrName>style.visibility</p:attrName>
                                        </p:attrNameLst>
                                      </p:cBhvr>
                                      <p:to>
                                        <p:strVal val="visible"/>
                                      </p:to>
                                    </p:set>
                                    <p:animEffect transition="in" filter="blinds(horizontal)">
                                      <p:cBhvr additive="base">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childTnLst>
                                    <p:set>
                                      <p:cBhvr additive="base">
                                        <p:cTn id="11" dur="1" fill="hold">
                                          <p:stCondLst>
                                            <p:cond delay="0"/>
                                          </p:stCondLst>
                                        </p:cTn>
                                        <p:tgtEl>
                                          <p:spTgt spid="56"/>
                                        </p:tgtEl>
                                        <p:attrNameLst>
                                          <p:attrName>style.visibility</p:attrName>
                                        </p:attrNameLst>
                                      </p:cBhvr>
                                      <p:to>
                                        <p:strVal val="visible"/>
                                      </p:to>
                                    </p:set>
                                    <p:animEffect transition="in" filter="blinds(horizontal)">
                                      <p:cBhvr additive="base">
                                        <p:cTn id="12" dur="500"/>
                                        <p:tgtEl>
                                          <p:spTgt spid="56"/>
                                        </p:tgtEl>
                                      </p:cBhvr>
                                    </p:animEffect>
                                  </p:childTnLst>
                                </p:cTn>
                              </p:par>
                              <p:par>
                                <p:cTn id="13" presetID="3" presetClass="entr" presetSubtype="10" fill="hold" nodeType="withEffect">
                                  <p:childTnLst>
                                    <p:set>
                                      <p:cBhvr additive="base">
                                        <p:cTn id="14" dur="1" fill="hold">
                                          <p:stCondLst>
                                            <p:cond delay="0"/>
                                          </p:stCondLst>
                                        </p:cTn>
                                        <p:tgtEl>
                                          <p:spTgt spid="60"/>
                                        </p:tgtEl>
                                        <p:attrNameLst>
                                          <p:attrName>style.visibility</p:attrName>
                                        </p:attrNameLst>
                                      </p:cBhvr>
                                      <p:to>
                                        <p:strVal val="visible"/>
                                      </p:to>
                                    </p:set>
                                    <p:animEffect transition="in" filter="blinds(horizontal)">
                                      <p:cBhvr additive="base">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childTnLst>
                                    <p:set>
                                      <p:cBhvr additive="base">
                                        <p:cTn id="19" dur="1" fill="hold">
                                          <p:stCondLst>
                                            <p:cond delay="0"/>
                                          </p:stCondLst>
                                        </p:cTn>
                                        <p:tgtEl>
                                          <p:spTgt spid="63"/>
                                        </p:tgtEl>
                                        <p:attrNameLst>
                                          <p:attrName>style.visibility</p:attrName>
                                        </p:attrNameLst>
                                      </p:cBhvr>
                                      <p:to>
                                        <p:strVal val="visible"/>
                                      </p:to>
                                    </p:set>
                                    <p:animEffect transition="in" filter="blinds(horizontal)">
                                      <p:cBhvr additive="base">
                                        <p:cTn id="20" dur="500"/>
                                        <p:tgtEl>
                                          <p:spTgt spid="6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childTnLst>
                                    <p:set>
                                      <p:cBhvr additive="base">
                                        <p:cTn id="24" dur="1" fill="hold">
                                          <p:stCondLst>
                                            <p:cond delay="0"/>
                                          </p:stCondLst>
                                        </p:cTn>
                                        <p:tgtEl>
                                          <p:spTgt spid="64"/>
                                        </p:tgtEl>
                                        <p:attrNameLst>
                                          <p:attrName>style.visibility</p:attrName>
                                        </p:attrNameLst>
                                      </p:cBhvr>
                                      <p:to>
                                        <p:strVal val="visible"/>
                                      </p:to>
                                    </p:set>
                                    <p:animEffect transition="in" filter="blinds(horizontal)">
                                      <p:cBhvr additive="base">
                                        <p:cTn id="25" dur="500"/>
                                        <p:tgtEl>
                                          <p:spTgt spid="64"/>
                                        </p:tgtEl>
                                      </p:cBhvr>
                                    </p:animEffect>
                                  </p:childTnLst>
                                </p:cTn>
                              </p:par>
                              <p:par>
                                <p:cTn id="26" presetID="3" presetClass="entr" presetSubtype="10" fill="hold" grpId="0" nodeType="withEffect">
                                  <p:childTnLst>
                                    <p:set>
                                      <p:cBhvr additive="base">
                                        <p:cTn id="27" dur="1" fill="hold">
                                          <p:stCondLst>
                                            <p:cond delay="0"/>
                                          </p:stCondLst>
                                        </p:cTn>
                                        <p:tgtEl>
                                          <p:spTgt spid="57"/>
                                        </p:tgtEl>
                                        <p:attrNameLst>
                                          <p:attrName>style.visibility</p:attrName>
                                        </p:attrNameLst>
                                      </p:cBhvr>
                                      <p:to>
                                        <p:strVal val="visible"/>
                                      </p:to>
                                    </p:set>
                                    <p:animEffect transition="in" filter="blinds(horizontal)">
                                      <p:cBhvr additive="base">
                                        <p:cTn id="28" dur="500"/>
                                        <p:tgtEl>
                                          <p:spTgt spid="5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childTnLst>
                                    <p:set>
                                      <p:cBhvr additive="base">
                                        <p:cTn id="32" dur="1" fill="hold">
                                          <p:stCondLst>
                                            <p:cond delay="0"/>
                                          </p:stCondLst>
                                        </p:cTn>
                                        <p:tgtEl>
                                          <p:spTgt spid="76"/>
                                        </p:tgtEl>
                                        <p:attrNameLst>
                                          <p:attrName>style.visibility</p:attrName>
                                        </p:attrNameLst>
                                      </p:cBhvr>
                                      <p:to>
                                        <p:strVal val="visible"/>
                                      </p:to>
                                    </p:set>
                                    <p:animEffect transition="in" filter="blinds(horizontal)">
                                      <p:cBhvr additive="base">
                                        <p:cTn id="33" dur="500"/>
                                        <p:tgtEl>
                                          <p:spTgt spid="76"/>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childTnLst>
                                    <p:set>
                                      <p:cBhvr additive="base">
                                        <p:cTn id="37" dur="1" fill="hold">
                                          <p:stCondLst>
                                            <p:cond delay="0"/>
                                          </p:stCondLst>
                                        </p:cTn>
                                        <p:tgtEl>
                                          <p:spTgt spid="67"/>
                                        </p:tgtEl>
                                        <p:attrNameLst>
                                          <p:attrName>style.visibility</p:attrName>
                                        </p:attrNameLst>
                                      </p:cBhvr>
                                      <p:to>
                                        <p:strVal val="visible"/>
                                      </p:to>
                                    </p:set>
                                    <p:animEffect transition="in" filter="blinds(horizontal)">
                                      <p:cBhvr additive="base">
                                        <p:cTn id="38" dur="500"/>
                                        <p:tgtEl>
                                          <p:spTgt spid="67"/>
                                        </p:tgtEl>
                                      </p:cBhvr>
                                    </p:animEffect>
                                  </p:childTnLst>
                                </p:cTn>
                              </p:par>
                              <p:par>
                                <p:cTn id="39" presetID="3" presetClass="entr" presetSubtype="10" fill="hold" grpId="0" nodeType="withEffect">
                                  <p:childTnLst>
                                    <p:set>
                                      <p:cBhvr additive="base">
                                        <p:cTn id="40" dur="1" fill="hold">
                                          <p:stCondLst>
                                            <p:cond delay="0"/>
                                          </p:stCondLst>
                                        </p:cTn>
                                        <p:tgtEl>
                                          <p:spTgt spid="58"/>
                                        </p:tgtEl>
                                        <p:attrNameLst>
                                          <p:attrName>style.visibility</p:attrName>
                                        </p:attrNameLst>
                                      </p:cBhvr>
                                      <p:to>
                                        <p:strVal val="visible"/>
                                      </p:to>
                                    </p:set>
                                    <p:animEffect transition="in" filter="blinds(horizontal)">
                                      <p:cBhvr additive="base">
                                        <p:cTn id="41" dur="500"/>
                                        <p:tgtEl>
                                          <p:spTgt spid="58"/>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childTnLst>
                                    <p:set>
                                      <p:cBhvr additive="base">
                                        <p:cTn id="45" dur="1" fill="hold">
                                          <p:stCondLst>
                                            <p:cond delay="0"/>
                                          </p:stCondLst>
                                        </p:cTn>
                                        <p:tgtEl>
                                          <p:spTgt spid="77"/>
                                        </p:tgtEl>
                                        <p:attrNameLst>
                                          <p:attrName>style.visibility</p:attrName>
                                        </p:attrNameLst>
                                      </p:cBhvr>
                                      <p:to>
                                        <p:strVal val="visible"/>
                                      </p:to>
                                    </p:set>
                                    <p:animEffect transition="in" filter="blinds(horizontal)">
                                      <p:cBhvr additive="base">
                                        <p:cTn id="46" dur="500"/>
                                        <p:tgtEl>
                                          <p:spTgt spid="77"/>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childTnLst>
                                    <p:set>
                                      <p:cBhvr additive="base">
                                        <p:cTn id="50" dur="1" fill="hold">
                                          <p:stCondLst>
                                            <p:cond delay="0"/>
                                          </p:stCondLst>
                                        </p:cTn>
                                        <p:tgtEl>
                                          <p:spTgt spid="70"/>
                                        </p:tgtEl>
                                        <p:attrNameLst>
                                          <p:attrName>style.visibility</p:attrName>
                                        </p:attrNameLst>
                                      </p:cBhvr>
                                      <p:to>
                                        <p:strVal val="visible"/>
                                      </p:to>
                                    </p:set>
                                    <p:animEffect transition="in" filter="blinds(horizontal)">
                                      <p:cBhvr additive="base">
                                        <p:cTn id="51" dur="500"/>
                                        <p:tgtEl>
                                          <p:spTgt spid="70"/>
                                        </p:tgtEl>
                                      </p:cBhvr>
                                    </p:animEffect>
                                  </p:childTnLst>
                                </p:cTn>
                              </p:par>
                              <p:par>
                                <p:cTn id="52" presetID="3" presetClass="entr" presetSubtype="10" fill="hold" grpId="0" nodeType="withEffect">
                                  <p:childTnLst>
                                    <p:set>
                                      <p:cBhvr additive="base">
                                        <p:cTn id="53" dur="1" fill="hold">
                                          <p:stCondLst>
                                            <p:cond delay="0"/>
                                          </p:stCondLst>
                                        </p:cTn>
                                        <p:tgtEl>
                                          <p:spTgt spid="59"/>
                                        </p:tgtEl>
                                        <p:attrNameLst>
                                          <p:attrName>style.visibility</p:attrName>
                                        </p:attrNameLst>
                                      </p:cBhvr>
                                      <p:to>
                                        <p:strVal val="visible"/>
                                      </p:to>
                                    </p:set>
                                    <p:animEffect transition="in" filter="blinds(horizontal)">
                                      <p:cBhvr additive="base">
                                        <p:cTn id="54" dur="500"/>
                                        <p:tgtEl>
                                          <p:spTgt spid="59"/>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childTnLst>
                                    <p:set>
                                      <p:cBhvr additive="base">
                                        <p:cTn id="58" dur="1" fill="hold">
                                          <p:stCondLst>
                                            <p:cond delay="0"/>
                                          </p:stCondLst>
                                        </p:cTn>
                                        <p:tgtEl>
                                          <p:spTgt spid="78"/>
                                        </p:tgtEl>
                                        <p:attrNameLst>
                                          <p:attrName>style.visibility</p:attrName>
                                        </p:attrNameLst>
                                      </p:cBhvr>
                                      <p:to>
                                        <p:strVal val="visible"/>
                                      </p:to>
                                    </p:set>
                                    <p:animEffect transition="in" filter="blinds(horizontal)">
                                      <p:cBhvr additive="base">
                                        <p:cTn id="59" dur="500"/>
                                        <p:tgtEl>
                                          <p:spTgt spid="78"/>
                                        </p:tgtEl>
                                      </p:cBhvr>
                                    </p:animEffect>
                                  </p:childTnLst>
                                </p:cTn>
                              </p:par>
                              <p:par>
                                <p:cTn id="60" presetID="3" presetClass="entr" presetSubtype="10" fill="hold" nodeType="withEffect">
                                  <p:childTnLst>
                                    <p:set>
                                      <p:cBhvr additive="base">
                                        <p:cTn id="61" dur="1" fill="hold">
                                          <p:stCondLst>
                                            <p:cond delay="0"/>
                                          </p:stCondLst>
                                        </p:cTn>
                                        <p:tgtEl>
                                          <p:spTgt spid="73"/>
                                        </p:tgtEl>
                                        <p:attrNameLst>
                                          <p:attrName>style.visibility</p:attrName>
                                        </p:attrNameLst>
                                      </p:cBhvr>
                                      <p:to>
                                        <p:strVal val="visible"/>
                                      </p:to>
                                    </p:set>
                                    <p:animEffect transition="in" filter="blinds(horizontal)">
                                      <p:cBhvr additive="base">
                                        <p:cTn id="62"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58" grpId="0" animBg="1"/>
      <p:bldP spid="59" grpId="0" animBg="1"/>
      <p:bldP spid="63" grpId="0" animBg="1"/>
      <p:bldP spid="76" grpId="0" animBg="1"/>
      <p:bldP spid="77" grpId="0" animBg="1"/>
      <p:bldP spid="78" grpId="0" animBg="1"/>
      <p:bldP spid="7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93">
            <a:extLst>
              <a:ext uri="{FF2B5EF4-FFF2-40B4-BE49-F238E27FC236}">
                <a16:creationId xmlns:a16="http://schemas.microsoft.com/office/drawing/2014/main" id="{2AB41C1D-A01A-4FD0-99A4-F9723DFD47D5}"/>
              </a:ext>
            </a:extLst>
          </p:cNvPr>
          <p:cNvSpPr txBox="1">
            <a:spLocks noChangeArrowheads="1"/>
          </p:cNvSpPr>
          <p:nvPr/>
        </p:nvSpPr>
        <p:spPr bwMode="auto">
          <a:xfrm>
            <a:off x="685799" y="990600"/>
            <a:ext cx="10801774"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550" tIns="41275" rIns="82550" bIns="41275" numCol="1" anchor="t" anchorCtr="0" compatLnSpc="1">
            <a:prstTxWarp prst="textNoShape">
              <a:avLst/>
            </a:prstTxWarp>
          </a:bodyPr>
          <a:lstStyle>
            <a:lvl1pPr marL="254000" indent="-2540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1pPr>
            <a:lvl2pPr marL="609600" indent="-2032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2pPr>
            <a:lvl3pPr marL="1017588" indent="-2032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3pPr>
            <a:lvl4pPr marL="1600200" indent="-2286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4pPr>
            <a:lvl5pPr marL="2057400" indent="-2286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4000" marR="0" lvl="0" indent="-254000" algn="l" defTabSz="677863" rtl="0" eaLnBrk="0" fontAlgn="base" latinLnBrk="0" hangingPunct="0">
              <a:lnSpc>
                <a:spcPct val="90000"/>
              </a:lnSpc>
              <a:spcBef>
                <a:spcPct val="50000"/>
              </a:spcBef>
              <a:spcAft>
                <a:spcPct val="0"/>
              </a:spcAft>
              <a:buClrTx/>
              <a:buSzPct val="75000"/>
              <a:buFont typeface="Wingdings" panose="05000000000000000000" pitchFamily="2" charset="2"/>
              <a:buChar char="l"/>
              <a:tabLst/>
              <a:defRPr/>
            </a:pPr>
            <a:r>
              <a:rPr kumimoji="0" lang="zh-CN" altLang="en-US" sz="28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机器负荷分配问题</a:t>
            </a:r>
            <a:r>
              <a:rPr kumimoji="0" lang="en-US" altLang="zh-CN" sz="28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a:t>
            </a:r>
            <a:r>
              <a:rPr kumimoji="0" lang="zh-CN" altLang="en-US" sz="28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时间阶段问题</a:t>
            </a:r>
            <a:r>
              <a:rPr kumimoji="0" lang="en-US" altLang="zh-CN" sz="28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a:t>
            </a:r>
          </a:p>
          <a:p>
            <a:pPr marL="254000" marR="0" lvl="0" indent="-254000" algn="l" defTabSz="677863" rtl="0" eaLnBrk="0" fontAlgn="base" latinLnBrk="0" hangingPunct="0">
              <a:lnSpc>
                <a:spcPct val="90000"/>
              </a:lnSpc>
              <a:spcBef>
                <a:spcPct val="50000"/>
              </a:spcBef>
              <a:spcAft>
                <a:spcPct val="0"/>
              </a:spcAft>
              <a:buClrTx/>
              <a:buSzPct val="75000"/>
              <a:buFont typeface="Wingdings" panose="05000000000000000000" pitchFamily="2" charset="2"/>
              <a:buChar char="l"/>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endParaRPr>
          </a:p>
          <a:p>
            <a:pPr marL="254000" marR="0" lvl="0" indent="-254000" algn="l" defTabSz="677863" rtl="0" eaLnBrk="0" fontAlgn="base" latinLnBrk="0" hangingPunct="0">
              <a:lnSpc>
                <a:spcPct val="90000"/>
              </a:lnSpc>
              <a:spcBef>
                <a:spcPct val="50000"/>
              </a:spcBef>
              <a:spcAft>
                <a:spcPct val="0"/>
              </a:spcAft>
              <a:buClrTx/>
              <a:buSzPct val="75000"/>
              <a:buFont typeface="Wingdings" panose="05000000000000000000" pitchFamily="2" charset="2"/>
              <a:buChar char="l"/>
              <a:tabLst/>
              <a:defRPr/>
            </a:pPr>
            <a:r>
              <a:rPr kumimoji="0" lang="zh-CN" altLang="en-US" sz="2400" b="0" i="0" u="none" strike="noStrike" kern="1200" cap="none" spc="0" normalizeH="0" baseline="0" noProof="0" dirty="0">
                <a:ln>
                  <a:noFill/>
                </a:ln>
                <a:solidFill>
                  <a:srgbClr val="0000FF"/>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设有某种机器设备，用于完成两类工作</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A</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和</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B</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。若</a:t>
            </a:r>
            <a:r>
              <a:rPr kumimoji="0" lang="zh-CN" altLang="en-US" sz="2400" b="0" i="0" u="none" strike="noStrike" kern="1200" cap="none" spc="0" normalizeH="0" baseline="0" noProof="0" dirty="0">
                <a:ln>
                  <a:noFill/>
                </a:ln>
                <a:solidFill>
                  <a:srgbClr val="0000FF"/>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第</a:t>
            </a:r>
            <a:r>
              <a:rPr kumimoji="0" lang="en-US" altLang="zh-CN" sz="2400" b="0" i="1" u="none" strike="noStrike" kern="1200" cap="none" spc="0" normalizeH="0" baseline="0" noProof="0" dirty="0">
                <a:ln>
                  <a:noFill/>
                </a:ln>
                <a:solidFill>
                  <a:srgbClr val="0000FF"/>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k</a:t>
            </a:r>
            <a:r>
              <a:rPr kumimoji="0" lang="zh-CN" altLang="en-US" sz="2400" b="0" i="0" u="none" strike="noStrike" kern="1200" cap="none" spc="0" normalizeH="0" baseline="0" noProof="0" dirty="0">
                <a:ln>
                  <a:noFill/>
                </a:ln>
                <a:solidFill>
                  <a:srgbClr val="0000FF"/>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年初完好机器的数量为 </a:t>
            </a:r>
            <a:r>
              <a:rPr kumimoji="0" lang="en-US" altLang="zh-CN" sz="2400" b="0" i="1" u="none" strike="noStrike" kern="1200" cap="none" spc="0" normalizeH="0" baseline="0" noProof="0" dirty="0" err="1">
                <a:ln>
                  <a:noFill/>
                </a:ln>
                <a:solidFill>
                  <a:srgbClr val="0000FF"/>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x</a:t>
            </a:r>
            <a:r>
              <a:rPr kumimoji="0" lang="en-US" altLang="zh-CN" sz="2400" b="0" i="1" u="none" strike="noStrike" kern="1200" cap="none" spc="0" normalizeH="0" baseline="-25000" noProof="0" dirty="0" err="1">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k</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 </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，若以数量 </a:t>
            </a:r>
            <a:r>
              <a:rPr kumimoji="0" lang="en-US" altLang="zh-CN" sz="2400" b="0" i="1" u="none" strike="noStrike" kern="1200" cap="none" spc="0" normalizeH="0" baseline="0" noProof="0" dirty="0" err="1">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u</a:t>
            </a:r>
            <a:r>
              <a:rPr kumimoji="0" lang="en-US" altLang="zh-CN" sz="2400" b="0" i="1" u="none" strike="noStrike" kern="1200" cap="none" spc="0" normalizeH="0" baseline="-25000" noProof="0" dirty="0" err="1">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k</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 </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用于</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A</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，余下的（</a:t>
            </a:r>
            <a:r>
              <a:rPr kumimoji="0" lang="en-US" altLang="zh-CN" sz="2400" b="0" i="1" u="none" strike="noStrike" kern="1200" cap="none" spc="0" normalizeH="0" baseline="0" noProof="0" dirty="0" err="1">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x</a:t>
            </a:r>
            <a:r>
              <a:rPr kumimoji="0" lang="en-US" altLang="zh-CN" sz="2400" b="0" i="1" u="none" strike="noStrike" kern="1200" cap="none" spc="0" normalizeH="0" baseline="-25000" noProof="0" dirty="0" err="1">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k</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a:t>
            </a:r>
            <a:r>
              <a:rPr kumimoji="0" lang="en-US" altLang="zh-CN" sz="2400" b="0" i="1" u="none" strike="noStrike" kern="1200" cap="none" spc="0" normalizeH="0" baseline="0" noProof="0" dirty="0" err="1">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u</a:t>
            </a:r>
            <a:r>
              <a:rPr kumimoji="0" lang="en-US" altLang="zh-CN" sz="2400" b="0" i="1" u="none" strike="noStrike" kern="1200" cap="none" spc="0" normalizeH="0" baseline="-25000" noProof="0" dirty="0" err="1">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k</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）用于工作</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B</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，则该年的预期收入为 </a:t>
            </a:r>
            <a:r>
              <a:rPr kumimoji="0" lang="en-US" altLang="zh-CN" sz="2400" b="0" i="1" u="none" strike="noStrike" kern="1200" cap="none" spc="0" normalizeH="0" baseline="0" noProof="0" dirty="0">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g</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 </a:t>
            </a:r>
            <a:r>
              <a:rPr kumimoji="0" lang="en-US" altLang="zh-CN" sz="2400" b="0" i="1" u="none" strike="noStrike" kern="1200" cap="none" spc="0" normalizeH="0" baseline="0" noProof="0" dirty="0" err="1">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u</a:t>
            </a:r>
            <a:r>
              <a:rPr kumimoji="0" lang="en-US" altLang="zh-CN" sz="2400" b="0" i="1" u="none" strike="noStrike" kern="1200" cap="none" spc="0" normalizeH="0" baseline="-25000" noProof="0" dirty="0" err="1">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k</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 ) + </a:t>
            </a:r>
            <a:r>
              <a:rPr kumimoji="0" lang="en-US" altLang="zh-CN" sz="2400" b="0" i="1" u="none" strike="noStrike" kern="1200" cap="none" spc="0" normalizeH="0" baseline="0" noProof="0" dirty="0">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h</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 </a:t>
            </a:r>
            <a:r>
              <a:rPr kumimoji="0" lang="en-US" altLang="zh-CN" sz="2400" b="0" i="1" u="none" strike="noStrike" kern="1200" cap="none" spc="0" normalizeH="0" baseline="0" noProof="0" dirty="0" err="1">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x</a:t>
            </a:r>
            <a:r>
              <a:rPr kumimoji="0" lang="en-US" altLang="zh-CN" sz="2400" b="0" i="1" u="none" strike="noStrike" kern="1200" cap="none" spc="0" normalizeH="0" baseline="-25000" noProof="0" dirty="0" err="1">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k</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a:t>
            </a:r>
            <a:r>
              <a:rPr kumimoji="0" lang="en-US" altLang="zh-CN" sz="2400" b="0" i="1" u="none" strike="noStrike" kern="1200" cap="none" spc="0" normalizeH="0" baseline="0" noProof="0" dirty="0" err="1">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u</a:t>
            </a:r>
            <a:r>
              <a:rPr kumimoji="0" lang="en-US" altLang="zh-CN" sz="2400" b="0" i="1" u="none" strike="noStrike" kern="1200" cap="none" spc="0" normalizeH="0" baseline="-25000" noProof="0" dirty="0" err="1">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k</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 )</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a:t>
            </a:r>
            <a:r>
              <a:rPr kumimoji="0"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其中</a:t>
            </a:r>
            <a:r>
              <a:rPr kumimoji="0" lang="en-US" altLang="zh-CN" sz="2400" b="0" i="1" u="none" strike="noStrike" kern="1200" cap="none" spc="0" normalizeH="0" baseline="0" noProof="0" dirty="0">
                <a:ln>
                  <a:noFill/>
                </a:ln>
                <a:solidFill>
                  <a:srgbClr val="FF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g</a:t>
            </a: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 </a:t>
            </a:r>
            <a:r>
              <a:rPr kumimoji="0" lang="en-US" altLang="zh-CN" sz="2400" b="0" i="1" u="none" strike="noStrike" kern="1200" cap="none" spc="0" normalizeH="0" baseline="0" noProof="0" dirty="0" err="1">
                <a:ln>
                  <a:noFill/>
                </a:ln>
                <a:solidFill>
                  <a:srgbClr val="FF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u</a:t>
            </a:r>
            <a:r>
              <a:rPr kumimoji="0" lang="en-US" altLang="zh-CN" sz="2400" b="0" i="1" u="none" strike="noStrike" kern="1200" cap="none" spc="0" normalizeH="0" baseline="-25000" noProof="0" dirty="0" err="1">
                <a:ln>
                  <a:noFill/>
                </a:ln>
                <a:solidFill>
                  <a:srgbClr val="FF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k</a:t>
            </a:r>
            <a:r>
              <a:rPr kumimoji="0" lang="en-US" altLang="zh-CN" sz="2400" b="0" i="1" u="none" strike="noStrike" kern="1200" cap="none" spc="0" normalizeH="0" baseline="-25000" noProof="0" dirty="0">
                <a:ln>
                  <a:noFill/>
                </a:ln>
                <a:solidFill>
                  <a:srgbClr val="FF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 </a:t>
            </a: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 </a:t>
            </a:r>
            <a:r>
              <a:rPr kumimoji="0"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 </a:t>
            </a: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8</a:t>
            </a:r>
            <a:r>
              <a:rPr kumimoji="0" lang="en-US" altLang="zh-CN" sz="2400" b="0" i="1" u="none" strike="noStrike" kern="1200" cap="none" spc="0" normalizeH="0" baseline="0" noProof="0" dirty="0">
                <a:ln>
                  <a:noFill/>
                </a:ln>
                <a:solidFill>
                  <a:srgbClr val="FF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u</a:t>
            </a:r>
            <a:r>
              <a:rPr kumimoji="0" lang="en-US" altLang="zh-CN" sz="2400" b="0" i="1" u="none" strike="noStrike" kern="1200" cap="none" spc="0" normalizeH="0" baseline="-25000" noProof="0" dirty="0">
                <a:ln>
                  <a:noFill/>
                </a:ln>
                <a:solidFill>
                  <a:srgbClr val="FF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k</a:t>
            </a:r>
            <a:r>
              <a:rPr kumimoji="0" lang="en-US" altLang="zh-CN" sz="2400" b="0" i="1" u="none" strike="noStrike" kern="1200" cap="none" spc="0" normalizeH="0" baseline="0" noProof="0" dirty="0">
                <a:ln>
                  <a:noFill/>
                </a:ln>
                <a:solidFill>
                  <a:srgbClr val="FF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 </a:t>
            </a:r>
            <a:r>
              <a:rPr kumimoji="0"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 </a:t>
            </a:r>
            <a:r>
              <a:rPr kumimoji="0" lang="en-US" altLang="zh-CN" sz="2400" b="0" i="1" u="none" strike="noStrike" kern="1200" cap="none" spc="0" normalizeH="0" baseline="0" noProof="0" dirty="0">
                <a:ln>
                  <a:noFill/>
                </a:ln>
                <a:solidFill>
                  <a:srgbClr val="FF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h</a:t>
            </a: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 </a:t>
            </a:r>
            <a:r>
              <a:rPr kumimoji="0" lang="en-US" altLang="zh-CN" sz="2400" b="0" i="1" u="none" strike="noStrike" kern="1200" cap="none" spc="0" normalizeH="0" baseline="0" noProof="0" dirty="0" err="1">
                <a:ln>
                  <a:noFill/>
                </a:ln>
                <a:solidFill>
                  <a:srgbClr val="FF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x</a:t>
            </a:r>
            <a:r>
              <a:rPr kumimoji="0" lang="en-US" altLang="zh-CN" sz="2400" b="0" i="1" u="none" strike="noStrike" kern="1200" cap="none" spc="0" normalizeH="0" baseline="-25000" noProof="0" dirty="0" err="1">
                <a:ln>
                  <a:noFill/>
                </a:ln>
                <a:solidFill>
                  <a:srgbClr val="FF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k</a:t>
            </a:r>
            <a:r>
              <a:rPr kumimoji="0"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a:t>
            </a:r>
            <a:r>
              <a:rPr kumimoji="0" lang="en-US" altLang="zh-CN" sz="2400" b="0" i="1" u="none" strike="noStrike" kern="1200" cap="none" spc="0" normalizeH="0" baseline="0" noProof="0" dirty="0" err="1">
                <a:ln>
                  <a:noFill/>
                </a:ln>
                <a:solidFill>
                  <a:srgbClr val="FF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u</a:t>
            </a:r>
            <a:r>
              <a:rPr kumimoji="0" lang="en-US" altLang="zh-CN" sz="2400" b="0" i="1" u="none" strike="noStrike" kern="1200" cap="none" spc="0" normalizeH="0" baseline="-25000" noProof="0" dirty="0" err="1">
                <a:ln>
                  <a:noFill/>
                </a:ln>
                <a:solidFill>
                  <a:srgbClr val="FF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k</a:t>
            </a: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 ) = 5</a:t>
            </a:r>
            <a:r>
              <a:rPr kumimoji="0" lang="en-US" altLang="zh-CN" sz="2400" b="0"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0" lang="en-US" altLang="zh-CN" sz="2400" b="0" i="1" u="none" strike="noStrike" kern="1200" cap="none" spc="0" normalizeH="0" baseline="0" noProof="0" dirty="0" err="1">
                <a:ln>
                  <a:noFill/>
                </a:ln>
                <a:solidFill>
                  <a:srgbClr val="FF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x</a:t>
            </a:r>
            <a:r>
              <a:rPr kumimoji="0" lang="en-US" altLang="zh-CN" sz="2400" b="0" i="1" u="none" strike="noStrike" kern="1200" cap="none" spc="0" normalizeH="0" baseline="-25000" noProof="0" dirty="0" err="1">
                <a:ln>
                  <a:noFill/>
                </a:ln>
                <a:solidFill>
                  <a:srgbClr val="FF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k</a:t>
            </a:r>
            <a:r>
              <a:rPr kumimoji="0"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a:t>
            </a:r>
            <a:r>
              <a:rPr kumimoji="0" lang="en-US" altLang="zh-CN" sz="2400" b="0" i="1" u="none" strike="noStrike" kern="1200" cap="none" spc="0" normalizeH="0" baseline="0" noProof="0" dirty="0" err="1">
                <a:ln>
                  <a:noFill/>
                </a:ln>
                <a:solidFill>
                  <a:srgbClr val="FF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u</a:t>
            </a:r>
            <a:r>
              <a:rPr kumimoji="0" lang="en-US" altLang="zh-CN" sz="2400" b="0" i="1" u="none" strike="noStrike" kern="1200" cap="none" spc="0" normalizeH="0" baseline="-25000" noProof="0" dirty="0" err="1">
                <a:ln>
                  <a:noFill/>
                </a:ln>
                <a:solidFill>
                  <a:srgbClr val="FF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k</a:t>
            </a: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a:t>
            </a:r>
          </a:p>
          <a:p>
            <a:pPr marL="254000" marR="0" lvl="0" indent="-254000" algn="l" defTabSz="677863" rtl="0" eaLnBrk="0" fontAlgn="base" latinLnBrk="0" hangingPunct="0">
              <a:lnSpc>
                <a:spcPct val="90000"/>
              </a:lnSpc>
              <a:spcBef>
                <a:spcPct val="50000"/>
              </a:spcBef>
              <a:spcAft>
                <a:spcPct val="0"/>
              </a:spcAft>
              <a:buClrTx/>
              <a:buSzPct val="75000"/>
              <a:buFont typeface="Wingdings" panose="05000000000000000000" pitchFamily="2" charset="2"/>
              <a:buChar char="l"/>
              <a:tabLst/>
              <a:defRPr/>
            </a:pPr>
            <a:r>
              <a:rPr kumimoji="0" lang="zh-CN" altLang="en-US" sz="2400" b="0" i="0" u="none" strike="noStrike" kern="1200" cap="none" spc="0" normalizeH="0" baseline="0" noProof="0" dirty="0">
                <a:ln>
                  <a:noFill/>
                </a:ln>
                <a:solidFill>
                  <a:srgbClr val="0000FF"/>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又机器设备在使用中会有损坏，设机器用于工作</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A</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时，一年后能继续使用的完好机器数占年初投入量的</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70%</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；若用于工作</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B</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时，一年后能继续使用的完好机器数占年初投入量的</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90%</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。则在</a:t>
            </a:r>
            <a:r>
              <a:rPr kumimoji="0" lang="zh-CN" altLang="en-US" sz="2400" b="0" i="0" u="none" strike="noStrike" kern="1200" cap="none" spc="0" normalizeH="0" baseline="0" noProof="0" dirty="0">
                <a:ln>
                  <a:noFill/>
                </a:ln>
                <a:solidFill>
                  <a:srgbClr val="0000FF"/>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下一年初</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能继续用于</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A</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B</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工作的设备数为 </a:t>
            </a:r>
            <a:r>
              <a:rPr kumimoji="0" lang="en-US" altLang="zh-CN" sz="2400" b="0" i="1" u="none" strike="noStrike" kern="1200" cap="none" spc="0" normalizeH="0" baseline="0" noProof="0" dirty="0">
                <a:ln>
                  <a:noFill/>
                </a:ln>
                <a:solidFill>
                  <a:srgbClr val="0000FF"/>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x</a:t>
            </a:r>
            <a:r>
              <a:rPr kumimoji="0" lang="en-US" altLang="zh-CN" sz="2400" b="0" i="1" u="none" strike="noStrike" kern="1200" cap="none" spc="0" normalizeH="0" baseline="-25000" noProof="0" dirty="0">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k+1</a:t>
            </a:r>
            <a:r>
              <a:rPr kumimoji="0" lang="en-US" altLang="zh-CN" sz="2400" b="0" i="0" u="none" strike="noStrike" kern="1200" cap="none" spc="0" normalizeH="0" baseline="0" noProof="0" dirty="0">
                <a:ln>
                  <a:noFill/>
                </a:ln>
                <a:solidFill>
                  <a:srgbClr val="0000FF"/>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=0.7</a:t>
            </a:r>
            <a:r>
              <a:rPr kumimoji="0" lang="en-US" altLang="zh-CN" sz="2400" b="0" i="1" u="none" strike="noStrike" kern="1200" cap="none" spc="0" normalizeH="0" baseline="0" noProof="0" dirty="0">
                <a:ln>
                  <a:noFill/>
                </a:ln>
                <a:solidFill>
                  <a:srgbClr val="0000FF"/>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u</a:t>
            </a:r>
            <a:r>
              <a:rPr kumimoji="0" lang="en-US" altLang="zh-CN" sz="2400" b="0" i="1" u="none" strike="noStrike" kern="1200" cap="none" spc="0" normalizeH="0" baseline="-25000" noProof="0" dirty="0">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k</a:t>
            </a:r>
            <a:r>
              <a:rPr kumimoji="0" lang="en-US" altLang="zh-CN" sz="2400" b="0" i="0" u="none" strike="noStrike" kern="1200" cap="none" spc="0" normalizeH="0" baseline="0" noProof="0" dirty="0">
                <a:ln>
                  <a:noFill/>
                </a:ln>
                <a:solidFill>
                  <a:srgbClr val="0000FF"/>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+0.9(</a:t>
            </a:r>
            <a:r>
              <a:rPr kumimoji="0" lang="en-US" altLang="zh-CN" sz="2400" b="0" i="1" u="none" strike="noStrike" kern="1200" cap="none" spc="0" normalizeH="0" baseline="0" noProof="0" dirty="0" err="1">
                <a:ln>
                  <a:noFill/>
                </a:ln>
                <a:solidFill>
                  <a:srgbClr val="0000FF"/>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x</a:t>
            </a:r>
            <a:r>
              <a:rPr kumimoji="0" lang="en-US" altLang="zh-CN" sz="2400" b="0" i="1" u="none" strike="noStrike" kern="1200" cap="none" spc="0" normalizeH="0" baseline="-25000" noProof="0" dirty="0" err="1">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k</a:t>
            </a:r>
            <a:r>
              <a:rPr kumimoji="0" lang="zh-CN" altLang="en-US" sz="2400" b="0" i="0" u="none" strike="noStrike" kern="1200" cap="none" spc="0" normalizeH="0" baseline="0" noProof="0" dirty="0">
                <a:ln>
                  <a:noFill/>
                </a:ln>
                <a:solidFill>
                  <a:srgbClr val="0000FF"/>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a:t>
            </a:r>
            <a:r>
              <a:rPr kumimoji="0" lang="en-US" altLang="zh-CN" sz="2400" b="0" i="1" u="none" strike="noStrike" kern="1200" cap="none" spc="0" normalizeH="0" baseline="0" noProof="0" dirty="0" err="1">
                <a:ln>
                  <a:noFill/>
                </a:ln>
                <a:solidFill>
                  <a:srgbClr val="0000FF"/>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u</a:t>
            </a:r>
            <a:r>
              <a:rPr kumimoji="0" lang="en-US" altLang="zh-CN" sz="2400" b="0" i="1" u="none" strike="noStrike" kern="1200" cap="none" spc="0" normalizeH="0" baseline="-25000" noProof="0" dirty="0" err="1">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k</a:t>
            </a:r>
            <a:r>
              <a:rPr kumimoji="0" lang="en-US" altLang="zh-CN" sz="2400" b="0" i="0" u="none" strike="noStrike" kern="1200" cap="none" spc="0" normalizeH="0" baseline="0" noProof="0" dirty="0">
                <a:ln>
                  <a:noFill/>
                </a:ln>
                <a:solidFill>
                  <a:srgbClr val="0000FF"/>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a:t>
            </a:r>
          </a:p>
          <a:p>
            <a:pPr marL="254000" marR="0" lvl="0" indent="-254000" algn="l" defTabSz="677863" rtl="0" eaLnBrk="0" fontAlgn="base" latinLnBrk="0" hangingPunct="0">
              <a:lnSpc>
                <a:spcPct val="90000"/>
              </a:lnSpc>
              <a:spcBef>
                <a:spcPct val="50000"/>
              </a:spcBef>
              <a:spcAft>
                <a:spcPct val="0"/>
              </a:spcAft>
              <a:buClrTx/>
              <a:buSzPct val="75000"/>
              <a:buFont typeface="Wingdings" panose="05000000000000000000" pitchFamily="2" charset="2"/>
              <a:buChar char="l"/>
              <a:tabLst/>
              <a:defRPr/>
            </a:pPr>
            <a:r>
              <a:rPr kumimoji="0"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◎设第</a:t>
            </a: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1</a:t>
            </a:r>
            <a:r>
              <a:rPr kumimoji="0"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年初完好的机器总数为</a:t>
            </a: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1000</a:t>
            </a:r>
            <a:r>
              <a:rPr kumimoji="0"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台，问在连续</a:t>
            </a: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5</a:t>
            </a:r>
            <a:r>
              <a:rPr kumimoji="0"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年内每年应如何分配用于</a:t>
            </a: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A</a:t>
            </a:r>
            <a:r>
              <a:rPr kumimoji="0"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a:t>
            </a: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B</a:t>
            </a:r>
            <a:r>
              <a:rPr kumimoji="0"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两项工作的机器数，使</a:t>
            </a: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5</a:t>
            </a:r>
            <a:r>
              <a:rPr kumimoji="0"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年的总收益为最大。</a:t>
            </a:r>
          </a:p>
          <a:p>
            <a:pPr marL="254000" marR="0" lvl="0" indent="-254000" algn="l" defTabSz="677863" rtl="0" eaLnBrk="0" fontAlgn="base" latinLnBrk="0" hangingPunct="0">
              <a:lnSpc>
                <a:spcPct val="90000"/>
              </a:lnSpc>
              <a:spcBef>
                <a:spcPct val="50000"/>
              </a:spcBef>
              <a:spcAft>
                <a:spcPct val="0"/>
              </a:spcAft>
              <a:buClrTx/>
              <a:buSzPct val="75000"/>
              <a:buFont typeface="Wingdings" panose="05000000000000000000" pitchFamily="2" charset="2"/>
              <a:buChar char="l"/>
              <a:tabLst/>
              <a:defRPr/>
            </a:pPr>
            <a:endParaRPr kumimoji="1" lang="en-US" altLang="zh-CN" sz="2000" b="1" i="0" u="none" strike="noStrike" kern="1200" cap="none" spc="0" normalizeH="0" baseline="0" noProof="0" dirty="0">
              <a:ln>
                <a:noFill/>
              </a:ln>
              <a:solidFill>
                <a:srgbClr val="000066"/>
              </a:solidFill>
              <a:effectLst/>
              <a:uLnTx/>
              <a:uFillTx/>
              <a:latin typeface="Arial"/>
              <a:ea typeface="宋体"/>
              <a:cs typeface="+mn-cs"/>
            </a:endParaRPr>
          </a:p>
        </p:txBody>
      </p:sp>
    </p:spTree>
    <p:extLst>
      <p:ext uri="{BB962C8B-B14F-4D97-AF65-F5344CB8AC3E}">
        <p14:creationId xmlns:p14="http://schemas.microsoft.com/office/powerpoint/2010/main" val="7590195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97">
            <a:extLst>
              <a:ext uri="{FF2B5EF4-FFF2-40B4-BE49-F238E27FC236}">
                <a16:creationId xmlns:a16="http://schemas.microsoft.com/office/drawing/2014/main" id="{81EE0008-1B16-450D-AC41-61A486B5928D}"/>
              </a:ext>
            </a:extLst>
          </p:cNvPr>
          <p:cNvSpPr txBox="1">
            <a:spLocks noChangeArrowheads="1"/>
          </p:cNvSpPr>
          <p:nvPr/>
        </p:nvSpPr>
        <p:spPr>
          <a:xfrm>
            <a:off x="685799" y="977900"/>
            <a:ext cx="10598573" cy="542967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Times New Roman" panose="02020603050405020304" pitchFamily="18" charset="0"/>
                <a:ea typeface="华文新魏" panose="02010800040101010101" pitchFamily="2" charset="-122"/>
                <a:cs typeface="Times New Roman" panose="02020603050405020304" pitchFamily="18" charset="0"/>
              </a:rPr>
              <a:t>构造动态规划模型如下：</a:t>
            </a:r>
            <a:endParaRPr lang="en-US" altLang="zh-CN" dirty="0">
              <a:latin typeface="Times New Roman" panose="02020603050405020304" pitchFamily="18" charset="0"/>
              <a:ea typeface="华文新魏" panose="02010800040101010101" pitchFamily="2" charset="-122"/>
              <a:cs typeface="Times New Roman" panose="02020603050405020304" pitchFamily="18" charset="0"/>
            </a:endParaRPr>
          </a:p>
          <a:p>
            <a:pPr marL="0" indent="0">
              <a:buNone/>
            </a:pPr>
            <a:r>
              <a:rPr lang="zh-CN" altLang="en-US" dirty="0">
                <a:solidFill>
                  <a:srgbClr val="FF0066"/>
                </a:solidFill>
                <a:latin typeface="Times New Roman" panose="02020603050405020304" pitchFamily="18" charset="0"/>
                <a:ea typeface="华文新魏" panose="02010800040101010101" pitchFamily="2" charset="-122"/>
                <a:cs typeface="Times New Roman" panose="02020603050405020304" pitchFamily="18" charset="0"/>
              </a:rPr>
              <a:t>阶段</a:t>
            </a:r>
            <a:r>
              <a:rPr lang="en-US" altLang="zh-CN" dirty="0">
                <a:solidFill>
                  <a:srgbClr val="FF0066"/>
                </a:solidFill>
                <a:latin typeface="Times New Roman" panose="02020603050405020304" pitchFamily="18" charset="0"/>
                <a:ea typeface="华文新魏" panose="02010800040101010101" pitchFamily="2" charset="-122"/>
                <a:cs typeface="Times New Roman" panose="02020603050405020304" pitchFamily="18" charset="0"/>
              </a:rPr>
              <a:t>k</a:t>
            </a:r>
            <a:r>
              <a:rPr lang="zh-CN" altLang="en-US" dirty="0">
                <a:solidFill>
                  <a:srgbClr val="FF0066"/>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dirty="0">
                <a:latin typeface="Times New Roman" panose="02020603050405020304" pitchFamily="18" charset="0"/>
                <a:ea typeface="华文新魏" panose="02010800040101010101" pitchFamily="2" charset="-122"/>
                <a:cs typeface="Times New Roman" panose="02020603050405020304" pitchFamily="18" charset="0"/>
              </a:rPr>
              <a:t>运行年份</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i="1" dirty="0">
                <a:latin typeface="Times New Roman" panose="02020603050405020304" pitchFamily="18" charset="0"/>
                <a:ea typeface="华文新魏" panose="02010800040101010101" pitchFamily="2" charset="-122"/>
                <a:cs typeface="Times New Roman" panose="02020603050405020304" pitchFamily="18" charset="0"/>
              </a:rPr>
              <a:t>k </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 1,2,···,6), </a:t>
            </a:r>
            <a:r>
              <a:rPr lang="zh-CN" altLang="en-US" dirty="0">
                <a:latin typeface="Times New Roman" panose="02020603050405020304" pitchFamily="18" charset="0"/>
                <a:ea typeface="华文新魏" panose="02010800040101010101" pitchFamily="2" charset="-122"/>
                <a:cs typeface="Times New Roman" panose="02020603050405020304" pitchFamily="18" charset="0"/>
              </a:rPr>
              <a:t>其中</a:t>
            </a:r>
            <a:r>
              <a:rPr lang="en-US" altLang="zh-CN" i="1" dirty="0">
                <a:latin typeface="Times New Roman" panose="02020603050405020304" pitchFamily="18" charset="0"/>
                <a:ea typeface="华文新魏" panose="02010800040101010101" pitchFamily="2" charset="-122"/>
                <a:cs typeface="Times New Roman" panose="02020603050405020304" pitchFamily="18" charset="0"/>
              </a:rPr>
              <a:t>k</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dirty="0">
                <a:latin typeface="Times New Roman" panose="02020603050405020304" pitchFamily="18" charset="0"/>
                <a:ea typeface="华文新魏" panose="02010800040101010101" pitchFamily="2" charset="-122"/>
                <a:cs typeface="Times New Roman" panose="02020603050405020304" pitchFamily="18" charset="0"/>
              </a:rPr>
              <a:t>表示第一年初，</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a:t>
            </a:r>
            <a:r>
              <a:rPr lang="zh-CN" altLang="en-US" dirty="0">
                <a:latin typeface="Times New Roman" panose="02020603050405020304" pitchFamily="18" charset="0"/>
                <a:ea typeface="华文新魏" panose="02010800040101010101" pitchFamily="2" charset="-122"/>
                <a:cs typeface="Times New Roman" panose="02020603050405020304" pitchFamily="18" charset="0"/>
              </a:rPr>
              <a:t>，依次类推；</a:t>
            </a:r>
            <a:r>
              <a:rPr lang="en-US" altLang="zh-CN" i="1" dirty="0">
                <a:latin typeface="Times New Roman" panose="02020603050405020304" pitchFamily="18" charset="0"/>
                <a:ea typeface="华文新魏" panose="02010800040101010101" pitchFamily="2" charset="-122"/>
                <a:cs typeface="Times New Roman" panose="02020603050405020304" pitchFamily="18" charset="0"/>
              </a:rPr>
              <a:t>k</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=6</a:t>
            </a:r>
            <a:r>
              <a:rPr lang="zh-CN" altLang="en-US" dirty="0">
                <a:latin typeface="Times New Roman" panose="02020603050405020304" pitchFamily="18" charset="0"/>
                <a:ea typeface="华文新魏" panose="02010800040101010101" pitchFamily="2" charset="-122"/>
                <a:cs typeface="Times New Roman" panose="02020603050405020304" pitchFamily="18" charset="0"/>
              </a:rPr>
              <a:t>表示第</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5</a:t>
            </a:r>
            <a:r>
              <a:rPr lang="zh-CN" altLang="en-US" dirty="0">
                <a:latin typeface="Times New Roman" panose="02020603050405020304" pitchFamily="18" charset="0"/>
                <a:ea typeface="华文新魏" panose="02010800040101010101" pitchFamily="2" charset="-122"/>
                <a:cs typeface="Times New Roman" panose="02020603050405020304" pitchFamily="18" charset="0"/>
              </a:rPr>
              <a:t>年末</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a:t>
            </a:r>
            <a:r>
              <a:rPr lang="zh-CN" altLang="en-US" dirty="0">
                <a:latin typeface="Times New Roman" panose="02020603050405020304" pitchFamily="18" charset="0"/>
                <a:ea typeface="华文新魏" panose="02010800040101010101" pitchFamily="2" charset="-122"/>
                <a:cs typeface="Times New Roman" panose="02020603050405020304" pitchFamily="18" charset="0"/>
              </a:rPr>
              <a:t>即第</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6</a:t>
            </a:r>
            <a:r>
              <a:rPr lang="zh-CN" altLang="en-US" dirty="0">
                <a:latin typeface="Times New Roman" panose="02020603050405020304" pitchFamily="18" charset="0"/>
                <a:ea typeface="华文新魏" panose="02010800040101010101" pitchFamily="2" charset="-122"/>
                <a:cs typeface="Times New Roman" panose="02020603050405020304" pitchFamily="18" charset="0"/>
              </a:rPr>
              <a:t>年初</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a:t>
            </a:r>
            <a:r>
              <a:rPr lang="zh-CN" altLang="en-US" dirty="0">
                <a:latin typeface="Times New Roman" panose="02020603050405020304" pitchFamily="18" charset="0"/>
                <a:ea typeface="华文新魏" panose="02010800040101010101" pitchFamily="2" charset="-122"/>
                <a:cs typeface="Times New Roman" panose="02020603050405020304" pitchFamily="18" charset="0"/>
              </a:rPr>
              <a:t>。</a:t>
            </a:r>
            <a:endParaRPr lang="en-US" altLang="zh-CN" dirty="0">
              <a:latin typeface="Times New Roman" panose="02020603050405020304" pitchFamily="18" charset="0"/>
              <a:ea typeface="华文新魏" panose="02010800040101010101" pitchFamily="2" charset="-122"/>
              <a:cs typeface="Times New Roman" panose="02020603050405020304" pitchFamily="18" charset="0"/>
            </a:endParaRPr>
          </a:p>
          <a:p>
            <a:pPr marL="0" indent="0">
              <a:buNone/>
            </a:pPr>
            <a:br>
              <a:rPr lang="zh-CN" altLang="en-US" dirty="0">
                <a:latin typeface="Times New Roman" panose="02020603050405020304" pitchFamily="18" charset="0"/>
                <a:ea typeface="华文新魏" panose="02010800040101010101" pitchFamily="2" charset="-122"/>
                <a:cs typeface="Times New Roman" panose="02020603050405020304" pitchFamily="18" charset="0"/>
              </a:rPr>
            </a:br>
            <a:r>
              <a:rPr lang="zh-CN" altLang="en-US" dirty="0">
                <a:solidFill>
                  <a:srgbClr val="FF0066"/>
                </a:solidFill>
                <a:latin typeface="Times New Roman" panose="02020603050405020304" pitchFamily="18" charset="0"/>
                <a:ea typeface="华文新魏" panose="02010800040101010101" pitchFamily="2" charset="-122"/>
                <a:cs typeface="Times New Roman" panose="02020603050405020304" pitchFamily="18" charset="0"/>
              </a:rPr>
              <a:t>状态变量</a:t>
            </a:r>
            <a:r>
              <a:rPr lang="en-US" altLang="zh-CN" i="1" dirty="0" err="1">
                <a:solidFill>
                  <a:srgbClr val="FF0066"/>
                </a:solidFill>
                <a:latin typeface="Times New Roman" panose="02020603050405020304" pitchFamily="18" charset="0"/>
                <a:ea typeface="华文新魏" panose="02010800040101010101" pitchFamily="2" charset="-122"/>
                <a:cs typeface="Times New Roman" panose="02020603050405020304" pitchFamily="18" charset="0"/>
              </a:rPr>
              <a:t>x</a:t>
            </a:r>
            <a:r>
              <a:rPr lang="en-US" altLang="zh-CN" i="1" baseline="-25000" dirty="0" err="1">
                <a:solidFill>
                  <a:srgbClr val="FF0066"/>
                </a:solidFill>
                <a:latin typeface="Times New Roman" panose="02020603050405020304" pitchFamily="18" charset="0"/>
                <a:ea typeface="华文新魏" panose="02010800040101010101" pitchFamily="2" charset="-122"/>
                <a:cs typeface="Times New Roman" panose="02020603050405020304" pitchFamily="18" charset="0"/>
              </a:rPr>
              <a:t>k</a:t>
            </a:r>
            <a:r>
              <a:rPr lang="zh-CN" altLang="en-US" dirty="0">
                <a:solidFill>
                  <a:srgbClr val="FF0066"/>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dirty="0">
                <a:latin typeface="Times New Roman" panose="02020603050405020304" pitchFamily="18" charset="0"/>
                <a:ea typeface="华文新魏" panose="02010800040101010101" pitchFamily="2" charset="-122"/>
                <a:cs typeface="Times New Roman" panose="02020603050405020304" pitchFamily="18" charset="0"/>
              </a:rPr>
              <a:t>第</a:t>
            </a:r>
            <a:r>
              <a:rPr lang="en-US" altLang="zh-CN" i="1" dirty="0">
                <a:latin typeface="Times New Roman" panose="02020603050405020304" pitchFamily="18" charset="0"/>
                <a:ea typeface="华文新魏" panose="02010800040101010101" pitchFamily="2" charset="-122"/>
                <a:cs typeface="Times New Roman" panose="02020603050405020304" pitchFamily="18" charset="0"/>
              </a:rPr>
              <a:t>k</a:t>
            </a:r>
            <a:r>
              <a:rPr lang="zh-CN" altLang="en-US" dirty="0">
                <a:latin typeface="Times New Roman" panose="02020603050405020304" pitchFamily="18" charset="0"/>
                <a:ea typeface="华文新魏" panose="02010800040101010101" pitchFamily="2" charset="-122"/>
                <a:cs typeface="Times New Roman" panose="02020603050405020304" pitchFamily="18" charset="0"/>
              </a:rPr>
              <a:t>年初完好的机器数</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i="1" dirty="0">
                <a:latin typeface="Times New Roman" panose="02020603050405020304" pitchFamily="18" charset="0"/>
                <a:ea typeface="华文新魏" panose="02010800040101010101" pitchFamily="2" charset="-122"/>
                <a:cs typeface="Times New Roman" panose="02020603050405020304" pitchFamily="18" charset="0"/>
              </a:rPr>
              <a:t>k</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=1,2, ···,4)</a:t>
            </a:r>
            <a:r>
              <a:rPr lang="zh-CN" altLang="en-US" dirty="0">
                <a:latin typeface="Times New Roman" panose="02020603050405020304" pitchFamily="18" charset="0"/>
                <a:ea typeface="华文新魏" panose="02010800040101010101" pitchFamily="2" charset="-122"/>
                <a:cs typeface="Times New Roman" panose="02020603050405020304" pitchFamily="18" charset="0"/>
              </a:rPr>
              <a:t>，其中</a:t>
            </a:r>
            <a:r>
              <a:rPr lang="en-US" altLang="zh-CN" i="1" dirty="0">
                <a:latin typeface="Times New Roman" panose="02020603050405020304" pitchFamily="18" charset="0"/>
                <a:ea typeface="华文新魏" panose="02010800040101010101" pitchFamily="2" charset="-122"/>
                <a:cs typeface="Times New Roman" panose="02020603050405020304" pitchFamily="18" charset="0"/>
              </a:rPr>
              <a:t>x</a:t>
            </a:r>
            <a:r>
              <a:rPr lang="en-US" altLang="zh-CN" baseline="-25000" dirty="0">
                <a:latin typeface="Times New Roman" panose="02020603050405020304" pitchFamily="18" charset="0"/>
                <a:ea typeface="华文新魏" panose="02010800040101010101" pitchFamily="2" charset="-122"/>
                <a:cs typeface="Times New Roman" panose="02020603050405020304" pitchFamily="18" charset="0"/>
              </a:rPr>
              <a:t>6</a:t>
            </a:r>
            <a:r>
              <a:rPr lang="zh-CN" altLang="en-US" dirty="0">
                <a:latin typeface="Times New Roman" panose="02020603050405020304" pitchFamily="18" charset="0"/>
                <a:ea typeface="华文新魏" panose="02010800040101010101" pitchFamily="2" charset="-122"/>
                <a:cs typeface="Times New Roman" panose="02020603050405020304" pitchFamily="18" charset="0"/>
              </a:rPr>
              <a:t>表示第</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5</a:t>
            </a:r>
            <a:r>
              <a:rPr lang="zh-CN" altLang="en-US" dirty="0">
                <a:latin typeface="Times New Roman" panose="02020603050405020304" pitchFamily="18" charset="0"/>
                <a:ea typeface="华文新魏" panose="02010800040101010101" pitchFamily="2" charset="-122"/>
                <a:cs typeface="Times New Roman" panose="02020603050405020304" pitchFamily="18" charset="0"/>
              </a:rPr>
              <a:t>年末</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a:t>
            </a:r>
            <a:r>
              <a:rPr lang="zh-CN" altLang="en-US" dirty="0">
                <a:latin typeface="Times New Roman" panose="02020603050405020304" pitchFamily="18" charset="0"/>
                <a:ea typeface="华文新魏" panose="02010800040101010101" pitchFamily="2" charset="-122"/>
                <a:cs typeface="Times New Roman" panose="02020603050405020304" pitchFamily="18" charset="0"/>
              </a:rPr>
              <a:t>即第</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6</a:t>
            </a:r>
            <a:r>
              <a:rPr lang="zh-CN" altLang="en-US" dirty="0">
                <a:latin typeface="Times New Roman" panose="02020603050405020304" pitchFamily="18" charset="0"/>
                <a:ea typeface="华文新魏" panose="02010800040101010101" pitchFamily="2" charset="-122"/>
                <a:cs typeface="Times New Roman" panose="02020603050405020304" pitchFamily="18" charset="0"/>
              </a:rPr>
              <a:t>年初</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a:t>
            </a:r>
            <a:r>
              <a:rPr lang="zh-CN" altLang="en-US" dirty="0">
                <a:latin typeface="Times New Roman" panose="02020603050405020304" pitchFamily="18" charset="0"/>
                <a:ea typeface="华文新魏" panose="02010800040101010101" pitchFamily="2" charset="-122"/>
                <a:cs typeface="Times New Roman" panose="02020603050405020304" pitchFamily="18" charset="0"/>
              </a:rPr>
              <a:t>的完好机器数。</a:t>
            </a:r>
            <a:endParaRPr lang="en-US" altLang="zh-CN" dirty="0">
              <a:latin typeface="Times New Roman" panose="02020603050405020304" pitchFamily="18" charset="0"/>
              <a:ea typeface="华文新魏" panose="02010800040101010101" pitchFamily="2" charset="-122"/>
              <a:cs typeface="Times New Roman" panose="02020603050405020304" pitchFamily="18" charset="0"/>
            </a:endParaRPr>
          </a:p>
          <a:p>
            <a:pPr marL="0" indent="0">
              <a:buNone/>
            </a:pPr>
            <a:br>
              <a:rPr lang="zh-CN" altLang="en-US" dirty="0">
                <a:latin typeface="Times New Roman" panose="02020603050405020304" pitchFamily="18" charset="0"/>
                <a:ea typeface="华文新魏" panose="02010800040101010101" pitchFamily="2" charset="-122"/>
                <a:cs typeface="Times New Roman" panose="02020603050405020304" pitchFamily="18" charset="0"/>
              </a:rPr>
            </a:br>
            <a:r>
              <a:rPr lang="zh-CN" altLang="en-US" dirty="0">
                <a:solidFill>
                  <a:srgbClr val="FF0066"/>
                </a:solidFill>
                <a:latin typeface="Times New Roman" panose="02020603050405020304" pitchFamily="18" charset="0"/>
                <a:ea typeface="华文新魏" panose="02010800040101010101" pitchFamily="2" charset="-122"/>
                <a:cs typeface="Times New Roman" panose="02020603050405020304" pitchFamily="18" charset="0"/>
              </a:rPr>
              <a:t>决策变量</a:t>
            </a:r>
            <a:r>
              <a:rPr lang="en-US" altLang="zh-CN" i="1" dirty="0" err="1">
                <a:solidFill>
                  <a:srgbClr val="FF0066"/>
                </a:solidFill>
                <a:latin typeface="Times New Roman" panose="02020603050405020304" pitchFamily="18" charset="0"/>
                <a:ea typeface="华文新魏" panose="02010800040101010101" pitchFamily="2" charset="-122"/>
                <a:cs typeface="Times New Roman" panose="02020603050405020304" pitchFamily="18" charset="0"/>
              </a:rPr>
              <a:t>u</a:t>
            </a:r>
            <a:r>
              <a:rPr lang="en-US" altLang="zh-CN" i="1" baseline="-25000" dirty="0" err="1">
                <a:solidFill>
                  <a:srgbClr val="FF0066"/>
                </a:solidFill>
                <a:latin typeface="Times New Roman" panose="02020603050405020304" pitchFamily="18" charset="0"/>
                <a:ea typeface="华文新魏" panose="02010800040101010101" pitchFamily="2" charset="-122"/>
                <a:cs typeface="Times New Roman" panose="02020603050405020304" pitchFamily="18" charset="0"/>
              </a:rPr>
              <a:t>k</a:t>
            </a:r>
            <a:r>
              <a:rPr lang="zh-CN" altLang="en-US" dirty="0">
                <a:solidFill>
                  <a:srgbClr val="FF0066"/>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dirty="0">
                <a:latin typeface="Times New Roman" panose="02020603050405020304" pitchFamily="18" charset="0"/>
                <a:ea typeface="华文新魏" panose="02010800040101010101" pitchFamily="2" charset="-122"/>
                <a:cs typeface="Times New Roman" panose="02020603050405020304" pitchFamily="18" charset="0"/>
              </a:rPr>
              <a:t>第</a:t>
            </a:r>
            <a:r>
              <a:rPr lang="en-US" altLang="zh-CN" i="1" dirty="0">
                <a:latin typeface="Times New Roman" panose="02020603050405020304" pitchFamily="18" charset="0"/>
                <a:ea typeface="华文新魏" panose="02010800040101010101" pitchFamily="2" charset="-122"/>
                <a:cs typeface="Times New Roman" panose="02020603050405020304" pitchFamily="18" charset="0"/>
              </a:rPr>
              <a:t>k</a:t>
            </a:r>
            <a:r>
              <a:rPr lang="zh-CN" altLang="en-US" dirty="0">
                <a:latin typeface="Times New Roman" panose="02020603050405020304" pitchFamily="18" charset="0"/>
                <a:ea typeface="华文新魏" panose="02010800040101010101" pitchFamily="2" charset="-122"/>
                <a:cs typeface="Times New Roman" panose="02020603050405020304" pitchFamily="18" charset="0"/>
              </a:rPr>
              <a:t>年度中分配于</a:t>
            </a:r>
            <a:r>
              <a:rPr lang="en-US" altLang="zh-CN" i="1" dirty="0">
                <a:latin typeface="Times New Roman" panose="02020603050405020304" pitchFamily="18" charset="0"/>
                <a:ea typeface="华文新魏" panose="02010800040101010101" pitchFamily="2" charset="-122"/>
                <a:cs typeface="Times New Roman" panose="02020603050405020304" pitchFamily="18" charset="0"/>
              </a:rPr>
              <a:t>A</a:t>
            </a:r>
            <a:r>
              <a:rPr lang="zh-CN" altLang="en-US" dirty="0">
                <a:latin typeface="Times New Roman" panose="02020603050405020304" pitchFamily="18" charset="0"/>
                <a:ea typeface="华文新魏" panose="02010800040101010101" pitchFamily="2" charset="-122"/>
                <a:cs typeface="Times New Roman" panose="02020603050405020304" pitchFamily="18" charset="0"/>
              </a:rPr>
              <a:t>工作的机器数量，则</a:t>
            </a:r>
            <a:r>
              <a:rPr lang="en-US" altLang="zh-CN" i="1" dirty="0" err="1">
                <a:latin typeface="Times New Roman" panose="02020603050405020304" pitchFamily="18" charset="0"/>
                <a:ea typeface="华文新魏" panose="02010800040101010101" pitchFamily="2" charset="-122"/>
                <a:cs typeface="Times New Roman" panose="02020603050405020304" pitchFamily="18" charset="0"/>
              </a:rPr>
              <a:t>x</a:t>
            </a:r>
            <a:r>
              <a:rPr lang="en-US" altLang="zh-CN" i="1" baseline="-25000" dirty="0" err="1">
                <a:latin typeface="Times New Roman" panose="02020603050405020304" pitchFamily="18" charset="0"/>
                <a:ea typeface="华文新魏" panose="02010800040101010101" pitchFamily="2" charset="-122"/>
                <a:cs typeface="Times New Roman" panose="02020603050405020304" pitchFamily="18" charset="0"/>
              </a:rPr>
              <a:t>k</a:t>
            </a:r>
            <a:r>
              <a:rPr lang="zh-CN" altLang="en-US"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i="1" dirty="0" err="1">
                <a:latin typeface="Times New Roman" panose="02020603050405020304" pitchFamily="18" charset="0"/>
                <a:ea typeface="华文新魏" panose="02010800040101010101" pitchFamily="2" charset="-122"/>
                <a:cs typeface="Times New Roman" panose="02020603050405020304" pitchFamily="18" charset="0"/>
              </a:rPr>
              <a:t>u</a:t>
            </a:r>
            <a:r>
              <a:rPr lang="en-US" altLang="zh-CN" i="1" baseline="-25000" dirty="0" err="1">
                <a:latin typeface="Times New Roman" panose="02020603050405020304" pitchFamily="18" charset="0"/>
                <a:ea typeface="华文新魏" panose="02010800040101010101" pitchFamily="2" charset="-122"/>
                <a:cs typeface="Times New Roman" panose="02020603050405020304" pitchFamily="18" charset="0"/>
              </a:rPr>
              <a:t>k</a:t>
            </a:r>
            <a:r>
              <a:rPr lang="zh-CN" altLang="en-US" dirty="0">
                <a:latin typeface="Times New Roman" panose="02020603050405020304" pitchFamily="18" charset="0"/>
                <a:ea typeface="华文新魏" panose="02010800040101010101" pitchFamily="2" charset="-122"/>
                <a:cs typeface="Times New Roman" panose="02020603050405020304" pitchFamily="18" charset="0"/>
              </a:rPr>
              <a:t>为用于</a:t>
            </a:r>
            <a:r>
              <a:rPr lang="en-US" altLang="zh-CN" i="1" dirty="0">
                <a:latin typeface="Times New Roman" panose="02020603050405020304" pitchFamily="18" charset="0"/>
                <a:ea typeface="华文新魏" panose="02010800040101010101" pitchFamily="2" charset="-122"/>
                <a:cs typeface="Times New Roman" panose="02020603050405020304" pitchFamily="18" charset="0"/>
              </a:rPr>
              <a:t>B</a:t>
            </a:r>
            <a:r>
              <a:rPr lang="zh-CN" altLang="en-US" dirty="0">
                <a:latin typeface="Times New Roman" panose="02020603050405020304" pitchFamily="18" charset="0"/>
                <a:ea typeface="华文新魏" panose="02010800040101010101" pitchFamily="2" charset="-122"/>
                <a:cs typeface="Times New Roman" panose="02020603050405020304" pitchFamily="18" charset="0"/>
              </a:rPr>
              <a:t>工作的机器数量。</a:t>
            </a:r>
            <a:br>
              <a:rPr lang="zh-CN" altLang="en-US" dirty="0">
                <a:latin typeface="Times New Roman" panose="02020603050405020304" pitchFamily="18" charset="0"/>
                <a:ea typeface="华文新魏" panose="02010800040101010101" pitchFamily="2" charset="-122"/>
                <a:cs typeface="Times New Roman" panose="02020603050405020304" pitchFamily="18" charset="0"/>
              </a:rPr>
            </a:br>
            <a:r>
              <a:rPr lang="zh-CN" altLang="en-US" dirty="0">
                <a:solidFill>
                  <a:srgbClr val="FF0066"/>
                </a:solidFill>
                <a:latin typeface="Times New Roman" panose="02020603050405020304" pitchFamily="18" charset="0"/>
                <a:ea typeface="华文新魏" panose="02010800040101010101" pitchFamily="2" charset="-122"/>
                <a:cs typeface="Times New Roman" panose="02020603050405020304" pitchFamily="18" charset="0"/>
              </a:rPr>
              <a:t>状态转移方程：</a:t>
            </a:r>
            <a:r>
              <a:rPr lang="en-US" altLang="zh-CN" i="1" dirty="0">
                <a:latin typeface="Times New Roman" panose="02020603050405020304" pitchFamily="18" charset="0"/>
                <a:ea typeface="华文新魏" panose="02010800040101010101" pitchFamily="2" charset="-122"/>
                <a:cs typeface="Times New Roman" panose="02020603050405020304" pitchFamily="18" charset="0"/>
              </a:rPr>
              <a:t>x</a:t>
            </a:r>
            <a:r>
              <a:rPr lang="en-US" altLang="zh-CN" i="1" baseline="-25000" dirty="0">
                <a:latin typeface="Times New Roman" panose="02020603050405020304" pitchFamily="18" charset="0"/>
                <a:ea typeface="华文新魏" panose="02010800040101010101" pitchFamily="2" charset="-122"/>
                <a:cs typeface="Times New Roman" panose="02020603050405020304" pitchFamily="18" charset="0"/>
              </a:rPr>
              <a:t>k</a:t>
            </a:r>
            <a:r>
              <a:rPr lang="en-US" altLang="zh-CN" baseline="-25000" dirty="0">
                <a:latin typeface="Times New Roman" panose="02020603050405020304" pitchFamily="18" charset="0"/>
                <a:ea typeface="华文新魏" panose="02010800040101010101" pitchFamily="2" charset="-122"/>
                <a:cs typeface="Times New Roman" panose="02020603050405020304" pitchFamily="18" charset="0"/>
              </a:rPr>
              <a:t>+1</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=0.7</a:t>
            </a:r>
            <a:r>
              <a:rPr lang="en-US" altLang="zh-CN" i="1" dirty="0">
                <a:latin typeface="Times New Roman" panose="02020603050405020304" pitchFamily="18" charset="0"/>
                <a:ea typeface="华文新魏" panose="02010800040101010101" pitchFamily="2" charset="-122"/>
                <a:cs typeface="Times New Roman" panose="02020603050405020304" pitchFamily="18" charset="0"/>
              </a:rPr>
              <a:t>u</a:t>
            </a:r>
            <a:r>
              <a:rPr lang="en-US" altLang="zh-CN" i="1" baseline="-25000" dirty="0">
                <a:latin typeface="Times New Roman" panose="02020603050405020304" pitchFamily="18" charset="0"/>
                <a:ea typeface="华文新魏" panose="02010800040101010101" pitchFamily="2" charset="-122"/>
                <a:cs typeface="Times New Roman" panose="02020603050405020304" pitchFamily="18" charset="0"/>
              </a:rPr>
              <a:t>k </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+ 0.9( </a:t>
            </a:r>
            <a:r>
              <a:rPr lang="en-US" altLang="zh-CN" i="1" dirty="0" err="1">
                <a:latin typeface="Times New Roman" panose="02020603050405020304" pitchFamily="18" charset="0"/>
                <a:ea typeface="华文新魏" panose="02010800040101010101" pitchFamily="2" charset="-122"/>
                <a:cs typeface="Times New Roman" panose="02020603050405020304" pitchFamily="18" charset="0"/>
              </a:rPr>
              <a:t>x</a:t>
            </a:r>
            <a:r>
              <a:rPr lang="en-US" altLang="zh-CN" i="1" baseline="-25000" dirty="0" err="1">
                <a:latin typeface="Times New Roman" panose="02020603050405020304" pitchFamily="18" charset="0"/>
                <a:ea typeface="华文新魏" panose="02010800040101010101" pitchFamily="2" charset="-122"/>
                <a:cs typeface="Times New Roman" panose="02020603050405020304" pitchFamily="18" charset="0"/>
              </a:rPr>
              <a:t>k</a:t>
            </a:r>
            <a:r>
              <a:rPr lang="zh-CN" altLang="en-US"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i="1" dirty="0" err="1">
                <a:latin typeface="Times New Roman" panose="02020603050405020304" pitchFamily="18" charset="0"/>
                <a:ea typeface="华文新魏" panose="02010800040101010101" pitchFamily="2" charset="-122"/>
                <a:cs typeface="Times New Roman" panose="02020603050405020304" pitchFamily="18" charset="0"/>
              </a:rPr>
              <a:t>u</a:t>
            </a:r>
            <a:r>
              <a:rPr lang="en-US" altLang="zh-CN" i="1" baseline="-25000" dirty="0" err="1">
                <a:latin typeface="Times New Roman" panose="02020603050405020304" pitchFamily="18" charset="0"/>
                <a:ea typeface="华文新魏" panose="02010800040101010101" pitchFamily="2" charset="-122"/>
                <a:cs typeface="Times New Roman" panose="02020603050405020304" pitchFamily="18" charset="0"/>
              </a:rPr>
              <a:t>k</a:t>
            </a:r>
            <a:r>
              <a:rPr lang="en-US" altLang="zh-CN" baseline="-250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a:t>
            </a:r>
            <a:br>
              <a:rPr lang="en-US" altLang="zh-CN" dirty="0">
                <a:latin typeface="Times New Roman" panose="02020603050405020304" pitchFamily="18" charset="0"/>
                <a:ea typeface="华文新魏" panose="02010800040101010101" pitchFamily="2" charset="-122"/>
                <a:cs typeface="Times New Roman" panose="02020603050405020304" pitchFamily="18" charset="0"/>
              </a:rPr>
            </a:br>
            <a:r>
              <a:rPr lang="zh-CN" altLang="en-US" dirty="0">
                <a:solidFill>
                  <a:srgbClr val="FF0066"/>
                </a:solidFill>
                <a:latin typeface="Times New Roman" panose="02020603050405020304" pitchFamily="18" charset="0"/>
                <a:ea typeface="华文新魏" panose="02010800040101010101" pitchFamily="2" charset="-122"/>
                <a:cs typeface="Times New Roman" panose="02020603050405020304" pitchFamily="18" charset="0"/>
              </a:rPr>
              <a:t>决策允许集合：</a:t>
            </a:r>
            <a:r>
              <a:rPr lang="en-US" altLang="zh-CN" i="1" dirty="0">
                <a:latin typeface="Times New Roman" panose="02020603050405020304" pitchFamily="18" charset="0"/>
                <a:ea typeface="华文新魏" panose="02010800040101010101" pitchFamily="2" charset="-122"/>
                <a:cs typeface="Times New Roman" panose="02020603050405020304" pitchFamily="18" charset="0"/>
              </a:rPr>
              <a:t>D</a:t>
            </a:r>
            <a:r>
              <a:rPr lang="en-US" altLang="zh-CN" i="1" baseline="-25000" dirty="0">
                <a:latin typeface="Times New Roman" panose="02020603050405020304" pitchFamily="18" charset="0"/>
                <a:ea typeface="华文新魏" panose="02010800040101010101" pitchFamily="2" charset="-122"/>
                <a:cs typeface="Times New Roman" panose="02020603050405020304" pitchFamily="18" charset="0"/>
              </a:rPr>
              <a:t>k</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i="1" dirty="0" err="1">
                <a:latin typeface="Times New Roman" panose="02020603050405020304" pitchFamily="18" charset="0"/>
                <a:ea typeface="华文新魏" panose="02010800040101010101" pitchFamily="2" charset="-122"/>
                <a:cs typeface="Times New Roman" panose="02020603050405020304" pitchFamily="18" charset="0"/>
              </a:rPr>
              <a:t>x</a:t>
            </a:r>
            <a:r>
              <a:rPr lang="en-US" altLang="zh-CN" i="1" baseline="-25000" dirty="0" err="1">
                <a:latin typeface="Times New Roman" panose="02020603050405020304" pitchFamily="18" charset="0"/>
                <a:ea typeface="华文新魏" panose="02010800040101010101" pitchFamily="2" charset="-122"/>
                <a:cs typeface="Times New Roman" panose="02020603050405020304" pitchFamily="18" charset="0"/>
              </a:rPr>
              <a:t>k</a:t>
            </a:r>
            <a:r>
              <a:rPr lang="en-US" altLang="zh-CN" baseline="-250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 = { </a:t>
            </a:r>
            <a:r>
              <a:rPr lang="en-US" altLang="zh-CN" i="1" dirty="0" err="1">
                <a:latin typeface="Times New Roman" panose="02020603050405020304" pitchFamily="18" charset="0"/>
                <a:ea typeface="华文新魏" panose="02010800040101010101" pitchFamily="2" charset="-122"/>
                <a:cs typeface="Times New Roman" panose="02020603050405020304" pitchFamily="18" charset="0"/>
              </a:rPr>
              <a:t>u</a:t>
            </a:r>
            <a:r>
              <a:rPr lang="en-US" altLang="zh-CN" i="1" baseline="-25000" dirty="0" err="1">
                <a:latin typeface="Times New Roman" panose="02020603050405020304" pitchFamily="18" charset="0"/>
                <a:ea typeface="华文新魏" panose="02010800040101010101" pitchFamily="2" charset="-122"/>
                <a:cs typeface="Times New Roman" panose="02020603050405020304" pitchFamily="18" charset="0"/>
              </a:rPr>
              <a:t>k</a:t>
            </a:r>
            <a:r>
              <a:rPr lang="en-US" altLang="zh-CN" i="1" baseline="-250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0</a:t>
            </a:r>
            <a:r>
              <a:rPr lang="en-US" altLang="zh-CN"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zh-CN" i="1"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u</a:t>
            </a:r>
            <a:r>
              <a:rPr lang="en-US" altLang="zh-CN" i="1" baseline="-25000"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zh-CN" i="1"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x</a:t>
            </a:r>
            <a:r>
              <a:rPr lang="en-US" altLang="zh-CN" i="1" baseline="-25000"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k</a:t>
            </a:r>
            <a:r>
              <a:rPr lang="en-US" altLang="zh-CN" baseline="-25000"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a:t>
            </a:r>
            <a:br>
              <a:rPr lang="en-US" altLang="zh-CN" dirty="0">
                <a:latin typeface="Times New Roman" panose="02020603050405020304" pitchFamily="18" charset="0"/>
                <a:ea typeface="华文新魏" panose="02010800040101010101" pitchFamily="2" charset="-122"/>
                <a:cs typeface="Times New Roman" panose="02020603050405020304" pitchFamily="18" charset="0"/>
              </a:rPr>
            </a:br>
            <a:r>
              <a:rPr lang="zh-CN" altLang="en-US" dirty="0">
                <a:solidFill>
                  <a:srgbClr val="FF0066"/>
                </a:solidFill>
                <a:latin typeface="Times New Roman" panose="02020603050405020304" pitchFamily="18" charset="0"/>
                <a:ea typeface="华文新魏" panose="02010800040101010101" pitchFamily="2" charset="-122"/>
                <a:cs typeface="Times New Roman" panose="02020603050405020304" pitchFamily="18" charset="0"/>
              </a:rPr>
              <a:t>阶段指标：</a:t>
            </a:r>
            <a:r>
              <a:rPr lang="en-US" altLang="zh-CN" i="1" dirty="0" err="1">
                <a:latin typeface="Times New Roman" panose="02020603050405020304" pitchFamily="18" charset="0"/>
                <a:ea typeface="华文新魏" panose="02010800040101010101" pitchFamily="2" charset="-122"/>
                <a:cs typeface="Times New Roman" panose="02020603050405020304" pitchFamily="18" charset="0"/>
              </a:rPr>
              <a:t>v</a:t>
            </a:r>
            <a:r>
              <a:rPr lang="en-US" altLang="zh-CN" i="1" baseline="-25000" dirty="0" err="1">
                <a:latin typeface="Times New Roman" panose="02020603050405020304" pitchFamily="18" charset="0"/>
                <a:ea typeface="华文新魏" panose="02010800040101010101" pitchFamily="2" charset="-122"/>
                <a:cs typeface="Times New Roman" panose="02020603050405020304" pitchFamily="18" charset="0"/>
              </a:rPr>
              <a:t>k</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i="1" dirty="0" err="1">
                <a:latin typeface="Times New Roman" panose="02020603050405020304" pitchFamily="18" charset="0"/>
                <a:ea typeface="华文新魏" panose="02010800040101010101" pitchFamily="2" charset="-122"/>
                <a:cs typeface="Times New Roman" panose="02020603050405020304" pitchFamily="18" charset="0"/>
              </a:rPr>
              <a:t>x</a:t>
            </a:r>
            <a:r>
              <a:rPr lang="en-US" altLang="zh-CN" i="1" baseline="-25000" dirty="0" err="1">
                <a:latin typeface="Times New Roman" panose="02020603050405020304" pitchFamily="18" charset="0"/>
                <a:ea typeface="华文新魏" panose="02010800040101010101" pitchFamily="2" charset="-122"/>
                <a:cs typeface="Times New Roman" panose="02020603050405020304" pitchFamily="18" charset="0"/>
              </a:rPr>
              <a:t>k</a:t>
            </a:r>
            <a:r>
              <a:rPr lang="en-US" altLang="zh-CN" baseline="-250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i="1" dirty="0" err="1">
                <a:latin typeface="Times New Roman" panose="02020603050405020304" pitchFamily="18" charset="0"/>
                <a:ea typeface="华文新魏" panose="02010800040101010101" pitchFamily="2" charset="-122"/>
                <a:cs typeface="Times New Roman" panose="02020603050405020304" pitchFamily="18" charset="0"/>
              </a:rPr>
              <a:t>u</a:t>
            </a:r>
            <a:r>
              <a:rPr lang="en-US" altLang="zh-CN" i="1" baseline="-25000" dirty="0" err="1">
                <a:latin typeface="Times New Roman" panose="02020603050405020304" pitchFamily="18" charset="0"/>
                <a:ea typeface="华文新魏" panose="02010800040101010101" pitchFamily="2" charset="-122"/>
                <a:cs typeface="Times New Roman" panose="02020603050405020304" pitchFamily="18" charset="0"/>
              </a:rPr>
              <a:t>k</a:t>
            </a:r>
            <a:r>
              <a:rPr lang="en-US" altLang="zh-CN" baseline="-250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 = 8</a:t>
            </a:r>
            <a:r>
              <a:rPr lang="en-US" altLang="zh-CN" i="1" dirty="0">
                <a:latin typeface="Times New Roman" panose="02020603050405020304" pitchFamily="18" charset="0"/>
                <a:ea typeface="华文新魏" panose="02010800040101010101" pitchFamily="2" charset="-122"/>
                <a:cs typeface="Times New Roman" panose="02020603050405020304" pitchFamily="18" charset="0"/>
              </a:rPr>
              <a:t>u</a:t>
            </a:r>
            <a:r>
              <a:rPr lang="en-US" altLang="zh-CN" i="1" baseline="-25000" dirty="0">
                <a:latin typeface="Times New Roman" panose="02020603050405020304" pitchFamily="18" charset="0"/>
                <a:ea typeface="华文新魏" panose="02010800040101010101" pitchFamily="2" charset="-122"/>
                <a:cs typeface="Times New Roman" panose="02020603050405020304" pitchFamily="18" charset="0"/>
              </a:rPr>
              <a:t>k </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+ 5( </a:t>
            </a:r>
            <a:r>
              <a:rPr lang="en-US" altLang="zh-CN" i="1" dirty="0" err="1">
                <a:latin typeface="Times New Roman" panose="02020603050405020304" pitchFamily="18" charset="0"/>
                <a:ea typeface="华文新魏" panose="02010800040101010101" pitchFamily="2" charset="-122"/>
                <a:cs typeface="Times New Roman" panose="02020603050405020304" pitchFamily="18" charset="0"/>
              </a:rPr>
              <a:t>x</a:t>
            </a:r>
            <a:r>
              <a:rPr lang="en-US" altLang="zh-CN" i="1" baseline="-25000" dirty="0" err="1">
                <a:latin typeface="Times New Roman" panose="02020603050405020304" pitchFamily="18" charset="0"/>
                <a:ea typeface="华文新魏" panose="02010800040101010101" pitchFamily="2" charset="-122"/>
                <a:cs typeface="Times New Roman" panose="02020603050405020304" pitchFamily="18" charset="0"/>
              </a:rPr>
              <a:t>k</a:t>
            </a:r>
            <a:r>
              <a:rPr lang="zh-CN" altLang="en-US"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i="1" dirty="0" err="1">
                <a:latin typeface="Times New Roman" panose="02020603050405020304" pitchFamily="18" charset="0"/>
                <a:ea typeface="华文新魏" panose="02010800040101010101" pitchFamily="2" charset="-122"/>
                <a:cs typeface="Times New Roman" panose="02020603050405020304" pitchFamily="18" charset="0"/>
              </a:rPr>
              <a:t>u</a:t>
            </a:r>
            <a:r>
              <a:rPr lang="en-US" altLang="zh-CN" i="1" baseline="-25000" dirty="0" err="1">
                <a:latin typeface="Times New Roman" panose="02020603050405020304" pitchFamily="18" charset="0"/>
                <a:ea typeface="华文新魏" panose="02010800040101010101" pitchFamily="2" charset="-122"/>
                <a:cs typeface="Times New Roman" panose="02020603050405020304" pitchFamily="18" charset="0"/>
              </a:rPr>
              <a:t>k</a:t>
            </a:r>
            <a:r>
              <a:rPr lang="en-US" altLang="zh-CN" baseline="-250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a:t>
            </a:r>
            <a:br>
              <a:rPr lang="en-US" altLang="zh-CN" dirty="0">
                <a:latin typeface="Times New Roman" panose="02020603050405020304" pitchFamily="18" charset="0"/>
                <a:ea typeface="华文新魏" panose="02010800040101010101" pitchFamily="2" charset="-122"/>
                <a:cs typeface="Times New Roman" panose="02020603050405020304" pitchFamily="18" charset="0"/>
              </a:rPr>
            </a:br>
            <a:r>
              <a:rPr lang="zh-CN" altLang="en-US" dirty="0">
                <a:solidFill>
                  <a:srgbClr val="FF0066"/>
                </a:solidFill>
                <a:latin typeface="Times New Roman" panose="02020603050405020304" pitchFamily="18" charset="0"/>
                <a:ea typeface="华文新魏" panose="02010800040101010101" pitchFamily="2" charset="-122"/>
                <a:cs typeface="Times New Roman" panose="02020603050405020304" pitchFamily="18" charset="0"/>
              </a:rPr>
              <a:t>终端条件：</a:t>
            </a:r>
            <a:r>
              <a:rPr lang="en-US" altLang="zh-CN" i="1"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f</a:t>
            </a:r>
            <a:r>
              <a:rPr lang="en-US" altLang="zh-CN" baseline="-25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6</a:t>
            </a:r>
            <a:r>
              <a:rPr lang="en-US" altLang="zh-CN"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zh-CN" i="1"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x</a:t>
            </a:r>
            <a:r>
              <a:rPr lang="en-US" altLang="zh-CN" baseline="-25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6 </a:t>
            </a:r>
            <a:r>
              <a:rPr lang="en-US" altLang="zh-CN"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 = 0</a:t>
            </a:r>
          </a:p>
        </p:txBody>
      </p:sp>
    </p:spTree>
    <p:extLst>
      <p:ext uri="{BB962C8B-B14F-4D97-AF65-F5344CB8AC3E}">
        <p14:creationId xmlns:p14="http://schemas.microsoft.com/office/powerpoint/2010/main" val="19756458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00">
            <a:extLst>
              <a:ext uri="{FF2B5EF4-FFF2-40B4-BE49-F238E27FC236}">
                <a16:creationId xmlns:a16="http://schemas.microsoft.com/office/drawing/2014/main" id="{47F56B58-DFF0-48DA-A30F-415B443F3E58}"/>
              </a:ext>
            </a:extLst>
          </p:cNvPr>
          <p:cNvSpPr txBox="1">
            <a:spLocks noChangeArrowheads="1"/>
          </p:cNvSpPr>
          <p:nvPr/>
        </p:nvSpPr>
        <p:spPr bwMode="auto">
          <a:xfrm>
            <a:off x="966047" y="1010920"/>
            <a:ext cx="86868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550" tIns="41275" rIns="82550" bIns="41275" numCol="1" anchor="t" anchorCtr="0" compatLnSpc="1">
            <a:prstTxWarp prst="textNoShape">
              <a:avLst/>
            </a:prstTxWarp>
          </a:bodyPr>
          <a:lstStyle>
            <a:lvl1pPr algn="ctr" defTabSz="677863" rtl="0" eaLnBrk="0" fontAlgn="base" hangingPunct="0">
              <a:lnSpc>
                <a:spcPct val="90000"/>
              </a:lnSpc>
              <a:spcBef>
                <a:spcPct val="0"/>
              </a:spcBef>
              <a:spcAft>
                <a:spcPct val="0"/>
              </a:spcAft>
              <a:buSzPct val="100000"/>
              <a:defRPr kumimoji="1" sz="3200" b="1" kern="1200">
                <a:solidFill>
                  <a:srgbClr val="000066"/>
                </a:solidFill>
                <a:latin typeface="+mj-lt"/>
                <a:ea typeface="+mj-ea"/>
                <a:cs typeface="+mj-cs"/>
              </a:defRPr>
            </a:lvl1pPr>
            <a:lvl2pPr algn="ctr" defTabSz="677863" rtl="0" eaLnBrk="0" fontAlgn="base" hangingPunct="0">
              <a:lnSpc>
                <a:spcPct val="90000"/>
              </a:lnSpc>
              <a:spcBef>
                <a:spcPct val="0"/>
              </a:spcBef>
              <a:spcAft>
                <a:spcPct val="0"/>
              </a:spcAft>
              <a:buSzPct val="100000"/>
              <a:defRPr kumimoji="1" sz="3200" b="1">
                <a:solidFill>
                  <a:srgbClr val="000066"/>
                </a:solidFill>
                <a:latin typeface="Arial" panose="020B0604020202020204" pitchFamily="34" charset="0"/>
                <a:ea typeface="宋体" panose="02010600030101010101" pitchFamily="2" charset="-122"/>
              </a:defRPr>
            </a:lvl2pPr>
            <a:lvl3pPr algn="ctr" defTabSz="677863" rtl="0" eaLnBrk="0" fontAlgn="base" hangingPunct="0">
              <a:lnSpc>
                <a:spcPct val="90000"/>
              </a:lnSpc>
              <a:spcBef>
                <a:spcPct val="0"/>
              </a:spcBef>
              <a:spcAft>
                <a:spcPct val="0"/>
              </a:spcAft>
              <a:buSzPct val="100000"/>
              <a:defRPr kumimoji="1" sz="3200" b="1">
                <a:solidFill>
                  <a:srgbClr val="000066"/>
                </a:solidFill>
                <a:latin typeface="Arial" panose="020B0604020202020204" pitchFamily="34" charset="0"/>
                <a:ea typeface="宋体" panose="02010600030101010101" pitchFamily="2" charset="-122"/>
              </a:defRPr>
            </a:lvl3pPr>
            <a:lvl4pPr algn="ctr" defTabSz="677863" rtl="0" eaLnBrk="0" fontAlgn="base" hangingPunct="0">
              <a:lnSpc>
                <a:spcPct val="90000"/>
              </a:lnSpc>
              <a:spcBef>
                <a:spcPct val="0"/>
              </a:spcBef>
              <a:spcAft>
                <a:spcPct val="0"/>
              </a:spcAft>
              <a:buSzPct val="100000"/>
              <a:defRPr kumimoji="1" sz="3200" b="1">
                <a:solidFill>
                  <a:srgbClr val="000066"/>
                </a:solidFill>
                <a:latin typeface="Arial" panose="020B0604020202020204" pitchFamily="34" charset="0"/>
                <a:ea typeface="宋体" panose="02010600030101010101" pitchFamily="2" charset="-122"/>
              </a:defRPr>
            </a:lvl4pPr>
            <a:lvl5pPr algn="ctr" defTabSz="677863" rtl="0" eaLnBrk="0" fontAlgn="base" hangingPunct="0">
              <a:lnSpc>
                <a:spcPct val="90000"/>
              </a:lnSpc>
              <a:spcBef>
                <a:spcPct val="0"/>
              </a:spcBef>
              <a:spcAft>
                <a:spcPct val="0"/>
              </a:spcAft>
              <a:buSzPct val="100000"/>
              <a:defRPr kumimoji="1" sz="3200" b="1">
                <a:solidFill>
                  <a:srgbClr val="000066"/>
                </a:solidFill>
                <a:latin typeface="Arial" panose="020B0604020202020204" pitchFamily="34" charset="0"/>
                <a:ea typeface="宋体" panose="02010600030101010101" pitchFamily="2" charset="-122"/>
              </a:defRPr>
            </a:lvl5pPr>
            <a:lvl6pPr marL="457200" algn="ctr" defTabSz="677863" rtl="0" eaLnBrk="0" fontAlgn="base" hangingPunct="0">
              <a:lnSpc>
                <a:spcPct val="90000"/>
              </a:lnSpc>
              <a:spcBef>
                <a:spcPct val="0"/>
              </a:spcBef>
              <a:spcAft>
                <a:spcPct val="0"/>
              </a:spcAft>
              <a:buSzPct val="100000"/>
              <a:defRPr kumimoji="1" sz="3200" b="1">
                <a:solidFill>
                  <a:srgbClr val="000066"/>
                </a:solidFill>
                <a:latin typeface="Arial" panose="020B0604020202020204" pitchFamily="34" charset="0"/>
                <a:ea typeface="宋体" panose="02010600030101010101" pitchFamily="2" charset="-122"/>
              </a:defRPr>
            </a:lvl6pPr>
            <a:lvl7pPr marL="914400" algn="ctr" defTabSz="677863" rtl="0" eaLnBrk="0" fontAlgn="base" hangingPunct="0">
              <a:lnSpc>
                <a:spcPct val="90000"/>
              </a:lnSpc>
              <a:spcBef>
                <a:spcPct val="0"/>
              </a:spcBef>
              <a:spcAft>
                <a:spcPct val="0"/>
              </a:spcAft>
              <a:buSzPct val="100000"/>
              <a:defRPr kumimoji="1" sz="3200" b="1">
                <a:solidFill>
                  <a:srgbClr val="000066"/>
                </a:solidFill>
                <a:latin typeface="Arial" panose="020B0604020202020204" pitchFamily="34" charset="0"/>
                <a:ea typeface="宋体" panose="02010600030101010101" pitchFamily="2" charset="-122"/>
              </a:defRPr>
            </a:lvl7pPr>
            <a:lvl8pPr marL="1371600" algn="ctr" defTabSz="677863" rtl="0" eaLnBrk="0" fontAlgn="base" hangingPunct="0">
              <a:lnSpc>
                <a:spcPct val="90000"/>
              </a:lnSpc>
              <a:spcBef>
                <a:spcPct val="0"/>
              </a:spcBef>
              <a:spcAft>
                <a:spcPct val="0"/>
              </a:spcAft>
              <a:buSzPct val="100000"/>
              <a:defRPr kumimoji="1" sz="3200" b="1">
                <a:solidFill>
                  <a:srgbClr val="000066"/>
                </a:solidFill>
                <a:latin typeface="Arial" panose="020B0604020202020204" pitchFamily="34" charset="0"/>
                <a:ea typeface="宋体" panose="02010600030101010101" pitchFamily="2" charset="-122"/>
              </a:defRPr>
            </a:lvl8pPr>
            <a:lvl9pPr marL="1828800" algn="ctr" defTabSz="677863" rtl="0" eaLnBrk="0" fontAlgn="base" hangingPunct="0">
              <a:lnSpc>
                <a:spcPct val="90000"/>
              </a:lnSpc>
              <a:spcBef>
                <a:spcPct val="0"/>
              </a:spcBef>
              <a:spcAft>
                <a:spcPct val="0"/>
              </a:spcAft>
              <a:buSzPct val="100000"/>
              <a:defRPr kumimoji="1" sz="3200" b="1">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95000"/>
              </a:lnSpc>
              <a:spcBef>
                <a:spcPct val="0"/>
              </a:spcBef>
              <a:spcAft>
                <a:spcPct val="0"/>
              </a:spcAft>
              <a:buClrTx/>
              <a:buSzPct val="100000"/>
              <a:buFontTx/>
              <a:buNone/>
              <a:tabLst/>
              <a:defRPr/>
            </a:pPr>
            <a:r>
              <a:rPr kumimoji="1" lang="zh-CN" altLang="en-US" sz="2400" b="1" i="0" u="none" strike="noStrike" kern="1200" cap="none" spc="0" normalizeH="0" baseline="0" noProof="0" dirty="0">
                <a:ln>
                  <a:noFill/>
                </a:ln>
                <a:solidFill>
                  <a:srgbClr val="FF0066"/>
                </a:solidFill>
                <a:effectLst/>
                <a:uLnTx/>
                <a:uFillTx/>
                <a:latin typeface="Times New Roman" panose="02020603050405020304" pitchFamily="18" charset="0"/>
                <a:ea typeface="黑体" panose="02010609060101010101" pitchFamily="49" charset="-122"/>
                <a:cs typeface="+mj-cs"/>
              </a:rPr>
              <a:t>递推方程：</a:t>
            </a:r>
            <a:r>
              <a:rPr kumimoji="1" lang="en-US" altLang="zh-CN" sz="2800" b="1" i="1" u="none" strike="noStrike" kern="1200" cap="none" spc="0" normalizeH="0" baseline="0" noProof="0" dirty="0" err="1">
                <a:ln>
                  <a:noFill/>
                </a:ln>
                <a:solidFill>
                  <a:srgbClr val="000000"/>
                </a:solidFill>
                <a:effectLst/>
                <a:uLnTx/>
                <a:uFillTx/>
                <a:latin typeface="Times New Roman" panose="02020603050405020304" pitchFamily="18" charset="0"/>
                <a:ea typeface="楷体_GB2312" charset="-122"/>
                <a:cs typeface="+mj-cs"/>
              </a:rPr>
              <a:t>f</a:t>
            </a:r>
            <a:r>
              <a:rPr kumimoji="1" lang="en-US" altLang="zh-CN" sz="2800" b="1" i="1" u="none" strike="noStrike" kern="1200" cap="none" spc="0" normalizeH="0" baseline="-25000" noProof="0" dirty="0" err="1">
                <a:ln>
                  <a:noFill/>
                </a:ln>
                <a:solidFill>
                  <a:srgbClr val="000000"/>
                </a:solidFill>
                <a:effectLst/>
                <a:uLnTx/>
                <a:uFillTx/>
                <a:latin typeface="Times New Roman" panose="02020603050405020304" pitchFamily="18" charset="0"/>
                <a:ea typeface="楷体_GB2312" charset="-122"/>
                <a:cs typeface="+mj-cs"/>
              </a:rPr>
              <a:t>k</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charset="-122"/>
                <a:cs typeface="+mj-cs"/>
              </a:rPr>
              <a:t>( </a:t>
            </a:r>
            <a:r>
              <a:rPr kumimoji="1" lang="en-US" altLang="zh-CN" sz="2800" b="1" i="1" u="none" strike="noStrike" kern="1200" cap="none" spc="0" normalizeH="0" baseline="0" noProof="0" dirty="0" err="1">
                <a:ln>
                  <a:noFill/>
                </a:ln>
                <a:solidFill>
                  <a:srgbClr val="000000"/>
                </a:solidFill>
                <a:effectLst/>
                <a:uLnTx/>
                <a:uFillTx/>
                <a:latin typeface="Times New Roman" panose="02020603050405020304" pitchFamily="18" charset="0"/>
                <a:ea typeface="楷体_GB2312" charset="-122"/>
                <a:cs typeface="+mj-cs"/>
              </a:rPr>
              <a:t>x</a:t>
            </a:r>
            <a:r>
              <a:rPr kumimoji="1" lang="en-US" altLang="zh-CN" sz="2800" b="1" i="1" u="none" strike="noStrike" kern="1200" cap="none" spc="0" normalizeH="0" baseline="-25000" noProof="0" dirty="0" err="1">
                <a:ln>
                  <a:noFill/>
                </a:ln>
                <a:solidFill>
                  <a:srgbClr val="000000"/>
                </a:solidFill>
                <a:effectLst/>
                <a:uLnTx/>
                <a:uFillTx/>
                <a:latin typeface="Times New Roman" panose="02020603050405020304" pitchFamily="18" charset="0"/>
                <a:ea typeface="楷体_GB2312" charset="-122"/>
                <a:cs typeface="+mj-cs"/>
              </a:rPr>
              <a:t>k</a:t>
            </a:r>
            <a:r>
              <a:rPr kumimoji="1" lang="en-US" altLang="zh-CN" sz="2800" b="1" i="0" u="none" strike="noStrike" kern="1200" cap="none" spc="0" normalizeH="0" baseline="-25000" noProof="0" dirty="0">
                <a:ln>
                  <a:noFill/>
                </a:ln>
                <a:solidFill>
                  <a:srgbClr val="000000"/>
                </a:solidFill>
                <a:effectLst/>
                <a:uLnTx/>
                <a:uFillTx/>
                <a:latin typeface="Times New Roman" panose="02020603050405020304" pitchFamily="18" charset="0"/>
                <a:ea typeface="楷体_GB2312" charset="-122"/>
                <a:cs typeface="+mj-cs"/>
              </a:rPr>
              <a:t> </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charset="-122"/>
                <a:cs typeface="+mj-cs"/>
              </a:rPr>
              <a:t>) = </a:t>
            </a:r>
            <a:r>
              <a:rPr kumimoji="1"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charset="-122"/>
                <a:cs typeface="+mj-cs"/>
              </a:rPr>
              <a:t>max</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charset="-122"/>
                <a:cs typeface="+mj-cs"/>
              </a:rPr>
              <a:t>{  </a:t>
            </a:r>
            <a:r>
              <a:rPr kumimoji="1" lang="en-US" altLang="zh-CN" sz="2800" b="1" i="1" u="none" strike="noStrike" kern="1200" cap="none" spc="0" normalizeH="0" baseline="0" noProof="0" dirty="0" err="1">
                <a:ln>
                  <a:noFill/>
                </a:ln>
                <a:solidFill>
                  <a:srgbClr val="000000"/>
                </a:solidFill>
                <a:effectLst/>
                <a:uLnTx/>
                <a:uFillTx/>
                <a:latin typeface="Times New Roman" panose="02020603050405020304" pitchFamily="18" charset="0"/>
                <a:ea typeface="楷体_GB2312" charset="-122"/>
                <a:cs typeface="+mj-cs"/>
              </a:rPr>
              <a:t>v</a:t>
            </a:r>
            <a:r>
              <a:rPr kumimoji="1" lang="en-US" altLang="zh-CN" sz="2800" b="1" i="1" u="none" strike="noStrike" kern="1200" cap="none" spc="0" normalizeH="0" baseline="-25000" noProof="0" dirty="0" err="1">
                <a:ln>
                  <a:noFill/>
                </a:ln>
                <a:solidFill>
                  <a:srgbClr val="000000"/>
                </a:solidFill>
                <a:effectLst/>
                <a:uLnTx/>
                <a:uFillTx/>
                <a:latin typeface="Times New Roman" panose="02020603050405020304" pitchFamily="18" charset="0"/>
                <a:ea typeface="楷体_GB2312" charset="-122"/>
                <a:cs typeface="+mj-cs"/>
              </a:rPr>
              <a:t>k</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charset="-122"/>
                <a:cs typeface="+mj-cs"/>
              </a:rPr>
              <a:t>( </a:t>
            </a:r>
            <a:r>
              <a:rPr kumimoji="1" lang="en-US" altLang="zh-CN" sz="2800" b="1" i="1" u="none" strike="noStrike" kern="1200" cap="none" spc="0" normalizeH="0" baseline="0" noProof="0" dirty="0" err="1">
                <a:ln>
                  <a:noFill/>
                </a:ln>
                <a:solidFill>
                  <a:srgbClr val="000000"/>
                </a:solidFill>
                <a:effectLst/>
                <a:uLnTx/>
                <a:uFillTx/>
                <a:latin typeface="Times New Roman" panose="02020603050405020304" pitchFamily="18" charset="0"/>
                <a:ea typeface="楷体_GB2312" charset="-122"/>
                <a:cs typeface="+mj-cs"/>
              </a:rPr>
              <a:t>x</a:t>
            </a:r>
            <a:r>
              <a:rPr kumimoji="1" lang="en-US" altLang="zh-CN" sz="2800" b="1" i="1" u="none" strike="noStrike" kern="1200" cap="none" spc="0" normalizeH="0" baseline="-25000" noProof="0" dirty="0" err="1">
                <a:ln>
                  <a:noFill/>
                </a:ln>
                <a:solidFill>
                  <a:srgbClr val="000000"/>
                </a:solidFill>
                <a:effectLst/>
                <a:uLnTx/>
                <a:uFillTx/>
                <a:latin typeface="Times New Roman" panose="02020603050405020304" pitchFamily="18" charset="0"/>
                <a:ea typeface="楷体_GB2312" charset="-122"/>
                <a:cs typeface="+mj-cs"/>
              </a:rPr>
              <a:t>k</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charset="-122"/>
                <a:cs typeface="+mj-cs"/>
              </a:rPr>
              <a:t>, </a:t>
            </a:r>
            <a:r>
              <a:rPr kumimoji="1" lang="en-US" altLang="zh-CN" sz="2800" b="1" i="1" u="none" strike="noStrike" kern="1200" cap="none" spc="0" normalizeH="0" baseline="0" noProof="0" dirty="0" err="1">
                <a:ln>
                  <a:noFill/>
                </a:ln>
                <a:solidFill>
                  <a:srgbClr val="000000"/>
                </a:solidFill>
                <a:effectLst/>
                <a:uLnTx/>
                <a:uFillTx/>
                <a:latin typeface="Times New Roman" panose="02020603050405020304" pitchFamily="18" charset="0"/>
                <a:ea typeface="楷体_GB2312" charset="-122"/>
                <a:cs typeface="+mj-cs"/>
              </a:rPr>
              <a:t>u</a:t>
            </a:r>
            <a:r>
              <a:rPr kumimoji="1" lang="en-US" altLang="zh-CN" sz="2800" b="1" i="1" u="none" strike="noStrike" kern="1200" cap="none" spc="0" normalizeH="0" baseline="-25000" noProof="0" dirty="0" err="1">
                <a:ln>
                  <a:noFill/>
                </a:ln>
                <a:solidFill>
                  <a:srgbClr val="000000"/>
                </a:solidFill>
                <a:effectLst/>
                <a:uLnTx/>
                <a:uFillTx/>
                <a:latin typeface="Times New Roman" panose="02020603050405020304" pitchFamily="18" charset="0"/>
                <a:ea typeface="楷体_GB2312" charset="-122"/>
                <a:cs typeface="+mj-cs"/>
              </a:rPr>
              <a:t>k</a:t>
            </a:r>
            <a:r>
              <a:rPr kumimoji="1" lang="en-US" altLang="zh-CN" sz="2800" b="1" i="0" u="none" strike="noStrike" kern="1200" cap="none" spc="0" normalizeH="0" baseline="-25000" noProof="0" dirty="0">
                <a:ln>
                  <a:noFill/>
                </a:ln>
                <a:solidFill>
                  <a:srgbClr val="000000"/>
                </a:solidFill>
                <a:effectLst/>
                <a:uLnTx/>
                <a:uFillTx/>
                <a:latin typeface="Times New Roman" panose="02020603050405020304" pitchFamily="18" charset="0"/>
                <a:ea typeface="楷体_GB2312" charset="-122"/>
                <a:cs typeface="+mj-cs"/>
              </a:rPr>
              <a:t> </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charset="-122"/>
                <a:cs typeface="+mj-cs"/>
              </a:rPr>
              <a:t>) + </a:t>
            </a:r>
            <a:r>
              <a:rPr kumimoji="1"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charset="-122"/>
                <a:cs typeface="+mj-cs"/>
              </a:rPr>
              <a:t>f</a:t>
            </a:r>
            <a:r>
              <a:rPr kumimoji="1" lang="en-US" altLang="zh-CN" sz="2800" b="1" i="1" u="none" strike="noStrike" kern="1200" cap="none" spc="0" normalizeH="0" baseline="-25000" noProof="0" dirty="0">
                <a:ln>
                  <a:noFill/>
                </a:ln>
                <a:solidFill>
                  <a:srgbClr val="000000"/>
                </a:solidFill>
                <a:effectLst/>
                <a:uLnTx/>
                <a:uFillTx/>
                <a:latin typeface="Times New Roman" panose="02020603050405020304" pitchFamily="18" charset="0"/>
                <a:ea typeface="楷体_GB2312" charset="-122"/>
                <a:cs typeface="+mj-cs"/>
              </a:rPr>
              <a:t>k</a:t>
            </a:r>
            <a:r>
              <a:rPr kumimoji="1" lang="en-US" altLang="zh-CN" sz="2800" b="1" i="0" u="none" strike="noStrike" kern="1200" cap="none" spc="0" normalizeH="0" baseline="-25000" noProof="0" dirty="0">
                <a:ln>
                  <a:noFill/>
                </a:ln>
                <a:solidFill>
                  <a:srgbClr val="000000"/>
                </a:solidFill>
                <a:effectLst/>
                <a:uLnTx/>
                <a:uFillTx/>
                <a:latin typeface="Times New Roman" panose="02020603050405020304" pitchFamily="18" charset="0"/>
                <a:ea typeface="楷体_GB2312" charset="-122"/>
                <a:cs typeface="+mj-cs"/>
              </a:rPr>
              <a:t>+1</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charset="-122"/>
                <a:cs typeface="+mj-cs"/>
              </a:rPr>
              <a:t>( </a:t>
            </a:r>
            <a:r>
              <a:rPr kumimoji="1"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charset="-122"/>
                <a:cs typeface="+mj-cs"/>
              </a:rPr>
              <a:t>x</a:t>
            </a:r>
            <a:r>
              <a:rPr kumimoji="1" lang="en-US" altLang="zh-CN" sz="2800" b="1" i="1" u="none" strike="noStrike" kern="1200" cap="none" spc="0" normalizeH="0" baseline="-25000" noProof="0" dirty="0">
                <a:ln>
                  <a:noFill/>
                </a:ln>
                <a:solidFill>
                  <a:srgbClr val="000000"/>
                </a:solidFill>
                <a:effectLst/>
                <a:uLnTx/>
                <a:uFillTx/>
                <a:latin typeface="Times New Roman" panose="02020603050405020304" pitchFamily="18" charset="0"/>
                <a:ea typeface="楷体_GB2312" charset="-122"/>
                <a:cs typeface="+mj-cs"/>
              </a:rPr>
              <a:t>k</a:t>
            </a:r>
            <a:r>
              <a:rPr kumimoji="1" lang="en-US" altLang="zh-CN" sz="2800" b="1" i="0" u="none" strike="noStrike" kern="1200" cap="none" spc="0" normalizeH="0" baseline="-25000" noProof="0" dirty="0">
                <a:ln>
                  <a:noFill/>
                </a:ln>
                <a:solidFill>
                  <a:srgbClr val="000000"/>
                </a:solidFill>
                <a:effectLst/>
                <a:uLnTx/>
                <a:uFillTx/>
                <a:latin typeface="Times New Roman" panose="02020603050405020304" pitchFamily="18" charset="0"/>
                <a:ea typeface="楷体_GB2312" charset="-122"/>
                <a:cs typeface="+mj-cs"/>
              </a:rPr>
              <a:t>+1 </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charset="-122"/>
                <a:cs typeface="+mj-cs"/>
              </a:rPr>
              <a:t>)  }</a:t>
            </a:r>
            <a:b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charset="-122"/>
                <a:cs typeface="+mj-cs"/>
              </a:rPr>
            </a:b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charset="-122"/>
                <a:cs typeface="+mj-cs"/>
              </a:rPr>
              <a:t>                             </a:t>
            </a:r>
            <a:r>
              <a:rPr kumimoji="1" lang="en-US" altLang="zh-CN" sz="2000" b="1" i="1" u="none" strike="noStrike" kern="1200" cap="none" spc="0" normalizeH="0" baseline="0" noProof="0" dirty="0" err="1">
                <a:ln>
                  <a:noFill/>
                </a:ln>
                <a:solidFill>
                  <a:srgbClr val="000000"/>
                </a:solidFill>
                <a:effectLst/>
                <a:uLnTx/>
                <a:uFillTx/>
                <a:latin typeface="Times New Roman" panose="02020603050405020304" pitchFamily="18" charset="0"/>
                <a:ea typeface="楷体_GB2312" charset="-122"/>
                <a:cs typeface="+mj-cs"/>
              </a:rPr>
              <a:t>d</a:t>
            </a:r>
            <a:r>
              <a:rPr kumimoji="1" lang="en-US" altLang="zh-CN" sz="2800" b="1" i="1" u="none" strike="noStrike" kern="1200" cap="none" spc="0" normalizeH="0" baseline="-25000" noProof="0" dirty="0" err="1">
                <a:ln>
                  <a:noFill/>
                </a:ln>
                <a:solidFill>
                  <a:srgbClr val="000000"/>
                </a:solidFill>
                <a:effectLst/>
                <a:uLnTx/>
                <a:uFillTx/>
                <a:latin typeface="Times New Roman" panose="02020603050405020304" pitchFamily="18" charset="0"/>
                <a:ea typeface="楷体_GB2312" charset="-122"/>
                <a:cs typeface="+mj-cs"/>
              </a:rPr>
              <a:t>k</a:t>
            </a:r>
            <a:r>
              <a:rPr kumimoji="1"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楷体_GB2312" charset="-122"/>
                <a:cs typeface="+mj-cs"/>
                <a:sym typeface="Symbol" panose="05050102010706020507" pitchFamily="18" charset="2"/>
              </a:rPr>
              <a:t></a:t>
            </a:r>
            <a:r>
              <a:rPr kumimoji="1" lang="en-US" altLang="zh-CN" sz="2000" b="1" i="1" u="none" strike="noStrike" kern="1200" cap="none" spc="0" normalizeH="0" baseline="0" noProof="0" dirty="0" err="1">
                <a:ln>
                  <a:noFill/>
                </a:ln>
                <a:solidFill>
                  <a:srgbClr val="000000"/>
                </a:solidFill>
                <a:effectLst/>
                <a:uLnTx/>
                <a:uFillTx/>
                <a:latin typeface="Times New Roman" panose="02020603050405020304" pitchFamily="18" charset="0"/>
                <a:ea typeface="楷体_GB2312" charset="-122"/>
                <a:cs typeface="+mj-cs"/>
              </a:rPr>
              <a:t>D</a:t>
            </a:r>
            <a:r>
              <a:rPr kumimoji="1" lang="en-US" altLang="zh-CN" sz="2800" b="1" i="1" u="none" strike="noStrike" kern="1200" cap="none" spc="0" normalizeH="0" baseline="-25000" noProof="0" dirty="0" err="1">
                <a:ln>
                  <a:noFill/>
                </a:ln>
                <a:solidFill>
                  <a:srgbClr val="000000"/>
                </a:solidFill>
                <a:effectLst/>
                <a:uLnTx/>
                <a:uFillTx/>
                <a:latin typeface="Times New Roman" panose="02020603050405020304" pitchFamily="18" charset="0"/>
                <a:ea typeface="楷体_GB2312" charset="-122"/>
                <a:cs typeface="+mj-cs"/>
              </a:rPr>
              <a:t>k</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charset="-122"/>
                <a:cs typeface="+mj-cs"/>
              </a:rPr>
              <a:t>(</a:t>
            </a:r>
            <a:r>
              <a:rPr kumimoji="1" lang="en-US" altLang="zh-CN" sz="2000" b="1" i="1" u="none" strike="noStrike" kern="1200" cap="none" spc="0" normalizeH="0" baseline="0" noProof="0" dirty="0" err="1">
                <a:ln>
                  <a:noFill/>
                </a:ln>
                <a:solidFill>
                  <a:srgbClr val="000000"/>
                </a:solidFill>
                <a:effectLst/>
                <a:uLnTx/>
                <a:uFillTx/>
                <a:latin typeface="Times New Roman" panose="02020603050405020304" pitchFamily="18" charset="0"/>
                <a:ea typeface="楷体_GB2312" charset="-122"/>
                <a:cs typeface="+mj-cs"/>
              </a:rPr>
              <a:t>x</a:t>
            </a:r>
            <a:r>
              <a:rPr kumimoji="1" lang="en-US" altLang="zh-CN" sz="2800" b="1" i="1" u="none" strike="noStrike" kern="1200" cap="none" spc="0" normalizeH="0" baseline="-25000" noProof="0" dirty="0" err="1">
                <a:ln>
                  <a:noFill/>
                </a:ln>
                <a:solidFill>
                  <a:srgbClr val="000000"/>
                </a:solidFill>
                <a:effectLst/>
                <a:uLnTx/>
                <a:uFillTx/>
                <a:latin typeface="Times New Roman" panose="02020603050405020304" pitchFamily="18" charset="0"/>
                <a:ea typeface="楷体_GB2312" charset="-122"/>
                <a:cs typeface="+mj-cs"/>
              </a:rPr>
              <a:t>k</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charset="-122"/>
                <a:cs typeface="+mj-cs"/>
              </a:rPr>
              <a:t>)</a:t>
            </a:r>
            <a:b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charset="-122"/>
                <a:cs typeface="+mj-cs"/>
              </a:rPr>
            </a:b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charset="-122"/>
                <a:cs typeface="+mj-cs"/>
              </a:rPr>
              <a:t>                     =</a:t>
            </a:r>
            <a:r>
              <a:rPr kumimoji="1"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charset="-122"/>
                <a:cs typeface="+mj-cs"/>
              </a:rPr>
              <a:t>max</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charset="-122"/>
                <a:cs typeface="+mj-cs"/>
              </a:rPr>
              <a:t>{ 8</a:t>
            </a:r>
            <a:r>
              <a:rPr kumimoji="1"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charset="-122"/>
                <a:cs typeface="+mj-cs"/>
              </a:rPr>
              <a:t>u</a:t>
            </a:r>
            <a:r>
              <a:rPr kumimoji="1" lang="en-US" altLang="zh-CN" sz="2800" b="1" i="1" u="none" strike="noStrike" kern="1200" cap="none" spc="0" normalizeH="0" baseline="-25000" noProof="0" dirty="0">
                <a:ln>
                  <a:noFill/>
                </a:ln>
                <a:solidFill>
                  <a:srgbClr val="000000"/>
                </a:solidFill>
                <a:effectLst/>
                <a:uLnTx/>
                <a:uFillTx/>
                <a:latin typeface="Times New Roman" panose="02020603050405020304" pitchFamily="18" charset="0"/>
                <a:ea typeface="楷体_GB2312" charset="-122"/>
                <a:cs typeface="+mj-cs"/>
              </a:rPr>
              <a:t>k</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charset="-122"/>
                <a:cs typeface="+mj-cs"/>
              </a:rPr>
              <a:t>+5(</a:t>
            </a:r>
            <a:r>
              <a:rPr kumimoji="1" lang="en-US" altLang="zh-CN" sz="2800" b="1" i="1" u="none" strike="noStrike" kern="1200" cap="none" spc="0" normalizeH="0" baseline="0" noProof="0" dirty="0" err="1">
                <a:ln>
                  <a:noFill/>
                </a:ln>
                <a:solidFill>
                  <a:srgbClr val="000000"/>
                </a:solidFill>
                <a:effectLst/>
                <a:uLnTx/>
                <a:uFillTx/>
                <a:latin typeface="Times New Roman" panose="02020603050405020304" pitchFamily="18" charset="0"/>
                <a:ea typeface="楷体_GB2312" charset="-122"/>
                <a:cs typeface="+mj-cs"/>
              </a:rPr>
              <a:t>x</a:t>
            </a:r>
            <a:r>
              <a:rPr kumimoji="1" lang="en-US" altLang="zh-CN" sz="2800" b="1" i="1" u="none" strike="noStrike" kern="1200" cap="none" spc="0" normalizeH="0" baseline="-25000" noProof="0" dirty="0" err="1">
                <a:ln>
                  <a:noFill/>
                </a:ln>
                <a:solidFill>
                  <a:srgbClr val="000000"/>
                </a:solidFill>
                <a:effectLst/>
                <a:uLnTx/>
                <a:uFillTx/>
                <a:latin typeface="Times New Roman" panose="02020603050405020304" pitchFamily="18" charset="0"/>
                <a:ea typeface="楷体_GB2312" charset="-122"/>
                <a:cs typeface="+mj-cs"/>
              </a:rPr>
              <a:t>k</a:t>
            </a:r>
            <a:r>
              <a:rPr kumimoji="1" lang="en-US" altLang="zh-CN" sz="2800" b="1" i="1" u="none" strike="noStrike" kern="1200" cap="none" spc="0" normalizeH="0" baseline="-25000" noProof="0" dirty="0">
                <a:ln>
                  <a:noFill/>
                </a:ln>
                <a:solidFill>
                  <a:srgbClr val="000000"/>
                </a:solidFill>
                <a:effectLst/>
                <a:uLnTx/>
                <a:uFillTx/>
                <a:latin typeface="Times New Roman" panose="02020603050405020304" pitchFamily="18" charset="0"/>
                <a:ea typeface="楷体_GB2312" charset="-122"/>
                <a:cs typeface="+mj-cs"/>
              </a:rPr>
              <a:t> </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charset="-122"/>
                <a:cs typeface="+mj-cs"/>
              </a:rPr>
              <a:t>- </a:t>
            </a:r>
            <a:r>
              <a:rPr kumimoji="1" lang="en-US" altLang="zh-CN" sz="2800" b="1" i="1" u="none" strike="noStrike" kern="1200" cap="none" spc="0" normalizeH="0" baseline="0" noProof="0" dirty="0" err="1">
                <a:ln>
                  <a:noFill/>
                </a:ln>
                <a:solidFill>
                  <a:srgbClr val="000000"/>
                </a:solidFill>
                <a:effectLst/>
                <a:uLnTx/>
                <a:uFillTx/>
                <a:latin typeface="Times New Roman" panose="02020603050405020304" pitchFamily="18" charset="0"/>
                <a:ea typeface="楷体_GB2312" charset="-122"/>
                <a:cs typeface="+mj-cs"/>
              </a:rPr>
              <a:t>u</a:t>
            </a:r>
            <a:r>
              <a:rPr kumimoji="1" lang="en-US" altLang="zh-CN" sz="2800" b="1" i="1" u="none" strike="noStrike" kern="1200" cap="none" spc="0" normalizeH="0" baseline="-25000" noProof="0" dirty="0" err="1">
                <a:ln>
                  <a:noFill/>
                </a:ln>
                <a:solidFill>
                  <a:srgbClr val="000000"/>
                </a:solidFill>
                <a:effectLst/>
                <a:uLnTx/>
                <a:uFillTx/>
                <a:latin typeface="Times New Roman" panose="02020603050405020304" pitchFamily="18" charset="0"/>
                <a:ea typeface="楷体_GB2312" charset="-122"/>
                <a:cs typeface="+mj-cs"/>
              </a:rPr>
              <a:t>k</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charset="-122"/>
                <a:cs typeface="+mj-cs"/>
              </a:rPr>
              <a:t>)+</a:t>
            </a:r>
            <a:r>
              <a:rPr kumimoji="1"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charset="-122"/>
                <a:cs typeface="+mj-cs"/>
              </a:rPr>
              <a:t>f</a:t>
            </a:r>
            <a:r>
              <a:rPr kumimoji="1" lang="en-US" altLang="zh-CN" sz="2800" b="1" i="1" u="none" strike="noStrike" kern="1200" cap="none" spc="0" normalizeH="0" baseline="-25000" noProof="0" dirty="0">
                <a:ln>
                  <a:noFill/>
                </a:ln>
                <a:solidFill>
                  <a:srgbClr val="000000"/>
                </a:solidFill>
                <a:effectLst/>
                <a:uLnTx/>
                <a:uFillTx/>
                <a:latin typeface="Times New Roman" panose="02020603050405020304" pitchFamily="18" charset="0"/>
                <a:ea typeface="楷体_GB2312" charset="-122"/>
                <a:cs typeface="+mj-cs"/>
              </a:rPr>
              <a:t>k</a:t>
            </a:r>
            <a:r>
              <a:rPr kumimoji="1" lang="en-US" altLang="zh-CN" sz="2800" b="1" i="0" u="none" strike="noStrike" kern="1200" cap="none" spc="0" normalizeH="0" baseline="-25000" noProof="0" dirty="0">
                <a:ln>
                  <a:noFill/>
                </a:ln>
                <a:solidFill>
                  <a:srgbClr val="000000"/>
                </a:solidFill>
                <a:effectLst/>
                <a:uLnTx/>
                <a:uFillTx/>
                <a:latin typeface="Times New Roman" panose="02020603050405020304" pitchFamily="18" charset="0"/>
                <a:ea typeface="楷体_GB2312" charset="-122"/>
                <a:cs typeface="+mj-cs"/>
              </a:rPr>
              <a:t>+1</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charset="-122"/>
                <a:cs typeface="+mj-cs"/>
              </a:rPr>
              <a:t>[0.7</a:t>
            </a:r>
            <a:r>
              <a:rPr kumimoji="1"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charset="-122"/>
                <a:cs typeface="+mj-cs"/>
              </a:rPr>
              <a:t>u</a:t>
            </a:r>
            <a:r>
              <a:rPr kumimoji="1" lang="en-US" altLang="zh-CN" sz="2800" b="1" i="1" u="none" strike="noStrike" kern="1200" cap="none" spc="0" normalizeH="0" baseline="-25000" noProof="0" dirty="0">
                <a:ln>
                  <a:noFill/>
                </a:ln>
                <a:solidFill>
                  <a:srgbClr val="000000"/>
                </a:solidFill>
                <a:effectLst/>
                <a:uLnTx/>
                <a:uFillTx/>
                <a:latin typeface="Times New Roman" panose="02020603050405020304" pitchFamily="18" charset="0"/>
                <a:ea typeface="楷体_GB2312" charset="-122"/>
                <a:cs typeface="+mj-cs"/>
              </a:rPr>
              <a:t>k</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charset="-122"/>
                <a:cs typeface="+mj-cs"/>
              </a:rPr>
              <a:t>+0.9(</a:t>
            </a:r>
            <a:r>
              <a:rPr kumimoji="1" lang="en-US" altLang="zh-CN" sz="2800" b="1" i="1" u="none" strike="noStrike" kern="1200" cap="none" spc="0" normalizeH="0" baseline="0" noProof="0" dirty="0" err="1">
                <a:ln>
                  <a:noFill/>
                </a:ln>
                <a:solidFill>
                  <a:srgbClr val="000000"/>
                </a:solidFill>
                <a:effectLst/>
                <a:uLnTx/>
                <a:uFillTx/>
                <a:latin typeface="Times New Roman" panose="02020603050405020304" pitchFamily="18" charset="0"/>
                <a:ea typeface="楷体_GB2312" charset="-122"/>
                <a:cs typeface="+mj-cs"/>
              </a:rPr>
              <a:t>x</a:t>
            </a:r>
            <a:r>
              <a:rPr kumimoji="1" lang="en-US" altLang="zh-CN" sz="2800" b="1" i="1" u="none" strike="noStrike" kern="1200" cap="none" spc="0" normalizeH="0" baseline="-25000" noProof="0" dirty="0" err="1">
                <a:ln>
                  <a:noFill/>
                </a:ln>
                <a:solidFill>
                  <a:srgbClr val="000000"/>
                </a:solidFill>
                <a:effectLst/>
                <a:uLnTx/>
                <a:uFillTx/>
                <a:latin typeface="Times New Roman" panose="02020603050405020304" pitchFamily="18" charset="0"/>
                <a:ea typeface="楷体_GB2312" charset="-122"/>
                <a:cs typeface="+mj-cs"/>
              </a:rPr>
              <a:t>k</a:t>
            </a:r>
            <a:r>
              <a:rPr kumimoji="1" lang="en-US" altLang="zh-CN" sz="2800" b="1" i="0" u="none" strike="noStrike" kern="1200" cap="none" spc="0" normalizeH="0" baseline="0" noProof="0" dirty="0" err="1">
                <a:ln>
                  <a:noFill/>
                </a:ln>
                <a:solidFill>
                  <a:srgbClr val="000000"/>
                </a:solidFill>
                <a:effectLst/>
                <a:uLnTx/>
                <a:uFillTx/>
                <a:latin typeface="Times New Roman" panose="02020603050405020304" pitchFamily="18" charset="0"/>
                <a:ea typeface="楷体_GB2312" charset="-122"/>
                <a:cs typeface="+mj-cs"/>
              </a:rPr>
              <a:t>-</a:t>
            </a:r>
            <a:r>
              <a:rPr kumimoji="1" lang="en-US" altLang="zh-CN" sz="2800" b="1" i="1" u="none" strike="noStrike" kern="1200" cap="none" spc="0" normalizeH="0" baseline="0" noProof="0" dirty="0" err="1">
                <a:ln>
                  <a:noFill/>
                </a:ln>
                <a:solidFill>
                  <a:srgbClr val="000000"/>
                </a:solidFill>
                <a:effectLst/>
                <a:uLnTx/>
                <a:uFillTx/>
                <a:latin typeface="Times New Roman" panose="02020603050405020304" pitchFamily="18" charset="0"/>
                <a:ea typeface="楷体_GB2312" charset="-122"/>
                <a:cs typeface="+mj-cs"/>
              </a:rPr>
              <a:t>u</a:t>
            </a:r>
            <a:r>
              <a:rPr kumimoji="1" lang="en-US" altLang="zh-CN" sz="2800" b="1" i="1" u="none" strike="noStrike" kern="1200" cap="none" spc="0" normalizeH="0" baseline="-25000" noProof="0" dirty="0" err="1">
                <a:ln>
                  <a:noFill/>
                </a:ln>
                <a:solidFill>
                  <a:srgbClr val="000000"/>
                </a:solidFill>
                <a:effectLst/>
                <a:uLnTx/>
                <a:uFillTx/>
                <a:latin typeface="Times New Roman" panose="02020603050405020304" pitchFamily="18" charset="0"/>
                <a:ea typeface="楷体_GB2312" charset="-122"/>
                <a:cs typeface="+mj-cs"/>
              </a:rPr>
              <a:t>k</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charset="-122"/>
                <a:cs typeface="+mj-cs"/>
              </a:rPr>
              <a:t>)] }     </a:t>
            </a:r>
            <a:b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charset="-122"/>
                <a:cs typeface="+mj-cs"/>
              </a:rPr>
            </a:b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charset="-122"/>
                <a:cs typeface="+mj-cs"/>
              </a:rPr>
              <a:t>                       </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charset="-122"/>
                <a:cs typeface="+mj-cs"/>
              </a:rPr>
              <a:t>0</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charset="-122"/>
                <a:cs typeface="+mj-cs"/>
                <a:sym typeface="Symbol" panose="05050102010706020507" pitchFamily="18" charset="2"/>
              </a:rPr>
              <a:t>≤</a:t>
            </a:r>
            <a:r>
              <a:rPr kumimoji="1" lang="en-US" altLang="zh-CN" sz="20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charset="-122"/>
                <a:cs typeface="+mj-cs"/>
              </a:rPr>
              <a:t>d</a:t>
            </a:r>
            <a:r>
              <a:rPr kumimoji="1" lang="en-US" altLang="zh-CN" sz="2800" b="1" i="1" u="none" strike="noStrike" kern="1200" cap="none" spc="0" normalizeH="0" baseline="-25000" noProof="0" dirty="0">
                <a:ln>
                  <a:noFill/>
                </a:ln>
                <a:solidFill>
                  <a:srgbClr val="000000"/>
                </a:solidFill>
                <a:effectLst/>
                <a:uLnTx/>
                <a:uFillTx/>
                <a:latin typeface="Times New Roman" panose="02020603050405020304" pitchFamily="18" charset="0"/>
                <a:ea typeface="楷体_GB2312" charset="-122"/>
                <a:cs typeface="+mj-cs"/>
              </a:rPr>
              <a:t>k</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charset="-122"/>
                <a:cs typeface="+mj-cs"/>
                <a:sym typeface="Symbol" panose="05050102010706020507" pitchFamily="18" charset="2"/>
              </a:rPr>
              <a:t>≤</a:t>
            </a:r>
            <a:r>
              <a:rPr kumimoji="1" lang="en-US" altLang="zh-CN" sz="20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charset="-122"/>
                <a:cs typeface="+mj-cs"/>
              </a:rPr>
              <a:t>x</a:t>
            </a:r>
            <a:r>
              <a:rPr kumimoji="1" lang="en-US" altLang="zh-CN" sz="2800" b="1" i="1" u="none" strike="noStrike" kern="1200" cap="none" spc="0" normalizeH="0" baseline="-25000" noProof="0" dirty="0">
                <a:ln>
                  <a:noFill/>
                </a:ln>
                <a:solidFill>
                  <a:srgbClr val="000000"/>
                </a:solidFill>
                <a:effectLst/>
                <a:uLnTx/>
                <a:uFillTx/>
                <a:latin typeface="Times New Roman" panose="02020603050405020304" pitchFamily="18" charset="0"/>
                <a:ea typeface="楷体_GB2312" charset="-122"/>
                <a:cs typeface="+mj-cs"/>
              </a:rPr>
              <a:t>k</a:t>
            </a:r>
            <a:br>
              <a:rPr kumimoji="1" lang="en-US" altLang="zh-CN" sz="2800" b="1" i="0" u="none" strike="noStrike" kern="1200" cap="none" spc="0" normalizeH="0" baseline="-25000" noProof="0" dirty="0">
                <a:ln>
                  <a:noFill/>
                </a:ln>
                <a:solidFill>
                  <a:srgbClr val="000000"/>
                </a:solidFill>
                <a:effectLst/>
                <a:uLnTx/>
                <a:uFillTx/>
                <a:latin typeface="Times New Roman" panose="02020603050405020304" pitchFamily="18" charset="0"/>
                <a:ea typeface="楷体_GB2312" charset="-122"/>
                <a:cs typeface="+mj-cs"/>
              </a:rPr>
            </a:br>
            <a:endParaRPr kumimoji="1" lang="en-US" altLang="zh-CN" sz="2800" b="1" i="0" u="none" strike="noStrike" kern="1200" cap="none" spc="0" normalizeH="0" baseline="-25000" noProof="0" dirty="0">
              <a:ln>
                <a:noFill/>
              </a:ln>
              <a:solidFill>
                <a:srgbClr val="000000"/>
              </a:solidFill>
              <a:effectLst/>
              <a:uLnTx/>
              <a:uFillTx/>
              <a:latin typeface="Times New Roman" panose="02020603050405020304" pitchFamily="18" charset="0"/>
              <a:ea typeface="楷体_GB2312" charset="-122"/>
              <a:cs typeface="+mj-cs"/>
            </a:endParaRPr>
          </a:p>
        </p:txBody>
      </p:sp>
      <p:sp>
        <p:nvSpPr>
          <p:cNvPr id="5" name="Rectangle 301">
            <a:extLst>
              <a:ext uri="{FF2B5EF4-FFF2-40B4-BE49-F238E27FC236}">
                <a16:creationId xmlns:a16="http://schemas.microsoft.com/office/drawing/2014/main" id="{D0E0F07A-62F0-469B-B7E4-534D414EB7BC}"/>
              </a:ext>
            </a:extLst>
          </p:cNvPr>
          <p:cNvSpPr>
            <a:spLocks noChangeArrowheads="1"/>
          </p:cNvSpPr>
          <p:nvPr/>
        </p:nvSpPr>
        <p:spPr bwMode="auto">
          <a:xfrm>
            <a:off x="1439757" y="3909906"/>
            <a:ext cx="9312486" cy="1244601"/>
          </a:xfrm>
          <a:prstGeom prst="rect">
            <a:avLst/>
          </a:prstGeom>
          <a:solidFill>
            <a:srgbClr val="C0C0C0">
              <a:alpha val="10196"/>
            </a:srgbClr>
          </a:solidFill>
          <a:ln w="9525" algn="ctr">
            <a:solidFill>
              <a:srgbClr val="FF0000"/>
            </a:solidFill>
            <a:miter lim="800000"/>
            <a:headEnd/>
            <a:tailEnd/>
          </a:ln>
        </p:spPr>
        <p:txBody>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algn="just" defTabSz="914400" eaLnBrk="1" fontAlgn="base" latinLnBrk="0" hangingPunct="1">
              <a:lnSpc>
                <a:spcPct val="100000"/>
              </a:lnSpc>
              <a:spcBef>
                <a:spcPct val="30000"/>
              </a:spcBef>
              <a:spcAft>
                <a:spcPct val="0"/>
              </a:spcAft>
              <a:buClrTx/>
              <a:buSzPct val="100000"/>
              <a:buFontTx/>
              <a:buNone/>
              <a:tabLst/>
              <a:defRPr/>
            </a:pPr>
            <a:r>
              <a:rPr kumimoji="0" lang="en-US" altLang="zh-CN" sz="2400" b="1" i="0" u="none" strike="noStrike" kern="0" cap="none" spc="0" normalizeH="0" baseline="0" noProof="0" dirty="0">
                <a:ln>
                  <a:noFill/>
                </a:ln>
                <a:solidFill>
                  <a:srgbClr val="0000FF"/>
                </a:solidFill>
                <a:effectLst/>
                <a:uLnTx/>
                <a:uFillTx/>
                <a:latin typeface="Times New Roman" panose="02020603050405020304" pitchFamily="18" charset="0"/>
                <a:ea typeface="楷体_GB2312" charset="-122"/>
              </a:rPr>
              <a:t>◎</a:t>
            </a:r>
            <a:r>
              <a:rPr kumimoji="1" lang="zh-CN" altLang="en-US" sz="2400" b="1" i="0" u="none" strike="noStrike" kern="0" cap="none" spc="0" normalizeH="0" baseline="0" noProof="0" dirty="0">
                <a:ln>
                  <a:noFill/>
                </a:ln>
                <a:solidFill>
                  <a:srgbClr val="000066"/>
                </a:solidFill>
                <a:effectLst/>
                <a:uLnTx/>
                <a:uFillTx/>
                <a:latin typeface="Times New Roman" panose="02020603050405020304" pitchFamily="18" charset="0"/>
                <a:ea typeface="楷体_GB2312" charset="-122"/>
              </a:rPr>
              <a:t>这里</a:t>
            </a:r>
            <a:r>
              <a:rPr kumimoji="1" lang="en-US" altLang="zh-CN" sz="2400" b="1" i="1" u="none" strike="noStrike" kern="0" cap="none" spc="0" normalizeH="0" baseline="0" noProof="0" dirty="0" err="1">
                <a:ln>
                  <a:noFill/>
                </a:ln>
                <a:solidFill>
                  <a:srgbClr val="000066"/>
                </a:solidFill>
                <a:effectLst/>
                <a:uLnTx/>
                <a:uFillTx/>
                <a:latin typeface="Times New Roman" panose="02020603050405020304" pitchFamily="18" charset="0"/>
                <a:ea typeface="楷体_GB2312" charset="-122"/>
              </a:rPr>
              <a:t>x</a:t>
            </a:r>
            <a:r>
              <a:rPr kumimoji="1" lang="en-US" altLang="zh-CN" sz="3200" b="1" i="1" u="none" strike="noStrike" kern="0" cap="none" spc="0" normalizeH="0" baseline="-25000" noProof="0" dirty="0" err="1">
                <a:ln>
                  <a:noFill/>
                </a:ln>
                <a:solidFill>
                  <a:srgbClr val="000066"/>
                </a:solidFill>
                <a:effectLst/>
                <a:uLnTx/>
                <a:uFillTx/>
                <a:latin typeface="Times New Roman" panose="02020603050405020304" pitchFamily="18" charset="0"/>
                <a:ea typeface="楷体_GB2312" charset="-122"/>
              </a:rPr>
              <a:t>k</a:t>
            </a:r>
            <a:r>
              <a:rPr kumimoji="1" lang="zh-CN" altLang="en-US" sz="2400" b="1" i="0" u="none" strike="noStrike" kern="0" cap="none" spc="0" normalizeH="0" baseline="0" noProof="0" dirty="0">
                <a:ln>
                  <a:noFill/>
                </a:ln>
                <a:solidFill>
                  <a:srgbClr val="000066"/>
                </a:solidFill>
                <a:effectLst/>
                <a:uLnTx/>
                <a:uFillTx/>
                <a:latin typeface="Times New Roman" panose="02020603050405020304" pitchFamily="18" charset="0"/>
                <a:ea typeface="楷体_GB2312" charset="-122"/>
              </a:rPr>
              <a:t>和</a:t>
            </a:r>
            <a:r>
              <a:rPr kumimoji="1" lang="en-US" altLang="zh-CN" sz="2400" b="1" i="1" u="none" strike="noStrike" kern="0" cap="none" spc="0" normalizeH="0" baseline="0" noProof="0" dirty="0" err="1">
                <a:ln>
                  <a:noFill/>
                </a:ln>
                <a:solidFill>
                  <a:srgbClr val="000066"/>
                </a:solidFill>
                <a:effectLst/>
                <a:uLnTx/>
                <a:uFillTx/>
                <a:latin typeface="Times New Roman" panose="02020603050405020304" pitchFamily="18" charset="0"/>
                <a:ea typeface="楷体_GB2312" charset="-122"/>
              </a:rPr>
              <a:t>u</a:t>
            </a:r>
            <a:r>
              <a:rPr kumimoji="1" lang="en-US" altLang="zh-CN" sz="3200" b="1" i="1" u="none" strike="noStrike" kern="0" cap="none" spc="0" normalizeH="0" baseline="-25000" noProof="0" dirty="0" err="1">
                <a:ln>
                  <a:noFill/>
                </a:ln>
                <a:solidFill>
                  <a:srgbClr val="000066"/>
                </a:solidFill>
                <a:effectLst/>
                <a:uLnTx/>
                <a:uFillTx/>
                <a:latin typeface="Times New Roman" panose="02020603050405020304" pitchFamily="18" charset="0"/>
                <a:ea typeface="楷体_GB2312" charset="-122"/>
              </a:rPr>
              <a:t>k</a:t>
            </a:r>
            <a:r>
              <a:rPr kumimoji="1" lang="zh-CN" altLang="en-US" sz="2400" b="1" i="0" u="none" strike="noStrike" kern="0" cap="none" spc="0" normalizeH="0" baseline="0" noProof="0" dirty="0">
                <a:ln>
                  <a:noFill/>
                </a:ln>
                <a:solidFill>
                  <a:srgbClr val="000066"/>
                </a:solidFill>
                <a:effectLst/>
                <a:uLnTx/>
                <a:uFillTx/>
                <a:latin typeface="Times New Roman" panose="02020603050405020304" pitchFamily="18" charset="0"/>
                <a:ea typeface="楷体_GB2312" charset="-122"/>
              </a:rPr>
              <a:t>均取连续变量，它们的非整数值可以这样理解，如</a:t>
            </a:r>
            <a:r>
              <a:rPr kumimoji="1" lang="en-US" altLang="zh-CN" sz="2400" b="1" i="1" u="none" strike="noStrike" kern="0" cap="none" spc="0" normalizeH="0" baseline="0" noProof="0" dirty="0" err="1">
                <a:ln>
                  <a:noFill/>
                </a:ln>
                <a:solidFill>
                  <a:srgbClr val="000066"/>
                </a:solidFill>
                <a:effectLst/>
                <a:uLnTx/>
                <a:uFillTx/>
                <a:latin typeface="Times New Roman" panose="02020603050405020304" pitchFamily="18" charset="0"/>
                <a:ea typeface="楷体_GB2312" charset="-122"/>
              </a:rPr>
              <a:t>x</a:t>
            </a:r>
            <a:r>
              <a:rPr kumimoji="1" lang="en-US" altLang="zh-CN" sz="3200" b="1" i="1" u="none" strike="noStrike" kern="0" cap="none" spc="0" normalizeH="0" baseline="-25000" noProof="0" dirty="0" err="1">
                <a:ln>
                  <a:noFill/>
                </a:ln>
                <a:solidFill>
                  <a:srgbClr val="000066"/>
                </a:solidFill>
                <a:effectLst/>
                <a:uLnTx/>
                <a:uFillTx/>
                <a:latin typeface="Times New Roman" panose="02020603050405020304" pitchFamily="18" charset="0"/>
                <a:ea typeface="楷体_GB2312" charset="-122"/>
              </a:rPr>
              <a:t>k</a:t>
            </a:r>
            <a:r>
              <a:rPr kumimoji="1" lang="en-US" altLang="zh-CN" sz="2400" b="1" i="0" u="none" strike="noStrike" kern="0" cap="none" spc="0" normalizeH="0" baseline="0" noProof="0" dirty="0">
                <a:ln>
                  <a:noFill/>
                </a:ln>
                <a:solidFill>
                  <a:srgbClr val="000066"/>
                </a:solidFill>
                <a:effectLst/>
                <a:uLnTx/>
                <a:uFillTx/>
                <a:latin typeface="Times New Roman" panose="02020603050405020304" pitchFamily="18" charset="0"/>
                <a:ea typeface="楷体_GB2312" charset="-122"/>
              </a:rPr>
              <a:t>=0.6</a:t>
            </a:r>
            <a:r>
              <a:rPr kumimoji="1" lang="zh-CN" altLang="en-US" sz="2400" b="1" i="0" u="none" strike="noStrike" kern="0" cap="none" spc="0" normalizeH="0" baseline="0" noProof="0" dirty="0">
                <a:ln>
                  <a:noFill/>
                </a:ln>
                <a:solidFill>
                  <a:srgbClr val="000066"/>
                </a:solidFill>
                <a:effectLst/>
                <a:uLnTx/>
                <a:uFillTx/>
                <a:latin typeface="Times New Roman" panose="02020603050405020304" pitchFamily="18" charset="0"/>
                <a:ea typeface="楷体_GB2312" charset="-122"/>
              </a:rPr>
              <a:t>，就表示一台机器在第</a:t>
            </a:r>
            <a:r>
              <a:rPr kumimoji="1" lang="en-US" altLang="zh-CN" sz="2400" b="1" i="1" u="none" strike="noStrike" kern="0" cap="none" spc="0" normalizeH="0" baseline="0" noProof="0" dirty="0">
                <a:ln>
                  <a:noFill/>
                </a:ln>
                <a:solidFill>
                  <a:srgbClr val="000066"/>
                </a:solidFill>
                <a:effectLst/>
                <a:uLnTx/>
                <a:uFillTx/>
                <a:latin typeface="Times New Roman" panose="02020603050405020304" pitchFamily="18" charset="0"/>
                <a:ea typeface="楷体_GB2312" charset="-122"/>
              </a:rPr>
              <a:t>k</a:t>
            </a:r>
            <a:r>
              <a:rPr kumimoji="1" lang="zh-CN" altLang="en-US" sz="2400" b="1" i="0" u="none" strike="noStrike" kern="0" cap="none" spc="0" normalizeH="0" baseline="0" noProof="0" dirty="0">
                <a:ln>
                  <a:noFill/>
                </a:ln>
                <a:solidFill>
                  <a:srgbClr val="000066"/>
                </a:solidFill>
                <a:effectLst/>
                <a:uLnTx/>
                <a:uFillTx/>
                <a:latin typeface="Times New Roman" panose="02020603050405020304" pitchFamily="18" charset="0"/>
                <a:ea typeface="楷体_GB2312" charset="-122"/>
              </a:rPr>
              <a:t>年度中正常工作时间只占</a:t>
            </a:r>
            <a:r>
              <a:rPr kumimoji="1" lang="en-US" altLang="zh-CN" sz="2400" b="1" i="0" u="none" strike="noStrike" kern="0" cap="none" spc="0" normalizeH="0" baseline="0" noProof="0" dirty="0">
                <a:ln>
                  <a:noFill/>
                </a:ln>
                <a:solidFill>
                  <a:srgbClr val="000066"/>
                </a:solidFill>
                <a:effectLst/>
                <a:uLnTx/>
                <a:uFillTx/>
                <a:latin typeface="Times New Roman" panose="02020603050405020304" pitchFamily="18" charset="0"/>
                <a:ea typeface="楷体_GB2312" charset="-122"/>
              </a:rPr>
              <a:t>6/10</a:t>
            </a:r>
            <a:r>
              <a:rPr kumimoji="1" lang="zh-CN" altLang="en-US" sz="2400" b="1" i="0" u="none" strike="noStrike" kern="0" cap="none" spc="0" normalizeH="0" baseline="0" noProof="0" dirty="0">
                <a:ln>
                  <a:noFill/>
                </a:ln>
                <a:solidFill>
                  <a:srgbClr val="000066"/>
                </a:solidFill>
                <a:effectLst/>
                <a:uLnTx/>
                <a:uFillTx/>
                <a:latin typeface="Times New Roman" panose="02020603050405020304" pitchFamily="18" charset="0"/>
                <a:ea typeface="楷体_GB2312" charset="-122"/>
              </a:rPr>
              <a:t>；</a:t>
            </a:r>
            <a:r>
              <a:rPr kumimoji="1" lang="en-US" altLang="zh-CN" sz="2400" b="1" i="1" u="none" strike="noStrike" kern="0" cap="none" spc="0" normalizeH="0" baseline="0" noProof="0" dirty="0" err="1">
                <a:ln>
                  <a:noFill/>
                </a:ln>
                <a:solidFill>
                  <a:srgbClr val="000066"/>
                </a:solidFill>
                <a:effectLst/>
                <a:uLnTx/>
                <a:uFillTx/>
                <a:latin typeface="Times New Roman" panose="02020603050405020304" pitchFamily="18" charset="0"/>
                <a:ea typeface="楷体_GB2312" charset="-122"/>
              </a:rPr>
              <a:t>u</a:t>
            </a:r>
            <a:r>
              <a:rPr kumimoji="1" lang="en-US" altLang="zh-CN" sz="3200" b="1" i="1" u="none" strike="noStrike" kern="0" cap="none" spc="0" normalizeH="0" baseline="-25000" noProof="0" dirty="0" err="1">
                <a:ln>
                  <a:noFill/>
                </a:ln>
                <a:solidFill>
                  <a:srgbClr val="000066"/>
                </a:solidFill>
                <a:effectLst/>
                <a:uLnTx/>
                <a:uFillTx/>
                <a:latin typeface="Times New Roman" panose="02020603050405020304" pitchFamily="18" charset="0"/>
                <a:ea typeface="楷体_GB2312" charset="-122"/>
              </a:rPr>
              <a:t>k</a:t>
            </a:r>
            <a:r>
              <a:rPr kumimoji="1" lang="en-US" altLang="zh-CN" sz="2400" b="1" i="0" u="none" strike="noStrike" kern="0" cap="none" spc="0" normalizeH="0" baseline="0" noProof="0" dirty="0">
                <a:ln>
                  <a:noFill/>
                </a:ln>
                <a:solidFill>
                  <a:srgbClr val="000066"/>
                </a:solidFill>
                <a:effectLst/>
                <a:uLnTx/>
                <a:uFillTx/>
                <a:latin typeface="Times New Roman" panose="02020603050405020304" pitchFamily="18" charset="0"/>
                <a:ea typeface="楷体_GB2312" charset="-122"/>
              </a:rPr>
              <a:t>=0.3</a:t>
            </a:r>
            <a:r>
              <a:rPr kumimoji="1" lang="zh-CN" altLang="en-US" sz="2400" b="1" i="0" u="none" strike="noStrike" kern="0" cap="none" spc="0" normalizeH="0" baseline="0" noProof="0" dirty="0">
                <a:ln>
                  <a:noFill/>
                </a:ln>
                <a:solidFill>
                  <a:srgbClr val="000066"/>
                </a:solidFill>
                <a:effectLst/>
                <a:uLnTx/>
                <a:uFillTx/>
                <a:latin typeface="Times New Roman" panose="02020603050405020304" pitchFamily="18" charset="0"/>
                <a:ea typeface="楷体_GB2312" charset="-122"/>
              </a:rPr>
              <a:t>，就表示一台机器在该年度只有</a:t>
            </a:r>
            <a:r>
              <a:rPr kumimoji="1" lang="en-US" altLang="zh-CN" sz="2400" b="1" i="0" u="none" strike="noStrike" kern="0" cap="none" spc="0" normalizeH="0" baseline="0" noProof="0" dirty="0">
                <a:ln>
                  <a:noFill/>
                </a:ln>
                <a:solidFill>
                  <a:srgbClr val="000066"/>
                </a:solidFill>
                <a:effectLst/>
                <a:uLnTx/>
                <a:uFillTx/>
                <a:latin typeface="Times New Roman" panose="02020603050405020304" pitchFamily="18" charset="0"/>
                <a:ea typeface="楷体_GB2312" charset="-122"/>
              </a:rPr>
              <a:t>3/10</a:t>
            </a:r>
            <a:r>
              <a:rPr kumimoji="1" lang="zh-CN" altLang="en-US" sz="2400" b="1" i="0" u="none" strike="noStrike" kern="0" cap="none" spc="0" normalizeH="0" baseline="0" noProof="0" dirty="0">
                <a:ln>
                  <a:noFill/>
                </a:ln>
                <a:solidFill>
                  <a:srgbClr val="000066"/>
                </a:solidFill>
                <a:effectLst/>
                <a:uLnTx/>
                <a:uFillTx/>
                <a:latin typeface="Times New Roman" panose="02020603050405020304" pitchFamily="18" charset="0"/>
                <a:ea typeface="楷体_GB2312" charset="-122"/>
              </a:rPr>
              <a:t>的时间能正常用于</a:t>
            </a:r>
            <a:r>
              <a:rPr kumimoji="1" lang="en-US" altLang="zh-CN" sz="2400" b="1" i="0" u="none" strike="noStrike" kern="0" cap="none" spc="0" normalizeH="0" baseline="0" noProof="0" dirty="0">
                <a:ln>
                  <a:noFill/>
                </a:ln>
                <a:solidFill>
                  <a:srgbClr val="000066"/>
                </a:solidFill>
                <a:effectLst/>
                <a:uLnTx/>
                <a:uFillTx/>
                <a:latin typeface="Times New Roman" panose="02020603050405020304" pitchFamily="18" charset="0"/>
                <a:ea typeface="楷体_GB2312" charset="-122"/>
              </a:rPr>
              <a:t>A</a:t>
            </a:r>
            <a:r>
              <a:rPr kumimoji="1" lang="zh-CN" altLang="en-US" sz="2400" b="1" i="0" u="none" strike="noStrike" kern="0" cap="none" spc="0" normalizeH="0" baseline="0" noProof="0" dirty="0">
                <a:ln>
                  <a:noFill/>
                </a:ln>
                <a:solidFill>
                  <a:srgbClr val="000066"/>
                </a:solidFill>
                <a:effectLst/>
                <a:uLnTx/>
                <a:uFillTx/>
                <a:latin typeface="Times New Roman" panose="02020603050405020304" pitchFamily="18" charset="0"/>
                <a:ea typeface="楷体_GB2312" charset="-122"/>
              </a:rPr>
              <a:t>工作。</a:t>
            </a:r>
          </a:p>
        </p:txBody>
      </p:sp>
    </p:spTree>
    <p:extLst>
      <p:ext uri="{BB962C8B-B14F-4D97-AF65-F5344CB8AC3E}">
        <p14:creationId xmlns:p14="http://schemas.microsoft.com/office/powerpoint/2010/main" val="2194415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04">
            <a:extLst>
              <a:ext uri="{FF2B5EF4-FFF2-40B4-BE49-F238E27FC236}">
                <a16:creationId xmlns:a16="http://schemas.microsoft.com/office/drawing/2014/main" id="{89B3542D-802D-42AF-AF57-017D5FE5AD53}"/>
              </a:ext>
            </a:extLst>
          </p:cNvPr>
          <p:cNvSpPr txBox="1">
            <a:spLocks noChangeArrowheads="1"/>
          </p:cNvSpPr>
          <p:nvPr/>
        </p:nvSpPr>
        <p:spPr bwMode="auto">
          <a:xfrm>
            <a:off x="483446" y="943187"/>
            <a:ext cx="60833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550" tIns="41275" rIns="82550" bIns="41275" numCol="1" anchor="t" anchorCtr="0" compatLnSpc="1">
            <a:prstTxWarp prst="textNoShape">
              <a:avLst/>
            </a:prstTxWarp>
          </a:bodyPr>
          <a:lstStyle>
            <a:lvl1pPr algn="ctr" defTabSz="677863" rtl="0" eaLnBrk="0" fontAlgn="base" hangingPunct="0">
              <a:lnSpc>
                <a:spcPct val="90000"/>
              </a:lnSpc>
              <a:spcBef>
                <a:spcPct val="0"/>
              </a:spcBef>
              <a:spcAft>
                <a:spcPct val="0"/>
              </a:spcAft>
              <a:buSzPct val="100000"/>
              <a:defRPr kumimoji="1" sz="3200" b="1" kern="1200">
                <a:solidFill>
                  <a:srgbClr val="000066"/>
                </a:solidFill>
                <a:latin typeface="+mj-lt"/>
                <a:ea typeface="+mj-ea"/>
                <a:cs typeface="+mj-cs"/>
              </a:defRPr>
            </a:lvl1pPr>
            <a:lvl2pPr algn="ctr" defTabSz="677863" rtl="0" eaLnBrk="0" fontAlgn="base" hangingPunct="0">
              <a:lnSpc>
                <a:spcPct val="90000"/>
              </a:lnSpc>
              <a:spcBef>
                <a:spcPct val="0"/>
              </a:spcBef>
              <a:spcAft>
                <a:spcPct val="0"/>
              </a:spcAft>
              <a:buSzPct val="100000"/>
              <a:defRPr kumimoji="1" sz="3200" b="1">
                <a:solidFill>
                  <a:srgbClr val="000066"/>
                </a:solidFill>
                <a:latin typeface="Arial" panose="020B0604020202020204" pitchFamily="34" charset="0"/>
                <a:ea typeface="宋体" panose="02010600030101010101" pitchFamily="2" charset="-122"/>
              </a:defRPr>
            </a:lvl2pPr>
            <a:lvl3pPr algn="ctr" defTabSz="677863" rtl="0" eaLnBrk="0" fontAlgn="base" hangingPunct="0">
              <a:lnSpc>
                <a:spcPct val="90000"/>
              </a:lnSpc>
              <a:spcBef>
                <a:spcPct val="0"/>
              </a:spcBef>
              <a:spcAft>
                <a:spcPct val="0"/>
              </a:spcAft>
              <a:buSzPct val="100000"/>
              <a:defRPr kumimoji="1" sz="3200" b="1">
                <a:solidFill>
                  <a:srgbClr val="000066"/>
                </a:solidFill>
                <a:latin typeface="Arial" panose="020B0604020202020204" pitchFamily="34" charset="0"/>
                <a:ea typeface="宋体" panose="02010600030101010101" pitchFamily="2" charset="-122"/>
              </a:defRPr>
            </a:lvl3pPr>
            <a:lvl4pPr algn="ctr" defTabSz="677863" rtl="0" eaLnBrk="0" fontAlgn="base" hangingPunct="0">
              <a:lnSpc>
                <a:spcPct val="90000"/>
              </a:lnSpc>
              <a:spcBef>
                <a:spcPct val="0"/>
              </a:spcBef>
              <a:spcAft>
                <a:spcPct val="0"/>
              </a:spcAft>
              <a:buSzPct val="100000"/>
              <a:defRPr kumimoji="1" sz="3200" b="1">
                <a:solidFill>
                  <a:srgbClr val="000066"/>
                </a:solidFill>
                <a:latin typeface="Arial" panose="020B0604020202020204" pitchFamily="34" charset="0"/>
                <a:ea typeface="宋体" panose="02010600030101010101" pitchFamily="2" charset="-122"/>
              </a:defRPr>
            </a:lvl4pPr>
            <a:lvl5pPr algn="ctr" defTabSz="677863" rtl="0" eaLnBrk="0" fontAlgn="base" hangingPunct="0">
              <a:lnSpc>
                <a:spcPct val="90000"/>
              </a:lnSpc>
              <a:spcBef>
                <a:spcPct val="0"/>
              </a:spcBef>
              <a:spcAft>
                <a:spcPct val="0"/>
              </a:spcAft>
              <a:buSzPct val="100000"/>
              <a:defRPr kumimoji="1" sz="3200" b="1">
                <a:solidFill>
                  <a:srgbClr val="000066"/>
                </a:solidFill>
                <a:latin typeface="Arial" panose="020B0604020202020204" pitchFamily="34" charset="0"/>
                <a:ea typeface="宋体" panose="02010600030101010101" pitchFamily="2" charset="-122"/>
              </a:defRPr>
            </a:lvl5pPr>
            <a:lvl6pPr marL="457200" algn="ctr" defTabSz="677863" rtl="0" eaLnBrk="0" fontAlgn="base" hangingPunct="0">
              <a:lnSpc>
                <a:spcPct val="90000"/>
              </a:lnSpc>
              <a:spcBef>
                <a:spcPct val="0"/>
              </a:spcBef>
              <a:spcAft>
                <a:spcPct val="0"/>
              </a:spcAft>
              <a:buSzPct val="100000"/>
              <a:defRPr kumimoji="1" sz="3200" b="1">
                <a:solidFill>
                  <a:srgbClr val="000066"/>
                </a:solidFill>
                <a:latin typeface="Arial" panose="020B0604020202020204" pitchFamily="34" charset="0"/>
                <a:ea typeface="宋体" panose="02010600030101010101" pitchFamily="2" charset="-122"/>
              </a:defRPr>
            </a:lvl6pPr>
            <a:lvl7pPr marL="914400" algn="ctr" defTabSz="677863" rtl="0" eaLnBrk="0" fontAlgn="base" hangingPunct="0">
              <a:lnSpc>
                <a:spcPct val="90000"/>
              </a:lnSpc>
              <a:spcBef>
                <a:spcPct val="0"/>
              </a:spcBef>
              <a:spcAft>
                <a:spcPct val="0"/>
              </a:spcAft>
              <a:buSzPct val="100000"/>
              <a:defRPr kumimoji="1" sz="3200" b="1">
                <a:solidFill>
                  <a:srgbClr val="000066"/>
                </a:solidFill>
                <a:latin typeface="Arial" panose="020B0604020202020204" pitchFamily="34" charset="0"/>
                <a:ea typeface="宋体" panose="02010600030101010101" pitchFamily="2" charset="-122"/>
              </a:defRPr>
            </a:lvl7pPr>
            <a:lvl8pPr marL="1371600" algn="ctr" defTabSz="677863" rtl="0" eaLnBrk="0" fontAlgn="base" hangingPunct="0">
              <a:lnSpc>
                <a:spcPct val="90000"/>
              </a:lnSpc>
              <a:spcBef>
                <a:spcPct val="0"/>
              </a:spcBef>
              <a:spcAft>
                <a:spcPct val="0"/>
              </a:spcAft>
              <a:buSzPct val="100000"/>
              <a:defRPr kumimoji="1" sz="3200" b="1">
                <a:solidFill>
                  <a:srgbClr val="000066"/>
                </a:solidFill>
                <a:latin typeface="Arial" panose="020B0604020202020204" pitchFamily="34" charset="0"/>
                <a:ea typeface="宋体" panose="02010600030101010101" pitchFamily="2" charset="-122"/>
              </a:defRPr>
            </a:lvl8pPr>
            <a:lvl9pPr marL="1828800" algn="ctr" defTabSz="677863" rtl="0" eaLnBrk="0" fontAlgn="base" hangingPunct="0">
              <a:lnSpc>
                <a:spcPct val="90000"/>
              </a:lnSpc>
              <a:spcBef>
                <a:spcPct val="0"/>
              </a:spcBef>
              <a:spcAft>
                <a:spcPct val="0"/>
              </a:spcAft>
              <a:buSzPct val="100000"/>
              <a:defRPr kumimoji="1" sz="3200" b="1">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80000"/>
              </a:lnSpc>
              <a:spcBef>
                <a:spcPct val="0"/>
              </a:spcBef>
              <a:spcAft>
                <a:spcPct val="0"/>
              </a:spcAft>
              <a:buClrTx/>
              <a:buSzPct val="100000"/>
              <a:buFontTx/>
              <a:buNone/>
              <a:tabLst/>
              <a:defRPr/>
            </a:pPr>
            <a:r>
              <a:rPr kumimoji="1" lang="en-US" altLang="zh-CN" sz="2800" b="1" i="1" u="none" strike="noStrike" kern="1200" cap="none" spc="0" normalizeH="0" baseline="0" noProof="0">
                <a:ln>
                  <a:noFill/>
                </a:ln>
                <a:solidFill>
                  <a:srgbClr val="FF0066"/>
                </a:solidFill>
                <a:effectLst/>
                <a:uLnTx/>
                <a:uFillTx/>
                <a:latin typeface="Times New Roman" panose="02020603050405020304" pitchFamily="18" charset="0"/>
                <a:ea typeface="楷体_GB2312" charset="-122"/>
                <a:cs typeface="+mj-cs"/>
              </a:rPr>
              <a:t>f</a:t>
            </a:r>
            <a:r>
              <a:rPr kumimoji="1" lang="en-US" altLang="zh-CN" sz="2800" b="1" i="0" u="none" strike="noStrike" kern="1200" cap="none" spc="0" normalizeH="0" baseline="-25000" noProof="0">
                <a:ln>
                  <a:noFill/>
                </a:ln>
                <a:solidFill>
                  <a:srgbClr val="FF0066"/>
                </a:solidFill>
                <a:effectLst/>
                <a:uLnTx/>
                <a:uFillTx/>
                <a:latin typeface="Times New Roman" panose="02020603050405020304" pitchFamily="18" charset="0"/>
                <a:ea typeface="楷体_GB2312" charset="-122"/>
                <a:cs typeface="+mj-cs"/>
              </a:rPr>
              <a:t>5</a:t>
            </a:r>
            <a:r>
              <a:rPr kumimoji="1" lang="en-US" altLang="zh-CN" sz="2800" b="1" i="0" u="none" strike="noStrike" kern="1200" cap="none" spc="0" normalizeH="0" baseline="0" noProof="0">
                <a:ln>
                  <a:noFill/>
                </a:ln>
                <a:solidFill>
                  <a:srgbClr val="FF0066"/>
                </a:solidFill>
                <a:effectLst/>
                <a:uLnTx/>
                <a:uFillTx/>
                <a:latin typeface="Times New Roman" panose="02020603050405020304" pitchFamily="18" charset="0"/>
                <a:ea typeface="楷体_GB2312" charset="-122"/>
                <a:cs typeface="+mj-cs"/>
              </a:rPr>
              <a:t>(</a:t>
            </a:r>
            <a:r>
              <a:rPr kumimoji="1" lang="en-US" altLang="zh-CN" sz="2800" b="1" i="1" u="none" strike="noStrike" kern="1200" cap="none" spc="0" normalizeH="0" baseline="0" noProof="0">
                <a:ln>
                  <a:noFill/>
                </a:ln>
                <a:solidFill>
                  <a:srgbClr val="FF0066"/>
                </a:solidFill>
                <a:effectLst/>
                <a:uLnTx/>
                <a:uFillTx/>
                <a:latin typeface="Times New Roman" panose="02020603050405020304" pitchFamily="18" charset="0"/>
                <a:ea typeface="楷体_GB2312" charset="-122"/>
                <a:cs typeface="+mj-cs"/>
              </a:rPr>
              <a:t>x</a:t>
            </a:r>
            <a:r>
              <a:rPr kumimoji="1" lang="en-US" altLang="zh-CN" sz="2800" b="1" i="0" u="none" strike="noStrike" kern="1200" cap="none" spc="0" normalizeH="0" baseline="-25000" noProof="0">
                <a:ln>
                  <a:noFill/>
                </a:ln>
                <a:solidFill>
                  <a:srgbClr val="FF0066"/>
                </a:solidFill>
                <a:effectLst/>
                <a:uLnTx/>
                <a:uFillTx/>
                <a:latin typeface="Times New Roman" panose="02020603050405020304" pitchFamily="18" charset="0"/>
                <a:ea typeface="楷体_GB2312" charset="-122"/>
                <a:cs typeface="+mj-cs"/>
              </a:rPr>
              <a:t>5</a:t>
            </a:r>
            <a:r>
              <a:rPr kumimoji="1" lang="en-US" altLang="zh-CN" sz="2800" b="1" i="0" u="none" strike="noStrike" kern="1200" cap="none" spc="0" normalizeH="0" baseline="0" noProof="0">
                <a:ln>
                  <a:noFill/>
                </a:ln>
                <a:solidFill>
                  <a:srgbClr val="FF0066"/>
                </a:solidFill>
                <a:effectLst/>
                <a:uLnTx/>
                <a:uFillTx/>
                <a:latin typeface="Times New Roman" panose="02020603050405020304" pitchFamily="18" charset="0"/>
                <a:ea typeface="楷体_GB2312" charset="-122"/>
                <a:cs typeface="+mj-cs"/>
              </a:rPr>
              <a:t>)</a:t>
            </a: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楷体_GB2312" charset="-122"/>
                <a:cs typeface="+mj-cs"/>
              </a:rPr>
              <a:t> </a:t>
            </a: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楷体_GB2312" charset="-122"/>
                <a:cs typeface="+mj-cs"/>
              </a:rPr>
              <a:t>= max</a:t>
            </a: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楷体_GB2312" charset="-122"/>
                <a:cs typeface="+mj-cs"/>
              </a:rPr>
              <a:t>{ 8</a:t>
            </a: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楷体_GB2312" charset="-122"/>
                <a:cs typeface="+mj-cs"/>
              </a:rPr>
              <a:t>u</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楷体_GB2312" charset="-122"/>
                <a:cs typeface="+mj-cs"/>
              </a:rPr>
              <a:t>5</a:t>
            </a: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楷体_GB2312" charset="-122"/>
                <a:cs typeface="+mj-cs"/>
              </a:rPr>
              <a:t>+</a:t>
            </a: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楷体_GB2312" charset="-122"/>
                <a:cs typeface="+mj-cs"/>
              </a:rPr>
              <a:t>5(</a:t>
            </a: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楷体_GB2312" charset="-122"/>
                <a:cs typeface="+mj-cs"/>
              </a:rPr>
              <a:t>x</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楷体_GB2312" charset="-122"/>
                <a:cs typeface="+mj-cs"/>
              </a:rPr>
              <a:t>5</a:t>
            </a:r>
            <a:r>
              <a:rPr kumimoji="1" lang="zh-CN" altLang="en-US" sz="2800" b="1" i="1" u="none" strike="noStrike" kern="1200" cap="none" spc="0" normalizeH="0" baseline="0" noProof="0">
                <a:ln>
                  <a:noFill/>
                </a:ln>
                <a:solidFill>
                  <a:srgbClr val="000000"/>
                </a:solidFill>
                <a:effectLst/>
                <a:uLnTx/>
                <a:uFillTx/>
                <a:latin typeface="Times New Roman" panose="02020603050405020304" pitchFamily="18" charset="0"/>
                <a:ea typeface="楷体_GB2312" charset="-122"/>
                <a:cs typeface="+mj-cs"/>
              </a:rPr>
              <a:t>－</a:t>
            </a: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楷体_GB2312" charset="-122"/>
                <a:cs typeface="+mj-cs"/>
              </a:rPr>
              <a:t>u</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楷体_GB2312" charset="-122"/>
                <a:cs typeface="+mj-cs"/>
              </a:rPr>
              <a:t>5</a:t>
            </a: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楷体_GB2312" charset="-122"/>
                <a:cs typeface="+mj-cs"/>
              </a:rPr>
              <a:t>)</a:t>
            </a: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楷体_GB2312" charset="-122"/>
                <a:cs typeface="+mj-cs"/>
              </a:rPr>
              <a:t> + </a:t>
            </a:r>
            <a:r>
              <a:rPr kumimoji="1" lang="en-US" altLang="zh-CN" sz="2800" b="1" i="1" u="none" strike="noStrike" kern="1200" cap="none" spc="0" normalizeH="0" baseline="0" noProof="0">
                <a:ln>
                  <a:noFill/>
                </a:ln>
                <a:solidFill>
                  <a:srgbClr val="FF0066"/>
                </a:solidFill>
                <a:effectLst/>
                <a:uLnTx/>
                <a:uFillTx/>
                <a:latin typeface="Times New Roman" panose="02020603050405020304" pitchFamily="18" charset="0"/>
                <a:ea typeface="楷体_GB2312" charset="-122"/>
                <a:cs typeface="+mj-cs"/>
              </a:rPr>
              <a:t>f</a:t>
            </a:r>
            <a:r>
              <a:rPr kumimoji="1" lang="en-US" altLang="zh-CN" sz="2800" b="1" i="0" u="none" strike="noStrike" kern="1200" cap="none" spc="0" normalizeH="0" baseline="-25000" noProof="0">
                <a:ln>
                  <a:noFill/>
                </a:ln>
                <a:solidFill>
                  <a:srgbClr val="FF0066"/>
                </a:solidFill>
                <a:effectLst/>
                <a:uLnTx/>
                <a:uFillTx/>
                <a:latin typeface="Times New Roman" panose="02020603050405020304" pitchFamily="18" charset="0"/>
                <a:ea typeface="楷体_GB2312" charset="-122"/>
                <a:cs typeface="+mj-cs"/>
              </a:rPr>
              <a:t>6</a:t>
            </a:r>
            <a:r>
              <a:rPr kumimoji="1" lang="en-US" altLang="zh-CN" sz="2800" b="1" i="0" u="none" strike="noStrike" kern="1200" cap="none" spc="0" normalizeH="0" baseline="0" noProof="0">
                <a:ln>
                  <a:noFill/>
                </a:ln>
                <a:solidFill>
                  <a:srgbClr val="FF0066"/>
                </a:solidFill>
                <a:effectLst/>
                <a:uLnTx/>
                <a:uFillTx/>
                <a:latin typeface="Times New Roman" panose="02020603050405020304" pitchFamily="18" charset="0"/>
                <a:ea typeface="楷体_GB2312" charset="-122"/>
                <a:cs typeface="+mj-cs"/>
              </a:rPr>
              <a:t>( </a:t>
            </a:r>
            <a:r>
              <a:rPr kumimoji="1" lang="en-US" altLang="zh-CN" sz="2800" b="1" i="1" u="none" strike="noStrike" kern="1200" cap="none" spc="0" normalizeH="0" baseline="0" noProof="0">
                <a:ln>
                  <a:noFill/>
                </a:ln>
                <a:solidFill>
                  <a:srgbClr val="FF0066"/>
                </a:solidFill>
                <a:effectLst/>
                <a:uLnTx/>
                <a:uFillTx/>
                <a:latin typeface="Times New Roman" panose="02020603050405020304" pitchFamily="18" charset="0"/>
                <a:ea typeface="楷体_GB2312" charset="-122"/>
                <a:cs typeface="+mj-cs"/>
              </a:rPr>
              <a:t>x</a:t>
            </a:r>
            <a:r>
              <a:rPr kumimoji="1" lang="en-US" altLang="zh-CN" sz="2800" b="1" i="0" u="none" strike="noStrike" kern="1200" cap="none" spc="0" normalizeH="0" baseline="-25000" noProof="0">
                <a:ln>
                  <a:noFill/>
                </a:ln>
                <a:solidFill>
                  <a:srgbClr val="FF0066"/>
                </a:solidFill>
                <a:effectLst/>
                <a:uLnTx/>
                <a:uFillTx/>
                <a:latin typeface="Times New Roman" panose="02020603050405020304" pitchFamily="18" charset="0"/>
                <a:ea typeface="楷体_GB2312" charset="-122"/>
                <a:cs typeface="+mj-cs"/>
              </a:rPr>
              <a:t>6</a:t>
            </a:r>
            <a:r>
              <a:rPr kumimoji="1" lang="en-US" altLang="zh-CN" sz="2800" b="1" i="1" u="none" strike="noStrike" kern="1200" cap="none" spc="0" normalizeH="0" baseline="-25000" noProof="0">
                <a:ln>
                  <a:noFill/>
                </a:ln>
                <a:solidFill>
                  <a:srgbClr val="FF0066"/>
                </a:solidFill>
                <a:effectLst/>
                <a:uLnTx/>
                <a:uFillTx/>
                <a:latin typeface="Times New Roman" panose="02020603050405020304" pitchFamily="18" charset="0"/>
                <a:ea typeface="楷体_GB2312" charset="-122"/>
                <a:cs typeface="+mj-cs"/>
              </a:rPr>
              <a:t> </a:t>
            </a:r>
            <a:r>
              <a:rPr kumimoji="1" lang="en-US" altLang="zh-CN" sz="2800" b="1" i="0" u="none" strike="noStrike" kern="1200" cap="none" spc="0" normalizeH="0" baseline="0" noProof="0">
                <a:ln>
                  <a:noFill/>
                </a:ln>
                <a:solidFill>
                  <a:srgbClr val="FF0066"/>
                </a:solidFill>
                <a:effectLst/>
                <a:uLnTx/>
                <a:uFillTx/>
                <a:latin typeface="Times New Roman" panose="02020603050405020304" pitchFamily="18" charset="0"/>
                <a:ea typeface="楷体_GB2312" charset="-122"/>
                <a:cs typeface="+mj-cs"/>
              </a:rPr>
              <a:t>)</a:t>
            </a: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楷体_GB2312" charset="-122"/>
                <a:cs typeface="+mj-cs"/>
              </a:rPr>
              <a:t> }</a:t>
            </a:r>
            <a:b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楷体_GB2312" charset="-122"/>
                <a:cs typeface="+mj-cs"/>
              </a:rPr>
            </a:b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楷体_GB2312" charset="-122"/>
                <a:cs typeface="+mj-cs"/>
              </a:rPr>
              <a:t>	     </a:t>
            </a: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楷体_GB2312" charset="-122"/>
                <a:cs typeface="+mj-cs"/>
              </a:rPr>
              <a:t>0</a:t>
            </a:r>
            <a:r>
              <a:rPr kumimoji="1" lang="en-US" altLang="zh-CN" sz="1800" b="1" i="1" u="none" strike="noStrike" kern="1200" cap="none" spc="0" normalizeH="0" baseline="0" noProof="0">
                <a:ln>
                  <a:noFill/>
                </a:ln>
                <a:solidFill>
                  <a:srgbClr val="000000"/>
                </a:solidFill>
                <a:effectLst/>
                <a:uLnTx/>
                <a:uFillTx/>
                <a:latin typeface="Times New Roman" panose="02020603050405020304" pitchFamily="18" charset="0"/>
                <a:ea typeface="楷体_GB2312" charset="-122"/>
                <a:cs typeface="+mj-cs"/>
                <a:sym typeface="Symbol" panose="05050102010706020507" pitchFamily="18" charset="2"/>
              </a:rPr>
              <a:t></a:t>
            </a:r>
            <a:r>
              <a:rPr kumimoji="1" lang="en-US" altLang="zh-CN" sz="2000" b="1" i="1" u="none" strike="noStrike" kern="1200" cap="none" spc="0" normalizeH="0" baseline="0" noProof="0">
                <a:ln>
                  <a:noFill/>
                </a:ln>
                <a:solidFill>
                  <a:srgbClr val="000000"/>
                </a:solidFill>
                <a:effectLst/>
                <a:uLnTx/>
                <a:uFillTx/>
                <a:latin typeface="Times New Roman" panose="02020603050405020304" pitchFamily="18" charset="0"/>
                <a:ea typeface="楷体_GB2312" charset="-122"/>
                <a:cs typeface="+mj-cs"/>
              </a:rPr>
              <a:t>u</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楷体_GB2312" charset="-122"/>
                <a:cs typeface="+mj-cs"/>
              </a:rPr>
              <a:t>5</a:t>
            </a:r>
            <a:r>
              <a:rPr kumimoji="1" lang="en-US" altLang="zh-CN" sz="1800" b="1" i="1" u="none" strike="noStrike" kern="1200" cap="none" spc="0" normalizeH="0" baseline="0" noProof="0">
                <a:ln>
                  <a:noFill/>
                </a:ln>
                <a:solidFill>
                  <a:srgbClr val="000000"/>
                </a:solidFill>
                <a:effectLst/>
                <a:uLnTx/>
                <a:uFillTx/>
                <a:latin typeface="Times New Roman" panose="02020603050405020304" pitchFamily="18" charset="0"/>
                <a:ea typeface="楷体_GB2312" charset="-122"/>
                <a:cs typeface="+mj-cs"/>
                <a:sym typeface="Symbol" panose="05050102010706020507" pitchFamily="18" charset="2"/>
              </a:rPr>
              <a:t></a:t>
            </a:r>
            <a:r>
              <a:rPr kumimoji="1" lang="en-US" altLang="zh-CN" sz="2000" b="1" i="1" u="none" strike="noStrike" kern="1200" cap="none" spc="0" normalizeH="0" baseline="0" noProof="0">
                <a:ln>
                  <a:noFill/>
                </a:ln>
                <a:solidFill>
                  <a:srgbClr val="000000"/>
                </a:solidFill>
                <a:effectLst/>
                <a:uLnTx/>
                <a:uFillTx/>
                <a:latin typeface="Times New Roman" panose="02020603050405020304" pitchFamily="18" charset="0"/>
                <a:ea typeface="楷体_GB2312" charset="-122"/>
                <a:cs typeface="+mj-cs"/>
              </a:rPr>
              <a:t>x</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楷体_GB2312" charset="-122"/>
                <a:cs typeface="+mj-cs"/>
              </a:rPr>
              <a:t>5</a:t>
            </a:r>
            <a:endPar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楷体_GB2312" charset="-122"/>
              <a:cs typeface="+mj-cs"/>
            </a:endParaRPr>
          </a:p>
        </p:txBody>
      </p:sp>
      <p:sp>
        <p:nvSpPr>
          <p:cNvPr id="5" name="Rectangle 305">
            <a:extLst>
              <a:ext uri="{FF2B5EF4-FFF2-40B4-BE49-F238E27FC236}">
                <a16:creationId xmlns:a16="http://schemas.microsoft.com/office/drawing/2014/main" id="{5C271ACE-8EBF-4D59-8384-0595E113E88B}"/>
              </a:ext>
            </a:extLst>
          </p:cNvPr>
          <p:cNvSpPr>
            <a:spLocks noChangeArrowheads="1"/>
          </p:cNvSpPr>
          <p:nvPr/>
        </p:nvSpPr>
        <p:spPr bwMode="auto">
          <a:xfrm>
            <a:off x="4547446" y="1732175"/>
            <a:ext cx="1397000" cy="609600"/>
          </a:xfrm>
          <a:prstGeom prst="rect">
            <a:avLst/>
          </a:prstGeom>
          <a:noFill/>
          <a:ln w="9525" algn="ctr">
            <a:solidFill>
              <a:srgbClr val="FF0000"/>
            </a:solidFill>
            <a:miter lim="800000"/>
            <a:headEnd/>
            <a:tailEnd/>
          </a:ln>
          <a:extLst>
            <a:ext uri="{909E8E84-426E-40DD-AFC4-6F175D3DCCD1}">
              <a14:hiddenFill xmlns:a14="http://schemas.microsoft.com/office/drawing/2010/main">
                <a:solidFill>
                  <a:schemeClr val="accent1"/>
                </a:solidFill>
              </a14:hiddenFill>
            </a:ext>
          </a:extLst>
        </p:spPr>
        <p:txBody>
          <a:bodyPr lIns="82550" tIns="41275" rIns="82550" bIns="41275"/>
          <a:lstStyle>
            <a:lvl1pPr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1pPr>
            <a:lvl2pPr marL="609600"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2pPr>
            <a:lvl3pPr marL="1017588"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3pPr>
            <a:lvl4pPr marL="16002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4pPr>
            <a:lvl5pPr marL="20574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5pPr>
            <a:lvl6pPr marL="25146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6pPr>
            <a:lvl7pPr marL="29718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7pPr>
            <a:lvl8pPr marL="34290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8pPr>
            <a:lvl9pPr marL="38862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9pPr>
          </a:lstStyle>
          <a:p>
            <a:pPr eaLnBrk="0" fontAlgn="base" hangingPunct="0">
              <a:lnSpc>
                <a:spcPct val="90000"/>
              </a:lnSpc>
              <a:spcBef>
                <a:spcPct val="0"/>
              </a:spcBef>
              <a:spcAft>
                <a:spcPct val="0"/>
              </a:spcAft>
              <a:buSzPct val="100000"/>
              <a:buFontTx/>
              <a:buNone/>
            </a:pPr>
            <a:r>
              <a:rPr lang="en-US" altLang="zh-CN" sz="2800" i="1">
                <a:solidFill>
                  <a:srgbClr val="FF0066"/>
                </a:solidFill>
                <a:latin typeface="Times New Roman" panose="02020603050405020304" pitchFamily="18" charset="0"/>
                <a:ea typeface="楷体_GB2312" charset="-122"/>
              </a:rPr>
              <a:t>u</a:t>
            </a:r>
            <a:r>
              <a:rPr lang="en-US" altLang="zh-CN" sz="2800" baseline="-25000">
                <a:solidFill>
                  <a:srgbClr val="FF0066"/>
                </a:solidFill>
                <a:latin typeface="Times New Roman" panose="02020603050405020304" pitchFamily="18" charset="0"/>
                <a:ea typeface="楷体_GB2312" charset="-122"/>
              </a:rPr>
              <a:t>5</a:t>
            </a:r>
            <a:r>
              <a:rPr lang="en-US" altLang="zh-CN" sz="2800" i="1">
                <a:solidFill>
                  <a:srgbClr val="FF0066"/>
                </a:solidFill>
                <a:latin typeface="Times New Roman" panose="02020603050405020304" pitchFamily="18" charset="0"/>
                <a:ea typeface="楷体_GB2312" charset="-122"/>
              </a:rPr>
              <a:t>*=x</a:t>
            </a:r>
            <a:r>
              <a:rPr lang="en-US" altLang="zh-CN" sz="2800" baseline="-25000">
                <a:solidFill>
                  <a:srgbClr val="FF0066"/>
                </a:solidFill>
                <a:latin typeface="Times New Roman" panose="02020603050405020304" pitchFamily="18" charset="0"/>
                <a:ea typeface="楷体_GB2312" charset="-122"/>
              </a:rPr>
              <a:t>5</a:t>
            </a:r>
            <a:endParaRPr lang="en-US" altLang="zh-CN" sz="2800" i="1">
              <a:solidFill>
                <a:srgbClr val="000000"/>
              </a:solidFill>
              <a:latin typeface="Times New Roman" panose="02020603050405020304" pitchFamily="18" charset="0"/>
              <a:ea typeface="楷体_GB2312" charset="-122"/>
            </a:endParaRPr>
          </a:p>
        </p:txBody>
      </p:sp>
      <p:sp>
        <p:nvSpPr>
          <p:cNvPr id="6" name="Rectangle 306">
            <a:extLst>
              <a:ext uri="{FF2B5EF4-FFF2-40B4-BE49-F238E27FC236}">
                <a16:creationId xmlns:a16="http://schemas.microsoft.com/office/drawing/2014/main" id="{0698F6AF-EDFE-4019-A6C9-E7BF6634E818}"/>
              </a:ext>
            </a:extLst>
          </p:cNvPr>
          <p:cNvSpPr>
            <a:spLocks noChangeArrowheads="1"/>
          </p:cNvSpPr>
          <p:nvPr/>
        </p:nvSpPr>
        <p:spPr bwMode="auto">
          <a:xfrm>
            <a:off x="1334346" y="1655975"/>
            <a:ext cx="2895600"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1pPr>
            <a:lvl2pPr marL="609600"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2pPr>
            <a:lvl3pPr marL="1017588"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3pPr>
            <a:lvl4pPr marL="16002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4pPr>
            <a:lvl5pPr marL="20574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5pPr>
            <a:lvl6pPr marL="25146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6pPr>
            <a:lvl7pPr marL="29718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7pPr>
            <a:lvl8pPr marL="34290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8pPr>
            <a:lvl9pPr marL="38862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9pPr>
          </a:lstStyle>
          <a:p>
            <a:pPr eaLnBrk="0" fontAlgn="base" hangingPunct="0">
              <a:lnSpc>
                <a:spcPct val="80000"/>
              </a:lnSpc>
              <a:spcBef>
                <a:spcPct val="0"/>
              </a:spcBef>
              <a:spcAft>
                <a:spcPct val="0"/>
              </a:spcAft>
              <a:buSzPct val="100000"/>
              <a:buFontTx/>
              <a:buNone/>
            </a:pPr>
            <a:r>
              <a:rPr lang="en-US" altLang="zh-CN" sz="2800" i="1">
                <a:solidFill>
                  <a:srgbClr val="000000"/>
                </a:solidFill>
                <a:latin typeface="Times New Roman" panose="02020603050405020304" pitchFamily="18" charset="0"/>
                <a:ea typeface="楷体_GB2312" charset="-122"/>
              </a:rPr>
              <a:t>= max</a:t>
            </a:r>
            <a:r>
              <a:rPr lang="en-US" altLang="zh-CN" sz="2800">
                <a:solidFill>
                  <a:srgbClr val="000000"/>
                </a:solidFill>
                <a:latin typeface="Times New Roman" panose="02020603050405020304" pitchFamily="18" charset="0"/>
                <a:ea typeface="楷体_GB2312" charset="-122"/>
              </a:rPr>
              <a:t>{ 3</a:t>
            </a:r>
            <a:r>
              <a:rPr lang="en-US" altLang="zh-CN" sz="2800" i="1">
                <a:solidFill>
                  <a:srgbClr val="000000"/>
                </a:solidFill>
                <a:latin typeface="Times New Roman" panose="02020603050405020304" pitchFamily="18" charset="0"/>
                <a:ea typeface="楷体_GB2312" charset="-122"/>
              </a:rPr>
              <a:t>u</a:t>
            </a:r>
            <a:r>
              <a:rPr lang="en-US" altLang="zh-CN" sz="2800" baseline="-25000">
                <a:solidFill>
                  <a:srgbClr val="000000"/>
                </a:solidFill>
                <a:latin typeface="Times New Roman" panose="02020603050405020304" pitchFamily="18" charset="0"/>
                <a:ea typeface="楷体_GB2312" charset="-122"/>
              </a:rPr>
              <a:t>5</a:t>
            </a:r>
            <a:r>
              <a:rPr lang="en-US" altLang="zh-CN" sz="2800" i="1">
                <a:solidFill>
                  <a:srgbClr val="000000"/>
                </a:solidFill>
                <a:latin typeface="Times New Roman" panose="02020603050405020304" pitchFamily="18" charset="0"/>
                <a:ea typeface="楷体_GB2312" charset="-122"/>
              </a:rPr>
              <a:t>+</a:t>
            </a:r>
            <a:r>
              <a:rPr lang="en-US" altLang="zh-CN" sz="2800">
                <a:solidFill>
                  <a:srgbClr val="000000"/>
                </a:solidFill>
                <a:latin typeface="Times New Roman" panose="02020603050405020304" pitchFamily="18" charset="0"/>
                <a:ea typeface="楷体_GB2312" charset="-122"/>
              </a:rPr>
              <a:t>5</a:t>
            </a:r>
            <a:r>
              <a:rPr lang="en-US" altLang="zh-CN" sz="2800" i="1">
                <a:solidFill>
                  <a:srgbClr val="000000"/>
                </a:solidFill>
                <a:latin typeface="Times New Roman" panose="02020603050405020304" pitchFamily="18" charset="0"/>
                <a:ea typeface="楷体_GB2312" charset="-122"/>
              </a:rPr>
              <a:t>x</a:t>
            </a:r>
            <a:r>
              <a:rPr lang="en-US" altLang="zh-CN" sz="2800" baseline="-25000">
                <a:solidFill>
                  <a:srgbClr val="000000"/>
                </a:solidFill>
                <a:latin typeface="Times New Roman" panose="02020603050405020304" pitchFamily="18" charset="0"/>
                <a:ea typeface="楷体_GB2312" charset="-122"/>
              </a:rPr>
              <a:t>5 </a:t>
            </a:r>
            <a:r>
              <a:rPr lang="en-US" altLang="zh-CN" sz="2800">
                <a:solidFill>
                  <a:srgbClr val="000000"/>
                </a:solidFill>
                <a:latin typeface="Times New Roman" panose="02020603050405020304" pitchFamily="18" charset="0"/>
                <a:ea typeface="楷体_GB2312" charset="-122"/>
              </a:rPr>
              <a:t>} </a:t>
            </a:r>
            <a:br>
              <a:rPr lang="en-US" altLang="zh-CN" sz="2800" i="1">
                <a:solidFill>
                  <a:srgbClr val="000000"/>
                </a:solidFill>
                <a:latin typeface="Times New Roman" panose="02020603050405020304" pitchFamily="18" charset="0"/>
                <a:ea typeface="楷体_GB2312" charset="-122"/>
              </a:rPr>
            </a:br>
            <a:r>
              <a:rPr lang="en-US" altLang="zh-CN" sz="2800" i="1">
                <a:solidFill>
                  <a:srgbClr val="000000"/>
                </a:solidFill>
                <a:latin typeface="Times New Roman" panose="02020603050405020304" pitchFamily="18" charset="0"/>
                <a:ea typeface="楷体_GB2312" charset="-122"/>
              </a:rPr>
              <a:t>   </a:t>
            </a:r>
            <a:r>
              <a:rPr lang="en-US" altLang="zh-CN">
                <a:solidFill>
                  <a:srgbClr val="000000"/>
                </a:solidFill>
                <a:latin typeface="Times New Roman" panose="02020603050405020304" pitchFamily="18" charset="0"/>
                <a:ea typeface="楷体_GB2312" charset="-122"/>
              </a:rPr>
              <a:t>0</a:t>
            </a:r>
            <a:r>
              <a:rPr lang="en-US" altLang="zh-CN" i="1">
                <a:solidFill>
                  <a:srgbClr val="000000"/>
                </a:solidFill>
                <a:latin typeface="Times New Roman" panose="02020603050405020304" pitchFamily="18" charset="0"/>
                <a:ea typeface="楷体_GB2312" charset="-122"/>
                <a:sym typeface="Symbol" panose="05050102010706020507" pitchFamily="18" charset="2"/>
              </a:rPr>
              <a:t></a:t>
            </a:r>
            <a:r>
              <a:rPr lang="en-US" altLang="zh-CN" i="1">
                <a:solidFill>
                  <a:srgbClr val="000000"/>
                </a:solidFill>
                <a:latin typeface="Times New Roman" panose="02020603050405020304" pitchFamily="18" charset="0"/>
                <a:ea typeface="楷体_GB2312" charset="-122"/>
              </a:rPr>
              <a:t>u</a:t>
            </a:r>
            <a:r>
              <a:rPr lang="en-US" altLang="zh-CN" sz="2800" baseline="-25000">
                <a:solidFill>
                  <a:srgbClr val="000000"/>
                </a:solidFill>
                <a:latin typeface="Times New Roman" panose="02020603050405020304" pitchFamily="18" charset="0"/>
                <a:ea typeface="楷体_GB2312" charset="-122"/>
              </a:rPr>
              <a:t>5</a:t>
            </a:r>
            <a:r>
              <a:rPr lang="en-US" altLang="zh-CN">
                <a:solidFill>
                  <a:srgbClr val="000000"/>
                </a:solidFill>
                <a:latin typeface="Times New Roman" panose="02020603050405020304" pitchFamily="18" charset="0"/>
                <a:ea typeface="楷体_GB2312" charset="-122"/>
                <a:sym typeface="Symbol" panose="05050102010706020507" pitchFamily="18" charset="2"/>
              </a:rPr>
              <a:t></a:t>
            </a:r>
            <a:r>
              <a:rPr lang="en-US" altLang="zh-CN" i="1">
                <a:solidFill>
                  <a:srgbClr val="000000"/>
                </a:solidFill>
                <a:latin typeface="Times New Roman" panose="02020603050405020304" pitchFamily="18" charset="0"/>
                <a:ea typeface="楷体_GB2312" charset="-122"/>
              </a:rPr>
              <a:t>x</a:t>
            </a:r>
            <a:r>
              <a:rPr lang="en-US" altLang="zh-CN" sz="2800" baseline="-25000">
                <a:solidFill>
                  <a:srgbClr val="000000"/>
                </a:solidFill>
                <a:latin typeface="Times New Roman" panose="02020603050405020304" pitchFamily="18" charset="0"/>
                <a:ea typeface="楷体_GB2312" charset="-122"/>
              </a:rPr>
              <a:t>5</a:t>
            </a:r>
            <a:endParaRPr lang="en-US" altLang="zh-CN" sz="2800" i="1">
              <a:solidFill>
                <a:srgbClr val="000000"/>
              </a:solidFill>
              <a:latin typeface="Times New Roman" panose="02020603050405020304" pitchFamily="18" charset="0"/>
              <a:ea typeface="楷体_GB2312" charset="-122"/>
            </a:endParaRPr>
          </a:p>
        </p:txBody>
      </p:sp>
      <p:sp>
        <p:nvSpPr>
          <p:cNvPr id="7" name="Rectangle 307">
            <a:extLst>
              <a:ext uri="{FF2B5EF4-FFF2-40B4-BE49-F238E27FC236}">
                <a16:creationId xmlns:a16="http://schemas.microsoft.com/office/drawing/2014/main" id="{96276BE4-FD9E-4123-9789-797BC3AC25F0}"/>
              </a:ext>
            </a:extLst>
          </p:cNvPr>
          <p:cNvSpPr>
            <a:spLocks noChangeArrowheads="1"/>
          </p:cNvSpPr>
          <p:nvPr/>
        </p:nvSpPr>
        <p:spPr bwMode="auto">
          <a:xfrm>
            <a:off x="1310534" y="2368762"/>
            <a:ext cx="1041400"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1pPr>
            <a:lvl2pPr marL="609600"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2pPr>
            <a:lvl3pPr marL="1017588"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3pPr>
            <a:lvl4pPr marL="16002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4pPr>
            <a:lvl5pPr marL="20574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5pPr>
            <a:lvl6pPr marL="25146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6pPr>
            <a:lvl7pPr marL="29718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7pPr>
            <a:lvl8pPr marL="34290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8pPr>
            <a:lvl9pPr marL="38862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9pPr>
          </a:lstStyle>
          <a:p>
            <a:pPr eaLnBrk="0" fontAlgn="base" hangingPunct="0">
              <a:lnSpc>
                <a:spcPct val="90000"/>
              </a:lnSpc>
              <a:spcBef>
                <a:spcPct val="0"/>
              </a:spcBef>
              <a:spcAft>
                <a:spcPct val="0"/>
              </a:spcAft>
              <a:buSzPct val="100000"/>
              <a:buFontTx/>
              <a:buNone/>
            </a:pPr>
            <a:r>
              <a:rPr lang="en-US" altLang="zh-CN" sz="2800" i="1">
                <a:solidFill>
                  <a:srgbClr val="000000"/>
                </a:solidFill>
                <a:latin typeface="Times New Roman" panose="02020603050405020304" pitchFamily="18" charset="0"/>
                <a:ea typeface="楷体_GB2312" charset="-122"/>
              </a:rPr>
              <a:t>= </a:t>
            </a:r>
            <a:r>
              <a:rPr lang="en-US" altLang="zh-CN" sz="2800">
                <a:solidFill>
                  <a:srgbClr val="FF0066"/>
                </a:solidFill>
                <a:latin typeface="Times New Roman" panose="02020603050405020304" pitchFamily="18" charset="0"/>
                <a:ea typeface="楷体_GB2312" charset="-122"/>
              </a:rPr>
              <a:t>8</a:t>
            </a:r>
            <a:r>
              <a:rPr lang="en-US" altLang="zh-CN" sz="2800" i="1">
                <a:solidFill>
                  <a:srgbClr val="FF0066"/>
                </a:solidFill>
                <a:latin typeface="Times New Roman" panose="02020603050405020304" pitchFamily="18" charset="0"/>
                <a:ea typeface="楷体_GB2312" charset="-122"/>
              </a:rPr>
              <a:t>x</a:t>
            </a:r>
            <a:r>
              <a:rPr lang="en-US" altLang="zh-CN" sz="2800" baseline="-25000">
                <a:solidFill>
                  <a:srgbClr val="FF0066"/>
                </a:solidFill>
                <a:latin typeface="Times New Roman" panose="02020603050405020304" pitchFamily="18" charset="0"/>
                <a:ea typeface="楷体_GB2312" charset="-122"/>
              </a:rPr>
              <a:t>5</a:t>
            </a:r>
            <a:endParaRPr lang="en-US" altLang="zh-CN" sz="2800">
              <a:solidFill>
                <a:srgbClr val="000000"/>
              </a:solidFill>
              <a:latin typeface="Times New Roman" panose="02020603050405020304" pitchFamily="18" charset="0"/>
              <a:ea typeface="楷体_GB2312" charset="-122"/>
            </a:endParaRPr>
          </a:p>
        </p:txBody>
      </p:sp>
      <p:sp>
        <p:nvSpPr>
          <p:cNvPr id="8" name="Rectangle 308">
            <a:extLst>
              <a:ext uri="{FF2B5EF4-FFF2-40B4-BE49-F238E27FC236}">
                <a16:creationId xmlns:a16="http://schemas.microsoft.com/office/drawing/2014/main" id="{A4833D9D-5C5B-45BC-BE38-CD915FA9544C}"/>
              </a:ext>
            </a:extLst>
          </p:cNvPr>
          <p:cNvSpPr>
            <a:spLocks noChangeArrowheads="1"/>
          </p:cNvSpPr>
          <p:nvPr/>
        </p:nvSpPr>
        <p:spPr bwMode="auto">
          <a:xfrm>
            <a:off x="426296" y="3106950"/>
            <a:ext cx="8242300"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1pPr>
            <a:lvl2pPr marL="609600"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2pPr>
            <a:lvl3pPr marL="1017588"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3pPr>
            <a:lvl4pPr marL="16002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4pPr>
            <a:lvl5pPr marL="20574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5pPr>
            <a:lvl6pPr marL="25146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6pPr>
            <a:lvl7pPr marL="29718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7pPr>
            <a:lvl8pPr marL="34290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8pPr>
            <a:lvl9pPr marL="38862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9pPr>
          </a:lstStyle>
          <a:p>
            <a:pPr eaLnBrk="0" fontAlgn="base" hangingPunct="0">
              <a:lnSpc>
                <a:spcPct val="80000"/>
              </a:lnSpc>
              <a:spcBef>
                <a:spcPct val="0"/>
              </a:spcBef>
              <a:spcAft>
                <a:spcPct val="0"/>
              </a:spcAft>
              <a:buSzPct val="100000"/>
              <a:buFontTx/>
              <a:buNone/>
            </a:pPr>
            <a:r>
              <a:rPr lang="en-US" altLang="zh-CN" sz="2800" i="1">
                <a:solidFill>
                  <a:srgbClr val="FF0066"/>
                </a:solidFill>
                <a:latin typeface="Times New Roman" panose="02020603050405020304" pitchFamily="18" charset="0"/>
                <a:ea typeface="楷体_GB2312" charset="-122"/>
              </a:rPr>
              <a:t>f</a:t>
            </a:r>
            <a:r>
              <a:rPr lang="en-US" altLang="zh-CN" sz="2800" baseline="-25000">
                <a:solidFill>
                  <a:srgbClr val="FF0066"/>
                </a:solidFill>
                <a:latin typeface="Times New Roman" panose="02020603050405020304" pitchFamily="18" charset="0"/>
                <a:ea typeface="楷体_GB2312" charset="-122"/>
              </a:rPr>
              <a:t>4</a:t>
            </a:r>
            <a:r>
              <a:rPr lang="en-US" altLang="zh-CN" sz="2800">
                <a:solidFill>
                  <a:srgbClr val="FF0066"/>
                </a:solidFill>
                <a:latin typeface="Times New Roman" panose="02020603050405020304" pitchFamily="18" charset="0"/>
                <a:ea typeface="楷体_GB2312" charset="-122"/>
              </a:rPr>
              <a:t>(</a:t>
            </a:r>
            <a:r>
              <a:rPr lang="en-US" altLang="zh-CN" sz="2800" i="1">
                <a:solidFill>
                  <a:srgbClr val="FF0066"/>
                </a:solidFill>
                <a:latin typeface="Times New Roman" panose="02020603050405020304" pitchFamily="18" charset="0"/>
                <a:ea typeface="楷体_GB2312" charset="-122"/>
              </a:rPr>
              <a:t>x</a:t>
            </a:r>
            <a:r>
              <a:rPr lang="en-US" altLang="zh-CN" sz="2800" baseline="-25000">
                <a:solidFill>
                  <a:srgbClr val="FF0066"/>
                </a:solidFill>
                <a:latin typeface="Times New Roman" panose="02020603050405020304" pitchFamily="18" charset="0"/>
                <a:ea typeface="楷体_GB2312" charset="-122"/>
              </a:rPr>
              <a:t>4</a:t>
            </a:r>
            <a:r>
              <a:rPr lang="en-US" altLang="zh-CN" sz="2800">
                <a:solidFill>
                  <a:srgbClr val="FF0066"/>
                </a:solidFill>
                <a:latin typeface="Times New Roman" panose="02020603050405020304" pitchFamily="18" charset="0"/>
                <a:ea typeface="楷体_GB2312" charset="-122"/>
              </a:rPr>
              <a:t>)</a:t>
            </a:r>
            <a:r>
              <a:rPr lang="en-US" altLang="zh-CN" sz="2800">
                <a:solidFill>
                  <a:srgbClr val="000000"/>
                </a:solidFill>
                <a:latin typeface="Times New Roman" panose="02020603050405020304" pitchFamily="18" charset="0"/>
                <a:ea typeface="楷体_GB2312" charset="-122"/>
              </a:rPr>
              <a:t> </a:t>
            </a:r>
            <a:r>
              <a:rPr lang="en-US" altLang="zh-CN" sz="2800" i="1">
                <a:solidFill>
                  <a:srgbClr val="000000"/>
                </a:solidFill>
                <a:latin typeface="Times New Roman" panose="02020603050405020304" pitchFamily="18" charset="0"/>
                <a:ea typeface="楷体_GB2312" charset="-122"/>
              </a:rPr>
              <a:t>= max</a:t>
            </a:r>
            <a:r>
              <a:rPr lang="en-US" altLang="zh-CN" sz="2800">
                <a:solidFill>
                  <a:srgbClr val="000000"/>
                </a:solidFill>
                <a:latin typeface="Times New Roman" panose="02020603050405020304" pitchFamily="18" charset="0"/>
                <a:ea typeface="楷体_GB2312" charset="-122"/>
              </a:rPr>
              <a:t>{ 8</a:t>
            </a:r>
            <a:r>
              <a:rPr lang="en-US" altLang="zh-CN" sz="2800" i="1">
                <a:solidFill>
                  <a:srgbClr val="000000"/>
                </a:solidFill>
                <a:latin typeface="Times New Roman" panose="02020603050405020304" pitchFamily="18" charset="0"/>
                <a:ea typeface="楷体_GB2312" charset="-122"/>
              </a:rPr>
              <a:t>u</a:t>
            </a:r>
            <a:r>
              <a:rPr lang="en-US" altLang="zh-CN" sz="2800" baseline="-25000">
                <a:solidFill>
                  <a:srgbClr val="000000"/>
                </a:solidFill>
                <a:latin typeface="Times New Roman" panose="02020603050405020304" pitchFamily="18" charset="0"/>
                <a:ea typeface="楷体_GB2312" charset="-122"/>
              </a:rPr>
              <a:t>4</a:t>
            </a:r>
            <a:r>
              <a:rPr lang="en-US" altLang="zh-CN" sz="2800" i="1">
                <a:solidFill>
                  <a:srgbClr val="000000"/>
                </a:solidFill>
                <a:latin typeface="Times New Roman" panose="02020603050405020304" pitchFamily="18" charset="0"/>
                <a:ea typeface="楷体_GB2312" charset="-122"/>
              </a:rPr>
              <a:t>+</a:t>
            </a:r>
            <a:r>
              <a:rPr lang="en-US" altLang="zh-CN" sz="2800">
                <a:solidFill>
                  <a:srgbClr val="000000"/>
                </a:solidFill>
                <a:latin typeface="Times New Roman" panose="02020603050405020304" pitchFamily="18" charset="0"/>
                <a:ea typeface="楷体_GB2312" charset="-122"/>
              </a:rPr>
              <a:t>5(</a:t>
            </a:r>
            <a:r>
              <a:rPr lang="en-US" altLang="zh-CN" sz="2800" i="1">
                <a:solidFill>
                  <a:srgbClr val="000000"/>
                </a:solidFill>
                <a:latin typeface="Times New Roman" panose="02020603050405020304" pitchFamily="18" charset="0"/>
                <a:ea typeface="楷体_GB2312" charset="-122"/>
              </a:rPr>
              <a:t>x</a:t>
            </a:r>
            <a:r>
              <a:rPr lang="en-US" altLang="zh-CN" sz="2800" baseline="-25000">
                <a:solidFill>
                  <a:srgbClr val="000000"/>
                </a:solidFill>
                <a:latin typeface="Times New Roman" panose="02020603050405020304" pitchFamily="18" charset="0"/>
                <a:ea typeface="楷体_GB2312" charset="-122"/>
              </a:rPr>
              <a:t>4</a:t>
            </a:r>
            <a:r>
              <a:rPr lang="zh-CN" altLang="en-US" sz="2800" i="1">
                <a:solidFill>
                  <a:srgbClr val="000000"/>
                </a:solidFill>
                <a:latin typeface="Times New Roman" panose="02020603050405020304" pitchFamily="18" charset="0"/>
                <a:ea typeface="楷体_GB2312" charset="-122"/>
              </a:rPr>
              <a:t>－</a:t>
            </a:r>
            <a:r>
              <a:rPr lang="en-US" altLang="zh-CN" sz="2800" i="1">
                <a:solidFill>
                  <a:srgbClr val="000000"/>
                </a:solidFill>
                <a:latin typeface="Times New Roman" panose="02020603050405020304" pitchFamily="18" charset="0"/>
                <a:ea typeface="楷体_GB2312" charset="-122"/>
              </a:rPr>
              <a:t>u</a:t>
            </a:r>
            <a:r>
              <a:rPr lang="en-US" altLang="zh-CN" sz="2800" baseline="-25000">
                <a:solidFill>
                  <a:srgbClr val="000000"/>
                </a:solidFill>
                <a:latin typeface="Times New Roman" panose="02020603050405020304" pitchFamily="18" charset="0"/>
                <a:ea typeface="楷体_GB2312" charset="-122"/>
              </a:rPr>
              <a:t>4</a:t>
            </a:r>
            <a:r>
              <a:rPr lang="en-US" altLang="zh-CN" sz="2800">
                <a:solidFill>
                  <a:srgbClr val="000000"/>
                </a:solidFill>
                <a:latin typeface="Times New Roman" panose="02020603050405020304" pitchFamily="18" charset="0"/>
                <a:ea typeface="楷体_GB2312" charset="-122"/>
              </a:rPr>
              <a:t>) </a:t>
            </a:r>
            <a:r>
              <a:rPr lang="en-US" altLang="zh-CN" sz="2800" i="1">
                <a:solidFill>
                  <a:srgbClr val="000000"/>
                </a:solidFill>
                <a:latin typeface="Times New Roman" panose="02020603050405020304" pitchFamily="18" charset="0"/>
                <a:ea typeface="楷体_GB2312" charset="-122"/>
              </a:rPr>
              <a:t>+ </a:t>
            </a:r>
            <a:r>
              <a:rPr lang="en-US" altLang="zh-CN" sz="2800" i="1">
                <a:solidFill>
                  <a:srgbClr val="FF0066"/>
                </a:solidFill>
                <a:latin typeface="Times New Roman" panose="02020603050405020304" pitchFamily="18" charset="0"/>
                <a:ea typeface="楷体_GB2312" charset="-122"/>
              </a:rPr>
              <a:t>f</a:t>
            </a:r>
            <a:r>
              <a:rPr lang="en-US" altLang="zh-CN" sz="2800" baseline="-25000">
                <a:solidFill>
                  <a:srgbClr val="FF0066"/>
                </a:solidFill>
                <a:latin typeface="Times New Roman" panose="02020603050405020304" pitchFamily="18" charset="0"/>
                <a:ea typeface="楷体_GB2312" charset="-122"/>
              </a:rPr>
              <a:t>5</a:t>
            </a:r>
            <a:r>
              <a:rPr lang="en-US" altLang="zh-CN" sz="2800">
                <a:solidFill>
                  <a:srgbClr val="FF0066"/>
                </a:solidFill>
                <a:latin typeface="Times New Roman" panose="02020603050405020304" pitchFamily="18" charset="0"/>
                <a:ea typeface="楷体_GB2312" charset="-122"/>
              </a:rPr>
              <a:t>( </a:t>
            </a:r>
            <a:r>
              <a:rPr lang="en-US" altLang="zh-CN" sz="2800" i="1">
                <a:solidFill>
                  <a:srgbClr val="FF0066"/>
                </a:solidFill>
                <a:latin typeface="Times New Roman" panose="02020603050405020304" pitchFamily="18" charset="0"/>
                <a:ea typeface="楷体_GB2312" charset="-122"/>
              </a:rPr>
              <a:t>x</a:t>
            </a:r>
            <a:r>
              <a:rPr lang="en-US" altLang="zh-CN" sz="2800" baseline="-25000">
                <a:solidFill>
                  <a:srgbClr val="FF0066"/>
                </a:solidFill>
                <a:latin typeface="Times New Roman" panose="02020603050405020304" pitchFamily="18" charset="0"/>
                <a:ea typeface="楷体_GB2312" charset="-122"/>
              </a:rPr>
              <a:t>5 </a:t>
            </a:r>
            <a:r>
              <a:rPr lang="en-US" altLang="zh-CN" sz="2800">
                <a:solidFill>
                  <a:srgbClr val="FF0066"/>
                </a:solidFill>
                <a:latin typeface="Times New Roman" panose="02020603050405020304" pitchFamily="18" charset="0"/>
                <a:ea typeface="楷体_GB2312" charset="-122"/>
              </a:rPr>
              <a:t>)</a:t>
            </a:r>
            <a:r>
              <a:rPr lang="en-US" altLang="zh-CN" sz="2800">
                <a:solidFill>
                  <a:srgbClr val="000000"/>
                </a:solidFill>
                <a:latin typeface="Times New Roman" panose="02020603050405020304" pitchFamily="18" charset="0"/>
                <a:ea typeface="楷体_GB2312" charset="-122"/>
              </a:rPr>
              <a:t> }</a:t>
            </a:r>
            <a:br>
              <a:rPr lang="en-US" altLang="zh-CN" sz="2800" i="1">
                <a:solidFill>
                  <a:srgbClr val="000000"/>
                </a:solidFill>
                <a:latin typeface="Times New Roman" panose="02020603050405020304" pitchFamily="18" charset="0"/>
                <a:ea typeface="楷体_GB2312" charset="-122"/>
              </a:rPr>
            </a:br>
            <a:r>
              <a:rPr lang="en-US" altLang="zh-CN" sz="2800" i="1">
                <a:solidFill>
                  <a:srgbClr val="000000"/>
                </a:solidFill>
                <a:latin typeface="Times New Roman" panose="02020603050405020304" pitchFamily="18" charset="0"/>
                <a:ea typeface="楷体_GB2312" charset="-122"/>
              </a:rPr>
              <a:t>	    </a:t>
            </a:r>
            <a:r>
              <a:rPr lang="en-US" altLang="zh-CN">
                <a:solidFill>
                  <a:srgbClr val="000000"/>
                </a:solidFill>
                <a:latin typeface="Times New Roman" panose="02020603050405020304" pitchFamily="18" charset="0"/>
                <a:ea typeface="楷体_GB2312" charset="-122"/>
              </a:rPr>
              <a:t>0</a:t>
            </a:r>
            <a:r>
              <a:rPr lang="en-US" altLang="zh-CN">
                <a:solidFill>
                  <a:srgbClr val="000000"/>
                </a:solidFill>
                <a:latin typeface="Times New Roman" panose="02020603050405020304" pitchFamily="18" charset="0"/>
                <a:ea typeface="楷体_GB2312" charset="-122"/>
                <a:sym typeface="Symbol" panose="05050102010706020507" pitchFamily="18" charset="2"/>
              </a:rPr>
              <a:t></a:t>
            </a:r>
            <a:r>
              <a:rPr lang="en-US" altLang="zh-CN" i="1">
                <a:solidFill>
                  <a:srgbClr val="000000"/>
                </a:solidFill>
                <a:latin typeface="Times New Roman" panose="02020603050405020304" pitchFamily="18" charset="0"/>
                <a:ea typeface="楷体_GB2312" charset="-122"/>
              </a:rPr>
              <a:t>u</a:t>
            </a:r>
            <a:r>
              <a:rPr lang="en-US" altLang="zh-CN" sz="2800" baseline="-25000">
                <a:solidFill>
                  <a:srgbClr val="000000"/>
                </a:solidFill>
                <a:latin typeface="Times New Roman" panose="02020603050405020304" pitchFamily="18" charset="0"/>
                <a:ea typeface="楷体_GB2312" charset="-122"/>
              </a:rPr>
              <a:t>4</a:t>
            </a:r>
            <a:r>
              <a:rPr lang="en-US" altLang="zh-CN">
                <a:solidFill>
                  <a:srgbClr val="000000"/>
                </a:solidFill>
                <a:latin typeface="Times New Roman" panose="02020603050405020304" pitchFamily="18" charset="0"/>
                <a:ea typeface="楷体_GB2312" charset="-122"/>
                <a:sym typeface="Symbol" panose="05050102010706020507" pitchFamily="18" charset="2"/>
              </a:rPr>
              <a:t></a:t>
            </a:r>
            <a:r>
              <a:rPr lang="en-US" altLang="zh-CN" i="1">
                <a:solidFill>
                  <a:srgbClr val="000000"/>
                </a:solidFill>
                <a:latin typeface="Times New Roman" panose="02020603050405020304" pitchFamily="18" charset="0"/>
                <a:ea typeface="楷体_GB2312" charset="-122"/>
              </a:rPr>
              <a:t>x</a:t>
            </a:r>
            <a:r>
              <a:rPr lang="en-US" altLang="zh-CN" sz="2800" baseline="-25000">
                <a:solidFill>
                  <a:srgbClr val="000000"/>
                </a:solidFill>
                <a:latin typeface="Times New Roman" panose="02020603050405020304" pitchFamily="18" charset="0"/>
                <a:ea typeface="楷体_GB2312" charset="-122"/>
              </a:rPr>
              <a:t>4</a:t>
            </a:r>
            <a:endParaRPr lang="en-US" altLang="zh-CN" sz="2800">
              <a:solidFill>
                <a:srgbClr val="000000"/>
              </a:solidFill>
              <a:latin typeface="Times New Roman" panose="02020603050405020304" pitchFamily="18" charset="0"/>
              <a:ea typeface="楷体_GB2312" charset="-122"/>
            </a:endParaRPr>
          </a:p>
        </p:txBody>
      </p:sp>
      <p:sp>
        <p:nvSpPr>
          <p:cNvPr id="9" name="Rectangle 309">
            <a:extLst>
              <a:ext uri="{FF2B5EF4-FFF2-40B4-BE49-F238E27FC236}">
                <a16:creationId xmlns:a16="http://schemas.microsoft.com/office/drawing/2014/main" id="{877DB27B-EF8A-41A8-B306-04791CEEB2C5}"/>
              </a:ext>
            </a:extLst>
          </p:cNvPr>
          <p:cNvSpPr>
            <a:spLocks noChangeArrowheads="1"/>
          </p:cNvSpPr>
          <p:nvPr/>
        </p:nvSpPr>
        <p:spPr bwMode="auto">
          <a:xfrm>
            <a:off x="1226396" y="3830850"/>
            <a:ext cx="43942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1pPr>
            <a:lvl2pPr marL="609600"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2pPr>
            <a:lvl3pPr marL="1017588"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3pPr>
            <a:lvl4pPr marL="16002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4pPr>
            <a:lvl5pPr marL="20574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5pPr>
            <a:lvl6pPr marL="25146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6pPr>
            <a:lvl7pPr marL="29718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7pPr>
            <a:lvl8pPr marL="34290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8pPr>
            <a:lvl9pPr marL="38862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9pPr>
          </a:lstStyle>
          <a:p>
            <a:pPr eaLnBrk="0" fontAlgn="base" hangingPunct="0">
              <a:lnSpc>
                <a:spcPct val="80000"/>
              </a:lnSpc>
              <a:spcBef>
                <a:spcPct val="0"/>
              </a:spcBef>
              <a:spcAft>
                <a:spcPct val="0"/>
              </a:spcAft>
              <a:buSzPct val="100000"/>
              <a:buFontTx/>
              <a:buNone/>
            </a:pPr>
            <a:r>
              <a:rPr lang="en-US" altLang="zh-CN" sz="2800" i="1">
                <a:solidFill>
                  <a:srgbClr val="000000"/>
                </a:solidFill>
                <a:latin typeface="Times New Roman" panose="02020603050405020304" pitchFamily="18" charset="0"/>
                <a:ea typeface="楷体_GB2312" charset="-122"/>
              </a:rPr>
              <a:t>=max</a:t>
            </a:r>
            <a:r>
              <a:rPr lang="en-US" altLang="zh-CN" sz="2800">
                <a:solidFill>
                  <a:srgbClr val="000000"/>
                </a:solidFill>
                <a:latin typeface="Times New Roman" panose="02020603050405020304" pitchFamily="18" charset="0"/>
                <a:ea typeface="楷体_GB2312" charset="-122"/>
              </a:rPr>
              <a:t>{ 8</a:t>
            </a:r>
            <a:r>
              <a:rPr lang="en-US" altLang="zh-CN" sz="2800" i="1">
                <a:solidFill>
                  <a:srgbClr val="000000"/>
                </a:solidFill>
                <a:latin typeface="Times New Roman" panose="02020603050405020304" pitchFamily="18" charset="0"/>
                <a:ea typeface="楷体_GB2312" charset="-122"/>
              </a:rPr>
              <a:t>u</a:t>
            </a:r>
            <a:r>
              <a:rPr lang="en-US" altLang="zh-CN" sz="2800" baseline="-25000">
                <a:solidFill>
                  <a:srgbClr val="000000"/>
                </a:solidFill>
                <a:latin typeface="Times New Roman" panose="02020603050405020304" pitchFamily="18" charset="0"/>
                <a:ea typeface="楷体_GB2312" charset="-122"/>
              </a:rPr>
              <a:t>4</a:t>
            </a:r>
            <a:r>
              <a:rPr lang="en-US" altLang="zh-CN" sz="2800" i="1">
                <a:solidFill>
                  <a:srgbClr val="000000"/>
                </a:solidFill>
                <a:latin typeface="Times New Roman" panose="02020603050405020304" pitchFamily="18" charset="0"/>
                <a:ea typeface="楷体_GB2312" charset="-122"/>
              </a:rPr>
              <a:t>+</a:t>
            </a:r>
            <a:r>
              <a:rPr lang="en-US" altLang="zh-CN" sz="2800">
                <a:solidFill>
                  <a:srgbClr val="000000"/>
                </a:solidFill>
                <a:latin typeface="Times New Roman" panose="02020603050405020304" pitchFamily="18" charset="0"/>
                <a:ea typeface="楷体_GB2312" charset="-122"/>
              </a:rPr>
              <a:t>5(</a:t>
            </a:r>
            <a:r>
              <a:rPr lang="en-US" altLang="zh-CN" sz="2800" i="1">
                <a:solidFill>
                  <a:srgbClr val="000000"/>
                </a:solidFill>
                <a:latin typeface="Times New Roman" panose="02020603050405020304" pitchFamily="18" charset="0"/>
                <a:ea typeface="楷体_GB2312" charset="-122"/>
              </a:rPr>
              <a:t>x</a:t>
            </a:r>
            <a:r>
              <a:rPr lang="en-US" altLang="zh-CN" sz="2800" baseline="-25000">
                <a:solidFill>
                  <a:srgbClr val="000000"/>
                </a:solidFill>
                <a:latin typeface="Times New Roman" panose="02020603050405020304" pitchFamily="18" charset="0"/>
                <a:ea typeface="楷体_GB2312" charset="-122"/>
              </a:rPr>
              <a:t>4</a:t>
            </a:r>
            <a:r>
              <a:rPr lang="zh-CN" altLang="en-US" sz="2800" i="1">
                <a:solidFill>
                  <a:srgbClr val="000000"/>
                </a:solidFill>
                <a:latin typeface="Times New Roman" panose="02020603050405020304" pitchFamily="18" charset="0"/>
                <a:ea typeface="楷体_GB2312" charset="-122"/>
              </a:rPr>
              <a:t>－</a:t>
            </a:r>
            <a:r>
              <a:rPr lang="en-US" altLang="zh-CN" sz="2800" i="1">
                <a:solidFill>
                  <a:srgbClr val="000000"/>
                </a:solidFill>
                <a:latin typeface="Times New Roman" panose="02020603050405020304" pitchFamily="18" charset="0"/>
                <a:ea typeface="楷体_GB2312" charset="-122"/>
              </a:rPr>
              <a:t>u</a:t>
            </a:r>
            <a:r>
              <a:rPr lang="en-US" altLang="zh-CN" sz="2800" baseline="-25000">
                <a:solidFill>
                  <a:srgbClr val="000000"/>
                </a:solidFill>
                <a:latin typeface="Times New Roman" panose="02020603050405020304" pitchFamily="18" charset="0"/>
                <a:ea typeface="楷体_GB2312" charset="-122"/>
              </a:rPr>
              <a:t>4</a:t>
            </a:r>
            <a:r>
              <a:rPr lang="en-US" altLang="zh-CN" sz="2800">
                <a:solidFill>
                  <a:srgbClr val="000000"/>
                </a:solidFill>
                <a:latin typeface="Times New Roman" panose="02020603050405020304" pitchFamily="18" charset="0"/>
                <a:ea typeface="楷体_GB2312" charset="-122"/>
              </a:rPr>
              <a:t>)</a:t>
            </a:r>
            <a:r>
              <a:rPr lang="en-US" altLang="zh-CN" sz="2800" i="1">
                <a:solidFill>
                  <a:srgbClr val="000000"/>
                </a:solidFill>
                <a:latin typeface="Times New Roman" panose="02020603050405020304" pitchFamily="18" charset="0"/>
                <a:ea typeface="楷体_GB2312" charset="-122"/>
              </a:rPr>
              <a:t>+</a:t>
            </a:r>
            <a:r>
              <a:rPr lang="en-US" altLang="zh-CN" sz="2800">
                <a:solidFill>
                  <a:srgbClr val="FF0066"/>
                </a:solidFill>
                <a:latin typeface="Times New Roman" panose="02020603050405020304" pitchFamily="18" charset="0"/>
                <a:ea typeface="楷体_GB2312" charset="-122"/>
              </a:rPr>
              <a:t>8</a:t>
            </a:r>
            <a:r>
              <a:rPr lang="en-US" altLang="zh-CN" sz="2800" i="1">
                <a:solidFill>
                  <a:srgbClr val="FF0066"/>
                </a:solidFill>
                <a:latin typeface="Times New Roman" panose="02020603050405020304" pitchFamily="18" charset="0"/>
                <a:ea typeface="楷体_GB2312" charset="-122"/>
              </a:rPr>
              <a:t>x</a:t>
            </a:r>
            <a:r>
              <a:rPr lang="en-US" altLang="zh-CN" sz="2800" baseline="-25000">
                <a:solidFill>
                  <a:srgbClr val="FF0066"/>
                </a:solidFill>
                <a:latin typeface="Times New Roman" panose="02020603050405020304" pitchFamily="18" charset="0"/>
                <a:ea typeface="楷体_GB2312" charset="-122"/>
              </a:rPr>
              <a:t>5</a:t>
            </a:r>
            <a:r>
              <a:rPr lang="en-US" altLang="zh-CN" sz="2800" baseline="-25000">
                <a:solidFill>
                  <a:srgbClr val="000000"/>
                </a:solidFill>
                <a:latin typeface="Times New Roman" panose="02020603050405020304" pitchFamily="18" charset="0"/>
                <a:ea typeface="楷体_GB2312" charset="-122"/>
              </a:rPr>
              <a:t> </a:t>
            </a:r>
            <a:r>
              <a:rPr lang="en-US" altLang="zh-CN" sz="2800">
                <a:solidFill>
                  <a:srgbClr val="000000"/>
                </a:solidFill>
                <a:latin typeface="Times New Roman" panose="02020603050405020304" pitchFamily="18" charset="0"/>
                <a:ea typeface="楷体_GB2312" charset="-122"/>
              </a:rPr>
              <a:t>}</a:t>
            </a:r>
            <a:br>
              <a:rPr lang="en-US" altLang="zh-CN" sz="2800" i="1">
                <a:solidFill>
                  <a:srgbClr val="000000"/>
                </a:solidFill>
                <a:latin typeface="Times New Roman" panose="02020603050405020304" pitchFamily="18" charset="0"/>
                <a:ea typeface="楷体_GB2312" charset="-122"/>
              </a:rPr>
            </a:br>
            <a:r>
              <a:rPr lang="en-US" altLang="zh-CN" sz="2800" i="1">
                <a:solidFill>
                  <a:srgbClr val="000000"/>
                </a:solidFill>
                <a:latin typeface="Times New Roman" panose="02020603050405020304" pitchFamily="18" charset="0"/>
                <a:ea typeface="楷体_GB2312" charset="-122"/>
              </a:rPr>
              <a:t>  </a:t>
            </a:r>
            <a:r>
              <a:rPr lang="en-US" altLang="zh-CN">
                <a:solidFill>
                  <a:srgbClr val="000000"/>
                </a:solidFill>
                <a:latin typeface="Times New Roman" panose="02020603050405020304" pitchFamily="18" charset="0"/>
                <a:ea typeface="楷体_GB2312" charset="-122"/>
              </a:rPr>
              <a:t>0</a:t>
            </a:r>
            <a:r>
              <a:rPr lang="en-US" altLang="zh-CN">
                <a:solidFill>
                  <a:srgbClr val="000000"/>
                </a:solidFill>
                <a:latin typeface="Times New Roman" panose="02020603050405020304" pitchFamily="18" charset="0"/>
                <a:ea typeface="楷体_GB2312" charset="-122"/>
                <a:sym typeface="Symbol" panose="05050102010706020507" pitchFamily="18" charset="2"/>
              </a:rPr>
              <a:t></a:t>
            </a:r>
            <a:r>
              <a:rPr lang="en-US" altLang="zh-CN" i="1">
                <a:solidFill>
                  <a:srgbClr val="000000"/>
                </a:solidFill>
                <a:latin typeface="Times New Roman" panose="02020603050405020304" pitchFamily="18" charset="0"/>
                <a:ea typeface="楷体_GB2312" charset="-122"/>
              </a:rPr>
              <a:t>u</a:t>
            </a:r>
            <a:r>
              <a:rPr lang="en-US" altLang="zh-CN" sz="2800" baseline="-25000">
                <a:solidFill>
                  <a:srgbClr val="000000"/>
                </a:solidFill>
                <a:latin typeface="Times New Roman" panose="02020603050405020304" pitchFamily="18" charset="0"/>
                <a:ea typeface="楷体_GB2312" charset="-122"/>
              </a:rPr>
              <a:t>4</a:t>
            </a:r>
            <a:r>
              <a:rPr lang="en-US" altLang="zh-CN" i="1">
                <a:solidFill>
                  <a:srgbClr val="000000"/>
                </a:solidFill>
                <a:latin typeface="Times New Roman" panose="02020603050405020304" pitchFamily="18" charset="0"/>
                <a:ea typeface="楷体_GB2312" charset="-122"/>
                <a:sym typeface="Symbol" panose="05050102010706020507" pitchFamily="18" charset="2"/>
              </a:rPr>
              <a:t></a:t>
            </a:r>
            <a:r>
              <a:rPr lang="en-US" altLang="zh-CN" i="1">
                <a:solidFill>
                  <a:srgbClr val="000000"/>
                </a:solidFill>
                <a:latin typeface="Times New Roman" panose="02020603050405020304" pitchFamily="18" charset="0"/>
                <a:ea typeface="楷体_GB2312" charset="-122"/>
              </a:rPr>
              <a:t>x</a:t>
            </a:r>
            <a:r>
              <a:rPr lang="en-US" altLang="zh-CN" sz="2800" baseline="-25000">
                <a:solidFill>
                  <a:srgbClr val="000000"/>
                </a:solidFill>
                <a:latin typeface="Times New Roman" panose="02020603050405020304" pitchFamily="18" charset="0"/>
                <a:ea typeface="楷体_GB2312" charset="-122"/>
              </a:rPr>
              <a:t>4</a:t>
            </a:r>
          </a:p>
        </p:txBody>
      </p:sp>
      <p:sp>
        <p:nvSpPr>
          <p:cNvPr id="10" name="Rectangle 310">
            <a:extLst>
              <a:ext uri="{FF2B5EF4-FFF2-40B4-BE49-F238E27FC236}">
                <a16:creationId xmlns:a16="http://schemas.microsoft.com/office/drawing/2014/main" id="{D75EFE78-18F1-41D5-8CAC-3FF03309C14D}"/>
              </a:ext>
            </a:extLst>
          </p:cNvPr>
          <p:cNvSpPr>
            <a:spLocks noChangeArrowheads="1"/>
          </p:cNvSpPr>
          <p:nvPr/>
        </p:nvSpPr>
        <p:spPr bwMode="auto">
          <a:xfrm>
            <a:off x="7977716" y="3512610"/>
            <a:ext cx="3505200" cy="939800"/>
          </a:xfrm>
          <a:prstGeom prst="rect">
            <a:avLst/>
          </a:prstGeom>
          <a:noFill/>
          <a:ln w="9525" algn="ctr">
            <a:solidFill>
              <a:srgbClr val="FF0000"/>
            </a:solidFill>
            <a:miter lim="800000"/>
            <a:headEnd/>
            <a:tailEnd/>
          </a:ln>
          <a:extLst>
            <a:ext uri="{909E8E84-426E-40DD-AFC4-6F175D3DCCD1}">
              <a14:hiddenFill xmlns:a14="http://schemas.microsoft.com/office/drawing/2010/main">
                <a:solidFill>
                  <a:schemeClr val="accent1"/>
                </a:solidFill>
              </a14:hiddenFill>
            </a:ext>
          </a:extLst>
        </p:spPr>
        <p:txBody>
          <a:bodyPr lIns="82550" tIns="41275" rIns="82550" bIns="41275"/>
          <a:lstStyle>
            <a:lvl1pPr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1pPr>
            <a:lvl2pPr marL="609600"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2pPr>
            <a:lvl3pPr marL="1017588"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3pPr>
            <a:lvl4pPr marL="16002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4pPr>
            <a:lvl5pPr marL="20574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5pPr>
            <a:lvl6pPr marL="25146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6pPr>
            <a:lvl7pPr marL="29718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7pPr>
            <a:lvl8pPr marL="34290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8pPr>
            <a:lvl9pPr marL="38862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9pPr>
          </a:lstStyle>
          <a:p>
            <a:pPr eaLnBrk="0" fontAlgn="base" hangingPunct="0">
              <a:spcBef>
                <a:spcPct val="10000"/>
              </a:spcBef>
              <a:spcAft>
                <a:spcPct val="0"/>
              </a:spcAft>
              <a:buSzPct val="100000"/>
              <a:buFontTx/>
              <a:buNone/>
            </a:pPr>
            <a:r>
              <a:rPr lang="zh-CN" altLang="en-US" sz="2400">
                <a:solidFill>
                  <a:srgbClr val="FF0066"/>
                </a:solidFill>
                <a:latin typeface="Times New Roman" panose="02020603050405020304" pitchFamily="18" charset="0"/>
                <a:ea typeface="楷体_GB2312" charset="-122"/>
              </a:rPr>
              <a:t>状态转移方程：</a:t>
            </a:r>
            <a:br>
              <a:rPr lang="zh-CN" altLang="en-US" sz="2400">
                <a:solidFill>
                  <a:srgbClr val="FF0066"/>
                </a:solidFill>
                <a:latin typeface="Times New Roman" panose="02020603050405020304" pitchFamily="18" charset="0"/>
                <a:ea typeface="楷体_GB2312" charset="-122"/>
              </a:rPr>
            </a:br>
            <a:r>
              <a:rPr lang="en-US" altLang="zh-CN" sz="2400" i="1">
                <a:solidFill>
                  <a:srgbClr val="000000"/>
                </a:solidFill>
                <a:latin typeface="Times New Roman" panose="02020603050405020304" pitchFamily="18" charset="0"/>
                <a:ea typeface="楷体_GB2312" charset="-122"/>
              </a:rPr>
              <a:t>x</a:t>
            </a:r>
            <a:r>
              <a:rPr lang="en-US" altLang="zh-CN" sz="2400" i="1" baseline="-25000">
                <a:solidFill>
                  <a:srgbClr val="000000"/>
                </a:solidFill>
                <a:latin typeface="Times New Roman" panose="02020603050405020304" pitchFamily="18" charset="0"/>
                <a:ea typeface="楷体_GB2312" charset="-122"/>
              </a:rPr>
              <a:t>k</a:t>
            </a:r>
            <a:r>
              <a:rPr lang="en-US" altLang="zh-CN" sz="2400" baseline="-25000">
                <a:solidFill>
                  <a:srgbClr val="000000"/>
                </a:solidFill>
                <a:latin typeface="Times New Roman" panose="02020603050405020304" pitchFamily="18" charset="0"/>
                <a:ea typeface="楷体_GB2312" charset="-122"/>
              </a:rPr>
              <a:t>+1</a:t>
            </a:r>
            <a:r>
              <a:rPr lang="en-US" altLang="zh-CN" sz="2400">
                <a:solidFill>
                  <a:srgbClr val="000000"/>
                </a:solidFill>
                <a:latin typeface="Times New Roman" panose="02020603050405020304" pitchFamily="18" charset="0"/>
                <a:ea typeface="楷体_GB2312" charset="-122"/>
              </a:rPr>
              <a:t>=0.7</a:t>
            </a:r>
            <a:r>
              <a:rPr lang="en-US" altLang="zh-CN" sz="2400" i="1">
                <a:solidFill>
                  <a:srgbClr val="000000"/>
                </a:solidFill>
                <a:latin typeface="Times New Roman" panose="02020603050405020304" pitchFamily="18" charset="0"/>
                <a:ea typeface="楷体_GB2312" charset="-122"/>
              </a:rPr>
              <a:t>u</a:t>
            </a:r>
            <a:r>
              <a:rPr lang="en-US" altLang="zh-CN" sz="2400" i="1" baseline="-25000">
                <a:solidFill>
                  <a:srgbClr val="000000"/>
                </a:solidFill>
                <a:latin typeface="Times New Roman" panose="02020603050405020304" pitchFamily="18" charset="0"/>
                <a:ea typeface="楷体_GB2312" charset="-122"/>
              </a:rPr>
              <a:t>k </a:t>
            </a:r>
            <a:r>
              <a:rPr lang="en-US" altLang="zh-CN" sz="2400">
                <a:solidFill>
                  <a:srgbClr val="000000"/>
                </a:solidFill>
                <a:latin typeface="Times New Roman" panose="02020603050405020304" pitchFamily="18" charset="0"/>
                <a:ea typeface="楷体_GB2312" charset="-122"/>
              </a:rPr>
              <a:t>+ 0.9( </a:t>
            </a:r>
            <a:r>
              <a:rPr lang="en-US" altLang="zh-CN" sz="2400" i="1">
                <a:solidFill>
                  <a:srgbClr val="000000"/>
                </a:solidFill>
                <a:latin typeface="Times New Roman" panose="02020603050405020304" pitchFamily="18" charset="0"/>
                <a:ea typeface="楷体_GB2312" charset="-122"/>
              </a:rPr>
              <a:t>x</a:t>
            </a:r>
            <a:r>
              <a:rPr lang="en-US" altLang="zh-CN" sz="2400" i="1" baseline="-25000">
                <a:solidFill>
                  <a:srgbClr val="000000"/>
                </a:solidFill>
                <a:latin typeface="Times New Roman" panose="02020603050405020304" pitchFamily="18" charset="0"/>
                <a:ea typeface="楷体_GB2312" charset="-122"/>
              </a:rPr>
              <a:t>k</a:t>
            </a:r>
            <a:r>
              <a:rPr lang="zh-CN" altLang="en-US" sz="2400">
                <a:solidFill>
                  <a:srgbClr val="000000"/>
                </a:solidFill>
                <a:latin typeface="Times New Roman" panose="02020603050405020304" pitchFamily="18" charset="0"/>
                <a:ea typeface="楷体_GB2312" charset="-122"/>
              </a:rPr>
              <a:t>－</a:t>
            </a:r>
            <a:r>
              <a:rPr lang="en-US" altLang="zh-CN" sz="2400" i="1">
                <a:solidFill>
                  <a:srgbClr val="000000"/>
                </a:solidFill>
                <a:latin typeface="Times New Roman" panose="02020603050405020304" pitchFamily="18" charset="0"/>
                <a:ea typeface="楷体_GB2312" charset="-122"/>
              </a:rPr>
              <a:t>u</a:t>
            </a:r>
            <a:r>
              <a:rPr lang="en-US" altLang="zh-CN" sz="2400" i="1" baseline="-25000">
                <a:solidFill>
                  <a:srgbClr val="000000"/>
                </a:solidFill>
                <a:latin typeface="Times New Roman" panose="02020603050405020304" pitchFamily="18" charset="0"/>
                <a:ea typeface="楷体_GB2312" charset="-122"/>
              </a:rPr>
              <a:t>k</a:t>
            </a:r>
            <a:r>
              <a:rPr lang="en-US" altLang="zh-CN" sz="2400" baseline="-25000">
                <a:solidFill>
                  <a:srgbClr val="000000"/>
                </a:solidFill>
                <a:latin typeface="Times New Roman" panose="02020603050405020304" pitchFamily="18" charset="0"/>
                <a:ea typeface="楷体_GB2312" charset="-122"/>
              </a:rPr>
              <a:t> </a:t>
            </a:r>
            <a:r>
              <a:rPr lang="en-US" altLang="zh-CN" sz="2400">
                <a:solidFill>
                  <a:srgbClr val="000000"/>
                </a:solidFill>
                <a:latin typeface="Times New Roman" panose="02020603050405020304" pitchFamily="18" charset="0"/>
                <a:ea typeface="楷体_GB2312" charset="-122"/>
              </a:rPr>
              <a:t>)</a:t>
            </a:r>
            <a:endParaRPr lang="en-US" altLang="zh-CN" sz="2400">
              <a:solidFill>
                <a:srgbClr val="0000FF"/>
              </a:solidFill>
              <a:latin typeface="Times New Roman" panose="02020603050405020304" pitchFamily="18" charset="0"/>
              <a:ea typeface="楷体_GB2312" charset="-122"/>
            </a:endParaRPr>
          </a:p>
        </p:txBody>
      </p:sp>
      <p:sp>
        <p:nvSpPr>
          <p:cNvPr id="11" name="Rectangle 311">
            <a:extLst>
              <a:ext uri="{FF2B5EF4-FFF2-40B4-BE49-F238E27FC236}">
                <a16:creationId xmlns:a16="http://schemas.microsoft.com/office/drawing/2014/main" id="{43AD1FFC-D470-428B-ABD8-6F35FF86899C}"/>
              </a:ext>
            </a:extLst>
          </p:cNvPr>
          <p:cNvSpPr>
            <a:spLocks noChangeArrowheads="1"/>
          </p:cNvSpPr>
          <p:nvPr/>
        </p:nvSpPr>
        <p:spPr bwMode="auto">
          <a:xfrm>
            <a:off x="1189884" y="4581738"/>
            <a:ext cx="7112000"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1pPr>
            <a:lvl2pPr marL="609600"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2pPr>
            <a:lvl3pPr marL="1017588"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3pPr>
            <a:lvl4pPr marL="16002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4pPr>
            <a:lvl5pPr marL="20574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5pPr>
            <a:lvl6pPr marL="25146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6pPr>
            <a:lvl7pPr marL="29718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7pPr>
            <a:lvl8pPr marL="34290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8pPr>
            <a:lvl9pPr marL="38862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9pPr>
          </a:lstStyle>
          <a:p>
            <a:pPr eaLnBrk="0" fontAlgn="base" hangingPunct="0">
              <a:lnSpc>
                <a:spcPct val="80000"/>
              </a:lnSpc>
              <a:spcBef>
                <a:spcPct val="0"/>
              </a:spcBef>
              <a:spcAft>
                <a:spcPct val="0"/>
              </a:spcAft>
              <a:buSzPct val="100000"/>
              <a:buFontTx/>
              <a:buNone/>
            </a:pPr>
            <a:r>
              <a:rPr lang="en-US" altLang="zh-CN" sz="2800" i="1">
                <a:solidFill>
                  <a:srgbClr val="000000"/>
                </a:solidFill>
                <a:latin typeface="Times New Roman" panose="02020603050405020304" pitchFamily="18" charset="0"/>
                <a:ea typeface="楷体_GB2312" charset="-122"/>
              </a:rPr>
              <a:t>=max</a:t>
            </a:r>
            <a:r>
              <a:rPr lang="en-US" altLang="zh-CN" sz="2800">
                <a:solidFill>
                  <a:srgbClr val="000000"/>
                </a:solidFill>
                <a:latin typeface="Times New Roman" panose="02020603050405020304" pitchFamily="18" charset="0"/>
                <a:ea typeface="楷体_GB2312" charset="-122"/>
              </a:rPr>
              <a:t>{ 8</a:t>
            </a:r>
            <a:r>
              <a:rPr lang="en-US" altLang="zh-CN" sz="2800" i="1">
                <a:solidFill>
                  <a:srgbClr val="000000"/>
                </a:solidFill>
                <a:latin typeface="Times New Roman" panose="02020603050405020304" pitchFamily="18" charset="0"/>
                <a:ea typeface="楷体_GB2312" charset="-122"/>
              </a:rPr>
              <a:t>u</a:t>
            </a:r>
            <a:r>
              <a:rPr lang="en-US" altLang="zh-CN" sz="2800" baseline="-25000">
                <a:solidFill>
                  <a:srgbClr val="000000"/>
                </a:solidFill>
                <a:latin typeface="Times New Roman" panose="02020603050405020304" pitchFamily="18" charset="0"/>
                <a:ea typeface="楷体_GB2312" charset="-122"/>
              </a:rPr>
              <a:t>4</a:t>
            </a:r>
            <a:r>
              <a:rPr lang="en-US" altLang="zh-CN" sz="2800" i="1">
                <a:solidFill>
                  <a:srgbClr val="000000"/>
                </a:solidFill>
                <a:latin typeface="Times New Roman" panose="02020603050405020304" pitchFamily="18" charset="0"/>
                <a:ea typeface="楷体_GB2312" charset="-122"/>
              </a:rPr>
              <a:t>+</a:t>
            </a:r>
            <a:r>
              <a:rPr lang="en-US" altLang="zh-CN" sz="2800">
                <a:solidFill>
                  <a:srgbClr val="000000"/>
                </a:solidFill>
                <a:latin typeface="Times New Roman" panose="02020603050405020304" pitchFamily="18" charset="0"/>
                <a:ea typeface="楷体_GB2312" charset="-122"/>
              </a:rPr>
              <a:t>5(</a:t>
            </a:r>
            <a:r>
              <a:rPr lang="en-US" altLang="zh-CN" sz="2800" i="1">
                <a:solidFill>
                  <a:srgbClr val="000000"/>
                </a:solidFill>
                <a:latin typeface="Times New Roman" panose="02020603050405020304" pitchFamily="18" charset="0"/>
                <a:ea typeface="楷体_GB2312" charset="-122"/>
              </a:rPr>
              <a:t>x</a:t>
            </a:r>
            <a:r>
              <a:rPr lang="en-US" altLang="zh-CN" sz="2800" baseline="-25000">
                <a:solidFill>
                  <a:srgbClr val="000000"/>
                </a:solidFill>
                <a:latin typeface="Times New Roman" panose="02020603050405020304" pitchFamily="18" charset="0"/>
                <a:ea typeface="楷体_GB2312" charset="-122"/>
              </a:rPr>
              <a:t>4</a:t>
            </a:r>
            <a:r>
              <a:rPr lang="zh-CN" altLang="en-US" sz="2800" i="1">
                <a:solidFill>
                  <a:srgbClr val="000000"/>
                </a:solidFill>
                <a:latin typeface="Times New Roman" panose="02020603050405020304" pitchFamily="18" charset="0"/>
                <a:ea typeface="楷体_GB2312" charset="-122"/>
              </a:rPr>
              <a:t>－</a:t>
            </a:r>
            <a:r>
              <a:rPr lang="en-US" altLang="zh-CN" sz="2800" i="1">
                <a:solidFill>
                  <a:srgbClr val="000000"/>
                </a:solidFill>
                <a:latin typeface="Times New Roman" panose="02020603050405020304" pitchFamily="18" charset="0"/>
                <a:ea typeface="楷体_GB2312" charset="-122"/>
              </a:rPr>
              <a:t>u</a:t>
            </a:r>
            <a:r>
              <a:rPr lang="en-US" altLang="zh-CN" sz="2800" baseline="-25000">
                <a:solidFill>
                  <a:srgbClr val="000000"/>
                </a:solidFill>
                <a:latin typeface="Times New Roman" panose="02020603050405020304" pitchFamily="18" charset="0"/>
                <a:ea typeface="楷体_GB2312" charset="-122"/>
              </a:rPr>
              <a:t>4</a:t>
            </a:r>
            <a:r>
              <a:rPr lang="en-US" altLang="zh-CN" sz="2800">
                <a:solidFill>
                  <a:srgbClr val="000000"/>
                </a:solidFill>
                <a:latin typeface="Times New Roman" panose="02020603050405020304" pitchFamily="18" charset="0"/>
                <a:ea typeface="楷体_GB2312" charset="-122"/>
              </a:rPr>
              <a:t>)</a:t>
            </a:r>
            <a:r>
              <a:rPr lang="en-US" altLang="zh-CN" sz="2800" i="1">
                <a:solidFill>
                  <a:srgbClr val="000000"/>
                </a:solidFill>
                <a:latin typeface="Times New Roman" panose="02020603050405020304" pitchFamily="18" charset="0"/>
                <a:ea typeface="楷体_GB2312" charset="-122"/>
              </a:rPr>
              <a:t>+</a:t>
            </a:r>
            <a:r>
              <a:rPr lang="en-US" altLang="zh-CN" sz="2800">
                <a:solidFill>
                  <a:srgbClr val="FF0066"/>
                </a:solidFill>
                <a:latin typeface="Times New Roman" panose="02020603050405020304" pitchFamily="18" charset="0"/>
                <a:ea typeface="楷体_GB2312" charset="-122"/>
              </a:rPr>
              <a:t>8[0.7</a:t>
            </a:r>
            <a:r>
              <a:rPr lang="en-US" altLang="zh-CN" sz="2800" i="1">
                <a:solidFill>
                  <a:srgbClr val="FF0066"/>
                </a:solidFill>
                <a:latin typeface="Times New Roman" panose="02020603050405020304" pitchFamily="18" charset="0"/>
                <a:ea typeface="楷体_GB2312" charset="-122"/>
              </a:rPr>
              <a:t>u</a:t>
            </a:r>
            <a:r>
              <a:rPr lang="en-US" altLang="zh-CN" sz="2800" baseline="-25000">
                <a:solidFill>
                  <a:srgbClr val="FF0066"/>
                </a:solidFill>
                <a:latin typeface="Times New Roman" panose="02020603050405020304" pitchFamily="18" charset="0"/>
                <a:ea typeface="楷体_GB2312" charset="-122"/>
              </a:rPr>
              <a:t>4</a:t>
            </a:r>
            <a:r>
              <a:rPr lang="en-US" altLang="zh-CN" sz="2800" i="1">
                <a:solidFill>
                  <a:srgbClr val="FF0066"/>
                </a:solidFill>
                <a:latin typeface="Times New Roman" panose="02020603050405020304" pitchFamily="18" charset="0"/>
                <a:ea typeface="楷体_GB2312" charset="-122"/>
              </a:rPr>
              <a:t>+</a:t>
            </a:r>
            <a:r>
              <a:rPr lang="en-US" altLang="zh-CN" sz="2800">
                <a:solidFill>
                  <a:srgbClr val="FF0066"/>
                </a:solidFill>
                <a:latin typeface="Times New Roman" panose="02020603050405020304" pitchFamily="18" charset="0"/>
                <a:ea typeface="楷体_GB2312" charset="-122"/>
              </a:rPr>
              <a:t>0.9( </a:t>
            </a:r>
            <a:r>
              <a:rPr lang="en-US" altLang="zh-CN" sz="2800" i="1">
                <a:solidFill>
                  <a:srgbClr val="FF0066"/>
                </a:solidFill>
                <a:latin typeface="Times New Roman" panose="02020603050405020304" pitchFamily="18" charset="0"/>
                <a:ea typeface="楷体_GB2312" charset="-122"/>
              </a:rPr>
              <a:t>x</a:t>
            </a:r>
            <a:r>
              <a:rPr lang="en-US" altLang="zh-CN" sz="2800" baseline="-25000">
                <a:solidFill>
                  <a:srgbClr val="FF0066"/>
                </a:solidFill>
                <a:latin typeface="Times New Roman" panose="02020603050405020304" pitchFamily="18" charset="0"/>
                <a:ea typeface="楷体_GB2312" charset="-122"/>
              </a:rPr>
              <a:t>4</a:t>
            </a:r>
            <a:r>
              <a:rPr lang="zh-CN" altLang="en-US" sz="2800" i="1">
                <a:solidFill>
                  <a:srgbClr val="FF0066"/>
                </a:solidFill>
                <a:latin typeface="Times New Roman" panose="02020603050405020304" pitchFamily="18" charset="0"/>
                <a:ea typeface="楷体_GB2312" charset="-122"/>
              </a:rPr>
              <a:t>－</a:t>
            </a:r>
            <a:r>
              <a:rPr lang="en-US" altLang="zh-CN" sz="2800" i="1">
                <a:solidFill>
                  <a:srgbClr val="FF0066"/>
                </a:solidFill>
                <a:latin typeface="Times New Roman" panose="02020603050405020304" pitchFamily="18" charset="0"/>
                <a:ea typeface="楷体_GB2312" charset="-122"/>
              </a:rPr>
              <a:t>u</a:t>
            </a:r>
            <a:r>
              <a:rPr lang="en-US" altLang="zh-CN" sz="2800" baseline="-25000">
                <a:solidFill>
                  <a:srgbClr val="FF0066"/>
                </a:solidFill>
                <a:latin typeface="Times New Roman" panose="02020603050405020304" pitchFamily="18" charset="0"/>
                <a:ea typeface="楷体_GB2312" charset="-122"/>
              </a:rPr>
              <a:t>4</a:t>
            </a:r>
            <a:r>
              <a:rPr lang="en-US" altLang="zh-CN" sz="2800">
                <a:solidFill>
                  <a:srgbClr val="FF0066"/>
                </a:solidFill>
                <a:latin typeface="Times New Roman" panose="02020603050405020304" pitchFamily="18" charset="0"/>
                <a:ea typeface="楷体_GB2312" charset="-122"/>
              </a:rPr>
              <a:t> )</a:t>
            </a:r>
            <a:r>
              <a:rPr lang="en-US" altLang="zh-CN" sz="2800" baseline="-25000">
                <a:solidFill>
                  <a:srgbClr val="000000"/>
                </a:solidFill>
                <a:latin typeface="Times New Roman" panose="02020603050405020304" pitchFamily="18" charset="0"/>
                <a:ea typeface="楷体_GB2312" charset="-122"/>
              </a:rPr>
              <a:t> </a:t>
            </a:r>
            <a:r>
              <a:rPr lang="en-US" altLang="zh-CN" sz="2800">
                <a:solidFill>
                  <a:srgbClr val="FF0066"/>
                </a:solidFill>
                <a:latin typeface="Times New Roman" panose="02020603050405020304" pitchFamily="18" charset="0"/>
                <a:ea typeface="楷体_GB2312" charset="-122"/>
              </a:rPr>
              <a:t>]</a:t>
            </a:r>
            <a:r>
              <a:rPr lang="en-US" altLang="zh-CN" sz="2800">
                <a:solidFill>
                  <a:srgbClr val="000000"/>
                </a:solidFill>
                <a:latin typeface="Times New Roman" panose="02020603050405020304" pitchFamily="18" charset="0"/>
                <a:ea typeface="楷体_GB2312" charset="-122"/>
              </a:rPr>
              <a:t>}</a:t>
            </a:r>
            <a:br>
              <a:rPr lang="en-US" altLang="zh-CN" sz="2800" i="1">
                <a:solidFill>
                  <a:srgbClr val="000000"/>
                </a:solidFill>
                <a:latin typeface="Times New Roman" panose="02020603050405020304" pitchFamily="18" charset="0"/>
                <a:ea typeface="楷体_GB2312" charset="-122"/>
              </a:rPr>
            </a:br>
            <a:r>
              <a:rPr lang="en-US" altLang="zh-CN" sz="2800" i="1">
                <a:solidFill>
                  <a:srgbClr val="000000"/>
                </a:solidFill>
                <a:latin typeface="Times New Roman" panose="02020603050405020304" pitchFamily="18" charset="0"/>
                <a:ea typeface="楷体_GB2312" charset="-122"/>
              </a:rPr>
              <a:t>  </a:t>
            </a:r>
            <a:r>
              <a:rPr lang="en-US" altLang="zh-CN">
                <a:solidFill>
                  <a:srgbClr val="000000"/>
                </a:solidFill>
                <a:latin typeface="Times New Roman" panose="02020603050405020304" pitchFamily="18" charset="0"/>
                <a:ea typeface="楷体_GB2312" charset="-122"/>
              </a:rPr>
              <a:t>0</a:t>
            </a:r>
            <a:r>
              <a:rPr lang="en-US" altLang="zh-CN">
                <a:solidFill>
                  <a:srgbClr val="000000"/>
                </a:solidFill>
                <a:latin typeface="Times New Roman" panose="02020603050405020304" pitchFamily="18" charset="0"/>
                <a:ea typeface="楷体_GB2312" charset="-122"/>
                <a:sym typeface="Symbol" panose="05050102010706020507" pitchFamily="18" charset="2"/>
              </a:rPr>
              <a:t></a:t>
            </a:r>
            <a:r>
              <a:rPr lang="en-US" altLang="zh-CN" i="1">
                <a:solidFill>
                  <a:srgbClr val="000000"/>
                </a:solidFill>
                <a:latin typeface="Times New Roman" panose="02020603050405020304" pitchFamily="18" charset="0"/>
                <a:ea typeface="楷体_GB2312" charset="-122"/>
              </a:rPr>
              <a:t>u</a:t>
            </a:r>
            <a:r>
              <a:rPr lang="en-US" altLang="zh-CN" sz="2800" baseline="-25000">
                <a:solidFill>
                  <a:srgbClr val="000000"/>
                </a:solidFill>
                <a:latin typeface="Times New Roman" panose="02020603050405020304" pitchFamily="18" charset="0"/>
                <a:ea typeface="楷体_GB2312" charset="-122"/>
              </a:rPr>
              <a:t>4</a:t>
            </a:r>
            <a:r>
              <a:rPr lang="en-US" altLang="zh-CN" i="1">
                <a:solidFill>
                  <a:srgbClr val="000000"/>
                </a:solidFill>
                <a:latin typeface="Times New Roman" panose="02020603050405020304" pitchFamily="18" charset="0"/>
                <a:ea typeface="楷体_GB2312" charset="-122"/>
                <a:sym typeface="Symbol" panose="05050102010706020507" pitchFamily="18" charset="2"/>
              </a:rPr>
              <a:t></a:t>
            </a:r>
            <a:r>
              <a:rPr lang="en-US" altLang="zh-CN" i="1">
                <a:solidFill>
                  <a:srgbClr val="000000"/>
                </a:solidFill>
                <a:latin typeface="Times New Roman" panose="02020603050405020304" pitchFamily="18" charset="0"/>
                <a:ea typeface="楷体_GB2312" charset="-122"/>
              </a:rPr>
              <a:t>x</a:t>
            </a:r>
            <a:r>
              <a:rPr lang="en-US" altLang="zh-CN" sz="2800" baseline="-25000">
                <a:solidFill>
                  <a:srgbClr val="000000"/>
                </a:solidFill>
                <a:latin typeface="Times New Roman" panose="02020603050405020304" pitchFamily="18" charset="0"/>
                <a:ea typeface="楷体_GB2312" charset="-122"/>
              </a:rPr>
              <a:t>4</a:t>
            </a:r>
          </a:p>
        </p:txBody>
      </p:sp>
      <p:sp>
        <p:nvSpPr>
          <p:cNvPr id="12" name="Rectangle 312">
            <a:extLst>
              <a:ext uri="{FF2B5EF4-FFF2-40B4-BE49-F238E27FC236}">
                <a16:creationId xmlns:a16="http://schemas.microsoft.com/office/drawing/2014/main" id="{7A93E69A-74C9-40D8-BF9E-F958190AEFCE}"/>
              </a:ext>
            </a:extLst>
          </p:cNvPr>
          <p:cNvSpPr>
            <a:spLocks noChangeArrowheads="1"/>
          </p:cNvSpPr>
          <p:nvPr/>
        </p:nvSpPr>
        <p:spPr bwMode="auto">
          <a:xfrm>
            <a:off x="1126384" y="5291350"/>
            <a:ext cx="37084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1pPr>
            <a:lvl2pPr marL="609600"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2pPr>
            <a:lvl3pPr marL="1017588"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3pPr>
            <a:lvl4pPr marL="16002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4pPr>
            <a:lvl5pPr marL="20574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5pPr>
            <a:lvl6pPr marL="25146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6pPr>
            <a:lvl7pPr marL="29718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7pPr>
            <a:lvl8pPr marL="34290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8pPr>
            <a:lvl9pPr marL="38862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9pPr>
          </a:lstStyle>
          <a:p>
            <a:pPr eaLnBrk="0" fontAlgn="base" hangingPunct="0">
              <a:lnSpc>
                <a:spcPct val="80000"/>
              </a:lnSpc>
              <a:spcBef>
                <a:spcPct val="0"/>
              </a:spcBef>
              <a:spcAft>
                <a:spcPct val="0"/>
              </a:spcAft>
              <a:buSzPct val="100000"/>
              <a:buFontTx/>
              <a:buNone/>
            </a:pPr>
            <a:r>
              <a:rPr lang="en-US" altLang="zh-CN" sz="2800" i="1">
                <a:solidFill>
                  <a:srgbClr val="000000"/>
                </a:solidFill>
                <a:latin typeface="Times New Roman" panose="02020603050405020304" pitchFamily="18" charset="0"/>
                <a:ea typeface="楷体_GB2312" charset="-122"/>
              </a:rPr>
              <a:t>=max</a:t>
            </a:r>
            <a:r>
              <a:rPr lang="en-US" altLang="zh-CN" sz="2800">
                <a:solidFill>
                  <a:srgbClr val="000000"/>
                </a:solidFill>
                <a:latin typeface="Times New Roman" panose="02020603050405020304" pitchFamily="18" charset="0"/>
                <a:ea typeface="楷体_GB2312" charset="-122"/>
              </a:rPr>
              <a:t>{ 1.4</a:t>
            </a:r>
            <a:r>
              <a:rPr lang="en-US" altLang="zh-CN" sz="2800" i="1">
                <a:solidFill>
                  <a:srgbClr val="000000"/>
                </a:solidFill>
                <a:latin typeface="Times New Roman" panose="02020603050405020304" pitchFamily="18" charset="0"/>
                <a:ea typeface="楷体_GB2312" charset="-122"/>
              </a:rPr>
              <a:t>u</a:t>
            </a:r>
            <a:r>
              <a:rPr lang="en-US" altLang="zh-CN" sz="2800" baseline="-25000">
                <a:solidFill>
                  <a:srgbClr val="000000"/>
                </a:solidFill>
                <a:latin typeface="Times New Roman" panose="02020603050405020304" pitchFamily="18" charset="0"/>
                <a:ea typeface="楷体_GB2312" charset="-122"/>
              </a:rPr>
              <a:t>4</a:t>
            </a:r>
            <a:r>
              <a:rPr lang="en-US" altLang="zh-CN" sz="2800" i="1">
                <a:solidFill>
                  <a:srgbClr val="000000"/>
                </a:solidFill>
                <a:latin typeface="Times New Roman" panose="02020603050405020304" pitchFamily="18" charset="0"/>
                <a:ea typeface="楷体_GB2312" charset="-122"/>
              </a:rPr>
              <a:t>+</a:t>
            </a:r>
            <a:r>
              <a:rPr lang="en-US" altLang="zh-CN" sz="2800">
                <a:solidFill>
                  <a:srgbClr val="000000"/>
                </a:solidFill>
                <a:latin typeface="Times New Roman" panose="02020603050405020304" pitchFamily="18" charset="0"/>
                <a:ea typeface="楷体_GB2312" charset="-122"/>
              </a:rPr>
              <a:t>12.2</a:t>
            </a:r>
            <a:r>
              <a:rPr lang="en-US" altLang="zh-CN" sz="2800" i="1">
                <a:solidFill>
                  <a:srgbClr val="000000"/>
                </a:solidFill>
                <a:latin typeface="Times New Roman" panose="02020603050405020304" pitchFamily="18" charset="0"/>
                <a:ea typeface="楷体_GB2312" charset="-122"/>
              </a:rPr>
              <a:t>x</a:t>
            </a:r>
            <a:r>
              <a:rPr lang="en-US" altLang="zh-CN" sz="2800" baseline="-25000">
                <a:solidFill>
                  <a:srgbClr val="000000"/>
                </a:solidFill>
                <a:latin typeface="Times New Roman" panose="02020603050405020304" pitchFamily="18" charset="0"/>
                <a:ea typeface="楷体_GB2312" charset="-122"/>
              </a:rPr>
              <a:t>4 </a:t>
            </a:r>
            <a:r>
              <a:rPr lang="en-US" altLang="zh-CN" sz="2800">
                <a:solidFill>
                  <a:srgbClr val="000000"/>
                </a:solidFill>
                <a:latin typeface="Times New Roman" panose="02020603050405020304" pitchFamily="18" charset="0"/>
                <a:ea typeface="楷体_GB2312" charset="-122"/>
              </a:rPr>
              <a:t>}</a:t>
            </a:r>
            <a:r>
              <a:rPr lang="en-US" altLang="zh-CN" sz="2800" i="1">
                <a:solidFill>
                  <a:srgbClr val="000000"/>
                </a:solidFill>
                <a:latin typeface="Times New Roman" panose="02020603050405020304" pitchFamily="18" charset="0"/>
                <a:ea typeface="楷体_GB2312" charset="-122"/>
              </a:rPr>
              <a:t> </a:t>
            </a:r>
            <a:br>
              <a:rPr lang="en-US" altLang="zh-CN" sz="2800" i="1">
                <a:solidFill>
                  <a:srgbClr val="000000"/>
                </a:solidFill>
                <a:latin typeface="Times New Roman" panose="02020603050405020304" pitchFamily="18" charset="0"/>
                <a:ea typeface="楷体_GB2312" charset="-122"/>
              </a:rPr>
            </a:br>
            <a:r>
              <a:rPr lang="en-US" altLang="zh-CN" sz="2800" i="1">
                <a:solidFill>
                  <a:srgbClr val="000000"/>
                </a:solidFill>
                <a:latin typeface="Times New Roman" panose="02020603050405020304" pitchFamily="18" charset="0"/>
                <a:ea typeface="楷体_GB2312" charset="-122"/>
              </a:rPr>
              <a:t>  </a:t>
            </a:r>
            <a:r>
              <a:rPr lang="en-US" altLang="zh-CN">
                <a:solidFill>
                  <a:srgbClr val="000000"/>
                </a:solidFill>
                <a:latin typeface="Times New Roman" panose="02020603050405020304" pitchFamily="18" charset="0"/>
                <a:ea typeface="楷体_GB2312" charset="-122"/>
              </a:rPr>
              <a:t>0</a:t>
            </a:r>
            <a:r>
              <a:rPr lang="en-US" altLang="zh-CN">
                <a:solidFill>
                  <a:srgbClr val="000000"/>
                </a:solidFill>
                <a:latin typeface="Times New Roman" panose="02020603050405020304" pitchFamily="18" charset="0"/>
                <a:ea typeface="楷体_GB2312" charset="-122"/>
                <a:sym typeface="Symbol" panose="05050102010706020507" pitchFamily="18" charset="2"/>
              </a:rPr>
              <a:t></a:t>
            </a:r>
            <a:r>
              <a:rPr lang="en-US" altLang="zh-CN" i="1">
                <a:solidFill>
                  <a:srgbClr val="000000"/>
                </a:solidFill>
                <a:latin typeface="Times New Roman" panose="02020603050405020304" pitchFamily="18" charset="0"/>
                <a:ea typeface="楷体_GB2312" charset="-122"/>
              </a:rPr>
              <a:t>u</a:t>
            </a:r>
            <a:r>
              <a:rPr lang="en-US" altLang="zh-CN" sz="2800" baseline="-25000">
                <a:solidFill>
                  <a:srgbClr val="000000"/>
                </a:solidFill>
                <a:latin typeface="Times New Roman" panose="02020603050405020304" pitchFamily="18" charset="0"/>
                <a:ea typeface="楷体_GB2312" charset="-122"/>
              </a:rPr>
              <a:t>4</a:t>
            </a:r>
            <a:r>
              <a:rPr lang="en-US" altLang="zh-CN" i="1">
                <a:solidFill>
                  <a:srgbClr val="000000"/>
                </a:solidFill>
                <a:latin typeface="Times New Roman" panose="02020603050405020304" pitchFamily="18" charset="0"/>
                <a:ea typeface="楷体_GB2312" charset="-122"/>
                <a:sym typeface="Symbol" panose="05050102010706020507" pitchFamily="18" charset="2"/>
              </a:rPr>
              <a:t></a:t>
            </a:r>
            <a:r>
              <a:rPr lang="en-US" altLang="zh-CN" i="1">
                <a:solidFill>
                  <a:srgbClr val="000000"/>
                </a:solidFill>
                <a:latin typeface="Times New Roman" panose="02020603050405020304" pitchFamily="18" charset="0"/>
                <a:ea typeface="楷体_GB2312" charset="-122"/>
              </a:rPr>
              <a:t>x</a:t>
            </a:r>
            <a:r>
              <a:rPr lang="en-US" altLang="zh-CN" sz="2800" baseline="-25000">
                <a:solidFill>
                  <a:srgbClr val="000000"/>
                </a:solidFill>
                <a:latin typeface="Times New Roman" panose="02020603050405020304" pitchFamily="18" charset="0"/>
                <a:ea typeface="楷体_GB2312" charset="-122"/>
              </a:rPr>
              <a:t>4</a:t>
            </a:r>
            <a:endParaRPr lang="en-US" altLang="zh-CN" sz="2800" i="1">
              <a:solidFill>
                <a:srgbClr val="000000"/>
              </a:solidFill>
              <a:latin typeface="Times New Roman" panose="02020603050405020304" pitchFamily="18" charset="0"/>
              <a:ea typeface="楷体_GB2312" charset="-122"/>
            </a:endParaRPr>
          </a:p>
        </p:txBody>
      </p:sp>
      <p:sp>
        <p:nvSpPr>
          <p:cNvPr id="13" name="Rectangle 313">
            <a:extLst>
              <a:ext uri="{FF2B5EF4-FFF2-40B4-BE49-F238E27FC236}">
                <a16:creationId xmlns:a16="http://schemas.microsoft.com/office/drawing/2014/main" id="{5628E496-1CB5-4A83-9D80-2D0403AC5592}"/>
              </a:ext>
            </a:extLst>
          </p:cNvPr>
          <p:cNvSpPr>
            <a:spLocks noChangeArrowheads="1"/>
          </p:cNvSpPr>
          <p:nvPr/>
        </p:nvSpPr>
        <p:spPr bwMode="auto">
          <a:xfrm>
            <a:off x="4542684" y="5218325"/>
            <a:ext cx="1397000" cy="609600"/>
          </a:xfrm>
          <a:prstGeom prst="rect">
            <a:avLst/>
          </a:prstGeom>
          <a:noFill/>
          <a:ln w="9525" algn="ctr">
            <a:solidFill>
              <a:srgbClr val="FF0000"/>
            </a:solidFill>
            <a:miter lim="800000"/>
            <a:headEnd/>
            <a:tailEnd/>
          </a:ln>
          <a:extLst>
            <a:ext uri="{909E8E84-426E-40DD-AFC4-6F175D3DCCD1}">
              <a14:hiddenFill xmlns:a14="http://schemas.microsoft.com/office/drawing/2010/main">
                <a:solidFill>
                  <a:schemeClr val="accent1"/>
                </a:solidFill>
              </a14:hiddenFill>
            </a:ext>
          </a:extLst>
        </p:spPr>
        <p:txBody>
          <a:bodyPr lIns="82550" tIns="41275" rIns="82550" bIns="41275"/>
          <a:lstStyle>
            <a:lvl1pPr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1pPr>
            <a:lvl2pPr marL="609600"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2pPr>
            <a:lvl3pPr marL="1017588"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3pPr>
            <a:lvl4pPr marL="16002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4pPr>
            <a:lvl5pPr marL="20574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5pPr>
            <a:lvl6pPr marL="25146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6pPr>
            <a:lvl7pPr marL="29718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7pPr>
            <a:lvl8pPr marL="34290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8pPr>
            <a:lvl9pPr marL="38862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9pPr>
          </a:lstStyle>
          <a:p>
            <a:pPr eaLnBrk="0" fontAlgn="base" hangingPunct="0">
              <a:lnSpc>
                <a:spcPct val="90000"/>
              </a:lnSpc>
              <a:spcBef>
                <a:spcPct val="0"/>
              </a:spcBef>
              <a:spcAft>
                <a:spcPct val="0"/>
              </a:spcAft>
              <a:buSzPct val="100000"/>
              <a:buFontTx/>
              <a:buNone/>
            </a:pPr>
            <a:r>
              <a:rPr lang="en-US" altLang="zh-CN" sz="2800" i="1">
                <a:solidFill>
                  <a:srgbClr val="FF0066"/>
                </a:solidFill>
                <a:latin typeface="Times New Roman" panose="02020603050405020304" pitchFamily="18" charset="0"/>
                <a:ea typeface="楷体_GB2312" charset="-122"/>
              </a:rPr>
              <a:t>u</a:t>
            </a:r>
            <a:r>
              <a:rPr lang="en-US" altLang="zh-CN" sz="2800" baseline="-25000">
                <a:solidFill>
                  <a:srgbClr val="FF0066"/>
                </a:solidFill>
                <a:latin typeface="Times New Roman" panose="02020603050405020304" pitchFamily="18" charset="0"/>
                <a:ea typeface="楷体_GB2312" charset="-122"/>
              </a:rPr>
              <a:t>4</a:t>
            </a:r>
            <a:r>
              <a:rPr lang="en-US" altLang="zh-CN" sz="2800" i="1">
                <a:solidFill>
                  <a:srgbClr val="FF0066"/>
                </a:solidFill>
                <a:latin typeface="Times New Roman" panose="02020603050405020304" pitchFamily="18" charset="0"/>
                <a:ea typeface="楷体_GB2312" charset="-122"/>
              </a:rPr>
              <a:t>*=x</a:t>
            </a:r>
            <a:r>
              <a:rPr lang="en-US" altLang="zh-CN" sz="2800" baseline="-25000">
                <a:solidFill>
                  <a:srgbClr val="FF0066"/>
                </a:solidFill>
                <a:latin typeface="Times New Roman" panose="02020603050405020304" pitchFamily="18" charset="0"/>
                <a:ea typeface="楷体_GB2312" charset="-122"/>
              </a:rPr>
              <a:t>4</a:t>
            </a:r>
            <a:endParaRPr lang="en-US" altLang="zh-CN" sz="2800" i="1">
              <a:solidFill>
                <a:srgbClr val="000000"/>
              </a:solidFill>
              <a:latin typeface="Times New Roman" panose="02020603050405020304" pitchFamily="18" charset="0"/>
              <a:ea typeface="楷体_GB2312" charset="-122"/>
            </a:endParaRPr>
          </a:p>
        </p:txBody>
      </p:sp>
      <p:sp>
        <p:nvSpPr>
          <p:cNvPr id="14" name="Rectangle 314">
            <a:extLst>
              <a:ext uri="{FF2B5EF4-FFF2-40B4-BE49-F238E27FC236}">
                <a16:creationId xmlns:a16="http://schemas.microsoft.com/office/drawing/2014/main" id="{34928D47-E34B-4025-A5B6-EE404EBF77A2}"/>
              </a:ext>
            </a:extLst>
          </p:cNvPr>
          <p:cNvSpPr>
            <a:spLocks noChangeArrowheads="1"/>
          </p:cNvSpPr>
          <p:nvPr/>
        </p:nvSpPr>
        <p:spPr bwMode="auto">
          <a:xfrm>
            <a:off x="1089871" y="6058113"/>
            <a:ext cx="1905000"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1pPr>
            <a:lvl2pPr marL="609600"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2pPr>
            <a:lvl3pPr marL="1017588"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3pPr>
            <a:lvl4pPr marL="16002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4pPr>
            <a:lvl5pPr marL="20574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5pPr>
            <a:lvl6pPr marL="25146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6pPr>
            <a:lvl7pPr marL="29718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7pPr>
            <a:lvl8pPr marL="34290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8pPr>
            <a:lvl9pPr marL="38862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9pPr>
          </a:lstStyle>
          <a:p>
            <a:pPr eaLnBrk="0" fontAlgn="base" hangingPunct="0">
              <a:lnSpc>
                <a:spcPct val="90000"/>
              </a:lnSpc>
              <a:spcBef>
                <a:spcPct val="0"/>
              </a:spcBef>
              <a:spcAft>
                <a:spcPct val="0"/>
              </a:spcAft>
              <a:buSzPct val="100000"/>
              <a:buFontTx/>
              <a:buNone/>
            </a:pPr>
            <a:r>
              <a:rPr lang="en-US" altLang="zh-CN" sz="2800" i="1">
                <a:solidFill>
                  <a:srgbClr val="000000"/>
                </a:solidFill>
                <a:latin typeface="Times New Roman" panose="02020603050405020304" pitchFamily="18" charset="0"/>
                <a:ea typeface="楷体_GB2312" charset="-122"/>
              </a:rPr>
              <a:t>=</a:t>
            </a:r>
            <a:r>
              <a:rPr lang="en-US" altLang="zh-CN" sz="2800">
                <a:solidFill>
                  <a:srgbClr val="FF0066"/>
                </a:solidFill>
                <a:latin typeface="Times New Roman" panose="02020603050405020304" pitchFamily="18" charset="0"/>
                <a:ea typeface="楷体_GB2312" charset="-122"/>
              </a:rPr>
              <a:t>13.6</a:t>
            </a:r>
            <a:r>
              <a:rPr lang="en-US" altLang="zh-CN" sz="2800" i="1">
                <a:solidFill>
                  <a:srgbClr val="FF0066"/>
                </a:solidFill>
                <a:latin typeface="Times New Roman" panose="02020603050405020304" pitchFamily="18" charset="0"/>
                <a:ea typeface="楷体_GB2312" charset="-122"/>
              </a:rPr>
              <a:t>x</a:t>
            </a:r>
            <a:r>
              <a:rPr lang="en-US" altLang="zh-CN" sz="2800" baseline="-25000">
                <a:solidFill>
                  <a:srgbClr val="FF0066"/>
                </a:solidFill>
                <a:latin typeface="Times New Roman" panose="02020603050405020304" pitchFamily="18" charset="0"/>
                <a:ea typeface="楷体_GB2312" charset="-122"/>
              </a:rPr>
              <a:t>4</a:t>
            </a:r>
            <a:endParaRPr lang="en-US" altLang="zh-CN" sz="2800">
              <a:solidFill>
                <a:srgbClr val="000000"/>
              </a:solidFill>
              <a:latin typeface="Times New Roman" panose="02020603050405020304" pitchFamily="18" charset="0"/>
              <a:ea typeface="楷体_GB2312" charset="-122"/>
            </a:endParaRPr>
          </a:p>
        </p:txBody>
      </p:sp>
      <p:cxnSp>
        <p:nvCxnSpPr>
          <p:cNvPr id="16" name="直接箭头连接符 15">
            <a:extLst>
              <a:ext uri="{FF2B5EF4-FFF2-40B4-BE49-F238E27FC236}">
                <a16:creationId xmlns:a16="http://schemas.microsoft.com/office/drawing/2014/main" id="{B846108E-99ED-409F-8FB8-7901AF70A695}"/>
              </a:ext>
            </a:extLst>
          </p:cNvPr>
          <p:cNvCxnSpPr/>
          <p:nvPr/>
        </p:nvCxnSpPr>
        <p:spPr>
          <a:xfrm flipH="1">
            <a:off x="7261013" y="4043680"/>
            <a:ext cx="636694" cy="538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60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childTnLst>
                                    <p:set>
                                      <p:cBhvr additive="base">
                                        <p:cTn id="6" dur="1" fill="hold">
                                          <p:stCondLst>
                                            <p:cond delay="0"/>
                                          </p:stCondLst>
                                        </p:cTn>
                                        <p:tgtEl>
                                          <p:spTgt spid="6"/>
                                        </p:tgtEl>
                                        <p:attrNameLst>
                                          <p:attrName>style.visibility</p:attrName>
                                        </p:attrNameLst>
                                      </p:cBhvr>
                                      <p:to>
                                        <p:strVal val="visible"/>
                                      </p:to>
                                    </p:set>
                                    <p:animEffect transition="in" filter="blinds(horizontal)">
                                      <p:cBhvr additive="base">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childTnLst>
                                    <p:set>
                                      <p:cBhvr additive="base">
                                        <p:cTn id="11" dur="1" fill="hold">
                                          <p:stCondLst>
                                            <p:cond delay="0"/>
                                          </p:stCondLst>
                                        </p:cTn>
                                        <p:tgtEl>
                                          <p:spTgt spid="5"/>
                                        </p:tgtEl>
                                        <p:attrNameLst>
                                          <p:attrName>style.visibility</p:attrName>
                                        </p:attrNameLst>
                                      </p:cBhvr>
                                      <p:to>
                                        <p:strVal val="visible"/>
                                      </p:to>
                                    </p:set>
                                    <p:animEffect transition="in" filter="blinds(horizontal)">
                                      <p:cBhvr additive="base">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childTnLst>
                                    <p:set>
                                      <p:cBhvr additive="base">
                                        <p:cTn id="16" dur="1" fill="hold">
                                          <p:stCondLst>
                                            <p:cond delay="0"/>
                                          </p:stCondLst>
                                        </p:cTn>
                                        <p:tgtEl>
                                          <p:spTgt spid="7"/>
                                        </p:tgtEl>
                                        <p:attrNameLst>
                                          <p:attrName>style.visibility</p:attrName>
                                        </p:attrNameLst>
                                      </p:cBhvr>
                                      <p:to>
                                        <p:strVal val="visible"/>
                                      </p:to>
                                    </p:set>
                                    <p:animEffect transition="in" filter="blinds(horizontal)">
                                      <p:cBhvr additive="base">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childTnLst>
                                    <p:set>
                                      <p:cBhvr additive="base">
                                        <p:cTn id="21" dur="1" fill="hold">
                                          <p:stCondLst>
                                            <p:cond delay="0"/>
                                          </p:stCondLst>
                                        </p:cTn>
                                        <p:tgtEl>
                                          <p:spTgt spid="8"/>
                                        </p:tgtEl>
                                        <p:attrNameLst>
                                          <p:attrName>style.visibility</p:attrName>
                                        </p:attrNameLst>
                                      </p:cBhvr>
                                      <p:to>
                                        <p:strVal val="visible"/>
                                      </p:to>
                                    </p:set>
                                    <p:animEffect transition="in" filter="blinds(horizontal)">
                                      <p:cBhvr additive="base">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childTnLst>
                                    <p:set>
                                      <p:cBhvr additive="base">
                                        <p:cTn id="26" dur="1" fill="hold">
                                          <p:stCondLst>
                                            <p:cond delay="0"/>
                                          </p:stCondLst>
                                        </p:cTn>
                                        <p:tgtEl>
                                          <p:spTgt spid="9"/>
                                        </p:tgtEl>
                                        <p:attrNameLst>
                                          <p:attrName>style.visibility</p:attrName>
                                        </p:attrNameLst>
                                      </p:cBhvr>
                                      <p:to>
                                        <p:strVal val="visible"/>
                                      </p:to>
                                    </p:set>
                                    <p:animEffect transition="in" filter="blinds(horizontal)">
                                      <p:cBhvr additive="base">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childTnLst>
                                    <p:set>
                                      <p:cBhvr additive="base">
                                        <p:cTn id="31" dur="1" fill="hold">
                                          <p:stCondLst>
                                            <p:cond delay="0"/>
                                          </p:stCondLst>
                                        </p:cTn>
                                        <p:tgtEl>
                                          <p:spTgt spid="10"/>
                                        </p:tgtEl>
                                        <p:attrNameLst>
                                          <p:attrName>style.visibility</p:attrName>
                                        </p:attrNameLst>
                                      </p:cBhvr>
                                      <p:to>
                                        <p:strVal val="visible"/>
                                      </p:to>
                                    </p:set>
                                    <p:animEffect transition="in" filter="blinds(horizontal)">
                                      <p:cBhvr additive="base">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childTnLst>
                                    <p:set>
                                      <p:cBhvr additive="base">
                                        <p:cTn id="41" dur="1" fill="hold">
                                          <p:stCondLst>
                                            <p:cond delay="0"/>
                                          </p:stCondLst>
                                        </p:cTn>
                                        <p:tgtEl>
                                          <p:spTgt spid="11"/>
                                        </p:tgtEl>
                                        <p:attrNameLst>
                                          <p:attrName>style.visibility</p:attrName>
                                        </p:attrNameLst>
                                      </p:cBhvr>
                                      <p:to>
                                        <p:strVal val="visible"/>
                                      </p:to>
                                    </p:set>
                                    <p:animEffect transition="in" filter="blinds(horizontal)">
                                      <p:cBhvr additive="base">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childTnLst>
                                    <p:set>
                                      <p:cBhvr additive="base">
                                        <p:cTn id="46" dur="1" fill="hold">
                                          <p:stCondLst>
                                            <p:cond delay="0"/>
                                          </p:stCondLst>
                                        </p:cTn>
                                        <p:tgtEl>
                                          <p:spTgt spid="12"/>
                                        </p:tgtEl>
                                        <p:attrNameLst>
                                          <p:attrName>style.visibility</p:attrName>
                                        </p:attrNameLst>
                                      </p:cBhvr>
                                      <p:to>
                                        <p:strVal val="visible"/>
                                      </p:to>
                                    </p:set>
                                    <p:animEffect transition="in" filter="blinds(horizontal)">
                                      <p:cBhvr additive="base">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childTnLst>
                                    <p:set>
                                      <p:cBhvr additive="base">
                                        <p:cTn id="51" dur="1" fill="hold">
                                          <p:stCondLst>
                                            <p:cond delay="0"/>
                                          </p:stCondLst>
                                        </p:cTn>
                                        <p:tgtEl>
                                          <p:spTgt spid="13"/>
                                        </p:tgtEl>
                                        <p:attrNameLst>
                                          <p:attrName>style.visibility</p:attrName>
                                        </p:attrNameLst>
                                      </p:cBhvr>
                                      <p:to>
                                        <p:strVal val="visible"/>
                                      </p:to>
                                    </p:set>
                                    <p:animEffect transition="in" filter="blinds(horizontal)">
                                      <p:cBhvr additive="base">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childTnLst>
                                    <p:set>
                                      <p:cBhvr additive="base">
                                        <p:cTn id="56" dur="1" fill="hold">
                                          <p:stCondLst>
                                            <p:cond delay="0"/>
                                          </p:stCondLst>
                                        </p:cTn>
                                        <p:tgtEl>
                                          <p:spTgt spid="14"/>
                                        </p:tgtEl>
                                        <p:attrNameLst>
                                          <p:attrName>style.visibility</p:attrName>
                                        </p:attrNameLst>
                                      </p:cBhvr>
                                      <p:to>
                                        <p:strVal val="visible"/>
                                      </p:to>
                                    </p:set>
                                    <p:animEffect transition="in" filter="blinds(horizontal)">
                                      <p:cBhvr additive="base">
                                        <p:cTn id="5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17">
            <a:extLst>
              <a:ext uri="{FF2B5EF4-FFF2-40B4-BE49-F238E27FC236}">
                <a16:creationId xmlns:a16="http://schemas.microsoft.com/office/drawing/2014/main" id="{3A149C59-6BF8-4D03-80D3-446944C3C24D}"/>
              </a:ext>
            </a:extLst>
          </p:cNvPr>
          <p:cNvSpPr>
            <a:spLocks noChangeArrowheads="1"/>
          </p:cNvSpPr>
          <p:nvPr/>
        </p:nvSpPr>
        <p:spPr bwMode="auto">
          <a:xfrm>
            <a:off x="744220" y="1139614"/>
            <a:ext cx="8242300"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1pPr>
            <a:lvl2pPr marL="609600"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2pPr>
            <a:lvl3pPr marL="1017588"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3pPr>
            <a:lvl4pPr marL="16002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4pPr>
            <a:lvl5pPr marL="20574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5pPr>
            <a:lvl6pPr marL="25146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6pPr>
            <a:lvl7pPr marL="29718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7pPr>
            <a:lvl8pPr marL="34290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8pPr>
            <a:lvl9pPr marL="38862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9pPr>
          </a:lstStyle>
          <a:p>
            <a:pPr eaLnBrk="0" fontAlgn="base" hangingPunct="0">
              <a:lnSpc>
                <a:spcPct val="80000"/>
              </a:lnSpc>
              <a:spcBef>
                <a:spcPct val="0"/>
              </a:spcBef>
              <a:spcAft>
                <a:spcPct val="0"/>
              </a:spcAft>
              <a:buSzPct val="100000"/>
              <a:buFontTx/>
              <a:buNone/>
            </a:pPr>
            <a:r>
              <a:rPr lang="en-US" altLang="zh-CN" sz="2800" i="1">
                <a:solidFill>
                  <a:srgbClr val="FF0066"/>
                </a:solidFill>
                <a:latin typeface="Times New Roman" panose="02020603050405020304" pitchFamily="18" charset="0"/>
                <a:ea typeface="楷体_GB2312" charset="-122"/>
              </a:rPr>
              <a:t>f</a:t>
            </a:r>
            <a:r>
              <a:rPr lang="en-US" altLang="zh-CN" sz="2800" baseline="-25000">
                <a:solidFill>
                  <a:srgbClr val="FF0066"/>
                </a:solidFill>
                <a:latin typeface="Times New Roman" panose="02020603050405020304" pitchFamily="18" charset="0"/>
                <a:ea typeface="楷体_GB2312" charset="-122"/>
              </a:rPr>
              <a:t>3</a:t>
            </a:r>
            <a:r>
              <a:rPr lang="en-US" altLang="zh-CN" sz="2800">
                <a:solidFill>
                  <a:srgbClr val="FF0066"/>
                </a:solidFill>
                <a:latin typeface="Times New Roman" panose="02020603050405020304" pitchFamily="18" charset="0"/>
                <a:ea typeface="楷体_GB2312" charset="-122"/>
              </a:rPr>
              <a:t>(</a:t>
            </a:r>
            <a:r>
              <a:rPr lang="en-US" altLang="zh-CN" sz="2800" i="1">
                <a:solidFill>
                  <a:srgbClr val="FF0066"/>
                </a:solidFill>
                <a:latin typeface="Times New Roman" panose="02020603050405020304" pitchFamily="18" charset="0"/>
                <a:ea typeface="楷体_GB2312" charset="-122"/>
              </a:rPr>
              <a:t>x</a:t>
            </a:r>
            <a:r>
              <a:rPr lang="en-US" altLang="zh-CN" sz="2800" baseline="-25000">
                <a:solidFill>
                  <a:srgbClr val="FF0066"/>
                </a:solidFill>
                <a:latin typeface="Times New Roman" panose="02020603050405020304" pitchFamily="18" charset="0"/>
                <a:ea typeface="楷体_GB2312" charset="-122"/>
              </a:rPr>
              <a:t>3</a:t>
            </a:r>
            <a:r>
              <a:rPr lang="en-US" altLang="zh-CN" sz="2800">
                <a:solidFill>
                  <a:srgbClr val="FF0066"/>
                </a:solidFill>
                <a:latin typeface="Times New Roman" panose="02020603050405020304" pitchFamily="18" charset="0"/>
                <a:ea typeface="楷体_GB2312" charset="-122"/>
              </a:rPr>
              <a:t>)</a:t>
            </a:r>
            <a:r>
              <a:rPr lang="en-US" altLang="zh-CN" sz="2800">
                <a:solidFill>
                  <a:srgbClr val="000000"/>
                </a:solidFill>
                <a:latin typeface="Times New Roman" panose="02020603050405020304" pitchFamily="18" charset="0"/>
                <a:ea typeface="楷体_GB2312" charset="-122"/>
              </a:rPr>
              <a:t> </a:t>
            </a:r>
            <a:r>
              <a:rPr lang="en-US" altLang="zh-CN" sz="2800" i="1">
                <a:solidFill>
                  <a:srgbClr val="000000"/>
                </a:solidFill>
                <a:latin typeface="Times New Roman" panose="02020603050405020304" pitchFamily="18" charset="0"/>
                <a:ea typeface="楷体_GB2312" charset="-122"/>
              </a:rPr>
              <a:t>= max</a:t>
            </a:r>
            <a:r>
              <a:rPr lang="en-US" altLang="zh-CN" sz="2800">
                <a:solidFill>
                  <a:srgbClr val="000000"/>
                </a:solidFill>
                <a:latin typeface="Times New Roman" panose="02020603050405020304" pitchFamily="18" charset="0"/>
                <a:ea typeface="楷体_GB2312" charset="-122"/>
              </a:rPr>
              <a:t>{ 8</a:t>
            </a:r>
            <a:r>
              <a:rPr lang="en-US" altLang="zh-CN" sz="2800" i="1">
                <a:solidFill>
                  <a:srgbClr val="000000"/>
                </a:solidFill>
                <a:latin typeface="Times New Roman" panose="02020603050405020304" pitchFamily="18" charset="0"/>
                <a:ea typeface="楷体_GB2312" charset="-122"/>
              </a:rPr>
              <a:t>u</a:t>
            </a:r>
            <a:r>
              <a:rPr lang="en-US" altLang="zh-CN" sz="2800" baseline="-25000">
                <a:solidFill>
                  <a:srgbClr val="000000"/>
                </a:solidFill>
                <a:latin typeface="Times New Roman" panose="02020603050405020304" pitchFamily="18" charset="0"/>
                <a:ea typeface="楷体_GB2312" charset="-122"/>
              </a:rPr>
              <a:t>3</a:t>
            </a:r>
            <a:r>
              <a:rPr lang="en-US" altLang="zh-CN" sz="2800" i="1">
                <a:solidFill>
                  <a:srgbClr val="000000"/>
                </a:solidFill>
                <a:latin typeface="Times New Roman" panose="02020603050405020304" pitchFamily="18" charset="0"/>
                <a:ea typeface="楷体_GB2312" charset="-122"/>
              </a:rPr>
              <a:t>+</a:t>
            </a:r>
            <a:r>
              <a:rPr lang="en-US" altLang="zh-CN" sz="2800">
                <a:solidFill>
                  <a:srgbClr val="000000"/>
                </a:solidFill>
                <a:latin typeface="Times New Roman" panose="02020603050405020304" pitchFamily="18" charset="0"/>
                <a:ea typeface="楷体_GB2312" charset="-122"/>
              </a:rPr>
              <a:t>5(</a:t>
            </a:r>
            <a:r>
              <a:rPr lang="en-US" altLang="zh-CN" sz="2800" i="1">
                <a:solidFill>
                  <a:srgbClr val="000000"/>
                </a:solidFill>
                <a:latin typeface="Times New Roman" panose="02020603050405020304" pitchFamily="18" charset="0"/>
                <a:ea typeface="楷体_GB2312" charset="-122"/>
              </a:rPr>
              <a:t>x</a:t>
            </a:r>
            <a:r>
              <a:rPr lang="en-US" altLang="zh-CN" sz="2800" baseline="-25000">
                <a:solidFill>
                  <a:srgbClr val="000000"/>
                </a:solidFill>
                <a:latin typeface="Times New Roman" panose="02020603050405020304" pitchFamily="18" charset="0"/>
                <a:ea typeface="楷体_GB2312" charset="-122"/>
              </a:rPr>
              <a:t>3</a:t>
            </a:r>
            <a:r>
              <a:rPr lang="zh-CN" altLang="en-US" sz="2800" i="1">
                <a:solidFill>
                  <a:srgbClr val="000000"/>
                </a:solidFill>
                <a:latin typeface="Times New Roman" panose="02020603050405020304" pitchFamily="18" charset="0"/>
                <a:ea typeface="楷体_GB2312" charset="-122"/>
              </a:rPr>
              <a:t>－</a:t>
            </a:r>
            <a:r>
              <a:rPr lang="en-US" altLang="zh-CN" sz="2800" i="1">
                <a:solidFill>
                  <a:srgbClr val="000000"/>
                </a:solidFill>
                <a:latin typeface="Times New Roman" panose="02020603050405020304" pitchFamily="18" charset="0"/>
                <a:ea typeface="楷体_GB2312" charset="-122"/>
              </a:rPr>
              <a:t>u</a:t>
            </a:r>
            <a:r>
              <a:rPr lang="en-US" altLang="zh-CN" sz="2800" baseline="-25000">
                <a:solidFill>
                  <a:srgbClr val="000000"/>
                </a:solidFill>
                <a:latin typeface="Times New Roman" panose="02020603050405020304" pitchFamily="18" charset="0"/>
                <a:ea typeface="楷体_GB2312" charset="-122"/>
              </a:rPr>
              <a:t>3</a:t>
            </a:r>
            <a:r>
              <a:rPr lang="en-US" altLang="zh-CN" sz="2800">
                <a:solidFill>
                  <a:srgbClr val="000000"/>
                </a:solidFill>
                <a:latin typeface="Times New Roman" panose="02020603050405020304" pitchFamily="18" charset="0"/>
                <a:ea typeface="楷体_GB2312" charset="-122"/>
              </a:rPr>
              <a:t>) </a:t>
            </a:r>
            <a:r>
              <a:rPr lang="en-US" altLang="zh-CN" sz="2800" i="1">
                <a:solidFill>
                  <a:srgbClr val="000000"/>
                </a:solidFill>
                <a:latin typeface="Times New Roman" panose="02020603050405020304" pitchFamily="18" charset="0"/>
                <a:ea typeface="楷体_GB2312" charset="-122"/>
              </a:rPr>
              <a:t>+ </a:t>
            </a:r>
            <a:r>
              <a:rPr lang="en-US" altLang="zh-CN" sz="2800" i="1">
                <a:solidFill>
                  <a:srgbClr val="FF0066"/>
                </a:solidFill>
                <a:latin typeface="Times New Roman" panose="02020603050405020304" pitchFamily="18" charset="0"/>
                <a:ea typeface="楷体_GB2312" charset="-122"/>
              </a:rPr>
              <a:t>f</a:t>
            </a:r>
            <a:r>
              <a:rPr lang="en-US" altLang="zh-CN" sz="2800" baseline="-25000">
                <a:solidFill>
                  <a:srgbClr val="FF0066"/>
                </a:solidFill>
                <a:latin typeface="Times New Roman" panose="02020603050405020304" pitchFamily="18" charset="0"/>
                <a:ea typeface="楷体_GB2312" charset="-122"/>
              </a:rPr>
              <a:t>4</a:t>
            </a:r>
            <a:r>
              <a:rPr lang="en-US" altLang="zh-CN" sz="2800">
                <a:solidFill>
                  <a:srgbClr val="FF0066"/>
                </a:solidFill>
                <a:latin typeface="Times New Roman" panose="02020603050405020304" pitchFamily="18" charset="0"/>
                <a:ea typeface="楷体_GB2312" charset="-122"/>
              </a:rPr>
              <a:t>( </a:t>
            </a:r>
            <a:r>
              <a:rPr lang="en-US" altLang="zh-CN" sz="2800" i="1">
                <a:solidFill>
                  <a:srgbClr val="FF0066"/>
                </a:solidFill>
                <a:latin typeface="Times New Roman" panose="02020603050405020304" pitchFamily="18" charset="0"/>
                <a:ea typeface="楷体_GB2312" charset="-122"/>
              </a:rPr>
              <a:t>x</a:t>
            </a:r>
            <a:r>
              <a:rPr lang="en-US" altLang="zh-CN" sz="2800" baseline="-25000">
                <a:solidFill>
                  <a:srgbClr val="FF0066"/>
                </a:solidFill>
                <a:latin typeface="Times New Roman" panose="02020603050405020304" pitchFamily="18" charset="0"/>
                <a:ea typeface="楷体_GB2312" charset="-122"/>
              </a:rPr>
              <a:t>4 </a:t>
            </a:r>
            <a:r>
              <a:rPr lang="en-US" altLang="zh-CN" sz="2800">
                <a:solidFill>
                  <a:srgbClr val="FF0066"/>
                </a:solidFill>
                <a:latin typeface="Times New Roman" panose="02020603050405020304" pitchFamily="18" charset="0"/>
                <a:ea typeface="楷体_GB2312" charset="-122"/>
              </a:rPr>
              <a:t>)</a:t>
            </a:r>
            <a:r>
              <a:rPr lang="en-US" altLang="zh-CN" sz="2800">
                <a:solidFill>
                  <a:srgbClr val="000000"/>
                </a:solidFill>
                <a:latin typeface="Times New Roman" panose="02020603050405020304" pitchFamily="18" charset="0"/>
                <a:ea typeface="楷体_GB2312" charset="-122"/>
              </a:rPr>
              <a:t> }</a:t>
            </a:r>
            <a:br>
              <a:rPr lang="en-US" altLang="zh-CN" sz="2800" i="1">
                <a:solidFill>
                  <a:srgbClr val="000000"/>
                </a:solidFill>
                <a:latin typeface="Times New Roman" panose="02020603050405020304" pitchFamily="18" charset="0"/>
                <a:ea typeface="楷体_GB2312" charset="-122"/>
              </a:rPr>
            </a:br>
            <a:r>
              <a:rPr lang="en-US" altLang="zh-CN" sz="2800" i="1">
                <a:solidFill>
                  <a:srgbClr val="000000"/>
                </a:solidFill>
                <a:latin typeface="Times New Roman" panose="02020603050405020304" pitchFamily="18" charset="0"/>
                <a:ea typeface="楷体_GB2312" charset="-122"/>
              </a:rPr>
              <a:t>	    </a:t>
            </a:r>
            <a:r>
              <a:rPr lang="en-US" altLang="zh-CN">
                <a:solidFill>
                  <a:srgbClr val="000000"/>
                </a:solidFill>
                <a:latin typeface="Times New Roman" panose="02020603050405020304" pitchFamily="18" charset="0"/>
                <a:ea typeface="楷体_GB2312" charset="-122"/>
              </a:rPr>
              <a:t>0</a:t>
            </a:r>
            <a:r>
              <a:rPr lang="en-US" altLang="zh-CN">
                <a:solidFill>
                  <a:srgbClr val="000000"/>
                </a:solidFill>
                <a:latin typeface="Times New Roman" panose="02020603050405020304" pitchFamily="18" charset="0"/>
                <a:ea typeface="楷体_GB2312" charset="-122"/>
                <a:sym typeface="Symbol" panose="05050102010706020507" pitchFamily="18" charset="2"/>
              </a:rPr>
              <a:t></a:t>
            </a:r>
            <a:r>
              <a:rPr lang="en-US" altLang="zh-CN" i="1">
                <a:solidFill>
                  <a:srgbClr val="000000"/>
                </a:solidFill>
                <a:latin typeface="Times New Roman" panose="02020603050405020304" pitchFamily="18" charset="0"/>
                <a:ea typeface="楷体_GB2312" charset="-122"/>
              </a:rPr>
              <a:t>u</a:t>
            </a:r>
            <a:r>
              <a:rPr lang="en-US" altLang="zh-CN" sz="2800" baseline="-25000">
                <a:solidFill>
                  <a:srgbClr val="000000"/>
                </a:solidFill>
                <a:latin typeface="Times New Roman" panose="02020603050405020304" pitchFamily="18" charset="0"/>
                <a:ea typeface="楷体_GB2312" charset="-122"/>
              </a:rPr>
              <a:t>3</a:t>
            </a:r>
            <a:r>
              <a:rPr lang="en-US" altLang="zh-CN">
                <a:solidFill>
                  <a:srgbClr val="000000"/>
                </a:solidFill>
                <a:latin typeface="Times New Roman" panose="02020603050405020304" pitchFamily="18" charset="0"/>
                <a:ea typeface="楷体_GB2312" charset="-122"/>
                <a:sym typeface="Symbol" panose="05050102010706020507" pitchFamily="18" charset="2"/>
              </a:rPr>
              <a:t></a:t>
            </a:r>
            <a:r>
              <a:rPr lang="en-US" altLang="zh-CN" i="1">
                <a:solidFill>
                  <a:srgbClr val="000000"/>
                </a:solidFill>
                <a:latin typeface="Times New Roman" panose="02020603050405020304" pitchFamily="18" charset="0"/>
                <a:ea typeface="楷体_GB2312" charset="-122"/>
              </a:rPr>
              <a:t>x</a:t>
            </a:r>
            <a:r>
              <a:rPr lang="en-US" altLang="zh-CN" sz="2800" baseline="-25000">
                <a:solidFill>
                  <a:srgbClr val="000000"/>
                </a:solidFill>
                <a:latin typeface="Times New Roman" panose="02020603050405020304" pitchFamily="18" charset="0"/>
                <a:ea typeface="楷体_GB2312" charset="-122"/>
              </a:rPr>
              <a:t>3</a:t>
            </a:r>
            <a:endParaRPr lang="en-US" altLang="zh-CN" sz="2800">
              <a:solidFill>
                <a:srgbClr val="000000"/>
              </a:solidFill>
              <a:latin typeface="Times New Roman" panose="02020603050405020304" pitchFamily="18" charset="0"/>
              <a:ea typeface="楷体_GB2312" charset="-122"/>
            </a:endParaRPr>
          </a:p>
        </p:txBody>
      </p:sp>
      <p:sp>
        <p:nvSpPr>
          <p:cNvPr id="5" name="Rectangle 318">
            <a:extLst>
              <a:ext uri="{FF2B5EF4-FFF2-40B4-BE49-F238E27FC236}">
                <a16:creationId xmlns:a16="http://schemas.microsoft.com/office/drawing/2014/main" id="{1DC32FEF-B1B8-44E1-BD51-D27E1E907F1E}"/>
              </a:ext>
            </a:extLst>
          </p:cNvPr>
          <p:cNvSpPr>
            <a:spLocks noChangeArrowheads="1"/>
          </p:cNvSpPr>
          <p:nvPr/>
        </p:nvSpPr>
        <p:spPr bwMode="auto">
          <a:xfrm>
            <a:off x="1264920" y="1977814"/>
            <a:ext cx="46482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1pPr>
            <a:lvl2pPr marL="609600"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2pPr>
            <a:lvl3pPr marL="1017588"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3pPr>
            <a:lvl4pPr marL="16002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4pPr>
            <a:lvl5pPr marL="20574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5pPr>
            <a:lvl6pPr marL="25146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6pPr>
            <a:lvl7pPr marL="29718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7pPr>
            <a:lvl8pPr marL="34290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8pPr>
            <a:lvl9pPr marL="38862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9pPr>
          </a:lstStyle>
          <a:p>
            <a:pPr eaLnBrk="0" fontAlgn="base" hangingPunct="0">
              <a:lnSpc>
                <a:spcPct val="80000"/>
              </a:lnSpc>
              <a:spcBef>
                <a:spcPct val="0"/>
              </a:spcBef>
              <a:spcAft>
                <a:spcPct val="0"/>
              </a:spcAft>
              <a:buSzPct val="100000"/>
              <a:buFontTx/>
              <a:buNone/>
            </a:pPr>
            <a:r>
              <a:rPr lang="en-US" altLang="zh-CN" sz="2800" i="1">
                <a:solidFill>
                  <a:srgbClr val="000000"/>
                </a:solidFill>
                <a:latin typeface="Times New Roman" panose="02020603050405020304" pitchFamily="18" charset="0"/>
                <a:ea typeface="楷体_GB2312" charset="-122"/>
              </a:rPr>
              <a:t>=max</a:t>
            </a:r>
            <a:r>
              <a:rPr lang="en-US" altLang="zh-CN" sz="2800">
                <a:solidFill>
                  <a:srgbClr val="000000"/>
                </a:solidFill>
                <a:latin typeface="Times New Roman" panose="02020603050405020304" pitchFamily="18" charset="0"/>
                <a:ea typeface="楷体_GB2312" charset="-122"/>
              </a:rPr>
              <a:t>{ 8</a:t>
            </a:r>
            <a:r>
              <a:rPr lang="en-US" altLang="zh-CN" sz="2800" i="1">
                <a:solidFill>
                  <a:srgbClr val="000000"/>
                </a:solidFill>
                <a:latin typeface="Times New Roman" panose="02020603050405020304" pitchFamily="18" charset="0"/>
                <a:ea typeface="楷体_GB2312" charset="-122"/>
              </a:rPr>
              <a:t>u</a:t>
            </a:r>
            <a:r>
              <a:rPr lang="en-US" altLang="zh-CN" sz="2800" baseline="-25000">
                <a:solidFill>
                  <a:srgbClr val="000000"/>
                </a:solidFill>
                <a:latin typeface="Times New Roman" panose="02020603050405020304" pitchFamily="18" charset="0"/>
                <a:ea typeface="楷体_GB2312" charset="-122"/>
              </a:rPr>
              <a:t>3</a:t>
            </a:r>
            <a:r>
              <a:rPr lang="en-US" altLang="zh-CN" sz="2800" i="1">
                <a:solidFill>
                  <a:srgbClr val="000000"/>
                </a:solidFill>
                <a:latin typeface="Times New Roman" panose="02020603050405020304" pitchFamily="18" charset="0"/>
                <a:ea typeface="楷体_GB2312" charset="-122"/>
              </a:rPr>
              <a:t>+</a:t>
            </a:r>
            <a:r>
              <a:rPr lang="en-US" altLang="zh-CN" sz="2800">
                <a:solidFill>
                  <a:srgbClr val="000000"/>
                </a:solidFill>
                <a:latin typeface="Times New Roman" panose="02020603050405020304" pitchFamily="18" charset="0"/>
                <a:ea typeface="楷体_GB2312" charset="-122"/>
              </a:rPr>
              <a:t>5(</a:t>
            </a:r>
            <a:r>
              <a:rPr lang="en-US" altLang="zh-CN" sz="2800" i="1">
                <a:solidFill>
                  <a:srgbClr val="000000"/>
                </a:solidFill>
                <a:latin typeface="Times New Roman" panose="02020603050405020304" pitchFamily="18" charset="0"/>
                <a:ea typeface="楷体_GB2312" charset="-122"/>
              </a:rPr>
              <a:t>x</a:t>
            </a:r>
            <a:r>
              <a:rPr lang="en-US" altLang="zh-CN" sz="2800" baseline="-25000">
                <a:solidFill>
                  <a:srgbClr val="000000"/>
                </a:solidFill>
                <a:latin typeface="Times New Roman" panose="02020603050405020304" pitchFamily="18" charset="0"/>
                <a:ea typeface="楷体_GB2312" charset="-122"/>
              </a:rPr>
              <a:t>3</a:t>
            </a:r>
            <a:r>
              <a:rPr lang="zh-CN" altLang="en-US" sz="2800" i="1">
                <a:solidFill>
                  <a:srgbClr val="000000"/>
                </a:solidFill>
                <a:latin typeface="Times New Roman" panose="02020603050405020304" pitchFamily="18" charset="0"/>
                <a:ea typeface="楷体_GB2312" charset="-122"/>
              </a:rPr>
              <a:t>－</a:t>
            </a:r>
            <a:r>
              <a:rPr lang="en-US" altLang="zh-CN" sz="2800" i="1">
                <a:solidFill>
                  <a:srgbClr val="000000"/>
                </a:solidFill>
                <a:latin typeface="Times New Roman" panose="02020603050405020304" pitchFamily="18" charset="0"/>
                <a:ea typeface="楷体_GB2312" charset="-122"/>
              </a:rPr>
              <a:t>u</a:t>
            </a:r>
            <a:r>
              <a:rPr lang="en-US" altLang="zh-CN" sz="2800" baseline="-25000">
                <a:solidFill>
                  <a:srgbClr val="000000"/>
                </a:solidFill>
                <a:latin typeface="Times New Roman" panose="02020603050405020304" pitchFamily="18" charset="0"/>
                <a:ea typeface="楷体_GB2312" charset="-122"/>
              </a:rPr>
              <a:t>3</a:t>
            </a:r>
            <a:r>
              <a:rPr lang="en-US" altLang="zh-CN" sz="2800">
                <a:solidFill>
                  <a:srgbClr val="000000"/>
                </a:solidFill>
                <a:latin typeface="Times New Roman" panose="02020603050405020304" pitchFamily="18" charset="0"/>
                <a:ea typeface="楷体_GB2312" charset="-122"/>
              </a:rPr>
              <a:t>)</a:t>
            </a:r>
            <a:r>
              <a:rPr lang="en-US" altLang="zh-CN" sz="2800" i="1">
                <a:solidFill>
                  <a:srgbClr val="000000"/>
                </a:solidFill>
                <a:latin typeface="Times New Roman" panose="02020603050405020304" pitchFamily="18" charset="0"/>
                <a:ea typeface="楷体_GB2312" charset="-122"/>
              </a:rPr>
              <a:t>+</a:t>
            </a:r>
            <a:r>
              <a:rPr lang="en-US" altLang="zh-CN" sz="2800">
                <a:solidFill>
                  <a:srgbClr val="FF0066"/>
                </a:solidFill>
                <a:latin typeface="Times New Roman" panose="02020603050405020304" pitchFamily="18" charset="0"/>
                <a:ea typeface="楷体_GB2312" charset="-122"/>
              </a:rPr>
              <a:t>13.6</a:t>
            </a:r>
            <a:r>
              <a:rPr lang="en-US" altLang="zh-CN" sz="2800" i="1">
                <a:solidFill>
                  <a:srgbClr val="FF0066"/>
                </a:solidFill>
                <a:latin typeface="Times New Roman" panose="02020603050405020304" pitchFamily="18" charset="0"/>
                <a:ea typeface="楷体_GB2312" charset="-122"/>
              </a:rPr>
              <a:t>x</a:t>
            </a:r>
            <a:r>
              <a:rPr lang="en-US" altLang="zh-CN" sz="2800" baseline="-25000">
                <a:solidFill>
                  <a:srgbClr val="FF0066"/>
                </a:solidFill>
                <a:latin typeface="Times New Roman" panose="02020603050405020304" pitchFamily="18" charset="0"/>
                <a:ea typeface="楷体_GB2312" charset="-122"/>
              </a:rPr>
              <a:t>4</a:t>
            </a:r>
            <a:r>
              <a:rPr lang="en-US" altLang="zh-CN" sz="2800" baseline="-25000">
                <a:solidFill>
                  <a:srgbClr val="000000"/>
                </a:solidFill>
                <a:latin typeface="Times New Roman" panose="02020603050405020304" pitchFamily="18" charset="0"/>
                <a:ea typeface="楷体_GB2312" charset="-122"/>
              </a:rPr>
              <a:t> </a:t>
            </a:r>
            <a:r>
              <a:rPr lang="en-US" altLang="zh-CN" sz="2800">
                <a:solidFill>
                  <a:srgbClr val="000000"/>
                </a:solidFill>
                <a:latin typeface="Times New Roman" panose="02020603050405020304" pitchFamily="18" charset="0"/>
                <a:ea typeface="楷体_GB2312" charset="-122"/>
              </a:rPr>
              <a:t>}</a:t>
            </a:r>
            <a:br>
              <a:rPr lang="en-US" altLang="zh-CN" sz="2800" i="1">
                <a:solidFill>
                  <a:srgbClr val="000000"/>
                </a:solidFill>
                <a:latin typeface="Times New Roman" panose="02020603050405020304" pitchFamily="18" charset="0"/>
                <a:ea typeface="楷体_GB2312" charset="-122"/>
              </a:rPr>
            </a:br>
            <a:r>
              <a:rPr lang="en-US" altLang="zh-CN" sz="2800" i="1">
                <a:solidFill>
                  <a:srgbClr val="000000"/>
                </a:solidFill>
                <a:latin typeface="Times New Roman" panose="02020603050405020304" pitchFamily="18" charset="0"/>
                <a:ea typeface="楷体_GB2312" charset="-122"/>
              </a:rPr>
              <a:t>  </a:t>
            </a:r>
            <a:r>
              <a:rPr lang="en-US" altLang="zh-CN">
                <a:solidFill>
                  <a:srgbClr val="000000"/>
                </a:solidFill>
                <a:latin typeface="Times New Roman" panose="02020603050405020304" pitchFamily="18" charset="0"/>
                <a:ea typeface="楷体_GB2312" charset="-122"/>
              </a:rPr>
              <a:t>0</a:t>
            </a:r>
            <a:r>
              <a:rPr lang="en-US" altLang="zh-CN">
                <a:solidFill>
                  <a:srgbClr val="000000"/>
                </a:solidFill>
                <a:latin typeface="Times New Roman" panose="02020603050405020304" pitchFamily="18" charset="0"/>
                <a:ea typeface="楷体_GB2312" charset="-122"/>
                <a:sym typeface="Symbol" panose="05050102010706020507" pitchFamily="18" charset="2"/>
              </a:rPr>
              <a:t></a:t>
            </a:r>
            <a:r>
              <a:rPr lang="en-US" altLang="zh-CN" i="1">
                <a:solidFill>
                  <a:srgbClr val="000000"/>
                </a:solidFill>
                <a:latin typeface="Times New Roman" panose="02020603050405020304" pitchFamily="18" charset="0"/>
                <a:ea typeface="楷体_GB2312" charset="-122"/>
              </a:rPr>
              <a:t>u</a:t>
            </a:r>
            <a:r>
              <a:rPr lang="en-US" altLang="zh-CN" sz="2800" baseline="-25000">
                <a:solidFill>
                  <a:srgbClr val="000000"/>
                </a:solidFill>
                <a:latin typeface="Times New Roman" panose="02020603050405020304" pitchFamily="18" charset="0"/>
                <a:ea typeface="楷体_GB2312" charset="-122"/>
              </a:rPr>
              <a:t>3</a:t>
            </a:r>
            <a:r>
              <a:rPr lang="en-US" altLang="zh-CN" i="1">
                <a:solidFill>
                  <a:srgbClr val="000000"/>
                </a:solidFill>
                <a:latin typeface="Times New Roman" panose="02020603050405020304" pitchFamily="18" charset="0"/>
                <a:ea typeface="楷体_GB2312" charset="-122"/>
                <a:sym typeface="Symbol" panose="05050102010706020507" pitchFamily="18" charset="2"/>
              </a:rPr>
              <a:t></a:t>
            </a:r>
            <a:r>
              <a:rPr lang="en-US" altLang="zh-CN" i="1">
                <a:solidFill>
                  <a:srgbClr val="000000"/>
                </a:solidFill>
                <a:latin typeface="Times New Roman" panose="02020603050405020304" pitchFamily="18" charset="0"/>
                <a:ea typeface="楷体_GB2312" charset="-122"/>
              </a:rPr>
              <a:t>x</a:t>
            </a:r>
            <a:r>
              <a:rPr lang="en-US" altLang="zh-CN" sz="2800" baseline="-25000">
                <a:solidFill>
                  <a:srgbClr val="000000"/>
                </a:solidFill>
                <a:latin typeface="Times New Roman" panose="02020603050405020304" pitchFamily="18" charset="0"/>
                <a:ea typeface="楷体_GB2312" charset="-122"/>
              </a:rPr>
              <a:t>3</a:t>
            </a:r>
          </a:p>
        </p:txBody>
      </p:sp>
      <p:sp>
        <p:nvSpPr>
          <p:cNvPr id="6" name="Rectangle 319">
            <a:extLst>
              <a:ext uri="{FF2B5EF4-FFF2-40B4-BE49-F238E27FC236}">
                <a16:creationId xmlns:a16="http://schemas.microsoft.com/office/drawing/2014/main" id="{E2CF7DCA-6A01-46BE-864F-CBC330C0AE66}"/>
              </a:ext>
            </a:extLst>
          </p:cNvPr>
          <p:cNvSpPr>
            <a:spLocks noChangeArrowheads="1"/>
          </p:cNvSpPr>
          <p:nvPr/>
        </p:nvSpPr>
        <p:spPr bwMode="auto">
          <a:xfrm>
            <a:off x="8253306" y="1797475"/>
            <a:ext cx="3505200" cy="939800"/>
          </a:xfrm>
          <a:prstGeom prst="rect">
            <a:avLst/>
          </a:prstGeom>
          <a:noFill/>
          <a:ln w="9525" algn="ctr">
            <a:solidFill>
              <a:srgbClr val="FF0000"/>
            </a:solidFill>
            <a:miter lim="800000"/>
            <a:headEnd/>
            <a:tailEnd/>
          </a:ln>
          <a:extLst>
            <a:ext uri="{909E8E84-426E-40DD-AFC4-6F175D3DCCD1}">
              <a14:hiddenFill xmlns:a14="http://schemas.microsoft.com/office/drawing/2010/main">
                <a:solidFill>
                  <a:schemeClr val="accent1"/>
                </a:solidFill>
              </a14:hiddenFill>
            </a:ext>
          </a:extLst>
        </p:spPr>
        <p:txBody>
          <a:bodyPr lIns="82550" tIns="41275" rIns="82550" bIns="41275"/>
          <a:lstStyle>
            <a:lvl1pPr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1pPr>
            <a:lvl2pPr marL="609600"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2pPr>
            <a:lvl3pPr marL="1017588"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3pPr>
            <a:lvl4pPr marL="16002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4pPr>
            <a:lvl5pPr marL="20574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5pPr>
            <a:lvl6pPr marL="25146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6pPr>
            <a:lvl7pPr marL="29718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7pPr>
            <a:lvl8pPr marL="34290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8pPr>
            <a:lvl9pPr marL="38862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9pPr>
          </a:lstStyle>
          <a:p>
            <a:pPr eaLnBrk="0" fontAlgn="base" hangingPunct="0">
              <a:spcBef>
                <a:spcPct val="10000"/>
              </a:spcBef>
              <a:spcAft>
                <a:spcPct val="0"/>
              </a:spcAft>
              <a:buSzPct val="100000"/>
              <a:buFontTx/>
              <a:buNone/>
            </a:pPr>
            <a:r>
              <a:rPr lang="zh-CN" altLang="en-US" sz="2400">
                <a:solidFill>
                  <a:srgbClr val="FF0066"/>
                </a:solidFill>
                <a:latin typeface="Times New Roman" panose="02020603050405020304" pitchFamily="18" charset="0"/>
                <a:ea typeface="楷体_GB2312" charset="-122"/>
              </a:rPr>
              <a:t>状态转移方程：</a:t>
            </a:r>
            <a:br>
              <a:rPr lang="zh-CN" altLang="en-US" sz="2400">
                <a:solidFill>
                  <a:srgbClr val="FF0066"/>
                </a:solidFill>
                <a:latin typeface="Times New Roman" panose="02020603050405020304" pitchFamily="18" charset="0"/>
                <a:ea typeface="楷体_GB2312" charset="-122"/>
              </a:rPr>
            </a:br>
            <a:r>
              <a:rPr lang="en-US" altLang="zh-CN" sz="2400" i="1">
                <a:solidFill>
                  <a:srgbClr val="000000"/>
                </a:solidFill>
                <a:latin typeface="Times New Roman" panose="02020603050405020304" pitchFamily="18" charset="0"/>
                <a:ea typeface="楷体_GB2312" charset="-122"/>
              </a:rPr>
              <a:t>x</a:t>
            </a:r>
            <a:r>
              <a:rPr lang="en-US" altLang="zh-CN" sz="2400" i="1" baseline="-25000">
                <a:solidFill>
                  <a:srgbClr val="000000"/>
                </a:solidFill>
                <a:latin typeface="Times New Roman" panose="02020603050405020304" pitchFamily="18" charset="0"/>
                <a:ea typeface="楷体_GB2312" charset="-122"/>
              </a:rPr>
              <a:t>k</a:t>
            </a:r>
            <a:r>
              <a:rPr lang="en-US" altLang="zh-CN" sz="2400" baseline="-25000">
                <a:solidFill>
                  <a:srgbClr val="000000"/>
                </a:solidFill>
                <a:latin typeface="Times New Roman" panose="02020603050405020304" pitchFamily="18" charset="0"/>
                <a:ea typeface="楷体_GB2312" charset="-122"/>
              </a:rPr>
              <a:t>+1</a:t>
            </a:r>
            <a:r>
              <a:rPr lang="en-US" altLang="zh-CN" sz="2400">
                <a:solidFill>
                  <a:srgbClr val="000000"/>
                </a:solidFill>
                <a:latin typeface="Times New Roman" panose="02020603050405020304" pitchFamily="18" charset="0"/>
                <a:ea typeface="楷体_GB2312" charset="-122"/>
              </a:rPr>
              <a:t>=0.7</a:t>
            </a:r>
            <a:r>
              <a:rPr lang="en-US" altLang="zh-CN" sz="2400" i="1">
                <a:solidFill>
                  <a:srgbClr val="000000"/>
                </a:solidFill>
                <a:latin typeface="Times New Roman" panose="02020603050405020304" pitchFamily="18" charset="0"/>
                <a:ea typeface="楷体_GB2312" charset="-122"/>
              </a:rPr>
              <a:t>u</a:t>
            </a:r>
            <a:r>
              <a:rPr lang="en-US" altLang="zh-CN" sz="2400" i="1" baseline="-25000">
                <a:solidFill>
                  <a:srgbClr val="000000"/>
                </a:solidFill>
                <a:latin typeface="Times New Roman" panose="02020603050405020304" pitchFamily="18" charset="0"/>
                <a:ea typeface="楷体_GB2312" charset="-122"/>
              </a:rPr>
              <a:t>k </a:t>
            </a:r>
            <a:r>
              <a:rPr lang="en-US" altLang="zh-CN" sz="2400">
                <a:solidFill>
                  <a:srgbClr val="000000"/>
                </a:solidFill>
                <a:latin typeface="Times New Roman" panose="02020603050405020304" pitchFamily="18" charset="0"/>
                <a:ea typeface="楷体_GB2312" charset="-122"/>
              </a:rPr>
              <a:t>+ 0.9( </a:t>
            </a:r>
            <a:r>
              <a:rPr lang="en-US" altLang="zh-CN" sz="2400" i="1">
                <a:solidFill>
                  <a:srgbClr val="000000"/>
                </a:solidFill>
                <a:latin typeface="Times New Roman" panose="02020603050405020304" pitchFamily="18" charset="0"/>
                <a:ea typeface="楷体_GB2312" charset="-122"/>
              </a:rPr>
              <a:t>x</a:t>
            </a:r>
            <a:r>
              <a:rPr lang="en-US" altLang="zh-CN" sz="2400" i="1" baseline="-25000">
                <a:solidFill>
                  <a:srgbClr val="000000"/>
                </a:solidFill>
                <a:latin typeface="Times New Roman" panose="02020603050405020304" pitchFamily="18" charset="0"/>
                <a:ea typeface="楷体_GB2312" charset="-122"/>
              </a:rPr>
              <a:t>k</a:t>
            </a:r>
            <a:r>
              <a:rPr lang="zh-CN" altLang="en-US" sz="2400">
                <a:solidFill>
                  <a:srgbClr val="000000"/>
                </a:solidFill>
                <a:latin typeface="Times New Roman" panose="02020603050405020304" pitchFamily="18" charset="0"/>
                <a:ea typeface="楷体_GB2312" charset="-122"/>
              </a:rPr>
              <a:t>－</a:t>
            </a:r>
            <a:r>
              <a:rPr lang="en-US" altLang="zh-CN" sz="2400" i="1">
                <a:solidFill>
                  <a:srgbClr val="000000"/>
                </a:solidFill>
                <a:latin typeface="Times New Roman" panose="02020603050405020304" pitchFamily="18" charset="0"/>
                <a:ea typeface="楷体_GB2312" charset="-122"/>
              </a:rPr>
              <a:t>u</a:t>
            </a:r>
            <a:r>
              <a:rPr lang="en-US" altLang="zh-CN" sz="2400" i="1" baseline="-25000">
                <a:solidFill>
                  <a:srgbClr val="000000"/>
                </a:solidFill>
                <a:latin typeface="Times New Roman" panose="02020603050405020304" pitchFamily="18" charset="0"/>
                <a:ea typeface="楷体_GB2312" charset="-122"/>
              </a:rPr>
              <a:t>k</a:t>
            </a:r>
            <a:r>
              <a:rPr lang="en-US" altLang="zh-CN" sz="2400" baseline="-25000">
                <a:solidFill>
                  <a:srgbClr val="000000"/>
                </a:solidFill>
                <a:latin typeface="Times New Roman" panose="02020603050405020304" pitchFamily="18" charset="0"/>
                <a:ea typeface="楷体_GB2312" charset="-122"/>
              </a:rPr>
              <a:t> </a:t>
            </a:r>
            <a:r>
              <a:rPr lang="en-US" altLang="zh-CN" sz="2400">
                <a:solidFill>
                  <a:srgbClr val="000000"/>
                </a:solidFill>
                <a:latin typeface="Times New Roman" panose="02020603050405020304" pitchFamily="18" charset="0"/>
                <a:ea typeface="楷体_GB2312" charset="-122"/>
              </a:rPr>
              <a:t>)</a:t>
            </a:r>
            <a:endParaRPr lang="en-US" altLang="zh-CN" sz="2400">
              <a:solidFill>
                <a:srgbClr val="0000FF"/>
              </a:solidFill>
              <a:latin typeface="Times New Roman" panose="02020603050405020304" pitchFamily="18" charset="0"/>
              <a:ea typeface="楷体_GB2312" charset="-122"/>
            </a:endParaRPr>
          </a:p>
        </p:txBody>
      </p:sp>
      <p:sp>
        <p:nvSpPr>
          <p:cNvPr id="7" name="Rectangle 320">
            <a:extLst>
              <a:ext uri="{FF2B5EF4-FFF2-40B4-BE49-F238E27FC236}">
                <a16:creationId xmlns:a16="http://schemas.microsoft.com/office/drawing/2014/main" id="{45898BBB-69AA-479D-BEEB-A798E031F038}"/>
              </a:ext>
            </a:extLst>
          </p:cNvPr>
          <p:cNvSpPr>
            <a:spLocks noChangeArrowheads="1"/>
          </p:cNvSpPr>
          <p:nvPr/>
        </p:nvSpPr>
        <p:spPr bwMode="auto">
          <a:xfrm>
            <a:off x="1228408" y="2817602"/>
            <a:ext cx="7823200"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1pPr>
            <a:lvl2pPr marL="609600"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2pPr>
            <a:lvl3pPr marL="1017588"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3pPr>
            <a:lvl4pPr marL="16002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4pPr>
            <a:lvl5pPr marL="20574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5pPr>
            <a:lvl6pPr marL="25146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6pPr>
            <a:lvl7pPr marL="29718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7pPr>
            <a:lvl8pPr marL="34290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8pPr>
            <a:lvl9pPr marL="38862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9pPr>
          </a:lstStyle>
          <a:p>
            <a:pPr eaLnBrk="0" fontAlgn="base" hangingPunct="0">
              <a:lnSpc>
                <a:spcPct val="80000"/>
              </a:lnSpc>
              <a:spcBef>
                <a:spcPct val="0"/>
              </a:spcBef>
              <a:spcAft>
                <a:spcPct val="0"/>
              </a:spcAft>
              <a:buSzPct val="100000"/>
              <a:buFontTx/>
              <a:buNone/>
            </a:pPr>
            <a:r>
              <a:rPr lang="en-US" altLang="zh-CN" sz="2800" i="1">
                <a:solidFill>
                  <a:srgbClr val="000000"/>
                </a:solidFill>
                <a:latin typeface="Times New Roman" panose="02020603050405020304" pitchFamily="18" charset="0"/>
                <a:ea typeface="楷体_GB2312" charset="-122"/>
              </a:rPr>
              <a:t>=max</a:t>
            </a:r>
            <a:r>
              <a:rPr lang="en-US" altLang="zh-CN" sz="2800">
                <a:solidFill>
                  <a:srgbClr val="000000"/>
                </a:solidFill>
                <a:latin typeface="Times New Roman" panose="02020603050405020304" pitchFamily="18" charset="0"/>
                <a:ea typeface="楷体_GB2312" charset="-122"/>
              </a:rPr>
              <a:t>{ 8</a:t>
            </a:r>
            <a:r>
              <a:rPr lang="en-US" altLang="zh-CN" sz="2800" i="1">
                <a:solidFill>
                  <a:srgbClr val="000000"/>
                </a:solidFill>
                <a:latin typeface="Times New Roman" panose="02020603050405020304" pitchFamily="18" charset="0"/>
                <a:ea typeface="楷体_GB2312" charset="-122"/>
              </a:rPr>
              <a:t>u</a:t>
            </a:r>
            <a:r>
              <a:rPr lang="en-US" altLang="zh-CN" sz="2800" baseline="-25000">
                <a:solidFill>
                  <a:srgbClr val="000000"/>
                </a:solidFill>
                <a:latin typeface="Times New Roman" panose="02020603050405020304" pitchFamily="18" charset="0"/>
                <a:ea typeface="楷体_GB2312" charset="-122"/>
              </a:rPr>
              <a:t>3</a:t>
            </a:r>
            <a:r>
              <a:rPr lang="en-US" altLang="zh-CN" sz="2800" i="1">
                <a:solidFill>
                  <a:srgbClr val="000000"/>
                </a:solidFill>
                <a:latin typeface="Times New Roman" panose="02020603050405020304" pitchFamily="18" charset="0"/>
                <a:ea typeface="楷体_GB2312" charset="-122"/>
              </a:rPr>
              <a:t>+</a:t>
            </a:r>
            <a:r>
              <a:rPr lang="en-US" altLang="zh-CN" sz="2800">
                <a:solidFill>
                  <a:srgbClr val="000000"/>
                </a:solidFill>
                <a:latin typeface="Times New Roman" panose="02020603050405020304" pitchFamily="18" charset="0"/>
                <a:ea typeface="楷体_GB2312" charset="-122"/>
              </a:rPr>
              <a:t>5(</a:t>
            </a:r>
            <a:r>
              <a:rPr lang="en-US" altLang="zh-CN" sz="2800" i="1">
                <a:solidFill>
                  <a:srgbClr val="000000"/>
                </a:solidFill>
                <a:latin typeface="Times New Roman" panose="02020603050405020304" pitchFamily="18" charset="0"/>
                <a:ea typeface="楷体_GB2312" charset="-122"/>
              </a:rPr>
              <a:t>x</a:t>
            </a:r>
            <a:r>
              <a:rPr lang="en-US" altLang="zh-CN" sz="2800" baseline="-25000">
                <a:solidFill>
                  <a:srgbClr val="000000"/>
                </a:solidFill>
                <a:latin typeface="Times New Roman" panose="02020603050405020304" pitchFamily="18" charset="0"/>
                <a:ea typeface="楷体_GB2312" charset="-122"/>
              </a:rPr>
              <a:t>3</a:t>
            </a:r>
            <a:r>
              <a:rPr lang="zh-CN" altLang="en-US" sz="2800" i="1">
                <a:solidFill>
                  <a:srgbClr val="000000"/>
                </a:solidFill>
                <a:latin typeface="Times New Roman" panose="02020603050405020304" pitchFamily="18" charset="0"/>
                <a:ea typeface="楷体_GB2312" charset="-122"/>
              </a:rPr>
              <a:t>－</a:t>
            </a:r>
            <a:r>
              <a:rPr lang="en-US" altLang="zh-CN" sz="2800" i="1">
                <a:solidFill>
                  <a:srgbClr val="000000"/>
                </a:solidFill>
                <a:latin typeface="Times New Roman" panose="02020603050405020304" pitchFamily="18" charset="0"/>
                <a:ea typeface="楷体_GB2312" charset="-122"/>
              </a:rPr>
              <a:t>u</a:t>
            </a:r>
            <a:r>
              <a:rPr lang="en-US" altLang="zh-CN" sz="2800" baseline="-25000">
                <a:solidFill>
                  <a:srgbClr val="000000"/>
                </a:solidFill>
                <a:latin typeface="Times New Roman" panose="02020603050405020304" pitchFamily="18" charset="0"/>
                <a:ea typeface="楷体_GB2312" charset="-122"/>
              </a:rPr>
              <a:t>3</a:t>
            </a:r>
            <a:r>
              <a:rPr lang="en-US" altLang="zh-CN" sz="2800">
                <a:solidFill>
                  <a:srgbClr val="000000"/>
                </a:solidFill>
                <a:latin typeface="Times New Roman" panose="02020603050405020304" pitchFamily="18" charset="0"/>
                <a:ea typeface="楷体_GB2312" charset="-122"/>
              </a:rPr>
              <a:t>)</a:t>
            </a:r>
            <a:r>
              <a:rPr lang="en-US" altLang="zh-CN" sz="2800" i="1">
                <a:solidFill>
                  <a:srgbClr val="000000"/>
                </a:solidFill>
                <a:latin typeface="Times New Roman" panose="02020603050405020304" pitchFamily="18" charset="0"/>
                <a:ea typeface="楷体_GB2312" charset="-122"/>
              </a:rPr>
              <a:t>+</a:t>
            </a:r>
            <a:r>
              <a:rPr lang="en-US" altLang="zh-CN" sz="2800">
                <a:solidFill>
                  <a:srgbClr val="FF0066"/>
                </a:solidFill>
                <a:latin typeface="Times New Roman" panose="02020603050405020304" pitchFamily="18" charset="0"/>
                <a:ea typeface="楷体_GB2312" charset="-122"/>
              </a:rPr>
              <a:t>13.6[0.7</a:t>
            </a:r>
            <a:r>
              <a:rPr lang="en-US" altLang="zh-CN" sz="2800" i="1">
                <a:solidFill>
                  <a:srgbClr val="FF0066"/>
                </a:solidFill>
                <a:latin typeface="Times New Roman" panose="02020603050405020304" pitchFamily="18" charset="0"/>
                <a:ea typeface="楷体_GB2312" charset="-122"/>
              </a:rPr>
              <a:t>u</a:t>
            </a:r>
            <a:r>
              <a:rPr lang="en-US" altLang="zh-CN" sz="2800" baseline="-25000">
                <a:solidFill>
                  <a:srgbClr val="FF0066"/>
                </a:solidFill>
                <a:latin typeface="Times New Roman" panose="02020603050405020304" pitchFamily="18" charset="0"/>
                <a:ea typeface="楷体_GB2312" charset="-122"/>
              </a:rPr>
              <a:t>3</a:t>
            </a:r>
            <a:r>
              <a:rPr lang="en-US" altLang="zh-CN" sz="2800" i="1">
                <a:solidFill>
                  <a:srgbClr val="FF0066"/>
                </a:solidFill>
                <a:latin typeface="Times New Roman" panose="02020603050405020304" pitchFamily="18" charset="0"/>
                <a:ea typeface="楷体_GB2312" charset="-122"/>
              </a:rPr>
              <a:t>+</a:t>
            </a:r>
            <a:r>
              <a:rPr lang="en-US" altLang="zh-CN" sz="2800">
                <a:solidFill>
                  <a:srgbClr val="FF0066"/>
                </a:solidFill>
                <a:latin typeface="Times New Roman" panose="02020603050405020304" pitchFamily="18" charset="0"/>
                <a:ea typeface="楷体_GB2312" charset="-122"/>
              </a:rPr>
              <a:t>0.9( </a:t>
            </a:r>
            <a:r>
              <a:rPr lang="en-US" altLang="zh-CN" sz="2800" i="1">
                <a:solidFill>
                  <a:srgbClr val="FF0066"/>
                </a:solidFill>
                <a:latin typeface="Times New Roman" panose="02020603050405020304" pitchFamily="18" charset="0"/>
                <a:ea typeface="楷体_GB2312" charset="-122"/>
              </a:rPr>
              <a:t>x</a:t>
            </a:r>
            <a:r>
              <a:rPr lang="en-US" altLang="zh-CN" sz="2800" baseline="-25000">
                <a:solidFill>
                  <a:srgbClr val="FF0066"/>
                </a:solidFill>
                <a:latin typeface="Times New Roman" panose="02020603050405020304" pitchFamily="18" charset="0"/>
                <a:ea typeface="楷体_GB2312" charset="-122"/>
              </a:rPr>
              <a:t>3</a:t>
            </a:r>
            <a:r>
              <a:rPr lang="zh-CN" altLang="en-US" sz="2800" i="1">
                <a:solidFill>
                  <a:srgbClr val="FF0066"/>
                </a:solidFill>
                <a:latin typeface="Times New Roman" panose="02020603050405020304" pitchFamily="18" charset="0"/>
                <a:ea typeface="楷体_GB2312" charset="-122"/>
              </a:rPr>
              <a:t>－</a:t>
            </a:r>
            <a:r>
              <a:rPr lang="en-US" altLang="zh-CN" sz="2800" i="1">
                <a:solidFill>
                  <a:srgbClr val="FF0066"/>
                </a:solidFill>
                <a:latin typeface="Times New Roman" panose="02020603050405020304" pitchFamily="18" charset="0"/>
                <a:ea typeface="楷体_GB2312" charset="-122"/>
              </a:rPr>
              <a:t>u</a:t>
            </a:r>
            <a:r>
              <a:rPr lang="en-US" altLang="zh-CN" sz="2800" baseline="-25000">
                <a:solidFill>
                  <a:srgbClr val="FF0066"/>
                </a:solidFill>
                <a:latin typeface="Times New Roman" panose="02020603050405020304" pitchFamily="18" charset="0"/>
                <a:ea typeface="楷体_GB2312" charset="-122"/>
              </a:rPr>
              <a:t>3</a:t>
            </a:r>
            <a:r>
              <a:rPr lang="en-US" altLang="zh-CN" sz="2800">
                <a:solidFill>
                  <a:srgbClr val="FF0066"/>
                </a:solidFill>
                <a:latin typeface="Times New Roman" panose="02020603050405020304" pitchFamily="18" charset="0"/>
                <a:ea typeface="楷体_GB2312" charset="-122"/>
              </a:rPr>
              <a:t> )</a:t>
            </a:r>
            <a:r>
              <a:rPr lang="en-US" altLang="zh-CN" sz="2800" baseline="-25000">
                <a:solidFill>
                  <a:srgbClr val="000000"/>
                </a:solidFill>
                <a:latin typeface="Times New Roman" panose="02020603050405020304" pitchFamily="18" charset="0"/>
                <a:ea typeface="楷体_GB2312" charset="-122"/>
              </a:rPr>
              <a:t> </a:t>
            </a:r>
            <a:r>
              <a:rPr lang="en-US" altLang="zh-CN" sz="2800">
                <a:solidFill>
                  <a:srgbClr val="FF0066"/>
                </a:solidFill>
                <a:latin typeface="Times New Roman" panose="02020603050405020304" pitchFamily="18" charset="0"/>
                <a:ea typeface="楷体_GB2312" charset="-122"/>
              </a:rPr>
              <a:t>]</a:t>
            </a:r>
            <a:r>
              <a:rPr lang="en-US" altLang="zh-CN" sz="2800">
                <a:solidFill>
                  <a:srgbClr val="000000"/>
                </a:solidFill>
                <a:latin typeface="Times New Roman" panose="02020603050405020304" pitchFamily="18" charset="0"/>
                <a:ea typeface="楷体_GB2312" charset="-122"/>
              </a:rPr>
              <a:t>}</a:t>
            </a:r>
            <a:br>
              <a:rPr lang="en-US" altLang="zh-CN" sz="2800" i="1">
                <a:solidFill>
                  <a:srgbClr val="000000"/>
                </a:solidFill>
                <a:latin typeface="Times New Roman" panose="02020603050405020304" pitchFamily="18" charset="0"/>
                <a:ea typeface="楷体_GB2312" charset="-122"/>
              </a:rPr>
            </a:br>
            <a:r>
              <a:rPr lang="en-US" altLang="zh-CN" sz="2800" i="1">
                <a:solidFill>
                  <a:srgbClr val="000000"/>
                </a:solidFill>
                <a:latin typeface="Times New Roman" panose="02020603050405020304" pitchFamily="18" charset="0"/>
                <a:ea typeface="楷体_GB2312" charset="-122"/>
              </a:rPr>
              <a:t>  </a:t>
            </a:r>
            <a:r>
              <a:rPr lang="en-US" altLang="zh-CN">
                <a:solidFill>
                  <a:srgbClr val="000000"/>
                </a:solidFill>
                <a:latin typeface="Times New Roman" panose="02020603050405020304" pitchFamily="18" charset="0"/>
                <a:ea typeface="楷体_GB2312" charset="-122"/>
              </a:rPr>
              <a:t>0</a:t>
            </a:r>
            <a:r>
              <a:rPr lang="en-US" altLang="zh-CN">
                <a:solidFill>
                  <a:srgbClr val="000000"/>
                </a:solidFill>
                <a:latin typeface="Times New Roman" panose="02020603050405020304" pitchFamily="18" charset="0"/>
                <a:ea typeface="楷体_GB2312" charset="-122"/>
                <a:sym typeface="Symbol" panose="05050102010706020507" pitchFamily="18" charset="2"/>
              </a:rPr>
              <a:t></a:t>
            </a:r>
            <a:r>
              <a:rPr lang="en-US" altLang="zh-CN" i="1">
                <a:solidFill>
                  <a:srgbClr val="000000"/>
                </a:solidFill>
                <a:latin typeface="Times New Roman" panose="02020603050405020304" pitchFamily="18" charset="0"/>
                <a:ea typeface="楷体_GB2312" charset="-122"/>
              </a:rPr>
              <a:t>u</a:t>
            </a:r>
            <a:r>
              <a:rPr lang="en-US" altLang="zh-CN" sz="2800" baseline="-25000">
                <a:solidFill>
                  <a:srgbClr val="000000"/>
                </a:solidFill>
                <a:latin typeface="Times New Roman" panose="02020603050405020304" pitchFamily="18" charset="0"/>
                <a:ea typeface="楷体_GB2312" charset="-122"/>
              </a:rPr>
              <a:t>3</a:t>
            </a:r>
            <a:r>
              <a:rPr lang="en-US" altLang="zh-CN" i="1">
                <a:solidFill>
                  <a:srgbClr val="000000"/>
                </a:solidFill>
                <a:latin typeface="Times New Roman" panose="02020603050405020304" pitchFamily="18" charset="0"/>
                <a:ea typeface="楷体_GB2312" charset="-122"/>
                <a:sym typeface="Symbol" panose="05050102010706020507" pitchFamily="18" charset="2"/>
              </a:rPr>
              <a:t></a:t>
            </a:r>
            <a:r>
              <a:rPr lang="en-US" altLang="zh-CN" i="1">
                <a:solidFill>
                  <a:srgbClr val="000000"/>
                </a:solidFill>
                <a:latin typeface="Times New Roman" panose="02020603050405020304" pitchFamily="18" charset="0"/>
                <a:ea typeface="楷体_GB2312" charset="-122"/>
              </a:rPr>
              <a:t>x</a:t>
            </a:r>
            <a:r>
              <a:rPr lang="en-US" altLang="zh-CN" sz="2800" baseline="-25000">
                <a:solidFill>
                  <a:srgbClr val="000000"/>
                </a:solidFill>
                <a:latin typeface="Times New Roman" panose="02020603050405020304" pitchFamily="18" charset="0"/>
                <a:ea typeface="楷体_GB2312" charset="-122"/>
              </a:rPr>
              <a:t>3</a:t>
            </a:r>
          </a:p>
        </p:txBody>
      </p:sp>
      <p:sp>
        <p:nvSpPr>
          <p:cNvPr id="8" name="Rectangle 321">
            <a:extLst>
              <a:ext uri="{FF2B5EF4-FFF2-40B4-BE49-F238E27FC236}">
                <a16:creationId xmlns:a16="http://schemas.microsoft.com/office/drawing/2014/main" id="{72B99356-9858-4F15-9544-55C5B60C1B72}"/>
              </a:ext>
            </a:extLst>
          </p:cNvPr>
          <p:cNvSpPr>
            <a:spLocks noChangeArrowheads="1"/>
          </p:cNvSpPr>
          <p:nvPr/>
        </p:nvSpPr>
        <p:spPr bwMode="auto">
          <a:xfrm>
            <a:off x="1164908" y="3616114"/>
            <a:ext cx="38481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1pPr>
            <a:lvl2pPr marL="609600"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2pPr>
            <a:lvl3pPr marL="1017588"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3pPr>
            <a:lvl4pPr marL="16002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4pPr>
            <a:lvl5pPr marL="20574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5pPr>
            <a:lvl6pPr marL="25146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6pPr>
            <a:lvl7pPr marL="29718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7pPr>
            <a:lvl8pPr marL="34290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8pPr>
            <a:lvl9pPr marL="38862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9pPr>
          </a:lstStyle>
          <a:p>
            <a:pPr eaLnBrk="0" fontAlgn="base" hangingPunct="0">
              <a:lnSpc>
                <a:spcPct val="80000"/>
              </a:lnSpc>
              <a:spcBef>
                <a:spcPct val="0"/>
              </a:spcBef>
              <a:spcAft>
                <a:spcPct val="0"/>
              </a:spcAft>
              <a:buSzPct val="100000"/>
              <a:buFontTx/>
              <a:buNone/>
            </a:pPr>
            <a:r>
              <a:rPr lang="en-US" altLang="zh-CN" sz="2800" i="1">
                <a:solidFill>
                  <a:srgbClr val="000000"/>
                </a:solidFill>
                <a:latin typeface="Times New Roman" panose="02020603050405020304" pitchFamily="18" charset="0"/>
                <a:ea typeface="楷体_GB2312" charset="-122"/>
              </a:rPr>
              <a:t>=max</a:t>
            </a:r>
            <a:r>
              <a:rPr lang="en-US" altLang="zh-CN" sz="2800">
                <a:solidFill>
                  <a:srgbClr val="000000"/>
                </a:solidFill>
                <a:latin typeface="Times New Roman" panose="02020603050405020304" pitchFamily="18" charset="0"/>
                <a:ea typeface="楷体_GB2312" charset="-122"/>
              </a:rPr>
              <a:t>{ 0.28</a:t>
            </a:r>
            <a:r>
              <a:rPr lang="en-US" altLang="zh-CN" sz="2800" i="1">
                <a:solidFill>
                  <a:srgbClr val="000000"/>
                </a:solidFill>
                <a:latin typeface="Times New Roman" panose="02020603050405020304" pitchFamily="18" charset="0"/>
                <a:ea typeface="楷体_GB2312" charset="-122"/>
              </a:rPr>
              <a:t>u</a:t>
            </a:r>
            <a:r>
              <a:rPr lang="en-US" altLang="zh-CN" sz="2800" baseline="-25000">
                <a:solidFill>
                  <a:srgbClr val="000000"/>
                </a:solidFill>
                <a:latin typeface="Times New Roman" panose="02020603050405020304" pitchFamily="18" charset="0"/>
                <a:ea typeface="楷体_GB2312" charset="-122"/>
              </a:rPr>
              <a:t>3</a:t>
            </a:r>
            <a:r>
              <a:rPr lang="en-US" altLang="zh-CN" sz="2800" i="1">
                <a:solidFill>
                  <a:srgbClr val="000000"/>
                </a:solidFill>
                <a:latin typeface="Times New Roman" panose="02020603050405020304" pitchFamily="18" charset="0"/>
                <a:ea typeface="楷体_GB2312" charset="-122"/>
              </a:rPr>
              <a:t>+</a:t>
            </a:r>
            <a:r>
              <a:rPr lang="en-US" altLang="zh-CN" sz="2800">
                <a:solidFill>
                  <a:srgbClr val="000000"/>
                </a:solidFill>
                <a:latin typeface="Times New Roman" panose="02020603050405020304" pitchFamily="18" charset="0"/>
                <a:ea typeface="楷体_GB2312" charset="-122"/>
              </a:rPr>
              <a:t>17.22</a:t>
            </a:r>
            <a:r>
              <a:rPr lang="en-US" altLang="zh-CN" sz="2800" i="1">
                <a:solidFill>
                  <a:srgbClr val="000000"/>
                </a:solidFill>
                <a:latin typeface="Times New Roman" panose="02020603050405020304" pitchFamily="18" charset="0"/>
                <a:ea typeface="楷体_GB2312" charset="-122"/>
              </a:rPr>
              <a:t>x</a:t>
            </a:r>
            <a:r>
              <a:rPr lang="en-US" altLang="zh-CN" sz="2800" baseline="-25000">
                <a:solidFill>
                  <a:srgbClr val="000000"/>
                </a:solidFill>
                <a:latin typeface="Times New Roman" panose="02020603050405020304" pitchFamily="18" charset="0"/>
                <a:ea typeface="楷体_GB2312" charset="-122"/>
              </a:rPr>
              <a:t>3 </a:t>
            </a:r>
            <a:r>
              <a:rPr lang="en-US" altLang="zh-CN" sz="2800">
                <a:solidFill>
                  <a:srgbClr val="000000"/>
                </a:solidFill>
                <a:latin typeface="Times New Roman" panose="02020603050405020304" pitchFamily="18" charset="0"/>
                <a:ea typeface="楷体_GB2312" charset="-122"/>
              </a:rPr>
              <a:t>}</a:t>
            </a:r>
            <a:r>
              <a:rPr lang="en-US" altLang="zh-CN" sz="2800" i="1">
                <a:solidFill>
                  <a:srgbClr val="000000"/>
                </a:solidFill>
                <a:latin typeface="Times New Roman" panose="02020603050405020304" pitchFamily="18" charset="0"/>
                <a:ea typeface="楷体_GB2312" charset="-122"/>
              </a:rPr>
              <a:t> </a:t>
            </a:r>
            <a:br>
              <a:rPr lang="en-US" altLang="zh-CN" sz="2800" i="1">
                <a:solidFill>
                  <a:srgbClr val="000000"/>
                </a:solidFill>
                <a:latin typeface="Times New Roman" panose="02020603050405020304" pitchFamily="18" charset="0"/>
                <a:ea typeface="楷体_GB2312" charset="-122"/>
              </a:rPr>
            </a:br>
            <a:r>
              <a:rPr lang="en-US" altLang="zh-CN" sz="2800" i="1">
                <a:solidFill>
                  <a:srgbClr val="000000"/>
                </a:solidFill>
                <a:latin typeface="Times New Roman" panose="02020603050405020304" pitchFamily="18" charset="0"/>
                <a:ea typeface="楷体_GB2312" charset="-122"/>
              </a:rPr>
              <a:t>  </a:t>
            </a:r>
            <a:r>
              <a:rPr lang="en-US" altLang="zh-CN">
                <a:solidFill>
                  <a:srgbClr val="000000"/>
                </a:solidFill>
                <a:latin typeface="Times New Roman" panose="02020603050405020304" pitchFamily="18" charset="0"/>
                <a:ea typeface="楷体_GB2312" charset="-122"/>
              </a:rPr>
              <a:t>0</a:t>
            </a:r>
            <a:r>
              <a:rPr lang="en-US" altLang="zh-CN">
                <a:solidFill>
                  <a:srgbClr val="000000"/>
                </a:solidFill>
                <a:latin typeface="Times New Roman" panose="02020603050405020304" pitchFamily="18" charset="0"/>
                <a:ea typeface="楷体_GB2312" charset="-122"/>
                <a:sym typeface="Symbol" panose="05050102010706020507" pitchFamily="18" charset="2"/>
              </a:rPr>
              <a:t></a:t>
            </a:r>
            <a:r>
              <a:rPr lang="en-US" altLang="zh-CN" i="1">
                <a:solidFill>
                  <a:srgbClr val="000000"/>
                </a:solidFill>
                <a:latin typeface="Times New Roman" panose="02020603050405020304" pitchFamily="18" charset="0"/>
                <a:ea typeface="楷体_GB2312" charset="-122"/>
              </a:rPr>
              <a:t>u</a:t>
            </a:r>
            <a:r>
              <a:rPr lang="en-US" altLang="zh-CN" sz="2800" baseline="-25000">
                <a:solidFill>
                  <a:srgbClr val="000000"/>
                </a:solidFill>
                <a:latin typeface="Times New Roman" panose="02020603050405020304" pitchFamily="18" charset="0"/>
                <a:ea typeface="楷体_GB2312" charset="-122"/>
              </a:rPr>
              <a:t>3</a:t>
            </a:r>
            <a:r>
              <a:rPr lang="en-US" altLang="zh-CN" i="1">
                <a:solidFill>
                  <a:srgbClr val="000000"/>
                </a:solidFill>
                <a:latin typeface="Times New Roman" panose="02020603050405020304" pitchFamily="18" charset="0"/>
                <a:ea typeface="楷体_GB2312" charset="-122"/>
                <a:sym typeface="Symbol" panose="05050102010706020507" pitchFamily="18" charset="2"/>
              </a:rPr>
              <a:t></a:t>
            </a:r>
            <a:r>
              <a:rPr lang="en-US" altLang="zh-CN" i="1">
                <a:solidFill>
                  <a:srgbClr val="000000"/>
                </a:solidFill>
                <a:latin typeface="Times New Roman" panose="02020603050405020304" pitchFamily="18" charset="0"/>
                <a:ea typeface="楷体_GB2312" charset="-122"/>
              </a:rPr>
              <a:t>x</a:t>
            </a:r>
            <a:r>
              <a:rPr lang="en-US" altLang="zh-CN" sz="2800" baseline="-25000">
                <a:solidFill>
                  <a:srgbClr val="000000"/>
                </a:solidFill>
                <a:latin typeface="Times New Roman" panose="02020603050405020304" pitchFamily="18" charset="0"/>
                <a:ea typeface="楷体_GB2312" charset="-122"/>
              </a:rPr>
              <a:t>3</a:t>
            </a:r>
            <a:endParaRPr lang="en-US" altLang="zh-CN" sz="2800" i="1">
              <a:solidFill>
                <a:srgbClr val="000000"/>
              </a:solidFill>
              <a:latin typeface="Times New Roman" panose="02020603050405020304" pitchFamily="18" charset="0"/>
              <a:ea typeface="楷体_GB2312" charset="-122"/>
            </a:endParaRPr>
          </a:p>
        </p:txBody>
      </p:sp>
      <p:sp>
        <p:nvSpPr>
          <p:cNvPr id="9" name="Rectangle 322">
            <a:extLst>
              <a:ext uri="{FF2B5EF4-FFF2-40B4-BE49-F238E27FC236}">
                <a16:creationId xmlns:a16="http://schemas.microsoft.com/office/drawing/2014/main" id="{FE612213-124D-4974-923C-6D06FD1FE8C0}"/>
              </a:ext>
            </a:extLst>
          </p:cNvPr>
          <p:cNvSpPr>
            <a:spLocks noChangeArrowheads="1"/>
          </p:cNvSpPr>
          <p:nvPr/>
        </p:nvSpPr>
        <p:spPr bwMode="auto">
          <a:xfrm>
            <a:off x="5781994" y="3705014"/>
            <a:ext cx="1397000" cy="609600"/>
          </a:xfrm>
          <a:prstGeom prst="rect">
            <a:avLst/>
          </a:prstGeom>
          <a:noFill/>
          <a:ln w="9525" algn="ctr">
            <a:solidFill>
              <a:srgbClr val="FF0000"/>
            </a:solidFill>
            <a:miter lim="800000"/>
            <a:headEnd/>
            <a:tailEnd/>
          </a:ln>
          <a:extLst>
            <a:ext uri="{909E8E84-426E-40DD-AFC4-6F175D3DCCD1}">
              <a14:hiddenFill xmlns:a14="http://schemas.microsoft.com/office/drawing/2010/main">
                <a:solidFill>
                  <a:schemeClr val="accent1"/>
                </a:solidFill>
              </a14:hiddenFill>
            </a:ext>
          </a:extLst>
        </p:spPr>
        <p:txBody>
          <a:bodyPr lIns="82550" tIns="41275" rIns="82550" bIns="41275"/>
          <a:lstStyle>
            <a:lvl1pPr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1pPr>
            <a:lvl2pPr marL="609600"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2pPr>
            <a:lvl3pPr marL="1017588"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3pPr>
            <a:lvl4pPr marL="16002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4pPr>
            <a:lvl5pPr marL="20574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5pPr>
            <a:lvl6pPr marL="25146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6pPr>
            <a:lvl7pPr marL="29718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7pPr>
            <a:lvl8pPr marL="34290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8pPr>
            <a:lvl9pPr marL="38862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9pPr>
          </a:lstStyle>
          <a:p>
            <a:pPr eaLnBrk="0" fontAlgn="base" hangingPunct="0">
              <a:lnSpc>
                <a:spcPct val="90000"/>
              </a:lnSpc>
              <a:spcBef>
                <a:spcPct val="0"/>
              </a:spcBef>
              <a:spcAft>
                <a:spcPct val="0"/>
              </a:spcAft>
              <a:buSzPct val="100000"/>
              <a:buFontTx/>
              <a:buNone/>
            </a:pPr>
            <a:r>
              <a:rPr lang="en-US" altLang="zh-CN" sz="2800" i="1">
                <a:solidFill>
                  <a:srgbClr val="FF0066"/>
                </a:solidFill>
                <a:latin typeface="Times New Roman" panose="02020603050405020304" pitchFamily="18" charset="0"/>
                <a:ea typeface="楷体_GB2312" charset="-122"/>
              </a:rPr>
              <a:t>u</a:t>
            </a:r>
            <a:r>
              <a:rPr lang="en-US" altLang="zh-CN" sz="2800" baseline="-25000">
                <a:solidFill>
                  <a:srgbClr val="FF0066"/>
                </a:solidFill>
                <a:latin typeface="Times New Roman" panose="02020603050405020304" pitchFamily="18" charset="0"/>
                <a:ea typeface="楷体_GB2312" charset="-122"/>
              </a:rPr>
              <a:t>3</a:t>
            </a:r>
            <a:r>
              <a:rPr lang="en-US" altLang="zh-CN" sz="2800" i="1">
                <a:solidFill>
                  <a:srgbClr val="FF0066"/>
                </a:solidFill>
                <a:latin typeface="Times New Roman" panose="02020603050405020304" pitchFamily="18" charset="0"/>
                <a:ea typeface="楷体_GB2312" charset="-122"/>
              </a:rPr>
              <a:t>*=x</a:t>
            </a:r>
            <a:r>
              <a:rPr lang="en-US" altLang="zh-CN" sz="2800" baseline="-25000">
                <a:solidFill>
                  <a:srgbClr val="FF0066"/>
                </a:solidFill>
                <a:latin typeface="Times New Roman" panose="02020603050405020304" pitchFamily="18" charset="0"/>
                <a:ea typeface="楷体_GB2312" charset="-122"/>
              </a:rPr>
              <a:t>3</a:t>
            </a:r>
            <a:endParaRPr lang="en-US" altLang="zh-CN" sz="2800" i="1">
              <a:solidFill>
                <a:srgbClr val="000000"/>
              </a:solidFill>
              <a:latin typeface="Times New Roman" panose="02020603050405020304" pitchFamily="18" charset="0"/>
              <a:ea typeface="楷体_GB2312" charset="-122"/>
            </a:endParaRPr>
          </a:p>
        </p:txBody>
      </p:sp>
      <p:sp>
        <p:nvSpPr>
          <p:cNvPr id="10" name="Rectangle 323">
            <a:extLst>
              <a:ext uri="{FF2B5EF4-FFF2-40B4-BE49-F238E27FC236}">
                <a16:creationId xmlns:a16="http://schemas.microsoft.com/office/drawing/2014/main" id="{9A04E5DD-2406-4DE9-8CB1-FCEEACF983C4}"/>
              </a:ext>
            </a:extLst>
          </p:cNvPr>
          <p:cNvSpPr>
            <a:spLocks noChangeArrowheads="1"/>
          </p:cNvSpPr>
          <p:nvPr/>
        </p:nvSpPr>
        <p:spPr bwMode="auto">
          <a:xfrm>
            <a:off x="1128395" y="4420977"/>
            <a:ext cx="1905000"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1pPr>
            <a:lvl2pPr marL="609600"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2pPr>
            <a:lvl3pPr marL="1017588"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3pPr>
            <a:lvl4pPr marL="16002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4pPr>
            <a:lvl5pPr marL="20574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5pPr>
            <a:lvl6pPr marL="25146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6pPr>
            <a:lvl7pPr marL="29718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7pPr>
            <a:lvl8pPr marL="34290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8pPr>
            <a:lvl9pPr marL="38862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9pPr>
          </a:lstStyle>
          <a:p>
            <a:pPr eaLnBrk="0" fontAlgn="base" hangingPunct="0">
              <a:lnSpc>
                <a:spcPct val="90000"/>
              </a:lnSpc>
              <a:spcBef>
                <a:spcPct val="0"/>
              </a:spcBef>
              <a:spcAft>
                <a:spcPct val="0"/>
              </a:spcAft>
              <a:buSzPct val="100000"/>
              <a:buFontTx/>
              <a:buNone/>
            </a:pPr>
            <a:r>
              <a:rPr lang="en-US" altLang="zh-CN" sz="2800" i="1">
                <a:solidFill>
                  <a:srgbClr val="000000"/>
                </a:solidFill>
                <a:latin typeface="Times New Roman" panose="02020603050405020304" pitchFamily="18" charset="0"/>
                <a:ea typeface="楷体_GB2312" charset="-122"/>
              </a:rPr>
              <a:t>=</a:t>
            </a:r>
            <a:r>
              <a:rPr lang="en-US" altLang="zh-CN" sz="2800">
                <a:solidFill>
                  <a:srgbClr val="FF0066"/>
                </a:solidFill>
                <a:latin typeface="Times New Roman" panose="02020603050405020304" pitchFamily="18" charset="0"/>
                <a:ea typeface="楷体_GB2312" charset="-122"/>
              </a:rPr>
              <a:t>17.5</a:t>
            </a:r>
            <a:r>
              <a:rPr lang="en-US" altLang="zh-CN" sz="2800" i="1">
                <a:solidFill>
                  <a:srgbClr val="FF0066"/>
                </a:solidFill>
                <a:latin typeface="Times New Roman" panose="02020603050405020304" pitchFamily="18" charset="0"/>
                <a:ea typeface="楷体_GB2312" charset="-122"/>
              </a:rPr>
              <a:t>x</a:t>
            </a:r>
            <a:r>
              <a:rPr lang="en-US" altLang="zh-CN" sz="2800" baseline="-25000">
                <a:solidFill>
                  <a:srgbClr val="FF0066"/>
                </a:solidFill>
                <a:latin typeface="Times New Roman" panose="02020603050405020304" pitchFamily="18" charset="0"/>
                <a:ea typeface="楷体_GB2312" charset="-122"/>
              </a:rPr>
              <a:t>3</a:t>
            </a:r>
            <a:endParaRPr lang="en-US" altLang="zh-CN" sz="2800">
              <a:solidFill>
                <a:srgbClr val="000000"/>
              </a:solidFill>
              <a:latin typeface="Times New Roman" panose="02020603050405020304" pitchFamily="18" charset="0"/>
              <a:ea typeface="楷体_GB2312" charset="-122"/>
            </a:endParaRPr>
          </a:p>
        </p:txBody>
      </p:sp>
    </p:spTree>
    <p:extLst>
      <p:ext uri="{BB962C8B-B14F-4D97-AF65-F5344CB8AC3E}">
        <p14:creationId xmlns:p14="http://schemas.microsoft.com/office/powerpoint/2010/main" val="1363185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childTnLst>
                                    <p:set>
                                      <p:cBhvr additive="base">
                                        <p:cTn id="6" dur="1" fill="hold">
                                          <p:stCondLst>
                                            <p:cond delay="0"/>
                                          </p:stCondLst>
                                        </p:cTn>
                                        <p:tgtEl>
                                          <p:spTgt spid="4"/>
                                        </p:tgtEl>
                                        <p:attrNameLst>
                                          <p:attrName>style.visibility</p:attrName>
                                        </p:attrNameLst>
                                      </p:cBhvr>
                                      <p:to>
                                        <p:strVal val="visible"/>
                                      </p:to>
                                    </p:set>
                                    <p:animEffect transition="in" filter="blinds(horizontal)">
                                      <p:cBhvr additive="base">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childTnLst>
                                    <p:set>
                                      <p:cBhvr additive="base">
                                        <p:cTn id="11" dur="1" fill="hold">
                                          <p:stCondLst>
                                            <p:cond delay="0"/>
                                          </p:stCondLst>
                                        </p:cTn>
                                        <p:tgtEl>
                                          <p:spTgt spid="5"/>
                                        </p:tgtEl>
                                        <p:attrNameLst>
                                          <p:attrName>style.visibility</p:attrName>
                                        </p:attrNameLst>
                                      </p:cBhvr>
                                      <p:to>
                                        <p:strVal val="visible"/>
                                      </p:to>
                                    </p:set>
                                    <p:animEffect transition="in" filter="blinds(horizontal)">
                                      <p:cBhvr additive="base">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childTnLst>
                                    <p:set>
                                      <p:cBhvr additive="base">
                                        <p:cTn id="16" dur="1" fill="hold">
                                          <p:stCondLst>
                                            <p:cond delay="0"/>
                                          </p:stCondLst>
                                        </p:cTn>
                                        <p:tgtEl>
                                          <p:spTgt spid="6"/>
                                        </p:tgtEl>
                                        <p:attrNameLst>
                                          <p:attrName>style.visibility</p:attrName>
                                        </p:attrNameLst>
                                      </p:cBhvr>
                                      <p:to>
                                        <p:strVal val="visible"/>
                                      </p:to>
                                    </p:set>
                                    <p:animEffect transition="in" filter="blinds(horizontal)">
                                      <p:cBhvr additive="base">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childTnLst>
                                    <p:set>
                                      <p:cBhvr additive="base">
                                        <p:cTn id="21" dur="1" fill="hold">
                                          <p:stCondLst>
                                            <p:cond delay="0"/>
                                          </p:stCondLst>
                                        </p:cTn>
                                        <p:tgtEl>
                                          <p:spTgt spid="7"/>
                                        </p:tgtEl>
                                        <p:attrNameLst>
                                          <p:attrName>style.visibility</p:attrName>
                                        </p:attrNameLst>
                                      </p:cBhvr>
                                      <p:to>
                                        <p:strVal val="visible"/>
                                      </p:to>
                                    </p:set>
                                    <p:animEffect transition="in" filter="blinds(horizontal)">
                                      <p:cBhvr additive="base">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childTnLst>
                                    <p:set>
                                      <p:cBhvr additive="base">
                                        <p:cTn id="26" dur="1" fill="hold">
                                          <p:stCondLst>
                                            <p:cond delay="0"/>
                                          </p:stCondLst>
                                        </p:cTn>
                                        <p:tgtEl>
                                          <p:spTgt spid="8"/>
                                        </p:tgtEl>
                                        <p:attrNameLst>
                                          <p:attrName>style.visibility</p:attrName>
                                        </p:attrNameLst>
                                      </p:cBhvr>
                                      <p:to>
                                        <p:strVal val="visible"/>
                                      </p:to>
                                    </p:set>
                                    <p:animEffect transition="in" filter="blinds(horizontal)">
                                      <p:cBhvr additive="base">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childTnLst>
                                    <p:set>
                                      <p:cBhvr additive="base">
                                        <p:cTn id="31" dur="1" fill="hold">
                                          <p:stCondLst>
                                            <p:cond delay="0"/>
                                          </p:stCondLst>
                                        </p:cTn>
                                        <p:tgtEl>
                                          <p:spTgt spid="9"/>
                                        </p:tgtEl>
                                        <p:attrNameLst>
                                          <p:attrName>style.visibility</p:attrName>
                                        </p:attrNameLst>
                                      </p:cBhvr>
                                      <p:to>
                                        <p:strVal val="visible"/>
                                      </p:to>
                                    </p:set>
                                    <p:animEffect transition="in" filter="blinds(horizontal)">
                                      <p:cBhvr additive="base">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childTnLst>
                                    <p:set>
                                      <p:cBhvr additive="base">
                                        <p:cTn id="36" dur="1" fill="hold">
                                          <p:stCondLst>
                                            <p:cond delay="0"/>
                                          </p:stCondLst>
                                        </p:cTn>
                                        <p:tgtEl>
                                          <p:spTgt spid="10"/>
                                        </p:tgtEl>
                                        <p:attrNameLst>
                                          <p:attrName>style.visibility</p:attrName>
                                        </p:attrNameLst>
                                      </p:cBhvr>
                                      <p:to>
                                        <p:strVal val="visible"/>
                                      </p:to>
                                    </p:set>
                                    <p:animEffect transition="in" filter="blinds(horizontal)">
                                      <p:cBhvr additive="base">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26">
            <a:extLst>
              <a:ext uri="{FF2B5EF4-FFF2-40B4-BE49-F238E27FC236}">
                <a16:creationId xmlns:a16="http://schemas.microsoft.com/office/drawing/2014/main" id="{81B67BDC-5845-4BBE-A609-00DD102C7CCA}"/>
              </a:ext>
            </a:extLst>
          </p:cNvPr>
          <p:cNvSpPr>
            <a:spLocks noChangeArrowheads="1"/>
          </p:cNvSpPr>
          <p:nvPr/>
        </p:nvSpPr>
        <p:spPr bwMode="auto">
          <a:xfrm>
            <a:off x="876300" y="1349587"/>
            <a:ext cx="8242300"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1pPr>
            <a:lvl2pPr marL="609600"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2pPr>
            <a:lvl3pPr marL="1017588"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3pPr>
            <a:lvl4pPr marL="16002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4pPr>
            <a:lvl5pPr marL="20574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5pPr>
            <a:lvl6pPr marL="25146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6pPr>
            <a:lvl7pPr marL="29718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7pPr>
            <a:lvl8pPr marL="34290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8pPr>
            <a:lvl9pPr marL="38862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9pPr>
          </a:lstStyle>
          <a:p>
            <a:pPr eaLnBrk="0" fontAlgn="base" hangingPunct="0">
              <a:lnSpc>
                <a:spcPct val="80000"/>
              </a:lnSpc>
              <a:spcBef>
                <a:spcPct val="0"/>
              </a:spcBef>
              <a:spcAft>
                <a:spcPct val="0"/>
              </a:spcAft>
              <a:buSzPct val="100000"/>
              <a:buFontTx/>
              <a:buNone/>
            </a:pPr>
            <a:r>
              <a:rPr lang="en-US" altLang="zh-CN" sz="2800" i="1" dirty="0">
                <a:solidFill>
                  <a:srgbClr val="FF0066"/>
                </a:solidFill>
                <a:latin typeface="Times New Roman" panose="02020603050405020304" pitchFamily="18" charset="0"/>
                <a:ea typeface="楷体_GB2312" charset="-122"/>
              </a:rPr>
              <a:t>f</a:t>
            </a:r>
            <a:r>
              <a:rPr lang="en-US" altLang="zh-CN" sz="2800" baseline="-25000" dirty="0">
                <a:solidFill>
                  <a:srgbClr val="FF0066"/>
                </a:solidFill>
                <a:latin typeface="Times New Roman" panose="02020603050405020304" pitchFamily="18" charset="0"/>
                <a:ea typeface="楷体_GB2312" charset="-122"/>
              </a:rPr>
              <a:t>2</a:t>
            </a:r>
            <a:r>
              <a:rPr lang="en-US" altLang="zh-CN" sz="2800" dirty="0">
                <a:solidFill>
                  <a:srgbClr val="FF0066"/>
                </a:solidFill>
                <a:latin typeface="Times New Roman" panose="02020603050405020304" pitchFamily="18" charset="0"/>
                <a:ea typeface="楷体_GB2312" charset="-122"/>
              </a:rPr>
              <a:t>(</a:t>
            </a:r>
            <a:r>
              <a:rPr lang="en-US" altLang="zh-CN" sz="2800" i="1" dirty="0">
                <a:solidFill>
                  <a:srgbClr val="FF0066"/>
                </a:solidFill>
                <a:latin typeface="Times New Roman" panose="02020603050405020304" pitchFamily="18" charset="0"/>
                <a:ea typeface="楷体_GB2312" charset="-122"/>
              </a:rPr>
              <a:t>x</a:t>
            </a:r>
            <a:r>
              <a:rPr lang="en-US" altLang="zh-CN" sz="2800" baseline="-25000" dirty="0">
                <a:solidFill>
                  <a:srgbClr val="FF0066"/>
                </a:solidFill>
                <a:latin typeface="Times New Roman" panose="02020603050405020304" pitchFamily="18" charset="0"/>
                <a:ea typeface="楷体_GB2312" charset="-122"/>
              </a:rPr>
              <a:t>2</a:t>
            </a:r>
            <a:r>
              <a:rPr lang="en-US" altLang="zh-CN" sz="2800" dirty="0">
                <a:solidFill>
                  <a:srgbClr val="FF0066"/>
                </a:solidFill>
                <a:latin typeface="Times New Roman" panose="02020603050405020304" pitchFamily="18" charset="0"/>
                <a:ea typeface="楷体_GB2312" charset="-122"/>
              </a:rPr>
              <a:t>)</a:t>
            </a:r>
            <a:r>
              <a:rPr lang="en-US" altLang="zh-CN" sz="2800" dirty="0">
                <a:solidFill>
                  <a:srgbClr val="000000"/>
                </a:solidFill>
                <a:latin typeface="Times New Roman" panose="02020603050405020304" pitchFamily="18" charset="0"/>
                <a:ea typeface="楷体_GB2312" charset="-122"/>
              </a:rPr>
              <a:t> </a:t>
            </a:r>
            <a:r>
              <a:rPr lang="en-US" altLang="zh-CN" sz="2800" i="1" dirty="0">
                <a:solidFill>
                  <a:srgbClr val="000000"/>
                </a:solidFill>
                <a:latin typeface="Times New Roman" panose="02020603050405020304" pitchFamily="18" charset="0"/>
                <a:ea typeface="楷体_GB2312" charset="-122"/>
              </a:rPr>
              <a:t>= max</a:t>
            </a:r>
            <a:r>
              <a:rPr lang="en-US" altLang="zh-CN" sz="2800" dirty="0">
                <a:solidFill>
                  <a:srgbClr val="000000"/>
                </a:solidFill>
                <a:latin typeface="Times New Roman" panose="02020603050405020304" pitchFamily="18" charset="0"/>
                <a:ea typeface="楷体_GB2312" charset="-122"/>
              </a:rPr>
              <a:t>{ 8</a:t>
            </a:r>
            <a:r>
              <a:rPr lang="en-US" altLang="zh-CN" sz="2800" i="1" dirty="0">
                <a:solidFill>
                  <a:srgbClr val="000000"/>
                </a:solidFill>
                <a:latin typeface="Times New Roman" panose="02020603050405020304" pitchFamily="18" charset="0"/>
                <a:ea typeface="楷体_GB2312" charset="-122"/>
              </a:rPr>
              <a:t>u</a:t>
            </a:r>
            <a:r>
              <a:rPr lang="en-US" altLang="zh-CN" sz="2800" baseline="-25000" dirty="0">
                <a:solidFill>
                  <a:srgbClr val="000000"/>
                </a:solidFill>
                <a:latin typeface="Times New Roman" panose="02020603050405020304" pitchFamily="18" charset="0"/>
                <a:ea typeface="楷体_GB2312" charset="-122"/>
              </a:rPr>
              <a:t>2</a:t>
            </a:r>
            <a:r>
              <a:rPr lang="en-US" altLang="zh-CN" sz="2800" i="1" dirty="0">
                <a:solidFill>
                  <a:srgbClr val="000000"/>
                </a:solidFill>
                <a:latin typeface="Times New Roman" panose="02020603050405020304" pitchFamily="18" charset="0"/>
                <a:ea typeface="楷体_GB2312" charset="-122"/>
              </a:rPr>
              <a:t>+</a:t>
            </a:r>
            <a:r>
              <a:rPr lang="en-US" altLang="zh-CN" sz="2800" dirty="0">
                <a:solidFill>
                  <a:srgbClr val="000000"/>
                </a:solidFill>
                <a:latin typeface="Times New Roman" panose="02020603050405020304" pitchFamily="18" charset="0"/>
                <a:ea typeface="楷体_GB2312" charset="-122"/>
              </a:rPr>
              <a:t>5(</a:t>
            </a:r>
            <a:r>
              <a:rPr lang="en-US" altLang="zh-CN" sz="2800" i="1" dirty="0">
                <a:solidFill>
                  <a:srgbClr val="000000"/>
                </a:solidFill>
                <a:latin typeface="Times New Roman" panose="02020603050405020304" pitchFamily="18" charset="0"/>
                <a:ea typeface="楷体_GB2312" charset="-122"/>
              </a:rPr>
              <a:t>x</a:t>
            </a:r>
            <a:r>
              <a:rPr lang="en-US" altLang="zh-CN" sz="2800" baseline="-25000" dirty="0">
                <a:solidFill>
                  <a:srgbClr val="000000"/>
                </a:solidFill>
                <a:latin typeface="Times New Roman" panose="02020603050405020304" pitchFamily="18" charset="0"/>
                <a:ea typeface="楷体_GB2312" charset="-122"/>
              </a:rPr>
              <a:t>2</a:t>
            </a:r>
            <a:r>
              <a:rPr lang="zh-CN" altLang="en-US" sz="2800" i="1" dirty="0">
                <a:solidFill>
                  <a:srgbClr val="000000"/>
                </a:solidFill>
                <a:latin typeface="Times New Roman" panose="02020603050405020304" pitchFamily="18" charset="0"/>
                <a:ea typeface="楷体_GB2312" charset="-122"/>
              </a:rPr>
              <a:t>－</a:t>
            </a:r>
            <a:r>
              <a:rPr lang="en-US" altLang="zh-CN" sz="2800" i="1" dirty="0">
                <a:solidFill>
                  <a:srgbClr val="000000"/>
                </a:solidFill>
                <a:latin typeface="Times New Roman" panose="02020603050405020304" pitchFamily="18" charset="0"/>
                <a:ea typeface="楷体_GB2312" charset="-122"/>
              </a:rPr>
              <a:t>u</a:t>
            </a:r>
            <a:r>
              <a:rPr lang="en-US" altLang="zh-CN" sz="2800" baseline="-25000" dirty="0">
                <a:solidFill>
                  <a:srgbClr val="000000"/>
                </a:solidFill>
                <a:latin typeface="Times New Roman" panose="02020603050405020304" pitchFamily="18" charset="0"/>
                <a:ea typeface="楷体_GB2312" charset="-122"/>
              </a:rPr>
              <a:t>2</a:t>
            </a:r>
            <a:r>
              <a:rPr lang="en-US" altLang="zh-CN" sz="2800" dirty="0">
                <a:solidFill>
                  <a:srgbClr val="000000"/>
                </a:solidFill>
                <a:latin typeface="Times New Roman" panose="02020603050405020304" pitchFamily="18" charset="0"/>
                <a:ea typeface="楷体_GB2312" charset="-122"/>
              </a:rPr>
              <a:t>) </a:t>
            </a:r>
            <a:r>
              <a:rPr lang="en-US" altLang="zh-CN" sz="2800" i="1" dirty="0">
                <a:solidFill>
                  <a:srgbClr val="000000"/>
                </a:solidFill>
                <a:latin typeface="Times New Roman" panose="02020603050405020304" pitchFamily="18" charset="0"/>
                <a:ea typeface="楷体_GB2312" charset="-122"/>
              </a:rPr>
              <a:t>+ </a:t>
            </a:r>
            <a:r>
              <a:rPr lang="en-US" altLang="zh-CN" sz="2800" i="1" dirty="0">
                <a:solidFill>
                  <a:srgbClr val="FF0066"/>
                </a:solidFill>
                <a:latin typeface="Times New Roman" panose="02020603050405020304" pitchFamily="18" charset="0"/>
                <a:ea typeface="楷体_GB2312" charset="-122"/>
              </a:rPr>
              <a:t>f</a:t>
            </a:r>
            <a:r>
              <a:rPr lang="en-US" altLang="zh-CN" sz="2800" baseline="-25000" dirty="0">
                <a:solidFill>
                  <a:srgbClr val="FF0066"/>
                </a:solidFill>
                <a:latin typeface="Times New Roman" panose="02020603050405020304" pitchFamily="18" charset="0"/>
                <a:ea typeface="楷体_GB2312" charset="-122"/>
              </a:rPr>
              <a:t>3</a:t>
            </a:r>
            <a:r>
              <a:rPr lang="en-US" altLang="zh-CN" sz="2800" dirty="0">
                <a:solidFill>
                  <a:srgbClr val="FF0066"/>
                </a:solidFill>
                <a:latin typeface="Times New Roman" panose="02020603050405020304" pitchFamily="18" charset="0"/>
                <a:ea typeface="楷体_GB2312" charset="-122"/>
              </a:rPr>
              <a:t>( </a:t>
            </a:r>
            <a:r>
              <a:rPr lang="en-US" altLang="zh-CN" sz="2800" i="1" dirty="0">
                <a:solidFill>
                  <a:srgbClr val="FF0066"/>
                </a:solidFill>
                <a:latin typeface="Times New Roman" panose="02020603050405020304" pitchFamily="18" charset="0"/>
                <a:ea typeface="楷体_GB2312" charset="-122"/>
              </a:rPr>
              <a:t>x</a:t>
            </a:r>
            <a:r>
              <a:rPr lang="en-US" altLang="zh-CN" sz="2800" baseline="-25000" dirty="0">
                <a:solidFill>
                  <a:srgbClr val="FF0066"/>
                </a:solidFill>
                <a:latin typeface="Times New Roman" panose="02020603050405020304" pitchFamily="18" charset="0"/>
                <a:ea typeface="楷体_GB2312" charset="-122"/>
              </a:rPr>
              <a:t>3 </a:t>
            </a:r>
            <a:r>
              <a:rPr lang="en-US" altLang="zh-CN" sz="2800" dirty="0">
                <a:solidFill>
                  <a:srgbClr val="FF0066"/>
                </a:solidFill>
                <a:latin typeface="Times New Roman" panose="02020603050405020304" pitchFamily="18" charset="0"/>
                <a:ea typeface="楷体_GB2312" charset="-122"/>
              </a:rPr>
              <a:t>)</a:t>
            </a:r>
            <a:r>
              <a:rPr lang="en-US" altLang="zh-CN" sz="2800" dirty="0">
                <a:solidFill>
                  <a:srgbClr val="000000"/>
                </a:solidFill>
                <a:latin typeface="Times New Roman" panose="02020603050405020304" pitchFamily="18" charset="0"/>
                <a:ea typeface="楷体_GB2312" charset="-122"/>
              </a:rPr>
              <a:t> }</a:t>
            </a:r>
            <a:br>
              <a:rPr lang="en-US" altLang="zh-CN" sz="2800" i="1" dirty="0">
                <a:solidFill>
                  <a:srgbClr val="000000"/>
                </a:solidFill>
                <a:latin typeface="Times New Roman" panose="02020603050405020304" pitchFamily="18" charset="0"/>
                <a:ea typeface="楷体_GB2312" charset="-122"/>
              </a:rPr>
            </a:br>
            <a:r>
              <a:rPr lang="en-US" altLang="zh-CN" sz="2800" i="1" dirty="0">
                <a:solidFill>
                  <a:srgbClr val="000000"/>
                </a:solidFill>
                <a:latin typeface="Times New Roman" panose="02020603050405020304" pitchFamily="18" charset="0"/>
                <a:ea typeface="楷体_GB2312" charset="-122"/>
              </a:rPr>
              <a:t>	    </a:t>
            </a:r>
            <a:r>
              <a:rPr lang="en-US" altLang="zh-CN" dirty="0">
                <a:solidFill>
                  <a:srgbClr val="000000"/>
                </a:solidFill>
                <a:latin typeface="Times New Roman" panose="02020603050405020304" pitchFamily="18" charset="0"/>
                <a:ea typeface="楷体_GB2312" charset="-122"/>
              </a:rPr>
              <a:t>0</a:t>
            </a:r>
            <a:r>
              <a:rPr lang="en-US" altLang="zh-CN" dirty="0">
                <a:solidFill>
                  <a:srgbClr val="000000"/>
                </a:solidFill>
                <a:latin typeface="Times New Roman" panose="02020603050405020304" pitchFamily="18" charset="0"/>
                <a:ea typeface="楷体_GB2312" charset="-122"/>
                <a:sym typeface="Symbol" panose="05050102010706020507" pitchFamily="18" charset="2"/>
              </a:rPr>
              <a:t></a:t>
            </a:r>
            <a:r>
              <a:rPr lang="en-US" altLang="zh-CN" i="1" dirty="0">
                <a:solidFill>
                  <a:srgbClr val="000000"/>
                </a:solidFill>
                <a:latin typeface="Times New Roman" panose="02020603050405020304" pitchFamily="18" charset="0"/>
                <a:ea typeface="楷体_GB2312" charset="-122"/>
              </a:rPr>
              <a:t>u</a:t>
            </a:r>
            <a:r>
              <a:rPr lang="en-US" altLang="zh-CN" sz="2800" baseline="-25000" dirty="0">
                <a:solidFill>
                  <a:srgbClr val="000000"/>
                </a:solidFill>
                <a:latin typeface="Times New Roman" panose="02020603050405020304" pitchFamily="18" charset="0"/>
                <a:ea typeface="楷体_GB2312" charset="-122"/>
              </a:rPr>
              <a:t>2</a:t>
            </a:r>
            <a:r>
              <a:rPr lang="en-US" altLang="zh-CN" dirty="0">
                <a:solidFill>
                  <a:srgbClr val="000000"/>
                </a:solidFill>
                <a:latin typeface="Times New Roman" panose="02020603050405020304" pitchFamily="18" charset="0"/>
                <a:ea typeface="楷体_GB2312" charset="-122"/>
                <a:sym typeface="Symbol" panose="05050102010706020507" pitchFamily="18" charset="2"/>
              </a:rPr>
              <a:t></a:t>
            </a:r>
            <a:r>
              <a:rPr lang="en-US" altLang="zh-CN" i="1" dirty="0">
                <a:solidFill>
                  <a:srgbClr val="000000"/>
                </a:solidFill>
                <a:latin typeface="Times New Roman" panose="02020603050405020304" pitchFamily="18" charset="0"/>
                <a:ea typeface="楷体_GB2312" charset="-122"/>
              </a:rPr>
              <a:t>x</a:t>
            </a:r>
            <a:r>
              <a:rPr lang="en-US" altLang="zh-CN" sz="2800" baseline="-25000" dirty="0">
                <a:solidFill>
                  <a:srgbClr val="000000"/>
                </a:solidFill>
                <a:latin typeface="Times New Roman" panose="02020603050405020304" pitchFamily="18" charset="0"/>
                <a:ea typeface="楷体_GB2312" charset="-122"/>
              </a:rPr>
              <a:t>2</a:t>
            </a:r>
            <a:endParaRPr lang="en-US" altLang="zh-CN" sz="2800" dirty="0">
              <a:solidFill>
                <a:srgbClr val="000000"/>
              </a:solidFill>
              <a:latin typeface="Times New Roman" panose="02020603050405020304" pitchFamily="18" charset="0"/>
              <a:ea typeface="楷体_GB2312" charset="-122"/>
            </a:endParaRPr>
          </a:p>
        </p:txBody>
      </p:sp>
      <p:sp>
        <p:nvSpPr>
          <p:cNvPr id="5" name="Rectangle 327">
            <a:extLst>
              <a:ext uri="{FF2B5EF4-FFF2-40B4-BE49-F238E27FC236}">
                <a16:creationId xmlns:a16="http://schemas.microsoft.com/office/drawing/2014/main" id="{ED559775-9E45-4BFA-B8BF-379085697474}"/>
              </a:ext>
            </a:extLst>
          </p:cNvPr>
          <p:cNvSpPr>
            <a:spLocks noChangeArrowheads="1"/>
          </p:cNvSpPr>
          <p:nvPr/>
        </p:nvSpPr>
        <p:spPr bwMode="auto">
          <a:xfrm>
            <a:off x="1244600" y="2187787"/>
            <a:ext cx="49276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1pPr>
            <a:lvl2pPr marL="609600"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2pPr>
            <a:lvl3pPr marL="1017588"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3pPr>
            <a:lvl4pPr marL="16002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4pPr>
            <a:lvl5pPr marL="20574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5pPr>
            <a:lvl6pPr marL="25146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6pPr>
            <a:lvl7pPr marL="29718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7pPr>
            <a:lvl8pPr marL="34290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8pPr>
            <a:lvl9pPr marL="38862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9pPr>
          </a:lstStyle>
          <a:p>
            <a:pPr eaLnBrk="0" fontAlgn="base" hangingPunct="0">
              <a:lnSpc>
                <a:spcPct val="80000"/>
              </a:lnSpc>
              <a:spcBef>
                <a:spcPct val="0"/>
              </a:spcBef>
              <a:spcAft>
                <a:spcPct val="0"/>
              </a:spcAft>
              <a:buSzPct val="100000"/>
              <a:buFontTx/>
              <a:buNone/>
            </a:pPr>
            <a:r>
              <a:rPr lang="en-US" altLang="zh-CN" sz="2800" i="1">
                <a:solidFill>
                  <a:srgbClr val="000000"/>
                </a:solidFill>
                <a:latin typeface="Times New Roman" panose="02020603050405020304" pitchFamily="18" charset="0"/>
                <a:ea typeface="楷体_GB2312" charset="-122"/>
              </a:rPr>
              <a:t>=max</a:t>
            </a:r>
            <a:r>
              <a:rPr lang="en-US" altLang="zh-CN" sz="2800">
                <a:solidFill>
                  <a:srgbClr val="000000"/>
                </a:solidFill>
                <a:latin typeface="Times New Roman" panose="02020603050405020304" pitchFamily="18" charset="0"/>
                <a:ea typeface="楷体_GB2312" charset="-122"/>
              </a:rPr>
              <a:t>{ 8</a:t>
            </a:r>
            <a:r>
              <a:rPr lang="en-US" altLang="zh-CN" sz="2800" i="1">
                <a:solidFill>
                  <a:srgbClr val="000000"/>
                </a:solidFill>
                <a:latin typeface="Times New Roman" panose="02020603050405020304" pitchFamily="18" charset="0"/>
                <a:ea typeface="楷体_GB2312" charset="-122"/>
              </a:rPr>
              <a:t>u</a:t>
            </a:r>
            <a:r>
              <a:rPr lang="en-US" altLang="zh-CN" sz="2800" baseline="-25000">
                <a:solidFill>
                  <a:srgbClr val="000000"/>
                </a:solidFill>
                <a:latin typeface="Times New Roman" panose="02020603050405020304" pitchFamily="18" charset="0"/>
                <a:ea typeface="楷体_GB2312" charset="-122"/>
              </a:rPr>
              <a:t>2</a:t>
            </a:r>
            <a:r>
              <a:rPr lang="en-US" altLang="zh-CN" sz="2800" i="1">
                <a:solidFill>
                  <a:srgbClr val="000000"/>
                </a:solidFill>
                <a:latin typeface="Times New Roman" panose="02020603050405020304" pitchFamily="18" charset="0"/>
                <a:ea typeface="楷体_GB2312" charset="-122"/>
              </a:rPr>
              <a:t>+</a:t>
            </a:r>
            <a:r>
              <a:rPr lang="en-US" altLang="zh-CN" sz="2800">
                <a:solidFill>
                  <a:srgbClr val="000000"/>
                </a:solidFill>
                <a:latin typeface="Times New Roman" panose="02020603050405020304" pitchFamily="18" charset="0"/>
                <a:ea typeface="楷体_GB2312" charset="-122"/>
              </a:rPr>
              <a:t>5(</a:t>
            </a:r>
            <a:r>
              <a:rPr lang="en-US" altLang="zh-CN" sz="2800" i="1">
                <a:solidFill>
                  <a:srgbClr val="000000"/>
                </a:solidFill>
                <a:latin typeface="Times New Roman" panose="02020603050405020304" pitchFamily="18" charset="0"/>
                <a:ea typeface="楷体_GB2312" charset="-122"/>
              </a:rPr>
              <a:t>x</a:t>
            </a:r>
            <a:r>
              <a:rPr lang="en-US" altLang="zh-CN" sz="2800" baseline="-25000">
                <a:solidFill>
                  <a:srgbClr val="000000"/>
                </a:solidFill>
                <a:latin typeface="Times New Roman" panose="02020603050405020304" pitchFamily="18" charset="0"/>
                <a:ea typeface="楷体_GB2312" charset="-122"/>
              </a:rPr>
              <a:t>2</a:t>
            </a:r>
            <a:r>
              <a:rPr lang="zh-CN" altLang="en-US" sz="2800" i="1">
                <a:solidFill>
                  <a:srgbClr val="000000"/>
                </a:solidFill>
                <a:latin typeface="Times New Roman" panose="02020603050405020304" pitchFamily="18" charset="0"/>
                <a:ea typeface="楷体_GB2312" charset="-122"/>
              </a:rPr>
              <a:t>－</a:t>
            </a:r>
            <a:r>
              <a:rPr lang="en-US" altLang="zh-CN" sz="2800" i="1">
                <a:solidFill>
                  <a:srgbClr val="000000"/>
                </a:solidFill>
                <a:latin typeface="Times New Roman" panose="02020603050405020304" pitchFamily="18" charset="0"/>
                <a:ea typeface="楷体_GB2312" charset="-122"/>
              </a:rPr>
              <a:t>u</a:t>
            </a:r>
            <a:r>
              <a:rPr lang="en-US" altLang="zh-CN" sz="2800" baseline="-25000">
                <a:solidFill>
                  <a:srgbClr val="000000"/>
                </a:solidFill>
                <a:latin typeface="Times New Roman" panose="02020603050405020304" pitchFamily="18" charset="0"/>
                <a:ea typeface="楷体_GB2312" charset="-122"/>
              </a:rPr>
              <a:t>2</a:t>
            </a:r>
            <a:r>
              <a:rPr lang="en-US" altLang="zh-CN" sz="2800">
                <a:solidFill>
                  <a:srgbClr val="000000"/>
                </a:solidFill>
                <a:latin typeface="Times New Roman" panose="02020603050405020304" pitchFamily="18" charset="0"/>
                <a:ea typeface="楷体_GB2312" charset="-122"/>
              </a:rPr>
              <a:t>)</a:t>
            </a:r>
            <a:r>
              <a:rPr lang="en-US" altLang="zh-CN" sz="2800" i="1">
                <a:solidFill>
                  <a:srgbClr val="000000"/>
                </a:solidFill>
                <a:latin typeface="Times New Roman" panose="02020603050405020304" pitchFamily="18" charset="0"/>
                <a:ea typeface="楷体_GB2312" charset="-122"/>
              </a:rPr>
              <a:t>+</a:t>
            </a:r>
            <a:r>
              <a:rPr lang="en-US" altLang="zh-CN" sz="2800">
                <a:solidFill>
                  <a:srgbClr val="FF0066"/>
                </a:solidFill>
                <a:latin typeface="Times New Roman" panose="02020603050405020304" pitchFamily="18" charset="0"/>
                <a:ea typeface="楷体_GB2312" charset="-122"/>
              </a:rPr>
              <a:t>17.5</a:t>
            </a:r>
            <a:r>
              <a:rPr lang="en-US" altLang="zh-CN" sz="2800" i="1">
                <a:solidFill>
                  <a:srgbClr val="FF0066"/>
                </a:solidFill>
                <a:latin typeface="Times New Roman" panose="02020603050405020304" pitchFamily="18" charset="0"/>
                <a:ea typeface="楷体_GB2312" charset="-122"/>
              </a:rPr>
              <a:t>x</a:t>
            </a:r>
            <a:r>
              <a:rPr lang="en-US" altLang="zh-CN" sz="2800" baseline="-25000">
                <a:solidFill>
                  <a:srgbClr val="FF0066"/>
                </a:solidFill>
                <a:latin typeface="Times New Roman" panose="02020603050405020304" pitchFamily="18" charset="0"/>
                <a:ea typeface="楷体_GB2312" charset="-122"/>
              </a:rPr>
              <a:t>3</a:t>
            </a:r>
            <a:r>
              <a:rPr lang="en-US" altLang="zh-CN" sz="2800" baseline="-25000">
                <a:solidFill>
                  <a:srgbClr val="000000"/>
                </a:solidFill>
                <a:latin typeface="Times New Roman" panose="02020603050405020304" pitchFamily="18" charset="0"/>
                <a:ea typeface="楷体_GB2312" charset="-122"/>
              </a:rPr>
              <a:t> </a:t>
            </a:r>
            <a:r>
              <a:rPr lang="en-US" altLang="zh-CN" sz="2800">
                <a:solidFill>
                  <a:srgbClr val="000000"/>
                </a:solidFill>
                <a:latin typeface="Times New Roman" panose="02020603050405020304" pitchFamily="18" charset="0"/>
                <a:ea typeface="楷体_GB2312" charset="-122"/>
              </a:rPr>
              <a:t>}</a:t>
            </a:r>
            <a:br>
              <a:rPr lang="en-US" altLang="zh-CN" sz="2800" i="1">
                <a:solidFill>
                  <a:srgbClr val="000000"/>
                </a:solidFill>
                <a:latin typeface="Times New Roman" panose="02020603050405020304" pitchFamily="18" charset="0"/>
                <a:ea typeface="楷体_GB2312" charset="-122"/>
              </a:rPr>
            </a:br>
            <a:r>
              <a:rPr lang="en-US" altLang="zh-CN" sz="2800" i="1">
                <a:solidFill>
                  <a:srgbClr val="000000"/>
                </a:solidFill>
                <a:latin typeface="Times New Roman" panose="02020603050405020304" pitchFamily="18" charset="0"/>
                <a:ea typeface="楷体_GB2312" charset="-122"/>
              </a:rPr>
              <a:t>  </a:t>
            </a:r>
            <a:r>
              <a:rPr lang="en-US" altLang="zh-CN">
                <a:solidFill>
                  <a:srgbClr val="000000"/>
                </a:solidFill>
                <a:latin typeface="Times New Roman" panose="02020603050405020304" pitchFamily="18" charset="0"/>
                <a:ea typeface="楷体_GB2312" charset="-122"/>
              </a:rPr>
              <a:t>0</a:t>
            </a:r>
            <a:r>
              <a:rPr lang="en-US" altLang="zh-CN">
                <a:solidFill>
                  <a:srgbClr val="000000"/>
                </a:solidFill>
                <a:latin typeface="Times New Roman" panose="02020603050405020304" pitchFamily="18" charset="0"/>
                <a:ea typeface="楷体_GB2312" charset="-122"/>
                <a:sym typeface="Symbol" panose="05050102010706020507" pitchFamily="18" charset="2"/>
              </a:rPr>
              <a:t></a:t>
            </a:r>
            <a:r>
              <a:rPr lang="en-US" altLang="zh-CN" i="1">
                <a:solidFill>
                  <a:srgbClr val="000000"/>
                </a:solidFill>
                <a:latin typeface="Times New Roman" panose="02020603050405020304" pitchFamily="18" charset="0"/>
                <a:ea typeface="楷体_GB2312" charset="-122"/>
              </a:rPr>
              <a:t>u</a:t>
            </a:r>
            <a:r>
              <a:rPr lang="en-US" altLang="zh-CN" sz="2800" baseline="-25000">
                <a:solidFill>
                  <a:srgbClr val="000000"/>
                </a:solidFill>
                <a:latin typeface="Times New Roman" panose="02020603050405020304" pitchFamily="18" charset="0"/>
                <a:ea typeface="楷体_GB2312" charset="-122"/>
              </a:rPr>
              <a:t>2</a:t>
            </a:r>
            <a:r>
              <a:rPr lang="en-US" altLang="zh-CN" i="1">
                <a:solidFill>
                  <a:srgbClr val="000000"/>
                </a:solidFill>
                <a:latin typeface="Times New Roman" panose="02020603050405020304" pitchFamily="18" charset="0"/>
                <a:ea typeface="楷体_GB2312" charset="-122"/>
                <a:sym typeface="Symbol" panose="05050102010706020507" pitchFamily="18" charset="2"/>
              </a:rPr>
              <a:t></a:t>
            </a:r>
            <a:r>
              <a:rPr lang="en-US" altLang="zh-CN" i="1">
                <a:solidFill>
                  <a:srgbClr val="000000"/>
                </a:solidFill>
                <a:latin typeface="Times New Roman" panose="02020603050405020304" pitchFamily="18" charset="0"/>
                <a:ea typeface="楷体_GB2312" charset="-122"/>
              </a:rPr>
              <a:t>x</a:t>
            </a:r>
            <a:r>
              <a:rPr lang="en-US" altLang="zh-CN" sz="2800" baseline="-25000">
                <a:solidFill>
                  <a:srgbClr val="000000"/>
                </a:solidFill>
                <a:latin typeface="Times New Roman" panose="02020603050405020304" pitchFamily="18" charset="0"/>
                <a:ea typeface="楷体_GB2312" charset="-122"/>
              </a:rPr>
              <a:t>2</a:t>
            </a:r>
          </a:p>
        </p:txBody>
      </p:sp>
      <p:sp>
        <p:nvSpPr>
          <p:cNvPr id="6" name="Rectangle 328">
            <a:extLst>
              <a:ext uri="{FF2B5EF4-FFF2-40B4-BE49-F238E27FC236}">
                <a16:creationId xmlns:a16="http://schemas.microsoft.com/office/drawing/2014/main" id="{4CFC53AC-BFAA-4210-B48B-A83265E012E9}"/>
              </a:ext>
            </a:extLst>
          </p:cNvPr>
          <p:cNvSpPr>
            <a:spLocks noChangeArrowheads="1"/>
          </p:cNvSpPr>
          <p:nvPr/>
        </p:nvSpPr>
        <p:spPr bwMode="auto">
          <a:xfrm>
            <a:off x="7958667" y="1934581"/>
            <a:ext cx="3505200" cy="939800"/>
          </a:xfrm>
          <a:prstGeom prst="rect">
            <a:avLst/>
          </a:prstGeom>
          <a:noFill/>
          <a:ln w="9525" algn="ctr">
            <a:solidFill>
              <a:srgbClr val="FF0000"/>
            </a:solidFill>
            <a:miter lim="800000"/>
            <a:headEnd/>
            <a:tailEnd/>
          </a:ln>
          <a:extLst>
            <a:ext uri="{909E8E84-426E-40DD-AFC4-6F175D3DCCD1}">
              <a14:hiddenFill xmlns:a14="http://schemas.microsoft.com/office/drawing/2010/main">
                <a:solidFill>
                  <a:schemeClr val="accent1"/>
                </a:solidFill>
              </a14:hiddenFill>
            </a:ext>
          </a:extLst>
        </p:spPr>
        <p:txBody>
          <a:bodyPr lIns="82550" tIns="41275" rIns="82550" bIns="41275"/>
          <a:lstStyle>
            <a:lvl1pPr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1pPr>
            <a:lvl2pPr marL="609600"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2pPr>
            <a:lvl3pPr marL="1017588"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3pPr>
            <a:lvl4pPr marL="16002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4pPr>
            <a:lvl5pPr marL="20574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5pPr>
            <a:lvl6pPr marL="25146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6pPr>
            <a:lvl7pPr marL="29718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7pPr>
            <a:lvl8pPr marL="34290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8pPr>
            <a:lvl9pPr marL="38862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9pPr>
          </a:lstStyle>
          <a:p>
            <a:pPr eaLnBrk="0" fontAlgn="base" hangingPunct="0">
              <a:spcBef>
                <a:spcPct val="10000"/>
              </a:spcBef>
              <a:spcAft>
                <a:spcPct val="0"/>
              </a:spcAft>
              <a:buSzPct val="100000"/>
              <a:buFontTx/>
              <a:buNone/>
            </a:pPr>
            <a:r>
              <a:rPr lang="zh-CN" altLang="en-US" sz="2400">
                <a:solidFill>
                  <a:srgbClr val="FF0066"/>
                </a:solidFill>
                <a:latin typeface="Times New Roman" panose="02020603050405020304" pitchFamily="18" charset="0"/>
                <a:ea typeface="楷体_GB2312" charset="-122"/>
              </a:rPr>
              <a:t>状态转移方程：</a:t>
            </a:r>
            <a:br>
              <a:rPr lang="zh-CN" altLang="en-US" sz="2400">
                <a:solidFill>
                  <a:srgbClr val="FF0066"/>
                </a:solidFill>
                <a:latin typeface="Times New Roman" panose="02020603050405020304" pitchFamily="18" charset="0"/>
                <a:ea typeface="楷体_GB2312" charset="-122"/>
              </a:rPr>
            </a:br>
            <a:r>
              <a:rPr lang="en-US" altLang="zh-CN" sz="2400" i="1">
                <a:solidFill>
                  <a:srgbClr val="000000"/>
                </a:solidFill>
                <a:latin typeface="Times New Roman" panose="02020603050405020304" pitchFamily="18" charset="0"/>
                <a:ea typeface="楷体_GB2312" charset="-122"/>
              </a:rPr>
              <a:t>x</a:t>
            </a:r>
            <a:r>
              <a:rPr lang="en-US" altLang="zh-CN" sz="2400" i="1" baseline="-25000">
                <a:solidFill>
                  <a:srgbClr val="000000"/>
                </a:solidFill>
                <a:latin typeface="Times New Roman" panose="02020603050405020304" pitchFamily="18" charset="0"/>
                <a:ea typeface="楷体_GB2312" charset="-122"/>
              </a:rPr>
              <a:t>k</a:t>
            </a:r>
            <a:r>
              <a:rPr lang="en-US" altLang="zh-CN" sz="2400" baseline="-25000">
                <a:solidFill>
                  <a:srgbClr val="000000"/>
                </a:solidFill>
                <a:latin typeface="Times New Roman" panose="02020603050405020304" pitchFamily="18" charset="0"/>
                <a:ea typeface="楷体_GB2312" charset="-122"/>
              </a:rPr>
              <a:t>+1</a:t>
            </a:r>
            <a:r>
              <a:rPr lang="en-US" altLang="zh-CN" sz="2400">
                <a:solidFill>
                  <a:srgbClr val="000000"/>
                </a:solidFill>
                <a:latin typeface="Times New Roman" panose="02020603050405020304" pitchFamily="18" charset="0"/>
                <a:ea typeface="楷体_GB2312" charset="-122"/>
              </a:rPr>
              <a:t>=0.7</a:t>
            </a:r>
            <a:r>
              <a:rPr lang="en-US" altLang="zh-CN" sz="2400" i="1">
                <a:solidFill>
                  <a:srgbClr val="000000"/>
                </a:solidFill>
                <a:latin typeface="Times New Roman" panose="02020603050405020304" pitchFamily="18" charset="0"/>
                <a:ea typeface="楷体_GB2312" charset="-122"/>
              </a:rPr>
              <a:t>u</a:t>
            </a:r>
            <a:r>
              <a:rPr lang="en-US" altLang="zh-CN" sz="2400" i="1" baseline="-25000">
                <a:solidFill>
                  <a:srgbClr val="000000"/>
                </a:solidFill>
                <a:latin typeface="Times New Roman" panose="02020603050405020304" pitchFamily="18" charset="0"/>
                <a:ea typeface="楷体_GB2312" charset="-122"/>
              </a:rPr>
              <a:t>k </a:t>
            </a:r>
            <a:r>
              <a:rPr lang="en-US" altLang="zh-CN" sz="2400">
                <a:solidFill>
                  <a:srgbClr val="000000"/>
                </a:solidFill>
                <a:latin typeface="Times New Roman" panose="02020603050405020304" pitchFamily="18" charset="0"/>
                <a:ea typeface="楷体_GB2312" charset="-122"/>
              </a:rPr>
              <a:t>+ 0.9( </a:t>
            </a:r>
            <a:r>
              <a:rPr lang="en-US" altLang="zh-CN" sz="2400" i="1">
                <a:solidFill>
                  <a:srgbClr val="000000"/>
                </a:solidFill>
                <a:latin typeface="Times New Roman" panose="02020603050405020304" pitchFamily="18" charset="0"/>
                <a:ea typeface="楷体_GB2312" charset="-122"/>
              </a:rPr>
              <a:t>x</a:t>
            </a:r>
            <a:r>
              <a:rPr lang="en-US" altLang="zh-CN" sz="2400" i="1" baseline="-25000">
                <a:solidFill>
                  <a:srgbClr val="000000"/>
                </a:solidFill>
                <a:latin typeface="Times New Roman" panose="02020603050405020304" pitchFamily="18" charset="0"/>
                <a:ea typeface="楷体_GB2312" charset="-122"/>
              </a:rPr>
              <a:t>k</a:t>
            </a:r>
            <a:r>
              <a:rPr lang="zh-CN" altLang="en-US" sz="2400">
                <a:solidFill>
                  <a:srgbClr val="000000"/>
                </a:solidFill>
                <a:latin typeface="Times New Roman" panose="02020603050405020304" pitchFamily="18" charset="0"/>
                <a:ea typeface="楷体_GB2312" charset="-122"/>
              </a:rPr>
              <a:t>－</a:t>
            </a:r>
            <a:r>
              <a:rPr lang="en-US" altLang="zh-CN" sz="2400" i="1">
                <a:solidFill>
                  <a:srgbClr val="000000"/>
                </a:solidFill>
                <a:latin typeface="Times New Roman" panose="02020603050405020304" pitchFamily="18" charset="0"/>
                <a:ea typeface="楷体_GB2312" charset="-122"/>
              </a:rPr>
              <a:t>u</a:t>
            </a:r>
            <a:r>
              <a:rPr lang="en-US" altLang="zh-CN" sz="2400" i="1" baseline="-25000">
                <a:solidFill>
                  <a:srgbClr val="000000"/>
                </a:solidFill>
                <a:latin typeface="Times New Roman" panose="02020603050405020304" pitchFamily="18" charset="0"/>
                <a:ea typeface="楷体_GB2312" charset="-122"/>
              </a:rPr>
              <a:t>k</a:t>
            </a:r>
            <a:r>
              <a:rPr lang="en-US" altLang="zh-CN" sz="2400" baseline="-25000">
                <a:solidFill>
                  <a:srgbClr val="000000"/>
                </a:solidFill>
                <a:latin typeface="Times New Roman" panose="02020603050405020304" pitchFamily="18" charset="0"/>
                <a:ea typeface="楷体_GB2312" charset="-122"/>
              </a:rPr>
              <a:t> </a:t>
            </a:r>
            <a:r>
              <a:rPr lang="en-US" altLang="zh-CN" sz="2400">
                <a:solidFill>
                  <a:srgbClr val="000000"/>
                </a:solidFill>
                <a:latin typeface="Times New Roman" panose="02020603050405020304" pitchFamily="18" charset="0"/>
                <a:ea typeface="楷体_GB2312" charset="-122"/>
              </a:rPr>
              <a:t>)</a:t>
            </a:r>
            <a:endParaRPr lang="en-US" altLang="zh-CN" sz="2400">
              <a:solidFill>
                <a:srgbClr val="0000FF"/>
              </a:solidFill>
              <a:latin typeface="Times New Roman" panose="02020603050405020304" pitchFamily="18" charset="0"/>
              <a:ea typeface="楷体_GB2312" charset="-122"/>
            </a:endParaRPr>
          </a:p>
        </p:txBody>
      </p:sp>
      <p:sp>
        <p:nvSpPr>
          <p:cNvPr id="7" name="Rectangle 329">
            <a:extLst>
              <a:ext uri="{FF2B5EF4-FFF2-40B4-BE49-F238E27FC236}">
                <a16:creationId xmlns:a16="http://schemas.microsoft.com/office/drawing/2014/main" id="{1588FCBF-F89F-4F6B-9C2A-A19D77FDE488}"/>
              </a:ext>
            </a:extLst>
          </p:cNvPr>
          <p:cNvSpPr>
            <a:spLocks noChangeArrowheads="1"/>
          </p:cNvSpPr>
          <p:nvPr/>
        </p:nvSpPr>
        <p:spPr bwMode="auto">
          <a:xfrm>
            <a:off x="1208088" y="3027575"/>
            <a:ext cx="7823200"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1pPr>
            <a:lvl2pPr marL="609600"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2pPr>
            <a:lvl3pPr marL="1017588"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3pPr>
            <a:lvl4pPr marL="16002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4pPr>
            <a:lvl5pPr marL="20574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5pPr>
            <a:lvl6pPr marL="25146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6pPr>
            <a:lvl7pPr marL="29718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7pPr>
            <a:lvl8pPr marL="34290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8pPr>
            <a:lvl9pPr marL="38862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9pPr>
          </a:lstStyle>
          <a:p>
            <a:pPr eaLnBrk="0" fontAlgn="base" hangingPunct="0">
              <a:lnSpc>
                <a:spcPct val="80000"/>
              </a:lnSpc>
              <a:spcBef>
                <a:spcPct val="0"/>
              </a:spcBef>
              <a:spcAft>
                <a:spcPct val="0"/>
              </a:spcAft>
              <a:buSzPct val="100000"/>
              <a:buFontTx/>
              <a:buNone/>
            </a:pPr>
            <a:r>
              <a:rPr lang="en-US" altLang="zh-CN" sz="2800" i="1">
                <a:solidFill>
                  <a:srgbClr val="000000"/>
                </a:solidFill>
                <a:latin typeface="Times New Roman" panose="02020603050405020304" pitchFamily="18" charset="0"/>
                <a:ea typeface="楷体_GB2312" charset="-122"/>
              </a:rPr>
              <a:t>=max</a:t>
            </a:r>
            <a:r>
              <a:rPr lang="en-US" altLang="zh-CN" sz="2800">
                <a:solidFill>
                  <a:srgbClr val="000000"/>
                </a:solidFill>
                <a:latin typeface="Times New Roman" panose="02020603050405020304" pitchFamily="18" charset="0"/>
                <a:ea typeface="楷体_GB2312" charset="-122"/>
              </a:rPr>
              <a:t>{ 8</a:t>
            </a:r>
            <a:r>
              <a:rPr lang="en-US" altLang="zh-CN" sz="2800" i="1">
                <a:solidFill>
                  <a:srgbClr val="000000"/>
                </a:solidFill>
                <a:latin typeface="Times New Roman" panose="02020603050405020304" pitchFamily="18" charset="0"/>
                <a:ea typeface="楷体_GB2312" charset="-122"/>
              </a:rPr>
              <a:t>u</a:t>
            </a:r>
            <a:r>
              <a:rPr lang="en-US" altLang="zh-CN" sz="2800" baseline="-25000">
                <a:solidFill>
                  <a:srgbClr val="000000"/>
                </a:solidFill>
                <a:latin typeface="Times New Roman" panose="02020603050405020304" pitchFamily="18" charset="0"/>
                <a:ea typeface="楷体_GB2312" charset="-122"/>
              </a:rPr>
              <a:t>2</a:t>
            </a:r>
            <a:r>
              <a:rPr lang="en-US" altLang="zh-CN" sz="2800" i="1">
                <a:solidFill>
                  <a:srgbClr val="000000"/>
                </a:solidFill>
                <a:latin typeface="Times New Roman" panose="02020603050405020304" pitchFamily="18" charset="0"/>
                <a:ea typeface="楷体_GB2312" charset="-122"/>
              </a:rPr>
              <a:t>+</a:t>
            </a:r>
            <a:r>
              <a:rPr lang="en-US" altLang="zh-CN" sz="2800">
                <a:solidFill>
                  <a:srgbClr val="000000"/>
                </a:solidFill>
                <a:latin typeface="Times New Roman" panose="02020603050405020304" pitchFamily="18" charset="0"/>
                <a:ea typeface="楷体_GB2312" charset="-122"/>
              </a:rPr>
              <a:t>5(</a:t>
            </a:r>
            <a:r>
              <a:rPr lang="en-US" altLang="zh-CN" sz="2800" i="1">
                <a:solidFill>
                  <a:srgbClr val="000000"/>
                </a:solidFill>
                <a:latin typeface="Times New Roman" panose="02020603050405020304" pitchFamily="18" charset="0"/>
                <a:ea typeface="楷体_GB2312" charset="-122"/>
              </a:rPr>
              <a:t>x</a:t>
            </a:r>
            <a:r>
              <a:rPr lang="en-US" altLang="zh-CN" sz="2800" baseline="-25000">
                <a:solidFill>
                  <a:srgbClr val="000000"/>
                </a:solidFill>
                <a:latin typeface="Times New Roman" panose="02020603050405020304" pitchFamily="18" charset="0"/>
                <a:ea typeface="楷体_GB2312" charset="-122"/>
              </a:rPr>
              <a:t>2</a:t>
            </a:r>
            <a:r>
              <a:rPr lang="zh-CN" altLang="en-US" sz="2800" i="1">
                <a:solidFill>
                  <a:srgbClr val="000000"/>
                </a:solidFill>
                <a:latin typeface="Times New Roman" panose="02020603050405020304" pitchFamily="18" charset="0"/>
                <a:ea typeface="楷体_GB2312" charset="-122"/>
              </a:rPr>
              <a:t>－</a:t>
            </a:r>
            <a:r>
              <a:rPr lang="en-US" altLang="zh-CN" sz="2800" i="1">
                <a:solidFill>
                  <a:srgbClr val="000000"/>
                </a:solidFill>
                <a:latin typeface="Times New Roman" panose="02020603050405020304" pitchFamily="18" charset="0"/>
                <a:ea typeface="楷体_GB2312" charset="-122"/>
              </a:rPr>
              <a:t>u</a:t>
            </a:r>
            <a:r>
              <a:rPr lang="en-US" altLang="zh-CN" sz="2800" baseline="-25000">
                <a:solidFill>
                  <a:srgbClr val="000000"/>
                </a:solidFill>
                <a:latin typeface="Times New Roman" panose="02020603050405020304" pitchFamily="18" charset="0"/>
                <a:ea typeface="楷体_GB2312" charset="-122"/>
              </a:rPr>
              <a:t>2</a:t>
            </a:r>
            <a:r>
              <a:rPr lang="en-US" altLang="zh-CN" sz="2800">
                <a:solidFill>
                  <a:srgbClr val="000000"/>
                </a:solidFill>
                <a:latin typeface="Times New Roman" panose="02020603050405020304" pitchFamily="18" charset="0"/>
                <a:ea typeface="楷体_GB2312" charset="-122"/>
              </a:rPr>
              <a:t>)</a:t>
            </a:r>
            <a:r>
              <a:rPr lang="en-US" altLang="zh-CN" sz="2800" i="1">
                <a:solidFill>
                  <a:srgbClr val="000000"/>
                </a:solidFill>
                <a:latin typeface="Times New Roman" panose="02020603050405020304" pitchFamily="18" charset="0"/>
                <a:ea typeface="楷体_GB2312" charset="-122"/>
              </a:rPr>
              <a:t>+</a:t>
            </a:r>
            <a:r>
              <a:rPr lang="en-US" altLang="zh-CN" sz="2800">
                <a:solidFill>
                  <a:srgbClr val="FF0066"/>
                </a:solidFill>
                <a:latin typeface="Times New Roman" panose="02020603050405020304" pitchFamily="18" charset="0"/>
                <a:ea typeface="楷体_GB2312" charset="-122"/>
              </a:rPr>
              <a:t>17.5[0.7</a:t>
            </a:r>
            <a:r>
              <a:rPr lang="en-US" altLang="zh-CN" sz="2800" i="1">
                <a:solidFill>
                  <a:srgbClr val="FF0066"/>
                </a:solidFill>
                <a:latin typeface="Times New Roman" panose="02020603050405020304" pitchFamily="18" charset="0"/>
                <a:ea typeface="楷体_GB2312" charset="-122"/>
              </a:rPr>
              <a:t>u</a:t>
            </a:r>
            <a:r>
              <a:rPr lang="en-US" altLang="zh-CN" sz="2800" baseline="-25000">
                <a:solidFill>
                  <a:srgbClr val="FF0066"/>
                </a:solidFill>
                <a:latin typeface="Times New Roman" panose="02020603050405020304" pitchFamily="18" charset="0"/>
                <a:ea typeface="楷体_GB2312" charset="-122"/>
              </a:rPr>
              <a:t>2</a:t>
            </a:r>
            <a:r>
              <a:rPr lang="en-US" altLang="zh-CN" sz="2800" i="1">
                <a:solidFill>
                  <a:srgbClr val="FF0066"/>
                </a:solidFill>
                <a:latin typeface="Times New Roman" panose="02020603050405020304" pitchFamily="18" charset="0"/>
                <a:ea typeface="楷体_GB2312" charset="-122"/>
              </a:rPr>
              <a:t>+</a:t>
            </a:r>
            <a:r>
              <a:rPr lang="en-US" altLang="zh-CN" sz="2800">
                <a:solidFill>
                  <a:srgbClr val="FF0066"/>
                </a:solidFill>
                <a:latin typeface="Times New Roman" panose="02020603050405020304" pitchFamily="18" charset="0"/>
                <a:ea typeface="楷体_GB2312" charset="-122"/>
              </a:rPr>
              <a:t>0.9( </a:t>
            </a:r>
            <a:r>
              <a:rPr lang="en-US" altLang="zh-CN" sz="2800" i="1">
                <a:solidFill>
                  <a:srgbClr val="FF0066"/>
                </a:solidFill>
                <a:latin typeface="Times New Roman" panose="02020603050405020304" pitchFamily="18" charset="0"/>
                <a:ea typeface="楷体_GB2312" charset="-122"/>
              </a:rPr>
              <a:t>x</a:t>
            </a:r>
            <a:r>
              <a:rPr lang="en-US" altLang="zh-CN" sz="2800" baseline="-25000">
                <a:solidFill>
                  <a:srgbClr val="FF0066"/>
                </a:solidFill>
                <a:latin typeface="Times New Roman" panose="02020603050405020304" pitchFamily="18" charset="0"/>
                <a:ea typeface="楷体_GB2312" charset="-122"/>
              </a:rPr>
              <a:t>2</a:t>
            </a:r>
            <a:r>
              <a:rPr lang="zh-CN" altLang="en-US" sz="2800" i="1">
                <a:solidFill>
                  <a:srgbClr val="FF0066"/>
                </a:solidFill>
                <a:latin typeface="Times New Roman" panose="02020603050405020304" pitchFamily="18" charset="0"/>
                <a:ea typeface="楷体_GB2312" charset="-122"/>
              </a:rPr>
              <a:t>－</a:t>
            </a:r>
            <a:r>
              <a:rPr lang="en-US" altLang="zh-CN" sz="2800" i="1">
                <a:solidFill>
                  <a:srgbClr val="FF0066"/>
                </a:solidFill>
                <a:latin typeface="Times New Roman" panose="02020603050405020304" pitchFamily="18" charset="0"/>
                <a:ea typeface="楷体_GB2312" charset="-122"/>
              </a:rPr>
              <a:t>u</a:t>
            </a:r>
            <a:r>
              <a:rPr lang="en-US" altLang="zh-CN" sz="2800" baseline="-25000">
                <a:solidFill>
                  <a:srgbClr val="FF0066"/>
                </a:solidFill>
                <a:latin typeface="Times New Roman" panose="02020603050405020304" pitchFamily="18" charset="0"/>
                <a:ea typeface="楷体_GB2312" charset="-122"/>
              </a:rPr>
              <a:t>2</a:t>
            </a:r>
            <a:r>
              <a:rPr lang="en-US" altLang="zh-CN" sz="2800">
                <a:solidFill>
                  <a:srgbClr val="FF0066"/>
                </a:solidFill>
                <a:latin typeface="Times New Roman" panose="02020603050405020304" pitchFamily="18" charset="0"/>
                <a:ea typeface="楷体_GB2312" charset="-122"/>
              </a:rPr>
              <a:t> )</a:t>
            </a:r>
            <a:r>
              <a:rPr lang="en-US" altLang="zh-CN" sz="2800" baseline="-25000">
                <a:solidFill>
                  <a:srgbClr val="000000"/>
                </a:solidFill>
                <a:latin typeface="Times New Roman" panose="02020603050405020304" pitchFamily="18" charset="0"/>
                <a:ea typeface="楷体_GB2312" charset="-122"/>
              </a:rPr>
              <a:t> </a:t>
            </a:r>
            <a:r>
              <a:rPr lang="en-US" altLang="zh-CN" sz="2800">
                <a:solidFill>
                  <a:srgbClr val="FF0066"/>
                </a:solidFill>
                <a:latin typeface="Times New Roman" panose="02020603050405020304" pitchFamily="18" charset="0"/>
                <a:ea typeface="楷体_GB2312" charset="-122"/>
              </a:rPr>
              <a:t>]</a:t>
            </a:r>
            <a:r>
              <a:rPr lang="en-US" altLang="zh-CN" sz="2800">
                <a:solidFill>
                  <a:srgbClr val="000000"/>
                </a:solidFill>
                <a:latin typeface="Times New Roman" panose="02020603050405020304" pitchFamily="18" charset="0"/>
                <a:ea typeface="楷体_GB2312" charset="-122"/>
              </a:rPr>
              <a:t>}</a:t>
            </a:r>
            <a:br>
              <a:rPr lang="en-US" altLang="zh-CN" sz="2800" i="1">
                <a:solidFill>
                  <a:srgbClr val="000000"/>
                </a:solidFill>
                <a:latin typeface="Times New Roman" panose="02020603050405020304" pitchFamily="18" charset="0"/>
                <a:ea typeface="楷体_GB2312" charset="-122"/>
              </a:rPr>
            </a:br>
            <a:r>
              <a:rPr lang="en-US" altLang="zh-CN" sz="2800" i="1">
                <a:solidFill>
                  <a:srgbClr val="000000"/>
                </a:solidFill>
                <a:latin typeface="Times New Roman" panose="02020603050405020304" pitchFamily="18" charset="0"/>
                <a:ea typeface="楷体_GB2312" charset="-122"/>
              </a:rPr>
              <a:t>  </a:t>
            </a:r>
            <a:r>
              <a:rPr lang="en-US" altLang="zh-CN">
                <a:solidFill>
                  <a:srgbClr val="000000"/>
                </a:solidFill>
                <a:latin typeface="Times New Roman" panose="02020603050405020304" pitchFamily="18" charset="0"/>
                <a:ea typeface="楷体_GB2312" charset="-122"/>
              </a:rPr>
              <a:t>0</a:t>
            </a:r>
            <a:r>
              <a:rPr lang="en-US" altLang="zh-CN">
                <a:solidFill>
                  <a:srgbClr val="000000"/>
                </a:solidFill>
                <a:latin typeface="Times New Roman" panose="02020603050405020304" pitchFamily="18" charset="0"/>
                <a:ea typeface="楷体_GB2312" charset="-122"/>
                <a:sym typeface="Symbol" panose="05050102010706020507" pitchFamily="18" charset="2"/>
              </a:rPr>
              <a:t></a:t>
            </a:r>
            <a:r>
              <a:rPr lang="en-US" altLang="zh-CN" i="1">
                <a:solidFill>
                  <a:srgbClr val="000000"/>
                </a:solidFill>
                <a:latin typeface="Times New Roman" panose="02020603050405020304" pitchFamily="18" charset="0"/>
                <a:ea typeface="楷体_GB2312" charset="-122"/>
              </a:rPr>
              <a:t>u</a:t>
            </a:r>
            <a:r>
              <a:rPr lang="en-US" altLang="zh-CN" sz="2800" baseline="-25000">
                <a:solidFill>
                  <a:srgbClr val="000000"/>
                </a:solidFill>
                <a:latin typeface="Times New Roman" panose="02020603050405020304" pitchFamily="18" charset="0"/>
                <a:ea typeface="楷体_GB2312" charset="-122"/>
              </a:rPr>
              <a:t>2</a:t>
            </a:r>
            <a:r>
              <a:rPr lang="en-US" altLang="zh-CN" i="1">
                <a:solidFill>
                  <a:srgbClr val="000000"/>
                </a:solidFill>
                <a:latin typeface="Times New Roman" panose="02020603050405020304" pitchFamily="18" charset="0"/>
                <a:ea typeface="楷体_GB2312" charset="-122"/>
                <a:sym typeface="Symbol" panose="05050102010706020507" pitchFamily="18" charset="2"/>
              </a:rPr>
              <a:t></a:t>
            </a:r>
            <a:r>
              <a:rPr lang="en-US" altLang="zh-CN" i="1">
                <a:solidFill>
                  <a:srgbClr val="000000"/>
                </a:solidFill>
                <a:latin typeface="Times New Roman" panose="02020603050405020304" pitchFamily="18" charset="0"/>
                <a:ea typeface="楷体_GB2312" charset="-122"/>
              </a:rPr>
              <a:t>x</a:t>
            </a:r>
            <a:r>
              <a:rPr lang="en-US" altLang="zh-CN" sz="2800" baseline="-25000">
                <a:solidFill>
                  <a:srgbClr val="000000"/>
                </a:solidFill>
                <a:latin typeface="Times New Roman" panose="02020603050405020304" pitchFamily="18" charset="0"/>
                <a:ea typeface="楷体_GB2312" charset="-122"/>
              </a:rPr>
              <a:t>2</a:t>
            </a:r>
          </a:p>
        </p:txBody>
      </p:sp>
      <p:sp>
        <p:nvSpPr>
          <p:cNvPr id="8" name="Rectangle 330">
            <a:extLst>
              <a:ext uri="{FF2B5EF4-FFF2-40B4-BE49-F238E27FC236}">
                <a16:creationId xmlns:a16="http://schemas.microsoft.com/office/drawing/2014/main" id="{AB20A05B-3FE3-46C1-842C-DF96196BC50F}"/>
              </a:ext>
            </a:extLst>
          </p:cNvPr>
          <p:cNvSpPr>
            <a:spLocks noChangeArrowheads="1"/>
          </p:cNvSpPr>
          <p:nvPr/>
        </p:nvSpPr>
        <p:spPr bwMode="auto">
          <a:xfrm>
            <a:off x="1144588" y="3826087"/>
            <a:ext cx="48514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1pPr>
            <a:lvl2pPr marL="609600"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2pPr>
            <a:lvl3pPr marL="1017588"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3pPr>
            <a:lvl4pPr marL="16002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4pPr>
            <a:lvl5pPr marL="20574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5pPr>
            <a:lvl6pPr marL="25146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6pPr>
            <a:lvl7pPr marL="29718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7pPr>
            <a:lvl8pPr marL="34290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8pPr>
            <a:lvl9pPr marL="38862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9pPr>
          </a:lstStyle>
          <a:p>
            <a:pPr eaLnBrk="0" fontAlgn="base" hangingPunct="0">
              <a:lnSpc>
                <a:spcPct val="80000"/>
              </a:lnSpc>
              <a:spcBef>
                <a:spcPct val="0"/>
              </a:spcBef>
              <a:spcAft>
                <a:spcPct val="0"/>
              </a:spcAft>
              <a:buSzPct val="100000"/>
              <a:buFontTx/>
              <a:buNone/>
            </a:pPr>
            <a:r>
              <a:rPr lang="en-US" altLang="zh-CN" sz="2800" i="1">
                <a:solidFill>
                  <a:srgbClr val="000000"/>
                </a:solidFill>
                <a:latin typeface="Times New Roman" panose="02020603050405020304" pitchFamily="18" charset="0"/>
                <a:ea typeface="楷体_GB2312" charset="-122"/>
              </a:rPr>
              <a:t>=max</a:t>
            </a:r>
            <a:r>
              <a:rPr lang="en-US" altLang="zh-CN" sz="2800">
                <a:solidFill>
                  <a:srgbClr val="000000"/>
                </a:solidFill>
                <a:latin typeface="Times New Roman" panose="02020603050405020304" pitchFamily="18" charset="0"/>
                <a:ea typeface="楷体_GB2312" charset="-122"/>
              </a:rPr>
              <a:t>{ </a:t>
            </a:r>
            <a:r>
              <a:rPr lang="zh-CN" altLang="en-US" sz="2800">
                <a:solidFill>
                  <a:srgbClr val="000000"/>
                </a:solidFill>
                <a:latin typeface="Times New Roman" panose="02020603050405020304" pitchFamily="18" charset="0"/>
                <a:ea typeface="楷体_GB2312" charset="-122"/>
              </a:rPr>
              <a:t>－</a:t>
            </a:r>
            <a:r>
              <a:rPr lang="en-US" altLang="zh-CN" sz="2800">
                <a:solidFill>
                  <a:srgbClr val="000000"/>
                </a:solidFill>
                <a:latin typeface="Times New Roman" panose="02020603050405020304" pitchFamily="18" charset="0"/>
                <a:ea typeface="楷体_GB2312" charset="-122"/>
              </a:rPr>
              <a:t>0.504</a:t>
            </a:r>
            <a:r>
              <a:rPr lang="en-US" altLang="zh-CN" sz="2800" i="1">
                <a:solidFill>
                  <a:srgbClr val="000000"/>
                </a:solidFill>
                <a:latin typeface="Times New Roman" panose="02020603050405020304" pitchFamily="18" charset="0"/>
                <a:ea typeface="楷体_GB2312" charset="-122"/>
              </a:rPr>
              <a:t>u</a:t>
            </a:r>
            <a:r>
              <a:rPr lang="en-US" altLang="zh-CN" sz="2800" baseline="-25000">
                <a:solidFill>
                  <a:srgbClr val="000000"/>
                </a:solidFill>
                <a:latin typeface="Times New Roman" panose="02020603050405020304" pitchFamily="18" charset="0"/>
                <a:ea typeface="楷体_GB2312" charset="-122"/>
              </a:rPr>
              <a:t>2</a:t>
            </a:r>
            <a:r>
              <a:rPr lang="en-US" altLang="zh-CN" sz="2800" i="1">
                <a:solidFill>
                  <a:srgbClr val="000000"/>
                </a:solidFill>
                <a:latin typeface="Times New Roman" panose="02020603050405020304" pitchFamily="18" charset="0"/>
                <a:ea typeface="楷体_GB2312" charset="-122"/>
              </a:rPr>
              <a:t>+</a:t>
            </a:r>
            <a:r>
              <a:rPr lang="en-US" altLang="zh-CN" sz="2800">
                <a:solidFill>
                  <a:srgbClr val="000000"/>
                </a:solidFill>
                <a:latin typeface="Times New Roman" panose="02020603050405020304" pitchFamily="18" charset="0"/>
                <a:ea typeface="楷体_GB2312" charset="-122"/>
              </a:rPr>
              <a:t>20.8</a:t>
            </a:r>
            <a:r>
              <a:rPr lang="en-US" altLang="zh-CN" sz="2800" i="1">
                <a:solidFill>
                  <a:srgbClr val="000000"/>
                </a:solidFill>
                <a:latin typeface="Times New Roman" panose="02020603050405020304" pitchFamily="18" charset="0"/>
                <a:ea typeface="楷体_GB2312" charset="-122"/>
              </a:rPr>
              <a:t>x</a:t>
            </a:r>
            <a:r>
              <a:rPr lang="en-US" altLang="zh-CN" sz="2800" baseline="-25000">
                <a:solidFill>
                  <a:srgbClr val="000000"/>
                </a:solidFill>
                <a:latin typeface="Times New Roman" panose="02020603050405020304" pitchFamily="18" charset="0"/>
                <a:ea typeface="楷体_GB2312" charset="-122"/>
              </a:rPr>
              <a:t>2 </a:t>
            </a:r>
            <a:r>
              <a:rPr lang="en-US" altLang="zh-CN" sz="2800">
                <a:solidFill>
                  <a:srgbClr val="000000"/>
                </a:solidFill>
                <a:latin typeface="Times New Roman" panose="02020603050405020304" pitchFamily="18" charset="0"/>
                <a:ea typeface="楷体_GB2312" charset="-122"/>
              </a:rPr>
              <a:t>}</a:t>
            </a:r>
            <a:r>
              <a:rPr lang="en-US" altLang="zh-CN" sz="2800" i="1">
                <a:solidFill>
                  <a:srgbClr val="000000"/>
                </a:solidFill>
                <a:latin typeface="Times New Roman" panose="02020603050405020304" pitchFamily="18" charset="0"/>
                <a:ea typeface="楷体_GB2312" charset="-122"/>
              </a:rPr>
              <a:t> </a:t>
            </a:r>
            <a:br>
              <a:rPr lang="en-US" altLang="zh-CN" sz="2800" i="1">
                <a:solidFill>
                  <a:srgbClr val="000000"/>
                </a:solidFill>
                <a:latin typeface="Times New Roman" panose="02020603050405020304" pitchFamily="18" charset="0"/>
                <a:ea typeface="楷体_GB2312" charset="-122"/>
              </a:rPr>
            </a:br>
            <a:r>
              <a:rPr lang="en-US" altLang="zh-CN" sz="2800" i="1">
                <a:solidFill>
                  <a:srgbClr val="000000"/>
                </a:solidFill>
                <a:latin typeface="Times New Roman" panose="02020603050405020304" pitchFamily="18" charset="0"/>
                <a:ea typeface="楷体_GB2312" charset="-122"/>
              </a:rPr>
              <a:t>  </a:t>
            </a:r>
            <a:r>
              <a:rPr lang="en-US" altLang="zh-CN">
                <a:solidFill>
                  <a:srgbClr val="000000"/>
                </a:solidFill>
                <a:latin typeface="Times New Roman" panose="02020603050405020304" pitchFamily="18" charset="0"/>
                <a:ea typeface="楷体_GB2312" charset="-122"/>
              </a:rPr>
              <a:t>0</a:t>
            </a:r>
            <a:r>
              <a:rPr lang="en-US" altLang="zh-CN">
                <a:solidFill>
                  <a:srgbClr val="000000"/>
                </a:solidFill>
                <a:latin typeface="Times New Roman" panose="02020603050405020304" pitchFamily="18" charset="0"/>
                <a:ea typeface="楷体_GB2312" charset="-122"/>
                <a:sym typeface="Symbol" panose="05050102010706020507" pitchFamily="18" charset="2"/>
              </a:rPr>
              <a:t></a:t>
            </a:r>
            <a:r>
              <a:rPr lang="en-US" altLang="zh-CN" i="1">
                <a:solidFill>
                  <a:srgbClr val="000000"/>
                </a:solidFill>
                <a:latin typeface="Times New Roman" panose="02020603050405020304" pitchFamily="18" charset="0"/>
                <a:ea typeface="楷体_GB2312" charset="-122"/>
              </a:rPr>
              <a:t>u</a:t>
            </a:r>
            <a:r>
              <a:rPr lang="en-US" altLang="zh-CN" sz="2800" baseline="-25000">
                <a:solidFill>
                  <a:srgbClr val="000000"/>
                </a:solidFill>
                <a:latin typeface="Times New Roman" panose="02020603050405020304" pitchFamily="18" charset="0"/>
                <a:ea typeface="楷体_GB2312" charset="-122"/>
              </a:rPr>
              <a:t>2</a:t>
            </a:r>
            <a:r>
              <a:rPr lang="en-US" altLang="zh-CN" i="1">
                <a:solidFill>
                  <a:srgbClr val="000000"/>
                </a:solidFill>
                <a:latin typeface="Times New Roman" panose="02020603050405020304" pitchFamily="18" charset="0"/>
                <a:ea typeface="楷体_GB2312" charset="-122"/>
                <a:sym typeface="Symbol" panose="05050102010706020507" pitchFamily="18" charset="2"/>
              </a:rPr>
              <a:t></a:t>
            </a:r>
            <a:r>
              <a:rPr lang="en-US" altLang="zh-CN" i="1">
                <a:solidFill>
                  <a:srgbClr val="000000"/>
                </a:solidFill>
                <a:latin typeface="Times New Roman" panose="02020603050405020304" pitchFamily="18" charset="0"/>
                <a:ea typeface="楷体_GB2312" charset="-122"/>
              </a:rPr>
              <a:t>x</a:t>
            </a:r>
            <a:r>
              <a:rPr lang="en-US" altLang="zh-CN" sz="2800" baseline="-25000">
                <a:solidFill>
                  <a:srgbClr val="000000"/>
                </a:solidFill>
                <a:latin typeface="Times New Roman" panose="02020603050405020304" pitchFamily="18" charset="0"/>
                <a:ea typeface="楷体_GB2312" charset="-122"/>
              </a:rPr>
              <a:t>2</a:t>
            </a:r>
            <a:endParaRPr lang="en-US" altLang="zh-CN" sz="2800" i="1">
              <a:solidFill>
                <a:srgbClr val="000000"/>
              </a:solidFill>
              <a:latin typeface="Times New Roman" panose="02020603050405020304" pitchFamily="18" charset="0"/>
              <a:ea typeface="楷体_GB2312" charset="-122"/>
            </a:endParaRPr>
          </a:p>
        </p:txBody>
      </p:sp>
      <p:sp>
        <p:nvSpPr>
          <p:cNvPr id="9" name="Rectangle 331">
            <a:extLst>
              <a:ext uri="{FF2B5EF4-FFF2-40B4-BE49-F238E27FC236}">
                <a16:creationId xmlns:a16="http://schemas.microsoft.com/office/drawing/2014/main" id="{A908C813-AE2A-4070-AAB1-EAEBB4DB3AEF}"/>
              </a:ext>
            </a:extLst>
          </p:cNvPr>
          <p:cNvSpPr>
            <a:spLocks noChangeArrowheads="1"/>
          </p:cNvSpPr>
          <p:nvPr/>
        </p:nvSpPr>
        <p:spPr bwMode="auto">
          <a:xfrm>
            <a:off x="5602288" y="3778462"/>
            <a:ext cx="1397000" cy="609600"/>
          </a:xfrm>
          <a:prstGeom prst="rect">
            <a:avLst/>
          </a:prstGeom>
          <a:noFill/>
          <a:ln w="9525" algn="ctr">
            <a:solidFill>
              <a:srgbClr val="FF0000"/>
            </a:solidFill>
            <a:miter lim="800000"/>
            <a:headEnd/>
            <a:tailEnd/>
          </a:ln>
          <a:extLst>
            <a:ext uri="{909E8E84-426E-40DD-AFC4-6F175D3DCCD1}">
              <a14:hiddenFill xmlns:a14="http://schemas.microsoft.com/office/drawing/2010/main">
                <a:solidFill>
                  <a:schemeClr val="accent1"/>
                </a:solidFill>
              </a14:hiddenFill>
            </a:ext>
          </a:extLst>
        </p:spPr>
        <p:txBody>
          <a:bodyPr lIns="82550" tIns="41275" rIns="82550" bIns="41275"/>
          <a:lstStyle>
            <a:lvl1pPr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1pPr>
            <a:lvl2pPr marL="609600"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2pPr>
            <a:lvl3pPr marL="1017588"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3pPr>
            <a:lvl4pPr marL="16002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4pPr>
            <a:lvl5pPr marL="20574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5pPr>
            <a:lvl6pPr marL="25146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6pPr>
            <a:lvl7pPr marL="29718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7pPr>
            <a:lvl8pPr marL="34290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8pPr>
            <a:lvl9pPr marL="38862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9pPr>
          </a:lstStyle>
          <a:p>
            <a:pPr eaLnBrk="0" fontAlgn="base" hangingPunct="0">
              <a:lnSpc>
                <a:spcPct val="90000"/>
              </a:lnSpc>
              <a:spcBef>
                <a:spcPct val="0"/>
              </a:spcBef>
              <a:spcAft>
                <a:spcPct val="0"/>
              </a:spcAft>
              <a:buSzPct val="100000"/>
              <a:buFontTx/>
              <a:buNone/>
            </a:pPr>
            <a:r>
              <a:rPr lang="en-US" altLang="zh-CN" sz="2800" i="1">
                <a:solidFill>
                  <a:srgbClr val="FF0066"/>
                </a:solidFill>
                <a:latin typeface="Times New Roman" panose="02020603050405020304" pitchFamily="18" charset="0"/>
                <a:ea typeface="楷体_GB2312" charset="-122"/>
              </a:rPr>
              <a:t>u</a:t>
            </a:r>
            <a:r>
              <a:rPr lang="en-US" altLang="zh-CN" sz="2800" baseline="-25000">
                <a:solidFill>
                  <a:srgbClr val="FF0066"/>
                </a:solidFill>
                <a:latin typeface="Times New Roman" panose="02020603050405020304" pitchFamily="18" charset="0"/>
                <a:ea typeface="楷体_GB2312" charset="-122"/>
              </a:rPr>
              <a:t>2</a:t>
            </a:r>
            <a:r>
              <a:rPr lang="en-US" altLang="zh-CN" sz="2800" i="1">
                <a:solidFill>
                  <a:srgbClr val="FF0066"/>
                </a:solidFill>
                <a:latin typeface="Times New Roman" panose="02020603050405020304" pitchFamily="18" charset="0"/>
                <a:ea typeface="楷体_GB2312" charset="-122"/>
              </a:rPr>
              <a:t>*= </a:t>
            </a:r>
            <a:r>
              <a:rPr lang="en-US" altLang="zh-CN" sz="2800">
                <a:solidFill>
                  <a:srgbClr val="FF0066"/>
                </a:solidFill>
                <a:latin typeface="Times New Roman" panose="02020603050405020304" pitchFamily="18" charset="0"/>
                <a:ea typeface="楷体_GB2312" charset="-122"/>
              </a:rPr>
              <a:t>0</a:t>
            </a:r>
            <a:endParaRPr lang="en-US" altLang="zh-CN" sz="2800">
              <a:solidFill>
                <a:srgbClr val="000000"/>
              </a:solidFill>
              <a:latin typeface="Times New Roman" panose="02020603050405020304" pitchFamily="18" charset="0"/>
              <a:ea typeface="楷体_GB2312" charset="-122"/>
            </a:endParaRPr>
          </a:p>
        </p:txBody>
      </p:sp>
      <p:sp>
        <p:nvSpPr>
          <p:cNvPr id="10" name="Rectangle 332">
            <a:extLst>
              <a:ext uri="{FF2B5EF4-FFF2-40B4-BE49-F238E27FC236}">
                <a16:creationId xmlns:a16="http://schemas.microsoft.com/office/drawing/2014/main" id="{7549D49A-D0E6-40E3-BC84-64969E913B32}"/>
              </a:ext>
            </a:extLst>
          </p:cNvPr>
          <p:cNvSpPr>
            <a:spLocks noChangeArrowheads="1"/>
          </p:cNvSpPr>
          <p:nvPr/>
        </p:nvSpPr>
        <p:spPr bwMode="auto">
          <a:xfrm>
            <a:off x="1108075" y="4630950"/>
            <a:ext cx="1905000"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1pPr>
            <a:lvl2pPr marL="609600"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2pPr>
            <a:lvl3pPr marL="1017588"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3pPr>
            <a:lvl4pPr marL="16002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4pPr>
            <a:lvl5pPr marL="20574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5pPr>
            <a:lvl6pPr marL="25146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6pPr>
            <a:lvl7pPr marL="29718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7pPr>
            <a:lvl8pPr marL="34290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8pPr>
            <a:lvl9pPr marL="38862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9pPr>
          </a:lstStyle>
          <a:p>
            <a:pPr eaLnBrk="0" fontAlgn="base" hangingPunct="0">
              <a:lnSpc>
                <a:spcPct val="90000"/>
              </a:lnSpc>
              <a:spcBef>
                <a:spcPct val="0"/>
              </a:spcBef>
              <a:spcAft>
                <a:spcPct val="0"/>
              </a:spcAft>
              <a:buSzPct val="100000"/>
              <a:buFontTx/>
              <a:buNone/>
            </a:pPr>
            <a:r>
              <a:rPr lang="en-US" altLang="zh-CN" sz="2800" i="1">
                <a:solidFill>
                  <a:srgbClr val="000000"/>
                </a:solidFill>
                <a:latin typeface="Times New Roman" panose="02020603050405020304" pitchFamily="18" charset="0"/>
                <a:ea typeface="楷体_GB2312" charset="-122"/>
              </a:rPr>
              <a:t>=</a:t>
            </a:r>
            <a:r>
              <a:rPr lang="en-US" altLang="zh-CN" sz="2800">
                <a:solidFill>
                  <a:srgbClr val="FF0066"/>
                </a:solidFill>
                <a:latin typeface="Times New Roman" panose="02020603050405020304" pitchFamily="18" charset="0"/>
                <a:ea typeface="楷体_GB2312" charset="-122"/>
              </a:rPr>
              <a:t>20.8</a:t>
            </a:r>
            <a:r>
              <a:rPr lang="en-US" altLang="zh-CN" sz="2800" i="1">
                <a:solidFill>
                  <a:srgbClr val="FF0066"/>
                </a:solidFill>
                <a:latin typeface="Times New Roman" panose="02020603050405020304" pitchFamily="18" charset="0"/>
                <a:ea typeface="楷体_GB2312" charset="-122"/>
              </a:rPr>
              <a:t>x</a:t>
            </a:r>
            <a:r>
              <a:rPr lang="en-US" altLang="zh-CN" sz="2800" baseline="-25000">
                <a:solidFill>
                  <a:srgbClr val="FF0066"/>
                </a:solidFill>
                <a:latin typeface="Times New Roman" panose="02020603050405020304" pitchFamily="18" charset="0"/>
                <a:ea typeface="楷体_GB2312" charset="-122"/>
              </a:rPr>
              <a:t>2</a:t>
            </a:r>
            <a:endParaRPr lang="en-US" altLang="zh-CN" sz="2800">
              <a:solidFill>
                <a:srgbClr val="000000"/>
              </a:solidFill>
              <a:latin typeface="Times New Roman" panose="02020603050405020304" pitchFamily="18" charset="0"/>
              <a:ea typeface="楷体_GB2312" charset="-122"/>
            </a:endParaRPr>
          </a:p>
        </p:txBody>
      </p:sp>
    </p:spTree>
    <p:extLst>
      <p:ext uri="{BB962C8B-B14F-4D97-AF65-F5344CB8AC3E}">
        <p14:creationId xmlns:p14="http://schemas.microsoft.com/office/powerpoint/2010/main" val="114674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childTnLst>
                                    <p:set>
                                      <p:cBhvr additive="base">
                                        <p:cTn id="6" dur="1" fill="hold">
                                          <p:stCondLst>
                                            <p:cond delay="0"/>
                                          </p:stCondLst>
                                        </p:cTn>
                                        <p:tgtEl>
                                          <p:spTgt spid="4"/>
                                        </p:tgtEl>
                                        <p:attrNameLst>
                                          <p:attrName>style.visibility</p:attrName>
                                        </p:attrNameLst>
                                      </p:cBhvr>
                                      <p:to>
                                        <p:strVal val="visible"/>
                                      </p:to>
                                    </p:set>
                                    <p:animEffect transition="in" filter="blinds(horizontal)">
                                      <p:cBhvr additive="base">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childTnLst>
                                    <p:set>
                                      <p:cBhvr additive="base">
                                        <p:cTn id="11" dur="1" fill="hold">
                                          <p:stCondLst>
                                            <p:cond delay="0"/>
                                          </p:stCondLst>
                                        </p:cTn>
                                        <p:tgtEl>
                                          <p:spTgt spid="5"/>
                                        </p:tgtEl>
                                        <p:attrNameLst>
                                          <p:attrName>style.visibility</p:attrName>
                                        </p:attrNameLst>
                                      </p:cBhvr>
                                      <p:to>
                                        <p:strVal val="visible"/>
                                      </p:to>
                                    </p:set>
                                    <p:animEffect transition="in" filter="blinds(horizontal)">
                                      <p:cBhvr additive="base">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childTnLst>
                                    <p:set>
                                      <p:cBhvr additive="base">
                                        <p:cTn id="16" dur="1" fill="hold">
                                          <p:stCondLst>
                                            <p:cond delay="0"/>
                                          </p:stCondLst>
                                        </p:cTn>
                                        <p:tgtEl>
                                          <p:spTgt spid="6"/>
                                        </p:tgtEl>
                                        <p:attrNameLst>
                                          <p:attrName>style.visibility</p:attrName>
                                        </p:attrNameLst>
                                      </p:cBhvr>
                                      <p:to>
                                        <p:strVal val="visible"/>
                                      </p:to>
                                    </p:set>
                                    <p:animEffect transition="in" filter="blinds(horizontal)">
                                      <p:cBhvr additive="base">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childTnLst>
                                    <p:set>
                                      <p:cBhvr additive="base">
                                        <p:cTn id="21" dur="1" fill="hold">
                                          <p:stCondLst>
                                            <p:cond delay="0"/>
                                          </p:stCondLst>
                                        </p:cTn>
                                        <p:tgtEl>
                                          <p:spTgt spid="7"/>
                                        </p:tgtEl>
                                        <p:attrNameLst>
                                          <p:attrName>style.visibility</p:attrName>
                                        </p:attrNameLst>
                                      </p:cBhvr>
                                      <p:to>
                                        <p:strVal val="visible"/>
                                      </p:to>
                                    </p:set>
                                    <p:animEffect transition="in" filter="blinds(horizontal)">
                                      <p:cBhvr additive="base">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childTnLst>
                                    <p:set>
                                      <p:cBhvr additive="base">
                                        <p:cTn id="26" dur="1" fill="hold">
                                          <p:stCondLst>
                                            <p:cond delay="0"/>
                                          </p:stCondLst>
                                        </p:cTn>
                                        <p:tgtEl>
                                          <p:spTgt spid="8"/>
                                        </p:tgtEl>
                                        <p:attrNameLst>
                                          <p:attrName>style.visibility</p:attrName>
                                        </p:attrNameLst>
                                      </p:cBhvr>
                                      <p:to>
                                        <p:strVal val="visible"/>
                                      </p:to>
                                    </p:set>
                                    <p:animEffect transition="in" filter="blinds(horizontal)">
                                      <p:cBhvr additive="base">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childTnLst>
                                    <p:set>
                                      <p:cBhvr additive="base">
                                        <p:cTn id="31" dur="1" fill="hold">
                                          <p:stCondLst>
                                            <p:cond delay="0"/>
                                          </p:stCondLst>
                                        </p:cTn>
                                        <p:tgtEl>
                                          <p:spTgt spid="9"/>
                                        </p:tgtEl>
                                        <p:attrNameLst>
                                          <p:attrName>style.visibility</p:attrName>
                                        </p:attrNameLst>
                                      </p:cBhvr>
                                      <p:to>
                                        <p:strVal val="visible"/>
                                      </p:to>
                                    </p:set>
                                    <p:animEffect transition="in" filter="blinds(horizontal)">
                                      <p:cBhvr additive="base">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childTnLst>
                                    <p:set>
                                      <p:cBhvr additive="base">
                                        <p:cTn id="36" dur="1" fill="hold">
                                          <p:stCondLst>
                                            <p:cond delay="0"/>
                                          </p:stCondLst>
                                        </p:cTn>
                                        <p:tgtEl>
                                          <p:spTgt spid="10"/>
                                        </p:tgtEl>
                                        <p:attrNameLst>
                                          <p:attrName>style.visibility</p:attrName>
                                        </p:attrNameLst>
                                      </p:cBhvr>
                                      <p:to>
                                        <p:strVal val="visible"/>
                                      </p:to>
                                    </p:set>
                                    <p:animEffect transition="in" filter="blinds(horizontal)">
                                      <p:cBhvr additive="base">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35">
            <a:extLst>
              <a:ext uri="{FF2B5EF4-FFF2-40B4-BE49-F238E27FC236}">
                <a16:creationId xmlns:a16="http://schemas.microsoft.com/office/drawing/2014/main" id="{D5A6ED37-D8C4-4ACA-8627-CCBC380B1173}"/>
              </a:ext>
            </a:extLst>
          </p:cNvPr>
          <p:cNvSpPr>
            <a:spLocks noChangeArrowheads="1"/>
          </p:cNvSpPr>
          <p:nvPr/>
        </p:nvSpPr>
        <p:spPr bwMode="auto">
          <a:xfrm>
            <a:off x="818727" y="1241213"/>
            <a:ext cx="8242300"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1pPr>
            <a:lvl2pPr marL="609600"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2pPr>
            <a:lvl3pPr marL="1017588"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3pPr>
            <a:lvl4pPr marL="16002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4pPr>
            <a:lvl5pPr marL="20574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5pPr>
            <a:lvl6pPr marL="25146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6pPr>
            <a:lvl7pPr marL="29718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7pPr>
            <a:lvl8pPr marL="34290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8pPr>
            <a:lvl9pPr marL="38862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9pPr>
          </a:lstStyle>
          <a:p>
            <a:pPr eaLnBrk="0" fontAlgn="base" hangingPunct="0">
              <a:lnSpc>
                <a:spcPct val="80000"/>
              </a:lnSpc>
              <a:spcBef>
                <a:spcPct val="0"/>
              </a:spcBef>
              <a:spcAft>
                <a:spcPct val="0"/>
              </a:spcAft>
              <a:buSzPct val="100000"/>
              <a:buFontTx/>
              <a:buNone/>
            </a:pPr>
            <a:r>
              <a:rPr lang="en-US" altLang="zh-CN" sz="2800" i="1">
                <a:solidFill>
                  <a:srgbClr val="FF0066"/>
                </a:solidFill>
                <a:latin typeface="Times New Roman" panose="02020603050405020304" pitchFamily="18" charset="0"/>
                <a:ea typeface="楷体_GB2312" charset="-122"/>
              </a:rPr>
              <a:t>f</a:t>
            </a:r>
            <a:r>
              <a:rPr lang="en-US" altLang="zh-CN" sz="2800" baseline="-25000">
                <a:solidFill>
                  <a:srgbClr val="FF0066"/>
                </a:solidFill>
                <a:latin typeface="Times New Roman" panose="02020603050405020304" pitchFamily="18" charset="0"/>
                <a:ea typeface="楷体_GB2312" charset="-122"/>
              </a:rPr>
              <a:t>1</a:t>
            </a:r>
            <a:r>
              <a:rPr lang="en-US" altLang="zh-CN" sz="2800">
                <a:solidFill>
                  <a:srgbClr val="FF0066"/>
                </a:solidFill>
                <a:latin typeface="Times New Roman" panose="02020603050405020304" pitchFamily="18" charset="0"/>
                <a:ea typeface="楷体_GB2312" charset="-122"/>
              </a:rPr>
              <a:t>(</a:t>
            </a:r>
            <a:r>
              <a:rPr lang="en-US" altLang="zh-CN" sz="2800" i="1">
                <a:solidFill>
                  <a:srgbClr val="FF0066"/>
                </a:solidFill>
                <a:latin typeface="Times New Roman" panose="02020603050405020304" pitchFamily="18" charset="0"/>
                <a:ea typeface="楷体_GB2312" charset="-122"/>
              </a:rPr>
              <a:t>x</a:t>
            </a:r>
            <a:r>
              <a:rPr lang="en-US" altLang="zh-CN" sz="2800" baseline="-25000">
                <a:solidFill>
                  <a:srgbClr val="FF0066"/>
                </a:solidFill>
                <a:latin typeface="Times New Roman" panose="02020603050405020304" pitchFamily="18" charset="0"/>
                <a:ea typeface="楷体_GB2312" charset="-122"/>
              </a:rPr>
              <a:t>1</a:t>
            </a:r>
            <a:r>
              <a:rPr lang="en-US" altLang="zh-CN" sz="2800">
                <a:solidFill>
                  <a:srgbClr val="FF0066"/>
                </a:solidFill>
                <a:latin typeface="Times New Roman" panose="02020603050405020304" pitchFamily="18" charset="0"/>
                <a:ea typeface="楷体_GB2312" charset="-122"/>
              </a:rPr>
              <a:t>)</a:t>
            </a:r>
            <a:r>
              <a:rPr lang="en-US" altLang="zh-CN" sz="2800">
                <a:solidFill>
                  <a:srgbClr val="000000"/>
                </a:solidFill>
                <a:latin typeface="Times New Roman" panose="02020603050405020304" pitchFamily="18" charset="0"/>
                <a:ea typeface="楷体_GB2312" charset="-122"/>
              </a:rPr>
              <a:t> </a:t>
            </a:r>
            <a:r>
              <a:rPr lang="en-US" altLang="zh-CN" sz="2800" i="1">
                <a:solidFill>
                  <a:srgbClr val="000000"/>
                </a:solidFill>
                <a:latin typeface="Times New Roman" panose="02020603050405020304" pitchFamily="18" charset="0"/>
                <a:ea typeface="楷体_GB2312" charset="-122"/>
              </a:rPr>
              <a:t>= max</a:t>
            </a:r>
            <a:r>
              <a:rPr lang="en-US" altLang="zh-CN" sz="2800">
                <a:solidFill>
                  <a:srgbClr val="000000"/>
                </a:solidFill>
                <a:latin typeface="Times New Roman" panose="02020603050405020304" pitchFamily="18" charset="0"/>
                <a:ea typeface="楷体_GB2312" charset="-122"/>
              </a:rPr>
              <a:t>{ 8</a:t>
            </a:r>
            <a:r>
              <a:rPr lang="en-US" altLang="zh-CN" sz="2800" i="1">
                <a:solidFill>
                  <a:srgbClr val="000000"/>
                </a:solidFill>
                <a:latin typeface="Times New Roman" panose="02020603050405020304" pitchFamily="18" charset="0"/>
                <a:ea typeface="楷体_GB2312" charset="-122"/>
              </a:rPr>
              <a:t>u</a:t>
            </a:r>
            <a:r>
              <a:rPr lang="en-US" altLang="zh-CN" sz="2800" baseline="-25000">
                <a:solidFill>
                  <a:srgbClr val="000000"/>
                </a:solidFill>
                <a:latin typeface="Times New Roman" panose="02020603050405020304" pitchFamily="18" charset="0"/>
                <a:ea typeface="楷体_GB2312" charset="-122"/>
              </a:rPr>
              <a:t>1</a:t>
            </a:r>
            <a:r>
              <a:rPr lang="en-US" altLang="zh-CN" sz="2800" i="1">
                <a:solidFill>
                  <a:srgbClr val="000000"/>
                </a:solidFill>
                <a:latin typeface="Times New Roman" panose="02020603050405020304" pitchFamily="18" charset="0"/>
                <a:ea typeface="楷体_GB2312" charset="-122"/>
              </a:rPr>
              <a:t>+</a:t>
            </a:r>
            <a:r>
              <a:rPr lang="en-US" altLang="zh-CN" sz="2800">
                <a:solidFill>
                  <a:srgbClr val="000000"/>
                </a:solidFill>
                <a:latin typeface="Times New Roman" panose="02020603050405020304" pitchFamily="18" charset="0"/>
                <a:ea typeface="楷体_GB2312" charset="-122"/>
              </a:rPr>
              <a:t>5(</a:t>
            </a:r>
            <a:r>
              <a:rPr lang="en-US" altLang="zh-CN" sz="2800" i="1">
                <a:solidFill>
                  <a:srgbClr val="000000"/>
                </a:solidFill>
                <a:latin typeface="Times New Roman" panose="02020603050405020304" pitchFamily="18" charset="0"/>
                <a:ea typeface="楷体_GB2312" charset="-122"/>
              </a:rPr>
              <a:t>x</a:t>
            </a:r>
            <a:r>
              <a:rPr lang="en-US" altLang="zh-CN" sz="2800" baseline="-25000">
                <a:solidFill>
                  <a:srgbClr val="000000"/>
                </a:solidFill>
                <a:latin typeface="Times New Roman" panose="02020603050405020304" pitchFamily="18" charset="0"/>
                <a:ea typeface="楷体_GB2312" charset="-122"/>
              </a:rPr>
              <a:t>1</a:t>
            </a:r>
            <a:r>
              <a:rPr lang="zh-CN" altLang="en-US" sz="2800" i="1">
                <a:solidFill>
                  <a:srgbClr val="000000"/>
                </a:solidFill>
                <a:latin typeface="Times New Roman" panose="02020603050405020304" pitchFamily="18" charset="0"/>
                <a:ea typeface="楷体_GB2312" charset="-122"/>
              </a:rPr>
              <a:t>－</a:t>
            </a:r>
            <a:r>
              <a:rPr lang="en-US" altLang="zh-CN" sz="2800" i="1">
                <a:solidFill>
                  <a:srgbClr val="000000"/>
                </a:solidFill>
                <a:latin typeface="Times New Roman" panose="02020603050405020304" pitchFamily="18" charset="0"/>
                <a:ea typeface="楷体_GB2312" charset="-122"/>
              </a:rPr>
              <a:t>u</a:t>
            </a:r>
            <a:r>
              <a:rPr lang="en-US" altLang="zh-CN" sz="2800" baseline="-25000">
                <a:solidFill>
                  <a:srgbClr val="000000"/>
                </a:solidFill>
                <a:latin typeface="Times New Roman" panose="02020603050405020304" pitchFamily="18" charset="0"/>
                <a:ea typeface="楷体_GB2312" charset="-122"/>
              </a:rPr>
              <a:t>1</a:t>
            </a:r>
            <a:r>
              <a:rPr lang="en-US" altLang="zh-CN" sz="2800">
                <a:solidFill>
                  <a:srgbClr val="000000"/>
                </a:solidFill>
                <a:latin typeface="Times New Roman" panose="02020603050405020304" pitchFamily="18" charset="0"/>
                <a:ea typeface="楷体_GB2312" charset="-122"/>
              </a:rPr>
              <a:t>) </a:t>
            </a:r>
            <a:r>
              <a:rPr lang="en-US" altLang="zh-CN" sz="2800" i="1">
                <a:solidFill>
                  <a:srgbClr val="000000"/>
                </a:solidFill>
                <a:latin typeface="Times New Roman" panose="02020603050405020304" pitchFamily="18" charset="0"/>
                <a:ea typeface="楷体_GB2312" charset="-122"/>
              </a:rPr>
              <a:t>+ </a:t>
            </a:r>
            <a:r>
              <a:rPr lang="en-US" altLang="zh-CN" sz="2800" i="1">
                <a:solidFill>
                  <a:srgbClr val="FF0066"/>
                </a:solidFill>
                <a:latin typeface="Times New Roman" panose="02020603050405020304" pitchFamily="18" charset="0"/>
                <a:ea typeface="楷体_GB2312" charset="-122"/>
              </a:rPr>
              <a:t>f</a:t>
            </a:r>
            <a:r>
              <a:rPr lang="en-US" altLang="zh-CN" sz="2800" baseline="-25000">
                <a:solidFill>
                  <a:srgbClr val="FF0066"/>
                </a:solidFill>
                <a:latin typeface="Times New Roman" panose="02020603050405020304" pitchFamily="18" charset="0"/>
                <a:ea typeface="楷体_GB2312" charset="-122"/>
              </a:rPr>
              <a:t>2</a:t>
            </a:r>
            <a:r>
              <a:rPr lang="en-US" altLang="zh-CN" sz="2800">
                <a:solidFill>
                  <a:srgbClr val="FF0066"/>
                </a:solidFill>
                <a:latin typeface="Times New Roman" panose="02020603050405020304" pitchFamily="18" charset="0"/>
                <a:ea typeface="楷体_GB2312" charset="-122"/>
              </a:rPr>
              <a:t>( </a:t>
            </a:r>
            <a:r>
              <a:rPr lang="en-US" altLang="zh-CN" sz="2800" i="1">
                <a:solidFill>
                  <a:srgbClr val="FF0066"/>
                </a:solidFill>
                <a:latin typeface="Times New Roman" panose="02020603050405020304" pitchFamily="18" charset="0"/>
                <a:ea typeface="楷体_GB2312" charset="-122"/>
              </a:rPr>
              <a:t>x</a:t>
            </a:r>
            <a:r>
              <a:rPr lang="en-US" altLang="zh-CN" sz="2800" baseline="-25000">
                <a:solidFill>
                  <a:srgbClr val="FF0066"/>
                </a:solidFill>
                <a:latin typeface="Times New Roman" panose="02020603050405020304" pitchFamily="18" charset="0"/>
                <a:ea typeface="楷体_GB2312" charset="-122"/>
              </a:rPr>
              <a:t>2 </a:t>
            </a:r>
            <a:r>
              <a:rPr lang="en-US" altLang="zh-CN" sz="2800">
                <a:solidFill>
                  <a:srgbClr val="FF0066"/>
                </a:solidFill>
                <a:latin typeface="Times New Roman" panose="02020603050405020304" pitchFamily="18" charset="0"/>
                <a:ea typeface="楷体_GB2312" charset="-122"/>
              </a:rPr>
              <a:t>)</a:t>
            </a:r>
            <a:r>
              <a:rPr lang="en-US" altLang="zh-CN" sz="2800">
                <a:solidFill>
                  <a:srgbClr val="000000"/>
                </a:solidFill>
                <a:latin typeface="Times New Roman" panose="02020603050405020304" pitchFamily="18" charset="0"/>
                <a:ea typeface="楷体_GB2312" charset="-122"/>
              </a:rPr>
              <a:t> }</a:t>
            </a:r>
            <a:br>
              <a:rPr lang="en-US" altLang="zh-CN" sz="2800" i="1">
                <a:solidFill>
                  <a:srgbClr val="000000"/>
                </a:solidFill>
                <a:latin typeface="Times New Roman" panose="02020603050405020304" pitchFamily="18" charset="0"/>
                <a:ea typeface="楷体_GB2312" charset="-122"/>
              </a:rPr>
            </a:br>
            <a:r>
              <a:rPr lang="en-US" altLang="zh-CN" sz="2800" i="1">
                <a:solidFill>
                  <a:srgbClr val="000000"/>
                </a:solidFill>
                <a:latin typeface="Times New Roman" panose="02020603050405020304" pitchFamily="18" charset="0"/>
                <a:ea typeface="楷体_GB2312" charset="-122"/>
              </a:rPr>
              <a:t>	    </a:t>
            </a:r>
            <a:r>
              <a:rPr lang="en-US" altLang="zh-CN">
                <a:solidFill>
                  <a:srgbClr val="000000"/>
                </a:solidFill>
                <a:latin typeface="Times New Roman" panose="02020603050405020304" pitchFamily="18" charset="0"/>
                <a:ea typeface="楷体_GB2312" charset="-122"/>
              </a:rPr>
              <a:t>0</a:t>
            </a:r>
            <a:r>
              <a:rPr lang="en-US" altLang="zh-CN">
                <a:solidFill>
                  <a:srgbClr val="000000"/>
                </a:solidFill>
                <a:latin typeface="Times New Roman" panose="02020603050405020304" pitchFamily="18" charset="0"/>
                <a:ea typeface="楷体_GB2312" charset="-122"/>
                <a:sym typeface="Symbol" panose="05050102010706020507" pitchFamily="18" charset="2"/>
              </a:rPr>
              <a:t></a:t>
            </a:r>
            <a:r>
              <a:rPr lang="en-US" altLang="zh-CN" i="1">
                <a:solidFill>
                  <a:srgbClr val="000000"/>
                </a:solidFill>
                <a:latin typeface="Times New Roman" panose="02020603050405020304" pitchFamily="18" charset="0"/>
                <a:ea typeface="楷体_GB2312" charset="-122"/>
              </a:rPr>
              <a:t>u</a:t>
            </a:r>
            <a:r>
              <a:rPr lang="en-US" altLang="zh-CN" sz="2800" baseline="-25000">
                <a:solidFill>
                  <a:srgbClr val="000000"/>
                </a:solidFill>
                <a:latin typeface="Times New Roman" panose="02020603050405020304" pitchFamily="18" charset="0"/>
                <a:ea typeface="楷体_GB2312" charset="-122"/>
              </a:rPr>
              <a:t>1</a:t>
            </a:r>
            <a:r>
              <a:rPr lang="en-US" altLang="zh-CN">
                <a:solidFill>
                  <a:srgbClr val="000000"/>
                </a:solidFill>
                <a:latin typeface="Times New Roman" panose="02020603050405020304" pitchFamily="18" charset="0"/>
                <a:ea typeface="楷体_GB2312" charset="-122"/>
                <a:sym typeface="Symbol" panose="05050102010706020507" pitchFamily="18" charset="2"/>
              </a:rPr>
              <a:t></a:t>
            </a:r>
            <a:r>
              <a:rPr lang="en-US" altLang="zh-CN" i="1">
                <a:solidFill>
                  <a:srgbClr val="000000"/>
                </a:solidFill>
                <a:latin typeface="Times New Roman" panose="02020603050405020304" pitchFamily="18" charset="0"/>
                <a:ea typeface="楷体_GB2312" charset="-122"/>
              </a:rPr>
              <a:t>x</a:t>
            </a:r>
            <a:r>
              <a:rPr lang="en-US" altLang="zh-CN" sz="2800" baseline="-25000">
                <a:solidFill>
                  <a:srgbClr val="000000"/>
                </a:solidFill>
                <a:latin typeface="Times New Roman" panose="02020603050405020304" pitchFamily="18" charset="0"/>
                <a:ea typeface="楷体_GB2312" charset="-122"/>
              </a:rPr>
              <a:t>1</a:t>
            </a:r>
            <a:endParaRPr lang="en-US" altLang="zh-CN" sz="2800">
              <a:solidFill>
                <a:srgbClr val="000000"/>
              </a:solidFill>
              <a:latin typeface="Times New Roman" panose="02020603050405020304" pitchFamily="18" charset="0"/>
              <a:ea typeface="楷体_GB2312" charset="-122"/>
            </a:endParaRPr>
          </a:p>
        </p:txBody>
      </p:sp>
      <p:sp>
        <p:nvSpPr>
          <p:cNvPr id="5" name="Rectangle 336">
            <a:extLst>
              <a:ext uri="{FF2B5EF4-FFF2-40B4-BE49-F238E27FC236}">
                <a16:creationId xmlns:a16="http://schemas.microsoft.com/office/drawing/2014/main" id="{D72622DD-31DD-4968-A161-A830732A5531}"/>
              </a:ext>
            </a:extLst>
          </p:cNvPr>
          <p:cNvSpPr>
            <a:spLocks noChangeArrowheads="1"/>
          </p:cNvSpPr>
          <p:nvPr/>
        </p:nvSpPr>
        <p:spPr bwMode="auto">
          <a:xfrm>
            <a:off x="1187027" y="2079413"/>
            <a:ext cx="49276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1pPr>
            <a:lvl2pPr marL="609600"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2pPr>
            <a:lvl3pPr marL="1017588"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3pPr>
            <a:lvl4pPr marL="16002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4pPr>
            <a:lvl5pPr marL="20574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5pPr>
            <a:lvl6pPr marL="25146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6pPr>
            <a:lvl7pPr marL="29718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7pPr>
            <a:lvl8pPr marL="34290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8pPr>
            <a:lvl9pPr marL="38862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9pPr>
          </a:lstStyle>
          <a:p>
            <a:pPr eaLnBrk="0" fontAlgn="base" hangingPunct="0">
              <a:lnSpc>
                <a:spcPct val="80000"/>
              </a:lnSpc>
              <a:spcBef>
                <a:spcPct val="0"/>
              </a:spcBef>
              <a:spcAft>
                <a:spcPct val="0"/>
              </a:spcAft>
              <a:buSzPct val="100000"/>
              <a:buFontTx/>
              <a:buNone/>
            </a:pPr>
            <a:r>
              <a:rPr lang="en-US" altLang="zh-CN" sz="2800" i="1">
                <a:solidFill>
                  <a:srgbClr val="000000"/>
                </a:solidFill>
                <a:latin typeface="Times New Roman" panose="02020603050405020304" pitchFamily="18" charset="0"/>
                <a:ea typeface="楷体_GB2312" charset="-122"/>
              </a:rPr>
              <a:t>=max</a:t>
            </a:r>
            <a:r>
              <a:rPr lang="en-US" altLang="zh-CN" sz="2800">
                <a:solidFill>
                  <a:srgbClr val="000000"/>
                </a:solidFill>
                <a:latin typeface="Times New Roman" panose="02020603050405020304" pitchFamily="18" charset="0"/>
                <a:ea typeface="楷体_GB2312" charset="-122"/>
              </a:rPr>
              <a:t>{ 8</a:t>
            </a:r>
            <a:r>
              <a:rPr lang="en-US" altLang="zh-CN" sz="2800" i="1">
                <a:solidFill>
                  <a:srgbClr val="000000"/>
                </a:solidFill>
                <a:latin typeface="Times New Roman" panose="02020603050405020304" pitchFamily="18" charset="0"/>
                <a:ea typeface="楷体_GB2312" charset="-122"/>
              </a:rPr>
              <a:t>u</a:t>
            </a:r>
            <a:r>
              <a:rPr lang="en-US" altLang="zh-CN" sz="2800" baseline="-25000">
                <a:solidFill>
                  <a:srgbClr val="000000"/>
                </a:solidFill>
                <a:latin typeface="Times New Roman" panose="02020603050405020304" pitchFamily="18" charset="0"/>
                <a:ea typeface="楷体_GB2312" charset="-122"/>
              </a:rPr>
              <a:t>1</a:t>
            </a:r>
            <a:r>
              <a:rPr lang="en-US" altLang="zh-CN" sz="2800" i="1">
                <a:solidFill>
                  <a:srgbClr val="000000"/>
                </a:solidFill>
                <a:latin typeface="Times New Roman" panose="02020603050405020304" pitchFamily="18" charset="0"/>
                <a:ea typeface="楷体_GB2312" charset="-122"/>
              </a:rPr>
              <a:t>+</a:t>
            </a:r>
            <a:r>
              <a:rPr lang="en-US" altLang="zh-CN" sz="2800">
                <a:solidFill>
                  <a:srgbClr val="000000"/>
                </a:solidFill>
                <a:latin typeface="Times New Roman" panose="02020603050405020304" pitchFamily="18" charset="0"/>
                <a:ea typeface="楷体_GB2312" charset="-122"/>
              </a:rPr>
              <a:t>5(</a:t>
            </a:r>
            <a:r>
              <a:rPr lang="en-US" altLang="zh-CN" sz="2800" i="1">
                <a:solidFill>
                  <a:srgbClr val="000000"/>
                </a:solidFill>
                <a:latin typeface="Times New Roman" panose="02020603050405020304" pitchFamily="18" charset="0"/>
                <a:ea typeface="楷体_GB2312" charset="-122"/>
              </a:rPr>
              <a:t>x</a:t>
            </a:r>
            <a:r>
              <a:rPr lang="en-US" altLang="zh-CN" sz="2800" baseline="-25000">
                <a:solidFill>
                  <a:srgbClr val="000000"/>
                </a:solidFill>
                <a:latin typeface="Times New Roman" panose="02020603050405020304" pitchFamily="18" charset="0"/>
                <a:ea typeface="楷体_GB2312" charset="-122"/>
              </a:rPr>
              <a:t>1</a:t>
            </a:r>
            <a:r>
              <a:rPr lang="zh-CN" altLang="en-US" sz="2800" i="1">
                <a:solidFill>
                  <a:srgbClr val="000000"/>
                </a:solidFill>
                <a:latin typeface="Times New Roman" panose="02020603050405020304" pitchFamily="18" charset="0"/>
                <a:ea typeface="楷体_GB2312" charset="-122"/>
              </a:rPr>
              <a:t>－</a:t>
            </a:r>
            <a:r>
              <a:rPr lang="en-US" altLang="zh-CN" sz="2800" i="1">
                <a:solidFill>
                  <a:srgbClr val="000000"/>
                </a:solidFill>
                <a:latin typeface="Times New Roman" panose="02020603050405020304" pitchFamily="18" charset="0"/>
                <a:ea typeface="楷体_GB2312" charset="-122"/>
              </a:rPr>
              <a:t>u</a:t>
            </a:r>
            <a:r>
              <a:rPr lang="en-US" altLang="zh-CN" sz="2800" baseline="-25000">
                <a:solidFill>
                  <a:srgbClr val="000000"/>
                </a:solidFill>
                <a:latin typeface="Times New Roman" panose="02020603050405020304" pitchFamily="18" charset="0"/>
                <a:ea typeface="楷体_GB2312" charset="-122"/>
              </a:rPr>
              <a:t>1</a:t>
            </a:r>
            <a:r>
              <a:rPr lang="en-US" altLang="zh-CN" sz="2800">
                <a:solidFill>
                  <a:srgbClr val="000000"/>
                </a:solidFill>
                <a:latin typeface="Times New Roman" panose="02020603050405020304" pitchFamily="18" charset="0"/>
                <a:ea typeface="楷体_GB2312" charset="-122"/>
              </a:rPr>
              <a:t>)</a:t>
            </a:r>
            <a:r>
              <a:rPr lang="en-US" altLang="zh-CN" sz="2800" i="1">
                <a:solidFill>
                  <a:srgbClr val="000000"/>
                </a:solidFill>
                <a:latin typeface="Times New Roman" panose="02020603050405020304" pitchFamily="18" charset="0"/>
                <a:ea typeface="楷体_GB2312" charset="-122"/>
              </a:rPr>
              <a:t>+</a:t>
            </a:r>
            <a:r>
              <a:rPr lang="en-US" altLang="zh-CN" sz="2800">
                <a:solidFill>
                  <a:srgbClr val="FF0066"/>
                </a:solidFill>
                <a:latin typeface="Times New Roman" panose="02020603050405020304" pitchFamily="18" charset="0"/>
                <a:ea typeface="楷体_GB2312" charset="-122"/>
              </a:rPr>
              <a:t>20.8</a:t>
            </a:r>
            <a:r>
              <a:rPr lang="en-US" altLang="zh-CN" sz="2800" i="1">
                <a:solidFill>
                  <a:srgbClr val="FF0066"/>
                </a:solidFill>
                <a:latin typeface="Times New Roman" panose="02020603050405020304" pitchFamily="18" charset="0"/>
                <a:ea typeface="楷体_GB2312" charset="-122"/>
              </a:rPr>
              <a:t>x</a:t>
            </a:r>
            <a:r>
              <a:rPr lang="en-US" altLang="zh-CN" sz="2800" baseline="-25000">
                <a:solidFill>
                  <a:srgbClr val="FF0066"/>
                </a:solidFill>
                <a:latin typeface="Times New Roman" panose="02020603050405020304" pitchFamily="18" charset="0"/>
                <a:ea typeface="楷体_GB2312" charset="-122"/>
              </a:rPr>
              <a:t>2</a:t>
            </a:r>
            <a:r>
              <a:rPr lang="en-US" altLang="zh-CN" sz="2800" baseline="-25000">
                <a:solidFill>
                  <a:srgbClr val="000000"/>
                </a:solidFill>
                <a:latin typeface="Times New Roman" panose="02020603050405020304" pitchFamily="18" charset="0"/>
                <a:ea typeface="楷体_GB2312" charset="-122"/>
              </a:rPr>
              <a:t> </a:t>
            </a:r>
            <a:r>
              <a:rPr lang="en-US" altLang="zh-CN" sz="2800">
                <a:solidFill>
                  <a:srgbClr val="000000"/>
                </a:solidFill>
                <a:latin typeface="Times New Roman" panose="02020603050405020304" pitchFamily="18" charset="0"/>
                <a:ea typeface="楷体_GB2312" charset="-122"/>
              </a:rPr>
              <a:t>}</a:t>
            </a:r>
            <a:br>
              <a:rPr lang="en-US" altLang="zh-CN" sz="2800" i="1">
                <a:solidFill>
                  <a:srgbClr val="000000"/>
                </a:solidFill>
                <a:latin typeface="Times New Roman" panose="02020603050405020304" pitchFamily="18" charset="0"/>
                <a:ea typeface="楷体_GB2312" charset="-122"/>
              </a:rPr>
            </a:br>
            <a:r>
              <a:rPr lang="en-US" altLang="zh-CN" sz="2800" i="1">
                <a:solidFill>
                  <a:srgbClr val="000000"/>
                </a:solidFill>
                <a:latin typeface="Times New Roman" panose="02020603050405020304" pitchFamily="18" charset="0"/>
                <a:ea typeface="楷体_GB2312" charset="-122"/>
              </a:rPr>
              <a:t>  </a:t>
            </a:r>
            <a:r>
              <a:rPr lang="en-US" altLang="zh-CN">
                <a:solidFill>
                  <a:srgbClr val="000000"/>
                </a:solidFill>
                <a:latin typeface="Times New Roman" panose="02020603050405020304" pitchFamily="18" charset="0"/>
                <a:ea typeface="楷体_GB2312" charset="-122"/>
              </a:rPr>
              <a:t>0</a:t>
            </a:r>
            <a:r>
              <a:rPr lang="en-US" altLang="zh-CN">
                <a:solidFill>
                  <a:srgbClr val="000000"/>
                </a:solidFill>
                <a:latin typeface="Times New Roman" panose="02020603050405020304" pitchFamily="18" charset="0"/>
                <a:ea typeface="楷体_GB2312" charset="-122"/>
                <a:sym typeface="Symbol" panose="05050102010706020507" pitchFamily="18" charset="2"/>
              </a:rPr>
              <a:t></a:t>
            </a:r>
            <a:r>
              <a:rPr lang="en-US" altLang="zh-CN" i="1">
                <a:solidFill>
                  <a:srgbClr val="000000"/>
                </a:solidFill>
                <a:latin typeface="Times New Roman" panose="02020603050405020304" pitchFamily="18" charset="0"/>
                <a:ea typeface="楷体_GB2312" charset="-122"/>
              </a:rPr>
              <a:t>u</a:t>
            </a:r>
            <a:r>
              <a:rPr lang="en-US" altLang="zh-CN" sz="2800" baseline="-25000">
                <a:solidFill>
                  <a:srgbClr val="000000"/>
                </a:solidFill>
                <a:latin typeface="Times New Roman" panose="02020603050405020304" pitchFamily="18" charset="0"/>
                <a:ea typeface="楷体_GB2312" charset="-122"/>
              </a:rPr>
              <a:t>1</a:t>
            </a:r>
            <a:r>
              <a:rPr lang="en-US" altLang="zh-CN" i="1">
                <a:solidFill>
                  <a:srgbClr val="000000"/>
                </a:solidFill>
                <a:latin typeface="Times New Roman" panose="02020603050405020304" pitchFamily="18" charset="0"/>
                <a:ea typeface="楷体_GB2312" charset="-122"/>
                <a:sym typeface="Symbol" panose="05050102010706020507" pitchFamily="18" charset="2"/>
              </a:rPr>
              <a:t></a:t>
            </a:r>
            <a:r>
              <a:rPr lang="en-US" altLang="zh-CN" i="1">
                <a:solidFill>
                  <a:srgbClr val="000000"/>
                </a:solidFill>
                <a:latin typeface="Times New Roman" panose="02020603050405020304" pitchFamily="18" charset="0"/>
                <a:ea typeface="楷体_GB2312" charset="-122"/>
              </a:rPr>
              <a:t>x</a:t>
            </a:r>
            <a:r>
              <a:rPr lang="en-US" altLang="zh-CN" sz="2800" baseline="-25000">
                <a:solidFill>
                  <a:srgbClr val="000000"/>
                </a:solidFill>
                <a:latin typeface="Times New Roman" panose="02020603050405020304" pitchFamily="18" charset="0"/>
                <a:ea typeface="楷体_GB2312" charset="-122"/>
              </a:rPr>
              <a:t>1</a:t>
            </a:r>
          </a:p>
        </p:txBody>
      </p:sp>
      <p:sp>
        <p:nvSpPr>
          <p:cNvPr id="6" name="Rectangle 337">
            <a:extLst>
              <a:ext uri="{FF2B5EF4-FFF2-40B4-BE49-F238E27FC236}">
                <a16:creationId xmlns:a16="http://schemas.microsoft.com/office/drawing/2014/main" id="{FCD75F0B-DC66-4BCE-8C99-98F588797346}"/>
              </a:ext>
            </a:extLst>
          </p:cNvPr>
          <p:cNvSpPr>
            <a:spLocks noChangeArrowheads="1"/>
          </p:cNvSpPr>
          <p:nvPr/>
        </p:nvSpPr>
        <p:spPr bwMode="auto">
          <a:xfrm>
            <a:off x="7440507" y="1931299"/>
            <a:ext cx="3505200" cy="939800"/>
          </a:xfrm>
          <a:prstGeom prst="rect">
            <a:avLst/>
          </a:prstGeom>
          <a:noFill/>
          <a:ln w="9525" algn="ctr">
            <a:solidFill>
              <a:srgbClr val="FF0000"/>
            </a:solidFill>
            <a:miter lim="800000"/>
            <a:headEnd/>
            <a:tailEnd/>
          </a:ln>
          <a:extLst>
            <a:ext uri="{909E8E84-426E-40DD-AFC4-6F175D3DCCD1}">
              <a14:hiddenFill xmlns:a14="http://schemas.microsoft.com/office/drawing/2010/main">
                <a:solidFill>
                  <a:schemeClr val="accent1"/>
                </a:solidFill>
              </a14:hiddenFill>
            </a:ext>
          </a:extLst>
        </p:spPr>
        <p:txBody>
          <a:bodyPr lIns="82550" tIns="41275" rIns="82550" bIns="41275"/>
          <a:lstStyle>
            <a:lvl1pPr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1pPr>
            <a:lvl2pPr marL="609600"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2pPr>
            <a:lvl3pPr marL="1017588"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3pPr>
            <a:lvl4pPr marL="16002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4pPr>
            <a:lvl5pPr marL="20574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5pPr>
            <a:lvl6pPr marL="25146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6pPr>
            <a:lvl7pPr marL="29718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7pPr>
            <a:lvl8pPr marL="34290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8pPr>
            <a:lvl9pPr marL="38862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9pPr>
          </a:lstStyle>
          <a:p>
            <a:pPr eaLnBrk="0" fontAlgn="base" hangingPunct="0">
              <a:spcBef>
                <a:spcPct val="10000"/>
              </a:spcBef>
              <a:spcAft>
                <a:spcPct val="0"/>
              </a:spcAft>
              <a:buSzPct val="100000"/>
              <a:buFontTx/>
              <a:buNone/>
            </a:pPr>
            <a:r>
              <a:rPr lang="zh-CN" altLang="en-US" sz="2400">
                <a:solidFill>
                  <a:srgbClr val="FF0066"/>
                </a:solidFill>
                <a:latin typeface="Times New Roman" panose="02020603050405020304" pitchFamily="18" charset="0"/>
                <a:ea typeface="楷体_GB2312" charset="-122"/>
              </a:rPr>
              <a:t>状态转移方程：</a:t>
            </a:r>
            <a:br>
              <a:rPr lang="zh-CN" altLang="en-US" sz="2400">
                <a:solidFill>
                  <a:srgbClr val="FF0066"/>
                </a:solidFill>
                <a:latin typeface="Times New Roman" panose="02020603050405020304" pitchFamily="18" charset="0"/>
                <a:ea typeface="楷体_GB2312" charset="-122"/>
              </a:rPr>
            </a:br>
            <a:r>
              <a:rPr lang="en-US" altLang="zh-CN" sz="2400" i="1">
                <a:solidFill>
                  <a:srgbClr val="000000"/>
                </a:solidFill>
                <a:latin typeface="Times New Roman" panose="02020603050405020304" pitchFamily="18" charset="0"/>
                <a:ea typeface="楷体_GB2312" charset="-122"/>
              </a:rPr>
              <a:t>x</a:t>
            </a:r>
            <a:r>
              <a:rPr lang="en-US" altLang="zh-CN" sz="2400" i="1" baseline="-25000">
                <a:solidFill>
                  <a:srgbClr val="000000"/>
                </a:solidFill>
                <a:latin typeface="Times New Roman" panose="02020603050405020304" pitchFamily="18" charset="0"/>
                <a:ea typeface="楷体_GB2312" charset="-122"/>
              </a:rPr>
              <a:t>k</a:t>
            </a:r>
            <a:r>
              <a:rPr lang="en-US" altLang="zh-CN" sz="2400" baseline="-25000">
                <a:solidFill>
                  <a:srgbClr val="000000"/>
                </a:solidFill>
                <a:latin typeface="Times New Roman" panose="02020603050405020304" pitchFamily="18" charset="0"/>
                <a:ea typeface="楷体_GB2312" charset="-122"/>
              </a:rPr>
              <a:t>+1</a:t>
            </a:r>
            <a:r>
              <a:rPr lang="en-US" altLang="zh-CN" sz="2400">
                <a:solidFill>
                  <a:srgbClr val="000000"/>
                </a:solidFill>
                <a:latin typeface="Times New Roman" panose="02020603050405020304" pitchFamily="18" charset="0"/>
                <a:ea typeface="楷体_GB2312" charset="-122"/>
              </a:rPr>
              <a:t>=0.7</a:t>
            </a:r>
            <a:r>
              <a:rPr lang="en-US" altLang="zh-CN" sz="2400" i="1">
                <a:solidFill>
                  <a:srgbClr val="000000"/>
                </a:solidFill>
                <a:latin typeface="Times New Roman" panose="02020603050405020304" pitchFamily="18" charset="0"/>
                <a:ea typeface="楷体_GB2312" charset="-122"/>
              </a:rPr>
              <a:t>u</a:t>
            </a:r>
            <a:r>
              <a:rPr lang="en-US" altLang="zh-CN" sz="2400" i="1" baseline="-25000">
                <a:solidFill>
                  <a:srgbClr val="000000"/>
                </a:solidFill>
                <a:latin typeface="Times New Roman" panose="02020603050405020304" pitchFamily="18" charset="0"/>
                <a:ea typeface="楷体_GB2312" charset="-122"/>
              </a:rPr>
              <a:t>k </a:t>
            </a:r>
            <a:r>
              <a:rPr lang="en-US" altLang="zh-CN" sz="2400">
                <a:solidFill>
                  <a:srgbClr val="000000"/>
                </a:solidFill>
                <a:latin typeface="Times New Roman" panose="02020603050405020304" pitchFamily="18" charset="0"/>
                <a:ea typeface="楷体_GB2312" charset="-122"/>
              </a:rPr>
              <a:t>+ 0.9( </a:t>
            </a:r>
            <a:r>
              <a:rPr lang="en-US" altLang="zh-CN" sz="2400" i="1">
                <a:solidFill>
                  <a:srgbClr val="000000"/>
                </a:solidFill>
                <a:latin typeface="Times New Roman" panose="02020603050405020304" pitchFamily="18" charset="0"/>
                <a:ea typeface="楷体_GB2312" charset="-122"/>
              </a:rPr>
              <a:t>x</a:t>
            </a:r>
            <a:r>
              <a:rPr lang="en-US" altLang="zh-CN" sz="2400" i="1" baseline="-25000">
                <a:solidFill>
                  <a:srgbClr val="000000"/>
                </a:solidFill>
                <a:latin typeface="Times New Roman" panose="02020603050405020304" pitchFamily="18" charset="0"/>
                <a:ea typeface="楷体_GB2312" charset="-122"/>
              </a:rPr>
              <a:t>k</a:t>
            </a:r>
            <a:r>
              <a:rPr lang="zh-CN" altLang="en-US" sz="2400">
                <a:solidFill>
                  <a:srgbClr val="000000"/>
                </a:solidFill>
                <a:latin typeface="Times New Roman" panose="02020603050405020304" pitchFamily="18" charset="0"/>
                <a:ea typeface="楷体_GB2312" charset="-122"/>
              </a:rPr>
              <a:t>－</a:t>
            </a:r>
            <a:r>
              <a:rPr lang="en-US" altLang="zh-CN" sz="2400" i="1">
                <a:solidFill>
                  <a:srgbClr val="000000"/>
                </a:solidFill>
                <a:latin typeface="Times New Roman" panose="02020603050405020304" pitchFamily="18" charset="0"/>
                <a:ea typeface="楷体_GB2312" charset="-122"/>
              </a:rPr>
              <a:t>u</a:t>
            </a:r>
            <a:r>
              <a:rPr lang="en-US" altLang="zh-CN" sz="2400" i="1" baseline="-25000">
                <a:solidFill>
                  <a:srgbClr val="000000"/>
                </a:solidFill>
                <a:latin typeface="Times New Roman" panose="02020603050405020304" pitchFamily="18" charset="0"/>
                <a:ea typeface="楷体_GB2312" charset="-122"/>
              </a:rPr>
              <a:t>k</a:t>
            </a:r>
            <a:r>
              <a:rPr lang="en-US" altLang="zh-CN" sz="2400" baseline="-25000">
                <a:solidFill>
                  <a:srgbClr val="000000"/>
                </a:solidFill>
                <a:latin typeface="Times New Roman" panose="02020603050405020304" pitchFamily="18" charset="0"/>
                <a:ea typeface="楷体_GB2312" charset="-122"/>
              </a:rPr>
              <a:t> </a:t>
            </a:r>
            <a:r>
              <a:rPr lang="en-US" altLang="zh-CN" sz="2400">
                <a:solidFill>
                  <a:srgbClr val="000000"/>
                </a:solidFill>
                <a:latin typeface="Times New Roman" panose="02020603050405020304" pitchFamily="18" charset="0"/>
                <a:ea typeface="楷体_GB2312" charset="-122"/>
              </a:rPr>
              <a:t>)</a:t>
            </a:r>
            <a:endParaRPr lang="en-US" altLang="zh-CN" sz="2400">
              <a:solidFill>
                <a:srgbClr val="0000FF"/>
              </a:solidFill>
              <a:latin typeface="Times New Roman" panose="02020603050405020304" pitchFamily="18" charset="0"/>
              <a:ea typeface="楷体_GB2312" charset="-122"/>
            </a:endParaRPr>
          </a:p>
        </p:txBody>
      </p:sp>
      <p:sp>
        <p:nvSpPr>
          <p:cNvPr id="7" name="Rectangle 338">
            <a:extLst>
              <a:ext uri="{FF2B5EF4-FFF2-40B4-BE49-F238E27FC236}">
                <a16:creationId xmlns:a16="http://schemas.microsoft.com/office/drawing/2014/main" id="{4E7DC6FA-F3E9-4907-B869-AAFFF8A10225}"/>
              </a:ext>
            </a:extLst>
          </p:cNvPr>
          <p:cNvSpPr>
            <a:spLocks noChangeArrowheads="1"/>
          </p:cNvSpPr>
          <p:nvPr/>
        </p:nvSpPr>
        <p:spPr bwMode="auto">
          <a:xfrm>
            <a:off x="1150515" y="2919201"/>
            <a:ext cx="7823200"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1pPr>
            <a:lvl2pPr marL="609600"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2pPr>
            <a:lvl3pPr marL="1017588"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3pPr>
            <a:lvl4pPr marL="16002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4pPr>
            <a:lvl5pPr marL="20574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5pPr>
            <a:lvl6pPr marL="25146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6pPr>
            <a:lvl7pPr marL="29718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7pPr>
            <a:lvl8pPr marL="34290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8pPr>
            <a:lvl9pPr marL="38862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9pPr>
          </a:lstStyle>
          <a:p>
            <a:pPr eaLnBrk="0" fontAlgn="base" hangingPunct="0">
              <a:lnSpc>
                <a:spcPct val="80000"/>
              </a:lnSpc>
              <a:spcBef>
                <a:spcPct val="0"/>
              </a:spcBef>
              <a:spcAft>
                <a:spcPct val="0"/>
              </a:spcAft>
              <a:buSzPct val="100000"/>
              <a:buFontTx/>
              <a:buNone/>
            </a:pPr>
            <a:r>
              <a:rPr lang="en-US" altLang="zh-CN" sz="2800" i="1">
                <a:solidFill>
                  <a:srgbClr val="000000"/>
                </a:solidFill>
                <a:latin typeface="Times New Roman" panose="02020603050405020304" pitchFamily="18" charset="0"/>
                <a:ea typeface="楷体_GB2312" charset="-122"/>
              </a:rPr>
              <a:t>=max</a:t>
            </a:r>
            <a:r>
              <a:rPr lang="en-US" altLang="zh-CN" sz="2800">
                <a:solidFill>
                  <a:srgbClr val="000000"/>
                </a:solidFill>
                <a:latin typeface="Times New Roman" panose="02020603050405020304" pitchFamily="18" charset="0"/>
                <a:ea typeface="楷体_GB2312" charset="-122"/>
              </a:rPr>
              <a:t>{ 8</a:t>
            </a:r>
            <a:r>
              <a:rPr lang="en-US" altLang="zh-CN" sz="2800" i="1">
                <a:solidFill>
                  <a:srgbClr val="000000"/>
                </a:solidFill>
                <a:latin typeface="Times New Roman" panose="02020603050405020304" pitchFamily="18" charset="0"/>
                <a:ea typeface="楷体_GB2312" charset="-122"/>
              </a:rPr>
              <a:t>u</a:t>
            </a:r>
            <a:r>
              <a:rPr lang="en-US" altLang="zh-CN" sz="2800" baseline="-25000">
                <a:solidFill>
                  <a:srgbClr val="000000"/>
                </a:solidFill>
                <a:latin typeface="Times New Roman" panose="02020603050405020304" pitchFamily="18" charset="0"/>
                <a:ea typeface="楷体_GB2312" charset="-122"/>
              </a:rPr>
              <a:t>1</a:t>
            </a:r>
            <a:r>
              <a:rPr lang="en-US" altLang="zh-CN" sz="2800" i="1">
                <a:solidFill>
                  <a:srgbClr val="000000"/>
                </a:solidFill>
                <a:latin typeface="Times New Roman" panose="02020603050405020304" pitchFamily="18" charset="0"/>
                <a:ea typeface="楷体_GB2312" charset="-122"/>
              </a:rPr>
              <a:t>+</a:t>
            </a:r>
            <a:r>
              <a:rPr lang="en-US" altLang="zh-CN" sz="2800">
                <a:solidFill>
                  <a:srgbClr val="000000"/>
                </a:solidFill>
                <a:latin typeface="Times New Roman" panose="02020603050405020304" pitchFamily="18" charset="0"/>
                <a:ea typeface="楷体_GB2312" charset="-122"/>
              </a:rPr>
              <a:t>5(</a:t>
            </a:r>
            <a:r>
              <a:rPr lang="en-US" altLang="zh-CN" sz="2800" i="1">
                <a:solidFill>
                  <a:srgbClr val="000000"/>
                </a:solidFill>
                <a:latin typeface="Times New Roman" panose="02020603050405020304" pitchFamily="18" charset="0"/>
                <a:ea typeface="楷体_GB2312" charset="-122"/>
              </a:rPr>
              <a:t>x</a:t>
            </a:r>
            <a:r>
              <a:rPr lang="en-US" altLang="zh-CN" sz="2800" baseline="-25000">
                <a:solidFill>
                  <a:srgbClr val="000000"/>
                </a:solidFill>
                <a:latin typeface="Times New Roman" panose="02020603050405020304" pitchFamily="18" charset="0"/>
                <a:ea typeface="楷体_GB2312" charset="-122"/>
              </a:rPr>
              <a:t>1</a:t>
            </a:r>
            <a:r>
              <a:rPr lang="zh-CN" altLang="en-US" sz="2800" i="1">
                <a:solidFill>
                  <a:srgbClr val="000000"/>
                </a:solidFill>
                <a:latin typeface="Times New Roman" panose="02020603050405020304" pitchFamily="18" charset="0"/>
                <a:ea typeface="楷体_GB2312" charset="-122"/>
              </a:rPr>
              <a:t>－</a:t>
            </a:r>
            <a:r>
              <a:rPr lang="en-US" altLang="zh-CN" sz="2800" i="1">
                <a:solidFill>
                  <a:srgbClr val="000000"/>
                </a:solidFill>
                <a:latin typeface="Times New Roman" panose="02020603050405020304" pitchFamily="18" charset="0"/>
                <a:ea typeface="楷体_GB2312" charset="-122"/>
              </a:rPr>
              <a:t>u</a:t>
            </a:r>
            <a:r>
              <a:rPr lang="en-US" altLang="zh-CN" sz="2800" baseline="-25000">
                <a:solidFill>
                  <a:srgbClr val="000000"/>
                </a:solidFill>
                <a:latin typeface="Times New Roman" panose="02020603050405020304" pitchFamily="18" charset="0"/>
                <a:ea typeface="楷体_GB2312" charset="-122"/>
              </a:rPr>
              <a:t>1</a:t>
            </a:r>
            <a:r>
              <a:rPr lang="en-US" altLang="zh-CN" sz="2800">
                <a:solidFill>
                  <a:srgbClr val="000000"/>
                </a:solidFill>
                <a:latin typeface="Times New Roman" panose="02020603050405020304" pitchFamily="18" charset="0"/>
                <a:ea typeface="楷体_GB2312" charset="-122"/>
              </a:rPr>
              <a:t>)</a:t>
            </a:r>
            <a:r>
              <a:rPr lang="en-US" altLang="zh-CN" sz="2800" i="1">
                <a:solidFill>
                  <a:srgbClr val="000000"/>
                </a:solidFill>
                <a:latin typeface="Times New Roman" panose="02020603050405020304" pitchFamily="18" charset="0"/>
                <a:ea typeface="楷体_GB2312" charset="-122"/>
              </a:rPr>
              <a:t>+</a:t>
            </a:r>
            <a:r>
              <a:rPr lang="en-US" altLang="zh-CN" sz="2800">
                <a:solidFill>
                  <a:srgbClr val="FF0066"/>
                </a:solidFill>
                <a:latin typeface="Times New Roman" panose="02020603050405020304" pitchFamily="18" charset="0"/>
                <a:ea typeface="楷体_GB2312" charset="-122"/>
              </a:rPr>
              <a:t>20.8[0.7</a:t>
            </a:r>
            <a:r>
              <a:rPr lang="en-US" altLang="zh-CN" sz="2800" i="1">
                <a:solidFill>
                  <a:srgbClr val="FF0066"/>
                </a:solidFill>
                <a:latin typeface="Times New Roman" panose="02020603050405020304" pitchFamily="18" charset="0"/>
                <a:ea typeface="楷体_GB2312" charset="-122"/>
              </a:rPr>
              <a:t>u</a:t>
            </a:r>
            <a:r>
              <a:rPr lang="en-US" altLang="zh-CN" sz="2800" baseline="-25000">
                <a:solidFill>
                  <a:srgbClr val="FF0066"/>
                </a:solidFill>
                <a:latin typeface="Times New Roman" panose="02020603050405020304" pitchFamily="18" charset="0"/>
                <a:ea typeface="楷体_GB2312" charset="-122"/>
              </a:rPr>
              <a:t>1</a:t>
            </a:r>
            <a:r>
              <a:rPr lang="en-US" altLang="zh-CN" sz="2800" i="1">
                <a:solidFill>
                  <a:srgbClr val="FF0066"/>
                </a:solidFill>
                <a:latin typeface="Times New Roman" panose="02020603050405020304" pitchFamily="18" charset="0"/>
                <a:ea typeface="楷体_GB2312" charset="-122"/>
              </a:rPr>
              <a:t>+</a:t>
            </a:r>
            <a:r>
              <a:rPr lang="en-US" altLang="zh-CN" sz="2800">
                <a:solidFill>
                  <a:srgbClr val="FF0066"/>
                </a:solidFill>
                <a:latin typeface="Times New Roman" panose="02020603050405020304" pitchFamily="18" charset="0"/>
                <a:ea typeface="楷体_GB2312" charset="-122"/>
              </a:rPr>
              <a:t>0.9( </a:t>
            </a:r>
            <a:r>
              <a:rPr lang="en-US" altLang="zh-CN" sz="2800" i="1">
                <a:solidFill>
                  <a:srgbClr val="FF0066"/>
                </a:solidFill>
                <a:latin typeface="Times New Roman" panose="02020603050405020304" pitchFamily="18" charset="0"/>
                <a:ea typeface="楷体_GB2312" charset="-122"/>
              </a:rPr>
              <a:t>x</a:t>
            </a:r>
            <a:r>
              <a:rPr lang="en-US" altLang="zh-CN" sz="2800" baseline="-25000">
                <a:solidFill>
                  <a:srgbClr val="FF0066"/>
                </a:solidFill>
                <a:latin typeface="Times New Roman" panose="02020603050405020304" pitchFamily="18" charset="0"/>
                <a:ea typeface="楷体_GB2312" charset="-122"/>
              </a:rPr>
              <a:t>1</a:t>
            </a:r>
            <a:r>
              <a:rPr lang="zh-CN" altLang="en-US" sz="2800" i="1">
                <a:solidFill>
                  <a:srgbClr val="FF0066"/>
                </a:solidFill>
                <a:latin typeface="Times New Roman" panose="02020603050405020304" pitchFamily="18" charset="0"/>
                <a:ea typeface="楷体_GB2312" charset="-122"/>
              </a:rPr>
              <a:t>－</a:t>
            </a:r>
            <a:r>
              <a:rPr lang="en-US" altLang="zh-CN" sz="2800" i="1">
                <a:solidFill>
                  <a:srgbClr val="FF0066"/>
                </a:solidFill>
                <a:latin typeface="Times New Roman" panose="02020603050405020304" pitchFamily="18" charset="0"/>
                <a:ea typeface="楷体_GB2312" charset="-122"/>
              </a:rPr>
              <a:t>u</a:t>
            </a:r>
            <a:r>
              <a:rPr lang="en-US" altLang="zh-CN" sz="2800" baseline="-25000">
                <a:solidFill>
                  <a:srgbClr val="FF0066"/>
                </a:solidFill>
                <a:latin typeface="Times New Roman" panose="02020603050405020304" pitchFamily="18" charset="0"/>
                <a:ea typeface="楷体_GB2312" charset="-122"/>
              </a:rPr>
              <a:t>1</a:t>
            </a:r>
            <a:r>
              <a:rPr lang="en-US" altLang="zh-CN" sz="2800">
                <a:solidFill>
                  <a:srgbClr val="FF0066"/>
                </a:solidFill>
                <a:latin typeface="Times New Roman" panose="02020603050405020304" pitchFamily="18" charset="0"/>
                <a:ea typeface="楷体_GB2312" charset="-122"/>
              </a:rPr>
              <a:t> )</a:t>
            </a:r>
            <a:r>
              <a:rPr lang="en-US" altLang="zh-CN" sz="2800" baseline="-25000">
                <a:solidFill>
                  <a:srgbClr val="000000"/>
                </a:solidFill>
                <a:latin typeface="Times New Roman" panose="02020603050405020304" pitchFamily="18" charset="0"/>
                <a:ea typeface="楷体_GB2312" charset="-122"/>
              </a:rPr>
              <a:t> </a:t>
            </a:r>
            <a:r>
              <a:rPr lang="en-US" altLang="zh-CN" sz="2800">
                <a:solidFill>
                  <a:srgbClr val="FF0066"/>
                </a:solidFill>
                <a:latin typeface="Times New Roman" panose="02020603050405020304" pitchFamily="18" charset="0"/>
                <a:ea typeface="楷体_GB2312" charset="-122"/>
              </a:rPr>
              <a:t>]</a:t>
            </a:r>
            <a:r>
              <a:rPr lang="en-US" altLang="zh-CN" sz="2800">
                <a:solidFill>
                  <a:srgbClr val="000000"/>
                </a:solidFill>
                <a:latin typeface="Times New Roman" panose="02020603050405020304" pitchFamily="18" charset="0"/>
                <a:ea typeface="楷体_GB2312" charset="-122"/>
              </a:rPr>
              <a:t>}</a:t>
            </a:r>
            <a:br>
              <a:rPr lang="en-US" altLang="zh-CN" sz="2800" i="1">
                <a:solidFill>
                  <a:srgbClr val="000000"/>
                </a:solidFill>
                <a:latin typeface="Times New Roman" panose="02020603050405020304" pitchFamily="18" charset="0"/>
                <a:ea typeface="楷体_GB2312" charset="-122"/>
              </a:rPr>
            </a:br>
            <a:r>
              <a:rPr lang="en-US" altLang="zh-CN" sz="2800" i="1">
                <a:solidFill>
                  <a:srgbClr val="000000"/>
                </a:solidFill>
                <a:latin typeface="Times New Roman" panose="02020603050405020304" pitchFamily="18" charset="0"/>
                <a:ea typeface="楷体_GB2312" charset="-122"/>
              </a:rPr>
              <a:t>  </a:t>
            </a:r>
            <a:r>
              <a:rPr lang="en-US" altLang="zh-CN">
                <a:solidFill>
                  <a:srgbClr val="000000"/>
                </a:solidFill>
                <a:latin typeface="Times New Roman" panose="02020603050405020304" pitchFamily="18" charset="0"/>
                <a:ea typeface="楷体_GB2312" charset="-122"/>
              </a:rPr>
              <a:t>0</a:t>
            </a:r>
            <a:r>
              <a:rPr lang="en-US" altLang="zh-CN">
                <a:solidFill>
                  <a:srgbClr val="000000"/>
                </a:solidFill>
                <a:latin typeface="Times New Roman" panose="02020603050405020304" pitchFamily="18" charset="0"/>
                <a:ea typeface="楷体_GB2312" charset="-122"/>
                <a:sym typeface="Symbol" panose="05050102010706020507" pitchFamily="18" charset="2"/>
              </a:rPr>
              <a:t></a:t>
            </a:r>
            <a:r>
              <a:rPr lang="en-US" altLang="zh-CN" i="1">
                <a:solidFill>
                  <a:srgbClr val="000000"/>
                </a:solidFill>
                <a:latin typeface="Times New Roman" panose="02020603050405020304" pitchFamily="18" charset="0"/>
                <a:ea typeface="楷体_GB2312" charset="-122"/>
              </a:rPr>
              <a:t>u</a:t>
            </a:r>
            <a:r>
              <a:rPr lang="en-US" altLang="zh-CN" sz="2800" baseline="-25000">
                <a:solidFill>
                  <a:srgbClr val="000000"/>
                </a:solidFill>
                <a:latin typeface="Times New Roman" panose="02020603050405020304" pitchFamily="18" charset="0"/>
                <a:ea typeface="楷体_GB2312" charset="-122"/>
              </a:rPr>
              <a:t>1</a:t>
            </a:r>
            <a:r>
              <a:rPr lang="en-US" altLang="zh-CN" i="1">
                <a:solidFill>
                  <a:srgbClr val="000000"/>
                </a:solidFill>
                <a:latin typeface="Times New Roman" panose="02020603050405020304" pitchFamily="18" charset="0"/>
                <a:ea typeface="楷体_GB2312" charset="-122"/>
                <a:sym typeface="Symbol" panose="05050102010706020507" pitchFamily="18" charset="2"/>
              </a:rPr>
              <a:t></a:t>
            </a:r>
            <a:r>
              <a:rPr lang="en-US" altLang="zh-CN" i="1">
                <a:solidFill>
                  <a:srgbClr val="000000"/>
                </a:solidFill>
                <a:latin typeface="Times New Roman" panose="02020603050405020304" pitchFamily="18" charset="0"/>
                <a:ea typeface="楷体_GB2312" charset="-122"/>
              </a:rPr>
              <a:t>x</a:t>
            </a:r>
            <a:r>
              <a:rPr lang="en-US" altLang="zh-CN" sz="2800" baseline="-25000">
                <a:solidFill>
                  <a:srgbClr val="000000"/>
                </a:solidFill>
                <a:latin typeface="Times New Roman" panose="02020603050405020304" pitchFamily="18" charset="0"/>
                <a:ea typeface="楷体_GB2312" charset="-122"/>
              </a:rPr>
              <a:t>1</a:t>
            </a:r>
          </a:p>
        </p:txBody>
      </p:sp>
      <p:sp>
        <p:nvSpPr>
          <p:cNvPr id="8" name="Rectangle 339">
            <a:extLst>
              <a:ext uri="{FF2B5EF4-FFF2-40B4-BE49-F238E27FC236}">
                <a16:creationId xmlns:a16="http://schemas.microsoft.com/office/drawing/2014/main" id="{D9F6A346-9088-4852-BDB7-A771BE1DD1A1}"/>
              </a:ext>
            </a:extLst>
          </p:cNvPr>
          <p:cNvSpPr>
            <a:spLocks noChangeArrowheads="1"/>
          </p:cNvSpPr>
          <p:nvPr/>
        </p:nvSpPr>
        <p:spPr bwMode="auto">
          <a:xfrm>
            <a:off x="1087015" y="3717713"/>
            <a:ext cx="48514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1pPr>
            <a:lvl2pPr marL="609600"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2pPr>
            <a:lvl3pPr marL="1017588"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3pPr>
            <a:lvl4pPr marL="16002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4pPr>
            <a:lvl5pPr marL="20574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5pPr>
            <a:lvl6pPr marL="25146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6pPr>
            <a:lvl7pPr marL="29718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7pPr>
            <a:lvl8pPr marL="34290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8pPr>
            <a:lvl9pPr marL="38862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9pPr>
          </a:lstStyle>
          <a:p>
            <a:pPr eaLnBrk="0" fontAlgn="base" hangingPunct="0">
              <a:lnSpc>
                <a:spcPct val="80000"/>
              </a:lnSpc>
              <a:spcBef>
                <a:spcPct val="0"/>
              </a:spcBef>
              <a:spcAft>
                <a:spcPct val="0"/>
              </a:spcAft>
              <a:buSzPct val="100000"/>
              <a:buFontTx/>
              <a:buNone/>
            </a:pPr>
            <a:r>
              <a:rPr lang="en-US" altLang="zh-CN" sz="2800" i="1">
                <a:solidFill>
                  <a:srgbClr val="000000"/>
                </a:solidFill>
                <a:latin typeface="Times New Roman" panose="02020603050405020304" pitchFamily="18" charset="0"/>
                <a:ea typeface="楷体_GB2312" charset="-122"/>
              </a:rPr>
              <a:t>=max</a:t>
            </a:r>
            <a:r>
              <a:rPr lang="en-US" altLang="zh-CN" sz="2800">
                <a:solidFill>
                  <a:srgbClr val="000000"/>
                </a:solidFill>
                <a:latin typeface="Times New Roman" panose="02020603050405020304" pitchFamily="18" charset="0"/>
                <a:ea typeface="楷体_GB2312" charset="-122"/>
              </a:rPr>
              <a:t>{ </a:t>
            </a:r>
            <a:r>
              <a:rPr lang="zh-CN" altLang="en-US" sz="2800">
                <a:solidFill>
                  <a:srgbClr val="000000"/>
                </a:solidFill>
                <a:latin typeface="Times New Roman" panose="02020603050405020304" pitchFamily="18" charset="0"/>
                <a:ea typeface="楷体_GB2312" charset="-122"/>
              </a:rPr>
              <a:t>－</a:t>
            </a:r>
            <a:r>
              <a:rPr lang="en-US" altLang="zh-CN" sz="2800">
                <a:solidFill>
                  <a:srgbClr val="000000"/>
                </a:solidFill>
                <a:latin typeface="Times New Roman" panose="02020603050405020304" pitchFamily="18" charset="0"/>
                <a:ea typeface="楷体_GB2312" charset="-122"/>
              </a:rPr>
              <a:t>0.05</a:t>
            </a:r>
            <a:r>
              <a:rPr lang="en-US" altLang="zh-CN" sz="2800" i="1">
                <a:solidFill>
                  <a:srgbClr val="000000"/>
                </a:solidFill>
                <a:latin typeface="Times New Roman" panose="02020603050405020304" pitchFamily="18" charset="0"/>
                <a:ea typeface="楷体_GB2312" charset="-122"/>
              </a:rPr>
              <a:t>u</a:t>
            </a:r>
            <a:r>
              <a:rPr lang="en-US" altLang="zh-CN" sz="2800" baseline="-25000">
                <a:solidFill>
                  <a:srgbClr val="000000"/>
                </a:solidFill>
                <a:latin typeface="Times New Roman" panose="02020603050405020304" pitchFamily="18" charset="0"/>
                <a:ea typeface="楷体_GB2312" charset="-122"/>
              </a:rPr>
              <a:t>1</a:t>
            </a:r>
            <a:r>
              <a:rPr lang="en-US" altLang="zh-CN" sz="2800" i="1">
                <a:solidFill>
                  <a:srgbClr val="000000"/>
                </a:solidFill>
                <a:latin typeface="Times New Roman" panose="02020603050405020304" pitchFamily="18" charset="0"/>
                <a:ea typeface="楷体_GB2312" charset="-122"/>
              </a:rPr>
              <a:t>+</a:t>
            </a:r>
            <a:r>
              <a:rPr lang="en-US" altLang="zh-CN" sz="2800">
                <a:solidFill>
                  <a:srgbClr val="000000"/>
                </a:solidFill>
                <a:latin typeface="Times New Roman" panose="02020603050405020304" pitchFamily="18" charset="0"/>
                <a:ea typeface="楷体_GB2312" charset="-122"/>
              </a:rPr>
              <a:t>23.7</a:t>
            </a:r>
            <a:r>
              <a:rPr lang="en-US" altLang="zh-CN" sz="2800" i="1">
                <a:solidFill>
                  <a:srgbClr val="000000"/>
                </a:solidFill>
                <a:latin typeface="Times New Roman" panose="02020603050405020304" pitchFamily="18" charset="0"/>
                <a:ea typeface="楷体_GB2312" charset="-122"/>
              </a:rPr>
              <a:t>x</a:t>
            </a:r>
            <a:r>
              <a:rPr lang="en-US" altLang="zh-CN" sz="2800" baseline="-25000">
                <a:solidFill>
                  <a:srgbClr val="000000"/>
                </a:solidFill>
                <a:latin typeface="Times New Roman" panose="02020603050405020304" pitchFamily="18" charset="0"/>
                <a:ea typeface="楷体_GB2312" charset="-122"/>
              </a:rPr>
              <a:t>1 </a:t>
            </a:r>
            <a:r>
              <a:rPr lang="en-US" altLang="zh-CN" sz="2800">
                <a:solidFill>
                  <a:srgbClr val="000000"/>
                </a:solidFill>
                <a:latin typeface="Times New Roman" panose="02020603050405020304" pitchFamily="18" charset="0"/>
                <a:ea typeface="楷体_GB2312" charset="-122"/>
              </a:rPr>
              <a:t>}</a:t>
            </a:r>
            <a:r>
              <a:rPr lang="en-US" altLang="zh-CN" sz="2800" i="1">
                <a:solidFill>
                  <a:srgbClr val="000000"/>
                </a:solidFill>
                <a:latin typeface="Times New Roman" panose="02020603050405020304" pitchFamily="18" charset="0"/>
                <a:ea typeface="楷体_GB2312" charset="-122"/>
              </a:rPr>
              <a:t> </a:t>
            </a:r>
            <a:br>
              <a:rPr lang="en-US" altLang="zh-CN" sz="2800" i="1">
                <a:solidFill>
                  <a:srgbClr val="000000"/>
                </a:solidFill>
                <a:latin typeface="Times New Roman" panose="02020603050405020304" pitchFamily="18" charset="0"/>
                <a:ea typeface="楷体_GB2312" charset="-122"/>
              </a:rPr>
            </a:br>
            <a:r>
              <a:rPr lang="en-US" altLang="zh-CN" sz="2800" i="1">
                <a:solidFill>
                  <a:srgbClr val="000000"/>
                </a:solidFill>
                <a:latin typeface="Times New Roman" panose="02020603050405020304" pitchFamily="18" charset="0"/>
                <a:ea typeface="楷体_GB2312" charset="-122"/>
              </a:rPr>
              <a:t>  </a:t>
            </a:r>
            <a:r>
              <a:rPr lang="en-US" altLang="zh-CN">
                <a:solidFill>
                  <a:srgbClr val="000000"/>
                </a:solidFill>
                <a:latin typeface="Times New Roman" panose="02020603050405020304" pitchFamily="18" charset="0"/>
                <a:ea typeface="楷体_GB2312" charset="-122"/>
              </a:rPr>
              <a:t>0</a:t>
            </a:r>
            <a:r>
              <a:rPr lang="en-US" altLang="zh-CN">
                <a:solidFill>
                  <a:srgbClr val="000000"/>
                </a:solidFill>
                <a:latin typeface="Times New Roman" panose="02020603050405020304" pitchFamily="18" charset="0"/>
                <a:ea typeface="楷体_GB2312" charset="-122"/>
                <a:sym typeface="Symbol" panose="05050102010706020507" pitchFamily="18" charset="2"/>
              </a:rPr>
              <a:t></a:t>
            </a:r>
            <a:r>
              <a:rPr lang="en-US" altLang="zh-CN" i="1">
                <a:solidFill>
                  <a:srgbClr val="000000"/>
                </a:solidFill>
                <a:latin typeface="Times New Roman" panose="02020603050405020304" pitchFamily="18" charset="0"/>
                <a:ea typeface="楷体_GB2312" charset="-122"/>
              </a:rPr>
              <a:t>u</a:t>
            </a:r>
            <a:r>
              <a:rPr lang="en-US" altLang="zh-CN" sz="2800" baseline="-25000">
                <a:solidFill>
                  <a:srgbClr val="000000"/>
                </a:solidFill>
                <a:latin typeface="Times New Roman" panose="02020603050405020304" pitchFamily="18" charset="0"/>
                <a:ea typeface="楷体_GB2312" charset="-122"/>
              </a:rPr>
              <a:t>1</a:t>
            </a:r>
            <a:r>
              <a:rPr lang="en-US" altLang="zh-CN" i="1">
                <a:solidFill>
                  <a:srgbClr val="000000"/>
                </a:solidFill>
                <a:latin typeface="Times New Roman" panose="02020603050405020304" pitchFamily="18" charset="0"/>
                <a:ea typeface="楷体_GB2312" charset="-122"/>
                <a:sym typeface="Symbol" panose="05050102010706020507" pitchFamily="18" charset="2"/>
              </a:rPr>
              <a:t></a:t>
            </a:r>
            <a:r>
              <a:rPr lang="en-US" altLang="zh-CN" i="1">
                <a:solidFill>
                  <a:srgbClr val="000000"/>
                </a:solidFill>
                <a:latin typeface="Times New Roman" panose="02020603050405020304" pitchFamily="18" charset="0"/>
                <a:ea typeface="楷体_GB2312" charset="-122"/>
              </a:rPr>
              <a:t>x</a:t>
            </a:r>
            <a:r>
              <a:rPr lang="en-US" altLang="zh-CN" sz="2800" baseline="-25000">
                <a:solidFill>
                  <a:srgbClr val="000000"/>
                </a:solidFill>
                <a:latin typeface="Times New Roman" panose="02020603050405020304" pitchFamily="18" charset="0"/>
                <a:ea typeface="楷体_GB2312" charset="-122"/>
              </a:rPr>
              <a:t>1</a:t>
            </a:r>
            <a:endParaRPr lang="en-US" altLang="zh-CN" sz="2800" i="1">
              <a:solidFill>
                <a:srgbClr val="000000"/>
              </a:solidFill>
              <a:latin typeface="Times New Roman" panose="02020603050405020304" pitchFamily="18" charset="0"/>
              <a:ea typeface="楷体_GB2312" charset="-122"/>
            </a:endParaRPr>
          </a:p>
        </p:txBody>
      </p:sp>
      <p:sp>
        <p:nvSpPr>
          <p:cNvPr id="9" name="Rectangle 340">
            <a:extLst>
              <a:ext uri="{FF2B5EF4-FFF2-40B4-BE49-F238E27FC236}">
                <a16:creationId xmlns:a16="http://schemas.microsoft.com/office/drawing/2014/main" id="{03D8AF07-5BED-4F24-B30A-9F293E6D5BF4}"/>
              </a:ext>
            </a:extLst>
          </p:cNvPr>
          <p:cNvSpPr>
            <a:spLocks noChangeArrowheads="1"/>
          </p:cNvSpPr>
          <p:nvPr/>
        </p:nvSpPr>
        <p:spPr bwMode="auto">
          <a:xfrm>
            <a:off x="5544715" y="3670088"/>
            <a:ext cx="1397000" cy="609600"/>
          </a:xfrm>
          <a:prstGeom prst="rect">
            <a:avLst/>
          </a:prstGeom>
          <a:noFill/>
          <a:ln w="9525" algn="ctr">
            <a:solidFill>
              <a:srgbClr val="FF0000"/>
            </a:solidFill>
            <a:miter lim="800000"/>
            <a:headEnd/>
            <a:tailEnd/>
          </a:ln>
          <a:extLst>
            <a:ext uri="{909E8E84-426E-40DD-AFC4-6F175D3DCCD1}">
              <a14:hiddenFill xmlns:a14="http://schemas.microsoft.com/office/drawing/2010/main">
                <a:solidFill>
                  <a:schemeClr val="accent1"/>
                </a:solidFill>
              </a14:hiddenFill>
            </a:ext>
          </a:extLst>
        </p:spPr>
        <p:txBody>
          <a:bodyPr lIns="82550" tIns="41275" rIns="82550" bIns="41275"/>
          <a:lstStyle>
            <a:lvl1pPr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1pPr>
            <a:lvl2pPr marL="609600"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2pPr>
            <a:lvl3pPr marL="1017588"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3pPr>
            <a:lvl4pPr marL="16002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4pPr>
            <a:lvl5pPr marL="20574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5pPr>
            <a:lvl6pPr marL="25146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6pPr>
            <a:lvl7pPr marL="29718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7pPr>
            <a:lvl8pPr marL="34290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8pPr>
            <a:lvl9pPr marL="38862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9pPr>
          </a:lstStyle>
          <a:p>
            <a:pPr eaLnBrk="0" fontAlgn="base" hangingPunct="0">
              <a:lnSpc>
                <a:spcPct val="90000"/>
              </a:lnSpc>
              <a:spcBef>
                <a:spcPct val="0"/>
              </a:spcBef>
              <a:spcAft>
                <a:spcPct val="0"/>
              </a:spcAft>
              <a:buSzPct val="100000"/>
              <a:buFontTx/>
              <a:buNone/>
            </a:pPr>
            <a:r>
              <a:rPr lang="en-US" altLang="zh-CN" sz="2800" i="1">
                <a:solidFill>
                  <a:srgbClr val="FF0066"/>
                </a:solidFill>
                <a:latin typeface="Times New Roman" panose="02020603050405020304" pitchFamily="18" charset="0"/>
                <a:ea typeface="楷体_GB2312" charset="-122"/>
              </a:rPr>
              <a:t>u</a:t>
            </a:r>
            <a:r>
              <a:rPr lang="en-US" altLang="zh-CN" sz="2800" baseline="-25000">
                <a:solidFill>
                  <a:srgbClr val="FF0066"/>
                </a:solidFill>
                <a:latin typeface="Times New Roman" panose="02020603050405020304" pitchFamily="18" charset="0"/>
                <a:ea typeface="楷体_GB2312" charset="-122"/>
              </a:rPr>
              <a:t>1</a:t>
            </a:r>
            <a:r>
              <a:rPr lang="en-US" altLang="zh-CN" sz="2800" i="1">
                <a:solidFill>
                  <a:srgbClr val="FF0066"/>
                </a:solidFill>
                <a:latin typeface="Times New Roman" panose="02020603050405020304" pitchFamily="18" charset="0"/>
                <a:ea typeface="楷体_GB2312" charset="-122"/>
              </a:rPr>
              <a:t>*= </a:t>
            </a:r>
            <a:r>
              <a:rPr lang="en-US" altLang="zh-CN" sz="2800">
                <a:solidFill>
                  <a:srgbClr val="FF0066"/>
                </a:solidFill>
                <a:latin typeface="Times New Roman" panose="02020603050405020304" pitchFamily="18" charset="0"/>
                <a:ea typeface="楷体_GB2312" charset="-122"/>
              </a:rPr>
              <a:t>0</a:t>
            </a:r>
            <a:endParaRPr lang="en-US" altLang="zh-CN" sz="2800">
              <a:solidFill>
                <a:srgbClr val="000000"/>
              </a:solidFill>
              <a:latin typeface="Times New Roman" panose="02020603050405020304" pitchFamily="18" charset="0"/>
              <a:ea typeface="楷体_GB2312" charset="-122"/>
            </a:endParaRPr>
          </a:p>
        </p:txBody>
      </p:sp>
      <p:sp>
        <p:nvSpPr>
          <p:cNvPr id="10" name="Rectangle 341">
            <a:extLst>
              <a:ext uri="{FF2B5EF4-FFF2-40B4-BE49-F238E27FC236}">
                <a16:creationId xmlns:a16="http://schemas.microsoft.com/office/drawing/2014/main" id="{7B5A03BB-1B7C-4E96-BCE0-8D78DB601123}"/>
              </a:ext>
            </a:extLst>
          </p:cNvPr>
          <p:cNvSpPr>
            <a:spLocks noChangeArrowheads="1"/>
          </p:cNvSpPr>
          <p:nvPr/>
        </p:nvSpPr>
        <p:spPr bwMode="auto">
          <a:xfrm>
            <a:off x="1050502" y="4522576"/>
            <a:ext cx="1905000"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1pPr>
            <a:lvl2pPr marL="609600"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2pPr>
            <a:lvl3pPr marL="1017588"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3pPr>
            <a:lvl4pPr marL="16002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4pPr>
            <a:lvl5pPr marL="20574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5pPr>
            <a:lvl6pPr marL="25146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6pPr>
            <a:lvl7pPr marL="29718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7pPr>
            <a:lvl8pPr marL="34290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8pPr>
            <a:lvl9pPr marL="38862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9pPr>
          </a:lstStyle>
          <a:p>
            <a:pPr eaLnBrk="0" fontAlgn="base" hangingPunct="0">
              <a:lnSpc>
                <a:spcPct val="90000"/>
              </a:lnSpc>
              <a:spcBef>
                <a:spcPct val="0"/>
              </a:spcBef>
              <a:spcAft>
                <a:spcPct val="0"/>
              </a:spcAft>
              <a:buSzPct val="100000"/>
              <a:buFontTx/>
              <a:buNone/>
            </a:pPr>
            <a:r>
              <a:rPr lang="en-US" altLang="zh-CN" sz="2800" i="1">
                <a:solidFill>
                  <a:srgbClr val="000000"/>
                </a:solidFill>
                <a:latin typeface="Times New Roman" panose="02020603050405020304" pitchFamily="18" charset="0"/>
                <a:ea typeface="楷体_GB2312" charset="-122"/>
              </a:rPr>
              <a:t>=</a:t>
            </a:r>
            <a:r>
              <a:rPr lang="en-US" altLang="zh-CN" sz="2800">
                <a:solidFill>
                  <a:srgbClr val="FF0066"/>
                </a:solidFill>
                <a:latin typeface="Times New Roman" panose="02020603050405020304" pitchFamily="18" charset="0"/>
                <a:ea typeface="楷体_GB2312" charset="-122"/>
              </a:rPr>
              <a:t>23.7</a:t>
            </a:r>
            <a:r>
              <a:rPr lang="en-US" altLang="zh-CN" sz="2800" i="1">
                <a:solidFill>
                  <a:srgbClr val="FF0066"/>
                </a:solidFill>
                <a:latin typeface="Times New Roman" panose="02020603050405020304" pitchFamily="18" charset="0"/>
                <a:ea typeface="楷体_GB2312" charset="-122"/>
              </a:rPr>
              <a:t>x</a:t>
            </a:r>
            <a:r>
              <a:rPr lang="en-US" altLang="zh-CN" sz="2800" baseline="-25000">
                <a:solidFill>
                  <a:srgbClr val="FF0066"/>
                </a:solidFill>
                <a:latin typeface="Times New Roman" panose="02020603050405020304" pitchFamily="18" charset="0"/>
                <a:ea typeface="楷体_GB2312" charset="-122"/>
              </a:rPr>
              <a:t>1</a:t>
            </a:r>
            <a:endParaRPr lang="en-US" altLang="zh-CN" sz="2800">
              <a:solidFill>
                <a:srgbClr val="000000"/>
              </a:solidFill>
              <a:latin typeface="Times New Roman" panose="02020603050405020304" pitchFamily="18" charset="0"/>
              <a:ea typeface="楷体_GB2312" charset="-122"/>
            </a:endParaRPr>
          </a:p>
        </p:txBody>
      </p:sp>
    </p:spTree>
    <p:extLst>
      <p:ext uri="{BB962C8B-B14F-4D97-AF65-F5344CB8AC3E}">
        <p14:creationId xmlns:p14="http://schemas.microsoft.com/office/powerpoint/2010/main" val="16601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childTnLst>
                                    <p:set>
                                      <p:cBhvr additive="base">
                                        <p:cTn id="6" dur="1" fill="hold">
                                          <p:stCondLst>
                                            <p:cond delay="0"/>
                                          </p:stCondLst>
                                        </p:cTn>
                                        <p:tgtEl>
                                          <p:spTgt spid="4"/>
                                        </p:tgtEl>
                                        <p:attrNameLst>
                                          <p:attrName>style.visibility</p:attrName>
                                        </p:attrNameLst>
                                      </p:cBhvr>
                                      <p:to>
                                        <p:strVal val="visible"/>
                                      </p:to>
                                    </p:set>
                                    <p:animEffect transition="in" filter="blinds(horizontal)">
                                      <p:cBhvr additive="base">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childTnLst>
                                    <p:set>
                                      <p:cBhvr additive="base">
                                        <p:cTn id="11" dur="1" fill="hold">
                                          <p:stCondLst>
                                            <p:cond delay="0"/>
                                          </p:stCondLst>
                                        </p:cTn>
                                        <p:tgtEl>
                                          <p:spTgt spid="5"/>
                                        </p:tgtEl>
                                        <p:attrNameLst>
                                          <p:attrName>style.visibility</p:attrName>
                                        </p:attrNameLst>
                                      </p:cBhvr>
                                      <p:to>
                                        <p:strVal val="visible"/>
                                      </p:to>
                                    </p:set>
                                    <p:animEffect transition="in" filter="blinds(horizontal)">
                                      <p:cBhvr additive="base">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childTnLst>
                                    <p:set>
                                      <p:cBhvr additive="base">
                                        <p:cTn id="16" dur="1" fill="hold">
                                          <p:stCondLst>
                                            <p:cond delay="0"/>
                                          </p:stCondLst>
                                        </p:cTn>
                                        <p:tgtEl>
                                          <p:spTgt spid="6"/>
                                        </p:tgtEl>
                                        <p:attrNameLst>
                                          <p:attrName>style.visibility</p:attrName>
                                        </p:attrNameLst>
                                      </p:cBhvr>
                                      <p:to>
                                        <p:strVal val="visible"/>
                                      </p:to>
                                    </p:set>
                                    <p:animEffect transition="in" filter="blinds(horizontal)">
                                      <p:cBhvr additive="base">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childTnLst>
                                    <p:set>
                                      <p:cBhvr additive="base">
                                        <p:cTn id="21" dur="1" fill="hold">
                                          <p:stCondLst>
                                            <p:cond delay="0"/>
                                          </p:stCondLst>
                                        </p:cTn>
                                        <p:tgtEl>
                                          <p:spTgt spid="7"/>
                                        </p:tgtEl>
                                        <p:attrNameLst>
                                          <p:attrName>style.visibility</p:attrName>
                                        </p:attrNameLst>
                                      </p:cBhvr>
                                      <p:to>
                                        <p:strVal val="visible"/>
                                      </p:to>
                                    </p:set>
                                    <p:animEffect transition="in" filter="blinds(horizontal)">
                                      <p:cBhvr additive="base">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childTnLst>
                                    <p:set>
                                      <p:cBhvr additive="base">
                                        <p:cTn id="26" dur="1" fill="hold">
                                          <p:stCondLst>
                                            <p:cond delay="0"/>
                                          </p:stCondLst>
                                        </p:cTn>
                                        <p:tgtEl>
                                          <p:spTgt spid="8"/>
                                        </p:tgtEl>
                                        <p:attrNameLst>
                                          <p:attrName>style.visibility</p:attrName>
                                        </p:attrNameLst>
                                      </p:cBhvr>
                                      <p:to>
                                        <p:strVal val="visible"/>
                                      </p:to>
                                    </p:set>
                                    <p:animEffect transition="in" filter="blinds(horizontal)">
                                      <p:cBhvr additive="base">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childTnLst>
                                    <p:set>
                                      <p:cBhvr additive="base">
                                        <p:cTn id="31" dur="1" fill="hold">
                                          <p:stCondLst>
                                            <p:cond delay="0"/>
                                          </p:stCondLst>
                                        </p:cTn>
                                        <p:tgtEl>
                                          <p:spTgt spid="9"/>
                                        </p:tgtEl>
                                        <p:attrNameLst>
                                          <p:attrName>style.visibility</p:attrName>
                                        </p:attrNameLst>
                                      </p:cBhvr>
                                      <p:to>
                                        <p:strVal val="visible"/>
                                      </p:to>
                                    </p:set>
                                    <p:animEffect transition="in" filter="blinds(horizontal)">
                                      <p:cBhvr additive="base">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childTnLst>
                                    <p:set>
                                      <p:cBhvr additive="base">
                                        <p:cTn id="36" dur="1" fill="hold">
                                          <p:stCondLst>
                                            <p:cond delay="0"/>
                                          </p:stCondLst>
                                        </p:cTn>
                                        <p:tgtEl>
                                          <p:spTgt spid="10"/>
                                        </p:tgtEl>
                                        <p:attrNameLst>
                                          <p:attrName>style.visibility</p:attrName>
                                        </p:attrNameLst>
                                      </p:cBhvr>
                                      <p:to>
                                        <p:strVal val="visible"/>
                                      </p:to>
                                    </p:set>
                                    <p:animEffect transition="in" filter="blinds(horizontal)">
                                      <p:cBhvr additive="base">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44">
            <a:extLst>
              <a:ext uri="{FF2B5EF4-FFF2-40B4-BE49-F238E27FC236}">
                <a16:creationId xmlns:a16="http://schemas.microsoft.com/office/drawing/2014/main" id="{D4F68003-E94D-4B18-8ED9-7101700B0BF3}"/>
              </a:ext>
            </a:extLst>
          </p:cNvPr>
          <p:cNvSpPr txBox="1">
            <a:spLocks noChangeArrowheads="1"/>
          </p:cNvSpPr>
          <p:nvPr/>
        </p:nvSpPr>
        <p:spPr bwMode="auto">
          <a:xfrm>
            <a:off x="1011766" y="1086273"/>
            <a:ext cx="79248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550" tIns="41275" rIns="82550" bIns="41275" numCol="1" anchor="t" anchorCtr="0" compatLnSpc="1">
            <a:prstTxWarp prst="textNoShape">
              <a:avLst/>
            </a:prstTxWarp>
          </a:bodyPr>
          <a:lstStyle>
            <a:lvl1pPr marL="254000" indent="-2540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1pPr>
            <a:lvl2pPr marL="609600" indent="-2032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2pPr>
            <a:lvl3pPr marL="1017588" indent="-2032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3pPr>
            <a:lvl4pPr marL="1600200" indent="-2286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4pPr>
            <a:lvl5pPr marL="2057400" indent="-2286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Aft>
                <a:spcPts val="300"/>
              </a:spcAft>
              <a:buFont typeface="Wingdings" panose="05000000000000000000" pitchFamily="2" charset="2"/>
              <a:buNone/>
            </a:pPr>
            <a:r>
              <a:rPr lang="zh-CN" altLang="en-US" sz="2400" dirty="0">
                <a:solidFill>
                  <a:srgbClr val="FF0066"/>
                </a:solidFill>
                <a:latin typeface="Times New Roman" panose="02020603050405020304" pitchFamily="18" charset="0"/>
                <a:ea typeface="黑体" panose="02010609060101010101" pitchFamily="49" charset="-122"/>
              </a:rPr>
              <a:t>由此可以得到：</a:t>
            </a:r>
          </a:p>
          <a:p>
            <a:pPr algn="just"/>
            <a:r>
              <a:rPr lang="en-US" altLang="zh-CN" sz="2400" i="1" dirty="0">
                <a:latin typeface="Times New Roman" panose="02020603050405020304" pitchFamily="18" charset="0"/>
                <a:ea typeface="楷体_GB2312" charset="-122"/>
              </a:rPr>
              <a:t>f</a:t>
            </a:r>
            <a:r>
              <a:rPr lang="en-US" altLang="zh-CN" sz="2400" baseline="-25000" dirty="0">
                <a:latin typeface="Times New Roman" panose="02020603050405020304" pitchFamily="18" charset="0"/>
                <a:ea typeface="楷体_GB2312" charset="-122"/>
              </a:rPr>
              <a:t>1</a:t>
            </a:r>
            <a:r>
              <a:rPr lang="en-US" altLang="zh-CN" sz="2400" dirty="0">
                <a:latin typeface="Times New Roman" panose="02020603050405020304" pitchFamily="18" charset="0"/>
                <a:ea typeface="楷体_GB2312" charset="-122"/>
              </a:rPr>
              <a:t>(</a:t>
            </a:r>
            <a:r>
              <a:rPr lang="en-US" altLang="zh-CN" sz="2400" i="1" dirty="0">
                <a:latin typeface="Times New Roman" panose="02020603050405020304" pitchFamily="18" charset="0"/>
                <a:ea typeface="楷体_GB2312" charset="-122"/>
              </a:rPr>
              <a:t>x</a:t>
            </a:r>
            <a:r>
              <a:rPr lang="en-US" altLang="zh-CN" sz="2400" baseline="-25000" dirty="0">
                <a:latin typeface="Times New Roman" panose="02020603050405020304" pitchFamily="18" charset="0"/>
                <a:ea typeface="楷体_GB2312" charset="-122"/>
              </a:rPr>
              <a:t>1</a:t>
            </a:r>
            <a:r>
              <a:rPr lang="en-US" altLang="zh-CN" sz="2400" dirty="0">
                <a:latin typeface="Times New Roman" panose="02020603050405020304" pitchFamily="18" charset="0"/>
                <a:ea typeface="楷体_GB2312" charset="-122"/>
              </a:rPr>
              <a:t>)=23.7</a:t>
            </a:r>
            <a:r>
              <a:rPr lang="en-US" altLang="zh-CN" sz="2400" i="1" dirty="0">
                <a:latin typeface="Times New Roman" panose="02020603050405020304" pitchFamily="18" charset="0"/>
                <a:ea typeface="楷体_GB2312" charset="-122"/>
              </a:rPr>
              <a:t>x</a:t>
            </a:r>
            <a:r>
              <a:rPr lang="en-US" altLang="zh-CN" sz="2400" baseline="-25000" dirty="0">
                <a:latin typeface="Times New Roman" panose="02020603050405020304" pitchFamily="18" charset="0"/>
                <a:ea typeface="楷体_GB2312" charset="-122"/>
              </a:rPr>
              <a:t>1</a:t>
            </a:r>
            <a:r>
              <a:rPr lang="en-US" altLang="zh-CN" sz="2400" dirty="0">
                <a:latin typeface="Times New Roman" panose="02020603050405020304" pitchFamily="18" charset="0"/>
                <a:ea typeface="楷体_GB2312" charset="-122"/>
              </a:rPr>
              <a:t>,		</a:t>
            </a:r>
            <a:r>
              <a:rPr lang="en-US" altLang="zh-CN" sz="2400" i="1" dirty="0">
                <a:latin typeface="Times New Roman" panose="02020603050405020304" pitchFamily="18" charset="0"/>
                <a:ea typeface="楷体_GB2312" charset="-122"/>
              </a:rPr>
              <a:t>u</a:t>
            </a:r>
            <a:r>
              <a:rPr lang="en-US" altLang="zh-CN" sz="2400" baseline="-25000" dirty="0">
                <a:latin typeface="Times New Roman" panose="02020603050405020304" pitchFamily="18" charset="0"/>
                <a:ea typeface="楷体_GB2312" charset="-122"/>
              </a:rPr>
              <a:t>1</a:t>
            </a:r>
            <a:r>
              <a:rPr lang="en-US" altLang="zh-CN" sz="2400" dirty="0">
                <a:latin typeface="Times New Roman" panose="02020603050405020304" pitchFamily="18" charset="0"/>
                <a:ea typeface="楷体_GB2312" charset="-122"/>
              </a:rPr>
              <a:t>*=0</a:t>
            </a:r>
          </a:p>
          <a:p>
            <a:pPr algn="just"/>
            <a:r>
              <a:rPr lang="en-US" altLang="zh-CN" sz="2400" i="1" dirty="0">
                <a:latin typeface="Times New Roman" panose="02020603050405020304" pitchFamily="18" charset="0"/>
                <a:ea typeface="楷体_GB2312" charset="-122"/>
              </a:rPr>
              <a:t>f</a:t>
            </a:r>
            <a:r>
              <a:rPr lang="en-US" altLang="zh-CN" sz="2400" baseline="-25000" dirty="0">
                <a:latin typeface="Times New Roman" panose="02020603050405020304" pitchFamily="18" charset="0"/>
                <a:ea typeface="楷体_GB2312" charset="-122"/>
              </a:rPr>
              <a:t>2</a:t>
            </a:r>
            <a:r>
              <a:rPr lang="en-US" altLang="zh-CN" sz="2400" dirty="0">
                <a:latin typeface="Times New Roman" panose="02020603050405020304" pitchFamily="18" charset="0"/>
                <a:ea typeface="楷体_GB2312" charset="-122"/>
              </a:rPr>
              <a:t>(</a:t>
            </a:r>
            <a:r>
              <a:rPr lang="en-US" altLang="zh-CN" sz="2400" i="1" dirty="0">
                <a:latin typeface="Times New Roman" panose="02020603050405020304" pitchFamily="18" charset="0"/>
                <a:ea typeface="楷体_GB2312" charset="-122"/>
              </a:rPr>
              <a:t>x</a:t>
            </a:r>
            <a:r>
              <a:rPr lang="en-US" altLang="zh-CN" sz="2400" baseline="-25000" dirty="0">
                <a:latin typeface="Times New Roman" panose="02020603050405020304" pitchFamily="18" charset="0"/>
                <a:ea typeface="楷体_GB2312" charset="-122"/>
              </a:rPr>
              <a:t>2</a:t>
            </a:r>
            <a:r>
              <a:rPr lang="en-US" altLang="zh-CN" sz="2400" dirty="0">
                <a:latin typeface="Times New Roman" panose="02020603050405020304" pitchFamily="18" charset="0"/>
                <a:ea typeface="楷体_GB2312" charset="-122"/>
              </a:rPr>
              <a:t>)=20.8</a:t>
            </a:r>
            <a:r>
              <a:rPr lang="en-US" altLang="zh-CN" sz="2400" i="1" dirty="0">
                <a:latin typeface="Times New Roman" panose="02020603050405020304" pitchFamily="18" charset="0"/>
                <a:ea typeface="楷体_GB2312" charset="-122"/>
              </a:rPr>
              <a:t>x</a:t>
            </a:r>
            <a:r>
              <a:rPr lang="en-US" altLang="zh-CN" sz="2400" baseline="-25000" dirty="0">
                <a:latin typeface="Times New Roman" panose="02020603050405020304" pitchFamily="18" charset="0"/>
                <a:ea typeface="楷体_GB2312" charset="-122"/>
              </a:rPr>
              <a:t>2</a:t>
            </a:r>
            <a:r>
              <a:rPr lang="en-US" altLang="zh-CN" sz="2400" dirty="0">
                <a:latin typeface="Times New Roman" panose="02020603050405020304" pitchFamily="18" charset="0"/>
                <a:ea typeface="楷体_GB2312" charset="-122"/>
              </a:rPr>
              <a:t>,		</a:t>
            </a:r>
            <a:r>
              <a:rPr lang="en-US" altLang="zh-CN" sz="2400" i="1" dirty="0">
                <a:latin typeface="Times New Roman" panose="02020603050405020304" pitchFamily="18" charset="0"/>
                <a:ea typeface="楷体_GB2312" charset="-122"/>
              </a:rPr>
              <a:t>u</a:t>
            </a:r>
            <a:r>
              <a:rPr lang="en-US" altLang="zh-CN" sz="2400" baseline="-25000" dirty="0">
                <a:latin typeface="Times New Roman" panose="02020603050405020304" pitchFamily="18" charset="0"/>
                <a:ea typeface="楷体_GB2312" charset="-122"/>
              </a:rPr>
              <a:t>2</a:t>
            </a:r>
            <a:r>
              <a:rPr lang="en-US" altLang="zh-CN" sz="2400" dirty="0">
                <a:latin typeface="Times New Roman" panose="02020603050405020304" pitchFamily="18" charset="0"/>
                <a:ea typeface="楷体_GB2312" charset="-122"/>
              </a:rPr>
              <a:t>*=0</a:t>
            </a:r>
          </a:p>
          <a:p>
            <a:pPr algn="just"/>
            <a:r>
              <a:rPr lang="en-US" altLang="zh-CN" sz="2400" i="1" dirty="0">
                <a:latin typeface="Times New Roman" panose="02020603050405020304" pitchFamily="18" charset="0"/>
                <a:ea typeface="楷体_GB2312" charset="-122"/>
              </a:rPr>
              <a:t>f</a:t>
            </a:r>
            <a:r>
              <a:rPr lang="en-US" altLang="zh-CN" sz="2400" baseline="-25000" dirty="0">
                <a:latin typeface="Times New Roman" panose="02020603050405020304" pitchFamily="18" charset="0"/>
                <a:ea typeface="楷体_GB2312" charset="-122"/>
              </a:rPr>
              <a:t>3</a:t>
            </a:r>
            <a:r>
              <a:rPr lang="en-US" altLang="zh-CN" sz="2400" dirty="0">
                <a:latin typeface="Times New Roman" panose="02020603050405020304" pitchFamily="18" charset="0"/>
                <a:ea typeface="楷体_GB2312" charset="-122"/>
              </a:rPr>
              <a:t>(</a:t>
            </a:r>
            <a:r>
              <a:rPr lang="en-US" altLang="zh-CN" sz="2400" i="1" dirty="0">
                <a:latin typeface="Times New Roman" panose="02020603050405020304" pitchFamily="18" charset="0"/>
                <a:ea typeface="楷体_GB2312" charset="-122"/>
              </a:rPr>
              <a:t>x</a:t>
            </a:r>
            <a:r>
              <a:rPr lang="en-US" altLang="zh-CN" sz="2400" baseline="-25000" dirty="0">
                <a:latin typeface="Times New Roman" panose="02020603050405020304" pitchFamily="18" charset="0"/>
                <a:ea typeface="楷体_GB2312" charset="-122"/>
              </a:rPr>
              <a:t>3</a:t>
            </a:r>
            <a:r>
              <a:rPr lang="en-US" altLang="zh-CN" sz="2400" dirty="0">
                <a:latin typeface="Times New Roman" panose="02020603050405020304" pitchFamily="18" charset="0"/>
                <a:ea typeface="楷体_GB2312" charset="-122"/>
              </a:rPr>
              <a:t>)=17.5</a:t>
            </a:r>
            <a:r>
              <a:rPr lang="en-US" altLang="zh-CN" sz="2400" i="1" dirty="0">
                <a:latin typeface="Times New Roman" panose="02020603050405020304" pitchFamily="18" charset="0"/>
                <a:ea typeface="楷体_GB2312" charset="-122"/>
              </a:rPr>
              <a:t>x</a:t>
            </a:r>
            <a:r>
              <a:rPr lang="en-US" altLang="zh-CN" sz="2400" baseline="-25000" dirty="0">
                <a:latin typeface="Times New Roman" panose="02020603050405020304" pitchFamily="18" charset="0"/>
                <a:ea typeface="楷体_GB2312" charset="-122"/>
              </a:rPr>
              <a:t>3</a:t>
            </a:r>
            <a:r>
              <a:rPr lang="en-US" altLang="zh-CN" sz="2400" dirty="0">
                <a:latin typeface="Times New Roman" panose="02020603050405020304" pitchFamily="18" charset="0"/>
                <a:ea typeface="楷体_GB2312" charset="-122"/>
              </a:rPr>
              <a:t>,		</a:t>
            </a:r>
            <a:r>
              <a:rPr lang="en-US" altLang="zh-CN" sz="2400" i="1" dirty="0">
                <a:latin typeface="Times New Roman" panose="02020603050405020304" pitchFamily="18" charset="0"/>
                <a:ea typeface="楷体_GB2312" charset="-122"/>
              </a:rPr>
              <a:t>u</a:t>
            </a:r>
            <a:r>
              <a:rPr lang="en-US" altLang="zh-CN" sz="2400" baseline="-25000" dirty="0">
                <a:latin typeface="Times New Roman" panose="02020603050405020304" pitchFamily="18" charset="0"/>
                <a:ea typeface="楷体_GB2312" charset="-122"/>
              </a:rPr>
              <a:t>3</a:t>
            </a:r>
            <a:r>
              <a:rPr lang="en-US" altLang="zh-CN" sz="2400" dirty="0">
                <a:latin typeface="Times New Roman" panose="02020603050405020304" pitchFamily="18" charset="0"/>
                <a:ea typeface="楷体_GB2312" charset="-122"/>
              </a:rPr>
              <a:t>*=</a:t>
            </a:r>
            <a:r>
              <a:rPr lang="en-US" altLang="zh-CN" sz="2400" i="1" dirty="0">
                <a:latin typeface="Times New Roman" panose="02020603050405020304" pitchFamily="18" charset="0"/>
                <a:ea typeface="楷体_GB2312" charset="-122"/>
              </a:rPr>
              <a:t>x</a:t>
            </a:r>
            <a:r>
              <a:rPr lang="en-US" altLang="zh-CN" sz="2400" baseline="-25000" dirty="0">
                <a:latin typeface="Times New Roman" panose="02020603050405020304" pitchFamily="18" charset="0"/>
                <a:ea typeface="楷体_GB2312" charset="-122"/>
              </a:rPr>
              <a:t>3</a:t>
            </a:r>
            <a:endParaRPr lang="en-US" altLang="zh-CN" sz="2400" dirty="0">
              <a:latin typeface="Times New Roman" panose="02020603050405020304" pitchFamily="18" charset="0"/>
              <a:ea typeface="楷体_GB2312" charset="-122"/>
            </a:endParaRPr>
          </a:p>
          <a:p>
            <a:pPr algn="just"/>
            <a:r>
              <a:rPr lang="en-US" altLang="zh-CN" sz="2400" i="1" dirty="0">
                <a:latin typeface="Times New Roman" panose="02020603050405020304" pitchFamily="18" charset="0"/>
                <a:ea typeface="楷体_GB2312" charset="-122"/>
              </a:rPr>
              <a:t>f</a:t>
            </a:r>
            <a:r>
              <a:rPr lang="en-US" altLang="zh-CN" sz="2400" baseline="-25000" dirty="0">
                <a:latin typeface="Times New Roman" panose="02020603050405020304" pitchFamily="18" charset="0"/>
                <a:ea typeface="楷体_GB2312" charset="-122"/>
              </a:rPr>
              <a:t>4</a:t>
            </a:r>
            <a:r>
              <a:rPr lang="en-US" altLang="zh-CN" sz="2400" dirty="0">
                <a:latin typeface="Times New Roman" panose="02020603050405020304" pitchFamily="18" charset="0"/>
                <a:ea typeface="楷体_GB2312" charset="-122"/>
              </a:rPr>
              <a:t>(</a:t>
            </a:r>
            <a:r>
              <a:rPr lang="en-US" altLang="zh-CN" sz="2400" i="1" dirty="0">
                <a:latin typeface="Times New Roman" panose="02020603050405020304" pitchFamily="18" charset="0"/>
                <a:ea typeface="楷体_GB2312" charset="-122"/>
              </a:rPr>
              <a:t>x</a:t>
            </a:r>
            <a:r>
              <a:rPr lang="en-US" altLang="zh-CN" sz="2400" baseline="-25000" dirty="0">
                <a:latin typeface="Times New Roman" panose="02020603050405020304" pitchFamily="18" charset="0"/>
                <a:ea typeface="楷体_GB2312" charset="-122"/>
              </a:rPr>
              <a:t>4</a:t>
            </a:r>
            <a:r>
              <a:rPr lang="en-US" altLang="zh-CN" sz="2400" dirty="0">
                <a:latin typeface="Times New Roman" panose="02020603050405020304" pitchFamily="18" charset="0"/>
                <a:ea typeface="楷体_GB2312" charset="-122"/>
              </a:rPr>
              <a:t>)=13.6</a:t>
            </a:r>
            <a:r>
              <a:rPr lang="en-US" altLang="zh-CN" sz="2400" i="1" dirty="0">
                <a:latin typeface="Times New Roman" panose="02020603050405020304" pitchFamily="18" charset="0"/>
                <a:ea typeface="楷体_GB2312" charset="-122"/>
              </a:rPr>
              <a:t>x</a:t>
            </a:r>
            <a:r>
              <a:rPr lang="en-US" altLang="zh-CN" sz="2400" baseline="-25000" dirty="0">
                <a:latin typeface="Times New Roman" panose="02020603050405020304" pitchFamily="18" charset="0"/>
                <a:ea typeface="楷体_GB2312" charset="-122"/>
              </a:rPr>
              <a:t>4</a:t>
            </a:r>
            <a:r>
              <a:rPr lang="en-US" altLang="zh-CN" sz="2400" dirty="0">
                <a:latin typeface="Times New Roman" panose="02020603050405020304" pitchFamily="18" charset="0"/>
                <a:ea typeface="楷体_GB2312" charset="-122"/>
              </a:rPr>
              <a:t>,		</a:t>
            </a:r>
            <a:r>
              <a:rPr lang="en-US" altLang="zh-CN" sz="2400" i="1" dirty="0">
                <a:latin typeface="Times New Roman" panose="02020603050405020304" pitchFamily="18" charset="0"/>
                <a:ea typeface="楷体_GB2312" charset="-122"/>
              </a:rPr>
              <a:t>u</a:t>
            </a:r>
            <a:r>
              <a:rPr lang="en-US" altLang="zh-CN" sz="2400" baseline="-25000" dirty="0">
                <a:latin typeface="Times New Roman" panose="02020603050405020304" pitchFamily="18" charset="0"/>
                <a:ea typeface="楷体_GB2312" charset="-122"/>
              </a:rPr>
              <a:t>4</a:t>
            </a:r>
            <a:r>
              <a:rPr lang="en-US" altLang="zh-CN" sz="2400" dirty="0">
                <a:latin typeface="Times New Roman" panose="02020603050405020304" pitchFamily="18" charset="0"/>
                <a:ea typeface="楷体_GB2312" charset="-122"/>
              </a:rPr>
              <a:t>*=</a:t>
            </a:r>
            <a:r>
              <a:rPr lang="en-US" altLang="zh-CN" sz="2400" i="1" dirty="0">
                <a:latin typeface="Times New Roman" panose="02020603050405020304" pitchFamily="18" charset="0"/>
                <a:ea typeface="楷体_GB2312" charset="-122"/>
              </a:rPr>
              <a:t>x</a:t>
            </a:r>
            <a:r>
              <a:rPr lang="en-US" altLang="zh-CN" sz="2400" baseline="-25000" dirty="0">
                <a:latin typeface="Times New Roman" panose="02020603050405020304" pitchFamily="18" charset="0"/>
                <a:ea typeface="楷体_GB2312" charset="-122"/>
              </a:rPr>
              <a:t>4</a:t>
            </a:r>
            <a:endParaRPr lang="en-US" altLang="zh-CN" sz="2400" dirty="0">
              <a:latin typeface="Times New Roman" panose="02020603050405020304" pitchFamily="18" charset="0"/>
              <a:ea typeface="楷体_GB2312" charset="-122"/>
            </a:endParaRPr>
          </a:p>
          <a:p>
            <a:pPr algn="just"/>
            <a:r>
              <a:rPr lang="en-US" altLang="zh-CN" sz="2400" i="1" dirty="0">
                <a:latin typeface="Times New Roman" panose="02020603050405020304" pitchFamily="18" charset="0"/>
                <a:ea typeface="楷体_GB2312" charset="-122"/>
              </a:rPr>
              <a:t>f</a:t>
            </a:r>
            <a:r>
              <a:rPr lang="en-US" altLang="zh-CN" sz="2400" baseline="-25000" dirty="0">
                <a:latin typeface="Times New Roman" panose="02020603050405020304" pitchFamily="18" charset="0"/>
                <a:ea typeface="楷体_GB2312" charset="-122"/>
              </a:rPr>
              <a:t>5</a:t>
            </a:r>
            <a:r>
              <a:rPr lang="en-US" altLang="zh-CN" sz="2400" dirty="0">
                <a:latin typeface="Times New Roman" panose="02020603050405020304" pitchFamily="18" charset="0"/>
                <a:ea typeface="楷体_GB2312" charset="-122"/>
              </a:rPr>
              <a:t>(</a:t>
            </a:r>
            <a:r>
              <a:rPr lang="en-US" altLang="zh-CN" sz="2400" i="1" dirty="0">
                <a:latin typeface="Times New Roman" panose="02020603050405020304" pitchFamily="18" charset="0"/>
                <a:ea typeface="楷体_GB2312" charset="-122"/>
              </a:rPr>
              <a:t>x</a:t>
            </a:r>
            <a:r>
              <a:rPr lang="en-US" altLang="zh-CN" sz="2400" baseline="-25000" dirty="0">
                <a:latin typeface="Times New Roman" panose="02020603050405020304" pitchFamily="18" charset="0"/>
                <a:ea typeface="楷体_GB2312" charset="-122"/>
              </a:rPr>
              <a:t>5</a:t>
            </a:r>
            <a:r>
              <a:rPr lang="en-US" altLang="zh-CN" sz="2400" dirty="0">
                <a:latin typeface="Times New Roman" panose="02020603050405020304" pitchFamily="18" charset="0"/>
                <a:ea typeface="楷体_GB2312" charset="-122"/>
              </a:rPr>
              <a:t>)=8</a:t>
            </a:r>
            <a:r>
              <a:rPr lang="en-US" altLang="zh-CN" sz="2400" i="1" dirty="0">
                <a:latin typeface="Times New Roman" panose="02020603050405020304" pitchFamily="18" charset="0"/>
                <a:ea typeface="楷体_GB2312" charset="-122"/>
              </a:rPr>
              <a:t>x</a:t>
            </a:r>
            <a:r>
              <a:rPr lang="en-US" altLang="zh-CN" sz="2400" baseline="-25000" dirty="0">
                <a:latin typeface="Times New Roman" panose="02020603050405020304" pitchFamily="18" charset="0"/>
                <a:ea typeface="楷体_GB2312" charset="-122"/>
              </a:rPr>
              <a:t>5</a:t>
            </a:r>
            <a:r>
              <a:rPr lang="en-US" altLang="zh-CN" sz="2400" dirty="0">
                <a:latin typeface="Times New Roman" panose="02020603050405020304" pitchFamily="18" charset="0"/>
                <a:ea typeface="楷体_GB2312" charset="-122"/>
              </a:rPr>
              <a:t>   		</a:t>
            </a:r>
            <a:r>
              <a:rPr lang="en-US" altLang="zh-CN" sz="2400" i="1" dirty="0">
                <a:latin typeface="Times New Roman" panose="02020603050405020304" pitchFamily="18" charset="0"/>
                <a:ea typeface="楷体_GB2312" charset="-122"/>
              </a:rPr>
              <a:t>u</a:t>
            </a:r>
            <a:r>
              <a:rPr lang="en-US" altLang="zh-CN" sz="2400" baseline="-25000" dirty="0">
                <a:latin typeface="Times New Roman" panose="02020603050405020304" pitchFamily="18" charset="0"/>
                <a:ea typeface="楷体_GB2312" charset="-122"/>
              </a:rPr>
              <a:t>5</a:t>
            </a:r>
            <a:r>
              <a:rPr lang="en-US" altLang="zh-CN" sz="2400" dirty="0">
                <a:latin typeface="Times New Roman" panose="02020603050405020304" pitchFamily="18" charset="0"/>
                <a:ea typeface="楷体_GB2312" charset="-122"/>
              </a:rPr>
              <a:t>*=</a:t>
            </a:r>
            <a:r>
              <a:rPr lang="en-US" altLang="zh-CN" sz="2400" i="1" dirty="0">
                <a:latin typeface="Times New Roman" panose="02020603050405020304" pitchFamily="18" charset="0"/>
                <a:ea typeface="楷体_GB2312" charset="-122"/>
              </a:rPr>
              <a:t>x</a:t>
            </a:r>
            <a:r>
              <a:rPr lang="en-US" altLang="zh-CN" sz="2400" baseline="-25000" dirty="0">
                <a:latin typeface="Times New Roman" panose="02020603050405020304" pitchFamily="18" charset="0"/>
                <a:ea typeface="楷体_GB2312" charset="-122"/>
              </a:rPr>
              <a:t>5</a:t>
            </a:r>
          </a:p>
          <a:p>
            <a:pPr algn="just">
              <a:spcAft>
                <a:spcPts val="300"/>
              </a:spcAft>
              <a:buFont typeface="Wingdings" panose="05000000000000000000" pitchFamily="2" charset="2"/>
              <a:buNone/>
            </a:pPr>
            <a:r>
              <a:rPr lang="zh-CN" altLang="en-US" sz="2400" dirty="0">
                <a:solidFill>
                  <a:srgbClr val="FF0066"/>
                </a:solidFill>
                <a:latin typeface="Times New Roman" panose="02020603050405020304" pitchFamily="18" charset="0"/>
                <a:ea typeface="楷体_GB2312" charset="-122"/>
              </a:rPr>
              <a:t>用</a:t>
            </a:r>
            <a:r>
              <a:rPr lang="en-US" altLang="zh-CN" sz="2400" i="1" dirty="0">
                <a:solidFill>
                  <a:srgbClr val="FF0066"/>
                </a:solidFill>
                <a:latin typeface="Times New Roman" panose="02020603050405020304" pitchFamily="18" charset="0"/>
                <a:ea typeface="楷体_GB2312" charset="-122"/>
              </a:rPr>
              <a:t>x</a:t>
            </a:r>
            <a:r>
              <a:rPr lang="en-US" altLang="zh-CN" sz="2400" baseline="-25000" dirty="0">
                <a:solidFill>
                  <a:srgbClr val="FF0066"/>
                </a:solidFill>
                <a:latin typeface="Times New Roman" panose="02020603050405020304" pitchFamily="18" charset="0"/>
                <a:ea typeface="楷体_GB2312" charset="-122"/>
              </a:rPr>
              <a:t>1</a:t>
            </a:r>
            <a:r>
              <a:rPr lang="en-US" altLang="zh-CN" sz="2400" dirty="0">
                <a:solidFill>
                  <a:srgbClr val="FF0066"/>
                </a:solidFill>
                <a:latin typeface="Times New Roman" panose="02020603050405020304" pitchFamily="18" charset="0"/>
                <a:ea typeface="楷体_GB2312" charset="-122"/>
              </a:rPr>
              <a:t>=1000</a:t>
            </a:r>
            <a:r>
              <a:rPr lang="zh-CN" altLang="en-US" sz="2400" dirty="0">
                <a:solidFill>
                  <a:srgbClr val="FF0066"/>
                </a:solidFill>
                <a:latin typeface="Times New Roman" panose="02020603050405020304" pitchFamily="18" charset="0"/>
                <a:ea typeface="楷体_GB2312" charset="-122"/>
              </a:rPr>
              <a:t>代入，得到五年最大总收入为</a:t>
            </a:r>
          </a:p>
          <a:p>
            <a:pPr algn="just">
              <a:spcAft>
                <a:spcPts val="300"/>
              </a:spcAft>
              <a:buFont typeface="Wingdings" panose="05000000000000000000" pitchFamily="2" charset="2"/>
              <a:buNone/>
            </a:pPr>
            <a:r>
              <a:rPr lang="zh-CN" altLang="en-US" sz="2400" i="1" dirty="0">
                <a:latin typeface="Times New Roman" panose="02020603050405020304" pitchFamily="18" charset="0"/>
                <a:ea typeface="楷体_GB2312" charset="-122"/>
              </a:rPr>
              <a:t>                              </a:t>
            </a:r>
            <a:r>
              <a:rPr lang="en-US" altLang="zh-CN" sz="2400" i="1" dirty="0">
                <a:latin typeface="Times New Roman" panose="02020603050405020304" pitchFamily="18" charset="0"/>
                <a:ea typeface="楷体_GB2312" charset="-122"/>
              </a:rPr>
              <a:t>f</a:t>
            </a:r>
            <a:r>
              <a:rPr lang="en-US" altLang="zh-CN" sz="2400" baseline="-25000" dirty="0">
                <a:latin typeface="Times New Roman" panose="02020603050405020304" pitchFamily="18" charset="0"/>
                <a:ea typeface="楷体_GB2312" charset="-122"/>
              </a:rPr>
              <a:t>1</a:t>
            </a:r>
            <a:r>
              <a:rPr lang="en-US" altLang="zh-CN" sz="2400" dirty="0">
                <a:latin typeface="Times New Roman" panose="02020603050405020304" pitchFamily="18" charset="0"/>
                <a:ea typeface="楷体_GB2312" charset="-122"/>
              </a:rPr>
              <a:t>(</a:t>
            </a:r>
            <a:r>
              <a:rPr lang="en-US" altLang="zh-CN" sz="2400" i="1" dirty="0">
                <a:latin typeface="Times New Roman" panose="02020603050405020304" pitchFamily="18" charset="0"/>
                <a:ea typeface="楷体_GB2312" charset="-122"/>
              </a:rPr>
              <a:t>x</a:t>
            </a:r>
            <a:r>
              <a:rPr lang="en-US" altLang="zh-CN" sz="2400" baseline="-25000" dirty="0">
                <a:latin typeface="Times New Roman" panose="02020603050405020304" pitchFamily="18" charset="0"/>
                <a:ea typeface="楷体_GB2312" charset="-122"/>
              </a:rPr>
              <a:t>1</a:t>
            </a:r>
            <a:r>
              <a:rPr lang="en-US" altLang="zh-CN" sz="2400" dirty="0">
                <a:latin typeface="Times New Roman" panose="02020603050405020304" pitchFamily="18" charset="0"/>
                <a:ea typeface="楷体_GB2312" charset="-122"/>
              </a:rPr>
              <a:t>)=</a:t>
            </a:r>
            <a:r>
              <a:rPr lang="en-US" altLang="zh-CN" sz="2400" i="1" dirty="0">
                <a:latin typeface="Times New Roman" panose="02020603050405020304" pitchFamily="18" charset="0"/>
                <a:ea typeface="楷体_GB2312" charset="-122"/>
              </a:rPr>
              <a:t>f</a:t>
            </a:r>
            <a:r>
              <a:rPr lang="en-US" altLang="zh-CN" sz="2400" baseline="-25000" dirty="0">
                <a:latin typeface="Times New Roman" panose="02020603050405020304" pitchFamily="18" charset="0"/>
                <a:ea typeface="楷体_GB2312" charset="-122"/>
              </a:rPr>
              <a:t>1</a:t>
            </a:r>
            <a:r>
              <a:rPr lang="en-US" altLang="zh-CN" sz="2400" dirty="0">
                <a:latin typeface="Times New Roman" panose="02020603050405020304" pitchFamily="18" charset="0"/>
                <a:ea typeface="楷体_GB2312" charset="-122"/>
              </a:rPr>
              <a:t>(1000)=23700</a:t>
            </a:r>
          </a:p>
        </p:txBody>
      </p:sp>
    </p:spTree>
    <p:extLst>
      <p:ext uri="{BB962C8B-B14F-4D97-AF65-F5344CB8AC3E}">
        <p14:creationId xmlns:p14="http://schemas.microsoft.com/office/powerpoint/2010/main" val="2258221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childTnLst>
                                    <p:set>
                                      <p:cBhvr additive="base">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childTnLst>
                                    <p:set>
                                      <p:cBhvr additive="base">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childTnLst>
                                    <p:set>
                                      <p:cBhvr additive="base">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childTnLst>
                                    <p:set>
                                      <p:cBhvr additive="base">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childTnLst>
                                    <p:set>
                                      <p:cBhvr additive="base">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childTnLst>
                                    <p:set>
                                      <p:cBhvr additive="base">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childTnLst>
                                    <p:set>
                                      <p:cBhvr additive="base">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childTnLst>
                                    <p:set>
                                      <p:cBhvr additive="base">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347">
            <a:extLst>
              <a:ext uri="{FF2B5EF4-FFF2-40B4-BE49-F238E27FC236}">
                <a16:creationId xmlns:a16="http://schemas.microsoft.com/office/drawing/2014/main" id="{A7589E97-521F-477E-A409-6B1C12DCC044}"/>
              </a:ext>
            </a:extLst>
          </p:cNvPr>
          <p:cNvGraphicFramePr>
            <a:graphicFrameLocks/>
          </p:cNvGraphicFramePr>
          <p:nvPr>
            <p:extLst>
              <p:ext uri="{D42A27DB-BD31-4B8C-83A1-F6EECF244321}">
                <p14:modId xmlns:p14="http://schemas.microsoft.com/office/powerpoint/2010/main" val="3150593365"/>
              </p:ext>
            </p:extLst>
          </p:nvPr>
        </p:nvGraphicFramePr>
        <p:xfrm>
          <a:off x="1752600" y="1006686"/>
          <a:ext cx="9375987" cy="5322890"/>
        </p:xfrm>
        <a:graphic>
          <a:graphicData uri="http://schemas.openxmlformats.org/drawingml/2006/table">
            <a:tbl>
              <a:tblPr/>
              <a:tblGrid>
                <a:gridCol w="771525">
                  <a:extLst>
                    <a:ext uri="{9D8B030D-6E8A-4147-A177-3AD203B41FA5}">
                      <a16:colId xmlns:a16="http://schemas.microsoft.com/office/drawing/2014/main" val="2461789580"/>
                    </a:ext>
                  </a:extLst>
                </a:gridCol>
                <a:gridCol w="3241675">
                  <a:extLst>
                    <a:ext uri="{9D8B030D-6E8A-4147-A177-3AD203B41FA5}">
                      <a16:colId xmlns:a16="http://schemas.microsoft.com/office/drawing/2014/main" val="2446550170"/>
                    </a:ext>
                  </a:extLst>
                </a:gridCol>
                <a:gridCol w="2727960">
                  <a:extLst>
                    <a:ext uri="{9D8B030D-6E8A-4147-A177-3AD203B41FA5}">
                      <a16:colId xmlns:a16="http://schemas.microsoft.com/office/drawing/2014/main" val="2098183834"/>
                    </a:ext>
                  </a:extLst>
                </a:gridCol>
                <a:gridCol w="2634827">
                  <a:extLst>
                    <a:ext uri="{9D8B030D-6E8A-4147-A177-3AD203B41FA5}">
                      <a16:colId xmlns:a16="http://schemas.microsoft.com/office/drawing/2014/main" val="339011627"/>
                    </a:ext>
                  </a:extLst>
                </a:gridCol>
              </a:tblGrid>
              <a:tr h="814119">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ctr"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zh-CN" altLang="en-US" sz="2400" b="1" i="0" u="none" strike="noStrike" cap="none" normalizeH="0" baseline="0">
                          <a:ln>
                            <a:noFill/>
                          </a:ln>
                          <a:solidFill>
                            <a:srgbClr val="000066"/>
                          </a:solidFill>
                          <a:effectLst/>
                          <a:latin typeface="Times New Roman" panose="02020603050405020304" pitchFamily="18" charset="0"/>
                          <a:ea typeface="黑体" panose="02010609060101010101" pitchFamily="49" charset="-122"/>
                        </a:rPr>
                        <a:t>年度</a:t>
                      </a:r>
                    </a:p>
                  </a:txBody>
                  <a:tcPr marL="82550" marR="82550" marT="41277" marB="41277"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alpha val="50000"/>
                      </a:srgbClr>
                    </a:solid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ctr"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zh-CN" altLang="en-US" sz="2400" b="1" i="0" u="none" strike="noStrike" cap="none" normalizeH="0" baseline="0">
                          <a:ln>
                            <a:noFill/>
                          </a:ln>
                          <a:solidFill>
                            <a:srgbClr val="000066"/>
                          </a:solidFill>
                          <a:effectLst/>
                          <a:latin typeface="Times New Roman" panose="02020603050405020304" pitchFamily="18" charset="0"/>
                          <a:ea typeface="黑体" panose="02010609060101010101" pitchFamily="49" charset="-122"/>
                        </a:rPr>
                        <a:t>年初完好机器数</a:t>
                      </a:r>
                    </a:p>
                  </a:txBody>
                  <a:tcPr marL="82550" marR="82550" marT="41277" marB="41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alpha val="50000"/>
                      </a:srgbClr>
                    </a:solid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ctr"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zh-CN" altLang="en-US" sz="2400" b="1" i="0" u="none" strike="noStrike" cap="none" normalizeH="0" baseline="0">
                          <a:ln>
                            <a:noFill/>
                          </a:ln>
                          <a:solidFill>
                            <a:srgbClr val="000066"/>
                          </a:solidFill>
                          <a:effectLst/>
                          <a:latin typeface="Times New Roman" panose="02020603050405020304" pitchFamily="18" charset="0"/>
                          <a:ea typeface="黑体" panose="02010609060101010101" pitchFamily="49" charset="-122"/>
                        </a:rPr>
                        <a:t>用于工作</a:t>
                      </a:r>
                      <a:r>
                        <a:rPr kumimoji="1" lang="en-US" altLang="zh-CN" sz="2400" b="1" i="0" u="none" strike="noStrike" cap="none" normalizeH="0" baseline="0">
                          <a:ln>
                            <a:noFill/>
                          </a:ln>
                          <a:solidFill>
                            <a:srgbClr val="000066"/>
                          </a:solidFill>
                          <a:effectLst/>
                          <a:latin typeface="Times New Roman" panose="02020603050405020304" pitchFamily="18" charset="0"/>
                          <a:ea typeface="黑体" panose="02010609060101010101" pitchFamily="49" charset="-122"/>
                        </a:rPr>
                        <a:t>A</a:t>
                      </a:r>
                      <a:r>
                        <a:rPr kumimoji="1" lang="zh-CN" altLang="en-US" sz="2400" b="1" i="0" u="none" strike="noStrike" cap="none" normalizeH="0" baseline="0">
                          <a:ln>
                            <a:noFill/>
                          </a:ln>
                          <a:solidFill>
                            <a:srgbClr val="000066"/>
                          </a:solidFill>
                          <a:effectLst/>
                          <a:latin typeface="Times New Roman" panose="02020603050405020304" pitchFamily="18" charset="0"/>
                          <a:ea typeface="黑体" panose="02010609060101010101" pitchFamily="49" charset="-122"/>
                        </a:rPr>
                        <a:t>的数量</a:t>
                      </a:r>
                    </a:p>
                  </a:txBody>
                  <a:tcPr marL="82550" marR="82550" marT="41277" marB="41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alpha val="50000"/>
                      </a:srgbClr>
                    </a:solid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ctr"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zh-CN" altLang="en-US" sz="2400" b="1" i="0" u="none" strike="noStrike" cap="none" normalizeH="0" baseline="0">
                          <a:ln>
                            <a:noFill/>
                          </a:ln>
                          <a:solidFill>
                            <a:srgbClr val="000066"/>
                          </a:solidFill>
                          <a:effectLst/>
                          <a:latin typeface="Times New Roman" panose="02020603050405020304" pitchFamily="18" charset="0"/>
                          <a:ea typeface="黑体" panose="02010609060101010101" pitchFamily="49" charset="-122"/>
                        </a:rPr>
                        <a:t>用于工作</a:t>
                      </a:r>
                      <a:r>
                        <a:rPr kumimoji="1" lang="en-US" altLang="zh-CN" sz="2400" b="1" i="0" u="none" strike="noStrike" cap="none" normalizeH="0" baseline="0">
                          <a:ln>
                            <a:noFill/>
                          </a:ln>
                          <a:solidFill>
                            <a:srgbClr val="000066"/>
                          </a:solidFill>
                          <a:effectLst/>
                          <a:latin typeface="Times New Roman" panose="02020603050405020304" pitchFamily="18" charset="0"/>
                          <a:ea typeface="黑体" panose="02010609060101010101" pitchFamily="49" charset="-122"/>
                        </a:rPr>
                        <a:t>B</a:t>
                      </a:r>
                      <a:r>
                        <a:rPr kumimoji="1" lang="zh-CN" altLang="en-US" sz="2400" b="1" i="0" u="none" strike="noStrike" cap="none" normalizeH="0" baseline="0">
                          <a:ln>
                            <a:noFill/>
                          </a:ln>
                          <a:solidFill>
                            <a:srgbClr val="000066"/>
                          </a:solidFill>
                          <a:effectLst/>
                          <a:latin typeface="Times New Roman" panose="02020603050405020304" pitchFamily="18" charset="0"/>
                          <a:ea typeface="黑体" panose="02010609060101010101" pitchFamily="49" charset="-122"/>
                        </a:rPr>
                        <a:t>的数量</a:t>
                      </a:r>
                    </a:p>
                  </a:txBody>
                  <a:tcPr marL="82550" marR="82550" marT="41277" marB="41277"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alpha val="50000"/>
                      </a:srgbClr>
                    </a:solidFill>
                  </a:tcPr>
                </a:tc>
                <a:extLst>
                  <a:ext uri="{0D108BD9-81ED-4DB2-BD59-A6C34878D82A}">
                    <a16:rowId xmlns:a16="http://schemas.microsoft.com/office/drawing/2014/main" val="2234265623"/>
                  </a:ext>
                </a:extLst>
              </a:tr>
              <a:tr h="520731">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ctr"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2400" b="1" i="0" u="none" strike="noStrike" cap="none" normalizeH="0" baseline="0">
                          <a:ln>
                            <a:noFill/>
                          </a:ln>
                          <a:solidFill>
                            <a:srgbClr val="000066"/>
                          </a:solidFill>
                          <a:effectLst/>
                          <a:latin typeface="Times New Roman" panose="02020603050405020304" pitchFamily="18" charset="0"/>
                          <a:ea typeface="楷体_GB2312" charset="-122"/>
                        </a:rPr>
                        <a:t>1</a:t>
                      </a:r>
                    </a:p>
                  </a:txBody>
                  <a:tcPr marL="82550" marR="82550" marT="41277" marB="41277"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2400" b="1" i="1" u="none" strike="noStrike" cap="none" normalizeH="0" baseline="0">
                          <a:ln>
                            <a:noFill/>
                          </a:ln>
                          <a:solidFill>
                            <a:srgbClr val="000066"/>
                          </a:solidFill>
                          <a:effectLst/>
                          <a:latin typeface="Times New Roman" panose="02020603050405020304" pitchFamily="18" charset="0"/>
                          <a:ea typeface="楷体_GB2312" charset="-122"/>
                        </a:rPr>
                        <a:t>x</a:t>
                      </a:r>
                      <a:r>
                        <a:rPr kumimoji="1" lang="en-US" altLang="zh-CN" sz="3200" b="1" i="0" u="none" strike="noStrike" cap="none" normalizeH="0" baseline="-25000">
                          <a:ln>
                            <a:noFill/>
                          </a:ln>
                          <a:solidFill>
                            <a:srgbClr val="000066"/>
                          </a:solidFill>
                          <a:effectLst/>
                          <a:latin typeface="Times New Roman" panose="02020603050405020304" pitchFamily="18" charset="0"/>
                          <a:ea typeface="楷体_GB2312" charset="-122"/>
                        </a:rPr>
                        <a:t>1</a:t>
                      </a:r>
                      <a:r>
                        <a:rPr kumimoji="1" lang="en-US" altLang="zh-CN" sz="2400" b="1" i="0" u="none" strike="noStrike" cap="none" normalizeH="0" baseline="0">
                          <a:ln>
                            <a:noFill/>
                          </a:ln>
                          <a:solidFill>
                            <a:srgbClr val="000066"/>
                          </a:solidFill>
                          <a:effectLst/>
                          <a:latin typeface="Times New Roman" panose="02020603050405020304" pitchFamily="18" charset="0"/>
                          <a:ea typeface="楷体_GB2312" charset="-122"/>
                        </a:rPr>
                        <a:t> = 1000</a:t>
                      </a:r>
                    </a:p>
                  </a:txBody>
                  <a:tcPr marL="82550" marR="82550" marT="41277" marB="41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2400" b="1" i="1" u="none" strike="noStrike" cap="none" normalizeH="0" baseline="0">
                          <a:ln>
                            <a:noFill/>
                          </a:ln>
                          <a:solidFill>
                            <a:srgbClr val="000066"/>
                          </a:solidFill>
                          <a:effectLst/>
                          <a:latin typeface="Times New Roman" panose="02020603050405020304" pitchFamily="18" charset="0"/>
                          <a:ea typeface="楷体_GB2312" charset="-122"/>
                        </a:rPr>
                        <a:t>u</a:t>
                      </a:r>
                      <a:r>
                        <a:rPr kumimoji="1" lang="en-US" altLang="zh-CN" sz="3200" b="1" i="0" u="none" strike="noStrike" cap="none" normalizeH="0" baseline="-25000">
                          <a:ln>
                            <a:noFill/>
                          </a:ln>
                          <a:solidFill>
                            <a:srgbClr val="000066"/>
                          </a:solidFill>
                          <a:effectLst/>
                          <a:latin typeface="Times New Roman" panose="02020603050405020304" pitchFamily="18" charset="0"/>
                          <a:ea typeface="楷体_GB2312" charset="-122"/>
                        </a:rPr>
                        <a:t>1</a:t>
                      </a:r>
                      <a:r>
                        <a:rPr kumimoji="1" lang="en-US" altLang="zh-CN" sz="2400" b="1" i="0" u="none" strike="noStrike" cap="none" normalizeH="0" baseline="0">
                          <a:ln>
                            <a:noFill/>
                          </a:ln>
                          <a:solidFill>
                            <a:srgbClr val="000066"/>
                          </a:solidFill>
                          <a:effectLst/>
                          <a:latin typeface="Times New Roman" panose="02020603050405020304" pitchFamily="18" charset="0"/>
                          <a:ea typeface="楷体_GB2312" charset="-122"/>
                        </a:rPr>
                        <a:t>*=0</a:t>
                      </a:r>
                    </a:p>
                  </a:txBody>
                  <a:tcPr marL="82550" marR="82550" marT="41277" marB="41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alpha val="50000"/>
                      </a:srgbClr>
                    </a:solid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charset="-122"/>
                      </a:endParaRPr>
                    </a:p>
                  </a:txBody>
                  <a:tcPr marL="82550" marR="82550" marT="41277" marB="41277"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74590038"/>
                  </a:ext>
                </a:extLst>
              </a:tr>
              <a:tr h="997010">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ctr"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2400" b="1" i="0" u="none" strike="noStrike" cap="none" normalizeH="0" baseline="0">
                          <a:ln>
                            <a:noFill/>
                          </a:ln>
                          <a:solidFill>
                            <a:srgbClr val="000066"/>
                          </a:solidFill>
                          <a:effectLst/>
                          <a:latin typeface="Times New Roman" panose="02020603050405020304" pitchFamily="18" charset="0"/>
                          <a:ea typeface="楷体_GB2312" charset="-122"/>
                        </a:rPr>
                        <a:t>2</a:t>
                      </a:r>
                    </a:p>
                  </a:txBody>
                  <a:tcPr marL="82550" marR="82550" marT="41277" marB="41277"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2400" b="1" i="1" u="none" strike="noStrike" cap="none" normalizeH="0" baseline="0">
                          <a:ln>
                            <a:noFill/>
                          </a:ln>
                          <a:solidFill>
                            <a:srgbClr val="000066"/>
                          </a:solidFill>
                          <a:effectLst/>
                          <a:latin typeface="Times New Roman" panose="02020603050405020304" pitchFamily="18" charset="0"/>
                          <a:ea typeface="楷体_GB2312" charset="-122"/>
                        </a:rPr>
                        <a:t>x</a:t>
                      </a:r>
                      <a:r>
                        <a:rPr kumimoji="1" lang="en-US" altLang="zh-CN" sz="3200" b="1" i="0" u="none" strike="noStrike" cap="none" normalizeH="0" baseline="-25000">
                          <a:ln>
                            <a:noFill/>
                          </a:ln>
                          <a:solidFill>
                            <a:srgbClr val="000066"/>
                          </a:solidFill>
                          <a:effectLst/>
                          <a:latin typeface="Times New Roman" panose="02020603050405020304" pitchFamily="18" charset="0"/>
                          <a:ea typeface="楷体_GB2312" charset="-122"/>
                        </a:rPr>
                        <a:t>2</a:t>
                      </a:r>
                      <a:r>
                        <a:rPr kumimoji="1" lang="en-US" altLang="zh-CN" sz="2400" b="1" i="0" u="none" strike="noStrike" cap="none" normalizeH="0" baseline="0">
                          <a:ln>
                            <a:noFill/>
                          </a:ln>
                          <a:solidFill>
                            <a:srgbClr val="000066"/>
                          </a:solidFill>
                          <a:effectLst/>
                          <a:latin typeface="Times New Roman" panose="02020603050405020304" pitchFamily="18" charset="0"/>
                          <a:ea typeface="楷体_GB2312" charset="-122"/>
                        </a:rPr>
                        <a:t>=</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charset="-122"/>
                        </a:rPr>
                        <a:t>0.7</a:t>
                      </a:r>
                      <a:r>
                        <a:rPr kumimoji="1" lang="en-US" altLang="zh-CN" sz="2400" b="1" i="1" u="none" strike="noStrike" cap="none" normalizeH="0" baseline="0">
                          <a:ln>
                            <a:noFill/>
                          </a:ln>
                          <a:solidFill>
                            <a:schemeClr val="tx1"/>
                          </a:solidFill>
                          <a:effectLst/>
                          <a:latin typeface="Times New Roman" panose="02020603050405020304" pitchFamily="18" charset="0"/>
                          <a:ea typeface="楷体_GB2312" charset="-122"/>
                        </a:rPr>
                        <a:t>u</a:t>
                      </a:r>
                      <a:r>
                        <a:rPr kumimoji="1" lang="en-US" altLang="zh-CN" sz="2400" b="1" i="0" u="none" strike="noStrike" cap="none" normalizeH="0" baseline="-25000">
                          <a:ln>
                            <a:noFill/>
                          </a:ln>
                          <a:solidFill>
                            <a:schemeClr val="tx1"/>
                          </a:solidFill>
                          <a:effectLst/>
                          <a:latin typeface="Times New Roman" panose="02020603050405020304" pitchFamily="18" charset="0"/>
                          <a:ea typeface="楷体_GB2312" charset="-122"/>
                        </a:rPr>
                        <a:t>1</a:t>
                      </a:r>
                      <a:r>
                        <a:rPr kumimoji="1" lang="en-US" altLang="zh-CN" sz="2400" b="1" i="1" u="none" strike="noStrike" cap="none" normalizeH="0" baseline="-25000">
                          <a:ln>
                            <a:noFill/>
                          </a:ln>
                          <a:solidFill>
                            <a:schemeClr val="tx1"/>
                          </a:solidFill>
                          <a:effectLst/>
                          <a:latin typeface="Times New Roman" panose="02020603050405020304" pitchFamily="18" charset="0"/>
                          <a:ea typeface="楷体_GB2312" charset="-122"/>
                        </a:rPr>
                        <a:t> </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charset="-122"/>
                        </a:rPr>
                        <a:t>+ 0.9( </a:t>
                      </a:r>
                      <a:r>
                        <a:rPr kumimoji="1" lang="en-US" altLang="zh-CN" sz="2400" b="1" i="1" u="none" strike="noStrike" cap="none" normalizeH="0" baseline="0">
                          <a:ln>
                            <a:noFill/>
                          </a:ln>
                          <a:solidFill>
                            <a:schemeClr val="tx1"/>
                          </a:solidFill>
                          <a:effectLst/>
                          <a:latin typeface="Times New Roman" panose="02020603050405020304" pitchFamily="18" charset="0"/>
                          <a:ea typeface="楷体_GB2312" charset="-122"/>
                        </a:rPr>
                        <a:t>x</a:t>
                      </a:r>
                      <a:r>
                        <a:rPr kumimoji="1" lang="en-US" altLang="zh-CN" sz="2400" b="1" i="0" u="none" strike="noStrike" cap="none" normalizeH="0" baseline="-25000">
                          <a:ln>
                            <a:noFill/>
                          </a:ln>
                          <a:solidFill>
                            <a:schemeClr val="tx1"/>
                          </a:solidFill>
                          <a:effectLst/>
                          <a:latin typeface="Times New Roman" panose="02020603050405020304" pitchFamily="18" charset="0"/>
                          <a:ea typeface="楷体_GB2312" charset="-122"/>
                        </a:rPr>
                        <a:t>1</a:t>
                      </a:r>
                      <a:r>
                        <a:rPr kumimoji="1" lang="zh-CN" altLang="en-US" sz="2400" b="1" i="0" u="none" strike="noStrike" cap="none" normalizeH="0" baseline="0">
                          <a:ln>
                            <a:noFill/>
                          </a:ln>
                          <a:solidFill>
                            <a:schemeClr val="tx1"/>
                          </a:solidFill>
                          <a:effectLst/>
                          <a:latin typeface="Times New Roman" panose="02020603050405020304" pitchFamily="18" charset="0"/>
                          <a:ea typeface="楷体_GB2312" charset="-122"/>
                        </a:rPr>
                        <a:t>－</a:t>
                      </a:r>
                      <a:r>
                        <a:rPr kumimoji="1" lang="en-US" altLang="zh-CN" sz="2400" b="1" i="1" u="none" strike="noStrike" cap="none" normalizeH="0" baseline="0">
                          <a:ln>
                            <a:noFill/>
                          </a:ln>
                          <a:solidFill>
                            <a:schemeClr val="tx1"/>
                          </a:solidFill>
                          <a:effectLst/>
                          <a:latin typeface="Times New Roman" panose="02020603050405020304" pitchFamily="18" charset="0"/>
                          <a:ea typeface="楷体_GB2312" charset="-122"/>
                        </a:rPr>
                        <a:t>u</a:t>
                      </a:r>
                      <a:r>
                        <a:rPr kumimoji="1" lang="en-US" altLang="zh-CN" sz="2400" b="1" i="0" u="none" strike="noStrike" cap="none" normalizeH="0" baseline="-25000">
                          <a:ln>
                            <a:noFill/>
                          </a:ln>
                          <a:solidFill>
                            <a:schemeClr val="tx1"/>
                          </a:solidFill>
                          <a:effectLst/>
                          <a:latin typeface="Times New Roman" panose="02020603050405020304" pitchFamily="18" charset="0"/>
                          <a:ea typeface="楷体_GB2312" charset="-122"/>
                        </a:rPr>
                        <a:t>1 </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charset="-122"/>
                        </a:rPr>
                        <a:t>)</a:t>
                      </a:r>
                    </a:p>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endParaRPr kumimoji="1" lang="en-US" altLang="zh-CN" sz="2400" b="1" i="0" u="none" strike="noStrike" cap="none" normalizeH="0" baseline="0">
                        <a:ln>
                          <a:noFill/>
                        </a:ln>
                        <a:solidFill>
                          <a:schemeClr val="tx1"/>
                        </a:solidFill>
                        <a:effectLst/>
                        <a:latin typeface="Times New Roman" panose="02020603050405020304" pitchFamily="18" charset="0"/>
                        <a:ea typeface="楷体_GB2312" charset="-122"/>
                      </a:endParaRPr>
                    </a:p>
                  </a:txBody>
                  <a:tcPr marL="82550" marR="82550" marT="41277" marB="41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2400" b="1" i="1" u="none" strike="noStrike" cap="none" normalizeH="0" baseline="0">
                          <a:ln>
                            <a:noFill/>
                          </a:ln>
                          <a:solidFill>
                            <a:srgbClr val="000066"/>
                          </a:solidFill>
                          <a:effectLst/>
                          <a:latin typeface="Times New Roman" panose="02020603050405020304" pitchFamily="18" charset="0"/>
                          <a:ea typeface="楷体_GB2312" charset="-122"/>
                        </a:rPr>
                        <a:t>u</a:t>
                      </a:r>
                      <a:r>
                        <a:rPr kumimoji="1" lang="en-US" altLang="zh-CN" sz="3200" b="1" i="0" u="none" strike="noStrike" cap="none" normalizeH="0" baseline="-25000">
                          <a:ln>
                            <a:noFill/>
                          </a:ln>
                          <a:solidFill>
                            <a:srgbClr val="000066"/>
                          </a:solidFill>
                          <a:effectLst/>
                          <a:latin typeface="Times New Roman" panose="02020603050405020304" pitchFamily="18" charset="0"/>
                          <a:ea typeface="楷体_GB2312" charset="-122"/>
                        </a:rPr>
                        <a:t>2</a:t>
                      </a:r>
                      <a:r>
                        <a:rPr kumimoji="1" lang="en-US" altLang="zh-CN" sz="2400" b="1" i="0" u="none" strike="noStrike" cap="none" normalizeH="0" baseline="0">
                          <a:ln>
                            <a:noFill/>
                          </a:ln>
                          <a:solidFill>
                            <a:srgbClr val="000066"/>
                          </a:solidFill>
                          <a:effectLst/>
                          <a:latin typeface="Times New Roman" panose="02020603050405020304" pitchFamily="18" charset="0"/>
                          <a:ea typeface="楷体_GB2312" charset="-122"/>
                        </a:rPr>
                        <a:t>*=0</a:t>
                      </a:r>
                    </a:p>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endParaRPr kumimoji="1" lang="en-US" altLang="zh-CN" sz="2400" b="1" i="0" u="none" strike="noStrike" cap="none" normalizeH="0" baseline="0">
                        <a:ln>
                          <a:noFill/>
                        </a:ln>
                        <a:solidFill>
                          <a:srgbClr val="000066"/>
                        </a:solidFill>
                        <a:effectLst/>
                        <a:latin typeface="Times New Roman" panose="02020603050405020304" pitchFamily="18" charset="0"/>
                        <a:ea typeface="楷体_GB2312" charset="-122"/>
                      </a:endParaRPr>
                    </a:p>
                  </a:txBody>
                  <a:tcPr marL="82550" marR="82550" marT="41277" marB="41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alpha val="50000"/>
                      </a:srgbClr>
                    </a:solid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endParaRPr kumimoji="1" lang="zh-CN" altLang="zh-CN" sz="2400" b="1" i="0" u="none" strike="noStrike" cap="none" normalizeH="0" baseline="0">
                        <a:ln>
                          <a:noFill/>
                        </a:ln>
                        <a:solidFill>
                          <a:srgbClr val="000066"/>
                        </a:solidFill>
                        <a:effectLst/>
                        <a:latin typeface="Times New Roman" panose="02020603050405020304" pitchFamily="18" charset="0"/>
                        <a:ea typeface="楷体_GB2312" charset="-122"/>
                      </a:endParaRPr>
                    </a:p>
                  </a:txBody>
                  <a:tcPr marL="82550" marR="82550" marT="41277" marB="41277"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56190019"/>
                  </a:ext>
                </a:extLst>
              </a:tr>
              <a:tr h="997010">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ctr"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2400" b="1" i="0" u="none" strike="noStrike" cap="none" normalizeH="0" baseline="0">
                          <a:ln>
                            <a:noFill/>
                          </a:ln>
                          <a:solidFill>
                            <a:srgbClr val="000066"/>
                          </a:solidFill>
                          <a:effectLst/>
                          <a:latin typeface="Times New Roman" panose="02020603050405020304" pitchFamily="18" charset="0"/>
                          <a:ea typeface="楷体_GB2312" charset="-122"/>
                        </a:rPr>
                        <a:t>3</a:t>
                      </a:r>
                    </a:p>
                  </a:txBody>
                  <a:tcPr marL="82550" marR="82550" marT="41277" marB="41277"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2400" b="1" i="1" u="none" strike="noStrike" cap="none" normalizeH="0" baseline="0">
                          <a:ln>
                            <a:noFill/>
                          </a:ln>
                          <a:solidFill>
                            <a:srgbClr val="000066"/>
                          </a:solidFill>
                          <a:effectLst/>
                          <a:latin typeface="Times New Roman" panose="02020603050405020304" pitchFamily="18" charset="0"/>
                          <a:ea typeface="楷体_GB2312" charset="-122"/>
                        </a:rPr>
                        <a:t>x</a:t>
                      </a:r>
                      <a:r>
                        <a:rPr kumimoji="1" lang="en-US" altLang="zh-CN" sz="3200" b="1" i="0" u="none" strike="noStrike" cap="none" normalizeH="0" baseline="-25000">
                          <a:ln>
                            <a:noFill/>
                          </a:ln>
                          <a:solidFill>
                            <a:srgbClr val="000066"/>
                          </a:solidFill>
                          <a:effectLst/>
                          <a:latin typeface="Times New Roman" panose="02020603050405020304" pitchFamily="18" charset="0"/>
                          <a:ea typeface="楷体_GB2312" charset="-122"/>
                        </a:rPr>
                        <a:t>3</a:t>
                      </a:r>
                      <a:r>
                        <a:rPr kumimoji="1" lang="en-US" altLang="zh-CN" sz="2400" b="1" i="0" u="none" strike="noStrike" cap="none" normalizeH="0" baseline="0">
                          <a:ln>
                            <a:noFill/>
                          </a:ln>
                          <a:solidFill>
                            <a:srgbClr val="000066"/>
                          </a:solidFill>
                          <a:effectLst/>
                          <a:latin typeface="Times New Roman" panose="02020603050405020304" pitchFamily="18" charset="0"/>
                          <a:ea typeface="楷体_GB2312" charset="-122"/>
                        </a:rPr>
                        <a:t>=</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charset="-122"/>
                        </a:rPr>
                        <a:t>0.7</a:t>
                      </a:r>
                      <a:r>
                        <a:rPr kumimoji="1" lang="en-US" altLang="zh-CN" sz="2400" b="1" i="1" u="none" strike="noStrike" cap="none" normalizeH="0" baseline="0">
                          <a:ln>
                            <a:noFill/>
                          </a:ln>
                          <a:solidFill>
                            <a:schemeClr val="tx1"/>
                          </a:solidFill>
                          <a:effectLst/>
                          <a:latin typeface="Times New Roman" panose="02020603050405020304" pitchFamily="18" charset="0"/>
                          <a:ea typeface="楷体_GB2312" charset="-122"/>
                        </a:rPr>
                        <a:t>u</a:t>
                      </a:r>
                      <a:r>
                        <a:rPr kumimoji="1" lang="en-US" altLang="zh-CN" sz="2400" b="1" i="0" u="none" strike="noStrike" cap="none" normalizeH="0" baseline="-25000">
                          <a:ln>
                            <a:noFill/>
                          </a:ln>
                          <a:solidFill>
                            <a:schemeClr val="tx1"/>
                          </a:solidFill>
                          <a:effectLst/>
                          <a:latin typeface="Times New Roman" panose="02020603050405020304" pitchFamily="18" charset="0"/>
                          <a:ea typeface="楷体_GB2312" charset="-122"/>
                        </a:rPr>
                        <a:t>2</a:t>
                      </a:r>
                      <a:r>
                        <a:rPr kumimoji="1" lang="en-US" altLang="zh-CN" sz="2400" b="1" i="1" u="none" strike="noStrike" cap="none" normalizeH="0" baseline="-25000">
                          <a:ln>
                            <a:noFill/>
                          </a:ln>
                          <a:solidFill>
                            <a:schemeClr val="tx1"/>
                          </a:solidFill>
                          <a:effectLst/>
                          <a:latin typeface="Times New Roman" panose="02020603050405020304" pitchFamily="18" charset="0"/>
                          <a:ea typeface="楷体_GB2312" charset="-122"/>
                        </a:rPr>
                        <a:t> </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charset="-122"/>
                        </a:rPr>
                        <a:t>+ 0.9( </a:t>
                      </a:r>
                      <a:r>
                        <a:rPr kumimoji="1" lang="en-US" altLang="zh-CN" sz="2400" b="1" i="1" u="none" strike="noStrike" cap="none" normalizeH="0" baseline="0">
                          <a:ln>
                            <a:noFill/>
                          </a:ln>
                          <a:solidFill>
                            <a:schemeClr val="tx1"/>
                          </a:solidFill>
                          <a:effectLst/>
                          <a:latin typeface="Times New Roman" panose="02020603050405020304" pitchFamily="18" charset="0"/>
                          <a:ea typeface="楷体_GB2312" charset="-122"/>
                        </a:rPr>
                        <a:t>x</a:t>
                      </a:r>
                      <a:r>
                        <a:rPr kumimoji="1" lang="en-US" altLang="zh-CN" sz="2400" b="1" i="0" u="none" strike="noStrike" cap="none" normalizeH="0" baseline="-25000">
                          <a:ln>
                            <a:noFill/>
                          </a:ln>
                          <a:solidFill>
                            <a:schemeClr val="tx1"/>
                          </a:solidFill>
                          <a:effectLst/>
                          <a:latin typeface="Times New Roman" panose="02020603050405020304" pitchFamily="18" charset="0"/>
                          <a:ea typeface="楷体_GB2312" charset="-122"/>
                        </a:rPr>
                        <a:t>2</a:t>
                      </a:r>
                      <a:r>
                        <a:rPr kumimoji="1" lang="zh-CN" altLang="en-US" sz="2400" b="1" i="0" u="none" strike="noStrike" cap="none" normalizeH="0" baseline="0">
                          <a:ln>
                            <a:noFill/>
                          </a:ln>
                          <a:solidFill>
                            <a:schemeClr val="tx1"/>
                          </a:solidFill>
                          <a:effectLst/>
                          <a:latin typeface="Times New Roman" panose="02020603050405020304" pitchFamily="18" charset="0"/>
                          <a:ea typeface="楷体_GB2312" charset="-122"/>
                        </a:rPr>
                        <a:t>－</a:t>
                      </a:r>
                      <a:r>
                        <a:rPr kumimoji="1" lang="en-US" altLang="zh-CN" sz="2400" b="1" i="1" u="none" strike="noStrike" cap="none" normalizeH="0" baseline="0">
                          <a:ln>
                            <a:noFill/>
                          </a:ln>
                          <a:solidFill>
                            <a:schemeClr val="tx1"/>
                          </a:solidFill>
                          <a:effectLst/>
                          <a:latin typeface="Times New Roman" panose="02020603050405020304" pitchFamily="18" charset="0"/>
                          <a:ea typeface="楷体_GB2312" charset="-122"/>
                        </a:rPr>
                        <a:t>u</a:t>
                      </a:r>
                      <a:r>
                        <a:rPr kumimoji="1" lang="en-US" altLang="zh-CN" sz="2400" b="1" i="0" u="none" strike="noStrike" cap="none" normalizeH="0" baseline="-25000">
                          <a:ln>
                            <a:noFill/>
                          </a:ln>
                          <a:solidFill>
                            <a:schemeClr val="tx1"/>
                          </a:solidFill>
                          <a:effectLst/>
                          <a:latin typeface="Times New Roman" panose="02020603050405020304" pitchFamily="18" charset="0"/>
                          <a:ea typeface="楷体_GB2312" charset="-122"/>
                        </a:rPr>
                        <a:t>2 </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charset="-122"/>
                        </a:rPr>
                        <a:t>)</a:t>
                      </a:r>
                    </a:p>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endParaRPr kumimoji="1" lang="en-US" altLang="zh-CN" sz="2400" b="1" i="0" u="none" strike="noStrike" cap="none" normalizeH="0" baseline="0">
                        <a:ln>
                          <a:noFill/>
                        </a:ln>
                        <a:solidFill>
                          <a:srgbClr val="000066"/>
                        </a:solidFill>
                        <a:effectLst/>
                        <a:latin typeface="Times New Roman" panose="02020603050405020304" pitchFamily="18" charset="0"/>
                        <a:ea typeface="楷体_GB2312" charset="-122"/>
                      </a:endParaRPr>
                    </a:p>
                  </a:txBody>
                  <a:tcPr marL="82550" marR="82550" marT="41277" marB="41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2400" b="1" i="1" u="none" strike="noStrike" cap="none" normalizeH="0" baseline="0">
                          <a:ln>
                            <a:noFill/>
                          </a:ln>
                          <a:solidFill>
                            <a:srgbClr val="000066"/>
                          </a:solidFill>
                          <a:effectLst/>
                          <a:latin typeface="Times New Roman" panose="02020603050405020304" pitchFamily="18" charset="0"/>
                          <a:ea typeface="楷体_GB2312" charset="-122"/>
                        </a:rPr>
                        <a:t>u</a:t>
                      </a:r>
                      <a:r>
                        <a:rPr kumimoji="1" lang="en-US" altLang="zh-CN" sz="3200" b="1" i="0" u="none" strike="noStrike" cap="none" normalizeH="0" baseline="-25000">
                          <a:ln>
                            <a:noFill/>
                          </a:ln>
                          <a:solidFill>
                            <a:srgbClr val="000066"/>
                          </a:solidFill>
                          <a:effectLst/>
                          <a:latin typeface="Times New Roman" panose="02020603050405020304" pitchFamily="18" charset="0"/>
                          <a:ea typeface="楷体_GB2312" charset="-122"/>
                        </a:rPr>
                        <a:t>3</a:t>
                      </a:r>
                      <a:r>
                        <a:rPr kumimoji="1" lang="en-US" altLang="zh-CN" sz="2400" b="1" i="0" u="none" strike="noStrike" cap="none" normalizeH="0" baseline="0">
                          <a:ln>
                            <a:noFill/>
                          </a:ln>
                          <a:solidFill>
                            <a:srgbClr val="000066"/>
                          </a:solidFill>
                          <a:effectLst/>
                          <a:latin typeface="Times New Roman" panose="02020603050405020304" pitchFamily="18" charset="0"/>
                          <a:ea typeface="楷体_GB2312" charset="-122"/>
                        </a:rPr>
                        <a:t>*=</a:t>
                      </a:r>
                      <a:r>
                        <a:rPr kumimoji="1" lang="en-US" altLang="zh-CN" sz="2400" b="1" i="1" u="none" strike="noStrike" cap="none" normalizeH="0" baseline="0">
                          <a:ln>
                            <a:noFill/>
                          </a:ln>
                          <a:solidFill>
                            <a:srgbClr val="000066"/>
                          </a:solidFill>
                          <a:effectLst/>
                          <a:latin typeface="Times New Roman" panose="02020603050405020304" pitchFamily="18" charset="0"/>
                          <a:ea typeface="楷体_GB2312" charset="-122"/>
                        </a:rPr>
                        <a:t>x</a:t>
                      </a:r>
                      <a:r>
                        <a:rPr kumimoji="1" lang="en-US" altLang="zh-CN" sz="3200" b="1" i="0" u="none" strike="noStrike" cap="none" normalizeH="0" baseline="-25000">
                          <a:ln>
                            <a:noFill/>
                          </a:ln>
                          <a:solidFill>
                            <a:srgbClr val="000066"/>
                          </a:solidFill>
                          <a:effectLst/>
                          <a:latin typeface="Times New Roman" panose="02020603050405020304" pitchFamily="18" charset="0"/>
                          <a:ea typeface="楷体_GB2312" charset="-122"/>
                        </a:rPr>
                        <a:t>3</a:t>
                      </a:r>
                    </a:p>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endParaRPr kumimoji="1" lang="en-US" altLang="zh-CN" sz="2400" b="1" i="0" u="none" strike="noStrike" cap="none" normalizeH="0" baseline="0">
                        <a:ln>
                          <a:noFill/>
                        </a:ln>
                        <a:solidFill>
                          <a:srgbClr val="000066"/>
                        </a:solidFill>
                        <a:effectLst/>
                        <a:latin typeface="Times New Roman" panose="02020603050405020304" pitchFamily="18" charset="0"/>
                        <a:ea typeface="楷体_GB2312" charset="-122"/>
                      </a:endParaRPr>
                    </a:p>
                  </a:txBody>
                  <a:tcPr marL="82550" marR="82550" marT="41277" marB="41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alpha val="50000"/>
                      </a:srgbClr>
                    </a:solid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endParaRPr kumimoji="1" lang="zh-CN" altLang="zh-CN" sz="2400" b="1" i="0" u="none" strike="noStrike" cap="none" normalizeH="0" baseline="0">
                        <a:ln>
                          <a:noFill/>
                        </a:ln>
                        <a:solidFill>
                          <a:srgbClr val="000066"/>
                        </a:solidFill>
                        <a:effectLst/>
                        <a:latin typeface="Times New Roman" panose="02020603050405020304" pitchFamily="18" charset="0"/>
                        <a:ea typeface="楷体_GB2312" charset="-122"/>
                      </a:endParaRPr>
                    </a:p>
                  </a:txBody>
                  <a:tcPr marL="82550" marR="82550" marT="41277" marB="41277"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70917487"/>
                  </a:ext>
                </a:extLst>
              </a:tr>
              <a:tr h="997010">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ctr"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2400" b="1" i="0" u="none" strike="noStrike" cap="none" normalizeH="0" baseline="0">
                          <a:ln>
                            <a:noFill/>
                          </a:ln>
                          <a:solidFill>
                            <a:srgbClr val="000066"/>
                          </a:solidFill>
                          <a:effectLst/>
                          <a:latin typeface="Times New Roman" panose="02020603050405020304" pitchFamily="18" charset="0"/>
                          <a:ea typeface="楷体_GB2312" charset="-122"/>
                        </a:rPr>
                        <a:t>4</a:t>
                      </a:r>
                    </a:p>
                  </a:txBody>
                  <a:tcPr marL="82550" marR="82550" marT="41277" marB="41277"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2400" b="1" i="1" u="none" strike="noStrike" cap="none" normalizeH="0" baseline="0">
                          <a:ln>
                            <a:noFill/>
                          </a:ln>
                          <a:solidFill>
                            <a:srgbClr val="000066"/>
                          </a:solidFill>
                          <a:effectLst/>
                          <a:latin typeface="Times New Roman" panose="02020603050405020304" pitchFamily="18" charset="0"/>
                          <a:ea typeface="楷体_GB2312" charset="-122"/>
                        </a:rPr>
                        <a:t>x</a:t>
                      </a:r>
                      <a:r>
                        <a:rPr kumimoji="1" lang="en-US" altLang="zh-CN" sz="3200" b="1" i="0" u="none" strike="noStrike" cap="none" normalizeH="0" baseline="-25000">
                          <a:ln>
                            <a:noFill/>
                          </a:ln>
                          <a:solidFill>
                            <a:srgbClr val="000066"/>
                          </a:solidFill>
                          <a:effectLst/>
                          <a:latin typeface="Times New Roman" panose="02020603050405020304" pitchFamily="18" charset="0"/>
                          <a:ea typeface="楷体_GB2312" charset="-122"/>
                        </a:rPr>
                        <a:t>4</a:t>
                      </a:r>
                      <a:r>
                        <a:rPr kumimoji="1" lang="en-US" altLang="zh-CN" sz="2400" b="1" i="0" u="none" strike="noStrike" cap="none" normalizeH="0" baseline="0">
                          <a:ln>
                            <a:noFill/>
                          </a:ln>
                          <a:solidFill>
                            <a:srgbClr val="000066"/>
                          </a:solidFill>
                          <a:effectLst/>
                          <a:latin typeface="Times New Roman" panose="02020603050405020304" pitchFamily="18" charset="0"/>
                          <a:ea typeface="楷体_GB2312" charset="-122"/>
                        </a:rPr>
                        <a:t>=</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charset="-122"/>
                        </a:rPr>
                        <a:t>0.7</a:t>
                      </a:r>
                      <a:r>
                        <a:rPr kumimoji="1" lang="en-US" altLang="zh-CN" sz="2400" b="1" i="1" u="none" strike="noStrike" cap="none" normalizeH="0" baseline="0">
                          <a:ln>
                            <a:noFill/>
                          </a:ln>
                          <a:solidFill>
                            <a:schemeClr val="tx1"/>
                          </a:solidFill>
                          <a:effectLst/>
                          <a:latin typeface="Times New Roman" panose="02020603050405020304" pitchFamily="18" charset="0"/>
                          <a:ea typeface="楷体_GB2312" charset="-122"/>
                        </a:rPr>
                        <a:t>u</a:t>
                      </a:r>
                      <a:r>
                        <a:rPr kumimoji="1" lang="en-US" altLang="zh-CN" sz="2400" b="1" i="0" u="none" strike="noStrike" cap="none" normalizeH="0" baseline="-25000">
                          <a:ln>
                            <a:noFill/>
                          </a:ln>
                          <a:solidFill>
                            <a:schemeClr val="tx1"/>
                          </a:solidFill>
                          <a:effectLst/>
                          <a:latin typeface="Times New Roman" panose="02020603050405020304" pitchFamily="18" charset="0"/>
                          <a:ea typeface="楷体_GB2312" charset="-122"/>
                        </a:rPr>
                        <a:t>3</a:t>
                      </a:r>
                      <a:r>
                        <a:rPr kumimoji="1" lang="en-US" altLang="zh-CN" sz="2400" b="1" i="1" u="none" strike="noStrike" cap="none" normalizeH="0" baseline="-25000">
                          <a:ln>
                            <a:noFill/>
                          </a:ln>
                          <a:solidFill>
                            <a:schemeClr val="tx1"/>
                          </a:solidFill>
                          <a:effectLst/>
                          <a:latin typeface="Times New Roman" panose="02020603050405020304" pitchFamily="18" charset="0"/>
                          <a:ea typeface="楷体_GB2312" charset="-122"/>
                        </a:rPr>
                        <a:t> </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charset="-122"/>
                        </a:rPr>
                        <a:t>+ 0.9( </a:t>
                      </a:r>
                      <a:r>
                        <a:rPr kumimoji="1" lang="en-US" altLang="zh-CN" sz="2400" b="1" i="1" u="none" strike="noStrike" cap="none" normalizeH="0" baseline="0">
                          <a:ln>
                            <a:noFill/>
                          </a:ln>
                          <a:solidFill>
                            <a:schemeClr val="tx1"/>
                          </a:solidFill>
                          <a:effectLst/>
                          <a:latin typeface="Times New Roman" panose="02020603050405020304" pitchFamily="18" charset="0"/>
                          <a:ea typeface="楷体_GB2312" charset="-122"/>
                        </a:rPr>
                        <a:t>x</a:t>
                      </a:r>
                      <a:r>
                        <a:rPr kumimoji="1" lang="en-US" altLang="zh-CN" sz="2400" b="1" i="0" u="none" strike="noStrike" cap="none" normalizeH="0" baseline="-25000">
                          <a:ln>
                            <a:noFill/>
                          </a:ln>
                          <a:solidFill>
                            <a:schemeClr val="tx1"/>
                          </a:solidFill>
                          <a:effectLst/>
                          <a:latin typeface="Times New Roman" panose="02020603050405020304" pitchFamily="18" charset="0"/>
                          <a:ea typeface="楷体_GB2312" charset="-122"/>
                        </a:rPr>
                        <a:t>3</a:t>
                      </a:r>
                      <a:r>
                        <a:rPr kumimoji="1" lang="zh-CN" altLang="en-US" sz="2400" b="1" i="0" u="none" strike="noStrike" cap="none" normalizeH="0" baseline="0">
                          <a:ln>
                            <a:noFill/>
                          </a:ln>
                          <a:solidFill>
                            <a:schemeClr val="tx1"/>
                          </a:solidFill>
                          <a:effectLst/>
                          <a:latin typeface="Times New Roman" panose="02020603050405020304" pitchFamily="18" charset="0"/>
                          <a:ea typeface="楷体_GB2312" charset="-122"/>
                        </a:rPr>
                        <a:t>－</a:t>
                      </a:r>
                      <a:r>
                        <a:rPr kumimoji="1" lang="en-US" altLang="zh-CN" sz="2400" b="1" i="1" u="none" strike="noStrike" cap="none" normalizeH="0" baseline="0">
                          <a:ln>
                            <a:noFill/>
                          </a:ln>
                          <a:solidFill>
                            <a:schemeClr val="tx1"/>
                          </a:solidFill>
                          <a:effectLst/>
                          <a:latin typeface="Times New Roman" panose="02020603050405020304" pitchFamily="18" charset="0"/>
                          <a:ea typeface="楷体_GB2312" charset="-122"/>
                        </a:rPr>
                        <a:t>u</a:t>
                      </a:r>
                      <a:r>
                        <a:rPr kumimoji="1" lang="en-US" altLang="zh-CN" sz="2400" b="1" i="0" u="none" strike="noStrike" cap="none" normalizeH="0" baseline="-25000">
                          <a:ln>
                            <a:noFill/>
                          </a:ln>
                          <a:solidFill>
                            <a:schemeClr val="tx1"/>
                          </a:solidFill>
                          <a:effectLst/>
                          <a:latin typeface="Times New Roman" panose="02020603050405020304" pitchFamily="18" charset="0"/>
                          <a:ea typeface="楷体_GB2312" charset="-122"/>
                        </a:rPr>
                        <a:t>3 </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charset="-122"/>
                        </a:rPr>
                        <a:t>)</a:t>
                      </a:r>
                    </a:p>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endParaRPr kumimoji="1" lang="en-US" altLang="zh-CN" sz="2400" b="1" i="0" u="none" strike="noStrike" cap="none" normalizeH="0" baseline="0">
                        <a:ln>
                          <a:noFill/>
                        </a:ln>
                        <a:solidFill>
                          <a:srgbClr val="000066"/>
                        </a:solidFill>
                        <a:effectLst/>
                        <a:latin typeface="Times New Roman" panose="02020603050405020304" pitchFamily="18" charset="0"/>
                        <a:ea typeface="楷体_GB2312" charset="-122"/>
                      </a:endParaRPr>
                    </a:p>
                  </a:txBody>
                  <a:tcPr marL="82550" marR="82550" marT="41277" marB="41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2400" b="1" i="1" u="none" strike="noStrike" cap="none" normalizeH="0" baseline="0">
                          <a:ln>
                            <a:noFill/>
                          </a:ln>
                          <a:solidFill>
                            <a:srgbClr val="000066"/>
                          </a:solidFill>
                          <a:effectLst/>
                          <a:latin typeface="Times New Roman" panose="02020603050405020304" pitchFamily="18" charset="0"/>
                          <a:ea typeface="楷体_GB2312" charset="-122"/>
                        </a:rPr>
                        <a:t>u</a:t>
                      </a:r>
                      <a:r>
                        <a:rPr kumimoji="1" lang="en-US" altLang="zh-CN" sz="3200" b="1" i="0" u="none" strike="noStrike" cap="none" normalizeH="0" baseline="-25000">
                          <a:ln>
                            <a:noFill/>
                          </a:ln>
                          <a:solidFill>
                            <a:srgbClr val="000066"/>
                          </a:solidFill>
                          <a:effectLst/>
                          <a:latin typeface="Times New Roman" panose="02020603050405020304" pitchFamily="18" charset="0"/>
                          <a:ea typeface="楷体_GB2312" charset="-122"/>
                        </a:rPr>
                        <a:t>4</a:t>
                      </a:r>
                      <a:r>
                        <a:rPr kumimoji="1" lang="en-US" altLang="zh-CN" sz="2400" b="1" i="0" u="none" strike="noStrike" cap="none" normalizeH="0" baseline="0">
                          <a:ln>
                            <a:noFill/>
                          </a:ln>
                          <a:solidFill>
                            <a:srgbClr val="000066"/>
                          </a:solidFill>
                          <a:effectLst/>
                          <a:latin typeface="Times New Roman" panose="02020603050405020304" pitchFamily="18" charset="0"/>
                          <a:ea typeface="楷体_GB2312" charset="-122"/>
                        </a:rPr>
                        <a:t>*=</a:t>
                      </a:r>
                      <a:r>
                        <a:rPr kumimoji="1" lang="en-US" altLang="zh-CN" sz="2400" b="1" i="1" u="none" strike="noStrike" cap="none" normalizeH="0" baseline="0">
                          <a:ln>
                            <a:noFill/>
                          </a:ln>
                          <a:solidFill>
                            <a:srgbClr val="000066"/>
                          </a:solidFill>
                          <a:effectLst/>
                          <a:latin typeface="Times New Roman" panose="02020603050405020304" pitchFamily="18" charset="0"/>
                          <a:ea typeface="楷体_GB2312" charset="-122"/>
                        </a:rPr>
                        <a:t>x</a:t>
                      </a:r>
                      <a:r>
                        <a:rPr kumimoji="1" lang="en-US" altLang="zh-CN" sz="3200" b="1" i="0" u="none" strike="noStrike" cap="none" normalizeH="0" baseline="-25000">
                          <a:ln>
                            <a:noFill/>
                          </a:ln>
                          <a:solidFill>
                            <a:srgbClr val="000066"/>
                          </a:solidFill>
                          <a:effectLst/>
                          <a:latin typeface="Times New Roman" panose="02020603050405020304" pitchFamily="18" charset="0"/>
                          <a:ea typeface="楷体_GB2312" charset="-122"/>
                        </a:rPr>
                        <a:t>4</a:t>
                      </a:r>
                    </a:p>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endParaRPr kumimoji="1" lang="en-US" altLang="zh-CN" sz="2400" b="1" i="0" u="none" strike="noStrike" cap="none" normalizeH="0" baseline="0">
                        <a:ln>
                          <a:noFill/>
                        </a:ln>
                        <a:solidFill>
                          <a:srgbClr val="000066"/>
                        </a:solidFill>
                        <a:effectLst/>
                        <a:latin typeface="Times New Roman" panose="02020603050405020304" pitchFamily="18" charset="0"/>
                        <a:ea typeface="楷体_GB2312" charset="-122"/>
                      </a:endParaRPr>
                    </a:p>
                  </a:txBody>
                  <a:tcPr marL="82550" marR="82550" marT="41277" marB="41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alpha val="50000"/>
                      </a:srgbClr>
                    </a:solid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endParaRPr kumimoji="1" lang="zh-CN" altLang="zh-CN" sz="2400" b="1" i="0" u="none" strike="noStrike" cap="none" normalizeH="0" baseline="0">
                        <a:ln>
                          <a:noFill/>
                        </a:ln>
                        <a:solidFill>
                          <a:srgbClr val="000066"/>
                        </a:solidFill>
                        <a:effectLst/>
                        <a:latin typeface="Times New Roman" panose="02020603050405020304" pitchFamily="18" charset="0"/>
                        <a:ea typeface="楷体_GB2312" charset="-122"/>
                      </a:endParaRPr>
                    </a:p>
                  </a:txBody>
                  <a:tcPr marL="82550" marR="82550" marT="41277" marB="41277"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07827589"/>
                  </a:ext>
                </a:extLst>
              </a:tr>
              <a:tr h="997010">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ctr"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2400" b="1" i="0" u="none" strike="noStrike" cap="none" normalizeH="0" baseline="0">
                          <a:ln>
                            <a:noFill/>
                          </a:ln>
                          <a:solidFill>
                            <a:srgbClr val="000066"/>
                          </a:solidFill>
                          <a:effectLst/>
                          <a:latin typeface="Times New Roman" panose="02020603050405020304" pitchFamily="18" charset="0"/>
                          <a:ea typeface="楷体_GB2312" charset="-122"/>
                        </a:rPr>
                        <a:t>5</a:t>
                      </a:r>
                    </a:p>
                  </a:txBody>
                  <a:tcPr marL="82550" marR="82550" marT="41277" marB="41277"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2400" b="1" i="1" u="none" strike="noStrike" cap="none" normalizeH="0" baseline="0">
                          <a:ln>
                            <a:noFill/>
                          </a:ln>
                          <a:solidFill>
                            <a:srgbClr val="000066"/>
                          </a:solidFill>
                          <a:effectLst/>
                          <a:latin typeface="Times New Roman" panose="02020603050405020304" pitchFamily="18" charset="0"/>
                          <a:ea typeface="楷体_GB2312" charset="-122"/>
                        </a:rPr>
                        <a:t>x</a:t>
                      </a:r>
                      <a:r>
                        <a:rPr kumimoji="1" lang="en-US" altLang="zh-CN" sz="3200" b="1" i="0" u="none" strike="noStrike" cap="none" normalizeH="0" baseline="-25000">
                          <a:ln>
                            <a:noFill/>
                          </a:ln>
                          <a:solidFill>
                            <a:srgbClr val="000066"/>
                          </a:solidFill>
                          <a:effectLst/>
                          <a:latin typeface="Times New Roman" panose="02020603050405020304" pitchFamily="18" charset="0"/>
                          <a:ea typeface="楷体_GB2312" charset="-122"/>
                        </a:rPr>
                        <a:t>5</a:t>
                      </a:r>
                      <a:r>
                        <a:rPr kumimoji="1" lang="en-US" altLang="zh-CN" sz="2400" b="1" i="0" u="none" strike="noStrike" cap="none" normalizeH="0" baseline="0">
                          <a:ln>
                            <a:noFill/>
                          </a:ln>
                          <a:solidFill>
                            <a:srgbClr val="000066"/>
                          </a:solidFill>
                          <a:effectLst/>
                          <a:latin typeface="Times New Roman" panose="02020603050405020304" pitchFamily="18" charset="0"/>
                          <a:ea typeface="楷体_GB2312" charset="-122"/>
                        </a:rPr>
                        <a:t>=</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charset="-122"/>
                        </a:rPr>
                        <a:t>0.7</a:t>
                      </a:r>
                      <a:r>
                        <a:rPr kumimoji="1" lang="en-US" altLang="zh-CN" sz="2400" b="1" i="1" u="none" strike="noStrike" cap="none" normalizeH="0" baseline="0">
                          <a:ln>
                            <a:noFill/>
                          </a:ln>
                          <a:solidFill>
                            <a:schemeClr val="tx1"/>
                          </a:solidFill>
                          <a:effectLst/>
                          <a:latin typeface="Times New Roman" panose="02020603050405020304" pitchFamily="18" charset="0"/>
                          <a:ea typeface="楷体_GB2312" charset="-122"/>
                        </a:rPr>
                        <a:t>u</a:t>
                      </a:r>
                      <a:r>
                        <a:rPr kumimoji="1" lang="en-US" altLang="zh-CN" sz="2400" b="1" i="0" u="none" strike="noStrike" cap="none" normalizeH="0" baseline="-25000">
                          <a:ln>
                            <a:noFill/>
                          </a:ln>
                          <a:solidFill>
                            <a:schemeClr val="tx1"/>
                          </a:solidFill>
                          <a:effectLst/>
                          <a:latin typeface="Times New Roman" panose="02020603050405020304" pitchFamily="18" charset="0"/>
                          <a:ea typeface="楷体_GB2312" charset="-122"/>
                        </a:rPr>
                        <a:t>4</a:t>
                      </a:r>
                      <a:r>
                        <a:rPr kumimoji="1" lang="en-US" altLang="zh-CN" sz="2400" b="1" i="1" u="none" strike="noStrike" cap="none" normalizeH="0" baseline="-25000">
                          <a:ln>
                            <a:noFill/>
                          </a:ln>
                          <a:solidFill>
                            <a:schemeClr val="tx1"/>
                          </a:solidFill>
                          <a:effectLst/>
                          <a:latin typeface="Times New Roman" panose="02020603050405020304" pitchFamily="18" charset="0"/>
                          <a:ea typeface="楷体_GB2312" charset="-122"/>
                        </a:rPr>
                        <a:t> </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charset="-122"/>
                        </a:rPr>
                        <a:t>+ 0.9( </a:t>
                      </a:r>
                      <a:r>
                        <a:rPr kumimoji="1" lang="en-US" altLang="zh-CN" sz="2400" b="1" i="1" u="none" strike="noStrike" cap="none" normalizeH="0" baseline="0">
                          <a:ln>
                            <a:noFill/>
                          </a:ln>
                          <a:solidFill>
                            <a:schemeClr val="tx1"/>
                          </a:solidFill>
                          <a:effectLst/>
                          <a:latin typeface="Times New Roman" panose="02020603050405020304" pitchFamily="18" charset="0"/>
                          <a:ea typeface="楷体_GB2312" charset="-122"/>
                        </a:rPr>
                        <a:t>x</a:t>
                      </a:r>
                      <a:r>
                        <a:rPr kumimoji="1" lang="en-US" altLang="zh-CN" sz="2400" b="1" i="0" u="none" strike="noStrike" cap="none" normalizeH="0" baseline="-25000">
                          <a:ln>
                            <a:noFill/>
                          </a:ln>
                          <a:solidFill>
                            <a:schemeClr val="tx1"/>
                          </a:solidFill>
                          <a:effectLst/>
                          <a:latin typeface="Times New Roman" panose="02020603050405020304" pitchFamily="18" charset="0"/>
                          <a:ea typeface="楷体_GB2312" charset="-122"/>
                        </a:rPr>
                        <a:t>4</a:t>
                      </a:r>
                      <a:r>
                        <a:rPr kumimoji="1" lang="zh-CN" altLang="en-US" sz="2400" b="1" i="0" u="none" strike="noStrike" cap="none" normalizeH="0" baseline="0">
                          <a:ln>
                            <a:noFill/>
                          </a:ln>
                          <a:solidFill>
                            <a:schemeClr val="tx1"/>
                          </a:solidFill>
                          <a:effectLst/>
                          <a:latin typeface="Times New Roman" panose="02020603050405020304" pitchFamily="18" charset="0"/>
                          <a:ea typeface="楷体_GB2312" charset="-122"/>
                        </a:rPr>
                        <a:t>－</a:t>
                      </a:r>
                      <a:r>
                        <a:rPr kumimoji="1" lang="en-US" altLang="zh-CN" sz="2400" b="1" i="1" u="none" strike="noStrike" cap="none" normalizeH="0" baseline="0">
                          <a:ln>
                            <a:noFill/>
                          </a:ln>
                          <a:solidFill>
                            <a:schemeClr val="tx1"/>
                          </a:solidFill>
                          <a:effectLst/>
                          <a:latin typeface="Times New Roman" panose="02020603050405020304" pitchFamily="18" charset="0"/>
                          <a:ea typeface="楷体_GB2312" charset="-122"/>
                        </a:rPr>
                        <a:t>u</a:t>
                      </a:r>
                      <a:r>
                        <a:rPr kumimoji="1" lang="en-US" altLang="zh-CN" sz="2400" b="1" i="0" u="none" strike="noStrike" cap="none" normalizeH="0" baseline="-25000">
                          <a:ln>
                            <a:noFill/>
                          </a:ln>
                          <a:solidFill>
                            <a:schemeClr val="tx1"/>
                          </a:solidFill>
                          <a:effectLst/>
                          <a:latin typeface="Times New Roman" panose="02020603050405020304" pitchFamily="18" charset="0"/>
                          <a:ea typeface="楷体_GB2312" charset="-122"/>
                        </a:rPr>
                        <a:t>4 </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charset="-122"/>
                        </a:rPr>
                        <a:t>)</a:t>
                      </a:r>
                    </a:p>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endParaRPr kumimoji="1" lang="en-US" altLang="zh-CN" sz="2400" b="1" i="0" u="none" strike="noStrike" cap="none" normalizeH="0" baseline="0">
                        <a:ln>
                          <a:noFill/>
                        </a:ln>
                        <a:solidFill>
                          <a:srgbClr val="000066"/>
                        </a:solidFill>
                        <a:effectLst/>
                        <a:latin typeface="Times New Roman" panose="02020603050405020304" pitchFamily="18" charset="0"/>
                        <a:ea typeface="楷体_GB2312" charset="-122"/>
                      </a:endParaRPr>
                    </a:p>
                  </a:txBody>
                  <a:tcPr marL="82550" marR="82550" marT="41277" marB="41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2400" b="1" i="1" u="none" strike="noStrike" cap="none" normalizeH="0" baseline="0">
                          <a:ln>
                            <a:noFill/>
                          </a:ln>
                          <a:solidFill>
                            <a:srgbClr val="000066"/>
                          </a:solidFill>
                          <a:effectLst/>
                          <a:latin typeface="Times New Roman" panose="02020603050405020304" pitchFamily="18" charset="0"/>
                          <a:ea typeface="楷体_GB2312" charset="-122"/>
                        </a:rPr>
                        <a:t>u</a:t>
                      </a:r>
                      <a:r>
                        <a:rPr kumimoji="1" lang="en-US" altLang="zh-CN" sz="3200" b="1" i="0" u="none" strike="noStrike" cap="none" normalizeH="0" baseline="-25000">
                          <a:ln>
                            <a:noFill/>
                          </a:ln>
                          <a:solidFill>
                            <a:srgbClr val="000066"/>
                          </a:solidFill>
                          <a:effectLst/>
                          <a:latin typeface="Times New Roman" panose="02020603050405020304" pitchFamily="18" charset="0"/>
                          <a:ea typeface="楷体_GB2312" charset="-122"/>
                        </a:rPr>
                        <a:t>5</a:t>
                      </a:r>
                      <a:r>
                        <a:rPr kumimoji="1" lang="en-US" altLang="zh-CN" sz="2400" b="1" i="0" u="none" strike="noStrike" cap="none" normalizeH="0" baseline="0">
                          <a:ln>
                            <a:noFill/>
                          </a:ln>
                          <a:solidFill>
                            <a:srgbClr val="000066"/>
                          </a:solidFill>
                          <a:effectLst/>
                          <a:latin typeface="Times New Roman" panose="02020603050405020304" pitchFamily="18" charset="0"/>
                          <a:ea typeface="楷体_GB2312" charset="-122"/>
                        </a:rPr>
                        <a:t>*=</a:t>
                      </a:r>
                      <a:r>
                        <a:rPr kumimoji="1" lang="en-US" altLang="zh-CN" sz="2400" b="1" i="1" u="none" strike="noStrike" cap="none" normalizeH="0" baseline="0">
                          <a:ln>
                            <a:noFill/>
                          </a:ln>
                          <a:solidFill>
                            <a:srgbClr val="000066"/>
                          </a:solidFill>
                          <a:effectLst/>
                          <a:latin typeface="Times New Roman" panose="02020603050405020304" pitchFamily="18" charset="0"/>
                          <a:ea typeface="楷体_GB2312" charset="-122"/>
                        </a:rPr>
                        <a:t>x</a:t>
                      </a:r>
                      <a:r>
                        <a:rPr kumimoji="1" lang="en-US" altLang="zh-CN" sz="3200" b="1" i="0" u="none" strike="noStrike" cap="none" normalizeH="0" baseline="-25000">
                          <a:ln>
                            <a:noFill/>
                          </a:ln>
                          <a:solidFill>
                            <a:srgbClr val="000066"/>
                          </a:solidFill>
                          <a:effectLst/>
                          <a:latin typeface="Times New Roman" panose="02020603050405020304" pitchFamily="18" charset="0"/>
                          <a:ea typeface="楷体_GB2312" charset="-122"/>
                        </a:rPr>
                        <a:t>5</a:t>
                      </a:r>
                    </a:p>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endParaRPr kumimoji="1" lang="en-US" altLang="zh-CN" sz="2400" b="1" i="0" u="none" strike="noStrike" cap="none" normalizeH="0" baseline="0">
                        <a:ln>
                          <a:noFill/>
                        </a:ln>
                        <a:solidFill>
                          <a:srgbClr val="000066"/>
                        </a:solidFill>
                        <a:effectLst/>
                        <a:latin typeface="Times New Roman" panose="02020603050405020304" pitchFamily="18" charset="0"/>
                        <a:ea typeface="楷体_GB2312" charset="-122"/>
                      </a:endParaRPr>
                    </a:p>
                  </a:txBody>
                  <a:tcPr marL="82550" marR="82550" marT="41277" marB="41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99FFCC">
                        <a:alpha val="50000"/>
                      </a:srgbClr>
                    </a:solid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endParaRPr kumimoji="1" lang="zh-CN" altLang="zh-CN" sz="2400" b="1" i="0" u="none" strike="noStrike" cap="none" normalizeH="0" baseline="0" dirty="0">
                        <a:ln>
                          <a:noFill/>
                        </a:ln>
                        <a:solidFill>
                          <a:srgbClr val="000066"/>
                        </a:solidFill>
                        <a:effectLst/>
                        <a:latin typeface="Times New Roman" panose="02020603050405020304" pitchFamily="18" charset="0"/>
                        <a:ea typeface="楷体_GB2312" charset="-122"/>
                      </a:endParaRPr>
                    </a:p>
                  </a:txBody>
                  <a:tcPr marL="82550" marR="82550" marT="41277" marB="41277"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00721071"/>
                  </a:ext>
                </a:extLst>
              </a:tr>
            </a:tbl>
          </a:graphicData>
        </a:graphic>
      </p:graphicFrame>
      <p:sp>
        <p:nvSpPr>
          <p:cNvPr id="5" name="Rectangle 384">
            <a:extLst>
              <a:ext uri="{FF2B5EF4-FFF2-40B4-BE49-F238E27FC236}">
                <a16:creationId xmlns:a16="http://schemas.microsoft.com/office/drawing/2014/main" id="{13DCE44B-67AF-4FCB-A99E-4E9FA02E4357}"/>
              </a:ext>
            </a:extLst>
          </p:cNvPr>
          <p:cNvSpPr>
            <a:spLocks noChangeArrowheads="1"/>
          </p:cNvSpPr>
          <p:nvPr/>
        </p:nvSpPr>
        <p:spPr bwMode="auto">
          <a:xfrm>
            <a:off x="8618538" y="1805410"/>
            <a:ext cx="1944687"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x</a:t>
            </a:r>
            <a:r>
              <a:rPr kumimoji="1" lang="en-US" altLang="zh-CN" sz="32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1</a:t>
            </a: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u</a:t>
            </a:r>
            <a:r>
              <a:rPr kumimoji="1" lang="en-US" altLang="zh-CN" sz="32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1</a:t>
            </a: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=1000</a:t>
            </a:r>
          </a:p>
        </p:txBody>
      </p:sp>
      <p:sp>
        <p:nvSpPr>
          <p:cNvPr id="6" name="Rectangle 385">
            <a:extLst>
              <a:ext uri="{FF2B5EF4-FFF2-40B4-BE49-F238E27FC236}">
                <a16:creationId xmlns:a16="http://schemas.microsoft.com/office/drawing/2014/main" id="{393A1207-79C6-4D2A-A277-E690E146354E}"/>
              </a:ext>
            </a:extLst>
          </p:cNvPr>
          <p:cNvSpPr>
            <a:spLocks noChangeArrowheads="1"/>
          </p:cNvSpPr>
          <p:nvPr/>
        </p:nvSpPr>
        <p:spPr bwMode="auto">
          <a:xfrm>
            <a:off x="2530475" y="2845011"/>
            <a:ext cx="1944688"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x</a:t>
            </a:r>
            <a:r>
              <a:rPr kumimoji="1" lang="en-US" altLang="zh-CN" sz="32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2</a:t>
            </a: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 900</a:t>
            </a:r>
          </a:p>
        </p:txBody>
      </p:sp>
      <p:sp>
        <p:nvSpPr>
          <p:cNvPr id="7" name="Rectangle 386">
            <a:extLst>
              <a:ext uri="{FF2B5EF4-FFF2-40B4-BE49-F238E27FC236}">
                <a16:creationId xmlns:a16="http://schemas.microsoft.com/office/drawing/2014/main" id="{7645744F-4A76-438C-B6F2-B9D308EB9DE4}"/>
              </a:ext>
            </a:extLst>
          </p:cNvPr>
          <p:cNvSpPr>
            <a:spLocks noChangeArrowheads="1"/>
          </p:cNvSpPr>
          <p:nvPr/>
        </p:nvSpPr>
        <p:spPr bwMode="auto">
          <a:xfrm>
            <a:off x="8645525" y="2568997"/>
            <a:ext cx="1944688"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x</a:t>
            </a:r>
            <a:r>
              <a:rPr kumimoji="1" lang="en-US" altLang="zh-CN" sz="32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2</a:t>
            </a: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u</a:t>
            </a:r>
            <a:r>
              <a:rPr kumimoji="1" lang="en-US" altLang="zh-CN" sz="32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2</a:t>
            </a: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=900</a:t>
            </a:r>
          </a:p>
        </p:txBody>
      </p:sp>
      <p:sp>
        <p:nvSpPr>
          <p:cNvPr id="8" name="Rectangle 387">
            <a:extLst>
              <a:ext uri="{FF2B5EF4-FFF2-40B4-BE49-F238E27FC236}">
                <a16:creationId xmlns:a16="http://schemas.microsoft.com/office/drawing/2014/main" id="{67A69904-B57A-4A16-9140-7E7F51EF3663}"/>
              </a:ext>
            </a:extLst>
          </p:cNvPr>
          <p:cNvSpPr>
            <a:spLocks noChangeArrowheads="1"/>
          </p:cNvSpPr>
          <p:nvPr/>
        </p:nvSpPr>
        <p:spPr bwMode="auto">
          <a:xfrm>
            <a:off x="2532063" y="3786399"/>
            <a:ext cx="1944687"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x</a:t>
            </a:r>
            <a:r>
              <a:rPr kumimoji="1" lang="en-US" altLang="zh-CN" sz="32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3</a:t>
            </a: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 810</a:t>
            </a:r>
          </a:p>
        </p:txBody>
      </p:sp>
      <p:sp>
        <p:nvSpPr>
          <p:cNvPr id="9" name="Rectangle 388">
            <a:extLst>
              <a:ext uri="{FF2B5EF4-FFF2-40B4-BE49-F238E27FC236}">
                <a16:creationId xmlns:a16="http://schemas.microsoft.com/office/drawing/2014/main" id="{775CD8DA-0B2E-4413-9D5D-5F2F9F50E33A}"/>
              </a:ext>
            </a:extLst>
          </p:cNvPr>
          <p:cNvSpPr>
            <a:spLocks noChangeArrowheads="1"/>
          </p:cNvSpPr>
          <p:nvPr/>
        </p:nvSpPr>
        <p:spPr bwMode="auto">
          <a:xfrm>
            <a:off x="5797550" y="3787986"/>
            <a:ext cx="1944688"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u</a:t>
            </a:r>
            <a:r>
              <a:rPr kumimoji="1" lang="en-US" altLang="zh-CN" sz="32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3</a:t>
            </a: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810</a:t>
            </a:r>
          </a:p>
        </p:txBody>
      </p:sp>
      <p:sp>
        <p:nvSpPr>
          <p:cNvPr id="10" name="Rectangle 389">
            <a:extLst>
              <a:ext uri="{FF2B5EF4-FFF2-40B4-BE49-F238E27FC236}">
                <a16:creationId xmlns:a16="http://schemas.microsoft.com/office/drawing/2014/main" id="{94302FC9-C4C0-4545-A7B8-DC7368E7F95C}"/>
              </a:ext>
            </a:extLst>
          </p:cNvPr>
          <p:cNvSpPr>
            <a:spLocks noChangeArrowheads="1"/>
          </p:cNvSpPr>
          <p:nvPr/>
        </p:nvSpPr>
        <p:spPr bwMode="auto">
          <a:xfrm>
            <a:off x="8621713" y="3548485"/>
            <a:ext cx="1944687"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x</a:t>
            </a:r>
            <a:r>
              <a:rPr kumimoji="1" lang="en-US" altLang="zh-CN" sz="32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3</a:t>
            </a: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u</a:t>
            </a:r>
            <a:r>
              <a:rPr kumimoji="1" lang="en-US" altLang="zh-CN" sz="32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3</a:t>
            </a: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=0</a:t>
            </a:r>
          </a:p>
        </p:txBody>
      </p:sp>
      <p:sp>
        <p:nvSpPr>
          <p:cNvPr id="11" name="Rectangle 390">
            <a:extLst>
              <a:ext uri="{FF2B5EF4-FFF2-40B4-BE49-F238E27FC236}">
                <a16:creationId xmlns:a16="http://schemas.microsoft.com/office/drawing/2014/main" id="{32D10F1A-467A-4DCB-A7A9-DC9C8A22A474}"/>
              </a:ext>
            </a:extLst>
          </p:cNvPr>
          <p:cNvSpPr>
            <a:spLocks noChangeArrowheads="1"/>
          </p:cNvSpPr>
          <p:nvPr/>
        </p:nvSpPr>
        <p:spPr bwMode="auto">
          <a:xfrm>
            <a:off x="2520950" y="4791286"/>
            <a:ext cx="1944688"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x</a:t>
            </a:r>
            <a:r>
              <a:rPr kumimoji="1" lang="en-US" altLang="zh-CN" sz="32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4</a:t>
            </a: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 567</a:t>
            </a:r>
          </a:p>
        </p:txBody>
      </p:sp>
      <p:sp>
        <p:nvSpPr>
          <p:cNvPr id="12" name="Rectangle 391">
            <a:extLst>
              <a:ext uri="{FF2B5EF4-FFF2-40B4-BE49-F238E27FC236}">
                <a16:creationId xmlns:a16="http://schemas.microsoft.com/office/drawing/2014/main" id="{25B29BED-9390-46E1-9DB5-EE3A8EB23CD6}"/>
              </a:ext>
            </a:extLst>
          </p:cNvPr>
          <p:cNvSpPr>
            <a:spLocks noChangeArrowheads="1"/>
          </p:cNvSpPr>
          <p:nvPr/>
        </p:nvSpPr>
        <p:spPr bwMode="auto">
          <a:xfrm>
            <a:off x="5799138" y="4754774"/>
            <a:ext cx="1944687"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u</a:t>
            </a:r>
            <a:r>
              <a:rPr kumimoji="1" lang="en-US" altLang="zh-CN" sz="32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4</a:t>
            </a: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567</a:t>
            </a:r>
          </a:p>
        </p:txBody>
      </p:sp>
      <p:sp>
        <p:nvSpPr>
          <p:cNvPr id="13" name="Rectangle 392">
            <a:extLst>
              <a:ext uri="{FF2B5EF4-FFF2-40B4-BE49-F238E27FC236}">
                <a16:creationId xmlns:a16="http://schemas.microsoft.com/office/drawing/2014/main" id="{141A8E5A-ACD6-4730-972A-62E7BBE9AE9B}"/>
              </a:ext>
            </a:extLst>
          </p:cNvPr>
          <p:cNvSpPr>
            <a:spLocks noChangeArrowheads="1"/>
          </p:cNvSpPr>
          <p:nvPr/>
        </p:nvSpPr>
        <p:spPr bwMode="auto">
          <a:xfrm>
            <a:off x="8572500" y="4553372"/>
            <a:ext cx="1944688"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x</a:t>
            </a:r>
            <a:r>
              <a:rPr kumimoji="1" lang="en-US" altLang="zh-CN" sz="32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4</a:t>
            </a: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u</a:t>
            </a:r>
            <a:r>
              <a:rPr kumimoji="1" lang="en-US" altLang="zh-CN" sz="32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4</a:t>
            </a: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=0</a:t>
            </a:r>
          </a:p>
        </p:txBody>
      </p:sp>
      <p:sp>
        <p:nvSpPr>
          <p:cNvPr id="14" name="Rectangle 393">
            <a:extLst>
              <a:ext uri="{FF2B5EF4-FFF2-40B4-BE49-F238E27FC236}">
                <a16:creationId xmlns:a16="http://schemas.microsoft.com/office/drawing/2014/main" id="{6F8F5103-EE9E-4E66-B7B9-2E11B30F00FA}"/>
              </a:ext>
            </a:extLst>
          </p:cNvPr>
          <p:cNvSpPr>
            <a:spLocks noChangeArrowheads="1"/>
          </p:cNvSpPr>
          <p:nvPr/>
        </p:nvSpPr>
        <p:spPr bwMode="auto">
          <a:xfrm>
            <a:off x="2535238" y="5758074"/>
            <a:ext cx="1944687"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x</a:t>
            </a:r>
            <a:r>
              <a:rPr kumimoji="1" lang="en-US" altLang="zh-CN" sz="32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5</a:t>
            </a: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 397</a:t>
            </a:r>
          </a:p>
        </p:txBody>
      </p:sp>
      <p:sp>
        <p:nvSpPr>
          <p:cNvPr id="15" name="Rectangle 394">
            <a:extLst>
              <a:ext uri="{FF2B5EF4-FFF2-40B4-BE49-F238E27FC236}">
                <a16:creationId xmlns:a16="http://schemas.microsoft.com/office/drawing/2014/main" id="{A98F604B-FEBF-4C18-ADE3-8B0F58519821}"/>
              </a:ext>
            </a:extLst>
          </p:cNvPr>
          <p:cNvSpPr>
            <a:spLocks noChangeArrowheads="1"/>
          </p:cNvSpPr>
          <p:nvPr/>
        </p:nvSpPr>
        <p:spPr bwMode="auto">
          <a:xfrm>
            <a:off x="5788025" y="5759661"/>
            <a:ext cx="1944688"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u</a:t>
            </a:r>
            <a:r>
              <a:rPr kumimoji="1" lang="en-US" altLang="zh-CN" sz="32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5</a:t>
            </a: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397</a:t>
            </a:r>
          </a:p>
        </p:txBody>
      </p:sp>
      <p:sp>
        <p:nvSpPr>
          <p:cNvPr id="16" name="Rectangle 395">
            <a:extLst>
              <a:ext uri="{FF2B5EF4-FFF2-40B4-BE49-F238E27FC236}">
                <a16:creationId xmlns:a16="http://schemas.microsoft.com/office/drawing/2014/main" id="{907DC43B-FF2C-4BE2-BD8F-C9235618D4CA}"/>
              </a:ext>
            </a:extLst>
          </p:cNvPr>
          <p:cNvSpPr>
            <a:spLocks noChangeArrowheads="1"/>
          </p:cNvSpPr>
          <p:nvPr/>
        </p:nvSpPr>
        <p:spPr bwMode="auto">
          <a:xfrm>
            <a:off x="8510588" y="5583660"/>
            <a:ext cx="1944687"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a:buSzPct val="100000"/>
              <a:defRPr sz="2400" b="1">
                <a:solidFill>
                  <a:srgbClr val="0000FF"/>
                </a:solidFill>
                <a:latin typeface="Times New Roman" panose="02020603050405020304" pitchFamily="18" charset="0"/>
                <a:ea typeface="楷体_GB2312" charset="-122"/>
              </a:defRPr>
            </a:lvl1pPr>
            <a:lvl2pPr marL="742950" indent="-285750">
              <a:buSzPct val="100000"/>
              <a:defRPr sz="2400" b="1">
                <a:solidFill>
                  <a:srgbClr val="0000FF"/>
                </a:solidFill>
                <a:latin typeface="Times New Roman" panose="02020603050405020304" pitchFamily="18" charset="0"/>
                <a:ea typeface="楷体_GB2312" charset="-122"/>
              </a:defRPr>
            </a:lvl2pPr>
            <a:lvl3pPr marL="1143000" indent="-228600">
              <a:buSzPct val="100000"/>
              <a:defRPr sz="2400" b="1">
                <a:solidFill>
                  <a:srgbClr val="0000FF"/>
                </a:solidFill>
                <a:latin typeface="Times New Roman" panose="02020603050405020304" pitchFamily="18" charset="0"/>
                <a:ea typeface="楷体_GB2312" charset="-122"/>
              </a:defRPr>
            </a:lvl3pPr>
            <a:lvl4pPr marL="1600200" indent="-228600">
              <a:buSzPct val="100000"/>
              <a:defRPr sz="2400" b="1">
                <a:solidFill>
                  <a:srgbClr val="0000FF"/>
                </a:solidFill>
                <a:latin typeface="Times New Roman" panose="02020603050405020304" pitchFamily="18" charset="0"/>
                <a:ea typeface="楷体_GB2312" charset="-122"/>
              </a:defRPr>
            </a:lvl4pPr>
            <a:lvl5pPr marL="2057400" indent="-228600">
              <a:buSzPct val="100000"/>
              <a:defRPr sz="2400" b="1">
                <a:solidFill>
                  <a:srgbClr val="0000FF"/>
                </a:solidFill>
                <a:latin typeface="Times New Roman" panose="02020603050405020304" pitchFamily="18" charset="0"/>
                <a:ea typeface="楷体_GB2312" charset="-122"/>
              </a:defRPr>
            </a:lvl5pPr>
            <a:lvl6pPr marL="25146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6pPr>
            <a:lvl7pPr marL="29718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7pPr>
            <a:lvl8pPr marL="34290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8pPr>
            <a:lvl9pPr marL="3886200" indent="-228600" eaLnBrk="0" fontAlgn="base" hangingPunct="0">
              <a:spcBef>
                <a:spcPct val="0"/>
              </a:spcBef>
              <a:spcAft>
                <a:spcPct val="0"/>
              </a:spcAft>
              <a:buSzPct val="100000"/>
              <a:defRPr sz="2400" b="1">
                <a:solidFill>
                  <a:srgbClr val="0000FF"/>
                </a:solidFill>
                <a:latin typeface="Times New Roman" panose="02020603050405020304" pitchFamily="18" charset="0"/>
                <a:ea typeface="楷体_GB2312" charset="-122"/>
              </a:defRPr>
            </a:lvl9pPr>
          </a:lstStyle>
          <a:p>
            <a:pPr marL="0" marR="0" lvl="0" indent="0" defTabSz="91440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x</a:t>
            </a:r>
            <a:r>
              <a:rPr kumimoji="1" lang="en-US" altLang="zh-CN" sz="32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5</a:t>
            </a: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a:t>
            </a: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u</a:t>
            </a:r>
            <a:r>
              <a:rPr kumimoji="1" lang="en-US" altLang="zh-CN" sz="3200" b="1" i="0" u="none" strike="noStrike" kern="0" cap="none" spc="0" normalizeH="0" baseline="-25000" noProof="0">
                <a:ln>
                  <a:noFill/>
                </a:ln>
                <a:solidFill>
                  <a:srgbClr val="000000"/>
                </a:solidFill>
                <a:effectLst/>
                <a:uLnTx/>
                <a:uFillTx/>
                <a:latin typeface="Times New Roman" panose="02020603050405020304" pitchFamily="18" charset="0"/>
                <a:ea typeface="楷体_GB2312" charset="-122"/>
              </a:rPr>
              <a:t>5</a:t>
            </a: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charset="-122"/>
              </a:rPr>
              <a:t> =0</a:t>
            </a:r>
          </a:p>
        </p:txBody>
      </p:sp>
    </p:spTree>
    <p:extLst>
      <p:ext uri="{BB962C8B-B14F-4D97-AF65-F5344CB8AC3E}">
        <p14:creationId xmlns:p14="http://schemas.microsoft.com/office/powerpoint/2010/main" val="3196692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childTnLst>
                                    <p:set>
                                      <p:cBhvr additive="base">
                                        <p:cTn id="6" dur="1" fill="hold">
                                          <p:stCondLst>
                                            <p:cond delay="0"/>
                                          </p:stCondLst>
                                        </p:cTn>
                                        <p:tgtEl>
                                          <p:spTgt spid="5"/>
                                        </p:tgtEl>
                                        <p:attrNameLst>
                                          <p:attrName>style.visibility</p:attrName>
                                        </p:attrNameLst>
                                      </p:cBhvr>
                                      <p:to>
                                        <p:strVal val="visible"/>
                                      </p:to>
                                    </p:set>
                                    <p:animEffect transition="in" filter="blinds(horizontal)">
                                      <p:cBhvr additive="base">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childTnLst>
                                    <p:set>
                                      <p:cBhvr additive="base">
                                        <p:cTn id="11" dur="1" fill="hold">
                                          <p:stCondLst>
                                            <p:cond delay="0"/>
                                          </p:stCondLst>
                                        </p:cTn>
                                        <p:tgtEl>
                                          <p:spTgt spid="6"/>
                                        </p:tgtEl>
                                        <p:attrNameLst>
                                          <p:attrName>style.visibility</p:attrName>
                                        </p:attrNameLst>
                                      </p:cBhvr>
                                      <p:to>
                                        <p:strVal val="visible"/>
                                      </p:to>
                                    </p:set>
                                    <p:animEffect transition="in" filter="blinds(horizontal)">
                                      <p:cBhvr additive="base">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childTnLst>
                                    <p:set>
                                      <p:cBhvr additive="base">
                                        <p:cTn id="16" dur="1" fill="hold">
                                          <p:stCondLst>
                                            <p:cond delay="0"/>
                                          </p:stCondLst>
                                        </p:cTn>
                                        <p:tgtEl>
                                          <p:spTgt spid="7"/>
                                        </p:tgtEl>
                                        <p:attrNameLst>
                                          <p:attrName>style.visibility</p:attrName>
                                        </p:attrNameLst>
                                      </p:cBhvr>
                                      <p:to>
                                        <p:strVal val="visible"/>
                                      </p:to>
                                    </p:set>
                                    <p:animEffect transition="in" filter="blinds(horizontal)">
                                      <p:cBhvr additive="base">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childTnLst>
                                    <p:set>
                                      <p:cBhvr additive="base">
                                        <p:cTn id="21" dur="1" fill="hold">
                                          <p:stCondLst>
                                            <p:cond delay="0"/>
                                          </p:stCondLst>
                                        </p:cTn>
                                        <p:tgtEl>
                                          <p:spTgt spid="8"/>
                                        </p:tgtEl>
                                        <p:attrNameLst>
                                          <p:attrName>style.visibility</p:attrName>
                                        </p:attrNameLst>
                                      </p:cBhvr>
                                      <p:to>
                                        <p:strVal val="visible"/>
                                      </p:to>
                                    </p:set>
                                    <p:animEffect transition="in" filter="blinds(horizontal)">
                                      <p:cBhvr additive="base">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childTnLst>
                                    <p:set>
                                      <p:cBhvr additive="base">
                                        <p:cTn id="26" dur="1" fill="hold">
                                          <p:stCondLst>
                                            <p:cond delay="0"/>
                                          </p:stCondLst>
                                        </p:cTn>
                                        <p:tgtEl>
                                          <p:spTgt spid="9"/>
                                        </p:tgtEl>
                                        <p:attrNameLst>
                                          <p:attrName>style.visibility</p:attrName>
                                        </p:attrNameLst>
                                      </p:cBhvr>
                                      <p:to>
                                        <p:strVal val="visible"/>
                                      </p:to>
                                    </p:set>
                                    <p:animEffect transition="in" filter="blinds(horizontal)">
                                      <p:cBhvr additive="base">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childTnLst>
                                    <p:set>
                                      <p:cBhvr additive="base">
                                        <p:cTn id="31" dur="1" fill="hold">
                                          <p:stCondLst>
                                            <p:cond delay="0"/>
                                          </p:stCondLst>
                                        </p:cTn>
                                        <p:tgtEl>
                                          <p:spTgt spid="10"/>
                                        </p:tgtEl>
                                        <p:attrNameLst>
                                          <p:attrName>style.visibility</p:attrName>
                                        </p:attrNameLst>
                                      </p:cBhvr>
                                      <p:to>
                                        <p:strVal val="visible"/>
                                      </p:to>
                                    </p:set>
                                    <p:animEffect transition="in" filter="blinds(horizontal)">
                                      <p:cBhvr additive="base">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childTnLst>
                                    <p:set>
                                      <p:cBhvr additive="base">
                                        <p:cTn id="36" dur="1" fill="hold">
                                          <p:stCondLst>
                                            <p:cond delay="0"/>
                                          </p:stCondLst>
                                        </p:cTn>
                                        <p:tgtEl>
                                          <p:spTgt spid="11"/>
                                        </p:tgtEl>
                                        <p:attrNameLst>
                                          <p:attrName>style.visibility</p:attrName>
                                        </p:attrNameLst>
                                      </p:cBhvr>
                                      <p:to>
                                        <p:strVal val="visible"/>
                                      </p:to>
                                    </p:set>
                                    <p:animEffect transition="in" filter="blinds(horizontal)">
                                      <p:cBhvr additive="base">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childTnLst>
                                    <p:set>
                                      <p:cBhvr additive="base">
                                        <p:cTn id="41" dur="1" fill="hold">
                                          <p:stCondLst>
                                            <p:cond delay="0"/>
                                          </p:stCondLst>
                                        </p:cTn>
                                        <p:tgtEl>
                                          <p:spTgt spid="12"/>
                                        </p:tgtEl>
                                        <p:attrNameLst>
                                          <p:attrName>style.visibility</p:attrName>
                                        </p:attrNameLst>
                                      </p:cBhvr>
                                      <p:to>
                                        <p:strVal val="visible"/>
                                      </p:to>
                                    </p:set>
                                    <p:animEffect transition="in" filter="blinds(horizontal)">
                                      <p:cBhvr additive="base">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childTnLst>
                                    <p:set>
                                      <p:cBhvr additive="base">
                                        <p:cTn id="46" dur="1" fill="hold">
                                          <p:stCondLst>
                                            <p:cond delay="0"/>
                                          </p:stCondLst>
                                        </p:cTn>
                                        <p:tgtEl>
                                          <p:spTgt spid="13"/>
                                        </p:tgtEl>
                                        <p:attrNameLst>
                                          <p:attrName>style.visibility</p:attrName>
                                        </p:attrNameLst>
                                      </p:cBhvr>
                                      <p:to>
                                        <p:strVal val="visible"/>
                                      </p:to>
                                    </p:set>
                                    <p:animEffect transition="in" filter="blinds(horizontal)">
                                      <p:cBhvr additive="base">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childTnLst>
                                    <p:set>
                                      <p:cBhvr additive="base">
                                        <p:cTn id="51" dur="1" fill="hold">
                                          <p:stCondLst>
                                            <p:cond delay="0"/>
                                          </p:stCondLst>
                                        </p:cTn>
                                        <p:tgtEl>
                                          <p:spTgt spid="14"/>
                                        </p:tgtEl>
                                        <p:attrNameLst>
                                          <p:attrName>style.visibility</p:attrName>
                                        </p:attrNameLst>
                                      </p:cBhvr>
                                      <p:to>
                                        <p:strVal val="visible"/>
                                      </p:to>
                                    </p:set>
                                    <p:animEffect transition="in" filter="blinds(horizontal)">
                                      <p:cBhvr additive="base">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childTnLst>
                                    <p:set>
                                      <p:cBhvr additive="base">
                                        <p:cTn id="56" dur="1" fill="hold">
                                          <p:stCondLst>
                                            <p:cond delay="0"/>
                                          </p:stCondLst>
                                        </p:cTn>
                                        <p:tgtEl>
                                          <p:spTgt spid="15"/>
                                        </p:tgtEl>
                                        <p:attrNameLst>
                                          <p:attrName>style.visibility</p:attrName>
                                        </p:attrNameLst>
                                      </p:cBhvr>
                                      <p:to>
                                        <p:strVal val="visible"/>
                                      </p:to>
                                    </p:set>
                                    <p:animEffect transition="in" filter="blinds(horizontal)">
                                      <p:cBhvr additive="base">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childTnLst>
                                    <p:set>
                                      <p:cBhvr additive="base">
                                        <p:cTn id="61" dur="1" fill="hold">
                                          <p:stCondLst>
                                            <p:cond delay="0"/>
                                          </p:stCondLst>
                                        </p:cTn>
                                        <p:tgtEl>
                                          <p:spTgt spid="16"/>
                                        </p:tgtEl>
                                        <p:attrNameLst>
                                          <p:attrName>style.visibility</p:attrName>
                                        </p:attrNameLst>
                                      </p:cBhvr>
                                      <p:to>
                                        <p:strVal val="visible"/>
                                      </p:to>
                                    </p:set>
                                    <p:animEffect transition="in" filter="blinds(horizontal)">
                                      <p:cBhvr additive="base">
                                        <p:cTn id="6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00">
            <a:extLst>
              <a:ext uri="{FF2B5EF4-FFF2-40B4-BE49-F238E27FC236}">
                <a16:creationId xmlns:a16="http://schemas.microsoft.com/office/drawing/2014/main" id="{E8D5053C-045C-4860-8256-179E75F522F1}"/>
              </a:ext>
            </a:extLst>
          </p:cNvPr>
          <p:cNvSpPr txBox="1">
            <a:spLocks noChangeArrowheads="1"/>
          </p:cNvSpPr>
          <p:nvPr/>
        </p:nvSpPr>
        <p:spPr bwMode="auto">
          <a:xfrm>
            <a:off x="756073" y="972820"/>
            <a:ext cx="10679853" cy="511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550" tIns="41275" rIns="82550" bIns="41275" numCol="1" anchor="t" anchorCtr="0" compatLnSpc="1">
            <a:prstTxWarp prst="textNoShape">
              <a:avLst/>
            </a:prstTxWarp>
          </a:bodyPr>
          <a:lstStyle>
            <a:lvl1pPr marL="254000" indent="-2540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1pPr>
            <a:lvl2pPr marL="609600" indent="-2032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2pPr>
            <a:lvl3pPr marL="1017588" indent="-2032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3pPr>
            <a:lvl4pPr marL="1600200" indent="-2286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4pPr>
            <a:lvl5pPr marL="2057400" indent="-2286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4000" marR="0" lvl="0" indent="-254000" algn="l" defTabSz="677863" rtl="0" eaLnBrk="0" fontAlgn="base" latinLnBrk="0" hangingPunct="0">
              <a:lnSpc>
                <a:spcPct val="100000"/>
              </a:lnSpc>
              <a:spcBef>
                <a:spcPct val="50000"/>
              </a:spcBef>
              <a:spcAft>
                <a:spcPct val="0"/>
              </a:spcAft>
              <a:buClrTx/>
              <a:buSzPct val="75000"/>
              <a:buFont typeface="Wingdings" panose="05000000000000000000" pitchFamily="2" charset="2"/>
              <a:buChar char="l"/>
              <a:tabLst/>
              <a:defRPr/>
            </a:pPr>
            <a:r>
              <a:rPr kumimoji="1"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例</a:t>
            </a:r>
            <a:r>
              <a:rPr kumimoji="1"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 </a:t>
            </a:r>
            <a:r>
              <a:rPr kumimoji="1"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某一警卫部门共有</a:t>
            </a:r>
            <a:r>
              <a:rPr kumimoji="1"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12</a:t>
            </a:r>
            <a:r>
              <a:rPr kumimoji="1"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支巡逻队，负责</a:t>
            </a:r>
            <a:r>
              <a:rPr kumimoji="1"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4</a:t>
            </a:r>
            <a:r>
              <a:rPr kumimoji="1"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个要害部位</a:t>
            </a:r>
            <a:r>
              <a:rPr kumimoji="1"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A</a:t>
            </a:r>
            <a:r>
              <a:rPr kumimoji="1"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B</a:t>
            </a:r>
            <a:r>
              <a:rPr kumimoji="1"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C</a:t>
            </a:r>
            <a:r>
              <a:rPr kumimoji="1"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D</a:t>
            </a:r>
            <a:r>
              <a:rPr kumimoji="1"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的警卫巡逻。对每个部位可分别派出</a:t>
            </a:r>
            <a:r>
              <a:rPr kumimoji="1"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2</a:t>
            </a:r>
            <a:r>
              <a:rPr kumimoji="1"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4</a:t>
            </a:r>
            <a:r>
              <a:rPr kumimoji="1"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支巡逻队，并且由于派出巡逻队队数不同，各部位预期在一段时间内可能造成的损失由差别，具体数字见表。问该警卫部门分别派多少支巡逻队，使总的预期损失为最小。</a:t>
            </a:r>
          </a:p>
          <a:p>
            <a:pPr marL="254000" marR="0" lvl="0" indent="-254000" algn="l" defTabSz="677863" rtl="0" eaLnBrk="0" fontAlgn="base" latinLnBrk="0" hangingPunct="0">
              <a:lnSpc>
                <a:spcPct val="100000"/>
              </a:lnSpc>
              <a:spcBef>
                <a:spcPct val="50000"/>
              </a:spcBef>
              <a:spcAft>
                <a:spcPct val="0"/>
              </a:spcAft>
              <a:buClrTx/>
              <a:buSzPct val="75000"/>
              <a:buFont typeface="Wingdings" panose="05000000000000000000" pitchFamily="2" charset="2"/>
              <a:buChar char="l"/>
              <a:tabLst/>
              <a:defRPr/>
            </a:pPr>
            <a:endParaRPr kumimoji="1" lang="en-US" altLang="zh-CN" sz="2400" b="1" i="0" u="none" strike="noStrike" kern="1200" cap="none" spc="0" normalizeH="0" baseline="0" noProof="0" dirty="0">
              <a:ln>
                <a:noFill/>
              </a:ln>
              <a:solidFill>
                <a:srgbClr val="000066"/>
              </a:solidFill>
              <a:effectLst/>
              <a:uLnTx/>
              <a:uFillTx/>
              <a:latin typeface="Arial"/>
              <a:ea typeface="宋体"/>
              <a:cs typeface="+mn-cs"/>
            </a:endParaRPr>
          </a:p>
        </p:txBody>
      </p:sp>
      <p:graphicFrame>
        <p:nvGraphicFramePr>
          <p:cNvPr id="5" name="Group 401">
            <a:extLst>
              <a:ext uri="{FF2B5EF4-FFF2-40B4-BE49-F238E27FC236}">
                <a16:creationId xmlns:a16="http://schemas.microsoft.com/office/drawing/2014/main" id="{4D7C5514-9181-4C4C-9841-C04F00F14B08}"/>
              </a:ext>
            </a:extLst>
          </p:cNvPr>
          <p:cNvGraphicFramePr>
            <a:graphicFrameLocks/>
          </p:cNvGraphicFramePr>
          <p:nvPr>
            <p:extLst>
              <p:ext uri="{D42A27DB-BD31-4B8C-83A1-F6EECF244321}">
                <p14:modId xmlns:p14="http://schemas.microsoft.com/office/powerpoint/2010/main" val="529492698"/>
              </p:ext>
            </p:extLst>
          </p:nvPr>
        </p:nvGraphicFramePr>
        <p:xfrm>
          <a:off x="2438399" y="3531870"/>
          <a:ext cx="7315200" cy="2813052"/>
        </p:xfrm>
        <a:graphic>
          <a:graphicData uri="http://schemas.openxmlformats.org/drawingml/2006/table">
            <a:tbl>
              <a:tblPr/>
              <a:tblGrid>
                <a:gridCol w="1462088">
                  <a:extLst>
                    <a:ext uri="{9D8B030D-6E8A-4147-A177-3AD203B41FA5}">
                      <a16:colId xmlns:a16="http://schemas.microsoft.com/office/drawing/2014/main" val="803130636"/>
                    </a:ext>
                  </a:extLst>
                </a:gridCol>
                <a:gridCol w="1463675">
                  <a:extLst>
                    <a:ext uri="{9D8B030D-6E8A-4147-A177-3AD203B41FA5}">
                      <a16:colId xmlns:a16="http://schemas.microsoft.com/office/drawing/2014/main" val="3015636028"/>
                    </a:ext>
                  </a:extLst>
                </a:gridCol>
                <a:gridCol w="1463675">
                  <a:extLst>
                    <a:ext uri="{9D8B030D-6E8A-4147-A177-3AD203B41FA5}">
                      <a16:colId xmlns:a16="http://schemas.microsoft.com/office/drawing/2014/main" val="1376827887"/>
                    </a:ext>
                  </a:extLst>
                </a:gridCol>
                <a:gridCol w="1463675">
                  <a:extLst>
                    <a:ext uri="{9D8B030D-6E8A-4147-A177-3AD203B41FA5}">
                      <a16:colId xmlns:a16="http://schemas.microsoft.com/office/drawing/2014/main" val="2120754396"/>
                    </a:ext>
                  </a:extLst>
                </a:gridCol>
                <a:gridCol w="1462087">
                  <a:extLst>
                    <a:ext uri="{9D8B030D-6E8A-4147-A177-3AD203B41FA5}">
                      <a16:colId xmlns:a16="http://schemas.microsoft.com/office/drawing/2014/main" val="4253271801"/>
                    </a:ext>
                  </a:extLst>
                </a:gridCol>
              </a:tblGrid>
              <a:tr h="703263">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endParaRPr kumimoji="1" lang="zh-CN" altLang="zh-CN" sz="2800" b="1" i="0" u="none" strike="noStrike" cap="none" normalizeH="0" baseline="0" dirty="0">
                        <a:ln>
                          <a:noFill/>
                        </a:ln>
                        <a:solidFill>
                          <a:srgbClr val="000066"/>
                        </a:solidFill>
                        <a:effectLst/>
                        <a:latin typeface="Arial" panose="020B0604020202020204" pitchFamily="34" charset="0"/>
                        <a:ea typeface="宋体" panose="02010600030101010101" pitchFamily="2" charset="-122"/>
                      </a:endParaRPr>
                    </a:p>
                  </a:txBody>
                  <a:tcPr marL="82550" marR="82550" marT="41275" marB="4127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rgbClr val="000000"/>
                      </a:solidFill>
                      <a:prstDash val="solid"/>
                      <a:round/>
                      <a:headEnd type="none" w="med" len="med"/>
                      <a:tailEnd type="none" w="med" len="med"/>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2800" b="1" i="0" u="none" strike="noStrike" cap="none" normalizeH="0" baseline="0" dirty="0">
                          <a:ln>
                            <a:noFill/>
                          </a:ln>
                          <a:solidFill>
                            <a:srgbClr val="000066"/>
                          </a:solidFill>
                          <a:effectLst/>
                          <a:latin typeface="Arial" panose="020B0604020202020204" pitchFamily="34" charset="0"/>
                          <a:ea typeface="宋体" panose="02010600030101010101" pitchFamily="2" charset="-122"/>
                        </a:rPr>
                        <a:t>A</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2800" b="1" i="0" u="none" strike="noStrike" cap="none" normalizeH="0" baseline="0">
                          <a:ln>
                            <a:noFill/>
                          </a:ln>
                          <a:solidFill>
                            <a:srgbClr val="000066"/>
                          </a:solidFill>
                          <a:effectLst/>
                          <a:latin typeface="Arial" panose="020B0604020202020204" pitchFamily="34" charset="0"/>
                          <a:ea typeface="宋体" panose="02010600030101010101" pitchFamily="2" charset="-122"/>
                        </a:rPr>
                        <a:t>B</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2800" b="1" i="0" u="none" strike="noStrike" cap="none" normalizeH="0" baseline="0">
                          <a:ln>
                            <a:noFill/>
                          </a:ln>
                          <a:solidFill>
                            <a:srgbClr val="000066"/>
                          </a:solidFill>
                          <a:effectLst/>
                          <a:latin typeface="Arial" panose="020B0604020202020204" pitchFamily="34" charset="0"/>
                          <a:ea typeface="宋体" panose="02010600030101010101" pitchFamily="2" charset="-122"/>
                        </a:rPr>
                        <a:t>C</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2800" b="1" i="0" u="none" strike="noStrike" cap="none" normalizeH="0" baseline="0" dirty="0">
                          <a:ln>
                            <a:noFill/>
                          </a:ln>
                          <a:solidFill>
                            <a:srgbClr val="000066"/>
                          </a:solidFill>
                          <a:effectLst/>
                          <a:latin typeface="Arial" panose="020B0604020202020204" pitchFamily="34" charset="0"/>
                          <a:ea typeface="宋体" panose="02010600030101010101" pitchFamily="2" charset="-122"/>
                        </a:rPr>
                        <a:t>D</a:t>
                      </a:r>
                    </a:p>
                  </a:txBody>
                  <a:tcPr marL="82550" marR="82550" marT="41275" marB="4127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96494368"/>
                  </a:ext>
                </a:extLst>
              </a:tr>
              <a:tr h="703263">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2800" b="1" i="0" u="none" strike="noStrike" cap="none" normalizeH="0" baseline="0">
                          <a:ln>
                            <a:noFill/>
                          </a:ln>
                          <a:solidFill>
                            <a:srgbClr val="000066"/>
                          </a:solidFill>
                          <a:effectLst/>
                          <a:latin typeface="Arial" panose="020B0604020202020204" pitchFamily="34" charset="0"/>
                          <a:ea typeface="宋体" panose="02010600030101010101" pitchFamily="2" charset="-122"/>
                        </a:rPr>
                        <a:t>2</a:t>
                      </a:r>
                    </a:p>
                  </a:txBody>
                  <a:tcPr marL="82550" marR="82550" marT="41275" marB="4127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2800" b="1" i="0" u="none" strike="noStrike" cap="none" normalizeH="0" baseline="0" dirty="0">
                          <a:ln>
                            <a:noFill/>
                          </a:ln>
                          <a:solidFill>
                            <a:srgbClr val="000066"/>
                          </a:solidFill>
                          <a:effectLst/>
                          <a:latin typeface="Arial" panose="020B0604020202020204" pitchFamily="34" charset="0"/>
                          <a:ea typeface="宋体" panose="02010600030101010101" pitchFamily="2" charset="-122"/>
                        </a:rPr>
                        <a:t>18</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2800" b="1" i="0" u="none" strike="noStrike" cap="none" normalizeH="0" baseline="0" dirty="0">
                          <a:ln>
                            <a:noFill/>
                          </a:ln>
                          <a:solidFill>
                            <a:srgbClr val="000066"/>
                          </a:solidFill>
                          <a:effectLst/>
                          <a:latin typeface="Arial" panose="020B0604020202020204" pitchFamily="34" charset="0"/>
                          <a:ea typeface="宋体" panose="02010600030101010101" pitchFamily="2" charset="-122"/>
                        </a:rPr>
                        <a:t>38</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2800" b="1" i="0" u="none" strike="noStrike" cap="none" normalizeH="0" baseline="0">
                          <a:ln>
                            <a:noFill/>
                          </a:ln>
                          <a:solidFill>
                            <a:srgbClr val="000066"/>
                          </a:solidFill>
                          <a:effectLst/>
                          <a:latin typeface="Arial" panose="020B0604020202020204" pitchFamily="34" charset="0"/>
                          <a:ea typeface="宋体" panose="02010600030101010101" pitchFamily="2" charset="-122"/>
                        </a:rPr>
                        <a:t>24</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2800" b="1" i="0" u="none" strike="noStrike" cap="none" normalizeH="0" baseline="0" dirty="0">
                          <a:ln>
                            <a:noFill/>
                          </a:ln>
                          <a:solidFill>
                            <a:srgbClr val="000066"/>
                          </a:solidFill>
                          <a:effectLst/>
                          <a:latin typeface="Arial" panose="020B0604020202020204" pitchFamily="34" charset="0"/>
                          <a:ea typeface="宋体" panose="02010600030101010101" pitchFamily="2" charset="-122"/>
                        </a:rPr>
                        <a:t>34</a:t>
                      </a:r>
                    </a:p>
                  </a:txBody>
                  <a:tcPr marL="82550" marR="82550" marT="41275" marB="4127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22380135"/>
                  </a:ext>
                </a:extLst>
              </a:tr>
              <a:tr h="703263">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2800" b="1" i="0" u="none" strike="noStrike" cap="none" normalizeH="0" baseline="0">
                          <a:ln>
                            <a:noFill/>
                          </a:ln>
                          <a:solidFill>
                            <a:srgbClr val="000066"/>
                          </a:solidFill>
                          <a:effectLst/>
                          <a:latin typeface="Arial" panose="020B0604020202020204" pitchFamily="34" charset="0"/>
                          <a:ea typeface="宋体" panose="02010600030101010101" pitchFamily="2" charset="-122"/>
                        </a:rPr>
                        <a:t>3</a:t>
                      </a:r>
                    </a:p>
                  </a:txBody>
                  <a:tcPr marL="82550" marR="82550" marT="41275" marB="4127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2800" b="1" i="0" u="none" strike="noStrike" cap="none" normalizeH="0" baseline="0">
                          <a:ln>
                            <a:noFill/>
                          </a:ln>
                          <a:solidFill>
                            <a:srgbClr val="000066"/>
                          </a:solidFill>
                          <a:effectLst/>
                          <a:latin typeface="Arial" panose="020B0604020202020204" pitchFamily="34" charset="0"/>
                          <a:ea typeface="宋体" panose="02010600030101010101" pitchFamily="2" charset="-122"/>
                        </a:rPr>
                        <a:t>14</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2800" b="1" i="0" u="none" strike="noStrike" cap="none" normalizeH="0" baseline="0" dirty="0">
                          <a:ln>
                            <a:noFill/>
                          </a:ln>
                          <a:solidFill>
                            <a:srgbClr val="000066"/>
                          </a:solidFill>
                          <a:effectLst/>
                          <a:latin typeface="Arial" panose="020B0604020202020204" pitchFamily="34" charset="0"/>
                          <a:ea typeface="宋体" panose="02010600030101010101" pitchFamily="2" charset="-122"/>
                        </a:rPr>
                        <a:t>35</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2800" b="1" i="0" u="none" strike="noStrike" cap="none" normalizeH="0" baseline="0" dirty="0">
                          <a:ln>
                            <a:noFill/>
                          </a:ln>
                          <a:solidFill>
                            <a:srgbClr val="000066"/>
                          </a:solidFill>
                          <a:effectLst/>
                          <a:latin typeface="Arial" panose="020B0604020202020204" pitchFamily="34" charset="0"/>
                          <a:ea typeface="宋体" panose="02010600030101010101" pitchFamily="2" charset="-122"/>
                        </a:rPr>
                        <a:t>22</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2800" b="1" i="0" u="none" strike="noStrike" cap="none" normalizeH="0" baseline="0" dirty="0">
                          <a:ln>
                            <a:noFill/>
                          </a:ln>
                          <a:solidFill>
                            <a:srgbClr val="000066"/>
                          </a:solidFill>
                          <a:effectLst/>
                          <a:latin typeface="Arial" panose="020B0604020202020204" pitchFamily="34" charset="0"/>
                          <a:ea typeface="宋体" panose="02010600030101010101" pitchFamily="2" charset="-122"/>
                        </a:rPr>
                        <a:t>31</a:t>
                      </a:r>
                    </a:p>
                  </a:txBody>
                  <a:tcPr marL="82550" marR="82550" marT="41275" marB="4127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02723881"/>
                  </a:ext>
                </a:extLst>
              </a:tr>
              <a:tr h="703263">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2800" b="1" i="0" u="none" strike="noStrike" cap="none" normalizeH="0" baseline="0">
                          <a:ln>
                            <a:noFill/>
                          </a:ln>
                          <a:solidFill>
                            <a:srgbClr val="000066"/>
                          </a:solidFill>
                          <a:effectLst/>
                          <a:latin typeface="Arial" panose="020B0604020202020204" pitchFamily="34" charset="0"/>
                          <a:ea typeface="宋体" panose="02010600030101010101" pitchFamily="2" charset="-122"/>
                        </a:rPr>
                        <a:t>4</a:t>
                      </a:r>
                    </a:p>
                  </a:txBody>
                  <a:tcPr marL="82550" marR="82550" marT="41275" marB="4127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2800" b="1" i="0" u="none" strike="noStrike" cap="none" normalizeH="0" baseline="0">
                          <a:ln>
                            <a:noFill/>
                          </a:ln>
                          <a:solidFill>
                            <a:srgbClr val="000066"/>
                          </a:solidFill>
                          <a:effectLst/>
                          <a:latin typeface="Arial" panose="020B0604020202020204" pitchFamily="34" charset="0"/>
                          <a:ea typeface="宋体" panose="02010600030101010101" pitchFamily="2" charset="-122"/>
                        </a:rPr>
                        <a:t>10</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2800" b="1" i="0" u="none" strike="noStrike" cap="none" normalizeH="0" baseline="0">
                          <a:ln>
                            <a:noFill/>
                          </a:ln>
                          <a:solidFill>
                            <a:srgbClr val="000066"/>
                          </a:solidFill>
                          <a:effectLst/>
                          <a:latin typeface="Arial" panose="020B0604020202020204" pitchFamily="34" charset="0"/>
                          <a:ea typeface="宋体" panose="02010600030101010101" pitchFamily="2" charset="-122"/>
                        </a:rPr>
                        <a:t>31</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2800" b="1" i="0" u="none" strike="noStrike" cap="none" normalizeH="0" baseline="0">
                          <a:ln>
                            <a:noFill/>
                          </a:ln>
                          <a:solidFill>
                            <a:srgbClr val="000066"/>
                          </a:solidFill>
                          <a:effectLst/>
                          <a:latin typeface="Arial" panose="020B0604020202020204" pitchFamily="34" charset="0"/>
                          <a:ea typeface="宋体" panose="02010600030101010101" pitchFamily="2" charset="-122"/>
                        </a:rPr>
                        <a:t>21</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2800" b="1" i="0" u="none" strike="noStrike" cap="none" normalizeH="0" baseline="0" dirty="0">
                          <a:ln>
                            <a:noFill/>
                          </a:ln>
                          <a:solidFill>
                            <a:srgbClr val="000066"/>
                          </a:solidFill>
                          <a:effectLst/>
                          <a:latin typeface="Arial" panose="020B0604020202020204" pitchFamily="34" charset="0"/>
                          <a:ea typeface="宋体" panose="02010600030101010101" pitchFamily="2" charset="-122"/>
                        </a:rPr>
                        <a:t>25</a:t>
                      </a:r>
                    </a:p>
                  </a:txBody>
                  <a:tcPr marL="82550" marR="82550" marT="41275" marB="4127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48038320"/>
                  </a:ext>
                </a:extLst>
              </a:tr>
            </a:tbl>
          </a:graphicData>
        </a:graphic>
      </p:graphicFrame>
    </p:spTree>
    <p:extLst>
      <p:ext uri="{BB962C8B-B14F-4D97-AF65-F5344CB8AC3E}">
        <p14:creationId xmlns:p14="http://schemas.microsoft.com/office/powerpoint/2010/main" val="1991031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7">
            <a:extLst>
              <a:ext uri="{FF2B5EF4-FFF2-40B4-BE49-F238E27FC236}">
                <a16:creationId xmlns:a16="http://schemas.microsoft.com/office/drawing/2014/main" id="{13EC3F9E-8830-4E89-AB15-F394DE8DD136}"/>
              </a:ext>
            </a:extLst>
          </p:cNvPr>
          <p:cNvSpPr>
            <a:spLocks noChangeArrowheads="1"/>
          </p:cNvSpPr>
          <p:nvPr/>
        </p:nvSpPr>
        <p:spPr bwMode="auto">
          <a:xfrm>
            <a:off x="639978" y="931265"/>
            <a:ext cx="10912043" cy="5129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20000"/>
              </a:lnSpc>
              <a:spcBef>
                <a:spcPct val="50000"/>
              </a:spcBef>
            </a:pPr>
            <a:r>
              <a:rPr lang="zh-CN" altLang="en-US" sz="2800" dirty="0">
                <a:solidFill>
                  <a:schemeClr val="tx1"/>
                </a:solidFill>
                <a:latin typeface="华文新魏" panose="02010800040101010101" pitchFamily="2" charset="-122"/>
                <a:ea typeface="华文新魏" panose="02010800040101010101" pitchFamily="2" charset="-122"/>
              </a:rPr>
              <a:t>从以上两个例子，可以知道</a:t>
            </a:r>
          </a:p>
          <a:p>
            <a:pPr>
              <a:lnSpc>
                <a:spcPct val="120000"/>
              </a:lnSpc>
              <a:spcBef>
                <a:spcPct val="50000"/>
              </a:spcBef>
            </a:pPr>
            <a:r>
              <a:rPr lang="zh-CN" altLang="en-US" sz="2800" dirty="0">
                <a:solidFill>
                  <a:schemeClr val="tx1"/>
                </a:solidFill>
                <a:latin typeface="华文新魏" panose="02010800040101010101" pitchFamily="2" charset="-122"/>
                <a:ea typeface="华文新魏" panose="02010800040101010101" pitchFamily="2" charset="-122"/>
              </a:rPr>
              <a:t>       所谓</a:t>
            </a:r>
            <a:r>
              <a:rPr lang="zh-CN" altLang="en-US" sz="2800" dirty="0">
                <a:solidFill>
                  <a:srgbClr val="FF0000"/>
                </a:solidFill>
                <a:latin typeface="华文新魏" panose="02010800040101010101" pitchFamily="2" charset="-122"/>
                <a:ea typeface="华文新魏" panose="02010800040101010101" pitchFamily="2" charset="-122"/>
              </a:rPr>
              <a:t>多阶段决策问题</a:t>
            </a:r>
            <a:r>
              <a:rPr lang="zh-CN" altLang="en-US" sz="2800" dirty="0">
                <a:solidFill>
                  <a:schemeClr val="tx1"/>
                </a:solidFill>
                <a:latin typeface="华文新魏" panose="02010800040101010101" pitchFamily="2" charset="-122"/>
                <a:ea typeface="华文新魏" panose="02010800040101010101" pitchFamily="2" charset="-122"/>
              </a:rPr>
              <a:t>是指这样的决策问题：其过程可分为若干个相互联系的阶段，每一阶段都对应着一组可供选择的决策，每一决策的选定既依赖于当前面临的状态，又影响以后总体的效果。</a:t>
            </a:r>
          </a:p>
          <a:p>
            <a:pPr>
              <a:lnSpc>
                <a:spcPct val="120000"/>
              </a:lnSpc>
              <a:spcBef>
                <a:spcPct val="50000"/>
              </a:spcBef>
            </a:pPr>
            <a:r>
              <a:rPr lang="zh-CN" altLang="en-US" sz="2800" dirty="0">
                <a:solidFill>
                  <a:schemeClr val="tx1"/>
                </a:solidFill>
                <a:latin typeface="华文新魏" panose="02010800040101010101" pitchFamily="2" charset="-122"/>
                <a:ea typeface="华文新魏" panose="02010800040101010101" pitchFamily="2" charset="-122"/>
              </a:rPr>
              <a:t>        </a:t>
            </a:r>
            <a:r>
              <a:rPr lang="zh-CN" altLang="en-US" sz="2800" dirty="0">
                <a:latin typeface="华文新魏" panose="02010800040101010101" pitchFamily="2" charset="-122"/>
                <a:ea typeface="华文新魏" panose="02010800040101010101" pitchFamily="2" charset="-122"/>
              </a:rPr>
              <a:t>当每一阶段的决策选定以后，就构成一个决策序列，称为一个</a:t>
            </a:r>
            <a:r>
              <a:rPr lang="zh-CN" altLang="en-US" sz="2800" dirty="0">
                <a:solidFill>
                  <a:srgbClr val="FF0000"/>
                </a:solidFill>
                <a:latin typeface="华文新魏" panose="02010800040101010101" pitchFamily="2" charset="-122"/>
                <a:ea typeface="华文新魏" panose="02010800040101010101" pitchFamily="2" charset="-122"/>
              </a:rPr>
              <a:t>策略</a:t>
            </a:r>
            <a:r>
              <a:rPr lang="zh-CN" altLang="en-US" sz="2800" dirty="0">
                <a:latin typeface="华文新魏" panose="02010800040101010101" pitchFamily="2" charset="-122"/>
                <a:ea typeface="华文新魏" panose="02010800040101010101" pitchFamily="2" charset="-122"/>
              </a:rPr>
              <a:t>，</a:t>
            </a:r>
            <a:r>
              <a:rPr lang="zh-CN" altLang="en-US" sz="2800" dirty="0">
                <a:solidFill>
                  <a:schemeClr val="tx1"/>
                </a:solidFill>
                <a:latin typeface="华文新魏" panose="02010800040101010101" pitchFamily="2" charset="-122"/>
                <a:ea typeface="华文新魏" panose="02010800040101010101" pitchFamily="2" charset="-122"/>
              </a:rPr>
              <a:t>它对应着一个确定的效果。</a:t>
            </a:r>
            <a:r>
              <a:rPr lang="zh-CN" altLang="en-US" sz="2800" dirty="0">
                <a:solidFill>
                  <a:srgbClr val="FF0066"/>
                </a:solidFill>
                <a:latin typeface="华文新魏" panose="02010800040101010101" pitchFamily="2" charset="-122"/>
                <a:ea typeface="华文新魏" panose="02010800040101010101" pitchFamily="2" charset="-122"/>
              </a:rPr>
              <a:t>多阶段决策问题就是寻找使此效果最好的策略。</a:t>
            </a:r>
          </a:p>
        </p:txBody>
      </p:sp>
    </p:spTree>
    <p:extLst>
      <p:ext uri="{BB962C8B-B14F-4D97-AF65-F5344CB8AC3E}">
        <p14:creationId xmlns:p14="http://schemas.microsoft.com/office/powerpoint/2010/main" val="239335036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37">
            <a:extLst>
              <a:ext uri="{FF2B5EF4-FFF2-40B4-BE49-F238E27FC236}">
                <a16:creationId xmlns:a16="http://schemas.microsoft.com/office/drawing/2014/main" id="{0BD5083F-4588-416A-9EA1-5A695685E5BD}"/>
              </a:ext>
            </a:extLst>
          </p:cNvPr>
          <p:cNvSpPr txBox="1">
            <a:spLocks noChangeArrowheads="1"/>
          </p:cNvSpPr>
          <p:nvPr/>
        </p:nvSpPr>
        <p:spPr bwMode="auto">
          <a:xfrm>
            <a:off x="902546" y="1032087"/>
            <a:ext cx="10598573" cy="529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550" tIns="41275" rIns="82550" bIns="41275" numCol="1" anchor="t" anchorCtr="0" compatLnSpc="1">
            <a:prstTxWarp prst="textNoShape">
              <a:avLst/>
            </a:prstTxWarp>
          </a:bodyPr>
          <a:lstStyle>
            <a:lvl1pPr marL="254000" indent="-2540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1pPr>
            <a:lvl2pPr marL="609600" indent="-2032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2pPr>
            <a:lvl3pPr marL="1017588" indent="-2032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3pPr>
            <a:lvl4pPr marL="1600200" indent="-2286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4pPr>
            <a:lvl5pPr marL="2057400" indent="-2286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4000" marR="0" lvl="0" indent="-254000" algn="l" defTabSz="677863" rtl="0" eaLnBrk="0" fontAlgn="base" latinLnBrk="0" hangingPunct="0">
              <a:lnSpc>
                <a:spcPct val="100000"/>
              </a:lnSpc>
              <a:spcBef>
                <a:spcPct val="50000"/>
              </a:spcBef>
              <a:spcAft>
                <a:spcPct val="0"/>
              </a:spcAft>
              <a:buClrTx/>
              <a:buSzPct val="75000"/>
              <a:buFont typeface="Wingdings" panose="05000000000000000000" pitchFamily="2" charset="2"/>
              <a:buChar char="l"/>
              <a:tabLst/>
              <a:defRPr/>
            </a:pPr>
            <a:r>
              <a:rPr kumimoji="1" lang="zh-CN" altLang="en-US" sz="2800" b="0" i="0" u="none" strike="noStrike" kern="1200" cap="none" spc="0" normalizeH="0" baseline="0" noProof="0" dirty="0">
                <a:ln>
                  <a:noFill/>
                </a:ln>
                <a:solidFill>
                  <a:srgbClr val="000066"/>
                </a:solidFill>
                <a:effectLst/>
                <a:uLnTx/>
                <a:uFillTx/>
                <a:latin typeface="黑体" panose="02010609060101010101" pitchFamily="49" charset="-122"/>
                <a:ea typeface="黑体" panose="02010609060101010101" pitchFamily="49" charset="-122"/>
              </a:rPr>
              <a:t>解 </a:t>
            </a:r>
            <a:r>
              <a:rPr kumimoji="1" lang="zh-CN" altLang="en-US" b="0" i="0" u="none" strike="noStrike" kern="1200" cap="none" spc="0" normalizeH="0" baseline="0" noProof="0" dirty="0">
                <a:ln>
                  <a:noFill/>
                </a:ln>
                <a:solidFill>
                  <a:srgbClr val="000066"/>
                </a:solidFill>
                <a:effectLst/>
                <a:uLnTx/>
                <a:uFillTx/>
                <a:latin typeface="黑体" panose="02010609060101010101" pitchFamily="49" charset="-122"/>
                <a:ea typeface="黑体" panose="02010609060101010101" pitchFamily="49" charset="-122"/>
              </a:rPr>
              <a:t>把</a:t>
            </a:r>
            <a:r>
              <a:rPr kumimoji="1" lang="en-US" altLang="zh-CN" b="0" i="0" u="none" strike="noStrike" kern="1200" cap="none" spc="0" normalizeH="0" baseline="0" noProof="0" dirty="0">
                <a:ln>
                  <a:noFill/>
                </a:ln>
                <a:solidFill>
                  <a:srgbClr val="000066"/>
                </a:solidFill>
                <a:effectLst/>
                <a:uLnTx/>
                <a:uFillTx/>
                <a:latin typeface="黑体" panose="02010609060101010101" pitchFamily="49" charset="-122"/>
                <a:ea typeface="黑体" panose="02010609060101010101" pitchFamily="49" charset="-122"/>
              </a:rPr>
              <a:t>12</a:t>
            </a:r>
            <a:r>
              <a:rPr kumimoji="1" lang="zh-CN" altLang="en-US" b="0" i="0" u="none" strike="noStrike" kern="1200" cap="none" spc="0" normalizeH="0" baseline="0" noProof="0" dirty="0">
                <a:ln>
                  <a:noFill/>
                </a:ln>
                <a:solidFill>
                  <a:srgbClr val="000066"/>
                </a:solidFill>
                <a:effectLst/>
                <a:uLnTx/>
                <a:uFillTx/>
                <a:latin typeface="黑体" panose="02010609060101010101" pitchFamily="49" charset="-122"/>
                <a:ea typeface="黑体" panose="02010609060101010101" pitchFamily="49" charset="-122"/>
              </a:rPr>
              <a:t>支巡逻队伍往</a:t>
            </a:r>
            <a:r>
              <a:rPr kumimoji="1" lang="en-US" altLang="zh-CN" b="0" i="0" u="none" strike="noStrike" kern="1200" cap="none" spc="0" normalizeH="0" baseline="0" noProof="0" dirty="0">
                <a:ln>
                  <a:noFill/>
                </a:ln>
                <a:solidFill>
                  <a:srgbClr val="000066"/>
                </a:solidFill>
                <a:effectLst/>
                <a:uLnTx/>
                <a:uFillTx/>
                <a:latin typeface="黑体" panose="02010609060101010101" pitchFamily="49" charset="-122"/>
                <a:ea typeface="黑体" panose="02010609060101010101" pitchFamily="49" charset="-122"/>
              </a:rPr>
              <a:t>4</a:t>
            </a:r>
            <a:r>
              <a:rPr kumimoji="1" lang="zh-CN" altLang="en-US" b="0" i="0" u="none" strike="noStrike" kern="1200" cap="none" spc="0" normalizeH="0" baseline="0" noProof="0" dirty="0">
                <a:ln>
                  <a:noFill/>
                </a:ln>
                <a:solidFill>
                  <a:srgbClr val="000066"/>
                </a:solidFill>
                <a:effectLst/>
                <a:uLnTx/>
                <a:uFillTx/>
                <a:latin typeface="黑体" panose="02010609060101010101" pitchFamily="49" charset="-122"/>
                <a:ea typeface="黑体" panose="02010609060101010101" pitchFamily="49" charset="-122"/>
              </a:rPr>
              <a:t>部位看成依次分</a:t>
            </a:r>
            <a:r>
              <a:rPr kumimoji="1" lang="en-US" altLang="zh-CN" b="0" i="0" u="none" strike="noStrike" kern="1200" cap="none" spc="0" normalizeH="0" baseline="0" noProof="0" dirty="0">
                <a:ln>
                  <a:noFill/>
                </a:ln>
                <a:solidFill>
                  <a:srgbClr val="000066"/>
                </a:solidFill>
                <a:effectLst/>
                <a:uLnTx/>
                <a:uFillTx/>
                <a:latin typeface="黑体" panose="02010609060101010101" pitchFamily="49" charset="-122"/>
                <a:ea typeface="黑体" panose="02010609060101010101" pitchFamily="49" charset="-122"/>
              </a:rPr>
              <a:t>4</a:t>
            </a:r>
            <a:r>
              <a:rPr kumimoji="1" lang="zh-CN" altLang="en-US" b="0" i="0" u="none" strike="noStrike" kern="1200" cap="none" spc="0" normalizeH="0" baseline="0" noProof="0" dirty="0">
                <a:ln>
                  <a:noFill/>
                </a:ln>
                <a:solidFill>
                  <a:srgbClr val="000066"/>
                </a:solidFill>
                <a:effectLst/>
                <a:uLnTx/>
                <a:uFillTx/>
                <a:latin typeface="黑体" panose="02010609060101010101" pitchFamily="49" charset="-122"/>
                <a:ea typeface="黑体" panose="02010609060101010101" pitchFamily="49" charset="-122"/>
              </a:rPr>
              <a:t>个阶段（用</a:t>
            </a:r>
            <a:r>
              <a:rPr kumimoji="1" lang="en-US" altLang="zh-CN" b="0" i="0" u="none" strike="noStrike" kern="1200" cap="none" spc="0" normalizeH="0" baseline="0" noProof="0" dirty="0">
                <a:ln>
                  <a:noFill/>
                </a:ln>
                <a:solidFill>
                  <a:srgbClr val="000066"/>
                </a:solidFill>
                <a:effectLst/>
                <a:uLnTx/>
                <a:uFillTx/>
                <a:latin typeface="黑体" panose="02010609060101010101" pitchFamily="49" charset="-122"/>
                <a:ea typeface="黑体" panose="02010609060101010101" pitchFamily="49" charset="-122"/>
              </a:rPr>
              <a:t>k</a:t>
            </a:r>
            <a:r>
              <a:rPr kumimoji="1" lang="zh-CN" altLang="en-US" b="0" i="0" u="none" strike="noStrike" kern="1200" cap="none" spc="0" normalizeH="0" baseline="0" noProof="0" dirty="0">
                <a:ln>
                  <a:noFill/>
                </a:ln>
                <a:solidFill>
                  <a:srgbClr val="000066"/>
                </a:solidFill>
                <a:effectLst/>
                <a:uLnTx/>
                <a:uFillTx/>
                <a:latin typeface="黑体" panose="02010609060101010101" pitchFamily="49" charset="-122"/>
                <a:ea typeface="黑体" panose="02010609060101010101" pitchFamily="49" charset="-122"/>
              </a:rPr>
              <a:t>表示，</a:t>
            </a:r>
            <a:r>
              <a:rPr kumimoji="1" lang="en-US" altLang="zh-CN" b="0" i="0" u="none" strike="noStrike" kern="1200" cap="none" spc="0" normalizeH="0" baseline="0" noProof="0" dirty="0">
                <a:ln>
                  <a:noFill/>
                </a:ln>
                <a:solidFill>
                  <a:srgbClr val="000066"/>
                </a:solidFill>
                <a:effectLst/>
                <a:uLnTx/>
                <a:uFillTx/>
                <a:latin typeface="黑体" panose="02010609060101010101" pitchFamily="49" charset="-122"/>
                <a:ea typeface="黑体" panose="02010609060101010101" pitchFamily="49" charset="-122"/>
              </a:rPr>
              <a:t>k=1,2,3,4)</a:t>
            </a:r>
          </a:p>
          <a:p>
            <a:pPr marL="254000" marR="0" lvl="0" indent="-254000" algn="l" defTabSz="677863" rtl="0" eaLnBrk="0" fontAlgn="base" latinLnBrk="0" hangingPunct="0">
              <a:lnSpc>
                <a:spcPct val="100000"/>
              </a:lnSpc>
              <a:spcBef>
                <a:spcPct val="50000"/>
              </a:spcBef>
              <a:spcAft>
                <a:spcPct val="0"/>
              </a:spcAft>
              <a:buClrTx/>
              <a:buSzPct val="75000"/>
              <a:buFont typeface="Wingdings" panose="05000000000000000000" pitchFamily="2" charset="2"/>
              <a:buChar char="l"/>
              <a:tabLst/>
              <a:defRPr/>
            </a:pPr>
            <a:r>
              <a:rPr kumimoji="1" lang="en-US" altLang="zh-CN" b="0" i="0" u="none" strike="noStrike" kern="1200" cap="none" spc="0" normalizeH="0" baseline="0" noProof="0" dirty="0">
                <a:ln>
                  <a:noFill/>
                </a:ln>
                <a:solidFill>
                  <a:srgbClr val="000066"/>
                </a:solidFill>
                <a:effectLst/>
                <a:uLnTx/>
                <a:uFillTx/>
                <a:latin typeface="黑体" panose="02010609060101010101" pitchFamily="49" charset="-122"/>
                <a:ea typeface="黑体" panose="02010609060101010101" pitchFamily="49" charset="-122"/>
              </a:rPr>
              <a:t>(1)</a:t>
            </a:r>
            <a:r>
              <a:rPr kumimoji="1" lang="zh-CN" altLang="en-US" b="0" i="0" u="none" strike="noStrike" kern="1200" cap="none" spc="0" normalizeH="0" baseline="0" noProof="0" dirty="0">
                <a:ln>
                  <a:noFill/>
                </a:ln>
                <a:solidFill>
                  <a:srgbClr val="000066"/>
                </a:solidFill>
                <a:effectLst/>
                <a:uLnTx/>
                <a:uFillTx/>
                <a:latin typeface="黑体" panose="02010609060101010101" pitchFamily="49" charset="-122"/>
                <a:ea typeface="黑体" panose="02010609060101010101" pitchFamily="49" charset="-122"/>
              </a:rPr>
              <a:t>逆序解法</a:t>
            </a:r>
          </a:p>
          <a:p>
            <a:pPr marL="254000" marR="0" lvl="0" indent="-254000" algn="l" defTabSz="677863" rtl="0" eaLnBrk="0" fontAlgn="base" latinLnBrk="0" hangingPunct="0">
              <a:lnSpc>
                <a:spcPct val="100000"/>
              </a:lnSpc>
              <a:spcBef>
                <a:spcPct val="50000"/>
              </a:spcBef>
              <a:spcAft>
                <a:spcPct val="0"/>
              </a:spcAft>
              <a:buClrTx/>
              <a:buSzPct val="75000"/>
              <a:buFont typeface="Wingdings" panose="05000000000000000000" pitchFamily="2" charset="2"/>
              <a:buChar char="l"/>
              <a:tabLst/>
              <a:defRPr/>
            </a:pPr>
            <a:r>
              <a:rPr kumimoji="0" lang="zh-CN" altLang="en-US" b="0" i="0" u="none" strike="noStrike" kern="1200" cap="none" spc="0" normalizeH="0" baseline="0" noProof="0" dirty="0">
                <a:ln>
                  <a:noFill/>
                </a:ln>
                <a:solidFill>
                  <a:srgbClr val="000066"/>
                </a:solidFill>
                <a:effectLst/>
                <a:uLnTx/>
                <a:uFillTx/>
                <a:latin typeface="黑体" panose="02010609060101010101" pitchFamily="49" charset="-122"/>
                <a:ea typeface="黑体" panose="02010609060101010101" pitchFamily="49" charset="-122"/>
              </a:rPr>
              <a:t>每</a:t>
            </a:r>
            <a:r>
              <a:rPr kumimoji="1" lang="zh-CN" altLang="en-US" b="0" i="0" u="none" strike="noStrike" kern="1200" cap="none" spc="0" normalizeH="0" baseline="0" noProof="0" dirty="0">
                <a:ln>
                  <a:noFill/>
                </a:ln>
                <a:solidFill>
                  <a:srgbClr val="000066"/>
                </a:solidFill>
                <a:effectLst/>
                <a:uLnTx/>
                <a:uFillTx/>
                <a:latin typeface="黑体" panose="02010609060101010101" pitchFamily="49" charset="-122"/>
                <a:ea typeface="黑体" panose="02010609060101010101" pitchFamily="49" charset="-122"/>
              </a:rPr>
              <a:t>个阶段初拥有的可派遣的巡逻队数是前面阶段决策的结果，用状态变量  来表示。各阶段的决策变量就是对各部位派出的巡逻队数，用   表示 ，显然个阶段允许的决策集合为</a:t>
            </a:r>
            <a:endParaRPr kumimoji="1" lang="en-US" altLang="zh-CN" b="0" i="0" u="none" strike="noStrike" kern="1200" cap="none" spc="0" normalizeH="0" baseline="0" noProof="0" dirty="0">
              <a:ln>
                <a:noFill/>
              </a:ln>
              <a:solidFill>
                <a:srgbClr val="000066"/>
              </a:solidFill>
              <a:effectLst/>
              <a:uLnTx/>
              <a:uFillTx/>
              <a:latin typeface="黑体" panose="02010609060101010101" pitchFamily="49" charset="-122"/>
              <a:ea typeface="黑体" panose="02010609060101010101" pitchFamily="49" charset="-122"/>
            </a:endParaRPr>
          </a:p>
          <a:p>
            <a:pPr marL="254000" marR="0" lvl="0" indent="-254000" algn="l" defTabSz="677863" rtl="0" eaLnBrk="0" fontAlgn="base" latinLnBrk="0" hangingPunct="0">
              <a:lnSpc>
                <a:spcPct val="100000"/>
              </a:lnSpc>
              <a:spcBef>
                <a:spcPct val="50000"/>
              </a:spcBef>
              <a:spcAft>
                <a:spcPct val="0"/>
              </a:spcAft>
              <a:buClrTx/>
              <a:buSzPct val="75000"/>
              <a:buFont typeface="Wingdings" panose="05000000000000000000" pitchFamily="2" charset="2"/>
              <a:buChar char="l"/>
              <a:tabLst/>
              <a:defRPr/>
            </a:pPr>
            <a:endParaRPr kumimoji="1" lang="zh-CN" altLang="en-US" b="0" i="0" u="none" strike="noStrike" kern="1200" cap="none" spc="0" normalizeH="0" baseline="0" noProof="0" dirty="0">
              <a:ln>
                <a:noFill/>
              </a:ln>
              <a:solidFill>
                <a:srgbClr val="000066"/>
              </a:solidFill>
              <a:effectLst/>
              <a:uLnTx/>
              <a:uFillTx/>
              <a:latin typeface="黑体" panose="02010609060101010101" pitchFamily="49" charset="-122"/>
              <a:ea typeface="黑体" panose="02010609060101010101" pitchFamily="49" charset="-122"/>
            </a:endParaRPr>
          </a:p>
          <a:p>
            <a:pPr marL="0" marR="0" lvl="0" indent="0" algn="l" defTabSz="677863" rtl="0" eaLnBrk="0" fontAlgn="base" latinLnBrk="0" hangingPunct="0">
              <a:lnSpc>
                <a:spcPct val="100000"/>
              </a:lnSpc>
              <a:spcBef>
                <a:spcPct val="50000"/>
              </a:spcBef>
              <a:spcAft>
                <a:spcPct val="0"/>
              </a:spcAft>
              <a:buClrTx/>
              <a:buSzPct val="75000"/>
              <a:buNone/>
              <a:tabLst/>
              <a:defRPr/>
            </a:pPr>
            <a:endParaRPr kumimoji="1" lang="en-US" altLang="zh-CN" sz="1600" b="1" i="0" u="none" strike="noStrike" kern="1200" cap="none" spc="0" normalizeH="0" baseline="0" noProof="0" dirty="0">
              <a:ln>
                <a:noFill/>
              </a:ln>
              <a:solidFill>
                <a:srgbClr val="000066"/>
              </a:solidFill>
              <a:effectLst/>
              <a:uLnTx/>
              <a:uFillTx/>
              <a:latin typeface="宋体" panose="02010600030101010101" pitchFamily="2" charset="-122"/>
              <a:ea typeface="宋体"/>
              <a:cs typeface="+mn-cs"/>
            </a:endParaRPr>
          </a:p>
          <a:p>
            <a:pPr marL="254000" marR="0" lvl="0" indent="-254000" algn="l" defTabSz="677863" rtl="0" eaLnBrk="0" fontAlgn="base" latinLnBrk="0" hangingPunct="0">
              <a:lnSpc>
                <a:spcPct val="100000"/>
              </a:lnSpc>
              <a:spcBef>
                <a:spcPct val="50000"/>
              </a:spcBef>
              <a:spcAft>
                <a:spcPct val="0"/>
              </a:spcAft>
              <a:buClrTx/>
              <a:buSzPct val="75000"/>
              <a:buFont typeface="Wingdings" panose="05000000000000000000" pitchFamily="2" charset="2"/>
              <a:buChar char="l"/>
              <a:tabLst/>
              <a:defRPr/>
            </a:pPr>
            <a:r>
              <a:rPr kumimoji="1" lang="zh-CN" altLang="en-US" b="0" i="0" u="none" strike="noStrike" kern="1200" cap="none" spc="0" normalizeH="0" baseline="0" noProof="0" dirty="0">
                <a:ln>
                  <a:noFill/>
                </a:ln>
                <a:solidFill>
                  <a:srgbClr val="000066"/>
                </a:solidFill>
                <a:effectLst/>
                <a:uLnTx/>
                <a:uFillTx/>
                <a:latin typeface="黑体" panose="02010609060101010101" pitchFamily="49" charset="-122"/>
                <a:ea typeface="黑体" panose="02010609060101010101" pitchFamily="49" charset="-122"/>
              </a:rPr>
              <a:t>每阶段初拥有可派遣的巡逻队数等于上阶段初拥有的数量减去上阶段排出的数，故状态转移律为</a:t>
            </a:r>
          </a:p>
          <a:p>
            <a:pPr marL="254000" marR="0" lvl="0" indent="-254000" algn="l" defTabSz="677863" rtl="0" eaLnBrk="0" fontAlgn="base" latinLnBrk="0" hangingPunct="0">
              <a:lnSpc>
                <a:spcPct val="100000"/>
              </a:lnSpc>
              <a:spcBef>
                <a:spcPct val="50000"/>
              </a:spcBef>
              <a:spcAft>
                <a:spcPct val="0"/>
              </a:spcAft>
              <a:buClrTx/>
              <a:buSzPct val="75000"/>
              <a:buFont typeface="Wingdings" panose="05000000000000000000" pitchFamily="2" charset="2"/>
              <a:buChar char="l"/>
              <a:tabLst/>
              <a:defRPr/>
            </a:pPr>
            <a:endParaRPr kumimoji="1" lang="zh-CN" altLang="en-US" sz="1600" b="1" i="0" u="none" strike="noStrike" kern="1200" cap="none" spc="0" normalizeH="0" baseline="0" noProof="0" dirty="0">
              <a:ln>
                <a:noFill/>
              </a:ln>
              <a:solidFill>
                <a:srgbClr val="000066"/>
              </a:solidFill>
              <a:effectLst/>
              <a:uLnTx/>
              <a:uFillTx/>
              <a:latin typeface="宋体" panose="02010600030101010101" pitchFamily="2" charset="-122"/>
              <a:ea typeface="宋体"/>
              <a:cs typeface="+mn-cs"/>
            </a:endParaRPr>
          </a:p>
          <a:p>
            <a:pPr marL="254000" marR="0" lvl="0" indent="-254000" algn="l" defTabSz="677863" rtl="0" eaLnBrk="0" fontAlgn="base" latinLnBrk="0" hangingPunct="0">
              <a:lnSpc>
                <a:spcPct val="100000"/>
              </a:lnSpc>
              <a:spcBef>
                <a:spcPct val="50000"/>
              </a:spcBef>
              <a:spcAft>
                <a:spcPct val="0"/>
              </a:spcAft>
              <a:buClrTx/>
              <a:buSzPct val="75000"/>
              <a:buFont typeface="Wingdings" panose="05000000000000000000" pitchFamily="2" charset="2"/>
              <a:buChar char="l"/>
              <a:tabLst/>
              <a:defRPr/>
            </a:pPr>
            <a:r>
              <a:rPr kumimoji="1" lang="zh-CN" altLang="en-US" b="0" i="0" u="none" strike="noStrike" kern="1200" cap="none" spc="0" normalizeH="0" baseline="0" noProof="0" dirty="0">
                <a:ln>
                  <a:noFill/>
                </a:ln>
                <a:solidFill>
                  <a:srgbClr val="000066"/>
                </a:solidFill>
                <a:effectLst/>
                <a:uLnTx/>
                <a:uFillTx/>
                <a:latin typeface="黑体" panose="02010609060101010101" pitchFamily="49" charset="-122"/>
                <a:ea typeface="黑体" panose="02010609060101010101" pitchFamily="49" charset="-122"/>
              </a:rPr>
              <a:t>若用         表示阶段   派出的巡逻队数为   时，该阶段的部位的预期损失值，因此指标函数可写为</a:t>
            </a:r>
          </a:p>
          <a:p>
            <a:pPr marL="254000" marR="0" lvl="0" indent="-254000" algn="l" defTabSz="677863" rtl="0" eaLnBrk="0" fontAlgn="base" latinLnBrk="0" hangingPunct="0">
              <a:lnSpc>
                <a:spcPct val="100000"/>
              </a:lnSpc>
              <a:spcBef>
                <a:spcPct val="50000"/>
              </a:spcBef>
              <a:spcAft>
                <a:spcPct val="0"/>
              </a:spcAft>
              <a:buClrTx/>
              <a:buSzPct val="75000"/>
              <a:buFont typeface="Wingdings" panose="05000000000000000000" pitchFamily="2" charset="2"/>
              <a:buChar char="l"/>
              <a:tabLst/>
              <a:defRPr/>
            </a:pPr>
            <a:endParaRPr kumimoji="1" lang="zh-CN" altLang="en-US" sz="1600" b="1" i="0" u="none" strike="noStrike" kern="1200" cap="none" spc="0" normalizeH="0" baseline="0" noProof="0" dirty="0">
              <a:ln>
                <a:noFill/>
              </a:ln>
              <a:solidFill>
                <a:srgbClr val="000066"/>
              </a:solidFill>
              <a:effectLst/>
              <a:uLnTx/>
              <a:uFillTx/>
              <a:latin typeface="宋体" panose="02010600030101010101" pitchFamily="2" charset="-122"/>
              <a:ea typeface="宋体"/>
              <a:cs typeface="+mn-cs"/>
            </a:endParaRPr>
          </a:p>
          <a:p>
            <a:pPr marL="254000" marR="0" lvl="0" indent="-254000" algn="l" defTabSz="677863" rtl="0" eaLnBrk="0" fontAlgn="base" latinLnBrk="0" hangingPunct="0">
              <a:lnSpc>
                <a:spcPct val="100000"/>
              </a:lnSpc>
              <a:spcBef>
                <a:spcPct val="50000"/>
              </a:spcBef>
              <a:spcAft>
                <a:spcPct val="0"/>
              </a:spcAft>
              <a:buClrTx/>
              <a:buSzPct val="75000"/>
              <a:buFont typeface="Wingdings" panose="05000000000000000000" pitchFamily="2" charset="2"/>
              <a:buChar char="l"/>
              <a:tabLst/>
              <a:defRPr/>
            </a:pPr>
            <a:endParaRPr kumimoji="1" lang="en-US" altLang="zh-CN" sz="1600" b="1" i="0" u="none" strike="noStrike" kern="1200" cap="none" spc="0" normalizeH="0" baseline="0" noProof="0" dirty="0">
              <a:ln>
                <a:noFill/>
              </a:ln>
              <a:solidFill>
                <a:srgbClr val="000066"/>
              </a:solidFill>
              <a:effectLst/>
              <a:uLnTx/>
              <a:uFillTx/>
              <a:latin typeface="宋体" panose="02010600030101010101" pitchFamily="2" charset="-122"/>
              <a:ea typeface="宋体"/>
              <a:cs typeface="+mn-cs"/>
            </a:endParaRPr>
          </a:p>
        </p:txBody>
      </p:sp>
      <p:pic>
        <p:nvPicPr>
          <p:cNvPr id="5" name="Picture 438">
            <a:extLst>
              <a:ext uri="{FF2B5EF4-FFF2-40B4-BE49-F238E27FC236}">
                <a16:creationId xmlns:a16="http://schemas.microsoft.com/office/drawing/2014/main" id="{B7495659-8582-4ED2-85D3-E4BDCC04E8CD}"/>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2703" y="2074760"/>
            <a:ext cx="306070" cy="384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39">
            <a:extLst>
              <a:ext uri="{FF2B5EF4-FFF2-40B4-BE49-F238E27FC236}">
                <a16:creationId xmlns:a16="http://schemas.microsoft.com/office/drawing/2014/main" id="{6E091383-6815-4138-86A3-7CF3194B5489}"/>
              </a:ext>
            </a:extLst>
          </p:cNvP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8747" y="2122700"/>
            <a:ext cx="1651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40">
            <a:extLst>
              <a:ext uri="{FF2B5EF4-FFF2-40B4-BE49-F238E27FC236}">
                <a16:creationId xmlns:a16="http://schemas.microsoft.com/office/drawing/2014/main" id="{BD5974CE-AB46-4B51-AC20-6E465E9FBFBE}"/>
              </a:ext>
            </a:extLst>
          </p:cNvP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5897" y="2837074"/>
            <a:ext cx="5046662"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41">
            <a:extLst>
              <a:ext uri="{FF2B5EF4-FFF2-40B4-BE49-F238E27FC236}">
                <a16:creationId xmlns:a16="http://schemas.microsoft.com/office/drawing/2014/main" id="{4976E364-EE9D-419C-8FDD-D4E9D24240E1}"/>
              </a:ext>
            </a:extLst>
          </p:cNvP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1432" y="4008648"/>
            <a:ext cx="2476500" cy="1231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42">
            <a:extLst>
              <a:ext uri="{FF2B5EF4-FFF2-40B4-BE49-F238E27FC236}">
                <a16:creationId xmlns:a16="http://schemas.microsoft.com/office/drawing/2014/main" id="{C02AF509-CCBD-44C7-9977-D14EC077B68E}"/>
              </a:ext>
            </a:extLst>
          </p:cNvPr>
          <p:cNvPicPr preferRelativeResize="0">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65240" y="4013412"/>
            <a:ext cx="1968500" cy="60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444">
            <a:extLst>
              <a:ext uri="{FF2B5EF4-FFF2-40B4-BE49-F238E27FC236}">
                <a16:creationId xmlns:a16="http://schemas.microsoft.com/office/drawing/2014/main" id="{5C824BA4-2259-425B-A8E5-7EFF93BD23D5}"/>
              </a:ext>
            </a:extLst>
          </p:cNvPr>
          <p:cNvPicPr preferRelativeResize="0">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89916" y="4821343"/>
            <a:ext cx="215900" cy="30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45">
            <a:extLst>
              <a:ext uri="{FF2B5EF4-FFF2-40B4-BE49-F238E27FC236}">
                <a16:creationId xmlns:a16="http://schemas.microsoft.com/office/drawing/2014/main" id="{AD064195-7F27-48B4-8136-CAEE018F563A}"/>
              </a:ext>
            </a:extLst>
          </p:cNvPr>
          <p:cNvPicPr preferRelativeResize="0">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65240" y="4780174"/>
            <a:ext cx="292100"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446">
            <a:extLst>
              <a:ext uri="{FF2B5EF4-FFF2-40B4-BE49-F238E27FC236}">
                <a16:creationId xmlns:a16="http://schemas.microsoft.com/office/drawing/2014/main" id="{8F60D164-D55C-49FD-9DA5-BF9DA51D906B}"/>
              </a:ext>
            </a:extLst>
          </p:cNvPr>
          <p:cNvPicPr preferRelativeResize="0">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67940" y="5399298"/>
            <a:ext cx="7594600" cy="1171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439">
            <a:extLst>
              <a:ext uri="{FF2B5EF4-FFF2-40B4-BE49-F238E27FC236}">
                <a16:creationId xmlns:a16="http://schemas.microsoft.com/office/drawing/2014/main" id="{3AD31DBA-0CE5-470E-8897-2EBEE818021B}"/>
              </a:ext>
            </a:extLst>
          </p:cNvP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5240" y="2405485"/>
            <a:ext cx="306069" cy="384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3D7C513C-9D71-4F08-BF6E-79039522C24B}"/>
                  </a:ext>
                </a:extLst>
              </p:cNvPr>
              <p:cNvSpPr/>
              <p:nvPr/>
            </p:nvSpPr>
            <p:spPr>
              <a:xfrm>
                <a:off x="1813184" y="4773341"/>
                <a:ext cx="1031616"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sz="2000" i="1">
                              <a:latin typeface="Cambria Math" panose="02040503050406030204" pitchFamily="18" charset="0"/>
                            </a:rPr>
                          </m:ctrlPr>
                        </m:dPr>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𝑝</m:t>
                              </m:r>
                            </m:e>
                            <m:sub>
                              <m:r>
                                <a:rPr lang="zh-CN" altLang="en-US" sz="2000" i="1">
                                  <a:latin typeface="Cambria Math" panose="02040503050406030204" pitchFamily="18" charset="0"/>
                                </a:rPr>
                                <m:t>𝑘</m:t>
                              </m:r>
                            </m:sub>
                          </m:sSub>
                          <m:r>
                            <a:rPr lang="zh-CN" altLang="en-US" sz="2000" i="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𝑢</m:t>
                              </m:r>
                            </m:e>
                            <m:sub>
                              <m:r>
                                <a:rPr lang="zh-CN" altLang="en-US" sz="2000" i="1">
                                  <a:latin typeface="Cambria Math" panose="02040503050406030204" pitchFamily="18" charset="0"/>
                                </a:rPr>
                                <m:t>𝑘</m:t>
                              </m:r>
                            </m:sub>
                          </m:sSub>
                        </m:e>
                      </m:d>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5" name="矩形 14">
                <a:extLst>
                  <a:ext uri="{FF2B5EF4-FFF2-40B4-BE49-F238E27FC236}">
                    <a16:creationId xmlns:a16="http://schemas.microsoft.com/office/drawing/2014/main" id="{3D7C513C-9D71-4F08-BF6E-79039522C24B}"/>
                  </a:ext>
                </a:extLst>
              </p:cNvPr>
              <p:cNvSpPr>
                <a:spLocks noRot="1" noChangeAspect="1" noMove="1" noResize="1" noEditPoints="1" noAdjustHandles="1" noChangeArrowheads="1" noChangeShapeType="1" noTextEdit="1"/>
              </p:cNvSpPr>
              <p:nvPr/>
            </p:nvSpPr>
            <p:spPr>
              <a:xfrm>
                <a:off x="1813184" y="4773341"/>
                <a:ext cx="1031616" cy="400110"/>
              </a:xfrm>
              <a:prstGeom prst="rect">
                <a:avLst/>
              </a:prstGeom>
              <a:blipFill>
                <a:blip r:embed="rId12"/>
                <a:stretch>
                  <a:fillRect t="-124242" r="-55882" b="-190909"/>
                </a:stretch>
              </a:blipFill>
            </p:spPr>
            <p:txBody>
              <a:bodyPr/>
              <a:lstStyle/>
              <a:p>
                <a:r>
                  <a:rPr lang="zh-CN" altLang="en-US">
                    <a:noFill/>
                  </a:rPr>
                  <a:t> </a:t>
                </a:r>
              </a:p>
            </p:txBody>
          </p:sp>
        </mc:Fallback>
      </mc:AlternateContent>
      <p:sp>
        <p:nvSpPr>
          <p:cNvPr id="29" name="文本框 28">
            <a:extLst>
              <a:ext uri="{FF2B5EF4-FFF2-40B4-BE49-F238E27FC236}">
                <a16:creationId xmlns:a16="http://schemas.microsoft.com/office/drawing/2014/main" id="{E4F81980-DBD7-4A6D-8618-36A7254F5F03}"/>
              </a:ext>
            </a:extLst>
          </p:cNvPr>
          <p:cNvSpPr txBox="1"/>
          <p:nvPr/>
        </p:nvSpPr>
        <p:spPr>
          <a:xfrm>
            <a:off x="4090868" y="5754042"/>
            <a:ext cx="620683" cy="461665"/>
          </a:xfrm>
          <a:prstGeom prst="rect">
            <a:avLst/>
          </a:prstGeom>
          <a:noFill/>
        </p:spPr>
        <p:txBody>
          <a:bodyPr wrap="none" rtlCol="0">
            <a:spAutoFit/>
          </a:bodyPr>
          <a:lstStyle/>
          <a:p>
            <a:r>
              <a:rPr lang="en-US" altLang="zh-CN" sz="2400" dirty="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565205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50">
            <a:extLst>
              <a:ext uri="{FF2B5EF4-FFF2-40B4-BE49-F238E27FC236}">
                <a16:creationId xmlns:a16="http://schemas.microsoft.com/office/drawing/2014/main" id="{78649CC8-58FB-450B-A02B-998D761EBB45}"/>
              </a:ext>
            </a:extLst>
          </p:cNvPr>
          <p:cNvSpPr txBox="1">
            <a:spLocks noChangeArrowheads="1"/>
          </p:cNvSpPr>
          <p:nvPr/>
        </p:nvSpPr>
        <p:spPr bwMode="auto">
          <a:xfrm>
            <a:off x="660399" y="985520"/>
            <a:ext cx="10915227" cy="551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550" tIns="41275" rIns="82550" bIns="41275" numCol="1" anchor="t" anchorCtr="0" compatLnSpc="1">
            <a:prstTxWarp prst="textNoShape">
              <a:avLst/>
            </a:prstTxWarp>
          </a:bodyPr>
          <a:lstStyle>
            <a:lvl1pPr marL="254000" indent="-2540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1pPr>
            <a:lvl2pPr marL="609600" indent="-2032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2pPr>
            <a:lvl3pPr marL="1017588" indent="-2032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3pPr>
            <a:lvl4pPr marL="1600200" indent="-2286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4pPr>
            <a:lvl5pPr marL="2057400" indent="-2286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4000" marR="0" lvl="0" indent="-254000" algn="l" defTabSz="677863" rtl="0" eaLnBrk="0" fontAlgn="base" latinLnBrk="0" hangingPunct="0">
              <a:lnSpc>
                <a:spcPct val="100000"/>
              </a:lnSpc>
              <a:spcBef>
                <a:spcPct val="50000"/>
              </a:spcBef>
              <a:spcAft>
                <a:spcPct val="0"/>
              </a:spcAft>
              <a:buClrTx/>
              <a:buSzPct val="75000"/>
              <a:buFont typeface="Wingdings" panose="05000000000000000000" pitchFamily="2" charset="2"/>
              <a:buChar char="l"/>
              <a:tabLst/>
              <a:defRPr/>
            </a:pPr>
            <a:r>
              <a:rPr kumimoji="1" lang="zh-CN" altLang="en-US"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rPr>
              <a:t>设用       表示   阶段状态为   ，以此出发采用最优子策略到过程结束时的预期损失值，因此有</a:t>
            </a:r>
          </a:p>
          <a:p>
            <a:pPr marL="254000" marR="0" lvl="0" indent="-254000" algn="l" defTabSz="677863" rtl="0" eaLnBrk="0" fontAlgn="base" latinLnBrk="0" hangingPunct="0">
              <a:lnSpc>
                <a:spcPct val="100000"/>
              </a:lnSpc>
              <a:spcBef>
                <a:spcPct val="50000"/>
              </a:spcBef>
              <a:spcAft>
                <a:spcPct val="0"/>
              </a:spcAft>
              <a:buClrTx/>
              <a:buSzPct val="75000"/>
              <a:buFont typeface="Wingdings" panose="05000000000000000000" pitchFamily="2" charset="2"/>
              <a:buChar char="l"/>
              <a:tabLst/>
              <a:defRPr/>
            </a:pPr>
            <a:endParaRPr kumimoji="1" lang="zh-CN" altLang="en-US" b="0" i="0" u="none" strike="noStrike" kern="1200" cap="none" spc="0" normalizeH="0" baseline="0" noProof="0" dirty="0">
              <a:ln>
                <a:noFill/>
              </a:ln>
              <a:solidFill>
                <a:srgbClr val="000066"/>
              </a:solidFill>
              <a:effectLst/>
              <a:uLnTx/>
              <a:uFillTx/>
              <a:latin typeface="黑体" panose="02010609060101010101" pitchFamily="49" charset="-122"/>
              <a:ea typeface="黑体" panose="02010609060101010101" pitchFamily="49" charset="-122"/>
            </a:endParaRPr>
          </a:p>
          <a:p>
            <a:pPr marL="254000" marR="0" lvl="0" indent="-254000" algn="l" defTabSz="677863" rtl="0" eaLnBrk="0" fontAlgn="base" latinLnBrk="0" hangingPunct="0">
              <a:lnSpc>
                <a:spcPct val="100000"/>
              </a:lnSpc>
              <a:spcBef>
                <a:spcPct val="50000"/>
              </a:spcBef>
              <a:spcAft>
                <a:spcPct val="0"/>
              </a:spcAft>
              <a:buClrTx/>
              <a:buSzPct val="75000"/>
              <a:buFont typeface="Wingdings" panose="05000000000000000000" pitchFamily="2" charset="2"/>
              <a:buChar char="l"/>
              <a:tabLst/>
              <a:defRPr/>
            </a:pPr>
            <a:r>
              <a:rPr kumimoji="1" lang="zh-CN" altLang="en-US" b="0" i="0" u="none" strike="noStrike" kern="1200" cap="none" spc="0" normalizeH="0" baseline="0" noProof="0" dirty="0">
                <a:ln>
                  <a:noFill/>
                </a:ln>
                <a:solidFill>
                  <a:srgbClr val="0070C0"/>
                </a:solidFill>
                <a:effectLst/>
                <a:uLnTx/>
                <a:uFillTx/>
                <a:latin typeface="黑体" panose="02010609060101010101" pitchFamily="49" charset="-122"/>
                <a:ea typeface="黑体" panose="02010609060101010101" pitchFamily="49" charset="-122"/>
              </a:rPr>
              <a:t>先考虑给</a:t>
            </a:r>
            <a:r>
              <a:rPr kumimoji="1" lang="en-US" altLang="zh-CN" b="0" i="0" u="none" strike="noStrike" kern="1200" cap="none" spc="0" normalizeH="0" baseline="0" noProof="0" dirty="0">
                <a:ln>
                  <a:noFill/>
                </a:ln>
                <a:solidFill>
                  <a:srgbClr val="0070C0"/>
                </a:solidFill>
                <a:effectLst/>
                <a:uLnTx/>
                <a:uFillTx/>
                <a:latin typeface="黑体" panose="02010609060101010101" pitchFamily="49" charset="-122"/>
                <a:ea typeface="黑体" panose="02010609060101010101" pitchFamily="49" charset="-122"/>
              </a:rPr>
              <a:t>D</a:t>
            </a:r>
            <a:r>
              <a:rPr kumimoji="1" lang="zh-CN" altLang="en-US" b="0" i="0" u="none" strike="noStrike" kern="1200" cap="none" spc="0" normalizeH="0" baseline="0" noProof="0" dirty="0">
                <a:ln>
                  <a:noFill/>
                </a:ln>
                <a:solidFill>
                  <a:srgbClr val="0070C0"/>
                </a:solidFill>
                <a:effectLst/>
                <a:uLnTx/>
                <a:uFillTx/>
                <a:latin typeface="黑体" panose="02010609060101010101" pitchFamily="49" charset="-122"/>
                <a:ea typeface="黑体" panose="02010609060101010101" pitchFamily="49" charset="-122"/>
              </a:rPr>
              <a:t>部位派巡逻队，即     ，上式可写为 </a:t>
            </a:r>
          </a:p>
          <a:p>
            <a:pPr marL="254000" marR="0" lvl="0" indent="-254000" algn="l" defTabSz="677863" rtl="0" eaLnBrk="0" fontAlgn="base" latinLnBrk="0" hangingPunct="0">
              <a:lnSpc>
                <a:spcPct val="100000"/>
              </a:lnSpc>
              <a:spcBef>
                <a:spcPct val="50000"/>
              </a:spcBef>
              <a:spcAft>
                <a:spcPct val="0"/>
              </a:spcAft>
              <a:buClrTx/>
              <a:buSzPct val="75000"/>
              <a:buFont typeface="Wingdings" panose="05000000000000000000" pitchFamily="2" charset="2"/>
              <a:buChar char="l"/>
              <a:tabLst/>
              <a:defRPr/>
            </a:pPr>
            <a:endParaRPr kumimoji="1" lang="zh-CN" altLang="en-US" b="0" i="0" u="none" strike="noStrike" kern="1200" cap="none" spc="0" normalizeH="0" baseline="0" noProof="0" dirty="0">
              <a:ln>
                <a:noFill/>
              </a:ln>
              <a:solidFill>
                <a:srgbClr val="000066"/>
              </a:solidFill>
              <a:effectLst/>
              <a:uLnTx/>
              <a:uFillTx/>
              <a:latin typeface="黑体" panose="02010609060101010101" pitchFamily="49" charset="-122"/>
              <a:ea typeface="黑体" panose="02010609060101010101" pitchFamily="49" charset="-122"/>
            </a:endParaRPr>
          </a:p>
          <a:p>
            <a:pPr marL="254000" marR="0" lvl="0" indent="-254000" algn="l" defTabSz="677863" rtl="0" eaLnBrk="0" fontAlgn="base" latinLnBrk="0" hangingPunct="0">
              <a:lnSpc>
                <a:spcPct val="100000"/>
              </a:lnSpc>
              <a:spcBef>
                <a:spcPct val="50000"/>
              </a:spcBef>
              <a:spcAft>
                <a:spcPct val="0"/>
              </a:spcAft>
              <a:buClrTx/>
              <a:buSzPct val="75000"/>
              <a:buFont typeface="Wingdings" panose="05000000000000000000" pitchFamily="2" charset="2"/>
              <a:buChar char="l"/>
              <a:tabLst/>
              <a:defRPr/>
            </a:pPr>
            <a:endParaRPr kumimoji="1" lang="zh-CN" altLang="en-US" b="0" i="0" u="none" strike="noStrike" kern="1200" cap="none" spc="0" normalizeH="0" baseline="0" noProof="0" dirty="0">
              <a:ln>
                <a:noFill/>
              </a:ln>
              <a:solidFill>
                <a:srgbClr val="000066"/>
              </a:solidFill>
              <a:effectLst/>
              <a:uLnTx/>
              <a:uFillTx/>
              <a:latin typeface="黑体" panose="02010609060101010101" pitchFamily="49" charset="-122"/>
              <a:ea typeface="黑体" panose="02010609060101010101" pitchFamily="49" charset="-122"/>
            </a:endParaRPr>
          </a:p>
          <a:p>
            <a:pPr marL="254000" marR="0" lvl="0" indent="-254000" algn="l" defTabSz="677863" rtl="0" eaLnBrk="0" fontAlgn="base" latinLnBrk="0" hangingPunct="0">
              <a:lnSpc>
                <a:spcPct val="100000"/>
              </a:lnSpc>
              <a:spcBef>
                <a:spcPct val="50000"/>
              </a:spcBef>
              <a:spcAft>
                <a:spcPct val="0"/>
              </a:spcAft>
              <a:buClrTx/>
              <a:buSzPct val="75000"/>
              <a:buFont typeface="Wingdings" panose="05000000000000000000" pitchFamily="2" charset="2"/>
              <a:buChar char="l"/>
              <a:tabLst/>
              <a:defRPr/>
            </a:pPr>
            <a:r>
              <a:rPr kumimoji="1" lang="zh-CN" altLang="en-US" b="0" i="0" u="none" strike="noStrike" kern="1200" cap="none" spc="0" normalizeH="0" baseline="0" noProof="0" dirty="0">
                <a:ln>
                  <a:noFill/>
                </a:ln>
                <a:solidFill>
                  <a:srgbClr val="000066"/>
                </a:solidFill>
                <a:effectLst/>
                <a:uLnTx/>
                <a:uFillTx/>
                <a:latin typeface="黑体" panose="02010609060101010101" pitchFamily="49" charset="-122"/>
                <a:ea typeface="黑体" panose="02010609060101010101" pitchFamily="49" charset="-122"/>
              </a:rPr>
              <a:t>因问题中只有</a:t>
            </a:r>
            <a:r>
              <a:rPr kumimoji="1" lang="en-US" altLang="zh-CN" b="0" i="0" u="none" strike="noStrike" kern="1200" cap="none" spc="0" normalizeH="0" baseline="0" noProof="0" dirty="0">
                <a:ln>
                  <a:noFill/>
                </a:ln>
                <a:solidFill>
                  <a:srgbClr val="000066"/>
                </a:solidFill>
                <a:effectLst/>
                <a:uLnTx/>
                <a:uFillTx/>
                <a:latin typeface="黑体" panose="02010609060101010101" pitchFamily="49" charset="-122"/>
                <a:ea typeface="黑体" panose="02010609060101010101" pitchFamily="49" charset="-122"/>
              </a:rPr>
              <a:t>4</a:t>
            </a:r>
            <a:r>
              <a:rPr kumimoji="1" lang="zh-CN" altLang="en-US" b="0" i="0" u="none" strike="noStrike" kern="1200" cap="none" spc="0" normalizeH="0" baseline="0" noProof="0" dirty="0">
                <a:ln>
                  <a:noFill/>
                </a:ln>
                <a:solidFill>
                  <a:srgbClr val="000066"/>
                </a:solidFill>
                <a:effectLst/>
                <a:uLnTx/>
                <a:uFillTx/>
                <a:latin typeface="黑体" panose="02010609060101010101" pitchFamily="49" charset="-122"/>
                <a:ea typeface="黑体" panose="02010609060101010101" pitchFamily="49" charset="-122"/>
              </a:rPr>
              <a:t>个要害部门，故第</a:t>
            </a:r>
            <a:r>
              <a:rPr kumimoji="1" lang="en-US" altLang="zh-CN" b="0" i="0" u="none" strike="noStrike" kern="1200" cap="none" spc="0" normalizeH="0" baseline="0" noProof="0" dirty="0">
                <a:ln>
                  <a:noFill/>
                </a:ln>
                <a:solidFill>
                  <a:srgbClr val="000066"/>
                </a:solidFill>
                <a:effectLst/>
                <a:uLnTx/>
                <a:uFillTx/>
                <a:latin typeface="黑体" panose="02010609060101010101" pitchFamily="49" charset="-122"/>
                <a:ea typeface="黑体" panose="02010609060101010101" pitchFamily="49" charset="-122"/>
              </a:rPr>
              <a:t>5</a:t>
            </a:r>
            <a:r>
              <a:rPr kumimoji="1" lang="zh-CN" altLang="en-US" b="0" i="0" u="none" strike="noStrike" kern="1200" cap="none" spc="0" normalizeH="0" baseline="0" noProof="0" dirty="0">
                <a:ln>
                  <a:noFill/>
                </a:ln>
                <a:solidFill>
                  <a:srgbClr val="000066"/>
                </a:solidFill>
                <a:effectLst/>
                <a:uLnTx/>
                <a:uFillTx/>
                <a:latin typeface="黑体" panose="02010609060101010101" pitchFamily="49" charset="-122"/>
                <a:ea typeface="黑体" panose="02010609060101010101" pitchFamily="49" charset="-122"/>
              </a:rPr>
              <a:t>阶段初拥有的未派出的巡逻队数队前</a:t>
            </a:r>
            <a:r>
              <a:rPr kumimoji="1" lang="en-US" altLang="zh-CN" b="0" i="0" u="none" strike="noStrike" kern="1200" cap="none" spc="0" normalizeH="0" baseline="0" noProof="0" dirty="0">
                <a:ln>
                  <a:noFill/>
                </a:ln>
                <a:solidFill>
                  <a:srgbClr val="000066"/>
                </a:solidFill>
                <a:effectLst/>
                <a:uLnTx/>
                <a:uFillTx/>
                <a:latin typeface="黑体" panose="02010609060101010101" pitchFamily="49" charset="-122"/>
                <a:ea typeface="黑体" panose="02010609060101010101" pitchFamily="49" charset="-122"/>
              </a:rPr>
              <a:t>4</a:t>
            </a:r>
            <a:r>
              <a:rPr kumimoji="1" lang="zh-CN" altLang="en-US" b="0" i="0" u="none" strike="noStrike" kern="1200" cap="none" spc="0" normalizeH="0" baseline="0" noProof="0" dirty="0">
                <a:ln>
                  <a:noFill/>
                </a:ln>
                <a:solidFill>
                  <a:srgbClr val="000066"/>
                </a:solidFill>
                <a:effectLst/>
                <a:uLnTx/>
                <a:uFillTx/>
                <a:latin typeface="黑体" panose="02010609060101010101" pitchFamily="49" charset="-122"/>
                <a:ea typeface="黑体" panose="02010609060101010101" pitchFamily="49" charset="-122"/>
              </a:rPr>
              <a:t>个部位的预期损失不再起影响，故边界条件          ，因此有</a:t>
            </a:r>
          </a:p>
          <a:p>
            <a:pPr marL="254000" marR="0" lvl="0" indent="-254000" algn="l" defTabSz="677863" rtl="0" eaLnBrk="0" fontAlgn="base" latinLnBrk="0" hangingPunct="0">
              <a:lnSpc>
                <a:spcPct val="100000"/>
              </a:lnSpc>
              <a:spcBef>
                <a:spcPct val="50000"/>
              </a:spcBef>
              <a:spcAft>
                <a:spcPct val="0"/>
              </a:spcAft>
              <a:buClrTx/>
              <a:buSzPct val="75000"/>
              <a:buFont typeface="Wingdings" panose="05000000000000000000" pitchFamily="2" charset="2"/>
              <a:buChar char="l"/>
              <a:tabLst/>
              <a:defRPr/>
            </a:pPr>
            <a:endParaRPr kumimoji="1" lang="zh-CN" altLang="en-US" b="0" i="0" u="none" strike="noStrike" kern="1200" cap="none" spc="0" normalizeH="0" baseline="0" noProof="0" dirty="0">
              <a:ln>
                <a:noFill/>
              </a:ln>
              <a:solidFill>
                <a:srgbClr val="000066"/>
              </a:solidFill>
              <a:effectLst/>
              <a:uLnTx/>
              <a:uFillTx/>
              <a:latin typeface="黑体" panose="02010609060101010101" pitchFamily="49" charset="-122"/>
              <a:ea typeface="黑体" panose="02010609060101010101" pitchFamily="49" charset="-122"/>
            </a:endParaRPr>
          </a:p>
          <a:p>
            <a:pPr marL="254000" marR="0" lvl="0" indent="-254000" algn="l" defTabSz="677863" rtl="0" eaLnBrk="0" fontAlgn="base" latinLnBrk="0" hangingPunct="0">
              <a:lnSpc>
                <a:spcPct val="100000"/>
              </a:lnSpc>
              <a:spcBef>
                <a:spcPct val="50000"/>
              </a:spcBef>
              <a:spcAft>
                <a:spcPct val="0"/>
              </a:spcAft>
              <a:buClrTx/>
              <a:buSzPct val="75000"/>
              <a:buFont typeface="Wingdings" panose="05000000000000000000" pitchFamily="2" charset="2"/>
              <a:buChar char="l"/>
              <a:tabLst/>
              <a:defRPr/>
            </a:pPr>
            <a:endParaRPr kumimoji="1" lang="zh-CN" altLang="en-US" b="0" i="0" u="none" strike="noStrike" kern="1200" cap="none" spc="0" normalizeH="0" baseline="0" noProof="0" dirty="0">
              <a:ln>
                <a:noFill/>
              </a:ln>
              <a:solidFill>
                <a:srgbClr val="000066"/>
              </a:solidFill>
              <a:effectLst/>
              <a:uLnTx/>
              <a:uFillTx/>
              <a:latin typeface="黑体" panose="02010609060101010101" pitchFamily="49" charset="-122"/>
              <a:ea typeface="黑体" panose="02010609060101010101" pitchFamily="49" charset="-122"/>
            </a:endParaRPr>
          </a:p>
          <a:p>
            <a:pPr marL="254000" marR="0" lvl="0" indent="-254000" algn="l" defTabSz="677863" rtl="0" eaLnBrk="0" fontAlgn="base" latinLnBrk="0" hangingPunct="0">
              <a:lnSpc>
                <a:spcPct val="100000"/>
              </a:lnSpc>
              <a:spcBef>
                <a:spcPct val="50000"/>
              </a:spcBef>
              <a:spcAft>
                <a:spcPct val="0"/>
              </a:spcAft>
              <a:buClrTx/>
              <a:buSzPct val="75000"/>
              <a:buFont typeface="Wingdings" panose="05000000000000000000" pitchFamily="2" charset="2"/>
              <a:buChar char="l"/>
              <a:tabLst/>
              <a:defRPr/>
            </a:pPr>
            <a:r>
              <a:rPr kumimoji="1" lang="zh-CN" altLang="en-US" b="0" i="0" u="none" strike="noStrike" kern="1200" cap="none" spc="0" normalizeH="0" baseline="0" noProof="0" dirty="0">
                <a:ln>
                  <a:noFill/>
                </a:ln>
                <a:solidFill>
                  <a:srgbClr val="000066"/>
                </a:solidFill>
                <a:effectLst/>
                <a:uLnTx/>
                <a:uFillTx/>
                <a:latin typeface="黑体" panose="02010609060101010101" pitchFamily="49" charset="-122"/>
                <a:ea typeface="黑体" panose="02010609060101010101" pitchFamily="49" charset="-122"/>
              </a:rPr>
              <a:t>因                 ，又   的可能值为           ，</a:t>
            </a:r>
            <a:r>
              <a:rPr kumimoji="0" lang="zh-CN" altLang="en-US" b="0" i="0" u="none" strike="noStrike" kern="1200" cap="none" spc="0" normalizeH="0" baseline="0" noProof="0" dirty="0">
                <a:ln>
                  <a:noFill/>
                </a:ln>
                <a:solidFill>
                  <a:srgbClr val="000066"/>
                </a:solidFill>
                <a:effectLst/>
                <a:uLnTx/>
                <a:uFillTx/>
                <a:latin typeface="黑体" panose="02010609060101010101" pitchFamily="49" charset="-122"/>
                <a:ea typeface="黑体" panose="02010609060101010101" pitchFamily="49" charset="-122"/>
              </a:rPr>
              <a:t>故由表</a:t>
            </a:r>
            <a:r>
              <a:rPr kumimoji="0" lang="en-US" altLang="zh-CN" b="0" i="0" u="none" strike="noStrike" kern="1200" cap="none" spc="0" normalizeH="0" baseline="0" noProof="0" dirty="0">
                <a:ln>
                  <a:noFill/>
                </a:ln>
                <a:solidFill>
                  <a:srgbClr val="000066"/>
                </a:solidFill>
                <a:effectLst/>
                <a:uLnTx/>
                <a:uFillTx/>
                <a:latin typeface="黑体" panose="02010609060101010101" pitchFamily="49" charset="-122"/>
                <a:ea typeface="黑体" panose="02010609060101010101" pitchFamily="49" charset="-122"/>
              </a:rPr>
              <a:t>1</a:t>
            </a:r>
            <a:r>
              <a:rPr kumimoji="0" lang="zh-CN" altLang="en-US" b="0" i="0" u="none" strike="noStrike" kern="1200" cap="none" spc="0" normalizeH="0" baseline="0" noProof="0" dirty="0">
                <a:ln>
                  <a:noFill/>
                </a:ln>
                <a:solidFill>
                  <a:srgbClr val="000066"/>
                </a:solidFill>
                <a:effectLst/>
                <a:uLnTx/>
                <a:uFillTx/>
                <a:latin typeface="黑体" panose="02010609060101010101" pitchFamily="49" charset="-122"/>
                <a:ea typeface="黑体" panose="02010609060101010101" pitchFamily="49" charset="-122"/>
              </a:rPr>
              <a:t>的数据可得表</a:t>
            </a:r>
            <a:r>
              <a:rPr kumimoji="0" lang="en-US" altLang="zh-CN" b="0" i="0" u="none" strike="noStrike" kern="1200" cap="none" spc="0" normalizeH="0" baseline="0" noProof="0" dirty="0">
                <a:ln>
                  <a:noFill/>
                </a:ln>
                <a:solidFill>
                  <a:srgbClr val="000066"/>
                </a:solidFill>
                <a:effectLst/>
                <a:uLnTx/>
                <a:uFillTx/>
                <a:latin typeface="黑体" panose="02010609060101010101" pitchFamily="49" charset="-122"/>
                <a:ea typeface="黑体" panose="02010609060101010101" pitchFamily="49" charset="-122"/>
              </a:rPr>
              <a:t>2</a:t>
            </a:r>
            <a:r>
              <a:rPr kumimoji="0" lang="zh-CN" altLang="en-US" b="0" i="0" u="none" strike="noStrike" kern="1200" cap="none" spc="0" normalizeH="0" baseline="0" noProof="0" dirty="0">
                <a:ln>
                  <a:noFill/>
                </a:ln>
                <a:solidFill>
                  <a:srgbClr val="000066"/>
                </a:solidFill>
                <a:effectLst/>
                <a:uLnTx/>
                <a:uFillTx/>
                <a:latin typeface="黑体" panose="02010609060101010101" pitchFamily="49" charset="-122"/>
                <a:ea typeface="黑体" panose="02010609060101010101" pitchFamily="49" charset="-122"/>
              </a:rPr>
              <a:t>的结果。</a:t>
            </a:r>
            <a:endParaRPr kumimoji="1" lang="zh-CN" altLang="en-US" b="0" i="0" u="none" strike="noStrike" kern="1200" cap="none" spc="0" normalizeH="0" baseline="0" noProof="0" dirty="0">
              <a:ln>
                <a:noFill/>
              </a:ln>
              <a:solidFill>
                <a:srgbClr val="000066"/>
              </a:solidFill>
              <a:effectLst/>
              <a:uLnTx/>
              <a:uFillTx/>
              <a:latin typeface="黑体" panose="02010609060101010101" pitchFamily="49" charset="-122"/>
              <a:ea typeface="黑体" panose="02010609060101010101" pitchFamily="49" charset="-122"/>
            </a:endParaRPr>
          </a:p>
          <a:p>
            <a:pPr marL="254000" marR="0" lvl="0" indent="-254000" algn="l" defTabSz="677863" rtl="0" eaLnBrk="0" fontAlgn="base" latinLnBrk="0" hangingPunct="0">
              <a:lnSpc>
                <a:spcPct val="100000"/>
              </a:lnSpc>
              <a:spcBef>
                <a:spcPct val="50000"/>
              </a:spcBef>
              <a:spcAft>
                <a:spcPct val="0"/>
              </a:spcAft>
              <a:buClrTx/>
              <a:buSzPct val="75000"/>
              <a:buFont typeface="Wingdings" panose="05000000000000000000" pitchFamily="2" charset="2"/>
              <a:buChar char="l"/>
              <a:tabLst/>
              <a:defRPr/>
            </a:pPr>
            <a:endParaRPr kumimoji="1" lang="en-US" altLang="zh-CN" b="0" i="0" u="none" strike="noStrike" kern="1200" cap="none" spc="0" normalizeH="0" baseline="0" noProof="0" dirty="0">
              <a:ln>
                <a:noFill/>
              </a:ln>
              <a:solidFill>
                <a:srgbClr val="000066"/>
              </a:solidFill>
              <a:effectLst/>
              <a:uLnTx/>
              <a:uFillTx/>
              <a:latin typeface="黑体" panose="02010609060101010101" pitchFamily="49" charset="-122"/>
              <a:ea typeface="黑体" panose="02010609060101010101" pitchFamily="49" charset="-122"/>
            </a:endParaRPr>
          </a:p>
        </p:txBody>
      </p:sp>
      <p:pic>
        <p:nvPicPr>
          <p:cNvPr id="5" name="Picture 451">
            <a:extLst>
              <a:ext uri="{FF2B5EF4-FFF2-40B4-BE49-F238E27FC236}">
                <a16:creationId xmlns:a16="http://schemas.microsoft.com/office/drawing/2014/main" id="{67856C71-609E-406C-B505-527857816973}"/>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9452" y="979965"/>
            <a:ext cx="784648" cy="461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52">
            <a:extLst>
              <a:ext uri="{FF2B5EF4-FFF2-40B4-BE49-F238E27FC236}">
                <a16:creationId xmlns:a16="http://schemas.microsoft.com/office/drawing/2014/main" id="{691FCDAE-EE05-47A2-9173-07918A50BEB0}"/>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4500" y="956549"/>
            <a:ext cx="330200"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53">
            <a:extLst>
              <a:ext uri="{FF2B5EF4-FFF2-40B4-BE49-F238E27FC236}">
                <a16:creationId xmlns:a16="http://schemas.microsoft.com/office/drawing/2014/main" id="{E4E0C4DE-E5DE-469B-84C2-1F5E3B997AF8}"/>
              </a:ext>
            </a:extLst>
          </p:cNvP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1050" y="906145"/>
            <a:ext cx="368300"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54">
            <a:extLst>
              <a:ext uri="{FF2B5EF4-FFF2-40B4-BE49-F238E27FC236}">
                <a16:creationId xmlns:a16="http://schemas.microsoft.com/office/drawing/2014/main" id="{F48BFF35-94A8-4450-AA69-F0D36D20683B}"/>
              </a:ext>
            </a:extLst>
          </p:cNvP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2734" y="1470104"/>
            <a:ext cx="5168900"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55">
            <a:extLst>
              <a:ext uri="{FF2B5EF4-FFF2-40B4-BE49-F238E27FC236}">
                <a16:creationId xmlns:a16="http://schemas.microsoft.com/office/drawing/2014/main" id="{1A8E8CB7-3517-4392-850D-51A2C91FC012}"/>
              </a:ext>
            </a:extLst>
          </p:cNvP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5656" y="2261274"/>
            <a:ext cx="625687" cy="335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56">
            <a:extLst>
              <a:ext uri="{FF2B5EF4-FFF2-40B4-BE49-F238E27FC236}">
                <a16:creationId xmlns:a16="http://schemas.microsoft.com/office/drawing/2014/main" id="{F4C1B9EB-E054-485B-884D-1A773B8AA809}"/>
              </a:ext>
            </a:extLst>
          </p:cNvPr>
          <p:cNvPicPr preferRelativeResize="0">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42734" y="2690496"/>
            <a:ext cx="45085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58">
            <a:extLst>
              <a:ext uri="{FF2B5EF4-FFF2-40B4-BE49-F238E27FC236}">
                <a16:creationId xmlns:a16="http://schemas.microsoft.com/office/drawing/2014/main" id="{3443D6BD-5429-41C7-856D-347F02556C26}"/>
              </a:ext>
            </a:extLst>
          </p:cNvPr>
          <p:cNvPicPr preferRelativeResize="0">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86100" y="4348640"/>
            <a:ext cx="40640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459">
            <a:extLst>
              <a:ext uri="{FF2B5EF4-FFF2-40B4-BE49-F238E27FC236}">
                <a16:creationId xmlns:a16="http://schemas.microsoft.com/office/drawing/2014/main" id="{C63CCB1A-0D1E-4D17-A59F-6E66E1EF4A61}"/>
              </a:ext>
            </a:extLst>
          </p:cNvPr>
          <p:cNvPicPr preferRelativeResize="0">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84287" y="5225652"/>
            <a:ext cx="2079625"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460">
            <a:extLst>
              <a:ext uri="{FF2B5EF4-FFF2-40B4-BE49-F238E27FC236}">
                <a16:creationId xmlns:a16="http://schemas.microsoft.com/office/drawing/2014/main" id="{53067A9F-9F61-4B4F-8ACE-462EF2360186}"/>
              </a:ext>
            </a:extLst>
          </p:cNvPr>
          <p:cNvPicPr preferRelativeResize="0">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34723" y="5225652"/>
            <a:ext cx="290989" cy="4574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461">
            <a:extLst>
              <a:ext uri="{FF2B5EF4-FFF2-40B4-BE49-F238E27FC236}">
                <a16:creationId xmlns:a16="http://schemas.microsoft.com/office/drawing/2014/main" id="{DA4E6608-1DF2-404D-99ED-E5093D46517F}"/>
              </a:ext>
            </a:extLst>
          </p:cNvPr>
          <p:cNvPicPr preferRelativeResize="0">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63447" y="5249387"/>
            <a:ext cx="1397000"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图片 16">
            <a:extLst>
              <a:ext uri="{FF2B5EF4-FFF2-40B4-BE49-F238E27FC236}">
                <a16:creationId xmlns:a16="http://schemas.microsoft.com/office/drawing/2014/main" id="{D11BCC42-AC62-4A8A-BB00-3F340FD86EA3}"/>
              </a:ext>
            </a:extLst>
          </p:cNvPr>
          <p:cNvPicPr>
            <a:picLocks noChangeAspect="1"/>
          </p:cNvPicPr>
          <p:nvPr/>
        </p:nvPicPr>
        <p:blipFill>
          <a:blip r:embed="rId12"/>
          <a:stretch>
            <a:fillRect/>
          </a:stretch>
        </p:blipFill>
        <p:spPr>
          <a:xfrm>
            <a:off x="3634170" y="3924773"/>
            <a:ext cx="1122971" cy="357196"/>
          </a:xfrm>
          <a:prstGeom prst="rect">
            <a:avLst/>
          </a:prstGeom>
        </p:spPr>
      </p:pic>
    </p:spTree>
    <p:extLst>
      <p:ext uri="{BB962C8B-B14F-4D97-AF65-F5344CB8AC3E}">
        <p14:creationId xmlns:p14="http://schemas.microsoft.com/office/powerpoint/2010/main" val="4320401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64">
            <a:extLst>
              <a:ext uri="{FF2B5EF4-FFF2-40B4-BE49-F238E27FC236}">
                <a16:creationId xmlns:a16="http://schemas.microsoft.com/office/drawing/2014/main" id="{E8693DB7-F08A-434C-8AF1-F8C050CDFFB2}"/>
              </a:ext>
            </a:extLst>
          </p:cNvPr>
          <p:cNvSpPr txBox="1">
            <a:spLocks noChangeArrowheads="1"/>
          </p:cNvSpPr>
          <p:nvPr/>
        </p:nvSpPr>
        <p:spPr bwMode="auto">
          <a:xfrm>
            <a:off x="1971040" y="744962"/>
            <a:ext cx="38100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550" tIns="41275" rIns="82550" bIns="41275" numCol="1" anchor="t" anchorCtr="0" compatLnSpc="1">
            <a:prstTxWarp prst="textNoShape">
              <a:avLst/>
            </a:prstTxWarp>
          </a:bodyPr>
          <a:lstStyle>
            <a:lvl1pPr marL="254000" indent="-2540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1pPr>
            <a:lvl2pPr marL="609600" indent="-2032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2pPr>
            <a:lvl3pPr marL="1017588" indent="-2032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3pPr>
            <a:lvl4pPr marL="1600200" indent="-2286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4pPr>
            <a:lvl5pPr marL="2057400" indent="-2286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4000" marR="0" lvl="0" indent="-25400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1200" cap="none" spc="0" normalizeH="0" baseline="0" noProof="0" dirty="0">
                <a:ln>
                  <a:noFill/>
                </a:ln>
                <a:solidFill>
                  <a:srgbClr val="000066"/>
                </a:solidFill>
                <a:effectLst/>
                <a:uLnTx/>
                <a:uFillTx/>
                <a:latin typeface="Arial"/>
                <a:ea typeface="宋体"/>
                <a:cs typeface="+mn-cs"/>
              </a:rPr>
              <a:t> </a:t>
            </a:r>
            <a:r>
              <a:rPr kumimoji="1" lang="zh-CN" altLang="en-US" sz="2400" b="1" i="0" u="none" strike="noStrike" kern="1200" cap="none" spc="0" normalizeH="0" baseline="0" noProof="0" dirty="0">
                <a:ln>
                  <a:noFill/>
                </a:ln>
                <a:solidFill>
                  <a:srgbClr val="000066"/>
                </a:solidFill>
                <a:effectLst/>
                <a:uLnTx/>
                <a:uFillTx/>
                <a:latin typeface="Arial"/>
                <a:ea typeface="宋体"/>
                <a:cs typeface="+mn-cs"/>
              </a:rPr>
              <a:t>表</a:t>
            </a:r>
            <a:r>
              <a:rPr kumimoji="1" lang="en-US" altLang="zh-CN" sz="2400" b="1" i="0" u="none" strike="noStrike" kern="1200" cap="none" spc="0" normalizeH="0" baseline="0" noProof="0" dirty="0">
                <a:ln>
                  <a:noFill/>
                </a:ln>
                <a:solidFill>
                  <a:srgbClr val="000066"/>
                </a:solidFill>
                <a:effectLst/>
                <a:uLnTx/>
                <a:uFillTx/>
                <a:latin typeface="Arial"/>
                <a:ea typeface="宋体"/>
                <a:cs typeface="+mn-cs"/>
              </a:rPr>
              <a:t>2</a:t>
            </a:r>
          </a:p>
          <a:p>
            <a:pPr marL="254000" marR="0" lvl="0" indent="-254000" algn="l" defTabSz="677863" rtl="0" eaLnBrk="0" fontAlgn="base" latinLnBrk="0" hangingPunct="0">
              <a:lnSpc>
                <a:spcPct val="100000"/>
              </a:lnSpc>
              <a:spcBef>
                <a:spcPct val="50000"/>
              </a:spcBef>
              <a:spcAft>
                <a:spcPct val="0"/>
              </a:spcAft>
              <a:buClrTx/>
              <a:buSzPct val="75000"/>
              <a:buFont typeface="Wingdings" panose="05000000000000000000" pitchFamily="2" charset="2"/>
              <a:buChar char="l"/>
              <a:tabLst/>
              <a:defRPr/>
            </a:pPr>
            <a:endParaRPr kumimoji="1" lang="en-US" altLang="zh-CN" sz="1800" b="1" i="0" u="none" strike="noStrike" kern="1200" cap="none" spc="0" normalizeH="0" baseline="0" noProof="0" dirty="0">
              <a:ln>
                <a:noFill/>
              </a:ln>
              <a:solidFill>
                <a:srgbClr val="000066"/>
              </a:solidFill>
              <a:effectLst/>
              <a:uLnTx/>
              <a:uFillTx/>
              <a:latin typeface="Arial"/>
              <a:ea typeface="宋体"/>
              <a:cs typeface="+mn-cs"/>
            </a:endParaRPr>
          </a:p>
        </p:txBody>
      </p:sp>
      <p:graphicFrame>
        <p:nvGraphicFramePr>
          <p:cNvPr id="5" name="Group 465">
            <a:extLst>
              <a:ext uri="{FF2B5EF4-FFF2-40B4-BE49-F238E27FC236}">
                <a16:creationId xmlns:a16="http://schemas.microsoft.com/office/drawing/2014/main" id="{85D9AAA7-7335-4C1A-B5D6-3F7BF28F60E5}"/>
              </a:ext>
            </a:extLst>
          </p:cNvPr>
          <p:cNvGraphicFramePr>
            <a:graphicFrameLocks/>
          </p:cNvGraphicFramePr>
          <p:nvPr>
            <p:extLst>
              <p:ext uri="{D42A27DB-BD31-4B8C-83A1-F6EECF244321}">
                <p14:modId xmlns:p14="http://schemas.microsoft.com/office/powerpoint/2010/main" val="2011068291"/>
              </p:ext>
            </p:extLst>
          </p:nvPr>
        </p:nvGraphicFramePr>
        <p:xfrm>
          <a:off x="1958340" y="1240262"/>
          <a:ext cx="7848600" cy="5329240"/>
        </p:xfrm>
        <a:graphic>
          <a:graphicData uri="http://schemas.openxmlformats.org/drawingml/2006/table">
            <a:tbl>
              <a:tblPr/>
              <a:tblGrid>
                <a:gridCol w="1308100">
                  <a:extLst>
                    <a:ext uri="{9D8B030D-6E8A-4147-A177-3AD203B41FA5}">
                      <a16:colId xmlns:a16="http://schemas.microsoft.com/office/drawing/2014/main" val="3760703957"/>
                    </a:ext>
                  </a:extLst>
                </a:gridCol>
                <a:gridCol w="1308100">
                  <a:extLst>
                    <a:ext uri="{9D8B030D-6E8A-4147-A177-3AD203B41FA5}">
                      <a16:colId xmlns:a16="http://schemas.microsoft.com/office/drawing/2014/main" val="3145647177"/>
                    </a:ext>
                  </a:extLst>
                </a:gridCol>
                <a:gridCol w="1308100">
                  <a:extLst>
                    <a:ext uri="{9D8B030D-6E8A-4147-A177-3AD203B41FA5}">
                      <a16:colId xmlns:a16="http://schemas.microsoft.com/office/drawing/2014/main" val="16926463"/>
                    </a:ext>
                  </a:extLst>
                </a:gridCol>
                <a:gridCol w="1308100">
                  <a:extLst>
                    <a:ext uri="{9D8B030D-6E8A-4147-A177-3AD203B41FA5}">
                      <a16:colId xmlns:a16="http://schemas.microsoft.com/office/drawing/2014/main" val="2988559820"/>
                    </a:ext>
                  </a:extLst>
                </a:gridCol>
                <a:gridCol w="1308100">
                  <a:extLst>
                    <a:ext uri="{9D8B030D-6E8A-4147-A177-3AD203B41FA5}">
                      <a16:colId xmlns:a16="http://schemas.microsoft.com/office/drawing/2014/main" val="1587322336"/>
                    </a:ext>
                  </a:extLst>
                </a:gridCol>
                <a:gridCol w="1308100">
                  <a:extLst>
                    <a:ext uri="{9D8B030D-6E8A-4147-A177-3AD203B41FA5}">
                      <a16:colId xmlns:a16="http://schemas.microsoft.com/office/drawing/2014/main" val="3300191323"/>
                    </a:ext>
                  </a:extLst>
                </a:gridCol>
              </a:tblGrid>
              <a:tr h="722313">
                <a:tc rowSpan="2">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endParaRPr kumimoji="1" lang="zh-CN"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endParaRPr>
                    </a:p>
                  </a:txBody>
                  <a:tcPr marL="82550" marR="82550" marT="41275" marB="4127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endParaRPr kumimoji="1" lang="zh-CN"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endParaRP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rowSpan="2" gridSpan="2">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endParaRPr kumimoji="1" lang="zh-CN"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endParaRPr>
                    </a:p>
                  </a:txBody>
                  <a:tcPr marL="82550" marR="82550" marT="41275" marB="4127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hMerge="1">
                  <a:txBody>
                    <a:bodyPr/>
                    <a:lstStyle/>
                    <a:p>
                      <a:endParaRPr lang="zh-CN" altLang="en-US"/>
                    </a:p>
                  </a:txBody>
                  <a:tcPr/>
                </a:tc>
                <a:extLst>
                  <a:ext uri="{0D108BD9-81ED-4DB2-BD59-A6C34878D82A}">
                    <a16:rowId xmlns:a16="http://schemas.microsoft.com/office/drawing/2014/main" val="2065227081"/>
                  </a:ext>
                </a:extLst>
              </a:tr>
              <a:tr h="768350">
                <a:tc vMerge="1">
                  <a:txBody>
                    <a:bodyPr/>
                    <a:lstStyle/>
                    <a:p>
                      <a:endParaRPr lang="zh-CN" altLang="en-US"/>
                    </a:p>
                  </a:txBody>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endPar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endParaRPr>
                    </a:p>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2</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endPar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endParaRPr>
                    </a:p>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3</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endPar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endParaRPr>
                    </a:p>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4</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892462380"/>
                  </a:ext>
                </a:extLst>
              </a:tr>
              <a:tr h="766763">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2</a:t>
                      </a:r>
                    </a:p>
                  </a:txBody>
                  <a:tcPr marL="82550" marR="82550" marT="41275" marB="4127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34</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_</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_</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   34</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2</a:t>
                      </a:r>
                    </a:p>
                  </a:txBody>
                  <a:tcPr marL="82550" marR="82550" marT="41275" marB="4127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45376415"/>
                  </a:ext>
                </a:extLst>
              </a:tr>
              <a:tr h="769938">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3</a:t>
                      </a:r>
                    </a:p>
                  </a:txBody>
                  <a:tcPr marL="82550" marR="82550" marT="41275" marB="4127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34</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31</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_</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   31</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3</a:t>
                      </a:r>
                    </a:p>
                  </a:txBody>
                  <a:tcPr marL="82550" marR="82550" marT="41275" marB="4127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77743453"/>
                  </a:ext>
                </a:extLst>
              </a:tr>
              <a:tr h="766763">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4</a:t>
                      </a:r>
                    </a:p>
                  </a:txBody>
                  <a:tcPr marL="82550" marR="82550" marT="41275" marB="4127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34</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31</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25</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   25</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4</a:t>
                      </a:r>
                    </a:p>
                  </a:txBody>
                  <a:tcPr marL="82550" marR="82550" marT="41275" marB="4127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59382302"/>
                  </a:ext>
                </a:extLst>
              </a:tr>
              <a:tr h="768350">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5</a:t>
                      </a:r>
                    </a:p>
                  </a:txBody>
                  <a:tcPr marL="82550" marR="82550" marT="41275" marB="4127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34</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31</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25</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  25</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4</a:t>
                      </a:r>
                    </a:p>
                  </a:txBody>
                  <a:tcPr marL="82550" marR="82550" marT="41275" marB="4127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16926656"/>
                  </a:ext>
                </a:extLst>
              </a:tr>
              <a:tr h="766763">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6</a:t>
                      </a:r>
                    </a:p>
                  </a:txBody>
                  <a:tcPr marL="82550" marR="82550" marT="41275" marB="4127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34</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31</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25</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   25</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dirty="0">
                          <a:ln>
                            <a:noFill/>
                          </a:ln>
                          <a:solidFill>
                            <a:srgbClr val="000066"/>
                          </a:solidFill>
                          <a:effectLst/>
                          <a:latin typeface="Arial" panose="020B0604020202020204" pitchFamily="34" charset="0"/>
                          <a:ea typeface="宋体" panose="02010600030101010101" pitchFamily="2" charset="-122"/>
                        </a:rPr>
                        <a:t>   4</a:t>
                      </a:r>
                    </a:p>
                  </a:txBody>
                  <a:tcPr marL="82550" marR="82550" marT="41275" marB="4127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82650119"/>
                  </a:ext>
                </a:extLst>
              </a:tr>
            </a:tbl>
          </a:graphicData>
        </a:graphic>
      </p:graphicFrame>
      <p:sp>
        <p:nvSpPr>
          <p:cNvPr id="6" name="Line 517">
            <a:extLst>
              <a:ext uri="{FF2B5EF4-FFF2-40B4-BE49-F238E27FC236}">
                <a16:creationId xmlns:a16="http://schemas.microsoft.com/office/drawing/2014/main" id="{F80DBEEB-E4C2-43A0-A5C1-A75D50E751D4}"/>
              </a:ext>
            </a:extLst>
          </p:cNvPr>
          <p:cNvSpPr>
            <a:spLocks noChangeShapeType="1"/>
          </p:cNvSpPr>
          <p:nvPr/>
        </p:nvSpPr>
        <p:spPr bwMode="auto">
          <a:xfrm>
            <a:off x="1971040" y="1238674"/>
            <a:ext cx="1257300" cy="146050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pic>
        <p:nvPicPr>
          <p:cNvPr id="7" name="Picture 518">
            <a:extLst>
              <a:ext uri="{FF2B5EF4-FFF2-40B4-BE49-F238E27FC236}">
                <a16:creationId xmlns:a16="http://schemas.microsoft.com/office/drawing/2014/main" id="{F857E241-00EB-427F-A607-1B9FDD58B0AE}"/>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8590" y="1462512"/>
            <a:ext cx="469900"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19">
            <a:extLst>
              <a:ext uri="{FF2B5EF4-FFF2-40B4-BE49-F238E27FC236}">
                <a16:creationId xmlns:a16="http://schemas.microsoft.com/office/drawing/2014/main" id="{928D1570-EBFA-4D60-ADFC-002C6E1219D0}"/>
              </a:ext>
            </a:extLst>
          </p:cNvP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6453" y="2021312"/>
            <a:ext cx="558800"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520">
            <a:extLst>
              <a:ext uri="{FF2B5EF4-FFF2-40B4-BE49-F238E27FC236}">
                <a16:creationId xmlns:a16="http://schemas.microsoft.com/office/drawing/2014/main" id="{E87876B5-1674-4340-A84D-BEFD053E5853}"/>
              </a:ext>
            </a:extLst>
          </p:cNvP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4190" y="1287887"/>
            <a:ext cx="1562100"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Line 521">
            <a:extLst>
              <a:ext uri="{FF2B5EF4-FFF2-40B4-BE49-F238E27FC236}">
                <a16:creationId xmlns:a16="http://schemas.microsoft.com/office/drawing/2014/main" id="{1EAFED13-A767-4872-97F8-BE810241107B}"/>
              </a:ext>
            </a:extLst>
          </p:cNvPr>
          <p:cNvSpPr>
            <a:spLocks noChangeShapeType="1"/>
          </p:cNvSpPr>
          <p:nvPr/>
        </p:nvSpPr>
        <p:spPr bwMode="auto">
          <a:xfrm flipH="1" flipV="1">
            <a:off x="8473440" y="1276774"/>
            <a:ext cx="12700" cy="148590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pic>
        <p:nvPicPr>
          <p:cNvPr id="11" name="Picture 522">
            <a:extLst>
              <a:ext uri="{FF2B5EF4-FFF2-40B4-BE49-F238E27FC236}">
                <a16:creationId xmlns:a16="http://schemas.microsoft.com/office/drawing/2014/main" id="{4702C67F-778C-4FF4-AF8E-5270B4C2B670}"/>
              </a:ext>
            </a:extLst>
          </p:cNvP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6340" y="1822874"/>
            <a:ext cx="666750"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523">
            <a:extLst>
              <a:ext uri="{FF2B5EF4-FFF2-40B4-BE49-F238E27FC236}">
                <a16:creationId xmlns:a16="http://schemas.microsoft.com/office/drawing/2014/main" id="{1DA34B23-A427-4F1B-81F9-4F7A1DF7B4F4}"/>
              </a:ext>
            </a:extLst>
          </p:cNvPr>
          <p:cNvPicPr preferRelativeResize="0">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95703" y="1599037"/>
            <a:ext cx="620712"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3636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26">
            <a:extLst>
              <a:ext uri="{FF2B5EF4-FFF2-40B4-BE49-F238E27FC236}">
                <a16:creationId xmlns:a16="http://schemas.microsoft.com/office/drawing/2014/main" id="{D9FDD63F-E61A-4E2F-A564-C13212A5976F}"/>
              </a:ext>
            </a:extLst>
          </p:cNvPr>
          <p:cNvSpPr txBox="1">
            <a:spLocks noChangeArrowheads="1"/>
          </p:cNvSpPr>
          <p:nvPr/>
        </p:nvSpPr>
        <p:spPr bwMode="auto">
          <a:xfrm>
            <a:off x="670666" y="783801"/>
            <a:ext cx="8458200" cy="1168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550" tIns="41275" rIns="82550" bIns="41275" numCol="1" anchor="t" anchorCtr="0" compatLnSpc="1">
            <a:prstTxWarp prst="textNoShape">
              <a:avLst/>
            </a:prstTxWarp>
          </a:bodyPr>
          <a:lstStyle>
            <a:lvl1pPr marL="254000" indent="-2540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1pPr>
            <a:lvl2pPr marL="609600" indent="-2032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2pPr>
            <a:lvl3pPr marL="1017588" indent="-2032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3pPr>
            <a:lvl4pPr marL="1600200" indent="-2286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4pPr>
            <a:lvl5pPr marL="2057400" indent="-2286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4000" marR="0" lvl="0" indent="-254000" algn="l" defTabSz="677863" rtl="0" eaLnBrk="0" fontAlgn="base" latinLnBrk="0" hangingPunct="0">
              <a:lnSpc>
                <a:spcPct val="150000"/>
              </a:lnSpc>
              <a:spcBef>
                <a:spcPct val="50000"/>
              </a:spcBef>
              <a:spcAft>
                <a:spcPct val="0"/>
              </a:spcAft>
              <a:buClrTx/>
              <a:buSzPct val="75000"/>
              <a:buFont typeface="Wingdings" panose="05000000000000000000" pitchFamily="2" charset="2"/>
              <a:buNone/>
              <a:tabLst/>
              <a:defRPr/>
            </a:pPr>
            <a:r>
              <a:rPr kumimoji="1" lang="zh-CN" altLang="en-US" sz="1800" b="1" i="0" u="none" strike="noStrike" kern="1200" cap="none" spc="0" normalizeH="0" baseline="0" noProof="0" dirty="0">
                <a:ln>
                  <a:noFill/>
                </a:ln>
                <a:solidFill>
                  <a:srgbClr val="000066"/>
                </a:solidFill>
                <a:effectLst/>
                <a:uLnTx/>
                <a:uFillTx/>
                <a:latin typeface="Arial"/>
                <a:ea typeface="宋体"/>
                <a:cs typeface="+mn-cs"/>
              </a:rPr>
              <a:t>再联合考虑对</a:t>
            </a:r>
            <a:r>
              <a:rPr kumimoji="1" lang="en-US" altLang="zh-CN" sz="1800" b="1" i="0" u="none" strike="noStrike" kern="1200" cap="none" spc="0" normalizeH="0" baseline="0" noProof="0" dirty="0">
                <a:ln>
                  <a:noFill/>
                </a:ln>
                <a:solidFill>
                  <a:srgbClr val="000066"/>
                </a:solidFill>
                <a:effectLst/>
                <a:uLnTx/>
                <a:uFillTx/>
                <a:latin typeface="Arial"/>
                <a:ea typeface="宋体"/>
                <a:cs typeface="+mn-cs"/>
              </a:rPr>
              <a:t>C</a:t>
            </a:r>
            <a:r>
              <a:rPr kumimoji="1" lang="zh-CN" altLang="en-US" sz="1800" b="1" i="0" u="none" strike="noStrike" kern="1200" cap="none" spc="0" normalizeH="0" baseline="0" noProof="0" dirty="0">
                <a:ln>
                  <a:noFill/>
                </a:ln>
                <a:solidFill>
                  <a:srgbClr val="000066"/>
                </a:solidFill>
                <a:effectLst/>
                <a:uLnTx/>
                <a:uFillTx/>
                <a:latin typeface="Arial"/>
                <a:ea typeface="宋体"/>
                <a:cs typeface="+mn-cs"/>
              </a:rPr>
              <a:t>、</a:t>
            </a:r>
            <a:r>
              <a:rPr kumimoji="1" lang="en-US" altLang="zh-CN" sz="1800" b="1" i="0" u="none" strike="noStrike" kern="1200" cap="none" spc="0" normalizeH="0" baseline="0" noProof="0" dirty="0">
                <a:ln>
                  <a:noFill/>
                </a:ln>
                <a:solidFill>
                  <a:srgbClr val="000066"/>
                </a:solidFill>
                <a:effectLst/>
                <a:uLnTx/>
                <a:uFillTx/>
                <a:latin typeface="Arial"/>
                <a:ea typeface="宋体"/>
                <a:cs typeface="+mn-cs"/>
              </a:rPr>
              <a:t>D</a:t>
            </a:r>
            <a:r>
              <a:rPr kumimoji="1" lang="zh-CN" altLang="en-US" sz="1800" b="1" i="0" u="none" strike="noStrike" kern="1200" cap="none" spc="0" normalizeH="0" baseline="0" noProof="0" dirty="0">
                <a:ln>
                  <a:noFill/>
                </a:ln>
                <a:solidFill>
                  <a:srgbClr val="000066"/>
                </a:solidFill>
                <a:effectLst/>
                <a:uLnTx/>
                <a:uFillTx/>
                <a:latin typeface="Arial"/>
                <a:ea typeface="宋体"/>
                <a:cs typeface="+mn-cs"/>
              </a:rPr>
              <a:t>两个部位派巡逻队，即            ，这是有</a:t>
            </a:r>
          </a:p>
          <a:p>
            <a:pPr marL="254000" marR="0" lvl="0" indent="-254000" algn="l" defTabSz="677863" rtl="0" eaLnBrk="0" fontAlgn="base" latinLnBrk="0" hangingPunct="0">
              <a:lnSpc>
                <a:spcPct val="150000"/>
              </a:lnSpc>
              <a:spcBef>
                <a:spcPct val="50000"/>
              </a:spcBef>
              <a:spcAft>
                <a:spcPct val="0"/>
              </a:spcAft>
              <a:buClrTx/>
              <a:buSzPct val="75000"/>
              <a:buFont typeface="Wingdings" panose="05000000000000000000" pitchFamily="2" charset="2"/>
              <a:buNone/>
              <a:tabLst/>
              <a:defRPr/>
            </a:pPr>
            <a:r>
              <a:rPr kumimoji="1" lang="zh-CN" altLang="en-US" sz="1800" b="1" i="0" u="none" strike="noStrike" kern="1200" cap="none" spc="0" normalizeH="0" baseline="0" noProof="0" dirty="0">
                <a:ln>
                  <a:noFill/>
                </a:ln>
                <a:solidFill>
                  <a:srgbClr val="000066"/>
                </a:solidFill>
                <a:effectLst/>
                <a:uLnTx/>
                <a:uFillTx/>
                <a:latin typeface="Arial"/>
                <a:ea typeface="宋体"/>
                <a:cs typeface="+mn-cs"/>
              </a:rPr>
              <a:t>因有                                  ，又                        ，</a:t>
            </a:r>
            <a:r>
              <a:rPr kumimoji="0" lang="zh-CN" altLang="en-US" sz="1800" b="1" i="0" u="none" strike="noStrike" kern="1200" cap="none" spc="0" normalizeH="0" baseline="0" noProof="0" dirty="0">
                <a:ln>
                  <a:noFill/>
                </a:ln>
                <a:solidFill>
                  <a:srgbClr val="000066"/>
                </a:solidFill>
                <a:effectLst/>
                <a:uLnTx/>
                <a:uFillTx/>
                <a:latin typeface="Arial"/>
                <a:ea typeface="宋体"/>
                <a:cs typeface="+mn-cs"/>
              </a:rPr>
              <a:t>故可得表</a:t>
            </a:r>
            <a:r>
              <a:rPr kumimoji="0" lang="en-US" altLang="zh-CN" sz="1800" b="1" i="0" u="none" strike="noStrike" kern="1200" cap="none" spc="0" normalizeH="0" baseline="0" noProof="0" dirty="0">
                <a:ln>
                  <a:noFill/>
                </a:ln>
                <a:solidFill>
                  <a:srgbClr val="000066"/>
                </a:solidFill>
                <a:effectLst/>
                <a:uLnTx/>
                <a:uFillTx/>
                <a:latin typeface="Arial"/>
                <a:ea typeface="宋体"/>
                <a:cs typeface="+mn-cs"/>
              </a:rPr>
              <a:t>3</a:t>
            </a:r>
            <a:r>
              <a:rPr kumimoji="0" lang="zh-CN" altLang="en-US" sz="1800" b="1" i="0" u="none" strike="noStrike" kern="1200" cap="none" spc="0" normalizeH="0" baseline="0" noProof="0" dirty="0">
                <a:ln>
                  <a:noFill/>
                </a:ln>
                <a:solidFill>
                  <a:srgbClr val="000066"/>
                </a:solidFill>
                <a:effectLst/>
                <a:uLnTx/>
                <a:uFillTx/>
                <a:latin typeface="Arial"/>
                <a:ea typeface="宋体"/>
                <a:cs typeface="+mn-cs"/>
              </a:rPr>
              <a:t>的结果</a:t>
            </a:r>
            <a:endParaRPr kumimoji="1" lang="zh-CN" altLang="en-US" sz="1800" b="1" i="0" u="none" strike="noStrike" kern="1200" cap="none" spc="0" normalizeH="0" baseline="0" noProof="0" dirty="0">
              <a:ln>
                <a:noFill/>
              </a:ln>
              <a:solidFill>
                <a:srgbClr val="000066"/>
              </a:solidFill>
              <a:effectLst/>
              <a:uLnTx/>
              <a:uFillTx/>
              <a:latin typeface="Arial"/>
              <a:ea typeface="宋体"/>
              <a:cs typeface="+mn-cs"/>
            </a:endParaRPr>
          </a:p>
        </p:txBody>
      </p:sp>
      <p:pic>
        <p:nvPicPr>
          <p:cNvPr id="5" name="Picture 527">
            <a:extLst>
              <a:ext uri="{FF2B5EF4-FFF2-40B4-BE49-F238E27FC236}">
                <a16:creationId xmlns:a16="http://schemas.microsoft.com/office/drawing/2014/main" id="{266AD7C8-09A8-415E-A3A7-1C7C19DF8177}"/>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3967" y="851058"/>
            <a:ext cx="693737" cy="360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28">
            <a:extLst>
              <a:ext uri="{FF2B5EF4-FFF2-40B4-BE49-F238E27FC236}">
                <a16:creationId xmlns:a16="http://schemas.microsoft.com/office/drawing/2014/main" id="{20B28176-708B-46F9-B92B-AB4DE066074B}"/>
              </a:ext>
            </a:extLst>
          </p:cNvP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0682" y="804438"/>
            <a:ext cx="4167188"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29">
            <a:extLst>
              <a:ext uri="{FF2B5EF4-FFF2-40B4-BE49-F238E27FC236}">
                <a16:creationId xmlns:a16="http://schemas.microsoft.com/office/drawing/2014/main" id="{AF6B7038-5F23-476E-A223-8B0C71D52687}"/>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4751" y="1352126"/>
            <a:ext cx="22129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30">
            <a:extLst>
              <a:ext uri="{FF2B5EF4-FFF2-40B4-BE49-F238E27FC236}">
                <a16:creationId xmlns:a16="http://schemas.microsoft.com/office/drawing/2014/main" id="{5A0BBC2F-F4DF-4BEB-BCC3-2F378527C434}"/>
              </a:ext>
            </a:extLst>
          </p:cNvP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11811" y="1364826"/>
            <a:ext cx="1417637"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531">
            <a:extLst>
              <a:ext uri="{FF2B5EF4-FFF2-40B4-BE49-F238E27FC236}">
                <a16:creationId xmlns:a16="http://schemas.microsoft.com/office/drawing/2014/main" id="{2A42EEBF-3C0B-4457-9C5F-5F5857098F08}"/>
              </a:ext>
            </a:extLst>
          </p:cNvPr>
          <p:cNvSpPr>
            <a:spLocks noChangeArrowheads="1"/>
          </p:cNvSpPr>
          <p:nvPr/>
        </p:nvSpPr>
        <p:spPr bwMode="auto">
          <a:xfrm>
            <a:off x="512709" y="3795289"/>
            <a:ext cx="4297362"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marL="254000" indent="-2540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1pPr>
            <a:lvl2pPr marL="609600"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2pPr>
            <a:lvl3pPr marL="1017588"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3pPr>
            <a:lvl4pPr marL="16002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4pPr>
            <a:lvl5pPr marL="20574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5pPr>
            <a:lvl6pPr marL="25146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6pPr>
            <a:lvl7pPr marL="29718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7pPr>
            <a:lvl8pPr marL="34290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8pPr>
            <a:lvl9pPr marL="38862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9pPr>
          </a:lstStyle>
          <a:p>
            <a:pPr marL="254000" marR="0" lvl="0" indent="-254000" defTabSz="677863"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dirty="0">
                <a:ln>
                  <a:noFill/>
                </a:ln>
                <a:solidFill>
                  <a:srgbClr val="000066"/>
                </a:solidFill>
                <a:effectLst/>
                <a:uLnTx/>
                <a:uFillTx/>
                <a:latin typeface="Arial" panose="020B0604020202020204" pitchFamily="34" charset="0"/>
                <a:ea typeface="宋体" panose="02010600030101010101" pitchFamily="2" charset="-122"/>
              </a:rPr>
              <a:t> </a:t>
            </a:r>
            <a:r>
              <a:rPr kumimoji="1" lang="zh-CN" altLang="en-US" sz="2400" b="1" i="0" u="none" strike="noStrike" kern="0" cap="none" spc="0" normalizeH="0" baseline="0" noProof="0" dirty="0">
                <a:ln>
                  <a:noFill/>
                </a:ln>
                <a:solidFill>
                  <a:srgbClr val="000066"/>
                </a:solidFill>
                <a:effectLst/>
                <a:uLnTx/>
                <a:uFillTx/>
                <a:latin typeface="Arial" panose="020B0604020202020204" pitchFamily="34" charset="0"/>
                <a:ea typeface="宋体" panose="02010600030101010101" pitchFamily="2" charset="-122"/>
              </a:rPr>
              <a:t>表</a:t>
            </a:r>
            <a:r>
              <a:rPr kumimoji="1" lang="en-US" altLang="zh-CN" sz="2400" b="1" i="0" u="none" strike="noStrike" kern="0" cap="none" spc="0" normalizeH="0" baseline="0" noProof="0" dirty="0">
                <a:ln>
                  <a:noFill/>
                </a:ln>
                <a:solidFill>
                  <a:srgbClr val="000066"/>
                </a:solidFill>
                <a:effectLst/>
                <a:uLnTx/>
                <a:uFillTx/>
                <a:latin typeface="Arial" panose="020B0604020202020204" pitchFamily="34" charset="0"/>
                <a:ea typeface="宋体" panose="02010600030101010101" pitchFamily="2" charset="-122"/>
              </a:rPr>
              <a:t>3</a:t>
            </a:r>
          </a:p>
          <a:p>
            <a:pPr marL="254000" marR="0" lvl="0" indent="-254000" defTabSz="677863" eaLnBrk="0" fontAlgn="base" latinLnBrk="0" hangingPunct="0">
              <a:lnSpc>
                <a:spcPct val="100000"/>
              </a:lnSpc>
              <a:spcBef>
                <a:spcPct val="50000"/>
              </a:spcBef>
              <a:spcAft>
                <a:spcPct val="0"/>
              </a:spcAft>
              <a:buClrTx/>
              <a:buSzPct val="75000"/>
              <a:buFont typeface="Wingdings" panose="05000000000000000000" pitchFamily="2" charset="2"/>
              <a:buChar char="l"/>
              <a:tabLst/>
              <a:defRPr/>
            </a:pPr>
            <a:endParaRPr kumimoji="1" lang="en-US" altLang="zh-CN" sz="1800" b="1" i="0" u="none" strike="noStrike" kern="0" cap="none" spc="0" normalizeH="0" baseline="0" noProof="0" dirty="0">
              <a:ln>
                <a:noFill/>
              </a:ln>
              <a:solidFill>
                <a:srgbClr val="000066"/>
              </a:solidFill>
              <a:effectLst/>
              <a:uLnTx/>
              <a:uFillTx/>
              <a:latin typeface="Arial" panose="020B0604020202020204" pitchFamily="34" charset="0"/>
              <a:ea typeface="宋体" panose="02010600030101010101" pitchFamily="2" charset="-122"/>
            </a:endParaRPr>
          </a:p>
        </p:txBody>
      </p:sp>
      <p:graphicFrame>
        <p:nvGraphicFramePr>
          <p:cNvPr id="10" name="Group 532">
            <a:extLst>
              <a:ext uri="{FF2B5EF4-FFF2-40B4-BE49-F238E27FC236}">
                <a16:creationId xmlns:a16="http://schemas.microsoft.com/office/drawing/2014/main" id="{EA99B13B-0983-4DE4-934A-7733E1E6ED80}"/>
              </a:ext>
            </a:extLst>
          </p:cNvPr>
          <p:cNvGraphicFramePr>
            <a:graphicFrameLocks noGrp="1"/>
          </p:cNvGraphicFramePr>
          <p:nvPr>
            <p:extLst>
              <p:ext uri="{D42A27DB-BD31-4B8C-83A1-F6EECF244321}">
                <p14:modId xmlns:p14="http://schemas.microsoft.com/office/powerpoint/2010/main" val="3109265257"/>
              </p:ext>
            </p:extLst>
          </p:nvPr>
        </p:nvGraphicFramePr>
        <p:xfrm>
          <a:off x="1612053" y="2169689"/>
          <a:ext cx="8851900" cy="4579938"/>
        </p:xfrm>
        <a:graphic>
          <a:graphicData uri="http://schemas.openxmlformats.org/drawingml/2006/table">
            <a:tbl>
              <a:tblPr/>
              <a:tblGrid>
                <a:gridCol w="1474788">
                  <a:extLst>
                    <a:ext uri="{9D8B030D-6E8A-4147-A177-3AD203B41FA5}">
                      <a16:colId xmlns:a16="http://schemas.microsoft.com/office/drawing/2014/main" val="778078876"/>
                    </a:ext>
                  </a:extLst>
                </a:gridCol>
                <a:gridCol w="1476375">
                  <a:extLst>
                    <a:ext uri="{9D8B030D-6E8A-4147-A177-3AD203B41FA5}">
                      <a16:colId xmlns:a16="http://schemas.microsoft.com/office/drawing/2014/main" val="1278478718"/>
                    </a:ext>
                  </a:extLst>
                </a:gridCol>
                <a:gridCol w="1474787">
                  <a:extLst>
                    <a:ext uri="{9D8B030D-6E8A-4147-A177-3AD203B41FA5}">
                      <a16:colId xmlns:a16="http://schemas.microsoft.com/office/drawing/2014/main" val="3017951030"/>
                    </a:ext>
                  </a:extLst>
                </a:gridCol>
                <a:gridCol w="1474788">
                  <a:extLst>
                    <a:ext uri="{9D8B030D-6E8A-4147-A177-3AD203B41FA5}">
                      <a16:colId xmlns:a16="http://schemas.microsoft.com/office/drawing/2014/main" val="3728016262"/>
                    </a:ext>
                  </a:extLst>
                </a:gridCol>
                <a:gridCol w="1476375">
                  <a:extLst>
                    <a:ext uri="{9D8B030D-6E8A-4147-A177-3AD203B41FA5}">
                      <a16:colId xmlns:a16="http://schemas.microsoft.com/office/drawing/2014/main" val="3170740724"/>
                    </a:ext>
                  </a:extLst>
                </a:gridCol>
                <a:gridCol w="1474787">
                  <a:extLst>
                    <a:ext uri="{9D8B030D-6E8A-4147-A177-3AD203B41FA5}">
                      <a16:colId xmlns:a16="http://schemas.microsoft.com/office/drawing/2014/main" val="4117411157"/>
                    </a:ext>
                  </a:extLst>
                </a:gridCol>
              </a:tblGrid>
              <a:tr h="603250">
                <a:tc rowSpan="2">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endParaRPr kumimoji="1" lang="zh-CN"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endParaRPr>
                    </a:p>
                  </a:txBody>
                  <a:tcPr marL="82550" marR="82550" marT="41275" marB="4127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endParaRPr kumimoji="1" lang="zh-CN"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endParaRP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rowSpan="2" gridSpan="2">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endParaRPr kumimoji="1" lang="zh-CN"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endParaRPr>
                    </a:p>
                  </a:txBody>
                  <a:tcPr marL="82550" marR="82550" marT="41275" marB="4127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hMerge="1">
                  <a:txBody>
                    <a:bodyPr/>
                    <a:lstStyle/>
                    <a:p>
                      <a:endParaRPr lang="zh-CN" altLang="en-US"/>
                    </a:p>
                  </a:txBody>
                  <a:tcPr/>
                </a:tc>
                <a:extLst>
                  <a:ext uri="{0D108BD9-81ED-4DB2-BD59-A6C34878D82A}">
                    <a16:rowId xmlns:a16="http://schemas.microsoft.com/office/drawing/2014/main" val="1172309053"/>
                  </a:ext>
                </a:extLst>
              </a:tr>
              <a:tr h="642938">
                <a:tc vMerge="1">
                  <a:txBody>
                    <a:bodyPr/>
                    <a:lstStyle/>
                    <a:p>
                      <a:endParaRPr lang="zh-CN" altLang="en-US"/>
                    </a:p>
                  </a:txBody>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endPar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endParaRPr>
                    </a:p>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2</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endPar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endParaRPr>
                    </a:p>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3</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endPar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endParaRPr>
                    </a:p>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4</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087630619"/>
                  </a:ext>
                </a:extLst>
              </a:tr>
              <a:tr h="641350">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4</a:t>
                      </a:r>
                    </a:p>
                  </a:txBody>
                  <a:tcPr marL="82550" marR="82550" marT="41275" marB="4127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dirty="0">
                          <a:ln>
                            <a:noFill/>
                          </a:ln>
                          <a:solidFill>
                            <a:srgbClr val="000066"/>
                          </a:solidFill>
                          <a:effectLst/>
                          <a:latin typeface="Arial" panose="020B0604020202020204" pitchFamily="34" charset="0"/>
                          <a:ea typeface="宋体" panose="02010600030101010101" pitchFamily="2" charset="-122"/>
                        </a:rPr>
                        <a:t>    24+</a:t>
                      </a:r>
                      <a:r>
                        <a:rPr kumimoji="1" lang="en-US" altLang="zh-CN" sz="18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34</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dirty="0">
                          <a:ln>
                            <a:noFill/>
                          </a:ln>
                          <a:solidFill>
                            <a:srgbClr val="C00000"/>
                          </a:solidFill>
                          <a:effectLst/>
                          <a:latin typeface="Arial" panose="020B0604020202020204" pitchFamily="34" charset="0"/>
                          <a:ea typeface="宋体" panose="02010600030101010101" pitchFamily="2" charset="-122"/>
                        </a:rPr>
                        <a:t>   58</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2</a:t>
                      </a:r>
                    </a:p>
                  </a:txBody>
                  <a:tcPr marL="82550" marR="82550" marT="41275" marB="4127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72492658"/>
                  </a:ext>
                </a:extLst>
              </a:tr>
              <a:tr h="642938">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5</a:t>
                      </a:r>
                    </a:p>
                  </a:txBody>
                  <a:tcPr marL="82550" marR="82550" marT="41275" marB="4127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dirty="0">
                          <a:ln>
                            <a:noFill/>
                          </a:ln>
                          <a:solidFill>
                            <a:srgbClr val="000066"/>
                          </a:solidFill>
                          <a:effectLst/>
                          <a:latin typeface="Arial" panose="020B0604020202020204" pitchFamily="34" charset="0"/>
                          <a:ea typeface="宋体" panose="02010600030101010101" pitchFamily="2" charset="-122"/>
                        </a:rPr>
                        <a:t>   24+</a:t>
                      </a:r>
                      <a:r>
                        <a:rPr kumimoji="1" lang="en-US" altLang="zh-CN" sz="18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31</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dirty="0">
                          <a:ln>
                            <a:noFill/>
                          </a:ln>
                          <a:solidFill>
                            <a:srgbClr val="000066"/>
                          </a:solidFill>
                          <a:effectLst/>
                          <a:latin typeface="Arial" panose="020B0604020202020204" pitchFamily="34" charset="0"/>
                          <a:ea typeface="宋体" panose="02010600030101010101" pitchFamily="2" charset="-122"/>
                        </a:rPr>
                        <a:t>  22+</a:t>
                      </a:r>
                      <a:r>
                        <a:rPr kumimoji="1" lang="en-US" altLang="zh-CN" sz="18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34</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dirty="0">
                          <a:ln>
                            <a:noFill/>
                          </a:ln>
                          <a:solidFill>
                            <a:srgbClr val="C00000"/>
                          </a:solidFill>
                          <a:effectLst/>
                          <a:latin typeface="Arial" panose="020B0604020202020204" pitchFamily="34" charset="0"/>
                          <a:ea typeface="宋体" panose="02010600030101010101" pitchFamily="2" charset="-122"/>
                        </a:rPr>
                        <a:t>   55</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2</a:t>
                      </a:r>
                    </a:p>
                  </a:txBody>
                  <a:tcPr marL="82550" marR="82550" marT="41275" marB="4127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49023978"/>
                  </a:ext>
                </a:extLst>
              </a:tr>
              <a:tr h="641350">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6</a:t>
                      </a:r>
                    </a:p>
                  </a:txBody>
                  <a:tcPr marL="82550" marR="82550" marT="41275" marB="4127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dirty="0">
                          <a:ln>
                            <a:noFill/>
                          </a:ln>
                          <a:solidFill>
                            <a:srgbClr val="000066"/>
                          </a:solidFill>
                          <a:effectLst/>
                          <a:latin typeface="Arial" panose="020B0604020202020204" pitchFamily="34" charset="0"/>
                          <a:ea typeface="宋体" panose="02010600030101010101" pitchFamily="2" charset="-122"/>
                        </a:rPr>
                        <a:t>   24+</a:t>
                      </a:r>
                      <a:r>
                        <a:rPr kumimoji="1" lang="en-US" altLang="zh-CN" sz="18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25</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dirty="0">
                          <a:ln>
                            <a:noFill/>
                          </a:ln>
                          <a:solidFill>
                            <a:srgbClr val="000066"/>
                          </a:solidFill>
                          <a:effectLst/>
                          <a:latin typeface="Arial" panose="020B0604020202020204" pitchFamily="34" charset="0"/>
                          <a:ea typeface="宋体" panose="02010600030101010101" pitchFamily="2" charset="-122"/>
                        </a:rPr>
                        <a:t>  22+</a:t>
                      </a:r>
                      <a:r>
                        <a:rPr kumimoji="1" lang="en-US" altLang="zh-CN" sz="18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31</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dirty="0">
                          <a:ln>
                            <a:noFill/>
                          </a:ln>
                          <a:solidFill>
                            <a:srgbClr val="000066"/>
                          </a:solidFill>
                          <a:effectLst/>
                          <a:latin typeface="Arial" panose="020B0604020202020204" pitchFamily="34" charset="0"/>
                          <a:ea typeface="宋体" panose="02010600030101010101" pitchFamily="2" charset="-122"/>
                        </a:rPr>
                        <a:t>   21+</a:t>
                      </a:r>
                      <a:r>
                        <a:rPr kumimoji="1" lang="en-US" altLang="zh-CN" sz="18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34</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dirty="0">
                          <a:ln>
                            <a:noFill/>
                          </a:ln>
                          <a:solidFill>
                            <a:srgbClr val="C00000"/>
                          </a:solidFill>
                          <a:effectLst/>
                          <a:latin typeface="Arial" panose="020B0604020202020204" pitchFamily="34" charset="0"/>
                          <a:ea typeface="宋体" panose="02010600030101010101" pitchFamily="2" charset="-122"/>
                        </a:rPr>
                        <a:t>   49</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2</a:t>
                      </a:r>
                    </a:p>
                  </a:txBody>
                  <a:tcPr marL="82550" marR="82550" marT="41275" marB="4127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54892565"/>
                  </a:ext>
                </a:extLst>
              </a:tr>
              <a:tr h="641350">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7</a:t>
                      </a:r>
                    </a:p>
                  </a:txBody>
                  <a:tcPr marL="82550" marR="82550" marT="41275" marB="4127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dirty="0">
                          <a:ln>
                            <a:noFill/>
                          </a:ln>
                          <a:solidFill>
                            <a:srgbClr val="000066"/>
                          </a:solidFill>
                          <a:effectLst/>
                          <a:latin typeface="Arial" panose="020B0604020202020204" pitchFamily="34" charset="0"/>
                          <a:ea typeface="宋体" panose="02010600030101010101" pitchFamily="2" charset="-122"/>
                        </a:rPr>
                        <a:t>   24+</a:t>
                      </a:r>
                      <a:r>
                        <a:rPr kumimoji="1" lang="en-US" altLang="zh-CN" sz="18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25</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dirty="0">
                          <a:ln>
                            <a:noFill/>
                          </a:ln>
                          <a:solidFill>
                            <a:srgbClr val="000066"/>
                          </a:solidFill>
                          <a:effectLst/>
                          <a:latin typeface="Arial" panose="020B0604020202020204" pitchFamily="34" charset="0"/>
                          <a:ea typeface="宋体" panose="02010600030101010101" pitchFamily="2" charset="-122"/>
                        </a:rPr>
                        <a:t>  22+</a:t>
                      </a:r>
                      <a:r>
                        <a:rPr kumimoji="1" lang="en-US" altLang="zh-CN" sz="18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25</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dirty="0">
                          <a:ln>
                            <a:noFill/>
                          </a:ln>
                          <a:solidFill>
                            <a:srgbClr val="000066"/>
                          </a:solidFill>
                          <a:effectLst/>
                          <a:latin typeface="Arial" panose="020B0604020202020204" pitchFamily="34" charset="0"/>
                          <a:ea typeface="宋体" panose="02010600030101010101" pitchFamily="2" charset="-122"/>
                        </a:rPr>
                        <a:t>   21+</a:t>
                      </a:r>
                      <a:r>
                        <a:rPr kumimoji="1" lang="en-US" altLang="zh-CN" sz="18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31</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dirty="0">
                          <a:ln>
                            <a:noFill/>
                          </a:ln>
                          <a:solidFill>
                            <a:srgbClr val="C00000"/>
                          </a:solidFill>
                          <a:effectLst/>
                          <a:latin typeface="Arial" panose="020B0604020202020204" pitchFamily="34" charset="0"/>
                          <a:ea typeface="宋体" panose="02010600030101010101" pitchFamily="2" charset="-122"/>
                        </a:rPr>
                        <a:t>   47</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3</a:t>
                      </a:r>
                    </a:p>
                  </a:txBody>
                  <a:tcPr marL="82550" marR="82550" marT="41275" marB="4127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95029034"/>
                  </a:ext>
                </a:extLst>
              </a:tr>
              <a:tr h="641350">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8</a:t>
                      </a:r>
                    </a:p>
                  </a:txBody>
                  <a:tcPr marL="82550" marR="82550" marT="41275" marB="4127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dirty="0">
                          <a:ln>
                            <a:noFill/>
                          </a:ln>
                          <a:solidFill>
                            <a:srgbClr val="000066"/>
                          </a:solidFill>
                          <a:effectLst/>
                          <a:latin typeface="Arial" panose="020B0604020202020204" pitchFamily="34" charset="0"/>
                          <a:ea typeface="宋体" panose="02010600030101010101" pitchFamily="2" charset="-122"/>
                        </a:rPr>
                        <a:t>   24+</a:t>
                      </a:r>
                      <a:r>
                        <a:rPr kumimoji="1" lang="en-US" altLang="zh-CN" sz="18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25</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dirty="0">
                          <a:ln>
                            <a:noFill/>
                          </a:ln>
                          <a:solidFill>
                            <a:srgbClr val="000066"/>
                          </a:solidFill>
                          <a:effectLst/>
                          <a:latin typeface="Arial" panose="020B0604020202020204" pitchFamily="34" charset="0"/>
                          <a:ea typeface="宋体" panose="02010600030101010101" pitchFamily="2" charset="-122"/>
                        </a:rPr>
                        <a:t>  22+</a:t>
                      </a:r>
                      <a:r>
                        <a:rPr kumimoji="1" lang="en-US" altLang="zh-CN" sz="18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25</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dirty="0">
                          <a:ln>
                            <a:noFill/>
                          </a:ln>
                          <a:solidFill>
                            <a:srgbClr val="000066"/>
                          </a:solidFill>
                          <a:effectLst/>
                          <a:latin typeface="Arial" panose="020B0604020202020204" pitchFamily="34" charset="0"/>
                          <a:ea typeface="宋体" panose="02010600030101010101" pitchFamily="2" charset="-122"/>
                        </a:rPr>
                        <a:t>   31+</a:t>
                      </a:r>
                      <a:r>
                        <a:rPr kumimoji="1" lang="en-US" altLang="zh-CN" sz="18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25</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dirty="0">
                          <a:ln>
                            <a:noFill/>
                          </a:ln>
                          <a:solidFill>
                            <a:srgbClr val="C00000"/>
                          </a:solidFill>
                          <a:effectLst/>
                          <a:latin typeface="Arial" panose="020B0604020202020204" pitchFamily="34" charset="0"/>
                          <a:ea typeface="宋体" panose="02010600030101010101" pitchFamily="2" charset="-122"/>
                        </a:rPr>
                        <a:t>   46</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dirty="0">
                          <a:ln>
                            <a:noFill/>
                          </a:ln>
                          <a:solidFill>
                            <a:srgbClr val="000066"/>
                          </a:solidFill>
                          <a:effectLst/>
                          <a:latin typeface="Arial" panose="020B0604020202020204" pitchFamily="34" charset="0"/>
                          <a:ea typeface="宋体" panose="02010600030101010101" pitchFamily="2" charset="-122"/>
                        </a:rPr>
                        <a:t>   4</a:t>
                      </a:r>
                    </a:p>
                  </a:txBody>
                  <a:tcPr marL="82550" marR="82550" marT="41275" marB="4127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99794667"/>
                  </a:ext>
                </a:extLst>
              </a:tr>
            </a:tbl>
          </a:graphicData>
        </a:graphic>
      </p:graphicFrame>
      <p:sp>
        <p:nvSpPr>
          <p:cNvPr id="11" name="Line 584">
            <a:extLst>
              <a:ext uri="{FF2B5EF4-FFF2-40B4-BE49-F238E27FC236}">
                <a16:creationId xmlns:a16="http://schemas.microsoft.com/office/drawing/2014/main" id="{851A98DD-1733-47FF-8DA6-FA2C199BE7D0}"/>
              </a:ext>
            </a:extLst>
          </p:cNvPr>
          <p:cNvSpPr>
            <a:spLocks noChangeShapeType="1"/>
          </p:cNvSpPr>
          <p:nvPr/>
        </p:nvSpPr>
        <p:spPr bwMode="auto">
          <a:xfrm>
            <a:off x="1612053" y="2230014"/>
            <a:ext cx="1417638" cy="1220788"/>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pic>
        <p:nvPicPr>
          <p:cNvPr id="12" name="Picture 585">
            <a:extLst>
              <a:ext uri="{FF2B5EF4-FFF2-40B4-BE49-F238E27FC236}">
                <a16:creationId xmlns:a16="http://schemas.microsoft.com/office/drawing/2014/main" id="{B39B60D7-A344-4AFC-BBC5-2F20EACC8193}"/>
              </a:ext>
            </a:extLst>
          </p:cNvPr>
          <p:cNvPicPr preferRelativeResize="0">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96278" y="2295102"/>
            <a:ext cx="530225" cy="544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586">
            <a:extLst>
              <a:ext uri="{FF2B5EF4-FFF2-40B4-BE49-F238E27FC236}">
                <a16:creationId xmlns:a16="http://schemas.microsoft.com/office/drawing/2014/main" id="{E758EE67-C325-481E-9549-95F450692036}"/>
              </a:ext>
            </a:extLst>
          </p:cNvPr>
          <p:cNvPicPr preferRelativeResize="0">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7628" y="2890414"/>
            <a:ext cx="630238"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587">
            <a:extLst>
              <a:ext uri="{FF2B5EF4-FFF2-40B4-BE49-F238E27FC236}">
                <a16:creationId xmlns:a16="http://schemas.microsoft.com/office/drawing/2014/main" id="{B9F053E9-19AD-4E2A-8B75-7FB451AD77CC}"/>
              </a:ext>
            </a:extLst>
          </p:cNvPr>
          <p:cNvPicPr preferRelativeResize="0">
            <a:picLocks noChangeArrowheads="1"/>
          </p:cNvPicPr>
          <p:nvPr/>
        </p:nvPicPr>
        <p:blipFill>
          <a:blip r:embed="rId9">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61466" y="2233189"/>
            <a:ext cx="3817937"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Line 588">
            <a:extLst>
              <a:ext uri="{FF2B5EF4-FFF2-40B4-BE49-F238E27FC236}">
                <a16:creationId xmlns:a16="http://schemas.microsoft.com/office/drawing/2014/main" id="{6D904450-8B47-4C29-9F1B-13B1A445064C}"/>
              </a:ext>
            </a:extLst>
          </p:cNvPr>
          <p:cNvSpPr>
            <a:spLocks noChangeShapeType="1"/>
          </p:cNvSpPr>
          <p:nvPr/>
        </p:nvSpPr>
        <p:spPr bwMode="auto">
          <a:xfrm flipH="1" flipV="1">
            <a:off x="8982816" y="2252028"/>
            <a:ext cx="14287" cy="1241425"/>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pic>
        <p:nvPicPr>
          <p:cNvPr id="16" name="Picture 589">
            <a:extLst>
              <a:ext uri="{FF2B5EF4-FFF2-40B4-BE49-F238E27FC236}">
                <a16:creationId xmlns:a16="http://schemas.microsoft.com/office/drawing/2014/main" id="{2D2CC566-BBDB-472B-A9B8-4F23D23AE78D}"/>
              </a:ext>
            </a:extLst>
          </p:cNvPr>
          <p:cNvPicPr preferRelativeResize="0">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44578" y="2452264"/>
            <a:ext cx="1057275" cy="803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590">
            <a:extLst>
              <a:ext uri="{FF2B5EF4-FFF2-40B4-BE49-F238E27FC236}">
                <a16:creationId xmlns:a16="http://schemas.microsoft.com/office/drawing/2014/main" id="{BC837ADF-D1E8-4FDD-AE43-C2762FC41411}"/>
              </a:ext>
            </a:extLst>
          </p:cNvPr>
          <p:cNvPicPr preferRelativeResize="0">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373341" y="2445914"/>
            <a:ext cx="700087"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768570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93">
            <a:extLst>
              <a:ext uri="{FF2B5EF4-FFF2-40B4-BE49-F238E27FC236}">
                <a16:creationId xmlns:a16="http://schemas.microsoft.com/office/drawing/2014/main" id="{25CB0044-420E-46AB-9711-6434CB2ED868}"/>
              </a:ext>
            </a:extLst>
          </p:cNvPr>
          <p:cNvSpPr txBox="1">
            <a:spLocks noChangeArrowheads="1"/>
          </p:cNvSpPr>
          <p:nvPr/>
        </p:nvSpPr>
        <p:spPr bwMode="auto">
          <a:xfrm>
            <a:off x="765651" y="809467"/>
            <a:ext cx="8851900" cy="1263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550" tIns="41275" rIns="82550" bIns="41275" numCol="1" anchor="t" anchorCtr="0" compatLnSpc="1">
            <a:prstTxWarp prst="textNoShape">
              <a:avLst/>
            </a:prstTxWarp>
          </a:bodyPr>
          <a:lstStyle>
            <a:lvl1pPr marL="254000" indent="-2540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1pPr>
            <a:lvl2pPr marL="609600" indent="-2032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2pPr>
            <a:lvl3pPr marL="1017588" indent="-2032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3pPr>
            <a:lvl4pPr marL="1600200" indent="-2286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4pPr>
            <a:lvl5pPr marL="2057400" indent="-2286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4000" marR="0" lvl="0" indent="-254000" algn="l" defTabSz="677863" rtl="0" eaLnBrk="0" fontAlgn="base" latinLnBrk="0" hangingPunct="0">
              <a:lnSpc>
                <a:spcPct val="150000"/>
              </a:lnSpc>
              <a:spcBef>
                <a:spcPct val="50000"/>
              </a:spcBef>
              <a:spcAft>
                <a:spcPct val="0"/>
              </a:spcAft>
              <a:buClrTx/>
              <a:buSzPct val="75000"/>
              <a:buFont typeface="Wingdings" panose="05000000000000000000" pitchFamily="2" charset="2"/>
              <a:buChar char="l"/>
              <a:tabLst/>
              <a:defRPr/>
            </a:pPr>
            <a:r>
              <a:rPr kumimoji="1" lang="zh-CN" altLang="en-US" sz="1800" b="1" i="0" u="none" strike="noStrike" kern="1200" cap="none" spc="0" normalizeH="0" baseline="0" noProof="0" dirty="0">
                <a:ln>
                  <a:noFill/>
                </a:ln>
                <a:solidFill>
                  <a:srgbClr val="000066"/>
                </a:solidFill>
                <a:effectLst/>
                <a:uLnTx/>
                <a:uFillTx/>
                <a:latin typeface="Arial"/>
                <a:ea typeface="宋体"/>
                <a:cs typeface="+mn-cs"/>
              </a:rPr>
              <a:t>下面考虑对</a:t>
            </a:r>
            <a:r>
              <a:rPr kumimoji="1" lang="en-US" altLang="zh-CN" sz="1800" b="1" i="0" u="none" strike="noStrike" kern="1200" cap="none" spc="0" normalizeH="0" baseline="0" noProof="0" dirty="0">
                <a:ln>
                  <a:noFill/>
                </a:ln>
                <a:solidFill>
                  <a:srgbClr val="000066"/>
                </a:solidFill>
                <a:effectLst/>
                <a:uLnTx/>
                <a:uFillTx/>
                <a:latin typeface="Arial"/>
                <a:ea typeface="宋体"/>
                <a:cs typeface="+mn-cs"/>
              </a:rPr>
              <a:t>B</a:t>
            </a:r>
            <a:r>
              <a:rPr kumimoji="1" lang="zh-CN" altLang="en-US" sz="1800" b="1" i="0" u="none" strike="noStrike" kern="1200" cap="none" spc="0" normalizeH="0" baseline="0" noProof="0" dirty="0">
                <a:ln>
                  <a:noFill/>
                </a:ln>
                <a:solidFill>
                  <a:srgbClr val="000066"/>
                </a:solidFill>
                <a:effectLst/>
                <a:uLnTx/>
                <a:uFillTx/>
                <a:latin typeface="Arial"/>
                <a:ea typeface="宋体"/>
                <a:cs typeface="+mn-cs"/>
              </a:rPr>
              <a:t>、</a:t>
            </a:r>
            <a:r>
              <a:rPr kumimoji="1" lang="en-US" altLang="zh-CN" sz="1800" b="1" i="0" u="none" strike="noStrike" kern="1200" cap="none" spc="0" normalizeH="0" baseline="0" noProof="0" dirty="0">
                <a:ln>
                  <a:noFill/>
                </a:ln>
                <a:solidFill>
                  <a:srgbClr val="000066"/>
                </a:solidFill>
                <a:effectLst/>
                <a:uLnTx/>
                <a:uFillTx/>
                <a:latin typeface="Arial"/>
                <a:ea typeface="宋体"/>
                <a:cs typeface="+mn-cs"/>
              </a:rPr>
              <a:t>C</a:t>
            </a:r>
            <a:r>
              <a:rPr kumimoji="1" lang="zh-CN" altLang="en-US" sz="1800" b="1" i="0" u="none" strike="noStrike" kern="1200" cap="none" spc="0" normalizeH="0" baseline="0" noProof="0" dirty="0">
                <a:ln>
                  <a:noFill/>
                </a:ln>
                <a:solidFill>
                  <a:srgbClr val="000066"/>
                </a:solidFill>
                <a:effectLst/>
                <a:uLnTx/>
                <a:uFillTx/>
                <a:latin typeface="Arial"/>
                <a:ea typeface="宋体"/>
                <a:cs typeface="+mn-cs"/>
              </a:rPr>
              <a:t>、</a:t>
            </a:r>
            <a:r>
              <a:rPr kumimoji="1" lang="en-US" altLang="zh-CN" sz="1800" b="1" i="0" u="none" strike="noStrike" kern="1200" cap="none" spc="0" normalizeH="0" baseline="0" noProof="0" dirty="0">
                <a:ln>
                  <a:noFill/>
                </a:ln>
                <a:solidFill>
                  <a:srgbClr val="000066"/>
                </a:solidFill>
                <a:effectLst/>
                <a:uLnTx/>
                <a:uFillTx/>
                <a:latin typeface="Arial"/>
                <a:ea typeface="宋体"/>
                <a:cs typeface="+mn-cs"/>
              </a:rPr>
              <a:t>D</a:t>
            </a:r>
            <a:r>
              <a:rPr kumimoji="1" lang="zh-CN" altLang="en-US" sz="1800" b="1" i="0" u="none" strike="noStrike" kern="1200" cap="none" spc="0" normalizeH="0" baseline="0" noProof="0" dirty="0">
                <a:ln>
                  <a:noFill/>
                </a:ln>
                <a:solidFill>
                  <a:srgbClr val="000066"/>
                </a:solidFill>
                <a:effectLst/>
                <a:uLnTx/>
                <a:uFillTx/>
                <a:latin typeface="Arial"/>
                <a:ea typeface="宋体"/>
                <a:cs typeface="+mn-cs"/>
              </a:rPr>
              <a:t>三个部位派巡逻队，即            ，这时有</a:t>
            </a:r>
          </a:p>
          <a:p>
            <a:pPr marL="254000" marR="0" lvl="0" indent="-254000" algn="l" defTabSz="677863" rtl="0" eaLnBrk="0" fontAlgn="base" latinLnBrk="0" hangingPunct="0">
              <a:lnSpc>
                <a:spcPct val="150000"/>
              </a:lnSpc>
              <a:spcBef>
                <a:spcPct val="50000"/>
              </a:spcBef>
              <a:spcAft>
                <a:spcPct val="0"/>
              </a:spcAft>
              <a:buClrTx/>
              <a:buSzPct val="75000"/>
              <a:buFont typeface="Wingdings" panose="05000000000000000000" pitchFamily="2" charset="2"/>
              <a:buChar char="l"/>
              <a:tabLst/>
              <a:defRPr/>
            </a:pPr>
            <a:r>
              <a:rPr kumimoji="1" lang="zh-CN" altLang="en-US" sz="1800" b="1" i="0" u="none" strike="noStrike" kern="1200" cap="none" spc="0" normalizeH="0" baseline="0" noProof="0" dirty="0">
                <a:ln>
                  <a:noFill/>
                </a:ln>
                <a:solidFill>
                  <a:srgbClr val="000066"/>
                </a:solidFill>
                <a:effectLst/>
                <a:uLnTx/>
                <a:uFillTx/>
                <a:latin typeface="Arial"/>
                <a:ea typeface="宋体"/>
                <a:cs typeface="+mn-cs"/>
              </a:rPr>
              <a:t>同样有                                     又                            ，故计算得表</a:t>
            </a:r>
            <a:r>
              <a:rPr kumimoji="1" lang="en-US" altLang="zh-CN" sz="1800" b="1" i="0" u="none" strike="noStrike" kern="1200" cap="none" spc="0" normalizeH="0" baseline="0" noProof="0" dirty="0">
                <a:ln>
                  <a:noFill/>
                </a:ln>
                <a:solidFill>
                  <a:srgbClr val="000066"/>
                </a:solidFill>
                <a:effectLst/>
                <a:uLnTx/>
                <a:uFillTx/>
                <a:latin typeface="Arial"/>
                <a:ea typeface="宋体"/>
                <a:cs typeface="+mn-cs"/>
              </a:rPr>
              <a:t>4</a:t>
            </a:r>
            <a:r>
              <a:rPr kumimoji="1" lang="zh-CN" altLang="en-US" sz="1800" b="1" i="0" u="none" strike="noStrike" kern="1200" cap="none" spc="0" normalizeH="0" baseline="0" noProof="0" dirty="0">
                <a:ln>
                  <a:noFill/>
                </a:ln>
                <a:solidFill>
                  <a:srgbClr val="000066"/>
                </a:solidFill>
                <a:effectLst/>
                <a:uLnTx/>
                <a:uFillTx/>
                <a:latin typeface="Arial"/>
                <a:ea typeface="宋体"/>
                <a:cs typeface="+mn-cs"/>
              </a:rPr>
              <a:t>。</a:t>
            </a:r>
          </a:p>
        </p:txBody>
      </p:sp>
      <p:pic>
        <p:nvPicPr>
          <p:cNvPr id="5" name="Picture 594">
            <a:extLst>
              <a:ext uri="{FF2B5EF4-FFF2-40B4-BE49-F238E27FC236}">
                <a16:creationId xmlns:a16="http://schemas.microsoft.com/office/drawing/2014/main" id="{CB8559D4-E328-457C-954D-B7D72C016B2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3870" y="833465"/>
            <a:ext cx="647700"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95">
            <a:extLst>
              <a:ext uri="{FF2B5EF4-FFF2-40B4-BE49-F238E27FC236}">
                <a16:creationId xmlns:a16="http://schemas.microsoft.com/office/drawing/2014/main" id="{467A9C7E-C90E-428F-81EF-C88EF358179D}"/>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4395" y="705751"/>
            <a:ext cx="4673600" cy="731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96">
            <a:extLst>
              <a:ext uri="{FF2B5EF4-FFF2-40B4-BE49-F238E27FC236}">
                <a16:creationId xmlns:a16="http://schemas.microsoft.com/office/drawing/2014/main" id="{44E45858-B30D-4093-A312-259624231FC1}"/>
              </a:ext>
            </a:extLst>
          </p:cNvP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6898" y="1385068"/>
            <a:ext cx="2239962"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97">
            <a:extLst>
              <a:ext uri="{FF2B5EF4-FFF2-40B4-BE49-F238E27FC236}">
                <a16:creationId xmlns:a16="http://schemas.microsoft.com/office/drawing/2014/main" id="{3FEE59EA-CF8C-4E3C-A214-F65DF236593A}"/>
              </a:ext>
            </a:extLst>
          </p:cNvP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7975" y="1391418"/>
            <a:ext cx="15621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 name="Group 599">
            <a:extLst>
              <a:ext uri="{FF2B5EF4-FFF2-40B4-BE49-F238E27FC236}">
                <a16:creationId xmlns:a16="http://schemas.microsoft.com/office/drawing/2014/main" id="{95FCAA07-594F-42F3-804C-4CCF9F27A842}"/>
              </a:ext>
            </a:extLst>
          </p:cNvPr>
          <p:cNvGraphicFramePr>
            <a:graphicFrameLocks noGrp="1"/>
          </p:cNvGraphicFramePr>
          <p:nvPr>
            <p:extLst>
              <p:ext uri="{D42A27DB-BD31-4B8C-83A1-F6EECF244321}">
                <p14:modId xmlns:p14="http://schemas.microsoft.com/office/powerpoint/2010/main" val="1795964425"/>
              </p:ext>
            </p:extLst>
          </p:nvPr>
        </p:nvGraphicFramePr>
        <p:xfrm>
          <a:off x="2085340" y="2359710"/>
          <a:ext cx="7848600" cy="3792539"/>
        </p:xfrm>
        <a:graphic>
          <a:graphicData uri="http://schemas.openxmlformats.org/drawingml/2006/table">
            <a:tbl>
              <a:tblPr/>
              <a:tblGrid>
                <a:gridCol w="1308100">
                  <a:extLst>
                    <a:ext uri="{9D8B030D-6E8A-4147-A177-3AD203B41FA5}">
                      <a16:colId xmlns:a16="http://schemas.microsoft.com/office/drawing/2014/main" val="3118196856"/>
                    </a:ext>
                  </a:extLst>
                </a:gridCol>
                <a:gridCol w="1308100">
                  <a:extLst>
                    <a:ext uri="{9D8B030D-6E8A-4147-A177-3AD203B41FA5}">
                      <a16:colId xmlns:a16="http://schemas.microsoft.com/office/drawing/2014/main" val="1126364193"/>
                    </a:ext>
                  </a:extLst>
                </a:gridCol>
                <a:gridCol w="1308100">
                  <a:extLst>
                    <a:ext uri="{9D8B030D-6E8A-4147-A177-3AD203B41FA5}">
                      <a16:colId xmlns:a16="http://schemas.microsoft.com/office/drawing/2014/main" val="166157616"/>
                    </a:ext>
                  </a:extLst>
                </a:gridCol>
                <a:gridCol w="1308100">
                  <a:extLst>
                    <a:ext uri="{9D8B030D-6E8A-4147-A177-3AD203B41FA5}">
                      <a16:colId xmlns:a16="http://schemas.microsoft.com/office/drawing/2014/main" val="1120736721"/>
                    </a:ext>
                  </a:extLst>
                </a:gridCol>
                <a:gridCol w="1308100">
                  <a:extLst>
                    <a:ext uri="{9D8B030D-6E8A-4147-A177-3AD203B41FA5}">
                      <a16:colId xmlns:a16="http://schemas.microsoft.com/office/drawing/2014/main" val="1809051736"/>
                    </a:ext>
                  </a:extLst>
                </a:gridCol>
                <a:gridCol w="1308100">
                  <a:extLst>
                    <a:ext uri="{9D8B030D-6E8A-4147-A177-3AD203B41FA5}">
                      <a16:colId xmlns:a16="http://schemas.microsoft.com/office/drawing/2014/main" val="2745912286"/>
                    </a:ext>
                  </a:extLst>
                </a:gridCol>
              </a:tblGrid>
              <a:tr h="722313">
                <a:tc rowSpan="2">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endParaRPr kumimoji="1" lang="zh-CN"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endParaRPr>
                    </a:p>
                  </a:txBody>
                  <a:tcPr marL="82550" marR="82550" marT="41275" marB="4127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endParaRPr kumimoji="1" lang="zh-CN"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endParaRP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rowSpan="2" gridSpan="2">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endParaRPr kumimoji="1" lang="zh-CN"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endParaRPr>
                    </a:p>
                  </a:txBody>
                  <a:tcPr marL="82550" marR="82550" marT="41275" marB="4127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hMerge="1">
                  <a:txBody>
                    <a:bodyPr/>
                    <a:lstStyle/>
                    <a:p>
                      <a:endParaRPr lang="zh-CN" altLang="en-US"/>
                    </a:p>
                  </a:txBody>
                  <a:tcPr/>
                </a:tc>
                <a:extLst>
                  <a:ext uri="{0D108BD9-81ED-4DB2-BD59-A6C34878D82A}">
                    <a16:rowId xmlns:a16="http://schemas.microsoft.com/office/drawing/2014/main" val="3118164079"/>
                  </a:ext>
                </a:extLst>
              </a:tr>
              <a:tr h="768350">
                <a:tc vMerge="1">
                  <a:txBody>
                    <a:bodyPr/>
                    <a:lstStyle/>
                    <a:p>
                      <a:endParaRPr lang="zh-CN" altLang="en-US"/>
                    </a:p>
                  </a:txBody>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endPar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endParaRPr>
                    </a:p>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2</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endPar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endParaRPr>
                    </a:p>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3</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endPar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endParaRPr>
                    </a:p>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4</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3401997105"/>
                  </a:ext>
                </a:extLst>
              </a:tr>
              <a:tr h="766763">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8</a:t>
                      </a:r>
                    </a:p>
                  </a:txBody>
                  <a:tcPr marL="82550" marR="82550" marT="41275" marB="4127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dirty="0">
                          <a:ln>
                            <a:noFill/>
                          </a:ln>
                          <a:solidFill>
                            <a:srgbClr val="000066"/>
                          </a:solidFill>
                          <a:effectLst/>
                          <a:latin typeface="Arial" panose="020B0604020202020204" pitchFamily="34" charset="0"/>
                          <a:ea typeface="宋体" panose="02010600030101010101" pitchFamily="2" charset="-122"/>
                        </a:rPr>
                        <a:t>   38+</a:t>
                      </a:r>
                      <a:r>
                        <a:rPr kumimoji="1" lang="en-US" altLang="zh-CN" sz="1800" b="1" i="0" u="none" strike="noStrike" cap="none" normalizeH="0" baseline="0" dirty="0">
                          <a:ln>
                            <a:noFill/>
                          </a:ln>
                          <a:solidFill>
                            <a:srgbClr val="C00000"/>
                          </a:solidFill>
                          <a:effectLst/>
                          <a:latin typeface="Arial" panose="020B0604020202020204" pitchFamily="34" charset="0"/>
                          <a:ea typeface="宋体" panose="02010600030101010101" pitchFamily="2" charset="-122"/>
                        </a:rPr>
                        <a:t>49</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dirty="0">
                          <a:ln>
                            <a:noFill/>
                          </a:ln>
                          <a:solidFill>
                            <a:srgbClr val="000066"/>
                          </a:solidFill>
                          <a:effectLst/>
                          <a:latin typeface="Arial" panose="020B0604020202020204" pitchFamily="34" charset="0"/>
                          <a:ea typeface="宋体" panose="02010600030101010101" pitchFamily="2" charset="-122"/>
                        </a:rPr>
                        <a:t>  35+</a:t>
                      </a:r>
                      <a:r>
                        <a:rPr kumimoji="1" lang="en-US" altLang="zh-CN" sz="1800" b="1" i="0" u="none" strike="noStrike" cap="none" normalizeH="0" baseline="0" dirty="0">
                          <a:ln>
                            <a:noFill/>
                          </a:ln>
                          <a:solidFill>
                            <a:srgbClr val="C00000"/>
                          </a:solidFill>
                          <a:effectLst/>
                          <a:latin typeface="Arial" panose="020B0604020202020204" pitchFamily="34" charset="0"/>
                          <a:ea typeface="宋体" panose="02010600030101010101" pitchFamily="2" charset="-122"/>
                        </a:rPr>
                        <a:t>55</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dirty="0">
                          <a:ln>
                            <a:noFill/>
                          </a:ln>
                          <a:solidFill>
                            <a:srgbClr val="000066"/>
                          </a:solidFill>
                          <a:effectLst/>
                          <a:latin typeface="Arial" panose="020B0604020202020204" pitchFamily="34" charset="0"/>
                          <a:ea typeface="宋体" panose="02010600030101010101" pitchFamily="2" charset="-122"/>
                        </a:rPr>
                        <a:t>   31+</a:t>
                      </a:r>
                      <a:r>
                        <a:rPr kumimoji="1" lang="en-US" altLang="zh-CN" sz="1800" b="1" i="0" u="none" strike="noStrike" cap="none" normalizeH="0" baseline="0" dirty="0">
                          <a:ln>
                            <a:noFill/>
                          </a:ln>
                          <a:solidFill>
                            <a:srgbClr val="C00000"/>
                          </a:solidFill>
                          <a:effectLst/>
                          <a:latin typeface="Arial" panose="020B0604020202020204" pitchFamily="34" charset="0"/>
                          <a:ea typeface="宋体" panose="02010600030101010101" pitchFamily="2" charset="-122"/>
                        </a:rPr>
                        <a:t>58</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dirty="0">
                          <a:ln>
                            <a:noFill/>
                          </a:ln>
                          <a:solidFill>
                            <a:srgbClr val="000066"/>
                          </a:solidFill>
                          <a:effectLst/>
                          <a:latin typeface="Arial" panose="020B0604020202020204" pitchFamily="34" charset="0"/>
                          <a:ea typeface="宋体" panose="02010600030101010101" pitchFamily="2" charset="-122"/>
                        </a:rPr>
                        <a:t>  </a:t>
                      </a:r>
                      <a:r>
                        <a:rPr kumimoji="1" lang="en-US" altLang="zh-CN" sz="1800" b="1" i="0" u="none" strike="noStrike" cap="none" normalizeH="0" baseline="0" dirty="0">
                          <a:ln>
                            <a:noFill/>
                          </a:ln>
                          <a:solidFill>
                            <a:schemeClr val="accent2">
                              <a:lumMod val="50000"/>
                            </a:schemeClr>
                          </a:solidFill>
                          <a:effectLst/>
                          <a:latin typeface="Arial" panose="020B0604020202020204" pitchFamily="34" charset="0"/>
                          <a:ea typeface="宋体" panose="02010600030101010101" pitchFamily="2" charset="-122"/>
                        </a:rPr>
                        <a:t>87</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2</a:t>
                      </a:r>
                    </a:p>
                  </a:txBody>
                  <a:tcPr marL="82550" marR="82550" marT="41275" marB="4127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22405359"/>
                  </a:ext>
                </a:extLst>
              </a:tr>
              <a:tr h="768350">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9</a:t>
                      </a:r>
                    </a:p>
                  </a:txBody>
                  <a:tcPr marL="82550" marR="82550" marT="41275" marB="4127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dirty="0">
                          <a:ln>
                            <a:noFill/>
                          </a:ln>
                          <a:solidFill>
                            <a:srgbClr val="000066"/>
                          </a:solidFill>
                          <a:effectLst/>
                          <a:latin typeface="Arial" panose="020B0604020202020204" pitchFamily="34" charset="0"/>
                          <a:ea typeface="宋体" panose="02010600030101010101" pitchFamily="2" charset="-122"/>
                        </a:rPr>
                        <a:t>   38+</a:t>
                      </a:r>
                      <a:r>
                        <a:rPr kumimoji="1" lang="en-US" altLang="zh-CN" sz="1800" b="1" i="0" u="none" strike="noStrike" cap="none" normalizeH="0" baseline="0" dirty="0">
                          <a:ln>
                            <a:noFill/>
                          </a:ln>
                          <a:solidFill>
                            <a:srgbClr val="C00000"/>
                          </a:solidFill>
                          <a:effectLst/>
                          <a:latin typeface="Arial" panose="020B0604020202020204" pitchFamily="34" charset="0"/>
                          <a:ea typeface="宋体" panose="02010600030101010101" pitchFamily="2" charset="-122"/>
                        </a:rPr>
                        <a:t>47</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dirty="0">
                          <a:ln>
                            <a:noFill/>
                          </a:ln>
                          <a:solidFill>
                            <a:srgbClr val="000066"/>
                          </a:solidFill>
                          <a:effectLst/>
                          <a:latin typeface="Arial" panose="020B0604020202020204" pitchFamily="34" charset="0"/>
                          <a:ea typeface="宋体" panose="02010600030101010101" pitchFamily="2" charset="-122"/>
                        </a:rPr>
                        <a:t>  35+</a:t>
                      </a:r>
                      <a:r>
                        <a:rPr kumimoji="1" lang="en-US" altLang="zh-CN" sz="1800" b="1" i="0" u="none" strike="noStrike" cap="none" normalizeH="0" baseline="0" dirty="0">
                          <a:ln>
                            <a:noFill/>
                          </a:ln>
                          <a:solidFill>
                            <a:srgbClr val="C00000"/>
                          </a:solidFill>
                          <a:effectLst/>
                          <a:latin typeface="Arial" panose="020B0604020202020204" pitchFamily="34" charset="0"/>
                          <a:ea typeface="宋体" panose="02010600030101010101" pitchFamily="2" charset="-122"/>
                        </a:rPr>
                        <a:t>49</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dirty="0">
                          <a:ln>
                            <a:noFill/>
                          </a:ln>
                          <a:solidFill>
                            <a:srgbClr val="000066"/>
                          </a:solidFill>
                          <a:effectLst/>
                          <a:latin typeface="Arial" panose="020B0604020202020204" pitchFamily="34" charset="0"/>
                          <a:ea typeface="宋体" panose="02010600030101010101" pitchFamily="2" charset="-122"/>
                        </a:rPr>
                        <a:t>   31+</a:t>
                      </a:r>
                      <a:r>
                        <a:rPr kumimoji="1" lang="en-US" altLang="zh-CN" sz="1800" b="1" i="0" u="none" strike="noStrike" cap="none" normalizeH="0" baseline="0" dirty="0">
                          <a:ln>
                            <a:noFill/>
                          </a:ln>
                          <a:solidFill>
                            <a:srgbClr val="C00000"/>
                          </a:solidFill>
                          <a:effectLst/>
                          <a:latin typeface="Arial" panose="020B0604020202020204" pitchFamily="34" charset="0"/>
                          <a:ea typeface="宋体" panose="02010600030101010101" pitchFamily="2" charset="-122"/>
                        </a:rPr>
                        <a:t>55</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dirty="0">
                          <a:ln>
                            <a:noFill/>
                          </a:ln>
                          <a:solidFill>
                            <a:srgbClr val="000066"/>
                          </a:solidFill>
                          <a:effectLst/>
                          <a:latin typeface="Arial" panose="020B0604020202020204" pitchFamily="34" charset="0"/>
                          <a:ea typeface="宋体" panose="02010600030101010101" pitchFamily="2" charset="-122"/>
                        </a:rPr>
                        <a:t>  </a:t>
                      </a:r>
                      <a:r>
                        <a:rPr kumimoji="1" lang="en-US" altLang="zh-CN" sz="1800" b="1" i="0" u="none" strike="noStrike" cap="none" normalizeH="0" baseline="0" dirty="0">
                          <a:ln>
                            <a:noFill/>
                          </a:ln>
                          <a:solidFill>
                            <a:schemeClr val="accent2">
                              <a:lumMod val="50000"/>
                            </a:schemeClr>
                          </a:solidFill>
                          <a:effectLst/>
                          <a:latin typeface="Arial" panose="020B0604020202020204" pitchFamily="34" charset="0"/>
                          <a:ea typeface="宋体" panose="02010600030101010101" pitchFamily="2" charset="-122"/>
                        </a:rPr>
                        <a:t>84</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3</a:t>
                      </a:r>
                    </a:p>
                  </a:txBody>
                  <a:tcPr marL="82550" marR="82550" marT="41275" marB="4127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35099575"/>
                  </a:ext>
                </a:extLst>
              </a:tr>
              <a:tr h="766763">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10</a:t>
                      </a:r>
                    </a:p>
                  </a:txBody>
                  <a:tcPr marL="82550" marR="82550" marT="41275" marB="4127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dirty="0">
                          <a:ln>
                            <a:noFill/>
                          </a:ln>
                          <a:solidFill>
                            <a:srgbClr val="000066"/>
                          </a:solidFill>
                          <a:effectLst/>
                          <a:latin typeface="Arial" panose="020B0604020202020204" pitchFamily="34" charset="0"/>
                          <a:ea typeface="宋体" panose="02010600030101010101" pitchFamily="2" charset="-122"/>
                        </a:rPr>
                        <a:t>  38+</a:t>
                      </a:r>
                      <a:r>
                        <a:rPr kumimoji="1" lang="en-US" altLang="zh-CN" sz="1800" b="1" i="0" u="none" strike="noStrike" cap="none" normalizeH="0" baseline="0" dirty="0">
                          <a:ln>
                            <a:noFill/>
                          </a:ln>
                          <a:solidFill>
                            <a:srgbClr val="C00000"/>
                          </a:solidFill>
                          <a:effectLst/>
                          <a:latin typeface="Arial" panose="020B0604020202020204" pitchFamily="34" charset="0"/>
                          <a:ea typeface="宋体" panose="02010600030101010101" pitchFamily="2" charset="-122"/>
                        </a:rPr>
                        <a:t>46</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dirty="0">
                          <a:ln>
                            <a:noFill/>
                          </a:ln>
                          <a:solidFill>
                            <a:srgbClr val="000066"/>
                          </a:solidFill>
                          <a:effectLst/>
                          <a:latin typeface="Arial" panose="020B0604020202020204" pitchFamily="34" charset="0"/>
                          <a:ea typeface="宋体" panose="02010600030101010101" pitchFamily="2" charset="-122"/>
                        </a:rPr>
                        <a:t>  35+</a:t>
                      </a:r>
                      <a:r>
                        <a:rPr kumimoji="1" lang="en-US" altLang="zh-CN" sz="1800" b="1" i="0" u="none" strike="noStrike" cap="none" normalizeH="0" baseline="0" dirty="0">
                          <a:ln>
                            <a:noFill/>
                          </a:ln>
                          <a:solidFill>
                            <a:srgbClr val="C00000"/>
                          </a:solidFill>
                          <a:effectLst/>
                          <a:latin typeface="Arial" panose="020B0604020202020204" pitchFamily="34" charset="0"/>
                          <a:ea typeface="宋体" panose="02010600030101010101" pitchFamily="2" charset="-122"/>
                        </a:rPr>
                        <a:t>47</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dirty="0">
                          <a:ln>
                            <a:noFill/>
                          </a:ln>
                          <a:solidFill>
                            <a:srgbClr val="000066"/>
                          </a:solidFill>
                          <a:effectLst/>
                          <a:latin typeface="Arial" panose="020B0604020202020204" pitchFamily="34" charset="0"/>
                          <a:ea typeface="宋体" panose="02010600030101010101" pitchFamily="2" charset="-122"/>
                        </a:rPr>
                        <a:t>   31+</a:t>
                      </a:r>
                      <a:r>
                        <a:rPr kumimoji="1" lang="en-US" altLang="zh-CN" sz="1800" b="1" i="0" u="none" strike="noStrike" cap="none" normalizeH="0" baseline="0" dirty="0">
                          <a:ln>
                            <a:noFill/>
                          </a:ln>
                          <a:solidFill>
                            <a:srgbClr val="C00000"/>
                          </a:solidFill>
                          <a:effectLst/>
                          <a:latin typeface="Arial" panose="020B0604020202020204" pitchFamily="34" charset="0"/>
                          <a:ea typeface="宋体" panose="02010600030101010101" pitchFamily="2" charset="-122"/>
                        </a:rPr>
                        <a:t>49</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dirty="0">
                          <a:ln>
                            <a:noFill/>
                          </a:ln>
                          <a:solidFill>
                            <a:srgbClr val="000066"/>
                          </a:solidFill>
                          <a:effectLst/>
                          <a:latin typeface="Arial" panose="020B0604020202020204" pitchFamily="34" charset="0"/>
                          <a:ea typeface="宋体" panose="02010600030101010101" pitchFamily="2" charset="-122"/>
                        </a:rPr>
                        <a:t>  </a:t>
                      </a:r>
                      <a:r>
                        <a:rPr kumimoji="1" lang="en-US" altLang="zh-CN" sz="1800" b="1" i="0" u="none" strike="noStrike" cap="none" normalizeH="0" baseline="0" dirty="0">
                          <a:ln>
                            <a:noFill/>
                          </a:ln>
                          <a:solidFill>
                            <a:schemeClr val="accent2">
                              <a:lumMod val="50000"/>
                            </a:schemeClr>
                          </a:solidFill>
                          <a:effectLst/>
                          <a:latin typeface="Arial" panose="020B0604020202020204" pitchFamily="34" charset="0"/>
                          <a:ea typeface="宋体" panose="02010600030101010101" pitchFamily="2" charset="-122"/>
                        </a:rPr>
                        <a:t>80</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dirty="0">
                          <a:ln>
                            <a:noFill/>
                          </a:ln>
                          <a:solidFill>
                            <a:srgbClr val="000066"/>
                          </a:solidFill>
                          <a:effectLst/>
                          <a:latin typeface="Arial" panose="020B0604020202020204" pitchFamily="34" charset="0"/>
                          <a:ea typeface="宋体" panose="02010600030101010101" pitchFamily="2" charset="-122"/>
                        </a:rPr>
                        <a:t>   4</a:t>
                      </a:r>
                    </a:p>
                  </a:txBody>
                  <a:tcPr marL="82550" marR="82550" marT="41275" marB="4127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88359056"/>
                  </a:ext>
                </a:extLst>
              </a:tr>
            </a:tbl>
          </a:graphicData>
        </a:graphic>
      </p:graphicFrame>
      <p:sp>
        <p:nvSpPr>
          <p:cNvPr id="10" name="Line 637">
            <a:extLst>
              <a:ext uri="{FF2B5EF4-FFF2-40B4-BE49-F238E27FC236}">
                <a16:creationId xmlns:a16="http://schemas.microsoft.com/office/drawing/2014/main" id="{B4B44ECE-78E4-4B53-9F05-CA9CE53B0241}"/>
              </a:ext>
            </a:extLst>
          </p:cNvPr>
          <p:cNvSpPr>
            <a:spLocks noChangeShapeType="1"/>
          </p:cNvSpPr>
          <p:nvPr/>
        </p:nvSpPr>
        <p:spPr bwMode="auto">
          <a:xfrm>
            <a:off x="2110740" y="2421622"/>
            <a:ext cx="1257300" cy="146050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pic>
        <p:nvPicPr>
          <p:cNvPr id="11" name="Picture 638">
            <a:extLst>
              <a:ext uri="{FF2B5EF4-FFF2-40B4-BE49-F238E27FC236}">
                <a16:creationId xmlns:a16="http://schemas.microsoft.com/office/drawing/2014/main" id="{6CB1270B-D099-414C-B8C6-17D1A56DEA40}"/>
              </a:ext>
            </a:extLst>
          </p:cNvPr>
          <p:cNvPicPr preferRelativeResize="0">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26690" y="2467660"/>
            <a:ext cx="469900"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639">
            <a:extLst>
              <a:ext uri="{FF2B5EF4-FFF2-40B4-BE49-F238E27FC236}">
                <a16:creationId xmlns:a16="http://schemas.microsoft.com/office/drawing/2014/main" id="{D2183DF9-4AAA-47DB-8337-025F916C1C82}"/>
              </a:ext>
            </a:extLst>
          </p:cNvPr>
          <p:cNvPicPr preferRelativeResize="0">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72653" y="3153460"/>
            <a:ext cx="558800"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Line 640">
            <a:extLst>
              <a:ext uri="{FF2B5EF4-FFF2-40B4-BE49-F238E27FC236}">
                <a16:creationId xmlns:a16="http://schemas.microsoft.com/office/drawing/2014/main" id="{ABD307C5-D752-46BB-967D-F75DE6286C40}"/>
              </a:ext>
            </a:extLst>
          </p:cNvPr>
          <p:cNvSpPr>
            <a:spLocks noChangeShapeType="1"/>
          </p:cNvSpPr>
          <p:nvPr/>
        </p:nvSpPr>
        <p:spPr bwMode="auto">
          <a:xfrm flipH="1" flipV="1">
            <a:off x="8605202" y="2361297"/>
            <a:ext cx="12700" cy="148590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pic>
        <p:nvPicPr>
          <p:cNvPr id="14" name="Picture 641">
            <a:extLst>
              <a:ext uri="{FF2B5EF4-FFF2-40B4-BE49-F238E27FC236}">
                <a16:creationId xmlns:a16="http://schemas.microsoft.com/office/drawing/2014/main" id="{802622D0-92C6-40C4-BFDD-3F539093ED82}"/>
              </a:ext>
            </a:extLst>
          </p:cNvPr>
          <p:cNvPicPr preferRelativeResize="0">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32040" y="2623235"/>
            <a:ext cx="1054100"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642">
            <a:extLst>
              <a:ext uri="{FF2B5EF4-FFF2-40B4-BE49-F238E27FC236}">
                <a16:creationId xmlns:a16="http://schemas.microsoft.com/office/drawing/2014/main" id="{373FAE56-FED6-4E88-9714-EFCCB4A1E27D}"/>
              </a:ext>
            </a:extLst>
          </p:cNvPr>
          <p:cNvPicPr preferRelativeResize="0">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62403" y="2718485"/>
            <a:ext cx="620712"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643">
            <a:extLst>
              <a:ext uri="{FF2B5EF4-FFF2-40B4-BE49-F238E27FC236}">
                <a16:creationId xmlns:a16="http://schemas.microsoft.com/office/drawing/2014/main" id="{42FD53BA-BF76-4069-AF23-B7B88CB8D37E}"/>
              </a:ext>
            </a:extLst>
          </p:cNvPr>
          <p:cNvPicPr preferRelativeResize="0">
            <a:picLocks noChangeArrowheads="1"/>
          </p:cNvPicPr>
          <p:nvPr/>
        </p:nvPicPr>
        <p:blipFill>
          <a:blip r:embed="rId11">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87102" y="2488827"/>
            <a:ext cx="3652837"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531">
            <a:extLst>
              <a:ext uri="{FF2B5EF4-FFF2-40B4-BE49-F238E27FC236}">
                <a16:creationId xmlns:a16="http://schemas.microsoft.com/office/drawing/2014/main" id="{00011BF7-1A93-4446-83BF-9066AFDAE3D1}"/>
              </a:ext>
            </a:extLst>
          </p:cNvPr>
          <p:cNvSpPr>
            <a:spLocks noChangeArrowheads="1"/>
          </p:cNvSpPr>
          <p:nvPr/>
        </p:nvSpPr>
        <p:spPr bwMode="auto">
          <a:xfrm>
            <a:off x="634629" y="3222251"/>
            <a:ext cx="901437"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marL="254000" indent="-2540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1pPr>
            <a:lvl2pPr marL="609600"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2pPr>
            <a:lvl3pPr marL="1017588"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3pPr>
            <a:lvl4pPr marL="16002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4pPr>
            <a:lvl5pPr marL="20574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5pPr>
            <a:lvl6pPr marL="25146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6pPr>
            <a:lvl7pPr marL="29718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7pPr>
            <a:lvl8pPr marL="34290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8pPr>
            <a:lvl9pPr marL="38862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9pPr>
          </a:lstStyle>
          <a:p>
            <a:pPr marL="254000" marR="0" lvl="0" indent="-254000" defTabSz="677863"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dirty="0">
                <a:ln>
                  <a:noFill/>
                </a:ln>
                <a:solidFill>
                  <a:srgbClr val="000066"/>
                </a:solidFill>
                <a:effectLst/>
                <a:uLnTx/>
                <a:uFillTx/>
                <a:latin typeface="Arial" panose="020B0604020202020204" pitchFamily="34" charset="0"/>
                <a:ea typeface="宋体" panose="02010600030101010101" pitchFamily="2" charset="-122"/>
              </a:rPr>
              <a:t> </a:t>
            </a:r>
            <a:r>
              <a:rPr kumimoji="1" lang="zh-CN" altLang="en-US" sz="2400" b="1" i="0" u="none" strike="noStrike" kern="0" cap="none" spc="0" normalizeH="0" baseline="0" noProof="0" dirty="0">
                <a:ln>
                  <a:noFill/>
                </a:ln>
                <a:solidFill>
                  <a:srgbClr val="000066"/>
                </a:solidFill>
                <a:effectLst/>
                <a:uLnTx/>
                <a:uFillTx/>
                <a:latin typeface="Arial" panose="020B0604020202020204" pitchFamily="34" charset="0"/>
                <a:ea typeface="宋体" panose="02010600030101010101" pitchFamily="2" charset="-122"/>
              </a:rPr>
              <a:t>表</a:t>
            </a:r>
            <a:r>
              <a:rPr kumimoji="1" lang="en-US" altLang="zh-CN" sz="2400" b="1" i="0" u="none" strike="noStrike" kern="0" cap="none" spc="0" normalizeH="0" baseline="0" noProof="0" dirty="0">
                <a:ln>
                  <a:noFill/>
                </a:ln>
                <a:solidFill>
                  <a:srgbClr val="000066"/>
                </a:solidFill>
                <a:effectLst/>
                <a:uLnTx/>
                <a:uFillTx/>
                <a:latin typeface="Arial" panose="020B0604020202020204" pitchFamily="34" charset="0"/>
                <a:ea typeface="宋体" panose="02010600030101010101" pitchFamily="2" charset="-122"/>
              </a:rPr>
              <a:t>4</a:t>
            </a:r>
          </a:p>
          <a:p>
            <a:pPr marL="254000" marR="0" lvl="0" indent="-254000" defTabSz="677863" eaLnBrk="0" fontAlgn="base" latinLnBrk="0" hangingPunct="0">
              <a:lnSpc>
                <a:spcPct val="100000"/>
              </a:lnSpc>
              <a:spcBef>
                <a:spcPct val="50000"/>
              </a:spcBef>
              <a:spcAft>
                <a:spcPct val="0"/>
              </a:spcAft>
              <a:buClrTx/>
              <a:buSzPct val="75000"/>
              <a:buFont typeface="Wingdings" panose="05000000000000000000" pitchFamily="2" charset="2"/>
              <a:buChar char="l"/>
              <a:tabLst/>
              <a:defRPr/>
            </a:pPr>
            <a:endParaRPr kumimoji="1" lang="en-US" altLang="zh-CN" sz="1800" b="1" i="0" u="none" strike="noStrike" kern="0" cap="none" spc="0" normalizeH="0" baseline="0" noProof="0" dirty="0">
              <a:ln>
                <a:noFill/>
              </a:ln>
              <a:solidFill>
                <a:srgbClr val="000066"/>
              </a:solidFill>
              <a:effectLst/>
              <a:uLnTx/>
              <a:uFillTx/>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6265408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47">
            <a:extLst>
              <a:ext uri="{FF2B5EF4-FFF2-40B4-BE49-F238E27FC236}">
                <a16:creationId xmlns:a16="http://schemas.microsoft.com/office/drawing/2014/main" id="{0512AC9F-DDA5-4044-A0FE-8DB9C031487C}"/>
              </a:ext>
            </a:extLst>
          </p:cNvPr>
          <p:cNvSpPr txBox="1">
            <a:spLocks noChangeArrowheads="1"/>
          </p:cNvSpPr>
          <p:nvPr/>
        </p:nvSpPr>
        <p:spPr bwMode="auto">
          <a:xfrm>
            <a:off x="1755987" y="1095798"/>
            <a:ext cx="7734300" cy="168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550" tIns="41275" rIns="82550" bIns="41275" numCol="1" anchor="t" anchorCtr="0" compatLnSpc="1">
            <a:prstTxWarp prst="textNoShape">
              <a:avLst/>
            </a:prstTxWarp>
          </a:bodyPr>
          <a:lstStyle>
            <a:lvl1pPr marL="254000" indent="-2540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1pPr>
            <a:lvl2pPr marL="609600" indent="-2032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2pPr>
            <a:lvl3pPr marL="1017588" indent="-2032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3pPr>
            <a:lvl4pPr marL="1600200" indent="-2286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4pPr>
            <a:lvl5pPr marL="2057400" indent="-2286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4000" marR="0" lvl="0" indent="-254000" algn="l" defTabSz="677863" rtl="0" eaLnBrk="0" fontAlgn="base" latinLnBrk="0" hangingPunct="0">
              <a:lnSpc>
                <a:spcPct val="100000"/>
              </a:lnSpc>
              <a:spcBef>
                <a:spcPct val="50000"/>
              </a:spcBef>
              <a:spcAft>
                <a:spcPct val="0"/>
              </a:spcAft>
              <a:buClrTx/>
              <a:buSzPct val="75000"/>
              <a:buFont typeface="Wingdings" panose="05000000000000000000" pitchFamily="2" charset="2"/>
              <a:buChar char="l"/>
              <a:tabLst/>
              <a:defRPr/>
            </a:pPr>
            <a:r>
              <a:rPr kumimoji="1" lang="zh-CN" altLang="en-US" sz="1800" b="1" i="0" u="none" strike="noStrike" kern="1200" cap="none" spc="0" normalizeH="0" baseline="0" noProof="0" dirty="0">
                <a:ln>
                  <a:noFill/>
                </a:ln>
                <a:solidFill>
                  <a:srgbClr val="000066"/>
                </a:solidFill>
                <a:effectLst/>
                <a:uLnTx/>
                <a:uFillTx/>
                <a:latin typeface="Arial"/>
                <a:ea typeface="宋体"/>
                <a:cs typeface="+mn-cs"/>
              </a:rPr>
              <a:t>最后考虑对</a:t>
            </a:r>
            <a:r>
              <a:rPr kumimoji="1" lang="en-US" altLang="zh-CN" sz="1800" b="1" i="0" u="none" strike="noStrike" kern="1200" cap="none" spc="0" normalizeH="0" baseline="0" noProof="0" dirty="0">
                <a:ln>
                  <a:noFill/>
                </a:ln>
                <a:solidFill>
                  <a:srgbClr val="000066"/>
                </a:solidFill>
                <a:effectLst/>
                <a:uLnTx/>
                <a:uFillTx/>
                <a:latin typeface="Arial"/>
                <a:ea typeface="宋体"/>
                <a:cs typeface="+mn-cs"/>
              </a:rPr>
              <a:t>A</a:t>
            </a:r>
            <a:r>
              <a:rPr kumimoji="1" lang="zh-CN" altLang="en-US" sz="1800" b="1" i="0" u="none" strike="noStrike" kern="1200" cap="none" spc="0" normalizeH="0" baseline="0" noProof="0" dirty="0">
                <a:ln>
                  <a:noFill/>
                </a:ln>
                <a:solidFill>
                  <a:srgbClr val="000066"/>
                </a:solidFill>
                <a:effectLst/>
                <a:uLnTx/>
                <a:uFillTx/>
                <a:latin typeface="Arial"/>
                <a:ea typeface="宋体"/>
                <a:cs typeface="+mn-cs"/>
              </a:rPr>
              <a:t>、</a:t>
            </a:r>
            <a:r>
              <a:rPr kumimoji="1" lang="en-US" altLang="zh-CN" sz="1800" b="1" i="0" u="none" strike="noStrike" kern="1200" cap="none" spc="0" normalizeH="0" baseline="0" noProof="0" dirty="0">
                <a:ln>
                  <a:noFill/>
                </a:ln>
                <a:solidFill>
                  <a:srgbClr val="000066"/>
                </a:solidFill>
                <a:effectLst/>
                <a:uLnTx/>
                <a:uFillTx/>
                <a:latin typeface="Arial"/>
                <a:ea typeface="宋体"/>
                <a:cs typeface="+mn-cs"/>
              </a:rPr>
              <a:t>B</a:t>
            </a:r>
            <a:r>
              <a:rPr kumimoji="1" lang="zh-CN" altLang="en-US" sz="1800" b="1" i="0" u="none" strike="noStrike" kern="1200" cap="none" spc="0" normalizeH="0" baseline="0" noProof="0" dirty="0">
                <a:ln>
                  <a:noFill/>
                </a:ln>
                <a:solidFill>
                  <a:srgbClr val="000066"/>
                </a:solidFill>
                <a:effectLst/>
                <a:uLnTx/>
                <a:uFillTx/>
                <a:latin typeface="Arial"/>
                <a:ea typeface="宋体"/>
                <a:cs typeface="+mn-cs"/>
              </a:rPr>
              <a:t>、</a:t>
            </a:r>
            <a:r>
              <a:rPr kumimoji="1" lang="en-US" altLang="zh-CN" sz="1800" b="1" i="0" u="none" strike="noStrike" kern="1200" cap="none" spc="0" normalizeH="0" baseline="0" noProof="0" dirty="0">
                <a:ln>
                  <a:noFill/>
                </a:ln>
                <a:solidFill>
                  <a:srgbClr val="000066"/>
                </a:solidFill>
                <a:effectLst/>
                <a:uLnTx/>
                <a:uFillTx/>
                <a:latin typeface="Arial"/>
                <a:ea typeface="宋体"/>
                <a:cs typeface="+mn-cs"/>
              </a:rPr>
              <a:t>C</a:t>
            </a:r>
            <a:r>
              <a:rPr kumimoji="1" lang="zh-CN" altLang="en-US" sz="1800" b="1" i="0" u="none" strike="noStrike" kern="1200" cap="none" spc="0" normalizeH="0" baseline="0" noProof="0" dirty="0">
                <a:ln>
                  <a:noFill/>
                </a:ln>
                <a:solidFill>
                  <a:srgbClr val="000066"/>
                </a:solidFill>
                <a:effectLst/>
                <a:uLnTx/>
                <a:uFillTx/>
                <a:latin typeface="Arial"/>
                <a:ea typeface="宋体"/>
                <a:cs typeface="+mn-cs"/>
              </a:rPr>
              <a:t>、</a:t>
            </a:r>
            <a:r>
              <a:rPr kumimoji="1" lang="en-US" altLang="zh-CN" sz="1800" b="1" i="0" u="none" strike="noStrike" kern="1200" cap="none" spc="0" normalizeH="0" baseline="0" noProof="0" dirty="0">
                <a:ln>
                  <a:noFill/>
                </a:ln>
                <a:solidFill>
                  <a:srgbClr val="000066"/>
                </a:solidFill>
                <a:effectLst/>
                <a:uLnTx/>
                <a:uFillTx/>
                <a:latin typeface="Arial"/>
                <a:ea typeface="宋体"/>
                <a:cs typeface="+mn-cs"/>
              </a:rPr>
              <a:t>D</a:t>
            </a:r>
            <a:r>
              <a:rPr kumimoji="1" lang="zh-CN" altLang="en-US" sz="1800" b="1" i="0" u="none" strike="noStrike" kern="1200" cap="none" spc="0" normalizeH="0" baseline="0" noProof="0" dirty="0">
                <a:ln>
                  <a:noFill/>
                </a:ln>
                <a:solidFill>
                  <a:srgbClr val="000066"/>
                </a:solidFill>
                <a:effectLst/>
                <a:uLnTx/>
                <a:uFillTx/>
                <a:latin typeface="Arial"/>
                <a:ea typeface="宋体"/>
                <a:cs typeface="+mn-cs"/>
              </a:rPr>
              <a:t>四个部位派巡逻队，即          时，有</a:t>
            </a:r>
          </a:p>
          <a:p>
            <a:pPr marL="254000" marR="0" lvl="0" indent="-254000" algn="l" defTabSz="677863" rtl="0" eaLnBrk="0" fontAlgn="base" latinLnBrk="0" hangingPunct="0">
              <a:lnSpc>
                <a:spcPct val="100000"/>
              </a:lnSpc>
              <a:spcBef>
                <a:spcPct val="50000"/>
              </a:spcBef>
              <a:spcAft>
                <a:spcPct val="0"/>
              </a:spcAft>
              <a:buClrTx/>
              <a:buSzPct val="75000"/>
              <a:buFont typeface="Wingdings" panose="05000000000000000000" pitchFamily="2" charset="2"/>
              <a:buChar char="l"/>
              <a:tabLst/>
              <a:defRPr/>
            </a:pPr>
            <a:endParaRPr kumimoji="1" lang="zh-CN" altLang="en-US" sz="1800" b="1" i="0" u="none" strike="noStrike" kern="1200" cap="none" spc="0" normalizeH="0" baseline="0" noProof="0" dirty="0">
              <a:ln>
                <a:noFill/>
              </a:ln>
              <a:solidFill>
                <a:srgbClr val="000066"/>
              </a:solidFill>
              <a:effectLst/>
              <a:uLnTx/>
              <a:uFillTx/>
              <a:latin typeface="Arial"/>
              <a:ea typeface="宋体"/>
              <a:cs typeface="+mn-cs"/>
            </a:endParaRPr>
          </a:p>
          <a:p>
            <a:pPr marL="254000" marR="0" lvl="0" indent="-254000" algn="l" defTabSz="677863" rtl="0" eaLnBrk="0" fontAlgn="base" latinLnBrk="0" hangingPunct="0">
              <a:lnSpc>
                <a:spcPct val="100000"/>
              </a:lnSpc>
              <a:spcBef>
                <a:spcPct val="50000"/>
              </a:spcBef>
              <a:spcAft>
                <a:spcPct val="0"/>
              </a:spcAft>
              <a:buClrTx/>
              <a:buSzPct val="75000"/>
              <a:buFont typeface="Wingdings" panose="05000000000000000000" pitchFamily="2" charset="2"/>
              <a:buChar char="l"/>
              <a:tabLst/>
              <a:defRPr/>
            </a:pPr>
            <a:endParaRPr kumimoji="1" lang="zh-CN" altLang="en-US" sz="1800" b="1" i="0" u="none" strike="noStrike" kern="1200" cap="none" spc="0" normalizeH="0" baseline="0" noProof="0" dirty="0">
              <a:ln>
                <a:noFill/>
              </a:ln>
              <a:solidFill>
                <a:srgbClr val="000066"/>
              </a:solidFill>
              <a:effectLst/>
              <a:uLnTx/>
              <a:uFillTx/>
              <a:latin typeface="Arial"/>
              <a:ea typeface="宋体"/>
              <a:cs typeface="+mn-cs"/>
            </a:endParaRPr>
          </a:p>
          <a:p>
            <a:pPr marL="254000" marR="0" lvl="0" indent="-254000" algn="l" defTabSz="677863" rtl="0" eaLnBrk="0" fontAlgn="base" latinLnBrk="0" hangingPunct="0">
              <a:lnSpc>
                <a:spcPct val="100000"/>
              </a:lnSpc>
              <a:spcBef>
                <a:spcPct val="50000"/>
              </a:spcBef>
              <a:spcAft>
                <a:spcPct val="0"/>
              </a:spcAft>
              <a:buClrTx/>
              <a:buSzPct val="75000"/>
              <a:buFont typeface="Wingdings" panose="05000000000000000000" pitchFamily="2" charset="2"/>
              <a:buChar char="l"/>
              <a:tabLst/>
              <a:defRPr/>
            </a:pPr>
            <a:r>
              <a:rPr kumimoji="1" lang="zh-CN" altLang="en-US" sz="1800" b="1" i="0" u="none" strike="noStrike" kern="1200" cap="none" spc="0" normalizeH="0" baseline="0" noProof="0" dirty="0">
                <a:ln>
                  <a:noFill/>
                </a:ln>
                <a:solidFill>
                  <a:srgbClr val="000066"/>
                </a:solidFill>
                <a:effectLst/>
                <a:uLnTx/>
                <a:uFillTx/>
                <a:latin typeface="Arial"/>
                <a:ea typeface="宋体"/>
                <a:cs typeface="+mn-cs"/>
              </a:rPr>
              <a:t>因                                           有                              故计算得表</a:t>
            </a:r>
            <a:r>
              <a:rPr kumimoji="1" lang="en-US" altLang="zh-CN" sz="1800" b="1" i="0" u="none" strike="noStrike" kern="1200" cap="none" spc="0" normalizeH="0" baseline="0" noProof="0" dirty="0">
                <a:ln>
                  <a:noFill/>
                </a:ln>
                <a:solidFill>
                  <a:srgbClr val="000066"/>
                </a:solidFill>
                <a:effectLst/>
                <a:uLnTx/>
                <a:uFillTx/>
                <a:latin typeface="Arial"/>
                <a:ea typeface="宋体"/>
                <a:cs typeface="+mn-cs"/>
              </a:rPr>
              <a:t>5</a:t>
            </a:r>
          </a:p>
        </p:txBody>
      </p:sp>
      <p:pic>
        <p:nvPicPr>
          <p:cNvPr id="5" name="Picture 648">
            <a:extLst>
              <a:ext uri="{FF2B5EF4-FFF2-40B4-BE49-F238E27FC236}">
                <a16:creationId xmlns:a16="http://schemas.microsoft.com/office/drawing/2014/main" id="{49338E7E-AA46-4878-8983-772DD729F3C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8375" y="1097386"/>
            <a:ext cx="65881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49">
            <a:extLst>
              <a:ext uri="{FF2B5EF4-FFF2-40B4-BE49-F238E27FC236}">
                <a16:creationId xmlns:a16="http://schemas.microsoft.com/office/drawing/2014/main" id="{6E4834B6-04D5-4FBA-9487-2061D9995EAB}"/>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1937" y="1552998"/>
            <a:ext cx="3748088"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50">
            <a:extLst>
              <a:ext uri="{FF2B5EF4-FFF2-40B4-BE49-F238E27FC236}">
                <a16:creationId xmlns:a16="http://schemas.microsoft.com/office/drawing/2014/main" id="{30B9189F-D961-4ACA-898F-B57013A3E93F}"/>
              </a:ext>
            </a:extLst>
          </p:cNvP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612" y="2200698"/>
            <a:ext cx="21605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651">
            <a:extLst>
              <a:ext uri="{FF2B5EF4-FFF2-40B4-BE49-F238E27FC236}">
                <a16:creationId xmlns:a16="http://schemas.microsoft.com/office/drawing/2014/main" id="{EF057327-F8D1-43AA-B570-6DEC596C5E23}"/>
              </a:ext>
            </a:extLst>
          </p:cNvP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3287" y="2294361"/>
            <a:ext cx="1079500"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 name="Group 652">
            <a:extLst>
              <a:ext uri="{FF2B5EF4-FFF2-40B4-BE49-F238E27FC236}">
                <a16:creationId xmlns:a16="http://schemas.microsoft.com/office/drawing/2014/main" id="{B14B6F05-0D95-457E-862C-E1994F56B499}"/>
              </a:ext>
            </a:extLst>
          </p:cNvPr>
          <p:cNvGraphicFramePr>
            <a:graphicFrameLocks noGrp="1"/>
          </p:cNvGraphicFramePr>
          <p:nvPr>
            <p:extLst>
              <p:ext uri="{D42A27DB-BD31-4B8C-83A1-F6EECF244321}">
                <p14:modId xmlns:p14="http://schemas.microsoft.com/office/powerpoint/2010/main" val="2343423189"/>
              </p:ext>
            </p:extLst>
          </p:nvPr>
        </p:nvGraphicFramePr>
        <p:xfrm>
          <a:off x="2020889" y="3047576"/>
          <a:ext cx="7848600" cy="2257426"/>
        </p:xfrm>
        <a:graphic>
          <a:graphicData uri="http://schemas.openxmlformats.org/drawingml/2006/table">
            <a:tbl>
              <a:tblPr/>
              <a:tblGrid>
                <a:gridCol w="1308100">
                  <a:extLst>
                    <a:ext uri="{9D8B030D-6E8A-4147-A177-3AD203B41FA5}">
                      <a16:colId xmlns:a16="http://schemas.microsoft.com/office/drawing/2014/main" val="3679061832"/>
                    </a:ext>
                  </a:extLst>
                </a:gridCol>
                <a:gridCol w="1308100">
                  <a:extLst>
                    <a:ext uri="{9D8B030D-6E8A-4147-A177-3AD203B41FA5}">
                      <a16:colId xmlns:a16="http://schemas.microsoft.com/office/drawing/2014/main" val="943115434"/>
                    </a:ext>
                  </a:extLst>
                </a:gridCol>
                <a:gridCol w="1308100">
                  <a:extLst>
                    <a:ext uri="{9D8B030D-6E8A-4147-A177-3AD203B41FA5}">
                      <a16:colId xmlns:a16="http://schemas.microsoft.com/office/drawing/2014/main" val="7468205"/>
                    </a:ext>
                  </a:extLst>
                </a:gridCol>
                <a:gridCol w="1308100">
                  <a:extLst>
                    <a:ext uri="{9D8B030D-6E8A-4147-A177-3AD203B41FA5}">
                      <a16:colId xmlns:a16="http://schemas.microsoft.com/office/drawing/2014/main" val="4139711631"/>
                    </a:ext>
                  </a:extLst>
                </a:gridCol>
                <a:gridCol w="1308100">
                  <a:extLst>
                    <a:ext uri="{9D8B030D-6E8A-4147-A177-3AD203B41FA5}">
                      <a16:colId xmlns:a16="http://schemas.microsoft.com/office/drawing/2014/main" val="4023581066"/>
                    </a:ext>
                  </a:extLst>
                </a:gridCol>
                <a:gridCol w="1308100">
                  <a:extLst>
                    <a:ext uri="{9D8B030D-6E8A-4147-A177-3AD203B41FA5}">
                      <a16:colId xmlns:a16="http://schemas.microsoft.com/office/drawing/2014/main" val="2886221221"/>
                    </a:ext>
                  </a:extLst>
                </a:gridCol>
              </a:tblGrid>
              <a:tr h="722313">
                <a:tc rowSpan="2">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endParaRPr kumimoji="1" lang="zh-CN"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endParaRPr>
                    </a:p>
                  </a:txBody>
                  <a:tcPr marL="82550" marR="82550" marT="41275" marB="4127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endParaRPr kumimoji="1" lang="zh-CN"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endParaRP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rowSpan="2" gridSpan="2">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endParaRPr kumimoji="1" lang="zh-CN"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endParaRPr>
                    </a:p>
                  </a:txBody>
                  <a:tcPr marL="82550" marR="82550" marT="41275" marB="4127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hMerge="1">
                  <a:txBody>
                    <a:bodyPr/>
                    <a:lstStyle/>
                    <a:p>
                      <a:endParaRPr lang="zh-CN" altLang="en-US"/>
                    </a:p>
                  </a:txBody>
                  <a:tcPr/>
                </a:tc>
                <a:extLst>
                  <a:ext uri="{0D108BD9-81ED-4DB2-BD59-A6C34878D82A}">
                    <a16:rowId xmlns:a16="http://schemas.microsoft.com/office/drawing/2014/main" val="1326377038"/>
                  </a:ext>
                </a:extLst>
              </a:tr>
              <a:tr h="768350">
                <a:tc vMerge="1">
                  <a:txBody>
                    <a:bodyPr/>
                    <a:lstStyle/>
                    <a:p>
                      <a:endParaRPr lang="zh-CN" altLang="en-US"/>
                    </a:p>
                  </a:txBody>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endPar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endParaRPr>
                    </a:p>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2</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endPar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endParaRPr>
                    </a:p>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3</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endPar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endParaRPr>
                    </a:p>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4</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323110660"/>
                  </a:ext>
                </a:extLst>
              </a:tr>
              <a:tr h="766763">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a:ln>
                            <a:noFill/>
                          </a:ln>
                          <a:solidFill>
                            <a:srgbClr val="000066"/>
                          </a:solidFill>
                          <a:effectLst/>
                          <a:latin typeface="Arial" panose="020B0604020202020204" pitchFamily="34" charset="0"/>
                          <a:ea typeface="宋体" panose="02010600030101010101" pitchFamily="2" charset="-122"/>
                        </a:rPr>
                        <a:t>    12</a:t>
                      </a:r>
                    </a:p>
                  </a:txBody>
                  <a:tcPr marL="82550" marR="82550" marT="41275" marB="4127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dirty="0">
                          <a:ln>
                            <a:noFill/>
                          </a:ln>
                          <a:solidFill>
                            <a:srgbClr val="000066"/>
                          </a:solidFill>
                          <a:effectLst/>
                          <a:latin typeface="Arial" panose="020B0604020202020204" pitchFamily="34" charset="0"/>
                          <a:ea typeface="宋体" panose="02010600030101010101" pitchFamily="2" charset="-122"/>
                        </a:rPr>
                        <a:t>  18+</a:t>
                      </a:r>
                      <a:r>
                        <a:rPr kumimoji="1" lang="en-US" altLang="zh-CN" sz="1800" b="1" i="0" u="none" strike="noStrike" cap="none" normalizeH="0" baseline="0" dirty="0">
                          <a:ln>
                            <a:noFill/>
                          </a:ln>
                          <a:solidFill>
                            <a:schemeClr val="accent2">
                              <a:lumMod val="50000"/>
                            </a:schemeClr>
                          </a:solidFill>
                          <a:effectLst/>
                          <a:latin typeface="Arial" panose="020B0604020202020204" pitchFamily="34" charset="0"/>
                          <a:ea typeface="宋体" panose="02010600030101010101" pitchFamily="2" charset="-122"/>
                        </a:rPr>
                        <a:t>80</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dirty="0">
                          <a:ln>
                            <a:noFill/>
                          </a:ln>
                          <a:solidFill>
                            <a:srgbClr val="000066"/>
                          </a:solidFill>
                          <a:effectLst/>
                          <a:latin typeface="Arial" panose="020B0604020202020204" pitchFamily="34" charset="0"/>
                          <a:ea typeface="宋体" panose="02010600030101010101" pitchFamily="2" charset="-122"/>
                        </a:rPr>
                        <a:t>  14+</a:t>
                      </a:r>
                      <a:r>
                        <a:rPr kumimoji="1" lang="en-US" altLang="zh-CN" sz="1800" b="1" i="0" u="none" strike="noStrike" cap="none" normalizeH="0" baseline="0" dirty="0">
                          <a:ln>
                            <a:noFill/>
                          </a:ln>
                          <a:solidFill>
                            <a:schemeClr val="accent2">
                              <a:lumMod val="50000"/>
                            </a:schemeClr>
                          </a:solidFill>
                          <a:effectLst/>
                          <a:latin typeface="Arial" panose="020B0604020202020204" pitchFamily="34" charset="0"/>
                          <a:ea typeface="宋体" panose="02010600030101010101" pitchFamily="2" charset="-122"/>
                        </a:rPr>
                        <a:t>84</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dirty="0">
                          <a:ln>
                            <a:noFill/>
                          </a:ln>
                          <a:solidFill>
                            <a:srgbClr val="000066"/>
                          </a:solidFill>
                          <a:effectLst/>
                          <a:latin typeface="Arial" panose="020B0604020202020204" pitchFamily="34" charset="0"/>
                          <a:ea typeface="宋体" panose="02010600030101010101" pitchFamily="2" charset="-122"/>
                        </a:rPr>
                        <a:t>   10+</a:t>
                      </a:r>
                      <a:r>
                        <a:rPr kumimoji="1" lang="en-US" altLang="zh-CN" sz="1800" b="1" i="0" u="none" strike="noStrike" cap="none" normalizeH="0" baseline="0" dirty="0">
                          <a:ln>
                            <a:noFill/>
                          </a:ln>
                          <a:solidFill>
                            <a:schemeClr val="accent2">
                              <a:lumMod val="50000"/>
                            </a:schemeClr>
                          </a:solidFill>
                          <a:effectLst/>
                          <a:latin typeface="Arial" panose="020B0604020202020204" pitchFamily="34" charset="0"/>
                          <a:ea typeface="宋体" panose="02010600030101010101" pitchFamily="2" charset="-122"/>
                        </a:rPr>
                        <a:t>87</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dirty="0">
                          <a:ln>
                            <a:noFill/>
                          </a:ln>
                          <a:solidFill>
                            <a:srgbClr val="000066"/>
                          </a:solidFill>
                          <a:effectLst/>
                          <a:latin typeface="Arial" panose="020B0604020202020204" pitchFamily="34" charset="0"/>
                          <a:ea typeface="宋体" panose="02010600030101010101" pitchFamily="2" charset="-122"/>
                        </a:rPr>
                        <a:t>   </a:t>
                      </a:r>
                      <a:r>
                        <a:rPr kumimoji="1" lang="en-US" altLang="zh-CN" sz="1800" b="1" i="0" u="none" strike="noStrike" cap="none" normalizeH="0" baseline="0" dirty="0">
                          <a:ln>
                            <a:noFill/>
                          </a:ln>
                          <a:solidFill>
                            <a:schemeClr val="accent2"/>
                          </a:solidFill>
                          <a:effectLst/>
                          <a:latin typeface="Arial" panose="020B0604020202020204" pitchFamily="34" charset="0"/>
                          <a:ea typeface="宋体" panose="02010600030101010101" pitchFamily="2" charset="-122"/>
                        </a:rPr>
                        <a:t>97</a:t>
                      </a:r>
                    </a:p>
                  </a:txBody>
                  <a:tcPr marL="82550" marR="82550" marT="41275" marB="4127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1pPr>
                      <a:lvl2pPr marL="609600"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2pPr>
                      <a:lvl3pPr marL="1017588" indent="-2032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3pPr>
                      <a:lvl4pPr marL="16002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4pPr>
                      <a:lvl5pPr marL="2057400" indent="-228600" algn="l" defTabSz="677863" rtl="0" eaLnBrk="0" latinLnBrk="0" hangingPunct="0">
                        <a:spcBef>
                          <a:spcPct val="50000"/>
                        </a:spcBef>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5pPr>
                      <a:lvl6pPr marL="25146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6pPr>
                      <a:lvl7pPr marL="29718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7pPr>
                      <a:lvl8pPr marL="34290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8pPr>
                      <a:lvl9pPr marL="3886200" indent="-228600" algn="l" defTabSz="677863" rtl="0" eaLnBrk="0" fontAlgn="base" latinLnBrk="0" hangingPunct="0">
                        <a:spcBef>
                          <a:spcPct val="50000"/>
                        </a:spcBef>
                        <a:spcAft>
                          <a:spcPct val="0"/>
                        </a:spcAft>
                        <a:buSzPct val="75000"/>
                        <a:buFont typeface="Wingdings" panose="05000000000000000000" pitchFamily="2" charset="2"/>
                        <a:defRPr kumimoji="1" sz="1800" b="1" kern="1200">
                          <a:solidFill>
                            <a:srgbClr val="000066"/>
                          </a:solidFill>
                          <a:latin typeface="Arial" panose="020B0604020202020204" pitchFamily="34" charset="0"/>
                          <a:ea typeface="宋体" panose="02010600030101010101" pitchFamily="2" charset="-122"/>
                        </a:defRPr>
                      </a:lvl9pPr>
                    </a:lstStyle>
                    <a:p>
                      <a:pPr marL="0" marR="0" lvl="0" indent="0" algn="l" defTabSz="677863" rtl="0" eaLnBrk="0" fontAlgn="base" latinLnBrk="0" hangingPunct="0">
                        <a:lnSpc>
                          <a:spcPct val="100000"/>
                        </a:lnSpc>
                        <a:spcBef>
                          <a:spcPct val="50000"/>
                        </a:spcBef>
                        <a:spcAft>
                          <a:spcPct val="0"/>
                        </a:spcAft>
                        <a:buClrTx/>
                        <a:buSzPct val="75000"/>
                        <a:buFont typeface="Wingdings" panose="05000000000000000000" pitchFamily="2" charset="2"/>
                        <a:buNone/>
                        <a:tabLst/>
                      </a:pPr>
                      <a:r>
                        <a:rPr kumimoji="1" lang="en-US" altLang="zh-CN" sz="1800" b="1" i="0" u="none" strike="noStrike" cap="none" normalizeH="0" baseline="0" dirty="0">
                          <a:ln>
                            <a:noFill/>
                          </a:ln>
                          <a:solidFill>
                            <a:srgbClr val="000066"/>
                          </a:solidFill>
                          <a:effectLst/>
                          <a:latin typeface="Arial" panose="020B0604020202020204" pitchFamily="34" charset="0"/>
                          <a:ea typeface="宋体" panose="02010600030101010101" pitchFamily="2" charset="-122"/>
                        </a:rPr>
                        <a:t>   4</a:t>
                      </a:r>
                    </a:p>
                  </a:txBody>
                  <a:tcPr marL="82550" marR="82550" marT="41275" marB="4127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27369796"/>
                  </a:ext>
                </a:extLst>
              </a:tr>
            </a:tbl>
          </a:graphicData>
        </a:graphic>
      </p:graphicFrame>
      <p:sp>
        <p:nvSpPr>
          <p:cNvPr id="10" name="Line 676">
            <a:extLst>
              <a:ext uri="{FF2B5EF4-FFF2-40B4-BE49-F238E27FC236}">
                <a16:creationId xmlns:a16="http://schemas.microsoft.com/office/drawing/2014/main" id="{3722557D-D9FA-46DE-BD3E-112F8555859A}"/>
              </a:ext>
            </a:extLst>
          </p:cNvPr>
          <p:cNvSpPr>
            <a:spLocks noChangeShapeType="1"/>
          </p:cNvSpPr>
          <p:nvPr/>
        </p:nvSpPr>
        <p:spPr bwMode="auto">
          <a:xfrm>
            <a:off x="2046289" y="3109489"/>
            <a:ext cx="1257300" cy="146050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pic>
        <p:nvPicPr>
          <p:cNvPr id="11" name="Picture 677">
            <a:extLst>
              <a:ext uri="{FF2B5EF4-FFF2-40B4-BE49-F238E27FC236}">
                <a16:creationId xmlns:a16="http://schemas.microsoft.com/office/drawing/2014/main" id="{0710D736-DC1E-4F8C-8C70-CD58265CC483}"/>
              </a:ext>
            </a:extLst>
          </p:cNvPr>
          <p:cNvPicPr preferRelativeResize="0">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79701" y="3155526"/>
            <a:ext cx="433388"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678">
            <a:extLst>
              <a:ext uri="{FF2B5EF4-FFF2-40B4-BE49-F238E27FC236}">
                <a16:creationId xmlns:a16="http://schemas.microsoft.com/office/drawing/2014/main" id="{6452FCEC-C9E3-4104-B868-4EB0BC513711}"/>
              </a:ext>
            </a:extLst>
          </p:cNvPr>
          <p:cNvPicPr preferRelativeResize="0">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8839" y="3841326"/>
            <a:ext cx="51593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Line 679">
            <a:extLst>
              <a:ext uri="{FF2B5EF4-FFF2-40B4-BE49-F238E27FC236}">
                <a16:creationId xmlns:a16="http://schemas.microsoft.com/office/drawing/2014/main" id="{C6D7B44F-1133-4325-A286-001A8C0D9122}"/>
              </a:ext>
            </a:extLst>
          </p:cNvPr>
          <p:cNvSpPr>
            <a:spLocks noChangeShapeType="1"/>
          </p:cNvSpPr>
          <p:nvPr/>
        </p:nvSpPr>
        <p:spPr bwMode="auto">
          <a:xfrm flipH="1" flipV="1">
            <a:off x="8553769" y="3047576"/>
            <a:ext cx="12700" cy="148590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b="1">
              <a:solidFill>
                <a:srgbClr val="0000FF"/>
              </a:solidFill>
              <a:latin typeface="Times New Roman" panose="02020603050405020304" pitchFamily="18" charset="0"/>
              <a:ea typeface="楷体_GB2312" charset="-122"/>
            </a:endParaRPr>
          </a:p>
        </p:txBody>
      </p:sp>
      <p:pic>
        <p:nvPicPr>
          <p:cNvPr id="14" name="Picture 680">
            <a:extLst>
              <a:ext uri="{FF2B5EF4-FFF2-40B4-BE49-F238E27FC236}">
                <a16:creationId xmlns:a16="http://schemas.microsoft.com/office/drawing/2014/main" id="{DCD9CCCC-D555-40AC-B4CF-D9BB65D282C4}"/>
              </a:ext>
            </a:extLst>
          </p:cNvPr>
          <p:cNvPicPr preferRelativeResize="0">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13626" y="3311101"/>
            <a:ext cx="960438"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681">
            <a:extLst>
              <a:ext uri="{FF2B5EF4-FFF2-40B4-BE49-F238E27FC236}">
                <a16:creationId xmlns:a16="http://schemas.microsoft.com/office/drawing/2014/main" id="{D23ED480-7803-4A76-8989-A9A6E01210EA}"/>
              </a:ext>
            </a:extLst>
          </p:cNvPr>
          <p:cNvPicPr preferRelativeResize="0">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17001" y="3406351"/>
            <a:ext cx="581025"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682">
            <a:extLst>
              <a:ext uri="{FF2B5EF4-FFF2-40B4-BE49-F238E27FC236}">
                <a16:creationId xmlns:a16="http://schemas.microsoft.com/office/drawing/2014/main" id="{ED7B27DE-F147-4336-ACFF-508441399725}"/>
              </a:ext>
            </a:extLst>
          </p:cNvPr>
          <p:cNvPicPr preferRelativeResize="0">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98851" y="3112664"/>
            <a:ext cx="3500438" cy="41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686">
            <a:extLst>
              <a:ext uri="{FF2B5EF4-FFF2-40B4-BE49-F238E27FC236}">
                <a16:creationId xmlns:a16="http://schemas.microsoft.com/office/drawing/2014/main" id="{AABCFFE0-DC24-4DDD-9CB4-4D54017F3D46}"/>
              </a:ext>
            </a:extLst>
          </p:cNvPr>
          <p:cNvSpPr txBox="1">
            <a:spLocks noChangeArrowheads="1"/>
          </p:cNvSpPr>
          <p:nvPr/>
        </p:nvSpPr>
        <p:spPr bwMode="auto">
          <a:xfrm>
            <a:off x="1717887" y="5663777"/>
            <a:ext cx="7772400" cy="718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550" tIns="41275" rIns="82550" bIns="41275" numCol="1" anchor="t" anchorCtr="0" compatLnSpc="1">
            <a:prstTxWarp prst="textNoShape">
              <a:avLst/>
            </a:prstTxWarp>
          </a:bodyPr>
          <a:lstStyle>
            <a:lvl1pPr marL="254000" indent="-2540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1pPr>
            <a:lvl2pPr marL="609600" indent="-2032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2pPr>
            <a:lvl3pPr marL="1017588" indent="-2032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3pPr>
            <a:lvl4pPr marL="1600200" indent="-2286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4pPr>
            <a:lvl5pPr marL="2057400" indent="-228600" algn="l" defTabSz="677863" rtl="0" eaLnBrk="0" fontAlgn="base" hangingPunct="0">
              <a:spcBef>
                <a:spcPct val="50000"/>
              </a:spcBef>
              <a:spcAft>
                <a:spcPct val="0"/>
              </a:spcAft>
              <a:buSzPct val="75000"/>
              <a:buFont typeface="Wingdings" panose="05000000000000000000" pitchFamily="2" charset="2"/>
              <a:buChar char="l"/>
              <a:defRPr kumimoji="1" sz="2000" b="1"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4000" marR="0" lvl="0" indent="-254000" algn="l" defTabSz="677863" rtl="0" eaLnBrk="0" fontAlgn="base" latinLnBrk="0" hangingPunct="0">
              <a:lnSpc>
                <a:spcPct val="100000"/>
              </a:lnSpc>
              <a:spcBef>
                <a:spcPct val="50000"/>
              </a:spcBef>
              <a:spcAft>
                <a:spcPct val="0"/>
              </a:spcAft>
              <a:buClrTx/>
              <a:buSzPct val="75000"/>
              <a:buFont typeface="Wingdings" panose="05000000000000000000" pitchFamily="2" charset="2"/>
              <a:buChar char="l"/>
              <a:tabLst/>
              <a:defRPr/>
            </a:pPr>
            <a:r>
              <a:rPr kumimoji="1" lang="zh-CN" altLang="en-US" sz="2000" b="1" i="0" u="none" strike="noStrike" kern="1200" cap="none" spc="0" normalizeH="0" baseline="0" noProof="0" dirty="0">
                <a:ln>
                  <a:noFill/>
                </a:ln>
                <a:solidFill>
                  <a:srgbClr val="000066"/>
                </a:solidFill>
                <a:effectLst/>
                <a:uLnTx/>
                <a:uFillTx/>
                <a:latin typeface="Arial"/>
                <a:ea typeface="宋体"/>
                <a:cs typeface="+mn-cs"/>
              </a:rPr>
              <a:t>由表</a:t>
            </a:r>
            <a:r>
              <a:rPr kumimoji="1" lang="en-US" altLang="zh-CN" sz="2000" b="1" i="0" u="none" strike="noStrike" kern="1200" cap="none" spc="0" normalizeH="0" baseline="0" noProof="0" dirty="0">
                <a:ln>
                  <a:noFill/>
                </a:ln>
                <a:solidFill>
                  <a:srgbClr val="000066"/>
                </a:solidFill>
                <a:effectLst/>
                <a:uLnTx/>
                <a:uFillTx/>
                <a:latin typeface="Arial"/>
                <a:ea typeface="宋体"/>
                <a:cs typeface="+mn-cs"/>
              </a:rPr>
              <a:t>5</a:t>
            </a:r>
            <a:r>
              <a:rPr kumimoji="1" lang="zh-CN" altLang="en-US" sz="2000" b="1" i="0" u="none" strike="noStrike" kern="1200" cap="none" spc="0" normalizeH="0" baseline="0" noProof="0" dirty="0">
                <a:ln>
                  <a:noFill/>
                </a:ln>
                <a:solidFill>
                  <a:srgbClr val="000066"/>
                </a:solidFill>
                <a:effectLst/>
                <a:uLnTx/>
                <a:uFillTx/>
                <a:latin typeface="Arial"/>
                <a:ea typeface="宋体"/>
                <a:cs typeface="+mn-cs"/>
              </a:rPr>
              <a:t>知，最优策略是：</a:t>
            </a:r>
            <a:r>
              <a:rPr kumimoji="1" lang="en-US" altLang="zh-CN" sz="2000" b="1" i="0" u="none" strike="noStrike" kern="1200" cap="none" spc="0" normalizeH="0" baseline="0" noProof="0" dirty="0">
                <a:ln>
                  <a:noFill/>
                </a:ln>
                <a:solidFill>
                  <a:srgbClr val="000066"/>
                </a:solidFill>
                <a:effectLst/>
                <a:uLnTx/>
                <a:uFillTx/>
                <a:latin typeface="Arial"/>
                <a:ea typeface="宋体"/>
                <a:cs typeface="+mn-cs"/>
              </a:rPr>
              <a:t>A</a:t>
            </a:r>
            <a:r>
              <a:rPr kumimoji="1" lang="zh-CN" altLang="en-US" sz="2000" b="1" i="0" u="none" strike="noStrike" kern="1200" cap="none" spc="0" normalizeH="0" baseline="0" noProof="0" dirty="0">
                <a:ln>
                  <a:noFill/>
                </a:ln>
                <a:solidFill>
                  <a:srgbClr val="000066"/>
                </a:solidFill>
                <a:effectLst/>
                <a:uLnTx/>
                <a:uFillTx/>
                <a:latin typeface="Arial"/>
                <a:ea typeface="宋体"/>
                <a:cs typeface="+mn-cs"/>
              </a:rPr>
              <a:t>部位</a:t>
            </a:r>
            <a:r>
              <a:rPr kumimoji="1" lang="en-US" altLang="zh-CN" sz="2000" b="1" i="0" u="none" strike="noStrike" kern="1200" cap="none" spc="0" normalizeH="0" baseline="0" noProof="0" dirty="0">
                <a:ln>
                  <a:noFill/>
                </a:ln>
                <a:solidFill>
                  <a:srgbClr val="000066"/>
                </a:solidFill>
                <a:effectLst/>
                <a:uLnTx/>
                <a:uFillTx/>
                <a:latin typeface="Arial"/>
                <a:ea typeface="宋体"/>
                <a:cs typeface="+mn-cs"/>
              </a:rPr>
              <a:t>4</a:t>
            </a:r>
            <a:r>
              <a:rPr kumimoji="1" lang="zh-CN" altLang="en-US" sz="2000" b="1" i="0" u="none" strike="noStrike" kern="1200" cap="none" spc="0" normalizeH="0" baseline="0" noProof="0" dirty="0">
                <a:ln>
                  <a:noFill/>
                </a:ln>
                <a:solidFill>
                  <a:srgbClr val="000066"/>
                </a:solidFill>
                <a:effectLst/>
                <a:uLnTx/>
                <a:uFillTx/>
                <a:latin typeface="Arial"/>
                <a:ea typeface="宋体"/>
                <a:cs typeface="+mn-cs"/>
              </a:rPr>
              <a:t>支，</a:t>
            </a:r>
            <a:r>
              <a:rPr kumimoji="1" lang="en-US" altLang="zh-CN" sz="2000" b="1" i="0" u="none" strike="noStrike" kern="1200" cap="none" spc="0" normalizeH="0" baseline="0" noProof="0" dirty="0">
                <a:ln>
                  <a:noFill/>
                </a:ln>
                <a:solidFill>
                  <a:srgbClr val="000066"/>
                </a:solidFill>
                <a:effectLst/>
                <a:uLnTx/>
                <a:uFillTx/>
                <a:latin typeface="Arial"/>
                <a:ea typeface="宋体"/>
                <a:cs typeface="+mn-cs"/>
              </a:rPr>
              <a:t>B</a:t>
            </a:r>
            <a:r>
              <a:rPr kumimoji="1" lang="zh-CN" altLang="en-US" sz="2000" b="1" i="0" u="none" strike="noStrike" kern="1200" cap="none" spc="0" normalizeH="0" baseline="0" noProof="0" dirty="0">
                <a:ln>
                  <a:noFill/>
                </a:ln>
                <a:solidFill>
                  <a:srgbClr val="000066"/>
                </a:solidFill>
                <a:effectLst/>
                <a:uLnTx/>
                <a:uFillTx/>
                <a:latin typeface="Arial"/>
                <a:ea typeface="宋体"/>
                <a:cs typeface="+mn-cs"/>
              </a:rPr>
              <a:t>部位</a:t>
            </a:r>
            <a:r>
              <a:rPr kumimoji="1" lang="en-US" altLang="zh-CN" sz="2000" b="1" i="0" u="none" strike="noStrike" kern="1200" cap="none" spc="0" normalizeH="0" baseline="0" noProof="0" dirty="0">
                <a:ln>
                  <a:noFill/>
                </a:ln>
                <a:solidFill>
                  <a:srgbClr val="000066"/>
                </a:solidFill>
                <a:effectLst/>
                <a:uLnTx/>
                <a:uFillTx/>
                <a:latin typeface="Arial"/>
                <a:ea typeface="宋体"/>
                <a:cs typeface="+mn-cs"/>
              </a:rPr>
              <a:t>2</a:t>
            </a:r>
            <a:r>
              <a:rPr kumimoji="1" lang="zh-CN" altLang="en-US" sz="2000" b="1" i="0" u="none" strike="noStrike" kern="1200" cap="none" spc="0" normalizeH="0" baseline="0" noProof="0" dirty="0">
                <a:ln>
                  <a:noFill/>
                </a:ln>
                <a:solidFill>
                  <a:srgbClr val="000066"/>
                </a:solidFill>
                <a:effectLst/>
                <a:uLnTx/>
                <a:uFillTx/>
                <a:latin typeface="Arial"/>
                <a:ea typeface="宋体"/>
                <a:cs typeface="+mn-cs"/>
              </a:rPr>
              <a:t>支，</a:t>
            </a:r>
            <a:r>
              <a:rPr kumimoji="1" lang="en-US" altLang="zh-CN" sz="2000" b="1" i="0" u="none" strike="noStrike" kern="1200" cap="none" spc="0" normalizeH="0" baseline="0" noProof="0" dirty="0">
                <a:ln>
                  <a:noFill/>
                </a:ln>
                <a:solidFill>
                  <a:srgbClr val="000066"/>
                </a:solidFill>
                <a:effectLst/>
                <a:uLnTx/>
                <a:uFillTx/>
                <a:latin typeface="Arial"/>
                <a:ea typeface="宋体"/>
                <a:cs typeface="+mn-cs"/>
              </a:rPr>
              <a:t>C</a:t>
            </a:r>
            <a:r>
              <a:rPr kumimoji="1" lang="zh-CN" altLang="en-US" sz="2000" b="1" i="0" u="none" strike="noStrike" kern="1200" cap="none" spc="0" normalizeH="0" baseline="0" noProof="0" dirty="0">
                <a:ln>
                  <a:noFill/>
                </a:ln>
                <a:solidFill>
                  <a:srgbClr val="000066"/>
                </a:solidFill>
                <a:effectLst/>
                <a:uLnTx/>
                <a:uFillTx/>
                <a:latin typeface="Arial"/>
                <a:ea typeface="宋体"/>
                <a:cs typeface="+mn-cs"/>
              </a:rPr>
              <a:t>部位</a:t>
            </a:r>
            <a:r>
              <a:rPr kumimoji="1" lang="en-US" altLang="zh-CN" sz="2000" b="1" i="0" u="none" strike="noStrike" kern="1200" cap="none" spc="0" normalizeH="0" baseline="0" noProof="0" dirty="0">
                <a:ln>
                  <a:noFill/>
                </a:ln>
                <a:solidFill>
                  <a:srgbClr val="000066"/>
                </a:solidFill>
                <a:effectLst/>
                <a:uLnTx/>
                <a:uFillTx/>
                <a:latin typeface="Arial"/>
                <a:ea typeface="宋体"/>
                <a:cs typeface="+mn-cs"/>
              </a:rPr>
              <a:t>2</a:t>
            </a:r>
            <a:r>
              <a:rPr kumimoji="1" lang="zh-CN" altLang="en-US" sz="2000" b="1" i="0" u="none" strike="noStrike" kern="1200" cap="none" spc="0" normalizeH="0" baseline="0" noProof="0" dirty="0">
                <a:ln>
                  <a:noFill/>
                </a:ln>
                <a:solidFill>
                  <a:srgbClr val="000066"/>
                </a:solidFill>
                <a:effectLst/>
                <a:uLnTx/>
                <a:uFillTx/>
                <a:latin typeface="Arial"/>
                <a:ea typeface="宋体"/>
                <a:cs typeface="+mn-cs"/>
              </a:rPr>
              <a:t>支，</a:t>
            </a:r>
            <a:r>
              <a:rPr kumimoji="1" lang="en-US" altLang="zh-CN" sz="2000" b="1" i="0" u="none" strike="noStrike" kern="1200" cap="none" spc="0" normalizeH="0" baseline="0" noProof="0" dirty="0">
                <a:ln>
                  <a:noFill/>
                </a:ln>
                <a:solidFill>
                  <a:srgbClr val="000066"/>
                </a:solidFill>
                <a:effectLst/>
                <a:uLnTx/>
                <a:uFillTx/>
                <a:latin typeface="Arial"/>
                <a:ea typeface="宋体"/>
                <a:cs typeface="+mn-cs"/>
              </a:rPr>
              <a:t>D</a:t>
            </a:r>
            <a:r>
              <a:rPr kumimoji="1" lang="zh-CN" altLang="en-US" sz="2000" b="1" i="0" u="none" strike="noStrike" kern="1200" cap="none" spc="0" normalizeH="0" baseline="0" noProof="0" dirty="0">
                <a:ln>
                  <a:noFill/>
                </a:ln>
                <a:solidFill>
                  <a:srgbClr val="000066"/>
                </a:solidFill>
                <a:effectLst/>
                <a:uLnTx/>
                <a:uFillTx/>
                <a:latin typeface="Arial"/>
                <a:ea typeface="宋体"/>
                <a:cs typeface="+mn-cs"/>
              </a:rPr>
              <a:t>部位</a:t>
            </a:r>
            <a:r>
              <a:rPr kumimoji="1" lang="en-US" altLang="zh-CN" sz="2000" b="1" i="0" u="none" strike="noStrike" kern="1200" cap="none" spc="0" normalizeH="0" baseline="0" noProof="0" dirty="0">
                <a:ln>
                  <a:noFill/>
                </a:ln>
                <a:solidFill>
                  <a:srgbClr val="000066"/>
                </a:solidFill>
                <a:effectLst/>
                <a:uLnTx/>
                <a:uFillTx/>
                <a:latin typeface="Arial"/>
                <a:ea typeface="宋体"/>
                <a:cs typeface="+mn-cs"/>
              </a:rPr>
              <a:t>4</a:t>
            </a:r>
            <a:r>
              <a:rPr kumimoji="1" lang="zh-CN" altLang="en-US" sz="2000" b="1" i="0" u="none" strike="noStrike" kern="1200" cap="none" spc="0" normalizeH="0" baseline="0" noProof="0" dirty="0">
                <a:ln>
                  <a:noFill/>
                </a:ln>
                <a:solidFill>
                  <a:srgbClr val="000066"/>
                </a:solidFill>
                <a:effectLst/>
                <a:uLnTx/>
                <a:uFillTx/>
                <a:latin typeface="Arial"/>
                <a:ea typeface="宋体"/>
                <a:cs typeface="+mn-cs"/>
              </a:rPr>
              <a:t>支，总预期损失为</a:t>
            </a:r>
            <a:r>
              <a:rPr kumimoji="1" lang="en-US" altLang="zh-CN" sz="2000" b="1" i="0" u="none" strike="noStrike" kern="1200" cap="none" spc="0" normalizeH="0" baseline="0" noProof="0" dirty="0">
                <a:ln>
                  <a:noFill/>
                </a:ln>
                <a:solidFill>
                  <a:srgbClr val="000066"/>
                </a:solidFill>
                <a:effectLst/>
                <a:uLnTx/>
                <a:uFillTx/>
                <a:latin typeface="Arial"/>
                <a:ea typeface="宋体"/>
                <a:cs typeface="+mn-cs"/>
              </a:rPr>
              <a:t>97</a:t>
            </a:r>
            <a:r>
              <a:rPr kumimoji="1" lang="zh-CN" altLang="en-US" sz="2000" b="1" i="0" u="none" strike="noStrike" kern="1200" cap="none" spc="0" normalizeH="0" baseline="0" noProof="0" dirty="0">
                <a:ln>
                  <a:noFill/>
                </a:ln>
                <a:solidFill>
                  <a:srgbClr val="000066"/>
                </a:solidFill>
                <a:effectLst/>
                <a:uLnTx/>
                <a:uFillTx/>
                <a:latin typeface="Arial"/>
                <a:ea typeface="宋体"/>
                <a:cs typeface="+mn-cs"/>
              </a:rPr>
              <a:t>单位。</a:t>
            </a:r>
          </a:p>
        </p:txBody>
      </p:sp>
      <p:sp>
        <p:nvSpPr>
          <p:cNvPr id="18" name="Rectangle 531">
            <a:extLst>
              <a:ext uri="{FF2B5EF4-FFF2-40B4-BE49-F238E27FC236}">
                <a16:creationId xmlns:a16="http://schemas.microsoft.com/office/drawing/2014/main" id="{5C2ED37D-FD66-432B-9BCD-5760FE0D4C59}"/>
              </a:ext>
            </a:extLst>
          </p:cNvPr>
          <p:cNvSpPr>
            <a:spLocks noChangeArrowheads="1"/>
          </p:cNvSpPr>
          <p:nvPr/>
        </p:nvSpPr>
        <p:spPr bwMode="auto">
          <a:xfrm>
            <a:off x="776870" y="3730200"/>
            <a:ext cx="901437"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marL="254000" indent="-2540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1pPr>
            <a:lvl2pPr marL="609600"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2pPr>
            <a:lvl3pPr marL="1017588" indent="-2032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3pPr>
            <a:lvl4pPr marL="16002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4pPr>
            <a:lvl5pPr marL="2057400" indent="-228600" defTabSz="677863">
              <a:spcBef>
                <a:spcPct val="50000"/>
              </a:spcBef>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5pPr>
            <a:lvl6pPr marL="25146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6pPr>
            <a:lvl7pPr marL="29718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7pPr>
            <a:lvl8pPr marL="34290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8pPr>
            <a:lvl9pPr marL="3886200" indent="-228600" defTabSz="677863" eaLnBrk="0" fontAlgn="base" hangingPunct="0">
              <a:spcBef>
                <a:spcPct val="50000"/>
              </a:spcBef>
              <a:spcAft>
                <a:spcPct val="0"/>
              </a:spcAft>
              <a:buSzPct val="75000"/>
              <a:buFont typeface="Wingdings" panose="05000000000000000000" pitchFamily="2" charset="2"/>
              <a:buChar char="l"/>
              <a:defRPr kumimoji="1" sz="2000" b="1">
                <a:solidFill>
                  <a:srgbClr val="000066"/>
                </a:solidFill>
                <a:latin typeface="Arial" panose="020B0604020202020204" pitchFamily="34" charset="0"/>
                <a:ea typeface="宋体" panose="02010600030101010101" pitchFamily="2" charset="-122"/>
              </a:defRPr>
            </a:lvl9pPr>
          </a:lstStyle>
          <a:p>
            <a:pPr marL="254000" marR="0" lvl="0" indent="-254000" defTabSz="677863" eaLnBrk="0" fontAlgn="base" latinLnBrk="0" hangingPunct="0">
              <a:lnSpc>
                <a:spcPct val="100000"/>
              </a:lnSpc>
              <a:spcBef>
                <a:spcPct val="50000"/>
              </a:spcBef>
              <a:spcAft>
                <a:spcPct val="0"/>
              </a:spcAft>
              <a:buClrTx/>
              <a:buSzPct val="75000"/>
              <a:buFont typeface="Wingdings" panose="05000000000000000000" pitchFamily="2" charset="2"/>
              <a:buNone/>
              <a:tabLst/>
              <a:defRPr/>
            </a:pPr>
            <a:r>
              <a:rPr kumimoji="1" lang="en-US" altLang="zh-CN" sz="2400" b="1" i="0" u="none" strike="noStrike" kern="0" cap="none" spc="0" normalizeH="0" baseline="0" noProof="0" dirty="0">
                <a:ln>
                  <a:noFill/>
                </a:ln>
                <a:solidFill>
                  <a:srgbClr val="000066"/>
                </a:solidFill>
                <a:effectLst/>
                <a:uLnTx/>
                <a:uFillTx/>
                <a:latin typeface="Arial" panose="020B0604020202020204" pitchFamily="34" charset="0"/>
                <a:ea typeface="宋体" panose="02010600030101010101" pitchFamily="2" charset="-122"/>
              </a:rPr>
              <a:t> </a:t>
            </a:r>
            <a:r>
              <a:rPr kumimoji="1" lang="zh-CN" altLang="en-US" sz="2400" b="1" i="0" u="none" strike="noStrike" kern="0" cap="none" spc="0" normalizeH="0" baseline="0" noProof="0" dirty="0">
                <a:ln>
                  <a:noFill/>
                </a:ln>
                <a:solidFill>
                  <a:srgbClr val="000066"/>
                </a:solidFill>
                <a:effectLst/>
                <a:uLnTx/>
                <a:uFillTx/>
                <a:latin typeface="Arial" panose="020B0604020202020204" pitchFamily="34" charset="0"/>
                <a:ea typeface="宋体" panose="02010600030101010101" pitchFamily="2" charset="-122"/>
              </a:rPr>
              <a:t>表</a:t>
            </a:r>
            <a:r>
              <a:rPr lang="en-US" altLang="zh-CN" sz="2400" kern="0" dirty="0"/>
              <a:t>5</a:t>
            </a:r>
            <a:endParaRPr kumimoji="1" lang="en-US" altLang="zh-CN" sz="2400" b="1" i="0" u="none" strike="noStrike" kern="0" cap="none" spc="0" normalizeH="0" baseline="0" noProof="0" dirty="0">
              <a:ln>
                <a:noFill/>
              </a:ln>
              <a:solidFill>
                <a:srgbClr val="000066"/>
              </a:solidFill>
              <a:effectLst/>
              <a:uLnTx/>
              <a:uFillTx/>
              <a:latin typeface="Arial" panose="020B0604020202020204" pitchFamily="34" charset="0"/>
              <a:ea typeface="宋体" panose="02010600030101010101" pitchFamily="2" charset="-122"/>
            </a:endParaRPr>
          </a:p>
          <a:p>
            <a:pPr marL="254000" marR="0" lvl="0" indent="-254000" defTabSz="677863" eaLnBrk="0" fontAlgn="base" latinLnBrk="0" hangingPunct="0">
              <a:lnSpc>
                <a:spcPct val="100000"/>
              </a:lnSpc>
              <a:spcBef>
                <a:spcPct val="50000"/>
              </a:spcBef>
              <a:spcAft>
                <a:spcPct val="0"/>
              </a:spcAft>
              <a:buClrTx/>
              <a:buSzPct val="75000"/>
              <a:buFont typeface="Wingdings" panose="05000000000000000000" pitchFamily="2" charset="2"/>
              <a:buChar char="l"/>
              <a:tabLst/>
              <a:defRPr/>
            </a:pPr>
            <a:endParaRPr kumimoji="1" lang="en-US" altLang="zh-CN" sz="1800" b="1" i="0" u="none" strike="noStrike" kern="0" cap="none" spc="0" normalizeH="0" baseline="0" noProof="0" dirty="0">
              <a:ln>
                <a:noFill/>
              </a:ln>
              <a:solidFill>
                <a:srgbClr val="000066"/>
              </a:solidFill>
              <a:effectLst/>
              <a:uLnTx/>
              <a:uFillTx/>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7993256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9DB50A-174D-48C3-8E42-75D3A629FA4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CE246D9-391A-435A-8DA8-782705468B3B}"/>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552103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6D7DD7-71A1-4C41-AA92-E24D8B95720F}"/>
              </a:ext>
            </a:extLst>
          </p:cNvPr>
          <p:cNvSpPr>
            <a:spLocks noGrp="1"/>
          </p:cNvSpPr>
          <p:nvPr>
            <p:ph idx="1"/>
          </p:nvPr>
        </p:nvSpPr>
        <p:spPr>
          <a:xfrm>
            <a:off x="737311" y="1116050"/>
            <a:ext cx="10717378" cy="4351338"/>
          </a:xfrm>
        </p:spPr>
        <p:txBody>
          <a:bodyPr>
            <a:normAutofit fontScale="92500" lnSpcReduction="10000"/>
          </a:bodyPr>
          <a:lstStyle/>
          <a:p>
            <a:pPr marL="0" indent="0">
              <a:spcBef>
                <a:spcPct val="40000"/>
              </a:spcBef>
              <a:buNone/>
            </a:pPr>
            <a:r>
              <a:rPr lang="en-US" altLang="zh-CN" sz="3500" dirty="0">
                <a:solidFill>
                  <a:srgbClr val="FF0000"/>
                </a:solidFill>
                <a:latin typeface="黑体" panose="02010609060101010101" pitchFamily="49" charset="-122"/>
                <a:ea typeface="黑体" panose="02010609060101010101" pitchFamily="49" charset="-122"/>
              </a:rPr>
              <a:t>1.</a:t>
            </a:r>
            <a:r>
              <a:rPr lang="zh-CN" altLang="en-US" sz="3500" dirty="0">
                <a:solidFill>
                  <a:srgbClr val="FF0000"/>
                </a:solidFill>
                <a:latin typeface="黑体" panose="02010609060101010101" pitchFamily="49" charset="-122"/>
                <a:ea typeface="黑体" panose="02010609060101010101" pitchFamily="49" charset="-122"/>
              </a:rPr>
              <a:t>各阶段的决策相互关联</a:t>
            </a:r>
          </a:p>
          <a:p>
            <a:pPr>
              <a:spcBef>
                <a:spcPct val="40000"/>
              </a:spcBef>
            </a:pPr>
            <a:r>
              <a:rPr lang="zh-CN" altLang="en-US" dirty="0">
                <a:solidFill>
                  <a:srgbClr val="0070C0"/>
                </a:solidFill>
              </a:rPr>
              <a:t>多阶段决策过程最优化的目的</a:t>
            </a:r>
            <a:r>
              <a:rPr lang="zh-CN" altLang="en-US" dirty="0"/>
              <a:t>，是要达到整个活动过程的总体效果最优，而不是某个阶段“局部”的效果最优。因此，各个阶段决策的选取不是任意确定的。</a:t>
            </a:r>
          </a:p>
          <a:p>
            <a:pPr>
              <a:spcBef>
                <a:spcPct val="40000"/>
              </a:spcBef>
            </a:pPr>
            <a:r>
              <a:rPr lang="zh-CN" altLang="en-US" dirty="0"/>
              <a:t>前一个决策的选取决定了当前状态，当前状态进行决策后又影响到下一阶段的状态和决策，以至于影响总体效果。所以决策者在每个阶段决策时，</a:t>
            </a:r>
            <a:r>
              <a:rPr lang="zh-CN" altLang="en-US" dirty="0">
                <a:solidFill>
                  <a:srgbClr val="0070C0"/>
                </a:solidFill>
              </a:rPr>
              <a:t>不应仅考虑本阶段最优，还应考虑对最终目标的</a:t>
            </a:r>
            <a:r>
              <a:rPr lang="zh-CN" altLang="en-US" dirty="0">
                <a:solidFill>
                  <a:srgbClr val="FF0000"/>
                </a:solidFill>
              </a:rPr>
              <a:t>影响</a:t>
            </a:r>
            <a:r>
              <a:rPr lang="zh-CN" altLang="en-US" dirty="0"/>
              <a:t>，从而做出对全局而言是最优的决策。</a:t>
            </a:r>
          </a:p>
          <a:p>
            <a:pPr>
              <a:spcBef>
                <a:spcPct val="40000"/>
              </a:spcBef>
            </a:pPr>
            <a:r>
              <a:rPr lang="zh-CN" altLang="en-US" dirty="0">
                <a:solidFill>
                  <a:srgbClr val="0070C0"/>
                </a:solidFill>
              </a:rPr>
              <a:t>动态规划</a:t>
            </a:r>
            <a:r>
              <a:rPr lang="zh-CN" altLang="en-US" dirty="0"/>
              <a:t>就是符合这一要求的一种最优化方法。</a:t>
            </a:r>
          </a:p>
          <a:p>
            <a:endParaRPr lang="en-US" dirty="0"/>
          </a:p>
        </p:txBody>
      </p:sp>
      <p:sp>
        <p:nvSpPr>
          <p:cNvPr id="4" name="Rectangle 140">
            <a:extLst>
              <a:ext uri="{FF2B5EF4-FFF2-40B4-BE49-F238E27FC236}">
                <a16:creationId xmlns:a16="http://schemas.microsoft.com/office/drawing/2014/main" id="{BBB18BF7-57BC-4180-B26C-167E08DBD6A6}"/>
              </a:ext>
            </a:extLst>
          </p:cNvPr>
          <p:cNvSpPr>
            <a:spLocks noChangeArrowheads="1"/>
          </p:cNvSpPr>
          <p:nvPr/>
        </p:nvSpPr>
        <p:spPr bwMode="auto">
          <a:xfrm>
            <a:off x="7208825" y="305613"/>
            <a:ext cx="3686175" cy="488950"/>
          </a:xfrm>
          <a:prstGeom prst="rect">
            <a:avLst/>
          </a:prstGeom>
          <a:solidFill>
            <a:srgbClr val="3333CC"/>
          </a:solidFill>
          <a:ln>
            <a:noFill/>
          </a:ln>
          <a:effectLst>
            <a:outerShdw dist="107763" dir="18900000" algn="ctr" rotWithShape="0">
              <a:srgbClr val="808080">
                <a:alpha val="50000"/>
              </a:srgbClr>
            </a:outerShdw>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a:spAutoFit/>
          </a:bodyPr>
          <a:lstStyle/>
          <a:p>
            <a:r>
              <a:rPr lang="zh-CN" altLang="en-US" sz="2600" dirty="0">
                <a:solidFill>
                  <a:schemeClr val="bg1"/>
                </a:solidFill>
              </a:rPr>
              <a:t>多阶段决策过程的特点</a:t>
            </a:r>
            <a:endParaRPr lang="zh-CN" altLang="en-US" sz="2600" b="0" dirty="0">
              <a:solidFill>
                <a:schemeClr val="bg1"/>
              </a:solidFill>
            </a:endParaRPr>
          </a:p>
        </p:txBody>
      </p:sp>
    </p:spTree>
    <p:extLst>
      <p:ext uri="{BB962C8B-B14F-4D97-AF65-F5344CB8AC3E}">
        <p14:creationId xmlns:p14="http://schemas.microsoft.com/office/powerpoint/2010/main" val="4201255540"/>
      </p:ext>
    </p:extLst>
  </p:cSld>
  <p:clrMapOvr>
    <a:masterClrMapping/>
  </p:clrMapOvr>
</p:sld>
</file>

<file path=ppt/theme/theme1.xml><?xml version="1.0" encoding="utf-8"?>
<a:theme xmlns:a="http://schemas.openxmlformats.org/drawingml/2006/main" name="母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母版.pptx" id="{8D31AD28-33B7-4E85-9F5B-0BCF1F26B00C}" vid="{60F0E0E6-C0CE-4F25-90BB-BD94FE3E8FD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母版</Template>
  <TotalTime>1045</TotalTime>
  <Words>9380</Words>
  <Application>Microsoft Office PowerPoint</Application>
  <PresentationFormat>宽屏</PresentationFormat>
  <Paragraphs>1008</Paragraphs>
  <Slides>86</Slides>
  <Notes>32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86</vt:i4>
      </vt:variant>
    </vt:vector>
  </HeadingPairs>
  <TitlesOfParts>
    <vt:vector size="102" baseType="lpstr">
      <vt:lpstr>Monotype Sorts</vt:lpstr>
      <vt:lpstr>华文新魏</vt:lpstr>
      <vt:lpstr>宋体</vt:lpstr>
      <vt:lpstr>微软雅黑</vt:lpstr>
      <vt:lpstr>楷体_GB2312</vt:lpstr>
      <vt:lpstr>等线</vt:lpstr>
      <vt:lpstr>等线 Light</vt:lpstr>
      <vt:lpstr>黑体</vt:lpstr>
      <vt:lpstr>Arial</vt:lpstr>
      <vt:lpstr>Calibri</vt:lpstr>
      <vt:lpstr>Calibri Light</vt:lpstr>
      <vt:lpstr>Cambria Math</vt:lpstr>
      <vt:lpstr>Symbol</vt:lpstr>
      <vt:lpstr>Times New Roman</vt:lpstr>
      <vt:lpstr>Wingdings</vt:lpstr>
      <vt:lpstr>母版</vt:lpstr>
      <vt:lpstr>动态规划</vt:lpstr>
      <vt:lpstr>PowerPoint 演示文稿</vt:lpstr>
      <vt:lpstr>PowerPoint 演示文稿</vt:lpstr>
      <vt:lpstr>提纲</vt:lpstr>
      <vt:lpstr>1. 动态规划实例</vt:lpstr>
      <vt:lpstr>PowerPoint 演示文稿</vt:lpstr>
      <vt:lpstr>PowerPoint 演示文稿</vt:lpstr>
      <vt:lpstr>PowerPoint 演示文稿</vt:lpstr>
      <vt:lpstr>PowerPoint 演示文稿</vt:lpstr>
      <vt:lpstr>PowerPoint 演示文稿</vt:lpstr>
      <vt:lpstr>2. 动态规划的基本概念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建模实例</vt:lpstr>
      <vt:lpstr>PowerPoint 演示文稿</vt:lpstr>
      <vt:lpstr>PowerPoint 演示文稿</vt:lpstr>
      <vt:lpstr>3 动态规划的基本思想与基本原理</vt:lpstr>
      <vt:lpstr>PowerPoint 演示文稿</vt:lpstr>
      <vt:lpstr>PowerPoint 演示文稿</vt:lpstr>
      <vt:lpstr>PowerPoint 演示文稿</vt:lpstr>
      <vt:lpstr>PowerPoint 演示文稿</vt:lpstr>
      <vt:lpstr>PowerPoint 演示文稿</vt:lpstr>
      <vt:lpstr>基本思路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 逆序解法和顺序解法</vt:lpstr>
      <vt:lpstr>顺序解法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动态规划</dc:title>
  <dc:creator>Shancheng Jiang</dc:creator>
  <cp:lastModifiedBy>davion knight</cp:lastModifiedBy>
  <cp:revision>51</cp:revision>
  <dcterms:created xsi:type="dcterms:W3CDTF">2019-12-15T07:25:53Z</dcterms:created>
  <dcterms:modified xsi:type="dcterms:W3CDTF">2019-12-23T07:45:13Z</dcterms:modified>
</cp:coreProperties>
</file>